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8.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07" r:id="rId5"/>
    <p:sldMasterId id="2147483824" r:id="rId6"/>
    <p:sldMasterId id="2147483870" r:id="rId7"/>
    <p:sldMasterId id="2147483882" r:id="rId8"/>
    <p:sldMasterId id="2147483894" r:id="rId9"/>
  </p:sldMasterIdLst>
  <p:notesMasterIdLst>
    <p:notesMasterId r:id="rId31"/>
  </p:notesMasterIdLst>
  <p:sldIdLst>
    <p:sldId id="328" r:id="rId10"/>
    <p:sldId id="329" r:id="rId11"/>
    <p:sldId id="330" r:id="rId12"/>
    <p:sldId id="359" r:id="rId13"/>
    <p:sldId id="332" r:id="rId14"/>
    <p:sldId id="360" r:id="rId15"/>
    <p:sldId id="361" r:id="rId16"/>
    <p:sldId id="362" r:id="rId17"/>
    <p:sldId id="338" r:id="rId18"/>
    <p:sldId id="363" r:id="rId19"/>
    <p:sldId id="364" r:id="rId20"/>
    <p:sldId id="374" r:id="rId21"/>
    <p:sldId id="375" r:id="rId22"/>
    <p:sldId id="376" r:id="rId23"/>
    <p:sldId id="368" r:id="rId24"/>
    <p:sldId id="369" r:id="rId25"/>
    <p:sldId id="370" r:id="rId26"/>
    <p:sldId id="371" r:id="rId27"/>
    <p:sldId id="372" r:id="rId28"/>
    <p:sldId id="373" r:id="rId29"/>
    <p:sldId id="266" r:id="rId30"/>
  </p:sldIdLst>
  <p:sldSz cx="9144000" cy="6858000" type="screen4x3"/>
  <p:notesSz cx="6858000" cy="9144000"/>
  <p:custDataLst>
    <p:tags r:id="rId32"/>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3" d="100"/>
          <a:sy n="73" d="100"/>
        </p:scale>
        <p:origin x="132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ТЕРАК </a:t>
          </a:r>
          <a:r>
            <a:rPr lang="uz-Latn-UZ" b="1" dirty="0" smtClean="0"/>
            <a:t>(</a:t>
          </a:r>
          <a:r>
            <a:rPr lang="uz-Cyrl-UZ" b="1" dirty="0" smtClean="0"/>
            <a:t>POPULUS</a:t>
          </a:r>
          <a:r>
            <a:rPr lang="uz-Latn-UZ" b="1" dirty="0" smtClean="0"/>
            <a:t>) </a:t>
          </a:r>
          <a:r>
            <a:rPr lang="uz-Cyrl-UZ" b="1" dirty="0" smtClean="0"/>
            <a:t>ТУРКУМИ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Туркумнинг вакиллари дарахт бўлиб, бўйи 40-50м га, диаметри 1-1.5м га этади. Танаси тик ўсади, бир танали, айрим турларининг танаси иккига шохланади. Шох-шаббаси тухумсимон, пирамида, тор пирамида, кенг овал шаклида бўлади. Пўстлоғи ёшига қараб ҳар хил бўлади. Бир йиллик новдаларининг пўстлоғи кул ранг, қўнғир кул ранг ва оч сариқ рангда бўлади. Танасининг пўстлоғи қўнғир-кул ранг, катта ёшида бўйига ёрилган бўлади. Куртаклари йирик-майда, кўп тангачали, юмалоқ, бутилкасимон, жуволдизсимон, стакансимон бўлиб, новдада ётиқ ёки тик жойлашади. Тангачаси элимли ёки элимсиз, ҳидли ёки ҳидсиз. Барглари бандли, навбат билан жойлашади, барг пластинкаси бутун ёки панжали, чизиқли, лансецимон, буйраксимон, юмалоқ, ромб шаклда бўлади. Бир туп дарахтнинг ўзида ҳар хил шаклда бўлиши мумкин. Барг пластинкасининг ҳар иккала томони туксиз, ранги ҳар хил. Юз томони тўқ ёки оч яшил, орқа томони кул рангда, айримларида зангори рангда, дағал, қалин пўстли. </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9D5FF20A-9472-4D59-A221-B471B2C393AB}"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67D031D5-2BB7-4079-A735-C5393E49D450}" type="presOf" srcId="{8C446D5B-F40C-47A7-AA82-4959E8CB408D}" destId="{E9240949-51E6-49B1-BC58-DA8E36260ED3}" srcOrd="0" destOrd="0" presId="urn:microsoft.com/office/officeart/2005/8/layout/vList2"/>
    <dgm:cxn modelId="{16A4CFAC-FFB6-4E9B-A2C3-DFD9ED08C1EB}" type="presOf" srcId="{312B9663-67DD-4BF0-8671-ACD17F5C18E1}" destId="{3102073A-0B37-4EE7-9FB6-C679253A425E}" srcOrd="0" destOrd="0" presId="urn:microsoft.com/office/officeart/2005/8/layout/vList2"/>
    <dgm:cxn modelId="{830425C8-E4C6-4948-AEFE-F03E4544E6EF}" type="presParOf" srcId="{E9240949-51E6-49B1-BC58-DA8E36260ED3}" destId="{494A0A28-AC71-410E-9A09-98494374006B}" srcOrd="0" destOrd="0" presId="urn:microsoft.com/office/officeart/2005/8/layout/vList2"/>
    <dgm:cxn modelId="{65237BEB-BDDC-4FBD-8990-28E7E942E08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Туранғил терак (Populus pruinosa Schrenk)</a:t>
          </a:r>
          <a:r>
            <a:rPr lang="uz-Cyrl-UZ" dirty="0"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бўйи 18 м га, диаметри 80-90 см га этадиган дарахт. Шох-шаббаси кенг, диаметри 10 м келади. Танаси қинғир-қийшиқ ўсади. Пўстлоғи аввало яшил, сўнг сарғиш-кул рангда, чуқур тик ёриқли бўлади. Шохлари яшил ёки қўнғир-кул рангда. Баргларининг бўйи 3,5 см, эни 4 см, буйраксимон, делтасимон ёки юмалоқ, туби понасимон, пластинкасининг чети 3-5 та майда тишчали, ҳар икки томонида бир ҳил зангори рангдаги, қалин серет нуқта сингари бўртмалар бор. эркак гулли куртакларининг бўйи 12-13 мм. </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6EA153A-1E2A-42DC-A35E-3EBA69144BBC}" type="presOf" srcId="{FFE8B254-F748-4EA9-840F-C629F20050FA}" destId="{494A0A28-AC71-410E-9A09-98494374006B}" srcOrd="0" destOrd="0" presId="urn:microsoft.com/office/officeart/2005/8/layout/vList2"/>
    <dgm:cxn modelId="{8803ABC6-31B4-4B4F-B868-1BE457D89584}"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B2BF425-04D1-4CF1-9524-FD38E31D92BB}" type="presOf" srcId="{8C446D5B-F40C-47A7-AA82-4959E8CB408D}" destId="{E9240949-51E6-49B1-BC58-DA8E36260ED3}" srcOrd="0" destOrd="0" presId="urn:microsoft.com/office/officeart/2005/8/layout/vList2"/>
    <dgm:cxn modelId="{C31D94C3-28B7-4443-A7B2-F27B7F515CF9}" type="presParOf" srcId="{E9240949-51E6-49B1-BC58-DA8E36260ED3}" destId="{494A0A28-AC71-410E-9A09-98494374006B}" srcOrd="0" destOrd="0" presId="urn:microsoft.com/office/officeart/2005/8/layout/vList2"/>
    <dgm:cxn modelId="{7CF8259F-20C5-4AA0-B488-1495E7DAEAC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ru-RU" b="1" dirty="0" err="1" smtClean="0"/>
            <a:t>Туркистон</a:t>
          </a:r>
          <a:r>
            <a:rPr lang="ru-RU" b="1" dirty="0" smtClean="0"/>
            <a:t> </a:t>
          </a:r>
          <a:r>
            <a:rPr lang="ru-RU" b="1" dirty="0" err="1" smtClean="0"/>
            <a:t>арчаси</a:t>
          </a:r>
          <a:r>
            <a:rPr lang="ru-RU" dirty="0" smtClean="0"/>
            <a:t> </a:t>
          </a:r>
          <a:r>
            <a:rPr lang="uz-Cyrl-UZ" b="1" dirty="0" smtClean="0"/>
            <a:t>ёки ўрик арча (</a:t>
          </a:r>
          <a:r>
            <a:rPr lang="ru-RU" b="1" dirty="0" err="1" smtClean="0"/>
            <a:t>Juniperus</a:t>
          </a:r>
          <a:r>
            <a:rPr lang="ru-RU" b="1" dirty="0" smtClean="0"/>
            <a:t> </a:t>
          </a:r>
          <a:r>
            <a:rPr lang="ru-RU" b="1" dirty="0" err="1" smtClean="0"/>
            <a:t>turkestanisa</a:t>
          </a:r>
          <a:r>
            <a:rPr lang="ru-RU" b="1" dirty="0" smtClean="0"/>
            <a:t> </a:t>
          </a:r>
          <a:r>
            <a:rPr lang="ru-RU" b="1" dirty="0" err="1" smtClean="0"/>
            <a:t>Kom</a:t>
          </a:r>
          <a:r>
            <a:rPr lang="ru-RU" b="1" dirty="0" smtClean="0"/>
            <a:t>.)</a:t>
          </a:r>
          <a:r>
            <a:rPr lang="ru-RU" dirty="0" smtClean="0"/>
            <a:t> </a:t>
          </a:r>
          <a:r>
            <a:rPr lang="ru-RU" dirty="0" err="1" smtClean="0"/>
            <a:t>дарахт</a:t>
          </a:r>
          <a:r>
            <a:rPr lang="ru-RU" dirty="0" smtClean="0"/>
            <a:t> </a:t>
          </a:r>
          <a:r>
            <a:rPr lang="ru-RU" dirty="0" err="1" smtClean="0"/>
            <a:t>ёки</a:t>
          </a:r>
          <a:r>
            <a:rPr lang="ru-RU" dirty="0" smtClean="0"/>
            <a:t> бута </a:t>
          </a:r>
          <a:r>
            <a:rPr lang="ru-RU" dirty="0" err="1" smtClean="0"/>
            <a:t>бўлиб</a:t>
          </a:r>
          <a:r>
            <a:rPr lang="ru-RU" dirty="0" smtClean="0"/>
            <a:t>, </a:t>
          </a:r>
          <a:r>
            <a:rPr lang="ru-RU" dirty="0" err="1" smtClean="0"/>
            <a:t>бир</a:t>
          </a:r>
          <a:r>
            <a:rPr lang="ru-RU" dirty="0" smtClean="0"/>
            <a:t> </a:t>
          </a:r>
          <a:r>
            <a:rPr lang="ru-RU" dirty="0" err="1" smtClean="0"/>
            <a:t>уйли</a:t>
          </a:r>
          <a:r>
            <a:rPr lang="ru-RU" dirty="0" smtClean="0"/>
            <a:t> </a:t>
          </a:r>
          <a:r>
            <a:rPr lang="ru-RU" dirty="0" err="1" smtClean="0"/>
            <a:t>ёки</a:t>
          </a:r>
          <a:r>
            <a:rPr lang="ru-RU" dirty="0" smtClean="0"/>
            <a:t> </a:t>
          </a:r>
          <a:r>
            <a:rPr lang="ru-RU" dirty="0" err="1" smtClean="0"/>
            <a:t>икки</a:t>
          </a:r>
          <a:r>
            <a:rPr lang="ru-RU" dirty="0" smtClean="0"/>
            <a:t> </a:t>
          </a:r>
          <a:r>
            <a:rPr lang="ru-RU" dirty="0" err="1" smtClean="0"/>
            <a:t>уйли</a:t>
          </a:r>
          <a:r>
            <a:rPr lang="ru-RU" dirty="0" smtClean="0"/>
            <a:t> </a:t>
          </a:r>
          <a:r>
            <a:rPr lang="ru-RU" dirty="0" err="1" smtClean="0"/>
            <a:t>ўсимлик</a:t>
          </a:r>
          <a:r>
            <a:rPr lang="ru-RU" dirty="0" smtClean="0"/>
            <a:t>. </a:t>
          </a:r>
          <a:r>
            <a:rPr lang="ru-RU" dirty="0" err="1" smtClean="0"/>
            <a:t>Дарахтларининг</a:t>
          </a:r>
          <a:r>
            <a:rPr lang="ru-RU" dirty="0" smtClean="0"/>
            <a:t> </a:t>
          </a:r>
          <a:r>
            <a:rPr lang="ru-RU" dirty="0" err="1" smtClean="0"/>
            <a:t>бўйи</a:t>
          </a:r>
          <a:r>
            <a:rPr lang="ru-RU" dirty="0" smtClean="0"/>
            <a:t> 18 </a:t>
          </a:r>
          <a:r>
            <a:rPr lang="ru-RU" dirty="0" err="1" smtClean="0"/>
            <a:t>метрга</a:t>
          </a:r>
          <a:r>
            <a:rPr lang="ru-RU" dirty="0" smtClean="0"/>
            <a:t>, </a:t>
          </a:r>
          <a:r>
            <a:rPr lang="ru-RU" dirty="0" err="1" smtClean="0"/>
            <a:t>буталариники</a:t>
          </a:r>
          <a:r>
            <a:rPr lang="ru-RU" dirty="0" smtClean="0"/>
            <a:t> 2 м </a:t>
          </a:r>
          <a:r>
            <a:rPr lang="ru-RU" dirty="0" err="1" smtClean="0"/>
            <a:t>гача</a:t>
          </a:r>
          <a:r>
            <a:rPr lang="ru-RU" dirty="0" smtClean="0"/>
            <a:t> </a:t>
          </a:r>
          <a:r>
            <a:rPr lang="ru-RU" dirty="0" err="1" smtClean="0"/>
            <a:t>этади</a:t>
          </a:r>
          <a:r>
            <a:rPr lang="ru-RU" dirty="0" smtClean="0"/>
            <a:t>. </a:t>
          </a:r>
          <a:r>
            <a:rPr lang="ru-RU" dirty="0" err="1" smtClean="0"/>
            <a:t>Шох-шаббаси</a:t>
          </a:r>
          <a:r>
            <a:rPr lang="ru-RU" dirty="0" smtClean="0"/>
            <a:t> </a:t>
          </a:r>
          <a:r>
            <a:rPr lang="ru-RU" dirty="0" err="1" smtClean="0"/>
            <a:t>қалин</a:t>
          </a:r>
          <a:r>
            <a:rPr lang="ru-RU" dirty="0" smtClean="0"/>
            <a:t>. </a:t>
          </a:r>
          <a:r>
            <a:rPr lang="ru-RU" dirty="0" err="1" smtClean="0"/>
            <a:t>Пўстлоғи</a:t>
          </a:r>
          <a:r>
            <a:rPr lang="ru-RU" dirty="0" smtClean="0"/>
            <a:t> </a:t>
          </a:r>
          <a:r>
            <a:rPr lang="ru-RU" dirty="0" err="1" smtClean="0"/>
            <a:t>юпқа</a:t>
          </a:r>
          <a:r>
            <a:rPr lang="ru-RU" dirty="0" smtClean="0"/>
            <a:t>, </a:t>
          </a:r>
          <a:r>
            <a:rPr lang="ru-RU" dirty="0" err="1" smtClean="0"/>
            <a:t>кулранг</a:t>
          </a:r>
          <a:r>
            <a:rPr lang="ru-RU" dirty="0" smtClean="0"/>
            <a:t>. </a:t>
          </a:r>
          <a:r>
            <a:rPr lang="ru-RU" dirty="0" err="1" smtClean="0"/>
            <a:t>Новдалари</a:t>
          </a:r>
          <a:r>
            <a:rPr lang="ru-RU" dirty="0" smtClean="0"/>
            <a:t> </a:t>
          </a:r>
          <a:r>
            <a:rPr lang="ru-RU" dirty="0" err="1" smtClean="0"/>
            <a:t>ингичка</a:t>
          </a:r>
          <a:r>
            <a:rPr lang="ru-RU" dirty="0" smtClean="0"/>
            <a:t>, </a:t>
          </a:r>
          <a:r>
            <a:rPr lang="ru-RU" dirty="0" err="1" smtClean="0"/>
            <a:t>баргларининг</a:t>
          </a:r>
          <a:r>
            <a:rPr lang="ru-RU" dirty="0" smtClean="0"/>
            <a:t> </a:t>
          </a:r>
          <a:r>
            <a:rPr lang="ru-RU" dirty="0" err="1" smtClean="0"/>
            <a:t>бўйи</a:t>
          </a:r>
          <a:r>
            <a:rPr lang="ru-RU" dirty="0" smtClean="0"/>
            <a:t> 2 мм, </a:t>
          </a:r>
          <a:r>
            <a:rPr lang="ru-RU" dirty="0" err="1" smtClean="0"/>
            <a:t>овалсимон</a:t>
          </a:r>
          <a:r>
            <a:rPr lang="ru-RU" dirty="0" smtClean="0"/>
            <a:t>, учи </a:t>
          </a:r>
          <a:r>
            <a:rPr lang="ru-RU" dirty="0" err="1" smtClean="0"/>
            <a:t>тўмтоқ</a:t>
          </a:r>
          <a:r>
            <a:rPr lang="ru-RU" dirty="0" smtClean="0"/>
            <a:t>, </a:t>
          </a:r>
          <a:r>
            <a:rPr lang="ru-RU" dirty="0" err="1" smtClean="0"/>
            <a:t>учки</a:t>
          </a:r>
          <a:r>
            <a:rPr lang="ru-RU" dirty="0" smtClean="0"/>
            <a:t> </a:t>
          </a:r>
          <a:r>
            <a:rPr lang="ru-RU" dirty="0" err="1" smtClean="0"/>
            <a:t>томонида</a:t>
          </a:r>
          <a:r>
            <a:rPr lang="ru-RU" dirty="0" smtClean="0"/>
            <a:t> смола </a:t>
          </a:r>
          <a:r>
            <a:rPr lang="ru-RU" dirty="0" err="1" smtClean="0"/>
            <a:t>безлари</a:t>
          </a:r>
          <a:r>
            <a:rPr lang="ru-RU" dirty="0" smtClean="0"/>
            <a:t> бор. </a:t>
          </a:r>
          <a:r>
            <a:rPr lang="ru-RU" dirty="0" err="1" smtClean="0"/>
            <a:t>Қуббалари</a:t>
          </a:r>
          <a:r>
            <a:rPr lang="ru-RU" dirty="0" smtClean="0"/>
            <a:t> </a:t>
          </a:r>
          <a:r>
            <a:rPr lang="ru-RU" dirty="0" err="1" smtClean="0"/>
            <a:t>сершира</a:t>
          </a:r>
          <a:r>
            <a:rPr lang="ru-RU" dirty="0" smtClean="0"/>
            <a:t>, </a:t>
          </a:r>
          <a:r>
            <a:rPr lang="ru-RU" dirty="0" err="1" smtClean="0"/>
            <a:t>ниҳоятда</a:t>
          </a:r>
          <a:r>
            <a:rPr lang="ru-RU" dirty="0" smtClean="0"/>
            <a:t> ширин </a:t>
          </a:r>
          <a:r>
            <a:rPr lang="ru-RU" dirty="0" err="1" smtClean="0"/>
            <a:t>таъмли</a:t>
          </a:r>
          <a:r>
            <a:rPr lang="ru-RU" dirty="0" smtClean="0"/>
            <a:t>, </a:t>
          </a:r>
          <a:r>
            <a:rPr lang="ru-RU" dirty="0" err="1" smtClean="0"/>
            <a:t>бўйи</a:t>
          </a:r>
          <a:r>
            <a:rPr lang="ru-RU" dirty="0" smtClean="0"/>
            <a:t> 10-15 мм, </a:t>
          </a:r>
          <a:r>
            <a:rPr lang="ru-RU" dirty="0" err="1" smtClean="0"/>
            <a:t>эни</a:t>
          </a:r>
          <a:r>
            <a:rPr lang="ru-RU" dirty="0" smtClean="0"/>
            <a:t> 8-10 мм, </a:t>
          </a:r>
          <a:r>
            <a:rPr lang="ru-RU" dirty="0" err="1" smtClean="0"/>
            <a:t>шарсимон</a:t>
          </a:r>
          <a:r>
            <a:rPr lang="ru-RU" dirty="0" smtClean="0"/>
            <a:t> </a:t>
          </a:r>
          <a:r>
            <a:rPr lang="ru-RU" dirty="0" err="1" smtClean="0"/>
            <a:t>ёки</a:t>
          </a:r>
          <a:r>
            <a:rPr lang="ru-RU" dirty="0" smtClean="0"/>
            <a:t> овал </a:t>
          </a:r>
          <a:r>
            <a:rPr lang="ru-RU" dirty="0" err="1" smtClean="0"/>
            <a:t>шаклда</a:t>
          </a:r>
          <a:r>
            <a:rPr lang="ru-RU" dirty="0" smtClean="0"/>
            <a:t>, </a:t>
          </a:r>
          <a:r>
            <a:rPr lang="ru-RU" dirty="0" err="1" smtClean="0"/>
            <a:t>ялтироқ</a:t>
          </a:r>
          <a:r>
            <a:rPr lang="ru-RU" dirty="0" smtClean="0"/>
            <a:t>. </a:t>
          </a:r>
          <a:r>
            <a:rPr lang="ru-RU" dirty="0" err="1" smtClean="0"/>
            <a:t>Иккинчи</a:t>
          </a:r>
          <a:r>
            <a:rPr lang="ru-RU" dirty="0" smtClean="0"/>
            <a:t> </a:t>
          </a:r>
          <a:r>
            <a:rPr lang="ru-RU" dirty="0" err="1" smtClean="0"/>
            <a:t>йили</a:t>
          </a:r>
          <a:r>
            <a:rPr lang="ru-RU" dirty="0" smtClean="0"/>
            <a:t> </a:t>
          </a:r>
          <a:r>
            <a:rPr lang="ru-RU" dirty="0" err="1" smtClean="0"/>
            <a:t>этилади</a:t>
          </a:r>
          <a:r>
            <a:rPr lang="ru-RU" dirty="0" smtClean="0"/>
            <a:t>. </a:t>
          </a:r>
          <a:r>
            <a:rPr lang="ru-RU" dirty="0" err="1" smtClean="0"/>
            <a:t>Уларда</a:t>
          </a:r>
          <a:r>
            <a:rPr lang="ru-RU" dirty="0" smtClean="0"/>
            <a:t> </a:t>
          </a:r>
          <a:r>
            <a:rPr lang="ru-RU" dirty="0" err="1" smtClean="0"/>
            <a:t>биттадан</a:t>
          </a:r>
          <a:r>
            <a:rPr lang="ru-RU" dirty="0" smtClean="0"/>
            <a:t> </a:t>
          </a:r>
          <a:r>
            <a:rPr lang="ru-RU" dirty="0" err="1" smtClean="0"/>
            <a:t>уруғ</a:t>
          </a:r>
          <a:r>
            <a:rPr lang="ru-RU" dirty="0" smtClean="0"/>
            <a:t> </a:t>
          </a:r>
          <a:r>
            <a:rPr lang="ru-RU" dirty="0" err="1" smtClean="0"/>
            <a:t>ривожланади</a:t>
          </a:r>
          <a:r>
            <a:rPr lang="ru-RU"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12" custLinFactNeighborY="77643">
        <dgm:presLayoutVars>
          <dgm:chMax val="0"/>
          <dgm:bulletEnabled val="1"/>
        </dgm:presLayoutVars>
      </dgm:prSet>
      <dgm:spPr/>
      <dgm:t>
        <a:bodyPr/>
        <a:lstStyle/>
        <a:p>
          <a:endParaRPr lang="ru-RU"/>
        </a:p>
      </dgm:t>
    </dgm:pt>
  </dgm:ptLst>
  <dgm:cxnLst>
    <dgm:cxn modelId="{B8310C68-51DB-4BB4-8269-3A05849C0A1C}"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302E05F-2E55-4E76-B93A-D159EA6BCF67}" type="presOf" srcId="{8C446D5B-F40C-47A7-AA82-4959E8CB408D}" destId="{E9240949-51E6-49B1-BC58-DA8E36260ED3}" srcOrd="0" destOrd="0" presId="urn:microsoft.com/office/officeart/2005/8/layout/vList2"/>
    <dgm:cxn modelId="{6D452B2B-1999-4751-845C-7BC45179BAD2}"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uz-Cyrl-UZ" b="1" dirty="0" smtClean="0"/>
            <a:t>Казак арча ёки эр бағирлаб ўсувчи арча (</a:t>
          </a:r>
          <a:r>
            <a:rPr lang="uz-Latn-UZ" b="1" dirty="0" smtClean="0"/>
            <a:t>Juniperus sabina L.</a:t>
          </a:r>
          <a:r>
            <a:rPr lang="uz-Cyrl-UZ" b="1" dirty="0" smtClean="0"/>
            <a:t>). </a:t>
          </a:r>
          <a:r>
            <a:rPr lang="uz-Cyrl-UZ" dirty="0" smtClean="0"/>
            <a:t>Бу арча турининг тарқалиш ареали Ўрта Дон ва Жигули тоғлари, Оренбург вилояти, Тарбағатай, Сибир ва Қозоғистоннинг дашт зонасидаги унча баланд бўлмаган тоғлар билан чегараланган.  Бу арча Олтой, Саян тоғларида, Марказий Осиё, Қрим ва Кавказнинг шимолий тоғларида ҳам табиий ўсади.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EA421FC0-753E-46C8-8149-A9F06D02804C}" srcId="{8C446D5B-F40C-47A7-AA82-4959E8CB408D}" destId="{FFE8B254-F748-4EA9-840F-C629F20050FA}" srcOrd="0" destOrd="0" parTransId="{36B549C7-1BC8-48FF-A4CE-37107E184CE2}" sibTransId="{C1BAE326-4E44-44C4-9F2D-DFDB91BE1E74}"/>
    <dgm:cxn modelId="{D57528FA-89D0-4CE4-9BE4-1F6D0461CD37}" type="presOf" srcId="{8C446D5B-F40C-47A7-AA82-4959E8CB408D}" destId="{E9240949-51E6-49B1-BC58-DA8E36260ED3}" srcOrd="0" destOrd="0" presId="urn:microsoft.com/office/officeart/2005/8/layout/vList2"/>
    <dgm:cxn modelId="{D5E68748-4C98-4838-AFE8-D6B7F1E0F093}" type="presOf" srcId="{FFE8B254-F748-4EA9-840F-C629F20050FA}" destId="{494A0A28-AC71-410E-9A09-98494374006B}" srcOrd="0" destOrd="0" presId="urn:microsoft.com/office/officeart/2005/8/layout/vList2"/>
    <dgm:cxn modelId="{F5EA9218-0686-4009-91E7-14E18434CC11}"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ru-RU"/>
        </a:p>
      </dgm:t>
    </dgm:pt>
    <dgm:pt modelId="{312B9663-67DD-4BF0-8671-ACD17F5C18E1}">
      <dgm:prSet phldrT="[Текст]"/>
      <dgm:spPr/>
      <dgm:t>
        <a:bodyPr/>
        <a:lstStyle/>
        <a:p>
          <a:pPr algn="just"/>
          <a:r>
            <a:rPr lang="uz-Cyrl-UZ" b="1" dirty="0" smtClean="0"/>
            <a:t>Оддий арча (Juniperus сommunis L.)</a:t>
          </a:r>
          <a:r>
            <a:rPr lang="uz-Cyrl-UZ" dirty="0" smtClean="0"/>
            <a:t> бўйи 12-18 м, диаметри 25-40 см келадиган, шох-шаббаси тухумсимон дарахт. Пўстлоғи қизғиш сариқ рангда ёки қўнғир кул рангда, юпқа пўст ташлаб туради. Куртаклари 0,3 см бўлиб, тангачасимон нинабарглар билан қопланган. Новдалари ингичка, уч қиррали. Нинабарглари қиррали, новдада 3 тадан бўлиб, доира шаклида жойлашади. Нинабаргларининг юз томонида ёриқчалар ва мум қавати бўлганлигидан оқиш кўринади, орқа томони ялтироқ, бўйи 1-1,5 см, эни 0,6-1,5 см гача бўлиб, туби бўғимли.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2744D884-8F80-48BB-8A54-E51A11483B13}" type="pres">
      <dgm:prSet presAssocID="{312B9663-67DD-4BF0-8671-ACD17F5C18E1}" presName="parentText" presStyleLbl="node1" presStyleIdx="0" presStyleCnt="1" custLinFactNeighborX="393" custLinFactNeighborY="-4658">
        <dgm:presLayoutVars>
          <dgm:chMax val="0"/>
          <dgm:bulletEnabled val="1"/>
        </dgm:presLayoutVars>
      </dgm:prSet>
      <dgm:spPr/>
      <dgm:t>
        <a:bodyPr/>
        <a:lstStyle/>
        <a:p>
          <a:endParaRPr lang="ru-RU"/>
        </a:p>
      </dgm:t>
    </dgm:pt>
  </dgm:ptLst>
  <dgm:cxnLst>
    <dgm:cxn modelId="{F5C9B74E-E213-490E-964D-DA0F75F9BC22}" srcId="{8C446D5B-F40C-47A7-AA82-4959E8CB408D}" destId="{312B9663-67DD-4BF0-8671-ACD17F5C18E1}" srcOrd="0" destOrd="0" parTransId="{D9F2038A-5794-4FD8-9FCA-B0B41BC0726A}" sibTransId="{056C8C0B-A681-4A35-9588-018B55752684}"/>
    <dgm:cxn modelId="{F091DE3C-AF8B-45BE-81B2-D785806149AE}" type="presOf" srcId="{8C446D5B-F40C-47A7-AA82-4959E8CB408D}" destId="{E9240949-51E6-49B1-BC58-DA8E36260ED3}" srcOrd="0" destOrd="0" presId="urn:microsoft.com/office/officeart/2005/8/layout/vList2"/>
    <dgm:cxn modelId="{0C67DF2A-F896-4751-8F46-2BE0D1BAD9DC}" type="presOf" srcId="{312B9663-67DD-4BF0-8671-ACD17F5C18E1}" destId="{2744D884-8F80-48BB-8A54-E51A11483B13}" srcOrd="0" destOrd="0" presId="urn:microsoft.com/office/officeart/2005/8/layout/vList2"/>
    <dgm:cxn modelId="{B3D284B7-B9F6-438B-B331-D1120899B3F5}" type="presParOf" srcId="{E9240949-51E6-49B1-BC58-DA8E36260ED3}" destId="{2744D884-8F80-48BB-8A54-E51A11483B1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06809"/>
          <a:ext cx="9001156" cy="52767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uz-Cyrl-UZ" sz="2200" b="1" kern="1200" dirty="0" smtClean="0"/>
            <a:t>ТЕРАК </a:t>
          </a:r>
          <a:r>
            <a:rPr lang="uz-Latn-UZ" sz="2200" b="1" kern="1200" dirty="0" smtClean="0"/>
            <a:t>(</a:t>
          </a:r>
          <a:r>
            <a:rPr lang="uz-Cyrl-UZ" sz="2200" b="1" kern="1200" dirty="0" smtClean="0"/>
            <a:t>POPULUS</a:t>
          </a:r>
          <a:r>
            <a:rPr lang="uz-Latn-UZ" sz="2200" b="1" kern="1200" dirty="0" smtClean="0"/>
            <a:t>) </a:t>
          </a:r>
          <a:r>
            <a:rPr lang="uz-Cyrl-UZ" sz="2200" b="1" kern="1200" dirty="0" smtClean="0"/>
            <a:t>ТУРКУМИ</a:t>
          </a:r>
          <a:endParaRPr lang="ru-RU" sz="2200" kern="1200" dirty="0">
            <a:latin typeface="Times New Roman" pitchFamily="18" charset="0"/>
            <a:cs typeface="Times New Roman" pitchFamily="18" charset="0"/>
          </a:endParaRPr>
        </a:p>
      </dsp:txBody>
      <dsp:txXfrm>
        <a:off x="25759" y="132568"/>
        <a:ext cx="8949638" cy="476152"/>
      </dsp:txXfrm>
    </dsp:sp>
    <dsp:sp modelId="{3102073A-0B37-4EE7-9FB6-C679253A425E}">
      <dsp:nvSpPr>
        <dsp:cNvPr id="0" name=""/>
        <dsp:cNvSpPr/>
      </dsp:nvSpPr>
      <dsp:spPr>
        <a:xfrm>
          <a:off x="0" y="634479"/>
          <a:ext cx="9001156" cy="318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27940" rIns="156464" bIns="27940" numCol="1" spcCol="1270" anchor="t" anchorCtr="0">
          <a:noAutofit/>
        </a:bodyPr>
        <a:lstStyle/>
        <a:p>
          <a:pPr marL="171450" lvl="1" indent="-171450" algn="just" defTabSz="755650">
            <a:lnSpc>
              <a:spcPct val="90000"/>
            </a:lnSpc>
            <a:spcBef>
              <a:spcPct val="0"/>
            </a:spcBef>
            <a:spcAft>
              <a:spcPct val="20000"/>
            </a:spcAft>
            <a:buChar char="••"/>
          </a:pPr>
          <a:r>
            <a:rPr lang="uz-Cyrl-UZ" sz="1700" kern="1200" dirty="0" smtClean="0"/>
            <a:t>Туркумнинг вакиллари дарахт бўлиб, бўйи 40-50м га, диаметри 1-1.5м га этади. Танаси тик ўсади, бир танали, айрим турларининг танаси иккига шохланади. Шох-шаббаси тухумсимон, пирамида, тор пирамида, кенг овал шаклида бўлади. Пўстлоғи ёшига қараб ҳар хил бўлади. Бир йиллик новдаларининг пўстлоғи кул ранг, қўнғир кул ранг ва оч сариқ рангда бўлади. Танасининг пўстлоғи қўнғир-кул ранг, катта ёшида бўйига ёрилган бўлади. Куртаклари йирик-майда, кўп тангачали, юмалоқ, бутилкасимон, жуволдизсимон, стакансимон бўлиб, новдада ётиқ ёки тик жойлашади. Тангачаси элимли ёки элимсиз, ҳидли ёки ҳидсиз. Барглари бандли, навбат билан жойлашади, барг пластинкаси бутун ёки панжали, чизиқли, лансецимон, буйраксимон, юмалоқ, ромб шаклда бўлади. Бир туп дарахтнинг ўзида ҳар хил шаклда бўлиши мумкин. Барг пластинкасининг ҳар иккала томони туксиз, ранги ҳар хил. Юз томони тўқ ёки оч яшил, орқа томони кул рангда, айримларида зангори рангда, дағал, қалин пўстли. </a:t>
          </a:r>
          <a:endParaRPr lang="ru-RU" sz="1700" kern="1200" dirty="0">
            <a:solidFill>
              <a:srgbClr val="0033CC"/>
            </a:solidFill>
            <a:latin typeface="Times New Roman" pitchFamily="18" charset="0"/>
            <a:cs typeface="Times New Roman" pitchFamily="18" charset="0"/>
          </a:endParaRPr>
        </a:p>
      </dsp:txBody>
      <dsp:txXfrm>
        <a:off x="0" y="634479"/>
        <a:ext cx="9001156" cy="3187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85244"/>
          <a:ext cx="9001156" cy="702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uz-Cyrl-UZ" sz="3000" b="1" kern="1200" dirty="0" smtClean="0"/>
            <a:t>Туранғил терак (Populus pruinosa Schrenk)</a:t>
          </a:r>
          <a:r>
            <a:rPr lang="uz-Cyrl-UZ" sz="3000" kern="1200" dirty="0" smtClean="0"/>
            <a:t> </a:t>
          </a:r>
          <a:endParaRPr lang="ru-RU" sz="3000" kern="1200" dirty="0">
            <a:latin typeface="Times New Roman" pitchFamily="18" charset="0"/>
            <a:cs typeface="Times New Roman" pitchFamily="18" charset="0"/>
          </a:endParaRPr>
        </a:p>
      </dsp:txBody>
      <dsp:txXfrm>
        <a:off x="34269" y="219513"/>
        <a:ext cx="8932618" cy="633462"/>
      </dsp:txXfrm>
    </dsp:sp>
    <dsp:sp modelId="{3102073A-0B37-4EE7-9FB6-C679253A425E}">
      <dsp:nvSpPr>
        <dsp:cNvPr id="0" name=""/>
        <dsp:cNvSpPr/>
      </dsp:nvSpPr>
      <dsp:spPr>
        <a:xfrm>
          <a:off x="0" y="887244"/>
          <a:ext cx="9001156" cy="2856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8100" rIns="213360" bIns="38100" numCol="1" spcCol="1270" anchor="t" anchorCtr="0">
          <a:noAutofit/>
        </a:bodyPr>
        <a:lstStyle/>
        <a:p>
          <a:pPr marL="228600" lvl="1" indent="-228600" algn="just" defTabSz="1022350">
            <a:lnSpc>
              <a:spcPct val="90000"/>
            </a:lnSpc>
            <a:spcBef>
              <a:spcPct val="0"/>
            </a:spcBef>
            <a:spcAft>
              <a:spcPct val="20000"/>
            </a:spcAft>
            <a:buChar char="••"/>
          </a:pPr>
          <a:r>
            <a:rPr lang="uz-Cyrl-UZ" sz="2300" kern="1200" dirty="0" smtClean="0"/>
            <a:t>бўйи 18 м га, диаметри 80-90 см га этадиган дарахт. Шох-шаббаси кенг, диаметри 10 м келади. Танаси қинғир-қийшиқ ўсади. Пўстлоғи аввало яшил, сўнг сарғиш-кул рангда, чуқур тик ёриқли бўлади. Шохлари яшил ёки қўнғир-кул рангда. Баргларининг бўйи 3,5 см, эни 4 см, буйраксимон, делтасимон ёки юмалоқ, туби понасимон, пластинкасининг чети 3-5 та майда тишчали, ҳар икки томонида бир ҳил зангори рангдаги, қалин серет нуқта сингари бўртмалар бор. эркак гулли куртакларининг бўйи 12-13 мм. </a:t>
          </a:r>
          <a:endParaRPr lang="ru-RU" sz="2300" kern="1200" dirty="0">
            <a:solidFill>
              <a:srgbClr val="0033CC"/>
            </a:solidFill>
            <a:latin typeface="Times New Roman" pitchFamily="18" charset="0"/>
            <a:cs typeface="Times New Roman" pitchFamily="18" charset="0"/>
          </a:endParaRPr>
        </a:p>
      </dsp:txBody>
      <dsp:txXfrm>
        <a:off x="0" y="887244"/>
        <a:ext cx="9001156" cy="28566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5329"/>
          <a:ext cx="9001156" cy="389376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ru-RU" sz="2600" b="1" kern="1200" dirty="0" err="1" smtClean="0"/>
            <a:t>Туркистон</a:t>
          </a:r>
          <a:r>
            <a:rPr lang="ru-RU" sz="2600" b="1" kern="1200" dirty="0" smtClean="0"/>
            <a:t> </a:t>
          </a:r>
          <a:r>
            <a:rPr lang="ru-RU" sz="2600" b="1" kern="1200" dirty="0" err="1" smtClean="0"/>
            <a:t>арчаси</a:t>
          </a:r>
          <a:r>
            <a:rPr lang="ru-RU" sz="2600" kern="1200" dirty="0" smtClean="0"/>
            <a:t> </a:t>
          </a:r>
          <a:r>
            <a:rPr lang="uz-Cyrl-UZ" sz="2600" b="1" kern="1200" dirty="0" smtClean="0"/>
            <a:t>ёки ўрик арча (</a:t>
          </a:r>
          <a:r>
            <a:rPr lang="ru-RU" sz="2600" b="1" kern="1200" dirty="0" err="1" smtClean="0"/>
            <a:t>Juniperus</a:t>
          </a:r>
          <a:r>
            <a:rPr lang="ru-RU" sz="2600" b="1" kern="1200" dirty="0" smtClean="0"/>
            <a:t> </a:t>
          </a:r>
          <a:r>
            <a:rPr lang="ru-RU" sz="2600" b="1" kern="1200" dirty="0" err="1" smtClean="0"/>
            <a:t>turkestanisa</a:t>
          </a:r>
          <a:r>
            <a:rPr lang="ru-RU" sz="2600" b="1" kern="1200" dirty="0" smtClean="0"/>
            <a:t> </a:t>
          </a:r>
          <a:r>
            <a:rPr lang="ru-RU" sz="2600" b="1" kern="1200" dirty="0" err="1" smtClean="0"/>
            <a:t>Kom</a:t>
          </a:r>
          <a:r>
            <a:rPr lang="ru-RU" sz="2600" b="1" kern="1200" dirty="0" smtClean="0"/>
            <a:t>.)</a:t>
          </a:r>
          <a:r>
            <a:rPr lang="ru-RU" sz="2600" kern="1200" dirty="0" smtClean="0"/>
            <a:t> </a:t>
          </a:r>
          <a:r>
            <a:rPr lang="ru-RU" sz="2600" kern="1200" dirty="0" err="1" smtClean="0"/>
            <a:t>дарахт</a:t>
          </a:r>
          <a:r>
            <a:rPr lang="ru-RU" sz="2600" kern="1200" dirty="0" smtClean="0"/>
            <a:t> </a:t>
          </a:r>
          <a:r>
            <a:rPr lang="ru-RU" sz="2600" kern="1200" dirty="0" err="1" smtClean="0"/>
            <a:t>ёки</a:t>
          </a:r>
          <a:r>
            <a:rPr lang="ru-RU" sz="2600" kern="1200" dirty="0" smtClean="0"/>
            <a:t> бута </a:t>
          </a:r>
          <a:r>
            <a:rPr lang="ru-RU" sz="2600" kern="1200" dirty="0" err="1" smtClean="0"/>
            <a:t>бўлиб</a:t>
          </a:r>
          <a:r>
            <a:rPr lang="ru-RU" sz="2600" kern="1200" dirty="0" smtClean="0"/>
            <a:t>, </a:t>
          </a:r>
          <a:r>
            <a:rPr lang="ru-RU" sz="2600" kern="1200" dirty="0" err="1" smtClean="0"/>
            <a:t>бир</a:t>
          </a:r>
          <a:r>
            <a:rPr lang="ru-RU" sz="2600" kern="1200" dirty="0" smtClean="0"/>
            <a:t> </a:t>
          </a:r>
          <a:r>
            <a:rPr lang="ru-RU" sz="2600" kern="1200" dirty="0" err="1" smtClean="0"/>
            <a:t>уйли</a:t>
          </a:r>
          <a:r>
            <a:rPr lang="ru-RU" sz="2600" kern="1200" dirty="0" smtClean="0"/>
            <a:t> </a:t>
          </a:r>
          <a:r>
            <a:rPr lang="ru-RU" sz="2600" kern="1200" dirty="0" err="1" smtClean="0"/>
            <a:t>ёки</a:t>
          </a:r>
          <a:r>
            <a:rPr lang="ru-RU" sz="2600" kern="1200" dirty="0" smtClean="0"/>
            <a:t> </a:t>
          </a:r>
          <a:r>
            <a:rPr lang="ru-RU" sz="2600" kern="1200" dirty="0" err="1" smtClean="0"/>
            <a:t>икки</a:t>
          </a:r>
          <a:r>
            <a:rPr lang="ru-RU" sz="2600" kern="1200" dirty="0" smtClean="0"/>
            <a:t> </a:t>
          </a:r>
          <a:r>
            <a:rPr lang="ru-RU" sz="2600" kern="1200" dirty="0" err="1" smtClean="0"/>
            <a:t>уйли</a:t>
          </a:r>
          <a:r>
            <a:rPr lang="ru-RU" sz="2600" kern="1200" dirty="0" smtClean="0"/>
            <a:t> </a:t>
          </a:r>
          <a:r>
            <a:rPr lang="ru-RU" sz="2600" kern="1200" dirty="0" err="1" smtClean="0"/>
            <a:t>ўсимлик</a:t>
          </a:r>
          <a:r>
            <a:rPr lang="ru-RU" sz="2600" kern="1200" dirty="0" smtClean="0"/>
            <a:t>. </a:t>
          </a:r>
          <a:r>
            <a:rPr lang="ru-RU" sz="2600" kern="1200" dirty="0" err="1" smtClean="0"/>
            <a:t>Дарахтларининг</a:t>
          </a:r>
          <a:r>
            <a:rPr lang="ru-RU" sz="2600" kern="1200" dirty="0" smtClean="0"/>
            <a:t> </a:t>
          </a:r>
          <a:r>
            <a:rPr lang="ru-RU" sz="2600" kern="1200" dirty="0" err="1" smtClean="0"/>
            <a:t>бўйи</a:t>
          </a:r>
          <a:r>
            <a:rPr lang="ru-RU" sz="2600" kern="1200" dirty="0" smtClean="0"/>
            <a:t> 18 </a:t>
          </a:r>
          <a:r>
            <a:rPr lang="ru-RU" sz="2600" kern="1200" dirty="0" err="1" smtClean="0"/>
            <a:t>метрга</a:t>
          </a:r>
          <a:r>
            <a:rPr lang="ru-RU" sz="2600" kern="1200" dirty="0" smtClean="0"/>
            <a:t>, </a:t>
          </a:r>
          <a:r>
            <a:rPr lang="ru-RU" sz="2600" kern="1200" dirty="0" err="1" smtClean="0"/>
            <a:t>буталариники</a:t>
          </a:r>
          <a:r>
            <a:rPr lang="ru-RU" sz="2600" kern="1200" dirty="0" smtClean="0"/>
            <a:t> 2 м </a:t>
          </a:r>
          <a:r>
            <a:rPr lang="ru-RU" sz="2600" kern="1200" dirty="0" err="1" smtClean="0"/>
            <a:t>гача</a:t>
          </a:r>
          <a:r>
            <a:rPr lang="ru-RU" sz="2600" kern="1200" dirty="0" smtClean="0"/>
            <a:t> </a:t>
          </a:r>
          <a:r>
            <a:rPr lang="ru-RU" sz="2600" kern="1200" dirty="0" err="1" smtClean="0"/>
            <a:t>этади</a:t>
          </a:r>
          <a:r>
            <a:rPr lang="ru-RU" sz="2600" kern="1200" dirty="0" smtClean="0"/>
            <a:t>. </a:t>
          </a:r>
          <a:r>
            <a:rPr lang="ru-RU" sz="2600" kern="1200" dirty="0" err="1" smtClean="0"/>
            <a:t>Шох-шаббаси</a:t>
          </a:r>
          <a:r>
            <a:rPr lang="ru-RU" sz="2600" kern="1200" dirty="0" smtClean="0"/>
            <a:t> </a:t>
          </a:r>
          <a:r>
            <a:rPr lang="ru-RU" sz="2600" kern="1200" dirty="0" err="1" smtClean="0"/>
            <a:t>қалин</a:t>
          </a:r>
          <a:r>
            <a:rPr lang="ru-RU" sz="2600" kern="1200" dirty="0" smtClean="0"/>
            <a:t>. </a:t>
          </a:r>
          <a:r>
            <a:rPr lang="ru-RU" sz="2600" kern="1200" dirty="0" err="1" smtClean="0"/>
            <a:t>Пўстлоғи</a:t>
          </a:r>
          <a:r>
            <a:rPr lang="ru-RU" sz="2600" kern="1200" dirty="0" smtClean="0"/>
            <a:t> </a:t>
          </a:r>
          <a:r>
            <a:rPr lang="ru-RU" sz="2600" kern="1200" dirty="0" err="1" smtClean="0"/>
            <a:t>юпқа</a:t>
          </a:r>
          <a:r>
            <a:rPr lang="ru-RU" sz="2600" kern="1200" dirty="0" smtClean="0"/>
            <a:t>, </a:t>
          </a:r>
          <a:r>
            <a:rPr lang="ru-RU" sz="2600" kern="1200" dirty="0" err="1" smtClean="0"/>
            <a:t>кулранг</a:t>
          </a:r>
          <a:r>
            <a:rPr lang="ru-RU" sz="2600" kern="1200" dirty="0" smtClean="0"/>
            <a:t>. </a:t>
          </a:r>
          <a:r>
            <a:rPr lang="ru-RU" sz="2600" kern="1200" dirty="0" err="1" smtClean="0"/>
            <a:t>Новдалари</a:t>
          </a:r>
          <a:r>
            <a:rPr lang="ru-RU" sz="2600" kern="1200" dirty="0" smtClean="0"/>
            <a:t> </a:t>
          </a:r>
          <a:r>
            <a:rPr lang="ru-RU" sz="2600" kern="1200" dirty="0" err="1" smtClean="0"/>
            <a:t>ингичка</a:t>
          </a:r>
          <a:r>
            <a:rPr lang="ru-RU" sz="2600" kern="1200" dirty="0" smtClean="0"/>
            <a:t>, </a:t>
          </a:r>
          <a:r>
            <a:rPr lang="ru-RU" sz="2600" kern="1200" dirty="0" err="1" smtClean="0"/>
            <a:t>баргларининг</a:t>
          </a:r>
          <a:r>
            <a:rPr lang="ru-RU" sz="2600" kern="1200" dirty="0" smtClean="0"/>
            <a:t> </a:t>
          </a:r>
          <a:r>
            <a:rPr lang="ru-RU" sz="2600" kern="1200" dirty="0" err="1" smtClean="0"/>
            <a:t>бўйи</a:t>
          </a:r>
          <a:r>
            <a:rPr lang="ru-RU" sz="2600" kern="1200" dirty="0" smtClean="0"/>
            <a:t> 2 мм, </a:t>
          </a:r>
          <a:r>
            <a:rPr lang="ru-RU" sz="2600" kern="1200" dirty="0" err="1" smtClean="0"/>
            <a:t>овалсимон</a:t>
          </a:r>
          <a:r>
            <a:rPr lang="ru-RU" sz="2600" kern="1200" dirty="0" smtClean="0"/>
            <a:t>, учи </a:t>
          </a:r>
          <a:r>
            <a:rPr lang="ru-RU" sz="2600" kern="1200" dirty="0" err="1" smtClean="0"/>
            <a:t>тўмтоқ</a:t>
          </a:r>
          <a:r>
            <a:rPr lang="ru-RU" sz="2600" kern="1200" dirty="0" smtClean="0"/>
            <a:t>, </a:t>
          </a:r>
          <a:r>
            <a:rPr lang="ru-RU" sz="2600" kern="1200" dirty="0" err="1" smtClean="0"/>
            <a:t>учки</a:t>
          </a:r>
          <a:r>
            <a:rPr lang="ru-RU" sz="2600" kern="1200" dirty="0" smtClean="0"/>
            <a:t> </a:t>
          </a:r>
          <a:r>
            <a:rPr lang="ru-RU" sz="2600" kern="1200" dirty="0" err="1" smtClean="0"/>
            <a:t>томонида</a:t>
          </a:r>
          <a:r>
            <a:rPr lang="ru-RU" sz="2600" kern="1200" dirty="0" smtClean="0"/>
            <a:t> смола </a:t>
          </a:r>
          <a:r>
            <a:rPr lang="ru-RU" sz="2600" kern="1200" dirty="0" err="1" smtClean="0"/>
            <a:t>безлари</a:t>
          </a:r>
          <a:r>
            <a:rPr lang="ru-RU" sz="2600" kern="1200" dirty="0" smtClean="0"/>
            <a:t> бор. </a:t>
          </a:r>
          <a:r>
            <a:rPr lang="ru-RU" sz="2600" kern="1200" dirty="0" err="1" smtClean="0"/>
            <a:t>Қуббалари</a:t>
          </a:r>
          <a:r>
            <a:rPr lang="ru-RU" sz="2600" kern="1200" dirty="0" smtClean="0"/>
            <a:t> </a:t>
          </a:r>
          <a:r>
            <a:rPr lang="ru-RU" sz="2600" kern="1200" dirty="0" err="1" smtClean="0"/>
            <a:t>сершира</a:t>
          </a:r>
          <a:r>
            <a:rPr lang="ru-RU" sz="2600" kern="1200" dirty="0" smtClean="0"/>
            <a:t>, </a:t>
          </a:r>
          <a:r>
            <a:rPr lang="ru-RU" sz="2600" kern="1200" dirty="0" err="1" smtClean="0"/>
            <a:t>ниҳоятда</a:t>
          </a:r>
          <a:r>
            <a:rPr lang="ru-RU" sz="2600" kern="1200" dirty="0" smtClean="0"/>
            <a:t> ширин </a:t>
          </a:r>
          <a:r>
            <a:rPr lang="ru-RU" sz="2600" kern="1200" dirty="0" err="1" smtClean="0"/>
            <a:t>таъмли</a:t>
          </a:r>
          <a:r>
            <a:rPr lang="ru-RU" sz="2600" kern="1200" dirty="0" smtClean="0"/>
            <a:t>, </a:t>
          </a:r>
          <a:r>
            <a:rPr lang="ru-RU" sz="2600" kern="1200" dirty="0" err="1" smtClean="0"/>
            <a:t>бўйи</a:t>
          </a:r>
          <a:r>
            <a:rPr lang="ru-RU" sz="2600" kern="1200" dirty="0" smtClean="0"/>
            <a:t> 10-15 мм, </a:t>
          </a:r>
          <a:r>
            <a:rPr lang="ru-RU" sz="2600" kern="1200" dirty="0" err="1" smtClean="0"/>
            <a:t>эни</a:t>
          </a:r>
          <a:r>
            <a:rPr lang="ru-RU" sz="2600" kern="1200" dirty="0" smtClean="0"/>
            <a:t> 8-10 мм, </a:t>
          </a:r>
          <a:r>
            <a:rPr lang="ru-RU" sz="2600" kern="1200" dirty="0" err="1" smtClean="0"/>
            <a:t>шарсимон</a:t>
          </a:r>
          <a:r>
            <a:rPr lang="ru-RU" sz="2600" kern="1200" dirty="0" smtClean="0"/>
            <a:t> </a:t>
          </a:r>
          <a:r>
            <a:rPr lang="ru-RU" sz="2600" kern="1200" dirty="0" err="1" smtClean="0"/>
            <a:t>ёки</a:t>
          </a:r>
          <a:r>
            <a:rPr lang="ru-RU" sz="2600" kern="1200" dirty="0" smtClean="0"/>
            <a:t> овал </a:t>
          </a:r>
          <a:r>
            <a:rPr lang="ru-RU" sz="2600" kern="1200" dirty="0" err="1" smtClean="0"/>
            <a:t>шаклда</a:t>
          </a:r>
          <a:r>
            <a:rPr lang="ru-RU" sz="2600" kern="1200" dirty="0" smtClean="0"/>
            <a:t>, </a:t>
          </a:r>
          <a:r>
            <a:rPr lang="ru-RU" sz="2600" kern="1200" dirty="0" err="1" smtClean="0"/>
            <a:t>ялтироқ</a:t>
          </a:r>
          <a:r>
            <a:rPr lang="ru-RU" sz="2600" kern="1200" dirty="0" smtClean="0"/>
            <a:t>. </a:t>
          </a:r>
          <a:r>
            <a:rPr lang="ru-RU" sz="2600" kern="1200" dirty="0" err="1" smtClean="0"/>
            <a:t>Иккинчи</a:t>
          </a:r>
          <a:r>
            <a:rPr lang="ru-RU" sz="2600" kern="1200" dirty="0" smtClean="0"/>
            <a:t> </a:t>
          </a:r>
          <a:r>
            <a:rPr lang="ru-RU" sz="2600" kern="1200" dirty="0" err="1" smtClean="0"/>
            <a:t>йили</a:t>
          </a:r>
          <a:r>
            <a:rPr lang="ru-RU" sz="2600" kern="1200" dirty="0" smtClean="0"/>
            <a:t> </a:t>
          </a:r>
          <a:r>
            <a:rPr lang="ru-RU" sz="2600" kern="1200" dirty="0" err="1" smtClean="0"/>
            <a:t>этилади</a:t>
          </a:r>
          <a:r>
            <a:rPr lang="ru-RU" sz="2600" kern="1200" dirty="0" smtClean="0"/>
            <a:t>. </a:t>
          </a:r>
          <a:r>
            <a:rPr lang="ru-RU" sz="2600" kern="1200" dirty="0" err="1" smtClean="0"/>
            <a:t>Уларда</a:t>
          </a:r>
          <a:r>
            <a:rPr lang="ru-RU" sz="2600" kern="1200" dirty="0" smtClean="0"/>
            <a:t> </a:t>
          </a:r>
          <a:r>
            <a:rPr lang="ru-RU" sz="2600" kern="1200" dirty="0" err="1" smtClean="0"/>
            <a:t>биттадан</a:t>
          </a:r>
          <a:r>
            <a:rPr lang="ru-RU" sz="2600" kern="1200" dirty="0" smtClean="0"/>
            <a:t> </a:t>
          </a:r>
          <a:r>
            <a:rPr lang="ru-RU" sz="2600" kern="1200" dirty="0" err="1" smtClean="0"/>
            <a:t>уруғ</a:t>
          </a:r>
          <a:r>
            <a:rPr lang="ru-RU" sz="2600" kern="1200" dirty="0" smtClean="0"/>
            <a:t> </a:t>
          </a:r>
          <a:r>
            <a:rPr lang="ru-RU" sz="2600" kern="1200" dirty="0" err="1" smtClean="0"/>
            <a:t>ривожланади</a:t>
          </a:r>
          <a:r>
            <a:rPr lang="ru-RU" sz="2600" kern="1200" dirty="0" smtClean="0"/>
            <a:t>.</a:t>
          </a:r>
          <a:endParaRPr lang="ru-RU" sz="2600" kern="1200" dirty="0">
            <a:latin typeface="Times New Roman" pitchFamily="18" charset="0"/>
            <a:cs typeface="Times New Roman" pitchFamily="18" charset="0"/>
          </a:endParaRPr>
        </a:p>
      </dsp:txBody>
      <dsp:txXfrm>
        <a:off x="190078" y="225407"/>
        <a:ext cx="8621000" cy="35136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86802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a:lnSpc>
              <a:spcPct val="90000"/>
            </a:lnSpc>
            <a:spcBef>
              <a:spcPct val="0"/>
            </a:spcBef>
            <a:spcAft>
              <a:spcPct val="35000"/>
            </a:spcAft>
          </a:pPr>
          <a:r>
            <a:rPr lang="uz-Cyrl-UZ" sz="2900" b="1" kern="1200" dirty="0" smtClean="0"/>
            <a:t>Казак арча ёки эр бағирлаб ўсувчи арча (</a:t>
          </a:r>
          <a:r>
            <a:rPr lang="uz-Latn-UZ" sz="2900" b="1" kern="1200" dirty="0" smtClean="0"/>
            <a:t>Juniperus sabina L.</a:t>
          </a:r>
          <a:r>
            <a:rPr lang="uz-Cyrl-UZ" sz="2900" b="1" kern="1200" dirty="0" smtClean="0"/>
            <a:t>). </a:t>
          </a:r>
          <a:r>
            <a:rPr lang="uz-Cyrl-UZ" sz="2900" kern="1200" dirty="0" smtClean="0"/>
            <a:t>Бу арча турининг тарқалиш ареали Ўрта Дон ва Жигули тоғлари, Оренбург вилояти, Тарбағатай, Сибир ва Қозоғистоннинг дашт зонасидаги унча баланд бўлмаган тоғлар билан чегараланган.  Бу арча Олтой, Саян тоғларида, Марказий Осиё, Қрим ва Кавказнинг шимолий тоғларида ҳам табиий ўсади.</a:t>
          </a:r>
          <a:endParaRPr lang="ru-RU" sz="2900" kern="1200" dirty="0">
            <a:latin typeface="Times New Roman" pitchFamily="18" charset="0"/>
            <a:cs typeface="Times New Roman" pitchFamily="18" charset="0"/>
          </a:endParaRPr>
        </a:p>
      </dsp:txBody>
      <dsp:txXfrm>
        <a:off x="188821" y="188821"/>
        <a:ext cx="8623514" cy="34903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4D884-8F80-48BB-8A54-E51A11483B13}">
      <dsp:nvSpPr>
        <dsp:cNvPr id="0" name=""/>
        <dsp:cNvSpPr/>
      </dsp:nvSpPr>
      <dsp:spPr>
        <a:xfrm>
          <a:off x="0" y="5"/>
          <a:ext cx="9001156" cy="35942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1" kern="1200" dirty="0" smtClean="0"/>
            <a:t>Оддий арча (Juniperus сommunis L.)</a:t>
          </a:r>
          <a:r>
            <a:rPr lang="uz-Cyrl-UZ" sz="2400" kern="1200" dirty="0" smtClean="0"/>
            <a:t> бўйи 12-18 м, диаметри 25-40 см келадиган, шох-шаббаси тухумсимон дарахт. Пўстлоғи қизғиш сариқ рангда ёки қўнғир кул рангда, юпқа пўст ташлаб туради. Куртаклари 0,3 см бўлиб, тангачасимон нинабарглар билан қопланган. Новдалари ингичка, уч қиррали. Нинабарглари қиррали, новдада 3 тадан бўлиб, доира шаклида жойлашади. Нинабаргларининг юз томонида ёриқчалар ва мум қавати бўлганлигидан оқиш кўринади, орқа томони ялтироқ, бўйи 1-1,5 см, эни 0,6-1,5 см гача бўлиб, туби бўғимли. </a:t>
          </a:r>
          <a:endParaRPr lang="ru-RU" sz="2400" kern="1200" dirty="0">
            <a:latin typeface="Times New Roman" pitchFamily="18" charset="0"/>
            <a:cs typeface="Times New Roman" pitchFamily="18" charset="0"/>
          </a:endParaRPr>
        </a:p>
      </dsp:txBody>
      <dsp:txXfrm>
        <a:off x="175456" y="175461"/>
        <a:ext cx="8650244" cy="32433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22.10.2019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8</a:t>
            </a:fld>
            <a:endParaRPr lang="ru-RU"/>
          </a:p>
        </p:txBody>
      </p:sp>
    </p:spTree>
    <p:extLst>
      <p:ext uri="{BB962C8B-B14F-4D97-AF65-F5344CB8AC3E}">
        <p14:creationId xmlns:p14="http://schemas.microsoft.com/office/powerpoint/2010/main" val="1925830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10/22/2019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19870907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342427487"/>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277927073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41037622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277786659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231609208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23186320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267920637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27781047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42686885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61317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28125827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405123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5651327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12174392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394205539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352096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579157625"/>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0219631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62175309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7425135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484510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668380257"/>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2388030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5309438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197407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96623952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4151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98580746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14929371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354302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9628015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192771C-A03D-4399-8509-8D92DAA3F8AA}"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432112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7F271-2412-4B8D-B464-2D1DD3A5B47A}"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483096173"/>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F76EB0-210D-48B5-BAAA-3A0B258750EE}"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80803665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B579D60-D64B-4D7E-8907-E5F0FF59E040}"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44799658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8" name="Нижний колонтитул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9F99D16-5C0C-4CC6-A344-F5DE6836F686}"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11280020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Нижний колонтитул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0E4D4C6-9BBC-40EA-811F-0E0BBAAC8909}"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96481799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3" name="Нижний колонтитул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64DE1-D970-4A7D-A754-7358C37D5A1B}"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79274707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F8A1087-E877-44D8-9593-F75835DBB817}"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8829853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F00DFD0-064B-4D4F-AE01-A878B44C1D25}"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28763638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5C7CAF7-2CAC-4B8E-B631-59AC9B2221CD}"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46223360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11E0C36-145F-44F7-A06B-7C22152758CF}"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73511179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Tahoma" pitchFamily="34" charset="0"/>
              <a:ea typeface="+mn-ea"/>
              <a:cs typeface="+mn-cs"/>
            </a:endParaRPr>
          </a:p>
        </p:txBody>
      </p:sp>
      <p:sp>
        <p:nvSpPr>
          <p:cNvPr id="19" name="Нижний колонтитул 18"/>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Tahoma" pitchFamily="34" charset="0"/>
              <a:ea typeface="+mn-ea"/>
              <a:cs typeface="+mn-cs"/>
            </a:endParaRPr>
          </a:p>
        </p:txBody>
      </p:sp>
      <p:sp>
        <p:nvSpPr>
          <p:cNvPr id="27" name="Номер слайда 2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192771C-A03D-4399-8509-8D92DAA3F8AA}" type="slidenum">
              <a:rPr kumimoji="0" lang="ru-RU" sz="1200" b="0" i="0" u="none" strike="noStrike" kern="1200" cap="none" spc="0" normalizeH="0" baseline="0" noProof="0" smtClean="0">
                <a:ln>
                  <a:noFill/>
                </a:ln>
                <a:solidFill>
                  <a:srgbClr val="DBF5F9">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DBF5F9">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3510887398"/>
      </p:ext>
    </p:extLst>
  </p:cSld>
  <p:clrMapOvr>
    <a:overrideClrMapping bg1="dk1" tx1="lt1" bg2="dk2" tx2="lt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7F271-2412-4B8D-B464-2D1DD3A5B47A}"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3464990538"/>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Tahom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DBF5F9">
                  <a:shade val="90000"/>
                </a:srgbClr>
              </a:solidFill>
              <a:effectLst/>
              <a:uLnTx/>
              <a:uFillTx/>
              <a:latin typeface="Tahom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F76EB0-210D-48B5-BAAA-3A0B258750EE}" type="slidenum">
              <a:rPr kumimoji="0" lang="ru-RU" sz="1200" b="0" i="0" u="none" strike="noStrike" kern="1200" cap="none" spc="0" normalizeH="0" baseline="0" noProof="0" smtClean="0">
                <a:ln>
                  <a:noFill/>
                </a:ln>
                <a:solidFill>
                  <a:srgbClr val="DBF5F9">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DBF5F9">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2869701610"/>
      </p:ext>
    </p:extLst>
  </p:cSld>
  <p:clrMapOvr>
    <a:overrideClrMapping bg1="dk1" tx1="lt1" bg2="dk2" tx2="lt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B579D60-D64B-4D7E-8907-E5F0FF59E040}"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93608573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8" name="Нижний колонтитул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9F99D16-5C0C-4CC6-A344-F5DE6836F686}"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7127606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4" name="Нижний колонтитул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0E4D4C6-9BBC-40EA-811F-0E0BBAAC8909}"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287949143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3" name="Нижний колонтитул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64DE1-D970-4A7D-A754-7358C37D5A1B}"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1038968593"/>
      </p:ext>
    </p:extLst>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F8A1087-E877-44D8-9593-F75835DBB817}"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3027868241"/>
      </p:ext>
    </p:extLst>
  </p:cSld>
  <p:clrMapOvr>
    <a:masterClrMapping/>
  </p:clrMapOvr>
  <p:timing>
    <p:tnLst>
      <p:par>
        <p:cTn id="1" dur="indefinite" restart="never" nodeType="tmRoot"/>
      </p:par>
    </p:tn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7" name="Номер слайда 6"/>
          <p:cNvSpPr>
            <a:spLocks noGrp="1"/>
          </p:cNvSpPr>
          <p:nvPr>
            <p:ph type="sldNum" sz="quarter" idx="12"/>
          </p:nvPr>
        </p:nvSpPr>
        <p:spPr>
          <a:xfrm>
            <a:off x="8077200" y="6356350"/>
            <a:ext cx="609600" cy="365125"/>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F00DFD0-064B-4D4F-AE01-A878B44C1D25}"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Tree>
    <p:extLst>
      <p:ext uri="{BB962C8B-B14F-4D97-AF65-F5344CB8AC3E}">
        <p14:creationId xmlns:p14="http://schemas.microsoft.com/office/powerpoint/2010/main" val="136727318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5C7CAF7-2CAC-4B8E-B631-59AC9B2221CD}"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325238799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11E0C36-145F-44F7-A06B-7C22152758CF}"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Tree>
    <p:extLst>
      <p:ext uri="{BB962C8B-B14F-4D97-AF65-F5344CB8AC3E}">
        <p14:creationId xmlns:p14="http://schemas.microsoft.com/office/powerpoint/2010/main" val="129140269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12" name="Нижний колонтитул 16"/>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0D176E8B-6106-4A4D-A242-244838DA6B07}"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903291366"/>
      </p:ext>
    </p:extLst>
  </p:cSld>
  <p:clrMapOvr>
    <a:overrideClrMapping bg1="lt1" tx1="dk1" bg2="lt2" tx2="dk2" accent1="accent1" accent2="accent2" accent3="accent3" accent4="accent4" accent5="accent5" accent6="accent6" hlink="hlink" folHlink="folHlink"/>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5" name="Нижний колонтитул 2"/>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6" name="Номер слайда 22"/>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01AD1C57-DFB7-487B-ACCD-7B5F5A0685B3}"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2567961756"/>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BB29BFF0-DF38-4F67-A74E-4967918A6D8C}"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2029473904"/>
      </p:ext>
    </p:extLst>
  </p:cSld>
  <p:clrMapOvr>
    <a:overrideClrMapping bg1="lt1" tx1="dk1" bg2="lt2" tx2="dk2" accent1="accent1" accent2="accent2" accent3="accent3" accent4="accent4" accent5="accent5" accent6="accent6" hlink="hlink" folHlink="folHlink"/>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6" name="Нижний колонтитул 2"/>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7" name="Номер слайда 22"/>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0BD9DE53-A950-4BEA-B0F9-27332E14A874}"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39711587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8" name="Нижний колонтитул 2"/>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9" name="Номер слайда 22"/>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9EB15E60-E101-4820-A23C-339964CDB798}"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336417660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4" name="Нижний колонтитул 2"/>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5" name="Номер слайда 22"/>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4A435D4A-AA38-4881-B439-B6698836FCA3}"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130060484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4" name="Номер слайда 22"/>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3EBAD77C-A720-4D1D-A761-714BC11C9974}"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245670813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8" name="Нижний колонтитул 5"/>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9" name="Номер слайда 6"/>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FE637BA6-7FB9-47EB-B71A-5D1F7749A9ED}"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140603609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7292DEF3-0EDE-4A24-A5C0-287372C373F8}"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23383971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5" name="Нижний колонтитул 2"/>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6" name="Номер слайда 22"/>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AB4CF7C3-2E6B-4BAC-8C4C-0C532E27FDC2}"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182057287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5" name="Нижний колонтитул 2"/>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6" name="Номер слайда 22"/>
          <p:cNvSpPr>
            <a:spLocks noGrp="1"/>
          </p:cNvSpPr>
          <p:nvPr>
            <p:ph type="sldNum" sz="quarter" idx="12"/>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CB6B0AB4-E85A-4E2A-93A2-D60BB83BC693}"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3275992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6.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7.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theme" Target="../theme/theme8.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6.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theme" Target="../theme/theme9.xml"/><Relationship Id="rId2" Type="http://schemas.openxmlformats.org/officeDocument/2006/relationships/slideLayout" Target="../slideLayouts/slideLayout100.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10/22/2019</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326566243"/>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eaLnBrk="0" hangingPunct="0">
              <a:defRPr/>
            </a:pPr>
            <a:fld id="{722A15A4-ADC7-4BE6-886F-CF22DE99FD24}" type="slidenum">
              <a:rPr lang="ru-RU" altLang="ru-RU">
                <a:solidFill>
                  <a:srgbClr val="90C226"/>
                </a:solidFill>
                <a:latin typeface="Times New Roman" panose="02020603050405020304" pitchFamily="18" charset="0"/>
              </a:rPr>
              <a:pPr eaLnBrk="0" hangingPunct="0">
                <a:defRPr/>
              </a:pPr>
              <a:t>‹#›</a:t>
            </a:fld>
            <a:endParaRPr lang="ru-RU" altLang="ru-RU">
              <a:solidFill>
                <a:srgbClr val="90C226"/>
              </a:solidFill>
              <a:latin typeface="Times New Roman" panose="02020603050405020304" pitchFamily="18" charset="0"/>
            </a:endParaRPr>
          </a:p>
        </p:txBody>
      </p:sp>
    </p:spTree>
    <p:extLst>
      <p:ext uri="{BB962C8B-B14F-4D97-AF65-F5344CB8AC3E}">
        <p14:creationId xmlns:p14="http://schemas.microsoft.com/office/powerpoint/2010/main" val="3348717417"/>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 id="2147483837" r:id="rId13"/>
    <p:sldLayoutId id="2147483838" r:id="rId14"/>
    <p:sldLayoutId id="2147483839" r:id="rId15"/>
    <p:sldLayoutId id="2147483840"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D1E746-E96A-4797-99D3-A8B269C4B7A1}" type="slidenum">
              <a:rPr kumimoji="0" lang="ru-RU"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319805881"/>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D1E746-E96A-4797-99D3-A8B269C4B7A1}" type="slidenum">
              <a:rPr kumimoji="0" lang="ru-RU" sz="1200" b="0" i="0" u="none" strike="noStrike" kern="1200" cap="none" spc="0" normalizeH="0" baseline="0" noProof="0" smtClean="0">
                <a:ln>
                  <a:noFill/>
                </a:ln>
                <a:solidFill>
                  <a:srgbClr val="04617B">
                    <a:shade val="90000"/>
                  </a:srgbClr>
                </a:solidFill>
                <a:effectLst/>
                <a:uLnTx/>
                <a:uFillTx/>
                <a:latin typeface="Tahom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04617B">
                  <a:shade val="90000"/>
                </a:srgbClr>
              </a:solidFill>
              <a:effectLst/>
              <a:uLnTx/>
              <a:uFillTx/>
              <a:latin typeface="Tahoma" pitchFamily="34" charset="0"/>
              <a:ea typeface="+mn-ea"/>
              <a:cs typeface="+mn-cs"/>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pitchFamily="34" charset="0"/>
                <a:ea typeface="+mn-ea"/>
                <a:cs typeface="+mn-cs"/>
              </a:endParaRPr>
            </a:p>
          </p:txBody>
        </p:sp>
      </p:grpSp>
    </p:spTree>
    <p:extLst>
      <p:ext uri="{BB962C8B-B14F-4D97-AF65-F5344CB8AC3E}">
        <p14:creationId xmlns:p14="http://schemas.microsoft.com/office/powerpoint/2010/main" val="1354913796"/>
      </p:ext>
    </p:extLst>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Perpetua"/>
              <a:ea typeface="+mn-ea"/>
              <a:cs typeface="+mn-cs"/>
            </a:endParaRPr>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696464"/>
              </a:solidFill>
              <a:effectLst/>
              <a:uLnTx/>
              <a:uFillTx/>
              <a:latin typeface="Tahoma" pitchFamily="34" charset="0"/>
              <a:ea typeface="+mn-ea"/>
              <a:cs typeface="+mn-cs"/>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fld id="{2EB2E8E1-3185-4212-AD26-8B7E82FAEC2E}" type="slidenum">
              <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1469488086"/>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6.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46.xml"/><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Layout" Target="../diagrams/layout1.xml"/><Relationship Id="rId7" Type="http://schemas.openxmlformats.org/officeDocument/2006/relationships/image" Target="../media/image28.jpeg"/><Relationship Id="rId2" Type="http://schemas.openxmlformats.org/officeDocument/2006/relationships/diagramData" Target="../diagrams/data1.xml"/><Relationship Id="rId1" Type="http://schemas.openxmlformats.org/officeDocument/2006/relationships/slideLayout" Target="../slideLayouts/slideLayout8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0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1.jpeg"/><Relationship Id="rId2" Type="http://schemas.openxmlformats.org/officeDocument/2006/relationships/diagramData" Target="../diagrams/data2.xml"/><Relationship Id="rId1" Type="http://schemas.openxmlformats.org/officeDocument/2006/relationships/slideLayout" Target="../slideLayouts/slideLayout10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8.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8.xml"/></Relationships>
</file>

<file path=ppt/slides/_rels/slide1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diagramLayout" Target="../diagrams/layout3.xml"/><Relationship Id="rId7" Type="http://schemas.openxmlformats.org/officeDocument/2006/relationships/image" Target="../media/image38.jpeg"/><Relationship Id="rId2" Type="http://schemas.openxmlformats.org/officeDocument/2006/relationships/diagramData" Target="../diagrams/data3.xml"/><Relationship Id="rId1" Type="http://schemas.openxmlformats.org/officeDocument/2006/relationships/slideLayout" Target="../slideLayouts/slideLayout7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diagramLayout" Target="../diagrams/layout4.xml"/><Relationship Id="rId7" Type="http://schemas.openxmlformats.org/officeDocument/2006/relationships/image" Target="../media/image40.jpeg"/><Relationship Id="rId2" Type="http://schemas.openxmlformats.org/officeDocument/2006/relationships/diagramData" Target="../diagrams/data4.xml"/><Relationship Id="rId1" Type="http://schemas.openxmlformats.org/officeDocument/2006/relationships/slideLayout" Target="../slideLayouts/slideLayout7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diagramLayout" Target="../diagrams/layout5.xml"/><Relationship Id="rId7" Type="http://schemas.openxmlformats.org/officeDocument/2006/relationships/image" Target="../media/image42.jpeg"/><Relationship Id="rId2" Type="http://schemas.openxmlformats.org/officeDocument/2006/relationships/diagramData" Target="../diagrams/data5.xml"/><Relationship Id="rId1" Type="http://schemas.openxmlformats.org/officeDocument/2006/relationships/slideLayout" Target="../slideLayouts/slideLayout7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6" name="Title 1"/>
          <p:cNvSpPr txBox="1">
            <a:spLocks/>
          </p:cNvSpPr>
          <p:nvPr/>
        </p:nvSpPr>
        <p:spPr>
          <a:xfrm>
            <a:off x="107504" y="1533602"/>
            <a:ext cx="8640960" cy="13913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600" b="1" dirty="0">
                <a:solidFill>
                  <a:srgbClr val="0000FF"/>
                </a:solidFill>
              </a:rPr>
              <a:t>6-МАВЗУ </a:t>
            </a:r>
            <a:r>
              <a:rPr lang="ru-RU" sz="3600" b="1" dirty="0" err="1">
                <a:solidFill>
                  <a:srgbClr val="0000FF"/>
                </a:solidFill>
              </a:rPr>
              <a:t>Яшил</a:t>
            </a:r>
            <a:r>
              <a:rPr lang="ru-RU" sz="3600" b="1" dirty="0">
                <a:solidFill>
                  <a:srgbClr val="0000FF"/>
                </a:solidFill>
              </a:rPr>
              <a:t> </a:t>
            </a:r>
            <a:r>
              <a:rPr lang="ru-RU" sz="3600" b="1" dirty="0" err="1">
                <a:solidFill>
                  <a:srgbClr val="0000FF"/>
                </a:solidFill>
              </a:rPr>
              <a:t>дарахтзорларнинг</a:t>
            </a:r>
            <a:r>
              <a:rPr lang="ru-RU" sz="3600" b="1" dirty="0">
                <a:solidFill>
                  <a:srgbClr val="0000FF"/>
                </a:solidFill>
              </a:rPr>
              <a:t> </a:t>
            </a:r>
            <a:r>
              <a:rPr lang="ru-RU" sz="3600" b="1" dirty="0" err="1">
                <a:solidFill>
                  <a:srgbClr val="0000FF"/>
                </a:solidFill>
              </a:rPr>
              <a:t>классификацияси</a:t>
            </a:r>
            <a:r>
              <a:rPr lang="ru-RU" sz="3600" b="1" dirty="0">
                <a:solidFill>
                  <a:srgbClr val="0000FF"/>
                </a:solidFill>
              </a:rPr>
              <a:t> </a:t>
            </a:r>
            <a:r>
              <a:rPr lang="ru-RU" sz="3600" b="1" dirty="0" err="1">
                <a:solidFill>
                  <a:srgbClr val="0000FF"/>
                </a:solidFill>
              </a:rPr>
              <a:t>ва</a:t>
            </a:r>
            <a:r>
              <a:rPr lang="ru-RU" sz="3600" b="1" dirty="0">
                <a:solidFill>
                  <a:srgbClr val="0000FF"/>
                </a:solidFill>
              </a:rPr>
              <a:t> </a:t>
            </a:r>
            <a:r>
              <a:rPr lang="ru-RU" sz="3600" b="1" dirty="0" err="1">
                <a:solidFill>
                  <a:srgbClr val="0000FF"/>
                </a:solidFill>
              </a:rPr>
              <a:t>кўкаламзорлаштиришнинг</a:t>
            </a:r>
            <a:r>
              <a:rPr lang="ru-RU" sz="3600" b="1" dirty="0">
                <a:solidFill>
                  <a:srgbClr val="0000FF"/>
                </a:solidFill>
              </a:rPr>
              <a:t> </a:t>
            </a:r>
            <a:r>
              <a:rPr lang="ru-RU" sz="3600" b="1" dirty="0" err="1">
                <a:solidFill>
                  <a:srgbClr val="0000FF"/>
                </a:solidFill>
              </a:rPr>
              <a:t>шакли</a:t>
            </a:r>
            <a:endParaRPr lang="en-US" sz="3600" b="1" dirty="0">
              <a:solidFill>
                <a:srgbClr val="0000FF"/>
              </a:solidFill>
            </a:endParaRPr>
          </a:p>
        </p:txBody>
      </p:sp>
    </p:spTree>
    <p:extLst>
      <p:ext uri="{BB962C8B-B14F-4D97-AF65-F5344CB8AC3E}">
        <p14:creationId xmlns:p14="http://schemas.microsoft.com/office/powerpoint/2010/main" val="362231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sp>
        <p:nvSpPr>
          <p:cNvPr id="3" name="Прямоугольник 2"/>
          <p:cNvSpPr/>
          <p:nvPr/>
        </p:nvSpPr>
        <p:spPr>
          <a:xfrm>
            <a:off x="395536" y="980728"/>
            <a:ext cx="8208912" cy="3416320"/>
          </a:xfrm>
          <a:prstGeom prst="rect">
            <a:avLst/>
          </a:prstGeom>
        </p:spPr>
        <p:txBody>
          <a:bodyPr wrap="square">
            <a:spAutoFit/>
          </a:bodyPr>
          <a:lstStyle/>
          <a:p>
            <a:pPr marL="342900" lvl="0" indent="-342900" algn="just">
              <a:spcAft>
                <a:spcPts val="0"/>
              </a:spcAft>
              <a:buFont typeface="+mj-lt"/>
              <a:buAutoNum type="arabicPeriod"/>
            </a:pPr>
            <a:r>
              <a:rPr lang="ru-RU" sz="3600" b="1" dirty="0" err="1" smtClean="0">
                <a:solidFill>
                  <a:srgbClr val="0000FF"/>
                </a:solidFill>
                <a:latin typeface="Times New Roman" panose="02020603050405020304" pitchFamily="18" charset="0"/>
                <a:ea typeface="Times New Roman" panose="02020603050405020304" pitchFamily="18" charset="0"/>
              </a:rPr>
              <a:t>Яшил</a:t>
            </a:r>
            <a:r>
              <a:rPr lang="ru-RU" sz="3600" b="1" dirty="0" smtClean="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дарахтзорларнинг</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классификацияси</a:t>
            </a:r>
            <a:r>
              <a:rPr lang="ru-RU" sz="3600" b="1" dirty="0">
                <a:solidFill>
                  <a:srgbClr val="0000FF"/>
                </a:solidFill>
                <a:latin typeface="Times New Roman" panose="02020603050405020304" pitchFamily="18" charset="0"/>
                <a:ea typeface="Times New Roman" panose="02020603050405020304" pitchFamily="18" charset="0"/>
              </a:rPr>
              <a:t>.</a:t>
            </a:r>
          </a:p>
          <a:p>
            <a:pPr marL="342900" lvl="0" indent="-342900" algn="just">
              <a:spcAft>
                <a:spcPts val="0"/>
              </a:spcAft>
              <a:buFont typeface="+mj-lt"/>
              <a:buAutoNum type="arabicPeriod"/>
            </a:pPr>
            <a:r>
              <a:rPr lang="ru-RU" sz="3600" b="1" dirty="0" err="1" smtClean="0">
                <a:solidFill>
                  <a:srgbClr val="0000FF"/>
                </a:solidFill>
                <a:latin typeface="Times New Roman" panose="02020603050405020304" pitchFamily="18" charset="0"/>
                <a:ea typeface="Times New Roman" panose="02020603050405020304" pitchFamily="18" charset="0"/>
              </a:rPr>
              <a:t>Дарахтзорларни</a:t>
            </a:r>
            <a:r>
              <a:rPr lang="ru-RU" sz="3600" b="1" dirty="0" smtClean="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жойлаштириш</a:t>
            </a:r>
            <a:r>
              <a:rPr lang="ru-RU" sz="3600" b="1" dirty="0">
                <a:solidFill>
                  <a:srgbClr val="0000FF"/>
                </a:solidFill>
                <a:latin typeface="Times New Roman" panose="02020603050405020304" pitchFamily="18" charset="0"/>
                <a:ea typeface="Times New Roman" panose="02020603050405020304" pitchFamily="18" charset="0"/>
              </a:rPr>
              <a:t> </a:t>
            </a:r>
          </a:p>
          <a:p>
            <a:pPr marL="342900" lvl="0" indent="-342900" algn="just">
              <a:spcAft>
                <a:spcPts val="0"/>
              </a:spcAft>
              <a:buFont typeface="+mj-lt"/>
              <a:buAutoNum type="arabicPeriod"/>
            </a:pPr>
            <a:r>
              <a:rPr lang="ru-RU" sz="3600" b="1" dirty="0" err="1" smtClean="0">
                <a:solidFill>
                  <a:srgbClr val="0000FF"/>
                </a:solidFill>
                <a:latin typeface="Times New Roman" panose="02020603050405020304" pitchFamily="18" charset="0"/>
                <a:ea typeface="Times New Roman" panose="02020603050405020304" pitchFamily="18" charset="0"/>
              </a:rPr>
              <a:t>Кўкаламзор</a:t>
            </a:r>
            <a:r>
              <a:rPr lang="ru-RU" sz="3600" b="1" dirty="0" smtClean="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ҳудудлар</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барпо</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этишда</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фойдаланиладиган</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манзарали</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дарахт</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ва</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буталар</a:t>
            </a:r>
            <a:r>
              <a:rPr lang="ru-RU" sz="3600" b="1" dirty="0">
                <a:solidFill>
                  <a:srgbClr val="0000FF"/>
                </a:solidFill>
                <a:latin typeface="Times New Roman" panose="02020603050405020304" pitchFamily="18" charset="0"/>
                <a:ea typeface="Times New Roman" panose="02020603050405020304" pitchFamily="18" charset="0"/>
              </a:rPr>
              <a:t> </a:t>
            </a:r>
            <a:r>
              <a:rPr lang="ru-RU" sz="3600" b="1" dirty="0" err="1">
                <a:solidFill>
                  <a:srgbClr val="0000FF"/>
                </a:solidFill>
                <a:latin typeface="Times New Roman" panose="02020603050405020304" pitchFamily="18" charset="0"/>
                <a:ea typeface="Times New Roman" panose="02020603050405020304" pitchFamily="18" charset="0"/>
              </a:rPr>
              <a:t>ассортименти</a:t>
            </a:r>
            <a:r>
              <a:rPr lang="ru-RU" sz="3600" b="1" dirty="0">
                <a:solidFill>
                  <a:srgbClr val="0000FF"/>
                </a:solidFill>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07504" y="548680"/>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fontScale="92500" lnSpcReduction="10000"/>
          </a:bodyPr>
          <a:lstStyle/>
          <a:p>
            <a:pPr algn="just"/>
            <a:r>
              <a:rPr lang="uz-Cyrl-UZ" sz="1600" i="1" dirty="0" smtClean="0">
                <a:solidFill>
                  <a:srgbClr val="0000FF"/>
                </a:solidFill>
              </a:rPr>
              <a:t>   </a:t>
            </a:r>
            <a:r>
              <a:rPr lang="uz-Cyrl-UZ" sz="1600" b="1" dirty="0">
                <a:solidFill>
                  <a:srgbClr val="0000FF"/>
                </a:solidFill>
              </a:rPr>
              <a:t>Мақсадли йўналишига, жойлаштирилишига, ҳажмига, хизмат кўрсатиш кўламига кўра яшил экинзорлар хилма хилдир. Кўкаламзорлаштиришнинг биринчи таснифини (классификациясини) 1917 йилгача бўлган даврда Қурбатов томонидан тавсия этилган. У кўкаламзорлаштиришнинг 2 гуруҳи – боғ ва ҳиёбонлар, деб ажратган. 1936-йилдаги таснифга мувофиқ (Россия) қуйидаги яшил экинзорлар ажратилган: 1) ҳиёбонлар, 2) аҳоли яшаш жойлари экинзорлари – шаҳар боғлари ва сайилгоҳлар, 3) кўчалардаги экинзорлар (дарахтзорлар), 4) аҳоли яшаш ҳудудлари ичидаги экинзорлар, 5) саноат корхоналаридаги экинзорлар, 6) ўрмон парклари, 7) ҳимоя ҳудудлари (иҳотазорлар), 8) махсус йўналишдаги экинзорлар – ботаника боғлари, дендрарийлар, ҳайвонот боғлари</a:t>
            </a:r>
            <a:endParaRPr lang="ru-RU" sz="1600" b="1" dirty="0" smtClean="0">
              <a:solidFill>
                <a:srgbClr val="0000FF"/>
              </a:solidFill>
            </a:endParaRPr>
          </a:p>
        </p:txBody>
      </p:sp>
      <p:pic>
        <p:nvPicPr>
          <p:cNvPr id="1028"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3" y="3861048"/>
            <a:ext cx="3709753" cy="278626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хвойны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7" y="332656"/>
            <a:ext cx="3853769"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214290"/>
            <a:ext cx="8497887" cy="4000528"/>
          </a:xfrm>
          <a:pattFill prst="pct5">
            <a:fgClr>
              <a:srgbClr val="008080"/>
            </a:fgClr>
            <a:bgClr>
              <a:schemeClr val="bg1"/>
            </a:bgClr>
          </a:pattFill>
        </p:spPr>
        <p:txBody>
          <a:bodyPr>
            <a:normAutofit fontScale="70000" lnSpcReduction="20000"/>
          </a:bodyPr>
          <a:lstStyle/>
          <a:p>
            <a:r>
              <a:rPr lang="uz-Cyrl-UZ" dirty="0"/>
              <a:t>Юқоридаги иккита классификация (таснифлар) нинг асосий фарқи шундаки, кўчалардаги экинзорлар, ботаника, ҳайвонот боғлари битта таснифга кўра умум фойдаланиладиган турга киради, бошқа таснифга кўра эса махсус фойдаланиладиган экинзорларга киритилади; тегишли равишда квартал ичидаги экинзорлар-умум фойдаланиладиганга ва чекланган тартибда фойдаланиладиганга ва иккинчи таснифга фақат чекланган тартибда фойдаланиладиган экинзорлар туркумига киради. Амалиётда иккала тасниф ҳам </a:t>
            </a:r>
            <a:r>
              <a:rPr lang="uz-Cyrl-UZ" dirty="0" smtClean="0"/>
              <a:t>қўлланилади</a:t>
            </a:r>
            <a:endParaRPr lang="ru-RU" sz="2800" dirty="0"/>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155" y="3716536"/>
            <a:ext cx="4217802" cy="264265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Картинки по запросу ландшафтная лесопосад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5107" y="3746566"/>
            <a:ext cx="3915945"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703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70000" lnSpcReduction="20000"/>
          </a:bodyPr>
          <a:lstStyle/>
          <a:p>
            <a:r>
              <a:rPr lang="uz-Cyrl-UZ" dirty="0"/>
              <a:t>Дарахтзорларни жойлаштириш тартиботи авваламбор уларнинг тоифасига қараб, шунингдек, аҳоли яшаш жойининг режалаштириш ва қурилиш тизимига мувофиқ ҳолда белгиланади. Умумфойдаланиладиган дарахтзорларни жойлаштиришда қуйидаги талабларга риоя қилмоқ зарур: </a:t>
            </a:r>
            <a:endParaRPr lang="ru-RU" dirty="0"/>
          </a:p>
          <a:p>
            <a:r>
              <a:rPr lang="uz-Cyrl-UZ" dirty="0"/>
              <a:t>а) аҳоли яшаш ҳудудларида экинзорлар бир хил меъёрда, аҳоли сонига пропоционал равишда тақсимланиши керак, бунда объект марказида дарахтзорларнинг кўпроқ бўлишини ҳам инобатга олиш лозим; </a:t>
            </a:r>
            <a:endParaRPr lang="ru-RU" dirty="0"/>
          </a:p>
          <a:p>
            <a:r>
              <a:rPr lang="uz-Cyrl-UZ" dirty="0"/>
              <a:t>б) дам олиш ҳудудларигача бўлган масофа аҳолининг кундалик равишда улардан фойдаланишга қулай бўлгани ҳолда, жойга етиб бориш учун энг кам вақт сарфлашини эътиборга олиш </a:t>
            </a:r>
            <a:r>
              <a:rPr lang="uz-Cyrl-UZ" dirty="0" smtClean="0"/>
              <a:t>зарур.</a:t>
            </a:r>
          </a:p>
          <a:p>
            <a:r>
              <a:rPr lang="uz-Cyrl-UZ" dirty="0"/>
              <a:t>в) умумфойдаланиладиган объектларгача етиш учун йўлнинг ҳаракатланиш қисми яхши бўлиши керак; </a:t>
            </a:r>
            <a:endParaRPr lang="ru-RU" dirty="0"/>
          </a:p>
          <a:p>
            <a:r>
              <a:rPr lang="uz-Cyrl-UZ" dirty="0"/>
              <a:t>г) имкон қадар мавжуд яшил экинзорлардан ва сув ҳавзаларидан фойдаланиш керак; </a:t>
            </a:r>
            <a:endParaRPr lang="ru-RU" dirty="0"/>
          </a:p>
          <a:p>
            <a:r>
              <a:rPr lang="uz-Cyrl-UZ" dirty="0"/>
              <a:t>д) умумфойдаланиладиган ҳудудларнинг айрим қисмларидаги махсус йўналишларнинг кўп қирралигига аҳамият бериш зарур</a:t>
            </a:r>
            <a:endParaRPr lang="ru-RU" sz="1800" dirty="0"/>
          </a:p>
        </p:txBody>
      </p:sp>
      <p:sp>
        <p:nvSpPr>
          <p:cNvPr id="2" name="Прямоугольник 1"/>
          <p:cNvSpPr/>
          <p:nvPr/>
        </p:nvSpPr>
        <p:spPr>
          <a:xfrm>
            <a:off x="3540201" y="121624"/>
            <a:ext cx="4572000" cy="646331"/>
          </a:xfrm>
          <a:prstGeom prst="rect">
            <a:avLst/>
          </a:prstGeom>
        </p:spPr>
        <p:txBody>
          <a:bodyPr>
            <a:spAutoFit/>
          </a:bodyPr>
          <a:lstStyle/>
          <a:p>
            <a:r>
              <a:rPr lang="uz-Cyrl-UZ" b="1" dirty="0"/>
              <a:t>ДАРАХТЗОРЛАРНИ ЖОЙЛАШТИРИШ </a:t>
            </a:r>
            <a:endParaRPr lang="ru-RU" b="1" dirty="0">
              <a:solidFill>
                <a:srgbClr val="0000FF"/>
              </a:solidFill>
            </a:endParaRPr>
          </a:p>
        </p:txBody>
      </p:sp>
      <p:pic>
        <p:nvPicPr>
          <p:cNvPr id="2050" name="Picture 2" descr="Картинки по запросу гинкго билоба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645024"/>
            <a:ext cx="2390581" cy="29609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016" y="121624"/>
            <a:ext cx="252412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2291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831690"/>
            <a:ext cx="5832648" cy="5590380"/>
          </a:xfrm>
        </p:spPr>
        <p:style>
          <a:lnRef idx="2">
            <a:schemeClr val="accent4">
              <a:shade val="50000"/>
            </a:schemeClr>
          </a:lnRef>
          <a:fillRef idx="1">
            <a:schemeClr val="accent4"/>
          </a:fillRef>
          <a:effectRef idx="0">
            <a:schemeClr val="accent4"/>
          </a:effectRef>
          <a:fontRef idx="minor">
            <a:schemeClr val="lt1"/>
          </a:fontRef>
        </p:style>
        <p:txBody>
          <a:bodyPr>
            <a:normAutofit fontScale="55000" lnSpcReduction="20000"/>
          </a:bodyPr>
          <a:lstStyle/>
          <a:p>
            <a:r>
              <a:rPr lang="uz-Cyrl-UZ" dirty="0"/>
              <a:t>Ўзбекистон шаҳарларида яшил экинзорларни лойиҳалаштиришда дарахтзорларни жойлаштиришнинг қуйидаги тартиботи қўлланилади: </a:t>
            </a:r>
            <a:endParaRPr lang="ru-RU" dirty="0"/>
          </a:p>
          <a:p>
            <a:r>
              <a:rPr lang="uz-Cyrl-UZ" dirty="0"/>
              <a:t>1)	тўғрибурчакли – ярим чўл воҳаларида жойлаштирилган шаҳарларда, кучли, чанг-тўзонли шамоллар эсадиган туманларда (Янгиер, Нукус ва б.); </a:t>
            </a:r>
            <a:endParaRPr lang="ru-RU" dirty="0"/>
          </a:p>
          <a:p>
            <a:r>
              <a:rPr lang="uz-Cyrl-UZ" dirty="0"/>
              <a:t>2)	йўлак типида – шамол кучсиз эсадиган, тоғ олди адирларда жойлашган шаҳарларда (Тошкент, Фарғона, Самарқанд, Андижон); </a:t>
            </a:r>
            <a:endParaRPr lang="ru-RU" dirty="0"/>
          </a:p>
          <a:p>
            <a:r>
              <a:rPr lang="uz-Cyrl-UZ" dirty="0"/>
              <a:t>3)	аралаш тури – релъефи мураккаб бўлган ҳудудларда жойлашган шахарларда (Олмалиқ, Ангрен, Чирчиқ, Наманган) ҳамда қумликлар чегарасида (Бухоро, Қарши) тўғри бурчакли ва йўлак тури биргаликда қўлланилган; </a:t>
            </a:r>
            <a:endParaRPr lang="ru-RU" dirty="0"/>
          </a:p>
          <a:p>
            <a:r>
              <a:rPr lang="uz-Cyrl-UZ" dirty="0"/>
              <a:t>4)	ҳудудий – қумлик чўллар билан ўралган шаҳарларда (Хива, Томди). </a:t>
            </a:r>
            <a:endParaRPr lang="ru-RU" dirty="0"/>
          </a:p>
        </p:txBody>
      </p:sp>
      <p:pic>
        <p:nvPicPr>
          <p:cNvPr id="4098" name="Picture 2" descr="Картинки по запросу TAXACEAE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980728"/>
            <a:ext cx="22098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4377788"/>
            <a:ext cx="1993776" cy="2256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2889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531236"/>
          </a:xfrm>
        </p:spPr>
        <p:style>
          <a:lnRef idx="0">
            <a:schemeClr val="accent5"/>
          </a:lnRef>
          <a:fillRef idx="3">
            <a:schemeClr val="accent5"/>
          </a:fillRef>
          <a:effectRef idx="3">
            <a:schemeClr val="accent5"/>
          </a:effectRef>
          <a:fontRef idx="minor">
            <a:schemeClr val="lt1"/>
          </a:fontRef>
        </p:style>
        <p:txBody>
          <a:bodyPr>
            <a:normAutofit fontScale="90000"/>
          </a:bodyPr>
          <a:lstStyle/>
          <a:p>
            <a:pPr algn="ctr">
              <a:defRPr/>
            </a:pPr>
            <a:r>
              <a:rPr lang="ru-RU" sz="2000" dirty="0" err="1"/>
              <a:t>Кўкаламзор</a:t>
            </a:r>
            <a:r>
              <a:rPr lang="ru-RU" sz="2000" dirty="0"/>
              <a:t> </a:t>
            </a:r>
            <a:r>
              <a:rPr lang="ru-RU" sz="2000" dirty="0" err="1"/>
              <a:t>ҳудудлар</a:t>
            </a:r>
            <a:r>
              <a:rPr lang="ru-RU" sz="2000" dirty="0"/>
              <a:t> </a:t>
            </a:r>
            <a:r>
              <a:rPr lang="ru-RU" sz="2000" dirty="0" err="1"/>
              <a:t>барпо</a:t>
            </a:r>
            <a:r>
              <a:rPr lang="ru-RU" sz="2000" dirty="0"/>
              <a:t> </a:t>
            </a:r>
            <a:r>
              <a:rPr lang="ru-RU" sz="2000" dirty="0" err="1"/>
              <a:t>этишда</a:t>
            </a:r>
            <a:r>
              <a:rPr lang="ru-RU" sz="2000" dirty="0"/>
              <a:t> </a:t>
            </a:r>
            <a:r>
              <a:rPr lang="ru-RU" sz="2000" dirty="0" err="1"/>
              <a:t>фойдаланиладиган</a:t>
            </a:r>
            <a:r>
              <a:rPr lang="ru-RU" sz="2000" dirty="0"/>
              <a:t> </a:t>
            </a:r>
            <a:r>
              <a:rPr lang="ru-RU" sz="2000" dirty="0" err="1"/>
              <a:t>манзарали</a:t>
            </a:r>
            <a:r>
              <a:rPr lang="ru-RU" sz="2000" dirty="0"/>
              <a:t> </a:t>
            </a:r>
            <a:r>
              <a:rPr lang="ru-RU" sz="2000" dirty="0" err="1"/>
              <a:t>дарахт</a:t>
            </a:r>
            <a:r>
              <a:rPr lang="ru-RU" sz="2000" dirty="0"/>
              <a:t> </a:t>
            </a:r>
            <a:r>
              <a:rPr lang="ru-RU" sz="2000" dirty="0" err="1"/>
              <a:t>ва</a:t>
            </a:r>
            <a:r>
              <a:rPr lang="ru-RU" sz="2000" dirty="0"/>
              <a:t> </a:t>
            </a:r>
            <a:r>
              <a:rPr lang="ru-RU" sz="2000" dirty="0" err="1"/>
              <a:t>буталар</a:t>
            </a:r>
            <a:r>
              <a:rPr lang="ru-RU" sz="2000" dirty="0"/>
              <a:t> </a:t>
            </a:r>
            <a:r>
              <a:rPr lang="ru-RU" sz="2000" dirty="0" err="1"/>
              <a:t>ассортименти</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156603" y="531212"/>
            <a:ext cx="8816506" cy="3071834"/>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dirty="0" err="1"/>
              <a:t>Бугунги</a:t>
            </a:r>
            <a:r>
              <a:rPr lang="ru-RU" dirty="0"/>
              <a:t> </a:t>
            </a:r>
            <a:r>
              <a:rPr lang="ru-RU" dirty="0" err="1"/>
              <a:t>кунда</a:t>
            </a:r>
            <a:r>
              <a:rPr lang="ru-RU" dirty="0"/>
              <a:t> </a:t>
            </a:r>
            <a:r>
              <a:rPr lang="ru-RU" dirty="0" err="1"/>
              <a:t>мамлакатимиз</a:t>
            </a:r>
            <a:r>
              <a:rPr lang="ru-RU" dirty="0"/>
              <a:t> </a:t>
            </a:r>
            <a:r>
              <a:rPr lang="ru-RU" dirty="0" err="1"/>
              <a:t>шаҳар</a:t>
            </a:r>
            <a:r>
              <a:rPr lang="ru-RU" dirty="0"/>
              <a:t> </a:t>
            </a:r>
            <a:r>
              <a:rPr lang="ru-RU" dirty="0" err="1"/>
              <a:t>ва</a:t>
            </a:r>
            <a:r>
              <a:rPr lang="ru-RU" dirty="0"/>
              <a:t> </a:t>
            </a:r>
            <a:r>
              <a:rPr lang="ru-RU" dirty="0" err="1"/>
              <a:t>қишлоқларида</a:t>
            </a:r>
            <a:r>
              <a:rPr lang="ru-RU" dirty="0"/>
              <a:t>, </a:t>
            </a:r>
            <a:r>
              <a:rPr lang="ru-RU" dirty="0" err="1"/>
              <a:t>аҳоли</a:t>
            </a:r>
            <a:r>
              <a:rPr lang="ru-RU" dirty="0"/>
              <a:t> </a:t>
            </a:r>
            <a:r>
              <a:rPr lang="ru-RU" dirty="0" err="1"/>
              <a:t>яшаш</a:t>
            </a:r>
            <a:r>
              <a:rPr lang="ru-RU" dirty="0"/>
              <a:t> </a:t>
            </a:r>
            <a:r>
              <a:rPr lang="ru-RU" dirty="0" err="1"/>
              <a:t>ҳудудлари</a:t>
            </a:r>
            <a:r>
              <a:rPr lang="ru-RU" dirty="0"/>
              <a:t>, </a:t>
            </a:r>
            <a:r>
              <a:rPr lang="ru-RU" dirty="0" err="1"/>
              <a:t>ўқув</a:t>
            </a:r>
            <a:r>
              <a:rPr lang="ru-RU" dirty="0"/>
              <a:t> </a:t>
            </a:r>
            <a:r>
              <a:rPr lang="ru-RU" dirty="0" err="1"/>
              <a:t>масканлари</a:t>
            </a:r>
            <a:r>
              <a:rPr lang="ru-RU" dirty="0"/>
              <a:t>, </a:t>
            </a:r>
            <a:r>
              <a:rPr lang="ru-RU" dirty="0" err="1"/>
              <a:t>истироҳат</a:t>
            </a:r>
            <a:r>
              <a:rPr lang="ru-RU" dirty="0"/>
              <a:t> </a:t>
            </a:r>
            <a:r>
              <a:rPr lang="ru-RU" dirty="0" err="1"/>
              <a:t>боғлари</a:t>
            </a:r>
            <a:r>
              <a:rPr lang="ru-RU" dirty="0"/>
              <a:t>, дам </a:t>
            </a:r>
            <a:r>
              <a:rPr lang="ru-RU" dirty="0" err="1"/>
              <a:t>олиш</a:t>
            </a:r>
            <a:r>
              <a:rPr lang="ru-RU" dirty="0"/>
              <a:t> </a:t>
            </a:r>
            <a:r>
              <a:rPr lang="ru-RU" dirty="0" err="1"/>
              <a:t>оромгоҳлари</a:t>
            </a:r>
            <a:r>
              <a:rPr lang="ru-RU" dirty="0"/>
              <a:t>, </a:t>
            </a:r>
            <a:r>
              <a:rPr lang="ru-RU" dirty="0" err="1"/>
              <a:t>автомобил</a:t>
            </a:r>
            <a:r>
              <a:rPr lang="ru-RU" dirty="0"/>
              <a:t> </a:t>
            </a:r>
            <a:r>
              <a:rPr lang="ru-RU" dirty="0" err="1"/>
              <a:t>ва</a:t>
            </a:r>
            <a:r>
              <a:rPr lang="ru-RU" dirty="0"/>
              <a:t> </a:t>
            </a:r>
            <a:r>
              <a:rPr lang="ru-RU" dirty="0" err="1"/>
              <a:t>темирйўл</a:t>
            </a:r>
            <a:r>
              <a:rPr lang="ru-RU" dirty="0"/>
              <a:t> </a:t>
            </a:r>
            <a:r>
              <a:rPr lang="ru-RU" dirty="0" err="1"/>
              <a:t>бекатлари</a:t>
            </a:r>
            <a:r>
              <a:rPr lang="ru-RU" dirty="0"/>
              <a:t> </a:t>
            </a:r>
            <a:r>
              <a:rPr lang="ru-RU" dirty="0" err="1"/>
              <a:t>атрофида</a:t>
            </a:r>
            <a:r>
              <a:rPr lang="ru-RU" dirty="0"/>
              <a:t> </a:t>
            </a:r>
            <a:r>
              <a:rPr lang="ru-RU" dirty="0" err="1"/>
              <a:t>замон</a:t>
            </a:r>
            <a:r>
              <a:rPr lang="ru-RU" dirty="0"/>
              <a:t> </a:t>
            </a:r>
            <a:r>
              <a:rPr lang="ru-RU" dirty="0" err="1"/>
              <a:t>талабларига</a:t>
            </a:r>
            <a:r>
              <a:rPr lang="ru-RU" dirty="0"/>
              <a:t> </a:t>
            </a:r>
            <a:r>
              <a:rPr lang="ru-RU" dirty="0" err="1"/>
              <a:t>жавоб</a:t>
            </a:r>
            <a:r>
              <a:rPr lang="ru-RU" dirty="0"/>
              <a:t> </a:t>
            </a:r>
            <a:r>
              <a:rPr lang="ru-RU" dirty="0" err="1"/>
              <a:t>берадиган</a:t>
            </a:r>
            <a:r>
              <a:rPr lang="ru-RU" dirty="0"/>
              <a:t> </a:t>
            </a:r>
            <a:r>
              <a:rPr lang="ru-RU" dirty="0" err="1"/>
              <a:t>нафис</a:t>
            </a:r>
            <a:r>
              <a:rPr lang="ru-RU" dirty="0"/>
              <a:t> </a:t>
            </a:r>
            <a:r>
              <a:rPr lang="ru-RU" dirty="0" err="1"/>
              <a:t>кўринишдаги</a:t>
            </a:r>
            <a:r>
              <a:rPr lang="ru-RU" dirty="0"/>
              <a:t> </a:t>
            </a:r>
            <a:r>
              <a:rPr lang="ru-RU" dirty="0" err="1"/>
              <a:t>яшил</a:t>
            </a:r>
            <a:r>
              <a:rPr lang="ru-RU" dirty="0"/>
              <a:t> </a:t>
            </a:r>
            <a:r>
              <a:rPr lang="ru-RU" dirty="0" err="1"/>
              <a:t>ҳудудлар</a:t>
            </a:r>
            <a:r>
              <a:rPr lang="ru-RU" dirty="0"/>
              <a:t> </a:t>
            </a:r>
            <a:r>
              <a:rPr lang="ru-RU" dirty="0" err="1"/>
              <a:t>барпо</a:t>
            </a:r>
            <a:r>
              <a:rPr lang="ru-RU" dirty="0"/>
              <a:t> </a:t>
            </a:r>
            <a:r>
              <a:rPr lang="ru-RU" dirty="0" err="1"/>
              <a:t>этилмоқда</a:t>
            </a:r>
            <a:r>
              <a:rPr lang="ru-RU" dirty="0"/>
              <a:t>. </a:t>
            </a:r>
            <a:r>
              <a:rPr lang="ru-RU" dirty="0" err="1"/>
              <a:t>бунинг</a:t>
            </a:r>
            <a:r>
              <a:rPr lang="ru-RU" dirty="0"/>
              <a:t> </a:t>
            </a:r>
            <a:r>
              <a:rPr lang="ru-RU" dirty="0" err="1"/>
              <a:t>учун</a:t>
            </a:r>
            <a:r>
              <a:rPr lang="ru-RU" dirty="0"/>
              <a:t> </a:t>
            </a:r>
            <a:r>
              <a:rPr lang="ru-RU" dirty="0" err="1"/>
              <a:t>маҳаллий</a:t>
            </a:r>
            <a:r>
              <a:rPr lang="ru-RU" dirty="0"/>
              <a:t> </a:t>
            </a:r>
            <a:r>
              <a:rPr lang="ru-RU" dirty="0" err="1"/>
              <a:t>шароитга</a:t>
            </a:r>
            <a:r>
              <a:rPr lang="ru-RU" dirty="0"/>
              <a:t> </a:t>
            </a:r>
            <a:r>
              <a:rPr lang="ru-RU" dirty="0" err="1"/>
              <a:t>мос</a:t>
            </a:r>
            <a:r>
              <a:rPr lang="ru-RU" dirty="0"/>
              <a:t> </a:t>
            </a:r>
            <a:r>
              <a:rPr lang="ru-RU" dirty="0" err="1"/>
              <a:t>келадиган</a:t>
            </a:r>
            <a:r>
              <a:rPr lang="ru-RU" dirty="0"/>
              <a:t> </a:t>
            </a:r>
            <a:r>
              <a:rPr lang="ru-RU" dirty="0" err="1"/>
              <a:t>манзарали</a:t>
            </a:r>
            <a:r>
              <a:rPr lang="ru-RU" dirty="0"/>
              <a:t> </a:t>
            </a:r>
            <a:r>
              <a:rPr lang="ru-RU" dirty="0" err="1"/>
              <a:t>япроқ</a:t>
            </a:r>
            <a:r>
              <a:rPr lang="ru-RU" dirty="0"/>
              <a:t> </a:t>
            </a:r>
            <a:r>
              <a:rPr lang="ru-RU" dirty="0" err="1"/>
              <a:t>ва</a:t>
            </a:r>
            <a:r>
              <a:rPr lang="ru-RU" dirty="0"/>
              <a:t> </a:t>
            </a:r>
            <a:r>
              <a:rPr lang="ru-RU" dirty="0" err="1"/>
              <a:t>нинабаргли</a:t>
            </a:r>
            <a:r>
              <a:rPr lang="ru-RU" dirty="0"/>
              <a:t> </a:t>
            </a:r>
            <a:r>
              <a:rPr lang="ru-RU" dirty="0" err="1"/>
              <a:t>дарахт</a:t>
            </a:r>
            <a:r>
              <a:rPr lang="ru-RU" dirty="0"/>
              <a:t>, бута </a:t>
            </a:r>
            <a:r>
              <a:rPr lang="ru-RU" dirty="0" err="1"/>
              <a:t>турларидан</a:t>
            </a:r>
            <a:r>
              <a:rPr lang="ru-RU" dirty="0"/>
              <a:t> </a:t>
            </a:r>
            <a:r>
              <a:rPr lang="ru-RU" dirty="0" err="1"/>
              <a:t>фойдаланилмоқда</a:t>
            </a:r>
            <a:r>
              <a:rPr lang="ru-RU" dirty="0"/>
              <a:t>. </a:t>
            </a:r>
            <a:r>
              <a:rPr lang="ru-RU" dirty="0" err="1"/>
              <a:t>бугун</a:t>
            </a:r>
            <a:r>
              <a:rPr lang="ru-RU" dirty="0"/>
              <a:t> </a:t>
            </a:r>
            <a:r>
              <a:rPr lang="ru-RU" dirty="0" err="1"/>
              <a:t>кўкаламзорлаштириш</a:t>
            </a:r>
            <a:r>
              <a:rPr lang="ru-RU" dirty="0"/>
              <a:t> </a:t>
            </a:r>
            <a:r>
              <a:rPr lang="ru-RU" dirty="0" err="1"/>
              <a:t>соҳасида</a:t>
            </a:r>
            <a:r>
              <a:rPr lang="ru-RU" dirty="0"/>
              <a:t> </a:t>
            </a:r>
            <a:r>
              <a:rPr lang="ru-RU" dirty="0" err="1"/>
              <a:t>асосан</a:t>
            </a:r>
            <a:r>
              <a:rPr lang="ru-RU" dirty="0"/>
              <a:t> </a:t>
            </a:r>
            <a:r>
              <a:rPr lang="ru-RU" dirty="0" err="1"/>
              <a:t>қуйидагича</a:t>
            </a:r>
            <a:r>
              <a:rPr lang="ru-RU" dirty="0"/>
              <a:t> </a:t>
            </a:r>
            <a:r>
              <a:rPr lang="ru-RU" dirty="0" err="1"/>
              <a:t>турдаги</a:t>
            </a:r>
            <a:r>
              <a:rPr lang="ru-RU" dirty="0"/>
              <a:t> </a:t>
            </a:r>
            <a:r>
              <a:rPr lang="ru-RU" dirty="0" err="1"/>
              <a:t>манзарали</a:t>
            </a:r>
            <a:r>
              <a:rPr lang="ru-RU" dirty="0"/>
              <a:t> </a:t>
            </a:r>
            <a:r>
              <a:rPr lang="ru-RU" dirty="0" err="1"/>
              <a:t>дарахт</a:t>
            </a:r>
            <a:r>
              <a:rPr lang="ru-RU" dirty="0"/>
              <a:t> </a:t>
            </a:r>
            <a:r>
              <a:rPr lang="ru-RU" dirty="0" err="1"/>
              <a:t>ва</a:t>
            </a:r>
            <a:r>
              <a:rPr lang="ru-RU" dirty="0"/>
              <a:t> бута </a:t>
            </a:r>
            <a:r>
              <a:rPr lang="ru-RU" dirty="0" err="1"/>
              <a:t>турларидан</a:t>
            </a:r>
            <a:r>
              <a:rPr lang="ru-RU" dirty="0"/>
              <a:t> </a:t>
            </a:r>
            <a:r>
              <a:rPr lang="ru-RU" dirty="0" err="1"/>
              <a:t>кенг</a:t>
            </a:r>
            <a:r>
              <a:rPr lang="ru-RU" dirty="0"/>
              <a:t> </a:t>
            </a:r>
            <a:r>
              <a:rPr lang="ru-RU" dirty="0" err="1"/>
              <a:t>фойдаланиб</a:t>
            </a:r>
            <a:r>
              <a:rPr lang="ru-RU" dirty="0"/>
              <a:t> </a:t>
            </a:r>
            <a:r>
              <a:rPr lang="ru-RU" dirty="0" err="1"/>
              <a:t>келинмоқда</a:t>
            </a:r>
            <a:endParaRPr lang="ru-RU" b="1" i="1" dirty="0"/>
          </a:p>
        </p:txBody>
      </p:sp>
      <p:pic>
        <p:nvPicPr>
          <p:cNvPr id="5124" name="Picture 4" descr="Картинки по запросу Taxus bassa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842854"/>
            <a:ext cx="2736304" cy="28104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Taxus bassa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3908545"/>
            <a:ext cx="2736304" cy="275732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тисс ягодный цветение"/>
          <p:cNvPicPr>
            <a:picLocks noChangeAspect="1" noChangeArrowheads="1"/>
          </p:cNvPicPr>
          <p:nvPr/>
        </p:nvPicPr>
        <p:blipFill rotWithShape="1">
          <a:blip r:embed="rId4">
            <a:extLst>
              <a:ext uri="{28A0092B-C50C-407E-A947-70E740481C1C}">
                <a14:useLocalDpi xmlns:a14="http://schemas.microsoft.com/office/drawing/2010/main" val="0"/>
              </a:ext>
            </a:extLst>
          </a:blip>
          <a:srcRect l="49469"/>
          <a:stretch/>
        </p:blipFill>
        <p:spPr bwMode="auto">
          <a:xfrm>
            <a:off x="6704094" y="3933056"/>
            <a:ext cx="2240869" cy="2720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1779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151901" y="758050"/>
            <a:ext cx="8786842" cy="3770263"/>
          </a:xfrm>
          <a:prstGeom prst="rect">
            <a:avLst/>
          </a:prstGeom>
          <a:ln>
            <a:no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p>
            <a:r>
              <a:rPr lang="ru-RU" dirty="0" err="1"/>
              <a:t>Оддий</a:t>
            </a:r>
            <a:r>
              <a:rPr lang="ru-RU" dirty="0"/>
              <a:t> </a:t>
            </a:r>
            <a:r>
              <a:rPr lang="ru-RU" dirty="0" err="1"/>
              <a:t>багрянник</a:t>
            </a:r>
            <a:r>
              <a:rPr lang="ru-RU" dirty="0"/>
              <a:t> – (</a:t>
            </a:r>
            <a:r>
              <a:rPr lang="ru-RU" dirty="0" err="1"/>
              <a:t>Серсис</a:t>
            </a:r>
            <a:r>
              <a:rPr lang="ru-RU" dirty="0"/>
              <a:t> </a:t>
            </a:r>
            <a:r>
              <a:rPr lang="ru-RU" dirty="0" err="1"/>
              <a:t>силигуаструм</a:t>
            </a:r>
            <a:r>
              <a:rPr lang="ru-RU" dirty="0"/>
              <a:t> Л.). </a:t>
            </a:r>
            <a:r>
              <a:rPr lang="ru-RU" dirty="0" err="1"/>
              <a:t>Дуккакдошлар</a:t>
            </a:r>
            <a:r>
              <a:rPr lang="ru-RU" dirty="0"/>
              <a:t> </a:t>
            </a:r>
            <a:r>
              <a:rPr lang="ru-RU" dirty="0" err="1"/>
              <a:t>оиласига</a:t>
            </a:r>
            <a:r>
              <a:rPr lang="ru-RU" dirty="0"/>
              <a:t> </a:t>
            </a:r>
            <a:r>
              <a:rPr lang="ru-RU" dirty="0" err="1"/>
              <a:t>мансуб</a:t>
            </a:r>
            <a:r>
              <a:rPr lang="ru-RU" dirty="0"/>
              <a:t> </a:t>
            </a:r>
            <a:r>
              <a:rPr lang="ru-RU" dirty="0" err="1"/>
              <a:t>ўсимлик</a:t>
            </a:r>
            <a:r>
              <a:rPr lang="ru-RU" dirty="0"/>
              <a:t>. </a:t>
            </a:r>
            <a:r>
              <a:rPr lang="ru-RU" dirty="0" err="1"/>
              <a:t>бўйи</a:t>
            </a:r>
            <a:r>
              <a:rPr lang="ru-RU" dirty="0"/>
              <a:t> </a:t>
            </a:r>
            <a:r>
              <a:rPr lang="ru-RU" dirty="0" err="1"/>
              <a:t>ватанида</a:t>
            </a:r>
            <a:r>
              <a:rPr lang="ru-RU" dirty="0"/>
              <a:t> 8–10 м </a:t>
            </a:r>
            <a:r>
              <a:rPr lang="ru-RU" dirty="0" err="1"/>
              <a:t>гача</a:t>
            </a:r>
            <a:r>
              <a:rPr lang="ru-RU" dirty="0"/>
              <a:t> </a:t>
            </a:r>
            <a:r>
              <a:rPr lang="ru-RU" dirty="0" err="1"/>
              <a:t>келади</a:t>
            </a:r>
            <a:r>
              <a:rPr lang="ru-RU" dirty="0"/>
              <a:t>, </a:t>
            </a:r>
            <a:r>
              <a:rPr lang="ru-RU" dirty="0" err="1"/>
              <a:t>танаси</a:t>
            </a:r>
            <a:r>
              <a:rPr lang="ru-RU" dirty="0"/>
              <a:t> </a:t>
            </a:r>
            <a:r>
              <a:rPr lang="ru-RU" dirty="0" err="1"/>
              <a:t>нотекис</a:t>
            </a:r>
            <a:r>
              <a:rPr lang="ru-RU" dirty="0"/>
              <a:t>, </a:t>
            </a:r>
            <a:r>
              <a:rPr lang="ru-RU" dirty="0" err="1"/>
              <a:t>кўпинча</a:t>
            </a:r>
            <a:r>
              <a:rPr lang="ru-RU" dirty="0"/>
              <a:t> </a:t>
            </a:r>
            <a:r>
              <a:rPr lang="ru-RU" dirty="0" err="1"/>
              <a:t>қийшиқ</a:t>
            </a:r>
            <a:r>
              <a:rPr lang="ru-RU" dirty="0"/>
              <a:t> </a:t>
            </a:r>
            <a:r>
              <a:rPr lang="ru-RU" dirty="0" err="1"/>
              <a:t>ўсади</a:t>
            </a:r>
            <a:r>
              <a:rPr lang="ru-RU" dirty="0"/>
              <a:t>. </a:t>
            </a:r>
            <a:r>
              <a:rPr lang="ru-RU" dirty="0" err="1"/>
              <a:t>барглари</a:t>
            </a:r>
            <a:r>
              <a:rPr lang="ru-RU" dirty="0"/>
              <a:t> ярим </a:t>
            </a:r>
            <a:r>
              <a:rPr lang="ru-RU" dirty="0" err="1"/>
              <a:t>доира</a:t>
            </a:r>
            <a:r>
              <a:rPr lang="ru-RU" dirty="0"/>
              <a:t> </a:t>
            </a:r>
            <a:r>
              <a:rPr lang="ru-RU" dirty="0" err="1"/>
              <a:t>шаклида</a:t>
            </a:r>
            <a:r>
              <a:rPr lang="ru-RU" dirty="0"/>
              <a:t>, </a:t>
            </a:r>
            <a:r>
              <a:rPr lang="ru-RU" dirty="0" err="1"/>
              <a:t>узунлиги</a:t>
            </a:r>
            <a:r>
              <a:rPr lang="ru-RU" dirty="0"/>
              <a:t> 5–8 см, </a:t>
            </a:r>
            <a:r>
              <a:rPr lang="ru-RU" dirty="0" err="1"/>
              <a:t>эни</a:t>
            </a:r>
            <a:r>
              <a:rPr lang="ru-RU" dirty="0"/>
              <a:t> 7–12 см, </a:t>
            </a:r>
            <a:r>
              <a:rPr lang="ru-RU" dirty="0" err="1"/>
              <a:t>юқори</a:t>
            </a:r>
            <a:r>
              <a:rPr lang="ru-RU" dirty="0"/>
              <a:t> </a:t>
            </a:r>
            <a:r>
              <a:rPr lang="ru-RU" dirty="0" err="1"/>
              <a:t>қисми</a:t>
            </a:r>
            <a:r>
              <a:rPr lang="ru-RU" dirty="0"/>
              <a:t> </a:t>
            </a:r>
            <a:r>
              <a:rPr lang="ru-RU" dirty="0" err="1"/>
              <a:t>яшил</a:t>
            </a:r>
            <a:r>
              <a:rPr lang="ru-RU" dirty="0"/>
              <a:t> ранг ли, </a:t>
            </a:r>
            <a:r>
              <a:rPr lang="ru-RU" dirty="0" err="1"/>
              <a:t>пастки</a:t>
            </a:r>
            <a:r>
              <a:rPr lang="ru-RU" dirty="0"/>
              <a:t> </a:t>
            </a:r>
            <a:r>
              <a:rPr lang="ru-RU" dirty="0" err="1"/>
              <a:t>қисми</a:t>
            </a:r>
            <a:r>
              <a:rPr lang="ru-RU" dirty="0"/>
              <a:t> </a:t>
            </a:r>
            <a:r>
              <a:rPr lang="ru-RU" dirty="0" err="1"/>
              <a:t>тўқ</a:t>
            </a:r>
            <a:r>
              <a:rPr lang="ru-RU" dirty="0"/>
              <a:t> </a:t>
            </a:r>
            <a:r>
              <a:rPr lang="ru-RU" dirty="0" err="1"/>
              <a:t>яшил</a:t>
            </a:r>
            <a:r>
              <a:rPr lang="ru-RU" dirty="0"/>
              <a:t> </a:t>
            </a:r>
            <a:r>
              <a:rPr lang="ru-RU" dirty="0" err="1"/>
              <a:t>бўлган</a:t>
            </a:r>
            <a:r>
              <a:rPr lang="ru-RU" dirty="0"/>
              <a:t> </a:t>
            </a:r>
            <a:r>
              <a:rPr lang="ru-RU" dirty="0" err="1"/>
              <a:t>ўсимлик</a:t>
            </a:r>
            <a:r>
              <a:rPr lang="ru-RU" dirty="0"/>
              <a:t>. </a:t>
            </a:r>
            <a:r>
              <a:rPr lang="ru-RU" dirty="0" err="1"/>
              <a:t>гуллари</a:t>
            </a:r>
            <a:r>
              <a:rPr lang="ru-RU" dirty="0"/>
              <a:t> </a:t>
            </a:r>
            <a:r>
              <a:rPr lang="ru-RU" dirty="0" err="1"/>
              <a:t>пушти</a:t>
            </a:r>
            <a:r>
              <a:rPr lang="ru-RU" dirty="0"/>
              <a:t> ранг, </a:t>
            </a:r>
            <a:r>
              <a:rPr lang="ru-RU" dirty="0" err="1"/>
              <a:t>тўқ</a:t>
            </a:r>
            <a:r>
              <a:rPr lang="ru-RU" dirty="0"/>
              <a:t> </a:t>
            </a:r>
            <a:r>
              <a:rPr lang="ru-RU" dirty="0" err="1"/>
              <a:t>қизил</a:t>
            </a:r>
            <a:r>
              <a:rPr lang="ru-RU" dirty="0"/>
              <a:t> </a:t>
            </a:r>
            <a:r>
              <a:rPr lang="ru-RU" dirty="0" err="1"/>
              <a:t>рангли</a:t>
            </a:r>
            <a:r>
              <a:rPr lang="ru-RU" dirty="0"/>
              <a:t>, </a:t>
            </a:r>
            <a:r>
              <a:rPr lang="ru-RU" dirty="0" err="1"/>
              <a:t>узунлиги</a:t>
            </a:r>
            <a:r>
              <a:rPr lang="ru-RU" dirty="0"/>
              <a:t> 1,8–2 см, </a:t>
            </a:r>
            <a:r>
              <a:rPr lang="ru-RU" dirty="0" err="1"/>
              <a:t>новдалари</a:t>
            </a:r>
            <a:r>
              <a:rPr lang="ru-RU" dirty="0"/>
              <a:t> </a:t>
            </a:r>
            <a:r>
              <a:rPr lang="ru-RU" dirty="0" err="1"/>
              <a:t>даста</a:t>
            </a:r>
            <a:r>
              <a:rPr lang="ru-RU" dirty="0"/>
              <a:t> </a:t>
            </a:r>
            <a:r>
              <a:rPr lang="ru-RU" dirty="0" err="1"/>
              <a:t>шаклида</a:t>
            </a:r>
            <a:r>
              <a:rPr lang="ru-RU" dirty="0"/>
              <a:t> </a:t>
            </a:r>
            <a:r>
              <a:rPr lang="ru-RU" dirty="0" err="1"/>
              <a:t>жойлашган</a:t>
            </a:r>
            <a:r>
              <a:rPr lang="ru-RU" dirty="0"/>
              <a:t>, </a:t>
            </a:r>
            <a:r>
              <a:rPr lang="ru-RU" dirty="0" err="1"/>
              <a:t>ҳидсиз</a:t>
            </a:r>
            <a:r>
              <a:rPr lang="ru-RU" dirty="0"/>
              <a:t>. </a:t>
            </a:r>
            <a:r>
              <a:rPr lang="ru-RU" dirty="0" err="1"/>
              <a:t>барглари</a:t>
            </a:r>
            <a:r>
              <a:rPr lang="ru-RU" dirty="0"/>
              <a:t> </a:t>
            </a:r>
            <a:r>
              <a:rPr lang="ru-RU" dirty="0" err="1"/>
              <a:t>очилмасдан</a:t>
            </a:r>
            <a:r>
              <a:rPr lang="ru-RU" dirty="0"/>
              <a:t> март-</a:t>
            </a:r>
            <a:r>
              <a:rPr lang="ru-RU" dirty="0" err="1"/>
              <a:t>апрел</a:t>
            </a:r>
            <a:r>
              <a:rPr lang="ru-RU" dirty="0"/>
              <a:t> </a:t>
            </a:r>
            <a:r>
              <a:rPr lang="ru-RU" dirty="0" err="1"/>
              <a:t>ойида</a:t>
            </a:r>
            <a:r>
              <a:rPr lang="ru-RU" dirty="0"/>
              <a:t> </a:t>
            </a:r>
            <a:r>
              <a:rPr lang="ru-RU" dirty="0" err="1"/>
              <a:t>гуллайди</a:t>
            </a:r>
            <a:r>
              <a:rPr lang="ru-RU" dirty="0"/>
              <a:t>. </a:t>
            </a:r>
            <a:r>
              <a:rPr lang="ru-RU" dirty="0" err="1"/>
              <a:t>меваси</a:t>
            </a:r>
            <a:r>
              <a:rPr lang="ru-RU" dirty="0"/>
              <a:t> </a:t>
            </a:r>
            <a:r>
              <a:rPr lang="ru-RU" dirty="0" err="1"/>
              <a:t>жигар</a:t>
            </a:r>
            <a:r>
              <a:rPr lang="ru-RU" dirty="0"/>
              <a:t> ранг, </a:t>
            </a:r>
            <a:r>
              <a:rPr lang="ru-RU" dirty="0" err="1"/>
              <a:t>дуккаги</a:t>
            </a:r>
            <a:r>
              <a:rPr lang="ru-RU" dirty="0"/>
              <a:t> </a:t>
            </a:r>
            <a:r>
              <a:rPr lang="ru-RU" dirty="0" err="1"/>
              <a:t>бутун</a:t>
            </a:r>
            <a:r>
              <a:rPr lang="ru-RU" dirty="0"/>
              <a:t> </a:t>
            </a:r>
            <a:r>
              <a:rPr lang="ru-RU" dirty="0" err="1"/>
              <a:t>қиш</a:t>
            </a:r>
            <a:r>
              <a:rPr lang="ru-RU" dirty="0"/>
              <a:t> </a:t>
            </a:r>
            <a:r>
              <a:rPr lang="ru-RU" dirty="0" err="1"/>
              <a:t>давомида</a:t>
            </a:r>
            <a:r>
              <a:rPr lang="ru-RU" dirty="0"/>
              <a:t> </a:t>
            </a:r>
            <a:r>
              <a:rPr lang="ru-RU" dirty="0" err="1"/>
              <a:t>дарахтда</a:t>
            </a:r>
            <a:r>
              <a:rPr lang="ru-RU" dirty="0"/>
              <a:t> </a:t>
            </a:r>
            <a:r>
              <a:rPr lang="ru-RU" dirty="0" err="1"/>
              <a:t>қолади</a:t>
            </a:r>
            <a:r>
              <a:rPr lang="ru-RU" dirty="0"/>
              <a:t>. </a:t>
            </a:r>
            <a:r>
              <a:rPr lang="ru-RU" dirty="0" err="1"/>
              <a:t>нисбатан</a:t>
            </a:r>
            <a:r>
              <a:rPr lang="ru-RU" dirty="0"/>
              <a:t> </a:t>
            </a:r>
            <a:r>
              <a:rPr lang="ru-RU" dirty="0" err="1"/>
              <a:t>секин</a:t>
            </a:r>
            <a:r>
              <a:rPr lang="ru-RU" dirty="0"/>
              <a:t> </a:t>
            </a:r>
            <a:r>
              <a:rPr lang="ru-RU" dirty="0" err="1"/>
              <a:t>ўсади</a:t>
            </a:r>
            <a:r>
              <a:rPr lang="ru-RU" dirty="0"/>
              <a:t>. </a:t>
            </a:r>
            <a:r>
              <a:rPr lang="ru-RU" dirty="0" err="1"/>
              <a:t>Қурғоқчиликка</a:t>
            </a:r>
            <a:r>
              <a:rPr lang="ru-RU" dirty="0"/>
              <a:t> </a:t>
            </a:r>
            <a:r>
              <a:rPr lang="ru-RU" dirty="0" err="1"/>
              <a:t>жуда</a:t>
            </a:r>
            <a:r>
              <a:rPr lang="ru-RU" dirty="0"/>
              <a:t> </a:t>
            </a:r>
            <a:r>
              <a:rPr lang="ru-RU" dirty="0" err="1"/>
              <a:t>чидамли</a:t>
            </a:r>
            <a:r>
              <a:rPr lang="ru-RU" dirty="0"/>
              <a:t> тур. </a:t>
            </a:r>
            <a:r>
              <a:rPr lang="ru-RU" dirty="0" err="1"/>
              <a:t>унинг</a:t>
            </a:r>
            <a:r>
              <a:rPr lang="ru-RU" dirty="0"/>
              <a:t> </a:t>
            </a:r>
            <a:r>
              <a:rPr lang="ru-RU" dirty="0" err="1"/>
              <a:t>тўқ</a:t>
            </a:r>
            <a:r>
              <a:rPr lang="ru-RU" dirty="0"/>
              <a:t> </a:t>
            </a:r>
            <a:r>
              <a:rPr lang="ru-RU" dirty="0" err="1"/>
              <a:t>яшил</a:t>
            </a:r>
            <a:r>
              <a:rPr lang="ru-RU" dirty="0"/>
              <a:t> </a:t>
            </a:r>
            <a:r>
              <a:rPr lang="ru-RU" dirty="0" err="1"/>
              <a:t>барглари</a:t>
            </a:r>
            <a:r>
              <a:rPr lang="ru-RU" dirty="0"/>
              <a:t> </a:t>
            </a:r>
            <a:r>
              <a:rPr lang="ru-RU" dirty="0" err="1"/>
              <a:t>жазирама</a:t>
            </a:r>
            <a:r>
              <a:rPr lang="ru-RU" dirty="0"/>
              <a:t> </a:t>
            </a:r>
            <a:r>
              <a:rPr lang="ru-RU" dirty="0" err="1"/>
              <a:t>иссиқда</a:t>
            </a:r>
            <a:r>
              <a:rPr lang="ru-RU" dirty="0"/>
              <a:t> </a:t>
            </a:r>
            <a:r>
              <a:rPr lang="ru-RU" dirty="0" err="1"/>
              <a:t>ҳам</a:t>
            </a:r>
            <a:r>
              <a:rPr lang="ru-RU" dirty="0"/>
              <a:t> </a:t>
            </a:r>
            <a:r>
              <a:rPr lang="ru-RU" dirty="0" err="1"/>
              <a:t>ўзининг</a:t>
            </a:r>
            <a:r>
              <a:rPr lang="ru-RU" dirty="0"/>
              <a:t> </a:t>
            </a:r>
            <a:r>
              <a:rPr lang="ru-RU" dirty="0" err="1"/>
              <a:t>кўринишини</a:t>
            </a:r>
            <a:r>
              <a:rPr lang="ru-RU" dirty="0"/>
              <a:t> </a:t>
            </a:r>
            <a:r>
              <a:rPr lang="ru-RU" dirty="0" err="1"/>
              <a:t>яхши</a:t>
            </a:r>
            <a:r>
              <a:rPr lang="ru-RU" dirty="0"/>
              <a:t> </a:t>
            </a:r>
            <a:r>
              <a:rPr lang="ru-RU" dirty="0" err="1"/>
              <a:t>сақлайди</a:t>
            </a:r>
            <a:r>
              <a:rPr lang="ru-RU" dirty="0"/>
              <a:t>.</a:t>
            </a:r>
          </a:p>
          <a:p>
            <a:r>
              <a:rPr lang="ru-RU" dirty="0" err="1"/>
              <a:t>Тупроққа</a:t>
            </a:r>
            <a:r>
              <a:rPr lang="ru-RU" dirty="0"/>
              <a:t> </a:t>
            </a:r>
            <a:r>
              <a:rPr lang="ru-RU" dirty="0" err="1"/>
              <a:t>талабчан</a:t>
            </a:r>
            <a:r>
              <a:rPr lang="ru-RU" dirty="0"/>
              <a:t> </a:t>
            </a:r>
            <a:r>
              <a:rPr lang="ru-RU" dirty="0" err="1"/>
              <a:t>эмас</a:t>
            </a:r>
            <a:r>
              <a:rPr lang="ru-RU" dirty="0"/>
              <a:t>. </a:t>
            </a:r>
            <a:r>
              <a:rPr lang="ru-RU" dirty="0" err="1"/>
              <a:t>Қуруқ</a:t>
            </a:r>
            <a:r>
              <a:rPr lang="ru-RU" dirty="0"/>
              <a:t> </a:t>
            </a:r>
            <a:r>
              <a:rPr lang="ru-RU" dirty="0" err="1"/>
              <a:t>тошлоқ</a:t>
            </a:r>
            <a:r>
              <a:rPr lang="ru-RU" dirty="0"/>
              <a:t>, </a:t>
            </a:r>
            <a:r>
              <a:rPr lang="ru-RU" dirty="0" err="1"/>
              <a:t>ҳатто</a:t>
            </a:r>
            <a:r>
              <a:rPr lang="ru-RU" dirty="0"/>
              <a:t>, </a:t>
            </a:r>
            <a:r>
              <a:rPr lang="ru-RU" dirty="0" err="1"/>
              <a:t>оҳакли</a:t>
            </a:r>
            <a:r>
              <a:rPr lang="ru-RU" dirty="0"/>
              <a:t> </a:t>
            </a:r>
            <a:r>
              <a:rPr lang="ru-RU" dirty="0" err="1"/>
              <a:t>тупроқларда</a:t>
            </a:r>
            <a:r>
              <a:rPr lang="ru-RU" dirty="0"/>
              <a:t> </a:t>
            </a:r>
            <a:r>
              <a:rPr lang="ru-RU" dirty="0" err="1"/>
              <a:t>ҳам</a:t>
            </a:r>
            <a:r>
              <a:rPr lang="ru-RU" dirty="0"/>
              <a:t> </a:t>
            </a:r>
            <a:r>
              <a:rPr lang="ru-RU" dirty="0" err="1"/>
              <a:t>яхши</a:t>
            </a:r>
            <a:r>
              <a:rPr lang="ru-RU" dirty="0"/>
              <a:t> </a:t>
            </a:r>
            <a:r>
              <a:rPr lang="ru-RU" dirty="0" err="1"/>
              <a:t>ўсади</a:t>
            </a:r>
            <a:r>
              <a:rPr lang="ru-RU" dirty="0"/>
              <a:t>. </a:t>
            </a:r>
            <a:r>
              <a:rPr lang="ru-RU" dirty="0" err="1"/>
              <a:t>совуққа</a:t>
            </a:r>
            <a:r>
              <a:rPr lang="ru-RU" dirty="0"/>
              <a:t> </a:t>
            </a:r>
            <a:r>
              <a:rPr lang="ru-RU" dirty="0" err="1"/>
              <a:t>чидамли</a:t>
            </a:r>
            <a:r>
              <a:rPr lang="ru-RU" dirty="0"/>
              <a:t>. </a:t>
            </a:r>
            <a:r>
              <a:rPr lang="ru-RU" dirty="0" err="1"/>
              <a:t>нектарга</a:t>
            </a:r>
            <a:r>
              <a:rPr lang="ru-RU" dirty="0"/>
              <a:t> бой. </a:t>
            </a:r>
            <a:r>
              <a:rPr lang="ru-RU" dirty="0" err="1"/>
              <a:t>Жанубий</a:t>
            </a:r>
            <a:r>
              <a:rPr lang="ru-RU" dirty="0"/>
              <a:t> </a:t>
            </a:r>
            <a:r>
              <a:rPr lang="ru-RU" dirty="0" err="1"/>
              <a:t>европа</a:t>
            </a:r>
            <a:r>
              <a:rPr lang="ru-RU" dirty="0"/>
              <a:t> </a:t>
            </a:r>
            <a:r>
              <a:rPr lang="ru-RU" dirty="0" err="1"/>
              <a:t>ва</a:t>
            </a:r>
            <a:r>
              <a:rPr lang="ru-RU" dirty="0"/>
              <a:t> </a:t>
            </a:r>
            <a:r>
              <a:rPr lang="ru-RU" dirty="0" err="1"/>
              <a:t>ғарбий</a:t>
            </a:r>
            <a:r>
              <a:rPr lang="ru-RU" dirty="0"/>
              <a:t> </a:t>
            </a:r>
            <a:r>
              <a:rPr lang="ru-RU" dirty="0" err="1"/>
              <a:t>Осиёда</a:t>
            </a:r>
            <a:r>
              <a:rPr lang="ru-RU" dirty="0"/>
              <a:t> </a:t>
            </a:r>
            <a:r>
              <a:rPr lang="ru-RU" dirty="0" err="1"/>
              <a:t>табиий</a:t>
            </a:r>
            <a:r>
              <a:rPr lang="ru-RU" dirty="0"/>
              <a:t> </a:t>
            </a:r>
            <a:r>
              <a:rPr lang="ru-RU" dirty="0" err="1"/>
              <a:t>ҳолда</a:t>
            </a:r>
            <a:r>
              <a:rPr lang="ru-RU" dirty="0"/>
              <a:t> </a:t>
            </a:r>
            <a:r>
              <a:rPr lang="ru-RU" dirty="0" err="1"/>
              <a:t>ўсади</a:t>
            </a:r>
            <a:r>
              <a:rPr lang="ru-RU" dirty="0"/>
              <a:t>. </a:t>
            </a:r>
            <a:r>
              <a:rPr lang="ru-RU" dirty="0" err="1"/>
              <a:t>марказий</a:t>
            </a:r>
            <a:r>
              <a:rPr lang="ru-RU" dirty="0"/>
              <a:t> </a:t>
            </a:r>
            <a:r>
              <a:rPr lang="ru-RU" dirty="0" err="1"/>
              <a:t>Осиёда</a:t>
            </a:r>
            <a:r>
              <a:rPr lang="ru-RU" dirty="0"/>
              <a:t> </a:t>
            </a:r>
            <a:r>
              <a:rPr lang="ru-RU" dirty="0" err="1"/>
              <a:t>тян-шан</a:t>
            </a:r>
            <a:r>
              <a:rPr lang="ru-RU" dirty="0"/>
              <a:t> </a:t>
            </a:r>
            <a:r>
              <a:rPr lang="ru-RU" dirty="0" err="1"/>
              <a:t>тоғларининг</a:t>
            </a:r>
            <a:r>
              <a:rPr lang="ru-RU" dirty="0"/>
              <a:t> </a:t>
            </a:r>
            <a:r>
              <a:rPr lang="ru-RU" dirty="0" err="1"/>
              <a:t>ғарбий</a:t>
            </a:r>
            <a:r>
              <a:rPr lang="ru-RU" dirty="0"/>
              <a:t> </a:t>
            </a:r>
            <a:r>
              <a:rPr lang="ru-RU" dirty="0" err="1"/>
              <a:t>қисмида</a:t>
            </a:r>
            <a:r>
              <a:rPr lang="ru-RU" dirty="0"/>
              <a:t>, </a:t>
            </a:r>
            <a:r>
              <a:rPr lang="ru-RU" dirty="0" err="1"/>
              <a:t>помир</a:t>
            </a:r>
            <a:r>
              <a:rPr lang="ru-RU" dirty="0"/>
              <a:t> – Олой </a:t>
            </a:r>
            <a:r>
              <a:rPr lang="ru-RU" dirty="0" err="1"/>
              <a:t>ва</a:t>
            </a:r>
            <a:r>
              <a:rPr lang="ru-RU" dirty="0"/>
              <a:t> </a:t>
            </a:r>
            <a:r>
              <a:rPr lang="ru-RU" dirty="0" err="1"/>
              <a:t>карпат</a:t>
            </a:r>
            <a:r>
              <a:rPr lang="ru-RU" dirty="0"/>
              <a:t> </a:t>
            </a:r>
            <a:r>
              <a:rPr lang="ru-RU" dirty="0" err="1"/>
              <a:t>тоғларида</a:t>
            </a:r>
            <a:r>
              <a:rPr lang="ru-RU" dirty="0"/>
              <a:t> </a:t>
            </a:r>
            <a:r>
              <a:rPr lang="ru-RU" dirty="0" err="1"/>
              <a:t>ўсади</a:t>
            </a:r>
            <a:endParaRPr kumimoji="0" lang="ru-RU" sz="23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pitchFamily="34" charset="0"/>
            </a:endParaRPr>
          </a:p>
        </p:txBody>
      </p:sp>
      <p:pic>
        <p:nvPicPr>
          <p:cNvPr id="6148" name="Picture 4" descr="Картинки по запросу TAXODIACEA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7884" y="4587207"/>
            <a:ext cx="2448272" cy="211536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Картинки по запросу багрянни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871" y="4594137"/>
            <a:ext cx="2958985" cy="221923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багрянни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6176" y="4611670"/>
            <a:ext cx="2896418" cy="2201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1120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500042"/>
            <a:ext cx="8483631" cy="3288998"/>
          </a:xfrm>
        </p:spPr>
        <p:txBody>
          <a:bodyPr>
            <a:normAutofit fontScale="62500" lnSpcReduction="20000"/>
          </a:bodyPr>
          <a:lstStyle/>
          <a:p>
            <a:r>
              <a:rPr lang="ru-RU" dirty="0" err="1"/>
              <a:t>Япон</a:t>
            </a:r>
            <a:r>
              <a:rPr lang="ru-RU" dirty="0"/>
              <a:t> </a:t>
            </a:r>
            <a:r>
              <a:rPr lang="ru-RU" dirty="0" err="1"/>
              <a:t>сафораси</a:t>
            </a:r>
            <a:r>
              <a:rPr lang="ru-RU" dirty="0"/>
              <a:t> (</a:t>
            </a:r>
            <a:r>
              <a:rPr lang="ru-RU" dirty="0" err="1"/>
              <a:t>Сопҳора</a:t>
            </a:r>
            <a:r>
              <a:rPr lang="ru-RU" dirty="0"/>
              <a:t> </a:t>
            </a:r>
            <a:r>
              <a:rPr lang="ru-RU" dirty="0" err="1"/>
              <a:t>жапониса</a:t>
            </a:r>
            <a:r>
              <a:rPr lang="ru-RU" dirty="0"/>
              <a:t> Л.). </a:t>
            </a:r>
            <a:r>
              <a:rPr lang="ru-RU" dirty="0" err="1"/>
              <a:t>барглари</a:t>
            </a:r>
            <a:r>
              <a:rPr lang="ru-RU" dirty="0"/>
              <a:t> </a:t>
            </a:r>
            <a:r>
              <a:rPr lang="ru-RU" dirty="0" err="1"/>
              <a:t>тўкиладиган</a:t>
            </a:r>
            <a:r>
              <a:rPr lang="ru-RU" dirty="0"/>
              <a:t>, </a:t>
            </a:r>
            <a:r>
              <a:rPr lang="ru-RU" dirty="0" err="1"/>
              <a:t>баландлиги</a:t>
            </a:r>
            <a:r>
              <a:rPr lang="ru-RU" dirty="0"/>
              <a:t> 15–25 м </a:t>
            </a:r>
            <a:r>
              <a:rPr lang="ru-RU" dirty="0" err="1"/>
              <a:t>гача</a:t>
            </a:r>
            <a:r>
              <a:rPr lang="ru-RU" dirty="0"/>
              <a:t> </a:t>
            </a:r>
            <a:r>
              <a:rPr lang="ru-RU" dirty="0" err="1"/>
              <a:t>кўтариладиган</a:t>
            </a:r>
            <a:r>
              <a:rPr lang="ru-RU" dirty="0"/>
              <a:t>, </a:t>
            </a:r>
            <a:r>
              <a:rPr lang="ru-RU" dirty="0" err="1"/>
              <a:t>танаси</a:t>
            </a:r>
            <a:r>
              <a:rPr lang="ru-RU" dirty="0"/>
              <a:t> </a:t>
            </a:r>
            <a:r>
              <a:rPr lang="ru-RU" dirty="0" err="1"/>
              <a:t>тўгри</a:t>
            </a:r>
            <a:r>
              <a:rPr lang="ru-RU" dirty="0"/>
              <a:t> </a:t>
            </a:r>
            <a:r>
              <a:rPr lang="ru-RU" dirty="0" err="1"/>
              <a:t>шаклли</a:t>
            </a:r>
            <a:r>
              <a:rPr lang="ru-RU" dirty="0"/>
              <a:t> </a:t>
            </a:r>
            <a:r>
              <a:rPr lang="ru-RU" dirty="0" err="1"/>
              <a:t>новдалари</a:t>
            </a:r>
            <a:r>
              <a:rPr lang="ru-RU" dirty="0"/>
              <a:t> </a:t>
            </a:r>
            <a:r>
              <a:rPr lang="ru-RU" dirty="0" err="1"/>
              <a:t>ёйилиб</a:t>
            </a:r>
            <a:r>
              <a:rPr lang="ru-RU" dirty="0"/>
              <a:t> </a:t>
            </a:r>
            <a:r>
              <a:rPr lang="ru-RU" dirty="0" err="1"/>
              <a:t>кетган</a:t>
            </a:r>
            <a:r>
              <a:rPr lang="ru-RU" dirty="0"/>
              <a:t>, </a:t>
            </a:r>
            <a:r>
              <a:rPr lang="ru-RU" dirty="0" err="1"/>
              <a:t>оқ</a:t>
            </a:r>
            <a:r>
              <a:rPr lang="ru-RU" dirty="0"/>
              <a:t> </a:t>
            </a:r>
            <a:r>
              <a:rPr lang="ru-RU" dirty="0" err="1"/>
              <a:t>акасникига</a:t>
            </a:r>
            <a:r>
              <a:rPr lang="ru-RU" dirty="0"/>
              <a:t> </a:t>
            </a:r>
            <a:r>
              <a:rPr lang="ru-RU" dirty="0" err="1"/>
              <a:t>нисбатан</a:t>
            </a:r>
            <a:r>
              <a:rPr lang="ru-RU" dirty="0"/>
              <a:t> </a:t>
            </a:r>
            <a:r>
              <a:rPr lang="ru-RU" dirty="0" err="1"/>
              <a:t>қалинроқ</a:t>
            </a:r>
            <a:r>
              <a:rPr lang="ru-RU" dirty="0"/>
              <a:t>, дума </a:t>
            </a:r>
            <a:r>
              <a:rPr lang="ru-RU" dirty="0" err="1"/>
              <a:t>лоқ</a:t>
            </a:r>
            <a:r>
              <a:rPr lang="ru-RU" dirty="0"/>
              <a:t>, </a:t>
            </a:r>
            <a:r>
              <a:rPr lang="ru-RU" dirty="0" err="1"/>
              <a:t>шохшаббаларни</a:t>
            </a:r>
            <a:r>
              <a:rPr lang="ru-RU" dirty="0"/>
              <a:t> </a:t>
            </a:r>
            <a:r>
              <a:rPr lang="ru-RU" dirty="0" err="1"/>
              <a:t>ҳосил</a:t>
            </a:r>
            <a:r>
              <a:rPr lang="ru-RU" dirty="0"/>
              <a:t> </a:t>
            </a:r>
            <a:r>
              <a:rPr lang="ru-RU" dirty="0" err="1"/>
              <a:t>қилувчи</a:t>
            </a:r>
            <a:r>
              <a:rPr lang="ru-RU" dirty="0"/>
              <a:t> </a:t>
            </a:r>
            <a:r>
              <a:rPr lang="ru-RU" dirty="0" err="1"/>
              <a:t>манзарали</a:t>
            </a:r>
            <a:r>
              <a:rPr lang="ru-RU" dirty="0"/>
              <a:t> </a:t>
            </a:r>
            <a:r>
              <a:rPr lang="ru-RU" dirty="0" err="1"/>
              <a:t>дарахт</a:t>
            </a:r>
            <a:r>
              <a:rPr lang="ru-RU" dirty="0"/>
              <a:t>. </a:t>
            </a:r>
            <a:r>
              <a:rPr lang="ru-RU" dirty="0" err="1"/>
              <a:t>гулчаларининг</a:t>
            </a:r>
            <a:r>
              <a:rPr lang="ru-RU" dirty="0"/>
              <a:t> </a:t>
            </a:r>
            <a:r>
              <a:rPr lang="ru-RU" dirty="0" err="1"/>
              <a:t>узунлиги</a:t>
            </a:r>
            <a:r>
              <a:rPr lang="ru-RU" dirty="0"/>
              <a:t> 1–1,5 см, </a:t>
            </a:r>
            <a:r>
              <a:rPr lang="ru-RU" dirty="0" err="1"/>
              <a:t>сариқ</a:t>
            </a:r>
            <a:r>
              <a:rPr lang="ru-RU" dirty="0"/>
              <a:t> </a:t>
            </a:r>
            <a:r>
              <a:rPr lang="ru-RU" dirty="0" err="1"/>
              <a:t>ёки</a:t>
            </a:r>
            <a:r>
              <a:rPr lang="ru-RU" dirty="0"/>
              <a:t> </a:t>
            </a:r>
            <a:r>
              <a:rPr lang="ru-RU" dirty="0" err="1"/>
              <a:t>оқиш</a:t>
            </a:r>
            <a:r>
              <a:rPr lang="ru-RU" dirty="0"/>
              <a:t> </a:t>
            </a:r>
            <a:r>
              <a:rPr lang="ru-RU" dirty="0" err="1"/>
              <a:t>яшил</a:t>
            </a:r>
            <a:r>
              <a:rPr lang="ru-RU" dirty="0"/>
              <a:t> </a:t>
            </a:r>
            <a:r>
              <a:rPr lang="ru-RU" dirty="0" err="1"/>
              <a:t>рангда</a:t>
            </a:r>
            <a:r>
              <a:rPr lang="ru-RU" dirty="0"/>
              <a:t>, </a:t>
            </a:r>
            <a:r>
              <a:rPr lang="ru-RU" dirty="0" err="1"/>
              <a:t>хушбўй</a:t>
            </a:r>
            <a:r>
              <a:rPr lang="ru-RU" dirty="0"/>
              <a:t>, </a:t>
            </a:r>
            <a:r>
              <a:rPr lang="ru-RU" dirty="0" err="1"/>
              <a:t>кенг</a:t>
            </a:r>
            <a:r>
              <a:rPr lang="ru-RU" dirty="0"/>
              <a:t> </a:t>
            </a:r>
            <a:r>
              <a:rPr lang="ru-RU" dirty="0" err="1"/>
              <a:t>супурги</a:t>
            </a:r>
            <a:r>
              <a:rPr lang="ru-RU" dirty="0"/>
              <a:t> </a:t>
            </a:r>
            <a:r>
              <a:rPr lang="ru-RU" dirty="0" err="1"/>
              <a:t>шаклида</a:t>
            </a:r>
            <a:r>
              <a:rPr lang="ru-RU" dirty="0"/>
              <a:t>, </a:t>
            </a:r>
            <a:r>
              <a:rPr lang="ru-RU" dirty="0" err="1"/>
              <a:t>йиғилган</a:t>
            </a:r>
            <a:r>
              <a:rPr lang="ru-RU" dirty="0"/>
              <a:t>, </a:t>
            </a:r>
            <a:r>
              <a:rPr lang="ru-RU" dirty="0" err="1"/>
              <a:t>узунлиги</a:t>
            </a:r>
            <a:r>
              <a:rPr lang="ru-RU" dirty="0"/>
              <a:t> 15–30 см. </a:t>
            </a:r>
            <a:r>
              <a:rPr lang="ru-RU" dirty="0" err="1"/>
              <a:t>июн-августгача</a:t>
            </a:r>
            <a:r>
              <a:rPr lang="ru-RU" dirty="0"/>
              <a:t> </a:t>
            </a:r>
            <a:r>
              <a:rPr lang="ru-RU" dirty="0" err="1"/>
              <a:t>гуллайди</a:t>
            </a:r>
            <a:r>
              <a:rPr lang="ru-RU" dirty="0"/>
              <a:t>. </a:t>
            </a:r>
            <a:r>
              <a:rPr lang="ru-RU" dirty="0" err="1"/>
              <a:t>мевалари</a:t>
            </a:r>
            <a:r>
              <a:rPr lang="ru-RU" dirty="0"/>
              <a:t> </a:t>
            </a:r>
            <a:r>
              <a:rPr lang="ru-RU" dirty="0" err="1"/>
              <a:t>тасбеҳсимон</a:t>
            </a:r>
            <a:r>
              <a:rPr lang="ru-RU" dirty="0"/>
              <a:t> </a:t>
            </a:r>
            <a:r>
              <a:rPr lang="ru-RU" dirty="0" err="1"/>
              <a:t>дуккакли</a:t>
            </a:r>
            <a:r>
              <a:rPr lang="ru-RU" dirty="0"/>
              <a:t>, </a:t>
            </a:r>
            <a:r>
              <a:rPr lang="ru-RU" dirty="0" err="1"/>
              <a:t>узунлиги</a:t>
            </a:r>
            <a:r>
              <a:rPr lang="ru-RU" dirty="0"/>
              <a:t> 5–8 см </a:t>
            </a:r>
            <a:r>
              <a:rPr lang="ru-RU" dirty="0" err="1"/>
              <a:t>бўлган</a:t>
            </a:r>
            <a:r>
              <a:rPr lang="ru-RU" dirty="0"/>
              <a:t> </a:t>
            </a:r>
            <a:r>
              <a:rPr lang="ru-RU" dirty="0" err="1"/>
              <a:t>яшил</a:t>
            </a:r>
            <a:r>
              <a:rPr lang="ru-RU" dirty="0"/>
              <a:t> </a:t>
            </a:r>
            <a:r>
              <a:rPr lang="ru-RU" dirty="0" err="1"/>
              <a:t>рангли</a:t>
            </a:r>
            <a:r>
              <a:rPr lang="ru-RU" dirty="0"/>
              <a:t> тез </a:t>
            </a:r>
            <a:r>
              <a:rPr lang="ru-RU" dirty="0" err="1"/>
              <a:t>ўсувчи</a:t>
            </a:r>
            <a:r>
              <a:rPr lang="ru-RU" dirty="0"/>
              <a:t> </a:t>
            </a:r>
            <a:r>
              <a:rPr lang="ru-RU" dirty="0" err="1"/>
              <a:t>дарахт</a:t>
            </a:r>
            <a:r>
              <a:rPr lang="ru-RU" dirty="0"/>
              <a:t>, соя </a:t>
            </a:r>
            <a:r>
              <a:rPr lang="ru-RU" dirty="0" err="1"/>
              <a:t>жойларга</a:t>
            </a:r>
            <a:r>
              <a:rPr lang="ru-RU" dirty="0"/>
              <a:t> </a:t>
            </a:r>
            <a:r>
              <a:rPr lang="ru-RU" dirty="0" err="1"/>
              <a:t>етарли</a:t>
            </a:r>
            <a:r>
              <a:rPr lang="ru-RU" dirty="0"/>
              <a:t> </a:t>
            </a:r>
            <a:r>
              <a:rPr lang="ru-RU" dirty="0" err="1"/>
              <a:t>даражада</a:t>
            </a:r>
            <a:r>
              <a:rPr lang="ru-RU" dirty="0"/>
              <a:t> </a:t>
            </a:r>
            <a:r>
              <a:rPr lang="ru-RU" dirty="0" err="1"/>
              <a:t>чидамли</a:t>
            </a:r>
            <a:r>
              <a:rPr lang="ru-RU" dirty="0"/>
              <a:t>, </a:t>
            </a:r>
            <a:r>
              <a:rPr lang="ru-RU" dirty="0" err="1"/>
              <a:t>шаҳар</a:t>
            </a:r>
            <a:r>
              <a:rPr lang="ru-RU" dirty="0"/>
              <a:t> </a:t>
            </a:r>
            <a:r>
              <a:rPr lang="ru-RU" dirty="0" err="1"/>
              <a:t>шароитида</a:t>
            </a:r>
            <a:r>
              <a:rPr lang="ru-RU" dirty="0"/>
              <a:t> </a:t>
            </a:r>
            <a:r>
              <a:rPr lang="ru-RU" dirty="0" err="1"/>
              <a:t>жуда</a:t>
            </a:r>
            <a:r>
              <a:rPr lang="ru-RU" dirty="0"/>
              <a:t> </a:t>
            </a:r>
            <a:r>
              <a:rPr lang="ru-RU" dirty="0" err="1"/>
              <a:t>яхши</a:t>
            </a:r>
            <a:r>
              <a:rPr lang="ru-RU" dirty="0"/>
              <a:t> </a:t>
            </a:r>
            <a:r>
              <a:rPr lang="ru-RU" dirty="0" err="1"/>
              <a:t>ўсади</a:t>
            </a:r>
            <a:r>
              <a:rPr lang="ru-RU" dirty="0"/>
              <a:t>. </a:t>
            </a:r>
            <a:r>
              <a:rPr lang="ru-RU" dirty="0" err="1"/>
              <a:t>гуллашга</a:t>
            </a:r>
            <a:r>
              <a:rPr lang="ru-RU" dirty="0"/>
              <a:t> </a:t>
            </a:r>
            <a:r>
              <a:rPr lang="ru-RU" dirty="0" err="1"/>
              <a:t>ва</a:t>
            </a:r>
            <a:r>
              <a:rPr lang="ru-RU" dirty="0"/>
              <a:t> </a:t>
            </a:r>
            <a:r>
              <a:rPr lang="ru-RU" dirty="0" err="1"/>
              <a:t>мевага</a:t>
            </a:r>
            <a:r>
              <a:rPr lang="ru-RU" dirty="0"/>
              <a:t> 5–7 </a:t>
            </a:r>
            <a:r>
              <a:rPr lang="ru-RU" dirty="0" err="1"/>
              <a:t>ёшидан</a:t>
            </a:r>
            <a:r>
              <a:rPr lang="ru-RU" dirty="0"/>
              <a:t> </a:t>
            </a:r>
            <a:r>
              <a:rPr lang="ru-RU" dirty="0" err="1"/>
              <a:t>бошлаб</a:t>
            </a:r>
            <a:r>
              <a:rPr lang="ru-RU" dirty="0"/>
              <a:t> </a:t>
            </a:r>
            <a:r>
              <a:rPr lang="ru-RU" dirty="0" err="1"/>
              <a:t>ўтади</a:t>
            </a:r>
            <a:r>
              <a:rPr lang="ru-RU" dirty="0"/>
              <a:t>. </a:t>
            </a:r>
            <a:r>
              <a:rPr lang="ru-RU" dirty="0" err="1"/>
              <a:t>Қимматли</a:t>
            </a:r>
            <a:r>
              <a:rPr lang="ru-RU" dirty="0"/>
              <a:t> </a:t>
            </a:r>
            <a:r>
              <a:rPr lang="ru-RU" dirty="0" err="1"/>
              <a:t>қоғоз</a:t>
            </a:r>
            <a:r>
              <a:rPr lang="ru-RU" dirty="0"/>
              <a:t> </a:t>
            </a:r>
            <a:r>
              <a:rPr lang="ru-RU" dirty="0" err="1"/>
              <a:t>беради</a:t>
            </a:r>
            <a:r>
              <a:rPr lang="ru-RU" dirty="0"/>
              <a:t>. </a:t>
            </a:r>
            <a:r>
              <a:rPr lang="ru-RU" dirty="0" err="1"/>
              <a:t>гуллари</a:t>
            </a:r>
            <a:r>
              <a:rPr lang="ru-RU" dirty="0"/>
              <a:t> </a:t>
            </a:r>
            <a:r>
              <a:rPr lang="ru-RU" dirty="0" err="1"/>
              <a:t>ва</a:t>
            </a:r>
            <a:r>
              <a:rPr lang="ru-RU" dirty="0"/>
              <a:t> </a:t>
            </a:r>
            <a:r>
              <a:rPr lang="ru-RU" dirty="0" err="1"/>
              <a:t>дуккакларидан</a:t>
            </a:r>
            <a:r>
              <a:rPr lang="ru-RU" dirty="0"/>
              <a:t> </a:t>
            </a:r>
            <a:r>
              <a:rPr lang="ru-RU" dirty="0" err="1"/>
              <a:t>қимматбаҳо</a:t>
            </a:r>
            <a:r>
              <a:rPr lang="ru-RU" dirty="0"/>
              <a:t> </a:t>
            </a:r>
            <a:r>
              <a:rPr lang="ru-RU" dirty="0" err="1"/>
              <a:t>ртун</a:t>
            </a:r>
            <a:r>
              <a:rPr lang="ru-RU" dirty="0"/>
              <a:t> </a:t>
            </a:r>
            <a:r>
              <a:rPr lang="ru-RU" dirty="0" err="1"/>
              <a:t>моддаси</a:t>
            </a:r>
            <a:r>
              <a:rPr lang="ru-RU" dirty="0"/>
              <a:t> </a:t>
            </a:r>
            <a:r>
              <a:rPr lang="ru-RU" dirty="0" err="1"/>
              <a:t>олинади</a:t>
            </a:r>
            <a:r>
              <a:rPr lang="ru-RU" dirty="0"/>
              <a:t>. </a:t>
            </a:r>
            <a:r>
              <a:rPr lang="ru-RU" dirty="0" err="1"/>
              <a:t>ватани</a:t>
            </a:r>
            <a:r>
              <a:rPr lang="ru-RU" dirty="0"/>
              <a:t> </a:t>
            </a:r>
            <a:r>
              <a:rPr lang="ru-RU" dirty="0" err="1"/>
              <a:t>япония</a:t>
            </a:r>
            <a:r>
              <a:rPr lang="ru-RU" dirty="0"/>
              <a:t>, </a:t>
            </a:r>
            <a:r>
              <a:rPr lang="ru-RU" dirty="0" err="1"/>
              <a:t>хитой</a:t>
            </a:r>
            <a:r>
              <a:rPr lang="ru-RU" dirty="0"/>
              <a:t>.</a:t>
            </a:r>
            <a:endParaRPr lang="ru-RU" sz="1800" dirty="0"/>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3791799"/>
            <a:ext cx="4658494" cy="28803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921" y="3831921"/>
            <a:ext cx="3672408" cy="2865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461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65479" y="-27384"/>
            <a:ext cx="8569325" cy="3096344"/>
          </a:xfrm>
        </p:spPr>
        <p:txBody>
          <a:bodyPr>
            <a:normAutofit fontScale="47500" lnSpcReduction="20000"/>
          </a:bodyPr>
          <a:lstStyle/>
          <a:p>
            <a:pPr algn="just"/>
            <a:r>
              <a:rPr lang="ru-RU" dirty="0"/>
              <a:t>Каштан </a:t>
            </a:r>
            <a:r>
              <a:rPr lang="ru-RU" dirty="0" err="1"/>
              <a:t>баргли</a:t>
            </a:r>
            <a:r>
              <a:rPr lang="ru-RU" dirty="0"/>
              <a:t> </a:t>
            </a:r>
            <a:r>
              <a:rPr lang="ru-RU" dirty="0" err="1"/>
              <a:t>эман</a:t>
            </a:r>
            <a:r>
              <a:rPr lang="ru-RU" dirty="0"/>
              <a:t> (</a:t>
            </a:r>
            <a:r>
              <a:rPr lang="ru-RU" dirty="0" err="1"/>
              <a:t>Қуерсус</a:t>
            </a:r>
            <a:r>
              <a:rPr lang="ru-RU" dirty="0"/>
              <a:t> </a:t>
            </a:r>
            <a:r>
              <a:rPr lang="ru-RU" dirty="0" err="1"/>
              <a:t>састанеифолиа</a:t>
            </a:r>
            <a:r>
              <a:rPr lang="ru-RU" dirty="0"/>
              <a:t>.). </a:t>
            </a:r>
            <a:r>
              <a:rPr lang="ru-RU" dirty="0" err="1"/>
              <a:t>ушбу</a:t>
            </a:r>
            <a:r>
              <a:rPr lang="ru-RU" dirty="0"/>
              <a:t> </a:t>
            </a:r>
            <a:r>
              <a:rPr lang="ru-RU" dirty="0" err="1"/>
              <a:t>дарахтнинг</a:t>
            </a:r>
            <a:r>
              <a:rPr lang="ru-RU" dirty="0"/>
              <a:t> </a:t>
            </a:r>
            <a:r>
              <a:rPr lang="ru-RU" dirty="0" err="1"/>
              <a:t>баландлиги</a:t>
            </a:r>
            <a:r>
              <a:rPr lang="ru-RU" dirty="0"/>
              <a:t> 30 м </a:t>
            </a:r>
            <a:r>
              <a:rPr lang="ru-RU" dirty="0" err="1"/>
              <a:t>гача</a:t>
            </a:r>
            <a:r>
              <a:rPr lang="ru-RU" dirty="0"/>
              <a:t> </a:t>
            </a:r>
            <a:r>
              <a:rPr lang="ru-RU" dirty="0" err="1"/>
              <a:t>етадиган</a:t>
            </a:r>
            <a:r>
              <a:rPr lang="ru-RU" dirty="0"/>
              <a:t>, </a:t>
            </a:r>
            <a:r>
              <a:rPr lang="ru-RU" dirty="0" err="1"/>
              <a:t>шох-шаббаси</a:t>
            </a:r>
            <a:r>
              <a:rPr lang="ru-RU" dirty="0"/>
              <a:t> </a:t>
            </a:r>
            <a:r>
              <a:rPr lang="ru-RU" dirty="0" err="1"/>
              <a:t>кенг</a:t>
            </a:r>
            <a:r>
              <a:rPr lang="ru-RU" dirty="0"/>
              <a:t> </a:t>
            </a:r>
            <a:r>
              <a:rPr lang="ru-RU" dirty="0" err="1"/>
              <a:t>ривожланган</a:t>
            </a:r>
            <a:r>
              <a:rPr lang="ru-RU" dirty="0"/>
              <a:t> </a:t>
            </a:r>
            <a:r>
              <a:rPr lang="ru-RU" dirty="0" err="1"/>
              <a:t>бўлади</a:t>
            </a:r>
            <a:r>
              <a:rPr lang="ru-RU" dirty="0"/>
              <a:t>. </a:t>
            </a:r>
            <a:r>
              <a:rPr lang="ru-RU" dirty="0" err="1"/>
              <a:t>барглари</a:t>
            </a:r>
            <a:r>
              <a:rPr lang="ru-RU" dirty="0"/>
              <a:t> </a:t>
            </a:r>
            <a:r>
              <a:rPr lang="ru-RU" dirty="0" err="1"/>
              <a:t>каштаннинг</a:t>
            </a:r>
            <a:r>
              <a:rPr lang="ru-RU" dirty="0"/>
              <a:t> </a:t>
            </a:r>
            <a:r>
              <a:rPr lang="ru-RU" dirty="0" err="1"/>
              <a:t>баргини</a:t>
            </a:r>
            <a:r>
              <a:rPr lang="ru-RU" dirty="0"/>
              <a:t> </a:t>
            </a:r>
            <a:r>
              <a:rPr lang="ru-RU" dirty="0" err="1"/>
              <a:t>эслатади</a:t>
            </a:r>
            <a:r>
              <a:rPr lang="ru-RU" dirty="0"/>
              <a:t>, </a:t>
            </a:r>
            <a:r>
              <a:rPr lang="ru-RU" dirty="0" err="1"/>
              <a:t>баргларининг</a:t>
            </a:r>
            <a:r>
              <a:rPr lang="ru-RU" dirty="0"/>
              <a:t> </a:t>
            </a:r>
            <a:r>
              <a:rPr lang="ru-RU" dirty="0" err="1"/>
              <a:t>узунлиги</a:t>
            </a:r>
            <a:r>
              <a:rPr lang="ru-RU" dirty="0"/>
              <a:t> 10–18 см </a:t>
            </a:r>
            <a:r>
              <a:rPr lang="ru-RU" dirty="0" err="1"/>
              <a:t>гача</a:t>
            </a:r>
            <a:r>
              <a:rPr lang="ru-RU" dirty="0"/>
              <a:t>, </a:t>
            </a:r>
            <a:r>
              <a:rPr lang="ru-RU" dirty="0" err="1"/>
              <a:t>чўзинчоқ</a:t>
            </a:r>
            <a:r>
              <a:rPr lang="ru-RU" dirty="0"/>
              <a:t> </a:t>
            </a:r>
            <a:r>
              <a:rPr lang="ru-RU" dirty="0" err="1"/>
              <a:t>эллипсдан</a:t>
            </a:r>
            <a:r>
              <a:rPr lang="ru-RU" dirty="0"/>
              <a:t> </a:t>
            </a:r>
            <a:r>
              <a:rPr lang="ru-RU" dirty="0" err="1"/>
              <a:t>шарсимон</a:t>
            </a:r>
            <a:r>
              <a:rPr lang="ru-RU" dirty="0"/>
              <a:t> </a:t>
            </a:r>
            <a:r>
              <a:rPr lang="ru-RU" dirty="0" err="1"/>
              <a:t>шаклгача</a:t>
            </a:r>
            <a:r>
              <a:rPr lang="ru-RU" dirty="0"/>
              <a:t>, </a:t>
            </a:r>
            <a:r>
              <a:rPr lang="ru-RU" dirty="0" err="1"/>
              <a:t>йирик</a:t>
            </a:r>
            <a:r>
              <a:rPr lang="ru-RU" dirty="0"/>
              <a:t>, </a:t>
            </a:r>
            <a:r>
              <a:rPr lang="ru-RU" dirty="0" err="1"/>
              <a:t>ўткир</a:t>
            </a:r>
            <a:r>
              <a:rPr lang="ru-RU" dirty="0"/>
              <a:t> </a:t>
            </a:r>
            <a:r>
              <a:rPr lang="ru-RU" dirty="0" err="1"/>
              <a:t>учбурчаксимон</a:t>
            </a:r>
            <a:r>
              <a:rPr lang="ru-RU" dirty="0"/>
              <a:t> </a:t>
            </a:r>
            <a:r>
              <a:rPr lang="ru-RU" dirty="0" err="1"/>
              <a:t>тишчали</a:t>
            </a:r>
            <a:r>
              <a:rPr lang="ru-RU" dirty="0"/>
              <a:t>. </a:t>
            </a:r>
            <a:r>
              <a:rPr lang="ru-RU" dirty="0" err="1"/>
              <a:t>совуққа</a:t>
            </a:r>
            <a:r>
              <a:rPr lang="ru-RU" dirty="0"/>
              <a:t> </a:t>
            </a:r>
            <a:r>
              <a:rPr lang="ru-RU" dirty="0" err="1"/>
              <a:t>чидамлилиги</a:t>
            </a:r>
            <a:r>
              <a:rPr lang="ru-RU" dirty="0"/>
              <a:t> </a:t>
            </a:r>
            <a:r>
              <a:rPr lang="ru-RU" dirty="0" err="1"/>
              <a:t>ўртача</a:t>
            </a:r>
            <a:r>
              <a:rPr lang="ru-RU" dirty="0"/>
              <a:t>. </a:t>
            </a:r>
            <a:r>
              <a:rPr lang="ru-RU" dirty="0" err="1"/>
              <a:t>Қурғоқчиликка</a:t>
            </a:r>
            <a:r>
              <a:rPr lang="ru-RU" dirty="0"/>
              <a:t> </a:t>
            </a:r>
            <a:r>
              <a:rPr lang="ru-RU" dirty="0" err="1"/>
              <a:t>етарли</a:t>
            </a:r>
            <a:r>
              <a:rPr lang="ru-RU" dirty="0"/>
              <a:t> </a:t>
            </a:r>
            <a:r>
              <a:rPr lang="ru-RU" dirty="0" err="1"/>
              <a:t>даражада</a:t>
            </a:r>
            <a:r>
              <a:rPr lang="ru-RU" dirty="0"/>
              <a:t> </a:t>
            </a:r>
            <a:r>
              <a:rPr lang="ru-RU" dirty="0" err="1"/>
              <a:t>чидамли</a:t>
            </a:r>
            <a:r>
              <a:rPr lang="ru-RU" dirty="0"/>
              <a:t> </a:t>
            </a:r>
            <a:r>
              <a:rPr lang="ru-RU" dirty="0" err="1"/>
              <a:t>эмас</a:t>
            </a:r>
            <a:r>
              <a:rPr lang="ru-RU" dirty="0"/>
              <a:t>. </a:t>
            </a:r>
            <a:r>
              <a:rPr lang="ru-RU" dirty="0" err="1"/>
              <a:t>Чиройли</a:t>
            </a:r>
            <a:r>
              <a:rPr lang="ru-RU" dirty="0"/>
              <a:t>, </a:t>
            </a:r>
            <a:r>
              <a:rPr lang="ru-RU" dirty="0" err="1"/>
              <a:t>ўта</a:t>
            </a:r>
            <a:r>
              <a:rPr lang="ru-RU" dirty="0"/>
              <a:t> </a:t>
            </a:r>
            <a:r>
              <a:rPr lang="ru-RU" dirty="0" err="1"/>
              <a:t>манзарали</a:t>
            </a:r>
            <a:r>
              <a:rPr lang="ru-RU" dirty="0"/>
              <a:t> </a:t>
            </a:r>
            <a:r>
              <a:rPr lang="ru-RU" dirty="0" err="1"/>
              <a:t>дарахтлардан</a:t>
            </a:r>
            <a:r>
              <a:rPr lang="ru-RU" dirty="0"/>
              <a:t> </a:t>
            </a:r>
            <a:r>
              <a:rPr lang="ru-RU" dirty="0" err="1"/>
              <a:t>бири</a:t>
            </a:r>
            <a:r>
              <a:rPr lang="ru-RU" dirty="0"/>
              <a:t>. </a:t>
            </a:r>
            <a:r>
              <a:rPr lang="ru-RU" dirty="0" err="1"/>
              <a:t>танаси</a:t>
            </a:r>
            <a:r>
              <a:rPr lang="ru-RU" dirty="0"/>
              <a:t> </a:t>
            </a:r>
            <a:r>
              <a:rPr lang="ru-RU" dirty="0" err="1"/>
              <a:t>текис</a:t>
            </a:r>
            <a:r>
              <a:rPr lang="ru-RU" dirty="0"/>
              <a:t>, </a:t>
            </a:r>
            <a:r>
              <a:rPr lang="ru-RU" dirty="0" err="1"/>
              <a:t>шох-шаббаси</a:t>
            </a:r>
            <a:r>
              <a:rPr lang="ru-RU" dirty="0"/>
              <a:t> </a:t>
            </a:r>
            <a:r>
              <a:rPr lang="ru-RU" dirty="0" err="1"/>
              <a:t>кенг</a:t>
            </a:r>
            <a:r>
              <a:rPr lang="ru-RU" dirty="0"/>
              <a:t>. </a:t>
            </a:r>
            <a:r>
              <a:rPr lang="ru-RU" dirty="0" err="1"/>
              <a:t>тошкент</a:t>
            </a:r>
            <a:r>
              <a:rPr lang="ru-RU" dirty="0"/>
              <a:t> </a:t>
            </a:r>
            <a:r>
              <a:rPr lang="ru-RU" dirty="0" err="1"/>
              <a:t>шаҳрида</a:t>
            </a:r>
            <a:r>
              <a:rPr lang="ru-RU" dirty="0"/>
              <a:t> </a:t>
            </a:r>
            <a:r>
              <a:rPr lang="ru-RU" dirty="0" err="1"/>
              <a:t>марказий</a:t>
            </a:r>
            <a:r>
              <a:rPr lang="ru-RU" dirty="0"/>
              <a:t> универмаг </a:t>
            </a:r>
            <a:r>
              <a:rPr lang="ru-RU" dirty="0" err="1"/>
              <a:t>атрофида</a:t>
            </a:r>
            <a:r>
              <a:rPr lang="ru-RU" dirty="0"/>
              <a:t>, </a:t>
            </a:r>
            <a:r>
              <a:rPr lang="ru-RU" dirty="0" err="1"/>
              <a:t>бобур</a:t>
            </a:r>
            <a:r>
              <a:rPr lang="ru-RU" dirty="0"/>
              <a:t> </a:t>
            </a:r>
            <a:r>
              <a:rPr lang="ru-RU" dirty="0" err="1"/>
              <a:t>номли</a:t>
            </a:r>
            <a:r>
              <a:rPr lang="ru-RU" dirty="0"/>
              <a:t> </a:t>
            </a:r>
            <a:r>
              <a:rPr lang="ru-RU" dirty="0" err="1"/>
              <a:t>истироҳат</a:t>
            </a:r>
            <a:r>
              <a:rPr lang="ru-RU" dirty="0"/>
              <a:t> </a:t>
            </a:r>
            <a:r>
              <a:rPr lang="ru-RU" dirty="0" err="1"/>
              <a:t>боғида</a:t>
            </a:r>
            <a:r>
              <a:rPr lang="ru-RU" dirty="0"/>
              <a:t>, </a:t>
            </a:r>
            <a:r>
              <a:rPr lang="ru-RU" dirty="0" err="1"/>
              <a:t>тошДау</a:t>
            </a:r>
            <a:r>
              <a:rPr lang="ru-RU" dirty="0"/>
              <a:t> </a:t>
            </a:r>
            <a:r>
              <a:rPr lang="ru-RU" dirty="0" err="1"/>
              <a:t>ҳудудида</a:t>
            </a:r>
            <a:r>
              <a:rPr lang="ru-RU" dirty="0"/>
              <a:t> </a:t>
            </a:r>
            <a:r>
              <a:rPr lang="ru-RU" dirty="0" err="1"/>
              <a:t>ва</a:t>
            </a:r>
            <a:r>
              <a:rPr lang="ru-RU" dirty="0"/>
              <a:t> </a:t>
            </a:r>
            <a:r>
              <a:rPr lang="ru-RU" dirty="0" err="1"/>
              <a:t>бошқа</a:t>
            </a:r>
            <a:r>
              <a:rPr lang="ru-RU" dirty="0"/>
              <a:t> </a:t>
            </a:r>
            <a:r>
              <a:rPr lang="ru-RU" dirty="0" err="1"/>
              <a:t>ҳудудларда</a:t>
            </a:r>
            <a:r>
              <a:rPr lang="ru-RU" dirty="0"/>
              <a:t> </a:t>
            </a:r>
            <a:r>
              <a:rPr lang="ru-RU" dirty="0" err="1"/>
              <a:t>кўкаламзорлаштиришда</a:t>
            </a:r>
            <a:r>
              <a:rPr lang="ru-RU" dirty="0"/>
              <a:t> </a:t>
            </a:r>
            <a:r>
              <a:rPr lang="ru-RU" dirty="0" err="1"/>
              <a:t>кенг</a:t>
            </a:r>
            <a:r>
              <a:rPr lang="ru-RU" dirty="0"/>
              <a:t> </a:t>
            </a:r>
            <a:r>
              <a:rPr lang="ru-RU" dirty="0" err="1"/>
              <a:t>фойдаланилган</a:t>
            </a:r>
            <a:r>
              <a:rPr lang="ru-RU" dirty="0"/>
              <a:t> </a:t>
            </a:r>
            <a:r>
              <a:rPr lang="ru-RU" dirty="0" err="1"/>
              <a:t>серсоя</a:t>
            </a:r>
            <a:r>
              <a:rPr lang="ru-RU" dirty="0"/>
              <a:t> </a:t>
            </a:r>
            <a:r>
              <a:rPr lang="ru-RU" dirty="0" err="1"/>
              <a:t>дарахт</a:t>
            </a:r>
            <a:r>
              <a:rPr lang="ru-RU" dirty="0"/>
              <a:t>. </a:t>
            </a:r>
            <a:r>
              <a:rPr lang="ru-RU" dirty="0" err="1"/>
              <a:t>ёш</a:t>
            </a:r>
            <a:r>
              <a:rPr lang="ru-RU" dirty="0"/>
              <a:t> </a:t>
            </a:r>
            <a:r>
              <a:rPr lang="ru-RU" dirty="0" err="1"/>
              <a:t>новдалари</a:t>
            </a:r>
            <a:r>
              <a:rPr lang="ru-RU" dirty="0"/>
              <a:t>, </a:t>
            </a:r>
            <a:r>
              <a:rPr lang="ru-RU" dirty="0" err="1"/>
              <a:t>куртаклари</a:t>
            </a:r>
            <a:r>
              <a:rPr lang="ru-RU" dirty="0"/>
              <a:t> </a:t>
            </a:r>
            <a:r>
              <a:rPr lang="ru-RU" dirty="0" err="1"/>
              <a:t>ва</a:t>
            </a:r>
            <a:r>
              <a:rPr lang="ru-RU" dirty="0"/>
              <a:t> </a:t>
            </a:r>
            <a:r>
              <a:rPr lang="ru-RU" dirty="0" err="1"/>
              <a:t>баргларининг</a:t>
            </a:r>
            <a:r>
              <a:rPr lang="ru-RU" dirty="0"/>
              <a:t> </a:t>
            </a:r>
            <a:r>
              <a:rPr lang="ru-RU" dirty="0" err="1"/>
              <a:t>орқа</a:t>
            </a:r>
            <a:r>
              <a:rPr lang="ru-RU" dirty="0"/>
              <a:t> </a:t>
            </a:r>
            <a:r>
              <a:rPr lang="ru-RU" dirty="0" err="1"/>
              <a:t>томони</a:t>
            </a:r>
            <a:r>
              <a:rPr lang="ru-RU" dirty="0"/>
              <a:t> </a:t>
            </a:r>
            <a:r>
              <a:rPr lang="ru-RU" dirty="0" err="1"/>
              <a:t>сарғиш</a:t>
            </a:r>
            <a:r>
              <a:rPr lang="ru-RU" dirty="0"/>
              <a:t> </a:t>
            </a:r>
            <a:r>
              <a:rPr lang="ru-RU" dirty="0" err="1"/>
              <a:t>кулранг</a:t>
            </a:r>
            <a:r>
              <a:rPr lang="ru-RU" dirty="0"/>
              <a:t> </a:t>
            </a:r>
            <a:r>
              <a:rPr lang="ru-RU" dirty="0" err="1"/>
              <a:t>қалин</a:t>
            </a:r>
            <a:r>
              <a:rPr lang="ru-RU" dirty="0"/>
              <a:t> тук </a:t>
            </a:r>
            <a:r>
              <a:rPr lang="ru-RU" dirty="0" err="1"/>
              <a:t>билан</a:t>
            </a:r>
            <a:r>
              <a:rPr lang="ru-RU" dirty="0"/>
              <a:t> </a:t>
            </a:r>
            <a:r>
              <a:rPr lang="ru-RU" dirty="0" err="1"/>
              <a:t>қопланган</a:t>
            </a:r>
            <a:r>
              <a:rPr lang="ru-RU" dirty="0"/>
              <a:t>. </a:t>
            </a:r>
            <a:r>
              <a:rPr lang="ru-RU" dirty="0" err="1"/>
              <a:t>барглари</a:t>
            </a:r>
            <a:r>
              <a:rPr lang="ru-RU" dirty="0"/>
              <a:t> доим </a:t>
            </a:r>
            <a:r>
              <a:rPr lang="ru-RU" dirty="0" err="1"/>
              <a:t>яшил</a:t>
            </a:r>
            <a:r>
              <a:rPr lang="ru-RU" dirty="0"/>
              <a:t> </a:t>
            </a:r>
            <a:r>
              <a:rPr lang="ru-RU" dirty="0" err="1"/>
              <a:t>сақланади</a:t>
            </a:r>
            <a:r>
              <a:rPr lang="ru-RU" dirty="0"/>
              <a:t>, </a:t>
            </a:r>
            <a:r>
              <a:rPr lang="ru-RU" dirty="0" err="1"/>
              <a:t>оддий</a:t>
            </a:r>
            <a:r>
              <a:rPr lang="ru-RU" dirty="0"/>
              <a:t> </a:t>
            </a:r>
            <a:r>
              <a:rPr lang="ru-RU" dirty="0" err="1"/>
              <a:t>тузилган</a:t>
            </a:r>
            <a:r>
              <a:rPr lang="ru-RU" dirty="0"/>
              <a:t>, </a:t>
            </a:r>
            <a:r>
              <a:rPr lang="ru-RU" dirty="0" err="1"/>
              <a:t>навбат</a:t>
            </a:r>
            <a:r>
              <a:rPr lang="ru-RU" dirty="0"/>
              <a:t> </a:t>
            </a:r>
            <a:r>
              <a:rPr lang="ru-RU" dirty="0" err="1"/>
              <a:t>билан</a:t>
            </a:r>
            <a:r>
              <a:rPr lang="ru-RU" dirty="0"/>
              <a:t> </a:t>
            </a:r>
            <a:r>
              <a:rPr lang="ru-RU" dirty="0" err="1"/>
              <a:t>жойлашади</a:t>
            </a:r>
            <a:r>
              <a:rPr lang="ru-RU" dirty="0"/>
              <a:t>, овал </a:t>
            </a:r>
            <a:r>
              <a:rPr lang="ru-RU" dirty="0" err="1"/>
              <a:t>ёки</a:t>
            </a:r>
            <a:r>
              <a:rPr lang="ru-RU" dirty="0"/>
              <a:t> </a:t>
            </a:r>
            <a:r>
              <a:rPr lang="ru-RU" dirty="0" err="1"/>
              <a:t>чўзиқ</a:t>
            </a:r>
            <a:r>
              <a:rPr lang="ru-RU" dirty="0"/>
              <a:t> </a:t>
            </a:r>
            <a:r>
              <a:rPr lang="ru-RU" dirty="0" err="1"/>
              <a:t>тухумсимон</a:t>
            </a:r>
            <a:r>
              <a:rPr lang="ru-RU" dirty="0"/>
              <a:t>, чети </a:t>
            </a:r>
            <a:r>
              <a:rPr lang="ru-RU" dirty="0" err="1"/>
              <a:t>ўткир</a:t>
            </a:r>
            <a:r>
              <a:rPr lang="ru-RU" dirty="0"/>
              <a:t> </a:t>
            </a:r>
            <a:r>
              <a:rPr lang="ru-RU" dirty="0" err="1"/>
              <a:t>тишчали</a:t>
            </a:r>
            <a:r>
              <a:rPr lang="ru-RU" dirty="0"/>
              <a:t>, юз </a:t>
            </a:r>
            <a:r>
              <a:rPr lang="ru-RU" dirty="0" err="1"/>
              <a:t>томони</a:t>
            </a:r>
            <a:r>
              <a:rPr lang="ru-RU" dirty="0"/>
              <a:t> </a:t>
            </a:r>
            <a:r>
              <a:rPr lang="ru-RU" dirty="0" err="1"/>
              <a:t>тўқ</a:t>
            </a:r>
            <a:r>
              <a:rPr lang="ru-RU" dirty="0"/>
              <a:t> </a:t>
            </a:r>
            <a:r>
              <a:rPr lang="ru-RU" dirty="0" err="1"/>
              <a:t>яшил</a:t>
            </a:r>
            <a:r>
              <a:rPr lang="ru-RU" dirty="0"/>
              <a:t>, </a:t>
            </a:r>
            <a:r>
              <a:rPr lang="ru-RU" dirty="0" err="1"/>
              <a:t>ялтироқ</a:t>
            </a:r>
            <a:r>
              <a:rPr lang="ru-RU" dirty="0"/>
              <a:t>, </a:t>
            </a:r>
            <a:r>
              <a:rPr lang="ru-RU" dirty="0" err="1"/>
              <a:t>орқа</a:t>
            </a:r>
            <a:r>
              <a:rPr lang="ru-RU" dirty="0"/>
              <a:t> </a:t>
            </a:r>
            <a:r>
              <a:rPr lang="ru-RU" dirty="0" err="1"/>
              <a:t>томони</a:t>
            </a:r>
            <a:r>
              <a:rPr lang="ru-RU" dirty="0"/>
              <a:t> </a:t>
            </a:r>
            <a:r>
              <a:rPr lang="ru-RU" dirty="0" err="1"/>
              <a:t>қалин</a:t>
            </a:r>
            <a:r>
              <a:rPr lang="ru-RU" dirty="0"/>
              <a:t> </a:t>
            </a:r>
            <a:r>
              <a:rPr lang="ru-RU" dirty="0" err="1"/>
              <a:t>тукли</a:t>
            </a:r>
            <a:r>
              <a:rPr lang="ru-RU" dirty="0"/>
              <a:t>. </a:t>
            </a:r>
            <a:r>
              <a:rPr lang="ru-RU" dirty="0" err="1"/>
              <a:t>ёнғоқлари</a:t>
            </a:r>
            <a:r>
              <a:rPr lang="ru-RU" dirty="0"/>
              <a:t> 1–3 </a:t>
            </a:r>
            <a:r>
              <a:rPr lang="ru-RU" dirty="0" err="1"/>
              <a:t>тадан</a:t>
            </a:r>
            <a:r>
              <a:rPr lang="ru-RU" dirty="0"/>
              <a:t> </a:t>
            </a:r>
            <a:r>
              <a:rPr lang="ru-RU" dirty="0" err="1"/>
              <a:t>бўлиб</a:t>
            </a:r>
            <a:r>
              <a:rPr lang="ru-RU" dirty="0"/>
              <a:t>, </a:t>
            </a:r>
            <a:r>
              <a:rPr lang="ru-RU" dirty="0" err="1"/>
              <a:t>калта</a:t>
            </a:r>
            <a:r>
              <a:rPr lang="ru-RU" dirty="0"/>
              <a:t> </a:t>
            </a:r>
            <a:r>
              <a:rPr lang="ru-RU" dirty="0" err="1"/>
              <a:t>бандли</a:t>
            </a:r>
            <a:r>
              <a:rPr lang="ru-RU" dirty="0"/>
              <a:t>, </a:t>
            </a:r>
            <a:r>
              <a:rPr lang="ru-RU" dirty="0" err="1"/>
              <a:t>бир</a:t>
            </a:r>
            <a:r>
              <a:rPr lang="ru-RU" dirty="0"/>
              <a:t> </a:t>
            </a:r>
            <a:r>
              <a:rPr lang="ru-RU" dirty="0" err="1"/>
              <a:t>йилда</a:t>
            </a:r>
            <a:r>
              <a:rPr lang="ru-RU" dirty="0"/>
              <a:t> ети </a:t>
            </a:r>
            <a:r>
              <a:rPr lang="ru-RU" dirty="0" err="1"/>
              <a:t>лади</a:t>
            </a:r>
            <a:r>
              <a:rPr lang="ru-RU" dirty="0"/>
              <a:t>. май </a:t>
            </a:r>
            <a:r>
              <a:rPr lang="ru-RU" dirty="0" err="1"/>
              <a:t>ойидан</a:t>
            </a:r>
            <a:r>
              <a:rPr lang="ru-RU" dirty="0"/>
              <a:t> </a:t>
            </a:r>
            <a:r>
              <a:rPr lang="ru-RU" dirty="0" err="1"/>
              <a:t>бошлаб</a:t>
            </a:r>
            <a:r>
              <a:rPr lang="ru-RU" dirty="0"/>
              <a:t> </a:t>
            </a:r>
            <a:r>
              <a:rPr lang="ru-RU" dirty="0" err="1"/>
              <a:t>ёзнинг</a:t>
            </a:r>
            <a:r>
              <a:rPr lang="ru-RU" dirty="0"/>
              <a:t> </a:t>
            </a:r>
            <a:r>
              <a:rPr lang="ru-RU" dirty="0" err="1"/>
              <a:t>ўрталаригача</a:t>
            </a:r>
            <a:r>
              <a:rPr lang="ru-RU" dirty="0"/>
              <a:t> </a:t>
            </a:r>
            <a:r>
              <a:rPr lang="ru-RU" dirty="0" err="1"/>
              <a:t>гуллайди</a:t>
            </a:r>
            <a:r>
              <a:rPr lang="ru-RU" dirty="0"/>
              <a:t>. </a:t>
            </a:r>
            <a:r>
              <a:rPr lang="ru-RU" dirty="0" err="1"/>
              <a:t>кузда</a:t>
            </a:r>
            <a:r>
              <a:rPr lang="ru-RU" dirty="0"/>
              <a:t> </a:t>
            </a:r>
            <a:r>
              <a:rPr lang="ru-RU" dirty="0" err="1"/>
              <a:t>иккинчи</a:t>
            </a:r>
            <a:r>
              <a:rPr lang="ru-RU" dirty="0"/>
              <a:t> марта </a:t>
            </a:r>
            <a:r>
              <a:rPr lang="ru-RU" dirty="0" err="1"/>
              <a:t>гуллайди</a:t>
            </a:r>
            <a:r>
              <a:rPr lang="ru-RU" dirty="0"/>
              <a:t>. </a:t>
            </a:r>
            <a:r>
              <a:rPr lang="ru-RU" dirty="0" err="1"/>
              <a:t>шунинг</a:t>
            </a:r>
            <a:r>
              <a:rPr lang="ru-RU" dirty="0"/>
              <a:t> </a:t>
            </a:r>
            <a:r>
              <a:rPr lang="ru-RU" dirty="0" err="1"/>
              <a:t>учун</a:t>
            </a:r>
            <a:r>
              <a:rPr lang="ru-RU" dirty="0"/>
              <a:t> </a:t>
            </a:r>
            <a:r>
              <a:rPr lang="ru-RU" dirty="0" err="1"/>
              <a:t>бир</a:t>
            </a:r>
            <a:r>
              <a:rPr lang="ru-RU" dirty="0"/>
              <a:t> туп </a:t>
            </a:r>
            <a:r>
              <a:rPr lang="ru-RU" dirty="0" err="1"/>
              <a:t>дарахтда</a:t>
            </a:r>
            <a:r>
              <a:rPr lang="ru-RU" dirty="0"/>
              <a:t> </a:t>
            </a:r>
            <a:r>
              <a:rPr lang="ru-RU" dirty="0" err="1"/>
              <a:t>ҳар</a:t>
            </a:r>
            <a:r>
              <a:rPr lang="ru-RU" dirty="0"/>
              <a:t> хил </a:t>
            </a:r>
            <a:r>
              <a:rPr lang="ru-RU" dirty="0" err="1"/>
              <a:t>муддатда</a:t>
            </a:r>
            <a:r>
              <a:rPr lang="ru-RU" dirty="0"/>
              <a:t> </a:t>
            </a:r>
            <a:r>
              <a:rPr lang="ru-RU" dirty="0" err="1"/>
              <a:t>етиладиган</a:t>
            </a:r>
            <a:r>
              <a:rPr lang="ru-RU" dirty="0"/>
              <a:t> </a:t>
            </a:r>
            <a:r>
              <a:rPr lang="ru-RU" dirty="0" err="1"/>
              <a:t>ёнғоқларни</a:t>
            </a:r>
            <a:r>
              <a:rPr lang="ru-RU" dirty="0"/>
              <a:t> </a:t>
            </a:r>
            <a:r>
              <a:rPr lang="ru-RU" dirty="0" err="1"/>
              <a:t>кўриш</a:t>
            </a:r>
            <a:r>
              <a:rPr lang="ru-RU" dirty="0"/>
              <a:t> </a:t>
            </a:r>
            <a:r>
              <a:rPr lang="ru-RU" dirty="0" err="1"/>
              <a:t>мумкин</a:t>
            </a:r>
            <a:r>
              <a:rPr lang="ru-RU" dirty="0"/>
              <a:t>.</a:t>
            </a:r>
            <a:r>
              <a:rPr lang="uz-Cyrl-UZ" sz="2000" dirty="0" smtClean="0"/>
              <a:t>.</a:t>
            </a:r>
            <a:endParaRPr lang="ru-RU" sz="2000" dirty="0"/>
          </a:p>
        </p:txBody>
      </p:sp>
      <p:pic>
        <p:nvPicPr>
          <p:cNvPr id="8194" name="Picture 2" descr="Картинки по запросу СЕКВОЙЯДЕНДРО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12976"/>
            <a:ext cx="3384376" cy="33623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579688"/>
            <a:ext cx="3384376" cy="299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1382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353991" y="404664"/>
            <a:ext cx="4811713" cy="6192688"/>
          </a:xfrm>
          <a:blipFill dpi="0" rotWithShape="1">
            <a:blip r:embed="rId2"/>
            <a:srcRect/>
            <a:tile tx="0" ty="0" sx="100000" sy="100000" flip="none" algn="tl"/>
          </a:blipFill>
        </p:spPr>
        <p:txBody>
          <a:bodyPr>
            <a:normAutofit lnSpcReduction="10000"/>
          </a:bodyPr>
          <a:lstStyle/>
          <a:p>
            <a:r>
              <a:rPr lang="en-US" altLang="ru-RU" sz="2100" dirty="0" smtClean="0">
                <a:latin typeface="Times New Roman" panose="02020603050405020304" pitchFamily="18" charset="0"/>
              </a:rPr>
              <a:t>	</a:t>
            </a:r>
            <a:r>
              <a:rPr lang="ru-RU" dirty="0" err="1"/>
              <a:t>Сохта</a:t>
            </a:r>
            <a:r>
              <a:rPr lang="ru-RU" dirty="0"/>
              <a:t> каштан (</a:t>
            </a:r>
            <a:r>
              <a:rPr lang="ru-RU" dirty="0" err="1"/>
              <a:t>Аессулус</a:t>
            </a:r>
            <a:r>
              <a:rPr lang="ru-RU" dirty="0"/>
              <a:t> </a:t>
            </a:r>
            <a:r>
              <a:rPr lang="ru-RU" dirty="0" err="1"/>
              <a:t>ҳиппосастанум</a:t>
            </a:r>
            <a:r>
              <a:rPr lang="ru-RU" dirty="0"/>
              <a:t> Л.). </a:t>
            </a:r>
            <a:r>
              <a:rPr lang="ru-RU" dirty="0" err="1"/>
              <a:t>шох-шаббаси</a:t>
            </a:r>
            <a:r>
              <a:rPr lang="ru-RU" dirty="0"/>
              <a:t> </a:t>
            </a:r>
            <a:r>
              <a:rPr lang="ru-RU" dirty="0" err="1"/>
              <a:t>ёйилган</a:t>
            </a:r>
            <a:r>
              <a:rPr lang="ru-RU" dirty="0"/>
              <a:t> </a:t>
            </a:r>
            <a:r>
              <a:rPr lang="ru-RU" dirty="0" err="1"/>
              <a:t>ва</a:t>
            </a:r>
            <a:r>
              <a:rPr lang="ru-RU" dirty="0"/>
              <a:t> </a:t>
            </a:r>
            <a:r>
              <a:rPr lang="ru-RU" dirty="0" err="1"/>
              <a:t>силиндрсимон</a:t>
            </a:r>
            <a:r>
              <a:rPr lang="ru-RU" dirty="0"/>
              <a:t> </a:t>
            </a:r>
            <a:r>
              <a:rPr lang="ru-RU" dirty="0" err="1"/>
              <a:t>шаклдаги</a:t>
            </a:r>
            <a:r>
              <a:rPr lang="ru-RU" dirty="0"/>
              <a:t> </a:t>
            </a:r>
            <a:r>
              <a:rPr lang="ru-RU" dirty="0" err="1"/>
              <a:t>баландлиги</a:t>
            </a:r>
            <a:r>
              <a:rPr lang="ru-RU" dirty="0"/>
              <a:t> 20 м </a:t>
            </a:r>
            <a:r>
              <a:rPr lang="ru-RU" dirty="0" err="1"/>
              <a:t>гача</a:t>
            </a:r>
            <a:r>
              <a:rPr lang="ru-RU" dirty="0"/>
              <a:t> </a:t>
            </a:r>
            <a:r>
              <a:rPr lang="ru-RU" dirty="0" err="1"/>
              <a:t>етадиган</a:t>
            </a:r>
            <a:r>
              <a:rPr lang="ru-RU" dirty="0"/>
              <a:t> </a:t>
            </a:r>
            <a:r>
              <a:rPr lang="ru-RU" dirty="0" err="1"/>
              <a:t>ўта</a:t>
            </a:r>
            <a:r>
              <a:rPr lang="ru-RU" dirty="0"/>
              <a:t> </a:t>
            </a:r>
            <a:r>
              <a:rPr lang="ru-RU" dirty="0" err="1"/>
              <a:t>манзарали</a:t>
            </a:r>
            <a:r>
              <a:rPr lang="ru-RU" dirty="0"/>
              <a:t> </a:t>
            </a:r>
            <a:r>
              <a:rPr lang="ru-RU" dirty="0" err="1"/>
              <a:t>дарахт</a:t>
            </a:r>
            <a:r>
              <a:rPr lang="ru-RU" dirty="0"/>
              <a:t>. </a:t>
            </a:r>
            <a:r>
              <a:rPr lang="ru-RU" dirty="0" err="1"/>
              <a:t>барглари</a:t>
            </a:r>
            <a:r>
              <a:rPr lang="ru-RU" dirty="0"/>
              <a:t> </a:t>
            </a:r>
            <a:r>
              <a:rPr lang="ru-RU" dirty="0" err="1"/>
              <a:t>қарама-қарши</a:t>
            </a:r>
            <a:r>
              <a:rPr lang="ru-RU" dirty="0"/>
              <a:t>, </a:t>
            </a:r>
            <a:r>
              <a:rPr lang="ru-RU" dirty="0" err="1"/>
              <a:t>мураккаб</a:t>
            </a:r>
            <a:r>
              <a:rPr lang="ru-RU" dirty="0"/>
              <a:t> </a:t>
            </a:r>
            <a:r>
              <a:rPr lang="ru-RU" dirty="0" err="1"/>
              <a:t>бармоқли</a:t>
            </a:r>
            <a:r>
              <a:rPr lang="ru-RU" dirty="0"/>
              <a:t> </a:t>
            </a:r>
            <a:r>
              <a:rPr lang="ru-RU" dirty="0" err="1"/>
              <a:t>кучли</a:t>
            </a:r>
            <a:r>
              <a:rPr lang="ru-RU" dirty="0"/>
              <a:t> </a:t>
            </a:r>
            <a:r>
              <a:rPr lang="ru-RU" dirty="0" err="1"/>
              <a:t>бандда</a:t>
            </a:r>
            <a:r>
              <a:rPr lang="ru-RU" dirty="0"/>
              <a:t> </a:t>
            </a:r>
            <a:r>
              <a:rPr lang="ru-RU" dirty="0" err="1"/>
              <a:t>жойлашган</a:t>
            </a:r>
            <a:r>
              <a:rPr lang="ru-RU" dirty="0"/>
              <a:t>. </a:t>
            </a:r>
            <a:r>
              <a:rPr lang="ru-RU" dirty="0" err="1"/>
              <a:t>кучли</a:t>
            </a:r>
            <a:r>
              <a:rPr lang="ru-RU" dirty="0"/>
              <a:t> </a:t>
            </a:r>
            <a:r>
              <a:rPr lang="ru-RU" dirty="0" err="1"/>
              <a:t>ривожланган</a:t>
            </a:r>
            <a:r>
              <a:rPr lang="ru-RU" dirty="0"/>
              <a:t> </a:t>
            </a:r>
            <a:r>
              <a:rPr lang="ru-RU" dirty="0" err="1"/>
              <a:t>баргчаларининг</a:t>
            </a:r>
            <a:r>
              <a:rPr lang="ru-RU" dirty="0"/>
              <a:t> </a:t>
            </a:r>
            <a:r>
              <a:rPr lang="ru-RU" dirty="0" err="1"/>
              <a:t>узунлиги</a:t>
            </a:r>
            <a:r>
              <a:rPr lang="ru-RU" dirty="0"/>
              <a:t> 20 см </a:t>
            </a:r>
            <a:r>
              <a:rPr lang="ru-RU" dirty="0" err="1"/>
              <a:t>гача</a:t>
            </a:r>
            <a:r>
              <a:rPr lang="ru-RU" dirty="0"/>
              <a:t> </a:t>
            </a:r>
            <a:r>
              <a:rPr lang="ru-RU" dirty="0" err="1"/>
              <a:t>ва</a:t>
            </a:r>
            <a:r>
              <a:rPr lang="ru-RU" dirty="0"/>
              <a:t> </a:t>
            </a:r>
            <a:r>
              <a:rPr lang="ru-RU" dirty="0" err="1"/>
              <a:t>кенглиги</a:t>
            </a:r>
            <a:r>
              <a:rPr lang="ru-RU" dirty="0"/>
              <a:t> 10 см </a:t>
            </a:r>
            <a:r>
              <a:rPr lang="ru-RU" dirty="0" err="1"/>
              <a:t>гача</a:t>
            </a:r>
            <a:r>
              <a:rPr lang="ru-RU" dirty="0"/>
              <a:t> </a:t>
            </a:r>
            <a:r>
              <a:rPr lang="ru-RU" dirty="0" err="1"/>
              <a:t>боради</a:t>
            </a:r>
            <a:r>
              <a:rPr lang="ru-RU" dirty="0"/>
              <a:t>. </a:t>
            </a:r>
            <a:r>
              <a:rPr lang="ru-RU" dirty="0" err="1"/>
              <a:t>тошкент</a:t>
            </a:r>
            <a:r>
              <a:rPr lang="ru-RU" dirty="0"/>
              <a:t> </a:t>
            </a:r>
            <a:r>
              <a:rPr lang="ru-RU" dirty="0" err="1"/>
              <a:t>шаҳри</a:t>
            </a:r>
            <a:r>
              <a:rPr lang="ru-RU" dirty="0"/>
              <a:t> </a:t>
            </a:r>
            <a:r>
              <a:rPr lang="ru-RU" dirty="0" err="1"/>
              <a:t>шароитида</a:t>
            </a:r>
            <a:r>
              <a:rPr lang="ru-RU" dirty="0"/>
              <a:t> </a:t>
            </a:r>
            <a:r>
              <a:rPr lang="ru-RU" dirty="0" err="1"/>
              <a:t>танланган</a:t>
            </a:r>
            <a:r>
              <a:rPr lang="ru-RU" dirty="0"/>
              <a:t> </a:t>
            </a:r>
            <a:r>
              <a:rPr lang="ru-RU" dirty="0" err="1"/>
              <a:t>майдонлар</a:t>
            </a:r>
            <a:r>
              <a:rPr lang="ru-RU" dirty="0"/>
              <a:t> </a:t>
            </a:r>
            <a:r>
              <a:rPr lang="ru-RU" dirty="0" err="1"/>
              <a:t>ва</a:t>
            </a:r>
            <a:r>
              <a:rPr lang="ru-RU" dirty="0"/>
              <a:t> </a:t>
            </a:r>
            <a:r>
              <a:rPr lang="ru-RU" dirty="0" err="1"/>
              <a:t>улардаги</a:t>
            </a:r>
            <a:r>
              <a:rPr lang="ru-RU" dirty="0"/>
              <a:t> </a:t>
            </a:r>
            <a:r>
              <a:rPr lang="ru-RU" dirty="0" err="1"/>
              <a:t>ўсимлик</a:t>
            </a:r>
            <a:r>
              <a:rPr lang="ru-RU" dirty="0"/>
              <a:t> </a:t>
            </a:r>
            <a:r>
              <a:rPr lang="ru-RU" dirty="0" err="1"/>
              <a:t>дунёси</a:t>
            </a:r>
            <a:r>
              <a:rPr lang="ru-RU" dirty="0"/>
              <a:t> </a:t>
            </a:r>
            <a:r>
              <a:rPr lang="ru-RU" dirty="0" err="1"/>
              <a:t>турлича</a:t>
            </a:r>
            <a:r>
              <a:rPr lang="ru-RU" dirty="0"/>
              <a:t> </a:t>
            </a:r>
            <a:r>
              <a:rPr lang="ru-RU" dirty="0" err="1"/>
              <a:t>бўлиб</a:t>
            </a:r>
            <a:r>
              <a:rPr lang="ru-RU" dirty="0"/>
              <a:t>, </a:t>
            </a:r>
            <a:r>
              <a:rPr lang="ru-RU" dirty="0" err="1"/>
              <a:t>ҳар</a:t>
            </a:r>
            <a:r>
              <a:rPr lang="ru-RU" dirty="0"/>
              <a:t> </a:t>
            </a:r>
            <a:r>
              <a:rPr lang="ru-RU" dirty="0" err="1"/>
              <a:t>бири</a:t>
            </a:r>
            <a:r>
              <a:rPr lang="ru-RU" dirty="0"/>
              <a:t> </a:t>
            </a:r>
            <a:r>
              <a:rPr lang="ru-RU" dirty="0" err="1"/>
              <a:t>қандайдир</a:t>
            </a:r>
            <a:r>
              <a:rPr lang="ru-RU" dirty="0"/>
              <a:t> </a:t>
            </a:r>
            <a:r>
              <a:rPr lang="ru-RU" dirty="0" err="1"/>
              <a:t>ҳимоялаш</a:t>
            </a:r>
            <a:r>
              <a:rPr lang="ru-RU" dirty="0"/>
              <a:t> </a:t>
            </a:r>
            <a:r>
              <a:rPr lang="ru-RU" dirty="0" err="1"/>
              <a:t>ва</a:t>
            </a:r>
            <a:r>
              <a:rPr lang="ru-RU" dirty="0"/>
              <a:t> </a:t>
            </a:r>
            <a:r>
              <a:rPr lang="ru-RU" dirty="0" err="1"/>
              <a:t>манзарали</a:t>
            </a:r>
            <a:r>
              <a:rPr lang="ru-RU" dirty="0"/>
              <a:t> </a:t>
            </a:r>
            <a:r>
              <a:rPr lang="ru-RU" dirty="0" err="1"/>
              <a:t>хусусиятларни</a:t>
            </a:r>
            <a:r>
              <a:rPr lang="ru-RU" dirty="0"/>
              <a:t> </a:t>
            </a:r>
            <a:r>
              <a:rPr lang="ru-RU" dirty="0" err="1"/>
              <a:t>бажаради</a:t>
            </a:r>
            <a:r>
              <a:rPr lang="ru-RU" dirty="0"/>
              <a:t>. </a:t>
            </a:r>
            <a:r>
              <a:rPr lang="ru-RU" dirty="0" err="1"/>
              <a:t>баъзи</a:t>
            </a:r>
            <a:r>
              <a:rPr lang="ru-RU" dirty="0"/>
              <a:t> </a:t>
            </a:r>
            <a:r>
              <a:rPr lang="ru-RU" dirty="0" err="1"/>
              <a:t>бир</a:t>
            </a:r>
            <a:r>
              <a:rPr lang="ru-RU" dirty="0"/>
              <a:t> </a:t>
            </a:r>
            <a:r>
              <a:rPr lang="ru-RU" dirty="0" err="1"/>
              <a:t>йирик</a:t>
            </a:r>
            <a:r>
              <a:rPr lang="ru-RU" dirty="0"/>
              <a:t> </a:t>
            </a:r>
            <a:r>
              <a:rPr lang="ru-RU" dirty="0" err="1"/>
              <a:t>дарахтлар</a:t>
            </a:r>
            <a:r>
              <a:rPr lang="ru-RU" dirty="0"/>
              <a:t> </a:t>
            </a:r>
            <a:r>
              <a:rPr lang="ru-RU" dirty="0" err="1"/>
              <a:t>ўзидан</a:t>
            </a:r>
            <a:r>
              <a:rPr lang="ru-RU" dirty="0"/>
              <a:t> </a:t>
            </a:r>
            <a:r>
              <a:rPr lang="ru-RU" dirty="0" err="1"/>
              <a:t>пастроқда</a:t>
            </a:r>
            <a:r>
              <a:rPr lang="ru-RU" dirty="0"/>
              <a:t> </a:t>
            </a:r>
            <a:r>
              <a:rPr lang="ru-RU" dirty="0" err="1"/>
              <a:t>ўсувчи</a:t>
            </a:r>
            <a:r>
              <a:rPr lang="ru-RU" dirty="0"/>
              <a:t> </a:t>
            </a:r>
            <a:r>
              <a:rPr lang="ru-RU" dirty="0" err="1"/>
              <a:t>ўсимлик</a:t>
            </a:r>
            <a:r>
              <a:rPr lang="ru-RU" dirty="0"/>
              <a:t> </a:t>
            </a:r>
            <a:r>
              <a:rPr lang="ru-RU" dirty="0" err="1"/>
              <a:t>турларига</a:t>
            </a:r>
            <a:r>
              <a:rPr lang="ru-RU" dirty="0"/>
              <a:t> соя </a:t>
            </a:r>
            <a:r>
              <a:rPr lang="ru-RU" dirty="0" err="1"/>
              <a:t>солиб</a:t>
            </a:r>
            <a:r>
              <a:rPr lang="ru-RU" dirty="0"/>
              <a:t> </a:t>
            </a:r>
            <a:r>
              <a:rPr lang="ru-RU" dirty="0" err="1"/>
              <a:t>озроқ</a:t>
            </a:r>
            <a:r>
              <a:rPr lang="ru-RU" dirty="0"/>
              <a:t> </a:t>
            </a:r>
            <a:r>
              <a:rPr lang="ru-RU" dirty="0" err="1"/>
              <a:t>бўлсада</a:t>
            </a:r>
            <a:r>
              <a:rPr lang="ru-RU" dirty="0"/>
              <a:t> </a:t>
            </a:r>
            <a:r>
              <a:rPr lang="ru-RU" dirty="0" err="1"/>
              <a:t>унинг</a:t>
            </a:r>
            <a:r>
              <a:rPr lang="ru-RU" dirty="0"/>
              <a:t> </a:t>
            </a:r>
            <a:r>
              <a:rPr lang="ru-RU" dirty="0" err="1"/>
              <a:t>танаси</a:t>
            </a:r>
            <a:r>
              <a:rPr lang="ru-RU" dirty="0"/>
              <a:t> </a:t>
            </a:r>
            <a:r>
              <a:rPr lang="ru-RU" dirty="0" err="1"/>
              <a:t>ва</a:t>
            </a:r>
            <a:r>
              <a:rPr lang="ru-RU" dirty="0"/>
              <a:t> </a:t>
            </a:r>
            <a:r>
              <a:rPr lang="ru-RU" dirty="0" err="1"/>
              <a:t>баргларини</a:t>
            </a:r>
            <a:r>
              <a:rPr lang="ru-RU" dirty="0"/>
              <a:t> </a:t>
            </a:r>
            <a:r>
              <a:rPr lang="ru-RU" dirty="0" err="1"/>
              <a:t>иссиқ</a:t>
            </a:r>
            <a:r>
              <a:rPr lang="ru-RU" dirty="0"/>
              <a:t> </a:t>
            </a:r>
            <a:r>
              <a:rPr lang="ru-RU" dirty="0" err="1"/>
              <a:t>ҳаво</a:t>
            </a:r>
            <a:r>
              <a:rPr lang="ru-RU" dirty="0"/>
              <a:t> </a:t>
            </a:r>
            <a:r>
              <a:rPr lang="ru-RU" dirty="0" err="1"/>
              <a:t>ҳарорати</a:t>
            </a:r>
            <a:r>
              <a:rPr lang="ru-RU" dirty="0"/>
              <a:t> </a:t>
            </a:r>
            <a:r>
              <a:rPr lang="ru-RU" dirty="0" err="1"/>
              <a:t>ва</a:t>
            </a:r>
            <a:r>
              <a:rPr lang="ru-RU" dirty="0"/>
              <a:t> </a:t>
            </a:r>
            <a:r>
              <a:rPr lang="ru-RU" dirty="0" err="1"/>
              <a:t>автомобиллардан</a:t>
            </a:r>
            <a:r>
              <a:rPr lang="ru-RU" dirty="0"/>
              <a:t> </a:t>
            </a:r>
            <a:r>
              <a:rPr lang="ru-RU" dirty="0" err="1"/>
              <a:t>чиқа</a:t>
            </a:r>
            <a:r>
              <a:rPr lang="ru-RU" dirty="0"/>
              <a:t> </a:t>
            </a:r>
            <a:r>
              <a:rPr lang="ru-RU" dirty="0" err="1"/>
              <a:t>диган</a:t>
            </a:r>
            <a:r>
              <a:rPr lang="ru-RU" dirty="0"/>
              <a:t> </a:t>
            </a:r>
            <a:r>
              <a:rPr lang="ru-RU" dirty="0" err="1"/>
              <a:t>заҳарли</a:t>
            </a:r>
            <a:r>
              <a:rPr lang="ru-RU" dirty="0"/>
              <a:t> </a:t>
            </a:r>
            <a:r>
              <a:rPr lang="ru-RU" dirty="0" err="1"/>
              <a:t>газлардан</a:t>
            </a:r>
            <a:r>
              <a:rPr lang="ru-RU" dirty="0"/>
              <a:t> </a:t>
            </a:r>
            <a:r>
              <a:rPr lang="ru-RU" dirty="0" err="1"/>
              <a:t>ҳимоялайди</a:t>
            </a:r>
            <a:r>
              <a:rPr lang="ru-RU" dirty="0"/>
              <a:t>. </a:t>
            </a:r>
            <a:r>
              <a:rPr lang="ru-RU" dirty="0" err="1"/>
              <a:t>Демак</a:t>
            </a:r>
            <a:r>
              <a:rPr lang="ru-RU" dirty="0"/>
              <a:t>, </a:t>
            </a:r>
            <a:r>
              <a:rPr lang="ru-RU" dirty="0" err="1"/>
              <a:t>автомобил</a:t>
            </a:r>
            <a:r>
              <a:rPr lang="ru-RU" dirty="0"/>
              <a:t> </a:t>
            </a:r>
            <a:r>
              <a:rPr lang="ru-RU" dirty="0" err="1"/>
              <a:t>йўллари</a:t>
            </a:r>
            <a:r>
              <a:rPr lang="ru-RU" dirty="0"/>
              <a:t> </a:t>
            </a:r>
            <a:r>
              <a:rPr lang="ru-RU" dirty="0" err="1"/>
              <a:t>атрофида</a:t>
            </a:r>
            <a:r>
              <a:rPr lang="ru-RU" dirty="0"/>
              <a:t> </a:t>
            </a:r>
            <a:r>
              <a:rPr lang="ru-RU" dirty="0" err="1"/>
              <a:t>ўсимлик</a:t>
            </a:r>
            <a:r>
              <a:rPr lang="ru-RU" dirty="0"/>
              <a:t> </a:t>
            </a:r>
            <a:r>
              <a:rPr lang="ru-RU" dirty="0" err="1"/>
              <a:t>дунёсидан</a:t>
            </a:r>
            <a:r>
              <a:rPr lang="ru-RU" dirty="0"/>
              <a:t> </a:t>
            </a:r>
            <a:r>
              <a:rPr lang="ru-RU" dirty="0" err="1"/>
              <a:t>ҳар</a:t>
            </a:r>
            <a:r>
              <a:rPr lang="ru-RU" dirty="0"/>
              <a:t> хил композиция </a:t>
            </a:r>
            <a:r>
              <a:rPr lang="ru-RU" dirty="0" err="1"/>
              <a:t>услубига</a:t>
            </a:r>
            <a:r>
              <a:rPr lang="ru-RU" dirty="0"/>
              <a:t> </a:t>
            </a:r>
            <a:r>
              <a:rPr lang="ru-RU" dirty="0" err="1"/>
              <a:t>эга</a:t>
            </a:r>
            <a:r>
              <a:rPr lang="ru-RU" dirty="0"/>
              <a:t> </a:t>
            </a:r>
            <a:r>
              <a:rPr lang="ru-RU" dirty="0" err="1"/>
              <a:t>бўлган</a:t>
            </a:r>
            <a:r>
              <a:rPr lang="ru-RU" dirty="0"/>
              <a:t> </a:t>
            </a:r>
            <a:r>
              <a:rPr lang="ru-RU" dirty="0" err="1"/>
              <a:t>яшил</a:t>
            </a:r>
            <a:r>
              <a:rPr lang="ru-RU" dirty="0"/>
              <a:t> </a:t>
            </a:r>
            <a:r>
              <a:rPr lang="ru-RU" dirty="0" err="1"/>
              <a:t>ҳудудлар</a:t>
            </a:r>
            <a:r>
              <a:rPr lang="ru-RU" dirty="0"/>
              <a:t> </a:t>
            </a:r>
            <a:r>
              <a:rPr lang="ru-RU" dirty="0" err="1"/>
              <a:t>барпо</a:t>
            </a:r>
            <a:r>
              <a:rPr lang="ru-RU" dirty="0"/>
              <a:t> </a:t>
            </a:r>
            <a:r>
              <a:rPr lang="ru-RU" dirty="0" err="1"/>
              <a:t>этишимиз</a:t>
            </a:r>
            <a:r>
              <a:rPr lang="ru-RU" dirty="0"/>
              <a:t> </a:t>
            </a:r>
            <a:r>
              <a:rPr lang="ru-RU" dirty="0" err="1"/>
              <a:t>керак</a:t>
            </a:r>
            <a:endParaRPr lang="ru-RU" sz="2100" dirty="0"/>
          </a:p>
        </p:txBody>
      </p:sp>
      <p:pic>
        <p:nvPicPr>
          <p:cNvPr id="2050"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557" y="1412776"/>
            <a:ext cx="4176464"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32090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4" name="Picture 4"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20072" y="4437112"/>
            <a:ext cx="2115381" cy="2276872"/>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Похожее изображение"/>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3568" y="4365104"/>
            <a:ext cx="2880320" cy="2261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915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ctr" eaLnBrk="1" hangingPunct="1"/>
            <a:r>
              <a:rPr lang="uz-Cyrl-UZ" sz="3600" b="1" dirty="0"/>
              <a:t>Туранғи (Populus diversifolia Schrenk)</a:t>
            </a:r>
            <a:endParaRPr lang="ru-RU" sz="3200" dirty="0" smtClean="0"/>
          </a:p>
        </p:txBody>
      </p:sp>
      <p:sp>
        <p:nvSpPr>
          <p:cNvPr id="63491" name="Rectangle 3"/>
          <p:cNvSpPr>
            <a:spLocks noGrp="1" noChangeArrowheads="1"/>
          </p:cNvSpPr>
          <p:nvPr>
            <p:ph type="body" idx="1"/>
          </p:nvPr>
        </p:nvSpPr>
        <p:spPr>
          <a:xfrm>
            <a:off x="285720" y="1142985"/>
            <a:ext cx="8388350" cy="2428892"/>
          </a:xfrm>
        </p:spPr>
        <p:txBody>
          <a:bodyPr/>
          <a:lstStyle/>
          <a:p>
            <a:r>
              <a:rPr lang="uz-Cyrl-UZ" sz="2000" dirty="0"/>
              <a:t>бўйи 15-18 м га, танасининг диаметри 80-90 см га этадиган дарахт, танаси тик ёки қийшиқроқ ўсади, сершох шохлари йўғон. Шох-шаббаси ёйиқ, кенг, қалин бўлиб, диаметри 10 м гача боради, Пўстлоғи ёш вақтида силлиқ, кул ранг катта ёшида бўйига чуқур ёрилади. Шохлари юмалоқ, ғишт рангда, юпқа пўсти ажралиб туради, туксиз. Новдаси ҳам юмалоқ, туксиз, куртакларининг бўйи 3 мм, учбурчакли ёки кенг тухумсимон, яшил-кул рангда. Барглари ёш вақтида ингичка, дағал зангори-яшил рангда, чети нотекис, унда бўлажак тишчалар изи бор, пластинкаси бир оз букилган, калта бандли. Барг пластинкаси теракнинг ёшига қараб ўзгариб туради. Шунинг учун ҳам бу терак турли баргли терак деб ҳам деб аталади</a:t>
            </a:r>
            <a:endParaRPr lang="ru-RU" sz="2000" dirty="0"/>
          </a:p>
        </p:txBody>
      </p:sp>
      <p:pic>
        <p:nvPicPr>
          <p:cNvPr id="11268"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4591774"/>
            <a:ext cx="3422154" cy="2077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77582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0" name="Picture 2" descr="Похожее изображение"/>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15816" y="4365104"/>
            <a:ext cx="3600400"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00881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85000" lnSpcReduction="10000"/>
          </a:bodyPr>
          <a:lstStyle/>
          <a:p>
            <a:r>
              <a:rPr lang="ru-RU" dirty="0" err="1"/>
              <a:t>Шарқ</a:t>
            </a:r>
            <a:r>
              <a:rPr lang="ru-RU" dirty="0"/>
              <a:t> </a:t>
            </a:r>
            <a:r>
              <a:rPr lang="ru-RU" dirty="0" err="1"/>
              <a:t>биотаси</a:t>
            </a:r>
            <a:r>
              <a:rPr lang="ru-RU" dirty="0"/>
              <a:t> (</a:t>
            </a:r>
            <a:r>
              <a:rPr lang="ru-RU" dirty="0" err="1"/>
              <a:t>Биота</a:t>
            </a:r>
            <a:r>
              <a:rPr lang="ru-RU" dirty="0"/>
              <a:t> </a:t>
            </a:r>
            <a:r>
              <a:rPr lang="ru-RU" dirty="0" err="1"/>
              <a:t>ориенталис</a:t>
            </a:r>
            <a:r>
              <a:rPr lang="ru-RU" dirty="0"/>
              <a:t> </a:t>
            </a:r>
            <a:r>
              <a:rPr lang="ru-RU" dirty="0" err="1"/>
              <a:t>эндл</a:t>
            </a:r>
            <a:r>
              <a:rPr lang="ru-RU" dirty="0"/>
              <a:t>.). </a:t>
            </a:r>
            <a:r>
              <a:rPr lang="ru-RU" dirty="0" err="1"/>
              <a:t>Қурғоқчилик</a:t>
            </a:r>
            <a:r>
              <a:rPr lang="ru-RU" dirty="0"/>
              <a:t> ер </a:t>
            </a:r>
            <a:r>
              <a:rPr lang="ru-RU" dirty="0" err="1"/>
              <a:t>майдонларига</a:t>
            </a:r>
            <a:r>
              <a:rPr lang="ru-RU" dirty="0"/>
              <a:t> </a:t>
            </a:r>
            <a:r>
              <a:rPr lang="ru-RU" dirty="0" err="1"/>
              <a:t>чидамли</a:t>
            </a:r>
            <a:r>
              <a:rPr lang="ru-RU" dirty="0"/>
              <a:t> </a:t>
            </a:r>
            <a:r>
              <a:rPr lang="ru-RU" dirty="0" err="1"/>
              <a:t>бўлган</a:t>
            </a:r>
            <a:r>
              <a:rPr lang="ru-RU" dirty="0"/>
              <a:t> </a:t>
            </a:r>
            <a:r>
              <a:rPr lang="ru-RU" dirty="0" err="1"/>
              <a:t>шарқ</a:t>
            </a:r>
            <a:r>
              <a:rPr lang="ru-RU" dirty="0"/>
              <a:t> </a:t>
            </a:r>
            <a:r>
              <a:rPr lang="ru-RU" dirty="0" err="1"/>
              <a:t>биотасининг</a:t>
            </a:r>
            <a:r>
              <a:rPr lang="ru-RU" dirty="0"/>
              <a:t> </a:t>
            </a:r>
            <a:r>
              <a:rPr lang="ru-RU" dirty="0" err="1"/>
              <a:t>ватани</a:t>
            </a:r>
            <a:r>
              <a:rPr lang="ru-RU" dirty="0"/>
              <a:t> </a:t>
            </a:r>
            <a:r>
              <a:rPr lang="ru-RU" dirty="0" err="1"/>
              <a:t>хитойнинг</a:t>
            </a:r>
            <a:r>
              <a:rPr lang="ru-RU" dirty="0"/>
              <a:t> </a:t>
            </a:r>
            <a:r>
              <a:rPr lang="ru-RU" dirty="0" err="1"/>
              <a:t>шимолий</a:t>
            </a:r>
            <a:r>
              <a:rPr lang="ru-RU" dirty="0"/>
              <a:t> </a:t>
            </a:r>
            <a:r>
              <a:rPr lang="ru-RU" dirty="0" err="1"/>
              <a:t>ўлкаси</a:t>
            </a:r>
            <a:r>
              <a:rPr lang="ru-RU" dirty="0"/>
              <a:t> </a:t>
            </a:r>
            <a:r>
              <a:rPr lang="ru-RU" dirty="0" err="1"/>
              <a:t>ҳисобланади</a:t>
            </a:r>
            <a:r>
              <a:rPr lang="ru-RU" dirty="0"/>
              <a:t>. </a:t>
            </a:r>
            <a:r>
              <a:rPr lang="ru-RU" dirty="0" err="1"/>
              <a:t>унчалик</a:t>
            </a:r>
            <a:r>
              <a:rPr lang="ru-RU" dirty="0"/>
              <a:t> </a:t>
            </a:r>
            <a:r>
              <a:rPr lang="ru-RU" dirty="0" err="1"/>
              <a:t>узоқ</a:t>
            </a:r>
            <a:r>
              <a:rPr lang="ru-RU" dirty="0"/>
              <a:t> </a:t>
            </a:r>
            <a:r>
              <a:rPr lang="ru-RU" dirty="0" err="1"/>
              <a:t>бўлмаган</a:t>
            </a:r>
            <a:r>
              <a:rPr lang="ru-RU" dirty="0"/>
              <a:t> </a:t>
            </a:r>
            <a:r>
              <a:rPr lang="ru-RU" dirty="0" err="1"/>
              <a:t>даврдан</a:t>
            </a:r>
            <a:r>
              <a:rPr lang="ru-RU" dirty="0"/>
              <a:t> </a:t>
            </a:r>
            <a:r>
              <a:rPr lang="ru-RU" dirty="0" err="1"/>
              <a:t>буён</a:t>
            </a:r>
            <a:r>
              <a:rPr lang="ru-RU" dirty="0"/>
              <a:t>  </a:t>
            </a:r>
            <a:r>
              <a:rPr lang="ru-RU" dirty="0" err="1"/>
              <a:t>марказий</a:t>
            </a:r>
            <a:r>
              <a:rPr lang="ru-RU" dirty="0"/>
              <a:t> </a:t>
            </a:r>
            <a:r>
              <a:rPr lang="ru-RU" dirty="0" err="1"/>
              <a:t>Осиё</a:t>
            </a:r>
            <a:r>
              <a:rPr lang="ru-RU" dirty="0"/>
              <a:t> </a:t>
            </a:r>
            <a:r>
              <a:rPr lang="ru-RU" dirty="0" err="1"/>
              <a:t>мамлакатларида</a:t>
            </a:r>
            <a:r>
              <a:rPr lang="ru-RU" dirty="0"/>
              <a:t> </a:t>
            </a:r>
            <a:r>
              <a:rPr lang="ru-RU" dirty="0" err="1"/>
              <a:t>кўкаламзорлаштириш</a:t>
            </a:r>
            <a:r>
              <a:rPr lang="ru-RU" dirty="0"/>
              <a:t> </a:t>
            </a:r>
            <a:r>
              <a:rPr lang="ru-RU" dirty="0" err="1"/>
              <a:t>соҳасида</a:t>
            </a:r>
            <a:r>
              <a:rPr lang="ru-RU" dirty="0"/>
              <a:t> </a:t>
            </a:r>
            <a:r>
              <a:rPr lang="ru-RU" dirty="0" err="1"/>
              <a:t>кенг</a:t>
            </a:r>
            <a:r>
              <a:rPr lang="ru-RU" dirty="0"/>
              <a:t> </a:t>
            </a:r>
            <a:r>
              <a:rPr lang="ru-RU" dirty="0" err="1"/>
              <a:t>фойдаланилади</a:t>
            </a:r>
            <a:r>
              <a:rPr lang="ru-RU" dirty="0"/>
              <a:t>. </a:t>
            </a:r>
            <a:r>
              <a:rPr lang="ru-RU" dirty="0" err="1"/>
              <a:t>бир</a:t>
            </a:r>
            <a:r>
              <a:rPr lang="ru-RU" dirty="0"/>
              <a:t> </a:t>
            </a:r>
            <a:r>
              <a:rPr lang="ru-RU" dirty="0" err="1"/>
              <a:t>уйли</a:t>
            </a:r>
            <a:r>
              <a:rPr lang="ru-RU" dirty="0"/>
              <a:t> </a:t>
            </a:r>
            <a:r>
              <a:rPr lang="ru-RU" dirty="0" err="1"/>
              <a:t>бутасимон</a:t>
            </a:r>
            <a:r>
              <a:rPr lang="ru-RU" dirty="0"/>
              <a:t> </a:t>
            </a:r>
            <a:r>
              <a:rPr lang="ru-RU" dirty="0" err="1"/>
              <a:t>ушбу</a:t>
            </a:r>
            <a:r>
              <a:rPr lang="ru-RU" dirty="0"/>
              <a:t> </a:t>
            </a:r>
            <a:r>
              <a:rPr lang="ru-RU" dirty="0" err="1"/>
              <a:t>дарахтнинг</a:t>
            </a:r>
            <a:r>
              <a:rPr lang="ru-RU" dirty="0"/>
              <a:t> </a:t>
            </a:r>
            <a:r>
              <a:rPr lang="ru-RU" dirty="0" err="1"/>
              <a:t>баландлиги</a:t>
            </a:r>
            <a:r>
              <a:rPr lang="ru-RU" dirty="0"/>
              <a:t> </a:t>
            </a:r>
            <a:r>
              <a:rPr lang="ru-RU" dirty="0" err="1"/>
              <a:t>ватанида</a:t>
            </a:r>
            <a:r>
              <a:rPr lang="ru-RU" dirty="0"/>
              <a:t> 16–18 м </a:t>
            </a:r>
            <a:r>
              <a:rPr lang="ru-RU" dirty="0" err="1"/>
              <a:t>гача</a:t>
            </a:r>
            <a:r>
              <a:rPr lang="ru-RU" dirty="0"/>
              <a:t>, </a:t>
            </a:r>
            <a:r>
              <a:rPr lang="ru-RU" dirty="0" err="1"/>
              <a:t>бизнинг</a:t>
            </a:r>
            <a:r>
              <a:rPr lang="ru-RU" dirty="0"/>
              <a:t> </a:t>
            </a:r>
            <a:r>
              <a:rPr lang="ru-RU" dirty="0" err="1"/>
              <a:t>шароитимизда</a:t>
            </a:r>
            <a:r>
              <a:rPr lang="ru-RU" dirty="0"/>
              <a:t> </a:t>
            </a:r>
            <a:r>
              <a:rPr lang="ru-RU" dirty="0" err="1"/>
              <a:t>эса</a:t>
            </a:r>
            <a:r>
              <a:rPr lang="ru-RU" dirty="0"/>
              <a:t> 6–8 м га </a:t>
            </a:r>
            <a:r>
              <a:rPr lang="ru-RU" dirty="0" err="1"/>
              <a:t>етади</a:t>
            </a:r>
            <a:r>
              <a:rPr lang="ru-RU" dirty="0"/>
              <a:t>. </a:t>
            </a:r>
            <a:r>
              <a:rPr lang="ru-RU" dirty="0" err="1"/>
              <a:t>шох-шаббаси</a:t>
            </a:r>
            <a:r>
              <a:rPr lang="ru-RU" dirty="0"/>
              <a:t> </a:t>
            </a:r>
            <a:r>
              <a:rPr lang="ru-RU" dirty="0" err="1"/>
              <a:t>пирамидасимон</a:t>
            </a:r>
            <a:r>
              <a:rPr lang="ru-RU" dirty="0"/>
              <a:t>, </a:t>
            </a:r>
            <a:r>
              <a:rPr lang="ru-RU" dirty="0" err="1"/>
              <a:t>пўсти</a:t>
            </a:r>
            <a:r>
              <a:rPr lang="ru-RU" dirty="0"/>
              <a:t> </a:t>
            </a:r>
            <a:r>
              <a:rPr lang="ru-RU" dirty="0" err="1"/>
              <a:t>оч</a:t>
            </a:r>
            <a:r>
              <a:rPr lang="ru-RU" dirty="0"/>
              <a:t> </a:t>
            </a:r>
            <a:r>
              <a:rPr lang="ru-RU" dirty="0" err="1"/>
              <a:t>жигар</a:t>
            </a:r>
            <a:r>
              <a:rPr lang="ru-RU" dirty="0"/>
              <a:t> ранг, </a:t>
            </a:r>
            <a:r>
              <a:rPr lang="ru-RU" dirty="0" err="1"/>
              <a:t>баъзан</a:t>
            </a:r>
            <a:r>
              <a:rPr lang="ru-RU" dirty="0"/>
              <a:t> </a:t>
            </a:r>
            <a:r>
              <a:rPr lang="ru-RU" dirty="0" err="1"/>
              <a:t>тўқ</a:t>
            </a:r>
            <a:r>
              <a:rPr lang="ru-RU" dirty="0"/>
              <a:t> </a:t>
            </a:r>
            <a:r>
              <a:rPr lang="ru-RU" dirty="0" err="1"/>
              <a:t>кулрангда</a:t>
            </a:r>
            <a:r>
              <a:rPr lang="ru-RU" dirty="0"/>
              <a:t>, </a:t>
            </a:r>
            <a:r>
              <a:rPr lang="ru-RU" dirty="0" err="1"/>
              <a:t>барглари</a:t>
            </a:r>
            <a:r>
              <a:rPr lang="ru-RU" dirty="0"/>
              <a:t> </a:t>
            </a:r>
            <a:r>
              <a:rPr lang="ru-RU" dirty="0" err="1"/>
              <a:t>оч</a:t>
            </a:r>
            <a:r>
              <a:rPr lang="ru-RU" dirty="0"/>
              <a:t> </a:t>
            </a:r>
            <a:r>
              <a:rPr lang="ru-RU" dirty="0" err="1"/>
              <a:t>яшил</a:t>
            </a:r>
            <a:r>
              <a:rPr lang="ru-RU" dirty="0"/>
              <a:t> </a:t>
            </a:r>
            <a:r>
              <a:rPr lang="ru-RU" dirty="0" err="1"/>
              <a:t>бўлиб</a:t>
            </a:r>
            <a:r>
              <a:rPr lang="ru-RU" dirty="0"/>
              <a:t>, </a:t>
            </a:r>
            <a:r>
              <a:rPr lang="ru-RU" dirty="0" err="1"/>
              <a:t>ғуддаси</a:t>
            </a:r>
            <a:r>
              <a:rPr lang="ru-RU" dirty="0"/>
              <a:t> </a:t>
            </a:r>
            <a:r>
              <a:rPr lang="ru-RU" dirty="0" err="1"/>
              <a:t>иккинчи</a:t>
            </a:r>
            <a:r>
              <a:rPr lang="ru-RU" dirty="0"/>
              <a:t> </a:t>
            </a:r>
            <a:r>
              <a:rPr lang="ru-RU" dirty="0" err="1"/>
              <a:t>йили</a:t>
            </a:r>
            <a:r>
              <a:rPr lang="ru-RU" dirty="0"/>
              <a:t> </a:t>
            </a:r>
            <a:r>
              <a:rPr lang="ru-RU" dirty="0" err="1"/>
              <a:t>етилади</a:t>
            </a:r>
            <a:r>
              <a:rPr lang="ru-RU" dirty="0"/>
              <a:t>. </a:t>
            </a:r>
            <a:r>
              <a:rPr lang="ru-RU" dirty="0" err="1"/>
              <a:t>Қадимда</a:t>
            </a:r>
            <a:r>
              <a:rPr lang="ru-RU" dirty="0"/>
              <a:t> </a:t>
            </a:r>
            <a:r>
              <a:rPr lang="ru-RU" dirty="0" err="1"/>
              <a:t>деҳқонлар</a:t>
            </a:r>
            <a:r>
              <a:rPr lang="ru-RU" dirty="0"/>
              <a:t> </a:t>
            </a:r>
            <a:r>
              <a:rPr lang="ru-RU" dirty="0" err="1"/>
              <a:t>ўз</a:t>
            </a:r>
            <a:r>
              <a:rPr lang="ru-RU" dirty="0"/>
              <a:t> </a:t>
            </a:r>
            <a:r>
              <a:rPr lang="ru-RU" dirty="0" err="1"/>
              <a:t>боғлари</a:t>
            </a:r>
            <a:r>
              <a:rPr lang="ru-RU" dirty="0"/>
              <a:t> </a:t>
            </a:r>
            <a:r>
              <a:rPr lang="ru-RU" dirty="0" err="1"/>
              <a:t>атрофида</a:t>
            </a:r>
            <a:r>
              <a:rPr lang="ru-RU" dirty="0"/>
              <a:t> </a:t>
            </a:r>
            <a:r>
              <a:rPr lang="ru-RU" dirty="0" err="1"/>
              <a:t>экиб</a:t>
            </a:r>
            <a:r>
              <a:rPr lang="ru-RU" dirty="0"/>
              <a:t> </a:t>
            </a:r>
            <a:r>
              <a:rPr lang="ru-RU" dirty="0" err="1"/>
              <a:t>келишган</a:t>
            </a:r>
            <a:r>
              <a:rPr lang="ru-RU" dirty="0"/>
              <a:t>. </a:t>
            </a:r>
            <a:r>
              <a:rPr lang="ru-RU" dirty="0" err="1"/>
              <a:t>гулларидан</a:t>
            </a:r>
            <a:r>
              <a:rPr lang="ru-RU" dirty="0"/>
              <a:t> </a:t>
            </a:r>
            <a:r>
              <a:rPr lang="ru-RU" dirty="0" err="1"/>
              <a:t>сўнг</a:t>
            </a:r>
            <a:r>
              <a:rPr lang="ru-RU" dirty="0"/>
              <a:t> </a:t>
            </a:r>
            <a:r>
              <a:rPr lang="ru-RU" dirty="0" err="1"/>
              <a:t>сентабр</a:t>
            </a:r>
            <a:r>
              <a:rPr lang="ru-RU" dirty="0"/>
              <a:t> </a:t>
            </a:r>
            <a:r>
              <a:rPr lang="ru-RU" dirty="0" err="1"/>
              <a:t>ойида</a:t>
            </a:r>
            <a:r>
              <a:rPr lang="ru-RU" dirty="0"/>
              <a:t> </a:t>
            </a:r>
            <a:r>
              <a:rPr lang="ru-RU" dirty="0" err="1"/>
              <a:t>ғуддаси</a:t>
            </a:r>
            <a:r>
              <a:rPr lang="ru-RU" dirty="0"/>
              <a:t> </a:t>
            </a:r>
            <a:r>
              <a:rPr lang="ru-RU" dirty="0" err="1"/>
              <a:t>тайёр</a:t>
            </a:r>
            <a:r>
              <a:rPr lang="ru-RU" dirty="0"/>
              <a:t> </a:t>
            </a:r>
            <a:r>
              <a:rPr lang="ru-RU" dirty="0" err="1"/>
              <a:t>бўлади</a:t>
            </a:r>
            <a:r>
              <a:rPr lang="uz-Cyrl-UZ" sz="2000" dirty="0" smtClean="0"/>
              <a:t> </a:t>
            </a:r>
            <a:endParaRPr lang="ru-RU" sz="2000" dirty="0"/>
          </a:p>
        </p:txBody>
      </p:sp>
      <p:pic>
        <p:nvPicPr>
          <p:cNvPr id="12290" name="Picture 2" descr="Картинки по запросу ТАКСОД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59571"/>
            <a:ext cx="25241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Taxodium distich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149080"/>
            <a:ext cx="2517120" cy="2528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2005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fontScale="70000" lnSpcReduction="20000"/>
          </a:bodyPr>
          <a:lstStyle/>
          <a:p>
            <a:r>
              <a:rPr lang="uz-Cyrl-UZ" b="1" dirty="0"/>
              <a:t>Зарафшон арчаси</a:t>
            </a:r>
            <a:r>
              <a:rPr lang="uz-Cyrl-UZ" dirty="0"/>
              <a:t> </a:t>
            </a:r>
            <a:r>
              <a:rPr lang="uz-Cyrl-UZ" b="1" dirty="0"/>
              <a:t>ёки қора арча (Juniperus  zeravschanisa Kom.)</a:t>
            </a:r>
            <a:r>
              <a:rPr lang="uz-Cyrl-UZ" dirty="0"/>
              <a:t> бўйи 10-15 м, диаметри 1-1,5 м ли, шох-шаббаси қалин, шарсимон, пирамида ёки ёйиқ шаклдаги дарахтдир. эркак куббалари ёз ўрталарида пайдо бўлади ва қиш бўйи (баҳоргача) ривожланади. Урғочи куббалари ҳам ёзда ҳосил бўлади ва келгуси йили баҳоридан ривожланади. Бу арча икки уйли дарахт бўлиб, баҳорда чангланади. Урғочи кубба чангланиши ёки чангланмаслигига қарамай уруғ куртак ривожланаверади. Ташқи кўринишдан урғочи қуббанинг уруғи бор ёки йўқлигини аниқлаш мумкин эмас, лекин уруғланмаган қубба тез тўкилиб кетади</a:t>
            </a:r>
            <a:r>
              <a:rPr lang="uz-Cyrl-UZ" dirty="0" smtClean="0"/>
              <a:t>.</a:t>
            </a:r>
            <a:endParaRPr lang="ru-RU" dirty="0"/>
          </a:p>
        </p:txBody>
      </p:sp>
      <p:pic>
        <p:nvPicPr>
          <p:cNvPr id="5124" name="Picture 4" descr="Картинки по запросу Juniperus зеравшан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645024"/>
            <a:ext cx="2901702" cy="308409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Juniperus зеравшан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789040"/>
            <a:ext cx="3611893" cy="27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2578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84984"/>
            <a:ext cx="8443639" cy="31700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sz="2000" b="1" i="0" u="none" strike="noStrike" kern="1200" cap="none" spc="0" normalizeH="0" baseline="0" noProof="0" dirty="0">
                <a:ln>
                  <a:noFill/>
                </a:ln>
                <a:solidFill>
                  <a:prstClr val="white"/>
                </a:solidFill>
                <a:effectLst/>
                <a:uLnTx/>
                <a:uFillTx/>
                <a:latin typeface="Calibri"/>
                <a:ea typeface="+mn-ea"/>
                <a:cs typeface="+mn-cs"/>
              </a:rPr>
              <a:t>Ярим </a:t>
            </a:r>
            <a:r>
              <a:rPr kumimoji="0" lang="ru-RU" sz="2000" b="1" i="0" u="none" strike="noStrike" kern="1200" cap="none" spc="0" normalizeH="0" baseline="0" noProof="0" dirty="0" err="1">
                <a:ln>
                  <a:noFill/>
                </a:ln>
                <a:solidFill>
                  <a:prstClr val="white"/>
                </a:solidFill>
                <a:effectLst/>
                <a:uLnTx/>
                <a:uFillTx/>
                <a:latin typeface="Calibri"/>
                <a:ea typeface="+mn-ea"/>
                <a:cs typeface="+mn-cs"/>
              </a:rPr>
              <a:t>шарсимон</a:t>
            </a:r>
            <a:r>
              <a:rPr kumimoji="0" lang="ru-RU" sz="2000" b="1" i="0" u="none" strike="noStrike" kern="1200" cap="none" spc="0" normalizeH="0" baseline="0" noProof="0" dirty="0">
                <a:ln>
                  <a:noFill/>
                </a:ln>
                <a:solidFill>
                  <a:prstClr val="white"/>
                </a:solidFill>
                <a:effectLst/>
                <a:uLnTx/>
                <a:uFillTx/>
                <a:latin typeface="Calibri"/>
                <a:ea typeface="+mn-ea"/>
                <a:cs typeface="+mn-cs"/>
              </a:rPr>
              <a:t> арча </a:t>
            </a:r>
            <a:r>
              <a:rPr kumimoji="0" lang="uz-Cyrl-UZ" sz="2000" b="1" i="0" u="none" strike="noStrike" kern="1200" cap="none" spc="0" normalizeH="0" baseline="0" noProof="0" dirty="0">
                <a:ln>
                  <a:noFill/>
                </a:ln>
                <a:solidFill>
                  <a:prstClr val="white"/>
                </a:solidFill>
                <a:effectLst/>
                <a:uLnTx/>
                <a:uFillTx/>
                <a:latin typeface="Calibri"/>
                <a:ea typeface="+mn-ea"/>
                <a:cs typeface="+mn-cs"/>
              </a:rPr>
              <a:t>ёки саур арча </a:t>
            </a:r>
            <a:r>
              <a:rPr kumimoji="0" lang="ru-RU" sz="2000" b="1" i="0" u="none" strike="noStrike" kern="1200" cap="none" spc="0" normalizeH="0" baseline="0" noProof="0" dirty="0">
                <a:ln>
                  <a:noFill/>
                </a:ln>
                <a:solidFill>
                  <a:prstClr val="white"/>
                </a:solidFill>
                <a:effectLst/>
                <a:uLnTx/>
                <a:uFillTx/>
                <a:latin typeface="Calibri"/>
                <a:ea typeface="+mn-ea"/>
                <a:cs typeface="+mn-cs"/>
              </a:rPr>
              <a:t>(</a:t>
            </a:r>
            <a:r>
              <a:rPr kumimoji="0" lang="ru-RU" sz="2000" b="1" i="0" u="none" strike="noStrike" kern="1200" cap="none" spc="0" normalizeH="0" baseline="0" noProof="0" dirty="0" err="1">
                <a:ln>
                  <a:noFill/>
                </a:ln>
                <a:solidFill>
                  <a:prstClr val="white"/>
                </a:solidFill>
                <a:effectLst/>
                <a:uLnTx/>
                <a:uFillTx/>
                <a:latin typeface="Calibri"/>
                <a:ea typeface="+mn-ea"/>
                <a:cs typeface="+mn-cs"/>
              </a:rPr>
              <a:t>Juniperus</a:t>
            </a:r>
            <a:r>
              <a:rPr kumimoji="0" lang="ru-RU" sz="2000" b="1" i="0" u="none" strike="noStrike" kern="1200" cap="none" spc="0" normalizeH="0" baseline="0" noProof="0" dirty="0">
                <a:ln>
                  <a:noFill/>
                </a:ln>
                <a:solidFill>
                  <a:prstClr val="white"/>
                </a:solidFill>
                <a:effectLst/>
                <a:uLnTx/>
                <a:uFillTx/>
                <a:latin typeface="Calibri"/>
                <a:ea typeface="+mn-ea"/>
                <a:cs typeface="+mn-cs"/>
              </a:rPr>
              <a:t> </a:t>
            </a:r>
            <a:r>
              <a:rPr kumimoji="0" lang="ru-RU" sz="2000" b="1" i="0" u="none" strike="noStrike" kern="1200" cap="none" spc="0" normalizeH="0" baseline="0" noProof="0" dirty="0" err="1">
                <a:ln>
                  <a:noFill/>
                </a:ln>
                <a:solidFill>
                  <a:prstClr val="white"/>
                </a:solidFill>
                <a:effectLst/>
                <a:uLnTx/>
                <a:uFillTx/>
                <a:latin typeface="Calibri"/>
                <a:ea typeface="+mn-ea"/>
                <a:cs typeface="+mn-cs"/>
              </a:rPr>
              <a:t>semiglobosa</a:t>
            </a:r>
            <a:r>
              <a:rPr kumimoji="0" lang="ru-RU" sz="2000" b="1" i="0" u="none" strike="noStrike" kern="1200" cap="none" spc="0" normalizeH="0" baseline="0" noProof="0" dirty="0">
                <a:ln>
                  <a:noFill/>
                </a:ln>
                <a:solidFill>
                  <a:prstClr val="white"/>
                </a:solidFill>
                <a:effectLst/>
                <a:uLnTx/>
                <a:uFillTx/>
                <a:latin typeface="Calibri"/>
                <a:ea typeface="+mn-ea"/>
                <a:cs typeface="+mn-cs"/>
              </a:rPr>
              <a:t> </a:t>
            </a:r>
            <a:r>
              <a:rPr kumimoji="0" lang="ru-RU" sz="2000" b="1" i="0" u="none" strike="noStrike" kern="1200" cap="none" spc="0" normalizeH="0" baseline="0" noProof="0" dirty="0" err="1">
                <a:ln>
                  <a:noFill/>
                </a:ln>
                <a:solidFill>
                  <a:prstClr val="white"/>
                </a:solidFill>
                <a:effectLst/>
                <a:uLnTx/>
                <a:uFillTx/>
                <a:latin typeface="Calibri"/>
                <a:ea typeface="+mn-ea"/>
                <a:cs typeface="+mn-cs"/>
              </a:rPr>
              <a:t>Rgl</a:t>
            </a:r>
            <a:r>
              <a:rPr kumimoji="0" lang="ru-RU" sz="2000" b="1" i="0" u="none" strike="noStrike" kern="1200" cap="none" spc="0" normalizeH="0" baseline="0" noProof="0" dirty="0">
                <a:ln>
                  <a:noFill/>
                </a:ln>
                <a:solidFill>
                  <a:prstClr val="white"/>
                </a:solidFill>
                <a:effectLst/>
                <a:uLnTx/>
                <a:uFillTx/>
                <a:latin typeface="Calibri"/>
                <a:ea typeface="+mn-ea"/>
                <a:cs typeface="+mn-cs"/>
              </a:rPr>
              <a:t>.)</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бўйи</a:t>
            </a:r>
            <a:r>
              <a:rPr kumimoji="0" lang="ru-RU" sz="2000" b="0" i="0" u="none" strike="noStrike" kern="1200" cap="none" spc="0" normalizeH="0" baseline="0" noProof="0" dirty="0">
                <a:ln>
                  <a:noFill/>
                </a:ln>
                <a:solidFill>
                  <a:prstClr val="white"/>
                </a:solidFill>
                <a:effectLst/>
                <a:uLnTx/>
                <a:uFillTx/>
                <a:latin typeface="Calibri"/>
                <a:ea typeface="+mn-ea"/>
                <a:cs typeface="+mn-cs"/>
              </a:rPr>
              <a:t> 10 м,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диаметри</a:t>
            </a:r>
            <a:r>
              <a:rPr kumimoji="0" lang="ru-RU" sz="2000" b="0" i="0" u="none" strike="noStrike" kern="1200" cap="none" spc="0" normalizeH="0" baseline="0" noProof="0" dirty="0">
                <a:ln>
                  <a:noFill/>
                </a:ln>
                <a:solidFill>
                  <a:prstClr val="white"/>
                </a:solidFill>
                <a:effectLst/>
                <a:uLnTx/>
                <a:uFillTx/>
                <a:latin typeface="Calibri"/>
                <a:ea typeface="+mn-ea"/>
                <a:cs typeface="+mn-cs"/>
              </a:rPr>
              <a:t> 0,6 м га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яқин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дарахт</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Пўстлоғи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оч</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қўнғир</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рангда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Новдалари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осилиб</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ўсади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ва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яримшар</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шаклли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шох-шабба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ҳосил</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қилади</a:t>
            </a:r>
            <a:r>
              <a:rPr kumimoji="0" lang="ru-RU" sz="2000" b="0" i="0" u="none" strike="noStrike" kern="1200" cap="none" spc="0" normalizeH="0" baseline="0" noProof="0" dirty="0">
                <a:ln>
                  <a:noFill/>
                </a:ln>
                <a:solidFill>
                  <a:prstClr val="white"/>
                </a:solidFill>
                <a:effectLst/>
                <a:uLnTx/>
                <a:uFillTx/>
                <a:latin typeface="Calibri"/>
                <a:ea typeface="+mn-ea"/>
                <a:cs typeface="+mn-cs"/>
              </a:rPr>
              <a:t>. Улар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ингичка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тиниқ</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яшил</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рангда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Барглари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тангачасимон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тузилган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бўйи</a:t>
            </a:r>
            <a:r>
              <a:rPr kumimoji="0" lang="ru-RU" sz="2000" b="0" i="0" u="none" strike="noStrike" kern="1200" cap="none" spc="0" normalizeH="0" baseline="0" noProof="0" dirty="0">
                <a:ln>
                  <a:noFill/>
                </a:ln>
                <a:solidFill>
                  <a:prstClr val="white"/>
                </a:solidFill>
                <a:effectLst/>
                <a:uLnTx/>
                <a:uFillTx/>
                <a:latin typeface="Calibri"/>
                <a:ea typeface="+mn-ea"/>
                <a:cs typeface="+mn-cs"/>
              </a:rPr>
              <a:t> 1,5-3 мм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бўлиб</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учки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томонида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овалсимон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ёки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чўзинчоқ</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шаклда</a:t>
            </a:r>
            <a:r>
              <a:rPr kumimoji="0" lang="ru-RU" sz="2000" b="0" i="0" u="none" strike="noStrike" kern="1200" cap="none" spc="0" normalizeH="0" baseline="0" noProof="0" dirty="0">
                <a:ln>
                  <a:noFill/>
                </a:ln>
                <a:solidFill>
                  <a:prstClr val="white"/>
                </a:solidFill>
                <a:effectLst/>
                <a:uLnTx/>
                <a:uFillTx/>
                <a:latin typeface="Calibri"/>
                <a:ea typeface="+mn-ea"/>
                <a:cs typeface="+mn-cs"/>
              </a:rPr>
              <a:t> смола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безлари</a:t>
            </a:r>
            <a:r>
              <a:rPr kumimoji="0" lang="ru-RU" sz="2000" b="0" i="0" u="none" strike="noStrike" kern="1200" cap="none" spc="0" normalizeH="0" baseline="0" noProof="0" dirty="0">
                <a:ln>
                  <a:noFill/>
                </a:ln>
                <a:solidFill>
                  <a:prstClr val="white"/>
                </a:solidFill>
                <a:effectLst/>
                <a:uLnTx/>
                <a:uFillTx/>
                <a:latin typeface="Calibri"/>
                <a:ea typeface="+mn-ea"/>
                <a:cs typeface="+mn-cs"/>
              </a:rPr>
              <a:t> бор.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Тангача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барглари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қарама-қарши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жойлашган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Бу</a:t>
            </a:r>
            <a:r>
              <a:rPr kumimoji="0" lang="ru-RU" sz="2000" b="0" i="0" u="none" strike="noStrike" kern="1200" cap="none" spc="0" normalizeH="0" baseline="0" noProof="0" dirty="0">
                <a:ln>
                  <a:noFill/>
                </a:ln>
                <a:solidFill>
                  <a:prstClr val="white"/>
                </a:solidFill>
                <a:effectLst/>
                <a:uLnTx/>
                <a:uFillTx/>
                <a:latin typeface="Calibri"/>
                <a:ea typeface="+mn-ea"/>
                <a:cs typeface="+mn-cs"/>
              </a:rPr>
              <a:t> арча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икки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уйли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ўсимлик</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Қуббалари</a:t>
            </a:r>
            <a:r>
              <a:rPr kumimoji="0" lang="ru-RU" sz="2000" b="0" i="0" u="none" strike="noStrike" kern="1200" cap="none" spc="0" normalizeH="0" baseline="0" noProof="0" dirty="0">
                <a:ln>
                  <a:noFill/>
                </a:ln>
                <a:solidFill>
                  <a:prstClr val="white"/>
                </a:solidFill>
                <a:effectLst/>
                <a:uLnTx/>
                <a:uFillTx/>
                <a:latin typeface="Calibri"/>
                <a:ea typeface="+mn-ea"/>
                <a:cs typeface="+mn-cs"/>
              </a:rPr>
              <a:t> 4-6 та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тангачасимон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барглардан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иборат</a:t>
            </a:r>
            <a:r>
              <a:rPr kumimoji="0" lang="ru-RU" sz="2000" b="0" i="0" u="none" strike="noStrike" kern="1200" cap="none" spc="0" normalizeH="0" baseline="0" noProof="0" dirty="0">
                <a:ln>
                  <a:noFill/>
                </a:ln>
                <a:solidFill>
                  <a:prstClr val="white"/>
                </a:solidFill>
                <a:effectLst/>
                <a:uLnTx/>
                <a:uFillTx/>
                <a:latin typeface="Calibri"/>
                <a:ea typeface="+mn-ea"/>
                <a:cs typeface="+mn-cs"/>
              </a:rPr>
              <a:t>, улар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калта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бандли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бўлиб</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иккинчи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йили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этилади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Қуббада</a:t>
            </a:r>
            <a:r>
              <a:rPr kumimoji="0" lang="ru-RU" sz="2000" b="0" i="0" u="none" strike="noStrike" kern="1200" cap="none" spc="0" normalizeH="0" baseline="0" noProof="0" dirty="0">
                <a:ln>
                  <a:noFill/>
                </a:ln>
                <a:solidFill>
                  <a:prstClr val="white"/>
                </a:solidFill>
                <a:effectLst/>
                <a:uLnTx/>
                <a:uFillTx/>
                <a:latin typeface="Calibri"/>
                <a:ea typeface="+mn-ea"/>
                <a:cs typeface="+mn-cs"/>
              </a:rPr>
              <a:t> 2-6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тадан</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уруғ</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ривожланади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Уруғнинг</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бўйи</a:t>
            </a:r>
            <a:r>
              <a:rPr kumimoji="0" lang="ru-RU" sz="2000" b="0" i="0" u="none" strike="noStrike" kern="1200" cap="none" spc="0" normalizeH="0" baseline="0" noProof="0" dirty="0">
                <a:ln>
                  <a:noFill/>
                </a:ln>
                <a:solidFill>
                  <a:prstClr val="white"/>
                </a:solidFill>
                <a:effectLst/>
                <a:uLnTx/>
                <a:uFillTx/>
                <a:latin typeface="Calibri"/>
                <a:ea typeface="+mn-ea"/>
                <a:cs typeface="+mn-cs"/>
              </a:rPr>
              <a:t> 5 мм,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эни</a:t>
            </a:r>
            <a:r>
              <a:rPr kumimoji="0" lang="ru-RU" sz="2000" b="0" i="0" u="none" strike="noStrike" kern="1200" cap="none" spc="0" normalizeH="0" baseline="0" noProof="0" dirty="0">
                <a:ln>
                  <a:noFill/>
                </a:ln>
                <a:solidFill>
                  <a:prstClr val="white"/>
                </a:solidFill>
                <a:effectLst/>
                <a:uLnTx/>
                <a:uFillTx/>
                <a:latin typeface="Calibri"/>
                <a:ea typeface="+mn-ea"/>
                <a:cs typeface="+mn-cs"/>
              </a:rPr>
              <a:t> 4 мм, ромб-</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юмалоқ</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шаклда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бир</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оз</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ясси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ёнлари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ингичка</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ўйиқ</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чизиқли</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жигар</a:t>
            </a:r>
            <a:r>
              <a:rPr kumimoji="0" lang="ru-RU" sz="2000" b="0" i="0" u="none" strike="noStrike" kern="1200" cap="none" spc="0" normalizeH="0" baseline="0" noProof="0" dirty="0">
                <a:ln>
                  <a:noFill/>
                </a:ln>
                <a:solidFill>
                  <a:prstClr val="white"/>
                </a:solidFill>
                <a:effectLst/>
                <a:uLnTx/>
                <a:uFillTx/>
                <a:latin typeface="Calibri"/>
                <a:ea typeface="+mn-ea"/>
                <a:cs typeface="+mn-cs"/>
              </a:rPr>
              <a:t> </a:t>
            </a:r>
            <a:r>
              <a:rPr kumimoji="0" lang="ru-RU" sz="2000" b="0" i="0" u="none" strike="noStrike" kern="1200" cap="none" spc="0" normalizeH="0" baseline="0" noProof="0" dirty="0" err="1">
                <a:ln>
                  <a:noFill/>
                </a:ln>
                <a:solidFill>
                  <a:prstClr val="white"/>
                </a:solidFill>
                <a:effectLst/>
                <a:uLnTx/>
                <a:uFillTx/>
                <a:latin typeface="Calibri"/>
                <a:ea typeface="+mn-ea"/>
                <a:cs typeface="+mn-cs"/>
              </a:rPr>
              <a:t>рангда</a:t>
            </a:r>
            <a:r>
              <a:rPr kumimoji="0" lang="ru-RU" sz="2000" b="0" i="0" u="none" strike="noStrike" kern="1200" cap="none" spc="0" normalizeH="0" baseline="0" noProof="0" dirty="0">
                <a:ln>
                  <a:noFill/>
                </a:ln>
                <a:solidFill>
                  <a:prstClr val="white"/>
                </a:solidFill>
                <a:effectLst/>
                <a:uLnTx/>
                <a:uFillTx/>
                <a:latin typeface="Calibri"/>
                <a:ea typeface="+mn-ea"/>
                <a:cs typeface="+mn-cs"/>
              </a:rPr>
              <a:t>.</a:t>
            </a:r>
          </a:p>
        </p:txBody>
      </p:sp>
      <p:pic>
        <p:nvPicPr>
          <p:cNvPr id="6146" name="Picture 2" descr="Картинки по запросу Juniperus semiglob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4104456" cy="289556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Juniperus semiglobo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60648"/>
            <a:ext cx="3324225" cy="2929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391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Картинки по запросу juniperus turkestanic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528" y="3717032"/>
            <a:ext cx="3806205" cy="290407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juniperus turkestanic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64088" y="3717032"/>
            <a:ext cx="3085331"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3434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Картинки по запросу Juniperus sabin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7544" y="4271377"/>
            <a:ext cx="3316718" cy="258662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Juniperus sabin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04048" y="4365104"/>
            <a:ext cx="3495700" cy="233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1796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22" name="Picture 6" descr="Картинки по запросу Juniperus communi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1520" y="4005064"/>
            <a:ext cx="3644280" cy="273321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Картинки по запросу Juniperus communi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032" y="4077071"/>
            <a:ext cx="3972568" cy="2653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2116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86b1690bbc7199765447ea5af30436c8aa64a"/>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8.xml.rels><?xml version="1.0" encoding="UTF-8" standalone="yes"?>
<Relationships xmlns="http://schemas.openxmlformats.org/package/2006/relationships"><Relationship Id="rId1" Type="http://schemas.openxmlformats.org/officeDocument/2006/relationships/image" Target="../media/image5.jpeg"/></Relationships>
</file>

<file path=ppt/theme/_rels/theme9.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1034</TotalTime>
  <Words>1819</Words>
  <Application>Microsoft Office PowerPoint</Application>
  <PresentationFormat>Экран (4:3)</PresentationFormat>
  <Paragraphs>43</Paragraphs>
  <Slides>21</Slides>
  <Notes>1</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9</vt:i4>
      </vt:variant>
      <vt:variant>
        <vt:lpstr>Заголовки слайдов</vt:lpstr>
      </vt:variant>
      <vt:variant>
        <vt:i4>21</vt:i4>
      </vt:variant>
    </vt:vector>
  </HeadingPairs>
  <TitlesOfParts>
    <vt:vector size="44" baseType="lpstr">
      <vt:lpstr>Arial</vt:lpstr>
      <vt:lpstr>Calibri</vt:lpstr>
      <vt:lpstr>Cambria</vt:lpstr>
      <vt:lpstr>Constantia</vt:lpstr>
      <vt:lpstr>Franklin Gothic Book</vt:lpstr>
      <vt:lpstr>Franklin Gothic Medium</vt:lpstr>
      <vt:lpstr>Perpetua</vt:lpstr>
      <vt:lpstr>Tahoma</vt:lpstr>
      <vt:lpstr>Times New Roman</vt:lpstr>
      <vt:lpstr>Trebuchet MS</vt:lpstr>
      <vt:lpstr>Verdana</vt:lpstr>
      <vt:lpstr>Wingdings</vt:lpstr>
      <vt:lpstr>Wingdings 2</vt:lpstr>
      <vt:lpstr>Wingdings 3</vt:lpstr>
      <vt:lpstr>Balloons</vt:lpstr>
      <vt:lpstr>Изящная</vt:lpstr>
      <vt:lpstr>Office Theme</vt:lpstr>
      <vt:lpstr>Трек</vt:lpstr>
      <vt:lpstr>Грань</vt:lpstr>
      <vt:lpstr>1_Грань</vt:lpstr>
      <vt:lpstr>1_Тема Office</vt:lpstr>
      <vt:lpstr>1_Поток</vt:lpstr>
      <vt:lpstr>Справедливость</vt:lpstr>
      <vt:lpstr>Презентация PowerPoint</vt:lpstr>
      <vt:lpstr>Режа</vt:lpstr>
      <vt:lpstr>Презентация PowerPoint</vt:lpstr>
      <vt:lpstr>Презентация PowerPoint</vt:lpstr>
      <vt:lpstr>Презентация PowerPoint</vt:lpstr>
      <vt:lpstr>Презентация PowerPoint</vt:lpstr>
      <vt:lpstr>Кўкаламзор ҳудудлар барпо этишда фойдаланиладиган манзарали дарахт ва буталар ассортименти</vt:lpstr>
      <vt:lpstr>Презентация PowerPoint</vt:lpstr>
      <vt:lpstr>Презентация PowerPoint</vt:lpstr>
      <vt:lpstr>Презентация PowerPoint</vt:lpstr>
      <vt:lpstr>Презентация PowerPoint</vt:lpstr>
      <vt:lpstr>Презентация PowerPoint</vt:lpstr>
      <vt:lpstr>Туранғи (Populus diversifolia Schrenk)</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163</cp:revision>
  <cp:lastPrinted>1601-01-01T00:00:00Z</cp:lastPrinted>
  <dcterms:created xsi:type="dcterms:W3CDTF">2011-08-22T10:27:00Z</dcterms:created>
  <dcterms:modified xsi:type="dcterms:W3CDTF">2019-10-22T02:53:22Z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