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 id="268" r:id="rId14"/>
    <p:sldId id="269" r:id="rId15"/>
    <p:sldId id="271"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01674F8D-E518-4E0E-8635-044EACCF13D4}"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1A96C1F1-F217-4678-820E-E354CC7741E0}">
      <dgm:prSet/>
      <dgm:spPr/>
      <dgm:t>
        <a:bodyPr/>
        <a:lstStyle/>
        <a:p>
          <a:r>
            <a:rPr lang="en-US"/>
            <a:t>1.	Define marketing, marketing management and key marketing concepts.</a:t>
          </a:r>
        </a:p>
      </dgm:t>
    </dgm:pt>
    <dgm:pt modelId="{BD0FDFB4-DFDB-4A19-BFAD-B299EF8B9125}" type="parTrans" cxnId="{F4584D7E-1A2D-41B9-B2B3-2B2D3476BFEB}">
      <dgm:prSet/>
      <dgm:spPr/>
      <dgm:t>
        <a:bodyPr/>
        <a:lstStyle/>
        <a:p>
          <a:endParaRPr lang="en-US"/>
        </a:p>
      </dgm:t>
    </dgm:pt>
    <dgm:pt modelId="{200DB2BF-A056-4E91-A748-FC68A5B16562}" type="sibTrans" cxnId="{F4584D7E-1A2D-41B9-B2B3-2B2D3476BFEB}">
      <dgm:prSet/>
      <dgm:spPr/>
      <dgm:t>
        <a:bodyPr/>
        <a:lstStyle/>
        <a:p>
          <a:endParaRPr lang="en-US"/>
        </a:p>
      </dgm:t>
    </dgm:pt>
    <dgm:pt modelId="{E73609A7-1C70-455A-8366-633DCC37E151}">
      <dgm:prSet/>
      <dgm:spPr/>
      <dgm:t>
        <a:bodyPr/>
        <a:lstStyle/>
        <a:p>
          <a:r>
            <a:rPr lang="en-US"/>
            <a:t>2.	Discus the significance and function of marketing in a business</a:t>
          </a:r>
        </a:p>
      </dgm:t>
    </dgm:pt>
    <dgm:pt modelId="{CDDF2CCF-3DA7-4D9E-AE38-7882BB0970F6}" type="parTrans" cxnId="{5AD01268-F9EA-41C0-A7DB-0293EFF9918E}">
      <dgm:prSet/>
      <dgm:spPr/>
      <dgm:t>
        <a:bodyPr/>
        <a:lstStyle/>
        <a:p>
          <a:endParaRPr lang="en-US"/>
        </a:p>
      </dgm:t>
    </dgm:pt>
    <dgm:pt modelId="{9CE3958C-D4BB-410C-A7CC-FB6D88925D32}" type="sibTrans" cxnId="{5AD01268-F9EA-41C0-A7DB-0293EFF9918E}">
      <dgm:prSet/>
      <dgm:spPr/>
      <dgm:t>
        <a:bodyPr/>
        <a:lstStyle/>
        <a:p>
          <a:endParaRPr lang="en-US"/>
        </a:p>
      </dgm:t>
    </dgm:pt>
    <dgm:pt modelId="{31E425C8-2173-4311-978E-F77C5519A0E3}">
      <dgm:prSet/>
      <dgm:spPr/>
      <dgm:t>
        <a:bodyPr/>
        <a:lstStyle/>
        <a:p>
          <a:r>
            <a:rPr lang="en-US"/>
            <a:t>3.	Examine the historical evolution of marketing concepts.</a:t>
          </a:r>
        </a:p>
      </dgm:t>
    </dgm:pt>
    <dgm:pt modelId="{B116A07F-DBE1-41E1-B214-C045E42A021C}" type="parTrans" cxnId="{34D2928A-D664-4326-B6A8-9979A08C350C}">
      <dgm:prSet/>
      <dgm:spPr/>
      <dgm:t>
        <a:bodyPr/>
        <a:lstStyle/>
        <a:p>
          <a:endParaRPr lang="en-US"/>
        </a:p>
      </dgm:t>
    </dgm:pt>
    <dgm:pt modelId="{47274A4E-3872-42E1-B1C9-5BC9B181B28A}" type="sibTrans" cxnId="{34D2928A-D664-4326-B6A8-9979A08C350C}">
      <dgm:prSet/>
      <dgm:spPr/>
      <dgm:t>
        <a:bodyPr/>
        <a:lstStyle/>
        <a:p>
          <a:endParaRPr lang="en-US"/>
        </a:p>
      </dgm:t>
    </dgm:pt>
    <dgm:pt modelId="{ED3CFF53-6DE6-45E3-A034-760774DE769D}">
      <dgm:prSet/>
      <dgm:spPr/>
      <dgm:t>
        <a:bodyPr/>
        <a:lstStyle/>
        <a:p>
          <a:r>
            <a:rPr lang="en-US"/>
            <a:t>4.	Evaluate shifts in marketing paradigms and their implications to twenty first century marketers. </a:t>
          </a:r>
        </a:p>
      </dgm:t>
    </dgm:pt>
    <dgm:pt modelId="{B5148C3C-4D43-4FB9-99B5-413E69F15408}" type="parTrans" cxnId="{A23FFB39-9D55-47CE-99B1-D84762740871}">
      <dgm:prSet/>
      <dgm:spPr/>
      <dgm:t>
        <a:bodyPr/>
        <a:lstStyle/>
        <a:p>
          <a:endParaRPr lang="en-US"/>
        </a:p>
      </dgm:t>
    </dgm:pt>
    <dgm:pt modelId="{CFA51BFB-0D99-4C5B-9B1D-2BEB1D8441F7}" type="sibTrans" cxnId="{A23FFB39-9D55-47CE-99B1-D84762740871}">
      <dgm:prSet/>
      <dgm:spPr/>
      <dgm:t>
        <a:bodyPr/>
        <a:lstStyle/>
        <a:p>
          <a:endParaRPr lang="en-US"/>
        </a:p>
      </dgm:t>
    </dgm:pt>
    <dgm:pt modelId="{BE3AD4BE-99F3-44CF-AD81-194DF316C217}" type="pres">
      <dgm:prSet presAssocID="{01674F8D-E518-4E0E-8635-044EACCF13D4}" presName="root" presStyleCnt="0">
        <dgm:presLayoutVars>
          <dgm:dir/>
          <dgm:resizeHandles val="exact"/>
        </dgm:presLayoutVars>
      </dgm:prSet>
      <dgm:spPr/>
    </dgm:pt>
    <dgm:pt modelId="{CDE8269A-D971-4D7A-8F42-1F13E780C594}" type="pres">
      <dgm:prSet presAssocID="{01674F8D-E518-4E0E-8635-044EACCF13D4}" presName="container" presStyleCnt="0">
        <dgm:presLayoutVars>
          <dgm:dir/>
          <dgm:resizeHandles val="exact"/>
        </dgm:presLayoutVars>
      </dgm:prSet>
      <dgm:spPr/>
    </dgm:pt>
    <dgm:pt modelId="{8FC52271-3FDF-40CE-8CC3-48A0CC3E5F55}" type="pres">
      <dgm:prSet presAssocID="{1A96C1F1-F217-4678-820E-E354CC7741E0}" presName="compNode" presStyleCnt="0"/>
      <dgm:spPr/>
    </dgm:pt>
    <dgm:pt modelId="{0E0E07E7-9522-4D7E-BBFE-0217892D14E2}" type="pres">
      <dgm:prSet presAssocID="{1A96C1F1-F217-4678-820E-E354CC7741E0}" presName="iconBgRect" presStyleLbl="bgShp" presStyleIdx="0" presStyleCnt="4"/>
      <dgm:spPr/>
    </dgm:pt>
    <dgm:pt modelId="{6E8CE82A-B259-4A4B-A1CB-1013A31496D4}" type="pres">
      <dgm:prSet presAssocID="{1A96C1F1-F217-4678-820E-E354CC7741E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arget Audience"/>
        </a:ext>
      </dgm:extLst>
    </dgm:pt>
    <dgm:pt modelId="{DD42B4D2-F410-4F5C-9507-3ED3EC50C41B}" type="pres">
      <dgm:prSet presAssocID="{1A96C1F1-F217-4678-820E-E354CC7741E0}" presName="spaceRect" presStyleCnt="0"/>
      <dgm:spPr/>
    </dgm:pt>
    <dgm:pt modelId="{A0BA4AD7-F4E9-4B8D-B0CC-C2E797598E31}" type="pres">
      <dgm:prSet presAssocID="{1A96C1F1-F217-4678-820E-E354CC7741E0}" presName="textRect" presStyleLbl="revTx" presStyleIdx="0" presStyleCnt="4">
        <dgm:presLayoutVars>
          <dgm:chMax val="1"/>
          <dgm:chPref val="1"/>
        </dgm:presLayoutVars>
      </dgm:prSet>
      <dgm:spPr/>
    </dgm:pt>
    <dgm:pt modelId="{0191DF7C-B241-4D3D-A643-A3D0171BE96F}" type="pres">
      <dgm:prSet presAssocID="{200DB2BF-A056-4E91-A748-FC68A5B16562}" presName="sibTrans" presStyleLbl="sibTrans2D1" presStyleIdx="0" presStyleCnt="0"/>
      <dgm:spPr/>
    </dgm:pt>
    <dgm:pt modelId="{677AAC51-D603-48DD-8257-45F5DA733A23}" type="pres">
      <dgm:prSet presAssocID="{E73609A7-1C70-455A-8366-633DCC37E151}" presName="compNode" presStyleCnt="0"/>
      <dgm:spPr/>
    </dgm:pt>
    <dgm:pt modelId="{36884CAA-9605-4F0E-8CAA-CE2E8C40DDE9}" type="pres">
      <dgm:prSet presAssocID="{E73609A7-1C70-455A-8366-633DCC37E151}" presName="iconBgRect" presStyleLbl="bgShp" presStyleIdx="1" presStyleCnt="4"/>
      <dgm:spPr/>
    </dgm:pt>
    <dgm:pt modelId="{BF0E6457-AEE5-4545-8B6A-77C79F00DF6A}" type="pres">
      <dgm:prSet presAssocID="{E73609A7-1C70-455A-8366-633DCC37E15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dvertising"/>
        </a:ext>
      </dgm:extLst>
    </dgm:pt>
    <dgm:pt modelId="{2E628560-9BEE-418E-85E4-0D7503EECAE8}" type="pres">
      <dgm:prSet presAssocID="{E73609A7-1C70-455A-8366-633DCC37E151}" presName="spaceRect" presStyleCnt="0"/>
      <dgm:spPr/>
    </dgm:pt>
    <dgm:pt modelId="{15E44769-2698-4907-B4D3-3624F0F205A6}" type="pres">
      <dgm:prSet presAssocID="{E73609A7-1C70-455A-8366-633DCC37E151}" presName="textRect" presStyleLbl="revTx" presStyleIdx="1" presStyleCnt="4">
        <dgm:presLayoutVars>
          <dgm:chMax val="1"/>
          <dgm:chPref val="1"/>
        </dgm:presLayoutVars>
      </dgm:prSet>
      <dgm:spPr/>
    </dgm:pt>
    <dgm:pt modelId="{79B8E37D-F57B-4054-ABD6-32F8E8ABEF5B}" type="pres">
      <dgm:prSet presAssocID="{9CE3958C-D4BB-410C-A7CC-FB6D88925D32}" presName="sibTrans" presStyleLbl="sibTrans2D1" presStyleIdx="0" presStyleCnt="0"/>
      <dgm:spPr/>
    </dgm:pt>
    <dgm:pt modelId="{033A9BB4-1A31-4232-89B8-1D1F21039AD6}" type="pres">
      <dgm:prSet presAssocID="{31E425C8-2173-4311-978E-F77C5519A0E3}" presName="compNode" presStyleCnt="0"/>
      <dgm:spPr/>
    </dgm:pt>
    <dgm:pt modelId="{E84D9A3C-A009-4C60-9B55-6AAD4304C143}" type="pres">
      <dgm:prSet presAssocID="{31E425C8-2173-4311-978E-F77C5519A0E3}" presName="iconBgRect" presStyleLbl="bgShp" presStyleIdx="2" presStyleCnt="4"/>
      <dgm:spPr/>
    </dgm:pt>
    <dgm:pt modelId="{3DBB2143-2CEC-4750-AFD4-29DDD00A5A3A}" type="pres">
      <dgm:prSet presAssocID="{31E425C8-2173-4311-978E-F77C5519A0E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gnifying glass"/>
        </a:ext>
      </dgm:extLst>
    </dgm:pt>
    <dgm:pt modelId="{A0720F2C-2C18-4659-9136-0EFCEE027DD2}" type="pres">
      <dgm:prSet presAssocID="{31E425C8-2173-4311-978E-F77C5519A0E3}" presName="spaceRect" presStyleCnt="0"/>
      <dgm:spPr/>
    </dgm:pt>
    <dgm:pt modelId="{C555534F-C1AF-44C6-A9ED-C50AD778FA48}" type="pres">
      <dgm:prSet presAssocID="{31E425C8-2173-4311-978E-F77C5519A0E3}" presName="textRect" presStyleLbl="revTx" presStyleIdx="2" presStyleCnt="4">
        <dgm:presLayoutVars>
          <dgm:chMax val="1"/>
          <dgm:chPref val="1"/>
        </dgm:presLayoutVars>
      </dgm:prSet>
      <dgm:spPr/>
    </dgm:pt>
    <dgm:pt modelId="{29D92086-0B1B-4599-B7C4-3D3C443A10B1}" type="pres">
      <dgm:prSet presAssocID="{47274A4E-3872-42E1-B1C9-5BC9B181B28A}" presName="sibTrans" presStyleLbl="sibTrans2D1" presStyleIdx="0" presStyleCnt="0"/>
      <dgm:spPr/>
    </dgm:pt>
    <dgm:pt modelId="{A9E739F4-0306-4E47-9F71-4379BBB6A94C}" type="pres">
      <dgm:prSet presAssocID="{ED3CFF53-6DE6-45E3-A034-760774DE769D}" presName="compNode" presStyleCnt="0"/>
      <dgm:spPr/>
    </dgm:pt>
    <dgm:pt modelId="{4A382139-5CDE-41B1-B26F-9AFC7DA45173}" type="pres">
      <dgm:prSet presAssocID="{ED3CFF53-6DE6-45E3-A034-760774DE769D}" presName="iconBgRect" presStyleLbl="bgShp" presStyleIdx="3" presStyleCnt="4"/>
      <dgm:spPr/>
    </dgm:pt>
    <dgm:pt modelId="{2F943E95-55E1-4709-9796-D67626835671}" type="pres">
      <dgm:prSet presAssocID="{ED3CFF53-6DE6-45E3-A034-760774DE769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ight Bulb and Gear"/>
        </a:ext>
      </dgm:extLst>
    </dgm:pt>
    <dgm:pt modelId="{27E13AA9-BEF3-4B40-9134-1F46E6AD9735}" type="pres">
      <dgm:prSet presAssocID="{ED3CFF53-6DE6-45E3-A034-760774DE769D}" presName="spaceRect" presStyleCnt="0"/>
      <dgm:spPr/>
    </dgm:pt>
    <dgm:pt modelId="{223F9EDC-497A-4A90-BD30-77E6B7CE9F83}" type="pres">
      <dgm:prSet presAssocID="{ED3CFF53-6DE6-45E3-A034-760774DE769D}" presName="textRect" presStyleLbl="revTx" presStyleIdx="3" presStyleCnt="4">
        <dgm:presLayoutVars>
          <dgm:chMax val="1"/>
          <dgm:chPref val="1"/>
        </dgm:presLayoutVars>
      </dgm:prSet>
      <dgm:spPr/>
    </dgm:pt>
  </dgm:ptLst>
  <dgm:cxnLst>
    <dgm:cxn modelId="{765A940F-5EA6-467E-9D46-6203F2EDD50C}" type="presOf" srcId="{9CE3958C-D4BB-410C-A7CC-FB6D88925D32}" destId="{79B8E37D-F57B-4054-ABD6-32F8E8ABEF5B}" srcOrd="0" destOrd="0" presId="urn:microsoft.com/office/officeart/2018/2/layout/IconCircleList"/>
    <dgm:cxn modelId="{3F8A041C-FBE1-4783-8FE9-C88A759BEB03}" type="presOf" srcId="{200DB2BF-A056-4E91-A748-FC68A5B16562}" destId="{0191DF7C-B241-4D3D-A643-A3D0171BE96F}" srcOrd="0" destOrd="0" presId="urn:microsoft.com/office/officeart/2018/2/layout/IconCircleList"/>
    <dgm:cxn modelId="{A23FFB39-9D55-47CE-99B1-D84762740871}" srcId="{01674F8D-E518-4E0E-8635-044EACCF13D4}" destId="{ED3CFF53-6DE6-45E3-A034-760774DE769D}" srcOrd="3" destOrd="0" parTransId="{B5148C3C-4D43-4FB9-99B5-413E69F15408}" sibTransId="{CFA51BFB-0D99-4C5B-9B1D-2BEB1D8441F7}"/>
    <dgm:cxn modelId="{778A4866-5C13-424B-AD1E-09F6B4E090C7}" type="presOf" srcId="{31E425C8-2173-4311-978E-F77C5519A0E3}" destId="{C555534F-C1AF-44C6-A9ED-C50AD778FA48}" srcOrd="0" destOrd="0" presId="urn:microsoft.com/office/officeart/2018/2/layout/IconCircleList"/>
    <dgm:cxn modelId="{5AD01268-F9EA-41C0-A7DB-0293EFF9918E}" srcId="{01674F8D-E518-4E0E-8635-044EACCF13D4}" destId="{E73609A7-1C70-455A-8366-633DCC37E151}" srcOrd="1" destOrd="0" parTransId="{CDDF2CCF-3DA7-4D9E-AE38-7882BB0970F6}" sibTransId="{9CE3958C-D4BB-410C-A7CC-FB6D88925D32}"/>
    <dgm:cxn modelId="{D20C876B-1A57-4214-8DE9-47E222F518A5}" type="presOf" srcId="{1A96C1F1-F217-4678-820E-E354CC7741E0}" destId="{A0BA4AD7-F4E9-4B8D-B0CC-C2E797598E31}" srcOrd="0" destOrd="0" presId="urn:microsoft.com/office/officeart/2018/2/layout/IconCircleList"/>
    <dgm:cxn modelId="{BF559154-6248-4C19-B482-ACC962C7D69E}" type="presOf" srcId="{E73609A7-1C70-455A-8366-633DCC37E151}" destId="{15E44769-2698-4907-B4D3-3624F0F205A6}" srcOrd="0" destOrd="0" presId="urn:microsoft.com/office/officeart/2018/2/layout/IconCircleList"/>
    <dgm:cxn modelId="{19DEDF75-11CF-45B0-8615-232A7B07672C}" type="presOf" srcId="{47274A4E-3872-42E1-B1C9-5BC9B181B28A}" destId="{29D92086-0B1B-4599-B7C4-3D3C443A10B1}" srcOrd="0" destOrd="0" presId="urn:microsoft.com/office/officeart/2018/2/layout/IconCircleList"/>
    <dgm:cxn modelId="{F4584D7E-1A2D-41B9-B2B3-2B2D3476BFEB}" srcId="{01674F8D-E518-4E0E-8635-044EACCF13D4}" destId="{1A96C1F1-F217-4678-820E-E354CC7741E0}" srcOrd="0" destOrd="0" parTransId="{BD0FDFB4-DFDB-4A19-BFAD-B299EF8B9125}" sibTransId="{200DB2BF-A056-4E91-A748-FC68A5B16562}"/>
    <dgm:cxn modelId="{34D2928A-D664-4326-B6A8-9979A08C350C}" srcId="{01674F8D-E518-4E0E-8635-044EACCF13D4}" destId="{31E425C8-2173-4311-978E-F77C5519A0E3}" srcOrd="2" destOrd="0" parTransId="{B116A07F-DBE1-41E1-B214-C045E42A021C}" sibTransId="{47274A4E-3872-42E1-B1C9-5BC9B181B28A}"/>
    <dgm:cxn modelId="{C89E15B2-F1A3-49AD-A8AE-10E902D2292B}" type="presOf" srcId="{01674F8D-E518-4E0E-8635-044EACCF13D4}" destId="{BE3AD4BE-99F3-44CF-AD81-194DF316C217}" srcOrd="0" destOrd="0" presId="urn:microsoft.com/office/officeart/2018/2/layout/IconCircleList"/>
    <dgm:cxn modelId="{F5344BC8-CAF7-4B01-BF8F-AA4F42A7699D}" type="presOf" srcId="{ED3CFF53-6DE6-45E3-A034-760774DE769D}" destId="{223F9EDC-497A-4A90-BD30-77E6B7CE9F83}" srcOrd="0" destOrd="0" presId="urn:microsoft.com/office/officeart/2018/2/layout/IconCircleList"/>
    <dgm:cxn modelId="{DA5F8CFB-D423-49F6-B0AA-340390BE2B48}" type="presParOf" srcId="{BE3AD4BE-99F3-44CF-AD81-194DF316C217}" destId="{CDE8269A-D971-4D7A-8F42-1F13E780C594}" srcOrd="0" destOrd="0" presId="urn:microsoft.com/office/officeart/2018/2/layout/IconCircleList"/>
    <dgm:cxn modelId="{700EA431-791C-4AD7-9774-99FA1392633B}" type="presParOf" srcId="{CDE8269A-D971-4D7A-8F42-1F13E780C594}" destId="{8FC52271-3FDF-40CE-8CC3-48A0CC3E5F55}" srcOrd="0" destOrd="0" presId="urn:microsoft.com/office/officeart/2018/2/layout/IconCircleList"/>
    <dgm:cxn modelId="{6D65AC76-0EE0-4DDF-BF15-B97258E01A37}" type="presParOf" srcId="{8FC52271-3FDF-40CE-8CC3-48A0CC3E5F55}" destId="{0E0E07E7-9522-4D7E-BBFE-0217892D14E2}" srcOrd="0" destOrd="0" presId="urn:microsoft.com/office/officeart/2018/2/layout/IconCircleList"/>
    <dgm:cxn modelId="{1842948E-D7D6-40E4-A857-407934113475}" type="presParOf" srcId="{8FC52271-3FDF-40CE-8CC3-48A0CC3E5F55}" destId="{6E8CE82A-B259-4A4B-A1CB-1013A31496D4}" srcOrd="1" destOrd="0" presId="urn:microsoft.com/office/officeart/2018/2/layout/IconCircleList"/>
    <dgm:cxn modelId="{726035B8-AF46-4DDB-AA35-A2A5A4290E10}" type="presParOf" srcId="{8FC52271-3FDF-40CE-8CC3-48A0CC3E5F55}" destId="{DD42B4D2-F410-4F5C-9507-3ED3EC50C41B}" srcOrd="2" destOrd="0" presId="urn:microsoft.com/office/officeart/2018/2/layout/IconCircleList"/>
    <dgm:cxn modelId="{6209EC84-0A36-4395-8953-41D43532F957}" type="presParOf" srcId="{8FC52271-3FDF-40CE-8CC3-48A0CC3E5F55}" destId="{A0BA4AD7-F4E9-4B8D-B0CC-C2E797598E31}" srcOrd="3" destOrd="0" presId="urn:microsoft.com/office/officeart/2018/2/layout/IconCircleList"/>
    <dgm:cxn modelId="{C1B5BD04-A20E-41DC-963C-0D4FF2370CA1}" type="presParOf" srcId="{CDE8269A-D971-4D7A-8F42-1F13E780C594}" destId="{0191DF7C-B241-4D3D-A643-A3D0171BE96F}" srcOrd="1" destOrd="0" presId="urn:microsoft.com/office/officeart/2018/2/layout/IconCircleList"/>
    <dgm:cxn modelId="{5C69E023-A9AE-4112-AE20-1BDDBE13E386}" type="presParOf" srcId="{CDE8269A-D971-4D7A-8F42-1F13E780C594}" destId="{677AAC51-D603-48DD-8257-45F5DA733A23}" srcOrd="2" destOrd="0" presId="urn:microsoft.com/office/officeart/2018/2/layout/IconCircleList"/>
    <dgm:cxn modelId="{DEC50CC1-74BB-4AD7-A896-67FFBD384B1F}" type="presParOf" srcId="{677AAC51-D603-48DD-8257-45F5DA733A23}" destId="{36884CAA-9605-4F0E-8CAA-CE2E8C40DDE9}" srcOrd="0" destOrd="0" presId="urn:microsoft.com/office/officeart/2018/2/layout/IconCircleList"/>
    <dgm:cxn modelId="{81E671F2-F672-4256-9447-49FC10DCFE18}" type="presParOf" srcId="{677AAC51-D603-48DD-8257-45F5DA733A23}" destId="{BF0E6457-AEE5-4545-8B6A-77C79F00DF6A}" srcOrd="1" destOrd="0" presId="urn:microsoft.com/office/officeart/2018/2/layout/IconCircleList"/>
    <dgm:cxn modelId="{197C1076-F055-4A10-97A1-DD19BC893DE3}" type="presParOf" srcId="{677AAC51-D603-48DD-8257-45F5DA733A23}" destId="{2E628560-9BEE-418E-85E4-0D7503EECAE8}" srcOrd="2" destOrd="0" presId="urn:microsoft.com/office/officeart/2018/2/layout/IconCircleList"/>
    <dgm:cxn modelId="{F3DDD478-C09E-4818-A8AF-53EF0F6690E7}" type="presParOf" srcId="{677AAC51-D603-48DD-8257-45F5DA733A23}" destId="{15E44769-2698-4907-B4D3-3624F0F205A6}" srcOrd="3" destOrd="0" presId="urn:microsoft.com/office/officeart/2018/2/layout/IconCircleList"/>
    <dgm:cxn modelId="{6033CCE6-5C39-4913-B9CD-17B1281BC887}" type="presParOf" srcId="{CDE8269A-D971-4D7A-8F42-1F13E780C594}" destId="{79B8E37D-F57B-4054-ABD6-32F8E8ABEF5B}" srcOrd="3" destOrd="0" presId="urn:microsoft.com/office/officeart/2018/2/layout/IconCircleList"/>
    <dgm:cxn modelId="{8F0A5FC4-144C-4468-9E45-5C1899E40BE5}" type="presParOf" srcId="{CDE8269A-D971-4D7A-8F42-1F13E780C594}" destId="{033A9BB4-1A31-4232-89B8-1D1F21039AD6}" srcOrd="4" destOrd="0" presId="urn:microsoft.com/office/officeart/2018/2/layout/IconCircleList"/>
    <dgm:cxn modelId="{5B1B02E7-5A6E-4716-8695-6AD984826115}" type="presParOf" srcId="{033A9BB4-1A31-4232-89B8-1D1F21039AD6}" destId="{E84D9A3C-A009-4C60-9B55-6AAD4304C143}" srcOrd="0" destOrd="0" presId="urn:microsoft.com/office/officeart/2018/2/layout/IconCircleList"/>
    <dgm:cxn modelId="{DFABE6CC-39CC-4AD0-8B9E-38615120CF1F}" type="presParOf" srcId="{033A9BB4-1A31-4232-89B8-1D1F21039AD6}" destId="{3DBB2143-2CEC-4750-AFD4-29DDD00A5A3A}" srcOrd="1" destOrd="0" presId="urn:microsoft.com/office/officeart/2018/2/layout/IconCircleList"/>
    <dgm:cxn modelId="{EB5ADA71-2F7C-4AFB-95DC-45F6557D6EA3}" type="presParOf" srcId="{033A9BB4-1A31-4232-89B8-1D1F21039AD6}" destId="{A0720F2C-2C18-4659-9136-0EFCEE027DD2}" srcOrd="2" destOrd="0" presId="urn:microsoft.com/office/officeart/2018/2/layout/IconCircleList"/>
    <dgm:cxn modelId="{FB77827D-FD14-4D4C-9153-0D2EC599BD46}" type="presParOf" srcId="{033A9BB4-1A31-4232-89B8-1D1F21039AD6}" destId="{C555534F-C1AF-44C6-A9ED-C50AD778FA48}" srcOrd="3" destOrd="0" presId="urn:microsoft.com/office/officeart/2018/2/layout/IconCircleList"/>
    <dgm:cxn modelId="{4C9D7D98-2AAD-4147-9D9A-A065B7F39015}" type="presParOf" srcId="{CDE8269A-D971-4D7A-8F42-1F13E780C594}" destId="{29D92086-0B1B-4599-B7C4-3D3C443A10B1}" srcOrd="5" destOrd="0" presId="urn:microsoft.com/office/officeart/2018/2/layout/IconCircleList"/>
    <dgm:cxn modelId="{862FC1BD-F5F2-4E15-8757-2DD3504F7698}" type="presParOf" srcId="{CDE8269A-D971-4D7A-8F42-1F13E780C594}" destId="{A9E739F4-0306-4E47-9F71-4379BBB6A94C}" srcOrd="6" destOrd="0" presId="urn:microsoft.com/office/officeart/2018/2/layout/IconCircleList"/>
    <dgm:cxn modelId="{3BD5FB3B-A560-47BF-BE02-19BC51F5E321}" type="presParOf" srcId="{A9E739F4-0306-4E47-9F71-4379BBB6A94C}" destId="{4A382139-5CDE-41B1-B26F-9AFC7DA45173}" srcOrd="0" destOrd="0" presId="urn:microsoft.com/office/officeart/2018/2/layout/IconCircleList"/>
    <dgm:cxn modelId="{4287EE90-154F-4E7A-AEF1-417C33395E16}" type="presParOf" srcId="{A9E739F4-0306-4E47-9F71-4379BBB6A94C}" destId="{2F943E95-55E1-4709-9796-D67626835671}" srcOrd="1" destOrd="0" presId="urn:microsoft.com/office/officeart/2018/2/layout/IconCircleList"/>
    <dgm:cxn modelId="{94938C3C-E769-43BA-9049-C7CF7DF536D9}" type="presParOf" srcId="{A9E739F4-0306-4E47-9F71-4379BBB6A94C}" destId="{27E13AA9-BEF3-4B40-9134-1F46E6AD9735}" srcOrd="2" destOrd="0" presId="urn:microsoft.com/office/officeart/2018/2/layout/IconCircleList"/>
    <dgm:cxn modelId="{BF820D8F-21A2-4F6C-B523-4DA4BF54EFA9}" type="presParOf" srcId="{A9E739F4-0306-4E47-9F71-4379BBB6A94C}" destId="{223F9EDC-497A-4A90-BD30-77E6B7CE9F83}"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0E07E7-9522-4D7E-BBFE-0217892D14E2}">
      <dsp:nvSpPr>
        <dsp:cNvPr id="0" name=""/>
        <dsp:cNvSpPr/>
      </dsp:nvSpPr>
      <dsp:spPr>
        <a:xfrm>
          <a:off x="282221" y="368029"/>
          <a:ext cx="1371985" cy="13719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8CE82A-B259-4A4B-A1CB-1013A31496D4}">
      <dsp:nvSpPr>
        <dsp:cNvPr id="0" name=""/>
        <dsp:cNvSpPr/>
      </dsp:nvSpPr>
      <dsp:spPr>
        <a:xfrm>
          <a:off x="570337" y="656145"/>
          <a:ext cx="795751" cy="7957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BA4AD7-F4E9-4B8D-B0CC-C2E797598E31}">
      <dsp:nvSpPr>
        <dsp:cNvPr id="0" name=""/>
        <dsp:cNvSpPr/>
      </dsp:nvSpPr>
      <dsp:spPr>
        <a:xfrm>
          <a:off x="1948202"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90000"/>
            </a:lnSpc>
            <a:spcBef>
              <a:spcPct val="0"/>
            </a:spcBef>
            <a:spcAft>
              <a:spcPct val="35000"/>
            </a:spcAft>
            <a:buNone/>
          </a:pPr>
          <a:r>
            <a:rPr lang="en-US" sz="2100" kern="1200"/>
            <a:t>1.	Define marketing, marketing management and key marketing concepts.</a:t>
          </a:r>
        </a:p>
      </dsp:txBody>
      <dsp:txXfrm>
        <a:off x="1948202" y="368029"/>
        <a:ext cx="3233964" cy="1371985"/>
      </dsp:txXfrm>
    </dsp:sp>
    <dsp:sp modelId="{36884CAA-9605-4F0E-8CAA-CE2E8C40DDE9}">
      <dsp:nvSpPr>
        <dsp:cNvPr id="0" name=""/>
        <dsp:cNvSpPr/>
      </dsp:nvSpPr>
      <dsp:spPr>
        <a:xfrm>
          <a:off x="5745661" y="368029"/>
          <a:ext cx="1371985" cy="13719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0E6457-AEE5-4545-8B6A-77C79F00DF6A}">
      <dsp:nvSpPr>
        <dsp:cNvPr id="0" name=""/>
        <dsp:cNvSpPr/>
      </dsp:nvSpPr>
      <dsp:spPr>
        <a:xfrm>
          <a:off x="6033778" y="656145"/>
          <a:ext cx="795751" cy="7957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5E44769-2698-4907-B4D3-3624F0F205A6}">
      <dsp:nvSpPr>
        <dsp:cNvPr id="0" name=""/>
        <dsp:cNvSpPr/>
      </dsp:nvSpPr>
      <dsp:spPr>
        <a:xfrm>
          <a:off x="7411643"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90000"/>
            </a:lnSpc>
            <a:spcBef>
              <a:spcPct val="0"/>
            </a:spcBef>
            <a:spcAft>
              <a:spcPct val="35000"/>
            </a:spcAft>
            <a:buNone/>
          </a:pPr>
          <a:r>
            <a:rPr lang="en-US" sz="2100" kern="1200"/>
            <a:t>2.	Discus the significance and function of marketing in a business</a:t>
          </a:r>
        </a:p>
      </dsp:txBody>
      <dsp:txXfrm>
        <a:off x="7411643" y="368029"/>
        <a:ext cx="3233964" cy="1371985"/>
      </dsp:txXfrm>
    </dsp:sp>
    <dsp:sp modelId="{E84D9A3C-A009-4C60-9B55-6AAD4304C143}">
      <dsp:nvSpPr>
        <dsp:cNvPr id="0" name=""/>
        <dsp:cNvSpPr/>
      </dsp:nvSpPr>
      <dsp:spPr>
        <a:xfrm>
          <a:off x="282221" y="2452790"/>
          <a:ext cx="1371985" cy="137198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BB2143-2CEC-4750-AFD4-29DDD00A5A3A}">
      <dsp:nvSpPr>
        <dsp:cNvPr id="0" name=""/>
        <dsp:cNvSpPr/>
      </dsp:nvSpPr>
      <dsp:spPr>
        <a:xfrm>
          <a:off x="570337" y="2740907"/>
          <a:ext cx="795751" cy="7957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555534F-C1AF-44C6-A9ED-C50AD778FA48}">
      <dsp:nvSpPr>
        <dsp:cNvPr id="0" name=""/>
        <dsp:cNvSpPr/>
      </dsp:nvSpPr>
      <dsp:spPr>
        <a:xfrm>
          <a:off x="1948202"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90000"/>
            </a:lnSpc>
            <a:spcBef>
              <a:spcPct val="0"/>
            </a:spcBef>
            <a:spcAft>
              <a:spcPct val="35000"/>
            </a:spcAft>
            <a:buNone/>
          </a:pPr>
          <a:r>
            <a:rPr lang="en-US" sz="2100" kern="1200"/>
            <a:t>3.	Examine the historical evolution of marketing concepts.</a:t>
          </a:r>
        </a:p>
      </dsp:txBody>
      <dsp:txXfrm>
        <a:off x="1948202" y="2452790"/>
        <a:ext cx="3233964" cy="1371985"/>
      </dsp:txXfrm>
    </dsp:sp>
    <dsp:sp modelId="{4A382139-5CDE-41B1-B26F-9AFC7DA45173}">
      <dsp:nvSpPr>
        <dsp:cNvPr id="0" name=""/>
        <dsp:cNvSpPr/>
      </dsp:nvSpPr>
      <dsp:spPr>
        <a:xfrm>
          <a:off x="5745661" y="2452790"/>
          <a:ext cx="1371985" cy="137198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943E95-55E1-4709-9796-D67626835671}">
      <dsp:nvSpPr>
        <dsp:cNvPr id="0" name=""/>
        <dsp:cNvSpPr/>
      </dsp:nvSpPr>
      <dsp:spPr>
        <a:xfrm>
          <a:off x="6033778" y="2740907"/>
          <a:ext cx="795751" cy="79575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3F9EDC-497A-4A90-BD30-77E6B7CE9F83}">
      <dsp:nvSpPr>
        <dsp:cNvPr id="0" name=""/>
        <dsp:cNvSpPr/>
      </dsp:nvSpPr>
      <dsp:spPr>
        <a:xfrm>
          <a:off x="7411643"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90000"/>
            </a:lnSpc>
            <a:spcBef>
              <a:spcPct val="0"/>
            </a:spcBef>
            <a:spcAft>
              <a:spcPct val="35000"/>
            </a:spcAft>
            <a:buNone/>
          </a:pPr>
          <a:r>
            <a:rPr lang="en-US" sz="2100" kern="1200"/>
            <a:t>4.	Evaluate shifts in marketing paradigms and their implications to twenty first century marketers. </a:t>
          </a:r>
        </a:p>
      </dsp:txBody>
      <dsp:txXfrm>
        <a:off x="7411643" y="2452790"/>
        <a:ext cx="3233964" cy="1371985"/>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F153D-733B-20E7-D692-35E8A811730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557665F-6E61-9FD8-94C0-8552D35F35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C313F19-CB02-1090-73D2-FCAAF7B10BCB}"/>
              </a:ext>
            </a:extLst>
          </p:cNvPr>
          <p:cNvSpPr>
            <a:spLocks noGrp="1"/>
          </p:cNvSpPr>
          <p:nvPr>
            <p:ph type="dt" sz="half" idx="10"/>
          </p:nvPr>
        </p:nvSpPr>
        <p:spPr/>
        <p:txBody>
          <a:bodyPr/>
          <a:lstStyle/>
          <a:p>
            <a:fld id="{C0FB756D-9777-4476-BD0C-936B923EE6E9}" type="datetimeFigureOut">
              <a:rPr lang="en-US" smtClean="0"/>
              <a:t>3/17/2024</a:t>
            </a:fld>
            <a:endParaRPr lang="en-US"/>
          </a:p>
        </p:txBody>
      </p:sp>
      <p:sp>
        <p:nvSpPr>
          <p:cNvPr id="5" name="Footer Placeholder 4">
            <a:extLst>
              <a:ext uri="{FF2B5EF4-FFF2-40B4-BE49-F238E27FC236}">
                <a16:creationId xmlns:a16="http://schemas.microsoft.com/office/drawing/2014/main" id="{2B92C6BF-615D-43A2-27D6-8905ED2E09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A3CFD8-A5D6-78EC-C807-5213CCF15842}"/>
              </a:ext>
            </a:extLst>
          </p:cNvPr>
          <p:cNvSpPr>
            <a:spLocks noGrp="1"/>
          </p:cNvSpPr>
          <p:nvPr>
            <p:ph type="sldNum" sz="quarter" idx="12"/>
          </p:nvPr>
        </p:nvSpPr>
        <p:spPr/>
        <p:txBody>
          <a:bodyPr/>
          <a:lstStyle/>
          <a:p>
            <a:fld id="{4AA199A8-9573-48EA-9A4F-9A96558B056A}" type="slidenum">
              <a:rPr lang="en-US" smtClean="0"/>
              <a:t>‹#›</a:t>
            </a:fld>
            <a:endParaRPr lang="en-US"/>
          </a:p>
        </p:txBody>
      </p:sp>
    </p:spTree>
    <p:extLst>
      <p:ext uri="{BB962C8B-B14F-4D97-AF65-F5344CB8AC3E}">
        <p14:creationId xmlns:p14="http://schemas.microsoft.com/office/powerpoint/2010/main" val="3219462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A1131-A2D8-5423-DA11-65368B218E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3290CB8-F961-5B05-8A27-BE88878E9DA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30B771-92E4-9C9E-5ACC-8E86C79D1B14}"/>
              </a:ext>
            </a:extLst>
          </p:cNvPr>
          <p:cNvSpPr>
            <a:spLocks noGrp="1"/>
          </p:cNvSpPr>
          <p:nvPr>
            <p:ph type="dt" sz="half" idx="10"/>
          </p:nvPr>
        </p:nvSpPr>
        <p:spPr/>
        <p:txBody>
          <a:bodyPr/>
          <a:lstStyle/>
          <a:p>
            <a:fld id="{C0FB756D-9777-4476-BD0C-936B923EE6E9}" type="datetimeFigureOut">
              <a:rPr lang="en-US" smtClean="0"/>
              <a:t>3/17/2024</a:t>
            </a:fld>
            <a:endParaRPr lang="en-US"/>
          </a:p>
        </p:txBody>
      </p:sp>
      <p:sp>
        <p:nvSpPr>
          <p:cNvPr id="5" name="Footer Placeholder 4">
            <a:extLst>
              <a:ext uri="{FF2B5EF4-FFF2-40B4-BE49-F238E27FC236}">
                <a16:creationId xmlns:a16="http://schemas.microsoft.com/office/drawing/2014/main" id="{13988A26-A243-B50F-3314-D7DB87430B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1D3711-9DBE-CDEA-22A9-723228954CC8}"/>
              </a:ext>
            </a:extLst>
          </p:cNvPr>
          <p:cNvSpPr>
            <a:spLocks noGrp="1"/>
          </p:cNvSpPr>
          <p:nvPr>
            <p:ph type="sldNum" sz="quarter" idx="12"/>
          </p:nvPr>
        </p:nvSpPr>
        <p:spPr/>
        <p:txBody>
          <a:bodyPr/>
          <a:lstStyle/>
          <a:p>
            <a:fld id="{4AA199A8-9573-48EA-9A4F-9A96558B056A}" type="slidenum">
              <a:rPr lang="en-US" smtClean="0"/>
              <a:t>‹#›</a:t>
            </a:fld>
            <a:endParaRPr lang="en-US"/>
          </a:p>
        </p:txBody>
      </p:sp>
    </p:spTree>
    <p:extLst>
      <p:ext uri="{BB962C8B-B14F-4D97-AF65-F5344CB8AC3E}">
        <p14:creationId xmlns:p14="http://schemas.microsoft.com/office/powerpoint/2010/main" val="3209938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D7A21-69F3-B241-5F8A-3207EDFC1DD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5596336-3072-B97D-D90A-654586D2D65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E27DA-5B8C-A674-205F-1DF4A553C4B1}"/>
              </a:ext>
            </a:extLst>
          </p:cNvPr>
          <p:cNvSpPr>
            <a:spLocks noGrp="1"/>
          </p:cNvSpPr>
          <p:nvPr>
            <p:ph type="dt" sz="half" idx="10"/>
          </p:nvPr>
        </p:nvSpPr>
        <p:spPr/>
        <p:txBody>
          <a:bodyPr/>
          <a:lstStyle/>
          <a:p>
            <a:fld id="{C0FB756D-9777-4476-BD0C-936B923EE6E9}" type="datetimeFigureOut">
              <a:rPr lang="en-US" smtClean="0"/>
              <a:t>3/17/2024</a:t>
            </a:fld>
            <a:endParaRPr lang="en-US"/>
          </a:p>
        </p:txBody>
      </p:sp>
      <p:sp>
        <p:nvSpPr>
          <p:cNvPr id="5" name="Footer Placeholder 4">
            <a:extLst>
              <a:ext uri="{FF2B5EF4-FFF2-40B4-BE49-F238E27FC236}">
                <a16:creationId xmlns:a16="http://schemas.microsoft.com/office/drawing/2014/main" id="{90CFD543-7BA6-FA8B-CDD4-4CD739A9A2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87814A-78D9-6F4A-6FFF-ADC2434ABE16}"/>
              </a:ext>
            </a:extLst>
          </p:cNvPr>
          <p:cNvSpPr>
            <a:spLocks noGrp="1"/>
          </p:cNvSpPr>
          <p:nvPr>
            <p:ph type="sldNum" sz="quarter" idx="12"/>
          </p:nvPr>
        </p:nvSpPr>
        <p:spPr/>
        <p:txBody>
          <a:bodyPr/>
          <a:lstStyle/>
          <a:p>
            <a:fld id="{4AA199A8-9573-48EA-9A4F-9A96558B056A}" type="slidenum">
              <a:rPr lang="en-US" smtClean="0"/>
              <a:t>‹#›</a:t>
            </a:fld>
            <a:endParaRPr lang="en-US"/>
          </a:p>
        </p:txBody>
      </p:sp>
    </p:spTree>
    <p:extLst>
      <p:ext uri="{BB962C8B-B14F-4D97-AF65-F5344CB8AC3E}">
        <p14:creationId xmlns:p14="http://schemas.microsoft.com/office/powerpoint/2010/main" val="2379282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53094-CA4F-CFFB-A902-3C7DD70BCBE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8237B4D-14BA-7D00-F764-40EC575735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9A36FCE-D457-167F-6A46-C4607EC28B3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73B96D9-18A8-9BF7-1CF1-FC2E9C3EFAA8}"/>
              </a:ext>
            </a:extLst>
          </p:cNvPr>
          <p:cNvSpPr>
            <a:spLocks noGrp="1"/>
          </p:cNvSpPr>
          <p:nvPr>
            <p:ph type="dt" sz="half" idx="10"/>
          </p:nvPr>
        </p:nvSpPr>
        <p:spPr/>
        <p:txBody>
          <a:bodyPr/>
          <a:lstStyle/>
          <a:p>
            <a:fld id="{C0FB756D-9777-4476-BD0C-936B923EE6E9}" type="datetimeFigureOut">
              <a:rPr lang="en-US" smtClean="0"/>
              <a:t>3/17/2024</a:t>
            </a:fld>
            <a:endParaRPr lang="en-US"/>
          </a:p>
        </p:txBody>
      </p:sp>
      <p:sp>
        <p:nvSpPr>
          <p:cNvPr id="6" name="Footer Placeholder 5">
            <a:extLst>
              <a:ext uri="{FF2B5EF4-FFF2-40B4-BE49-F238E27FC236}">
                <a16:creationId xmlns:a16="http://schemas.microsoft.com/office/drawing/2014/main" id="{F4AF3180-A7FA-E446-C808-331B6678ED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0C8180-9202-BBC1-C38D-95F8D0B4E223}"/>
              </a:ext>
            </a:extLst>
          </p:cNvPr>
          <p:cNvSpPr>
            <a:spLocks noGrp="1"/>
          </p:cNvSpPr>
          <p:nvPr>
            <p:ph type="sldNum" sz="quarter" idx="12"/>
          </p:nvPr>
        </p:nvSpPr>
        <p:spPr/>
        <p:txBody>
          <a:bodyPr/>
          <a:lstStyle/>
          <a:p>
            <a:fld id="{4AA199A8-9573-48EA-9A4F-9A96558B056A}" type="slidenum">
              <a:rPr lang="en-US" smtClean="0"/>
              <a:t>‹#›</a:t>
            </a:fld>
            <a:endParaRPr lang="en-US"/>
          </a:p>
        </p:txBody>
      </p:sp>
    </p:spTree>
    <p:extLst>
      <p:ext uri="{BB962C8B-B14F-4D97-AF65-F5344CB8AC3E}">
        <p14:creationId xmlns:p14="http://schemas.microsoft.com/office/powerpoint/2010/main" val="3593758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F96EB-9265-61D5-7B50-AFE321A70A9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FB3DB49-1787-2FE3-DF44-77DC678150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00BBD-F9D4-19F7-F42F-9C8696017D6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9C03E21-D928-3D9D-26E3-65EBA4D410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D19A67F-B343-6E06-C3BD-EAC0C51F962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65567FC-16CB-6553-EBE7-65C1C51D206A}"/>
              </a:ext>
            </a:extLst>
          </p:cNvPr>
          <p:cNvSpPr>
            <a:spLocks noGrp="1"/>
          </p:cNvSpPr>
          <p:nvPr>
            <p:ph type="dt" sz="half" idx="10"/>
          </p:nvPr>
        </p:nvSpPr>
        <p:spPr/>
        <p:txBody>
          <a:bodyPr/>
          <a:lstStyle/>
          <a:p>
            <a:fld id="{C0FB756D-9777-4476-BD0C-936B923EE6E9}" type="datetimeFigureOut">
              <a:rPr lang="en-US" smtClean="0"/>
              <a:t>3/17/2024</a:t>
            </a:fld>
            <a:endParaRPr lang="en-US"/>
          </a:p>
        </p:txBody>
      </p:sp>
      <p:sp>
        <p:nvSpPr>
          <p:cNvPr id="8" name="Footer Placeholder 7">
            <a:extLst>
              <a:ext uri="{FF2B5EF4-FFF2-40B4-BE49-F238E27FC236}">
                <a16:creationId xmlns:a16="http://schemas.microsoft.com/office/drawing/2014/main" id="{A3035E2F-FC04-B048-A3AE-5CFCE9DA608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C56E911-5422-9EFC-43F5-7051606384B7}"/>
              </a:ext>
            </a:extLst>
          </p:cNvPr>
          <p:cNvSpPr>
            <a:spLocks noGrp="1"/>
          </p:cNvSpPr>
          <p:nvPr>
            <p:ph type="sldNum" sz="quarter" idx="12"/>
          </p:nvPr>
        </p:nvSpPr>
        <p:spPr/>
        <p:txBody>
          <a:bodyPr/>
          <a:lstStyle/>
          <a:p>
            <a:fld id="{4AA199A8-9573-48EA-9A4F-9A96558B056A}" type="slidenum">
              <a:rPr lang="en-US" smtClean="0"/>
              <a:t>‹#›</a:t>
            </a:fld>
            <a:endParaRPr lang="en-US"/>
          </a:p>
        </p:txBody>
      </p:sp>
    </p:spTree>
    <p:extLst>
      <p:ext uri="{BB962C8B-B14F-4D97-AF65-F5344CB8AC3E}">
        <p14:creationId xmlns:p14="http://schemas.microsoft.com/office/powerpoint/2010/main" val="2890915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0AF74-E173-F5F1-BBD5-034531BE0D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3327416-F5BB-4F99-191A-AB1D3DA9ABC3}"/>
              </a:ext>
            </a:extLst>
          </p:cNvPr>
          <p:cNvSpPr>
            <a:spLocks noGrp="1"/>
          </p:cNvSpPr>
          <p:nvPr>
            <p:ph type="dt" sz="half" idx="10"/>
          </p:nvPr>
        </p:nvSpPr>
        <p:spPr/>
        <p:txBody>
          <a:bodyPr/>
          <a:lstStyle/>
          <a:p>
            <a:fld id="{C0FB756D-9777-4476-BD0C-936B923EE6E9}" type="datetimeFigureOut">
              <a:rPr lang="en-US" smtClean="0"/>
              <a:t>3/17/2024</a:t>
            </a:fld>
            <a:endParaRPr lang="en-US"/>
          </a:p>
        </p:txBody>
      </p:sp>
      <p:sp>
        <p:nvSpPr>
          <p:cNvPr id="4" name="Footer Placeholder 3">
            <a:extLst>
              <a:ext uri="{FF2B5EF4-FFF2-40B4-BE49-F238E27FC236}">
                <a16:creationId xmlns:a16="http://schemas.microsoft.com/office/drawing/2014/main" id="{AF6127F0-17BB-D562-ED5F-496553A3598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CAA3618-6532-61D7-9861-440D582AFB17}"/>
              </a:ext>
            </a:extLst>
          </p:cNvPr>
          <p:cNvSpPr>
            <a:spLocks noGrp="1"/>
          </p:cNvSpPr>
          <p:nvPr>
            <p:ph type="sldNum" sz="quarter" idx="12"/>
          </p:nvPr>
        </p:nvSpPr>
        <p:spPr/>
        <p:txBody>
          <a:bodyPr/>
          <a:lstStyle/>
          <a:p>
            <a:fld id="{4AA199A8-9573-48EA-9A4F-9A96558B056A}" type="slidenum">
              <a:rPr lang="en-US" smtClean="0"/>
              <a:t>‹#›</a:t>
            </a:fld>
            <a:endParaRPr lang="en-US"/>
          </a:p>
        </p:txBody>
      </p:sp>
    </p:spTree>
    <p:extLst>
      <p:ext uri="{BB962C8B-B14F-4D97-AF65-F5344CB8AC3E}">
        <p14:creationId xmlns:p14="http://schemas.microsoft.com/office/powerpoint/2010/main" val="4028230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486C24-122D-0EAA-3114-20F5B4650728}"/>
              </a:ext>
            </a:extLst>
          </p:cNvPr>
          <p:cNvSpPr>
            <a:spLocks noGrp="1"/>
          </p:cNvSpPr>
          <p:nvPr>
            <p:ph type="dt" sz="half" idx="10"/>
          </p:nvPr>
        </p:nvSpPr>
        <p:spPr/>
        <p:txBody>
          <a:bodyPr/>
          <a:lstStyle/>
          <a:p>
            <a:fld id="{C0FB756D-9777-4476-BD0C-936B923EE6E9}" type="datetimeFigureOut">
              <a:rPr lang="en-US" smtClean="0"/>
              <a:t>3/17/2024</a:t>
            </a:fld>
            <a:endParaRPr lang="en-US"/>
          </a:p>
        </p:txBody>
      </p:sp>
      <p:sp>
        <p:nvSpPr>
          <p:cNvPr id="3" name="Footer Placeholder 2">
            <a:extLst>
              <a:ext uri="{FF2B5EF4-FFF2-40B4-BE49-F238E27FC236}">
                <a16:creationId xmlns:a16="http://schemas.microsoft.com/office/drawing/2014/main" id="{6C48DCC9-3F0E-C6E4-709E-D3AFFDF787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84E589C-80D3-7179-D6AD-D849B2955F53}"/>
              </a:ext>
            </a:extLst>
          </p:cNvPr>
          <p:cNvSpPr>
            <a:spLocks noGrp="1"/>
          </p:cNvSpPr>
          <p:nvPr>
            <p:ph type="sldNum" sz="quarter" idx="12"/>
          </p:nvPr>
        </p:nvSpPr>
        <p:spPr/>
        <p:txBody>
          <a:bodyPr/>
          <a:lstStyle/>
          <a:p>
            <a:fld id="{4AA199A8-9573-48EA-9A4F-9A96558B056A}" type="slidenum">
              <a:rPr lang="en-US" smtClean="0"/>
              <a:t>‹#›</a:t>
            </a:fld>
            <a:endParaRPr lang="en-US"/>
          </a:p>
        </p:txBody>
      </p:sp>
    </p:spTree>
    <p:extLst>
      <p:ext uri="{BB962C8B-B14F-4D97-AF65-F5344CB8AC3E}">
        <p14:creationId xmlns:p14="http://schemas.microsoft.com/office/powerpoint/2010/main" val="1160237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72E9A-57E8-EF78-E222-60C211266E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B24848D-211F-5994-4376-2904BE25A4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2328F2F-C9FB-AF23-C8D3-376FFC9C8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EFE418-E024-A485-F340-32046F35D71D}"/>
              </a:ext>
            </a:extLst>
          </p:cNvPr>
          <p:cNvSpPr>
            <a:spLocks noGrp="1"/>
          </p:cNvSpPr>
          <p:nvPr>
            <p:ph type="dt" sz="half" idx="10"/>
          </p:nvPr>
        </p:nvSpPr>
        <p:spPr/>
        <p:txBody>
          <a:bodyPr/>
          <a:lstStyle/>
          <a:p>
            <a:fld id="{C0FB756D-9777-4476-BD0C-936B923EE6E9}" type="datetimeFigureOut">
              <a:rPr lang="en-US" smtClean="0"/>
              <a:t>3/17/2024</a:t>
            </a:fld>
            <a:endParaRPr lang="en-US"/>
          </a:p>
        </p:txBody>
      </p:sp>
      <p:sp>
        <p:nvSpPr>
          <p:cNvPr id="6" name="Footer Placeholder 5">
            <a:extLst>
              <a:ext uri="{FF2B5EF4-FFF2-40B4-BE49-F238E27FC236}">
                <a16:creationId xmlns:a16="http://schemas.microsoft.com/office/drawing/2014/main" id="{19D70679-3A58-0B12-466E-76AAC2D1A04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723514-F8DB-EF3F-313F-1141D7A6ABFD}"/>
              </a:ext>
            </a:extLst>
          </p:cNvPr>
          <p:cNvSpPr>
            <a:spLocks noGrp="1"/>
          </p:cNvSpPr>
          <p:nvPr>
            <p:ph type="sldNum" sz="quarter" idx="12"/>
          </p:nvPr>
        </p:nvSpPr>
        <p:spPr/>
        <p:txBody>
          <a:bodyPr/>
          <a:lstStyle/>
          <a:p>
            <a:fld id="{4AA199A8-9573-48EA-9A4F-9A96558B056A}" type="slidenum">
              <a:rPr lang="en-US" smtClean="0"/>
              <a:t>‹#›</a:t>
            </a:fld>
            <a:endParaRPr lang="en-US"/>
          </a:p>
        </p:txBody>
      </p:sp>
    </p:spTree>
    <p:extLst>
      <p:ext uri="{BB962C8B-B14F-4D97-AF65-F5344CB8AC3E}">
        <p14:creationId xmlns:p14="http://schemas.microsoft.com/office/powerpoint/2010/main" val="3076145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11C1E-4EB3-4EF3-F1AC-B729E59EEB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F0B45F-28E4-D511-3799-621F4E41AE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B749ECF-F9B8-F93E-7F6B-0AB43D39D2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229222E-527F-FF42-384A-9E8642FA490F}"/>
              </a:ext>
            </a:extLst>
          </p:cNvPr>
          <p:cNvSpPr>
            <a:spLocks noGrp="1"/>
          </p:cNvSpPr>
          <p:nvPr>
            <p:ph type="dt" sz="half" idx="10"/>
          </p:nvPr>
        </p:nvSpPr>
        <p:spPr/>
        <p:txBody>
          <a:bodyPr/>
          <a:lstStyle/>
          <a:p>
            <a:fld id="{C0FB756D-9777-4476-BD0C-936B923EE6E9}" type="datetimeFigureOut">
              <a:rPr lang="en-US" smtClean="0"/>
              <a:t>3/17/2024</a:t>
            </a:fld>
            <a:endParaRPr lang="en-US"/>
          </a:p>
        </p:txBody>
      </p:sp>
      <p:sp>
        <p:nvSpPr>
          <p:cNvPr id="6" name="Footer Placeholder 5">
            <a:extLst>
              <a:ext uri="{FF2B5EF4-FFF2-40B4-BE49-F238E27FC236}">
                <a16:creationId xmlns:a16="http://schemas.microsoft.com/office/drawing/2014/main" id="{2AA583A1-B151-D798-DABB-52768B2596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4CB4AC-1CC5-2A54-9032-32F90DD88257}"/>
              </a:ext>
            </a:extLst>
          </p:cNvPr>
          <p:cNvSpPr>
            <a:spLocks noGrp="1"/>
          </p:cNvSpPr>
          <p:nvPr>
            <p:ph type="sldNum" sz="quarter" idx="12"/>
          </p:nvPr>
        </p:nvSpPr>
        <p:spPr/>
        <p:txBody>
          <a:bodyPr/>
          <a:lstStyle/>
          <a:p>
            <a:fld id="{4AA199A8-9573-48EA-9A4F-9A96558B056A}" type="slidenum">
              <a:rPr lang="en-US" smtClean="0"/>
              <a:t>‹#›</a:t>
            </a:fld>
            <a:endParaRPr lang="en-US"/>
          </a:p>
        </p:txBody>
      </p:sp>
    </p:spTree>
    <p:extLst>
      <p:ext uri="{BB962C8B-B14F-4D97-AF65-F5344CB8AC3E}">
        <p14:creationId xmlns:p14="http://schemas.microsoft.com/office/powerpoint/2010/main" val="3459116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9B186-41FF-6777-1D04-AAA006C973E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17FEBE3-069B-A7EF-5033-41BC836D9F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4A1242-E8BD-D767-0F3C-82DD79C256E7}"/>
              </a:ext>
            </a:extLst>
          </p:cNvPr>
          <p:cNvSpPr>
            <a:spLocks noGrp="1"/>
          </p:cNvSpPr>
          <p:nvPr>
            <p:ph type="dt" sz="half" idx="10"/>
          </p:nvPr>
        </p:nvSpPr>
        <p:spPr/>
        <p:txBody>
          <a:bodyPr/>
          <a:lstStyle/>
          <a:p>
            <a:fld id="{C0FB756D-9777-4476-BD0C-936B923EE6E9}" type="datetimeFigureOut">
              <a:rPr lang="en-US" smtClean="0"/>
              <a:t>3/17/2024</a:t>
            </a:fld>
            <a:endParaRPr lang="en-US"/>
          </a:p>
        </p:txBody>
      </p:sp>
      <p:sp>
        <p:nvSpPr>
          <p:cNvPr id="5" name="Footer Placeholder 4">
            <a:extLst>
              <a:ext uri="{FF2B5EF4-FFF2-40B4-BE49-F238E27FC236}">
                <a16:creationId xmlns:a16="http://schemas.microsoft.com/office/drawing/2014/main" id="{FA627B48-2168-476B-847B-3470A0E693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AA31CD-B965-F456-45EE-C5770DC488BE}"/>
              </a:ext>
            </a:extLst>
          </p:cNvPr>
          <p:cNvSpPr>
            <a:spLocks noGrp="1"/>
          </p:cNvSpPr>
          <p:nvPr>
            <p:ph type="sldNum" sz="quarter" idx="12"/>
          </p:nvPr>
        </p:nvSpPr>
        <p:spPr/>
        <p:txBody>
          <a:bodyPr/>
          <a:lstStyle/>
          <a:p>
            <a:fld id="{4AA199A8-9573-48EA-9A4F-9A96558B056A}" type="slidenum">
              <a:rPr lang="en-US" smtClean="0"/>
              <a:t>‹#›</a:t>
            </a:fld>
            <a:endParaRPr lang="en-US"/>
          </a:p>
        </p:txBody>
      </p:sp>
    </p:spTree>
    <p:extLst>
      <p:ext uri="{BB962C8B-B14F-4D97-AF65-F5344CB8AC3E}">
        <p14:creationId xmlns:p14="http://schemas.microsoft.com/office/powerpoint/2010/main" val="1555627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F8276D6-1BCE-BFF2-5FA0-937EC69474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F5BB1C-B00E-E4CA-1A88-7904819A77C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0DFE14-1FB5-ECA1-BA91-BA0083B832F8}"/>
              </a:ext>
            </a:extLst>
          </p:cNvPr>
          <p:cNvSpPr>
            <a:spLocks noGrp="1"/>
          </p:cNvSpPr>
          <p:nvPr>
            <p:ph type="dt" sz="half" idx="10"/>
          </p:nvPr>
        </p:nvSpPr>
        <p:spPr/>
        <p:txBody>
          <a:bodyPr/>
          <a:lstStyle/>
          <a:p>
            <a:fld id="{C0FB756D-9777-4476-BD0C-936B923EE6E9}" type="datetimeFigureOut">
              <a:rPr lang="en-US" smtClean="0"/>
              <a:t>3/17/2024</a:t>
            </a:fld>
            <a:endParaRPr lang="en-US"/>
          </a:p>
        </p:txBody>
      </p:sp>
      <p:sp>
        <p:nvSpPr>
          <p:cNvPr id="5" name="Footer Placeholder 4">
            <a:extLst>
              <a:ext uri="{FF2B5EF4-FFF2-40B4-BE49-F238E27FC236}">
                <a16:creationId xmlns:a16="http://schemas.microsoft.com/office/drawing/2014/main" id="{6C058529-6F32-2ADB-5CCE-355A875C8C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724D85-A8C0-3E0C-9047-9A250F484730}"/>
              </a:ext>
            </a:extLst>
          </p:cNvPr>
          <p:cNvSpPr>
            <a:spLocks noGrp="1"/>
          </p:cNvSpPr>
          <p:nvPr>
            <p:ph type="sldNum" sz="quarter" idx="12"/>
          </p:nvPr>
        </p:nvSpPr>
        <p:spPr/>
        <p:txBody>
          <a:bodyPr/>
          <a:lstStyle/>
          <a:p>
            <a:fld id="{4AA199A8-9573-48EA-9A4F-9A96558B056A}" type="slidenum">
              <a:rPr lang="en-US" smtClean="0"/>
              <a:t>‹#›</a:t>
            </a:fld>
            <a:endParaRPr lang="en-US"/>
          </a:p>
        </p:txBody>
      </p:sp>
    </p:spTree>
    <p:extLst>
      <p:ext uri="{BB962C8B-B14F-4D97-AF65-F5344CB8AC3E}">
        <p14:creationId xmlns:p14="http://schemas.microsoft.com/office/powerpoint/2010/main" val="3249636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FA1CFD-0E22-7346-5631-4276DE7784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D8AC844-75F7-5396-6086-153AA57F58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589A55-25C0-19D1-E9C5-67F0372C71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0FB756D-9777-4476-BD0C-936B923EE6E9}" type="datetimeFigureOut">
              <a:rPr lang="en-US" smtClean="0"/>
              <a:t>3/17/2024</a:t>
            </a:fld>
            <a:endParaRPr lang="en-US"/>
          </a:p>
        </p:txBody>
      </p:sp>
      <p:sp>
        <p:nvSpPr>
          <p:cNvPr id="5" name="Footer Placeholder 4">
            <a:extLst>
              <a:ext uri="{FF2B5EF4-FFF2-40B4-BE49-F238E27FC236}">
                <a16:creationId xmlns:a16="http://schemas.microsoft.com/office/drawing/2014/main" id="{FC939F61-4C5B-46AE-360E-B1AA3CE202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E688EAE1-5570-B28C-9ECA-1C343776B8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AA199A8-9573-48EA-9A4F-9A96558B056A}" type="slidenum">
              <a:rPr lang="en-US" smtClean="0"/>
              <a:t>‹#›</a:t>
            </a:fld>
            <a:endParaRPr lang="en-US"/>
          </a:p>
        </p:txBody>
      </p:sp>
    </p:spTree>
    <p:extLst>
      <p:ext uri="{BB962C8B-B14F-4D97-AF65-F5344CB8AC3E}">
        <p14:creationId xmlns:p14="http://schemas.microsoft.com/office/powerpoint/2010/main" val="2130075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rrows pointing right while one points left">
            <a:extLst>
              <a:ext uri="{FF2B5EF4-FFF2-40B4-BE49-F238E27FC236}">
                <a16:creationId xmlns:a16="http://schemas.microsoft.com/office/drawing/2014/main" id="{D2B26117-8DD7-13E6-4292-A2FDCB5E61AA}"/>
              </a:ext>
            </a:extLst>
          </p:cNvPr>
          <p:cNvPicPr>
            <a:picLocks noChangeAspect="1"/>
          </p:cNvPicPr>
          <p:nvPr/>
        </p:nvPicPr>
        <p:blipFill rotWithShape="1">
          <a:blip r:embed="rId2">
            <a:alphaModFix amt="50000"/>
          </a:blip>
          <a:srcRect t="8325" b="7406"/>
          <a:stretch/>
        </p:blipFill>
        <p:spPr>
          <a:xfrm>
            <a:off x="20" y="1"/>
            <a:ext cx="12191980" cy="6857999"/>
          </a:xfrm>
          <a:prstGeom prst="rect">
            <a:avLst/>
          </a:prstGeom>
        </p:spPr>
      </p:pic>
      <p:sp>
        <p:nvSpPr>
          <p:cNvPr id="2" name="Title 1">
            <a:extLst>
              <a:ext uri="{FF2B5EF4-FFF2-40B4-BE49-F238E27FC236}">
                <a16:creationId xmlns:a16="http://schemas.microsoft.com/office/drawing/2014/main" id="{ACB36CBF-E1EF-DE10-DF56-9CCE12969843}"/>
              </a:ext>
            </a:extLst>
          </p:cNvPr>
          <p:cNvSpPr>
            <a:spLocks noGrp="1"/>
          </p:cNvSpPr>
          <p:nvPr>
            <p:ph type="ctrTitle"/>
          </p:nvPr>
        </p:nvSpPr>
        <p:spPr>
          <a:xfrm>
            <a:off x="1524000" y="1122362"/>
            <a:ext cx="9144000" cy="2900518"/>
          </a:xfrm>
        </p:spPr>
        <p:txBody>
          <a:bodyPr>
            <a:normAutofit/>
          </a:bodyPr>
          <a:lstStyle/>
          <a:p>
            <a:r>
              <a:rPr lang="en-US" sz="3800">
                <a:solidFill>
                  <a:srgbClr val="FFFFFF"/>
                </a:solidFill>
              </a:rPr>
              <a:t>MARKETING MANAGEMENT AND STRATEGY </a:t>
            </a:r>
            <a:br>
              <a:rPr lang="en-US" sz="3800">
                <a:solidFill>
                  <a:srgbClr val="FFFFFF"/>
                </a:solidFill>
              </a:rPr>
            </a:br>
            <a:r>
              <a:rPr lang="en-US" sz="3800">
                <a:solidFill>
                  <a:srgbClr val="FFFFFF"/>
                </a:solidFill>
              </a:rPr>
              <a:t>WEEK 1 </a:t>
            </a:r>
            <a:br>
              <a:rPr lang="en-US" sz="3800">
                <a:solidFill>
                  <a:srgbClr val="FFFFFF"/>
                </a:solidFill>
              </a:rPr>
            </a:br>
            <a:r>
              <a:rPr lang="en-US" sz="3800">
                <a:solidFill>
                  <a:srgbClr val="FFFFFF"/>
                </a:solidFill>
              </a:rPr>
              <a:t>OVERVIEW OF MARKETING MANAGEMENT AND STRATEGY </a:t>
            </a:r>
          </a:p>
        </p:txBody>
      </p:sp>
      <p:sp>
        <p:nvSpPr>
          <p:cNvPr id="3" name="Subtitle 2">
            <a:extLst>
              <a:ext uri="{FF2B5EF4-FFF2-40B4-BE49-F238E27FC236}">
                <a16:creationId xmlns:a16="http://schemas.microsoft.com/office/drawing/2014/main" id="{8344E46B-657C-8B85-D89D-7011B85FB620}"/>
              </a:ext>
            </a:extLst>
          </p:cNvPr>
          <p:cNvSpPr>
            <a:spLocks noGrp="1"/>
          </p:cNvSpPr>
          <p:nvPr>
            <p:ph type="subTitle" idx="1"/>
          </p:nvPr>
        </p:nvSpPr>
        <p:spPr>
          <a:xfrm>
            <a:off x="1524000" y="4159404"/>
            <a:ext cx="9144000" cy="1098395"/>
          </a:xfrm>
        </p:spPr>
        <p:txBody>
          <a:bodyPr>
            <a:normAutofit/>
          </a:bodyPr>
          <a:lstStyle/>
          <a:p>
            <a:r>
              <a:rPr lang="en-US">
                <a:solidFill>
                  <a:srgbClr val="FFFFFF"/>
                </a:solidFill>
              </a:rPr>
              <a:t>Dr John N. Kamau</a:t>
            </a:r>
          </a:p>
        </p:txBody>
      </p:sp>
    </p:spTree>
    <p:extLst>
      <p:ext uri="{BB962C8B-B14F-4D97-AF65-F5344CB8AC3E}">
        <p14:creationId xmlns:p14="http://schemas.microsoft.com/office/powerpoint/2010/main" val="189636344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5D71A4-7FF4-844B-4CEA-8CA112F98E2A}"/>
              </a:ext>
            </a:extLst>
          </p:cNvPr>
          <p:cNvSpPr>
            <a:spLocks noGrp="1"/>
          </p:cNvSpPr>
          <p:nvPr>
            <p:ph type="title"/>
          </p:nvPr>
        </p:nvSpPr>
        <p:spPr>
          <a:xfrm>
            <a:off x="5297762" y="329184"/>
            <a:ext cx="6251110" cy="1783080"/>
          </a:xfrm>
        </p:spPr>
        <p:txBody>
          <a:bodyPr anchor="b">
            <a:normAutofit/>
          </a:bodyPr>
          <a:lstStyle/>
          <a:p>
            <a:r>
              <a:rPr lang="en-US" sz="5400"/>
              <a:t>Welcome !</a:t>
            </a:r>
          </a:p>
        </p:txBody>
      </p:sp>
      <p:pic>
        <p:nvPicPr>
          <p:cNvPr id="5" name="Picture 4" descr="Glasses on top of a book">
            <a:extLst>
              <a:ext uri="{FF2B5EF4-FFF2-40B4-BE49-F238E27FC236}">
                <a16:creationId xmlns:a16="http://schemas.microsoft.com/office/drawing/2014/main" id="{CA62BAB8-4237-8711-10AA-B596B03ADA1C}"/>
              </a:ext>
            </a:extLst>
          </p:cNvPr>
          <p:cNvPicPr>
            <a:picLocks noChangeAspect="1"/>
          </p:cNvPicPr>
          <p:nvPr/>
        </p:nvPicPr>
        <p:blipFill rotWithShape="1">
          <a:blip r:embed="rId2"/>
          <a:srcRect l="14838" r="40170"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E7936A-4AD1-15EE-011A-C0E0B5FA8A96}"/>
              </a:ext>
            </a:extLst>
          </p:cNvPr>
          <p:cNvSpPr>
            <a:spLocks noGrp="1"/>
          </p:cNvSpPr>
          <p:nvPr>
            <p:ph idx="1"/>
          </p:nvPr>
        </p:nvSpPr>
        <p:spPr>
          <a:xfrm>
            <a:off x="5297762" y="2706624"/>
            <a:ext cx="6251110" cy="3483864"/>
          </a:xfrm>
        </p:spPr>
        <p:txBody>
          <a:bodyPr>
            <a:normAutofit/>
          </a:bodyPr>
          <a:lstStyle/>
          <a:p>
            <a:r>
              <a:rPr lang="en-US" sz="2000"/>
              <a:t>Welcome to marketing management and strategy class</a:t>
            </a:r>
          </a:p>
          <a:p>
            <a:r>
              <a:rPr lang="en-US" sz="2000"/>
              <a:t>It is my joy to have you in this class</a:t>
            </a:r>
          </a:p>
          <a:p>
            <a:r>
              <a:rPr lang="en-US" sz="2000"/>
              <a:t>Structure of the lecture</a:t>
            </a:r>
          </a:p>
          <a:p>
            <a:r>
              <a:rPr lang="en-US" sz="2000"/>
              <a:t>Two parts </a:t>
            </a:r>
          </a:p>
          <a:p>
            <a:r>
              <a:rPr lang="en-US" sz="2000"/>
              <a:t>Personal introduction </a:t>
            </a:r>
          </a:p>
          <a:p>
            <a:r>
              <a:rPr lang="en-US" sz="2000"/>
              <a:t>Course introduction </a:t>
            </a:r>
          </a:p>
          <a:p>
            <a:r>
              <a:rPr lang="en-US" sz="2000"/>
              <a:t>Topic introduction </a:t>
            </a:r>
          </a:p>
          <a:p>
            <a:r>
              <a:rPr lang="en-US" sz="2000"/>
              <a:t>Topic content </a:t>
            </a:r>
          </a:p>
          <a:p>
            <a:endParaRPr lang="en-US" sz="2000"/>
          </a:p>
        </p:txBody>
      </p:sp>
    </p:spTree>
    <p:extLst>
      <p:ext uri="{BB962C8B-B14F-4D97-AF65-F5344CB8AC3E}">
        <p14:creationId xmlns:p14="http://schemas.microsoft.com/office/powerpoint/2010/main" val="2467426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D89E20-4AEA-2B53-F329-5263A617B3C2}"/>
              </a:ext>
            </a:extLst>
          </p:cNvPr>
          <p:cNvSpPr>
            <a:spLocks noGrp="1"/>
          </p:cNvSpPr>
          <p:nvPr>
            <p:ph type="title"/>
          </p:nvPr>
        </p:nvSpPr>
        <p:spPr>
          <a:xfrm>
            <a:off x="630936" y="640080"/>
            <a:ext cx="4818888" cy="1481328"/>
          </a:xfrm>
        </p:spPr>
        <p:txBody>
          <a:bodyPr anchor="b">
            <a:normAutofit/>
          </a:bodyPr>
          <a:lstStyle/>
          <a:p>
            <a:r>
              <a:rPr lang="en-US" sz="5000"/>
              <a:t>Personal introduction </a:t>
            </a:r>
          </a:p>
        </p:txBody>
      </p:sp>
      <p:sp>
        <p:nvSpPr>
          <p:cNvPr id="16"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D7BFEB-D01D-FDC6-CF38-6B3E77B8AE45}"/>
              </a:ext>
            </a:extLst>
          </p:cNvPr>
          <p:cNvSpPr>
            <a:spLocks noGrp="1"/>
          </p:cNvSpPr>
          <p:nvPr>
            <p:ph idx="1"/>
          </p:nvPr>
        </p:nvSpPr>
        <p:spPr>
          <a:xfrm>
            <a:off x="630936" y="2660904"/>
            <a:ext cx="4818888" cy="3547872"/>
          </a:xfrm>
        </p:spPr>
        <p:txBody>
          <a:bodyPr anchor="t">
            <a:normAutofit/>
          </a:bodyPr>
          <a:lstStyle/>
          <a:p>
            <a:r>
              <a:rPr lang="en-US" sz="1900"/>
              <a:t>Name : Dr John N Kamau</a:t>
            </a:r>
          </a:p>
          <a:p>
            <a:r>
              <a:rPr lang="en-US" sz="1900"/>
              <a:t>Academic qualification: PhD in business administration  </a:t>
            </a:r>
          </a:p>
          <a:p>
            <a:r>
              <a:rPr lang="en-US" sz="1900"/>
              <a:t>Teaching experience: over 15 years  </a:t>
            </a:r>
          </a:p>
          <a:p>
            <a:r>
              <a:rPr lang="en-US" sz="1900"/>
              <a:t>Research experience: over 15 articles, 2 books </a:t>
            </a:r>
          </a:p>
          <a:p>
            <a:r>
              <a:rPr lang="en-US" sz="1900"/>
              <a:t>Place of work : Africa Nazarene university</a:t>
            </a:r>
          </a:p>
          <a:p>
            <a:r>
              <a:rPr lang="en-US" sz="1900"/>
              <a:t>Faith: Christian </a:t>
            </a:r>
          </a:p>
          <a:p>
            <a:r>
              <a:rPr lang="en-US" sz="1900"/>
              <a:t>Family: family person </a:t>
            </a:r>
          </a:p>
          <a:p>
            <a:endParaRPr lang="en-US" sz="1900"/>
          </a:p>
          <a:p>
            <a:endParaRPr lang="en-US" sz="1900"/>
          </a:p>
        </p:txBody>
      </p:sp>
      <p:pic>
        <p:nvPicPr>
          <p:cNvPr id="4" name="Picture 3">
            <a:extLst>
              <a:ext uri="{FF2B5EF4-FFF2-40B4-BE49-F238E27FC236}">
                <a16:creationId xmlns:a16="http://schemas.microsoft.com/office/drawing/2014/main" id="{A9C542A6-0E83-2108-5740-A103F37272BC}"/>
              </a:ext>
            </a:extLst>
          </p:cNvPr>
          <p:cNvPicPr>
            <a:picLocks noChangeAspect="1"/>
          </p:cNvPicPr>
          <p:nvPr/>
        </p:nvPicPr>
        <p:blipFill>
          <a:blip r:embed="rId2"/>
          <a:stretch>
            <a:fillRect/>
          </a:stretch>
        </p:blipFill>
        <p:spPr>
          <a:xfrm>
            <a:off x="6099048" y="699516"/>
            <a:ext cx="5458968" cy="5458968"/>
          </a:xfrm>
          <a:prstGeom prst="rect">
            <a:avLst/>
          </a:prstGeom>
        </p:spPr>
      </p:pic>
    </p:spTree>
    <p:extLst>
      <p:ext uri="{BB962C8B-B14F-4D97-AF65-F5344CB8AC3E}">
        <p14:creationId xmlns:p14="http://schemas.microsoft.com/office/powerpoint/2010/main" val="2008041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Light bulb on yellow background with sketched light beams and cord">
            <a:extLst>
              <a:ext uri="{FF2B5EF4-FFF2-40B4-BE49-F238E27FC236}">
                <a16:creationId xmlns:a16="http://schemas.microsoft.com/office/drawing/2014/main" id="{6AF9428D-F413-7730-7C4C-2EB6EE1B90A2}"/>
              </a:ext>
            </a:extLst>
          </p:cNvPr>
          <p:cNvPicPr>
            <a:picLocks noChangeAspect="1"/>
          </p:cNvPicPr>
          <p:nvPr/>
        </p:nvPicPr>
        <p:blipFill rotWithShape="1">
          <a:blip r:embed="rId2"/>
          <a:srcRect l="47871" r="3613"/>
          <a:stretch/>
        </p:blipFill>
        <p:spPr>
          <a:xfrm>
            <a:off x="-1" y="-2"/>
            <a:ext cx="5410198" cy="6858002"/>
          </a:xfrm>
          <a:prstGeom prst="rect">
            <a:avLst/>
          </a:prstGeom>
        </p:spPr>
      </p:pic>
      <p:sp useBgFill="1">
        <p:nvSpPr>
          <p:cNvPr id="15" name="Rectangle 14">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467F08-63E0-02BB-EB5B-503A4547965C}"/>
              </a:ext>
            </a:extLst>
          </p:cNvPr>
          <p:cNvSpPr>
            <a:spLocks noGrp="1"/>
          </p:cNvSpPr>
          <p:nvPr>
            <p:ph type="title"/>
          </p:nvPr>
        </p:nvSpPr>
        <p:spPr>
          <a:xfrm>
            <a:off x="6115317" y="405685"/>
            <a:ext cx="5464968" cy="1559301"/>
          </a:xfrm>
        </p:spPr>
        <p:txBody>
          <a:bodyPr>
            <a:normAutofit/>
          </a:bodyPr>
          <a:lstStyle/>
          <a:p>
            <a:r>
              <a:rPr lang="en-US" sz="4000"/>
              <a:t>Course introduction </a:t>
            </a:r>
          </a:p>
        </p:txBody>
      </p:sp>
      <p:sp>
        <p:nvSpPr>
          <p:cNvPr id="3" name="Content Placeholder 2">
            <a:extLst>
              <a:ext uri="{FF2B5EF4-FFF2-40B4-BE49-F238E27FC236}">
                <a16:creationId xmlns:a16="http://schemas.microsoft.com/office/drawing/2014/main" id="{62F671BE-2063-F2C4-8BC4-5DBC99BF61D9}"/>
              </a:ext>
            </a:extLst>
          </p:cNvPr>
          <p:cNvSpPr>
            <a:spLocks noGrp="1"/>
          </p:cNvSpPr>
          <p:nvPr>
            <p:ph idx="1"/>
          </p:nvPr>
        </p:nvSpPr>
        <p:spPr>
          <a:xfrm>
            <a:off x="6115317" y="2743200"/>
            <a:ext cx="5247340" cy="3496878"/>
          </a:xfrm>
        </p:spPr>
        <p:txBody>
          <a:bodyPr anchor="ctr">
            <a:normAutofit/>
          </a:bodyPr>
          <a:lstStyle/>
          <a:p>
            <a:r>
              <a:rPr lang="en-US" sz="1600" dirty="0"/>
              <a:t>Tittle: Marketing Management and Strategy,…. Strategic marketing </a:t>
            </a:r>
          </a:p>
          <a:p>
            <a:r>
              <a:rPr lang="en-US" sz="1600" dirty="0"/>
              <a:t>Level of study: Masters student but also third year/fourth years</a:t>
            </a:r>
          </a:p>
          <a:p>
            <a:r>
              <a:rPr lang="en-US" sz="1600" dirty="0"/>
              <a:t>Purpose: to equip learners with knowledge and skills to  design marketing management strategies</a:t>
            </a:r>
          </a:p>
          <a:p>
            <a:r>
              <a:rPr lang="en-US" sz="1600" dirty="0"/>
              <a:t>Course structure</a:t>
            </a:r>
          </a:p>
          <a:p>
            <a:r>
              <a:rPr lang="en-US" sz="1600" dirty="0"/>
              <a:t>Three parts</a:t>
            </a:r>
          </a:p>
          <a:p>
            <a:r>
              <a:rPr lang="en-US" sz="1600" dirty="0"/>
              <a:t>A) Basics of marketing</a:t>
            </a:r>
          </a:p>
          <a:p>
            <a:r>
              <a:rPr lang="en-US" sz="1600" dirty="0"/>
              <a:t>B) Marketing mix strategies </a:t>
            </a:r>
          </a:p>
          <a:p>
            <a:r>
              <a:rPr lang="en-US" sz="1600" dirty="0"/>
              <a:t>C) Holistic marketing approaches and ethics</a:t>
            </a:r>
          </a:p>
        </p:txBody>
      </p:sp>
    </p:spTree>
    <p:extLst>
      <p:ext uri="{BB962C8B-B14F-4D97-AF65-F5344CB8AC3E}">
        <p14:creationId xmlns:p14="http://schemas.microsoft.com/office/powerpoint/2010/main" val="11087898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5F7B59-C3AA-4CC2-EC2D-C9D9D64A070E}"/>
              </a:ext>
            </a:extLst>
          </p:cNvPr>
          <p:cNvSpPr>
            <a:spLocks noGrp="1"/>
          </p:cNvSpPr>
          <p:nvPr>
            <p:ph type="title"/>
          </p:nvPr>
        </p:nvSpPr>
        <p:spPr>
          <a:xfrm>
            <a:off x="761803" y="350196"/>
            <a:ext cx="4646904" cy="1624520"/>
          </a:xfrm>
        </p:spPr>
        <p:txBody>
          <a:bodyPr anchor="ctr">
            <a:normAutofit/>
          </a:bodyPr>
          <a:lstStyle/>
          <a:p>
            <a:r>
              <a:rPr lang="en-US" sz="4000"/>
              <a:t>Course learning outcomes </a:t>
            </a:r>
          </a:p>
        </p:txBody>
      </p:sp>
      <p:sp>
        <p:nvSpPr>
          <p:cNvPr id="3" name="Content Placeholder 2">
            <a:extLst>
              <a:ext uri="{FF2B5EF4-FFF2-40B4-BE49-F238E27FC236}">
                <a16:creationId xmlns:a16="http://schemas.microsoft.com/office/drawing/2014/main" id="{5B2C260B-42AE-A225-AD81-6C861EBA3D39}"/>
              </a:ext>
            </a:extLst>
          </p:cNvPr>
          <p:cNvSpPr>
            <a:spLocks noGrp="1"/>
          </p:cNvSpPr>
          <p:nvPr>
            <p:ph idx="1"/>
          </p:nvPr>
        </p:nvSpPr>
        <p:spPr>
          <a:xfrm>
            <a:off x="761802" y="2743200"/>
            <a:ext cx="4646905" cy="3613149"/>
          </a:xfrm>
        </p:spPr>
        <p:txBody>
          <a:bodyPr anchor="ctr">
            <a:normAutofit/>
          </a:bodyPr>
          <a:lstStyle/>
          <a:p>
            <a:r>
              <a:rPr lang="en-US" sz="1700"/>
              <a:t>1.	Describe marketing management and the challenge of defining marketing problems. </a:t>
            </a:r>
          </a:p>
          <a:p>
            <a:r>
              <a:rPr lang="en-US" sz="1700"/>
              <a:t>2.	Make and defend marketing decisions in the context of realistic problem situations </a:t>
            </a:r>
          </a:p>
          <a:p>
            <a:r>
              <a:rPr lang="en-US" sz="1700"/>
              <a:t>3.	Create connections between marketing and other functional areas of business </a:t>
            </a:r>
          </a:p>
          <a:p>
            <a:r>
              <a:rPr lang="en-US" sz="1700"/>
              <a:t>4.	Appraise the value of marketing concepts as guides for understanding management problems and developing comprehensive marketing programs</a:t>
            </a:r>
          </a:p>
          <a:p>
            <a:endParaRPr lang="en-US" sz="1700"/>
          </a:p>
        </p:txBody>
      </p:sp>
      <p:pic>
        <p:nvPicPr>
          <p:cNvPr id="5" name="Picture 4" descr="Drawings on colourful paper">
            <a:extLst>
              <a:ext uri="{FF2B5EF4-FFF2-40B4-BE49-F238E27FC236}">
                <a16:creationId xmlns:a16="http://schemas.microsoft.com/office/drawing/2014/main" id="{22E0D8B6-02CC-FBC8-5B0C-76609D02E871}"/>
              </a:ext>
            </a:extLst>
          </p:cNvPr>
          <p:cNvPicPr>
            <a:picLocks noChangeAspect="1"/>
          </p:cNvPicPr>
          <p:nvPr/>
        </p:nvPicPr>
        <p:blipFill rotWithShape="1">
          <a:blip r:embed="rId2"/>
          <a:srcRect l="10171" r="30428" b="-2"/>
          <a:stretch/>
        </p:blipFill>
        <p:spPr>
          <a:xfrm>
            <a:off x="6096000" y="1"/>
            <a:ext cx="6102825" cy="6858000"/>
          </a:xfrm>
          <a:prstGeom prst="rect">
            <a:avLst/>
          </a:prstGeom>
        </p:spPr>
      </p:pic>
    </p:spTree>
    <p:extLst>
      <p:ext uri="{BB962C8B-B14F-4D97-AF65-F5344CB8AC3E}">
        <p14:creationId xmlns:p14="http://schemas.microsoft.com/office/powerpoint/2010/main" val="15810150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A26412-771B-5D1E-EC77-B2BF13C8C329}"/>
              </a:ext>
            </a:extLst>
          </p:cNvPr>
          <p:cNvSpPr>
            <a:spLocks noGrp="1"/>
          </p:cNvSpPr>
          <p:nvPr>
            <p:ph type="title"/>
          </p:nvPr>
        </p:nvSpPr>
        <p:spPr>
          <a:xfrm>
            <a:off x="761803" y="350196"/>
            <a:ext cx="4646904" cy="1624520"/>
          </a:xfrm>
        </p:spPr>
        <p:txBody>
          <a:bodyPr anchor="ctr">
            <a:normAutofit/>
          </a:bodyPr>
          <a:lstStyle/>
          <a:p>
            <a:r>
              <a:rPr lang="en-US" sz="4000"/>
              <a:t>Course requirements and assessments </a:t>
            </a:r>
          </a:p>
        </p:txBody>
      </p:sp>
      <p:sp>
        <p:nvSpPr>
          <p:cNvPr id="3" name="Content Placeholder 2">
            <a:extLst>
              <a:ext uri="{FF2B5EF4-FFF2-40B4-BE49-F238E27FC236}">
                <a16:creationId xmlns:a16="http://schemas.microsoft.com/office/drawing/2014/main" id="{B048FEA3-CF09-7390-571A-986A79F07480}"/>
              </a:ext>
            </a:extLst>
          </p:cNvPr>
          <p:cNvSpPr>
            <a:spLocks noGrp="1"/>
          </p:cNvSpPr>
          <p:nvPr>
            <p:ph idx="1"/>
          </p:nvPr>
        </p:nvSpPr>
        <p:spPr>
          <a:xfrm>
            <a:off x="761802" y="2743200"/>
            <a:ext cx="4646905" cy="3613149"/>
          </a:xfrm>
        </p:spPr>
        <p:txBody>
          <a:bodyPr anchor="ctr">
            <a:normAutofit/>
          </a:bodyPr>
          <a:lstStyle/>
          <a:p>
            <a:r>
              <a:rPr lang="en-US" sz="2000"/>
              <a:t>Core text: Marketing management by Kotler &amp; Keller 15</a:t>
            </a:r>
            <a:r>
              <a:rPr lang="en-US" sz="2000" baseline="30000"/>
              <a:t>th</a:t>
            </a:r>
            <a:r>
              <a:rPr lang="en-US" sz="2000"/>
              <a:t> edition </a:t>
            </a:r>
          </a:p>
          <a:p>
            <a:r>
              <a:rPr lang="en-US" sz="2000"/>
              <a:t>Assessment </a:t>
            </a:r>
          </a:p>
          <a:p>
            <a:r>
              <a:rPr lang="en-US" sz="2000"/>
              <a:t>Undergraduate : CATs and final exam</a:t>
            </a:r>
          </a:p>
          <a:p>
            <a:r>
              <a:rPr lang="en-US" sz="2000"/>
              <a:t>Master student: Marketing management project </a:t>
            </a:r>
          </a:p>
        </p:txBody>
      </p:sp>
      <p:pic>
        <p:nvPicPr>
          <p:cNvPr id="5" name="Picture 4" descr="Glasses on top of a book">
            <a:extLst>
              <a:ext uri="{FF2B5EF4-FFF2-40B4-BE49-F238E27FC236}">
                <a16:creationId xmlns:a16="http://schemas.microsoft.com/office/drawing/2014/main" id="{5C44C9D8-B505-E7D6-C6FF-777100047A7D}"/>
              </a:ext>
            </a:extLst>
          </p:cNvPr>
          <p:cNvPicPr>
            <a:picLocks noChangeAspect="1"/>
          </p:cNvPicPr>
          <p:nvPr/>
        </p:nvPicPr>
        <p:blipFill rotWithShape="1">
          <a:blip r:embed="rId2"/>
          <a:srcRect l="7856" r="33188" b="-1"/>
          <a:stretch/>
        </p:blipFill>
        <p:spPr>
          <a:xfrm>
            <a:off x="6096000" y="1"/>
            <a:ext cx="6102825" cy="6858000"/>
          </a:xfrm>
          <a:prstGeom prst="rect">
            <a:avLst/>
          </a:prstGeom>
        </p:spPr>
      </p:pic>
    </p:spTree>
    <p:extLst>
      <p:ext uri="{BB962C8B-B14F-4D97-AF65-F5344CB8AC3E}">
        <p14:creationId xmlns:p14="http://schemas.microsoft.com/office/powerpoint/2010/main" val="3144736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esk with productivity items">
            <a:extLst>
              <a:ext uri="{FF2B5EF4-FFF2-40B4-BE49-F238E27FC236}">
                <a16:creationId xmlns:a16="http://schemas.microsoft.com/office/drawing/2014/main" id="{D8DF438D-4EE0-E110-252B-0838CAD858F7}"/>
              </a:ext>
            </a:extLst>
          </p:cNvPr>
          <p:cNvPicPr>
            <a:picLocks noChangeAspect="1"/>
          </p:cNvPicPr>
          <p:nvPr/>
        </p:nvPicPr>
        <p:blipFill rotWithShape="1">
          <a:blip r:embed="rId2"/>
          <a:srcRect l="5884" r="-1" b="-1"/>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A2147D-B23F-11F0-5649-869DBA39BAA9}"/>
              </a:ext>
            </a:extLst>
          </p:cNvPr>
          <p:cNvSpPr>
            <a:spLocks noGrp="1"/>
          </p:cNvSpPr>
          <p:nvPr>
            <p:ph type="title"/>
          </p:nvPr>
        </p:nvSpPr>
        <p:spPr>
          <a:xfrm>
            <a:off x="838200" y="365125"/>
            <a:ext cx="3822189" cy="1899912"/>
          </a:xfrm>
        </p:spPr>
        <p:txBody>
          <a:bodyPr>
            <a:normAutofit/>
          </a:bodyPr>
          <a:lstStyle/>
          <a:p>
            <a:r>
              <a:rPr lang="en-US" sz="4000"/>
              <a:t>Overview of marketing management </a:t>
            </a:r>
          </a:p>
        </p:txBody>
      </p:sp>
      <p:sp>
        <p:nvSpPr>
          <p:cNvPr id="3" name="Content Placeholder 2">
            <a:extLst>
              <a:ext uri="{FF2B5EF4-FFF2-40B4-BE49-F238E27FC236}">
                <a16:creationId xmlns:a16="http://schemas.microsoft.com/office/drawing/2014/main" id="{748B9832-536F-3D1B-F58E-1E9024F32023}"/>
              </a:ext>
            </a:extLst>
          </p:cNvPr>
          <p:cNvSpPr>
            <a:spLocks noGrp="1"/>
          </p:cNvSpPr>
          <p:nvPr>
            <p:ph idx="1"/>
          </p:nvPr>
        </p:nvSpPr>
        <p:spPr>
          <a:xfrm>
            <a:off x="838200" y="2434201"/>
            <a:ext cx="3822189" cy="3742762"/>
          </a:xfrm>
        </p:spPr>
        <p:txBody>
          <a:bodyPr>
            <a:normAutofit/>
          </a:bodyPr>
          <a:lstStyle/>
          <a:p>
            <a:r>
              <a:rPr lang="en-US" sz="2000"/>
              <a:t>Definition of marketing </a:t>
            </a:r>
          </a:p>
          <a:p>
            <a:r>
              <a:rPr lang="en-US" sz="2000"/>
              <a:t>Significance of marketing </a:t>
            </a:r>
          </a:p>
          <a:p>
            <a:r>
              <a:rPr lang="en-US" sz="2000"/>
              <a:t>Functions of marketing managers </a:t>
            </a:r>
          </a:p>
          <a:p>
            <a:r>
              <a:rPr lang="en-US" sz="2000"/>
              <a:t>Marketing management philosophies </a:t>
            </a:r>
          </a:p>
          <a:p>
            <a:r>
              <a:rPr lang="en-US" sz="2000"/>
              <a:t>Shifts in marketing management </a:t>
            </a:r>
          </a:p>
          <a:p>
            <a:endParaRPr lang="en-US" sz="2000"/>
          </a:p>
        </p:txBody>
      </p:sp>
    </p:spTree>
    <p:extLst>
      <p:ext uri="{BB962C8B-B14F-4D97-AF65-F5344CB8AC3E}">
        <p14:creationId xmlns:p14="http://schemas.microsoft.com/office/powerpoint/2010/main" val="1846780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AA30B10-F2E4-4447-9112-5A07448D5646}"/>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Intended lesson outcomes </a:t>
            </a:r>
          </a:p>
        </p:txBody>
      </p:sp>
      <p:graphicFrame>
        <p:nvGraphicFramePr>
          <p:cNvPr id="5" name="Content Placeholder 2">
            <a:extLst>
              <a:ext uri="{FF2B5EF4-FFF2-40B4-BE49-F238E27FC236}">
                <a16:creationId xmlns:a16="http://schemas.microsoft.com/office/drawing/2014/main" id="{816D6C36-6E8C-5E4A-1D14-46236BB9E58B}"/>
              </a:ext>
            </a:extLst>
          </p:cNvPr>
          <p:cNvGraphicFramePr>
            <a:graphicFrameLocks noGrp="1"/>
          </p:cNvGraphicFramePr>
          <p:nvPr>
            <p:ph idx="1"/>
            <p:extLst>
              <p:ext uri="{D42A27DB-BD31-4B8C-83A1-F6EECF244321}">
                <p14:modId xmlns:p14="http://schemas.microsoft.com/office/powerpoint/2010/main" val="421744660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42130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DE6C52-1E64-724B-5B55-CA0FE5C13E57}"/>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Saying about marketing </a:t>
            </a:r>
          </a:p>
        </p:txBody>
      </p:sp>
      <p:sp>
        <p:nvSpPr>
          <p:cNvPr id="3" name="Content Placeholder 2">
            <a:extLst>
              <a:ext uri="{FF2B5EF4-FFF2-40B4-BE49-F238E27FC236}">
                <a16:creationId xmlns:a16="http://schemas.microsoft.com/office/drawing/2014/main" id="{1E53342E-3014-3A5C-4B69-883FF31CE472}"/>
              </a:ext>
            </a:extLst>
          </p:cNvPr>
          <p:cNvSpPr>
            <a:spLocks noGrp="1"/>
          </p:cNvSpPr>
          <p:nvPr>
            <p:ph idx="1"/>
          </p:nvPr>
        </p:nvSpPr>
        <p:spPr>
          <a:xfrm>
            <a:off x="6503158" y="649480"/>
            <a:ext cx="4862447" cy="5546047"/>
          </a:xfrm>
        </p:spPr>
        <p:txBody>
          <a:bodyPr anchor="ctr">
            <a:normAutofit/>
          </a:bodyPr>
          <a:lstStyle/>
          <a:p>
            <a:r>
              <a:rPr lang="en-US" sz="2000"/>
              <a:t>"Authentic marketing is not the art of selling what you make but knowing what to make“ Philip Kotler </a:t>
            </a:r>
          </a:p>
          <a:p>
            <a:r>
              <a:rPr lang="en-US" sz="2000"/>
              <a:t>"Business has only two functions—marketing and innovation." — Milan Kundera</a:t>
            </a:r>
          </a:p>
          <a:p>
            <a:r>
              <a:rPr lang="en-US" sz="2000"/>
              <a:t>“Help your customers and you help your business.” – Leo Burnett, founder of Leo Burnett Company, Inc.</a:t>
            </a:r>
          </a:p>
          <a:p>
            <a:r>
              <a:rPr lang="en-US" sz="2000"/>
              <a:t>“Many companies have forgotten they sell to actual people. Humans care about the entire experience, not just the marketing or sales or service. To really win in the modern age, you must solve for humans.” — Dharmesh Shah, CTO &amp; Co-Founder, HubSpot</a:t>
            </a:r>
          </a:p>
          <a:p>
            <a:endParaRPr lang="en-US" sz="2000"/>
          </a:p>
        </p:txBody>
      </p:sp>
    </p:spTree>
    <p:extLst>
      <p:ext uri="{BB962C8B-B14F-4D97-AF65-F5344CB8AC3E}">
        <p14:creationId xmlns:p14="http://schemas.microsoft.com/office/powerpoint/2010/main" val="3553511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gital numbers art">
            <a:extLst>
              <a:ext uri="{FF2B5EF4-FFF2-40B4-BE49-F238E27FC236}">
                <a16:creationId xmlns:a16="http://schemas.microsoft.com/office/drawing/2014/main" id="{6DBE10D1-C48D-F7D0-C90B-F877EDDD844A}"/>
              </a:ext>
            </a:extLst>
          </p:cNvPr>
          <p:cNvPicPr>
            <a:picLocks noChangeAspect="1"/>
          </p:cNvPicPr>
          <p:nvPr/>
        </p:nvPicPr>
        <p:blipFill rotWithShape="1">
          <a:blip r:embed="rId2"/>
          <a:srcRect r="5882" b="-1"/>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87CEB3C-AA70-D484-A2CA-027B3B184CE9}"/>
              </a:ext>
            </a:extLst>
          </p:cNvPr>
          <p:cNvSpPr>
            <a:spLocks noGrp="1"/>
          </p:cNvSpPr>
          <p:nvPr>
            <p:ph type="title"/>
          </p:nvPr>
        </p:nvSpPr>
        <p:spPr>
          <a:xfrm>
            <a:off x="838200" y="365125"/>
            <a:ext cx="3822189" cy="1899912"/>
          </a:xfrm>
        </p:spPr>
        <p:txBody>
          <a:bodyPr>
            <a:normAutofit/>
          </a:bodyPr>
          <a:lstStyle/>
          <a:p>
            <a:r>
              <a:rPr lang="en-US" sz="4000"/>
              <a:t>Misconceptions about marketing </a:t>
            </a:r>
          </a:p>
        </p:txBody>
      </p:sp>
      <p:sp>
        <p:nvSpPr>
          <p:cNvPr id="3" name="Content Placeholder 2">
            <a:extLst>
              <a:ext uri="{FF2B5EF4-FFF2-40B4-BE49-F238E27FC236}">
                <a16:creationId xmlns:a16="http://schemas.microsoft.com/office/drawing/2014/main" id="{C5A95A5C-8FF6-14FB-6BA9-EB7580DA8564}"/>
              </a:ext>
            </a:extLst>
          </p:cNvPr>
          <p:cNvSpPr>
            <a:spLocks noGrp="1"/>
          </p:cNvSpPr>
          <p:nvPr>
            <p:ph idx="1"/>
          </p:nvPr>
        </p:nvSpPr>
        <p:spPr>
          <a:xfrm>
            <a:off x="838200" y="2434201"/>
            <a:ext cx="3822189" cy="3742762"/>
          </a:xfrm>
        </p:spPr>
        <p:txBody>
          <a:bodyPr>
            <a:normAutofit/>
          </a:bodyPr>
          <a:lstStyle/>
          <a:p>
            <a:r>
              <a:rPr lang="en-US" sz="1900"/>
              <a:t>Marketing is all about advertising </a:t>
            </a:r>
          </a:p>
          <a:p>
            <a:r>
              <a:rPr lang="en-US" sz="1900"/>
              <a:t>Marketing is all about selling </a:t>
            </a:r>
          </a:p>
          <a:p>
            <a:r>
              <a:rPr lang="en-US" sz="1900"/>
              <a:t>Marketing is all about sizzle </a:t>
            </a:r>
          </a:p>
          <a:p>
            <a:r>
              <a:rPr lang="en-US" sz="1900"/>
              <a:t>Marketing is inherently unethical and harmful to society </a:t>
            </a:r>
          </a:p>
          <a:p>
            <a:r>
              <a:rPr lang="en-US" sz="1900"/>
              <a:t>Only marketer's market </a:t>
            </a:r>
          </a:p>
          <a:p>
            <a:r>
              <a:rPr lang="en-US" sz="1900"/>
              <a:t>Marketing is just another cost center in the firm</a:t>
            </a:r>
          </a:p>
          <a:p>
            <a:r>
              <a:rPr lang="en-US" sz="1900"/>
              <a:t>(Marshall &amp; Johnson, 2010)</a:t>
            </a:r>
          </a:p>
          <a:p>
            <a:endParaRPr lang="en-US" sz="1900"/>
          </a:p>
        </p:txBody>
      </p:sp>
    </p:spTree>
    <p:extLst>
      <p:ext uri="{BB962C8B-B14F-4D97-AF65-F5344CB8AC3E}">
        <p14:creationId xmlns:p14="http://schemas.microsoft.com/office/powerpoint/2010/main" val="390377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DA2A3-D3B7-DB51-CA5B-A3A546A59667}"/>
              </a:ext>
            </a:extLst>
          </p:cNvPr>
          <p:cNvSpPr>
            <a:spLocks noGrp="1"/>
          </p:cNvSpPr>
          <p:nvPr>
            <p:ph type="title"/>
          </p:nvPr>
        </p:nvSpPr>
        <p:spPr>
          <a:xfrm>
            <a:off x="5868557" y="1138036"/>
            <a:ext cx="5444382" cy="1402470"/>
          </a:xfrm>
        </p:spPr>
        <p:txBody>
          <a:bodyPr anchor="t">
            <a:normAutofit/>
          </a:bodyPr>
          <a:lstStyle/>
          <a:p>
            <a:r>
              <a:rPr lang="en-US" sz="3200"/>
              <a:t>What is marketing </a:t>
            </a:r>
          </a:p>
        </p:txBody>
      </p:sp>
      <p:pic>
        <p:nvPicPr>
          <p:cNvPr id="13" name="Picture 12" descr="Sticky notes on a wall">
            <a:extLst>
              <a:ext uri="{FF2B5EF4-FFF2-40B4-BE49-F238E27FC236}">
                <a16:creationId xmlns:a16="http://schemas.microsoft.com/office/drawing/2014/main" id="{E94BE3B3-4EA5-1904-03D1-10F0FFAE5292}"/>
              </a:ext>
            </a:extLst>
          </p:cNvPr>
          <p:cNvPicPr>
            <a:picLocks noChangeAspect="1"/>
          </p:cNvPicPr>
          <p:nvPr/>
        </p:nvPicPr>
        <p:blipFill rotWithShape="1">
          <a:blip r:embed="rId2"/>
          <a:srcRect l="23673" r="23937" b="2"/>
          <a:stretch/>
        </p:blipFill>
        <p:spPr>
          <a:xfrm>
            <a:off x="-1" y="10"/>
            <a:ext cx="5151179" cy="6857990"/>
          </a:xfrm>
          <a:prstGeom prst="rect">
            <a:avLst/>
          </a:prstGeom>
        </p:spPr>
      </p:pic>
      <p:cxnSp>
        <p:nvCxnSpPr>
          <p:cNvPr id="14" name="Straight Connector 13">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18819DC-1D95-5BB2-3E14-CE81155AABFB}"/>
              </a:ext>
            </a:extLst>
          </p:cNvPr>
          <p:cNvSpPr>
            <a:spLocks noGrp="1"/>
          </p:cNvSpPr>
          <p:nvPr>
            <p:ph idx="1"/>
          </p:nvPr>
        </p:nvSpPr>
        <p:spPr>
          <a:xfrm>
            <a:off x="5868557" y="1730326"/>
            <a:ext cx="5681018" cy="4768948"/>
          </a:xfrm>
        </p:spPr>
        <p:txBody>
          <a:bodyPr>
            <a:normAutofit/>
          </a:bodyPr>
          <a:lstStyle/>
          <a:p>
            <a:r>
              <a:rPr lang="en-US" sz="2000" dirty="0"/>
              <a:t>American Marketing Association (2008) Marketing is the activity, set of institutions, and processes for creating, communicating delivering and exchanging offerings that have value for customers, clients, partners and society at large.</a:t>
            </a:r>
          </a:p>
          <a:p>
            <a:r>
              <a:rPr lang="en-US" sz="2000" dirty="0"/>
              <a:t> Kotler and Keller (2016) hold the view that Marketing management is the art and science of choosing target markets and getting, keeping, and growing customers through creating, delivering, and communicating superior customer value. </a:t>
            </a:r>
          </a:p>
          <a:p>
            <a:r>
              <a:rPr lang="en-US" sz="2000" dirty="0"/>
              <a:t>Chartered Institute of Marketing (CIM) (2023) defines marketing as the management process responsible for identifying, anticipating and satisfying customer requirements profitably.</a:t>
            </a:r>
          </a:p>
        </p:txBody>
      </p:sp>
    </p:spTree>
    <p:extLst>
      <p:ext uri="{BB962C8B-B14F-4D97-AF65-F5344CB8AC3E}">
        <p14:creationId xmlns:p14="http://schemas.microsoft.com/office/powerpoint/2010/main" val="2586611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657FC7-FC5F-FC47-01E9-4826EEE0F821}"/>
              </a:ext>
            </a:extLst>
          </p:cNvPr>
          <p:cNvSpPr>
            <a:spLocks noGrp="1"/>
          </p:cNvSpPr>
          <p:nvPr>
            <p:ph type="title"/>
          </p:nvPr>
        </p:nvSpPr>
        <p:spPr>
          <a:xfrm>
            <a:off x="6803409" y="762001"/>
            <a:ext cx="4156512" cy="1708244"/>
          </a:xfrm>
        </p:spPr>
        <p:txBody>
          <a:bodyPr anchor="ctr">
            <a:normAutofit/>
          </a:bodyPr>
          <a:lstStyle/>
          <a:p>
            <a:r>
              <a:rPr lang="en-US" sz="4000"/>
              <a:t>Key terms </a:t>
            </a:r>
          </a:p>
        </p:txBody>
      </p:sp>
      <p:pic>
        <p:nvPicPr>
          <p:cNvPr id="5" name="Picture 4" descr="White puzzle with one red piece">
            <a:extLst>
              <a:ext uri="{FF2B5EF4-FFF2-40B4-BE49-F238E27FC236}">
                <a16:creationId xmlns:a16="http://schemas.microsoft.com/office/drawing/2014/main" id="{809AEB0A-B60F-A9A7-3BEB-CB9E8CBA7209}"/>
              </a:ext>
            </a:extLst>
          </p:cNvPr>
          <p:cNvPicPr>
            <a:picLocks noChangeAspect="1"/>
          </p:cNvPicPr>
          <p:nvPr/>
        </p:nvPicPr>
        <p:blipFill rotWithShape="1">
          <a:blip r:embed="rId2"/>
          <a:srcRect l="25802" r="24198"/>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446196C1-486A-DC40-130F-4ABE6F1BBD92}"/>
              </a:ext>
            </a:extLst>
          </p:cNvPr>
          <p:cNvSpPr>
            <a:spLocks noGrp="1"/>
          </p:cNvSpPr>
          <p:nvPr>
            <p:ph idx="1"/>
          </p:nvPr>
        </p:nvSpPr>
        <p:spPr>
          <a:xfrm>
            <a:off x="6803409" y="2470245"/>
            <a:ext cx="4156512" cy="3769835"/>
          </a:xfrm>
        </p:spPr>
        <p:txBody>
          <a:bodyPr anchor="ctr">
            <a:normAutofit/>
          </a:bodyPr>
          <a:lstStyle/>
          <a:p>
            <a:r>
              <a:rPr lang="en-US" sz="2000"/>
              <a:t>a)	Participants</a:t>
            </a:r>
          </a:p>
          <a:p>
            <a:r>
              <a:rPr lang="en-US" sz="2000"/>
              <a:t>b)	Process</a:t>
            </a:r>
          </a:p>
          <a:p>
            <a:r>
              <a:rPr lang="en-US" sz="2000"/>
              <a:t>c)	Aim</a:t>
            </a:r>
          </a:p>
          <a:p>
            <a:r>
              <a:rPr lang="en-US" sz="2000"/>
              <a:t>d)	Creating</a:t>
            </a:r>
          </a:p>
          <a:p>
            <a:r>
              <a:rPr lang="en-US" sz="2000"/>
              <a:t>e)	Exchange</a:t>
            </a:r>
          </a:p>
          <a:p>
            <a:r>
              <a:rPr lang="en-US" sz="2000"/>
              <a:t>f)	Communication</a:t>
            </a:r>
          </a:p>
          <a:p>
            <a:endParaRPr lang="en-US" sz="2000"/>
          </a:p>
        </p:txBody>
      </p:sp>
    </p:spTree>
    <p:extLst>
      <p:ext uri="{BB962C8B-B14F-4D97-AF65-F5344CB8AC3E}">
        <p14:creationId xmlns:p14="http://schemas.microsoft.com/office/powerpoint/2010/main" val="2598876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1E5539EC-8CB8-002F-68C6-6788402826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768"/>
            <a:ext cx="12202175" cy="1519356"/>
            <a:chOff x="-1" y="-29768"/>
            <a:chExt cx="12202175" cy="1519356"/>
          </a:xfrm>
        </p:grpSpPr>
        <p:sp>
          <p:nvSpPr>
            <p:cNvPr id="15" name="Rectangle 14">
              <a:extLst>
                <a:ext uri="{FF2B5EF4-FFF2-40B4-BE49-F238E27FC236}">
                  <a16:creationId xmlns:a16="http://schemas.microsoft.com/office/drawing/2014/main" id="{6C5D55A6-9EFD-CDA3-20CC-A99812CE1A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41412" y="-5371175"/>
              <a:ext cx="1519350" cy="12202174"/>
            </a:xfrm>
            <a:prstGeom prst="rect">
              <a:avLst/>
            </a:prstGeom>
            <a:gradFill>
              <a:gsLst>
                <a:gs pos="0">
                  <a:schemeClr val="accent5"/>
                </a:gs>
                <a:gs pos="100000">
                  <a:schemeClr val="accent2"/>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5B6E73B-6DFD-AE6C-1628-DF8DC30085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917093" y="-1801610"/>
              <a:ext cx="1507122" cy="5063040"/>
            </a:xfrm>
            <a:prstGeom prst="rect">
              <a:avLst/>
            </a:prstGeom>
            <a:gradFill>
              <a:gsLst>
                <a:gs pos="59000">
                  <a:schemeClr val="accent5">
                    <a:lumMod val="60000"/>
                    <a:lumOff val="40000"/>
                    <a:alpha val="0"/>
                  </a:schemeClr>
                </a:gs>
                <a:gs pos="100000">
                  <a:schemeClr val="accent5">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0E00FC4-DDBC-F424-CF71-73AF7A284A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3100712" y="-3130481"/>
              <a:ext cx="1519356" cy="7720782"/>
            </a:xfrm>
            <a:prstGeom prst="rect">
              <a:avLst/>
            </a:prstGeom>
            <a:gradFill>
              <a:gsLst>
                <a:gs pos="29000">
                  <a:schemeClr val="accent5">
                    <a:lumMod val="60000"/>
                    <a:lumOff val="40000"/>
                    <a:alpha val="0"/>
                  </a:schemeClr>
                </a:gs>
                <a:gs pos="100000">
                  <a:schemeClr val="accent5">
                    <a:lumMod val="75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3F3D98B5-8F55-7197-C7E1-813ED25102D3}"/>
              </a:ext>
            </a:extLst>
          </p:cNvPr>
          <p:cNvSpPr>
            <a:spLocks noGrp="1"/>
          </p:cNvSpPr>
          <p:nvPr>
            <p:ph type="title"/>
          </p:nvPr>
        </p:nvSpPr>
        <p:spPr>
          <a:xfrm>
            <a:off x="876691" y="301843"/>
            <a:ext cx="10477109" cy="1003532"/>
          </a:xfrm>
        </p:spPr>
        <p:txBody>
          <a:bodyPr vert="horz" lIns="91440" tIns="45720" rIns="91440" bIns="45720" rtlCol="0" anchor="ctr">
            <a:normAutofit/>
          </a:bodyPr>
          <a:lstStyle/>
          <a:p>
            <a:r>
              <a:rPr lang="en-US" sz="3200" kern="1200">
                <a:solidFill>
                  <a:srgbClr val="FFFFFF"/>
                </a:solidFill>
                <a:latin typeface="+mj-lt"/>
                <a:ea typeface="+mj-ea"/>
                <a:cs typeface="+mj-cs"/>
              </a:rPr>
              <a:t>Key terms </a:t>
            </a:r>
          </a:p>
        </p:txBody>
      </p:sp>
      <p:graphicFrame>
        <p:nvGraphicFramePr>
          <p:cNvPr id="4" name="Content Placeholder 3">
            <a:extLst>
              <a:ext uri="{FF2B5EF4-FFF2-40B4-BE49-F238E27FC236}">
                <a16:creationId xmlns:a16="http://schemas.microsoft.com/office/drawing/2014/main" id="{D2449A59-1B7D-54C6-528D-9ADFE8A69DF3}"/>
              </a:ext>
            </a:extLst>
          </p:cNvPr>
          <p:cNvGraphicFramePr>
            <a:graphicFrameLocks noGrp="1"/>
          </p:cNvGraphicFramePr>
          <p:nvPr>
            <p:ph idx="1"/>
            <p:extLst>
              <p:ext uri="{D42A27DB-BD31-4B8C-83A1-F6EECF244321}">
                <p14:modId xmlns:p14="http://schemas.microsoft.com/office/powerpoint/2010/main" val="1053003960"/>
              </p:ext>
            </p:extLst>
          </p:nvPr>
        </p:nvGraphicFramePr>
        <p:xfrm>
          <a:off x="876690" y="2505671"/>
          <a:ext cx="10439009" cy="3155213"/>
        </p:xfrm>
        <a:graphic>
          <a:graphicData uri="http://schemas.openxmlformats.org/drawingml/2006/table">
            <a:tbl>
              <a:tblPr firstRow="1" firstCol="1" bandRow="1">
                <a:solidFill>
                  <a:srgbClr val="F7F7F7"/>
                </a:solidFill>
              </a:tblPr>
              <a:tblGrid>
                <a:gridCol w="2299926">
                  <a:extLst>
                    <a:ext uri="{9D8B030D-6E8A-4147-A177-3AD203B41FA5}">
                      <a16:colId xmlns:a16="http://schemas.microsoft.com/office/drawing/2014/main" val="4286869357"/>
                    </a:ext>
                  </a:extLst>
                </a:gridCol>
                <a:gridCol w="8139083">
                  <a:extLst>
                    <a:ext uri="{9D8B030D-6E8A-4147-A177-3AD203B41FA5}">
                      <a16:colId xmlns:a16="http://schemas.microsoft.com/office/drawing/2014/main" val="1123819474"/>
                    </a:ext>
                  </a:extLst>
                </a:gridCol>
              </a:tblGrid>
              <a:tr h="584564">
                <a:tc>
                  <a:txBody>
                    <a:bodyPr/>
                    <a:lstStyle/>
                    <a:p>
                      <a:pPr marL="0" marR="0" algn="just">
                        <a:lnSpc>
                          <a:spcPct val="115000"/>
                        </a:lnSpc>
                        <a:spcBef>
                          <a:spcPts val="0"/>
                        </a:spcBef>
                        <a:spcAft>
                          <a:spcPts val="600"/>
                        </a:spcAft>
                      </a:pPr>
                      <a:r>
                        <a:rPr lang="en-US" sz="1400" b="1" kern="100" cap="all" spc="6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Term </a:t>
                      </a:r>
                      <a:endParaRPr lang="en-US" sz="1400" b="1" kern="100" cap="all" spc="6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57852" marR="157852" marT="157852" marB="157852">
                    <a:lnL w="12700" cmpd="sng">
                      <a:noFill/>
                    </a:lnL>
                    <a:lnR w="12700" cmpd="sng">
                      <a:noFill/>
                    </a:lnR>
                    <a:lnT w="12700" cmpd="sng">
                      <a:noFill/>
                    </a:lnT>
                    <a:lnB w="38100" cmpd="sng">
                      <a:noFill/>
                    </a:lnB>
                    <a:noFill/>
                  </a:tcPr>
                </a:tc>
                <a:tc>
                  <a:txBody>
                    <a:bodyPr/>
                    <a:lstStyle/>
                    <a:p>
                      <a:pPr marL="0" marR="0" algn="just">
                        <a:lnSpc>
                          <a:spcPct val="115000"/>
                        </a:lnSpc>
                        <a:spcBef>
                          <a:spcPts val="0"/>
                        </a:spcBef>
                        <a:spcAft>
                          <a:spcPts val="600"/>
                        </a:spcAft>
                      </a:pPr>
                      <a:r>
                        <a:rPr lang="en-US" sz="1400" b="1" kern="100" cap="all" spc="6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Meaning </a:t>
                      </a:r>
                      <a:endParaRPr lang="en-US" sz="1400" b="1" kern="100" cap="all" spc="6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57852" marR="157852" marT="157852" marB="157852">
                    <a:lnL w="12700" cmpd="sng">
                      <a:noFill/>
                    </a:lnL>
                    <a:lnR w="12700" cmpd="sng">
                      <a:noFill/>
                    </a:lnR>
                    <a:lnT w="12700" cmpd="sng">
                      <a:noFill/>
                    </a:lnT>
                    <a:lnB w="38100" cmpd="sng">
                      <a:noFill/>
                    </a:lnB>
                    <a:noFill/>
                  </a:tcPr>
                </a:tc>
                <a:extLst>
                  <a:ext uri="{0D108BD9-81ED-4DB2-BD59-A6C34878D82A}">
                    <a16:rowId xmlns:a16="http://schemas.microsoft.com/office/drawing/2014/main" val="2746507001"/>
                  </a:ext>
                </a:extLst>
              </a:tr>
              <a:tr h="449586">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Needs</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7217" marR="97217" marT="0" marB="105235">
                    <a:lnL w="12700" cmpd="sng">
                      <a:noFill/>
                      <a:prstDash val="solid"/>
                    </a:lnL>
                    <a:lnR w="12700" cmpd="sng">
                      <a:noFill/>
                      <a:prstDash val="solid"/>
                    </a:lnR>
                    <a:lnT w="38100" cmpd="sng">
                      <a:noFill/>
                    </a:lnT>
                    <a:lnB w="12700" cmpd="sng">
                      <a:noFill/>
                      <a:prstDash val="solid"/>
                    </a:lnB>
                    <a:solidFill>
                      <a:srgbClr val="F7F7F7"/>
                    </a:solidFill>
                  </a:tcPr>
                </a:tc>
                <a:tc>
                  <a:txBody>
                    <a:bodyPr/>
                    <a:lstStyle/>
                    <a:p>
                      <a:pPr marL="0" marR="0" algn="just">
                        <a:lnSpc>
                          <a:spcPct val="115000"/>
                        </a:lnSpc>
                        <a:spcBef>
                          <a:spcPts val="0"/>
                        </a:spcBef>
                        <a:spcAft>
                          <a:spcPts val="600"/>
                        </a:spcAft>
                      </a:pPr>
                      <a:r>
                        <a:rPr lang="en-US" sz="18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 need is a state of felt deprivation of some basic requirement</a:t>
                      </a:r>
                      <a:endParaRPr lang="en-US" sz="18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7217" marR="97217" marT="0" marB="105235">
                    <a:lnL w="12700" cmpd="sng">
                      <a:noFill/>
                      <a:prstDash val="solid"/>
                    </a:lnL>
                    <a:lnR w="12700" cmpd="sng">
                      <a:noFill/>
                      <a:prstDash val="solid"/>
                    </a:lnR>
                    <a:lnT w="38100" cmpd="sng">
                      <a:noFill/>
                    </a:lnT>
                    <a:lnB w="12700" cmpd="sng">
                      <a:noFill/>
                      <a:prstDash val="solid"/>
                    </a:lnB>
                    <a:solidFill>
                      <a:srgbClr val="F7F7F7"/>
                    </a:solidFill>
                  </a:tcPr>
                </a:tc>
                <a:extLst>
                  <a:ext uri="{0D108BD9-81ED-4DB2-BD59-A6C34878D82A}">
                    <a16:rowId xmlns:a16="http://schemas.microsoft.com/office/drawing/2014/main" val="1536713023"/>
                  </a:ext>
                </a:extLst>
              </a:tr>
              <a:tr h="449586">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Wants </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7217" marR="97217" marT="0" marB="105235">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tc>
                  <a:txBody>
                    <a:bodyPr/>
                    <a:lstStyle/>
                    <a:p>
                      <a:pPr marL="0" marR="0" algn="just">
                        <a:lnSpc>
                          <a:spcPct val="115000"/>
                        </a:lnSpc>
                        <a:spcBef>
                          <a:spcPts val="0"/>
                        </a:spcBef>
                        <a:spcAft>
                          <a:spcPts val="600"/>
                        </a:spcAft>
                      </a:pPr>
                      <a:r>
                        <a:rPr lang="en-US" sz="18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Desires for specific satisfiers of the needs</a:t>
                      </a:r>
                      <a:endParaRPr lang="en-US" sz="18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7217" marR="97217" marT="0" marB="105235">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extLst>
                  <a:ext uri="{0D108BD9-81ED-4DB2-BD59-A6C34878D82A}">
                    <a16:rowId xmlns:a16="http://schemas.microsoft.com/office/drawing/2014/main" val="911978439"/>
                  </a:ext>
                </a:extLst>
              </a:tr>
              <a:tr h="449586">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Demands</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7217" marR="97217" marT="0" marB="105235">
                    <a:lnL w="12700" cmpd="sng">
                      <a:noFill/>
                      <a:prstDash val="solid"/>
                    </a:lnL>
                    <a:lnR w="12700" cmpd="sng">
                      <a:noFill/>
                      <a:prstDash val="solid"/>
                    </a:lnR>
                    <a:lnT w="12700" cmpd="sng">
                      <a:noFill/>
                      <a:prstDash val="solid"/>
                    </a:lnT>
                    <a:lnB w="12700" cmpd="sng">
                      <a:noFill/>
                      <a:prstDash val="solid"/>
                    </a:lnB>
                    <a:solidFill>
                      <a:srgbClr val="F7F7F7"/>
                    </a:solidFill>
                  </a:tcPr>
                </a:tc>
                <a:tc>
                  <a:txBody>
                    <a:bodyPr/>
                    <a:lstStyle/>
                    <a:p>
                      <a:pPr marL="0" marR="0" algn="just">
                        <a:lnSpc>
                          <a:spcPct val="115000"/>
                        </a:lnSpc>
                        <a:spcBef>
                          <a:spcPts val="0"/>
                        </a:spcBef>
                        <a:spcAft>
                          <a:spcPts val="600"/>
                        </a:spcAft>
                      </a:pPr>
                      <a:r>
                        <a:rPr lang="en-US" sz="18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wants for specific products that are backed up by the ability and willingness to buy </a:t>
                      </a:r>
                      <a:endParaRPr lang="en-US" sz="18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7217" marR="97217" marT="0" marB="105235">
                    <a:lnL w="12700" cmpd="sng">
                      <a:noFill/>
                      <a:prstDash val="solid"/>
                    </a:lnL>
                    <a:lnR w="12700" cmpd="sng">
                      <a:noFill/>
                      <a:prstDash val="solid"/>
                    </a:lnR>
                    <a:lnT w="12700" cmpd="sng">
                      <a:noFill/>
                      <a:prstDash val="solid"/>
                    </a:lnT>
                    <a:lnB w="12700" cmpd="sng">
                      <a:noFill/>
                      <a:prstDash val="solid"/>
                    </a:lnB>
                    <a:solidFill>
                      <a:srgbClr val="F7F7F7"/>
                    </a:solidFill>
                  </a:tcPr>
                </a:tc>
                <a:extLst>
                  <a:ext uri="{0D108BD9-81ED-4DB2-BD59-A6C34878D82A}">
                    <a16:rowId xmlns:a16="http://schemas.microsoft.com/office/drawing/2014/main" val="656274434"/>
                  </a:ext>
                </a:extLst>
              </a:tr>
              <a:tr h="449586">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Product</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7217" marR="97217" marT="0" marB="105235">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tc>
                  <a:txBody>
                    <a:bodyPr/>
                    <a:lstStyle/>
                    <a:p>
                      <a:pPr marL="0" marR="0" algn="just">
                        <a:lnSpc>
                          <a:spcPct val="115000"/>
                        </a:lnSpc>
                        <a:spcBef>
                          <a:spcPts val="0"/>
                        </a:spcBef>
                        <a:spcAft>
                          <a:spcPts val="600"/>
                        </a:spcAft>
                      </a:pPr>
                      <a:r>
                        <a:rPr lang="en-US" sz="18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Offerings to the market to satisfy a need or want at a profit</a:t>
                      </a:r>
                      <a:endParaRPr lang="en-US" sz="18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7217" marR="97217" marT="0" marB="105235">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extLst>
                  <a:ext uri="{0D108BD9-81ED-4DB2-BD59-A6C34878D82A}">
                    <a16:rowId xmlns:a16="http://schemas.microsoft.com/office/drawing/2014/main" val="502166550"/>
                  </a:ext>
                </a:extLst>
              </a:tr>
              <a:tr h="772305">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Market </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7217" marR="97217" marT="0" marB="105235">
                    <a:lnL w="12700" cmpd="sng">
                      <a:noFill/>
                      <a:prstDash val="solid"/>
                    </a:lnL>
                    <a:lnR w="12700" cmpd="sng">
                      <a:noFill/>
                      <a:prstDash val="solid"/>
                    </a:lnR>
                    <a:lnT w="12700" cmpd="sng">
                      <a:noFill/>
                      <a:prstDash val="solid"/>
                    </a:lnT>
                    <a:lnB w="12700" cap="flat" cmpd="sng" algn="ctr">
                      <a:solidFill>
                        <a:schemeClr val="tx1">
                          <a:lumMod val="50000"/>
                          <a:lumOff val="50000"/>
                        </a:schemeClr>
                      </a:solidFill>
                      <a:prstDash val="solid"/>
                    </a:lnB>
                    <a:solidFill>
                      <a:srgbClr val="F7F7F7"/>
                    </a:solidFill>
                  </a:tcPr>
                </a:tc>
                <a:tc>
                  <a:txBody>
                    <a:bodyPr/>
                    <a:lstStyle/>
                    <a:p>
                      <a:pPr marL="0" marR="0" algn="just">
                        <a:lnSpc>
                          <a:spcPct val="115000"/>
                        </a:lnSpc>
                        <a:spcBef>
                          <a:spcPts val="0"/>
                        </a:spcBef>
                        <a:spcAft>
                          <a:spcPts val="600"/>
                        </a:spcAft>
                      </a:pPr>
                      <a:r>
                        <a:rPr lang="en-US" sz="18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consists of all the potential customers sharing a particular need or want who might be willing and able to engage in exchange to satisfy the need</a:t>
                      </a:r>
                      <a:endParaRPr lang="en-US" sz="18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7217" marR="97217" marT="0" marB="105235">
                    <a:lnL w="12700" cmpd="sng">
                      <a:noFill/>
                      <a:prstDash val="solid"/>
                    </a:lnL>
                    <a:lnR w="12700" cmpd="sng">
                      <a:noFill/>
                      <a:prstDash val="solid"/>
                    </a:lnR>
                    <a:lnT w="12700" cmpd="sng">
                      <a:noFill/>
                      <a:prstDash val="solid"/>
                    </a:lnT>
                    <a:lnB w="12700" cap="flat" cmpd="sng" algn="ctr">
                      <a:solidFill>
                        <a:schemeClr val="tx1">
                          <a:lumMod val="50000"/>
                          <a:lumOff val="50000"/>
                        </a:schemeClr>
                      </a:solidFill>
                      <a:prstDash val="solid"/>
                    </a:lnB>
                    <a:solidFill>
                      <a:srgbClr val="F7F7F7"/>
                    </a:solidFill>
                  </a:tcPr>
                </a:tc>
                <a:extLst>
                  <a:ext uri="{0D108BD9-81ED-4DB2-BD59-A6C34878D82A}">
                    <a16:rowId xmlns:a16="http://schemas.microsoft.com/office/drawing/2014/main" val="2393033628"/>
                  </a:ext>
                </a:extLst>
              </a:tr>
            </a:tbl>
          </a:graphicData>
        </a:graphic>
      </p:graphicFrame>
    </p:spTree>
    <p:extLst>
      <p:ext uri="{BB962C8B-B14F-4D97-AF65-F5344CB8AC3E}">
        <p14:creationId xmlns:p14="http://schemas.microsoft.com/office/powerpoint/2010/main" val="1690639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2BEA1-665E-54ED-5AD1-AE9CD84A92E3}"/>
              </a:ext>
            </a:extLst>
          </p:cNvPr>
          <p:cNvSpPr>
            <a:spLocks noGrp="1"/>
          </p:cNvSpPr>
          <p:nvPr>
            <p:ph type="title"/>
          </p:nvPr>
        </p:nvSpPr>
        <p:spPr>
          <a:xfrm>
            <a:off x="838200" y="1060682"/>
            <a:ext cx="3411071" cy="3047235"/>
          </a:xfrm>
        </p:spPr>
        <p:txBody>
          <a:bodyPr vert="horz" lIns="91440" tIns="45720" rIns="91440" bIns="45720" rtlCol="0" anchor="t">
            <a:normAutofit/>
          </a:bodyPr>
          <a:lstStyle/>
          <a:p>
            <a:r>
              <a:rPr lang="en-US" sz="3200" kern="1200">
                <a:latin typeface="+mj-lt"/>
                <a:ea typeface="+mj-ea"/>
                <a:cs typeface="+mj-cs"/>
              </a:rPr>
              <a:t>Key terms used in marketing </a:t>
            </a:r>
          </a:p>
        </p:txBody>
      </p:sp>
      <p:grpSp>
        <p:nvGrpSpPr>
          <p:cNvPr id="14" name="Group 13">
            <a:extLst>
              <a:ext uri="{FF2B5EF4-FFF2-40B4-BE49-F238E27FC236}">
                <a16:creationId xmlns:a16="http://schemas.microsoft.com/office/drawing/2014/main" id="{B962A8F7-EEDB-BBB2-A0CB-DD8C243EB1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5" name="Rectangle 14">
              <a:extLst>
                <a:ext uri="{FF2B5EF4-FFF2-40B4-BE49-F238E27FC236}">
                  <a16:creationId xmlns:a16="http://schemas.microsoft.com/office/drawing/2014/main" id="{F1E634F1-0045-4994-AE88-F0980D6F17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3A8173F-4716-E3EE-E94E-3C34309D8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4" name="Content Placeholder 3">
            <a:extLst>
              <a:ext uri="{FF2B5EF4-FFF2-40B4-BE49-F238E27FC236}">
                <a16:creationId xmlns:a16="http://schemas.microsoft.com/office/drawing/2014/main" id="{92A90B2D-DE97-0EF5-313E-287B0B07AFE0}"/>
              </a:ext>
            </a:extLst>
          </p:cNvPr>
          <p:cNvGraphicFramePr>
            <a:graphicFrameLocks noGrp="1"/>
          </p:cNvGraphicFramePr>
          <p:nvPr>
            <p:ph idx="1"/>
            <p:extLst>
              <p:ext uri="{D42A27DB-BD31-4B8C-83A1-F6EECF244321}">
                <p14:modId xmlns:p14="http://schemas.microsoft.com/office/powerpoint/2010/main" val="3417748649"/>
              </p:ext>
            </p:extLst>
          </p:nvPr>
        </p:nvGraphicFramePr>
        <p:xfrm>
          <a:off x="5146534" y="1055368"/>
          <a:ext cx="6207266" cy="4747268"/>
        </p:xfrm>
        <a:graphic>
          <a:graphicData uri="http://schemas.openxmlformats.org/drawingml/2006/table">
            <a:tbl>
              <a:tblPr firstRow="1" firstCol="1" bandRow="1">
                <a:solidFill>
                  <a:schemeClr val="accent1">
                    <a:lumMod val="20000"/>
                    <a:lumOff val="80000"/>
                  </a:schemeClr>
                </a:solidFill>
              </a:tblPr>
              <a:tblGrid>
                <a:gridCol w="1515718">
                  <a:extLst>
                    <a:ext uri="{9D8B030D-6E8A-4147-A177-3AD203B41FA5}">
                      <a16:colId xmlns:a16="http://schemas.microsoft.com/office/drawing/2014/main" val="188867893"/>
                    </a:ext>
                  </a:extLst>
                </a:gridCol>
                <a:gridCol w="4691548">
                  <a:extLst>
                    <a:ext uri="{9D8B030D-6E8A-4147-A177-3AD203B41FA5}">
                      <a16:colId xmlns:a16="http://schemas.microsoft.com/office/drawing/2014/main" val="1787728946"/>
                    </a:ext>
                  </a:extLst>
                </a:gridCol>
              </a:tblGrid>
              <a:tr h="597828">
                <a:tc>
                  <a:txBody>
                    <a:bodyPr/>
                    <a:lstStyle/>
                    <a:p>
                      <a:pPr marL="0" marR="0" algn="just">
                        <a:lnSpc>
                          <a:spcPct val="115000"/>
                        </a:lnSpc>
                        <a:spcBef>
                          <a:spcPts val="0"/>
                        </a:spcBef>
                        <a:spcAft>
                          <a:spcPts val="600"/>
                        </a:spcAft>
                      </a:pPr>
                      <a:r>
                        <a:rPr lang="en-US" sz="1400" b="1" kern="100" cap="all" spc="6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Term </a:t>
                      </a:r>
                      <a:endParaRPr lang="en-US" sz="1400" b="1" kern="100" cap="all" spc="6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61433" marR="161433" marT="161433" marB="161433">
                    <a:lnL w="12700" cmpd="sng">
                      <a:noFill/>
                    </a:lnL>
                    <a:lnR w="12700" cmpd="sng">
                      <a:noFill/>
                    </a:lnR>
                    <a:lnT w="12700" cmpd="sng">
                      <a:noFill/>
                    </a:lnT>
                    <a:lnB w="38100" cmpd="sng">
                      <a:noFill/>
                    </a:lnB>
                    <a:noFill/>
                  </a:tcPr>
                </a:tc>
                <a:tc>
                  <a:txBody>
                    <a:bodyPr/>
                    <a:lstStyle/>
                    <a:p>
                      <a:pPr marL="0" marR="0" algn="just">
                        <a:lnSpc>
                          <a:spcPct val="115000"/>
                        </a:lnSpc>
                        <a:spcBef>
                          <a:spcPts val="0"/>
                        </a:spcBef>
                        <a:spcAft>
                          <a:spcPts val="600"/>
                        </a:spcAft>
                      </a:pPr>
                      <a:r>
                        <a:rPr lang="en-US" sz="1400" b="1" kern="100" cap="all" spc="6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Meaning </a:t>
                      </a:r>
                      <a:endParaRPr lang="en-US" sz="1400" b="1" kern="100" cap="all" spc="6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61433" marR="161433" marT="161433" marB="161433">
                    <a:lnL w="12700" cmpd="sng">
                      <a:noFill/>
                    </a:lnL>
                    <a:lnR w="12700" cmpd="sng">
                      <a:noFill/>
                    </a:lnR>
                    <a:lnT w="12700" cmpd="sng">
                      <a:noFill/>
                    </a:lnT>
                    <a:lnB w="38100" cmpd="sng">
                      <a:noFill/>
                    </a:lnB>
                    <a:noFill/>
                  </a:tcPr>
                </a:tc>
                <a:extLst>
                  <a:ext uri="{0D108BD9-81ED-4DB2-BD59-A6C34878D82A}">
                    <a16:rowId xmlns:a16="http://schemas.microsoft.com/office/drawing/2014/main" val="829436080"/>
                  </a:ext>
                </a:extLst>
              </a:tr>
              <a:tr h="789829">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Value proposition</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3179" marR="93179" marT="0" marB="107622">
                    <a:lnL w="12700" cmpd="sng">
                      <a:noFill/>
                      <a:prstDash val="solid"/>
                    </a:lnL>
                    <a:lnR w="12700" cmpd="sng">
                      <a:noFill/>
                      <a:prstDash val="solid"/>
                    </a:lnR>
                    <a:lnT w="38100" cmpd="sng">
                      <a:noFill/>
                    </a:lnT>
                    <a:lnB w="12700" cmpd="sng">
                      <a:noFill/>
                      <a:prstDash val="solid"/>
                    </a:lnB>
                    <a:noFill/>
                  </a:tcPr>
                </a:tc>
                <a:tc>
                  <a:txBody>
                    <a:bodyPr/>
                    <a:lstStyle/>
                    <a:p>
                      <a:pPr marL="0" marR="0" algn="just">
                        <a:lnSpc>
                          <a:spcPct val="115000"/>
                        </a:lnSpc>
                        <a:spcBef>
                          <a:spcPts val="0"/>
                        </a:spcBef>
                        <a:spcAft>
                          <a:spcPts val="600"/>
                        </a:spcAft>
                      </a:pPr>
                      <a:r>
                        <a:rPr lang="en-US" sz="19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 set of benefits put forth by a company to satisfy customer</a:t>
                      </a:r>
                      <a:endParaRPr lang="en-US" sz="19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3179" marR="93179" marT="0" marB="107622">
                    <a:lnL w="12700" cmpd="sng">
                      <a:noFill/>
                      <a:prstDash val="solid"/>
                    </a:lnL>
                    <a:lnR w="12700" cmpd="sng">
                      <a:noFill/>
                      <a:prstDash val="solid"/>
                    </a:lnR>
                    <a:lnT w="38100" cmpd="sng">
                      <a:noFill/>
                    </a:lnT>
                    <a:lnB w="12700" cmpd="sng">
                      <a:noFill/>
                      <a:prstDash val="solid"/>
                    </a:lnB>
                    <a:noFill/>
                  </a:tcPr>
                </a:tc>
                <a:extLst>
                  <a:ext uri="{0D108BD9-81ED-4DB2-BD59-A6C34878D82A}">
                    <a16:rowId xmlns:a16="http://schemas.microsoft.com/office/drawing/2014/main" val="2192292277"/>
                  </a:ext>
                </a:extLst>
              </a:tr>
              <a:tr h="459787">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Brand </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3179" marR="93179" marT="0" marB="107622">
                    <a:lnL w="12700" cmpd="sng">
                      <a:noFill/>
                      <a:prstDash val="solid"/>
                    </a:lnL>
                    <a:lnR w="12700" cmpd="sng">
                      <a:noFill/>
                      <a:prstDash val="solid"/>
                    </a:lnR>
                    <a:lnT w="12700" cmpd="sng">
                      <a:noFill/>
                      <a:prstDash val="solid"/>
                    </a:lnT>
                    <a:lnB w="12700" cmpd="sng">
                      <a:noFill/>
                      <a:prstDash val="solid"/>
                    </a:lnB>
                    <a:solidFill>
                      <a:srgbClr val="DAE3F3">
                        <a:alpha val="50196"/>
                      </a:srgbClr>
                    </a:solidFill>
                  </a:tcPr>
                </a:tc>
                <a:tc>
                  <a:txBody>
                    <a:bodyPr/>
                    <a:lstStyle/>
                    <a:p>
                      <a:pPr marL="0" marR="0" algn="just">
                        <a:lnSpc>
                          <a:spcPct val="115000"/>
                        </a:lnSpc>
                        <a:spcBef>
                          <a:spcPts val="0"/>
                        </a:spcBef>
                        <a:spcAft>
                          <a:spcPts val="600"/>
                        </a:spcAft>
                      </a:pPr>
                      <a:r>
                        <a:rPr lang="en-US" sz="19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An offering from a known source/company</a:t>
                      </a:r>
                      <a:endParaRPr lang="en-US" sz="19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3179" marR="93179" marT="0" marB="107622">
                    <a:lnL w="12700" cmpd="sng">
                      <a:noFill/>
                      <a:prstDash val="solid"/>
                    </a:lnL>
                    <a:lnR w="12700" cmpd="sng">
                      <a:noFill/>
                      <a:prstDash val="solid"/>
                    </a:lnR>
                    <a:lnT w="12700" cmpd="sng">
                      <a:noFill/>
                      <a:prstDash val="solid"/>
                    </a:lnT>
                    <a:lnB w="12700" cmpd="sng">
                      <a:noFill/>
                      <a:prstDash val="solid"/>
                    </a:lnB>
                    <a:solidFill>
                      <a:srgbClr val="DAE3F3">
                        <a:alpha val="50196"/>
                      </a:srgbClr>
                    </a:solidFill>
                  </a:tcPr>
                </a:tc>
                <a:extLst>
                  <a:ext uri="{0D108BD9-81ED-4DB2-BD59-A6C34878D82A}">
                    <a16:rowId xmlns:a16="http://schemas.microsoft.com/office/drawing/2014/main" val="789943881"/>
                  </a:ext>
                </a:extLst>
              </a:tr>
              <a:tr h="1449912">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Satisfaction </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3179" marR="93179" marT="0" marB="107622">
                    <a:lnL w="12700" cmpd="sng">
                      <a:noFill/>
                      <a:prstDash val="solid"/>
                    </a:lnL>
                    <a:lnR w="12700" cmpd="sng">
                      <a:noFill/>
                      <a:prstDash val="solid"/>
                    </a:lnR>
                    <a:lnT w="12700" cmpd="sng">
                      <a:noFill/>
                      <a:prstDash val="solid"/>
                    </a:lnT>
                    <a:lnB w="12700" cmpd="sng">
                      <a:noFill/>
                      <a:prstDash val="solid"/>
                    </a:lnB>
                    <a:noFill/>
                  </a:tcPr>
                </a:tc>
                <a:tc>
                  <a:txBody>
                    <a:bodyPr/>
                    <a:lstStyle/>
                    <a:p>
                      <a:pPr marL="0" marR="0" algn="just">
                        <a:lnSpc>
                          <a:spcPct val="115000"/>
                        </a:lnSpc>
                        <a:spcBef>
                          <a:spcPts val="0"/>
                        </a:spcBef>
                        <a:spcAft>
                          <a:spcPts val="600"/>
                        </a:spcAft>
                      </a:pPr>
                      <a:r>
                        <a:rPr lang="en-US" sz="19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 person’s feeling of pleasure or disappointment resulting from comparing a product’s perceived performance (or outcome) in relation to his or her expectations.</a:t>
                      </a:r>
                      <a:endParaRPr lang="en-US" sz="19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3179" marR="93179" marT="0" marB="107622">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430549455"/>
                  </a:ext>
                </a:extLst>
              </a:tr>
              <a:tr h="1449912">
                <a:tc>
                  <a:txBody>
                    <a:bodyPr/>
                    <a:lstStyle/>
                    <a:p>
                      <a:pPr marL="0" marR="0" algn="just">
                        <a:lnSpc>
                          <a:spcPct val="115000"/>
                        </a:lnSpc>
                        <a:spcBef>
                          <a:spcPts val="0"/>
                        </a:spcBef>
                        <a:spcAft>
                          <a:spcPts val="600"/>
                        </a:spcAft>
                      </a:pPr>
                      <a:r>
                        <a:rPr lang="en-US" sz="1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Customer value</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3179" marR="93179" marT="0" marB="107622">
                    <a:lnL w="12700" cmpd="sng">
                      <a:noFill/>
                      <a:prstDash val="solid"/>
                    </a:lnL>
                    <a:lnR w="12700" cmpd="sng">
                      <a:noFill/>
                      <a:prstDash val="solid"/>
                    </a:lnR>
                    <a:lnT w="12700" cmpd="sng">
                      <a:noFill/>
                      <a:prstDash val="solid"/>
                    </a:lnT>
                    <a:lnB w="12700" cmpd="sng">
                      <a:noFill/>
                      <a:prstDash val="solid"/>
                    </a:lnB>
                    <a:solidFill>
                      <a:srgbClr val="DAE3F3">
                        <a:alpha val="50196"/>
                      </a:srgbClr>
                    </a:solidFill>
                  </a:tcPr>
                </a:tc>
                <a:tc>
                  <a:txBody>
                    <a:bodyPr/>
                    <a:lstStyle/>
                    <a:p>
                      <a:pPr marL="0" marR="0" algn="just">
                        <a:lnSpc>
                          <a:spcPct val="115000"/>
                        </a:lnSpc>
                        <a:spcBef>
                          <a:spcPts val="0"/>
                        </a:spcBef>
                        <a:spcAft>
                          <a:spcPts val="600"/>
                        </a:spcAft>
                      </a:pPr>
                      <a:r>
                        <a:rPr lang="en-US" sz="19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Perceived monetary value of the bundle of economic, functional, and psychological benefits consumers expect from a given market offering.</a:t>
                      </a:r>
                      <a:endParaRPr lang="en-US" sz="19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93179" marR="93179" marT="0" marB="107622">
                    <a:lnL w="12700" cmpd="sng">
                      <a:noFill/>
                      <a:prstDash val="solid"/>
                    </a:lnL>
                    <a:lnR w="12700" cmpd="sng">
                      <a:noFill/>
                      <a:prstDash val="solid"/>
                    </a:lnR>
                    <a:lnT w="12700" cmpd="sng">
                      <a:noFill/>
                      <a:prstDash val="solid"/>
                    </a:lnT>
                    <a:lnB w="12700" cmpd="sng">
                      <a:noFill/>
                      <a:prstDash val="solid"/>
                    </a:lnB>
                    <a:solidFill>
                      <a:srgbClr val="DAE3F3">
                        <a:alpha val="50196"/>
                      </a:srgbClr>
                    </a:solidFill>
                  </a:tcPr>
                </a:tc>
                <a:extLst>
                  <a:ext uri="{0D108BD9-81ED-4DB2-BD59-A6C34878D82A}">
                    <a16:rowId xmlns:a16="http://schemas.microsoft.com/office/drawing/2014/main" val="292762977"/>
                  </a:ext>
                </a:extLst>
              </a:tr>
            </a:tbl>
          </a:graphicData>
        </a:graphic>
      </p:graphicFrame>
    </p:spTree>
    <p:extLst>
      <p:ext uri="{BB962C8B-B14F-4D97-AF65-F5344CB8AC3E}">
        <p14:creationId xmlns:p14="http://schemas.microsoft.com/office/powerpoint/2010/main" val="10921050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EF085B8-A2C0-4A6F-B663-CCC56F3CD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3">
            <a:extLst>
              <a:ext uri="{FF2B5EF4-FFF2-40B4-BE49-F238E27FC236}">
                <a16:creationId xmlns:a16="http://schemas.microsoft.com/office/drawing/2014/main" id="{2658F6D6-96E0-421A-96D6-3DF4040085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1">
            <a:extLst>
              <a:ext uri="{FF2B5EF4-FFF2-40B4-BE49-F238E27FC236}">
                <a16:creationId xmlns:a16="http://schemas.microsoft.com/office/drawing/2014/main" id="{3CF62545-93A0-4FD5-9B48-48DCA794CB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8B78842-095B-3741-F7C5-7498A2A1C6AE}"/>
              </a:ext>
            </a:extLst>
          </p:cNvPr>
          <p:cNvSpPr>
            <a:spLocks noGrp="1"/>
          </p:cNvSpPr>
          <p:nvPr>
            <p:ph type="title"/>
          </p:nvPr>
        </p:nvSpPr>
        <p:spPr>
          <a:xfrm>
            <a:off x="838200" y="365125"/>
            <a:ext cx="10515600" cy="1325563"/>
          </a:xfrm>
        </p:spPr>
        <p:txBody>
          <a:bodyPr>
            <a:normAutofit/>
          </a:bodyPr>
          <a:lstStyle/>
          <a:p>
            <a:r>
              <a:rPr lang="en-US" dirty="0"/>
              <a:t>What is marketed? </a:t>
            </a:r>
          </a:p>
        </p:txBody>
      </p:sp>
      <p:sp>
        <p:nvSpPr>
          <p:cNvPr id="3" name="Content Placeholder 2">
            <a:extLst>
              <a:ext uri="{FF2B5EF4-FFF2-40B4-BE49-F238E27FC236}">
                <a16:creationId xmlns:a16="http://schemas.microsoft.com/office/drawing/2014/main" id="{D145D40A-04B2-F5CB-901E-5FF210F7ABC5}"/>
              </a:ext>
            </a:extLst>
          </p:cNvPr>
          <p:cNvSpPr>
            <a:spLocks noGrp="1"/>
          </p:cNvSpPr>
          <p:nvPr>
            <p:ph sz="half" idx="1"/>
          </p:nvPr>
        </p:nvSpPr>
        <p:spPr>
          <a:xfrm>
            <a:off x="838200" y="2010833"/>
            <a:ext cx="5096934" cy="4166130"/>
          </a:xfrm>
        </p:spPr>
        <p:txBody>
          <a:bodyPr>
            <a:normAutofit/>
          </a:bodyPr>
          <a:lstStyle/>
          <a:p>
            <a:r>
              <a:rPr lang="en-US" sz="3200" dirty="0"/>
              <a:t>Goods</a:t>
            </a:r>
          </a:p>
          <a:p>
            <a:r>
              <a:rPr lang="en-US" sz="3200" dirty="0"/>
              <a:t>Services</a:t>
            </a:r>
          </a:p>
          <a:p>
            <a:r>
              <a:rPr lang="en-US" sz="3200" dirty="0"/>
              <a:t>Experiences</a:t>
            </a:r>
          </a:p>
          <a:p>
            <a:r>
              <a:rPr lang="en-US" sz="3200" dirty="0"/>
              <a:t>Events</a:t>
            </a:r>
          </a:p>
          <a:p>
            <a:r>
              <a:rPr lang="en-US" sz="3200" dirty="0"/>
              <a:t>Persons</a:t>
            </a:r>
          </a:p>
          <a:p>
            <a:endParaRPr lang="en-US" sz="2000" dirty="0"/>
          </a:p>
        </p:txBody>
      </p:sp>
      <p:sp>
        <p:nvSpPr>
          <p:cNvPr id="4" name="Content Placeholder 3">
            <a:extLst>
              <a:ext uri="{FF2B5EF4-FFF2-40B4-BE49-F238E27FC236}">
                <a16:creationId xmlns:a16="http://schemas.microsoft.com/office/drawing/2014/main" id="{213107B9-261F-01D6-258F-77AEF95C5B50}"/>
              </a:ext>
            </a:extLst>
          </p:cNvPr>
          <p:cNvSpPr>
            <a:spLocks noGrp="1"/>
          </p:cNvSpPr>
          <p:nvPr>
            <p:ph sz="half" idx="2"/>
          </p:nvPr>
        </p:nvSpPr>
        <p:spPr>
          <a:xfrm>
            <a:off x="6256866" y="2010833"/>
            <a:ext cx="5096933" cy="4166130"/>
          </a:xfrm>
        </p:spPr>
        <p:txBody>
          <a:bodyPr>
            <a:normAutofit/>
          </a:bodyPr>
          <a:lstStyle/>
          <a:p>
            <a:r>
              <a:rPr lang="en-US" sz="3200" dirty="0"/>
              <a:t>Places</a:t>
            </a:r>
          </a:p>
          <a:p>
            <a:r>
              <a:rPr lang="en-US" sz="3200" dirty="0"/>
              <a:t>Properties</a:t>
            </a:r>
          </a:p>
          <a:p>
            <a:r>
              <a:rPr lang="en-US" sz="3200" dirty="0"/>
              <a:t>Organizations</a:t>
            </a:r>
          </a:p>
          <a:p>
            <a:r>
              <a:rPr lang="en-US" sz="3200" dirty="0"/>
              <a:t>Information</a:t>
            </a:r>
          </a:p>
          <a:p>
            <a:r>
              <a:rPr lang="en-US" sz="3200" dirty="0"/>
              <a:t>Ideas </a:t>
            </a:r>
          </a:p>
          <a:p>
            <a:endParaRPr lang="en-US" sz="2000" dirty="0"/>
          </a:p>
        </p:txBody>
      </p:sp>
    </p:spTree>
    <p:extLst>
      <p:ext uri="{BB962C8B-B14F-4D97-AF65-F5344CB8AC3E}">
        <p14:creationId xmlns:p14="http://schemas.microsoft.com/office/powerpoint/2010/main" val="3125948187"/>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4C4EC46-EC6F-A0A9-36BF-531F5C820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 y="-5"/>
            <a:ext cx="5197641" cy="6857997"/>
          </a:xfrm>
          <a:prstGeom prst="rect">
            <a:avLst/>
          </a:prstGeom>
          <a:gradFill>
            <a:gsLst>
              <a:gs pos="0">
                <a:srgbClr val="215F9A"/>
              </a:gs>
              <a:gs pos="97899">
                <a:schemeClr val="accent3">
                  <a:lumMod val="60000"/>
                  <a:lumOff val="40000"/>
                </a:schemeClr>
              </a:gs>
              <a:gs pos="74000">
                <a:schemeClr val="accent3"/>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13763C0-6092-3B3C-822A-21E174E3A0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 y="0"/>
            <a:ext cx="4608950" cy="6872675"/>
          </a:xfrm>
          <a:prstGeom prst="rect">
            <a:avLst/>
          </a:prstGeom>
          <a:gradFill flip="none" rotWithShape="1">
            <a:gsLst>
              <a:gs pos="0">
                <a:srgbClr val="163E64">
                  <a:alpha val="59000"/>
                </a:srgbClr>
              </a:gs>
              <a:gs pos="69000">
                <a:srgbClr val="215F9A">
                  <a:alpha val="0"/>
                </a:srgbClr>
              </a:gs>
            </a:gsLst>
            <a:lin ang="20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4411457-6B3B-1D7B-BF71-98529B0311ED}"/>
              </a:ext>
            </a:extLst>
          </p:cNvPr>
          <p:cNvPicPr>
            <a:picLocks noChangeAspect="1"/>
          </p:cNvPicPr>
          <p:nvPr/>
        </p:nvPicPr>
        <p:blipFill rotWithShape="1">
          <a:blip r:embed="rId2">
            <a:alphaModFix amt="80000"/>
          </a:blip>
          <a:srcRect l="17705" r="39664"/>
          <a:stretch/>
        </p:blipFill>
        <p:spPr>
          <a:xfrm>
            <a:off x="20" y="-14687"/>
            <a:ext cx="5197615" cy="6857998"/>
          </a:xfrm>
          <a:prstGeom prst="rect">
            <a:avLst/>
          </a:prstGeom>
        </p:spPr>
      </p:pic>
      <p:sp>
        <p:nvSpPr>
          <p:cNvPr id="13" name="Rectangle 12">
            <a:extLst>
              <a:ext uri="{FF2B5EF4-FFF2-40B4-BE49-F238E27FC236}">
                <a16:creationId xmlns:a16="http://schemas.microsoft.com/office/drawing/2014/main" id="{D4ECF21D-729A-005C-E880-CA278A4F4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86570"/>
            <a:ext cx="5197642" cy="4486105"/>
          </a:xfrm>
          <a:prstGeom prst="rect">
            <a:avLst/>
          </a:prstGeom>
          <a:gradFill flip="none" rotWithShape="1">
            <a:gsLst>
              <a:gs pos="11000">
                <a:schemeClr val="accent2"/>
              </a:gs>
              <a:gs pos="71000">
                <a:schemeClr val="accent2">
                  <a:alpha val="0"/>
                </a:schemeClr>
              </a:gs>
            </a:gsLst>
            <a:lin ang="15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BEDAEA2-865D-E67C-A774-2FD2DD4A2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13227"/>
            <a:ext cx="5197642" cy="4259448"/>
          </a:xfrm>
          <a:prstGeom prst="rect">
            <a:avLst/>
          </a:prstGeom>
          <a:gradFill flip="none" rotWithShape="1">
            <a:gsLst>
              <a:gs pos="2101">
                <a:schemeClr val="accent5">
                  <a:lumMod val="75000"/>
                </a:schemeClr>
              </a:gs>
              <a:gs pos="31000">
                <a:schemeClr val="accent5">
                  <a:alpha val="66000"/>
                </a:schemeClr>
              </a:gs>
              <a:gs pos="71000">
                <a:schemeClr val="accent2">
                  <a:alpha val="0"/>
                </a:schemeClr>
              </a:gs>
            </a:gsLst>
            <a:lin ang="17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610FFB-E88C-9583-AD44-6B8F602621E7}"/>
              </a:ext>
            </a:extLst>
          </p:cNvPr>
          <p:cNvSpPr>
            <a:spLocks noGrp="1"/>
          </p:cNvSpPr>
          <p:nvPr>
            <p:ph type="title"/>
          </p:nvPr>
        </p:nvSpPr>
        <p:spPr>
          <a:xfrm>
            <a:off x="515815" y="4021743"/>
            <a:ext cx="3999542" cy="2235074"/>
          </a:xfrm>
        </p:spPr>
        <p:txBody>
          <a:bodyPr anchor="b">
            <a:normAutofit/>
          </a:bodyPr>
          <a:lstStyle/>
          <a:p>
            <a:r>
              <a:rPr lang="en-US" sz="4000">
                <a:solidFill>
                  <a:srgbClr val="FFFFFF"/>
                </a:solidFill>
              </a:rPr>
              <a:t>Significance of marketing to a business</a:t>
            </a:r>
          </a:p>
        </p:txBody>
      </p:sp>
      <p:sp>
        <p:nvSpPr>
          <p:cNvPr id="3" name="Content Placeholder 2">
            <a:extLst>
              <a:ext uri="{FF2B5EF4-FFF2-40B4-BE49-F238E27FC236}">
                <a16:creationId xmlns:a16="http://schemas.microsoft.com/office/drawing/2014/main" id="{3C6FC1BC-A758-3321-4F16-B3EC2A21D518}"/>
              </a:ext>
            </a:extLst>
          </p:cNvPr>
          <p:cNvSpPr>
            <a:spLocks noGrp="1"/>
          </p:cNvSpPr>
          <p:nvPr>
            <p:ph idx="1"/>
          </p:nvPr>
        </p:nvSpPr>
        <p:spPr>
          <a:xfrm>
            <a:off x="6104092" y="923680"/>
            <a:ext cx="5197637" cy="5169623"/>
          </a:xfrm>
        </p:spPr>
        <p:txBody>
          <a:bodyPr anchor="t">
            <a:normAutofit/>
          </a:bodyPr>
          <a:lstStyle/>
          <a:p>
            <a:r>
              <a:rPr lang="en-US" sz="2000"/>
              <a:t>Accomplishment of business objectives, </a:t>
            </a:r>
          </a:p>
          <a:p>
            <a:r>
              <a:rPr lang="en-US" sz="2000"/>
              <a:t>Facing market competition effectively, </a:t>
            </a:r>
          </a:p>
          <a:p>
            <a:r>
              <a:rPr lang="en-US" sz="2000"/>
              <a:t>Good will and reputation building, </a:t>
            </a:r>
          </a:p>
          <a:p>
            <a:r>
              <a:rPr lang="en-US" sz="2000"/>
              <a:t>Collecting of relevant marketing information, </a:t>
            </a:r>
          </a:p>
          <a:p>
            <a:r>
              <a:rPr lang="en-US" sz="2000"/>
              <a:t>Introduction of new products </a:t>
            </a:r>
          </a:p>
          <a:p>
            <a:r>
              <a:rPr lang="en-US" sz="2000"/>
              <a:t>Market expansion</a:t>
            </a:r>
          </a:p>
        </p:txBody>
      </p:sp>
    </p:spTree>
    <p:extLst>
      <p:ext uri="{BB962C8B-B14F-4D97-AF65-F5344CB8AC3E}">
        <p14:creationId xmlns:p14="http://schemas.microsoft.com/office/powerpoint/2010/main" val="2330968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4C4EC46-EC6F-A0A9-36BF-531F5C820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 y="-5"/>
            <a:ext cx="5197641" cy="6857997"/>
          </a:xfrm>
          <a:prstGeom prst="rect">
            <a:avLst/>
          </a:prstGeom>
          <a:gradFill>
            <a:gsLst>
              <a:gs pos="0">
                <a:srgbClr val="215F9A"/>
              </a:gs>
              <a:gs pos="97899">
                <a:schemeClr val="accent3">
                  <a:lumMod val="60000"/>
                  <a:lumOff val="40000"/>
                </a:schemeClr>
              </a:gs>
              <a:gs pos="74000">
                <a:schemeClr val="accent3"/>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13763C0-6092-3B3C-822A-21E174E3A0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 y="0"/>
            <a:ext cx="4608950" cy="6872675"/>
          </a:xfrm>
          <a:prstGeom prst="rect">
            <a:avLst/>
          </a:prstGeom>
          <a:gradFill flip="none" rotWithShape="1">
            <a:gsLst>
              <a:gs pos="0">
                <a:srgbClr val="163E64">
                  <a:alpha val="59000"/>
                </a:srgbClr>
              </a:gs>
              <a:gs pos="69000">
                <a:srgbClr val="215F9A">
                  <a:alpha val="0"/>
                </a:srgbClr>
              </a:gs>
            </a:gsLst>
            <a:lin ang="20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28562455-FD26-413E-E0EE-3EA289AA3218}"/>
              </a:ext>
            </a:extLst>
          </p:cNvPr>
          <p:cNvPicPr>
            <a:picLocks noChangeAspect="1"/>
          </p:cNvPicPr>
          <p:nvPr/>
        </p:nvPicPr>
        <p:blipFill rotWithShape="1">
          <a:blip r:embed="rId2">
            <a:alphaModFix amt="80000"/>
          </a:blip>
          <a:srcRect l="49412" r="-1" b="-2"/>
          <a:stretch/>
        </p:blipFill>
        <p:spPr>
          <a:xfrm>
            <a:off x="20" y="-14687"/>
            <a:ext cx="5197615" cy="6857998"/>
          </a:xfrm>
          <a:prstGeom prst="rect">
            <a:avLst/>
          </a:prstGeom>
        </p:spPr>
      </p:pic>
      <p:sp>
        <p:nvSpPr>
          <p:cNvPr id="13" name="Rectangle 12">
            <a:extLst>
              <a:ext uri="{FF2B5EF4-FFF2-40B4-BE49-F238E27FC236}">
                <a16:creationId xmlns:a16="http://schemas.microsoft.com/office/drawing/2014/main" id="{D4ECF21D-729A-005C-E880-CA278A4F4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86570"/>
            <a:ext cx="5197642" cy="4486105"/>
          </a:xfrm>
          <a:prstGeom prst="rect">
            <a:avLst/>
          </a:prstGeom>
          <a:gradFill flip="none" rotWithShape="1">
            <a:gsLst>
              <a:gs pos="11000">
                <a:schemeClr val="accent2"/>
              </a:gs>
              <a:gs pos="71000">
                <a:schemeClr val="accent2">
                  <a:alpha val="0"/>
                </a:schemeClr>
              </a:gs>
            </a:gsLst>
            <a:lin ang="15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BEDAEA2-865D-E67C-A774-2FD2DD4A2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13227"/>
            <a:ext cx="5197642" cy="4259448"/>
          </a:xfrm>
          <a:prstGeom prst="rect">
            <a:avLst/>
          </a:prstGeom>
          <a:gradFill flip="none" rotWithShape="1">
            <a:gsLst>
              <a:gs pos="2101">
                <a:schemeClr val="accent5">
                  <a:lumMod val="75000"/>
                </a:schemeClr>
              </a:gs>
              <a:gs pos="31000">
                <a:schemeClr val="accent5">
                  <a:alpha val="66000"/>
                </a:schemeClr>
              </a:gs>
              <a:gs pos="71000">
                <a:schemeClr val="accent2">
                  <a:alpha val="0"/>
                </a:schemeClr>
              </a:gs>
            </a:gsLst>
            <a:lin ang="17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7D4D33-CDD1-1909-98E7-D57A79FC5E88}"/>
              </a:ext>
            </a:extLst>
          </p:cNvPr>
          <p:cNvSpPr>
            <a:spLocks noGrp="1"/>
          </p:cNvSpPr>
          <p:nvPr>
            <p:ph type="title"/>
          </p:nvPr>
        </p:nvSpPr>
        <p:spPr>
          <a:xfrm>
            <a:off x="515815" y="4021743"/>
            <a:ext cx="3999542" cy="2235074"/>
          </a:xfrm>
        </p:spPr>
        <p:txBody>
          <a:bodyPr anchor="b">
            <a:normAutofit/>
          </a:bodyPr>
          <a:lstStyle/>
          <a:p>
            <a:r>
              <a:rPr lang="en-US" sz="4000">
                <a:solidFill>
                  <a:srgbClr val="FFFFFF"/>
                </a:solidFill>
              </a:rPr>
              <a:t>Significance of marketing to customers </a:t>
            </a:r>
          </a:p>
        </p:txBody>
      </p:sp>
      <p:sp>
        <p:nvSpPr>
          <p:cNvPr id="3" name="Content Placeholder 2">
            <a:extLst>
              <a:ext uri="{FF2B5EF4-FFF2-40B4-BE49-F238E27FC236}">
                <a16:creationId xmlns:a16="http://schemas.microsoft.com/office/drawing/2014/main" id="{97C99B83-6A83-1C52-EC2D-54A2E04F1E36}"/>
              </a:ext>
            </a:extLst>
          </p:cNvPr>
          <p:cNvSpPr>
            <a:spLocks noGrp="1"/>
          </p:cNvSpPr>
          <p:nvPr>
            <p:ph idx="1"/>
          </p:nvPr>
        </p:nvSpPr>
        <p:spPr>
          <a:xfrm>
            <a:off x="6104092" y="923680"/>
            <a:ext cx="5197637" cy="5169623"/>
          </a:xfrm>
        </p:spPr>
        <p:txBody>
          <a:bodyPr anchor="t">
            <a:normAutofit/>
          </a:bodyPr>
          <a:lstStyle/>
          <a:p>
            <a:r>
              <a:rPr lang="en-US" sz="2000"/>
              <a:t>Satisfaction needs and wants. </a:t>
            </a:r>
          </a:p>
          <a:p>
            <a:r>
              <a:rPr lang="en-US" sz="2000"/>
              <a:t>Goods availed in reasonable prices </a:t>
            </a:r>
          </a:p>
          <a:p>
            <a:r>
              <a:rPr lang="en-US" sz="2000"/>
              <a:t>Good quality. </a:t>
            </a:r>
          </a:p>
          <a:p>
            <a:r>
              <a:rPr lang="en-US" sz="2000"/>
              <a:t>Creation of form utility</a:t>
            </a:r>
          </a:p>
          <a:p>
            <a:r>
              <a:rPr lang="en-US" sz="2000"/>
              <a:t>Regularly supply of goods and services </a:t>
            </a:r>
          </a:p>
          <a:p>
            <a:r>
              <a:rPr lang="en-US" sz="2000"/>
              <a:t>Improved standard of living</a:t>
            </a:r>
          </a:p>
        </p:txBody>
      </p:sp>
    </p:spTree>
    <p:extLst>
      <p:ext uri="{BB962C8B-B14F-4D97-AF65-F5344CB8AC3E}">
        <p14:creationId xmlns:p14="http://schemas.microsoft.com/office/powerpoint/2010/main" val="21627686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4C4EC46-EC6F-A0A9-36BF-531F5C820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 y="-5"/>
            <a:ext cx="5197641" cy="6857997"/>
          </a:xfrm>
          <a:prstGeom prst="rect">
            <a:avLst/>
          </a:prstGeom>
          <a:gradFill>
            <a:gsLst>
              <a:gs pos="0">
                <a:srgbClr val="215F9A"/>
              </a:gs>
              <a:gs pos="97899">
                <a:schemeClr val="accent3">
                  <a:lumMod val="60000"/>
                  <a:lumOff val="40000"/>
                </a:schemeClr>
              </a:gs>
              <a:gs pos="74000">
                <a:schemeClr val="accent3"/>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13763C0-6092-3B3C-822A-21E174E3A0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 y="0"/>
            <a:ext cx="4608950" cy="6872675"/>
          </a:xfrm>
          <a:prstGeom prst="rect">
            <a:avLst/>
          </a:prstGeom>
          <a:gradFill flip="none" rotWithShape="1">
            <a:gsLst>
              <a:gs pos="0">
                <a:srgbClr val="163E64">
                  <a:alpha val="59000"/>
                </a:srgbClr>
              </a:gs>
              <a:gs pos="69000">
                <a:srgbClr val="215F9A">
                  <a:alpha val="0"/>
                </a:srgbClr>
              </a:gs>
            </a:gsLst>
            <a:lin ang="20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utdoor warehouse">
            <a:extLst>
              <a:ext uri="{FF2B5EF4-FFF2-40B4-BE49-F238E27FC236}">
                <a16:creationId xmlns:a16="http://schemas.microsoft.com/office/drawing/2014/main" id="{7E6A3971-8CAB-554E-40DA-02815A0C63CD}"/>
              </a:ext>
            </a:extLst>
          </p:cNvPr>
          <p:cNvPicPr>
            <a:picLocks noChangeAspect="1"/>
          </p:cNvPicPr>
          <p:nvPr/>
        </p:nvPicPr>
        <p:blipFill rotWithShape="1">
          <a:blip r:embed="rId2">
            <a:alphaModFix amt="80000"/>
          </a:blip>
          <a:srcRect l="19228" r="30373"/>
          <a:stretch/>
        </p:blipFill>
        <p:spPr>
          <a:xfrm>
            <a:off x="20" y="-14687"/>
            <a:ext cx="5197615" cy="6857998"/>
          </a:xfrm>
          <a:prstGeom prst="rect">
            <a:avLst/>
          </a:prstGeom>
        </p:spPr>
      </p:pic>
      <p:sp>
        <p:nvSpPr>
          <p:cNvPr id="13" name="Rectangle 12">
            <a:extLst>
              <a:ext uri="{FF2B5EF4-FFF2-40B4-BE49-F238E27FC236}">
                <a16:creationId xmlns:a16="http://schemas.microsoft.com/office/drawing/2014/main" id="{D4ECF21D-729A-005C-E880-CA278A4F4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86570"/>
            <a:ext cx="5197642" cy="4486105"/>
          </a:xfrm>
          <a:prstGeom prst="rect">
            <a:avLst/>
          </a:prstGeom>
          <a:gradFill flip="none" rotWithShape="1">
            <a:gsLst>
              <a:gs pos="11000">
                <a:schemeClr val="accent2"/>
              </a:gs>
              <a:gs pos="71000">
                <a:schemeClr val="accent2">
                  <a:alpha val="0"/>
                </a:schemeClr>
              </a:gs>
            </a:gsLst>
            <a:lin ang="15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BEDAEA2-865D-E67C-A774-2FD2DD4A2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13227"/>
            <a:ext cx="5197642" cy="4259448"/>
          </a:xfrm>
          <a:prstGeom prst="rect">
            <a:avLst/>
          </a:prstGeom>
          <a:gradFill flip="none" rotWithShape="1">
            <a:gsLst>
              <a:gs pos="2101">
                <a:schemeClr val="accent5">
                  <a:lumMod val="75000"/>
                </a:schemeClr>
              </a:gs>
              <a:gs pos="31000">
                <a:schemeClr val="accent5">
                  <a:alpha val="66000"/>
                </a:schemeClr>
              </a:gs>
              <a:gs pos="71000">
                <a:schemeClr val="accent2">
                  <a:alpha val="0"/>
                </a:schemeClr>
              </a:gs>
            </a:gsLst>
            <a:lin ang="17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F1A82E-3358-AA4A-1EFA-647E28E9DB4D}"/>
              </a:ext>
            </a:extLst>
          </p:cNvPr>
          <p:cNvSpPr>
            <a:spLocks noGrp="1"/>
          </p:cNvSpPr>
          <p:nvPr>
            <p:ph type="title"/>
          </p:nvPr>
        </p:nvSpPr>
        <p:spPr>
          <a:xfrm>
            <a:off x="515815" y="4021743"/>
            <a:ext cx="3999542" cy="2235074"/>
          </a:xfrm>
        </p:spPr>
        <p:txBody>
          <a:bodyPr anchor="b">
            <a:normAutofit/>
          </a:bodyPr>
          <a:lstStyle/>
          <a:p>
            <a:r>
              <a:rPr lang="en-US" sz="3700">
                <a:solidFill>
                  <a:srgbClr val="FFFFFF"/>
                </a:solidFill>
              </a:rPr>
              <a:t>Significance of marketing to not-for-profit organization </a:t>
            </a:r>
          </a:p>
        </p:txBody>
      </p:sp>
      <p:sp>
        <p:nvSpPr>
          <p:cNvPr id="3" name="Content Placeholder 2">
            <a:extLst>
              <a:ext uri="{FF2B5EF4-FFF2-40B4-BE49-F238E27FC236}">
                <a16:creationId xmlns:a16="http://schemas.microsoft.com/office/drawing/2014/main" id="{1FA64915-8F22-DEE1-71DF-4F34EA416429}"/>
              </a:ext>
            </a:extLst>
          </p:cNvPr>
          <p:cNvSpPr>
            <a:spLocks noGrp="1"/>
          </p:cNvSpPr>
          <p:nvPr>
            <p:ph idx="1"/>
          </p:nvPr>
        </p:nvSpPr>
        <p:spPr>
          <a:xfrm>
            <a:off x="6104092" y="923680"/>
            <a:ext cx="5197637" cy="5169623"/>
          </a:xfrm>
        </p:spPr>
        <p:txBody>
          <a:bodyPr anchor="t">
            <a:normAutofit/>
          </a:bodyPr>
          <a:lstStyle/>
          <a:p>
            <a:r>
              <a:rPr lang="en-US" sz="2000"/>
              <a:t>Government’s, non-governmental organization and  community-based organizations, </a:t>
            </a:r>
          </a:p>
          <a:p>
            <a:r>
              <a:rPr lang="en-US" sz="2000"/>
              <a:t>Building the image of these organizations. </a:t>
            </a:r>
          </a:p>
          <a:p>
            <a:r>
              <a:rPr lang="en-US" sz="2000"/>
              <a:t>Educate their clients  </a:t>
            </a:r>
          </a:p>
          <a:p>
            <a:r>
              <a:rPr lang="en-US" sz="2000"/>
              <a:t>Gain public support</a:t>
            </a:r>
          </a:p>
          <a:p>
            <a:r>
              <a:rPr lang="en-US" sz="2000"/>
              <a:t>Expand their scope of activities and enter new areas</a:t>
            </a:r>
          </a:p>
          <a:p>
            <a:r>
              <a:rPr lang="en-US" sz="2000"/>
              <a:t>Collect information from society </a:t>
            </a:r>
          </a:p>
          <a:p>
            <a:r>
              <a:rPr lang="en-US" sz="2000"/>
              <a:t>Accomplish their objectives. </a:t>
            </a:r>
          </a:p>
        </p:txBody>
      </p:sp>
    </p:spTree>
    <p:extLst>
      <p:ext uri="{BB962C8B-B14F-4D97-AF65-F5344CB8AC3E}">
        <p14:creationId xmlns:p14="http://schemas.microsoft.com/office/powerpoint/2010/main" val="16815482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58256" y="-358254"/>
            <a:ext cx="6858000" cy="7574507"/>
          </a:xfrm>
          <a:prstGeom prst="rect">
            <a:avLst/>
          </a:prstGeom>
          <a:ln>
            <a:noFill/>
          </a:ln>
          <a:effectLst>
            <a:outerShdw blurRad="457200" dist="63500" sx="99000" sy="990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FF8BAA-BC81-8067-75C2-51DDF237B90A}"/>
              </a:ext>
            </a:extLst>
          </p:cNvPr>
          <p:cNvSpPr>
            <a:spLocks noGrp="1"/>
          </p:cNvSpPr>
          <p:nvPr>
            <p:ph type="title"/>
          </p:nvPr>
        </p:nvSpPr>
        <p:spPr>
          <a:xfrm>
            <a:off x="523845" y="5546162"/>
            <a:ext cx="6661702" cy="953611"/>
          </a:xfrm>
        </p:spPr>
        <p:txBody>
          <a:bodyPr anchor="ctr">
            <a:normAutofit/>
          </a:bodyPr>
          <a:lstStyle/>
          <a:p>
            <a:r>
              <a:rPr lang="en-US" sz="3400"/>
              <a:t>Significance of marketing to society </a:t>
            </a:r>
          </a:p>
        </p:txBody>
      </p:sp>
      <p:pic>
        <p:nvPicPr>
          <p:cNvPr id="14" name="Picture 13" descr="Low angle view of modern skyscrapers rising straight up against a dramatic sky">
            <a:extLst>
              <a:ext uri="{FF2B5EF4-FFF2-40B4-BE49-F238E27FC236}">
                <a16:creationId xmlns:a16="http://schemas.microsoft.com/office/drawing/2014/main" id="{CADFD227-07DE-1FB1-F04A-F790406F4632}"/>
              </a:ext>
            </a:extLst>
          </p:cNvPr>
          <p:cNvPicPr>
            <a:picLocks noChangeAspect="1"/>
          </p:cNvPicPr>
          <p:nvPr/>
        </p:nvPicPr>
        <p:blipFill rotWithShape="1">
          <a:blip r:embed="rId2"/>
          <a:srcRect r="2047" b="1"/>
          <a:stretch/>
        </p:blipFill>
        <p:spPr>
          <a:xfrm>
            <a:off x="20" y="-1"/>
            <a:ext cx="7574488" cy="5161587"/>
          </a:xfrm>
          <a:prstGeom prst="rect">
            <a:avLst/>
          </a:prstGeom>
        </p:spPr>
      </p:pic>
      <p:sp>
        <p:nvSpPr>
          <p:cNvPr id="3" name="Content Placeholder 2">
            <a:extLst>
              <a:ext uri="{FF2B5EF4-FFF2-40B4-BE49-F238E27FC236}">
                <a16:creationId xmlns:a16="http://schemas.microsoft.com/office/drawing/2014/main" id="{F13599EA-A8EE-7EF6-CC43-08A3E21A707A}"/>
              </a:ext>
            </a:extLst>
          </p:cNvPr>
          <p:cNvSpPr>
            <a:spLocks noGrp="1"/>
          </p:cNvSpPr>
          <p:nvPr>
            <p:ph idx="1"/>
          </p:nvPr>
        </p:nvSpPr>
        <p:spPr>
          <a:xfrm>
            <a:off x="8340064" y="743803"/>
            <a:ext cx="3144523" cy="5474173"/>
          </a:xfrm>
        </p:spPr>
        <p:txBody>
          <a:bodyPr anchor="ctr">
            <a:normAutofit/>
          </a:bodyPr>
          <a:lstStyle/>
          <a:p>
            <a:r>
              <a:rPr lang="en-US" sz="2000"/>
              <a:t>Supports employment generation, </a:t>
            </a:r>
          </a:p>
          <a:p>
            <a:r>
              <a:rPr lang="en-US" sz="2000"/>
              <a:t>Enhances activities in different sectors of economy </a:t>
            </a:r>
          </a:p>
          <a:p>
            <a:r>
              <a:rPr lang="en-US" sz="2000"/>
              <a:t>Improves standard of living </a:t>
            </a:r>
          </a:p>
          <a:p>
            <a:r>
              <a:rPr lang="en-US" sz="2000"/>
              <a:t>Spur economic growth and development of a nations. </a:t>
            </a:r>
          </a:p>
          <a:p>
            <a:r>
              <a:rPr lang="en-US" sz="2000"/>
              <a:t>Supports international relations </a:t>
            </a:r>
          </a:p>
          <a:p>
            <a:r>
              <a:rPr lang="en-US" sz="2000"/>
              <a:t>Fostering global peace and prosperity. </a:t>
            </a:r>
          </a:p>
          <a:p>
            <a:endParaRPr lang="en-US" sz="2000"/>
          </a:p>
        </p:txBody>
      </p:sp>
    </p:spTree>
    <p:extLst>
      <p:ext uri="{BB962C8B-B14F-4D97-AF65-F5344CB8AC3E}">
        <p14:creationId xmlns:p14="http://schemas.microsoft.com/office/powerpoint/2010/main" val="15389012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37CD8F-5DDF-0587-A93C-1941EC1BD327}"/>
              </a:ext>
            </a:extLst>
          </p:cNvPr>
          <p:cNvSpPr>
            <a:spLocks noGrp="1"/>
          </p:cNvSpPr>
          <p:nvPr>
            <p:ph type="title"/>
          </p:nvPr>
        </p:nvSpPr>
        <p:spPr>
          <a:xfrm>
            <a:off x="640080" y="325369"/>
            <a:ext cx="4368602" cy="1956841"/>
          </a:xfrm>
        </p:spPr>
        <p:txBody>
          <a:bodyPr anchor="b">
            <a:normAutofit/>
          </a:bodyPr>
          <a:lstStyle/>
          <a:p>
            <a:r>
              <a:rPr lang="en-US" sz="4200"/>
              <a:t>Functions of marketing managers</a:t>
            </a:r>
          </a:p>
        </p:txBody>
      </p:sp>
      <p:sp>
        <p:nvSpPr>
          <p:cNvPr id="18"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1181504-9B44-505A-B4C9-D0DEE05B632A}"/>
              </a:ext>
            </a:extLst>
          </p:cNvPr>
          <p:cNvSpPr>
            <a:spLocks noGrp="1"/>
          </p:cNvSpPr>
          <p:nvPr>
            <p:ph idx="1"/>
          </p:nvPr>
        </p:nvSpPr>
        <p:spPr>
          <a:xfrm>
            <a:off x="640080" y="2872899"/>
            <a:ext cx="4243589" cy="3320668"/>
          </a:xfrm>
        </p:spPr>
        <p:txBody>
          <a:bodyPr>
            <a:normAutofit/>
          </a:bodyPr>
          <a:lstStyle/>
          <a:p>
            <a:r>
              <a:rPr lang="en-US" sz="2200"/>
              <a:t>1.	Marketing research</a:t>
            </a:r>
          </a:p>
          <a:p>
            <a:r>
              <a:rPr lang="en-US" sz="2200"/>
              <a:t>2.	Market trends analysis</a:t>
            </a:r>
          </a:p>
          <a:p>
            <a:r>
              <a:rPr lang="en-US" sz="2200"/>
              <a:t>3.	Estimate demand</a:t>
            </a:r>
          </a:p>
          <a:p>
            <a:r>
              <a:rPr lang="en-US" sz="2200"/>
              <a:t>4.	New products and services development</a:t>
            </a:r>
          </a:p>
          <a:p>
            <a:r>
              <a:rPr lang="en-US" sz="2200"/>
              <a:t>5.	Promotion</a:t>
            </a:r>
          </a:p>
          <a:p>
            <a:endParaRPr lang="en-US" sz="2200"/>
          </a:p>
        </p:txBody>
      </p:sp>
      <p:pic>
        <p:nvPicPr>
          <p:cNvPr id="5" name="Picture 4" descr="Graphs on a display with reflection of office">
            <a:extLst>
              <a:ext uri="{FF2B5EF4-FFF2-40B4-BE49-F238E27FC236}">
                <a16:creationId xmlns:a16="http://schemas.microsoft.com/office/drawing/2014/main" id="{536B5ADB-05A7-6B16-A2BC-77139C618703}"/>
              </a:ext>
            </a:extLst>
          </p:cNvPr>
          <p:cNvPicPr>
            <a:picLocks noChangeAspect="1"/>
          </p:cNvPicPr>
          <p:nvPr/>
        </p:nvPicPr>
        <p:blipFill rotWithShape="1">
          <a:blip r:embed="rId2"/>
          <a:srcRect l="8860" r="24187"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809718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37CD8F-5DDF-0587-A93C-1941EC1BD327}"/>
              </a:ext>
            </a:extLst>
          </p:cNvPr>
          <p:cNvSpPr>
            <a:spLocks noGrp="1"/>
          </p:cNvSpPr>
          <p:nvPr>
            <p:ph type="title"/>
          </p:nvPr>
        </p:nvSpPr>
        <p:spPr>
          <a:xfrm>
            <a:off x="640080" y="325369"/>
            <a:ext cx="4368602" cy="1956841"/>
          </a:xfrm>
        </p:spPr>
        <p:txBody>
          <a:bodyPr anchor="b">
            <a:normAutofit/>
          </a:bodyPr>
          <a:lstStyle/>
          <a:p>
            <a:r>
              <a:rPr lang="en-US" sz="4200"/>
              <a:t>Functions of marketing managers</a:t>
            </a:r>
          </a:p>
        </p:txBody>
      </p:sp>
      <p:sp>
        <p:nvSpPr>
          <p:cNvPr id="18"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1181504-9B44-505A-B4C9-D0DEE05B632A}"/>
              </a:ext>
            </a:extLst>
          </p:cNvPr>
          <p:cNvSpPr>
            <a:spLocks noGrp="1"/>
          </p:cNvSpPr>
          <p:nvPr>
            <p:ph idx="1"/>
          </p:nvPr>
        </p:nvSpPr>
        <p:spPr>
          <a:xfrm>
            <a:off x="640080" y="2872899"/>
            <a:ext cx="4243589" cy="3320668"/>
          </a:xfrm>
        </p:spPr>
        <p:txBody>
          <a:bodyPr>
            <a:normAutofit/>
          </a:bodyPr>
          <a:lstStyle/>
          <a:p>
            <a:r>
              <a:rPr lang="en-US" sz="2200"/>
              <a:t>6.	Marketing plans</a:t>
            </a:r>
          </a:p>
          <a:p>
            <a:r>
              <a:rPr lang="en-US" sz="2200"/>
              <a:t>7.	Set prices</a:t>
            </a:r>
          </a:p>
          <a:p>
            <a:r>
              <a:rPr lang="en-US" sz="2200"/>
              <a:t>8.	Build strong brands</a:t>
            </a:r>
          </a:p>
          <a:p>
            <a:r>
              <a:rPr lang="en-US" sz="2200"/>
              <a:t>9.	Connect with customers</a:t>
            </a:r>
          </a:p>
          <a:p>
            <a:r>
              <a:rPr lang="en-US" sz="2200"/>
              <a:t>10.	Customer satisfaction</a:t>
            </a:r>
          </a:p>
          <a:p>
            <a:endParaRPr lang="en-US" sz="2200"/>
          </a:p>
        </p:txBody>
      </p:sp>
      <p:pic>
        <p:nvPicPr>
          <p:cNvPr id="5" name="Picture 4" descr="Three arrows on bullseye">
            <a:extLst>
              <a:ext uri="{FF2B5EF4-FFF2-40B4-BE49-F238E27FC236}">
                <a16:creationId xmlns:a16="http://schemas.microsoft.com/office/drawing/2014/main" id="{0A2D6C79-3C8C-7272-CEE1-2516A178D565}"/>
              </a:ext>
            </a:extLst>
          </p:cNvPr>
          <p:cNvPicPr>
            <a:picLocks noChangeAspect="1"/>
          </p:cNvPicPr>
          <p:nvPr/>
        </p:nvPicPr>
        <p:blipFill rotWithShape="1">
          <a:blip r:embed="rId2"/>
          <a:srcRect l="459" r="33843"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7822796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Light bulb on yellow background with sketched light beams and cord">
            <a:extLst>
              <a:ext uri="{FF2B5EF4-FFF2-40B4-BE49-F238E27FC236}">
                <a16:creationId xmlns:a16="http://schemas.microsoft.com/office/drawing/2014/main" id="{DB4FF9F2-5804-FD31-E2C7-3CB39B34FB95}"/>
              </a:ext>
            </a:extLst>
          </p:cNvPr>
          <p:cNvPicPr>
            <a:picLocks noChangeAspect="1"/>
          </p:cNvPicPr>
          <p:nvPr/>
        </p:nvPicPr>
        <p:blipFill rotWithShape="1">
          <a:blip r:embed="rId2"/>
          <a:srcRect l="44827" r="569"/>
          <a:stretch/>
        </p:blipFill>
        <p:spPr>
          <a:xfrm>
            <a:off x="6103027" y="10"/>
            <a:ext cx="6088971" cy="6857990"/>
          </a:xfrm>
          <a:prstGeom prst="rect">
            <a:avLst/>
          </a:prstGeom>
        </p:spPr>
      </p:pic>
      <p:sp useBgFill="1">
        <p:nvSpPr>
          <p:cNvPr id="16" name="Rectangle 15">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635DA0-EEAF-525C-32A7-F7160138AB2D}"/>
              </a:ext>
            </a:extLst>
          </p:cNvPr>
          <p:cNvSpPr>
            <a:spLocks noGrp="1"/>
          </p:cNvSpPr>
          <p:nvPr>
            <p:ph type="title"/>
          </p:nvPr>
        </p:nvSpPr>
        <p:spPr>
          <a:xfrm>
            <a:off x="761801" y="328512"/>
            <a:ext cx="4778387" cy="1628970"/>
          </a:xfrm>
        </p:spPr>
        <p:txBody>
          <a:bodyPr anchor="ctr">
            <a:normAutofit/>
          </a:bodyPr>
          <a:lstStyle/>
          <a:p>
            <a:r>
              <a:rPr lang="en-US" sz="3700"/>
              <a:t>Marketing management Philosophie</a:t>
            </a:r>
            <a:br>
              <a:rPr lang="en-US" sz="3700"/>
            </a:br>
            <a:endParaRPr lang="en-US" sz="3700"/>
          </a:p>
        </p:txBody>
      </p:sp>
      <p:sp>
        <p:nvSpPr>
          <p:cNvPr id="3" name="Content Placeholder 2">
            <a:extLst>
              <a:ext uri="{FF2B5EF4-FFF2-40B4-BE49-F238E27FC236}">
                <a16:creationId xmlns:a16="http://schemas.microsoft.com/office/drawing/2014/main" id="{08C754A7-8D39-C14A-35DB-A964F049236C}"/>
              </a:ext>
            </a:extLst>
          </p:cNvPr>
          <p:cNvSpPr>
            <a:spLocks noGrp="1"/>
          </p:cNvSpPr>
          <p:nvPr>
            <p:ph idx="1"/>
          </p:nvPr>
        </p:nvSpPr>
        <p:spPr>
          <a:xfrm>
            <a:off x="761801" y="2884929"/>
            <a:ext cx="4659756" cy="3374137"/>
          </a:xfrm>
        </p:spPr>
        <p:txBody>
          <a:bodyPr anchor="ctr">
            <a:normAutofit/>
          </a:bodyPr>
          <a:lstStyle/>
          <a:p>
            <a:r>
              <a:rPr lang="en-US" sz="1700"/>
              <a:t>A philosophy is a theory or attitude that acts as a guiding principle for behavior. </a:t>
            </a:r>
          </a:p>
          <a:p>
            <a:r>
              <a:rPr lang="en-US" sz="1700"/>
              <a:t>A marketing philosophy describes the approach a business takes to promote the products or services they sell to prospective customers. </a:t>
            </a:r>
          </a:p>
          <a:p>
            <a:r>
              <a:rPr lang="en-US" sz="1700"/>
              <a:t>Marketing philosophy guides a firms efforts to satisfy customers and achieve organizational goals. </a:t>
            </a:r>
          </a:p>
          <a:p>
            <a:r>
              <a:rPr lang="en-US" sz="1700"/>
              <a:t>Marketing management philosophies are also referred as marketing concepts or marketing orientations. </a:t>
            </a:r>
          </a:p>
          <a:p>
            <a:endParaRPr lang="en-US" sz="1700"/>
          </a:p>
        </p:txBody>
      </p:sp>
    </p:spTree>
    <p:extLst>
      <p:ext uri="{BB962C8B-B14F-4D97-AF65-F5344CB8AC3E}">
        <p14:creationId xmlns:p14="http://schemas.microsoft.com/office/powerpoint/2010/main" val="11318836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ackages on conveyor belt">
            <a:extLst>
              <a:ext uri="{FF2B5EF4-FFF2-40B4-BE49-F238E27FC236}">
                <a16:creationId xmlns:a16="http://schemas.microsoft.com/office/drawing/2014/main" id="{8AB2390D-F12E-340B-0AD4-3646E51AB751}"/>
              </a:ext>
            </a:extLst>
          </p:cNvPr>
          <p:cNvPicPr>
            <a:picLocks noChangeAspect="1"/>
          </p:cNvPicPr>
          <p:nvPr/>
        </p:nvPicPr>
        <p:blipFill rotWithShape="1">
          <a:blip r:embed="rId2"/>
          <a:srcRect l="4300" r="36434"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FFC50F-BF2D-619D-CB28-4718F1F99770}"/>
              </a:ext>
            </a:extLst>
          </p:cNvPr>
          <p:cNvSpPr>
            <a:spLocks noGrp="1"/>
          </p:cNvSpPr>
          <p:nvPr>
            <p:ph type="title"/>
          </p:nvPr>
        </p:nvSpPr>
        <p:spPr>
          <a:xfrm>
            <a:off x="761801" y="328512"/>
            <a:ext cx="4778387" cy="1628970"/>
          </a:xfrm>
        </p:spPr>
        <p:txBody>
          <a:bodyPr anchor="ctr">
            <a:normAutofit/>
          </a:bodyPr>
          <a:lstStyle/>
          <a:p>
            <a:r>
              <a:rPr lang="en-US" sz="4000"/>
              <a:t>Marketing philosophies </a:t>
            </a:r>
          </a:p>
        </p:txBody>
      </p:sp>
      <p:sp>
        <p:nvSpPr>
          <p:cNvPr id="3" name="Content Placeholder 2">
            <a:extLst>
              <a:ext uri="{FF2B5EF4-FFF2-40B4-BE49-F238E27FC236}">
                <a16:creationId xmlns:a16="http://schemas.microsoft.com/office/drawing/2014/main" id="{054AC090-262A-2FED-6E4B-4B194D749E4D}"/>
              </a:ext>
            </a:extLst>
          </p:cNvPr>
          <p:cNvSpPr>
            <a:spLocks noGrp="1"/>
          </p:cNvSpPr>
          <p:nvPr>
            <p:ph idx="1"/>
          </p:nvPr>
        </p:nvSpPr>
        <p:spPr>
          <a:xfrm>
            <a:off x="761801" y="2884929"/>
            <a:ext cx="4659756" cy="3374137"/>
          </a:xfrm>
        </p:spPr>
        <p:txBody>
          <a:bodyPr anchor="ctr">
            <a:normAutofit/>
          </a:bodyPr>
          <a:lstStyle/>
          <a:p>
            <a:r>
              <a:rPr lang="en-US" sz="2000"/>
              <a:t>1) </a:t>
            </a:r>
            <a:r>
              <a:rPr lang="en-US" sz="2000" b="1"/>
              <a:t>The production orientation</a:t>
            </a:r>
          </a:p>
          <a:p>
            <a:r>
              <a:rPr lang="en-US" sz="2000"/>
              <a:t>Oldest philosophy </a:t>
            </a:r>
          </a:p>
          <a:p>
            <a:r>
              <a:rPr lang="en-US" sz="2000"/>
              <a:t>Consumers prefer products that are available and highly affordable.</a:t>
            </a:r>
          </a:p>
          <a:p>
            <a:r>
              <a:rPr lang="en-US" sz="2000"/>
              <a:t>Focus on production and distribution </a:t>
            </a:r>
          </a:p>
          <a:p>
            <a:r>
              <a:rPr lang="en-US" sz="2000"/>
              <a:t>Quality is insignificant </a:t>
            </a:r>
          </a:p>
          <a:p>
            <a:r>
              <a:rPr lang="en-US" sz="2000"/>
              <a:t>Little marketing effort needed</a:t>
            </a:r>
          </a:p>
          <a:p>
            <a:r>
              <a:rPr lang="en-US" sz="2000"/>
              <a:t>Applicable in convenience goods </a:t>
            </a:r>
          </a:p>
          <a:p>
            <a:endParaRPr lang="en-US" sz="2000"/>
          </a:p>
          <a:p>
            <a:endParaRPr lang="en-US" sz="2000"/>
          </a:p>
        </p:txBody>
      </p:sp>
    </p:spTree>
    <p:extLst>
      <p:ext uri="{BB962C8B-B14F-4D97-AF65-F5344CB8AC3E}">
        <p14:creationId xmlns:p14="http://schemas.microsoft.com/office/powerpoint/2010/main" val="6455871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FC50F-BF2D-619D-CB28-4718F1F99770}"/>
              </a:ext>
            </a:extLst>
          </p:cNvPr>
          <p:cNvSpPr>
            <a:spLocks noGrp="1"/>
          </p:cNvSpPr>
          <p:nvPr>
            <p:ph type="title"/>
          </p:nvPr>
        </p:nvSpPr>
        <p:spPr>
          <a:xfrm>
            <a:off x="762000" y="1138036"/>
            <a:ext cx="4085665" cy="1402470"/>
          </a:xfrm>
        </p:spPr>
        <p:txBody>
          <a:bodyPr anchor="t">
            <a:normAutofit/>
          </a:bodyPr>
          <a:lstStyle/>
          <a:p>
            <a:r>
              <a:rPr lang="en-US" sz="3200"/>
              <a:t>Marketing philosophies </a:t>
            </a:r>
          </a:p>
        </p:txBody>
      </p:sp>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54AC090-262A-2FED-6E4B-4B194D749E4D}"/>
              </a:ext>
            </a:extLst>
          </p:cNvPr>
          <p:cNvSpPr>
            <a:spLocks noGrp="1"/>
          </p:cNvSpPr>
          <p:nvPr>
            <p:ph idx="1"/>
          </p:nvPr>
        </p:nvSpPr>
        <p:spPr>
          <a:xfrm>
            <a:off x="762000" y="2551176"/>
            <a:ext cx="4085665" cy="3591207"/>
          </a:xfrm>
        </p:spPr>
        <p:txBody>
          <a:bodyPr>
            <a:normAutofit/>
          </a:bodyPr>
          <a:lstStyle/>
          <a:p>
            <a:r>
              <a:rPr lang="en-US" sz="1700" b="1"/>
              <a:t>2) The product orientation</a:t>
            </a:r>
          </a:p>
          <a:p>
            <a:r>
              <a:rPr lang="en-US" sz="1700"/>
              <a:t>consumers prefer products that offer the highest quality, performance or innovative features.</a:t>
            </a:r>
          </a:p>
          <a:p>
            <a:r>
              <a:rPr lang="en-US" sz="1700"/>
              <a:t>Design innovative superior products</a:t>
            </a:r>
          </a:p>
          <a:p>
            <a:r>
              <a:rPr lang="en-US" sz="1700"/>
              <a:t>Invest in research and development </a:t>
            </a:r>
          </a:p>
          <a:p>
            <a:r>
              <a:rPr lang="en-US" sz="1700"/>
              <a:t>Can lead to marketing myopia</a:t>
            </a:r>
          </a:p>
          <a:p>
            <a:r>
              <a:rPr lang="en-US" sz="1700"/>
              <a:t>Applicable in specialty products </a:t>
            </a:r>
          </a:p>
        </p:txBody>
      </p:sp>
      <p:pic>
        <p:nvPicPr>
          <p:cNvPr id="5" name="Picture 4" descr="Cardboard boxes on conveyor belt">
            <a:extLst>
              <a:ext uri="{FF2B5EF4-FFF2-40B4-BE49-F238E27FC236}">
                <a16:creationId xmlns:a16="http://schemas.microsoft.com/office/drawing/2014/main" id="{1D7384DB-C4D8-C558-F0F9-61A94E3A7E9E}"/>
              </a:ext>
            </a:extLst>
          </p:cNvPr>
          <p:cNvPicPr>
            <a:picLocks noChangeAspect="1"/>
          </p:cNvPicPr>
          <p:nvPr/>
        </p:nvPicPr>
        <p:blipFill rotWithShape="1">
          <a:blip r:embed="rId2"/>
          <a:srcRect l="23241" r="13093" b="-1"/>
          <a:stretch/>
        </p:blipFill>
        <p:spPr>
          <a:xfrm>
            <a:off x="5650992" y="10"/>
            <a:ext cx="6541008" cy="6857990"/>
          </a:xfrm>
          <a:prstGeom prst="rect">
            <a:avLst/>
          </a:prstGeom>
        </p:spPr>
      </p:pic>
    </p:spTree>
    <p:extLst>
      <p:ext uri="{BB962C8B-B14F-4D97-AF65-F5344CB8AC3E}">
        <p14:creationId xmlns:p14="http://schemas.microsoft.com/office/powerpoint/2010/main" val="30166081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FC50F-BF2D-619D-CB28-4718F1F99770}"/>
              </a:ext>
            </a:extLst>
          </p:cNvPr>
          <p:cNvSpPr>
            <a:spLocks noGrp="1"/>
          </p:cNvSpPr>
          <p:nvPr>
            <p:ph type="title"/>
          </p:nvPr>
        </p:nvSpPr>
        <p:spPr>
          <a:xfrm>
            <a:off x="6823878" y="741391"/>
            <a:ext cx="4491821" cy="1616203"/>
          </a:xfrm>
        </p:spPr>
        <p:txBody>
          <a:bodyPr anchor="b">
            <a:normAutofit/>
          </a:bodyPr>
          <a:lstStyle/>
          <a:p>
            <a:r>
              <a:rPr lang="en-US" sz="3200"/>
              <a:t>Marketing philosophies </a:t>
            </a:r>
          </a:p>
        </p:txBody>
      </p:sp>
      <p:pic>
        <p:nvPicPr>
          <p:cNvPr id="5" name="Picture 4" descr="Three arrows on bullseye">
            <a:extLst>
              <a:ext uri="{FF2B5EF4-FFF2-40B4-BE49-F238E27FC236}">
                <a16:creationId xmlns:a16="http://schemas.microsoft.com/office/drawing/2014/main" id="{FE503EBB-86DE-0EA5-AAFC-88A4941AAE07}"/>
              </a:ext>
            </a:extLst>
          </p:cNvPr>
          <p:cNvPicPr>
            <a:picLocks noChangeAspect="1"/>
          </p:cNvPicPr>
          <p:nvPr/>
        </p:nvPicPr>
        <p:blipFill rotWithShape="1">
          <a:blip r:embed="rId2"/>
          <a:srcRect l="4215" r="37564" b="2"/>
          <a:stretch/>
        </p:blipFill>
        <p:spPr>
          <a:xfrm>
            <a:off x="20" y="10"/>
            <a:ext cx="6095980" cy="6857990"/>
          </a:xfrm>
          <a:prstGeom prst="rect">
            <a:avLst/>
          </a:prstGeom>
        </p:spPr>
      </p:pic>
      <p:grpSp>
        <p:nvGrpSpPr>
          <p:cNvPr id="9" name="Group 8">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0" name="Rectangle 9">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054AC090-262A-2FED-6E4B-4B194D749E4D}"/>
              </a:ext>
            </a:extLst>
          </p:cNvPr>
          <p:cNvSpPr>
            <a:spLocks noGrp="1"/>
          </p:cNvSpPr>
          <p:nvPr>
            <p:ph idx="1"/>
          </p:nvPr>
        </p:nvSpPr>
        <p:spPr>
          <a:xfrm>
            <a:off x="6823878" y="2533476"/>
            <a:ext cx="4491820" cy="3447832"/>
          </a:xfrm>
        </p:spPr>
        <p:txBody>
          <a:bodyPr anchor="t">
            <a:normAutofit/>
          </a:bodyPr>
          <a:lstStyle/>
          <a:p>
            <a:r>
              <a:rPr lang="en-US" sz="1900" b="1"/>
              <a:t>3) The financial orientation</a:t>
            </a:r>
          </a:p>
          <a:p>
            <a:r>
              <a:rPr lang="en-US" sz="1900"/>
              <a:t>Ultimate purpose of marketing is to help organizations achieve their objectives, that of long run profitability </a:t>
            </a:r>
          </a:p>
          <a:p>
            <a:r>
              <a:rPr lang="en-US" sz="1900"/>
              <a:t>Attracting enough funds to perform useful work, </a:t>
            </a:r>
          </a:p>
          <a:p>
            <a:r>
              <a:rPr lang="en-US" sz="1900"/>
              <a:t>Firms should achieve profits only because of creating superior customer value, by satisfying customer needs better than competitors.</a:t>
            </a:r>
          </a:p>
        </p:txBody>
      </p:sp>
    </p:spTree>
    <p:extLst>
      <p:ext uri="{BB962C8B-B14F-4D97-AF65-F5344CB8AC3E}">
        <p14:creationId xmlns:p14="http://schemas.microsoft.com/office/powerpoint/2010/main" val="25511418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FFC50F-BF2D-619D-CB28-4718F1F99770}"/>
              </a:ext>
            </a:extLst>
          </p:cNvPr>
          <p:cNvSpPr>
            <a:spLocks noGrp="1"/>
          </p:cNvSpPr>
          <p:nvPr>
            <p:ph type="title"/>
          </p:nvPr>
        </p:nvSpPr>
        <p:spPr>
          <a:xfrm>
            <a:off x="707413" y="4544704"/>
            <a:ext cx="4792635" cy="1811645"/>
          </a:xfrm>
        </p:spPr>
        <p:txBody>
          <a:bodyPr anchor="ctr">
            <a:normAutofit/>
          </a:bodyPr>
          <a:lstStyle/>
          <a:p>
            <a:r>
              <a:rPr lang="en-US" sz="4000"/>
              <a:t>Marketing philosophies </a:t>
            </a:r>
          </a:p>
        </p:txBody>
      </p:sp>
      <p:pic>
        <p:nvPicPr>
          <p:cNvPr id="18" name="Picture 17" descr="Rows of shopping trolleys">
            <a:extLst>
              <a:ext uri="{FF2B5EF4-FFF2-40B4-BE49-F238E27FC236}">
                <a16:creationId xmlns:a16="http://schemas.microsoft.com/office/drawing/2014/main" id="{919A53C7-C50B-F61C-7084-DC6B033E4695}"/>
              </a:ext>
            </a:extLst>
          </p:cNvPr>
          <p:cNvPicPr>
            <a:picLocks noChangeAspect="1"/>
          </p:cNvPicPr>
          <p:nvPr/>
        </p:nvPicPr>
        <p:blipFill rotWithShape="1">
          <a:blip r:embed="rId2"/>
          <a:srcRect t="1818"/>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054AC090-262A-2FED-6E4B-4B194D749E4D}"/>
              </a:ext>
            </a:extLst>
          </p:cNvPr>
          <p:cNvSpPr>
            <a:spLocks noGrp="1"/>
          </p:cNvSpPr>
          <p:nvPr>
            <p:ph idx="1"/>
          </p:nvPr>
        </p:nvSpPr>
        <p:spPr>
          <a:xfrm>
            <a:off x="6803410" y="691912"/>
            <a:ext cx="4585646" cy="5474173"/>
          </a:xfrm>
        </p:spPr>
        <p:txBody>
          <a:bodyPr anchor="ctr">
            <a:normAutofit/>
          </a:bodyPr>
          <a:lstStyle/>
          <a:p>
            <a:r>
              <a:rPr lang="en-US" sz="2000" b="1"/>
              <a:t>4) The selling orientation</a:t>
            </a:r>
          </a:p>
          <a:p>
            <a:r>
              <a:rPr lang="en-US" sz="2000"/>
              <a:t>consumers will not buy enough of a company's product unless they are sold aggressively </a:t>
            </a:r>
          </a:p>
          <a:p>
            <a:r>
              <a:rPr lang="en-US" sz="2000"/>
              <a:t>Consumers must be persuaded into buying</a:t>
            </a:r>
          </a:p>
          <a:p>
            <a:r>
              <a:rPr lang="en-US" sz="2000"/>
              <a:t> purpose of marketing is to sell more products </a:t>
            </a:r>
          </a:p>
          <a:p>
            <a:r>
              <a:rPr lang="en-US" sz="2000"/>
              <a:t>The philosophy is applicable with unsought products.</a:t>
            </a:r>
          </a:p>
        </p:txBody>
      </p:sp>
    </p:spTree>
    <p:extLst>
      <p:ext uri="{BB962C8B-B14F-4D97-AF65-F5344CB8AC3E}">
        <p14:creationId xmlns:p14="http://schemas.microsoft.com/office/powerpoint/2010/main" val="31137397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FC50F-BF2D-619D-CB28-4718F1F99770}"/>
              </a:ext>
            </a:extLst>
          </p:cNvPr>
          <p:cNvSpPr>
            <a:spLocks noGrp="1"/>
          </p:cNvSpPr>
          <p:nvPr>
            <p:ph type="title"/>
          </p:nvPr>
        </p:nvSpPr>
        <p:spPr>
          <a:xfrm>
            <a:off x="6823878" y="741391"/>
            <a:ext cx="4491821" cy="1616203"/>
          </a:xfrm>
        </p:spPr>
        <p:txBody>
          <a:bodyPr anchor="b">
            <a:normAutofit/>
          </a:bodyPr>
          <a:lstStyle/>
          <a:p>
            <a:r>
              <a:rPr lang="en-US" sz="3200"/>
              <a:t>Marketing philosophies </a:t>
            </a:r>
          </a:p>
        </p:txBody>
      </p:sp>
      <p:pic>
        <p:nvPicPr>
          <p:cNvPr id="5" name="Picture 4" descr="Three arrows on bullseye">
            <a:extLst>
              <a:ext uri="{FF2B5EF4-FFF2-40B4-BE49-F238E27FC236}">
                <a16:creationId xmlns:a16="http://schemas.microsoft.com/office/drawing/2014/main" id="{4988F64E-4CC4-F184-E00C-BE1868FFC219}"/>
              </a:ext>
            </a:extLst>
          </p:cNvPr>
          <p:cNvPicPr>
            <a:picLocks noChangeAspect="1"/>
          </p:cNvPicPr>
          <p:nvPr/>
        </p:nvPicPr>
        <p:blipFill rotWithShape="1">
          <a:blip r:embed="rId2"/>
          <a:srcRect l="4215" r="37564" b="2"/>
          <a:stretch/>
        </p:blipFill>
        <p:spPr>
          <a:xfrm>
            <a:off x="20" y="10"/>
            <a:ext cx="6095980" cy="6857990"/>
          </a:xfrm>
          <a:prstGeom prst="rect">
            <a:avLst/>
          </a:prstGeom>
        </p:spPr>
      </p:pic>
      <p:grpSp>
        <p:nvGrpSpPr>
          <p:cNvPr id="9" name="Group 8">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0" name="Rectangle 9">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054AC090-262A-2FED-6E4B-4B194D749E4D}"/>
              </a:ext>
            </a:extLst>
          </p:cNvPr>
          <p:cNvSpPr>
            <a:spLocks noGrp="1"/>
          </p:cNvSpPr>
          <p:nvPr>
            <p:ph idx="1"/>
          </p:nvPr>
        </p:nvSpPr>
        <p:spPr>
          <a:xfrm>
            <a:off x="6823878" y="2533476"/>
            <a:ext cx="4491820" cy="3447832"/>
          </a:xfrm>
        </p:spPr>
        <p:txBody>
          <a:bodyPr anchor="t">
            <a:normAutofit/>
          </a:bodyPr>
          <a:lstStyle/>
          <a:p>
            <a:pPr marL="0" indent="0">
              <a:buNone/>
            </a:pPr>
            <a:endParaRPr lang="en-US" sz="1900"/>
          </a:p>
          <a:p>
            <a:r>
              <a:rPr lang="en-US" sz="1900" b="1"/>
              <a:t>5) The marketing orientation</a:t>
            </a:r>
          </a:p>
          <a:p>
            <a:r>
              <a:rPr lang="en-US" sz="1900"/>
              <a:t>Create, deliver and communicate superior customer value to  target markets.</a:t>
            </a:r>
          </a:p>
          <a:p>
            <a:r>
              <a:rPr lang="en-US" sz="1900"/>
              <a:t>Find right products for the customers.</a:t>
            </a:r>
          </a:p>
          <a:p>
            <a:r>
              <a:rPr lang="en-US" sz="1900"/>
              <a:t>Focusses on customer needs </a:t>
            </a:r>
          </a:p>
          <a:p>
            <a:r>
              <a:rPr lang="en-US" sz="1900"/>
              <a:t>Four pillars; target market, customer needs, integrated marketing, and profitability.</a:t>
            </a:r>
          </a:p>
        </p:txBody>
      </p:sp>
    </p:spTree>
    <p:extLst>
      <p:ext uri="{BB962C8B-B14F-4D97-AF65-F5344CB8AC3E}">
        <p14:creationId xmlns:p14="http://schemas.microsoft.com/office/powerpoint/2010/main" val="13441651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FC50F-BF2D-619D-CB28-4718F1F99770}"/>
              </a:ext>
            </a:extLst>
          </p:cNvPr>
          <p:cNvSpPr>
            <a:spLocks noGrp="1"/>
          </p:cNvSpPr>
          <p:nvPr>
            <p:ph type="title"/>
          </p:nvPr>
        </p:nvSpPr>
        <p:spPr>
          <a:xfrm>
            <a:off x="876693" y="741391"/>
            <a:ext cx="3455821" cy="1616203"/>
          </a:xfrm>
        </p:spPr>
        <p:txBody>
          <a:bodyPr anchor="b">
            <a:normAutofit/>
          </a:bodyPr>
          <a:lstStyle/>
          <a:p>
            <a:r>
              <a:rPr lang="en-US" sz="3200"/>
              <a:t>Marketing philosophies </a:t>
            </a:r>
          </a:p>
        </p:txBody>
      </p:sp>
      <p:sp>
        <p:nvSpPr>
          <p:cNvPr id="3" name="Content Placeholder 2">
            <a:extLst>
              <a:ext uri="{FF2B5EF4-FFF2-40B4-BE49-F238E27FC236}">
                <a16:creationId xmlns:a16="http://schemas.microsoft.com/office/drawing/2014/main" id="{054AC090-262A-2FED-6E4B-4B194D749E4D}"/>
              </a:ext>
            </a:extLst>
          </p:cNvPr>
          <p:cNvSpPr>
            <a:spLocks noGrp="1"/>
          </p:cNvSpPr>
          <p:nvPr>
            <p:ph idx="1"/>
          </p:nvPr>
        </p:nvSpPr>
        <p:spPr>
          <a:xfrm>
            <a:off x="876693" y="2533476"/>
            <a:ext cx="3455821" cy="3447832"/>
          </a:xfrm>
        </p:spPr>
        <p:txBody>
          <a:bodyPr anchor="t">
            <a:normAutofit/>
          </a:bodyPr>
          <a:lstStyle/>
          <a:p>
            <a:r>
              <a:rPr lang="en-US" sz="2000" b="1"/>
              <a:t>6) The market orientation</a:t>
            </a:r>
          </a:p>
          <a:p>
            <a:r>
              <a:rPr lang="en-US" sz="2000"/>
              <a:t>Internal  orientations : the task of hiring, training and motivating employees to serve customers well.</a:t>
            </a:r>
          </a:p>
          <a:p>
            <a:r>
              <a:rPr lang="en-US" sz="2000"/>
              <a:t>External orientations: directed at people outside the company</a:t>
            </a:r>
          </a:p>
          <a:p>
            <a:endParaRPr lang="en-US" sz="2000"/>
          </a:p>
        </p:txBody>
      </p:sp>
      <p:pic>
        <p:nvPicPr>
          <p:cNvPr id="5" name="Picture 4" descr="Multi coloured shirts hanging on the closet">
            <a:extLst>
              <a:ext uri="{FF2B5EF4-FFF2-40B4-BE49-F238E27FC236}">
                <a16:creationId xmlns:a16="http://schemas.microsoft.com/office/drawing/2014/main" id="{995A6721-1972-155A-26D7-EBC303DF54E1}"/>
              </a:ext>
            </a:extLst>
          </p:cNvPr>
          <p:cNvPicPr>
            <a:picLocks noChangeAspect="1"/>
          </p:cNvPicPr>
          <p:nvPr/>
        </p:nvPicPr>
        <p:blipFill rotWithShape="1">
          <a:blip r:embed="rId2"/>
          <a:srcRect r="31102"/>
          <a:stretch/>
        </p:blipFill>
        <p:spPr>
          <a:xfrm>
            <a:off x="5086726" y="10"/>
            <a:ext cx="7105273" cy="6857990"/>
          </a:xfrm>
          <a:prstGeom prst="rect">
            <a:avLst/>
          </a:prstGeom>
        </p:spPr>
      </p:pic>
      <p:grpSp>
        <p:nvGrpSpPr>
          <p:cNvPr id="9" name="Group 8">
            <a:extLst>
              <a:ext uri="{FF2B5EF4-FFF2-40B4-BE49-F238E27FC236}">
                <a16:creationId xmlns:a16="http://schemas.microsoft.com/office/drawing/2014/main" id="{A5AFD70F-20E3-55D2-E154-7D4FACFBB0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2FBDB812-268E-7EC5-B48A-7522718164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DA30E18-AA70-D998-AAFC-727CB0367F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513118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phere of mesh and nodes">
            <a:extLst>
              <a:ext uri="{FF2B5EF4-FFF2-40B4-BE49-F238E27FC236}">
                <a16:creationId xmlns:a16="http://schemas.microsoft.com/office/drawing/2014/main" id="{390B920F-8C35-62A0-49B7-2C0B6F7FE1F7}"/>
              </a:ext>
            </a:extLst>
          </p:cNvPr>
          <p:cNvPicPr>
            <a:picLocks noChangeAspect="1"/>
          </p:cNvPicPr>
          <p:nvPr/>
        </p:nvPicPr>
        <p:blipFill rotWithShape="1">
          <a:blip r:embed="rId2"/>
          <a:srcRect l="35911" r="492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FFC50F-BF2D-619D-CB28-4718F1F99770}"/>
              </a:ext>
            </a:extLst>
          </p:cNvPr>
          <p:cNvSpPr>
            <a:spLocks noGrp="1"/>
          </p:cNvSpPr>
          <p:nvPr>
            <p:ph type="title"/>
          </p:nvPr>
        </p:nvSpPr>
        <p:spPr>
          <a:xfrm>
            <a:off x="6115317" y="405685"/>
            <a:ext cx="5464968" cy="1559301"/>
          </a:xfrm>
        </p:spPr>
        <p:txBody>
          <a:bodyPr>
            <a:normAutofit/>
          </a:bodyPr>
          <a:lstStyle/>
          <a:p>
            <a:r>
              <a:rPr lang="en-US" sz="4000"/>
              <a:t>Marketing philosophies </a:t>
            </a:r>
          </a:p>
        </p:txBody>
      </p:sp>
      <p:sp>
        <p:nvSpPr>
          <p:cNvPr id="3" name="Content Placeholder 2">
            <a:extLst>
              <a:ext uri="{FF2B5EF4-FFF2-40B4-BE49-F238E27FC236}">
                <a16:creationId xmlns:a16="http://schemas.microsoft.com/office/drawing/2014/main" id="{054AC090-262A-2FED-6E4B-4B194D749E4D}"/>
              </a:ext>
            </a:extLst>
          </p:cNvPr>
          <p:cNvSpPr>
            <a:spLocks noGrp="1"/>
          </p:cNvSpPr>
          <p:nvPr>
            <p:ph idx="1"/>
          </p:nvPr>
        </p:nvSpPr>
        <p:spPr>
          <a:xfrm>
            <a:off x="6115317" y="2743200"/>
            <a:ext cx="5247340" cy="3496878"/>
          </a:xfrm>
        </p:spPr>
        <p:txBody>
          <a:bodyPr anchor="ctr">
            <a:normAutofit/>
          </a:bodyPr>
          <a:lstStyle/>
          <a:p>
            <a:r>
              <a:rPr lang="en-US" sz="2000" b="1" dirty="0"/>
              <a:t>7) The social-ethical marketing orientation</a:t>
            </a:r>
          </a:p>
          <a:p>
            <a:r>
              <a:rPr lang="en-US" sz="2000" dirty="0"/>
              <a:t>Deliver the desired products more effectively than competitors</a:t>
            </a:r>
          </a:p>
          <a:p>
            <a:r>
              <a:rPr lang="en-US" sz="2000" dirty="0"/>
              <a:t>Consider consumers and society wellbeing </a:t>
            </a:r>
          </a:p>
          <a:p>
            <a:r>
              <a:rPr lang="en-US" sz="2000" dirty="0"/>
              <a:t>Awareness of the environmental and social implications</a:t>
            </a:r>
          </a:p>
          <a:p>
            <a:r>
              <a:rPr lang="en-US" sz="2000" dirty="0"/>
              <a:t>Environmental and ethical concerns.</a:t>
            </a:r>
          </a:p>
          <a:p>
            <a:endParaRPr lang="en-US" sz="2000" dirty="0"/>
          </a:p>
        </p:txBody>
      </p:sp>
    </p:spTree>
    <p:extLst>
      <p:ext uri="{BB962C8B-B14F-4D97-AF65-F5344CB8AC3E}">
        <p14:creationId xmlns:p14="http://schemas.microsoft.com/office/powerpoint/2010/main" val="25189020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esk with stethoscope and computer keyboard">
            <a:extLst>
              <a:ext uri="{FF2B5EF4-FFF2-40B4-BE49-F238E27FC236}">
                <a16:creationId xmlns:a16="http://schemas.microsoft.com/office/drawing/2014/main" id="{9079ECED-5EBD-7701-6F26-9D1A72A76696}"/>
              </a:ext>
            </a:extLst>
          </p:cNvPr>
          <p:cNvPicPr>
            <a:picLocks noChangeAspect="1"/>
          </p:cNvPicPr>
          <p:nvPr/>
        </p:nvPicPr>
        <p:blipFill rotWithShape="1">
          <a:blip r:embed="rId2"/>
          <a:srcRect l="47342" r="-2"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FFC50F-BF2D-619D-CB28-4718F1F99770}"/>
              </a:ext>
            </a:extLst>
          </p:cNvPr>
          <p:cNvSpPr>
            <a:spLocks noGrp="1"/>
          </p:cNvSpPr>
          <p:nvPr>
            <p:ph type="title"/>
          </p:nvPr>
        </p:nvSpPr>
        <p:spPr>
          <a:xfrm>
            <a:off x="6115317" y="405685"/>
            <a:ext cx="5464968" cy="1559301"/>
          </a:xfrm>
        </p:spPr>
        <p:txBody>
          <a:bodyPr>
            <a:normAutofit/>
          </a:bodyPr>
          <a:lstStyle/>
          <a:p>
            <a:r>
              <a:rPr lang="en-US" sz="4000"/>
              <a:t>Marketing philosophies </a:t>
            </a:r>
          </a:p>
        </p:txBody>
      </p:sp>
      <p:sp>
        <p:nvSpPr>
          <p:cNvPr id="3" name="Content Placeholder 2">
            <a:extLst>
              <a:ext uri="{FF2B5EF4-FFF2-40B4-BE49-F238E27FC236}">
                <a16:creationId xmlns:a16="http://schemas.microsoft.com/office/drawing/2014/main" id="{054AC090-262A-2FED-6E4B-4B194D749E4D}"/>
              </a:ext>
            </a:extLst>
          </p:cNvPr>
          <p:cNvSpPr>
            <a:spLocks noGrp="1"/>
          </p:cNvSpPr>
          <p:nvPr>
            <p:ph idx="1"/>
          </p:nvPr>
        </p:nvSpPr>
        <p:spPr>
          <a:xfrm>
            <a:off x="6115317" y="2743200"/>
            <a:ext cx="5247340" cy="3496878"/>
          </a:xfrm>
        </p:spPr>
        <p:txBody>
          <a:bodyPr anchor="ctr">
            <a:normAutofit/>
          </a:bodyPr>
          <a:lstStyle/>
          <a:p>
            <a:r>
              <a:rPr lang="en-US" sz="2000" b="1"/>
              <a:t>8) The holistic marketing orientation </a:t>
            </a:r>
          </a:p>
          <a:p>
            <a:r>
              <a:rPr lang="en-US" sz="2000"/>
              <a:t>Internal marketing orientation</a:t>
            </a:r>
          </a:p>
          <a:p>
            <a:r>
              <a:rPr lang="en-US" sz="2000"/>
              <a:t>Integrated marketing orientation</a:t>
            </a:r>
          </a:p>
          <a:p>
            <a:r>
              <a:rPr lang="en-US" sz="2000"/>
              <a:t>Social responsibility marketing orientation </a:t>
            </a:r>
          </a:p>
          <a:p>
            <a:r>
              <a:rPr lang="en-US" sz="2000"/>
              <a:t>Relationship marketing orientation.</a:t>
            </a:r>
          </a:p>
        </p:txBody>
      </p:sp>
    </p:spTree>
    <p:extLst>
      <p:ext uri="{BB962C8B-B14F-4D97-AF65-F5344CB8AC3E}">
        <p14:creationId xmlns:p14="http://schemas.microsoft.com/office/powerpoint/2010/main" val="40867701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tock exchange numbers">
            <a:extLst>
              <a:ext uri="{FF2B5EF4-FFF2-40B4-BE49-F238E27FC236}">
                <a16:creationId xmlns:a16="http://schemas.microsoft.com/office/drawing/2014/main" id="{3FB18158-5A5C-66CE-A5D5-DCA937F23C20}"/>
              </a:ext>
            </a:extLst>
          </p:cNvPr>
          <p:cNvPicPr>
            <a:picLocks noChangeAspect="1"/>
          </p:cNvPicPr>
          <p:nvPr/>
        </p:nvPicPr>
        <p:blipFill rotWithShape="1">
          <a:blip r:embed="rId2"/>
          <a:srcRect l="21108" r="19626"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7E9021-AEB7-B8E8-87AB-DB6FD4937020}"/>
              </a:ext>
            </a:extLst>
          </p:cNvPr>
          <p:cNvSpPr>
            <a:spLocks noGrp="1"/>
          </p:cNvSpPr>
          <p:nvPr>
            <p:ph type="title"/>
          </p:nvPr>
        </p:nvSpPr>
        <p:spPr>
          <a:xfrm>
            <a:off x="761801" y="328512"/>
            <a:ext cx="4778387" cy="1628970"/>
          </a:xfrm>
        </p:spPr>
        <p:txBody>
          <a:bodyPr anchor="ctr">
            <a:normAutofit/>
          </a:bodyPr>
          <a:lstStyle/>
          <a:p>
            <a:r>
              <a:rPr lang="en-US" sz="4000"/>
              <a:t>Shift in Marketing Management </a:t>
            </a:r>
          </a:p>
        </p:txBody>
      </p:sp>
      <p:sp>
        <p:nvSpPr>
          <p:cNvPr id="3" name="Content Placeholder 2">
            <a:extLst>
              <a:ext uri="{FF2B5EF4-FFF2-40B4-BE49-F238E27FC236}">
                <a16:creationId xmlns:a16="http://schemas.microsoft.com/office/drawing/2014/main" id="{16752E1B-C78C-20A2-3CEC-115C38D0D28A}"/>
              </a:ext>
            </a:extLst>
          </p:cNvPr>
          <p:cNvSpPr>
            <a:spLocks noGrp="1"/>
          </p:cNvSpPr>
          <p:nvPr>
            <p:ph idx="1"/>
          </p:nvPr>
        </p:nvSpPr>
        <p:spPr>
          <a:xfrm>
            <a:off x="761801" y="2884929"/>
            <a:ext cx="4659756" cy="3374137"/>
          </a:xfrm>
        </p:spPr>
        <p:txBody>
          <a:bodyPr anchor="ctr">
            <a:normAutofit/>
          </a:bodyPr>
          <a:lstStyle/>
          <a:p>
            <a:r>
              <a:rPr lang="en-US" sz="2000" dirty="0"/>
              <a:t>Marketing does Marketing ==&gt; </a:t>
            </a:r>
            <a:r>
              <a:rPr lang="en-US" sz="2000" dirty="0">
                <a:solidFill>
                  <a:srgbClr val="FF0000"/>
                </a:solidFill>
              </a:rPr>
              <a:t>Everyone does Marketing</a:t>
            </a:r>
          </a:p>
          <a:p>
            <a:r>
              <a:rPr lang="en-US" sz="2000" dirty="0"/>
              <a:t>Organizing by Product units ==&gt; </a:t>
            </a:r>
            <a:r>
              <a:rPr lang="en-US" sz="2000" dirty="0">
                <a:solidFill>
                  <a:srgbClr val="FF0000"/>
                </a:solidFill>
              </a:rPr>
              <a:t>by Customer segments</a:t>
            </a:r>
          </a:p>
          <a:p>
            <a:r>
              <a:rPr lang="en-US" sz="2000" dirty="0"/>
              <a:t>Making everything ==&gt; </a:t>
            </a:r>
            <a:r>
              <a:rPr lang="en-US" sz="2000" dirty="0">
                <a:solidFill>
                  <a:srgbClr val="FF0000"/>
                </a:solidFill>
              </a:rPr>
              <a:t>buying more G&amp;S from outside</a:t>
            </a:r>
          </a:p>
          <a:p>
            <a:r>
              <a:rPr lang="en-US" sz="2000" dirty="0"/>
              <a:t>using many suppliers ==&gt; </a:t>
            </a:r>
            <a:r>
              <a:rPr lang="en-US" sz="2000" dirty="0">
                <a:solidFill>
                  <a:srgbClr val="FF0000"/>
                </a:solidFill>
              </a:rPr>
              <a:t>working with fewer in a partnership</a:t>
            </a:r>
          </a:p>
          <a:p>
            <a:endParaRPr lang="en-US" sz="2000" dirty="0"/>
          </a:p>
        </p:txBody>
      </p:sp>
    </p:spTree>
    <p:extLst>
      <p:ext uri="{BB962C8B-B14F-4D97-AF65-F5344CB8AC3E}">
        <p14:creationId xmlns:p14="http://schemas.microsoft.com/office/powerpoint/2010/main" val="16195240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Stock exchange numbers">
            <a:extLst>
              <a:ext uri="{FF2B5EF4-FFF2-40B4-BE49-F238E27FC236}">
                <a16:creationId xmlns:a16="http://schemas.microsoft.com/office/drawing/2014/main" id="{85656197-5F6F-50C2-0BFF-DA96D895BD24}"/>
              </a:ext>
            </a:extLst>
          </p:cNvPr>
          <p:cNvPicPr>
            <a:picLocks noChangeAspect="1"/>
          </p:cNvPicPr>
          <p:nvPr/>
        </p:nvPicPr>
        <p:blipFill rotWithShape="1">
          <a:blip r:embed="rId2"/>
          <a:srcRect l="11484" r="10006" b="2"/>
          <a:stretch/>
        </p:blipFill>
        <p:spPr>
          <a:xfrm>
            <a:off x="20" y="1666568"/>
            <a:ext cx="6106195" cy="5191432"/>
          </a:xfrm>
          <a:prstGeom prst="rect">
            <a:avLst/>
          </a:prstGeom>
        </p:spPr>
      </p:pic>
      <p:sp useBgFill="1">
        <p:nvSpPr>
          <p:cNvPr id="17" name="Rectangle 16">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7E9021-AEB7-B8E8-87AB-DB6FD4937020}"/>
              </a:ext>
            </a:extLst>
          </p:cNvPr>
          <p:cNvSpPr>
            <a:spLocks noGrp="1"/>
          </p:cNvSpPr>
          <p:nvPr>
            <p:ph type="title"/>
          </p:nvPr>
        </p:nvSpPr>
        <p:spPr>
          <a:xfrm>
            <a:off x="761801" y="352766"/>
            <a:ext cx="10591999" cy="1023584"/>
          </a:xfrm>
        </p:spPr>
        <p:txBody>
          <a:bodyPr>
            <a:normAutofit/>
          </a:bodyPr>
          <a:lstStyle/>
          <a:p>
            <a:r>
              <a:rPr lang="en-US" sz="4000"/>
              <a:t>Shift in Marketing Management </a:t>
            </a:r>
          </a:p>
        </p:txBody>
      </p:sp>
      <p:sp>
        <p:nvSpPr>
          <p:cNvPr id="3" name="Content Placeholder 2">
            <a:extLst>
              <a:ext uri="{FF2B5EF4-FFF2-40B4-BE49-F238E27FC236}">
                <a16:creationId xmlns:a16="http://schemas.microsoft.com/office/drawing/2014/main" id="{16752E1B-C78C-20A2-3CEC-115C38D0D28A}"/>
              </a:ext>
            </a:extLst>
          </p:cNvPr>
          <p:cNvSpPr>
            <a:spLocks noGrp="1"/>
          </p:cNvSpPr>
          <p:nvPr>
            <p:ph idx="1"/>
          </p:nvPr>
        </p:nvSpPr>
        <p:spPr>
          <a:xfrm>
            <a:off x="6803408" y="2249766"/>
            <a:ext cx="4550391" cy="4070303"/>
          </a:xfrm>
        </p:spPr>
        <p:txBody>
          <a:bodyPr anchor="ctr">
            <a:normAutofit/>
          </a:bodyPr>
          <a:lstStyle/>
          <a:p>
            <a:r>
              <a:rPr lang="en-US" sz="2000" dirty="0"/>
              <a:t>Relying on old marketing positions ==&gt; uncovering new ones</a:t>
            </a:r>
          </a:p>
          <a:p>
            <a:r>
              <a:rPr lang="en-US" sz="2000" dirty="0"/>
              <a:t>Emphasizing tangible assets ==&gt; intangible assets</a:t>
            </a:r>
          </a:p>
          <a:p>
            <a:r>
              <a:rPr lang="en-US" sz="2000" dirty="0"/>
              <a:t>Building brands through advertising ==&gt; through performance &amp; integrated communications</a:t>
            </a:r>
          </a:p>
          <a:p>
            <a:r>
              <a:rPr lang="en-US" sz="2000" dirty="0"/>
              <a:t>Attracting customer through stores &amp; salespeople ==&gt; making products available online</a:t>
            </a:r>
          </a:p>
          <a:p>
            <a:endParaRPr lang="en-US" sz="2000" dirty="0"/>
          </a:p>
        </p:txBody>
      </p:sp>
    </p:spTree>
    <p:extLst>
      <p:ext uri="{BB962C8B-B14F-4D97-AF65-F5344CB8AC3E}">
        <p14:creationId xmlns:p14="http://schemas.microsoft.com/office/powerpoint/2010/main" val="18488149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tock exchange numbers">
            <a:extLst>
              <a:ext uri="{FF2B5EF4-FFF2-40B4-BE49-F238E27FC236}">
                <a16:creationId xmlns:a16="http://schemas.microsoft.com/office/drawing/2014/main" id="{69599152-1A65-5F85-D360-B85DD220F71B}"/>
              </a:ext>
            </a:extLst>
          </p:cNvPr>
          <p:cNvPicPr>
            <a:picLocks noChangeAspect="1"/>
          </p:cNvPicPr>
          <p:nvPr/>
        </p:nvPicPr>
        <p:blipFill rotWithShape="1">
          <a:blip r:embed="rId2"/>
          <a:srcRect l="11484" r="10006" b="2"/>
          <a:stretch/>
        </p:blipFill>
        <p:spPr>
          <a:xfrm>
            <a:off x="20" y="1666568"/>
            <a:ext cx="6106195" cy="5191432"/>
          </a:xfrm>
          <a:prstGeom prst="rect">
            <a:avLst/>
          </a:prstGeom>
        </p:spPr>
      </p:pic>
      <p:sp useBgFill="1">
        <p:nvSpPr>
          <p:cNvPr id="11" name="Rectangle 10">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7E9021-AEB7-B8E8-87AB-DB6FD4937020}"/>
              </a:ext>
            </a:extLst>
          </p:cNvPr>
          <p:cNvSpPr>
            <a:spLocks noGrp="1"/>
          </p:cNvSpPr>
          <p:nvPr>
            <p:ph type="title"/>
          </p:nvPr>
        </p:nvSpPr>
        <p:spPr>
          <a:xfrm>
            <a:off x="761801" y="352766"/>
            <a:ext cx="10591999" cy="1023584"/>
          </a:xfrm>
        </p:spPr>
        <p:txBody>
          <a:bodyPr>
            <a:normAutofit/>
          </a:bodyPr>
          <a:lstStyle/>
          <a:p>
            <a:r>
              <a:rPr lang="en-US" sz="4000"/>
              <a:t>Shift in Marketing Management </a:t>
            </a:r>
          </a:p>
        </p:txBody>
      </p:sp>
      <p:sp>
        <p:nvSpPr>
          <p:cNvPr id="3" name="Content Placeholder 2">
            <a:extLst>
              <a:ext uri="{FF2B5EF4-FFF2-40B4-BE49-F238E27FC236}">
                <a16:creationId xmlns:a16="http://schemas.microsoft.com/office/drawing/2014/main" id="{16752E1B-C78C-20A2-3CEC-115C38D0D28A}"/>
              </a:ext>
            </a:extLst>
          </p:cNvPr>
          <p:cNvSpPr>
            <a:spLocks noGrp="1"/>
          </p:cNvSpPr>
          <p:nvPr>
            <p:ph idx="1"/>
          </p:nvPr>
        </p:nvSpPr>
        <p:spPr>
          <a:xfrm>
            <a:off x="6803408" y="2249766"/>
            <a:ext cx="4550391" cy="4070303"/>
          </a:xfrm>
        </p:spPr>
        <p:txBody>
          <a:bodyPr anchor="ctr">
            <a:normAutofit/>
          </a:bodyPr>
          <a:lstStyle/>
          <a:p>
            <a:r>
              <a:rPr lang="en-US" sz="1900"/>
              <a:t>Selling to everyone ==&gt; being the best firm serving well defined target markets</a:t>
            </a:r>
          </a:p>
          <a:p>
            <a:r>
              <a:rPr lang="en-US" sz="1900"/>
              <a:t>Focusing on profitable transactions ==&gt; on customer lifetime value</a:t>
            </a:r>
          </a:p>
          <a:p>
            <a:r>
              <a:rPr lang="en-US" sz="1900"/>
              <a:t>Focus on gaining market share ==&gt; on building customer share</a:t>
            </a:r>
          </a:p>
          <a:p>
            <a:r>
              <a:rPr lang="en-US" sz="1900"/>
              <a:t>Being local ==&gt; being “glocal” (both global &amp; local)</a:t>
            </a:r>
          </a:p>
          <a:p>
            <a:r>
              <a:rPr lang="en-US" sz="1900"/>
              <a:t>Focusing on financial scorecard ==&gt; on marketing scorecard</a:t>
            </a:r>
          </a:p>
          <a:p>
            <a:r>
              <a:rPr lang="en-US" sz="1900"/>
              <a:t>Focusing on shareholders ==&gt; on stakeholders</a:t>
            </a:r>
          </a:p>
        </p:txBody>
      </p:sp>
    </p:spTree>
    <p:extLst>
      <p:ext uri="{BB962C8B-B14F-4D97-AF65-F5344CB8AC3E}">
        <p14:creationId xmlns:p14="http://schemas.microsoft.com/office/powerpoint/2010/main" val="35744634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131DE7-0155-9EB4-C699-59FEBF5BEAF4}"/>
              </a:ext>
            </a:extLst>
          </p:cNvPr>
          <p:cNvSpPr>
            <a:spLocks noGrp="1"/>
          </p:cNvSpPr>
          <p:nvPr>
            <p:ph type="title"/>
          </p:nvPr>
        </p:nvSpPr>
        <p:spPr>
          <a:xfrm>
            <a:off x="5297762" y="329184"/>
            <a:ext cx="6251110" cy="1783080"/>
          </a:xfrm>
        </p:spPr>
        <p:txBody>
          <a:bodyPr anchor="b">
            <a:normAutofit/>
          </a:bodyPr>
          <a:lstStyle/>
          <a:p>
            <a:r>
              <a:rPr lang="en-US" sz="5400"/>
              <a:t>References </a:t>
            </a:r>
          </a:p>
        </p:txBody>
      </p:sp>
      <p:pic>
        <p:nvPicPr>
          <p:cNvPr id="5" name="Picture 4" descr="Desk with stethoscope and computer keyboard">
            <a:extLst>
              <a:ext uri="{FF2B5EF4-FFF2-40B4-BE49-F238E27FC236}">
                <a16:creationId xmlns:a16="http://schemas.microsoft.com/office/drawing/2014/main" id="{E9B973FF-3B28-FCC6-93C6-8F6B74A66FC0}"/>
              </a:ext>
            </a:extLst>
          </p:cNvPr>
          <p:cNvPicPr>
            <a:picLocks noChangeAspect="1"/>
          </p:cNvPicPr>
          <p:nvPr/>
        </p:nvPicPr>
        <p:blipFill rotWithShape="1">
          <a:blip r:embed="rId2"/>
          <a:srcRect l="54670" r="-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0DBF491-6E35-D92B-E17F-AEE2509842A0}"/>
              </a:ext>
            </a:extLst>
          </p:cNvPr>
          <p:cNvSpPr>
            <a:spLocks noGrp="1"/>
          </p:cNvSpPr>
          <p:nvPr>
            <p:ph idx="1"/>
          </p:nvPr>
        </p:nvSpPr>
        <p:spPr>
          <a:xfrm>
            <a:off x="5297762" y="2706624"/>
            <a:ext cx="6251110" cy="3483864"/>
          </a:xfrm>
        </p:spPr>
        <p:txBody>
          <a:bodyPr>
            <a:normAutofit fontScale="92500" lnSpcReduction="10000"/>
          </a:bodyPr>
          <a:lstStyle/>
          <a:p>
            <a:r>
              <a:rPr lang="en-US" sz="2000" dirty="0" err="1"/>
              <a:t>Khole</a:t>
            </a:r>
            <a:r>
              <a:rPr lang="en-US" sz="2000" dirty="0"/>
              <a:t> V, Sawant A. D, &amp; </a:t>
            </a:r>
            <a:r>
              <a:rPr lang="en-US" sz="2000" dirty="0" err="1"/>
              <a:t>Harichandan</a:t>
            </a:r>
            <a:r>
              <a:rPr lang="en-US" sz="2000" dirty="0"/>
              <a:t> D (2007) 	</a:t>
            </a:r>
            <a:r>
              <a:rPr lang="en-US" sz="2000" dirty="0" err="1"/>
              <a:t>T.Y.B.Com</a:t>
            </a:r>
            <a:r>
              <a:rPr lang="en-US" sz="2000" dirty="0"/>
              <a:t>. Business Management Group 	Paper III Marketing Management, 	Institute of 	Distance Education, University </a:t>
            </a:r>
            <a:r>
              <a:rPr lang="en-US" sz="2000" dirty="0" err="1"/>
              <a:t>ofMumbai</a:t>
            </a:r>
            <a:r>
              <a:rPr lang="en-US" sz="2000" dirty="0"/>
              <a:t>, 	</a:t>
            </a:r>
            <a:r>
              <a:rPr lang="en-US" sz="2000" dirty="0" err="1"/>
              <a:t>Vidyanagari,Mumbai</a:t>
            </a:r>
            <a:r>
              <a:rPr lang="en-US" sz="2000" dirty="0"/>
              <a:t> - 400 098.</a:t>
            </a:r>
          </a:p>
          <a:p>
            <a:r>
              <a:rPr lang="en-US" sz="2000" dirty="0"/>
              <a:t>Kotler P &amp; Keller K. L (2016). Marketing management. 	Pearson US</a:t>
            </a:r>
          </a:p>
          <a:p>
            <a:r>
              <a:rPr lang="en-US" sz="2000" dirty="0" err="1"/>
              <a:t>Grudney</a:t>
            </a:r>
            <a:r>
              <a:rPr lang="en-US" sz="2000" dirty="0"/>
              <a:t> D (2010) The Marketing Philosophy And 	Challenges For 	Marketing, Commerce and 	Tourism The New Scientific 	Bulletin 	Economic Sciences, Vol. 9 (15)</a:t>
            </a:r>
          </a:p>
          <a:p>
            <a:r>
              <a:rPr lang="en-US" sz="2000" dirty="0"/>
              <a:t>Marshall G.W &amp;Johnson M.W (2010) Marketing 	management  McGraw-Hill  International edition </a:t>
            </a:r>
          </a:p>
          <a:p>
            <a:endParaRPr lang="en-US" sz="2000" dirty="0"/>
          </a:p>
        </p:txBody>
      </p:sp>
    </p:spTree>
    <p:extLst>
      <p:ext uri="{BB962C8B-B14F-4D97-AF65-F5344CB8AC3E}">
        <p14:creationId xmlns:p14="http://schemas.microsoft.com/office/powerpoint/2010/main" val="13162066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BD69E2-1347-9707-774D-B0E37D5D2FCE}"/>
              </a:ext>
            </a:extLst>
          </p:cNvPr>
          <p:cNvSpPr>
            <a:spLocks noGrp="1"/>
          </p:cNvSpPr>
          <p:nvPr>
            <p:ph type="title"/>
          </p:nvPr>
        </p:nvSpPr>
        <p:spPr>
          <a:xfrm>
            <a:off x="5297762" y="329184"/>
            <a:ext cx="6251110" cy="1783080"/>
          </a:xfrm>
        </p:spPr>
        <p:txBody>
          <a:bodyPr anchor="b">
            <a:normAutofit/>
          </a:bodyPr>
          <a:lstStyle/>
          <a:p>
            <a:pPr algn="ctr"/>
            <a:r>
              <a:rPr lang="en-US" sz="5400" dirty="0"/>
              <a:t>End </a:t>
            </a:r>
          </a:p>
        </p:txBody>
      </p:sp>
      <p:pic>
        <p:nvPicPr>
          <p:cNvPr id="5" name="Picture 4" descr="Colourful adhesive taps and pen on open notebook">
            <a:extLst>
              <a:ext uri="{FF2B5EF4-FFF2-40B4-BE49-F238E27FC236}">
                <a16:creationId xmlns:a16="http://schemas.microsoft.com/office/drawing/2014/main" id="{6E40BFA5-E18E-7533-90E5-C3087E80F103}"/>
              </a:ext>
            </a:extLst>
          </p:cNvPr>
          <p:cNvPicPr>
            <a:picLocks noChangeAspect="1"/>
          </p:cNvPicPr>
          <p:nvPr/>
        </p:nvPicPr>
        <p:blipFill rotWithShape="1">
          <a:blip r:embed="rId2"/>
          <a:srcRect l="406" r="54263"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FC1AC5-3EB6-4A7D-9FD1-5CD5709D1FC0}"/>
              </a:ext>
            </a:extLst>
          </p:cNvPr>
          <p:cNvSpPr>
            <a:spLocks noGrp="1"/>
          </p:cNvSpPr>
          <p:nvPr>
            <p:ph idx="1"/>
          </p:nvPr>
        </p:nvSpPr>
        <p:spPr>
          <a:xfrm>
            <a:off x="5297762" y="2706624"/>
            <a:ext cx="6251110" cy="3483864"/>
          </a:xfrm>
        </p:spPr>
        <p:txBody>
          <a:bodyPr>
            <a:normAutofit/>
          </a:bodyPr>
          <a:lstStyle/>
          <a:p>
            <a:pPr algn="ctr"/>
            <a:r>
              <a:rPr lang="en-US" sz="2200" dirty="0"/>
              <a:t>Attempt questions in the lecture notes from week 1 lecture </a:t>
            </a:r>
          </a:p>
          <a:p>
            <a:pPr algn="ctr"/>
            <a:r>
              <a:rPr lang="en-US" sz="2200" dirty="0"/>
              <a:t>Next lecture: Marketing environment </a:t>
            </a:r>
          </a:p>
          <a:p>
            <a:pPr algn="ctr"/>
            <a:r>
              <a:rPr lang="en-US" sz="2200" dirty="0"/>
              <a:t>Thank you </a:t>
            </a:r>
          </a:p>
          <a:p>
            <a:endParaRPr lang="en-US" sz="2200" dirty="0"/>
          </a:p>
        </p:txBody>
      </p:sp>
    </p:spTree>
    <p:extLst>
      <p:ext uri="{BB962C8B-B14F-4D97-AF65-F5344CB8AC3E}">
        <p14:creationId xmlns:p14="http://schemas.microsoft.com/office/powerpoint/2010/main" val="42081685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356</TotalTime>
  <Words>1654</Words>
  <Application>Microsoft Office PowerPoint</Application>
  <PresentationFormat>Widescreen</PresentationFormat>
  <Paragraphs>229</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Aptos</vt:lpstr>
      <vt:lpstr>Aptos Display</vt:lpstr>
      <vt:lpstr>Arial</vt:lpstr>
      <vt:lpstr>Calibri</vt:lpstr>
      <vt:lpstr>Times New Roman</vt:lpstr>
      <vt:lpstr>Office Theme</vt:lpstr>
      <vt:lpstr>MARKETING MANAGEMENT AND STRATEGY  WEEK 1  OVERVIEW OF MARKETING MANAGEMENT AND STRATEGY </vt:lpstr>
      <vt:lpstr>Welcome !</vt:lpstr>
      <vt:lpstr>Personal introduction </vt:lpstr>
      <vt:lpstr>Course introduction </vt:lpstr>
      <vt:lpstr>Course learning outcomes </vt:lpstr>
      <vt:lpstr>Course requirements and assessments </vt:lpstr>
      <vt:lpstr>Overview of marketing management </vt:lpstr>
      <vt:lpstr>Intended lesson outcomes </vt:lpstr>
      <vt:lpstr>Saying about marketing </vt:lpstr>
      <vt:lpstr>Misconceptions about marketing </vt:lpstr>
      <vt:lpstr>What is marketing </vt:lpstr>
      <vt:lpstr>Key terms </vt:lpstr>
      <vt:lpstr>Key terms </vt:lpstr>
      <vt:lpstr>Key terms used in marketing </vt:lpstr>
      <vt:lpstr>What is marketed? </vt:lpstr>
      <vt:lpstr>Significance of marketing to a business</vt:lpstr>
      <vt:lpstr>Significance of marketing to customers </vt:lpstr>
      <vt:lpstr>Significance of marketing to not-for-profit organization </vt:lpstr>
      <vt:lpstr>Significance of marketing to society </vt:lpstr>
      <vt:lpstr>Functions of marketing managers</vt:lpstr>
      <vt:lpstr>Functions of marketing managers</vt:lpstr>
      <vt:lpstr>Marketing management Philosophie </vt:lpstr>
      <vt:lpstr>Marketing philosophies </vt:lpstr>
      <vt:lpstr>Marketing philosophies </vt:lpstr>
      <vt:lpstr>Marketing philosophies </vt:lpstr>
      <vt:lpstr>Marketing philosophies </vt:lpstr>
      <vt:lpstr>Marketing philosophies </vt:lpstr>
      <vt:lpstr>Marketing philosophies </vt:lpstr>
      <vt:lpstr>Marketing philosophies </vt:lpstr>
      <vt:lpstr>Marketing philosophies </vt:lpstr>
      <vt:lpstr>Shift in Marketing Management </vt:lpstr>
      <vt:lpstr>Shift in Marketing Management </vt:lpstr>
      <vt:lpstr>Shift in Marketing Management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MANAGEMENT AND STRATEGY  WEEK 1  OVERVIEW OF MARKETING MANAGEMENT AND STRATEGY </dc:title>
  <dc:creator>Dr. John N. Kamau</dc:creator>
  <cp:lastModifiedBy>Dr. John N. Kamau</cp:lastModifiedBy>
  <cp:revision>6</cp:revision>
  <dcterms:created xsi:type="dcterms:W3CDTF">2024-03-16T15:15:22Z</dcterms:created>
  <dcterms:modified xsi:type="dcterms:W3CDTF">2024-03-17T19:26:14Z</dcterms:modified>
</cp:coreProperties>
</file>