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5" r:id="rId28"/>
    <p:sldId id="286" r:id="rId29"/>
    <p:sldId id="287" r:id="rId30"/>
    <p:sldId id="288" r:id="rId31"/>
    <p:sldId id="282" r:id="rId32"/>
    <p:sldId id="283" r:id="rId33"/>
    <p:sldId id="284" r:id="rId34"/>
    <p:sldId id="289" r:id="rId35"/>
    <p:sldId id="290" r:id="rId36"/>
    <p:sldId id="291" r:id="rId37"/>
    <p:sldId id="293" r:id="rId38"/>
    <p:sldId id="292" r:id="rId39"/>
    <p:sldId id="29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4.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ata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4.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B4C0D6-8C16-44C6-8A6C-4971B86D310F}"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2F5E06C5-B994-4EBE-98F5-461E29D58D6B}">
      <dgm:prSet/>
      <dgm:spPr/>
      <dgm:t>
        <a:bodyPr/>
        <a:lstStyle/>
        <a:p>
          <a:pPr>
            <a:lnSpc>
              <a:spcPct val="100000"/>
            </a:lnSpc>
          </a:pPr>
          <a:r>
            <a:rPr lang="en-US"/>
            <a:t>The Marketing Environment consists of the actors and forces outside marketing that affect marketing management’s ability to develop and maintain a successful relationship with target customers (Kotler and Armstrong, 2006). </a:t>
          </a:r>
        </a:p>
      </dgm:t>
    </dgm:pt>
    <dgm:pt modelId="{A3F28606-4F72-4899-B7E1-9EAD1925C911}" type="parTrans" cxnId="{EA9ACA74-A5AF-4457-9733-6D13FC91D892}">
      <dgm:prSet/>
      <dgm:spPr/>
      <dgm:t>
        <a:bodyPr/>
        <a:lstStyle/>
        <a:p>
          <a:endParaRPr lang="en-US"/>
        </a:p>
      </dgm:t>
    </dgm:pt>
    <dgm:pt modelId="{131DA127-EC95-469F-BF0B-6E612B01326A}" type="sibTrans" cxnId="{EA9ACA74-A5AF-4457-9733-6D13FC91D892}">
      <dgm:prSet/>
      <dgm:spPr/>
      <dgm:t>
        <a:bodyPr/>
        <a:lstStyle/>
        <a:p>
          <a:pPr>
            <a:lnSpc>
              <a:spcPct val="100000"/>
            </a:lnSpc>
          </a:pPr>
          <a:endParaRPr lang="en-US"/>
        </a:p>
      </dgm:t>
    </dgm:pt>
    <dgm:pt modelId="{60B433F2-C110-402F-82A0-8763FC5E795E}">
      <dgm:prSet/>
      <dgm:spPr/>
      <dgm:t>
        <a:bodyPr/>
        <a:lstStyle/>
        <a:p>
          <a:pPr>
            <a:lnSpc>
              <a:spcPct val="100000"/>
            </a:lnSpc>
          </a:pPr>
          <a:r>
            <a:rPr lang="en-US"/>
            <a:t>Assael (1990) notes that the marketing environment includes those external forces that are a source of marketing opportunities and profits. The same forces are a source of marketing threats. </a:t>
          </a:r>
        </a:p>
      </dgm:t>
    </dgm:pt>
    <dgm:pt modelId="{E7C06A0B-19BA-464C-85F9-48EA9F7A7A06}" type="parTrans" cxnId="{B1F75649-298C-4A2E-A0EA-4BD7465375CC}">
      <dgm:prSet/>
      <dgm:spPr/>
      <dgm:t>
        <a:bodyPr/>
        <a:lstStyle/>
        <a:p>
          <a:endParaRPr lang="en-US"/>
        </a:p>
      </dgm:t>
    </dgm:pt>
    <dgm:pt modelId="{D9E52094-EE3F-4CD8-A953-C3F0921118B3}" type="sibTrans" cxnId="{B1F75649-298C-4A2E-A0EA-4BD7465375CC}">
      <dgm:prSet/>
      <dgm:spPr/>
      <dgm:t>
        <a:bodyPr/>
        <a:lstStyle/>
        <a:p>
          <a:endParaRPr lang="en-US"/>
        </a:p>
      </dgm:t>
    </dgm:pt>
    <dgm:pt modelId="{B4B013A6-689D-4413-B251-4B832D05B2D2}" type="pres">
      <dgm:prSet presAssocID="{03B4C0D6-8C16-44C6-8A6C-4971B86D310F}" presName="root" presStyleCnt="0">
        <dgm:presLayoutVars>
          <dgm:dir/>
          <dgm:resizeHandles val="exact"/>
        </dgm:presLayoutVars>
      </dgm:prSet>
      <dgm:spPr/>
    </dgm:pt>
    <dgm:pt modelId="{2FADE781-1FFE-4878-9C4A-0775DA6F00CB}" type="pres">
      <dgm:prSet presAssocID="{03B4C0D6-8C16-44C6-8A6C-4971B86D310F}" presName="container" presStyleCnt="0">
        <dgm:presLayoutVars>
          <dgm:dir/>
          <dgm:resizeHandles val="exact"/>
        </dgm:presLayoutVars>
      </dgm:prSet>
      <dgm:spPr/>
    </dgm:pt>
    <dgm:pt modelId="{FD324A55-283B-4172-9483-6257102C3E20}" type="pres">
      <dgm:prSet presAssocID="{2F5E06C5-B994-4EBE-98F5-461E29D58D6B}" presName="compNode" presStyleCnt="0"/>
      <dgm:spPr/>
    </dgm:pt>
    <dgm:pt modelId="{0305EFBA-E46D-4F8B-BC0C-78FFD31578BC}" type="pres">
      <dgm:prSet presAssocID="{2F5E06C5-B994-4EBE-98F5-461E29D58D6B}" presName="iconBgRect" presStyleLbl="bgShp" presStyleIdx="0" presStyleCnt="2"/>
      <dgm:spPr/>
    </dgm:pt>
    <dgm:pt modelId="{414FC8DE-EDAE-44DE-91C4-37676E5AB9CB}" type="pres">
      <dgm:prSet presAssocID="{2F5E06C5-B994-4EBE-98F5-461E29D58D6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a:ext>
      </dgm:extLst>
    </dgm:pt>
    <dgm:pt modelId="{A02E39EF-7205-4379-B8DF-4102BD92F96B}" type="pres">
      <dgm:prSet presAssocID="{2F5E06C5-B994-4EBE-98F5-461E29D58D6B}" presName="spaceRect" presStyleCnt="0"/>
      <dgm:spPr/>
    </dgm:pt>
    <dgm:pt modelId="{4FF2A576-CEEC-48C2-A274-CED88E3AC869}" type="pres">
      <dgm:prSet presAssocID="{2F5E06C5-B994-4EBE-98F5-461E29D58D6B}" presName="textRect" presStyleLbl="revTx" presStyleIdx="0" presStyleCnt="2">
        <dgm:presLayoutVars>
          <dgm:chMax val="1"/>
          <dgm:chPref val="1"/>
        </dgm:presLayoutVars>
      </dgm:prSet>
      <dgm:spPr/>
    </dgm:pt>
    <dgm:pt modelId="{93801117-4A07-4B18-8D35-E929C64DA933}" type="pres">
      <dgm:prSet presAssocID="{131DA127-EC95-469F-BF0B-6E612B01326A}" presName="sibTrans" presStyleLbl="sibTrans2D1" presStyleIdx="0" presStyleCnt="0"/>
      <dgm:spPr/>
    </dgm:pt>
    <dgm:pt modelId="{49BB2F0A-E044-421F-90D2-2BFB719345F6}" type="pres">
      <dgm:prSet presAssocID="{60B433F2-C110-402F-82A0-8763FC5E795E}" presName="compNode" presStyleCnt="0"/>
      <dgm:spPr/>
    </dgm:pt>
    <dgm:pt modelId="{6B01D41C-E6F2-4651-91B6-C5FAAC911DAC}" type="pres">
      <dgm:prSet presAssocID="{60B433F2-C110-402F-82A0-8763FC5E795E}" presName="iconBgRect" presStyleLbl="bgShp" presStyleIdx="1" presStyleCnt="2"/>
      <dgm:spPr/>
    </dgm:pt>
    <dgm:pt modelId="{A4900262-7CD7-4DB4-889A-F485150C1DC3}" type="pres">
      <dgm:prSet presAssocID="{60B433F2-C110-402F-82A0-8763FC5E795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gaphone"/>
        </a:ext>
      </dgm:extLst>
    </dgm:pt>
    <dgm:pt modelId="{88A2C84F-4ADE-4A74-AA5F-C98F7056A074}" type="pres">
      <dgm:prSet presAssocID="{60B433F2-C110-402F-82A0-8763FC5E795E}" presName="spaceRect" presStyleCnt="0"/>
      <dgm:spPr/>
    </dgm:pt>
    <dgm:pt modelId="{5900AF7F-3AB0-4DA5-BDAA-5DDE035FC961}" type="pres">
      <dgm:prSet presAssocID="{60B433F2-C110-402F-82A0-8763FC5E795E}" presName="textRect" presStyleLbl="revTx" presStyleIdx="1" presStyleCnt="2">
        <dgm:presLayoutVars>
          <dgm:chMax val="1"/>
          <dgm:chPref val="1"/>
        </dgm:presLayoutVars>
      </dgm:prSet>
      <dgm:spPr/>
    </dgm:pt>
  </dgm:ptLst>
  <dgm:cxnLst>
    <dgm:cxn modelId="{845E9A03-3B19-4A82-AA98-F0993BF5A19A}" type="presOf" srcId="{60B433F2-C110-402F-82A0-8763FC5E795E}" destId="{5900AF7F-3AB0-4DA5-BDAA-5DDE035FC961}" srcOrd="0" destOrd="0" presId="urn:microsoft.com/office/officeart/2018/2/layout/IconCircleList"/>
    <dgm:cxn modelId="{64B40B69-4775-447B-B388-3629A7402775}" type="presOf" srcId="{03B4C0D6-8C16-44C6-8A6C-4971B86D310F}" destId="{B4B013A6-689D-4413-B251-4B832D05B2D2}" srcOrd="0" destOrd="0" presId="urn:microsoft.com/office/officeart/2018/2/layout/IconCircleList"/>
    <dgm:cxn modelId="{B1F75649-298C-4A2E-A0EA-4BD7465375CC}" srcId="{03B4C0D6-8C16-44C6-8A6C-4971B86D310F}" destId="{60B433F2-C110-402F-82A0-8763FC5E795E}" srcOrd="1" destOrd="0" parTransId="{E7C06A0B-19BA-464C-85F9-48EA9F7A7A06}" sibTransId="{D9E52094-EE3F-4CD8-A953-C3F0921118B3}"/>
    <dgm:cxn modelId="{EA9ACA74-A5AF-4457-9733-6D13FC91D892}" srcId="{03B4C0D6-8C16-44C6-8A6C-4971B86D310F}" destId="{2F5E06C5-B994-4EBE-98F5-461E29D58D6B}" srcOrd="0" destOrd="0" parTransId="{A3F28606-4F72-4899-B7E1-9EAD1925C911}" sibTransId="{131DA127-EC95-469F-BF0B-6E612B01326A}"/>
    <dgm:cxn modelId="{C2EE007E-2F1B-4337-B08B-F70A55F061CA}" type="presOf" srcId="{2F5E06C5-B994-4EBE-98F5-461E29D58D6B}" destId="{4FF2A576-CEEC-48C2-A274-CED88E3AC869}" srcOrd="0" destOrd="0" presId="urn:microsoft.com/office/officeart/2018/2/layout/IconCircleList"/>
    <dgm:cxn modelId="{A90BE0D1-C289-417D-BDAB-5B6EB16CC802}" type="presOf" srcId="{131DA127-EC95-469F-BF0B-6E612B01326A}" destId="{93801117-4A07-4B18-8D35-E929C64DA933}" srcOrd="0" destOrd="0" presId="urn:microsoft.com/office/officeart/2018/2/layout/IconCircleList"/>
    <dgm:cxn modelId="{4314EC3B-360F-4980-B5D2-E33C0298BBED}" type="presParOf" srcId="{B4B013A6-689D-4413-B251-4B832D05B2D2}" destId="{2FADE781-1FFE-4878-9C4A-0775DA6F00CB}" srcOrd="0" destOrd="0" presId="urn:microsoft.com/office/officeart/2018/2/layout/IconCircleList"/>
    <dgm:cxn modelId="{83120AA0-8434-43BC-B8D4-CFC8F420CA14}" type="presParOf" srcId="{2FADE781-1FFE-4878-9C4A-0775DA6F00CB}" destId="{FD324A55-283B-4172-9483-6257102C3E20}" srcOrd="0" destOrd="0" presId="urn:microsoft.com/office/officeart/2018/2/layout/IconCircleList"/>
    <dgm:cxn modelId="{7893850D-99C5-4C5E-891E-2E63B6EDCADB}" type="presParOf" srcId="{FD324A55-283B-4172-9483-6257102C3E20}" destId="{0305EFBA-E46D-4F8B-BC0C-78FFD31578BC}" srcOrd="0" destOrd="0" presId="urn:microsoft.com/office/officeart/2018/2/layout/IconCircleList"/>
    <dgm:cxn modelId="{C636B3DB-CDB4-443C-A988-F7D4B5041D5C}" type="presParOf" srcId="{FD324A55-283B-4172-9483-6257102C3E20}" destId="{414FC8DE-EDAE-44DE-91C4-37676E5AB9CB}" srcOrd="1" destOrd="0" presId="urn:microsoft.com/office/officeart/2018/2/layout/IconCircleList"/>
    <dgm:cxn modelId="{4A79224A-F820-4ABE-84FA-20790609AA68}" type="presParOf" srcId="{FD324A55-283B-4172-9483-6257102C3E20}" destId="{A02E39EF-7205-4379-B8DF-4102BD92F96B}" srcOrd="2" destOrd="0" presId="urn:microsoft.com/office/officeart/2018/2/layout/IconCircleList"/>
    <dgm:cxn modelId="{1E456DB7-5A0C-4BAD-B30B-62DFF863A0CE}" type="presParOf" srcId="{FD324A55-283B-4172-9483-6257102C3E20}" destId="{4FF2A576-CEEC-48C2-A274-CED88E3AC869}" srcOrd="3" destOrd="0" presId="urn:microsoft.com/office/officeart/2018/2/layout/IconCircleList"/>
    <dgm:cxn modelId="{9240F587-4DC1-4806-8E7F-AE2EA31BE7DA}" type="presParOf" srcId="{2FADE781-1FFE-4878-9C4A-0775DA6F00CB}" destId="{93801117-4A07-4B18-8D35-E929C64DA933}" srcOrd="1" destOrd="0" presId="urn:microsoft.com/office/officeart/2018/2/layout/IconCircleList"/>
    <dgm:cxn modelId="{A5C1A125-6643-4A0F-958B-AAB90BF0B31C}" type="presParOf" srcId="{2FADE781-1FFE-4878-9C4A-0775DA6F00CB}" destId="{49BB2F0A-E044-421F-90D2-2BFB719345F6}" srcOrd="2" destOrd="0" presId="urn:microsoft.com/office/officeart/2018/2/layout/IconCircleList"/>
    <dgm:cxn modelId="{161BF4B5-0A38-4557-A403-27C5ECE18599}" type="presParOf" srcId="{49BB2F0A-E044-421F-90D2-2BFB719345F6}" destId="{6B01D41C-E6F2-4651-91B6-C5FAAC911DAC}" srcOrd="0" destOrd="0" presId="urn:microsoft.com/office/officeart/2018/2/layout/IconCircleList"/>
    <dgm:cxn modelId="{9C18412E-0114-4C1B-9588-582A5E25B6A2}" type="presParOf" srcId="{49BB2F0A-E044-421F-90D2-2BFB719345F6}" destId="{A4900262-7CD7-4DB4-889A-F485150C1DC3}" srcOrd="1" destOrd="0" presId="urn:microsoft.com/office/officeart/2018/2/layout/IconCircleList"/>
    <dgm:cxn modelId="{E8D26772-F368-49CD-B20E-C5058A7E600D}" type="presParOf" srcId="{49BB2F0A-E044-421F-90D2-2BFB719345F6}" destId="{88A2C84F-4ADE-4A74-AA5F-C98F7056A074}" srcOrd="2" destOrd="0" presId="urn:microsoft.com/office/officeart/2018/2/layout/IconCircleList"/>
    <dgm:cxn modelId="{DABEC195-5BF5-4619-BBC9-EDE023877879}" type="presParOf" srcId="{49BB2F0A-E044-421F-90D2-2BFB719345F6}" destId="{5900AF7F-3AB0-4DA5-BDAA-5DDE035FC961}"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B38C4F-B322-4869-A2DD-41480275501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9BAB0A9-083A-43F8-8673-030036DDD54C}">
      <dgm:prSet/>
      <dgm:spPr/>
      <dgm:t>
        <a:bodyPr/>
        <a:lstStyle/>
        <a:p>
          <a:pPr>
            <a:lnSpc>
              <a:spcPct val="100000"/>
            </a:lnSpc>
          </a:pPr>
          <a:r>
            <a:rPr lang="en-US"/>
            <a:t>The term marketing environment implies the combination of internal and external factors that influence a company’s operating situation, including employees, customers, management, supply and demand and business regulations (Hans, 2018).</a:t>
          </a:r>
        </a:p>
      </dgm:t>
    </dgm:pt>
    <dgm:pt modelId="{1C0BC5A2-9702-46DB-AFF2-58B3BC87E550}" type="parTrans" cxnId="{4BB2B89F-6671-41CD-8F36-E8B08EAED946}">
      <dgm:prSet/>
      <dgm:spPr/>
      <dgm:t>
        <a:bodyPr/>
        <a:lstStyle/>
        <a:p>
          <a:endParaRPr lang="en-US"/>
        </a:p>
      </dgm:t>
    </dgm:pt>
    <dgm:pt modelId="{8F95FF0E-B6FF-4CF0-B87B-0CF4C529ACB7}" type="sibTrans" cxnId="{4BB2B89F-6671-41CD-8F36-E8B08EAED946}">
      <dgm:prSet/>
      <dgm:spPr/>
      <dgm:t>
        <a:bodyPr/>
        <a:lstStyle/>
        <a:p>
          <a:endParaRPr lang="en-US"/>
        </a:p>
      </dgm:t>
    </dgm:pt>
    <dgm:pt modelId="{9EDB4128-4BB3-4773-8345-2A7F36F1147F}">
      <dgm:prSet/>
      <dgm:spPr/>
      <dgm:t>
        <a:bodyPr/>
        <a:lstStyle/>
        <a:p>
          <a:pPr>
            <a:lnSpc>
              <a:spcPct val="100000"/>
            </a:lnSpc>
          </a:pPr>
          <a:r>
            <a:rPr lang="en-US"/>
            <a:t>Shaikh, (2010) views environment as the surrounding external objects, influences of circumstances under which someone or something exists. </a:t>
          </a:r>
        </a:p>
      </dgm:t>
    </dgm:pt>
    <dgm:pt modelId="{403E954F-98D3-4A72-9AB8-070995668D2F}" type="parTrans" cxnId="{8DCFEC05-D286-4A76-8C53-B10908D394F7}">
      <dgm:prSet/>
      <dgm:spPr/>
      <dgm:t>
        <a:bodyPr/>
        <a:lstStyle/>
        <a:p>
          <a:endParaRPr lang="en-US"/>
        </a:p>
      </dgm:t>
    </dgm:pt>
    <dgm:pt modelId="{A8A37C0A-968D-418B-93E4-38A497BC5246}" type="sibTrans" cxnId="{8DCFEC05-D286-4A76-8C53-B10908D394F7}">
      <dgm:prSet/>
      <dgm:spPr/>
      <dgm:t>
        <a:bodyPr/>
        <a:lstStyle/>
        <a:p>
          <a:endParaRPr lang="en-US"/>
        </a:p>
      </dgm:t>
    </dgm:pt>
    <dgm:pt modelId="{0EE7BE8C-D121-423C-9918-E1EC6B009552}">
      <dgm:prSet/>
      <dgm:spPr/>
      <dgm:t>
        <a:bodyPr/>
        <a:lstStyle/>
        <a:p>
          <a:pPr>
            <a:lnSpc>
              <a:spcPct val="100000"/>
            </a:lnSpc>
          </a:pPr>
          <a:r>
            <a:rPr lang="en-US"/>
            <a:t>Chattopadhayay (2015) the environment of any organization is the aggregate of all conditions, events and influences that surround and affect it.” </a:t>
          </a:r>
        </a:p>
      </dgm:t>
    </dgm:pt>
    <dgm:pt modelId="{48BD90DD-CCBF-4F9E-ACB5-8E53C79F9AAC}" type="parTrans" cxnId="{5FBF9624-31D3-4091-9A60-A517BD698CE8}">
      <dgm:prSet/>
      <dgm:spPr/>
      <dgm:t>
        <a:bodyPr/>
        <a:lstStyle/>
        <a:p>
          <a:endParaRPr lang="en-US"/>
        </a:p>
      </dgm:t>
    </dgm:pt>
    <dgm:pt modelId="{D719E788-7DEE-4FFA-9CA6-BA0814A3332C}" type="sibTrans" cxnId="{5FBF9624-31D3-4091-9A60-A517BD698CE8}">
      <dgm:prSet/>
      <dgm:spPr/>
      <dgm:t>
        <a:bodyPr/>
        <a:lstStyle/>
        <a:p>
          <a:endParaRPr lang="en-US"/>
        </a:p>
      </dgm:t>
    </dgm:pt>
    <dgm:pt modelId="{B309CB2F-8D0D-4D73-9E46-E14D91AACBF0}" type="pres">
      <dgm:prSet presAssocID="{A0B38C4F-B322-4869-A2DD-414802755015}" presName="root" presStyleCnt="0">
        <dgm:presLayoutVars>
          <dgm:dir/>
          <dgm:resizeHandles val="exact"/>
        </dgm:presLayoutVars>
      </dgm:prSet>
      <dgm:spPr/>
    </dgm:pt>
    <dgm:pt modelId="{052D99F9-62EE-4C56-9F81-DA285C066FB2}" type="pres">
      <dgm:prSet presAssocID="{D9BAB0A9-083A-43F8-8673-030036DDD54C}" presName="compNode" presStyleCnt="0"/>
      <dgm:spPr/>
    </dgm:pt>
    <dgm:pt modelId="{C50148A0-4BB6-4676-975D-1256DC031E51}" type="pres">
      <dgm:prSet presAssocID="{D9BAB0A9-083A-43F8-8673-030036DDD54C}" presName="bgRect" presStyleLbl="bgShp" presStyleIdx="0" presStyleCnt="3"/>
      <dgm:spPr/>
    </dgm:pt>
    <dgm:pt modelId="{B81DEAFE-6402-4B32-BADF-5D7C3CBB6930}" type="pres">
      <dgm:prSet presAssocID="{D9BAB0A9-083A-43F8-8673-030036DDD54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DAA6D226-EAF9-4494-A9D6-E3F78DDC2642}" type="pres">
      <dgm:prSet presAssocID="{D9BAB0A9-083A-43F8-8673-030036DDD54C}" presName="spaceRect" presStyleCnt="0"/>
      <dgm:spPr/>
    </dgm:pt>
    <dgm:pt modelId="{3E7A89E0-D78E-445A-9EB0-AE65D0498079}" type="pres">
      <dgm:prSet presAssocID="{D9BAB0A9-083A-43F8-8673-030036DDD54C}" presName="parTx" presStyleLbl="revTx" presStyleIdx="0" presStyleCnt="3">
        <dgm:presLayoutVars>
          <dgm:chMax val="0"/>
          <dgm:chPref val="0"/>
        </dgm:presLayoutVars>
      </dgm:prSet>
      <dgm:spPr/>
    </dgm:pt>
    <dgm:pt modelId="{9B2A93C9-3B52-418D-A5DE-1D13BEF88107}" type="pres">
      <dgm:prSet presAssocID="{8F95FF0E-B6FF-4CF0-B87B-0CF4C529ACB7}" presName="sibTrans" presStyleCnt="0"/>
      <dgm:spPr/>
    </dgm:pt>
    <dgm:pt modelId="{439EB279-7601-4DB8-B7B9-5E1E1DB987A7}" type="pres">
      <dgm:prSet presAssocID="{9EDB4128-4BB3-4773-8345-2A7F36F1147F}" presName="compNode" presStyleCnt="0"/>
      <dgm:spPr/>
    </dgm:pt>
    <dgm:pt modelId="{C7876CC5-32A5-435B-A7C8-B387CC9CA76E}" type="pres">
      <dgm:prSet presAssocID="{9EDB4128-4BB3-4773-8345-2A7F36F1147F}" presName="bgRect" presStyleLbl="bgShp" presStyleIdx="1" presStyleCnt="3"/>
      <dgm:spPr/>
    </dgm:pt>
    <dgm:pt modelId="{02570540-2DC4-48D0-9953-B83F50726B31}" type="pres">
      <dgm:prSet presAssocID="{9EDB4128-4BB3-4773-8345-2A7F36F1147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hopping cart"/>
        </a:ext>
      </dgm:extLst>
    </dgm:pt>
    <dgm:pt modelId="{B3C81BD2-7A0B-400B-BCD0-165229714B5D}" type="pres">
      <dgm:prSet presAssocID="{9EDB4128-4BB3-4773-8345-2A7F36F1147F}" presName="spaceRect" presStyleCnt="0"/>
      <dgm:spPr/>
    </dgm:pt>
    <dgm:pt modelId="{FB26DA0C-F900-4E94-9738-56B1C784FD27}" type="pres">
      <dgm:prSet presAssocID="{9EDB4128-4BB3-4773-8345-2A7F36F1147F}" presName="parTx" presStyleLbl="revTx" presStyleIdx="1" presStyleCnt="3">
        <dgm:presLayoutVars>
          <dgm:chMax val="0"/>
          <dgm:chPref val="0"/>
        </dgm:presLayoutVars>
      </dgm:prSet>
      <dgm:spPr/>
    </dgm:pt>
    <dgm:pt modelId="{44A3B978-AB76-4F98-98B0-326A1DF0DA48}" type="pres">
      <dgm:prSet presAssocID="{A8A37C0A-968D-418B-93E4-38A497BC5246}" presName="sibTrans" presStyleCnt="0"/>
      <dgm:spPr/>
    </dgm:pt>
    <dgm:pt modelId="{74B1EF87-9133-49F7-BAE9-6139FF26E68A}" type="pres">
      <dgm:prSet presAssocID="{0EE7BE8C-D121-423C-9918-E1EC6B009552}" presName="compNode" presStyleCnt="0"/>
      <dgm:spPr/>
    </dgm:pt>
    <dgm:pt modelId="{7DBA692D-B410-4DE7-8F4E-437131B6C100}" type="pres">
      <dgm:prSet presAssocID="{0EE7BE8C-D121-423C-9918-E1EC6B009552}" presName="bgRect" presStyleLbl="bgShp" presStyleIdx="2" presStyleCnt="3"/>
      <dgm:spPr/>
    </dgm:pt>
    <dgm:pt modelId="{2744767D-95D7-4E5A-9BE5-AC59009DD676}" type="pres">
      <dgm:prSet presAssocID="{0EE7BE8C-D121-423C-9918-E1EC6B00955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87858825-0E21-4753-8481-9A587A17FDF0}" type="pres">
      <dgm:prSet presAssocID="{0EE7BE8C-D121-423C-9918-E1EC6B009552}" presName="spaceRect" presStyleCnt="0"/>
      <dgm:spPr/>
    </dgm:pt>
    <dgm:pt modelId="{DFD611C7-1AC9-49A9-9E4E-52733C55724A}" type="pres">
      <dgm:prSet presAssocID="{0EE7BE8C-D121-423C-9918-E1EC6B009552}" presName="parTx" presStyleLbl="revTx" presStyleIdx="2" presStyleCnt="3">
        <dgm:presLayoutVars>
          <dgm:chMax val="0"/>
          <dgm:chPref val="0"/>
        </dgm:presLayoutVars>
      </dgm:prSet>
      <dgm:spPr/>
    </dgm:pt>
  </dgm:ptLst>
  <dgm:cxnLst>
    <dgm:cxn modelId="{8DCFEC05-D286-4A76-8C53-B10908D394F7}" srcId="{A0B38C4F-B322-4869-A2DD-414802755015}" destId="{9EDB4128-4BB3-4773-8345-2A7F36F1147F}" srcOrd="1" destOrd="0" parTransId="{403E954F-98D3-4A72-9AB8-070995668D2F}" sibTransId="{A8A37C0A-968D-418B-93E4-38A497BC5246}"/>
    <dgm:cxn modelId="{43932A17-BAB7-461C-A08F-FB30D4FCC598}" type="presOf" srcId="{0EE7BE8C-D121-423C-9918-E1EC6B009552}" destId="{DFD611C7-1AC9-49A9-9E4E-52733C55724A}" srcOrd="0" destOrd="0" presId="urn:microsoft.com/office/officeart/2018/2/layout/IconVerticalSolidList"/>
    <dgm:cxn modelId="{5FBF9624-31D3-4091-9A60-A517BD698CE8}" srcId="{A0B38C4F-B322-4869-A2DD-414802755015}" destId="{0EE7BE8C-D121-423C-9918-E1EC6B009552}" srcOrd="2" destOrd="0" parTransId="{48BD90DD-CCBF-4F9E-ACB5-8E53C79F9AAC}" sibTransId="{D719E788-7DEE-4FFA-9CA6-BA0814A3332C}"/>
    <dgm:cxn modelId="{4BB2B89F-6671-41CD-8F36-E8B08EAED946}" srcId="{A0B38C4F-B322-4869-A2DD-414802755015}" destId="{D9BAB0A9-083A-43F8-8673-030036DDD54C}" srcOrd="0" destOrd="0" parTransId="{1C0BC5A2-9702-46DB-AFF2-58B3BC87E550}" sibTransId="{8F95FF0E-B6FF-4CF0-B87B-0CF4C529ACB7}"/>
    <dgm:cxn modelId="{0A4519AA-5968-4DB1-BFA5-0A582B339EAA}" type="presOf" srcId="{D9BAB0A9-083A-43F8-8673-030036DDD54C}" destId="{3E7A89E0-D78E-445A-9EB0-AE65D0498079}" srcOrd="0" destOrd="0" presId="urn:microsoft.com/office/officeart/2018/2/layout/IconVerticalSolidList"/>
    <dgm:cxn modelId="{627516BC-4C08-4172-955E-053906711BE4}" type="presOf" srcId="{9EDB4128-4BB3-4773-8345-2A7F36F1147F}" destId="{FB26DA0C-F900-4E94-9738-56B1C784FD27}" srcOrd="0" destOrd="0" presId="urn:microsoft.com/office/officeart/2018/2/layout/IconVerticalSolidList"/>
    <dgm:cxn modelId="{6363B1E0-A139-4376-8454-A5EFE470A57E}" type="presOf" srcId="{A0B38C4F-B322-4869-A2DD-414802755015}" destId="{B309CB2F-8D0D-4D73-9E46-E14D91AACBF0}" srcOrd="0" destOrd="0" presId="urn:microsoft.com/office/officeart/2018/2/layout/IconVerticalSolidList"/>
    <dgm:cxn modelId="{6F26E056-E910-4753-9ED8-7F435C1E40DD}" type="presParOf" srcId="{B309CB2F-8D0D-4D73-9E46-E14D91AACBF0}" destId="{052D99F9-62EE-4C56-9F81-DA285C066FB2}" srcOrd="0" destOrd="0" presId="urn:microsoft.com/office/officeart/2018/2/layout/IconVerticalSolidList"/>
    <dgm:cxn modelId="{8F727788-7D6D-4F20-8ED6-551EDE3A5E76}" type="presParOf" srcId="{052D99F9-62EE-4C56-9F81-DA285C066FB2}" destId="{C50148A0-4BB6-4676-975D-1256DC031E51}" srcOrd="0" destOrd="0" presId="urn:microsoft.com/office/officeart/2018/2/layout/IconVerticalSolidList"/>
    <dgm:cxn modelId="{F894A0E6-3F7C-4BF6-8C45-8D31321D4793}" type="presParOf" srcId="{052D99F9-62EE-4C56-9F81-DA285C066FB2}" destId="{B81DEAFE-6402-4B32-BADF-5D7C3CBB6930}" srcOrd="1" destOrd="0" presId="urn:microsoft.com/office/officeart/2018/2/layout/IconVerticalSolidList"/>
    <dgm:cxn modelId="{89247739-E027-4DF7-BC64-1CA5BCB8073C}" type="presParOf" srcId="{052D99F9-62EE-4C56-9F81-DA285C066FB2}" destId="{DAA6D226-EAF9-4494-A9D6-E3F78DDC2642}" srcOrd="2" destOrd="0" presId="urn:microsoft.com/office/officeart/2018/2/layout/IconVerticalSolidList"/>
    <dgm:cxn modelId="{B951B3A7-80A7-4D77-9608-8CE5EAA3269C}" type="presParOf" srcId="{052D99F9-62EE-4C56-9F81-DA285C066FB2}" destId="{3E7A89E0-D78E-445A-9EB0-AE65D0498079}" srcOrd="3" destOrd="0" presId="urn:microsoft.com/office/officeart/2018/2/layout/IconVerticalSolidList"/>
    <dgm:cxn modelId="{9C65288E-F2D6-49D6-90B2-145A76B6BF36}" type="presParOf" srcId="{B309CB2F-8D0D-4D73-9E46-E14D91AACBF0}" destId="{9B2A93C9-3B52-418D-A5DE-1D13BEF88107}" srcOrd="1" destOrd="0" presId="urn:microsoft.com/office/officeart/2018/2/layout/IconVerticalSolidList"/>
    <dgm:cxn modelId="{140845E0-8B1C-4429-932F-CD553E680A8A}" type="presParOf" srcId="{B309CB2F-8D0D-4D73-9E46-E14D91AACBF0}" destId="{439EB279-7601-4DB8-B7B9-5E1E1DB987A7}" srcOrd="2" destOrd="0" presId="urn:microsoft.com/office/officeart/2018/2/layout/IconVerticalSolidList"/>
    <dgm:cxn modelId="{82CB7AD8-DE6C-4525-A5C3-2DDA885C0897}" type="presParOf" srcId="{439EB279-7601-4DB8-B7B9-5E1E1DB987A7}" destId="{C7876CC5-32A5-435B-A7C8-B387CC9CA76E}" srcOrd="0" destOrd="0" presId="urn:microsoft.com/office/officeart/2018/2/layout/IconVerticalSolidList"/>
    <dgm:cxn modelId="{DF4DA92F-0CB8-47F5-BC90-0B5214556E29}" type="presParOf" srcId="{439EB279-7601-4DB8-B7B9-5E1E1DB987A7}" destId="{02570540-2DC4-48D0-9953-B83F50726B31}" srcOrd="1" destOrd="0" presId="urn:microsoft.com/office/officeart/2018/2/layout/IconVerticalSolidList"/>
    <dgm:cxn modelId="{D750E752-F835-4A97-BD5C-EF92CD9D056A}" type="presParOf" srcId="{439EB279-7601-4DB8-B7B9-5E1E1DB987A7}" destId="{B3C81BD2-7A0B-400B-BCD0-165229714B5D}" srcOrd="2" destOrd="0" presId="urn:microsoft.com/office/officeart/2018/2/layout/IconVerticalSolidList"/>
    <dgm:cxn modelId="{50A013A9-3013-4F82-96AD-EF77F7AF2773}" type="presParOf" srcId="{439EB279-7601-4DB8-B7B9-5E1E1DB987A7}" destId="{FB26DA0C-F900-4E94-9738-56B1C784FD27}" srcOrd="3" destOrd="0" presId="urn:microsoft.com/office/officeart/2018/2/layout/IconVerticalSolidList"/>
    <dgm:cxn modelId="{08DF4B7D-8DCF-43F3-B33C-A11A2B4F3994}" type="presParOf" srcId="{B309CB2F-8D0D-4D73-9E46-E14D91AACBF0}" destId="{44A3B978-AB76-4F98-98B0-326A1DF0DA48}" srcOrd="3" destOrd="0" presId="urn:microsoft.com/office/officeart/2018/2/layout/IconVerticalSolidList"/>
    <dgm:cxn modelId="{9C0A7220-4A47-4589-BCD4-76069E377043}" type="presParOf" srcId="{B309CB2F-8D0D-4D73-9E46-E14D91AACBF0}" destId="{74B1EF87-9133-49F7-BAE9-6139FF26E68A}" srcOrd="4" destOrd="0" presId="urn:microsoft.com/office/officeart/2018/2/layout/IconVerticalSolidList"/>
    <dgm:cxn modelId="{A23D3966-B55C-46A8-8C9F-98A905E6AC6D}" type="presParOf" srcId="{74B1EF87-9133-49F7-BAE9-6139FF26E68A}" destId="{7DBA692D-B410-4DE7-8F4E-437131B6C100}" srcOrd="0" destOrd="0" presId="urn:microsoft.com/office/officeart/2018/2/layout/IconVerticalSolidList"/>
    <dgm:cxn modelId="{C2357B75-9243-416D-A280-44557A73A698}" type="presParOf" srcId="{74B1EF87-9133-49F7-BAE9-6139FF26E68A}" destId="{2744767D-95D7-4E5A-9BE5-AC59009DD676}" srcOrd="1" destOrd="0" presId="urn:microsoft.com/office/officeart/2018/2/layout/IconVerticalSolidList"/>
    <dgm:cxn modelId="{3F6D82E8-6E85-4D19-B3DC-8326DE324701}" type="presParOf" srcId="{74B1EF87-9133-49F7-BAE9-6139FF26E68A}" destId="{87858825-0E21-4753-8481-9A587A17FDF0}" srcOrd="2" destOrd="0" presId="urn:microsoft.com/office/officeart/2018/2/layout/IconVerticalSolidList"/>
    <dgm:cxn modelId="{AF8A289C-EB9C-4DD7-BE98-8A9F74A82EBA}" type="presParOf" srcId="{74B1EF87-9133-49F7-BAE9-6139FF26E68A}" destId="{DFD611C7-1AC9-49A9-9E4E-52733C55724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5CB86D-E9DB-46EF-9398-7E982BB88D8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8667707-A7BF-4A58-9E1F-F285E5F0B3A2}">
      <dgm:prSet/>
      <dgm:spPr/>
      <dgm:t>
        <a:bodyPr/>
        <a:lstStyle/>
        <a:p>
          <a:r>
            <a:rPr lang="en-US"/>
            <a:t>Revealing opportunities and threats, </a:t>
          </a:r>
        </a:p>
      </dgm:t>
    </dgm:pt>
    <dgm:pt modelId="{96B97084-CF30-4C50-8F2E-6A44806B9F2E}" type="parTrans" cxnId="{31A05521-E2E7-411F-967C-852F4D106C0C}">
      <dgm:prSet/>
      <dgm:spPr/>
      <dgm:t>
        <a:bodyPr/>
        <a:lstStyle/>
        <a:p>
          <a:endParaRPr lang="en-US"/>
        </a:p>
      </dgm:t>
    </dgm:pt>
    <dgm:pt modelId="{B5ACECCB-79A3-49A2-828C-2FD428410BFB}" type="sibTrans" cxnId="{31A05521-E2E7-411F-967C-852F4D106C0C}">
      <dgm:prSet/>
      <dgm:spPr/>
      <dgm:t>
        <a:bodyPr/>
        <a:lstStyle/>
        <a:p>
          <a:endParaRPr lang="en-US"/>
        </a:p>
      </dgm:t>
    </dgm:pt>
    <dgm:pt modelId="{0A045E54-7AAE-4732-9292-B2A1181B647C}">
      <dgm:prSet/>
      <dgm:spPr/>
      <dgm:t>
        <a:bodyPr/>
        <a:lstStyle/>
        <a:p>
          <a:r>
            <a:rPr lang="en-US"/>
            <a:t>Reveals firms strengths and weaknesses</a:t>
          </a:r>
        </a:p>
      </dgm:t>
    </dgm:pt>
    <dgm:pt modelId="{F8DFAA89-9566-424B-A67B-6F38DE5EABD7}" type="parTrans" cxnId="{A6AC692E-D9E6-4715-93CA-2BB5240FE225}">
      <dgm:prSet/>
      <dgm:spPr/>
      <dgm:t>
        <a:bodyPr/>
        <a:lstStyle/>
        <a:p>
          <a:endParaRPr lang="en-US"/>
        </a:p>
      </dgm:t>
    </dgm:pt>
    <dgm:pt modelId="{AB87892D-601A-4E20-AB4E-BFE6ED34BDAC}" type="sibTrans" cxnId="{A6AC692E-D9E6-4715-93CA-2BB5240FE225}">
      <dgm:prSet/>
      <dgm:spPr/>
      <dgm:t>
        <a:bodyPr/>
        <a:lstStyle/>
        <a:p>
          <a:endParaRPr lang="en-US"/>
        </a:p>
      </dgm:t>
    </dgm:pt>
    <dgm:pt modelId="{30DC4C9C-C840-47C1-8D66-93D8E138A437}">
      <dgm:prSet/>
      <dgm:spPr/>
      <dgm:t>
        <a:bodyPr/>
        <a:lstStyle/>
        <a:p>
          <a:r>
            <a:rPr lang="en-US"/>
            <a:t>Shows sensitivity to environmental conditions </a:t>
          </a:r>
        </a:p>
      </dgm:t>
    </dgm:pt>
    <dgm:pt modelId="{5531C3D9-5B95-4979-9CFE-1B894E97EA2A}" type="parTrans" cxnId="{1B1E3883-7065-4FBA-8DD6-14CBFBEE98DB}">
      <dgm:prSet/>
      <dgm:spPr/>
      <dgm:t>
        <a:bodyPr/>
        <a:lstStyle/>
        <a:p>
          <a:endParaRPr lang="en-US"/>
        </a:p>
      </dgm:t>
    </dgm:pt>
    <dgm:pt modelId="{DB57D399-3F29-47A5-AC88-C45931668E2F}" type="sibTrans" cxnId="{1B1E3883-7065-4FBA-8DD6-14CBFBEE98DB}">
      <dgm:prSet/>
      <dgm:spPr/>
      <dgm:t>
        <a:bodyPr/>
        <a:lstStyle/>
        <a:p>
          <a:endParaRPr lang="en-US"/>
        </a:p>
      </dgm:t>
    </dgm:pt>
    <dgm:pt modelId="{1C594012-E323-4E22-BD05-460E454899A3}">
      <dgm:prSet/>
      <dgm:spPr/>
      <dgm:t>
        <a:bodyPr/>
        <a:lstStyle/>
        <a:p>
          <a:r>
            <a:rPr lang="en-US"/>
            <a:t>Assess competitors’ activities and strategies</a:t>
          </a:r>
        </a:p>
      </dgm:t>
    </dgm:pt>
    <dgm:pt modelId="{0F751B3B-98C0-4A60-8046-E30A2B2D5648}" type="parTrans" cxnId="{A61C4778-DBD1-414E-B2AC-C157BF446AD9}">
      <dgm:prSet/>
      <dgm:spPr/>
      <dgm:t>
        <a:bodyPr/>
        <a:lstStyle/>
        <a:p>
          <a:endParaRPr lang="en-US"/>
        </a:p>
      </dgm:t>
    </dgm:pt>
    <dgm:pt modelId="{793791A8-F072-46DE-ACAC-31B22BCF83A2}" type="sibTrans" cxnId="{A61C4778-DBD1-414E-B2AC-C157BF446AD9}">
      <dgm:prSet/>
      <dgm:spPr/>
      <dgm:t>
        <a:bodyPr/>
        <a:lstStyle/>
        <a:p>
          <a:endParaRPr lang="en-US"/>
        </a:p>
      </dgm:t>
    </dgm:pt>
    <dgm:pt modelId="{6114F7F1-E7FF-4E9A-8226-84106BBA2780}" type="pres">
      <dgm:prSet presAssocID="{BD5CB86D-E9DB-46EF-9398-7E982BB88D86}" presName="root" presStyleCnt="0">
        <dgm:presLayoutVars>
          <dgm:dir/>
          <dgm:resizeHandles val="exact"/>
        </dgm:presLayoutVars>
      </dgm:prSet>
      <dgm:spPr/>
    </dgm:pt>
    <dgm:pt modelId="{778FAFA3-D1E1-461B-9427-09C92EE0F0B8}" type="pres">
      <dgm:prSet presAssocID="{A8667707-A7BF-4A58-9E1F-F285E5F0B3A2}" presName="compNode" presStyleCnt="0"/>
      <dgm:spPr/>
    </dgm:pt>
    <dgm:pt modelId="{BA0AF39D-F890-4158-A220-0735671A3917}" type="pres">
      <dgm:prSet presAssocID="{A8667707-A7BF-4A58-9E1F-F285E5F0B3A2}" presName="bgRect" presStyleLbl="bgShp" presStyleIdx="0" presStyleCnt="4"/>
      <dgm:spPr/>
    </dgm:pt>
    <dgm:pt modelId="{4A8832EE-082E-41E3-97D8-C2C918433DE8}" type="pres">
      <dgm:prSet presAssocID="{A8667707-A7BF-4A58-9E1F-F285E5F0B3A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rning"/>
        </a:ext>
      </dgm:extLst>
    </dgm:pt>
    <dgm:pt modelId="{E3445802-32BD-4708-9BFE-BA8F626FD2E0}" type="pres">
      <dgm:prSet presAssocID="{A8667707-A7BF-4A58-9E1F-F285E5F0B3A2}" presName="spaceRect" presStyleCnt="0"/>
      <dgm:spPr/>
    </dgm:pt>
    <dgm:pt modelId="{6B467FAC-311C-4BE4-8182-6ABBCA22FF09}" type="pres">
      <dgm:prSet presAssocID="{A8667707-A7BF-4A58-9E1F-F285E5F0B3A2}" presName="parTx" presStyleLbl="revTx" presStyleIdx="0" presStyleCnt="4">
        <dgm:presLayoutVars>
          <dgm:chMax val="0"/>
          <dgm:chPref val="0"/>
        </dgm:presLayoutVars>
      </dgm:prSet>
      <dgm:spPr/>
    </dgm:pt>
    <dgm:pt modelId="{DE058B79-3FD5-4A3B-A2BB-05FF62AED4EC}" type="pres">
      <dgm:prSet presAssocID="{B5ACECCB-79A3-49A2-828C-2FD428410BFB}" presName="sibTrans" presStyleCnt="0"/>
      <dgm:spPr/>
    </dgm:pt>
    <dgm:pt modelId="{85011689-3B1D-42DD-B1EC-4022A6917C98}" type="pres">
      <dgm:prSet presAssocID="{0A045E54-7AAE-4732-9292-B2A1181B647C}" presName="compNode" presStyleCnt="0"/>
      <dgm:spPr/>
    </dgm:pt>
    <dgm:pt modelId="{D2E4600C-65EC-44C5-B234-822D65DD7CBF}" type="pres">
      <dgm:prSet presAssocID="{0A045E54-7AAE-4732-9292-B2A1181B647C}" presName="bgRect" presStyleLbl="bgShp" presStyleIdx="1" presStyleCnt="4"/>
      <dgm:spPr/>
    </dgm:pt>
    <dgm:pt modelId="{7C8E5BC4-0D4A-4455-A2C8-063FCB3D82D3}" type="pres">
      <dgm:prSet presAssocID="{0A045E54-7AAE-4732-9292-B2A1181B647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E98E53AC-CEB0-4E57-8988-9BF9FFC512C8}" type="pres">
      <dgm:prSet presAssocID="{0A045E54-7AAE-4732-9292-B2A1181B647C}" presName="spaceRect" presStyleCnt="0"/>
      <dgm:spPr/>
    </dgm:pt>
    <dgm:pt modelId="{081F6721-587D-4D72-9976-4E8BBF6F94D8}" type="pres">
      <dgm:prSet presAssocID="{0A045E54-7AAE-4732-9292-B2A1181B647C}" presName="parTx" presStyleLbl="revTx" presStyleIdx="1" presStyleCnt="4">
        <dgm:presLayoutVars>
          <dgm:chMax val="0"/>
          <dgm:chPref val="0"/>
        </dgm:presLayoutVars>
      </dgm:prSet>
      <dgm:spPr/>
    </dgm:pt>
    <dgm:pt modelId="{5E676C5D-143B-4DE8-AB04-34274A6FB153}" type="pres">
      <dgm:prSet presAssocID="{AB87892D-601A-4E20-AB4E-BFE6ED34BDAC}" presName="sibTrans" presStyleCnt="0"/>
      <dgm:spPr/>
    </dgm:pt>
    <dgm:pt modelId="{EC92B838-8076-4CFD-A371-3E4FC9CA5BC4}" type="pres">
      <dgm:prSet presAssocID="{30DC4C9C-C840-47C1-8D66-93D8E138A437}" presName="compNode" presStyleCnt="0"/>
      <dgm:spPr/>
    </dgm:pt>
    <dgm:pt modelId="{1A0EA580-2FB6-4B5C-89A5-1DD8D1E63BD6}" type="pres">
      <dgm:prSet presAssocID="{30DC4C9C-C840-47C1-8D66-93D8E138A437}" presName="bgRect" presStyleLbl="bgShp" presStyleIdx="2" presStyleCnt="4"/>
      <dgm:spPr/>
    </dgm:pt>
    <dgm:pt modelId="{D20ABCAC-F914-47F5-823E-24601D54E4F0}" type="pres">
      <dgm:prSet presAssocID="{30DC4C9C-C840-47C1-8D66-93D8E138A43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eciduous tree"/>
        </a:ext>
      </dgm:extLst>
    </dgm:pt>
    <dgm:pt modelId="{97367B9B-570E-4DE9-8663-2AC521B654EB}" type="pres">
      <dgm:prSet presAssocID="{30DC4C9C-C840-47C1-8D66-93D8E138A437}" presName="spaceRect" presStyleCnt="0"/>
      <dgm:spPr/>
    </dgm:pt>
    <dgm:pt modelId="{D8B8D12A-1A0C-4F84-A7FC-E47048681C6E}" type="pres">
      <dgm:prSet presAssocID="{30DC4C9C-C840-47C1-8D66-93D8E138A437}" presName="parTx" presStyleLbl="revTx" presStyleIdx="2" presStyleCnt="4">
        <dgm:presLayoutVars>
          <dgm:chMax val="0"/>
          <dgm:chPref val="0"/>
        </dgm:presLayoutVars>
      </dgm:prSet>
      <dgm:spPr/>
    </dgm:pt>
    <dgm:pt modelId="{17176C02-D9CE-42D0-8F4A-7925784D0E6C}" type="pres">
      <dgm:prSet presAssocID="{DB57D399-3F29-47A5-AC88-C45931668E2F}" presName="sibTrans" presStyleCnt="0"/>
      <dgm:spPr/>
    </dgm:pt>
    <dgm:pt modelId="{171AD7A0-BFFB-455C-A2E1-791F80041EAC}" type="pres">
      <dgm:prSet presAssocID="{1C594012-E323-4E22-BD05-460E454899A3}" presName="compNode" presStyleCnt="0"/>
      <dgm:spPr/>
    </dgm:pt>
    <dgm:pt modelId="{D0DFA19E-04FC-499F-AD09-59B1E03DB756}" type="pres">
      <dgm:prSet presAssocID="{1C594012-E323-4E22-BD05-460E454899A3}" presName="bgRect" presStyleLbl="bgShp" presStyleIdx="3" presStyleCnt="4"/>
      <dgm:spPr/>
    </dgm:pt>
    <dgm:pt modelId="{38633100-2D19-435B-A34D-A26742BC0664}" type="pres">
      <dgm:prSet presAssocID="{1C594012-E323-4E22-BD05-460E454899A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laybook"/>
        </a:ext>
      </dgm:extLst>
    </dgm:pt>
    <dgm:pt modelId="{6ED38562-305F-4A64-855B-9C01EB6E5D1E}" type="pres">
      <dgm:prSet presAssocID="{1C594012-E323-4E22-BD05-460E454899A3}" presName="spaceRect" presStyleCnt="0"/>
      <dgm:spPr/>
    </dgm:pt>
    <dgm:pt modelId="{FCD760D9-FB0D-4139-9F15-FDFFABDC63A9}" type="pres">
      <dgm:prSet presAssocID="{1C594012-E323-4E22-BD05-460E454899A3}" presName="parTx" presStyleLbl="revTx" presStyleIdx="3" presStyleCnt="4">
        <dgm:presLayoutVars>
          <dgm:chMax val="0"/>
          <dgm:chPref val="0"/>
        </dgm:presLayoutVars>
      </dgm:prSet>
      <dgm:spPr/>
    </dgm:pt>
  </dgm:ptLst>
  <dgm:cxnLst>
    <dgm:cxn modelId="{31A05521-E2E7-411F-967C-852F4D106C0C}" srcId="{BD5CB86D-E9DB-46EF-9398-7E982BB88D86}" destId="{A8667707-A7BF-4A58-9E1F-F285E5F0B3A2}" srcOrd="0" destOrd="0" parTransId="{96B97084-CF30-4C50-8F2E-6A44806B9F2E}" sibTransId="{B5ACECCB-79A3-49A2-828C-2FD428410BFB}"/>
    <dgm:cxn modelId="{A6AC692E-D9E6-4715-93CA-2BB5240FE225}" srcId="{BD5CB86D-E9DB-46EF-9398-7E982BB88D86}" destId="{0A045E54-7AAE-4732-9292-B2A1181B647C}" srcOrd="1" destOrd="0" parTransId="{F8DFAA89-9566-424B-A67B-6F38DE5EABD7}" sibTransId="{AB87892D-601A-4E20-AB4E-BFE6ED34BDAC}"/>
    <dgm:cxn modelId="{9D9D0741-4E1F-44F4-8C5F-299A7E03FE57}" type="presOf" srcId="{1C594012-E323-4E22-BD05-460E454899A3}" destId="{FCD760D9-FB0D-4139-9F15-FDFFABDC63A9}" srcOrd="0" destOrd="0" presId="urn:microsoft.com/office/officeart/2018/2/layout/IconVerticalSolidList"/>
    <dgm:cxn modelId="{A61C4778-DBD1-414E-B2AC-C157BF446AD9}" srcId="{BD5CB86D-E9DB-46EF-9398-7E982BB88D86}" destId="{1C594012-E323-4E22-BD05-460E454899A3}" srcOrd="3" destOrd="0" parTransId="{0F751B3B-98C0-4A60-8046-E30A2B2D5648}" sibTransId="{793791A8-F072-46DE-ACAC-31B22BCF83A2}"/>
    <dgm:cxn modelId="{1B1E3883-7065-4FBA-8DD6-14CBFBEE98DB}" srcId="{BD5CB86D-E9DB-46EF-9398-7E982BB88D86}" destId="{30DC4C9C-C840-47C1-8D66-93D8E138A437}" srcOrd="2" destOrd="0" parTransId="{5531C3D9-5B95-4979-9CFE-1B894E97EA2A}" sibTransId="{DB57D399-3F29-47A5-AC88-C45931668E2F}"/>
    <dgm:cxn modelId="{1FB3AA8A-C4DC-4EA3-B2FA-FF2790F2E6FC}" type="presOf" srcId="{30DC4C9C-C840-47C1-8D66-93D8E138A437}" destId="{D8B8D12A-1A0C-4F84-A7FC-E47048681C6E}" srcOrd="0" destOrd="0" presId="urn:microsoft.com/office/officeart/2018/2/layout/IconVerticalSolidList"/>
    <dgm:cxn modelId="{7D63CCB0-5E97-4160-8504-112E5771E525}" type="presOf" srcId="{0A045E54-7AAE-4732-9292-B2A1181B647C}" destId="{081F6721-587D-4D72-9976-4E8BBF6F94D8}" srcOrd="0" destOrd="0" presId="urn:microsoft.com/office/officeart/2018/2/layout/IconVerticalSolidList"/>
    <dgm:cxn modelId="{3BBD15F9-9719-437A-A814-3B8BC80FBA0E}" type="presOf" srcId="{A8667707-A7BF-4A58-9E1F-F285E5F0B3A2}" destId="{6B467FAC-311C-4BE4-8182-6ABBCA22FF09}" srcOrd="0" destOrd="0" presId="urn:microsoft.com/office/officeart/2018/2/layout/IconVerticalSolidList"/>
    <dgm:cxn modelId="{3C0917FF-E734-4CDC-BE60-784138BE18A1}" type="presOf" srcId="{BD5CB86D-E9DB-46EF-9398-7E982BB88D86}" destId="{6114F7F1-E7FF-4E9A-8226-84106BBA2780}" srcOrd="0" destOrd="0" presId="urn:microsoft.com/office/officeart/2018/2/layout/IconVerticalSolidList"/>
    <dgm:cxn modelId="{DFEC7F5B-56EC-43DF-8ADB-EE9018CB13C0}" type="presParOf" srcId="{6114F7F1-E7FF-4E9A-8226-84106BBA2780}" destId="{778FAFA3-D1E1-461B-9427-09C92EE0F0B8}" srcOrd="0" destOrd="0" presId="urn:microsoft.com/office/officeart/2018/2/layout/IconVerticalSolidList"/>
    <dgm:cxn modelId="{B0AD564B-CAC0-41F8-B6A9-413A0B65482E}" type="presParOf" srcId="{778FAFA3-D1E1-461B-9427-09C92EE0F0B8}" destId="{BA0AF39D-F890-4158-A220-0735671A3917}" srcOrd="0" destOrd="0" presId="urn:microsoft.com/office/officeart/2018/2/layout/IconVerticalSolidList"/>
    <dgm:cxn modelId="{2580EF9F-EF48-4F03-847D-67EAD122B426}" type="presParOf" srcId="{778FAFA3-D1E1-461B-9427-09C92EE0F0B8}" destId="{4A8832EE-082E-41E3-97D8-C2C918433DE8}" srcOrd="1" destOrd="0" presId="urn:microsoft.com/office/officeart/2018/2/layout/IconVerticalSolidList"/>
    <dgm:cxn modelId="{432AE836-D665-4C7D-9E46-CD33EB4A3CC2}" type="presParOf" srcId="{778FAFA3-D1E1-461B-9427-09C92EE0F0B8}" destId="{E3445802-32BD-4708-9BFE-BA8F626FD2E0}" srcOrd="2" destOrd="0" presId="urn:microsoft.com/office/officeart/2018/2/layout/IconVerticalSolidList"/>
    <dgm:cxn modelId="{4E3A9070-C9E6-4E3D-8DE4-8D9883BFE3A4}" type="presParOf" srcId="{778FAFA3-D1E1-461B-9427-09C92EE0F0B8}" destId="{6B467FAC-311C-4BE4-8182-6ABBCA22FF09}" srcOrd="3" destOrd="0" presId="urn:microsoft.com/office/officeart/2018/2/layout/IconVerticalSolidList"/>
    <dgm:cxn modelId="{30D6DFF2-2F39-4DC7-B34E-00F36F678E9C}" type="presParOf" srcId="{6114F7F1-E7FF-4E9A-8226-84106BBA2780}" destId="{DE058B79-3FD5-4A3B-A2BB-05FF62AED4EC}" srcOrd="1" destOrd="0" presId="urn:microsoft.com/office/officeart/2018/2/layout/IconVerticalSolidList"/>
    <dgm:cxn modelId="{1E3CCA1C-279D-4D4E-A35D-238D8DAB0F58}" type="presParOf" srcId="{6114F7F1-E7FF-4E9A-8226-84106BBA2780}" destId="{85011689-3B1D-42DD-B1EC-4022A6917C98}" srcOrd="2" destOrd="0" presId="urn:microsoft.com/office/officeart/2018/2/layout/IconVerticalSolidList"/>
    <dgm:cxn modelId="{C2B772C2-B911-416B-B163-F6382828D258}" type="presParOf" srcId="{85011689-3B1D-42DD-B1EC-4022A6917C98}" destId="{D2E4600C-65EC-44C5-B234-822D65DD7CBF}" srcOrd="0" destOrd="0" presId="urn:microsoft.com/office/officeart/2018/2/layout/IconVerticalSolidList"/>
    <dgm:cxn modelId="{CB11A4A9-FF4A-4D06-B146-341071602F85}" type="presParOf" srcId="{85011689-3B1D-42DD-B1EC-4022A6917C98}" destId="{7C8E5BC4-0D4A-4455-A2C8-063FCB3D82D3}" srcOrd="1" destOrd="0" presId="urn:microsoft.com/office/officeart/2018/2/layout/IconVerticalSolidList"/>
    <dgm:cxn modelId="{61A7039B-B308-48BF-A50D-9C5A91D4160A}" type="presParOf" srcId="{85011689-3B1D-42DD-B1EC-4022A6917C98}" destId="{E98E53AC-CEB0-4E57-8988-9BF9FFC512C8}" srcOrd="2" destOrd="0" presId="urn:microsoft.com/office/officeart/2018/2/layout/IconVerticalSolidList"/>
    <dgm:cxn modelId="{591222C7-F93D-4A57-AFD9-7228A42B70D7}" type="presParOf" srcId="{85011689-3B1D-42DD-B1EC-4022A6917C98}" destId="{081F6721-587D-4D72-9976-4E8BBF6F94D8}" srcOrd="3" destOrd="0" presId="urn:microsoft.com/office/officeart/2018/2/layout/IconVerticalSolidList"/>
    <dgm:cxn modelId="{A3276673-D2FD-4FC3-90D4-49E221EFA805}" type="presParOf" srcId="{6114F7F1-E7FF-4E9A-8226-84106BBA2780}" destId="{5E676C5D-143B-4DE8-AB04-34274A6FB153}" srcOrd="3" destOrd="0" presId="urn:microsoft.com/office/officeart/2018/2/layout/IconVerticalSolidList"/>
    <dgm:cxn modelId="{AE89C2F4-D6AE-463D-93ED-B553FF345407}" type="presParOf" srcId="{6114F7F1-E7FF-4E9A-8226-84106BBA2780}" destId="{EC92B838-8076-4CFD-A371-3E4FC9CA5BC4}" srcOrd="4" destOrd="0" presId="urn:microsoft.com/office/officeart/2018/2/layout/IconVerticalSolidList"/>
    <dgm:cxn modelId="{E672BFD8-AE44-4B7A-B8EF-D7A54F8784C7}" type="presParOf" srcId="{EC92B838-8076-4CFD-A371-3E4FC9CA5BC4}" destId="{1A0EA580-2FB6-4B5C-89A5-1DD8D1E63BD6}" srcOrd="0" destOrd="0" presId="urn:microsoft.com/office/officeart/2018/2/layout/IconVerticalSolidList"/>
    <dgm:cxn modelId="{021386F1-CDDB-4A0C-8CC4-712C450487A3}" type="presParOf" srcId="{EC92B838-8076-4CFD-A371-3E4FC9CA5BC4}" destId="{D20ABCAC-F914-47F5-823E-24601D54E4F0}" srcOrd="1" destOrd="0" presId="urn:microsoft.com/office/officeart/2018/2/layout/IconVerticalSolidList"/>
    <dgm:cxn modelId="{E0C08BBC-6EC6-4B44-87D1-D125DA3CC5CA}" type="presParOf" srcId="{EC92B838-8076-4CFD-A371-3E4FC9CA5BC4}" destId="{97367B9B-570E-4DE9-8663-2AC521B654EB}" srcOrd="2" destOrd="0" presId="urn:microsoft.com/office/officeart/2018/2/layout/IconVerticalSolidList"/>
    <dgm:cxn modelId="{BFD600A2-51F1-4627-AC02-8B540B03999D}" type="presParOf" srcId="{EC92B838-8076-4CFD-A371-3E4FC9CA5BC4}" destId="{D8B8D12A-1A0C-4F84-A7FC-E47048681C6E}" srcOrd="3" destOrd="0" presId="urn:microsoft.com/office/officeart/2018/2/layout/IconVerticalSolidList"/>
    <dgm:cxn modelId="{D36F846F-A6ED-46E4-8AB8-DF9F11FE55D9}" type="presParOf" srcId="{6114F7F1-E7FF-4E9A-8226-84106BBA2780}" destId="{17176C02-D9CE-42D0-8F4A-7925784D0E6C}" srcOrd="5" destOrd="0" presId="urn:microsoft.com/office/officeart/2018/2/layout/IconVerticalSolidList"/>
    <dgm:cxn modelId="{DB88268B-9BE6-4921-B10A-68A4CAF5EB64}" type="presParOf" srcId="{6114F7F1-E7FF-4E9A-8226-84106BBA2780}" destId="{171AD7A0-BFFB-455C-A2E1-791F80041EAC}" srcOrd="6" destOrd="0" presId="urn:microsoft.com/office/officeart/2018/2/layout/IconVerticalSolidList"/>
    <dgm:cxn modelId="{C9031B40-2F7F-4894-83EE-5C4CBD4ED32B}" type="presParOf" srcId="{171AD7A0-BFFB-455C-A2E1-791F80041EAC}" destId="{D0DFA19E-04FC-499F-AD09-59B1E03DB756}" srcOrd="0" destOrd="0" presId="urn:microsoft.com/office/officeart/2018/2/layout/IconVerticalSolidList"/>
    <dgm:cxn modelId="{0FC88FC8-F733-4806-8068-E1B728ECCD55}" type="presParOf" srcId="{171AD7A0-BFFB-455C-A2E1-791F80041EAC}" destId="{38633100-2D19-435B-A34D-A26742BC0664}" srcOrd="1" destOrd="0" presId="urn:microsoft.com/office/officeart/2018/2/layout/IconVerticalSolidList"/>
    <dgm:cxn modelId="{E68E03CB-2298-48C8-9A89-071EFA4433CB}" type="presParOf" srcId="{171AD7A0-BFFB-455C-A2E1-791F80041EAC}" destId="{6ED38562-305F-4A64-855B-9C01EB6E5D1E}" srcOrd="2" destOrd="0" presId="urn:microsoft.com/office/officeart/2018/2/layout/IconVerticalSolidList"/>
    <dgm:cxn modelId="{80651648-FB05-46F3-A48C-404D92E765B5}" type="presParOf" srcId="{171AD7A0-BFFB-455C-A2E1-791F80041EAC}" destId="{FCD760D9-FB0D-4139-9F15-FDFFABDC63A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91BE272-9954-47A9-82D1-4FF88796436B}"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C4695FCA-3F06-4908-9260-722B507652B8}">
      <dgm:prSet/>
      <dgm:spPr/>
      <dgm:t>
        <a:bodyPr/>
        <a:lstStyle/>
        <a:p>
          <a:r>
            <a:rPr lang="en-US"/>
            <a:t>Identifying changes and trends in the environment that are likely to have significant impact in their organizations</a:t>
          </a:r>
        </a:p>
      </dgm:t>
    </dgm:pt>
    <dgm:pt modelId="{9573D995-4691-4ED2-B2A4-6D62F9169918}" type="parTrans" cxnId="{1706ED59-5EAC-45D5-A24A-FBC5499EFAB4}">
      <dgm:prSet/>
      <dgm:spPr/>
      <dgm:t>
        <a:bodyPr/>
        <a:lstStyle/>
        <a:p>
          <a:endParaRPr lang="en-US"/>
        </a:p>
      </dgm:t>
    </dgm:pt>
    <dgm:pt modelId="{F4EA3C5F-BECE-4AAF-BF31-41FB8C6D774F}" type="sibTrans" cxnId="{1706ED59-5EAC-45D5-A24A-FBC5499EFAB4}">
      <dgm:prSet/>
      <dgm:spPr/>
      <dgm:t>
        <a:bodyPr/>
        <a:lstStyle/>
        <a:p>
          <a:endParaRPr lang="en-US"/>
        </a:p>
      </dgm:t>
    </dgm:pt>
    <dgm:pt modelId="{6DFF7577-D369-4C51-9FFF-E0A6017AA1C6}">
      <dgm:prSet/>
      <dgm:spPr/>
      <dgm:t>
        <a:bodyPr/>
        <a:lstStyle/>
        <a:p>
          <a:r>
            <a:rPr lang="en-US"/>
            <a:t>Determine potential threats that are likely to have adverse effect in a business and therefore develop counter strategy on the same</a:t>
          </a:r>
        </a:p>
      </dgm:t>
    </dgm:pt>
    <dgm:pt modelId="{C4390AC6-864F-471D-97A6-B783A8300077}" type="parTrans" cxnId="{BD8638D1-2A8D-45D7-A709-BA9F9D53BE3D}">
      <dgm:prSet/>
      <dgm:spPr/>
      <dgm:t>
        <a:bodyPr/>
        <a:lstStyle/>
        <a:p>
          <a:endParaRPr lang="en-US"/>
        </a:p>
      </dgm:t>
    </dgm:pt>
    <dgm:pt modelId="{975BC1D7-AEED-4579-9376-10A16A1E152A}" type="sibTrans" cxnId="{BD8638D1-2A8D-45D7-A709-BA9F9D53BE3D}">
      <dgm:prSet/>
      <dgm:spPr/>
      <dgm:t>
        <a:bodyPr/>
        <a:lstStyle/>
        <a:p>
          <a:endParaRPr lang="en-US"/>
        </a:p>
      </dgm:t>
    </dgm:pt>
    <dgm:pt modelId="{8BEFA1F4-53DE-4216-981C-3005C34841B8}">
      <dgm:prSet/>
      <dgm:spPr/>
      <dgm:t>
        <a:bodyPr/>
        <a:lstStyle/>
        <a:p>
          <a:r>
            <a:rPr lang="en-US"/>
            <a:t>Enhance scenario planning among managers and staff of the organization</a:t>
          </a:r>
        </a:p>
      </dgm:t>
    </dgm:pt>
    <dgm:pt modelId="{C9785191-3BDD-44EE-AD2E-61DB05757AB7}" type="parTrans" cxnId="{116845A3-C357-4D30-A276-A62C61DBCF86}">
      <dgm:prSet/>
      <dgm:spPr/>
      <dgm:t>
        <a:bodyPr/>
        <a:lstStyle/>
        <a:p>
          <a:endParaRPr lang="en-US"/>
        </a:p>
      </dgm:t>
    </dgm:pt>
    <dgm:pt modelId="{188BDDED-D9AC-43EA-BF7F-C4B544F7B00C}" type="sibTrans" cxnId="{116845A3-C357-4D30-A276-A62C61DBCF86}">
      <dgm:prSet/>
      <dgm:spPr/>
      <dgm:t>
        <a:bodyPr/>
        <a:lstStyle/>
        <a:p>
          <a:endParaRPr lang="en-US"/>
        </a:p>
      </dgm:t>
    </dgm:pt>
    <dgm:pt modelId="{AA99FCAB-CDC0-4050-B489-684DC6F5801E}">
      <dgm:prSet/>
      <dgm:spPr/>
      <dgm:t>
        <a:bodyPr/>
        <a:lstStyle/>
        <a:p>
          <a:r>
            <a:rPr lang="en-US"/>
            <a:t>Create awareness among management on converging/diverging trends etc.</a:t>
          </a:r>
        </a:p>
      </dgm:t>
    </dgm:pt>
    <dgm:pt modelId="{C02CB573-608F-48D6-BF7E-0F5D939FA193}" type="parTrans" cxnId="{7523FB8A-D2F6-4DCC-A6CB-659CADF52127}">
      <dgm:prSet/>
      <dgm:spPr/>
      <dgm:t>
        <a:bodyPr/>
        <a:lstStyle/>
        <a:p>
          <a:endParaRPr lang="en-US"/>
        </a:p>
      </dgm:t>
    </dgm:pt>
    <dgm:pt modelId="{2958734E-29E8-4385-9045-0B1A6C46C3FB}" type="sibTrans" cxnId="{7523FB8A-D2F6-4DCC-A6CB-659CADF52127}">
      <dgm:prSet/>
      <dgm:spPr/>
      <dgm:t>
        <a:bodyPr/>
        <a:lstStyle/>
        <a:p>
          <a:endParaRPr lang="en-US"/>
        </a:p>
      </dgm:t>
    </dgm:pt>
    <dgm:pt modelId="{52D17F4D-CB5C-4C58-89BD-9ECAABCCFB6D}" type="pres">
      <dgm:prSet presAssocID="{191BE272-9954-47A9-82D1-4FF88796436B}" presName="root" presStyleCnt="0">
        <dgm:presLayoutVars>
          <dgm:dir/>
          <dgm:resizeHandles val="exact"/>
        </dgm:presLayoutVars>
      </dgm:prSet>
      <dgm:spPr/>
    </dgm:pt>
    <dgm:pt modelId="{0335B735-A5F7-44BA-8770-97A3CDF43968}" type="pres">
      <dgm:prSet presAssocID="{191BE272-9954-47A9-82D1-4FF88796436B}" presName="container" presStyleCnt="0">
        <dgm:presLayoutVars>
          <dgm:dir/>
          <dgm:resizeHandles val="exact"/>
        </dgm:presLayoutVars>
      </dgm:prSet>
      <dgm:spPr/>
    </dgm:pt>
    <dgm:pt modelId="{2E67FF2C-72F0-4935-9764-872B5E28374A}" type="pres">
      <dgm:prSet presAssocID="{C4695FCA-3F06-4908-9260-722B507652B8}" presName="compNode" presStyleCnt="0"/>
      <dgm:spPr/>
    </dgm:pt>
    <dgm:pt modelId="{20254B37-3F19-4F45-916E-4C10A109E40C}" type="pres">
      <dgm:prSet presAssocID="{C4695FCA-3F06-4908-9260-722B507652B8}" presName="iconBgRect" presStyleLbl="bgShp" presStyleIdx="0" presStyleCnt="4"/>
      <dgm:spPr/>
    </dgm:pt>
    <dgm:pt modelId="{1BE8A073-63F0-40E2-A044-98CCB75F8D31}" type="pres">
      <dgm:prSet presAssocID="{C4695FCA-3F06-4908-9260-722B507652B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CF1D5155-57A7-4548-81FF-DE5A9FD51EB1}" type="pres">
      <dgm:prSet presAssocID="{C4695FCA-3F06-4908-9260-722B507652B8}" presName="spaceRect" presStyleCnt="0"/>
      <dgm:spPr/>
    </dgm:pt>
    <dgm:pt modelId="{FCF8E130-DEC8-478A-AFEA-E18BB3A22D6A}" type="pres">
      <dgm:prSet presAssocID="{C4695FCA-3F06-4908-9260-722B507652B8}" presName="textRect" presStyleLbl="revTx" presStyleIdx="0" presStyleCnt="4">
        <dgm:presLayoutVars>
          <dgm:chMax val="1"/>
          <dgm:chPref val="1"/>
        </dgm:presLayoutVars>
      </dgm:prSet>
      <dgm:spPr/>
    </dgm:pt>
    <dgm:pt modelId="{ED360A9B-89BE-4F61-B1AB-45E583810831}" type="pres">
      <dgm:prSet presAssocID="{F4EA3C5F-BECE-4AAF-BF31-41FB8C6D774F}" presName="sibTrans" presStyleLbl="sibTrans2D1" presStyleIdx="0" presStyleCnt="0"/>
      <dgm:spPr/>
    </dgm:pt>
    <dgm:pt modelId="{C55B6657-3662-4501-9821-581DD44F0127}" type="pres">
      <dgm:prSet presAssocID="{6DFF7577-D369-4C51-9FFF-E0A6017AA1C6}" presName="compNode" presStyleCnt="0"/>
      <dgm:spPr/>
    </dgm:pt>
    <dgm:pt modelId="{B33235E4-637C-4811-BB26-DD42BA37A670}" type="pres">
      <dgm:prSet presAssocID="{6DFF7577-D369-4C51-9FFF-E0A6017AA1C6}" presName="iconBgRect" presStyleLbl="bgShp" presStyleIdx="1" presStyleCnt="4"/>
      <dgm:spPr/>
    </dgm:pt>
    <dgm:pt modelId="{E8A0F419-48A3-413F-8FD5-FB5717152932}" type="pres">
      <dgm:prSet presAssocID="{6DFF7577-D369-4C51-9FFF-E0A6017AA1C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0CE611C8-963D-4AC2-98D3-F28853543C03}" type="pres">
      <dgm:prSet presAssocID="{6DFF7577-D369-4C51-9FFF-E0A6017AA1C6}" presName="spaceRect" presStyleCnt="0"/>
      <dgm:spPr/>
    </dgm:pt>
    <dgm:pt modelId="{80E303EB-E0E5-43C8-9DCF-E16DF1801195}" type="pres">
      <dgm:prSet presAssocID="{6DFF7577-D369-4C51-9FFF-E0A6017AA1C6}" presName="textRect" presStyleLbl="revTx" presStyleIdx="1" presStyleCnt="4">
        <dgm:presLayoutVars>
          <dgm:chMax val="1"/>
          <dgm:chPref val="1"/>
        </dgm:presLayoutVars>
      </dgm:prSet>
      <dgm:spPr/>
    </dgm:pt>
    <dgm:pt modelId="{1F2FD3FE-AD22-4A72-B587-C2E16C5385C9}" type="pres">
      <dgm:prSet presAssocID="{975BC1D7-AEED-4579-9376-10A16A1E152A}" presName="sibTrans" presStyleLbl="sibTrans2D1" presStyleIdx="0" presStyleCnt="0"/>
      <dgm:spPr/>
    </dgm:pt>
    <dgm:pt modelId="{221BF7DA-513B-433D-B798-933938C4A2B7}" type="pres">
      <dgm:prSet presAssocID="{8BEFA1F4-53DE-4216-981C-3005C34841B8}" presName="compNode" presStyleCnt="0"/>
      <dgm:spPr/>
    </dgm:pt>
    <dgm:pt modelId="{FDA384B0-973F-4A55-878C-9F81178652D9}" type="pres">
      <dgm:prSet presAssocID="{8BEFA1F4-53DE-4216-981C-3005C34841B8}" presName="iconBgRect" presStyleLbl="bgShp" presStyleIdx="2" presStyleCnt="4"/>
      <dgm:spPr/>
    </dgm:pt>
    <dgm:pt modelId="{D20188F6-FF27-4612-9CDB-C16059B82206}" type="pres">
      <dgm:prSet presAssocID="{8BEFA1F4-53DE-4216-981C-3005C34841B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37623394-B0F7-4615-931D-DDE2A88C5BCF}" type="pres">
      <dgm:prSet presAssocID="{8BEFA1F4-53DE-4216-981C-3005C34841B8}" presName="spaceRect" presStyleCnt="0"/>
      <dgm:spPr/>
    </dgm:pt>
    <dgm:pt modelId="{15F80A4B-BB35-45A1-A263-B786CC28F667}" type="pres">
      <dgm:prSet presAssocID="{8BEFA1F4-53DE-4216-981C-3005C34841B8}" presName="textRect" presStyleLbl="revTx" presStyleIdx="2" presStyleCnt="4">
        <dgm:presLayoutVars>
          <dgm:chMax val="1"/>
          <dgm:chPref val="1"/>
        </dgm:presLayoutVars>
      </dgm:prSet>
      <dgm:spPr/>
    </dgm:pt>
    <dgm:pt modelId="{FD555F52-8F51-4D00-8D5D-54332717814C}" type="pres">
      <dgm:prSet presAssocID="{188BDDED-D9AC-43EA-BF7F-C4B544F7B00C}" presName="sibTrans" presStyleLbl="sibTrans2D1" presStyleIdx="0" presStyleCnt="0"/>
      <dgm:spPr/>
    </dgm:pt>
    <dgm:pt modelId="{21B29798-7B72-46DD-BA3F-0A2A30CDB12D}" type="pres">
      <dgm:prSet presAssocID="{AA99FCAB-CDC0-4050-B489-684DC6F5801E}" presName="compNode" presStyleCnt="0"/>
      <dgm:spPr/>
    </dgm:pt>
    <dgm:pt modelId="{43969A61-392F-47C5-B8D0-1ED879AFF446}" type="pres">
      <dgm:prSet presAssocID="{AA99FCAB-CDC0-4050-B489-684DC6F5801E}" presName="iconBgRect" presStyleLbl="bgShp" presStyleIdx="3" presStyleCnt="4"/>
      <dgm:spPr/>
    </dgm:pt>
    <dgm:pt modelId="{5207CD99-62A6-4092-A3B3-2B724F9F0EAB}" type="pres">
      <dgm:prSet presAssocID="{AA99FCAB-CDC0-4050-B489-684DC6F5801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ubtitles"/>
        </a:ext>
      </dgm:extLst>
    </dgm:pt>
    <dgm:pt modelId="{7BECDF7D-045C-4028-8979-0AD846B92D1D}" type="pres">
      <dgm:prSet presAssocID="{AA99FCAB-CDC0-4050-B489-684DC6F5801E}" presName="spaceRect" presStyleCnt="0"/>
      <dgm:spPr/>
    </dgm:pt>
    <dgm:pt modelId="{895E9C3C-097C-4564-B2E9-2514075867C3}" type="pres">
      <dgm:prSet presAssocID="{AA99FCAB-CDC0-4050-B489-684DC6F5801E}" presName="textRect" presStyleLbl="revTx" presStyleIdx="3" presStyleCnt="4">
        <dgm:presLayoutVars>
          <dgm:chMax val="1"/>
          <dgm:chPref val="1"/>
        </dgm:presLayoutVars>
      </dgm:prSet>
      <dgm:spPr/>
    </dgm:pt>
  </dgm:ptLst>
  <dgm:cxnLst>
    <dgm:cxn modelId="{693FC51F-50A0-4724-8DF6-D7B7384D90B9}" type="presOf" srcId="{C4695FCA-3F06-4908-9260-722B507652B8}" destId="{FCF8E130-DEC8-478A-AFEA-E18BB3A22D6A}" srcOrd="0" destOrd="0" presId="urn:microsoft.com/office/officeart/2018/2/layout/IconCircleList"/>
    <dgm:cxn modelId="{50C6E436-7141-413F-A260-58AB7C9B4DBA}" type="presOf" srcId="{F4EA3C5F-BECE-4AAF-BF31-41FB8C6D774F}" destId="{ED360A9B-89BE-4F61-B1AB-45E583810831}" srcOrd="0" destOrd="0" presId="urn:microsoft.com/office/officeart/2018/2/layout/IconCircleList"/>
    <dgm:cxn modelId="{BFAC7139-867F-4B99-AC31-691ABE5485CB}" type="presOf" srcId="{8BEFA1F4-53DE-4216-981C-3005C34841B8}" destId="{15F80A4B-BB35-45A1-A263-B786CC28F667}" srcOrd="0" destOrd="0" presId="urn:microsoft.com/office/officeart/2018/2/layout/IconCircleList"/>
    <dgm:cxn modelId="{1706ED59-5EAC-45D5-A24A-FBC5499EFAB4}" srcId="{191BE272-9954-47A9-82D1-4FF88796436B}" destId="{C4695FCA-3F06-4908-9260-722B507652B8}" srcOrd="0" destOrd="0" parTransId="{9573D995-4691-4ED2-B2A4-6D62F9169918}" sibTransId="{F4EA3C5F-BECE-4AAF-BF31-41FB8C6D774F}"/>
    <dgm:cxn modelId="{7523FB8A-D2F6-4DCC-A6CB-659CADF52127}" srcId="{191BE272-9954-47A9-82D1-4FF88796436B}" destId="{AA99FCAB-CDC0-4050-B489-684DC6F5801E}" srcOrd="3" destOrd="0" parTransId="{C02CB573-608F-48D6-BF7E-0F5D939FA193}" sibTransId="{2958734E-29E8-4385-9045-0B1A6C46C3FB}"/>
    <dgm:cxn modelId="{8483DEA0-FFAE-4EA3-AE33-CE885FC76AF9}" type="presOf" srcId="{975BC1D7-AEED-4579-9376-10A16A1E152A}" destId="{1F2FD3FE-AD22-4A72-B587-C2E16C5385C9}" srcOrd="0" destOrd="0" presId="urn:microsoft.com/office/officeart/2018/2/layout/IconCircleList"/>
    <dgm:cxn modelId="{116845A3-C357-4D30-A276-A62C61DBCF86}" srcId="{191BE272-9954-47A9-82D1-4FF88796436B}" destId="{8BEFA1F4-53DE-4216-981C-3005C34841B8}" srcOrd="2" destOrd="0" parTransId="{C9785191-3BDD-44EE-AD2E-61DB05757AB7}" sibTransId="{188BDDED-D9AC-43EA-BF7F-C4B544F7B00C}"/>
    <dgm:cxn modelId="{6C5154A7-C1D8-4ECA-9163-4E6BD2576CFE}" type="presOf" srcId="{191BE272-9954-47A9-82D1-4FF88796436B}" destId="{52D17F4D-CB5C-4C58-89BD-9ECAABCCFB6D}" srcOrd="0" destOrd="0" presId="urn:microsoft.com/office/officeart/2018/2/layout/IconCircleList"/>
    <dgm:cxn modelId="{60AD84C1-502D-4462-B287-E5BFD0EC5A77}" type="presOf" srcId="{AA99FCAB-CDC0-4050-B489-684DC6F5801E}" destId="{895E9C3C-097C-4564-B2E9-2514075867C3}" srcOrd="0" destOrd="0" presId="urn:microsoft.com/office/officeart/2018/2/layout/IconCircleList"/>
    <dgm:cxn modelId="{BD8638D1-2A8D-45D7-A709-BA9F9D53BE3D}" srcId="{191BE272-9954-47A9-82D1-4FF88796436B}" destId="{6DFF7577-D369-4C51-9FFF-E0A6017AA1C6}" srcOrd="1" destOrd="0" parTransId="{C4390AC6-864F-471D-97A6-B783A8300077}" sibTransId="{975BC1D7-AEED-4579-9376-10A16A1E152A}"/>
    <dgm:cxn modelId="{B7B648D7-B6AF-48C3-B68D-41EAA3CF2BFE}" type="presOf" srcId="{188BDDED-D9AC-43EA-BF7F-C4B544F7B00C}" destId="{FD555F52-8F51-4D00-8D5D-54332717814C}" srcOrd="0" destOrd="0" presId="urn:microsoft.com/office/officeart/2018/2/layout/IconCircleList"/>
    <dgm:cxn modelId="{333C12D8-6E34-4FA4-9CDD-F68A2C28A8F3}" type="presOf" srcId="{6DFF7577-D369-4C51-9FFF-E0A6017AA1C6}" destId="{80E303EB-E0E5-43C8-9DCF-E16DF1801195}" srcOrd="0" destOrd="0" presId="urn:microsoft.com/office/officeart/2018/2/layout/IconCircleList"/>
    <dgm:cxn modelId="{C4A80C5C-678F-4A9E-AAD5-6195863020A4}" type="presParOf" srcId="{52D17F4D-CB5C-4C58-89BD-9ECAABCCFB6D}" destId="{0335B735-A5F7-44BA-8770-97A3CDF43968}" srcOrd="0" destOrd="0" presId="urn:microsoft.com/office/officeart/2018/2/layout/IconCircleList"/>
    <dgm:cxn modelId="{38EAC1E6-BF41-4317-B139-487B50C0077D}" type="presParOf" srcId="{0335B735-A5F7-44BA-8770-97A3CDF43968}" destId="{2E67FF2C-72F0-4935-9764-872B5E28374A}" srcOrd="0" destOrd="0" presId="urn:microsoft.com/office/officeart/2018/2/layout/IconCircleList"/>
    <dgm:cxn modelId="{BEE291E9-C466-4012-8BB0-8BC6070E6199}" type="presParOf" srcId="{2E67FF2C-72F0-4935-9764-872B5E28374A}" destId="{20254B37-3F19-4F45-916E-4C10A109E40C}" srcOrd="0" destOrd="0" presId="urn:microsoft.com/office/officeart/2018/2/layout/IconCircleList"/>
    <dgm:cxn modelId="{5B46B8B3-D2FC-49D5-BEB3-565193EAE707}" type="presParOf" srcId="{2E67FF2C-72F0-4935-9764-872B5E28374A}" destId="{1BE8A073-63F0-40E2-A044-98CCB75F8D31}" srcOrd="1" destOrd="0" presId="urn:microsoft.com/office/officeart/2018/2/layout/IconCircleList"/>
    <dgm:cxn modelId="{3806BA5F-F071-4520-8D9C-750740695C5B}" type="presParOf" srcId="{2E67FF2C-72F0-4935-9764-872B5E28374A}" destId="{CF1D5155-57A7-4548-81FF-DE5A9FD51EB1}" srcOrd="2" destOrd="0" presId="urn:microsoft.com/office/officeart/2018/2/layout/IconCircleList"/>
    <dgm:cxn modelId="{41EA460A-923E-472D-B727-A950883ADF53}" type="presParOf" srcId="{2E67FF2C-72F0-4935-9764-872B5E28374A}" destId="{FCF8E130-DEC8-478A-AFEA-E18BB3A22D6A}" srcOrd="3" destOrd="0" presId="urn:microsoft.com/office/officeart/2018/2/layout/IconCircleList"/>
    <dgm:cxn modelId="{FD16B476-FA25-4A14-8B15-FA7FCFCFEA99}" type="presParOf" srcId="{0335B735-A5F7-44BA-8770-97A3CDF43968}" destId="{ED360A9B-89BE-4F61-B1AB-45E583810831}" srcOrd="1" destOrd="0" presId="urn:microsoft.com/office/officeart/2018/2/layout/IconCircleList"/>
    <dgm:cxn modelId="{2B303831-DD03-461C-A2CA-7B9FF273A0E8}" type="presParOf" srcId="{0335B735-A5F7-44BA-8770-97A3CDF43968}" destId="{C55B6657-3662-4501-9821-581DD44F0127}" srcOrd="2" destOrd="0" presId="urn:microsoft.com/office/officeart/2018/2/layout/IconCircleList"/>
    <dgm:cxn modelId="{2865CDFB-48B0-468A-BB91-06F7C7310759}" type="presParOf" srcId="{C55B6657-3662-4501-9821-581DD44F0127}" destId="{B33235E4-637C-4811-BB26-DD42BA37A670}" srcOrd="0" destOrd="0" presId="urn:microsoft.com/office/officeart/2018/2/layout/IconCircleList"/>
    <dgm:cxn modelId="{5C00A125-EC54-4E4A-80B1-97BA8A7EAE37}" type="presParOf" srcId="{C55B6657-3662-4501-9821-581DD44F0127}" destId="{E8A0F419-48A3-413F-8FD5-FB5717152932}" srcOrd="1" destOrd="0" presId="urn:microsoft.com/office/officeart/2018/2/layout/IconCircleList"/>
    <dgm:cxn modelId="{3B9AF972-49AA-4188-A0C1-C76FB8ECD014}" type="presParOf" srcId="{C55B6657-3662-4501-9821-581DD44F0127}" destId="{0CE611C8-963D-4AC2-98D3-F28853543C03}" srcOrd="2" destOrd="0" presId="urn:microsoft.com/office/officeart/2018/2/layout/IconCircleList"/>
    <dgm:cxn modelId="{EF268150-A60A-4149-A46E-1F638C0BFE9E}" type="presParOf" srcId="{C55B6657-3662-4501-9821-581DD44F0127}" destId="{80E303EB-E0E5-43C8-9DCF-E16DF1801195}" srcOrd="3" destOrd="0" presId="urn:microsoft.com/office/officeart/2018/2/layout/IconCircleList"/>
    <dgm:cxn modelId="{517BD06E-EE02-4103-9CBF-6503C19B6795}" type="presParOf" srcId="{0335B735-A5F7-44BA-8770-97A3CDF43968}" destId="{1F2FD3FE-AD22-4A72-B587-C2E16C5385C9}" srcOrd="3" destOrd="0" presId="urn:microsoft.com/office/officeart/2018/2/layout/IconCircleList"/>
    <dgm:cxn modelId="{A80A0390-FF11-4D4B-835C-E5505166C999}" type="presParOf" srcId="{0335B735-A5F7-44BA-8770-97A3CDF43968}" destId="{221BF7DA-513B-433D-B798-933938C4A2B7}" srcOrd="4" destOrd="0" presId="urn:microsoft.com/office/officeart/2018/2/layout/IconCircleList"/>
    <dgm:cxn modelId="{8608D6FB-EF1F-4D9F-A932-75BCA78E148F}" type="presParOf" srcId="{221BF7DA-513B-433D-B798-933938C4A2B7}" destId="{FDA384B0-973F-4A55-878C-9F81178652D9}" srcOrd="0" destOrd="0" presId="urn:microsoft.com/office/officeart/2018/2/layout/IconCircleList"/>
    <dgm:cxn modelId="{91992832-C62E-4E63-AC2A-8E9EB940D273}" type="presParOf" srcId="{221BF7DA-513B-433D-B798-933938C4A2B7}" destId="{D20188F6-FF27-4612-9CDB-C16059B82206}" srcOrd="1" destOrd="0" presId="urn:microsoft.com/office/officeart/2018/2/layout/IconCircleList"/>
    <dgm:cxn modelId="{5DE01D90-1A14-46A9-8FD0-7D90EFEC9F70}" type="presParOf" srcId="{221BF7DA-513B-433D-B798-933938C4A2B7}" destId="{37623394-B0F7-4615-931D-DDE2A88C5BCF}" srcOrd="2" destOrd="0" presId="urn:microsoft.com/office/officeart/2018/2/layout/IconCircleList"/>
    <dgm:cxn modelId="{B5E0FAF4-C2DD-45FD-AD9E-266A4474F287}" type="presParOf" srcId="{221BF7DA-513B-433D-B798-933938C4A2B7}" destId="{15F80A4B-BB35-45A1-A263-B786CC28F667}" srcOrd="3" destOrd="0" presId="urn:microsoft.com/office/officeart/2018/2/layout/IconCircleList"/>
    <dgm:cxn modelId="{BC070107-8CED-46E9-ADC8-3EB65BEFB2CC}" type="presParOf" srcId="{0335B735-A5F7-44BA-8770-97A3CDF43968}" destId="{FD555F52-8F51-4D00-8D5D-54332717814C}" srcOrd="5" destOrd="0" presId="urn:microsoft.com/office/officeart/2018/2/layout/IconCircleList"/>
    <dgm:cxn modelId="{074A4869-7167-4AF6-AF79-C9D33A476A53}" type="presParOf" srcId="{0335B735-A5F7-44BA-8770-97A3CDF43968}" destId="{21B29798-7B72-46DD-BA3F-0A2A30CDB12D}" srcOrd="6" destOrd="0" presId="urn:microsoft.com/office/officeart/2018/2/layout/IconCircleList"/>
    <dgm:cxn modelId="{CDC5A08E-F9DD-4BE4-950E-E71F665FDF11}" type="presParOf" srcId="{21B29798-7B72-46DD-BA3F-0A2A30CDB12D}" destId="{43969A61-392F-47C5-B8D0-1ED879AFF446}" srcOrd="0" destOrd="0" presId="urn:microsoft.com/office/officeart/2018/2/layout/IconCircleList"/>
    <dgm:cxn modelId="{ED1CC669-78AD-4DE6-BE91-6FFE3B4909A4}" type="presParOf" srcId="{21B29798-7B72-46DD-BA3F-0A2A30CDB12D}" destId="{5207CD99-62A6-4092-A3B3-2B724F9F0EAB}" srcOrd="1" destOrd="0" presId="urn:microsoft.com/office/officeart/2018/2/layout/IconCircleList"/>
    <dgm:cxn modelId="{A069FE53-0D4F-4F8B-BFC9-94D6F6108983}" type="presParOf" srcId="{21B29798-7B72-46DD-BA3F-0A2A30CDB12D}" destId="{7BECDF7D-045C-4028-8979-0AD846B92D1D}" srcOrd="2" destOrd="0" presId="urn:microsoft.com/office/officeart/2018/2/layout/IconCircleList"/>
    <dgm:cxn modelId="{C1FED1E6-D46F-471C-82FB-FF39E132FAFC}" type="presParOf" srcId="{21B29798-7B72-46DD-BA3F-0A2A30CDB12D}" destId="{895E9C3C-097C-4564-B2E9-2514075867C3}"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BB20B87-DE35-4783-A3B3-7D63D97B9ADF}"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9AD97FB-CE10-42DF-8C39-D77053390183}">
      <dgm:prSet/>
      <dgm:spPr/>
      <dgm:t>
        <a:bodyPr/>
        <a:lstStyle/>
        <a:p>
          <a:pPr>
            <a:defRPr cap="all"/>
          </a:pPr>
          <a:r>
            <a:rPr lang="en-US"/>
            <a:t>Identify a business in your country and conduct an environmental analysis with an aim of developing a marketing strategy. </a:t>
          </a:r>
        </a:p>
      </dgm:t>
    </dgm:pt>
    <dgm:pt modelId="{A91EC42E-56A5-409A-852B-BF2E997BF84B}" type="parTrans" cxnId="{944B7D01-537E-4D34-8416-46B3C12BDE4A}">
      <dgm:prSet/>
      <dgm:spPr/>
      <dgm:t>
        <a:bodyPr/>
        <a:lstStyle/>
        <a:p>
          <a:endParaRPr lang="en-US"/>
        </a:p>
      </dgm:t>
    </dgm:pt>
    <dgm:pt modelId="{75923103-CEDB-4088-ABEC-B57367FEE573}" type="sibTrans" cxnId="{944B7D01-537E-4D34-8416-46B3C12BDE4A}">
      <dgm:prSet/>
      <dgm:spPr/>
      <dgm:t>
        <a:bodyPr/>
        <a:lstStyle/>
        <a:p>
          <a:endParaRPr lang="en-US"/>
        </a:p>
      </dgm:t>
    </dgm:pt>
    <dgm:pt modelId="{AF50AE90-2687-4DBD-87F4-8805012C636C}">
      <dgm:prSet/>
      <dgm:spPr/>
      <dgm:t>
        <a:bodyPr/>
        <a:lstStyle/>
        <a:p>
          <a:pPr>
            <a:defRPr cap="all"/>
          </a:pPr>
          <a:r>
            <a:rPr lang="en-US"/>
            <a:t>Use one of the models discussed in this lesson. </a:t>
          </a:r>
        </a:p>
      </dgm:t>
    </dgm:pt>
    <dgm:pt modelId="{1AC1024F-544E-495D-8667-85D11EE6B3B3}" type="parTrans" cxnId="{A54135A7-4A7A-4010-A6D5-E2999F4992A3}">
      <dgm:prSet/>
      <dgm:spPr/>
      <dgm:t>
        <a:bodyPr/>
        <a:lstStyle/>
        <a:p>
          <a:endParaRPr lang="en-US"/>
        </a:p>
      </dgm:t>
    </dgm:pt>
    <dgm:pt modelId="{7B633FDF-7E3F-4E5E-9B00-D744292F89E9}" type="sibTrans" cxnId="{A54135A7-4A7A-4010-A6D5-E2999F4992A3}">
      <dgm:prSet/>
      <dgm:spPr/>
      <dgm:t>
        <a:bodyPr/>
        <a:lstStyle/>
        <a:p>
          <a:endParaRPr lang="en-US"/>
        </a:p>
      </dgm:t>
    </dgm:pt>
    <dgm:pt modelId="{BDC9702F-3BF0-4D23-AA6B-7A6A273CE02E}">
      <dgm:prSet/>
      <dgm:spPr/>
      <dgm:t>
        <a:bodyPr/>
        <a:lstStyle/>
        <a:p>
          <a:pPr>
            <a:defRPr cap="all"/>
          </a:pPr>
          <a:r>
            <a:rPr lang="en-US"/>
            <a:t>You will present the same in class in the next lesson. </a:t>
          </a:r>
        </a:p>
      </dgm:t>
    </dgm:pt>
    <dgm:pt modelId="{F8FF46CF-F041-4C03-8A1F-6A6295A658DD}" type="parTrans" cxnId="{0B83E0C9-1EFB-44E1-80AC-BCB59CAB1E58}">
      <dgm:prSet/>
      <dgm:spPr/>
      <dgm:t>
        <a:bodyPr/>
        <a:lstStyle/>
        <a:p>
          <a:endParaRPr lang="en-US"/>
        </a:p>
      </dgm:t>
    </dgm:pt>
    <dgm:pt modelId="{C6E446F2-7501-4F2F-A7CD-7C7373F563C5}" type="sibTrans" cxnId="{0B83E0C9-1EFB-44E1-80AC-BCB59CAB1E58}">
      <dgm:prSet/>
      <dgm:spPr/>
      <dgm:t>
        <a:bodyPr/>
        <a:lstStyle/>
        <a:p>
          <a:endParaRPr lang="en-US"/>
        </a:p>
      </dgm:t>
    </dgm:pt>
    <dgm:pt modelId="{2132FA55-5F4A-4F0B-8054-75D7E0988D6A}" type="pres">
      <dgm:prSet presAssocID="{1BB20B87-DE35-4783-A3B3-7D63D97B9ADF}" presName="root" presStyleCnt="0">
        <dgm:presLayoutVars>
          <dgm:dir/>
          <dgm:resizeHandles val="exact"/>
        </dgm:presLayoutVars>
      </dgm:prSet>
      <dgm:spPr/>
    </dgm:pt>
    <dgm:pt modelId="{D4AA4DCD-7205-4B8B-BADE-16692B60558D}" type="pres">
      <dgm:prSet presAssocID="{59AD97FB-CE10-42DF-8C39-D77053390183}" presName="compNode" presStyleCnt="0"/>
      <dgm:spPr/>
    </dgm:pt>
    <dgm:pt modelId="{4A30FBAA-35FE-4E9F-B1BD-CFA9D47A0A16}" type="pres">
      <dgm:prSet presAssocID="{59AD97FB-CE10-42DF-8C39-D77053390183}" presName="iconBgRect" presStyleLbl="bgShp" presStyleIdx="0" presStyleCnt="3"/>
      <dgm:spPr>
        <a:prstGeom prst="round2DiagRect">
          <a:avLst>
            <a:gd name="adj1" fmla="val 29727"/>
            <a:gd name="adj2" fmla="val 0"/>
          </a:avLst>
        </a:prstGeom>
      </dgm:spPr>
    </dgm:pt>
    <dgm:pt modelId="{A8F7FBF5-DF7B-4677-95A1-43D6C0813DAA}" type="pres">
      <dgm:prSet presAssocID="{59AD97FB-CE10-42DF-8C39-D7705339018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4AC72496-1283-42BE-B0BE-D4B66AF23574}" type="pres">
      <dgm:prSet presAssocID="{59AD97FB-CE10-42DF-8C39-D77053390183}" presName="spaceRect" presStyleCnt="0"/>
      <dgm:spPr/>
    </dgm:pt>
    <dgm:pt modelId="{E6601258-95BA-48CE-A38E-D0C1B725D2C0}" type="pres">
      <dgm:prSet presAssocID="{59AD97FB-CE10-42DF-8C39-D77053390183}" presName="textRect" presStyleLbl="revTx" presStyleIdx="0" presStyleCnt="3">
        <dgm:presLayoutVars>
          <dgm:chMax val="1"/>
          <dgm:chPref val="1"/>
        </dgm:presLayoutVars>
      </dgm:prSet>
      <dgm:spPr/>
    </dgm:pt>
    <dgm:pt modelId="{877B121D-9540-4C54-82F5-BD4ABF0B36FD}" type="pres">
      <dgm:prSet presAssocID="{75923103-CEDB-4088-ABEC-B57367FEE573}" presName="sibTrans" presStyleCnt="0"/>
      <dgm:spPr/>
    </dgm:pt>
    <dgm:pt modelId="{5E66D076-EDA2-4D3D-85FC-F7AE88616029}" type="pres">
      <dgm:prSet presAssocID="{AF50AE90-2687-4DBD-87F4-8805012C636C}" presName="compNode" presStyleCnt="0"/>
      <dgm:spPr/>
    </dgm:pt>
    <dgm:pt modelId="{55367913-3D81-448B-937D-C2EAB249C3E8}" type="pres">
      <dgm:prSet presAssocID="{AF50AE90-2687-4DBD-87F4-8805012C636C}" presName="iconBgRect" presStyleLbl="bgShp" presStyleIdx="1" presStyleCnt="3"/>
      <dgm:spPr>
        <a:prstGeom prst="round2DiagRect">
          <a:avLst>
            <a:gd name="adj1" fmla="val 29727"/>
            <a:gd name="adj2" fmla="val 0"/>
          </a:avLst>
        </a:prstGeom>
      </dgm:spPr>
    </dgm:pt>
    <dgm:pt modelId="{B55011CF-D09D-4C3A-8302-019B710803C1}" type="pres">
      <dgm:prSet presAssocID="{AF50AE90-2687-4DBD-87F4-8805012C636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A9CAACCD-3812-462F-8106-21D0C2CA1F40}" type="pres">
      <dgm:prSet presAssocID="{AF50AE90-2687-4DBD-87F4-8805012C636C}" presName="spaceRect" presStyleCnt="0"/>
      <dgm:spPr/>
    </dgm:pt>
    <dgm:pt modelId="{DE0CE6A6-D432-4F07-B3B4-9B16F99F0154}" type="pres">
      <dgm:prSet presAssocID="{AF50AE90-2687-4DBD-87F4-8805012C636C}" presName="textRect" presStyleLbl="revTx" presStyleIdx="1" presStyleCnt="3">
        <dgm:presLayoutVars>
          <dgm:chMax val="1"/>
          <dgm:chPref val="1"/>
        </dgm:presLayoutVars>
      </dgm:prSet>
      <dgm:spPr/>
    </dgm:pt>
    <dgm:pt modelId="{1C325D5A-72AC-4FD3-9165-C61CF622E159}" type="pres">
      <dgm:prSet presAssocID="{7B633FDF-7E3F-4E5E-9B00-D744292F89E9}" presName="sibTrans" presStyleCnt="0"/>
      <dgm:spPr/>
    </dgm:pt>
    <dgm:pt modelId="{3C5E0CF8-C2CD-472C-B54A-A63BC7433B29}" type="pres">
      <dgm:prSet presAssocID="{BDC9702F-3BF0-4D23-AA6B-7A6A273CE02E}" presName="compNode" presStyleCnt="0"/>
      <dgm:spPr/>
    </dgm:pt>
    <dgm:pt modelId="{C4A25E28-B8FB-479D-A691-208FA0E8921E}" type="pres">
      <dgm:prSet presAssocID="{BDC9702F-3BF0-4D23-AA6B-7A6A273CE02E}" presName="iconBgRect" presStyleLbl="bgShp" presStyleIdx="2" presStyleCnt="3"/>
      <dgm:spPr>
        <a:prstGeom prst="round2DiagRect">
          <a:avLst>
            <a:gd name="adj1" fmla="val 29727"/>
            <a:gd name="adj2" fmla="val 0"/>
          </a:avLst>
        </a:prstGeom>
      </dgm:spPr>
    </dgm:pt>
    <dgm:pt modelId="{D23FF1B5-4B74-4691-A366-A3BD494DDF69}" type="pres">
      <dgm:prSet presAssocID="{BDC9702F-3BF0-4D23-AA6B-7A6A273CE02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EB7E285B-F15E-4744-A352-E6855CC2D9CC}" type="pres">
      <dgm:prSet presAssocID="{BDC9702F-3BF0-4D23-AA6B-7A6A273CE02E}" presName="spaceRect" presStyleCnt="0"/>
      <dgm:spPr/>
    </dgm:pt>
    <dgm:pt modelId="{98E3E31D-FCCA-4B17-859D-FBD63F952690}" type="pres">
      <dgm:prSet presAssocID="{BDC9702F-3BF0-4D23-AA6B-7A6A273CE02E}" presName="textRect" presStyleLbl="revTx" presStyleIdx="2" presStyleCnt="3">
        <dgm:presLayoutVars>
          <dgm:chMax val="1"/>
          <dgm:chPref val="1"/>
        </dgm:presLayoutVars>
      </dgm:prSet>
      <dgm:spPr/>
    </dgm:pt>
  </dgm:ptLst>
  <dgm:cxnLst>
    <dgm:cxn modelId="{944B7D01-537E-4D34-8416-46B3C12BDE4A}" srcId="{1BB20B87-DE35-4783-A3B3-7D63D97B9ADF}" destId="{59AD97FB-CE10-42DF-8C39-D77053390183}" srcOrd="0" destOrd="0" parTransId="{A91EC42E-56A5-409A-852B-BF2E997BF84B}" sibTransId="{75923103-CEDB-4088-ABEC-B57367FEE573}"/>
    <dgm:cxn modelId="{BEA9941F-967A-41D1-B8A9-00E339D5B7B6}" type="presOf" srcId="{BDC9702F-3BF0-4D23-AA6B-7A6A273CE02E}" destId="{98E3E31D-FCCA-4B17-859D-FBD63F952690}" srcOrd="0" destOrd="0" presId="urn:microsoft.com/office/officeart/2018/5/layout/IconLeafLabelList"/>
    <dgm:cxn modelId="{A54135A7-4A7A-4010-A6D5-E2999F4992A3}" srcId="{1BB20B87-DE35-4783-A3B3-7D63D97B9ADF}" destId="{AF50AE90-2687-4DBD-87F4-8805012C636C}" srcOrd="1" destOrd="0" parTransId="{1AC1024F-544E-495D-8667-85D11EE6B3B3}" sibTransId="{7B633FDF-7E3F-4E5E-9B00-D744292F89E9}"/>
    <dgm:cxn modelId="{0B83E0C9-1EFB-44E1-80AC-BCB59CAB1E58}" srcId="{1BB20B87-DE35-4783-A3B3-7D63D97B9ADF}" destId="{BDC9702F-3BF0-4D23-AA6B-7A6A273CE02E}" srcOrd="2" destOrd="0" parTransId="{F8FF46CF-F041-4C03-8A1F-6A6295A658DD}" sibTransId="{C6E446F2-7501-4F2F-A7CD-7C7373F563C5}"/>
    <dgm:cxn modelId="{D274DEDE-FFB3-45B4-AC00-5E22286B1ACB}" type="presOf" srcId="{AF50AE90-2687-4DBD-87F4-8805012C636C}" destId="{DE0CE6A6-D432-4F07-B3B4-9B16F99F0154}" srcOrd="0" destOrd="0" presId="urn:microsoft.com/office/officeart/2018/5/layout/IconLeafLabelList"/>
    <dgm:cxn modelId="{9D680EE2-73B9-4BDA-983A-35E22FFBE396}" type="presOf" srcId="{59AD97FB-CE10-42DF-8C39-D77053390183}" destId="{E6601258-95BA-48CE-A38E-D0C1B725D2C0}" srcOrd="0" destOrd="0" presId="urn:microsoft.com/office/officeart/2018/5/layout/IconLeafLabelList"/>
    <dgm:cxn modelId="{B8EB34F4-898C-4A6A-9E04-447FF6EDD633}" type="presOf" srcId="{1BB20B87-DE35-4783-A3B3-7D63D97B9ADF}" destId="{2132FA55-5F4A-4F0B-8054-75D7E0988D6A}" srcOrd="0" destOrd="0" presId="urn:microsoft.com/office/officeart/2018/5/layout/IconLeafLabelList"/>
    <dgm:cxn modelId="{962AC88B-02D4-4E41-AD57-5154235503CC}" type="presParOf" srcId="{2132FA55-5F4A-4F0B-8054-75D7E0988D6A}" destId="{D4AA4DCD-7205-4B8B-BADE-16692B60558D}" srcOrd="0" destOrd="0" presId="urn:microsoft.com/office/officeart/2018/5/layout/IconLeafLabelList"/>
    <dgm:cxn modelId="{213DBBB6-3C46-4A17-80A8-4160E5CEEBA5}" type="presParOf" srcId="{D4AA4DCD-7205-4B8B-BADE-16692B60558D}" destId="{4A30FBAA-35FE-4E9F-B1BD-CFA9D47A0A16}" srcOrd="0" destOrd="0" presId="urn:microsoft.com/office/officeart/2018/5/layout/IconLeafLabelList"/>
    <dgm:cxn modelId="{EA6279E2-F226-442B-BCC1-8111B9ED2F62}" type="presParOf" srcId="{D4AA4DCD-7205-4B8B-BADE-16692B60558D}" destId="{A8F7FBF5-DF7B-4677-95A1-43D6C0813DAA}" srcOrd="1" destOrd="0" presId="urn:microsoft.com/office/officeart/2018/5/layout/IconLeafLabelList"/>
    <dgm:cxn modelId="{2C94F7AB-287A-4576-89A6-6A3E37E2CD24}" type="presParOf" srcId="{D4AA4DCD-7205-4B8B-BADE-16692B60558D}" destId="{4AC72496-1283-42BE-B0BE-D4B66AF23574}" srcOrd="2" destOrd="0" presId="urn:microsoft.com/office/officeart/2018/5/layout/IconLeafLabelList"/>
    <dgm:cxn modelId="{A8A21F78-44F4-462A-8EFC-1E5E37E68CFD}" type="presParOf" srcId="{D4AA4DCD-7205-4B8B-BADE-16692B60558D}" destId="{E6601258-95BA-48CE-A38E-D0C1B725D2C0}" srcOrd="3" destOrd="0" presId="urn:microsoft.com/office/officeart/2018/5/layout/IconLeafLabelList"/>
    <dgm:cxn modelId="{D3AAFCEB-49F0-48D4-901C-DBAD94C88E02}" type="presParOf" srcId="{2132FA55-5F4A-4F0B-8054-75D7E0988D6A}" destId="{877B121D-9540-4C54-82F5-BD4ABF0B36FD}" srcOrd="1" destOrd="0" presId="urn:microsoft.com/office/officeart/2018/5/layout/IconLeafLabelList"/>
    <dgm:cxn modelId="{1A1CDB43-C7CD-43C7-BA50-EB0486EF862F}" type="presParOf" srcId="{2132FA55-5F4A-4F0B-8054-75D7E0988D6A}" destId="{5E66D076-EDA2-4D3D-85FC-F7AE88616029}" srcOrd="2" destOrd="0" presId="urn:microsoft.com/office/officeart/2018/5/layout/IconLeafLabelList"/>
    <dgm:cxn modelId="{55C30DCD-32D6-4A0F-8995-E0D9668C46F9}" type="presParOf" srcId="{5E66D076-EDA2-4D3D-85FC-F7AE88616029}" destId="{55367913-3D81-448B-937D-C2EAB249C3E8}" srcOrd="0" destOrd="0" presId="urn:microsoft.com/office/officeart/2018/5/layout/IconLeafLabelList"/>
    <dgm:cxn modelId="{ADE6EC55-3C30-415A-8867-4BDBB80C1D2E}" type="presParOf" srcId="{5E66D076-EDA2-4D3D-85FC-F7AE88616029}" destId="{B55011CF-D09D-4C3A-8302-019B710803C1}" srcOrd="1" destOrd="0" presId="urn:microsoft.com/office/officeart/2018/5/layout/IconLeafLabelList"/>
    <dgm:cxn modelId="{067D70C3-FB7B-4B08-AFFE-2ACE74DB32B6}" type="presParOf" srcId="{5E66D076-EDA2-4D3D-85FC-F7AE88616029}" destId="{A9CAACCD-3812-462F-8106-21D0C2CA1F40}" srcOrd="2" destOrd="0" presId="urn:microsoft.com/office/officeart/2018/5/layout/IconLeafLabelList"/>
    <dgm:cxn modelId="{07B1A557-DCE2-49F7-9AAD-3FC12C301869}" type="presParOf" srcId="{5E66D076-EDA2-4D3D-85FC-F7AE88616029}" destId="{DE0CE6A6-D432-4F07-B3B4-9B16F99F0154}" srcOrd="3" destOrd="0" presId="urn:microsoft.com/office/officeart/2018/5/layout/IconLeafLabelList"/>
    <dgm:cxn modelId="{F5D34BEE-A154-4B63-987A-CEA7904D4211}" type="presParOf" srcId="{2132FA55-5F4A-4F0B-8054-75D7E0988D6A}" destId="{1C325D5A-72AC-4FD3-9165-C61CF622E159}" srcOrd="3" destOrd="0" presId="urn:microsoft.com/office/officeart/2018/5/layout/IconLeafLabelList"/>
    <dgm:cxn modelId="{37E4C941-668A-4FCC-B2EF-18CC0F42CCDB}" type="presParOf" srcId="{2132FA55-5F4A-4F0B-8054-75D7E0988D6A}" destId="{3C5E0CF8-C2CD-472C-B54A-A63BC7433B29}" srcOrd="4" destOrd="0" presId="urn:microsoft.com/office/officeart/2018/5/layout/IconLeafLabelList"/>
    <dgm:cxn modelId="{B477D4CA-DDA6-48C1-A9D2-7ABA1C86B2F3}" type="presParOf" srcId="{3C5E0CF8-C2CD-472C-B54A-A63BC7433B29}" destId="{C4A25E28-B8FB-479D-A691-208FA0E8921E}" srcOrd="0" destOrd="0" presId="urn:microsoft.com/office/officeart/2018/5/layout/IconLeafLabelList"/>
    <dgm:cxn modelId="{B99F053C-1F58-4F49-A826-86E873176A75}" type="presParOf" srcId="{3C5E0CF8-C2CD-472C-B54A-A63BC7433B29}" destId="{D23FF1B5-4B74-4691-A366-A3BD494DDF69}" srcOrd="1" destOrd="0" presId="urn:microsoft.com/office/officeart/2018/5/layout/IconLeafLabelList"/>
    <dgm:cxn modelId="{13EBF689-6F83-48D9-8FB5-6F642019D579}" type="presParOf" srcId="{3C5E0CF8-C2CD-472C-B54A-A63BC7433B29}" destId="{EB7E285B-F15E-4744-A352-E6855CC2D9CC}" srcOrd="2" destOrd="0" presId="urn:microsoft.com/office/officeart/2018/5/layout/IconLeafLabelList"/>
    <dgm:cxn modelId="{D1310C18-F646-40C7-8925-048A701A951B}" type="presParOf" srcId="{3C5E0CF8-C2CD-472C-B54A-A63BC7433B29}" destId="{98E3E31D-FCCA-4B17-859D-FBD63F952690}"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5EFBA-E46D-4F8B-BC0C-78FFD31578BC}">
      <dsp:nvSpPr>
        <dsp:cNvPr id="0" name=""/>
        <dsp:cNvSpPr/>
      </dsp:nvSpPr>
      <dsp:spPr>
        <a:xfrm>
          <a:off x="212335" y="1507711"/>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4FC8DE-EDAE-44DE-91C4-37676E5AB9CB}">
      <dsp:nvSpPr>
        <dsp:cNvPr id="0" name=""/>
        <dsp:cNvSpPr/>
      </dsp:nvSpPr>
      <dsp:spPr>
        <a:xfrm>
          <a:off x="492877" y="1788253"/>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F2A576-CEEC-48C2-A274-CED88E3AC869}">
      <dsp:nvSpPr>
        <dsp:cNvPr id="0" name=""/>
        <dsp:cNvSpPr/>
      </dsp:nvSpPr>
      <dsp:spPr>
        <a:xfrm>
          <a:off x="1834517" y="1507711"/>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kern="1200"/>
            <a:t>The Marketing Environment consists of the actors and forces outside marketing that affect marketing management’s ability to develop and maintain a successful relationship with target customers (Kotler and Armstrong, 2006). </a:t>
          </a:r>
        </a:p>
      </dsp:txBody>
      <dsp:txXfrm>
        <a:off x="1834517" y="1507711"/>
        <a:ext cx="3148942" cy="1335915"/>
      </dsp:txXfrm>
    </dsp:sp>
    <dsp:sp modelId="{6B01D41C-E6F2-4651-91B6-C5FAAC911DAC}">
      <dsp:nvSpPr>
        <dsp:cNvPr id="0" name=""/>
        <dsp:cNvSpPr/>
      </dsp:nvSpPr>
      <dsp:spPr>
        <a:xfrm>
          <a:off x="5532139" y="1507711"/>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900262-7CD7-4DB4-889A-F485150C1DC3}">
      <dsp:nvSpPr>
        <dsp:cNvPr id="0" name=""/>
        <dsp:cNvSpPr/>
      </dsp:nvSpPr>
      <dsp:spPr>
        <a:xfrm>
          <a:off x="5812681" y="1788253"/>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00AF7F-3AB0-4DA5-BDAA-5DDE035FC961}">
      <dsp:nvSpPr>
        <dsp:cNvPr id="0" name=""/>
        <dsp:cNvSpPr/>
      </dsp:nvSpPr>
      <dsp:spPr>
        <a:xfrm>
          <a:off x="7154322" y="1507711"/>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kern="1200"/>
            <a:t>Assael (1990) notes that the marketing environment includes those external forces that are a source of marketing opportunities and profits. The same forces are a source of marketing threats. </a:t>
          </a:r>
        </a:p>
      </dsp:txBody>
      <dsp:txXfrm>
        <a:off x="7154322" y="1507711"/>
        <a:ext cx="3148942" cy="1335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148A0-4BB6-4676-975D-1256DC031E51}">
      <dsp:nvSpPr>
        <dsp:cNvPr id="0" name=""/>
        <dsp:cNvSpPr/>
      </dsp:nvSpPr>
      <dsp:spPr>
        <a:xfrm>
          <a:off x="0" y="682"/>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1DEAFE-6402-4B32-BADF-5D7C3CBB6930}">
      <dsp:nvSpPr>
        <dsp:cNvPr id="0" name=""/>
        <dsp:cNvSpPr/>
      </dsp:nvSpPr>
      <dsp:spPr>
        <a:xfrm>
          <a:off x="482961" y="359909"/>
          <a:ext cx="878111" cy="8781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7A89E0-D78E-445A-9EB0-AE65D0498079}">
      <dsp:nvSpPr>
        <dsp:cNvPr id="0" name=""/>
        <dsp:cNvSpPr/>
      </dsp:nvSpPr>
      <dsp:spPr>
        <a:xfrm>
          <a:off x="1844034" y="682"/>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622300">
            <a:lnSpc>
              <a:spcPct val="100000"/>
            </a:lnSpc>
            <a:spcBef>
              <a:spcPct val="0"/>
            </a:spcBef>
            <a:spcAft>
              <a:spcPct val="35000"/>
            </a:spcAft>
            <a:buNone/>
          </a:pPr>
          <a:r>
            <a:rPr lang="en-US" sz="1400" kern="1200"/>
            <a:t>The term marketing environment implies the combination of internal and external factors that influence a company’s operating situation, including employees, customers, management, supply and demand and business regulations (Hans, 2018).</a:t>
          </a:r>
        </a:p>
      </dsp:txBody>
      <dsp:txXfrm>
        <a:off x="1844034" y="682"/>
        <a:ext cx="4401230" cy="1596566"/>
      </dsp:txXfrm>
    </dsp:sp>
    <dsp:sp modelId="{C7876CC5-32A5-435B-A7C8-B387CC9CA76E}">
      <dsp:nvSpPr>
        <dsp:cNvPr id="0" name=""/>
        <dsp:cNvSpPr/>
      </dsp:nvSpPr>
      <dsp:spPr>
        <a:xfrm>
          <a:off x="0" y="1996390"/>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570540-2DC4-48D0-9953-B83F50726B31}">
      <dsp:nvSpPr>
        <dsp:cNvPr id="0" name=""/>
        <dsp:cNvSpPr/>
      </dsp:nvSpPr>
      <dsp:spPr>
        <a:xfrm>
          <a:off x="482961" y="2355617"/>
          <a:ext cx="878111" cy="8781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B26DA0C-F900-4E94-9738-56B1C784FD27}">
      <dsp:nvSpPr>
        <dsp:cNvPr id="0" name=""/>
        <dsp:cNvSpPr/>
      </dsp:nvSpPr>
      <dsp:spPr>
        <a:xfrm>
          <a:off x="1844034" y="1996390"/>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622300">
            <a:lnSpc>
              <a:spcPct val="100000"/>
            </a:lnSpc>
            <a:spcBef>
              <a:spcPct val="0"/>
            </a:spcBef>
            <a:spcAft>
              <a:spcPct val="35000"/>
            </a:spcAft>
            <a:buNone/>
          </a:pPr>
          <a:r>
            <a:rPr lang="en-US" sz="1400" kern="1200"/>
            <a:t>Shaikh, (2010) views environment as the surrounding external objects, influences of circumstances under which someone or something exists. </a:t>
          </a:r>
        </a:p>
      </dsp:txBody>
      <dsp:txXfrm>
        <a:off x="1844034" y="1996390"/>
        <a:ext cx="4401230" cy="1596566"/>
      </dsp:txXfrm>
    </dsp:sp>
    <dsp:sp modelId="{7DBA692D-B410-4DE7-8F4E-437131B6C100}">
      <dsp:nvSpPr>
        <dsp:cNvPr id="0" name=""/>
        <dsp:cNvSpPr/>
      </dsp:nvSpPr>
      <dsp:spPr>
        <a:xfrm>
          <a:off x="0" y="3992098"/>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44767D-95D7-4E5A-9BE5-AC59009DD676}">
      <dsp:nvSpPr>
        <dsp:cNvPr id="0" name=""/>
        <dsp:cNvSpPr/>
      </dsp:nvSpPr>
      <dsp:spPr>
        <a:xfrm>
          <a:off x="482961" y="4351325"/>
          <a:ext cx="878111" cy="8781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FD611C7-1AC9-49A9-9E4E-52733C55724A}">
      <dsp:nvSpPr>
        <dsp:cNvPr id="0" name=""/>
        <dsp:cNvSpPr/>
      </dsp:nvSpPr>
      <dsp:spPr>
        <a:xfrm>
          <a:off x="1844034" y="3992098"/>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622300">
            <a:lnSpc>
              <a:spcPct val="100000"/>
            </a:lnSpc>
            <a:spcBef>
              <a:spcPct val="0"/>
            </a:spcBef>
            <a:spcAft>
              <a:spcPct val="35000"/>
            </a:spcAft>
            <a:buNone/>
          </a:pPr>
          <a:r>
            <a:rPr lang="en-US" sz="1400" kern="1200"/>
            <a:t>Chattopadhayay (2015) the environment of any organization is the aggregate of all conditions, events and influences that surround and affect it.” </a:t>
          </a:r>
        </a:p>
      </dsp:txBody>
      <dsp:txXfrm>
        <a:off x="1844034" y="3992098"/>
        <a:ext cx="4401230" cy="15965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AF39D-F890-4158-A220-0735671A3917}">
      <dsp:nvSpPr>
        <dsp:cNvPr id="0" name=""/>
        <dsp:cNvSpPr/>
      </dsp:nvSpPr>
      <dsp:spPr>
        <a:xfrm>
          <a:off x="0" y="2439"/>
          <a:ext cx="63016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8832EE-082E-41E3-97D8-C2C918433DE8}">
      <dsp:nvSpPr>
        <dsp:cNvPr id="0" name=""/>
        <dsp:cNvSpPr/>
      </dsp:nvSpPr>
      <dsp:spPr>
        <a:xfrm>
          <a:off x="374076" y="280678"/>
          <a:ext cx="680139" cy="6801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467FAC-311C-4BE4-8182-6ABBCA22FF09}">
      <dsp:nvSpPr>
        <dsp:cNvPr id="0" name=""/>
        <dsp:cNvSpPr/>
      </dsp:nvSpPr>
      <dsp:spPr>
        <a:xfrm>
          <a:off x="1428292" y="2439"/>
          <a:ext cx="48733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977900">
            <a:lnSpc>
              <a:spcPct val="90000"/>
            </a:lnSpc>
            <a:spcBef>
              <a:spcPct val="0"/>
            </a:spcBef>
            <a:spcAft>
              <a:spcPct val="35000"/>
            </a:spcAft>
            <a:buNone/>
          </a:pPr>
          <a:r>
            <a:rPr lang="en-US" sz="2200" kern="1200"/>
            <a:t>Revealing opportunities and threats, </a:t>
          </a:r>
        </a:p>
      </dsp:txBody>
      <dsp:txXfrm>
        <a:off x="1428292" y="2439"/>
        <a:ext cx="4873308" cy="1236616"/>
      </dsp:txXfrm>
    </dsp:sp>
    <dsp:sp modelId="{D2E4600C-65EC-44C5-B234-822D65DD7CBF}">
      <dsp:nvSpPr>
        <dsp:cNvPr id="0" name=""/>
        <dsp:cNvSpPr/>
      </dsp:nvSpPr>
      <dsp:spPr>
        <a:xfrm>
          <a:off x="0" y="1548210"/>
          <a:ext cx="63016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8E5BC4-0D4A-4455-A2C8-063FCB3D82D3}">
      <dsp:nvSpPr>
        <dsp:cNvPr id="0" name=""/>
        <dsp:cNvSpPr/>
      </dsp:nvSpPr>
      <dsp:spPr>
        <a:xfrm>
          <a:off x="374076" y="1826449"/>
          <a:ext cx="680139" cy="6801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1F6721-587D-4D72-9976-4E8BBF6F94D8}">
      <dsp:nvSpPr>
        <dsp:cNvPr id="0" name=""/>
        <dsp:cNvSpPr/>
      </dsp:nvSpPr>
      <dsp:spPr>
        <a:xfrm>
          <a:off x="1428292" y="1548210"/>
          <a:ext cx="48733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977900">
            <a:lnSpc>
              <a:spcPct val="90000"/>
            </a:lnSpc>
            <a:spcBef>
              <a:spcPct val="0"/>
            </a:spcBef>
            <a:spcAft>
              <a:spcPct val="35000"/>
            </a:spcAft>
            <a:buNone/>
          </a:pPr>
          <a:r>
            <a:rPr lang="en-US" sz="2200" kern="1200"/>
            <a:t>Reveals firms strengths and weaknesses</a:t>
          </a:r>
        </a:p>
      </dsp:txBody>
      <dsp:txXfrm>
        <a:off x="1428292" y="1548210"/>
        <a:ext cx="4873308" cy="1236616"/>
      </dsp:txXfrm>
    </dsp:sp>
    <dsp:sp modelId="{1A0EA580-2FB6-4B5C-89A5-1DD8D1E63BD6}">
      <dsp:nvSpPr>
        <dsp:cNvPr id="0" name=""/>
        <dsp:cNvSpPr/>
      </dsp:nvSpPr>
      <dsp:spPr>
        <a:xfrm>
          <a:off x="0" y="3093981"/>
          <a:ext cx="63016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0ABCAC-F914-47F5-823E-24601D54E4F0}">
      <dsp:nvSpPr>
        <dsp:cNvPr id="0" name=""/>
        <dsp:cNvSpPr/>
      </dsp:nvSpPr>
      <dsp:spPr>
        <a:xfrm>
          <a:off x="374076" y="3372220"/>
          <a:ext cx="680139" cy="68013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B8D12A-1A0C-4F84-A7FC-E47048681C6E}">
      <dsp:nvSpPr>
        <dsp:cNvPr id="0" name=""/>
        <dsp:cNvSpPr/>
      </dsp:nvSpPr>
      <dsp:spPr>
        <a:xfrm>
          <a:off x="1428292" y="3093981"/>
          <a:ext cx="48733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977900">
            <a:lnSpc>
              <a:spcPct val="90000"/>
            </a:lnSpc>
            <a:spcBef>
              <a:spcPct val="0"/>
            </a:spcBef>
            <a:spcAft>
              <a:spcPct val="35000"/>
            </a:spcAft>
            <a:buNone/>
          </a:pPr>
          <a:r>
            <a:rPr lang="en-US" sz="2200" kern="1200"/>
            <a:t>Shows sensitivity to environmental conditions </a:t>
          </a:r>
        </a:p>
      </dsp:txBody>
      <dsp:txXfrm>
        <a:off x="1428292" y="3093981"/>
        <a:ext cx="4873308" cy="1236616"/>
      </dsp:txXfrm>
    </dsp:sp>
    <dsp:sp modelId="{D0DFA19E-04FC-499F-AD09-59B1E03DB756}">
      <dsp:nvSpPr>
        <dsp:cNvPr id="0" name=""/>
        <dsp:cNvSpPr/>
      </dsp:nvSpPr>
      <dsp:spPr>
        <a:xfrm>
          <a:off x="0" y="4639752"/>
          <a:ext cx="6301601" cy="12366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633100-2D19-435B-A34D-A26742BC0664}">
      <dsp:nvSpPr>
        <dsp:cNvPr id="0" name=""/>
        <dsp:cNvSpPr/>
      </dsp:nvSpPr>
      <dsp:spPr>
        <a:xfrm>
          <a:off x="374076" y="4917991"/>
          <a:ext cx="680139" cy="68013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D760D9-FB0D-4139-9F15-FDFFABDC63A9}">
      <dsp:nvSpPr>
        <dsp:cNvPr id="0" name=""/>
        <dsp:cNvSpPr/>
      </dsp:nvSpPr>
      <dsp:spPr>
        <a:xfrm>
          <a:off x="1428292" y="4639752"/>
          <a:ext cx="4873308" cy="1236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75" tIns="130875" rIns="130875" bIns="130875" numCol="1" spcCol="1270" anchor="ctr" anchorCtr="0">
          <a:noAutofit/>
        </a:bodyPr>
        <a:lstStyle/>
        <a:p>
          <a:pPr marL="0" lvl="0" indent="0" algn="l" defTabSz="977900">
            <a:lnSpc>
              <a:spcPct val="90000"/>
            </a:lnSpc>
            <a:spcBef>
              <a:spcPct val="0"/>
            </a:spcBef>
            <a:spcAft>
              <a:spcPct val="35000"/>
            </a:spcAft>
            <a:buNone/>
          </a:pPr>
          <a:r>
            <a:rPr lang="en-US" sz="2200" kern="1200"/>
            <a:t>Assess competitors’ activities and strategies</a:t>
          </a:r>
        </a:p>
      </dsp:txBody>
      <dsp:txXfrm>
        <a:off x="1428292" y="4639752"/>
        <a:ext cx="4873308" cy="12366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54B37-3F19-4F45-916E-4C10A109E40C}">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E8A073-63F0-40E2-A044-98CCB75F8D31}">
      <dsp:nvSpPr>
        <dsp:cNvPr id="0" name=""/>
        <dsp:cNvSpPr/>
      </dsp:nvSpPr>
      <dsp:spPr>
        <a:xfrm>
          <a:off x="570337" y="656145"/>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F8E130-DEC8-478A-AFEA-E18BB3A22D6A}">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Identifying changes and trends in the environment that are likely to have significant impact in their organizations</a:t>
          </a:r>
        </a:p>
      </dsp:txBody>
      <dsp:txXfrm>
        <a:off x="1948202" y="368029"/>
        <a:ext cx="3233964" cy="1371985"/>
      </dsp:txXfrm>
    </dsp:sp>
    <dsp:sp modelId="{B33235E4-637C-4811-BB26-DD42BA37A670}">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A0F419-48A3-413F-8FD5-FB5717152932}">
      <dsp:nvSpPr>
        <dsp:cNvPr id="0" name=""/>
        <dsp:cNvSpPr/>
      </dsp:nvSpPr>
      <dsp:spPr>
        <a:xfrm>
          <a:off x="6033778" y="656145"/>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E303EB-E0E5-43C8-9DCF-E16DF1801195}">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Determine potential threats that are likely to have adverse effect in a business and therefore develop counter strategy on the same</a:t>
          </a:r>
        </a:p>
      </dsp:txBody>
      <dsp:txXfrm>
        <a:off x="7411643" y="368029"/>
        <a:ext cx="3233964" cy="1371985"/>
      </dsp:txXfrm>
    </dsp:sp>
    <dsp:sp modelId="{FDA384B0-973F-4A55-878C-9F81178652D9}">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0188F6-FF27-4612-9CDB-C16059B82206}">
      <dsp:nvSpPr>
        <dsp:cNvPr id="0" name=""/>
        <dsp:cNvSpPr/>
      </dsp:nvSpPr>
      <dsp:spPr>
        <a:xfrm>
          <a:off x="570337" y="2740907"/>
          <a:ext cx="795751" cy="7957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F80A4B-BB35-45A1-A263-B786CC28F667}">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Enhance scenario planning among managers and staff of the organization</a:t>
          </a:r>
        </a:p>
      </dsp:txBody>
      <dsp:txXfrm>
        <a:off x="1948202" y="2452790"/>
        <a:ext cx="3233964" cy="1371985"/>
      </dsp:txXfrm>
    </dsp:sp>
    <dsp:sp modelId="{43969A61-392F-47C5-B8D0-1ED879AFF446}">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07CD99-62A6-4092-A3B3-2B724F9F0EAB}">
      <dsp:nvSpPr>
        <dsp:cNvPr id="0" name=""/>
        <dsp:cNvSpPr/>
      </dsp:nvSpPr>
      <dsp:spPr>
        <a:xfrm>
          <a:off x="6033778" y="2740907"/>
          <a:ext cx="795751" cy="7957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5E9C3C-097C-4564-B2E9-2514075867C3}">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Create awareness among management on converging/diverging trends etc.</a:t>
          </a:r>
        </a:p>
      </dsp:txBody>
      <dsp:txXfrm>
        <a:off x="7411643" y="2452790"/>
        <a:ext cx="3233964" cy="13719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30FBAA-35FE-4E9F-B1BD-CFA9D47A0A16}">
      <dsp:nvSpPr>
        <dsp:cNvPr id="0" name=""/>
        <dsp:cNvSpPr/>
      </dsp:nvSpPr>
      <dsp:spPr>
        <a:xfrm>
          <a:off x="679050" y="482918"/>
          <a:ext cx="1887187" cy="188718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F7FBF5-DF7B-4677-95A1-43D6C0813DAA}">
      <dsp:nvSpPr>
        <dsp:cNvPr id="0" name=""/>
        <dsp:cNvSpPr/>
      </dsp:nvSpPr>
      <dsp:spPr>
        <a:xfrm>
          <a:off x="1081237" y="885105"/>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601258-95BA-48CE-A38E-D0C1B725D2C0}">
      <dsp:nvSpPr>
        <dsp:cNvPr id="0" name=""/>
        <dsp:cNvSpPr/>
      </dsp:nvSpPr>
      <dsp:spPr>
        <a:xfrm>
          <a:off x="75768" y="295791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Identify a business in your country and conduct an environmental analysis with an aim of developing a marketing strategy. </a:t>
          </a:r>
        </a:p>
      </dsp:txBody>
      <dsp:txXfrm>
        <a:off x="75768" y="2957918"/>
        <a:ext cx="3093750" cy="720000"/>
      </dsp:txXfrm>
    </dsp:sp>
    <dsp:sp modelId="{55367913-3D81-448B-937D-C2EAB249C3E8}">
      <dsp:nvSpPr>
        <dsp:cNvPr id="0" name=""/>
        <dsp:cNvSpPr/>
      </dsp:nvSpPr>
      <dsp:spPr>
        <a:xfrm>
          <a:off x="4314206" y="482918"/>
          <a:ext cx="1887187" cy="188718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5011CF-D09D-4C3A-8302-019B710803C1}">
      <dsp:nvSpPr>
        <dsp:cNvPr id="0" name=""/>
        <dsp:cNvSpPr/>
      </dsp:nvSpPr>
      <dsp:spPr>
        <a:xfrm>
          <a:off x="4716393" y="885105"/>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0CE6A6-D432-4F07-B3B4-9B16F99F0154}">
      <dsp:nvSpPr>
        <dsp:cNvPr id="0" name=""/>
        <dsp:cNvSpPr/>
      </dsp:nvSpPr>
      <dsp:spPr>
        <a:xfrm>
          <a:off x="3710925" y="295791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Use one of the models discussed in this lesson. </a:t>
          </a:r>
        </a:p>
      </dsp:txBody>
      <dsp:txXfrm>
        <a:off x="3710925" y="2957918"/>
        <a:ext cx="3093750" cy="720000"/>
      </dsp:txXfrm>
    </dsp:sp>
    <dsp:sp modelId="{C4A25E28-B8FB-479D-A691-208FA0E8921E}">
      <dsp:nvSpPr>
        <dsp:cNvPr id="0" name=""/>
        <dsp:cNvSpPr/>
      </dsp:nvSpPr>
      <dsp:spPr>
        <a:xfrm>
          <a:off x="7949362" y="482918"/>
          <a:ext cx="1887187" cy="188718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3FF1B5-4B74-4691-A366-A3BD494DDF69}">
      <dsp:nvSpPr>
        <dsp:cNvPr id="0" name=""/>
        <dsp:cNvSpPr/>
      </dsp:nvSpPr>
      <dsp:spPr>
        <a:xfrm>
          <a:off x="8351550" y="885105"/>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E3E31D-FCCA-4B17-859D-FBD63F952690}">
      <dsp:nvSpPr>
        <dsp:cNvPr id="0" name=""/>
        <dsp:cNvSpPr/>
      </dsp:nvSpPr>
      <dsp:spPr>
        <a:xfrm>
          <a:off x="7346081" y="295791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You will present the same in class in the next lesson. </a:t>
          </a:r>
        </a:p>
      </dsp:txBody>
      <dsp:txXfrm>
        <a:off x="7346081" y="2957918"/>
        <a:ext cx="309375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7B316-01F0-64DA-5FB0-F2D40782FD4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7EDAFF5-39B0-A02D-E5A9-0E4373DC6A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74B4C39-7537-F466-71C3-B161F760DFD7}"/>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5" name="Footer Placeholder 4">
            <a:extLst>
              <a:ext uri="{FF2B5EF4-FFF2-40B4-BE49-F238E27FC236}">
                <a16:creationId xmlns:a16="http://schemas.microsoft.com/office/drawing/2014/main" id="{801C5623-9478-2C43-B93D-FCC5457A7D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A595CC-19DF-8C22-DF5A-06400B7A262F}"/>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2885017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061CB-AC2D-1D41-FD04-77905722542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B9E917-CFBF-E9EA-CE60-090DC46C4A3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F2FA8-820F-D866-EB51-46152CC4E139}"/>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5" name="Footer Placeholder 4">
            <a:extLst>
              <a:ext uri="{FF2B5EF4-FFF2-40B4-BE49-F238E27FC236}">
                <a16:creationId xmlns:a16="http://schemas.microsoft.com/office/drawing/2014/main" id="{F95D9BE8-407C-D596-E48C-9B58F0DF07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370376-370F-2579-94E9-473F216CD948}"/>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3827134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D8011-431F-BFFC-C3A7-26FB162F91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9EF3965-A7FF-A704-42B0-D8F5816F104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0A177B-E508-7BEE-38BA-9B42FAD6A601}"/>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5" name="Footer Placeholder 4">
            <a:extLst>
              <a:ext uri="{FF2B5EF4-FFF2-40B4-BE49-F238E27FC236}">
                <a16:creationId xmlns:a16="http://schemas.microsoft.com/office/drawing/2014/main" id="{9FE884EE-9A2E-6445-1D54-7138E20D92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E47D9A-3054-C54E-A104-8FB7678362BC}"/>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891827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A3CA8-8A0D-3EBE-103F-10747E23703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0A922B-87A6-A514-BF13-B25A739C67B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B5659DE-BA9C-C79F-F798-3FF9F53E05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0FBF55A-45A1-A291-63A3-48D7ECB3509D}"/>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6" name="Footer Placeholder 5">
            <a:extLst>
              <a:ext uri="{FF2B5EF4-FFF2-40B4-BE49-F238E27FC236}">
                <a16:creationId xmlns:a16="http://schemas.microsoft.com/office/drawing/2014/main" id="{B26771FC-939B-E02E-3CCD-D29FE33240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93958A-7858-6CD1-CE14-4C75D27D0D35}"/>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3320449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68DA8-5F1C-927A-776E-DB222288EA9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4181E84-56D0-AD6F-3476-EDC7B03D23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90957B-8514-FD35-A031-5266153228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808507-6DEE-114D-5D46-5FEF5D6998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3B3888-3F48-FD72-735C-16168208AA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5860A3-11D2-14A9-ED97-E2299B83378A}"/>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8" name="Footer Placeholder 7">
            <a:extLst>
              <a:ext uri="{FF2B5EF4-FFF2-40B4-BE49-F238E27FC236}">
                <a16:creationId xmlns:a16="http://schemas.microsoft.com/office/drawing/2014/main" id="{A7FFFB58-0C80-9A62-197F-FD33F0D243F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22F3B07-6F17-D538-21A7-4E77055A08FD}"/>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910353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3446B-0963-E1C3-A128-41360FE0E97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93BBA21-1E16-A5E7-AAE1-3C96F20575CD}"/>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4" name="Footer Placeholder 3">
            <a:extLst>
              <a:ext uri="{FF2B5EF4-FFF2-40B4-BE49-F238E27FC236}">
                <a16:creationId xmlns:a16="http://schemas.microsoft.com/office/drawing/2014/main" id="{0FBFAB4E-E4DD-9D88-31AB-F99640F108B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5A37F9E-C56E-DA3B-4BA5-5798C390858B}"/>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2846355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46A350-BA21-D25D-6CB2-7E4C8B880A17}"/>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3" name="Footer Placeholder 2">
            <a:extLst>
              <a:ext uri="{FF2B5EF4-FFF2-40B4-BE49-F238E27FC236}">
                <a16:creationId xmlns:a16="http://schemas.microsoft.com/office/drawing/2014/main" id="{AAB29E2E-8455-9647-A90C-3FEA04D6A4C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30D731-063B-42EB-3709-88B9840F1BFD}"/>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3403193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A735B-8454-D2D9-FAAB-707D68597B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6D63BA-77A6-6EE7-5C64-CD847A61DF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7DF0C97-643E-356D-4658-989C4069D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61C594-8F3A-6515-BE54-C4120FD36D15}"/>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6" name="Footer Placeholder 5">
            <a:extLst>
              <a:ext uri="{FF2B5EF4-FFF2-40B4-BE49-F238E27FC236}">
                <a16:creationId xmlns:a16="http://schemas.microsoft.com/office/drawing/2014/main" id="{1C8DE43C-1107-1FD4-B80E-42F50F55EF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FF0F87-65BF-4231-C114-29BA45C2E85C}"/>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3065189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BE5D6-4944-18B7-2D1D-F12A91991D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2B7833-5F4B-347F-0E17-B689F99BC0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5AB6282-F311-5F4E-5FFA-1F460861D8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B1C09A-582B-C888-727C-CC25C043FBE2}"/>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6" name="Footer Placeholder 5">
            <a:extLst>
              <a:ext uri="{FF2B5EF4-FFF2-40B4-BE49-F238E27FC236}">
                <a16:creationId xmlns:a16="http://schemas.microsoft.com/office/drawing/2014/main" id="{9A423FF9-F6B3-1206-351D-D172E38C43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6C7BBD-12F4-97C3-6D75-D4C6CDDF7B23}"/>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717524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7CBD9-1A45-81E0-F5C0-55C5D28A3AB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09F3DBE-0C08-2C66-1BF1-371101D753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8753BB-A4D7-578D-AB2D-AA1E2524A7B1}"/>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5" name="Footer Placeholder 4">
            <a:extLst>
              <a:ext uri="{FF2B5EF4-FFF2-40B4-BE49-F238E27FC236}">
                <a16:creationId xmlns:a16="http://schemas.microsoft.com/office/drawing/2014/main" id="{951E463E-E22C-B156-9B8E-7C6E8AC79A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E0AB73-BB1B-94B0-E7EF-2E58E3FF5D2C}"/>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3691249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543C7C-DF84-772E-EEA2-9325971892D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08E6B4-51E6-EC39-D68C-DA5F06384B1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37E944-7DF9-1553-CE83-42BBC51223E7}"/>
              </a:ext>
            </a:extLst>
          </p:cNvPr>
          <p:cNvSpPr>
            <a:spLocks noGrp="1"/>
          </p:cNvSpPr>
          <p:nvPr>
            <p:ph type="dt" sz="half" idx="10"/>
          </p:nvPr>
        </p:nvSpPr>
        <p:spPr/>
        <p:txBody>
          <a:bodyPr/>
          <a:lstStyle/>
          <a:p>
            <a:fld id="{E8E93476-ABCE-46C5-9CA2-9F74B6F935EF}" type="datetimeFigureOut">
              <a:rPr lang="en-US" smtClean="0"/>
              <a:t>3/26/2024</a:t>
            </a:fld>
            <a:endParaRPr lang="en-US"/>
          </a:p>
        </p:txBody>
      </p:sp>
      <p:sp>
        <p:nvSpPr>
          <p:cNvPr id="5" name="Footer Placeholder 4">
            <a:extLst>
              <a:ext uri="{FF2B5EF4-FFF2-40B4-BE49-F238E27FC236}">
                <a16:creationId xmlns:a16="http://schemas.microsoft.com/office/drawing/2014/main" id="{4D45CCF1-2455-7DAD-0696-79EADE0E3C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9CC477-AF88-1D67-CE82-FE15452DC523}"/>
              </a:ext>
            </a:extLst>
          </p:cNvPr>
          <p:cNvSpPr>
            <a:spLocks noGrp="1"/>
          </p:cNvSpPr>
          <p:nvPr>
            <p:ph type="sldNum" sz="quarter" idx="12"/>
          </p:nvPr>
        </p:nvSpPr>
        <p:spPr/>
        <p:txBody>
          <a:bodyPr/>
          <a:lstStyle/>
          <a:p>
            <a:fld id="{E30A22EF-6B54-41F7-A9AE-A426ED539641}" type="slidenum">
              <a:rPr lang="en-US" smtClean="0"/>
              <a:t>‹#›</a:t>
            </a:fld>
            <a:endParaRPr lang="en-US"/>
          </a:p>
        </p:txBody>
      </p:sp>
    </p:spTree>
    <p:extLst>
      <p:ext uri="{BB962C8B-B14F-4D97-AF65-F5344CB8AC3E}">
        <p14:creationId xmlns:p14="http://schemas.microsoft.com/office/powerpoint/2010/main" val="9087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55FF6E-77F9-CD66-6168-DB9368B4B2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8AB3216-2AE0-0EA6-14EE-BB0DFE846F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7BEA42-83B1-C945-D350-5EEB912132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8E93476-ABCE-46C5-9CA2-9F74B6F935EF}" type="datetimeFigureOut">
              <a:rPr lang="en-US" smtClean="0"/>
              <a:t>3/26/2024</a:t>
            </a:fld>
            <a:endParaRPr lang="en-US"/>
          </a:p>
        </p:txBody>
      </p:sp>
      <p:sp>
        <p:nvSpPr>
          <p:cNvPr id="5" name="Footer Placeholder 4">
            <a:extLst>
              <a:ext uri="{FF2B5EF4-FFF2-40B4-BE49-F238E27FC236}">
                <a16:creationId xmlns:a16="http://schemas.microsoft.com/office/drawing/2014/main" id="{8B5E7C3C-06B0-D33C-A0B1-87F7E71774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EBA4932-6046-06DB-6BC3-F4FAFF7AA6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30A22EF-6B54-41F7-A9AE-A426ED539641}" type="slidenum">
              <a:rPr lang="en-US" smtClean="0"/>
              <a:t>‹#›</a:t>
            </a:fld>
            <a:endParaRPr lang="en-US"/>
          </a:p>
        </p:txBody>
      </p:sp>
    </p:spTree>
    <p:extLst>
      <p:ext uri="{BB962C8B-B14F-4D97-AF65-F5344CB8AC3E}">
        <p14:creationId xmlns:p14="http://schemas.microsoft.com/office/powerpoint/2010/main" val="21090472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Planning">
            <a:extLst>
              <a:ext uri="{FF2B5EF4-FFF2-40B4-BE49-F238E27FC236}">
                <a16:creationId xmlns:a16="http://schemas.microsoft.com/office/drawing/2014/main" id="{15E25137-B840-68C4-9A09-9E7C6205CAE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803B98-C294-BAEA-C454-919115861954}"/>
              </a:ext>
            </a:extLst>
          </p:cNvPr>
          <p:cNvSpPr>
            <a:spLocks noGrp="1"/>
          </p:cNvSpPr>
          <p:nvPr>
            <p:ph type="ctrTitle"/>
          </p:nvPr>
        </p:nvSpPr>
        <p:spPr>
          <a:xfrm>
            <a:off x="321733" y="554845"/>
            <a:ext cx="10656891" cy="3902673"/>
          </a:xfrm>
        </p:spPr>
        <p:txBody>
          <a:bodyPr anchor="t">
            <a:normAutofit/>
          </a:bodyPr>
          <a:lstStyle/>
          <a:p>
            <a:pPr algn="l"/>
            <a:r>
              <a:rPr lang="en-US" sz="5200">
                <a:solidFill>
                  <a:srgbClr val="FFFFFF"/>
                </a:solidFill>
              </a:rPr>
              <a:t>MARKETING MANAGEMENT &amp; STRATEGY </a:t>
            </a:r>
            <a:br>
              <a:rPr lang="en-US" sz="5200">
                <a:solidFill>
                  <a:srgbClr val="FFFFFF"/>
                </a:solidFill>
              </a:rPr>
            </a:br>
            <a:r>
              <a:rPr lang="en-US" sz="5200">
                <a:solidFill>
                  <a:srgbClr val="FFFFFF"/>
                </a:solidFill>
              </a:rPr>
              <a:t>WEEK 2 LECTURE</a:t>
            </a:r>
            <a:br>
              <a:rPr lang="en-US" sz="5200">
                <a:solidFill>
                  <a:srgbClr val="FFFFFF"/>
                </a:solidFill>
              </a:rPr>
            </a:br>
            <a:r>
              <a:rPr lang="en-US" sz="5200">
                <a:solidFill>
                  <a:srgbClr val="FFFFFF"/>
                </a:solidFill>
              </a:rPr>
              <a:t>MARKETING ENVIRONMENTAL ANALYSIS </a:t>
            </a: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C748844A-5EC3-1909-5A36-C3DA64F43361}"/>
              </a:ext>
            </a:extLst>
          </p:cNvPr>
          <p:cNvSpPr>
            <a:spLocks noGrp="1"/>
          </p:cNvSpPr>
          <p:nvPr>
            <p:ph type="subTitle" idx="1"/>
          </p:nvPr>
        </p:nvSpPr>
        <p:spPr>
          <a:xfrm>
            <a:off x="315523" y="4718033"/>
            <a:ext cx="10678296" cy="1175039"/>
          </a:xfrm>
        </p:spPr>
        <p:txBody>
          <a:bodyPr anchor="b">
            <a:normAutofit/>
          </a:bodyPr>
          <a:lstStyle/>
          <a:p>
            <a:pPr algn="l"/>
            <a:r>
              <a:rPr lang="en-US">
                <a:solidFill>
                  <a:srgbClr val="FFFFFF"/>
                </a:solidFill>
              </a:rPr>
              <a:t>Dr. John N Kamau</a:t>
            </a:r>
          </a:p>
        </p:txBody>
      </p:sp>
    </p:spTree>
    <p:extLst>
      <p:ext uri="{BB962C8B-B14F-4D97-AF65-F5344CB8AC3E}">
        <p14:creationId xmlns:p14="http://schemas.microsoft.com/office/powerpoint/2010/main" val="465978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135D3D-2E12-39F7-6E6D-6CACC16A541C}"/>
              </a:ext>
            </a:extLst>
          </p:cNvPr>
          <p:cNvSpPr>
            <a:spLocks noGrp="1"/>
          </p:cNvSpPr>
          <p:nvPr>
            <p:ph type="title"/>
          </p:nvPr>
        </p:nvSpPr>
        <p:spPr>
          <a:xfrm>
            <a:off x="761803" y="350196"/>
            <a:ext cx="4646904" cy="1624520"/>
          </a:xfrm>
        </p:spPr>
        <p:txBody>
          <a:bodyPr anchor="ctr">
            <a:normAutofit/>
          </a:bodyPr>
          <a:lstStyle/>
          <a:p>
            <a:r>
              <a:rPr lang="en-US" sz="4000"/>
              <a:t>Welcome </a:t>
            </a:r>
          </a:p>
        </p:txBody>
      </p:sp>
      <p:sp>
        <p:nvSpPr>
          <p:cNvPr id="3" name="Content Placeholder 2">
            <a:extLst>
              <a:ext uri="{FF2B5EF4-FFF2-40B4-BE49-F238E27FC236}">
                <a16:creationId xmlns:a16="http://schemas.microsoft.com/office/drawing/2014/main" id="{034824A5-846F-C41C-4321-A38E4C966A3B}"/>
              </a:ext>
            </a:extLst>
          </p:cNvPr>
          <p:cNvSpPr>
            <a:spLocks noGrp="1"/>
          </p:cNvSpPr>
          <p:nvPr>
            <p:ph idx="1"/>
          </p:nvPr>
        </p:nvSpPr>
        <p:spPr>
          <a:xfrm>
            <a:off x="761802" y="2743200"/>
            <a:ext cx="4646905" cy="3613149"/>
          </a:xfrm>
        </p:spPr>
        <p:txBody>
          <a:bodyPr anchor="ctr">
            <a:normAutofit/>
          </a:bodyPr>
          <a:lstStyle/>
          <a:p>
            <a:r>
              <a:rPr lang="en-US" sz="2000"/>
              <a:t>Welcome to week 2 lecture</a:t>
            </a:r>
          </a:p>
          <a:p>
            <a:r>
              <a:rPr lang="en-US" sz="2000"/>
              <a:t>It is my joy to take you through this lecture</a:t>
            </a:r>
          </a:p>
          <a:p>
            <a:r>
              <a:rPr lang="en-US" sz="2000"/>
              <a:t>Last week we focused on marketing management definition </a:t>
            </a:r>
          </a:p>
          <a:p>
            <a:r>
              <a:rPr lang="en-US" sz="2000"/>
              <a:t>We looked at marketing philosophies </a:t>
            </a:r>
          </a:p>
          <a:p>
            <a:r>
              <a:rPr lang="en-US" sz="2000"/>
              <a:t>We now focus on marketing management environment </a:t>
            </a:r>
          </a:p>
        </p:txBody>
      </p:sp>
      <p:pic>
        <p:nvPicPr>
          <p:cNvPr id="5" name="Picture 4" descr="One in a crowd">
            <a:extLst>
              <a:ext uri="{FF2B5EF4-FFF2-40B4-BE49-F238E27FC236}">
                <a16:creationId xmlns:a16="http://schemas.microsoft.com/office/drawing/2014/main" id="{8CD8243E-8DA1-2644-7374-5F8D060860A2}"/>
              </a:ext>
            </a:extLst>
          </p:cNvPr>
          <p:cNvPicPr>
            <a:picLocks noChangeAspect="1"/>
          </p:cNvPicPr>
          <p:nvPr/>
        </p:nvPicPr>
        <p:blipFill rotWithShape="1">
          <a:blip r:embed="rId2"/>
          <a:srcRect l="20725" r="12534"/>
          <a:stretch/>
        </p:blipFill>
        <p:spPr>
          <a:xfrm>
            <a:off x="6096000" y="1"/>
            <a:ext cx="6102825" cy="6858000"/>
          </a:xfrm>
          <a:prstGeom prst="rect">
            <a:avLst/>
          </a:prstGeom>
        </p:spPr>
      </p:pic>
    </p:spTree>
    <p:extLst>
      <p:ext uri="{BB962C8B-B14F-4D97-AF65-F5344CB8AC3E}">
        <p14:creationId xmlns:p14="http://schemas.microsoft.com/office/powerpoint/2010/main" val="984278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DB44E0-826F-9333-4526-E55387B0D417}"/>
              </a:ext>
            </a:extLst>
          </p:cNvPr>
          <p:cNvSpPr>
            <a:spLocks noGrp="1"/>
          </p:cNvSpPr>
          <p:nvPr>
            <p:ph type="title"/>
          </p:nvPr>
        </p:nvSpPr>
        <p:spPr>
          <a:xfrm>
            <a:off x="761803" y="350196"/>
            <a:ext cx="4646904" cy="1624520"/>
          </a:xfrm>
        </p:spPr>
        <p:txBody>
          <a:bodyPr anchor="ctr">
            <a:normAutofit/>
          </a:bodyPr>
          <a:lstStyle/>
          <a:p>
            <a:r>
              <a:rPr lang="en-US" sz="3700"/>
              <a:t>Saying about marketing environment </a:t>
            </a:r>
          </a:p>
        </p:txBody>
      </p:sp>
      <p:sp>
        <p:nvSpPr>
          <p:cNvPr id="3" name="Content Placeholder 2">
            <a:extLst>
              <a:ext uri="{FF2B5EF4-FFF2-40B4-BE49-F238E27FC236}">
                <a16:creationId xmlns:a16="http://schemas.microsoft.com/office/drawing/2014/main" id="{602BBF5E-1DB3-D06C-FABA-333C61BF1354}"/>
              </a:ext>
            </a:extLst>
          </p:cNvPr>
          <p:cNvSpPr>
            <a:spLocks noGrp="1"/>
          </p:cNvSpPr>
          <p:nvPr>
            <p:ph idx="1"/>
          </p:nvPr>
        </p:nvSpPr>
        <p:spPr>
          <a:xfrm>
            <a:off x="761802" y="2743200"/>
            <a:ext cx="4646905" cy="3613149"/>
          </a:xfrm>
        </p:spPr>
        <p:txBody>
          <a:bodyPr anchor="ctr">
            <a:normAutofit/>
          </a:bodyPr>
          <a:lstStyle/>
          <a:p>
            <a:r>
              <a:rPr lang="en-US" sz="1400"/>
              <a:t>1. “The nature of the global business environment guarantees that no matter how hard we work to create a stable and healthy organization, our organization will continue to experience dramatic changes far beyond our control.” Margaret J. Wheatley</a:t>
            </a:r>
          </a:p>
          <a:p>
            <a:r>
              <a:rPr lang="en-US" sz="1400"/>
              <a:t>2. “Organizations need to undergo fundamental changes, both in order to adapt to the new business environment and to become ecologically sustainable.” Fritjof Capra</a:t>
            </a:r>
          </a:p>
          <a:p>
            <a:r>
              <a:rPr lang="en-US" sz="1400"/>
              <a:t>3. “I think the most important CEO task is defining the course that the business will take over the next five or so years. You have to have the ability to see what the business environment might be like a long way out, not just over the coming months. You need to be able to both set a broad direction, and also to take particular decisions along the way that make that broad direction unfold correctly.” Chris Corrigan</a:t>
            </a:r>
          </a:p>
          <a:p>
            <a:endParaRPr lang="en-US" sz="1400"/>
          </a:p>
        </p:txBody>
      </p:sp>
      <p:pic>
        <p:nvPicPr>
          <p:cNvPr id="5" name="Picture 4" descr="Plant growing in a concrete crack">
            <a:extLst>
              <a:ext uri="{FF2B5EF4-FFF2-40B4-BE49-F238E27FC236}">
                <a16:creationId xmlns:a16="http://schemas.microsoft.com/office/drawing/2014/main" id="{2F2EE186-78AE-BF9C-418C-E54229DBD330}"/>
              </a:ext>
            </a:extLst>
          </p:cNvPr>
          <p:cNvPicPr>
            <a:picLocks noChangeAspect="1"/>
          </p:cNvPicPr>
          <p:nvPr/>
        </p:nvPicPr>
        <p:blipFill rotWithShape="1">
          <a:blip r:embed="rId2"/>
          <a:srcRect l="10983" r="29616" b="-2"/>
          <a:stretch/>
        </p:blipFill>
        <p:spPr>
          <a:xfrm>
            <a:off x="6096000" y="1"/>
            <a:ext cx="6102825" cy="6858000"/>
          </a:xfrm>
          <a:prstGeom prst="rect">
            <a:avLst/>
          </a:prstGeom>
        </p:spPr>
      </p:pic>
    </p:spTree>
    <p:extLst>
      <p:ext uri="{BB962C8B-B14F-4D97-AF65-F5344CB8AC3E}">
        <p14:creationId xmlns:p14="http://schemas.microsoft.com/office/powerpoint/2010/main" val="4587802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31D6A3-3810-C548-F380-11AA55055419}"/>
              </a:ext>
            </a:extLst>
          </p:cNvPr>
          <p:cNvSpPr>
            <a:spLocks noGrp="1"/>
          </p:cNvSpPr>
          <p:nvPr>
            <p:ph type="title"/>
          </p:nvPr>
        </p:nvSpPr>
        <p:spPr>
          <a:xfrm>
            <a:off x="761803" y="350196"/>
            <a:ext cx="4646904" cy="1624520"/>
          </a:xfrm>
        </p:spPr>
        <p:txBody>
          <a:bodyPr anchor="ctr">
            <a:normAutofit/>
          </a:bodyPr>
          <a:lstStyle/>
          <a:p>
            <a:r>
              <a:rPr lang="en-US" sz="3700"/>
              <a:t>Saying about marketing environment </a:t>
            </a:r>
          </a:p>
        </p:txBody>
      </p:sp>
      <p:sp>
        <p:nvSpPr>
          <p:cNvPr id="3" name="Content Placeholder 2">
            <a:extLst>
              <a:ext uri="{FF2B5EF4-FFF2-40B4-BE49-F238E27FC236}">
                <a16:creationId xmlns:a16="http://schemas.microsoft.com/office/drawing/2014/main" id="{EB507284-F173-AB70-0FB7-9121AEAFE379}"/>
              </a:ext>
            </a:extLst>
          </p:cNvPr>
          <p:cNvSpPr>
            <a:spLocks noGrp="1"/>
          </p:cNvSpPr>
          <p:nvPr>
            <p:ph idx="1"/>
          </p:nvPr>
        </p:nvSpPr>
        <p:spPr>
          <a:xfrm>
            <a:off x="761802" y="2743200"/>
            <a:ext cx="4646905" cy="3613149"/>
          </a:xfrm>
        </p:spPr>
        <p:txBody>
          <a:bodyPr anchor="ctr">
            <a:normAutofit/>
          </a:bodyPr>
          <a:lstStyle/>
          <a:p>
            <a:r>
              <a:rPr lang="en-US" sz="1600"/>
              <a:t>4. A business leader has to keep their organization focused on the mission. That sounds easy, but it can be tremendously challenging in today's competitive and ever-changing business environment. A leader also has to motivate potential partners to join.”mMeg Whitman</a:t>
            </a:r>
          </a:p>
          <a:p>
            <a:r>
              <a:rPr lang="en-US" sz="1600"/>
              <a:t>5. “My family achieved success not in spite of, but because of the American system of taxation. After all, without reliable and safe roads there’d have been no Disneyland; without high functioning legal systems and a well regulated business environment there would have been no copyright protection for Mickey Mouse.” Abigail Disney</a:t>
            </a:r>
          </a:p>
        </p:txBody>
      </p:sp>
      <p:pic>
        <p:nvPicPr>
          <p:cNvPr id="5" name="Picture 4" descr="One orange paper boat leading a group of white paper boats">
            <a:extLst>
              <a:ext uri="{FF2B5EF4-FFF2-40B4-BE49-F238E27FC236}">
                <a16:creationId xmlns:a16="http://schemas.microsoft.com/office/drawing/2014/main" id="{EF4A32E3-2B47-07C6-CFA6-80C04CBF832A}"/>
              </a:ext>
            </a:extLst>
          </p:cNvPr>
          <p:cNvPicPr>
            <a:picLocks noChangeAspect="1"/>
          </p:cNvPicPr>
          <p:nvPr/>
        </p:nvPicPr>
        <p:blipFill rotWithShape="1">
          <a:blip r:embed="rId2"/>
          <a:srcRect l="7187" r="33413" b="-2"/>
          <a:stretch/>
        </p:blipFill>
        <p:spPr>
          <a:xfrm>
            <a:off x="6096000" y="1"/>
            <a:ext cx="6102825" cy="6858000"/>
          </a:xfrm>
          <a:prstGeom prst="rect">
            <a:avLst/>
          </a:prstGeom>
        </p:spPr>
      </p:pic>
    </p:spTree>
    <p:extLst>
      <p:ext uri="{BB962C8B-B14F-4D97-AF65-F5344CB8AC3E}">
        <p14:creationId xmlns:p14="http://schemas.microsoft.com/office/powerpoint/2010/main" val="4175068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90D25-D440-DDE4-E483-DEC9B1F58082}"/>
              </a:ext>
            </a:extLst>
          </p:cNvPr>
          <p:cNvSpPr>
            <a:spLocks noGrp="1"/>
          </p:cNvSpPr>
          <p:nvPr>
            <p:ph type="title"/>
          </p:nvPr>
        </p:nvSpPr>
        <p:spPr/>
        <p:txBody>
          <a:bodyPr/>
          <a:lstStyle/>
          <a:p>
            <a:r>
              <a:rPr lang="en-US" dirty="0"/>
              <a:t>What is a marketing environmental analysis?</a:t>
            </a:r>
          </a:p>
        </p:txBody>
      </p:sp>
      <p:graphicFrame>
        <p:nvGraphicFramePr>
          <p:cNvPr id="5" name="Content Placeholder 2">
            <a:extLst>
              <a:ext uri="{FF2B5EF4-FFF2-40B4-BE49-F238E27FC236}">
                <a16:creationId xmlns:a16="http://schemas.microsoft.com/office/drawing/2014/main" id="{A18444C4-8332-E72C-1AB3-350ACBF913A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4624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8F990D25-D440-DDE4-E483-DEC9B1F58082}"/>
              </a:ext>
            </a:extLst>
          </p:cNvPr>
          <p:cNvSpPr>
            <a:spLocks noGrp="1"/>
          </p:cNvSpPr>
          <p:nvPr>
            <p:ph type="title"/>
          </p:nvPr>
        </p:nvSpPr>
        <p:spPr>
          <a:xfrm>
            <a:off x="479394" y="1070800"/>
            <a:ext cx="3939688" cy="5583126"/>
          </a:xfrm>
        </p:spPr>
        <p:txBody>
          <a:bodyPr>
            <a:normAutofit/>
          </a:bodyPr>
          <a:lstStyle/>
          <a:p>
            <a:pPr algn="r"/>
            <a:r>
              <a:rPr lang="en-US" sz="5000"/>
              <a:t>What is a marketing environmental analysis?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83601E38-DB52-8B4A-E8AB-58F980BAD74F}"/>
              </a:ext>
            </a:extLst>
          </p:cNvPr>
          <p:cNvGraphicFramePr>
            <a:graphicFrameLocks noGrp="1"/>
          </p:cNvGraphicFramePr>
          <p:nvPr>
            <p:ph idx="1"/>
            <p:extLst>
              <p:ext uri="{D42A27DB-BD31-4B8C-83A1-F6EECF244321}">
                <p14:modId xmlns:p14="http://schemas.microsoft.com/office/powerpoint/2010/main" val="3430043254"/>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755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566D2E8-7537-C6DB-EBA4-97557F2210B8}"/>
              </a:ext>
            </a:extLst>
          </p:cNvPr>
          <p:cNvSpPr>
            <a:spLocks noGrp="1"/>
          </p:cNvSpPr>
          <p:nvPr>
            <p:ph type="title"/>
          </p:nvPr>
        </p:nvSpPr>
        <p:spPr>
          <a:xfrm>
            <a:off x="838200" y="1195697"/>
            <a:ext cx="3200400" cy="4238118"/>
          </a:xfrm>
        </p:spPr>
        <p:txBody>
          <a:bodyPr>
            <a:normAutofit/>
          </a:bodyPr>
          <a:lstStyle/>
          <a:p>
            <a:r>
              <a:rPr lang="en-US" sz="4100">
                <a:solidFill>
                  <a:schemeClr val="bg1"/>
                </a:solidFill>
              </a:rPr>
              <a:t>Importance of environmental analysis</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90F0F1C5-9C4B-6F49-5BF9-22D7466E44BB}"/>
              </a:ext>
            </a:extLst>
          </p:cNvPr>
          <p:cNvGraphicFramePr>
            <a:graphicFrameLocks noGrp="1"/>
          </p:cNvGraphicFramePr>
          <p:nvPr>
            <p:ph idx="1"/>
            <p:extLst>
              <p:ext uri="{D42A27DB-BD31-4B8C-83A1-F6EECF244321}">
                <p14:modId xmlns:p14="http://schemas.microsoft.com/office/powerpoint/2010/main" val="2237505480"/>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7499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37ACF0-2570-D26A-AE52-6A33DFBB4A2D}"/>
              </a:ext>
            </a:extLst>
          </p:cNvPr>
          <p:cNvSpPr>
            <a:spLocks noGrp="1"/>
          </p:cNvSpPr>
          <p:nvPr>
            <p:ph type="title"/>
          </p:nvPr>
        </p:nvSpPr>
        <p:spPr>
          <a:xfrm>
            <a:off x="804672" y="802955"/>
            <a:ext cx="4977976" cy="1454051"/>
          </a:xfrm>
        </p:spPr>
        <p:txBody>
          <a:bodyPr>
            <a:normAutofit/>
          </a:bodyPr>
          <a:lstStyle/>
          <a:p>
            <a:r>
              <a:rPr lang="en-US" sz="3300">
                <a:solidFill>
                  <a:schemeClr val="tx2"/>
                </a:solidFill>
              </a:rPr>
              <a:t>Sources of marketing opportunities and threats</a:t>
            </a:r>
            <a:br>
              <a:rPr lang="en-US" sz="3300">
                <a:solidFill>
                  <a:schemeClr val="tx2"/>
                </a:solidFill>
              </a:rPr>
            </a:br>
            <a:endParaRPr lang="en-US" sz="3300">
              <a:solidFill>
                <a:schemeClr val="tx2"/>
              </a:solidFill>
            </a:endParaRPr>
          </a:p>
        </p:txBody>
      </p:sp>
      <p:sp>
        <p:nvSpPr>
          <p:cNvPr id="3" name="Content Placeholder 2">
            <a:extLst>
              <a:ext uri="{FF2B5EF4-FFF2-40B4-BE49-F238E27FC236}">
                <a16:creationId xmlns:a16="http://schemas.microsoft.com/office/drawing/2014/main" id="{7BEA7BDD-1CF2-CE6D-CBE2-57E665B39B1E}"/>
              </a:ext>
            </a:extLst>
          </p:cNvPr>
          <p:cNvSpPr>
            <a:spLocks noGrp="1"/>
          </p:cNvSpPr>
          <p:nvPr>
            <p:ph idx="1"/>
          </p:nvPr>
        </p:nvSpPr>
        <p:spPr>
          <a:xfrm>
            <a:off x="804672" y="2421682"/>
            <a:ext cx="4977578" cy="3639289"/>
          </a:xfrm>
        </p:spPr>
        <p:txBody>
          <a:bodyPr anchor="ctr">
            <a:normAutofit/>
          </a:bodyPr>
          <a:lstStyle/>
          <a:p>
            <a:r>
              <a:rPr lang="en-US" sz="1800">
                <a:solidFill>
                  <a:schemeClr val="tx2"/>
                </a:solidFill>
              </a:rPr>
              <a:t>A marketing opportunity is an area of buyer need and interest in which there is high probability that a firm can profitably satisfy that need. </a:t>
            </a:r>
          </a:p>
          <a:p>
            <a:r>
              <a:rPr lang="en-US" sz="1800">
                <a:solidFill>
                  <a:schemeClr val="tx2"/>
                </a:solidFill>
              </a:rPr>
              <a:t>Unmet customer needs</a:t>
            </a:r>
          </a:p>
          <a:p>
            <a:r>
              <a:rPr lang="en-US" sz="1800">
                <a:solidFill>
                  <a:schemeClr val="tx2"/>
                </a:solidFill>
              </a:rPr>
              <a:t>Competitive weaknesses</a:t>
            </a:r>
          </a:p>
          <a:p>
            <a:r>
              <a:rPr lang="en-US" sz="1800">
                <a:solidFill>
                  <a:schemeClr val="tx2"/>
                </a:solidFill>
              </a:rPr>
              <a:t>Longer-term environmental trends. </a:t>
            </a:r>
          </a:p>
          <a:p>
            <a:r>
              <a:rPr lang="en-US" sz="1800">
                <a:solidFill>
                  <a:schemeClr val="tx2"/>
                </a:solidFill>
              </a:rPr>
              <a:t>Supplying something that is in short supply. </a:t>
            </a:r>
          </a:p>
          <a:p>
            <a:r>
              <a:rPr lang="en-US" sz="1800">
                <a:solidFill>
                  <a:schemeClr val="tx2"/>
                </a:solidFill>
              </a:rPr>
              <a:t>Supplying an existing product or service in a new or superior way. </a:t>
            </a:r>
          </a:p>
          <a:p>
            <a:r>
              <a:rPr lang="en-US" sz="1800">
                <a:solidFill>
                  <a:schemeClr val="tx2"/>
                </a:solidFill>
              </a:rPr>
              <a:t>Developing a totally new product.</a:t>
            </a:r>
          </a:p>
          <a:p>
            <a:endParaRPr lang="en-US" sz="180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9" name="Graphic 18" descr="Bitcoin">
            <a:extLst>
              <a:ext uri="{FF2B5EF4-FFF2-40B4-BE49-F238E27FC236}">
                <a16:creationId xmlns:a16="http://schemas.microsoft.com/office/drawing/2014/main" id="{474C02CF-15C6-64F0-A7F4-1650EB9EE57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4172822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9A37ACF0-2570-D26A-AE52-6A33DFBB4A2D}"/>
              </a:ext>
            </a:extLst>
          </p:cNvPr>
          <p:cNvSpPr>
            <a:spLocks noGrp="1"/>
          </p:cNvSpPr>
          <p:nvPr>
            <p:ph type="title"/>
          </p:nvPr>
        </p:nvSpPr>
        <p:spPr>
          <a:xfrm>
            <a:off x="640080" y="1243013"/>
            <a:ext cx="3855720" cy="4371974"/>
          </a:xfrm>
        </p:spPr>
        <p:txBody>
          <a:bodyPr>
            <a:normAutofit/>
          </a:bodyPr>
          <a:lstStyle/>
          <a:p>
            <a:r>
              <a:rPr lang="en-US" sz="3600">
                <a:solidFill>
                  <a:schemeClr val="tx2"/>
                </a:solidFill>
              </a:rPr>
              <a:t>Criteria for good opportunities </a:t>
            </a:r>
            <a:br>
              <a:rPr lang="en-US" sz="3600">
                <a:solidFill>
                  <a:schemeClr val="tx2"/>
                </a:solidFill>
              </a:rPr>
            </a:br>
            <a:endParaRPr lang="en-US" sz="3600">
              <a:solidFill>
                <a:schemeClr val="tx2"/>
              </a:solidFill>
            </a:endParaRPr>
          </a:p>
        </p:txBody>
      </p:sp>
      <p:sp>
        <p:nvSpPr>
          <p:cNvPr id="3" name="Content Placeholder 2">
            <a:extLst>
              <a:ext uri="{FF2B5EF4-FFF2-40B4-BE49-F238E27FC236}">
                <a16:creationId xmlns:a16="http://schemas.microsoft.com/office/drawing/2014/main" id="{7BEA7BDD-1CF2-CE6D-CBE2-57E665B39B1E}"/>
              </a:ext>
            </a:extLst>
          </p:cNvPr>
          <p:cNvSpPr>
            <a:spLocks noGrp="1"/>
          </p:cNvSpPr>
          <p:nvPr>
            <p:ph idx="1"/>
          </p:nvPr>
        </p:nvSpPr>
        <p:spPr>
          <a:xfrm>
            <a:off x="6172200" y="804672"/>
            <a:ext cx="5221224" cy="5230368"/>
          </a:xfrm>
        </p:spPr>
        <p:txBody>
          <a:bodyPr anchor="ctr">
            <a:normAutofit/>
          </a:bodyPr>
          <a:lstStyle/>
          <a:p>
            <a:r>
              <a:rPr lang="en-US" sz="1800">
                <a:solidFill>
                  <a:schemeClr val="tx2"/>
                </a:solidFill>
              </a:rPr>
              <a:t>The benefits involved in the opportunity should be convincingly articulated to a defined target market (s).</a:t>
            </a:r>
          </a:p>
          <a:p>
            <a:r>
              <a:rPr lang="en-US" sz="1800">
                <a:solidFill>
                  <a:schemeClr val="tx2"/>
                </a:solidFill>
              </a:rPr>
              <a:t>The target market (s) should be located and reached with cost-effective media and trade channels.</a:t>
            </a:r>
          </a:p>
          <a:p>
            <a:r>
              <a:rPr lang="en-US" sz="1800">
                <a:solidFill>
                  <a:schemeClr val="tx2"/>
                </a:solidFill>
              </a:rPr>
              <a:t>The company should possess or have access to the critical capabilities and resources needed to deliver the customer benefits.</a:t>
            </a:r>
          </a:p>
          <a:p>
            <a:r>
              <a:rPr lang="en-US" sz="1800">
                <a:solidFill>
                  <a:schemeClr val="tx2"/>
                </a:solidFill>
              </a:rPr>
              <a:t>The company can deliver the benefits better than any actual or potential competitors.</a:t>
            </a:r>
          </a:p>
          <a:p>
            <a:r>
              <a:rPr lang="en-US" sz="1800">
                <a:solidFill>
                  <a:schemeClr val="tx2"/>
                </a:solidFill>
              </a:rPr>
              <a:t>The financial rate of return meets or exceeds the company’s required threshold for investment.</a:t>
            </a:r>
          </a:p>
          <a:p>
            <a:endParaRPr lang="en-US" sz="1800">
              <a:solidFill>
                <a:schemeClr val="tx2"/>
              </a:solidFill>
            </a:endParaRPr>
          </a:p>
        </p:txBody>
      </p:sp>
    </p:spTree>
    <p:extLst>
      <p:ext uri="{BB962C8B-B14F-4D97-AF65-F5344CB8AC3E}">
        <p14:creationId xmlns:p14="http://schemas.microsoft.com/office/powerpoint/2010/main" val="2980242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89C5E17-24D0-4696-A3C5-A2261FB45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29B58F-2358-44CC-ACE5-EF1BD3C6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0462B269-E129-022F-6E21-8402906A6D44}"/>
              </a:ext>
            </a:extLst>
          </p:cNvPr>
          <p:cNvSpPr>
            <a:spLocks noGrp="1"/>
          </p:cNvSpPr>
          <p:nvPr>
            <p:ph type="title"/>
          </p:nvPr>
        </p:nvSpPr>
        <p:spPr>
          <a:xfrm>
            <a:off x="804672" y="1243013"/>
            <a:ext cx="3855720" cy="4371974"/>
          </a:xfrm>
        </p:spPr>
        <p:txBody>
          <a:bodyPr>
            <a:normAutofit/>
          </a:bodyPr>
          <a:lstStyle/>
          <a:p>
            <a:r>
              <a:rPr lang="en-US" sz="3600">
                <a:solidFill>
                  <a:schemeClr val="tx2"/>
                </a:solidFill>
              </a:rPr>
              <a:t>Environmental threats </a:t>
            </a:r>
          </a:p>
        </p:txBody>
      </p:sp>
      <p:grpSp>
        <p:nvGrpSpPr>
          <p:cNvPr id="12" name="Group 11">
            <a:extLst>
              <a:ext uri="{FF2B5EF4-FFF2-40B4-BE49-F238E27FC236}">
                <a16:creationId xmlns:a16="http://schemas.microsoft.com/office/drawing/2014/main" id="{09DA5303-A1AF-4830-806C-51FCD9618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97348" y="5285"/>
            <a:ext cx="7294653" cy="6858000"/>
            <a:chOff x="4897348" y="-5799"/>
            <a:chExt cx="7294653" cy="6858000"/>
          </a:xfrm>
        </p:grpSpPr>
        <p:sp>
          <p:nvSpPr>
            <p:cNvPr id="13" name="Freeform: Shape 12">
              <a:extLst>
                <a:ext uri="{FF2B5EF4-FFF2-40B4-BE49-F238E27FC236}">
                  <a16:creationId xmlns:a16="http://schemas.microsoft.com/office/drawing/2014/main" id="{4FAAA8C8-4EB7-45F1-BF24-3EF0F4DC4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7348" y="-5798"/>
              <a:ext cx="7294652" cy="6857999"/>
            </a:xfrm>
            <a:custGeom>
              <a:avLst/>
              <a:gdLst>
                <a:gd name="connsiteX0" fmla="*/ 7294652 w 7294652"/>
                <a:gd name="connsiteY0" fmla="*/ 6063030 h 6857999"/>
                <a:gd name="connsiteX1" fmla="*/ 7294652 w 7294652"/>
                <a:gd name="connsiteY1" fmla="*/ 6857999 h 6857999"/>
                <a:gd name="connsiteX2" fmla="*/ 6248575 w 7294652"/>
                <a:gd name="connsiteY2" fmla="*/ 6857999 h 6857999"/>
                <a:gd name="connsiteX3" fmla="*/ 6477898 w 7294652"/>
                <a:gd name="connsiteY3" fmla="*/ 6700973 h 6857999"/>
                <a:gd name="connsiteX4" fmla="*/ 6647884 w 7294652"/>
                <a:gd name="connsiteY4" fmla="*/ 6572752 h 6857999"/>
                <a:gd name="connsiteX5" fmla="*/ 6817698 w 7294652"/>
                <a:gd name="connsiteY5" fmla="*/ 6440235 h 6857999"/>
                <a:gd name="connsiteX6" fmla="*/ 7161451 w 7294652"/>
                <a:gd name="connsiteY6" fmla="*/ 6165232 h 6857999"/>
                <a:gd name="connsiteX7" fmla="*/ 1673436 w 7294652"/>
                <a:gd name="connsiteY7" fmla="*/ 0 h 6857999"/>
                <a:gd name="connsiteX8" fmla="*/ 2394951 w 7294652"/>
                <a:gd name="connsiteY8" fmla="*/ 0 h 6857999"/>
                <a:gd name="connsiteX9" fmla="*/ 2244659 w 7294652"/>
                <a:gd name="connsiteY9" fmla="*/ 100763 h 6857999"/>
                <a:gd name="connsiteX10" fmla="*/ 1743903 w 7294652"/>
                <a:gd name="connsiteY10" fmla="*/ 498975 h 6857999"/>
                <a:gd name="connsiteX11" fmla="*/ 1163821 w 7294652"/>
                <a:gd name="connsiteY11" fmla="*/ 1121514 h 6857999"/>
                <a:gd name="connsiteX12" fmla="*/ 704911 w 7294652"/>
                <a:gd name="connsiteY12" fmla="*/ 1837036 h 6857999"/>
                <a:gd name="connsiteX13" fmla="*/ 393472 w 7294652"/>
                <a:gd name="connsiteY13" fmla="*/ 2627669 h 6857999"/>
                <a:gd name="connsiteX14" fmla="*/ 280032 w 7294652"/>
                <a:gd name="connsiteY14" fmla="*/ 3472097 h 6857999"/>
                <a:gd name="connsiteX15" fmla="*/ 327813 w 7294652"/>
                <a:gd name="connsiteY15" fmla="*/ 3884602 h 6857999"/>
                <a:gd name="connsiteX16" fmla="*/ 469096 w 7294652"/>
                <a:gd name="connsiteY16" fmla="*/ 4270809 h 6857999"/>
                <a:gd name="connsiteX17" fmla="*/ 567581 w 7294652"/>
                <a:gd name="connsiteY17" fmla="*/ 4452482 h 6857999"/>
                <a:gd name="connsiteX18" fmla="*/ 680677 w 7294652"/>
                <a:gd name="connsiteY18" fmla="*/ 4628484 h 6857999"/>
                <a:gd name="connsiteX19" fmla="*/ 941928 w 7294652"/>
                <a:gd name="connsiteY19" fmla="*/ 4968628 h 6857999"/>
                <a:gd name="connsiteX20" fmla="*/ 1224665 w 7294652"/>
                <a:gd name="connsiteY20" fmla="*/ 5311349 h 6857999"/>
                <a:gd name="connsiteX21" fmla="*/ 1365259 w 7294652"/>
                <a:gd name="connsiteY21" fmla="*/ 5490273 h 6857999"/>
                <a:gd name="connsiteX22" fmla="*/ 1432808 w 7294652"/>
                <a:gd name="connsiteY22" fmla="*/ 5577931 h 6857999"/>
                <a:gd name="connsiteX23" fmla="*/ 1498980 w 7294652"/>
                <a:gd name="connsiteY23" fmla="*/ 5662148 h 6857999"/>
                <a:gd name="connsiteX24" fmla="*/ 2067548 w 7294652"/>
                <a:gd name="connsiteY24" fmla="*/ 6283312 h 6857999"/>
                <a:gd name="connsiteX25" fmla="*/ 2369879 w 7294652"/>
                <a:gd name="connsiteY25" fmla="*/ 6562782 h 6857999"/>
                <a:gd name="connsiteX26" fmla="*/ 2686645 w 7294652"/>
                <a:gd name="connsiteY26" fmla="*/ 6820598 h 6857999"/>
                <a:gd name="connsiteX27" fmla="*/ 2738907 w 7294652"/>
                <a:gd name="connsiteY27" fmla="*/ 6857999 h 6857999"/>
                <a:gd name="connsiteX28" fmla="*/ 1731787 w 7294652"/>
                <a:gd name="connsiteY28" fmla="*/ 6857999 h 6857999"/>
                <a:gd name="connsiteX29" fmla="*/ 1607949 w 7294652"/>
                <a:gd name="connsiteY29" fmla="*/ 6732770 h 6857999"/>
                <a:gd name="connsiteX30" fmla="*/ 1309057 w 7294652"/>
                <a:gd name="connsiteY30" fmla="*/ 6370109 h 6857999"/>
                <a:gd name="connsiteX31" fmla="*/ 1048147 w 7294652"/>
                <a:gd name="connsiteY31" fmla="*/ 5986138 h 6857999"/>
                <a:gd name="connsiteX32" fmla="*/ 987131 w 7294652"/>
                <a:gd name="connsiteY32" fmla="*/ 5888512 h 6857999"/>
                <a:gd name="connsiteX33" fmla="*/ 928866 w 7294652"/>
                <a:gd name="connsiteY33" fmla="*/ 5793463 h 6857999"/>
                <a:gd name="connsiteX34" fmla="*/ 813708 w 7294652"/>
                <a:gd name="connsiteY34" fmla="*/ 5609556 h 6857999"/>
                <a:gd name="connsiteX35" fmla="*/ 574972 w 7294652"/>
                <a:gd name="connsiteY35" fmla="*/ 5231598 h 6857999"/>
                <a:gd name="connsiteX36" fmla="*/ 342424 w 7294652"/>
                <a:gd name="connsiteY36" fmla="*/ 4834048 h 6857999"/>
                <a:gd name="connsiteX37" fmla="*/ 237579 w 7294652"/>
                <a:gd name="connsiteY37" fmla="*/ 4623500 h 6857999"/>
                <a:gd name="connsiteX38" fmla="*/ 148373 w 7294652"/>
                <a:gd name="connsiteY38" fmla="*/ 4404356 h 6857999"/>
                <a:gd name="connsiteX39" fmla="*/ 79623 w 7294652"/>
                <a:gd name="connsiteY39" fmla="*/ 4175762 h 6857999"/>
                <a:gd name="connsiteX40" fmla="*/ 54185 w 7294652"/>
                <a:gd name="connsiteY40" fmla="*/ 4059229 h 6857999"/>
                <a:gd name="connsiteX41" fmla="*/ 43013 w 7294652"/>
                <a:gd name="connsiteY41" fmla="*/ 4000790 h 6857999"/>
                <a:gd name="connsiteX42" fmla="*/ 33734 w 7294652"/>
                <a:gd name="connsiteY42" fmla="*/ 3942180 h 6857999"/>
                <a:gd name="connsiteX43" fmla="*/ 45 w 7294652"/>
                <a:gd name="connsiteY43" fmla="*/ 3472097 h 6857999"/>
                <a:gd name="connsiteX44" fmla="*/ 95436 w 7294652"/>
                <a:gd name="connsiteY44" fmla="*/ 2557372 h 6857999"/>
                <a:gd name="connsiteX45" fmla="*/ 382126 w 7294652"/>
                <a:gd name="connsiteY45" fmla="*/ 1680799 h 6857999"/>
                <a:gd name="connsiteX46" fmla="*/ 1457043 w 7294652"/>
                <a:gd name="connsiteY46" fmla="*/ 19217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294652" h="6857999">
                  <a:moveTo>
                    <a:pt x="7294652" y="6063030"/>
                  </a:moveTo>
                  <a:lnTo>
                    <a:pt x="7294652" y="6857999"/>
                  </a:lnTo>
                  <a:lnTo>
                    <a:pt x="6248575" y="6857999"/>
                  </a:lnTo>
                  <a:lnTo>
                    <a:pt x="6477898" y="6700973"/>
                  </a:lnTo>
                  <a:cubicBezTo>
                    <a:pt x="6534790" y="6659378"/>
                    <a:pt x="6591336" y="6616237"/>
                    <a:pt x="6647884" y="6572752"/>
                  </a:cubicBezTo>
                  <a:cubicBezTo>
                    <a:pt x="6704432" y="6529268"/>
                    <a:pt x="6761151" y="6485095"/>
                    <a:pt x="6817698" y="6440235"/>
                  </a:cubicBezTo>
                  <a:lnTo>
                    <a:pt x="7161451" y="6165232"/>
                  </a:lnTo>
                  <a:close/>
                  <a:moveTo>
                    <a:pt x="1673436" y="0"/>
                  </a:moveTo>
                  <a:lnTo>
                    <a:pt x="2394951" y="0"/>
                  </a:lnTo>
                  <a:lnTo>
                    <a:pt x="2244659" y="100763"/>
                  </a:lnTo>
                  <a:cubicBezTo>
                    <a:pt x="2071051" y="224086"/>
                    <a:pt x="1903860" y="356975"/>
                    <a:pt x="1743903" y="498975"/>
                  </a:cubicBezTo>
                  <a:cubicBezTo>
                    <a:pt x="1533218" y="689638"/>
                    <a:pt x="1339146" y="897902"/>
                    <a:pt x="1163821" y="1121514"/>
                  </a:cubicBezTo>
                  <a:cubicBezTo>
                    <a:pt x="988284" y="1344764"/>
                    <a:pt x="834608" y="1584376"/>
                    <a:pt x="704911" y="1837036"/>
                  </a:cubicBezTo>
                  <a:cubicBezTo>
                    <a:pt x="573950" y="2089059"/>
                    <a:pt x="469577" y="2354041"/>
                    <a:pt x="393472" y="2627669"/>
                  </a:cubicBezTo>
                  <a:cubicBezTo>
                    <a:pt x="318269" y="2902842"/>
                    <a:pt x="280119" y="3186833"/>
                    <a:pt x="280032" y="3472097"/>
                  </a:cubicBezTo>
                  <a:cubicBezTo>
                    <a:pt x="280349" y="3610956"/>
                    <a:pt x="296380" y="3749334"/>
                    <a:pt x="327813" y="3884602"/>
                  </a:cubicBezTo>
                  <a:cubicBezTo>
                    <a:pt x="360878" y="4018046"/>
                    <a:pt x="408244" y="4147540"/>
                    <a:pt x="469096" y="4270809"/>
                  </a:cubicBezTo>
                  <a:cubicBezTo>
                    <a:pt x="499175" y="4332511"/>
                    <a:pt x="532347" y="4393012"/>
                    <a:pt x="567581" y="4452482"/>
                  </a:cubicBezTo>
                  <a:cubicBezTo>
                    <a:pt x="602815" y="4511953"/>
                    <a:pt x="641144" y="4570562"/>
                    <a:pt x="680677" y="4628484"/>
                  </a:cubicBezTo>
                  <a:cubicBezTo>
                    <a:pt x="760771" y="4743985"/>
                    <a:pt x="849802" y="4856048"/>
                    <a:pt x="941928" y="4968628"/>
                  </a:cubicBezTo>
                  <a:cubicBezTo>
                    <a:pt x="1034055" y="5081206"/>
                    <a:pt x="1130994" y="5193958"/>
                    <a:pt x="1224665" y="5311349"/>
                  </a:cubicBezTo>
                  <a:cubicBezTo>
                    <a:pt x="1271987" y="5369787"/>
                    <a:pt x="1318853" y="5429429"/>
                    <a:pt x="1365259" y="5490273"/>
                  </a:cubicBezTo>
                  <a:lnTo>
                    <a:pt x="1432808" y="5577931"/>
                  </a:lnTo>
                  <a:cubicBezTo>
                    <a:pt x="1454979" y="5605947"/>
                    <a:pt x="1476121" y="5634821"/>
                    <a:pt x="1498980" y="5662148"/>
                  </a:cubicBezTo>
                  <a:cubicBezTo>
                    <a:pt x="1676323" y="5880038"/>
                    <a:pt x="1866158" y="6087441"/>
                    <a:pt x="2067548" y="6283312"/>
                  </a:cubicBezTo>
                  <a:cubicBezTo>
                    <a:pt x="2166203" y="6379907"/>
                    <a:pt x="2266974" y="6473064"/>
                    <a:pt x="2369879" y="6562782"/>
                  </a:cubicBezTo>
                  <a:cubicBezTo>
                    <a:pt x="2473005" y="6652331"/>
                    <a:pt x="2577677" y="6738957"/>
                    <a:pt x="2686645" y="6820598"/>
                  </a:cubicBezTo>
                  <a:lnTo>
                    <a:pt x="2738907" y="6857999"/>
                  </a:lnTo>
                  <a:lnTo>
                    <a:pt x="1731787" y="6857999"/>
                  </a:lnTo>
                  <a:lnTo>
                    <a:pt x="1607949" y="6732770"/>
                  </a:lnTo>
                  <a:cubicBezTo>
                    <a:pt x="1501232" y="6617903"/>
                    <a:pt x="1401421" y="6496799"/>
                    <a:pt x="1309057" y="6370109"/>
                  </a:cubicBezTo>
                  <a:cubicBezTo>
                    <a:pt x="1217103" y="6244469"/>
                    <a:pt x="1129618" y="6116590"/>
                    <a:pt x="1048147" y="5986138"/>
                  </a:cubicBezTo>
                  <a:cubicBezTo>
                    <a:pt x="1027179" y="5953825"/>
                    <a:pt x="1007414" y="5920996"/>
                    <a:pt x="987131" y="5888512"/>
                  </a:cubicBezTo>
                  <a:lnTo>
                    <a:pt x="928866" y="5793463"/>
                  </a:lnTo>
                  <a:cubicBezTo>
                    <a:pt x="891568" y="5732276"/>
                    <a:pt x="852725" y="5671260"/>
                    <a:pt x="813708" y="5609556"/>
                  </a:cubicBezTo>
                  <a:lnTo>
                    <a:pt x="574972" y="5231598"/>
                  </a:lnTo>
                  <a:cubicBezTo>
                    <a:pt x="495221" y="5103551"/>
                    <a:pt x="416158" y="4971549"/>
                    <a:pt x="342424" y="4834048"/>
                  </a:cubicBezTo>
                  <a:cubicBezTo>
                    <a:pt x="305641" y="4765298"/>
                    <a:pt x="270236" y="4695343"/>
                    <a:pt x="237579" y="4623500"/>
                  </a:cubicBezTo>
                  <a:cubicBezTo>
                    <a:pt x="204922" y="4551655"/>
                    <a:pt x="175187" y="4478607"/>
                    <a:pt x="148373" y="4404356"/>
                  </a:cubicBezTo>
                  <a:cubicBezTo>
                    <a:pt x="121561" y="4330107"/>
                    <a:pt x="99046" y="4252934"/>
                    <a:pt x="79623" y="4175762"/>
                  </a:cubicBezTo>
                  <a:cubicBezTo>
                    <a:pt x="70514" y="4136916"/>
                    <a:pt x="61577" y="4098245"/>
                    <a:pt x="54185" y="4059229"/>
                  </a:cubicBezTo>
                  <a:lnTo>
                    <a:pt x="43013" y="4000790"/>
                  </a:lnTo>
                  <a:lnTo>
                    <a:pt x="33734" y="3942180"/>
                  </a:lnTo>
                  <a:cubicBezTo>
                    <a:pt x="10461" y="3786581"/>
                    <a:pt x="-801" y="3629416"/>
                    <a:pt x="45" y="3472097"/>
                  </a:cubicBezTo>
                  <a:cubicBezTo>
                    <a:pt x="863" y="3164748"/>
                    <a:pt x="32824" y="2858275"/>
                    <a:pt x="95436" y="2557372"/>
                  </a:cubicBezTo>
                  <a:cubicBezTo>
                    <a:pt x="157549" y="2255281"/>
                    <a:pt x="253728" y="1961216"/>
                    <a:pt x="382126" y="1680799"/>
                  </a:cubicBezTo>
                  <a:cubicBezTo>
                    <a:pt x="639940" y="1120482"/>
                    <a:pt x="1015492" y="619117"/>
                    <a:pt x="1457043" y="192176"/>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77FC097-E4F2-4A45-82E8-3808FA553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0650" y="-5799"/>
              <a:ext cx="7291350" cy="6858000"/>
            </a:xfrm>
            <a:custGeom>
              <a:avLst/>
              <a:gdLst>
                <a:gd name="connsiteX0" fmla="*/ 7291350 w 7291350"/>
                <a:gd name="connsiteY0" fmla="*/ 5718699 h 6858000"/>
                <a:gd name="connsiteX1" fmla="*/ 7291350 w 7291350"/>
                <a:gd name="connsiteY1" fmla="*/ 6806115 h 6858000"/>
                <a:gd name="connsiteX2" fmla="*/ 7224124 w 7291350"/>
                <a:gd name="connsiteY2" fmla="*/ 6858000 h 6858000"/>
                <a:gd name="connsiteX3" fmla="*/ 5607142 w 7291350"/>
                <a:gd name="connsiteY3" fmla="*/ 6858000 h 6858000"/>
                <a:gd name="connsiteX4" fmla="*/ 5736072 w 7291350"/>
                <a:gd name="connsiteY4" fmla="*/ 6801170 h 6858000"/>
                <a:gd name="connsiteX5" fmla="*/ 6949826 w 7291350"/>
                <a:gd name="connsiteY5" fmla="*/ 5983707 h 6858000"/>
                <a:gd name="connsiteX6" fmla="*/ 7220703 w 7291350"/>
                <a:gd name="connsiteY6" fmla="*/ 5773675 h 6858000"/>
                <a:gd name="connsiteX7" fmla="*/ 7218419 w 7291350"/>
                <a:gd name="connsiteY7" fmla="*/ 0 h 6858000"/>
                <a:gd name="connsiteX8" fmla="*/ 7291350 w 7291350"/>
                <a:gd name="connsiteY8" fmla="*/ 0 h 6858000"/>
                <a:gd name="connsiteX9" fmla="*/ 7291350 w 7291350"/>
                <a:gd name="connsiteY9" fmla="*/ 50138 h 6858000"/>
                <a:gd name="connsiteX10" fmla="*/ 1797607 w 7291350"/>
                <a:gd name="connsiteY10" fmla="*/ 0 h 6858000"/>
                <a:gd name="connsiteX11" fmla="*/ 3385676 w 7291350"/>
                <a:gd name="connsiteY11" fmla="*/ 0 h 6858000"/>
                <a:gd name="connsiteX12" fmla="*/ 3360567 w 7291350"/>
                <a:gd name="connsiteY12" fmla="*/ 11552 h 6858000"/>
                <a:gd name="connsiteX13" fmla="*/ 2267395 w 7291350"/>
                <a:gd name="connsiteY13" fmla="*/ 725831 h 6858000"/>
                <a:gd name="connsiteX14" fmla="*/ 1234074 w 7291350"/>
                <a:gd name="connsiteY14" fmla="*/ 2007171 h 6858000"/>
                <a:gd name="connsiteX15" fmla="*/ 859383 w 7291350"/>
                <a:gd name="connsiteY15" fmla="*/ 3498372 h 6858000"/>
                <a:gd name="connsiteX16" fmla="*/ 1479513 w 7291350"/>
                <a:gd name="connsiteY16" fmla="*/ 4883182 h 6858000"/>
                <a:gd name="connsiteX17" fmla="*/ 1791985 w 7291350"/>
                <a:gd name="connsiteY17" fmla="*/ 5322671 h 6858000"/>
                <a:gd name="connsiteX18" fmla="*/ 3397295 w 7291350"/>
                <a:gd name="connsiteY18" fmla="*/ 6784567 h 6858000"/>
                <a:gd name="connsiteX19" fmla="*/ 3590446 w 7291350"/>
                <a:gd name="connsiteY19" fmla="*/ 6858000 h 6858000"/>
                <a:gd name="connsiteX20" fmla="*/ 1970757 w 7291350"/>
                <a:gd name="connsiteY20" fmla="*/ 6858000 h 6858000"/>
                <a:gd name="connsiteX21" fmla="*/ 1735872 w 7291350"/>
                <a:gd name="connsiteY21" fmla="*/ 6627685 h 6858000"/>
                <a:gd name="connsiteX22" fmla="*/ 1080932 w 7291350"/>
                <a:gd name="connsiteY22" fmla="*/ 5805127 h 6858000"/>
                <a:gd name="connsiteX23" fmla="*/ 0 w 7291350"/>
                <a:gd name="connsiteY23" fmla="*/ 3498372 h 6858000"/>
                <a:gd name="connsiteX24" fmla="*/ 1708174 w 7291350"/>
                <a:gd name="connsiteY24"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91350" h="6858000">
                  <a:moveTo>
                    <a:pt x="7291350" y="5718699"/>
                  </a:moveTo>
                  <a:lnTo>
                    <a:pt x="7291350" y="6806115"/>
                  </a:lnTo>
                  <a:lnTo>
                    <a:pt x="7224124" y="6858000"/>
                  </a:lnTo>
                  <a:lnTo>
                    <a:pt x="5607142" y="6858000"/>
                  </a:lnTo>
                  <a:lnTo>
                    <a:pt x="5736072" y="6801170"/>
                  </a:lnTo>
                  <a:cubicBezTo>
                    <a:pt x="6122313" y="6616106"/>
                    <a:pt x="6503069" y="6332805"/>
                    <a:pt x="6949826" y="5983707"/>
                  </a:cubicBezTo>
                  <a:cubicBezTo>
                    <a:pt x="7041094" y="5912378"/>
                    <a:pt x="7132358" y="5842426"/>
                    <a:pt x="7220703" y="5773675"/>
                  </a:cubicBezTo>
                  <a:close/>
                  <a:moveTo>
                    <a:pt x="7218419" y="0"/>
                  </a:moveTo>
                  <a:lnTo>
                    <a:pt x="7291350" y="0"/>
                  </a:lnTo>
                  <a:lnTo>
                    <a:pt x="7291350" y="50138"/>
                  </a:lnTo>
                  <a:close/>
                  <a:moveTo>
                    <a:pt x="1797607" y="0"/>
                  </a:moveTo>
                  <a:lnTo>
                    <a:pt x="3385676" y="0"/>
                  </a:lnTo>
                  <a:lnTo>
                    <a:pt x="3360567" y="11552"/>
                  </a:lnTo>
                  <a:cubicBezTo>
                    <a:pt x="2968013" y="202286"/>
                    <a:pt x="2600620" y="442170"/>
                    <a:pt x="2267395" y="725831"/>
                  </a:cubicBezTo>
                  <a:cubicBezTo>
                    <a:pt x="1824986" y="1104820"/>
                    <a:pt x="1477279" y="1536057"/>
                    <a:pt x="1234074" y="2007171"/>
                  </a:cubicBezTo>
                  <a:cubicBezTo>
                    <a:pt x="985368" y="2488770"/>
                    <a:pt x="859383" y="2990476"/>
                    <a:pt x="859383" y="3498372"/>
                  </a:cubicBezTo>
                  <a:cubicBezTo>
                    <a:pt x="859383" y="4010222"/>
                    <a:pt x="1060651" y="4308942"/>
                    <a:pt x="1479513" y="4883182"/>
                  </a:cubicBezTo>
                  <a:cubicBezTo>
                    <a:pt x="1580577" y="5021714"/>
                    <a:pt x="1685078" y="5164888"/>
                    <a:pt x="1791985" y="5322671"/>
                  </a:cubicBezTo>
                  <a:cubicBezTo>
                    <a:pt x="2283419" y="6046950"/>
                    <a:pt x="2796809" y="6521439"/>
                    <a:pt x="3397295" y="6784567"/>
                  </a:cubicBezTo>
                  <a:lnTo>
                    <a:pt x="3590446" y="6858000"/>
                  </a:lnTo>
                  <a:lnTo>
                    <a:pt x="1970757" y="6858000"/>
                  </a:lnTo>
                  <a:lnTo>
                    <a:pt x="1735872" y="6627685"/>
                  </a:lnTo>
                  <a:cubicBezTo>
                    <a:pt x="1502484" y="6382823"/>
                    <a:pt x="1285774" y="6107254"/>
                    <a:pt x="1080932" y="5805127"/>
                  </a:cubicBezTo>
                  <a:cubicBezTo>
                    <a:pt x="556365" y="5032027"/>
                    <a:pt x="0" y="4501616"/>
                    <a:pt x="0" y="3498372"/>
                  </a:cubicBezTo>
                  <a:cubicBezTo>
                    <a:pt x="0" y="2160829"/>
                    <a:pt x="685186" y="949872"/>
                    <a:pt x="1708174" y="7330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D0DF88B0-FA8A-47F5-8EAC-1880B1A51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2894" y="-5799"/>
              <a:ext cx="7269107" cy="6858000"/>
            </a:xfrm>
            <a:custGeom>
              <a:avLst/>
              <a:gdLst>
                <a:gd name="connsiteX0" fmla="*/ 7269107 w 7269107"/>
                <a:gd name="connsiteY0" fmla="*/ 5518449 h 6858000"/>
                <a:gd name="connsiteX1" fmla="*/ 7269107 w 7269107"/>
                <a:gd name="connsiteY1" fmla="*/ 6823281 h 6858000"/>
                <a:gd name="connsiteX2" fmla="*/ 7224122 w 7269107"/>
                <a:gd name="connsiteY2" fmla="*/ 6858000 h 6858000"/>
                <a:gd name="connsiteX3" fmla="*/ 4927054 w 7269107"/>
                <a:gd name="connsiteY3" fmla="*/ 6858000 h 6858000"/>
                <a:gd name="connsiteX4" fmla="*/ 4982167 w 7269107"/>
                <a:gd name="connsiteY4" fmla="*/ 6852876 h 6858000"/>
                <a:gd name="connsiteX5" fmla="*/ 5743768 w 7269107"/>
                <a:gd name="connsiteY5" fmla="*/ 6606245 h 6858000"/>
                <a:gd name="connsiteX6" fmla="*/ 6843778 w 7269107"/>
                <a:gd name="connsiteY6" fmla="*/ 5848440 h 6858000"/>
                <a:gd name="connsiteX7" fmla="*/ 7115515 w 7269107"/>
                <a:gd name="connsiteY7" fmla="*/ 5637891 h 6858000"/>
                <a:gd name="connsiteX8" fmla="*/ 6870111 w 7269107"/>
                <a:gd name="connsiteY8" fmla="*/ 0 h 6858000"/>
                <a:gd name="connsiteX9" fmla="*/ 7269107 w 7269107"/>
                <a:gd name="connsiteY9" fmla="*/ 0 h 6858000"/>
                <a:gd name="connsiteX10" fmla="*/ 7269107 w 7269107"/>
                <a:gd name="connsiteY10" fmla="*/ 243137 h 6858000"/>
                <a:gd name="connsiteX11" fmla="*/ 7089989 w 7269107"/>
                <a:gd name="connsiteY11" fmla="*/ 119955 h 6858000"/>
                <a:gd name="connsiteX12" fmla="*/ 6952948 w 7269107"/>
                <a:gd name="connsiteY12" fmla="*/ 41521 h 6858000"/>
                <a:gd name="connsiteX13" fmla="*/ 1797606 w 7269107"/>
                <a:gd name="connsiteY13" fmla="*/ 0 h 6858000"/>
                <a:gd name="connsiteX14" fmla="*/ 3815328 w 7269107"/>
                <a:gd name="connsiteY14" fmla="*/ 0 h 6858000"/>
                <a:gd name="connsiteX15" fmla="*/ 3627371 w 7269107"/>
                <a:gd name="connsiteY15" fmla="*/ 77142 h 6858000"/>
                <a:gd name="connsiteX16" fmla="*/ 2379115 w 7269107"/>
                <a:gd name="connsiteY16" fmla="*/ 856285 h 6858000"/>
                <a:gd name="connsiteX17" fmla="*/ 1386699 w 7269107"/>
                <a:gd name="connsiteY17" fmla="*/ 2086062 h 6858000"/>
                <a:gd name="connsiteX18" fmla="*/ 1031258 w 7269107"/>
                <a:gd name="connsiteY18" fmla="*/ 3498372 h 6858000"/>
                <a:gd name="connsiteX19" fmla="*/ 1618904 w 7269107"/>
                <a:gd name="connsiteY19" fmla="*/ 4781604 h 6858000"/>
                <a:gd name="connsiteX20" fmla="*/ 1934812 w 7269107"/>
                <a:gd name="connsiteY20" fmla="*/ 5225904 h 6858000"/>
                <a:gd name="connsiteX21" fmla="*/ 3140010 w 7269107"/>
                <a:gd name="connsiteY21" fmla="*/ 6456196 h 6858000"/>
                <a:gd name="connsiteX22" fmla="*/ 4281662 w 7269107"/>
                <a:gd name="connsiteY22" fmla="*/ 6843305 h 6858000"/>
                <a:gd name="connsiteX23" fmla="*/ 4449058 w 7269107"/>
                <a:gd name="connsiteY23" fmla="*/ 6858000 h 6858000"/>
                <a:gd name="connsiteX24" fmla="*/ 1970756 w 7269107"/>
                <a:gd name="connsiteY24" fmla="*/ 6858000 h 6858000"/>
                <a:gd name="connsiteX25" fmla="*/ 1735871 w 7269107"/>
                <a:gd name="connsiteY25" fmla="*/ 6627685 h 6858000"/>
                <a:gd name="connsiteX26" fmla="*/ 1080930 w 7269107"/>
                <a:gd name="connsiteY26" fmla="*/ 5805127 h 6858000"/>
                <a:gd name="connsiteX27" fmla="*/ 0 w 7269107"/>
                <a:gd name="connsiteY27" fmla="*/ 3498372 h 6858000"/>
                <a:gd name="connsiteX28" fmla="*/ 1708172 w 7269107"/>
                <a:gd name="connsiteY28"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269107" h="6858000">
                  <a:moveTo>
                    <a:pt x="7269107" y="5518449"/>
                  </a:moveTo>
                  <a:lnTo>
                    <a:pt x="7269107" y="6823281"/>
                  </a:lnTo>
                  <a:lnTo>
                    <a:pt x="7224122" y="6858000"/>
                  </a:lnTo>
                  <a:lnTo>
                    <a:pt x="4927054" y="6858000"/>
                  </a:lnTo>
                  <a:lnTo>
                    <a:pt x="4982167" y="6852876"/>
                  </a:lnTo>
                  <a:cubicBezTo>
                    <a:pt x="5236517" y="6821036"/>
                    <a:pt x="5483373" y="6740566"/>
                    <a:pt x="5743768" y="6606245"/>
                  </a:cubicBezTo>
                  <a:cubicBezTo>
                    <a:pt x="6099551" y="6422337"/>
                    <a:pt x="6452586" y="6154209"/>
                    <a:pt x="6843778" y="5848440"/>
                  </a:cubicBezTo>
                  <a:cubicBezTo>
                    <a:pt x="6935559" y="5776768"/>
                    <a:pt x="7026997" y="5706642"/>
                    <a:pt x="7115515" y="5637891"/>
                  </a:cubicBezTo>
                  <a:close/>
                  <a:moveTo>
                    <a:pt x="6870111" y="0"/>
                  </a:moveTo>
                  <a:lnTo>
                    <a:pt x="7269107" y="0"/>
                  </a:lnTo>
                  <a:lnTo>
                    <a:pt x="7269107" y="243137"/>
                  </a:lnTo>
                  <a:lnTo>
                    <a:pt x="7089989" y="119955"/>
                  </a:lnTo>
                  <a:cubicBezTo>
                    <a:pt x="7045081" y="92581"/>
                    <a:pt x="6999384" y="66425"/>
                    <a:pt x="6952948" y="41521"/>
                  </a:cubicBezTo>
                  <a:close/>
                  <a:moveTo>
                    <a:pt x="1797606" y="0"/>
                  </a:moveTo>
                  <a:lnTo>
                    <a:pt x="3815328" y="0"/>
                  </a:lnTo>
                  <a:lnTo>
                    <a:pt x="3627371" y="77142"/>
                  </a:lnTo>
                  <a:cubicBezTo>
                    <a:pt x="3175548" y="273822"/>
                    <a:pt x="2754868" y="536281"/>
                    <a:pt x="2379115" y="856285"/>
                  </a:cubicBezTo>
                  <a:cubicBezTo>
                    <a:pt x="1959736" y="1215679"/>
                    <a:pt x="1616497" y="1640901"/>
                    <a:pt x="1386699" y="2086062"/>
                  </a:cubicBezTo>
                  <a:cubicBezTo>
                    <a:pt x="1151572" y="2543083"/>
                    <a:pt x="1031258" y="3018150"/>
                    <a:pt x="1031258" y="3498372"/>
                  </a:cubicBezTo>
                  <a:cubicBezTo>
                    <a:pt x="1031258" y="3957455"/>
                    <a:pt x="1211213" y="4223692"/>
                    <a:pt x="1618904" y="4781604"/>
                  </a:cubicBezTo>
                  <a:cubicBezTo>
                    <a:pt x="1720826" y="4921339"/>
                    <a:pt x="1826186" y="5065887"/>
                    <a:pt x="1934812" y="5225904"/>
                  </a:cubicBezTo>
                  <a:cubicBezTo>
                    <a:pt x="2318957" y="5792064"/>
                    <a:pt x="2713069" y="6194600"/>
                    <a:pt x="3140010" y="6456196"/>
                  </a:cubicBezTo>
                  <a:cubicBezTo>
                    <a:pt x="3479423" y="6664512"/>
                    <a:pt x="3855769" y="6792387"/>
                    <a:pt x="4281662" y="6843305"/>
                  </a:cubicBezTo>
                  <a:lnTo>
                    <a:pt x="4449058" y="6858000"/>
                  </a:lnTo>
                  <a:lnTo>
                    <a:pt x="1970756" y="6858000"/>
                  </a:lnTo>
                  <a:lnTo>
                    <a:pt x="1735871" y="6627685"/>
                  </a:lnTo>
                  <a:cubicBezTo>
                    <a:pt x="1502482" y="6382823"/>
                    <a:pt x="1285773" y="6107254"/>
                    <a:pt x="1080930" y="5805127"/>
                  </a:cubicBezTo>
                  <a:cubicBezTo>
                    <a:pt x="556364" y="5032027"/>
                    <a:pt x="0" y="4501616"/>
                    <a:pt x="0" y="3498372"/>
                  </a:cubicBezTo>
                  <a:cubicBezTo>
                    <a:pt x="0" y="2160829"/>
                    <a:pt x="685185" y="949872"/>
                    <a:pt x="1708172" y="73302"/>
                  </a:cubicBezTo>
                  <a:close/>
                </a:path>
              </a:pathLst>
            </a:custGeom>
            <a:gradFill>
              <a:gsLst>
                <a:gs pos="2000">
                  <a:schemeClr val="bg1">
                    <a:alpha val="10000"/>
                  </a:schemeClr>
                </a:gs>
                <a:gs pos="5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a:extLst>
              <a:ext uri="{FF2B5EF4-FFF2-40B4-BE49-F238E27FC236}">
                <a16:creationId xmlns:a16="http://schemas.microsoft.com/office/drawing/2014/main" id="{D0C1340B-4FFF-745F-8C87-3986FDB6704A}"/>
              </a:ext>
            </a:extLst>
          </p:cNvPr>
          <p:cNvSpPr>
            <a:spLocks noGrp="1"/>
          </p:cNvSpPr>
          <p:nvPr>
            <p:ph idx="1"/>
          </p:nvPr>
        </p:nvSpPr>
        <p:spPr>
          <a:xfrm>
            <a:off x="6632812" y="1032987"/>
            <a:ext cx="4919108" cy="4792027"/>
          </a:xfrm>
        </p:spPr>
        <p:txBody>
          <a:bodyPr anchor="ctr">
            <a:normAutofit/>
          </a:bodyPr>
          <a:lstStyle/>
          <a:p>
            <a:r>
              <a:rPr lang="en-US" sz="2000">
                <a:solidFill>
                  <a:schemeClr val="tx2"/>
                </a:solidFill>
              </a:rPr>
              <a:t>An environmental threat is a challenge posed by an unfavorable trend or development that leads, in the absence of defensive marketing action, to deterioration of sales or profits. </a:t>
            </a:r>
          </a:p>
          <a:p>
            <a:r>
              <a:rPr lang="en-US" sz="2000">
                <a:solidFill>
                  <a:schemeClr val="tx2"/>
                </a:solidFill>
              </a:rPr>
              <a:t>Threats should be classified according to seriousness and probability of occurrence.  </a:t>
            </a:r>
          </a:p>
          <a:p>
            <a:r>
              <a:rPr lang="en-US" sz="2000">
                <a:solidFill>
                  <a:schemeClr val="tx2"/>
                </a:solidFill>
              </a:rPr>
              <a:t>After identifying the major threats and opportunities facing the specific business unit, the management can characterize that business’s overall attractiveness.</a:t>
            </a:r>
          </a:p>
        </p:txBody>
      </p:sp>
    </p:spTree>
    <p:extLst>
      <p:ext uri="{BB962C8B-B14F-4D97-AF65-F5344CB8AC3E}">
        <p14:creationId xmlns:p14="http://schemas.microsoft.com/office/powerpoint/2010/main" val="1140332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D166AE0-A21B-BCD1-DF92-91EE1DAE29A9}"/>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Goals of environmental analysis </a:t>
            </a:r>
          </a:p>
        </p:txBody>
      </p:sp>
      <p:graphicFrame>
        <p:nvGraphicFramePr>
          <p:cNvPr id="5" name="Content Placeholder 2">
            <a:extLst>
              <a:ext uri="{FF2B5EF4-FFF2-40B4-BE49-F238E27FC236}">
                <a16:creationId xmlns:a16="http://schemas.microsoft.com/office/drawing/2014/main" id="{358FD16B-88E4-B6ED-B2CA-21AF5F4D132F}"/>
              </a:ext>
            </a:extLst>
          </p:cNvPr>
          <p:cNvGraphicFramePr>
            <a:graphicFrameLocks noGrp="1"/>
          </p:cNvGraphicFramePr>
          <p:nvPr>
            <p:ph idx="1"/>
            <p:extLst>
              <p:ext uri="{D42A27DB-BD31-4B8C-83A1-F6EECF244321}">
                <p14:modId xmlns:p14="http://schemas.microsoft.com/office/powerpoint/2010/main" val="114864469"/>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1949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B676BA-F32C-1362-5C81-C15680E1CC01}"/>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Models of marketing environmental analysis</a:t>
            </a:r>
          </a:p>
        </p:txBody>
      </p:sp>
      <p:sp>
        <p:nvSpPr>
          <p:cNvPr id="3" name="Content Placeholder 2">
            <a:extLst>
              <a:ext uri="{FF2B5EF4-FFF2-40B4-BE49-F238E27FC236}">
                <a16:creationId xmlns:a16="http://schemas.microsoft.com/office/drawing/2014/main" id="{272AFAB3-1575-AE7C-F49B-AE6D610F8B1E}"/>
              </a:ext>
            </a:extLst>
          </p:cNvPr>
          <p:cNvSpPr>
            <a:spLocks noGrp="1"/>
          </p:cNvSpPr>
          <p:nvPr>
            <p:ph idx="1"/>
          </p:nvPr>
        </p:nvSpPr>
        <p:spPr>
          <a:xfrm>
            <a:off x="1371599" y="2318197"/>
            <a:ext cx="9724031" cy="3683358"/>
          </a:xfrm>
        </p:spPr>
        <p:txBody>
          <a:bodyPr anchor="ctr">
            <a:normAutofit/>
          </a:bodyPr>
          <a:lstStyle/>
          <a:p>
            <a:r>
              <a:rPr lang="en-US" sz="2000"/>
              <a:t>a)	SWOT (Strength, Weakness, Opportunity, Threat) Analysis</a:t>
            </a:r>
          </a:p>
          <a:p>
            <a:r>
              <a:rPr lang="en-US" sz="2000"/>
              <a:t>b)	PESTEL (Political, Economic, Socio-Cultural, Technological, Legal, Environmental) Analysis</a:t>
            </a:r>
          </a:p>
          <a:p>
            <a:r>
              <a:rPr lang="en-US" sz="2000"/>
              <a:t>c)	Industry Analysis</a:t>
            </a:r>
          </a:p>
          <a:p>
            <a:r>
              <a:rPr lang="en-US" sz="2000"/>
              <a:t>d)	The UPPSALA Model</a:t>
            </a:r>
          </a:p>
          <a:p>
            <a:r>
              <a:rPr lang="en-US" sz="2000"/>
              <a:t>e)	CAGE Framework</a:t>
            </a:r>
          </a:p>
          <a:p>
            <a:r>
              <a:rPr lang="en-US" sz="2000"/>
              <a:t>f)	Structure- Conduct – Performance Model</a:t>
            </a:r>
          </a:p>
          <a:p>
            <a:r>
              <a:rPr lang="en-US" sz="2000"/>
              <a:t>g)	VRIO</a:t>
            </a:r>
          </a:p>
          <a:p>
            <a:r>
              <a:rPr lang="en-US" sz="2000"/>
              <a:t>h)	McKinsey 7S Model</a:t>
            </a:r>
          </a:p>
          <a:p>
            <a:endParaRPr lang="en-US" sz="2000"/>
          </a:p>
        </p:txBody>
      </p:sp>
    </p:spTree>
    <p:extLst>
      <p:ext uri="{BB962C8B-B14F-4D97-AF65-F5344CB8AC3E}">
        <p14:creationId xmlns:p14="http://schemas.microsoft.com/office/powerpoint/2010/main" val="1593640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E667D0-2030-1950-6015-A7C94CEA2DA9}"/>
              </a:ext>
            </a:extLst>
          </p:cNvPr>
          <p:cNvSpPr>
            <a:spLocks noGrp="1"/>
          </p:cNvSpPr>
          <p:nvPr>
            <p:ph type="title"/>
          </p:nvPr>
        </p:nvSpPr>
        <p:spPr>
          <a:xfrm>
            <a:off x="645064" y="525982"/>
            <a:ext cx="4282983" cy="1200361"/>
          </a:xfrm>
        </p:spPr>
        <p:txBody>
          <a:bodyPr anchor="b">
            <a:normAutofit/>
          </a:bodyPr>
          <a:lstStyle/>
          <a:p>
            <a:r>
              <a:rPr lang="en-US" sz="3600"/>
              <a:t>PESTEL model </a:t>
            </a:r>
          </a:p>
        </p:txBody>
      </p:sp>
      <p:sp>
        <p:nvSpPr>
          <p:cNvPr id="46" name="Rectangle 45">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A2DD148-BD1A-4D64-0ECF-49BEC9D47DE2}"/>
              </a:ext>
            </a:extLst>
          </p:cNvPr>
          <p:cNvSpPr>
            <a:spLocks noGrp="1"/>
          </p:cNvSpPr>
          <p:nvPr>
            <p:ph idx="1"/>
          </p:nvPr>
        </p:nvSpPr>
        <p:spPr>
          <a:xfrm>
            <a:off x="645066" y="2031101"/>
            <a:ext cx="4282984" cy="3511943"/>
          </a:xfrm>
        </p:spPr>
        <p:txBody>
          <a:bodyPr anchor="ctr">
            <a:normAutofit/>
          </a:bodyPr>
          <a:lstStyle/>
          <a:p>
            <a:r>
              <a:rPr lang="en-US" sz="1800"/>
              <a:t>Political, Economic, Socio-Cultural, Technological, Legal, Environmental</a:t>
            </a:r>
          </a:p>
          <a:p>
            <a:r>
              <a:rPr lang="en-US" sz="1800"/>
              <a:t>Source: adopted from Segura, E., Belmonte, L. M., Morales, R., &amp; Somolinos, J. A. (2023)</a:t>
            </a:r>
          </a:p>
          <a:p>
            <a:endParaRPr lang="en-US" sz="1800"/>
          </a:p>
          <a:p>
            <a:endParaRPr lang="en-US" sz="1800"/>
          </a:p>
        </p:txBody>
      </p:sp>
      <p:sp>
        <p:nvSpPr>
          <p:cNvPr id="47" name="Rectangle 46">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FB5B73F-19CF-9409-9331-1AC63BD94EB7}"/>
              </a:ext>
            </a:extLst>
          </p:cNvPr>
          <p:cNvPicPr>
            <a:picLocks noChangeAspect="1"/>
          </p:cNvPicPr>
          <p:nvPr/>
        </p:nvPicPr>
        <p:blipFill rotWithShape="1">
          <a:blip r:embed="rId2"/>
          <a:srcRect l="4681" r="5321" b="3"/>
          <a:stretch/>
        </p:blipFill>
        <p:spPr>
          <a:xfrm>
            <a:off x="6139655" y="650494"/>
            <a:ext cx="5324183" cy="5324142"/>
          </a:xfrm>
          <a:prstGeom prst="rect">
            <a:avLst/>
          </a:prstGeom>
        </p:spPr>
      </p:pic>
    </p:spTree>
    <p:extLst>
      <p:ext uri="{BB962C8B-B14F-4D97-AF65-F5344CB8AC3E}">
        <p14:creationId xmlns:p14="http://schemas.microsoft.com/office/powerpoint/2010/main" val="2571622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AD315-25AD-3AC8-2F5E-1830017AE72F}"/>
              </a:ext>
            </a:extLst>
          </p:cNvPr>
          <p:cNvSpPr>
            <a:spLocks noGrp="1"/>
          </p:cNvSpPr>
          <p:nvPr>
            <p:ph type="title"/>
          </p:nvPr>
        </p:nvSpPr>
        <p:spPr>
          <a:xfrm>
            <a:off x="761803" y="350196"/>
            <a:ext cx="4646904" cy="1624520"/>
          </a:xfrm>
        </p:spPr>
        <p:txBody>
          <a:bodyPr anchor="ctr">
            <a:normAutofit/>
          </a:bodyPr>
          <a:lstStyle/>
          <a:p>
            <a:r>
              <a:rPr lang="en-US" sz="4000"/>
              <a:t>PESTEL Model </a:t>
            </a:r>
          </a:p>
        </p:txBody>
      </p:sp>
      <p:sp>
        <p:nvSpPr>
          <p:cNvPr id="3" name="Content Placeholder 2">
            <a:extLst>
              <a:ext uri="{FF2B5EF4-FFF2-40B4-BE49-F238E27FC236}">
                <a16:creationId xmlns:a16="http://schemas.microsoft.com/office/drawing/2014/main" id="{20DDC8C1-16EC-426C-0CAC-2A07398E30E2}"/>
              </a:ext>
            </a:extLst>
          </p:cNvPr>
          <p:cNvSpPr>
            <a:spLocks noGrp="1"/>
          </p:cNvSpPr>
          <p:nvPr>
            <p:ph idx="1"/>
          </p:nvPr>
        </p:nvSpPr>
        <p:spPr>
          <a:xfrm>
            <a:off x="761802" y="2743200"/>
            <a:ext cx="4646905" cy="3613149"/>
          </a:xfrm>
        </p:spPr>
        <p:txBody>
          <a:bodyPr anchor="ctr">
            <a:normAutofit/>
          </a:bodyPr>
          <a:lstStyle/>
          <a:p>
            <a:r>
              <a:rPr lang="en-US" sz="1700"/>
              <a:t>a)	The political factors :</a:t>
            </a:r>
          </a:p>
          <a:p>
            <a:r>
              <a:rPr lang="en-US" sz="1700"/>
              <a:t>Political ideologies (democracy, communism) </a:t>
            </a:r>
          </a:p>
          <a:p>
            <a:r>
              <a:rPr lang="en-US" sz="1700"/>
              <a:t>Elections </a:t>
            </a:r>
          </a:p>
          <a:p>
            <a:r>
              <a:rPr lang="en-US" sz="1700"/>
              <a:t>Civil unrest</a:t>
            </a:r>
          </a:p>
          <a:p>
            <a:r>
              <a:rPr lang="en-US" sz="1700"/>
              <a:t>Public opinion</a:t>
            </a:r>
          </a:p>
          <a:p>
            <a:r>
              <a:rPr lang="en-US" sz="1700"/>
              <a:t>Regulation </a:t>
            </a:r>
          </a:p>
          <a:p>
            <a:r>
              <a:rPr lang="en-US" sz="1700"/>
              <a:t>Subsidization</a:t>
            </a:r>
          </a:p>
          <a:p>
            <a:r>
              <a:rPr lang="en-US" sz="1700"/>
              <a:t>Taxation</a:t>
            </a:r>
          </a:p>
          <a:p>
            <a:r>
              <a:rPr lang="en-US" sz="1700"/>
              <a:t>Economic policies.</a:t>
            </a:r>
          </a:p>
        </p:txBody>
      </p:sp>
      <p:pic>
        <p:nvPicPr>
          <p:cNvPr id="5" name="Picture 4" descr="Colourful carved figures of humans">
            <a:extLst>
              <a:ext uri="{FF2B5EF4-FFF2-40B4-BE49-F238E27FC236}">
                <a16:creationId xmlns:a16="http://schemas.microsoft.com/office/drawing/2014/main" id="{A4594743-3F0B-8262-0859-B6A8D8BA8B5B}"/>
              </a:ext>
            </a:extLst>
          </p:cNvPr>
          <p:cNvPicPr>
            <a:picLocks noChangeAspect="1"/>
          </p:cNvPicPr>
          <p:nvPr/>
        </p:nvPicPr>
        <p:blipFill rotWithShape="1">
          <a:blip r:embed="rId2"/>
          <a:srcRect l="18414" r="18181" b="-1"/>
          <a:stretch/>
        </p:blipFill>
        <p:spPr>
          <a:xfrm>
            <a:off x="6096000" y="1"/>
            <a:ext cx="6102825" cy="6858000"/>
          </a:xfrm>
          <a:prstGeom prst="rect">
            <a:avLst/>
          </a:prstGeom>
        </p:spPr>
      </p:pic>
    </p:spTree>
    <p:extLst>
      <p:ext uri="{BB962C8B-B14F-4D97-AF65-F5344CB8AC3E}">
        <p14:creationId xmlns:p14="http://schemas.microsoft.com/office/powerpoint/2010/main" val="3918553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7" name="Rectangle 1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AD315-25AD-3AC8-2F5E-1830017AE72F}"/>
              </a:ext>
            </a:extLst>
          </p:cNvPr>
          <p:cNvSpPr>
            <a:spLocks noGrp="1"/>
          </p:cNvSpPr>
          <p:nvPr>
            <p:ph type="title"/>
          </p:nvPr>
        </p:nvSpPr>
        <p:spPr>
          <a:xfrm>
            <a:off x="761803" y="350196"/>
            <a:ext cx="4646904" cy="1624520"/>
          </a:xfrm>
        </p:spPr>
        <p:txBody>
          <a:bodyPr anchor="ctr">
            <a:normAutofit/>
          </a:bodyPr>
          <a:lstStyle/>
          <a:p>
            <a:r>
              <a:rPr lang="en-US" sz="4000"/>
              <a:t>PESTEL Model </a:t>
            </a:r>
          </a:p>
        </p:txBody>
      </p:sp>
      <p:sp>
        <p:nvSpPr>
          <p:cNvPr id="3" name="Content Placeholder 2">
            <a:extLst>
              <a:ext uri="{FF2B5EF4-FFF2-40B4-BE49-F238E27FC236}">
                <a16:creationId xmlns:a16="http://schemas.microsoft.com/office/drawing/2014/main" id="{20DDC8C1-16EC-426C-0CAC-2A07398E30E2}"/>
              </a:ext>
            </a:extLst>
          </p:cNvPr>
          <p:cNvSpPr>
            <a:spLocks noGrp="1"/>
          </p:cNvSpPr>
          <p:nvPr>
            <p:ph idx="1"/>
          </p:nvPr>
        </p:nvSpPr>
        <p:spPr>
          <a:xfrm>
            <a:off x="761802" y="2743200"/>
            <a:ext cx="4646905" cy="3613149"/>
          </a:xfrm>
        </p:spPr>
        <p:txBody>
          <a:bodyPr anchor="ctr">
            <a:normAutofit/>
          </a:bodyPr>
          <a:lstStyle/>
          <a:p>
            <a:r>
              <a:rPr lang="en-US" sz="1100"/>
              <a:t>b)	Economic factors: </a:t>
            </a:r>
          </a:p>
          <a:p>
            <a:r>
              <a:rPr lang="en-US" sz="1100"/>
              <a:t>Currency exchange rates</a:t>
            </a:r>
          </a:p>
          <a:p>
            <a:r>
              <a:rPr lang="en-US" sz="1100"/>
              <a:t>Levels of inflation</a:t>
            </a:r>
          </a:p>
          <a:p>
            <a:r>
              <a:rPr lang="en-US" sz="1100"/>
              <a:t>Unemployment</a:t>
            </a:r>
          </a:p>
          <a:p>
            <a:r>
              <a:rPr lang="en-US" sz="1100"/>
              <a:t>Interest rates. </a:t>
            </a:r>
          </a:p>
          <a:p>
            <a:r>
              <a:rPr lang="en-US" sz="1100"/>
              <a:t>Government fiscal and monetary policies</a:t>
            </a:r>
          </a:p>
          <a:p>
            <a:r>
              <a:rPr lang="en-US" sz="1100"/>
              <a:t>Consumer confidence</a:t>
            </a:r>
          </a:p>
          <a:p>
            <a:r>
              <a:rPr lang="en-US" sz="1100"/>
              <a:t>Minimum wages</a:t>
            </a:r>
          </a:p>
          <a:p>
            <a:r>
              <a:rPr lang="en-US" sz="1100"/>
              <a:t>Income distribution</a:t>
            </a:r>
          </a:p>
          <a:p>
            <a:r>
              <a:rPr lang="en-US" sz="1100"/>
              <a:t>Disposable income </a:t>
            </a:r>
          </a:p>
          <a:p>
            <a:r>
              <a:rPr lang="en-US" sz="1100"/>
              <a:t>Economic growth</a:t>
            </a:r>
          </a:p>
          <a:p>
            <a:r>
              <a:rPr lang="en-US" sz="1100"/>
              <a:t>Global economic trends</a:t>
            </a:r>
          </a:p>
          <a:p>
            <a:endParaRPr lang="en-US" sz="1100"/>
          </a:p>
        </p:txBody>
      </p:sp>
      <p:pic>
        <p:nvPicPr>
          <p:cNvPr id="5" name="Picture 4" descr="Codes on papers">
            <a:extLst>
              <a:ext uri="{FF2B5EF4-FFF2-40B4-BE49-F238E27FC236}">
                <a16:creationId xmlns:a16="http://schemas.microsoft.com/office/drawing/2014/main" id="{59385BF0-B6E5-3704-1A89-F3902168BC7A}"/>
              </a:ext>
            </a:extLst>
          </p:cNvPr>
          <p:cNvPicPr>
            <a:picLocks noChangeAspect="1"/>
          </p:cNvPicPr>
          <p:nvPr/>
        </p:nvPicPr>
        <p:blipFill rotWithShape="1">
          <a:blip r:embed="rId2"/>
          <a:srcRect l="21274" r="19325" b="-2"/>
          <a:stretch/>
        </p:blipFill>
        <p:spPr>
          <a:xfrm>
            <a:off x="6096000" y="1"/>
            <a:ext cx="6102825" cy="6858000"/>
          </a:xfrm>
          <a:prstGeom prst="rect">
            <a:avLst/>
          </a:prstGeom>
        </p:spPr>
      </p:pic>
    </p:spTree>
    <p:extLst>
      <p:ext uri="{BB962C8B-B14F-4D97-AF65-F5344CB8AC3E}">
        <p14:creationId xmlns:p14="http://schemas.microsoft.com/office/powerpoint/2010/main" val="3388332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AD315-25AD-3AC8-2F5E-1830017AE72F}"/>
              </a:ext>
            </a:extLst>
          </p:cNvPr>
          <p:cNvSpPr>
            <a:spLocks noGrp="1"/>
          </p:cNvSpPr>
          <p:nvPr>
            <p:ph type="title"/>
          </p:nvPr>
        </p:nvSpPr>
        <p:spPr>
          <a:xfrm>
            <a:off x="761800" y="762001"/>
            <a:ext cx="5334197" cy="1708242"/>
          </a:xfrm>
        </p:spPr>
        <p:txBody>
          <a:bodyPr anchor="ctr">
            <a:normAutofit/>
          </a:bodyPr>
          <a:lstStyle/>
          <a:p>
            <a:r>
              <a:rPr lang="en-US" sz="4000"/>
              <a:t>PESTEL Model </a:t>
            </a:r>
          </a:p>
        </p:txBody>
      </p:sp>
      <p:sp>
        <p:nvSpPr>
          <p:cNvPr id="3" name="Content Placeholder 2">
            <a:extLst>
              <a:ext uri="{FF2B5EF4-FFF2-40B4-BE49-F238E27FC236}">
                <a16:creationId xmlns:a16="http://schemas.microsoft.com/office/drawing/2014/main" id="{20DDC8C1-16EC-426C-0CAC-2A07398E30E2}"/>
              </a:ext>
            </a:extLst>
          </p:cNvPr>
          <p:cNvSpPr>
            <a:spLocks noGrp="1"/>
          </p:cNvSpPr>
          <p:nvPr>
            <p:ph idx="1"/>
          </p:nvPr>
        </p:nvSpPr>
        <p:spPr>
          <a:xfrm>
            <a:off x="761800" y="2470244"/>
            <a:ext cx="5334197" cy="3769835"/>
          </a:xfrm>
        </p:spPr>
        <p:txBody>
          <a:bodyPr anchor="ctr">
            <a:normAutofit/>
          </a:bodyPr>
          <a:lstStyle/>
          <a:p>
            <a:r>
              <a:rPr lang="en-US" sz="1400"/>
              <a:t>c)	The social-cultural environment: </a:t>
            </a:r>
          </a:p>
          <a:p>
            <a:r>
              <a:rPr lang="en-US" sz="1400"/>
              <a:t>Demographics of a society</a:t>
            </a:r>
          </a:p>
          <a:p>
            <a:r>
              <a:rPr lang="en-US" sz="1400"/>
              <a:t>The people’s lifestyles</a:t>
            </a:r>
          </a:p>
          <a:p>
            <a:r>
              <a:rPr lang="en-US" sz="1400"/>
              <a:t>Society values</a:t>
            </a:r>
          </a:p>
          <a:p>
            <a:r>
              <a:rPr lang="en-US" sz="1400"/>
              <a:t>Average age</a:t>
            </a:r>
          </a:p>
          <a:p>
            <a:r>
              <a:rPr lang="en-US" sz="1400"/>
              <a:t>Literacy levels</a:t>
            </a:r>
          </a:p>
          <a:p>
            <a:r>
              <a:rPr lang="en-US" sz="1400"/>
              <a:t>Religion</a:t>
            </a:r>
          </a:p>
          <a:p>
            <a:r>
              <a:rPr lang="en-US" sz="1400"/>
              <a:t>Gender diversity</a:t>
            </a:r>
          </a:p>
          <a:p>
            <a:r>
              <a:rPr lang="en-US" sz="1400"/>
              <a:t>Diversion and inclusion</a:t>
            </a:r>
          </a:p>
          <a:p>
            <a:r>
              <a:rPr lang="en-US" sz="1400"/>
              <a:t>Shifts in values and attitudes</a:t>
            </a:r>
          </a:p>
          <a:p>
            <a:r>
              <a:rPr lang="en-US" sz="1400"/>
              <a:t>Health and wellness trends</a:t>
            </a:r>
          </a:p>
        </p:txBody>
      </p:sp>
      <p:pic>
        <p:nvPicPr>
          <p:cNvPr id="5" name="Picture 4" descr="Colourful carved figures of humans">
            <a:extLst>
              <a:ext uri="{FF2B5EF4-FFF2-40B4-BE49-F238E27FC236}">
                <a16:creationId xmlns:a16="http://schemas.microsoft.com/office/drawing/2014/main" id="{E6E47491-7216-C3B7-3FA1-D576E2BE8A0F}"/>
              </a:ext>
            </a:extLst>
          </p:cNvPr>
          <p:cNvPicPr>
            <a:picLocks noChangeAspect="1"/>
          </p:cNvPicPr>
          <p:nvPr/>
        </p:nvPicPr>
        <p:blipFill rotWithShape="1">
          <a:blip r:embed="rId2"/>
          <a:srcRect l="22451" r="2221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571598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bstract background of data">
            <a:extLst>
              <a:ext uri="{FF2B5EF4-FFF2-40B4-BE49-F238E27FC236}">
                <a16:creationId xmlns:a16="http://schemas.microsoft.com/office/drawing/2014/main" id="{0E514191-0E6D-8A8F-02CD-9CA5A7CC8EBC}"/>
              </a:ext>
            </a:extLst>
          </p:cNvPr>
          <p:cNvPicPr>
            <a:picLocks noChangeAspect="1"/>
          </p:cNvPicPr>
          <p:nvPr/>
        </p:nvPicPr>
        <p:blipFill rotWithShape="1">
          <a:blip r:embed="rId2"/>
          <a:srcRect l="23603" r="3202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AD315-25AD-3AC8-2F5E-1830017AE72F}"/>
              </a:ext>
            </a:extLst>
          </p:cNvPr>
          <p:cNvSpPr>
            <a:spLocks noGrp="1"/>
          </p:cNvSpPr>
          <p:nvPr>
            <p:ph type="title"/>
          </p:nvPr>
        </p:nvSpPr>
        <p:spPr>
          <a:xfrm>
            <a:off x="6115317" y="405685"/>
            <a:ext cx="5464968" cy="1559301"/>
          </a:xfrm>
        </p:spPr>
        <p:txBody>
          <a:bodyPr>
            <a:normAutofit/>
          </a:bodyPr>
          <a:lstStyle/>
          <a:p>
            <a:r>
              <a:rPr lang="en-US" sz="4000"/>
              <a:t>PESTEL Model </a:t>
            </a:r>
          </a:p>
        </p:txBody>
      </p:sp>
      <p:sp>
        <p:nvSpPr>
          <p:cNvPr id="3" name="Content Placeholder 2">
            <a:extLst>
              <a:ext uri="{FF2B5EF4-FFF2-40B4-BE49-F238E27FC236}">
                <a16:creationId xmlns:a16="http://schemas.microsoft.com/office/drawing/2014/main" id="{20DDC8C1-16EC-426C-0CAC-2A07398E30E2}"/>
              </a:ext>
            </a:extLst>
          </p:cNvPr>
          <p:cNvSpPr>
            <a:spLocks noGrp="1"/>
          </p:cNvSpPr>
          <p:nvPr>
            <p:ph idx="1"/>
          </p:nvPr>
        </p:nvSpPr>
        <p:spPr>
          <a:xfrm>
            <a:off x="6115317" y="2743200"/>
            <a:ext cx="5247340" cy="3496878"/>
          </a:xfrm>
        </p:spPr>
        <p:txBody>
          <a:bodyPr anchor="ctr">
            <a:normAutofit/>
          </a:bodyPr>
          <a:lstStyle/>
          <a:p>
            <a:r>
              <a:rPr lang="en-US" sz="1900"/>
              <a:t>d)	The technological environment </a:t>
            </a:r>
          </a:p>
          <a:p>
            <a:r>
              <a:rPr lang="en-US" sz="1900"/>
              <a:t>Increase of computers and new software’s</a:t>
            </a:r>
          </a:p>
          <a:p>
            <a:r>
              <a:rPr lang="en-US" sz="1900"/>
              <a:t>Mobile technology</a:t>
            </a:r>
          </a:p>
          <a:p>
            <a:r>
              <a:rPr lang="en-US" sz="1900"/>
              <a:t>The internet</a:t>
            </a:r>
          </a:p>
          <a:p>
            <a:r>
              <a:rPr lang="en-US" sz="1900"/>
              <a:t>Data analytics and big data, </a:t>
            </a:r>
          </a:p>
          <a:p>
            <a:r>
              <a:rPr lang="en-US" sz="1900"/>
              <a:t>Artificial intelligence (AI), </a:t>
            </a:r>
          </a:p>
          <a:p>
            <a:r>
              <a:rPr lang="en-US" sz="1900"/>
              <a:t>Marketing automation platforms, </a:t>
            </a:r>
          </a:p>
          <a:p>
            <a:r>
              <a:rPr lang="en-US" sz="1900"/>
              <a:t>Augmented reality (AR) and virtual reality (VR) </a:t>
            </a:r>
          </a:p>
          <a:p>
            <a:r>
              <a:rPr lang="en-US" sz="1900"/>
              <a:t>E-commerce platforms and marketplaces</a:t>
            </a:r>
          </a:p>
        </p:txBody>
      </p:sp>
    </p:spTree>
    <p:extLst>
      <p:ext uri="{BB962C8B-B14F-4D97-AF65-F5344CB8AC3E}">
        <p14:creationId xmlns:p14="http://schemas.microsoft.com/office/powerpoint/2010/main" val="30624358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AD315-25AD-3AC8-2F5E-1830017AE72F}"/>
              </a:ext>
            </a:extLst>
          </p:cNvPr>
          <p:cNvSpPr>
            <a:spLocks noGrp="1"/>
          </p:cNvSpPr>
          <p:nvPr>
            <p:ph type="title"/>
          </p:nvPr>
        </p:nvSpPr>
        <p:spPr>
          <a:xfrm>
            <a:off x="761800" y="762001"/>
            <a:ext cx="5334197" cy="1708242"/>
          </a:xfrm>
        </p:spPr>
        <p:txBody>
          <a:bodyPr anchor="ctr">
            <a:normAutofit/>
          </a:bodyPr>
          <a:lstStyle/>
          <a:p>
            <a:r>
              <a:rPr lang="en-US" sz="4000"/>
              <a:t>PESTEL Model </a:t>
            </a:r>
          </a:p>
        </p:txBody>
      </p:sp>
      <p:sp>
        <p:nvSpPr>
          <p:cNvPr id="3" name="Content Placeholder 2">
            <a:extLst>
              <a:ext uri="{FF2B5EF4-FFF2-40B4-BE49-F238E27FC236}">
                <a16:creationId xmlns:a16="http://schemas.microsoft.com/office/drawing/2014/main" id="{20DDC8C1-16EC-426C-0CAC-2A07398E30E2}"/>
              </a:ext>
            </a:extLst>
          </p:cNvPr>
          <p:cNvSpPr>
            <a:spLocks noGrp="1"/>
          </p:cNvSpPr>
          <p:nvPr>
            <p:ph idx="1"/>
          </p:nvPr>
        </p:nvSpPr>
        <p:spPr>
          <a:xfrm>
            <a:off x="761800" y="2470244"/>
            <a:ext cx="5334197" cy="3769835"/>
          </a:xfrm>
        </p:spPr>
        <p:txBody>
          <a:bodyPr anchor="ctr">
            <a:normAutofit/>
          </a:bodyPr>
          <a:lstStyle/>
          <a:p>
            <a:r>
              <a:rPr lang="en-US" sz="1400"/>
              <a:t>e)	Environmental concerns: </a:t>
            </a:r>
          </a:p>
          <a:p>
            <a:r>
              <a:rPr lang="en-US" sz="1400"/>
              <a:t>Sustainability concerns</a:t>
            </a:r>
          </a:p>
          <a:p>
            <a:r>
              <a:rPr lang="en-US" sz="1400"/>
              <a:t>Green marketing and eco-labeling</a:t>
            </a:r>
          </a:p>
          <a:p>
            <a:r>
              <a:rPr lang="en-US" sz="1400"/>
              <a:t>Circular economy initiatives</a:t>
            </a:r>
          </a:p>
          <a:p>
            <a:r>
              <a:rPr lang="en-US" sz="1400"/>
              <a:t>Corporate social responsibility </a:t>
            </a:r>
          </a:p>
          <a:p>
            <a:r>
              <a:rPr lang="en-US" sz="1400"/>
              <a:t>Regulatory compliance</a:t>
            </a:r>
          </a:p>
          <a:p>
            <a:r>
              <a:rPr lang="en-US" sz="1400"/>
              <a:t>Supply chain sustainability</a:t>
            </a:r>
          </a:p>
          <a:p>
            <a:r>
              <a:rPr lang="en-US" sz="1400"/>
              <a:t>Energy efficiency and renewable energy</a:t>
            </a:r>
          </a:p>
          <a:p>
            <a:r>
              <a:rPr lang="en-US" sz="1400"/>
              <a:t>Waste reduction and packaging innovation</a:t>
            </a:r>
          </a:p>
          <a:p>
            <a:r>
              <a:rPr lang="en-US" sz="1400"/>
              <a:t>Climate resilience and adaptation, </a:t>
            </a:r>
          </a:p>
          <a:p>
            <a:r>
              <a:rPr lang="en-US" sz="1400"/>
              <a:t>Environmental activism and consumer advocacy</a:t>
            </a:r>
          </a:p>
        </p:txBody>
      </p:sp>
      <p:pic>
        <p:nvPicPr>
          <p:cNvPr id="14" name="Picture 13" descr="Small tree">
            <a:extLst>
              <a:ext uri="{FF2B5EF4-FFF2-40B4-BE49-F238E27FC236}">
                <a16:creationId xmlns:a16="http://schemas.microsoft.com/office/drawing/2014/main" id="{2CB65DC2-2278-A6B5-762C-DD03DD9E2100}"/>
              </a:ext>
            </a:extLst>
          </p:cNvPr>
          <p:cNvPicPr>
            <a:picLocks noChangeAspect="1"/>
          </p:cNvPicPr>
          <p:nvPr/>
        </p:nvPicPr>
        <p:blipFill rotWithShape="1">
          <a:blip r:embed="rId2"/>
          <a:srcRect l="14745" r="33418"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18175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AD315-25AD-3AC8-2F5E-1830017AE72F}"/>
              </a:ext>
            </a:extLst>
          </p:cNvPr>
          <p:cNvSpPr>
            <a:spLocks noGrp="1"/>
          </p:cNvSpPr>
          <p:nvPr>
            <p:ph type="title"/>
          </p:nvPr>
        </p:nvSpPr>
        <p:spPr>
          <a:xfrm>
            <a:off x="761800" y="762001"/>
            <a:ext cx="5334197" cy="1708242"/>
          </a:xfrm>
        </p:spPr>
        <p:txBody>
          <a:bodyPr anchor="ctr">
            <a:normAutofit/>
          </a:bodyPr>
          <a:lstStyle/>
          <a:p>
            <a:r>
              <a:rPr lang="en-US" sz="4000"/>
              <a:t>PESTEL Model </a:t>
            </a:r>
          </a:p>
        </p:txBody>
      </p:sp>
      <p:sp>
        <p:nvSpPr>
          <p:cNvPr id="3" name="Content Placeholder 2">
            <a:extLst>
              <a:ext uri="{FF2B5EF4-FFF2-40B4-BE49-F238E27FC236}">
                <a16:creationId xmlns:a16="http://schemas.microsoft.com/office/drawing/2014/main" id="{20DDC8C1-16EC-426C-0CAC-2A07398E30E2}"/>
              </a:ext>
            </a:extLst>
          </p:cNvPr>
          <p:cNvSpPr>
            <a:spLocks noGrp="1"/>
          </p:cNvSpPr>
          <p:nvPr>
            <p:ph idx="1"/>
          </p:nvPr>
        </p:nvSpPr>
        <p:spPr>
          <a:xfrm>
            <a:off x="761800" y="2470244"/>
            <a:ext cx="5334197" cy="3769835"/>
          </a:xfrm>
        </p:spPr>
        <p:txBody>
          <a:bodyPr anchor="ctr">
            <a:normAutofit/>
          </a:bodyPr>
          <a:lstStyle/>
          <a:p>
            <a:r>
              <a:rPr lang="en-US" sz="1400"/>
              <a:t>f)	The legal environment :</a:t>
            </a:r>
          </a:p>
          <a:p>
            <a:r>
              <a:rPr lang="en-US" sz="1400"/>
              <a:t>Consumer Protection Laws</a:t>
            </a:r>
          </a:p>
          <a:p>
            <a:r>
              <a:rPr lang="en-US" sz="1400"/>
              <a:t>Advertising Regulations</a:t>
            </a:r>
          </a:p>
          <a:p>
            <a:r>
              <a:rPr lang="en-US" sz="1400"/>
              <a:t>Intellectual Property Rights</a:t>
            </a:r>
          </a:p>
          <a:p>
            <a:r>
              <a:rPr lang="en-US" sz="1400"/>
              <a:t>Data Privacy Regulations</a:t>
            </a:r>
          </a:p>
          <a:p>
            <a:r>
              <a:rPr lang="en-US" sz="1400"/>
              <a:t>Antitrust Laws</a:t>
            </a:r>
          </a:p>
          <a:p>
            <a:r>
              <a:rPr lang="en-US" sz="1400"/>
              <a:t>Product Liability Laws</a:t>
            </a:r>
          </a:p>
          <a:p>
            <a:r>
              <a:rPr lang="en-US" sz="1400"/>
              <a:t>Contract Law</a:t>
            </a:r>
          </a:p>
          <a:p>
            <a:r>
              <a:rPr lang="en-US" sz="1400"/>
              <a:t>E-commerce Regulations</a:t>
            </a:r>
          </a:p>
          <a:p>
            <a:r>
              <a:rPr lang="en-US" sz="1400"/>
              <a:t>Environmental Regulations</a:t>
            </a:r>
          </a:p>
          <a:p>
            <a:r>
              <a:rPr lang="en-US" sz="1400"/>
              <a:t>International Trade Laws</a:t>
            </a:r>
          </a:p>
        </p:txBody>
      </p:sp>
      <p:pic>
        <p:nvPicPr>
          <p:cNvPr id="5" name="Picture 4">
            <a:extLst>
              <a:ext uri="{FF2B5EF4-FFF2-40B4-BE49-F238E27FC236}">
                <a16:creationId xmlns:a16="http://schemas.microsoft.com/office/drawing/2014/main" id="{B4EEE6D7-2997-416D-DB00-B87319840692}"/>
              </a:ext>
            </a:extLst>
          </p:cNvPr>
          <p:cNvPicPr>
            <a:picLocks noChangeAspect="1"/>
          </p:cNvPicPr>
          <p:nvPr/>
        </p:nvPicPr>
        <p:blipFill rotWithShape="1">
          <a:blip r:embed="rId2"/>
          <a:srcRect l="6116" r="1622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897687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77A8B2-7F34-E9ED-A6C2-01C0BFE30128}"/>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2. SWOT analysis </a:t>
            </a:r>
          </a:p>
        </p:txBody>
      </p:sp>
      <p:pic>
        <p:nvPicPr>
          <p:cNvPr id="4" name="Content Placeholder 3">
            <a:extLst>
              <a:ext uri="{FF2B5EF4-FFF2-40B4-BE49-F238E27FC236}">
                <a16:creationId xmlns:a16="http://schemas.microsoft.com/office/drawing/2014/main" id="{4EB0AB0E-7B51-8778-888D-DCF6C069281D}"/>
              </a:ext>
            </a:extLst>
          </p:cNvPr>
          <p:cNvPicPr>
            <a:picLocks noGrp="1" noChangeAspect="1"/>
          </p:cNvPicPr>
          <p:nvPr>
            <p:ph idx="1"/>
          </p:nvPr>
        </p:nvPicPr>
        <p:blipFill>
          <a:blip r:embed="rId2"/>
          <a:stretch>
            <a:fillRect/>
          </a:stretch>
        </p:blipFill>
        <p:spPr>
          <a:xfrm>
            <a:off x="4777316" y="1368873"/>
            <a:ext cx="6780700" cy="4117924"/>
          </a:xfrm>
          <a:prstGeom prst="rect">
            <a:avLst/>
          </a:prstGeom>
        </p:spPr>
      </p:pic>
    </p:spTree>
    <p:extLst>
      <p:ext uri="{BB962C8B-B14F-4D97-AF65-F5344CB8AC3E}">
        <p14:creationId xmlns:p14="http://schemas.microsoft.com/office/powerpoint/2010/main" val="4232245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B5289A-3145-9029-3864-A38DEE6FEE02}"/>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2. SWOT analysis</a:t>
            </a:r>
          </a:p>
        </p:txBody>
      </p:sp>
      <p:sp>
        <p:nvSpPr>
          <p:cNvPr id="3" name="Content Placeholder 2">
            <a:extLst>
              <a:ext uri="{FF2B5EF4-FFF2-40B4-BE49-F238E27FC236}">
                <a16:creationId xmlns:a16="http://schemas.microsoft.com/office/drawing/2014/main" id="{B0CC1B52-6EE7-B89F-28CA-5D5D3834D854}"/>
              </a:ext>
            </a:extLst>
          </p:cNvPr>
          <p:cNvSpPr>
            <a:spLocks noGrp="1"/>
          </p:cNvSpPr>
          <p:nvPr>
            <p:ph idx="1"/>
          </p:nvPr>
        </p:nvSpPr>
        <p:spPr>
          <a:xfrm>
            <a:off x="4810259" y="649480"/>
            <a:ext cx="6555347" cy="5546047"/>
          </a:xfrm>
        </p:spPr>
        <p:txBody>
          <a:bodyPr anchor="ctr">
            <a:normAutofit/>
          </a:bodyPr>
          <a:lstStyle/>
          <a:p>
            <a:r>
              <a:rPr lang="en-US" sz="2000"/>
              <a:t>1.	Strengths: These are internal factors that represent the advantages or capabilities of the business. </a:t>
            </a:r>
          </a:p>
          <a:p>
            <a:r>
              <a:rPr lang="en-US" sz="2000"/>
              <a:t>Resources</a:t>
            </a:r>
          </a:p>
          <a:p>
            <a:r>
              <a:rPr lang="en-US" sz="2000"/>
              <a:t>Expertise</a:t>
            </a:r>
          </a:p>
          <a:p>
            <a:r>
              <a:rPr lang="en-US" sz="2000"/>
              <a:t>Brand reputation</a:t>
            </a:r>
          </a:p>
          <a:p>
            <a:r>
              <a:rPr lang="en-US" sz="2000"/>
              <a:t>Unique selling propositions</a:t>
            </a:r>
          </a:p>
          <a:p>
            <a:r>
              <a:rPr lang="en-US" sz="2000"/>
              <a:t>Competitive advantages</a:t>
            </a:r>
          </a:p>
          <a:p>
            <a:endParaRPr lang="en-US" sz="2000"/>
          </a:p>
        </p:txBody>
      </p:sp>
    </p:spTree>
    <p:extLst>
      <p:ext uri="{BB962C8B-B14F-4D97-AF65-F5344CB8AC3E}">
        <p14:creationId xmlns:p14="http://schemas.microsoft.com/office/powerpoint/2010/main" val="115725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B5289A-3145-9029-3864-A38DEE6FEE02}"/>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2. SWOT analysis</a:t>
            </a:r>
          </a:p>
        </p:txBody>
      </p:sp>
      <p:sp>
        <p:nvSpPr>
          <p:cNvPr id="3" name="Content Placeholder 2">
            <a:extLst>
              <a:ext uri="{FF2B5EF4-FFF2-40B4-BE49-F238E27FC236}">
                <a16:creationId xmlns:a16="http://schemas.microsoft.com/office/drawing/2014/main" id="{B0CC1B52-6EE7-B89F-28CA-5D5D3834D854}"/>
              </a:ext>
            </a:extLst>
          </p:cNvPr>
          <p:cNvSpPr>
            <a:spLocks noGrp="1"/>
          </p:cNvSpPr>
          <p:nvPr>
            <p:ph idx="1"/>
          </p:nvPr>
        </p:nvSpPr>
        <p:spPr>
          <a:xfrm>
            <a:off x="4810259" y="649480"/>
            <a:ext cx="6555347" cy="5546047"/>
          </a:xfrm>
        </p:spPr>
        <p:txBody>
          <a:bodyPr anchor="ctr">
            <a:normAutofit/>
          </a:bodyPr>
          <a:lstStyle/>
          <a:p>
            <a:r>
              <a:rPr lang="en-US" sz="2000"/>
              <a:t>2.	Weaknesses: These are internal factors that represent the limitations or challenges within the business. </a:t>
            </a:r>
          </a:p>
          <a:p>
            <a:r>
              <a:rPr lang="en-US" sz="2000"/>
              <a:t>Deficiencies in:  </a:t>
            </a:r>
          </a:p>
          <a:p>
            <a:r>
              <a:rPr lang="en-US" sz="2000"/>
              <a:t>Resources </a:t>
            </a:r>
          </a:p>
          <a:p>
            <a:r>
              <a:rPr lang="en-US" sz="2000"/>
              <a:t>Skills</a:t>
            </a:r>
          </a:p>
          <a:p>
            <a:r>
              <a:rPr lang="en-US" sz="2000"/>
              <a:t>Technology </a:t>
            </a:r>
          </a:p>
          <a:p>
            <a:r>
              <a:rPr lang="en-US" sz="2000"/>
              <a:t>Processes</a:t>
            </a:r>
          </a:p>
          <a:p>
            <a:r>
              <a:rPr lang="en-US" sz="2000"/>
              <a:t>Areas where the business lags behind its competitors. </a:t>
            </a:r>
          </a:p>
        </p:txBody>
      </p:sp>
    </p:spTree>
    <p:extLst>
      <p:ext uri="{BB962C8B-B14F-4D97-AF65-F5344CB8AC3E}">
        <p14:creationId xmlns:p14="http://schemas.microsoft.com/office/powerpoint/2010/main" val="7204318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B5289A-3145-9029-3864-A38DEE6FEE02}"/>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2. SWOT analysis</a:t>
            </a:r>
          </a:p>
        </p:txBody>
      </p:sp>
      <p:sp>
        <p:nvSpPr>
          <p:cNvPr id="3" name="Content Placeholder 2">
            <a:extLst>
              <a:ext uri="{FF2B5EF4-FFF2-40B4-BE49-F238E27FC236}">
                <a16:creationId xmlns:a16="http://schemas.microsoft.com/office/drawing/2014/main" id="{B0CC1B52-6EE7-B89F-28CA-5D5D3834D854}"/>
              </a:ext>
            </a:extLst>
          </p:cNvPr>
          <p:cNvSpPr>
            <a:spLocks noGrp="1"/>
          </p:cNvSpPr>
          <p:nvPr>
            <p:ph idx="1"/>
          </p:nvPr>
        </p:nvSpPr>
        <p:spPr>
          <a:xfrm>
            <a:off x="4810259" y="649480"/>
            <a:ext cx="6555347" cy="5546047"/>
          </a:xfrm>
        </p:spPr>
        <p:txBody>
          <a:bodyPr anchor="ctr">
            <a:normAutofit/>
          </a:bodyPr>
          <a:lstStyle/>
          <a:p>
            <a:r>
              <a:rPr lang="en-US" sz="2000"/>
              <a:t>3.	Opportunities: These are external factors that represent potential avenues for growth or expansion available to the business. </a:t>
            </a:r>
          </a:p>
          <a:p>
            <a:r>
              <a:rPr lang="en-US" sz="2000"/>
              <a:t>Arise from;</a:t>
            </a:r>
          </a:p>
          <a:p>
            <a:r>
              <a:rPr lang="en-US" sz="2000"/>
              <a:t> Market trends</a:t>
            </a:r>
          </a:p>
          <a:p>
            <a:r>
              <a:rPr lang="en-US" sz="2000"/>
              <a:t>Changes in consumer behavior</a:t>
            </a:r>
          </a:p>
          <a:p>
            <a:r>
              <a:rPr lang="en-US" sz="2000"/>
              <a:t>Technological advancements</a:t>
            </a:r>
          </a:p>
          <a:p>
            <a:r>
              <a:rPr lang="en-US" sz="2000"/>
              <a:t>New market segments</a:t>
            </a:r>
          </a:p>
          <a:p>
            <a:r>
              <a:rPr lang="en-US" sz="2000"/>
              <a:t>Emerging business partnerships</a:t>
            </a:r>
          </a:p>
        </p:txBody>
      </p:sp>
    </p:spTree>
    <p:extLst>
      <p:ext uri="{BB962C8B-B14F-4D97-AF65-F5344CB8AC3E}">
        <p14:creationId xmlns:p14="http://schemas.microsoft.com/office/powerpoint/2010/main" val="1917683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B5289A-3145-9029-3864-A38DEE6FEE02}"/>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2. SWOT analysis</a:t>
            </a:r>
          </a:p>
        </p:txBody>
      </p:sp>
      <p:sp>
        <p:nvSpPr>
          <p:cNvPr id="3" name="Content Placeholder 2">
            <a:extLst>
              <a:ext uri="{FF2B5EF4-FFF2-40B4-BE49-F238E27FC236}">
                <a16:creationId xmlns:a16="http://schemas.microsoft.com/office/drawing/2014/main" id="{B0CC1B52-6EE7-B89F-28CA-5D5D3834D854}"/>
              </a:ext>
            </a:extLst>
          </p:cNvPr>
          <p:cNvSpPr>
            <a:spLocks noGrp="1"/>
          </p:cNvSpPr>
          <p:nvPr>
            <p:ph idx="1"/>
          </p:nvPr>
        </p:nvSpPr>
        <p:spPr>
          <a:xfrm>
            <a:off x="4810259" y="649480"/>
            <a:ext cx="6555347" cy="5546047"/>
          </a:xfrm>
        </p:spPr>
        <p:txBody>
          <a:bodyPr anchor="ctr">
            <a:normAutofit/>
          </a:bodyPr>
          <a:lstStyle/>
          <a:p>
            <a:r>
              <a:rPr lang="en-US" sz="2000"/>
              <a:t>4.	Threats: These are external factors that pose risks or challenges to the business. </a:t>
            </a:r>
          </a:p>
          <a:p>
            <a:r>
              <a:rPr lang="en-US" sz="2000"/>
              <a:t>Include:</a:t>
            </a:r>
          </a:p>
          <a:p>
            <a:r>
              <a:rPr lang="en-US" sz="2000"/>
              <a:t>Competitive pressures</a:t>
            </a:r>
          </a:p>
          <a:p>
            <a:r>
              <a:rPr lang="en-US" sz="2000"/>
              <a:t>Market saturation</a:t>
            </a:r>
          </a:p>
          <a:p>
            <a:r>
              <a:rPr lang="en-US" sz="2000"/>
              <a:t>Changes in regulations</a:t>
            </a:r>
          </a:p>
          <a:p>
            <a:r>
              <a:rPr lang="en-US" sz="2000"/>
              <a:t>Economic downturns</a:t>
            </a:r>
          </a:p>
          <a:p>
            <a:r>
              <a:rPr lang="en-US" sz="2000"/>
              <a:t>Technological disruptions</a:t>
            </a:r>
          </a:p>
          <a:p>
            <a:r>
              <a:rPr lang="en-US" sz="2000"/>
              <a:t>Shifts in consumer preferences</a:t>
            </a:r>
          </a:p>
        </p:txBody>
      </p:sp>
    </p:spTree>
    <p:extLst>
      <p:ext uri="{BB962C8B-B14F-4D97-AF65-F5344CB8AC3E}">
        <p14:creationId xmlns:p14="http://schemas.microsoft.com/office/powerpoint/2010/main" val="3714088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2968A-CF48-1B7D-BD75-EEB22864F120}"/>
              </a:ext>
            </a:extLst>
          </p:cNvPr>
          <p:cNvSpPr>
            <a:spLocks noGrp="1"/>
          </p:cNvSpPr>
          <p:nvPr>
            <p:ph type="title"/>
          </p:nvPr>
        </p:nvSpPr>
        <p:spPr/>
        <p:txBody>
          <a:bodyPr/>
          <a:lstStyle/>
          <a:p>
            <a:r>
              <a:rPr lang="en-US" dirty="0"/>
              <a:t>3)	Industry analysis model </a:t>
            </a:r>
            <a:br>
              <a:rPr lang="en-US" dirty="0"/>
            </a:br>
            <a:endParaRPr lang="en-US" dirty="0"/>
          </a:p>
        </p:txBody>
      </p:sp>
      <p:sp>
        <p:nvSpPr>
          <p:cNvPr id="3" name="Content Placeholder 2">
            <a:extLst>
              <a:ext uri="{FF2B5EF4-FFF2-40B4-BE49-F238E27FC236}">
                <a16:creationId xmlns:a16="http://schemas.microsoft.com/office/drawing/2014/main" id="{4F8245D7-E136-448E-DFA1-3AB3D494C542}"/>
              </a:ext>
            </a:extLst>
          </p:cNvPr>
          <p:cNvSpPr>
            <a:spLocks noGrp="1"/>
          </p:cNvSpPr>
          <p:nvPr>
            <p:ph idx="1"/>
          </p:nvPr>
        </p:nvSpPr>
        <p:spPr>
          <a:xfrm>
            <a:off x="838200" y="1073426"/>
            <a:ext cx="10515600" cy="5103537"/>
          </a:xfrm>
        </p:spPr>
        <p:txBody>
          <a:bodyPr/>
          <a:lstStyle/>
          <a:p>
            <a:r>
              <a:rPr lang="en-US" dirty="0"/>
              <a:t>.</a:t>
            </a:r>
          </a:p>
        </p:txBody>
      </p:sp>
      <p:grpSp>
        <p:nvGrpSpPr>
          <p:cNvPr id="4" name="Group 3">
            <a:extLst>
              <a:ext uri="{FF2B5EF4-FFF2-40B4-BE49-F238E27FC236}">
                <a16:creationId xmlns:a16="http://schemas.microsoft.com/office/drawing/2014/main" id="{086F59C1-702A-0B9A-8DEB-7C8828E044E1}"/>
              </a:ext>
            </a:extLst>
          </p:cNvPr>
          <p:cNvGrpSpPr/>
          <p:nvPr/>
        </p:nvGrpSpPr>
        <p:grpSpPr>
          <a:xfrm>
            <a:off x="3067050" y="1381125"/>
            <a:ext cx="6057900" cy="4648614"/>
            <a:chOff x="0" y="0"/>
            <a:chExt cx="6057900" cy="4095750"/>
          </a:xfrm>
        </p:grpSpPr>
        <p:sp>
          <p:nvSpPr>
            <p:cNvPr id="5" name="Text Box 3">
              <a:extLst>
                <a:ext uri="{FF2B5EF4-FFF2-40B4-BE49-F238E27FC236}">
                  <a16:creationId xmlns:a16="http://schemas.microsoft.com/office/drawing/2014/main" id="{8F4FE06D-C0D3-501D-7872-629DAD724AE7}"/>
                </a:ext>
              </a:extLst>
            </p:cNvPr>
            <p:cNvSpPr txBox="1"/>
            <p:nvPr/>
          </p:nvSpPr>
          <p:spPr>
            <a:xfrm>
              <a:off x="2362200" y="1266825"/>
              <a:ext cx="1238250" cy="942975"/>
            </a:xfrm>
            <a:prstGeom prst="rect">
              <a:avLst/>
            </a:prstGeom>
            <a:solidFill>
              <a:srgbClr val="FF0000"/>
            </a:solidFill>
            <a:ln w="3175">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US" sz="800" b="1"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NDUSTRY RIVALRY</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•Concentration  </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•Diversity of competitors </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•Product differentiation </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•Excess capacity and exit barriers </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0" marR="0" lvl="0" indent="0" defTabSz="914400" eaLnBrk="1" fontAlgn="auto" latinLnBrk="0" hangingPunct="1">
                <a:lnSpc>
                  <a:spcPct val="115000"/>
                </a:lnSpc>
                <a:spcBef>
                  <a:spcPts val="0"/>
                </a:spcBef>
                <a:spcAft>
                  <a:spcPts val="100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•Cost condition</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p:txBody>
        </p:sp>
        <p:sp>
          <p:nvSpPr>
            <p:cNvPr id="6" name="Text Box 4">
              <a:extLst>
                <a:ext uri="{FF2B5EF4-FFF2-40B4-BE49-F238E27FC236}">
                  <a16:creationId xmlns:a16="http://schemas.microsoft.com/office/drawing/2014/main" id="{F8652404-7E30-ABBB-89FD-FDDA691EB6BB}"/>
                </a:ext>
              </a:extLst>
            </p:cNvPr>
            <p:cNvSpPr txBox="1"/>
            <p:nvPr/>
          </p:nvSpPr>
          <p:spPr>
            <a:xfrm>
              <a:off x="2114550" y="0"/>
              <a:ext cx="1752600" cy="781050"/>
            </a:xfrm>
            <a:prstGeom prst="rect">
              <a:avLst/>
            </a:prstGeom>
            <a:solidFill>
              <a:srgbClr val="F79646"/>
            </a:solidFill>
            <a:ln w="3175">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US" sz="800" b="1"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SUPPLIER POWER</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Factors determining power of suppliers relative to producers; same as those determining power of producers relative to buyers </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p:txBody>
        </p:sp>
        <p:sp>
          <p:nvSpPr>
            <p:cNvPr id="7" name="Text Box 5">
              <a:extLst>
                <a:ext uri="{FF2B5EF4-FFF2-40B4-BE49-F238E27FC236}">
                  <a16:creationId xmlns:a16="http://schemas.microsoft.com/office/drawing/2014/main" id="{5F9F98B5-0E12-5A04-CFB1-0BD38922DB57}"/>
                </a:ext>
              </a:extLst>
            </p:cNvPr>
            <p:cNvSpPr txBox="1"/>
            <p:nvPr/>
          </p:nvSpPr>
          <p:spPr>
            <a:xfrm>
              <a:off x="4505325" y="1257300"/>
              <a:ext cx="1552575" cy="647700"/>
            </a:xfrm>
            <a:prstGeom prst="rect">
              <a:avLst/>
            </a:prstGeom>
            <a:solidFill>
              <a:srgbClr val="00B0F0"/>
            </a:solidFill>
            <a:ln w="3175">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US" sz="800" b="1"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THREAT OF SUBSTITUTES</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Buyer propensity to substitute</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Relative prices and performance of substitutes</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p:txBody>
        </p:sp>
        <p:sp>
          <p:nvSpPr>
            <p:cNvPr id="8" name="Text Box 6">
              <a:extLst>
                <a:ext uri="{FF2B5EF4-FFF2-40B4-BE49-F238E27FC236}">
                  <a16:creationId xmlns:a16="http://schemas.microsoft.com/office/drawing/2014/main" id="{F8BC13E5-EEA4-5A2A-8713-87D7E1A23821}"/>
                </a:ext>
              </a:extLst>
            </p:cNvPr>
            <p:cNvSpPr txBox="1"/>
            <p:nvPr/>
          </p:nvSpPr>
          <p:spPr>
            <a:xfrm>
              <a:off x="2028825" y="2571750"/>
              <a:ext cx="2152650" cy="1524000"/>
            </a:xfrm>
            <a:prstGeom prst="rect">
              <a:avLst/>
            </a:prstGeom>
            <a:solidFill>
              <a:srgbClr val="FFFF00"/>
            </a:solidFill>
            <a:ln w="3175">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US" sz="800" b="1"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BUYERS POWER</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en-US" sz="800" b="0" i="1"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Price Sensitivity </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114300" marR="0" lvl="0" indent="-11430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Cost of product relative to total cost </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114300" marR="0" lvl="0" indent="-11430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Product differentiation </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114300" marR="0" lvl="0" indent="-11430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Competition between buyers</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0" marR="0" lvl="0" indent="0" defTabSz="914400" eaLnBrk="1" fontAlgn="auto" latinLnBrk="0" hangingPunct="1">
                <a:lnSpc>
                  <a:spcPct val="115000"/>
                </a:lnSpc>
                <a:spcBef>
                  <a:spcPts val="0"/>
                </a:spcBef>
                <a:spcAft>
                  <a:spcPts val="0"/>
                </a:spcAft>
                <a:buClrTx/>
                <a:buSzTx/>
                <a:buFontTx/>
                <a:buNone/>
                <a:tabLst/>
                <a:defRPr/>
              </a:pPr>
              <a:r>
                <a:rPr kumimoji="0" lang="en-US" sz="800" b="0" i="1"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Bargaining Power </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114300" marR="0" lvl="0" indent="-11430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Size and concentration of buyers relative to producers </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114300" marR="0" lvl="0" indent="-11430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Buyers’ switching costs</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114300" marR="0" lvl="0" indent="-11430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Buyers’ information </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114300" marR="0" lvl="0" indent="-11430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Buyers’ ability to backward integrate</a:t>
              </a:r>
              <a:endParaRPr kumimoji="0" lang="en-US"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p:txBody>
        </p:sp>
        <p:sp>
          <p:nvSpPr>
            <p:cNvPr id="9" name="Text Box 7">
              <a:extLst>
                <a:ext uri="{FF2B5EF4-FFF2-40B4-BE49-F238E27FC236}">
                  <a16:creationId xmlns:a16="http://schemas.microsoft.com/office/drawing/2014/main" id="{9AC696EB-D932-5B0B-5806-A472E0B14403}"/>
                </a:ext>
              </a:extLst>
            </p:cNvPr>
            <p:cNvSpPr txBox="1"/>
            <p:nvPr/>
          </p:nvSpPr>
          <p:spPr>
            <a:xfrm>
              <a:off x="0" y="838200"/>
              <a:ext cx="1447800" cy="1571625"/>
            </a:xfrm>
            <a:prstGeom prst="rect">
              <a:avLst/>
            </a:prstGeom>
            <a:solidFill>
              <a:srgbClr val="9BBB59"/>
            </a:solidFill>
            <a:ln w="3175">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US" sz="800" b="1"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THREAT OF ENTRY</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Economies of scale </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Absolute cost advantages</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Capital requirements</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Product differentiation</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Access to distribution channels</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Government and legal barriers </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a:p>
              <a:pPr marL="57150" marR="0" lvl="0" indent="-57150" defTabSz="914400" eaLnBrk="1" fontAlgn="auto" latinLnBrk="0" hangingPunct="1">
                <a:lnSpc>
                  <a:spcPct val="115000"/>
                </a:lnSpc>
                <a:spcBef>
                  <a:spcPts val="0"/>
                </a:spcBef>
                <a:spcAft>
                  <a:spcPts val="0"/>
                </a:spcAft>
                <a:buClrTx/>
                <a:buSzTx/>
                <a:buFontTx/>
                <a:buNone/>
                <a:tabLst/>
                <a:defRPr/>
              </a:pPr>
              <a:r>
                <a:rPr kumimoji="0" lang="en-US" sz="8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rPr>
                <a:t>Retaliation by established producer</a:t>
              </a:r>
              <a:endParaRPr kumimoji="0" lang="en-US" sz="1100" b="0" i="0" u="none" strike="noStrike" kern="100" cap="none" spc="0" normalizeH="0" baseline="0" noProof="0">
                <a:ln>
                  <a:noFill/>
                </a:ln>
                <a:solidFill>
                  <a:sysClr val="windowText" lastClr="000000"/>
                </a:solidFill>
                <a:effectLst/>
                <a:uLnTx/>
                <a:uFillTx/>
                <a:latin typeface="Calibri" panose="020F0502020204030204" pitchFamily="34" charset="0"/>
                <a:ea typeface="SimSun" panose="02010600030101010101" pitchFamily="2" charset="-122"/>
                <a:cs typeface="Times New Roman" panose="02020603050405020304" pitchFamily="18" charset="0"/>
              </a:endParaRPr>
            </a:p>
          </p:txBody>
        </p:sp>
        <p:cxnSp>
          <p:nvCxnSpPr>
            <p:cNvPr id="10" name="Straight Arrow Connector 9">
              <a:extLst>
                <a:ext uri="{FF2B5EF4-FFF2-40B4-BE49-F238E27FC236}">
                  <a16:creationId xmlns:a16="http://schemas.microsoft.com/office/drawing/2014/main" id="{512E429C-296F-E8AD-A5BA-59DD1785AC96}"/>
                </a:ext>
              </a:extLst>
            </p:cNvPr>
            <p:cNvCxnSpPr/>
            <p:nvPr/>
          </p:nvCxnSpPr>
          <p:spPr>
            <a:xfrm>
              <a:off x="2857500" y="790575"/>
              <a:ext cx="9525" cy="485775"/>
            </a:xfrm>
            <a:prstGeom prst="straightConnector1">
              <a:avLst/>
            </a:prstGeom>
            <a:noFill/>
            <a:ln w="3175" cap="flat" cmpd="sng" algn="ctr">
              <a:solidFill>
                <a:sysClr val="windowText" lastClr="000000">
                  <a:shade val="95000"/>
                  <a:satMod val="105000"/>
                </a:sysClr>
              </a:solidFill>
              <a:prstDash val="solid"/>
              <a:tailEnd type="triangle"/>
            </a:ln>
            <a:effectLst/>
          </p:spPr>
        </p:cxnSp>
        <p:cxnSp>
          <p:nvCxnSpPr>
            <p:cNvPr id="11" name="Straight Arrow Connector 10">
              <a:extLst>
                <a:ext uri="{FF2B5EF4-FFF2-40B4-BE49-F238E27FC236}">
                  <a16:creationId xmlns:a16="http://schemas.microsoft.com/office/drawing/2014/main" id="{FFF6F038-33B0-6604-25DA-819B67A07AF7}"/>
                </a:ext>
              </a:extLst>
            </p:cNvPr>
            <p:cNvCxnSpPr/>
            <p:nvPr/>
          </p:nvCxnSpPr>
          <p:spPr>
            <a:xfrm>
              <a:off x="1466850" y="1714500"/>
              <a:ext cx="923925" cy="9525"/>
            </a:xfrm>
            <a:prstGeom prst="straightConnector1">
              <a:avLst/>
            </a:prstGeom>
            <a:noFill/>
            <a:ln w="3175" cap="flat" cmpd="sng" algn="ctr">
              <a:solidFill>
                <a:sysClr val="windowText" lastClr="000000">
                  <a:shade val="95000"/>
                  <a:satMod val="105000"/>
                </a:sysClr>
              </a:solidFill>
              <a:prstDash val="solid"/>
              <a:tailEnd type="triangle"/>
            </a:ln>
            <a:effectLst/>
          </p:spPr>
        </p:cxnSp>
      </p:grpSp>
      <p:cxnSp>
        <p:nvCxnSpPr>
          <p:cNvPr id="13" name="Straight Arrow Connector 12">
            <a:extLst>
              <a:ext uri="{FF2B5EF4-FFF2-40B4-BE49-F238E27FC236}">
                <a16:creationId xmlns:a16="http://schemas.microsoft.com/office/drawing/2014/main" id="{26AD0F76-B48B-CDF9-466B-BE9A47D9A523}"/>
              </a:ext>
            </a:extLst>
          </p:cNvPr>
          <p:cNvCxnSpPr>
            <a:stCxn id="7" idx="1"/>
          </p:cNvCxnSpPr>
          <p:nvPr/>
        </p:nvCxnSpPr>
        <p:spPr>
          <a:xfrm flipH="1">
            <a:off x="6667500" y="3175706"/>
            <a:ext cx="904875" cy="41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C76FF855-002F-4DD1-67FD-D3BC1FB02D4D}"/>
              </a:ext>
            </a:extLst>
          </p:cNvPr>
          <p:cNvCxnSpPr>
            <a:stCxn id="8" idx="0"/>
          </p:cNvCxnSpPr>
          <p:nvPr/>
        </p:nvCxnSpPr>
        <p:spPr>
          <a:xfrm flipV="1">
            <a:off x="6172200" y="3889214"/>
            <a:ext cx="16565" cy="4108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63169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5655AD-4D90-41A9-DD93-04F9C31FE892}"/>
              </a:ext>
            </a:extLst>
          </p:cNvPr>
          <p:cNvSpPr>
            <a:spLocks noGrp="1"/>
          </p:cNvSpPr>
          <p:nvPr>
            <p:ph type="title"/>
          </p:nvPr>
        </p:nvSpPr>
        <p:spPr>
          <a:xfrm>
            <a:off x="4553733" y="548464"/>
            <a:ext cx="6798541" cy="1675623"/>
          </a:xfrm>
        </p:spPr>
        <p:txBody>
          <a:bodyPr anchor="b">
            <a:normAutofit/>
          </a:bodyPr>
          <a:lstStyle/>
          <a:p>
            <a:r>
              <a:rPr lang="en-US" sz="4000"/>
              <a:t>3)	Industry analysis model</a:t>
            </a:r>
          </a:p>
        </p:txBody>
      </p:sp>
      <p:pic>
        <p:nvPicPr>
          <p:cNvPr id="5" name="Picture 4" descr="Magnifying glass showing decling performance">
            <a:extLst>
              <a:ext uri="{FF2B5EF4-FFF2-40B4-BE49-F238E27FC236}">
                <a16:creationId xmlns:a16="http://schemas.microsoft.com/office/drawing/2014/main" id="{92AC7B74-D575-0FD7-8FB0-DF3E2BD567DA}"/>
              </a:ext>
            </a:extLst>
          </p:cNvPr>
          <p:cNvPicPr>
            <a:picLocks noChangeAspect="1"/>
          </p:cNvPicPr>
          <p:nvPr/>
        </p:nvPicPr>
        <p:blipFill rotWithShape="1">
          <a:blip r:embed="rId2"/>
          <a:srcRect l="14295" r="44859"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D3A43E8B-63BC-9ECD-786B-B3EBD13C8741}"/>
              </a:ext>
            </a:extLst>
          </p:cNvPr>
          <p:cNvSpPr>
            <a:spLocks noGrp="1"/>
          </p:cNvSpPr>
          <p:nvPr>
            <p:ph idx="1"/>
          </p:nvPr>
        </p:nvSpPr>
        <p:spPr>
          <a:xfrm>
            <a:off x="4553734" y="2409830"/>
            <a:ext cx="6798539" cy="3705217"/>
          </a:xfrm>
        </p:spPr>
        <p:txBody>
          <a:bodyPr>
            <a:normAutofit/>
          </a:bodyPr>
          <a:lstStyle/>
          <a:p>
            <a:r>
              <a:rPr lang="en-US" sz="2000"/>
              <a:t>a)	Threat of New Entrants: This force assesses the likelihood of new competitors entering the market. </a:t>
            </a:r>
          </a:p>
          <a:p>
            <a:r>
              <a:rPr lang="en-US" sz="2000"/>
              <a:t>Barriers to entry (e.g., High capital requirements, economies of scale, brand loyalty)</a:t>
            </a:r>
          </a:p>
          <a:p>
            <a:r>
              <a:rPr lang="en-US" sz="2000"/>
              <a:t>Government regulations</a:t>
            </a:r>
          </a:p>
          <a:p>
            <a:r>
              <a:rPr lang="en-US" sz="2000"/>
              <a:t>Access to distribution channels influence the threat of new entrants. </a:t>
            </a:r>
          </a:p>
          <a:p>
            <a:r>
              <a:rPr lang="en-US" sz="2000"/>
              <a:t>Addressed through strategies to strengthen brand loyalty, differentiate products, or establish barriers to entry</a:t>
            </a:r>
          </a:p>
          <a:p>
            <a:endParaRPr lang="en-US" sz="2000"/>
          </a:p>
        </p:txBody>
      </p:sp>
    </p:spTree>
    <p:extLst>
      <p:ext uri="{BB962C8B-B14F-4D97-AF65-F5344CB8AC3E}">
        <p14:creationId xmlns:p14="http://schemas.microsoft.com/office/powerpoint/2010/main" val="6983172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9" name="Rectangle 1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5655AD-4D90-41A9-DD93-04F9C31FE892}"/>
              </a:ext>
            </a:extLst>
          </p:cNvPr>
          <p:cNvSpPr>
            <a:spLocks noGrp="1"/>
          </p:cNvSpPr>
          <p:nvPr>
            <p:ph type="title"/>
          </p:nvPr>
        </p:nvSpPr>
        <p:spPr>
          <a:xfrm>
            <a:off x="761803" y="350196"/>
            <a:ext cx="4646904" cy="1624520"/>
          </a:xfrm>
        </p:spPr>
        <p:txBody>
          <a:bodyPr anchor="ctr">
            <a:normAutofit/>
          </a:bodyPr>
          <a:lstStyle/>
          <a:p>
            <a:r>
              <a:rPr lang="en-US" sz="4000"/>
              <a:t>3)	Industry analysis model</a:t>
            </a:r>
          </a:p>
        </p:txBody>
      </p:sp>
      <p:sp>
        <p:nvSpPr>
          <p:cNvPr id="3" name="Content Placeholder 2">
            <a:extLst>
              <a:ext uri="{FF2B5EF4-FFF2-40B4-BE49-F238E27FC236}">
                <a16:creationId xmlns:a16="http://schemas.microsoft.com/office/drawing/2014/main" id="{D3A43E8B-63BC-9ECD-786B-B3EBD13C8741}"/>
              </a:ext>
            </a:extLst>
          </p:cNvPr>
          <p:cNvSpPr>
            <a:spLocks noGrp="1"/>
          </p:cNvSpPr>
          <p:nvPr>
            <p:ph idx="1"/>
          </p:nvPr>
        </p:nvSpPr>
        <p:spPr>
          <a:xfrm>
            <a:off x="761802" y="2743200"/>
            <a:ext cx="4646905" cy="3613149"/>
          </a:xfrm>
        </p:spPr>
        <p:txBody>
          <a:bodyPr anchor="ctr">
            <a:normAutofit/>
          </a:bodyPr>
          <a:lstStyle/>
          <a:p>
            <a:r>
              <a:rPr lang="en-US" sz="1900"/>
              <a:t>b)	Bargaining Power of Buyers: This force examines the influence that buyers/customers have on the industry.</a:t>
            </a:r>
          </a:p>
          <a:p>
            <a:r>
              <a:rPr lang="en-US" sz="1900"/>
              <a:t>Buyer concentration</a:t>
            </a:r>
          </a:p>
          <a:p>
            <a:r>
              <a:rPr lang="en-US" sz="1900"/>
              <a:t>Price sensitivity</a:t>
            </a:r>
          </a:p>
          <a:p>
            <a:r>
              <a:rPr lang="en-US" sz="1900"/>
              <a:t>Switching costs</a:t>
            </a:r>
          </a:p>
          <a:p>
            <a:r>
              <a:rPr lang="en-US" sz="1900"/>
              <a:t>Availability of substitutes </a:t>
            </a:r>
          </a:p>
          <a:p>
            <a:r>
              <a:rPr lang="en-US" sz="1900"/>
              <a:t>Addressed through pricing strategies, product offerings, and customer engagement initiatives</a:t>
            </a:r>
          </a:p>
          <a:p>
            <a:endParaRPr lang="en-US" sz="1900"/>
          </a:p>
        </p:txBody>
      </p:sp>
      <p:pic>
        <p:nvPicPr>
          <p:cNvPr id="5" name="Picture 4" descr="Stock exchange numbers">
            <a:extLst>
              <a:ext uri="{FF2B5EF4-FFF2-40B4-BE49-F238E27FC236}">
                <a16:creationId xmlns:a16="http://schemas.microsoft.com/office/drawing/2014/main" id="{16268958-211D-EEBE-D06F-DE7A331FED74}"/>
              </a:ext>
            </a:extLst>
          </p:cNvPr>
          <p:cNvPicPr>
            <a:picLocks noChangeAspect="1"/>
          </p:cNvPicPr>
          <p:nvPr/>
        </p:nvPicPr>
        <p:blipFill rotWithShape="1">
          <a:blip r:embed="rId2"/>
          <a:srcRect l="13783" r="26816" b="-2"/>
          <a:stretch/>
        </p:blipFill>
        <p:spPr>
          <a:xfrm>
            <a:off x="6096000" y="1"/>
            <a:ext cx="6102825" cy="6858000"/>
          </a:xfrm>
          <a:prstGeom prst="rect">
            <a:avLst/>
          </a:prstGeom>
        </p:spPr>
      </p:pic>
    </p:spTree>
    <p:extLst>
      <p:ext uri="{BB962C8B-B14F-4D97-AF65-F5344CB8AC3E}">
        <p14:creationId xmlns:p14="http://schemas.microsoft.com/office/powerpoint/2010/main" val="2229154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8" name="Rectangle 27">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5655AD-4D90-41A9-DD93-04F9C31FE892}"/>
              </a:ext>
            </a:extLst>
          </p:cNvPr>
          <p:cNvSpPr>
            <a:spLocks noGrp="1"/>
          </p:cNvSpPr>
          <p:nvPr>
            <p:ph type="title"/>
          </p:nvPr>
        </p:nvSpPr>
        <p:spPr>
          <a:xfrm>
            <a:off x="761803" y="350196"/>
            <a:ext cx="4646904" cy="1624520"/>
          </a:xfrm>
        </p:spPr>
        <p:txBody>
          <a:bodyPr anchor="ctr">
            <a:normAutofit/>
          </a:bodyPr>
          <a:lstStyle/>
          <a:p>
            <a:r>
              <a:rPr lang="en-US" sz="4000"/>
              <a:t>3)	Industry analysis model</a:t>
            </a:r>
          </a:p>
        </p:txBody>
      </p:sp>
      <p:sp>
        <p:nvSpPr>
          <p:cNvPr id="3" name="Content Placeholder 2">
            <a:extLst>
              <a:ext uri="{FF2B5EF4-FFF2-40B4-BE49-F238E27FC236}">
                <a16:creationId xmlns:a16="http://schemas.microsoft.com/office/drawing/2014/main" id="{D3A43E8B-63BC-9ECD-786B-B3EBD13C8741}"/>
              </a:ext>
            </a:extLst>
          </p:cNvPr>
          <p:cNvSpPr>
            <a:spLocks noGrp="1"/>
          </p:cNvSpPr>
          <p:nvPr>
            <p:ph idx="1"/>
          </p:nvPr>
        </p:nvSpPr>
        <p:spPr>
          <a:xfrm>
            <a:off x="761802" y="2743200"/>
            <a:ext cx="4646905" cy="3613149"/>
          </a:xfrm>
        </p:spPr>
        <p:txBody>
          <a:bodyPr anchor="ctr">
            <a:normAutofit/>
          </a:bodyPr>
          <a:lstStyle/>
          <a:p>
            <a:r>
              <a:rPr lang="en-US" sz="2000"/>
              <a:t>c)	Bargaining Power of Suppliers: This force assesses the influence of suppliers on the industry. </a:t>
            </a:r>
          </a:p>
          <a:p>
            <a:r>
              <a:rPr lang="en-US" sz="2000"/>
              <a:t>Supplier concentration</a:t>
            </a:r>
          </a:p>
          <a:p>
            <a:r>
              <a:rPr lang="en-US" sz="2000"/>
              <a:t>Availability of substitutes</a:t>
            </a:r>
          </a:p>
          <a:p>
            <a:r>
              <a:rPr lang="en-US" sz="2000"/>
              <a:t>Switching costs </a:t>
            </a:r>
          </a:p>
          <a:p>
            <a:r>
              <a:rPr lang="en-US" sz="2000"/>
              <a:t>Addressed through, managing supplier relationships, negotiating favorable terms, and diversifying the supplier base</a:t>
            </a:r>
          </a:p>
        </p:txBody>
      </p:sp>
      <p:pic>
        <p:nvPicPr>
          <p:cNvPr id="22" name="Picture 21" descr="Sphere of mesh and nodes">
            <a:extLst>
              <a:ext uri="{FF2B5EF4-FFF2-40B4-BE49-F238E27FC236}">
                <a16:creationId xmlns:a16="http://schemas.microsoft.com/office/drawing/2014/main" id="{5F662AEF-93AF-23FF-0691-31204C2DE8C9}"/>
              </a:ext>
            </a:extLst>
          </p:cNvPr>
          <p:cNvPicPr>
            <a:picLocks noChangeAspect="1"/>
          </p:cNvPicPr>
          <p:nvPr/>
        </p:nvPicPr>
        <p:blipFill rotWithShape="1">
          <a:blip r:embed="rId2"/>
          <a:srcRect l="32124" r="1135"/>
          <a:stretch/>
        </p:blipFill>
        <p:spPr>
          <a:xfrm>
            <a:off x="6096000" y="1"/>
            <a:ext cx="6102825" cy="6858000"/>
          </a:xfrm>
          <a:prstGeom prst="rect">
            <a:avLst/>
          </a:prstGeom>
        </p:spPr>
      </p:pic>
    </p:spTree>
    <p:extLst>
      <p:ext uri="{BB962C8B-B14F-4D97-AF65-F5344CB8AC3E}">
        <p14:creationId xmlns:p14="http://schemas.microsoft.com/office/powerpoint/2010/main" val="16777053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5655AD-4D90-41A9-DD93-04F9C31FE892}"/>
              </a:ext>
            </a:extLst>
          </p:cNvPr>
          <p:cNvSpPr>
            <a:spLocks noGrp="1"/>
          </p:cNvSpPr>
          <p:nvPr>
            <p:ph type="title"/>
          </p:nvPr>
        </p:nvSpPr>
        <p:spPr>
          <a:xfrm>
            <a:off x="8643193" y="489507"/>
            <a:ext cx="3091607" cy="1655483"/>
          </a:xfrm>
        </p:spPr>
        <p:txBody>
          <a:bodyPr anchor="b">
            <a:normAutofit/>
          </a:bodyPr>
          <a:lstStyle/>
          <a:p>
            <a:r>
              <a:rPr lang="en-US" sz="3700"/>
              <a:t>3)	Industry analysis model</a:t>
            </a:r>
          </a:p>
        </p:txBody>
      </p:sp>
      <p:pic>
        <p:nvPicPr>
          <p:cNvPr id="22" name="Picture 21">
            <a:extLst>
              <a:ext uri="{FF2B5EF4-FFF2-40B4-BE49-F238E27FC236}">
                <a16:creationId xmlns:a16="http://schemas.microsoft.com/office/drawing/2014/main" id="{2AA296EB-BEEC-5C35-8447-B24C78FA5FA4}"/>
              </a:ext>
            </a:extLst>
          </p:cNvPr>
          <p:cNvPicPr>
            <a:picLocks noChangeAspect="1"/>
          </p:cNvPicPr>
          <p:nvPr/>
        </p:nvPicPr>
        <p:blipFill rotWithShape="1">
          <a:blip r:embed="rId2"/>
          <a:srcRect r="15469" b="-1"/>
          <a:stretch/>
        </p:blipFill>
        <p:spPr>
          <a:xfrm>
            <a:off x="20" y="431"/>
            <a:ext cx="8115280" cy="6408311"/>
          </a:xfrm>
          <a:prstGeom prst="rect">
            <a:avLst/>
          </a:prstGeom>
        </p:spPr>
      </p:pic>
      <p:sp>
        <p:nvSpPr>
          <p:cNvPr id="3" name="Content Placeholder 2">
            <a:extLst>
              <a:ext uri="{FF2B5EF4-FFF2-40B4-BE49-F238E27FC236}">
                <a16:creationId xmlns:a16="http://schemas.microsoft.com/office/drawing/2014/main" id="{D3A43E8B-63BC-9ECD-786B-B3EBD13C8741}"/>
              </a:ext>
            </a:extLst>
          </p:cNvPr>
          <p:cNvSpPr>
            <a:spLocks noGrp="1"/>
          </p:cNvSpPr>
          <p:nvPr>
            <p:ph idx="1"/>
          </p:nvPr>
        </p:nvSpPr>
        <p:spPr>
          <a:xfrm>
            <a:off x="8643193" y="2418408"/>
            <a:ext cx="2942813" cy="3540265"/>
          </a:xfrm>
        </p:spPr>
        <p:txBody>
          <a:bodyPr>
            <a:normAutofit/>
          </a:bodyPr>
          <a:lstStyle/>
          <a:p>
            <a:r>
              <a:rPr lang="en-US" sz="1400"/>
              <a:t>d)	Threat of Substitute Products or Services: This force examines the extent to which alternative products or services can fulfill the same customer needs. </a:t>
            </a:r>
          </a:p>
          <a:p>
            <a:r>
              <a:rPr lang="en-US" sz="1400"/>
              <a:t>Availability of substitutes</a:t>
            </a:r>
          </a:p>
          <a:p>
            <a:r>
              <a:rPr lang="en-US" sz="1400"/>
              <a:t>Price-performance trade-offs</a:t>
            </a:r>
          </a:p>
          <a:p>
            <a:r>
              <a:rPr lang="en-US" sz="1400"/>
              <a:t>Switching costs </a:t>
            </a:r>
          </a:p>
          <a:p>
            <a:r>
              <a:rPr lang="en-US" sz="1400"/>
              <a:t>Addressed through differentiating offerings, communicate unique value propositions, and build brand loyalty</a:t>
            </a:r>
          </a:p>
          <a:p>
            <a:endParaRPr lang="en-US" sz="1400"/>
          </a:p>
        </p:txBody>
      </p:sp>
      <p:sp>
        <p:nvSpPr>
          <p:cNvPr id="28" name="Rectangle 27">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291543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5655AD-4D90-41A9-DD93-04F9C31FE892}"/>
              </a:ext>
            </a:extLst>
          </p:cNvPr>
          <p:cNvSpPr>
            <a:spLocks noGrp="1"/>
          </p:cNvSpPr>
          <p:nvPr>
            <p:ph type="title"/>
          </p:nvPr>
        </p:nvSpPr>
        <p:spPr>
          <a:xfrm>
            <a:off x="8643193" y="489507"/>
            <a:ext cx="3091607" cy="1655483"/>
          </a:xfrm>
        </p:spPr>
        <p:txBody>
          <a:bodyPr anchor="b">
            <a:normAutofit/>
          </a:bodyPr>
          <a:lstStyle/>
          <a:p>
            <a:r>
              <a:rPr lang="en-US" sz="3700"/>
              <a:t>3)	Industry analysis model</a:t>
            </a:r>
          </a:p>
        </p:txBody>
      </p:sp>
      <p:pic>
        <p:nvPicPr>
          <p:cNvPr id="5" name="Picture 4">
            <a:extLst>
              <a:ext uri="{FF2B5EF4-FFF2-40B4-BE49-F238E27FC236}">
                <a16:creationId xmlns:a16="http://schemas.microsoft.com/office/drawing/2014/main" id="{2F45DE96-878F-0ABF-5A29-D7A2DEDBE6BE}"/>
              </a:ext>
            </a:extLst>
          </p:cNvPr>
          <p:cNvPicPr>
            <a:picLocks noChangeAspect="1"/>
          </p:cNvPicPr>
          <p:nvPr/>
        </p:nvPicPr>
        <p:blipFill rotWithShape="1">
          <a:blip r:embed="rId2"/>
          <a:srcRect l="16189" r="12577" b="-1"/>
          <a:stretch/>
        </p:blipFill>
        <p:spPr>
          <a:xfrm>
            <a:off x="20" y="431"/>
            <a:ext cx="8115280" cy="6408311"/>
          </a:xfrm>
          <a:prstGeom prst="rect">
            <a:avLst/>
          </a:prstGeom>
        </p:spPr>
      </p:pic>
      <p:sp>
        <p:nvSpPr>
          <p:cNvPr id="3" name="Content Placeholder 2">
            <a:extLst>
              <a:ext uri="{FF2B5EF4-FFF2-40B4-BE49-F238E27FC236}">
                <a16:creationId xmlns:a16="http://schemas.microsoft.com/office/drawing/2014/main" id="{D3A43E8B-63BC-9ECD-786B-B3EBD13C8741}"/>
              </a:ext>
            </a:extLst>
          </p:cNvPr>
          <p:cNvSpPr>
            <a:spLocks noGrp="1"/>
          </p:cNvSpPr>
          <p:nvPr>
            <p:ph idx="1"/>
          </p:nvPr>
        </p:nvSpPr>
        <p:spPr>
          <a:xfrm>
            <a:off x="8643193" y="2418408"/>
            <a:ext cx="2942813" cy="3540265"/>
          </a:xfrm>
        </p:spPr>
        <p:txBody>
          <a:bodyPr>
            <a:normAutofit/>
          </a:bodyPr>
          <a:lstStyle/>
          <a:p>
            <a:r>
              <a:rPr lang="en-US" sz="1400"/>
              <a:t>e)	Intensity of Competitive Rivalry: This force evaluates the level of competition among existing competitors within the industry. </a:t>
            </a:r>
          </a:p>
          <a:p>
            <a:r>
              <a:rPr lang="en-US" sz="1400"/>
              <a:t>Industry growth rate </a:t>
            </a:r>
          </a:p>
          <a:p>
            <a:r>
              <a:rPr lang="en-US" sz="1400"/>
              <a:t>Market concentration</a:t>
            </a:r>
          </a:p>
          <a:p>
            <a:r>
              <a:rPr lang="en-US" sz="1400"/>
              <a:t>Differentiation</a:t>
            </a:r>
          </a:p>
          <a:p>
            <a:r>
              <a:rPr lang="en-US" sz="1400"/>
              <a:t>Exit barriers </a:t>
            </a:r>
          </a:p>
          <a:p>
            <a:r>
              <a:rPr lang="en-US" sz="1400"/>
              <a:t>Addressed by monitoring competitive actions, anticipate market shifts, and continuously innovating.</a:t>
            </a:r>
          </a:p>
          <a:p>
            <a:endParaRPr lang="en-US" sz="1400"/>
          </a:p>
        </p:txBody>
      </p:sp>
      <p:sp>
        <p:nvSpPr>
          <p:cNvPr id="11" name="Rectangle 10">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70950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E96B06D-1991-7C6C-C3CD-3DB615B9867C}"/>
              </a:ext>
            </a:extLst>
          </p:cNvPr>
          <p:cNvPicPr>
            <a:picLocks noGrp="1" noChangeAspect="1"/>
          </p:cNvPicPr>
          <p:nvPr>
            <p:ph idx="1"/>
          </p:nvPr>
        </p:nvPicPr>
        <p:blipFill rotWithShape="1">
          <a:blip r:embed="rId2"/>
          <a:srcRect t="6926" b="1238"/>
          <a:stretch/>
        </p:blipFill>
        <p:spPr>
          <a:xfrm>
            <a:off x="0" y="-583086"/>
            <a:ext cx="12191980" cy="6857990"/>
          </a:xfrm>
          <a:prstGeom prst="rect">
            <a:avLst/>
          </a:prstGeom>
        </p:spPr>
      </p:pic>
      <p:sp>
        <p:nvSpPr>
          <p:cNvPr id="9"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41AEE2-A25B-B3DB-8AF9-8D74EBAE86AA}"/>
              </a:ext>
            </a:extLst>
          </p:cNvPr>
          <p:cNvSpPr>
            <a:spLocks noGrp="1"/>
          </p:cNvSpPr>
          <p:nvPr>
            <p:ph type="title"/>
          </p:nvPr>
        </p:nvSpPr>
        <p:spPr>
          <a:xfrm>
            <a:off x="490527" y="5180091"/>
            <a:ext cx="11210925" cy="744836"/>
          </a:xfrm>
        </p:spPr>
        <p:txBody>
          <a:bodyPr vert="horz" lIns="91440" tIns="45720" rIns="91440" bIns="45720" rtlCol="0" anchor="ctr">
            <a:normAutofit/>
          </a:bodyPr>
          <a:lstStyle/>
          <a:p>
            <a:pPr algn="ctr"/>
            <a:r>
              <a:rPr lang="en-US" sz="2000" dirty="0">
                <a:solidFill>
                  <a:schemeClr val="tx1">
                    <a:lumMod val="85000"/>
                    <a:lumOff val="15000"/>
                  </a:schemeClr>
                </a:solidFill>
              </a:rPr>
              <a:t>4. CAGE model</a:t>
            </a:r>
            <a:br>
              <a:rPr lang="en-US" sz="2000" dirty="0">
                <a:solidFill>
                  <a:schemeClr val="tx1">
                    <a:lumMod val="85000"/>
                    <a:lumOff val="15000"/>
                  </a:schemeClr>
                </a:solidFill>
              </a:rPr>
            </a:br>
            <a:r>
              <a:rPr lang="en-US" sz="2000" dirty="0">
                <a:solidFill>
                  <a:schemeClr val="tx1">
                    <a:lumMod val="85000"/>
                    <a:lumOff val="15000"/>
                  </a:schemeClr>
                </a:solidFill>
              </a:rPr>
              <a:t>Adopted from Pankaj Ghemawat (2011), Global Prosperity and How to Achieve it</a:t>
            </a:r>
          </a:p>
        </p:txBody>
      </p:sp>
      <p:cxnSp>
        <p:nvCxnSpPr>
          <p:cNvPr id="11"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22546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EAD40-17AA-54F0-8130-D7BE3853A809}"/>
              </a:ext>
            </a:extLst>
          </p:cNvPr>
          <p:cNvSpPr>
            <a:spLocks noGrp="1"/>
          </p:cNvSpPr>
          <p:nvPr>
            <p:ph type="title"/>
          </p:nvPr>
        </p:nvSpPr>
        <p:spPr>
          <a:xfrm>
            <a:off x="5868557" y="1138036"/>
            <a:ext cx="5444382" cy="1402470"/>
          </a:xfrm>
        </p:spPr>
        <p:txBody>
          <a:bodyPr anchor="t">
            <a:normAutofit/>
          </a:bodyPr>
          <a:lstStyle/>
          <a:p>
            <a:r>
              <a:rPr lang="en-US" sz="3200"/>
              <a:t>4)	CAGE framework. </a:t>
            </a:r>
            <a:br>
              <a:rPr lang="en-US" sz="3200"/>
            </a:br>
            <a:endParaRPr lang="en-US" sz="3200"/>
          </a:p>
        </p:txBody>
      </p:sp>
      <p:pic>
        <p:nvPicPr>
          <p:cNvPr id="5" name="Picture 4" descr="3D box skeletons">
            <a:extLst>
              <a:ext uri="{FF2B5EF4-FFF2-40B4-BE49-F238E27FC236}">
                <a16:creationId xmlns:a16="http://schemas.microsoft.com/office/drawing/2014/main" id="{46F05BD3-ACC6-91AC-6332-4DE9864FB990}"/>
              </a:ext>
            </a:extLst>
          </p:cNvPr>
          <p:cNvPicPr>
            <a:picLocks noChangeAspect="1"/>
          </p:cNvPicPr>
          <p:nvPr/>
        </p:nvPicPr>
        <p:blipFill rotWithShape="1">
          <a:blip r:embed="rId2"/>
          <a:srcRect l="26647" r="23215"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8A9888D-3A6A-A6BF-6F47-EB23D9D5296D}"/>
              </a:ext>
            </a:extLst>
          </p:cNvPr>
          <p:cNvSpPr>
            <a:spLocks noGrp="1"/>
          </p:cNvSpPr>
          <p:nvPr>
            <p:ph idx="1"/>
          </p:nvPr>
        </p:nvSpPr>
        <p:spPr>
          <a:xfrm>
            <a:off x="5868557" y="2551176"/>
            <a:ext cx="5444382" cy="3591207"/>
          </a:xfrm>
        </p:spPr>
        <p:txBody>
          <a:bodyPr>
            <a:normAutofit/>
          </a:bodyPr>
          <a:lstStyle/>
          <a:p>
            <a:r>
              <a:rPr lang="en-US" sz="1400"/>
              <a:t>The CAGE Distance Model is a framework for understanding and analyzing the differences between countries in terms of their culture, administrative, geographic, and economic distances. </a:t>
            </a:r>
          </a:p>
          <a:p>
            <a:r>
              <a:rPr lang="en-US" sz="1400"/>
              <a:t>Cultural distance: Refers to differences in language, religion, values, norms, and customs between countries.</a:t>
            </a:r>
          </a:p>
          <a:p>
            <a:r>
              <a:rPr lang="en-US" sz="1400"/>
              <a:t>Administrative distance: Refers to differences in governance, legal systems, and regulations between countries.</a:t>
            </a:r>
          </a:p>
          <a:p>
            <a:r>
              <a:rPr lang="en-US" sz="1400"/>
              <a:t>Geographic distance: Refers to physical distance, time zones, and climate differences between countries.</a:t>
            </a:r>
          </a:p>
          <a:p>
            <a:r>
              <a:rPr lang="en-US" sz="1400"/>
              <a:t>Economic distance: Refers to differences in wealth, income levels, infrastructure, and technology between countries.</a:t>
            </a:r>
          </a:p>
          <a:p>
            <a:endParaRPr lang="en-US" sz="1400"/>
          </a:p>
        </p:txBody>
      </p:sp>
    </p:spTree>
    <p:extLst>
      <p:ext uri="{BB962C8B-B14F-4D97-AF65-F5344CB8AC3E}">
        <p14:creationId xmlns:p14="http://schemas.microsoft.com/office/powerpoint/2010/main" val="4031021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5CB78A-4F2E-B8B1-C264-AD83C0079870}"/>
              </a:ext>
            </a:extLst>
          </p:cNvPr>
          <p:cNvSpPr>
            <a:spLocks noGrp="1"/>
          </p:cNvSpPr>
          <p:nvPr>
            <p:ph type="title"/>
          </p:nvPr>
        </p:nvSpPr>
        <p:spPr>
          <a:xfrm>
            <a:off x="6513788" y="365125"/>
            <a:ext cx="4840010" cy="1807305"/>
          </a:xfrm>
        </p:spPr>
        <p:txBody>
          <a:bodyPr>
            <a:normAutofit/>
          </a:bodyPr>
          <a:lstStyle/>
          <a:p>
            <a:r>
              <a:rPr lang="en-US" dirty="0"/>
              <a:t>5. VRIO model </a:t>
            </a:r>
          </a:p>
        </p:txBody>
      </p:sp>
      <p:pic>
        <p:nvPicPr>
          <p:cNvPr id="5" name="Picture 4" descr="A robot using a laptop sitting on a blue chair">
            <a:extLst>
              <a:ext uri="{FF2B5EF4-FFF2-40B4-BE49-F238E27FC236}">
                <a16:creationId xmlns:a16="http://schemas.microsoft.com/office/drawing/2014/main" id="{75EE3927-F622-8CA4-3CF6-B96E143AD2D4}"/>
              </a:ext>
            </a:extLst>
          </p:cNvPr>
          <p:cNvPicPr>
            <a:picLocks noChangeAspect="1"/>
          </p:cNvPicPr>
          <p:nvPr/>
        </p:nvPicPr>
        <p:blipFill rotWithShape="1">
          <a:blip r:embed="rId2"/>
          <a:srcRect l="4983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0DCCDCBF-FEEB-F6E1-241C-D1996B059BF7}"/>
              </a:ext>
            </a:extLst>
          </p:cNvPr>
          <p:cNvSpPr>
            <a:spLocks noGrp="1"/>
          </p:cNvSpPr>
          <p:nvPr>
            <p:ph idx="1"/>
          </p:nvPr>
        </p:nvSpPr>
        <p:spPr>
          <a:xfrm>
            <a:off x="6513788" y="2333297"/>
            <a:ext cx="4840010" cy="3843666"/>
          </a:xfrm>
        </p:spPr>
        <p:txBody>
          <a:bodyPr>
            <a:normAutofit/>
          </a:bodyPr>
          <a:lstStyle/>
          <a:p>
            <a:r>
              <a:rPr lang="en-US" sz="1300" dirty="0"/>
              <a:t>This model was developed in 1997 by Barney. </a:t>
            </a:r>
          </a:p>
          <a:p>
            <a:r>
              <a:rPr lang="en-US" sz="1300" dirty="0"/>
              <a:t>The acronym stands for: Value, Rarity, Imitability, and organization.</a:t>
            </a:r>
          </a:p>
          <a:p>
            <a:r>
              <a:rPr lang="en-US" sz="1300" dirty="0"/>
              <a:t>Value:  This refers to the ability of the resource or capability to add value to the company's products or services. Does the resource/capability enable the firm exploit opportunities/neutralize threats? </a:t>
            </a:r>
          </a:p>
          <a:p>
            <a:r>
              <a:rPr lang="en-US" sz="1300" dirty="0"/>
              <a:t>Rarity: Rarity signifies how uncommon or scarce the resource or capability is within the industry. Is the resource common in the market?</a:t>
            </a:r>
          </a:p>
          <a:p>
            <a:r>
              <a:rPr lang="en-US" sz="1300" dirty="0"/>
              <a:t>Imitability: This aspect evaluates how easy it is for competitors to imitate or replicate the resource or capability. How difficult is it for competitors to replicate the resource?</a:t>
            </a:r>
          </a:p>
          <a:p>
            <a:r>
              <a:rPr lang="en-US" sz="1300" dirty="0"/>
              <a:t>Organization: Organization refers to the company's ability to leverage the resource or capability effectively. How organized is the firm to utilize the resource for competitive advantage?</a:t>
            </a:r>
          </a:p>
          <a:p>
            <a:endParaRPr lang="en-US" sz="1300" dirty="0"/>
          </a:p>
        </p:txBody>
      </p:sp>
    </p:spTree>
    <p:extLst>
      <p:ext uri="{BB962C8B-B14F-4D97-AF65-F5344CB8AC3E}">
        <p14:creationId xmlns:p14="http://schemas.microsoft.com/office/powerpoint/2010/main" val="19749986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9CEB0A4-4C18-C03B-45D5-247860E03A60}"/>
              </a:ext>
            </a:extLst>
          </p:cNvPr>
          <p:cNvSpPr>
            <a:spLocks noGrp="1"/>
          </p:cNvSpPr>
          <p:nvPr>
            <p:ph type="title"/>
          </p:nvPr>
        </p:nvSpPr>
        <p:spPr>
          <a:xfrm>
            <a:off x="5991225" y="279400"/>
            <a:ext cx="5362576" cy="1892300"/>
          </a:xfrm>
        </p:spPr>
        <p:txBody>
          <a:bodyPr>
            <a:normAutofit/>
          </a:bodyPr>
          <a:lstStyle/>
          <a:p>
            <a:r>
              <a:rPr lang="en-US" sz="4100"/>
              <a:t>Responses to changing marketing environment</a:t>
            </a:r>
          </a:p>
        </p:txBody>
      </p:sp>
      <p:graphicFrame>
        <p:nvGraphicFramePr>
          <p:cNvPr id="5" name="Content Placeholder 4">
            <a:extLst>
              <a:ext uri="{FF2B5EF4-FFF2-40B4-BE49-F238E27FC236}">
                <a16:creationId xmlns:a16="http://schemas.microsoft.com/office/drawing/2014/main" id="{B92451EA-4EF5-E21C-A7DB-BD1A3460A577}"/>
              </a:ext>
            </a:extLst>
          </p:cNvPr>
          <p:cNvGraphicFramePr>
            <a:graphicFrameLocks noGrp="1"/>
          </p:cNvGraphicFramePr>
          <p:nvPr>
            <p:ph idx="1"/>
            <p:extLst>
              <p:ext uri="{D42A27DB-BD31-4B8C-83A1-F6EECF244321}">
                <p14:modId xmlns:p14="http://schemas.microsoft.com/office/powerpoint/2010/main" val="1938691693"/>
              </p:ext>
            </p:extLst>
          </p:nvPr>
        </p:nvGraphicFramePr>
        <p:xfrm>
          <a:off x="1773816" y="2028825"/>
          <a:ext cx="8644368" cy="4148139"/>
        </p:xfrm>
        <a:graphic>
          <a:graphicData uri="http://schemas.openxmlformats.org/drawingml/2006/table">
            <a:tbl>
              <a:tblPr firstRow="1" firstCol="1" bandRow="1"/>
              <a:tblGrid>
                <a:gridCol w="1836559">
                  <a:extLst>
                    <a:ext uri="{9D8B030D-6E8A-4147-A177-3AD203B41FA5}">
                      <a16:colId xmlns:a16="http://schemas.microsoft.com/office/drawing/2014/main" val="3425443453"/>
                    </a:ext>
                  </a:extLst>
                </a:gridCol>
                <a:gridCol w="6807809">
                  <a:extLst>
                    <a:ext uri="{9D8B030D-6E8A-4147-A177-3AD203B41FA5}">
                      <a16:colId xmlns:a16="http://schemas.microsoft.com/office/drawing/2014/main" val="701667661"/>
                    </a:ext>
                  </a:extLst>
                </a:gridCol>
              </a:tblGrid>
              <a:tr h="382743">
                <a:tc>
                  <a:txBody>
                    <a:bodyPr/>
                    <a:lstStyle/>
                    <a:p>
                      <a:pPr marL="0" marR="0" algn="ctr">
                        <a:lnSpc>
                          <a:spcPct val="115000"/>
                        </a:lnSpc>
                        <a:spcBef>
                          <a:spcPts val="0"/>
                        </a:spcBef>
                        <a:spcAft>
                          <a:spcPts val="600"/>
                        </a:spcAft>
                      </a:pPr>
                      <a:r>
                        <a:rPr lang="en-US" sz="2100" b="1" kern="100">
                          <a:effectLst/>
                          <a:latin typeface="Times New Roman" panose="02020603050405020304" pitchFamily="18" charset="0"/>
                          <a:ea typeface="SimSun" panose="02010600030101010101" pitchFamily="2" charset="-122"/>
                          <a:cs typeface="Times New Roman" panose="02020603050405020304" pitchFamily="18" charset="0"/>
                        </a:rPr>
                        <a:t>Response </a:t>
                      </a:r>
                      <a:endParaRPr lang="en-US" sz="2100" b="1" kern="100">
                        <a:effectLst/>
                        <a:latin typeface="Calibri" panose="020F0502020204030204" pitchFamily="34" charset="0"/>
                        <a:ea typeface="SimSun" panose="02010600030101010101" pitchFamily="2" charset="-122"/>
                        <a:cs typeface="Times New Roman" panose="02020603050405020304" pitchFamily="18" charset="0"/>
                      </a:endParaRPr>
                    </a:p>
                  </a:txBody>
                  <a:tcPr marL="34799" marR="347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600"/>
                        </a:spcAft>
                      </a:pPr>
                      <a:r>
                        <a:rPr lang="en-US" sz="2100" b="1" kern="100">
                          <a:effectLst/>
                          <a:latin typeface="Times New Roman" panose="02020603050405020304" pitchFamily="18" charset="0"/>
                          <a:ea typeface="SimSun" panose="02010600030101010101" pitchFamily="2" charset="-122"/>
                          <a:cs typeface="Times New Roman" panose="02020603050405020304" pitchFamily="18" charset="0"/>
                        </a:rPr>
                        <a:t> Explanation </a:t>
                      </a:r>
                      <a:endParaRPr lang="en-US" sz="2100" b="1" kern="100">
                        <a:effectLst/>
                        <a:latin typeface="Calibri" panose="020F0502020204030204" pitchFamily="34" charset="0"/>
                        <a:ea typeface="SimSun" panose="02010600030101010101" pitchFamily="2" charset="-122"/>
                        <a:cs typeface="Times New Roman" panose="02020603050405020304" pitchFamily="18" charset="0"/>
                      </a:endParaRPr>
                    </a:p>
                  </a:txBody>
                  <a:tcPr marL="34799" marR="347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63161111"/>
                  </a:ext>
                </a:extLst>
              </a:tr>
              <a:tr h="1504386">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Reengineering </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34799" marR="347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Reengineering refers to the fundamental rethinking and redesign of business processes to achieve dramatic improvements in critical aspects such as cost, quality, service, and speed.</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34799" marR="347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76738471"/>
                  </a:ext>
                </a:extLst>
              </a:tr>
              <a:tr h="1130505">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Outsourcing</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34799" marR="347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Outsourcing is the practice of contracting out certain business functions or processes to external third-party providers rather than handling them internally. </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34799" marR="347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32161160"/>
                  </a:ext>
                </a:extLst>
              </a:tr>
              <a:tr h="1130505">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Benchmarking</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34799" marR="347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2100" kern="100">
                          <a:effectLst/>
                          <a:latin typeface="Times New Roman" panose="02020603050405020304" pitchFamily="18" charset="0"/>
                          <a:ea typeface="SimSun" panose="02010600030101010101" pitchFamily="2" charset="-122"/>
                          <a:cs typeface="Times New Roman" panose="02020603050405020304" pitchFamily="18" charset="0"/>
                        </a:rPr>
                        <a:t>Benchmarking involves comparing one's own processes, products, or services against those of competitors or industry leaders to identify best practices and areas for improvement. </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34799" marR="347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23021232"/>
                  </a:ext>
                </a:extLst>
              </a:tr>
            </a:tbl>
          </a:graphicData>
        </a:graphic>
      </p:graphicFrame>
    </p:spTree>
    <p:extLst>
      <p:ext uri="{BB962C8B-B14F-4D97-AF65-F5344CB8AC3E}">
        <p14:creationId xmlns:p14="http://schemas.microsoft.com/office/powerpoint/2010/main" val="23846145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9CEB0A4-4C18-C03B-45D5-247860E03A60}"/>
              </a:ext>
            </a:extLst>
          </p:cNvPr>
          <p:cNvSpPr>
            <a:spLocks noGrp="1"/>
          </p:cNvSpPr>
          <p:nvPr>
            <p:ph type="title"/>
          </p:nvPr>
        </p:nvSpPr>
        <p:spPr>
          <a:xfrm>
            <a:off x="5991225" y="279400"/>
            <a:ext cx="5362576" cy="1892300"/>
          </a:xfrm>
        </p:spPr>
        <p:txBody>
          <a:bodyPr>
            <a:normAutofit/>
          </a:bodyPr>
          <a:lstStyle/>
          <a:p>
            <a:r>
              <a:rPr lang="en-US" sz="4100"/>
              <a:t>Responses to changing marketing environment</a:t>
            </a:r>
          </a:p>
        </p:txBody>
      </p:sp>
      <p:graphicFrame>
        <p:nvGraphicFramePr>
          <p:cNvPr id="5" name="Content Placeholder 4">
            <a:extLst>
              <a:ext uri="{FF2B5EF4-FFF2-40B4-BE49-F238E27FC236}">
                <a16:creationId xmlns:a16="http://schemas.microsoft.com/office/drawing/2014/main" id="{B92451EA-4EF5-E21C-A7DB-BD1A3460A577}"/>
              </a:ext>
            </a:extLst>
          </p:cNvPr>
          <p:cNvGraphicFramePr>
            <a:graphicFrameLocks noGrp="1"/>
          </p:cNvGraphicFramePr>
          <p:nvPr>
            <p:ph idx="1"/>
            <p:extLst>
              <p:ext uri="{D42A27DB-BD31-4B8C-83A1-F6EECF244321}">
                <p14:modId xmlns:p14="http://schemas.microsoft.com/office/powerpoint/2010/main" val="3679931192"/>
              </p:ext>
            </p:extLst>
          </p:nvPr>
        </p:nvGraphicFramePr>
        <p:xfrm>
          <a:off x="838200" y="2254716"/>
          <a:ext cx="10515601" cy="3696358"/>
        </p:xfrm>
        <a:graphic>
          <a:graphicData uri="http://schemas.openxmlformats.org/drawingml/2006/table">
            <a:tbl>
              <a:tblPr firstRow="1" firstCol="1" bandRow="1">
                <a:solidFill>
                  <a:srgbClr val="F2F2F2">
                    <a:alpha val="30196"/>
                  </a:srgbClr>
                </a:solidFill>
              </a:tblPr>
              <a:tblGrid>
                <a:gridCol w="1519010">
                  <a:extLst>
                    <a:ext uri="{9D8B030D-6E8A-4147-A177-3AD203B41FA5}">
                      <a16:colId xmlns:a16="http://schemas.microsoft.com/office/drawing/2014/main" val="3425443453"/>
                    </a:ext>
                  </a:extLst>
                </a:gridCol>
                <a:gridCol w="8996591">
                  <a:extLst>
                    <a:ext uri="{9D8B030D-6E8A-4147-A177-3AD203B41FA5}">
                      <a16:colId xmlns:a16="http://schemas.microsoft.com/office/drawing/2014/main" val="701667661"/>
                    </a:ext>
                  </a:extLst>
                </a:gridCol>
              </a:tblGrid>
              <a:tr h="655564">
                <a:tc>
                  <a:txBody>
                    <a:bodyPr/>
                    <a:lstStyle/>
                    <a:p>
                      <a:pPr marL="0" marR="0" algn="ctr">
                        <a:lnSpc>
                          <a:spcPct val="115000"/>
                        </a:lnSpc>
                        <a:spcBef>
                          <a:spcPts val="0"/>
                        </a:spcBef>
                        <a:spcAft>
                          <a:spcPts val="600"/>
                        </a:spcAft>
                      </a:pPr>
                      <a:r>
                        <a:rPr lang="en-US" sz="2000" b="0"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Response </a:t>
                      </a:r>
                      <a:endParaRPr lang="en-US" sz="2000" b="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3458" marR="57128" marT="133429" marB="133429" anchor="ctr">
                    <a:lnL w="19050" cap="flat" cmpd="sng" algn="ctr">
                      <a:noFill/>
                      <a:prstDash val="solid"/>
                    </a:lnL>
                    <a:lnR w="12700" cmpd="sng">
                      <a:noFill/>
                    </a:lnR>
                    <a:lnT w="19050" cap="flat" cmpd="sng" algn="ctr">
                      <a:noFill/>
                      <a:prstDash val="solid"/>
                    </a:lnT>
                    <a:lnB w="38100" cmpd="sng">
                      <a:noFill/>
                    </a:lnB>
                    <a:solidFill>
                      <a:schemeClr val="accent1"/>
                    </a:solidFill>
                  </a:tcPr>
                </a:tc>
                <a:tc>
                  <a:txBody>
                    <a:bodyPr/>
                    <a:lstStyle/>
                    <a:p>
                      <a:pPr marL="0" marR="0" algn="ctr">
                        <a:lnSpc>
                          <a:spcPct val="115000"/>
                        </a:lnSpc>
                        <a:spcBef>
                          <a:spcPts val="0"/>
                        </a:spcBef>
                        <a:spcAft>
                          <a:spcPts val="600"/>
                        </a:spcAft>
                      </a:pPr>
                      <a:r>
                        <a:rPr lang="en-US" sz="2000" b="0"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 Explanation </a:t>
                      </a:r>
                      <a:endParaRPr lang="en-US" sz="2000" b="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3458" marR="57128" marT="133429" marB="133429"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1963161111"/>
                  </a:ext>
                </a:extLst>
              </a:tr>
              <a:tr h="1013598">
                <a:tc>
                  <a:txBody>
                    <a:bodyPr/>
                    <a:lstStyle/>
                    <a:p>
                      <a:pPr marL="0" marR="0" algn="just">
                        <a:lnSpc>
                          <a:spcPct val="115000"/>
                        </a:lnSpc>
                        <a:spcBef>
                          <a:spcPts val="0"/>
                        </a:spcBef>
                        <a:spcAft>
                          <a:spcPts val="600"/>
                        </a:spcAft>
                      </a:pPr>
                      <a:r>
                        <a:rPr lang="en-US" sz="20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Customer partnering </a:t>
                      </a:r>
                      <a:endParaRPr lang="en-US" sz="20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3458" marR="57128" marT="133429" marB="133429">
                    <a:lnL w="38100" cap="flat" cmpd="sng" algn="ctr">
                      <a:noFill/>
                      <a:prstDash val="solid"/>
                    </a:lnL>
                    <a:lnR w="6350" cap="flat" cmpd="sng" algn="ctr">
                      <a:solidFill>
                        <a:schemeClr val="tx1">
                          <a:lumMod val="75000"/>
                          <a:lumOff val="25000"/>
                        </a:schemeClr>
                      </a:solidFill>
                      <a:prstDash val="solid"/>
                    </a:lnR>
                    <a:lnT w="38100" cmpd="sng">
                      <a:noFill/>
                    </a:lnT>
                    <a:lnB w="6350" cap="flat" cmpd="sng" algn="ctr">
                      <a:noFill/>
                      <a:prstDash val="solid"/>
                    </a:lnB>
                    <a:solidFill>
                      <a:srgbClr val="F2F2F2">
                        <a:alpha val="30196"/>
                      </a:srgbClr>
                    </a:solidFill>
                  </a:tcPr>
                </a:tc>
                <a:tc>
                  <a:txBody>
                    <a:bodyPr/>
                    <a:lstStyle/>
                    <a:p>
                      <a:pPr marL="0" marR="0" algn="just">
                        <a:lnSpc>
                          <a:spcPct val="115000"/>
                        </a:lnSpc>
                        <a:spcBef>
                          <a:spcPts val="0"/>
                        </a:spcBef>
                        <a:spcAft>
                          <a:spcPts val="600"/>
                        </a:spcAft>
                      </a:pPr>
                      <a:r>
                        <a:rPr lang="en-US" sz="20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Customer partnering involves establishing collaborative relationships with customers to better understand their needs, preferences, and challenges. </a:t>
                      </a:r>
                      <a:endParaRPr lang="en-US" sz="20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3458" marR="57128" marT="133429" marB="133429">
                    <a:lnL w="6350" cap="flat" cmpd="sng" algn="ctr">
                      <a:solidFill>
                        <a:schemeClr val="tx1">
                          <a:lumMod val="75000"/>
                          <a:lumOff val="25000"/>
                        </a:schemeClr>
                      </a:solidFill>
                      <a:prstDash val="solid"/>
                    </a:lnL>
                    <a:lnR w="38100" cap="flat" cmpd="sng" algn="ctr">
                      <a:noFill/>
                      <a:prstDash val="solid"/>
                    </a:lnR>
                    <a:lnT w="38100" cmpd="sng">
                      <a:noFill/>
                    </a:lnT>
                    <a:lnB w="6350" cap="flat" cmpd="sng" algn="ctr">
                      <a:noFill/>
                      <a:prstDash val="solid"/>
                    </a:lnB>
                    <a:solidFill>
                      <a:srgbClr val="F2F2F2">
                        <a:alpha val="30196"/>
                      </a:srgbClr>
                    </a:solidFill>
                  </a:tcPr>
                </a:tc>
                <a:extLst>
                  <a:ext uri="{0D108BD9-81ED-4DB2-BD59-A6C34878D82A}">
                    <a16:rowId xmlns:a16="http://schemas.microsoft.com/office/drawing/2014/main" val="1762041925"/>
                  </a:ext>
                </a:extLst>
              </a:tr>
              <a:tr h="1013598">
                <a:tc>
                  <a:txBody>
                    <a:bodyPr/>
                    <a:lstStyle/>
                    <a:p>
                      <a:pPr marL="0" marR="0" algn="just">
                        <a:lnSpc>
                          <a:spcPct val="115000"/>
                        </a:lnSpc>
                        <a:spcBef>
                          <a:spcPts val="0"/>
                        </a:spcBef>
                        <a:spcAft>
                          <a:spcPts val="600"/>
                        </a:spcAft>
                      </a:pPr>
                      <a:r>
                        <a:rPr lang="en-US" sz="20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Supplier partnering </a:t>
                      </a:r>
                      <a:endParaRPr lang="en-US" sz="20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3458" marR="57128" marT="133429" marB="133429">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20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Supplier partnering refers to developing strategic alliances and collaborative relationships with suppliers. </a:t>
                      </a:r>
                      <a:endParaRPr lang="en-US" sz="20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3458" marR="57128" marT="133429" marB="133429">
                    <a:lnL w="6350" cap="flat" cmpd="sng" algn="ctr">
                      <a:noFill/>
                      <a:prstDash val="solid"/>
                    </a:lnL>
                    <a:lnR w="12700" cmpd="sng">
                      <a:noFill/>
                      <a:prstDash val="solid"/>
                    </a:lnR>
                    <a:lnT w="635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729339543"/>
                  </a:ext>
                </a:extLst>
              </a:tr>
              <a:tr h="1013598">
                <a:tc>
                  <a:txBody>
                    <a:bodyPr/>
                    <a:lstStyle/>
                    <a:p>
                      <a:pPr marL="0" marR="0" algn="just">
                        <a:lnSpc>
                          <a:spcPct val="115000"/>
                        </a:lnSpc>
                        <a:spcBef>
                          <a:spcPts val="0"/>
                        </a:spcBef>
                        <a:spcAft>
                          <a:spcPts val="600"/>
                        </a:spcAft>
                      </a:pPr>
                      <a:r>
                        <a:rPr lang="en-US" sz="20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Merging </a:t>
                      </a:r>
                      <a:endParaRPr lang="en-US" sz="20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3458" marR="57128" marT="133429" marB="133429">
                    <a:lnL w="38100" cap="flat" cmpd="sng" algn="ctr">
                      <a:noFill/>
                      <a:prstDash val="solid"/>
                    </a:lnL>
                    <a:lnR w="6350" cap="flat" cmpd="sng" algn="ctr">
                      <a:solidFill>
                        <a:schemeClr val="tx1">
                          <a:lumMod val="75000"/>
                          <a:lumOff val="25000"/>
                        </a:schemeClr>
                      </a:solidFill>
                      <a:prstDash val="solid"/>
                    </a:lnR>
                    <a:lnT w="12700" cmpd="sng">
                      <a:noFill/>
                      <a:prstDash val="solid"/>
                    </a:lnT>
                    <a:lnB w="38100" cap="flat" cmpd="sng" algn="ctr">
                      <a:noFill/>
                      <a:prstDash val="solid"/>
                    </a:lnB>
                    <a:solidFill>
                      <a:srgbClr val="F2F2F2">
                        <a:alpha val="30196"/>
                      </a:srgbClr>
                    </a:solidFill>
                  </a:tcPr>
                </a:tc>
                <a:tc>
                  <a:txBody>
                    <a:bodyPr/>
                    <a:lstStyle/>
                    <a:p>
                      <a:pPr marL="0" marR="0" algn="just">
                        <a:lnSpc>
                          <a:spcPct val="115000"/>
                        </a:lnSpc>
                        <a:spcBef>
                          <a:spcPts val="0"/>
                        </a:spcBef>
                        <a:spcAft>
                          <a:spcPts val="600"/>
                        </a:spcAft>
                      </a:pPr>
                      <a:r>
                        <a:rPr lang="en-US" sz="20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Acquiring or merging with firms in the same or complementary industries to gain the economies of scale and scope.</a:t>
                      </a:r>
                      <a:endParaRPr lang="en-US" sz="20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3458" marR="57128" marT="133429" marB="133429">
                    <a:lnL w="6350" cap="flat" cmpd="sng" algn="ctr">
                      <a:solidFill>
                        <a:schemeClr val="tx1">
                          <a:lumMod val="75000"/>
                          <a:lumOff val="25000"/>
                        </a:schemeClr>
                      </a:solidFill>
                      <a:prstDash val="solid"/>
                    </a:lnL>
                    <a:lnR w="38100" cap="flat" cmpd="sng" algn="ctr">
                      <a:noFill/>
                      <a:prstDash val="solid"/>
                    </a:lnR>
                    <a:lnT w="12700" cmpd="sng">
                      <a:noFill/>
                      <a:prstDash val="solid"/>
                    </a:lnT>
                    <a:lnB w="38100" cap="flat" cmpd="sng" algn="ctr">
                      <a:noFill/>
                      <a:prstDash val="solid"/>
                    </a:lnB>
                    <a:solidFill>
                      <a:srgbClr val="F2F2F2">
                        <a:alpha val="30196"/>
                      </a:srgbClr>
                    </a:solidFill>
                  </a:tcPr>
                </a:tc>
                <a:extLst>
                  <a:ext uri="{0D108BD9-81ED-4DB2-BD59-A6C34878D82A}">
                    <a16:rowId xmlns:a16="http://schemas.microsoft.com/office/drawing/2014/main" val="2693575721"/>
                  </a:ext>
                </a:extLst>
              </a:tr>
            </a:tbl>
          </a:graphicData>
        </a:graphic>
      </p:graphicFrame>
    </p:spTree>
    <p:extLst>
      <p:ext uri="{BB962C8B-B14F-4D97-AF65-F5344CB8AC3E}">
        <p14:creationId xmlns:p14="http://schemas.microsoft.com/office/powerpoint/2010/main" val="8845430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D11FD0E-2D27-4A5A-949D-222E61ECB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9CEB0A4-4C18-C03B-45D5-247860E03A60}"/>
              </a:ext>
            </a:extLst>
          </p:cNvPr>
          <p:cNvSpPr>
            <a:spLocks noGrp="1"/>
          </p:cNvSpPr>
          <p:nvPr>
            <p:ph type="title"/>
          </p:nvPr>
        </p:nvSpPr>
        <p:spPr>
          <a:xfrm>
            <a:off x="5991225" y="279400"/>
            <a:ext cx="5362576" cy="1892300"/>
          </a:xfrm>
        </p:spPr>
        <p:txBody>
          <a:bodyPr>
            <a:normAutofit/>
          </a:bodyPr>
          <a:lstStyle/>
          <a:p>
            <a:r>
              <a:rPr lang="en-US" sz="4100"/>
              <a:t>Responses to changing marketing environment</a:t>
            </a:r>
          </a:p>
        </p:txBody>
      </p:sp>
      <p:graphicFrame>
        <p:nvGraphicFramePr>
          <p:cNvPr id="5" name="Content Placeholder 4">
            <a:extLst>
              <a:ext uri="{FF2B5EF4-FFF2-40B4-BE49-F238E27FC236}">
                <a16:creationId xmlns:a16="http://schemas.microsoft.com/office/drawing/2014/main" id="{B92451EA-4EF5-E21C-A7DB-BD1A3460A577}"/>
              </a:ext>
            </a:extLst>
          </p:cNvPr>
          <p:cNvGraphicFramePr>
            <a:graphicFrameLocks noGrp="1"/>
          </p:cNvGraphicFramePr>
          <p:nvPr>
            <p:ph idx="1"/>
            <p:extLst>
              <p:ext uri="{D42A27DB-BD31-4B8C-83A1-F6EECF244321}">
                <p14:modId xmlns:p14="http://schemas.microsoft.com/office/powerpoint/2010/main" val="1809082301"/>
              </p:ext>
            </p:extLst>
          </p:nvPr>
        </p:nvGraphicFramePr>
        <p:xfrm>
          <a:off x="1390333" y="2028825"/>
          <a:ext cx="9411335" cy="4439128"/>
        </p:xfrm>
        <a:graphic>
          <a:graphicData uri="http://schemas.openxmlformats.org/drawingml/2006/table">
            <a:tbl>
              <a:tblPr firstRow="1" firstCol="1" bandRow="1">
                <a:tableStyleId>{69012ECD-51FC-41F1-AA8D-1B2483CD663E}</a:tableStyleId>
              </a:tblPr>
              <a:tblGrid>
                <a:gridCol w="1694816">
                  <a:extLst>
                    <a:ext uri="{9D8B030D-6E8A-4147-A177-3AD203B41FA5}">
                      <a16:colId xmlns:a16="http://schemas.microsoft.com/office/drawing/2014/main" val="3425443453"/>
                    </a:ext>
                  </a:extLst>
                </a:gridCol>
                <a:gridCol w="7716519">
                  <a:extLst>
                    <a:ext uri="{9D8B030D-6E8A-4147-A177-3AD203B41FA5}">
                      <a16:colId xmlns:a16="http://schemas.microsoft.com/office/drawing/2014/main" val="701667661"/>
                    </a:ext>
                  </a:extLst>
                </a:gridCol>
              </a:tblGrid>
              <a:tr h="325992">
                <a:tc>
                  <a:txBody>
                    <a:bodyPr/>
                    <a:lstStyle/>
                    <a:p>
                      <a:pPr marL="0" marR="0" algn="ctr">
                        <a:lnSpc>
                          <a:spcPct val="115000"/>
                        </a:lnSpc>
                        <a:spcBef>
                          <a:spcPts val="0"/>
                        </a:spcBef>
                        <a:spcAft>
                          <a:spcPts val="600"/>
                        </a:spcAft>
                      </a:pPr>
                      <a:r>
                        <a:rPr lang="en-US" sz="1800" b="1" kern="100">
                          <a:effectLst/>
                        </a:rPr>
                        <a:t>Response </a:t>
                      </a:r>
                      <a:endParaRPr lang="en-US" sz="1800" b="1"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tc>
                  <a:txBody>
                    <a:bodyPr/>
                    <a:lstStyle/>
                    <a:p>
                      <a:pPr marL="0" marR="0" algn="ctr">
                        <a:lnSpc>
                          <a:spcPct val="115000"/>
                        </a:lnSpc>
                        <a:spcBef>
                          <a:spcPts val="0"/>
                        </a:spcBef>
                        <a:spcAft>
                          <a:spcPts val="600"/>
                        </a:spcAft>
                      </a:pPr>
                      <a:r>
                        <a:rPr lang="en-US" sz="1800" b="1" kern="100">
                          <a:effectLst/>
                        </a:rPr>
                        <a:t> Explanation </a:t>
                      </a:r>
                      <a:endParaRPr lang="en-US" sz="1800" b="1"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extLst>
                  <a:ext uri="{0D108BD9-81ED-4DB2-BD59-A6C34878D82A}">
                    <a16:rowId xmlns:a16="http://schemas.microsoft.com/office/drawing/2014/main" val="1963161111"/>
                  </a:ext>
                </a:extLst>
              </a:tr>
              <a:tr h="639162">
                <a:tc>
                  <a:txBody>
                    <a:bodyPr/>
                    <a:lstStyle/>
                    <a:p>
                      <a:pPr marL="0" marR="0" algn="just">
                        <a:lnSpc>
                          <a:spcPct val="115000"/>
                        </a:lnSpc>
                        <a:spcBef>
                          <a:spcPts val="0"/>
                        </a:spcBef>
                        <a:spcAft>
                          <a:spcPts val="600"/>
                        </a:spcAft>
                      </a:pPr>
                      <a:r>
                        <a:rPr lang="en-US" sz="1800" kern="100">
                          <a:effectLst/>
                        </a:rPr>
                        <a:t>Globalization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tc>
                  <a:txBody>
                    <a:bodyPr/>
                    <a:lstStyle/>
                    <a:p>
                      <a:pPr marL="0" marR="0" algn="just">
                        <a:lnSpc>
                          <a:spcPct val="115000"/>
                        </a:lnSpc>
                        <a:spcBef>
                          <a:spcPts val="0"/>
                        </a:spcBef>
                        <a:spcAft>
                          <a:spcPts val="600"/>
                        </a:spcAft>
                      </a:pPr>
                      <a:r>
                        <a:rPr lang="en-US" sz="1800" kern="100">
                          <a:effectLst/>
                        </a:rPr>
                        <a:t>Globalizing involves expanding business operations and activities beyond domestic borders to international markets. Increased effort to “think global” and “act local”.</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extLst>
                  <a:ext uri="{0D108BD9-81ED-4DB2-BD59-A6C34878D82A}">
                    <a16:rowId xmlns:a16="http://schemas.microsoft.com/office/drawing/2014/main" val="1197622656"/>
                  </a:ext>
                </a:extLst>
              </a:tr>
              <a:tr h="639162">
                <a:tc>
                  <a:txBody>
                    <a:bodyPr/>
                    <a:lstStyle/>
                    <a:p>
                      <a:pPr marL="0" marR="0" algn="just">
                        <a:lnSpc>
                          <a:spcPct val="115000"/>
                        </a:lnSpc>
                        <a:spcBef>
                          <a:spcPts val="0"/>
                        </a:spcBef>
                        <a:spcAft>
                          <a:spcPts val="600"/>
                        </a:spcAft>
                      </a:pPr>
                      <a:r>
                        <a:rPr lang="en-US" sz="1800" kern="100">
                          <a:effectLst/>
                        </a:rPr>
                        <a:t>Flattening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tc>
                  <a:txBody>
                    <a:bodyPr/>
                    <a:lstStyle/>
                    <a:p>
                      <a:pPr marL="0" marR="0" algn="just">
                        <a:lnSpc>
                          <a:spcPct val="115000"/>
                        </a:lnSpc>
                        <a:spcBef>
                          <a:spcPts val="0"/>
                        </a:spcBef>
                        <a:spcAft>
                          <a:spcPts val="600"/>
                        </a:spcAft>
                      </a:pPr>
                      <a:r>
                        <a:rPr lang="en-US" sz="1800" kern="100">
                          <a:effectLst/>
                        </a:rPr>
                        <a:t>Flattening refers to the trend of reducing hierarchical levels and layers of management within an organization.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extLst>
                  <a:ext uri="{0D108BD9-81ED-4DB2-BD59-A6C34878D82A}">
                    <a16:rowId xmlns:a16="http://schemas.microsoft.com/office/drawing/2014/main" val="3332497834"/>
                  </a:ext>
                </a:extLst>
              </a:tr>
              <a:tr h="952332">
                <a:tc>
                  <a:txBody>
                    <a:bodyPr/>
                    <a:lstStyle/>
                    <a:p>
                      <a:pPr marL="0" marR="0" algn="just">
                        <a:lnSpc>
                          <a:spcPct val="115000"/>
                        </a:lnSpc>
                        <a:spcBef>
                          <a:spcPts val="0"/>
                        </a:spcBef>
                        <a:spcAft>
                          <a:spcPts val="600"/>
                        </a:spcAft>
                      </a:pPr>
                      <a:r>
                        <a:rPr lang="en-US" sz="1800" kern="100">
                          <a:effectLst/>
                        </a:rPr>
                        <a:t>Focusing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tc>
                  <a:txBody>
                    <a:bodyPr/>
                    <a:lstStyle/>
                    <a:p>
                      <a:pPr marL="0" marR="0" algn="just">
                        <a:lnSpc>
                          <a:spcPct val="115000"/>
                        </a:lnSpc>
                        <a:spcBef>
                          <a:spcPts val="0"/>
                        </a:spcBef>
                        <a:spcAft>
                          <a:spcPts val="600"/>
                        </a:spcAft>
                      </a:pPr>
                      <a:r>
                        <a:rPr lang="en-US" sz="1800" kern="100">
                          <a:effectLst/>
                        </a:rPr>
                        <a:t>Focusing involves concentrating resources and efforts on core competencies or strategic priorities. Determining the most profitable business and customers and focusing on them.</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extLst>
                  <a:ext uri="{0D108BD9-81ED-4DB2-BD59-A6C34878D82A}">
                    <a16:rowId xmlns:a16="http://schemas.microsoft.com/office/drawing/2014/main" val="2706355603"/>
                  </a:ext>
                </a:extLst>
              </a:tr>
              <a:tr h="952332">
                <a:tc>
                  <a:txBody>
                    <a:bodyPr/>
                    <a:lstStyle/>
                    <a:p>
                      <a:pPr marL="0" marR="0" algn="just">
                        <a:lnSpc>
                          <a:spcPct val="115000"/>
                        </a:lnSpc>
                        <a:spcBef>
                          <a:spcPts val="0"/>
                        </a:spcBef>
                        <a:spcAft>
                          <a:spcPts val="600"/>
                        </a:spcAft>
                      </a:pPr>
                      <a:r>
                        <a:rPr lang="en-US" sz="1800" kern="100">
                          <a:effectLst/>
                        </a:rPr>
                        <a:t>Accelerating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tc>
                  <a:txBody>
                    <a:bodyPr/>
                    <a:lstStyle/>
                    <a:p>
                      <a:pPr marL="0" marR="0" algn="just">
                        <a:lnSpc>
                          <a:spcPct val="115000"/>
                        </a:lnSpc>
                        <a:spcBef>
                          <a:spcPts val="0"/>
                        </a:spcBef>
                        <a:spcAft>
                          <a:spcPts val="600"/>
                        </a:spcAft>
                      </a:pPr>
                      <a:r>
                        <a:rPr lang="en-US" sz="1800" kern="100">
                          <a:effectLst/>
                        </a:rPr>
                        <a:t>Accelerating refers to the process of increasing the speed or pace of business activities, processes, or growth initiatives. Designing the organization and setting up processes to respond more quickly to changes in the environment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extLst>
                  <a:ext uri="{0D108BD9-81ED-4DB2-BD59-A6C34878D82A}">
                    <a16:rowId xmlns:a16="http://schemas.microsoft.com/office/drawing/2014/main" val="4093176915"/>
                  </a:ext>
                </a:extLst>
              </a:tr>
              <a:tr h="639162">
                <a:tc>
                  <a:txBody>
                    <a:bodyPr/>
                    <a:lstStyle/>
                    <a:p>
                      <a:pPr marL="0" marR="0" algn="just">
                        <a:lnSpc>
                          <a:spcPct val="115000"/>
                        </a:lnSpc>
                        <a:spcBef>
                          <a:spcPts val="0"/>
                        </a:spcBef>
                        <a:spcAft>
                          <a:spcPts val="600"/>
                        </a:spcAft>
                      </a:pPr>
                      <a:r>
                        <a:rPr lang="en-US" sz="1800" kern="100">
                          <a:effectLst/>
                        </a:rPr>
                        <a:t>Empowering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tc>
                  <a:txBody>
                    <a:bodyPr/>
                    <a:lstStyle/>
                    <a:p>
                      <a:pPr marL="0" marR="0" algn="just">
                        <a:lnSpc>
                          <a:spcPct val="115000"/>
                        </a:lnSpc>
                        <a:spcBef>
                          <a:spcPts val="0"/>
                        </a:spcBef>
                        <a:spcAft>
                          <a:spcPts val="600"/>
                        </a:spcAft>
                      </a:pPr>
                      <a:r>
                        <a:rPr lang="en-US" sz="1800" kern="100">
                          <a:effectLst/>
                        </a:rPr>
                        <a:t>Encouraging and empowering personnel to produce more ideas and take more initiative.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4978" marR="34978" marT="0" marB="0"/>
                </a:tc>
                <a:extLst>
                  <a:ext uri="{0D108BD9-81ED-4DB2-BD59-A6C34878D82A}">
                    <a16:rowId xmlns:a16="http://schemas.microsoft.com/office/drawing/2014/main" val="185244933"/>
                  </a:ext>
                </a:extLst>
              </a:tr>
            </a:tbl>
          </a:graphicData>
        </a:graphic>
      </p:graphicFrame>
    </p:spTree>
    <p:extLst>
      <p:ext uri="{BB962C8B-B14F-4D97-AF65-F5344CB8AC3E}">
        <p14:creationId xmlns:p14="http://schemas.microsoft.com/office/powerpoint/2010/main" val="5654502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8FD1E94-B12F-434F-8027-5DBEAC55A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BC8109F-B452-45EE-8BB3-65433C039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31F3C25-9335-F9E2-8480-2DDA566F31D3}"/>
              </a:ext>
            </a:extLst>
          </p:cNvPr>
          <p:cNvSpPr>
            <a:spLocks noGrp="1"/>
          </p:cNvSpPr>
          <p:nvPr>
            <p:ph type="title"/>
          </p:nvPr>
        </p:nvSpPr>
        <p:spPr>
          <a:xfrm>
            <a:off x="838200" y="365125"/>
            <a:ext cx="10515600" cy="1325563"/>
          </a:xfrm>
        </p:spPr>
        <p:txBody>
          <a:bodyPr>
            <a:normAutofit/>
          </a:bodyPr>
          <a:lstStyle/>
          <a:p>
            <a:r>
              <a:rPr lang="en-US" dirty="0"/>
              <a:t>Marketing Management Project </a:t>
            </a:r>
            <a:br>
              <a:rPr lang="en-US" dirty="0"/>
            </a:br>
            <a:r>
              <a:rPr lang="en-US" dirty="0"/>
              <a:t>part 1</a:t>
            </a:r>
            <a:endParaRPr lang="en-US"/>
          </a:p>
        </p:txBody>
      </p:sp>
      <p:graphicFrame>
        <p:nvGraphicFramePr>
          <p:cNvPr id="5" name="Content Placeholder 2">
            <a:extLst>
              <a:ext uri="{FF2B5EF4-FFF2-40B4-BE49-F238E27FC236}">
                <a16:creationId xmlns:a16="http://schemas.microsoft.com/office/drawing/2014/main" id="{F1DC4FBD-79B6-7922-0A6E-724B25D65E05}"/>
              </a:ext>
            </a:extLst>
          </p:cNvPr>
          <p:cNvGraphicFramePr>
            <a:graphicFrameLocks noGrp="1"/>
          </p:cNvGraphicFramePr>
          <p:nvPr>
            <p:ph idx="1"/>
            <p:extLst>
              <p:ext uri="{D42A27DB-BD31-4B8C-83A1-F6EECF244321}">
                <p14:modId xmlns:p14="http://schemas.microsoft.com/office/powerpoint/2010/main" val="851776132"/>
              </p:ext>
            </p:extLst>
          </p:nvPr>
        </p:nvGraphicFramePr>
        <p:xfrm>
          <a:off x="838200" y="2011729"/>
          <a:ext cx="10515600" cy="4160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2643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A008D6-7827-DE1D-4F67-AC83E1C24EF3}"/>
              </a:ext>
            </a:extLst>
          </p:cNvPr>
          <p:cNvSpPr>
            <a:spLocks noGrp="1"/>
          </p:cNvSpPr>
          <p:nvPr>
            <p:ph type="title"/>
          </p:nvPr>
        </p:nvSpPr>
        <p:spPr>
          <a:xfrm>
            <a:off x="686834" y="1153572"/>
            <a:ext cx="3200400" cy="4461163"/>
          </a:xfrm>
        </p:spPr>
        <p:txBody>
          <a:bodyPr>
            <a:normAutofit/>
          </a:bodyPr>
          <a:lstStyle/>
          <a:p>
            <a:r>
              <a:rPr lang="en-US">
                <a:solidFill>
                  <a:srgbClr val="FFFFFF"/>
                </a:solidFill>
              </a:rPr>
              <a:t>References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A01A8CC-6782-F496-38D1-5D937CBFE584}"/>
              </a:ext>
            </a:extLst>
          </p:cNvPr>
          <p:cNvSpPr>
            <a:spLocks noGrp="1"/>
          </p:cNvSpPr>
          <p:nvPr>
            <p:ph idx="1"/>
          </p:nvPr>
        </p:nvSpPr>
        <p:spPr>
          <a:xfrm>
            <a:off x="4447308" y="591344"/>
            <a:ext cx="6906491" cy="5585619"/>
          </a:xfrm>
        </p:spPr>
        <p:txBody>
          <a:bodyPr anchor="ctr">
            <a:normAutofit/>
          </a:bodyPr>
          <a:lstStyle/>
          <a:p>
            <a:r>
              <a:rPr lang="en-US" sz="1100" err="1"/>
              <a:t>Assael</a:t>
            </a:r>
            <a:r>
              <a:rPr lang="en-US" sz="1100"/>
              <a:t>, H., (1990), Consumer Behavior and Marketing Action. Boston, PWS-KENT</a:t>
            </a:r>
          </a:p>
          <a:p>
            <a:r>
              <a:rPr lang="en-US" sz="1100"/>
              <a:t>Barney JB (1997). Gaining and Sustaining Competitive Advantage. Addison-Wesley: Reading, MA</a:t>
            </a:r>
          </a:p>
          <a:p>
            <a:r>
              <a:rPr lang="en-US" sz="1100" err="1"/>
              <a:t>Chattopadhayay</a:t>
            </a:r>
            <a:r>
              <a:rPr lang="en-US" sz="1100"/>
              <a:t> C. (2015) Business Environment: A Note. International Research Journal of Engineering and Technology (IRJET).</a:t>
            </a:r>
          </a:p>
          <a:p>
            <a:r>
              <a:rPr lang="en-US" sz="1100"/>
              <a:t>Duncan, R. (1972). 'Characteristics of organizational environments and perceived environmental uncertainty', Administrative Science Quarterly, 17, pp. 313-32</a:t>
            </a:r>
          </a:p>
          <a:p>
            <a:r>
              <a:rPr lang="en-US" sz="1100"/>
              <a:t>Grant R.M (2018) Contemporary Strategy Analysis, 10th Edition Wiley ISBN: 9781119495727</a:t>
            </a:r>
          </a:p>
          <a:p>
            <a:r>
              <a:rPr lang="en-US" sz="1100"/>
              <a:t>Hans V. B (2015) Business Environment – Conceptual Framework and Polices. ResearchGate.</a:t>
            </a:r>
          </a:p>
          <a:p>
            <a:r>
              <a:rPr lang="en-US" sz="1100"/>
              <a:t>Kotler P &amp; Keller K L (2007) Marketing Management 12th Edition Prentice-Hall of India</a:t>
            </a:r>
          </a:p>
          <a:p>
            <a:r>
              <a:rPr lang="en-US" sz="1100"/>
              <a:t>Kotler P &amp; Keller K.L (2016), Marketing management 16th Edition Pearson </a:t>
            </a:r>
          </a:p>
          <a:p>
            <a:r>
              <a:rPr lang="en-US" sz="1100"/>
              <a:t>Kotler P. &amp; Armstrong G. (2006). Principles of marketing, (11th Ed.) Upper Saddle River: New Jersey: Prentice-Hall.</a:t>
            </a:r>
          </a:p>
          <a:p>
            <a:r>
              <a:rPr lang="en-US" sz="1100"/>
              <a:t>Nokia CE0 Speech Retrieved from : https://www.reddit.com/r/business/comments/ on 26 March 26, 2024</a:t>
            </a:r>
          </a:p>
          <a:p>
            <a:r>
              <a:rPr lang="en-US" sz="1100"/>
              <a:t>Pankaj Ghemawat (2011), Global Prosperity and How to Achieve it,, Harvard Business Review Press,pp.54-60</a:t>
            </a:r>
          </a:p>
          <a:p>
            <a:r>
              <a:rPr lang="en-US" sz="1100"/>
              <a:t>Segura, E., Belmonte, L. M., Morales, R., &amp; </a:t>
            </a:r>
            <a:r>
              <a:rPr lang="en-US" sz="1100" err="1"/>
              <a:t>Somolinos</a:t>
            </a:r>
            <a:r>
              <a:rPr lang="en-US" sz="1100"/>
              <a:t>, J. A. (2023). A Strategic Analysis of Photovoltaic Energy Projects: The Case Study of Spain. Sustainability (Switzerland), 15(16). https://doi.org/10.3390/su151612316</a:t>
            </a:r>
          </a:p>
          <a:p>
            <a:r>
              <a:rPr lang="en-US" sz="1100"/>
              <a:t>Selznick, P. (1948). Foundations of the Theory of Organization. American Sociological Review, 13(1), 25–35. https://doi.org/10.2307/2086752</a:t>
            </a:r>
          </a:p>
          <a:p>
            <a:r>
              <a:rPr lang="en-US" sz="1100"/>
              <a:t>Shaikh, S (2010) Business Environment for Universities and Autonomous colleges of Odisha, Pearson Education inc.</a:t>
            </a:r>
          </a:p>
          <a:p>
            <a:endParaRPr lang="en-US" sz="1100"/>
          </a:p>
        </p:txBody>
      </p:sp>
    </p:spTree>
    <p:extLst>
      <p:ext uri="{BB962C8B-B14F-4D97-AF65-F5344CB8AC3E}">
        <p14:creationId xmlns:p14="http://schemas.microsoft.com/office/powerpoint/2010/main" val="32227100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F11E7C-B5C6-F83C-EB33-5D9B243E28C6}"/>
              </a:ext>
            </a:extLst>
          </p:cNvPr>
          <p:cNvSpPr>
            <a:spLocks noGrp="1"/>
          </p:cNvSpPr>
          <p:nvPr>
            <p:ph type="title"/>
          </p:nvPr>
        </p:nvSpPr>
        <p:spPr>
          <a:xfrm>
            <a:off x="4572001" y="601744"/>
            <a:ext cx="6781800" cy="1338696"/>
          </a:xfrm>
        </p:spPr>
        <p:txBody>
          <a:bodyPr>
            <a:normAutofit/>
          </a:bodyPr>
          <a:lstStyle/>
          <a:p>
            <a:r>
              <a:rPr lang="en-US"/>
              <a:t>End </a:t>
            </a:r>
          </a:p>
        </p:txBody>
      </p:sp>
      <p:pic>
        <p:nvPicPr>
          <p:cNvPr id="5" name="Picture 4" descr="People at the meeting desk">
            <a:extLst>
              <a:ext uri="{FF2B5EF4-FFF2-40B4-BE49-F238E27FC236}">
                <a16:creationId xmlns:a16="http://schemas.microsoft.com/office/drawing/2014/main" id="{89011098-7237-11DA-4424-6644D4B629C7}"/>
              </a:ext>
            </a:extLst>
          </p:cNvPr>
          <p:cNvPicPr>
            <a:picLocks noChangeAspect="1"/>
          </p:cNvPicPr>
          <p:nvPr/>
        </p:nvPicPr>
        <p:blipFill rotWithShape="1">
          <a:blip r:embed="rId2"/>
          <a:srcRect l="29900" r="39303"/>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2657DBCA-5D5B-6E2E-9D83-E5AE56A608D8}"/>
              </a:ext>
            </a:extLst>
          </p:cNvPr>
          <p:cNvSpPr>
            <a:spLocks noGrp="1"/>
          </p:cNvSpPr>
          <p:nvPr>
            <p:ph idx="1"/>
          </p:nvPr>
        </p:nvSpPr>
        <p:spPr>
          <a:xfrm>
            <a:off x="4572001" y="2201958"/>
            <a:ext cx="6781800" cy="3900730"/>
          </a:xfrm>
        </p:spPr>
        <p:txBody>
          <a:bodyPr anchor="t">
            <a:normAutofit/>
          </a:bodyPr>
          <a:lstStyle/>
          <a:p>
            <a:r>
              <a:rPr lang="en-US" sz="2000"/>
              <a:t>End </a:t>
            </a:r>
          </a:p>
          <a:p>
            <a:endParaRPr lang="en-US" sz="2000"/>
          </a:p>
          <a:p>
            <a:r>
              <a:rPr lang="en-US" sz="2000"/>
              <a:t>Thank you </a:t>
            </a:r>
          </a:p>
          <a:p>
            <a:endParaRPr lang="en-US" sz="2000"/>
          </a:p>
          <a:p>
            <a:r>
              <a:rPr lang="en-US" sz="2000"/>
              <a:t>Next lesson: Developing the marketing plan</a:t>
            </a:r>
          </a:p>
        </p:txBody>
      </p:sp>
    </p:spTree>
    <p:extLst>
      <p:ext uri="{BB962C8B-B14F-4D97-AF65-F5344CB8AC3E}">
        <p14:creationId xmlns:p14="http://schemas.microsoft.com/office/powerpoint/2010/main" val="14104717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860</TotalTime>
  <Words>2641</Words>
  <Application>Microsoft Office PowerPoint</Application>
  <PresentationFormat>Widescreen</PresentationFormat>
  <Paragraphs>297</Paragraphs>
  <Slides>39</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Aptos</vt:lpstr>
      <vt:lpstr>Aptos Display</vt:lpstr>
      <vt:lpstr>Arial</vt:lpstr>
      <vt:lpstr>Calibri</vt:lpstr>
      <vt:lpstr>Times New Roman</vt:lpstr>
      <vt:lpstr>Office Theme</vt:lpstr>
      <vt:lpstr>MARKETING MANAGEMENT &amp; STRATEGY  WEEK 2 LECTURE MARKETING ENVIRONMENTAL ANALYSIS </vt:lpstr>
      <vt:lpstr>Welcome </vt:lpstr>
      <vt:lpstr>Saying about marketing environment </vt:lpstr>
      <vt:lpstr>Saying about marketing environment </vt:lpstr>
      <vt:lpstr>What is a marketing environmental analysis?</vt:lpstr>
      <vt:lpstr>What is a marketing environmental analysis?</vt:lpstr>
      <vt:lpstr>Importance of environmental analysis</vt:lpstr>
      <vt:lpstr>Sources of marketing opportunities and threats </vt:lpstr>
      <vt:lpstr>Criteria for good opportunities  </vt:lpstr>
      <vt:lpstr>Environmental threats </vt:lpstr>
      <vt:lpstr>Goals of environmental analysis </vt:lpstr>
      <vt:lpstr>Models of marketing environmental analysis</vt:lpstr>
      <vt:lpstr>PESTEL model </vt:lpstr>
      <vt:lpstr>PESTEL Model </vt:lpstr>
      <vt:lpstr>PESTEL Model </vt:lpstr>
      <vt:lpstr>PESTEL Model </vt:lpstr>
      <vt:lpstr>PESTEL Model </vt:lpstr>
      <vt:lpstr>PESTEL Model </vt:lpstr>
      <vt:lpstr>PESTEL Model </vt:lpstr>
      <vt:lpstr>2. SWOT analysis </vt:lpstr>
      <vt:lpstr>2. SWOT analysis</vt:lpstr>
      <vt:lpstr>2. SWOT analysis</vt:lpstr>
      <vt:lpstr>2. SWOT analysis</vt:lpstr>
      <vt:lpstr>2. SWOT analysis</vt:lpstr>
      <vt:lpstr>3) Industry analysis model  </vt:lpstr>
      <vt:lpstr>3) Industry analysis model</vt:lpstr>
      <vt:lpstr>3) Industry analysis model</vt:lpstr>
      <vt:lpstr>3) Industry analysis model</vt:lpstr>
      <vt:lpstr>3) Industry analysis model</vt:lpstr>
      <vt:lpstr>3) Industry analysis model</vt:lpstr>
      <vt:lpstr>4. CAGE model Adopted from Pankaj Ghemawat (2011), Global Prosperity and How to Achieve it</vt:lpstr>
      <vt:lpstr>4) CAGE framework.  </vt:lpstr>
      <vt:lpstr>5. VRIO model </vt:lpstr>
      <vt:lpstr>Responses to changing marketing environment</vt:lpstr>
      <vt:lpstr>Responses to changing marketing environment</vt:lpstr>
      <vt:lpstr>Responses to changing marketing environment</vt:lpstr>
      <vt:lpstr>Marketing Management Project  part 1</vt:lpstr>
      <vt:lpstr>References</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 &amp; STRATEGY  WEEK 2 LECTURE MARKETING ENVIRONMENTAL ANALYSIS </dc:title>
  <dc:creator>Dr. John N. Kamau</dc:creator>
  <cp:lastModifiedBy>Dr. John N. Kamau</cp:lastModifiedBy>
  <cp:revision>9</cp:revision>
  <dcterms:created xsi:type="dcterms:W3CDTF">2024-03-22T15:59:47Z</dcterms:created>
  <dcterms:modified xsi:type="dcterms:W3CDTF">2024-03-26T09:31:21Z</dcterms:modified>
</cp:coreProperties>
</file>