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2" r:id="rId17"/>
    <p:sldId id="270" r:id="rId18"/>
    <p:sldId id="273" r:id="rId19"/>
    <p:sldId id="274" r:id="rId20"/>
    <p:sldId id="275" r:id="rId21"/>
    <p:sldId id="276" r:id="rId22"/>
    <p:sldId id="279" r:id="rId23"/>
    <p:sldId id="277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svg"/><Relationship Id="rId1" Type="http://schemas.openxmlformats.org/officeDocument/2006/relationships/image" Target="../media/image22.png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424A0D3-9076-4303-A63B-A63243B14A47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3713A66-2BB0-435E-8CAA-FD0C10DC646B}">
      <dgm:prSet/>
      <dgm:spPr/>
      <dgm:t>
        <a:bodyPr/>
        <a:lstStyle/>
        <a:p>
          <a:r>
            <a:rPr lang="en-US"/>
            <a:t>i)	Defining the corporate mission </a:t>
          </a:r>
        </a:p>
      </dgm:t>
    </dgm:pt>
    <dgm:pt modelId="{22EB5EFC-D8E9-40BE-92F6-1BFD64AE59E3}" type="parTrans" cxnId="{C4FD9E1A-8372-44F1-8804-40F85198D7F6}">
      <dgm:prSet/>
      <dgm:spPr/>
      <dgm:t>
        <a:bodyPr/>
        <a:lstStyle/>
        <a:p>
          <a:endParaRPr lang="en-US"/>
        </a:p>
      </dgm:t>
    </dgm:pt>
    <dgm:pt modelId="{9E3FCE1B-933C-4450-ACC7-C4B58E835FFC}" type="sibTrans" cxnId="{C4FD9E1A-8372-44F1-8804-40F85198D7F6}">
      <dgm:prSet/>
      <dgm:spPr/>
      <dgm:t>
        <a:bodyPr/>
        <a:lstStyle/>
        <a:p>
          <a:endParaRPr lang="en-US"/>
        </a:p>
      </dgm:t>
    </dgm:pt>
    <dgm:pt modelId="{80499A5E-4A84-49D8-8E5F-C46353394492}">
      <dgm:prSet/>
      <dgm:spPr/>
      <dgm:t>
        <a:bodyPr/>
        <a:lstStyle/>
        <a:p>
          <a:r>
            <a:rPr lang="en-US"/>
            <a:t>Corporate mission defines what an organization is, why it exists and its reason for being. </a:t>
          </a:r>
        </a:p>
      </dgm:t>
    </dgm:pt>
    <dgm:pt modelId="{67BC7CD3-A99A-4ECC-B0A6-392CC8365C31}" type="parTrans" cxnId="{C9BFDF38-C20A-458A-A601-DA0D942545CC}">
      <dgm:prSet/>
      <dgm:spPr/>
      <dgm:t>
        <a:bodyPr/>
        <a:lstStyle/>
        <a:p>
          <a:endParaRPr lang="en-US"/>
        </a:p>
      </dgm:t>
    </dgm:pt>
    <dgm:pt modelId="{F247022D-5BA6-4D2B-A9C0-6FCF62BF955D}" type="sibTrans" cxnId="{C9BFDF38-C20A-458A-A601-DA0D942545CC}">
      <dgm:prSet/>
      <dgm:spPr/>
      <dgm:t>
        <a:bodyPr/>
        <a:lstStyle/>
        <a:p>
          <a:endParaRPr lang="en-US"/>
        </a:p>
      </dgm:t>
    </dgm:pt>
    <dgm:pt modelId="{4C7510F7-18EA-42ED-AD0B-7D1CDB1AA213}">
      <dgm:prSet/>
      <dgm:spPr/>
      <dgm:t>
        <a:bodyPr/>
        <a:lstStyle/>
        <a:p>
          <a:r>
            <a:rPr lang="en-US"/>
            <a:t>It is also referred to as a creed statement, a statement of purpose, a statement of philosophy</a:t>
          </a:r>
        </a:p>
      </dgm:t>
    </dgm:pt>
    <dgm:pt modelId="{B82A926D-BA55-4FBB-A567-800227745A5F}" type="parTrans" cxnId="{9E14D503-BB00-451E-9F26-700C0239505F}">
      <dgm:prSet/>
      <dgm:spPr/>
      <dgm:t>
        <a:bodyPr/>
        <a:lstStyle/>
        <a:p>
          <a:endParaRPr lang="en-US"/>
        </a:p>
      </dgm:t>
    </dgm:pt>
    <dgm:pt modelId="{8CD1FD25-6B92-43FE-A677-5AD128C9EDA2}" type="sibTrans" cxnId="{9E14D503-BB00-451E-9F26-700C0239505F}">
      <dgm:prSet/>
      <dgm:spPr/>
      <dgm:t>
        <a:bodyPr/>
        <a:lstStyle/>
        <a:p>
          <a:endParaRPr lang="en-US"/>
        </a:p>
      </dgm:t>
    </dgm:pt>
    <dgm:pt modelId="{2A079F42-C041-41A8-A6E4-01B61A3FA00D}">
      <dgm:prSet/>
      <dgm:spPr/>
      <dgm:t>
        <a:bodyPr/>
        <a:lstStyle/>
        <a:p>
          <a:r>
            <a:rPr lang="en-US"/>
            <a:t>It is a short-written statement of your business goals and philosophies. </a:t>
          </a:r>
        </a:p>
      </dgm:t>
    </dgm:pt>
    <dgm:pt modelId="{A645FC92-805F-4F51-BE91-365CBACB2FB4}" type="parTrans" cxnId="{42D1619C-8404-47D6-9C86-7BA2EF0F4E0A}">
      <dgm:prSet/>
      <dgm:spPr/>
      <dgm:t>
        <a:bodyPr/>
        <a:lstStyle/>
        <a:p>
          <a:endParaRPr lang="en-US"/>
        </a:p>
      </dgm:t>
    </dgm:pt>
    <dgm:pt modelId="{EE4250C7-E1B8-4E2E-8FB6-7B33FE61F672}" type="sibTrans" cxnId="{42D1619C-8404-47D6-9C86-7BA2EF0F4E0A}">
      <dgm:prSet/>
      <dgm:spPr/>
      <dgm:t>
        <a:bodyPr/>
        <a:lstStyle/>
        <a:p>
          <a:endParaRPr lang="en-US"/>
        </a:p>
      </dgm:t>
    </dgm:pt>
    <dgm:pt modelId="{35064D70-CAA8-4667-90C9-D1279E38EAB0}" type="pres">
      <dgm:prSet presAssocID="{8424A0D3-9076-4303-A63B-A63243B14A47}" presName="vert0" presStyleCnt="0">
        <dgm:presLayoutVars>
          <dgm:dir/>
          <dgm:animOne val="branch"/>
          <dgm:animLvl val="lvl"/>
        </dgm:presLayoutVars>
      </dgm:prSet>
      <dgm:spPr/>
    </dgm:pt>
    <dgm:pt modelId="{6153E72E-C1BD-48D6-AE81-9AD7A1AAF68F}" type="pres">
      <dgm:prSet presAssocID="{A3713A66-2BB0-435E-8CAA-FD0C10DC646B}" presName="thickLine" presStyleLbl="alignNode1" presStyleIdx="0" presStyleCnt="4"/>
      <dgm:spPr/>
    </dgm:pt>
    <dgm:pt modelId="{DA96FA28-ED72-4BEA-9C7E-26752ACA673A}" type="pres">
      <dgm:prSet presAssocID="{A3713A66-2BB0-435E-8CAA-FD0C10DC646B}" presName="horz1" presStyleCnt="0"/>
      <dgm:spPr/>
    </dgm:pt>
    <dgm:pt modelId="{3234BAAC-CBC0-41DA-8B63-41D4FF12241F}" type="pres">
      <dgm:prSet presAssocID="{A3713A66-2BB0-435E-8CAA-FD0C10DC646B}" presName="tx1" presStyleLbl="revTx" presStyleIdx="0" presStyleCnt="4"/>
      <dgm:spPr/>
    </dgm:pt>
    <dgm:pt modelId="{F63D8BF3-CFF7-466F-AD21-3ABADB2D7EF2}" type="pres">
      <dgm:prSet presAssocID="{A3713A66-2BB0-435E-8CAA-FD0C10DC646B}" presName="vert1" presStyleCnt="0"/>
      <dgm:spPr/>
    </dgm:pt>
    <dgm:pt modelId="{68E28EC7-F545-4DAC-8CC3-B574AFEB624B}" type="pres">
      <dgm:prSet presAssocID="{80499A5E-4A84-49D8-8E5F-C46353394492}" presName="thickLine" presStyleLbl="alignNode1" presStyleIdx="1" presStyleCnt="4"/>
      <dgm:spPr/>
    </dgm:pt>
    <dgm:pt modelId="{60A7959B-7B2F-404D-B151-226BFF75E300}" type="pres">
      <dgm:prSet presAssocID="{80499A5E-4A84-49D8-8E5F-C46353394492}" presName="horz1" presStyleCnt="0"/>
      <dgm:spPr/>
    </dgm:pt>
    <dgm:pt modelId="{DA4805AB-4A4C-483A-8A34-C29507CF26E0}" type="pres">
      <dgm:prSet presAssocID="{80499A5E-4A84-49D8-8E5F-C46353394492}" presName="tx1" presStyleLbl="revTx" presStyleIdx="1" presStyleCnt="4"/>
      <dgm:spPr/>
    </dgm:pt>
    <dgm:pt modelId="{0043E6A3-A77A-40E1-96F0-178719AB8F1A}" type="pres">
      <dgm:prSet presAssocID="{80499A5E-4A84-49D8-8E5F-C46353394492}" presName="vert1" presStyleCnt="0"/>
      <dgm:spPr/>
    </dgm:pt>
    <dgm:pt modelId="{06676269-947D-4620-9870-B31EB62C7E62}" type="pres">
      <dgm:prSet presAssocID="{4C7510F7-18EA-42ED-AD0B-7D1CDB1AA213}" presName="thickLine" presStyleLbl="alignNode1" presStyleIdx="2" presStyleCnt="4"/>
      <dgm:spPr/>
    </dgm:pt>
    <dgm:pt modelId="{C253956C-3F4D-40A4-808E-534A9BDF3268}" type="pres">
      <dgm:prSet presAssocID="{4C7510F7-18EA-42ED-AD0B-7D1CDB1AA213}" presName="horz1" presStyleCnt="0"/>
      <dgm:spPr/>
    </dgm:pt>
    <dgm:pt modelId="{D69D1BE5-6B55-42E5-BB73-5D031E3ECB3A}" type="pres">
      <dgm:prSet presAssocID="{4C7510F7-18EA-42ED-AD0B-7D1CDB1AA213}" presName="tx1" presStyleLbl="revTx" presStyleIdx="2" presStyleCnt="4"/>
      <dgm:spPr/>
    </dgm:pt>
    <dgm:pt modelId="{3EE6F893-ECB1-4359-A6C5-9E865E4E15DD}" type="pres">
      <dgm:prSet presAssocID="{4C7510F7-18EA-42ED-AD0B-7D1CDB1AA213}" presName="vert1" presStyleCnt="0"/>
      <dgm:spPr/>
    </dgm:pt>
    <dgm:pt modelId="{CB94374C-7D26-452E-A58C-81C26AF90E7E}" type="pres">
      <dgm:prSet presAssocID="{2A079F42-C041-41A8-A6E4-01B61A3FA00D}" presName="thickLine" presStyleLbl="alignNode1" presStyleIdx="3" presStyleCnt="4"/>
      <dgm:spPr/>
    </dgm:pt>
    <dgm:pt modelId="{DC29582D-4AF4-4755-A5D1-6D70A1389586}" type="pres">
      <dgm:prSet presAssocID="{2A079F42-C041-41A8-A6E4-01B61A3FA00D}" presName="horz1" presStyleCnt="0"/>
      <dgm:spPr/>
    </dgm:pt>
    <dgm:pt modelId="{E60B813E-9A84-4B3F-9938-576EFC8433A2}" type="pres">
      <dgm:prSet presAssocID="{2A079F42-C041-41A8-A6E4-01B61A3FA00D}" presName="tx1" presStyleLbl="revTx" presStyleIdx="3" presStyleCnt="4"/>
      <dgm:spPr/>
    </dgm:pt>
    <dgm:pt modelId="{76EB09AF-2EFD-473A-9D4E-901346365A8E}" type="pres">
      <dgm:prSet presAssocID="{2A079F42-C041-41A8-A6E4-01B61A3FA00D}" presName="vert1" presStyleCnt="0"/>
      <dgm:spPr/>
    </dgm:pt>
  </dgm:ptLst>
  <dgm:cxnLst>
    <dgm:cxn modelId="{9E14D503-BB00-451E-9F26-700C0239505F}" srcId="{8424A0D3-9076-4303-A63B-A63243B14A47}" destId="{4C7510F7-18EA-42ED-AD0B-7D1CDB1AA213}" srcOrd="2" destOrd="0" parTransId="{B82A926D-BA55-4FBB-A567-800227745A5F}" sibTransId="{8CD1FD25-6B92-43FE-A677-5AD128C9EDA2}"/>
    <dgm:cxn modelId="{EE545F05-1AAE-4D65-B507-435532E0AE21}" type="presOf" srcId="{80499A5E-4A84-49D8-8E5F-C46353394492}" destId="{DA4805AB-4A4C-483A-8A34-C29507CF26E0}" srcOrd="0" destOrd="0" presId="urn:microsoft.com/office/officeart/2008/layout/LinedList"/>
    <dgm:cxn modelId="{C4FD9E1A-8372-44F1-8804-40F85198D7F6}" srcId="{8424A0D3-9076-4303-A63B-A63243B14A47}" destId="{A3713A66-2BB0-435E-8CAA-FD0C10DC646B}" srcOrd="0" destOrd="0" parTransId="{22EB5EFC-D8E9-40BE-92F6-1BFD64AE59E3}" sibTransId="{9E3FCE1B-933C-4450-ACC7-C4B58E835FFC}"/>
    <dgm:cxn modelId="{C9BFDF38-C20A-458A-A601-DA0D942545CC}" srcId="{8424A0D3-9076-4303-A63B-A63243B14A47}" destId="{80499A5E-4A84-49D8-8E5F-C46353394492}" srcOrd="1" destOrd="0" parTransId="{67BC7CD3-A99A-4ECC-B0A6-392CC8365C31}" sibTransId="{F247022D-5BA6-4D2B-A9C0-6FCF62BF955D}"/>
    <dgm:cxn modelId="{A5753148-2FC7-4E78-891D-99894A4C2407}" type="presOf" srcId="{A3713A66-2BB0-435E-8CAA-FD0C10DC646B}" destId="{3234BAAC-CBC0-41DA-8B63-41D4FF12241F}" srcOrd="0" destOrd="0" presId="urn:microsoft.com/office/officeart/2008/layout/LinedList"/>
    <dgm:cxn modelId="{899C9551-FC83-407F-A625-A663B8A59F6E}" type="presOf" srcId="{4C7510F7-18EA-42ED-AD0B-7D1CDB1AA213}" destId="{D69D1BE5-6B55-42E5-BB73-5D031E3ECB3A}" srcOrd="0" destOrd="0" presId="urn:microsoft.com/office/officeart/2008/layout/LinedList"/>
    <dgm:cxn modelId="{3D147283-5849-4206-A225-D7D280FCD607}" type="presOf" srcId="{8424A0D3-9076-4303-A63B-A63243B14A47}" destId="{35064D70-CAA8-4667-90C9-D1279E38EAB0}" srcOrd="0" destOrd="0" presId="urn:microsoft.com/office/officeart/2008/layout/LinedList"/>
    <dgm:cxn modelId="{42D1619C-8404-47D6-9C86-7BA2EF0F4E0A}" srcId="{8424A0D3-9076-4303-A63B-A63243B14A47}" destId="{2A079F42-C041-41A8-A6E4-01B61A3FA00D}" srcOrd="3" destOrd="0" parTransId="{A645FC92-805F-4F51-BE91-365CBACB2FB4}" sibTransId="{EE4250C7-E1B8-4E2E-8FB6-7B33FE61F672}"/>
    <dgm:cxn modelId="{AFB157AC-ACBB-48AC-B664-8EB7CBC36602}" type="presOf" srcId="{2A079F42-C041-41A8-A6E4-01B61A3FA00D}" destId="{E60B813E-9A84-4B3F-9938-576EFC8433A2}" srcOrd="0" destOrd="0" presId="urn:microsoft.com/office/officeart/2008/layout/LinedList"/>
    <dgm:cxn modelId="{E70AFF9F-5F00-48B7-921F-ABC21CF14B1E}" type="presParOf" srcId="{35064D70-CAA8-4667-90C9-D1279E38EAB0}" destId="{6153E72E-C1BD-48D6-AE81-9AD7A1AAF68F}" srcOrd="0" destOrd="0" presId="urn:microsoft.com/office/officeart/2008/layout/LinedList"/>
    <dgm:cxn modelId="{1C624E56-505D-429B-8BF0-19F6FDB9C15C}" type="presParOf" srcId="{35064D70-CAA8-4667-90C9-D1279E38EAB0}" destId="{DA96FA28-ED72-4BEA-9C7E-26752ACA673A}" srcOrd="1" destOrd="0" presId="urn:microsoft.com/office/officeart/2008/layout/LinedList"/>
    <dgm:cxn modelId="{EAA6106B-6BF1-4E88-8B40-91D5BAFC4910}" type="presParOf" srcId="{DA96FA28-ED72-4BEA-9C7E-26752ACA673A}" destId="{3234BAAC-CBC0-41DA-8B63-41D4FF12241F}" srcOrd="0" destOrd="0" presId="urn:microsoft.com/office/officeart/2008/layout/LinedList"/>
    <dgm:cxn modelId="{1BBC4F4F-EECA-4464-A1AE-AFF64059AF50}" type="presParOf" srcId="{DA96FA28-ED72-4BEA-9C7E-26752ACA673A}" destId="{F63D8BF3-CFF7-466F-AD21-3ABADB2D7EF2}" srcOrd="1" destOrd="0" presId="urn:microsoft.com/office/officeart/2008/layout/LinedList"/>
    <dgm:cxn modelId="{71C86B95-CD6D-4E85-8572-028930EE8127}" type="presParOf" srcId="{35064D70-CAA8-4667-90C9-D1279E38EAB0}" destId="{68E28EC7-F545-4DAC-8CC3-B574AFEB624B}" srcOrd="2" destOrd="0" presId="urn:microsoft.com/office/officeart/2008/layout/LinedList"/>
    <dgm:cxn modelId="{B1DF983F-C9D9-4DFF-B746-AE9A8B66BB4C}" type="presParOf" srcId="{35064D70-CAA8-4667-90C9-D1279E38EAB0}" destId="{60A7959B-7B2F-404D-B151-226BFF75E300}" srcOrd="3" destOrd="0" presId="urn:microsoft.com/office/officeart/2008/layout/LinedList"/>
    <dgm:cxn modelId="{1467369D-3C7B-437A-8F59-3AEC368AB6CA}" type="presParOf" srcId="{60A7959B-7B2F-404D-B151-226BFF75E300}" destId="{DA4805AB-4A4C-483A-8A34-C29507CF26E0}" srcOrd="0" destOrd="0" presId="urn:microsoft.com/office/officeart/2008/layout/LinedList"/>
    <dgm:cxn modelId="{35C19739-6200-442F-82E6-8D5C9D0EAC76}" type="presParOf" srcId="{60A7959B-7B2F-404D-B151-226BFF75E300}" destId="{0043E6A3-A77A-40E1-96F0-178719AB8F1A}" srcOrd="1" destOrd="0" presId="urn:microsoft.com/office/officeart/2008/layout/LinedList"/>
    <dgm:cxn modelId="{907F501A-5917-4C1B-9B6F-AE943AE4DD8B}" type="presParOf" srcId="{35064D70-CAA8-4667-90C9-D1279E38EAB0}" destId="{06676269-947D-4620-9870-B31EB62C7E62}" srcOrd="4" destOrd="0" presId="urn:microsoft.com/office/officeart/2008/layout/LinedList"/>
    <dgm:cxn modelId="{BA0F1905-23B9-4F97-AA24-79C7320B0A42}" type="presParOf" srcId="{35064D70-CAA8-4667-90C9-D1279E38EAB0}" destId="{C253956C-3F4D-40A4-808E-534A9BDF3268}" srcOrd="5" destOrd="0" presId="urn:microsoft.com/office/officeart/2008/layout/LinedList"/>
    <dgm:cxn modelId="{9FC95FB8-AFF8-4B80-A455-51A98CEB8255}" type="presParOf" srcId="{C253956C-3F4D-40A4-808E-534A9BDF3268}" destId="{D69D1BE5-6B55-42E5-BB73-5D031E3ECB3A}" srcOrd="0" destOrd="0" presId="urn:microsoft.com/office/officeart/2008/layout/LinedList"/>
    <dgm:cxn modelId="{A2F27936-08A3-47B5-A2B4-8B5B4A54BE57}" type="presParOf" srcId="{C253956C-3F4D-40A4-808E-534A9BDF3268}" destId="{3EE6F893-ECB1-4359-A6C5-9E865E4E15DD}" srcOrd="1" destOrd="0" presId="urn:microsoft.com/office/officeart/2008/layout/LinedList"/>
    <dgm:cxn modelId="{D3B2A6C4-05EE-4675-B428-72BE7489F13E}" type="presParOf" srcId="{35064D70-CAA8-4667-90C9-D1279E38EAB0}" destId="{CB94374C-7D26-452E-A58C-81C26AF90E7E}" srcOrd="6" destOrd="0" presId="urn:microsoft.com/office/officeart/2008/layout/LinedList"/>
    <dgm:cxn modelId="{F8418676-16B9-41F6-B140-8149F6D930B6}" type="presParOf" srcId="{35064D70-CAA8-4667-90C9-D1279E38EAB0}" destId="{DC29582D-4AF4-4755-A5D1-6D70A1389586}" srcOrd="7" destOrd="0" presId="urn:microsoft.com/office/officeart/2008/layout/LinedList"/>
    <dgm:cxn modelId="{94853E70-3266-482C-95B6-9F108E4AD97E}" type="presParOf" srcId="{DC29582D-4AF4-4755-A5D1-6D70A1389586}" destId="{E60B813E-9A84-4B3F-9938-576EFC8433A2}" srcOrd="0" destOrd="0" presId="urn:microsoft.com/office/officeart/2008/layout/LinedList"/>
    <dgm:cxn modelId="{CC19D487-34C4-4CBF-98F6-D8D58360E69B}" type="presParOf" srcId="{DC29582D-4AF4-4755-A5D1-6D70A1389586}" destId="{76EB09AF-2EFD-473A-9D4E-901346365A8E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EE43DD9B-114D-4D37-B572-C7961209B9A9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905C168A-5D9A-4F2F-A17C-26621032A62C}">
      <dgm:prSet/>
      <dgm:spPr/>
      <dgm:t>
        <a:bodyPr/>
        <a:lstStyle/>
        <a:p>
          <a:r>
            <a:rPr lang="en-US"/>
            <a:t>(Kotler and Kelly 2016)</a:t>
          </a:r>
        </a:p>
      </dgm:t>
    </dgm:pt>
    <dgm:pt modelId="{D9165252-9DE4-4976-AA9D-E1D59F94133B}" type="parTrans" cxnId="{092EAFAC-0923-4DFF-9520-597C97ED2FFA}">
      <dgm:prSet/>
      <dgm:spPr/>
      <dgm:t>
        <a:bodyPr/>
        <a:lstStyle/>
        <a:p>
          <a:endParaRPr lang="en-US"/>
        </a:p>
      </dgm:t>
    </dgm:pt>
    <dgm:pt modelId="{299CB79D-8478-4D05-8D92-52ECAF70343B}" type="sibTrans" cxnId="{092EAFAC-0923-4DFF-9520-597C97ED2FFA}">
      <dgm:prSet/>
      <dgm:spPr/>
      <dgm:t>
        <a:bodyPr/>
        <a:lstStyle/>
        <a:p>
          <a:endParaRPr lang="en-US"/>
        </a:p>
      </dgm:t>
    </dgm:pt>
    <dgm:pt modelId="{9632C9A0-5FEB-460C-8C14-813B251A67A9}">
      <dgm:prSet/>
      <dgm:spPr/>
      <dgm:t>
        <a:bodyPr/>
        <a:lstStyle/>
        <a:p>
          <a:r>
            <a:rPr lang="en-US"/>
            <a:t>1. Executive summary</a:t>
          </a:r>
        </a:p>
      </dgm:t>
    </dgm:pt>
    <dgm:pt modelId="{B35E1E43-E226-4BD3-B584-268085817710}" type="parTrans" cxnId="{A5B21268-E779-437E-A88B-85C136FB1E24}">
      <dgm:prSet/>
      <dgm:spPr/>
      <dgm:t>
        <a:bodyPr/>
        <a:lstStyle/>
        <a:p>
          <a:endParaRPr lang="en-US"/>
        </a:p>
      </dgm:t>
    </dgm:pt>
    <dgm:pt modelId="{E79F64FD-A22D-4140-816F-84D5F7B6B13C}" type="sibTrans" cxnId="{A5B21268-E779-437E-A88B-85C136FB1E24}">
      <dgm:prSet/>
      <dgm:spPr/>
      <dgm:t>
        <a:bodyPr/>
        <a:lstStyle/>
        <a:p>
          <a:endParaRPr lang="en-US"/>
        </a:p>
      </dgm:t>
    </dgm:pt>
    <dgm:pt modelId="{76CDBCB0-3FEB-436D-B10A-654018D0E67B}">
      <dgm:prSet/>
      <dgm:spPr/>
      <dgm:t>
        <a:bodyPr/>
        <a:lstStyle/>
        <a:p>
          <a:r>
            <a:rPr lang="en-US"/>
            <a:t>2. Situational analysis/Current marketing situation</a:t>
          </a:r>
        </a:p>
      </dgm:t>
    </dgm:pt>
    <dgm:pt modelId="{889B6DC9-9FBA-47BC-9B27-8C1B1698A56C}" type="parTrans" cxnId="{5EFF69CD-0EBB-467C-9AF8-7B626D3407CF}">
      <dgm:prSet/>
      <dgm:spPr/>
      <dgm:t>
        <a:bodyPr/>
        <a:lstStyle/>
        <a:p>
          <a:endParaRPr lang="en-US"/>
        </a:p>
      </dgm:t>
    </dgm:pt>
    <dgm:pt modelId="{A012DD63-C9F0-4368-ADC1-4B159B244535}" type="sibTrans" cxnId="{5EFF69CD-0EBB-467C-9AF8-7B626D3407CF}">
      <dgm:prSet/>
      <dgm:spPr/>
      <dgm:t>
        <a:bodyPr/>
        <a:lstStyle/>
        <a:p>
          <a:endParaRPr lang="en-US"/>
        </a:p>
      </dgm:t>
    </dgm:pt>
    <dgm:pt modelId="{64AA8184-9D90-461E-9BCC-9410218E9B25}">
      <dgm:prSet/>
      <dgm:spPr/>
      <dgm:t>
        <a:bodyPr/>
        <a:lstStyle/>
        <a:p>
          <a:r>
            <a:rPr lang="en-US"/>
            <a:t>3. SWOT analysis</a:t>
          </a:r>
        </a:p>
      </dgm:t>
    </dgm:pt>
    <dgm:pt modelId="{7BDB0423-09A4-4C46-BCB6-299895373E9C}" type="parTrans" cxnId="{95BD59DC-2BE6-4FE4-A6CF-01DC68F3EBEA}">
      <dgm:prSet/>
      <dgm:spPr/>
      <dgm:t>
        <a:bodyPr/>
        <a:lstStyle/>
        <a:p>
          <a:endParaRPr lang="en-US"/>
        </a:p>
      </dgm:t>
    </dgm:pt>
    <dgm:pt modelId="{041FCDE5-C87D-4C34-9D70-DFD0BFAD846C}" type="sibTrans" cxnId="{95BD59DC-2BE6-4FE4-A6CF-01DC68F3EBEA}">
      <dgm:prSet/>
      <dgm:spPr/>
      <dgm:t>
        <a:bodyPr/>
        <a:lstStyle/>
        <a:p>
          <a:endParaRPr lang="en-US"/>
        </a:p>
      </dgm:t>
    </dgm:pt>
    <dgm:pt modelId="{B0A88FF7-EA75-44C8-9559-BEAF2016EA4C}">
      <dgm:prSet/>
      <dgm:spPr/>
      <dgm:t>
        <a:bodyPr/>
        <a:lstStyle/>
        <a:p>
          <a:r>
            <a:rPr lang="en-US"/>
            <a:t>4. Segmentation, targeting and positioning</a:t>
          </a:r>
        </a:p>
      </dgm:t>
    </dgm:pt>
    <dgm:pt modelId="{0B993536-4AAC-44BE-9FB1-3929398E80ED}" type="parTrans" cxnId="{1CD9BCFD-C430-4C84-B5A5-2A6D24CD0E36}">
      <dgm:prSet/>
      <dgm:spPr/>
      <dgm:t>
        <a:bodyPr/>
        <a:lstStyle/>
        <a:p>
          <a:endParaRPr lang="en-US"/>
        </a:p>
      </dgm:t>
    </dgm:pt>
    <dgm:pt modelId="{0B9CD6E6-6BD5-462C-ADD8-68805655C076}" type="sibTrans" cxnId="{1CD9BCFD-C430-4C84-B5A5-2A6D24CD0E36}">
      <dgm:prSet/>
      <dgm:spPr/>
      <dgm:t>
        <a:bodyPr/>
        <a:lstStyle/>
        <a:p>
          <a:endParaRPr lang="en-US"/>
        </a:p>
      </dgm:t>
    </dgm:pt>
    <dgm:pt modelId="{0C29C148-B419-4A14-8F88-81967D7B51E3}">
      <dgm:prSet/>
      <dgm:spPr/>
      <dgm:t>
        <a:bodyPr/>
        <a:lstStyle/>
        <a:p>
          <a:r>
            <a:rPr lang="en-US"/>
            <a:t>5. Marketing objectives </a:t>
          </a:r>
        </a:p>
      </dgm:t>
    </dgm:pt>
    <dgm:pt modelId="{466D886B-4730-4122-9C37-D72E3AF0451D}" type="parTrans" cxnId="{E820C9C6-D43D-4E6A-9F97-567A228FA760}">
      <dgm:prSet/>
      <dgm:spPr/>
      <dgm:t>
        <a:bodyPr/>
        <a:lstStyle/>
        <a:p>
          <a:endParaRPr lang="en-US"/>
        </a:p>
      </dgm:t>
    </dgm:pt>
    <dgm:pt modelId="{C1E89A85-0D4B-449A-83B8-090DC4E2C486}" type="sibTrans" cxnId="{E820C9C6-D43D-4E6A-9F97-567A228FA760}">
      <dgm:prSet/>
      <dgm:spPr/>
      <dgm:t>
        <a:bodyPr/>
        <a:lstStyle/>
        <a:p>
          <a:endParaRPr lang="en-US"/>
        </a:p>
      </dgm:t>
    </dgm:pt>
    <dgm:pt modelId="{1335A545-5FF3-4DA8-80FA-62248DA48A90}">
      <dgm:prSet/>
      <dgm:spPr/>
      <dgm:t>
        <a:bodyPr/>
        <a:lstStyle/>
        <a:p>
          <a:r>
            <a:rPr lang="en-US"/>
            <a:t>6. Marketing strategies</a:t>
          </a:r>
        </a:p>
      </dgm:t>
    </dgm:pt>
    <dgm:pt modelId="{D8F2DC2B-EAE9-4E08-B3D5-5D222C10AC4A}" type="parTrans" cxnId="{C3355626-B38E-4831-9D4B-082A573C2D23}">
      <dgm:prSet/>
      <dgm:spPr/>
      <dgm:t>
        <a:bodyPr/>
        <a:lstStyle/>
        <a:p>
          <a:endParaRPr lang="en-US"/>
        </a:p>
      </dgm:t>
    </dgm:pt>
    <dgm:pt modelId="{F171EBB9-A32B-4F44-B70F-115D66ADFDD4}" type="sibTrans" cxnId="{C3355626-B38E-4831-9D4B-082A573C2D23}">
      <dgm:prSet/>
      <dgm:spPr/>
      <dgm:t>
        <a:bodyPr/>
        <a:lstStyle/>
        <a:p>
          <a:endParaRPr lang="en-US"/>
        </a:p>
      </dgm:t>
    </dgm:pt>
    <dgm:pt modelId="{5E88646D-5BAF-4A69-98C7-13B7BD4F6AF1}">
      <dgm:prSet/>
      <dgm:spPr/>
      <dgm:t>
        <a:bodyPr/>
        <a:lstStyle/>
        <a:p>
          <a:r>
            <a:rPr lang="en-US"/>
            <a:t>7. Action programs/Marketing programs</a:t>
          </a:r>
        </a:p>
      </dgm:t>
    </dgm:pt>
    <dgm:pt modelId="{24AA525D-AF93-487E-BBE0-A5FDFDB26D0A}" type="parTrans" cxnId="{98F30D98-DEB9-4542-AF07-6F635F56853F}">
      <dgm:prSet/>
      <dgm:spPr/>
      <dgm:t>
        <a:bodyPr/>
        <a:lstStyle/>
        <a:p>
          <a:endParaRPr lang="en-US"/>
        </a:p>
      </dgm:t>
    </dgm:pt>
    <dgm:pt modelId="{14220A34-585A-4241-A5C7-2A0DE44D86DA}" type="sibTrans" cxnId="{98F30D98-DEB9-4542-AF07-6F635F56853F}">
      <dgm:prSet/>
      <dgm:spPr/>
      <dgm:t>
        <a:bodyPr/>
        <a:lstStyle/>
        <a:p>
          <a:endParaRPr lang="en-US"/>
        </a:p>
      </dgm:t>
    </dgm:pt>
    <dgm:pt modelId="{B38F509B-52F2-4FE9-BB2D-FE2964D978C7}">
      <dgm:prSet/>
      <dgm:spPr/>
      <dgm:t>
        <a:bodyPr/>
        <a:lstStyle/>
        <a:p>
          <a:r>
            <a:rPr lang="en-US"/>
            <a:t>8. Financial projections/Financial plans (budgets)</a:t>
          </a:r>
        </a:p>
      </dgm:t>
    </dgm:pt>
    <dgm:pt modelId="{CD685515-616B-44C5-ADF1-3E9716BACDEE}" type="parTrans" cxnId="{95687509-C85A-42ED-B619-A7176C4625B3}">
      <dgm:prSet/>
      <dgm:spPr/>
      <dgm:t>
        <a:bodyPr/>
        <a:lstStyle/>
        <a:p>
          <a:endParaRPr lang="en-US"/>
        </a:p>
      </dgm:t>
    </dgm:pt>
    <dgm:pt modelId="{E0B6E3C1-B7EE-4792-9E41-8898B542D4E7}" type="sibTrans" cxnId="{95687509-C85A-42ED-B619-A7176C4625B3}">
      <dgm:prSet/>
      <dgm:spPr/>
      <dgm:t>
        <a:bodyPr/>
        <a:lstStyle/>
        <a:p>
          <a:endParaRPr lang="en-US"/>
        </a:p>
      </dgm:t>
    </dgm:pt>
    <dgm:pt modelId="{ED5AF34B-58F4-4728-9348-580B69D718F6}">
      <dgm:prSet/>
      <dgm:spPr/>
      <dgm:t>
        <a:bodyPr/>
        <a:lstStyle/>
        <a:p>
          <a:r>
            <a:rPr lang="en-US"/>
            <a:t>9. Controls and implementation/Metrics and implementation controls</a:t>
          </a:r>
        </a:p>
      </dgm:t>
    </dgm:pt>
    <dgm:pt modelId="{291A6EC1-488A-4454-8700-CB1980EC9F7A}" type="parTrans" cxnId="{52210153-39C8-4F48-A530-8E6173B8CEDE}">
      <dgm:prSet/>
      <dgm:spPr/>
      <dgm:t>
        <a:bodyPr/>
        <a:lstStyle/>
        <a:p>
          <a:endParaRPr lang="en-US"/>
        </a:p>
      </dgm:t>
    </dgm:pt>
    <dgm:pt modelId="{73AA7C2D-10CB-4199-A22A-5F14A187E70C}" type="sibTrans" cxnId="{52210153-39C8-4F48-A530-8E6173B8CEDE}">
      <dgm:prSet/>
      <dgm:spPr/>
      <dgm:t>
        <a:bodyPr/>
        <a:lstStyle/>
        <a:p>
          <a:endParaRPr lang="en-US"/>
        </a:p>
      </dgm:t>
    </dgm:pt>
    <dgm:pt modelId="{C0F7B1DB-E507-4D79-B6DF-86C63DA5E964}" type="pres">
      <dgm:prSet presAssocID="{EE43DD9B-114D-4D37-B572-C7961209B9A9}" presName="vert0" presStyleCnt="0">
        <dgm:presLayoutVars>
          <dgm:dir/>
          <dgm:animOne val="branch"/>
          <dgm:animLvl val="lvl"/>
        </dgm:presLayoutVars>
      </dgm:prSet>
      <dgm:spPr/>
    </dgm:pt>
    <dgm:pt modelId="{51D27549-28C4-4748-998A-C09FADAF101F}" type="pres">
      <dgm:prSet presAssocID="{905C168A-5D9A-4F2F-A17C-26621032A62C}" presName="thickLine" presStyleLbl="alignNode1" presStyleIdx="0" presStyleCnt="10"/>
      <dgm:spPr/>
    </dgm:pt>
    <dgm:pt modelId="{72376102-54BE-4A00-868F-76ECFB6B7D45}" type="pres">
      <dgm:prSet presAssocID="{905C168A-5D9A-4F2F-A17C-26621032A62C}" presName="horz1" presStyleCnt="0"/>
      <dgm:spPr/>
    </dgm:pt>
    <dgm:pt modelId="{CBCE4A2B-F28E-4D13-994D-603F9900F5EC}" type="pres">
      <dgm:prSet presAssocID="{905C168A-5D9A-4F2F-A17C-26621032A62C}" presName="tx1" presStyleLbl="revTx" presStyleIdx="0" presStyleCnt="10"/>
      <dgm:spPr/>
    </dgm:pt>
    <dgm:pt modelId="{7B31DE79-EFF3-48A7-A2A6-EF5A81AF98B3}" type="pres">
      <dgm:prSet presAssocID="{905C168A-5D9A-4F2F-A17C-26621032A62C}" presName="vert1" presStyleCnt="0"/>
      <dgm:spPr/>
    </dgm:pt>
    <dgm:pt modelId="{002DCD49-FF59-49C2-AC68-B433F837227C}" type="pres">
      <dgm:prSet presAssocID="{9632C9A0-5FEB-460C-8C14-813B251A67A9}" presName="thickLine" presStyleLbl="alignNode1" presStyleIdx="1" presStyleCnt="10"/>
      <dgm:spPr/>
    </dgm:pt>
    <dgm:pt modelId="{056F4B51-CD9B-48A2-8081-08D81CCA2A63}" type="pres">
      <dgm:prSet presAssocID="{9632C9A0-5FEB-460C-8C14-813B251A67A9}" presName="horz1" presStyleCnt="0"/>
      <dgm:spPr/>
    </dgm:pt>
    <dgm:pt modelId="{2DE100C9-2155-4E99-A1F2-16EB45EFDE41}" type="pres">
      <dgm:prSet presAssocID="{9632C9A0-5FEB-460C-8C14-813B251A67A9}" presName="tx1" presStyleLbl="revTx" presStyleIdx="1" presStyleCnt="10"/>
      <dgm:spPr/>
    </dgm:pt>
    <dgm:pt modelId="{EA47CCC6-242A-4DD4-857B-D6D663F3F4B1}" type="pres">
      <dgm:prSet presAssocID="{9632C9A0-5FEB-460C-8C14-813B251A67A9}" presName="vert1" presStyleCnt="0"/>
      <dgm:spPr/>
    </dgm:pt>
    <dgm:pt modelId="{37F054C6-788B-408E-8C17-68BF640A942E}" type="pres">
      <dgm:prSet presAssocID="{76CDBCB0-3FEB-436D-B10A-654018D0E67B}" presName="thickLine" presStyleLbl="alignNode1" presStyleIdx="2" presStyleCnt="10"/>
      <dgm:spPr/>
    </dgm:pt>
    <dgm:pt modelId="{191CE59C-1212-43E5-8398-ECBA53DA821D}" type="pres">
      <dgm:prSet presAssocID="{76CDBCB0-3FEB-436D-B10A-654018D0E67B}" presName="horz1" presStyleCnt="0"/>
      <dgm:spPr/>
    </dgm:pt>
    <dgm:pt modelId="{40C8F30D-890F-4BB7-AAA0-4B24662F4914}" type="pres">
      <dgm:prSet presAssocID="{76CDBCB0-3FEB-436D-B10A-654018D0E67B}" presName="tx1" presStyleLbl="revTx" presStyleIdx="2" presStyleCnt="10"/>
      <dgm:spPr/>
    </dgm:pt>
    <dgm:pt modelId="{28967DEB-AEE7-4CE8-8AEF-92EAC7C2A7B6}" type="pres">
      <dgm:prSet presAssocID="{76CDBCB0-3FEB-436D-B10A-654018D0E67B}" presName="vert1" presStyleCnt="0"/>
      <dgm:spPr/>
    </dgm:pt>
    <dgm:pt modelId="{00029805-FDBD-439A-80CB-4CBA4E26DD76}" type="pres">
      <dgm:prSet presAssocID="{64AA8184-9D90-461E-9BCC-9410218E9B25}" presName="thickLine" presStyleLbl="alignNode1" presStyleIdx="3" presStyleCnt="10"/>
      <dgm:spPr/>
    </dgm:pt>
    <dgm:pt modelId="{999D61DA-5341-43BD-ADEF-06B19CF53319}" type="pres">
      <dgm:prSet presAssocID="{64AA8184-9D90-461E-9BCC-9410218E9B25}" presName="horz1" presStyleCnt="0"/>
      <dgm:spPr/>
    </dgm:pt>
    <dgm:pt modelId="{100B156A-08A7-49AD-AB0E-761F88773591}" type="pres">
      <dgm:prSet presAssocID="{64AA8184-9D90-461E-9BCC-9410218E9B25}" presName="tx1" presStyleLbl="revTx" presStyleIdx="3" presStyleCnt="10"/>
      <dgm:spPr/>
    </dgm:pt>
    <dgm:pt modelId="{3A5D8450-A8BD-4D8C-96BF-A556F17A1E19}" type="pres">
      <dgm:prSet presAssocID="{64AA8184-9D90-461E-9BCC-9410218E9B25}" presName="vert1" presStyleCnt="0"/>
      <dgm:spPr/>
    </dgm:pt>
    <dgm:pt modelId="{A394D15E-A7F7-4DC3-B2B5-B35CDEAB8211}" type="pres">
      <dgm:prSet presAssocID="{B0A88FF7-EA75-44C8-9559-BEAF2016EA4C}" presName="thickLine" presStyleLbl="alignNode1" presStyleIdx="4" presStyleCnt="10"/>
      <dgm:spPr/>
    </dgm:pt>
    <dgm:pt modelId="{8E93311D-78DE-4E23-A84F-6289E56B9663}" type="pres">
      <dgm:prSet presAssocID="{B0A88FF7-EA75-44C8-9559-BEAF2016EA4C}" presName="horz1" presStyleCnt="0"/>
      <dgm:spPr/>
    </dgm:pt>
    <dgm:pt modelId="{7EE4C748-9E0A-472A-958E-49960F51341B}" type="pres">
      <dgm:prSet presAssocID="{B0A88FF7-EA75-44C8-9559-BEAF2016EA4C}" presName="tx1" presStyleLbl="revTx" presStyleIdx="4" presStyleCnt="10"/>
      <dgm:spPr/>
    </dgm:pt>
    <dgm:pt modelId="{978DBE90-AD5D-4B9B-927E-19F417638609}" type="pres">
      <dgm:prSet presAssocID="{B0A88FF7-EA75-44C8-9559-BEAF2016EA4C}" presName="vert1" presStyleCnt="0"/>
      <dgm:spPr/>
    </dgm:pt>
    <dgm:pt modelId="{14BBB939-4A29-4680-BEFC-28CF4519789C}" type="pres">
      <dgm:prSet presAssocID="{0C29C148-B419-4A14-8F88-81967D7B51E3}" presName="thickLine" presStyleLbl="alignNode1" presStyleIdx="5" presStyleCnt="10"/>
      <dgm:spPr/>
    </dgm:pt>
    <dgm:pt modelId="{F235861B-DA6B-495C-863A-F0D330A56D39}" type="pres">
      <dgm:prSet presAssocID="{0C29C148-B419-4A14-8F88-81967D7B51E3}" presName="horz1" presStyleCnt="0"/>
      <dgm:spPr/>
    </dgm:pt>
    <dgm:pt modelId="{82CC1E4A-7C1E-4906-AFB1-5D6B167C2E99}" type="pres">
      <dgm:prSet presAssocID="{0C29C148-B419-4A14-8F88-81967D7B51E3}" presName="tx1" presStyleLbl="revTx" presStyleIdx="5" presStyleCnt="10"/>
      <dgm:spPr/>
    </dgm:pt>
    <dgm:pt modelId="{569324EB-D1D8-4B70-B4F0-6DFBA84E851E}" type="pres">
      <dgm:prSet presAssocID="{0C29C148-B419-4A14-8F88-81967D7B51E3}" presName="vert1" presStyleCnt="0"/>
      <dgm:spPr/>
    </dgm:pt>
    <dgm:pt modelId="{DE1DDE80-EA2F-40B5-AF69-09ECD5AE1816}" type="pres">
      <dgm:prSet presAssocID="{1335A545-5FF3-4DA8-80FA-62248DA48A90}" presName="thickLine" presStyleLbl="alignNode1" presStyleIdx="6" presStyleCnt="10"/>
      <dgm:spPr/>
    </dgm:pt>
    <dgm:pt modelId="{82BAEA58-7C4C-4967-8396-B48F91155FF3}" type="pres">
      <dgm:prSet presAssocID="{1335A545-5FF3-4DA8-80FA-62248DA48A90}" presName="horz1" presStyleCnt="0"/>
      <dgm:spPr/>
    </dgm:pt>
    <dgm:pt modelId="{D0BCCC15-6123-45C3-8506-1DE65C10E9AD}" type="pres">
      <dgm:prSet presAssocID="{1335A545-5FF3-4DA8-80FA-62248DA48A90}" presName="tx1" presStyleLbl="revTx" presStyleIdx="6" presStyleCnt="10"/>
      <dgm:spPr/>
    </dgm:pt>
    <dgm:pt modelId="{1F5B0F67-7A97-48B8-BB1C-6A8C5FCD003C}" type="pres">
      <dgm:prSet presAssocID="{1335A545-5FF3-4DA8-80FA-62248DA48A90}" presName="vert1" presStyleCnt="0"/>
      <dgm:spPr/>
    </dgm:pt>
    <dgm:pt modelId="{050573FA-9323-40E1-BF0B-76E45C14A16E}" type="pres">
      <dgm:prSet presAssocID="{5E88646D-5BAF-4A69-98C7-13B7BD4F6AF1}" presName="thickLine" presStyleLbl="alignNode1" presStyleIdx="7" presStyleCnt="10"/>
      <dgm:spPr/>
    </dgm:pt>
    <dgm:pt modelId="{B9B06A93-3021-47E0-B37A-4E0E07F49308}" type="pres">
      <dgm:prSet presAssocID="{5E88646D-5BAF-4A69-98C7-13B7BD4F6AF1}" presName="horz1" presStyleCnt="0"/>
      <dgm:spPr/>
    </dgm:pt>
    <dgm:pt modelId="{E4FCA11D-B649-44A7-9B81-85DBE0A3BAAF}" type="pres">
      <dgm:prSet presAssocID="{5E88646D-5BAF-4A69-98C7-13B7BD4F6AF1}" presName="tx1" presStyleLbl="revTx" presStyleIdx="7" presStyleCnt="10"/>
      <dgm:spPr/>
    </dgm:pt>
    <dgm:pt modelId="{CD937CF2-A0C0-4B1C-8E7A-78E5E75CAFDC}" type="pres">
      <dgm:prSet presAssocID="{5E88646D-5BAF-4A69-98C7-13B7BD4F6AF1}" presName="vert1" presStyleCnt="0"/>
      <dgm:spPr/>
    </dgm:pt>
    <dgm:pt modelId="{AD38D269-EC0B-442E-AEEC-5AEC13DC4162}" type="pres">
      <dgm:prSet presAssocID="{B38F509B-52F2-4FE9-BB2D-FE2964D978C7}" presName="thickLine" presStyleLbl="alignNode1" presStyleIdx="8" presStyleCnt="10"/>
      <dgm:spPr/>
    </dgm:pt>
    <dgm:pt modelId="{1E8313D0-C4A6-4143-BAEB-22575413A9BE}" type="pres">
      <dgm:prSet presAssocID="{B38F509B-52F2-4FE9-BB2D-FE2964D978C7}" presName="horz1" presStyleCnt="0"/>
      <dgm:spPr/>
    </dgm:pt>
    <dgm:pt modelId="{FB102889-891B-4553-9812-854D02F83C10}" type="pres">
      <dgm:prSet presAssocID="{B38F509B-52F2-4FE9-BB2D-FE2964D978C7}" presName="tx1" presStyleLbl="revTx" presStyleIdx="8" presStyleCnt="10"/>
      <dgm:spPr/>
    </dgm:pt>
    <dgm:pt modelId="{42081B40-2C65-4232-A8EE-E71C13E31B3C}" type="pres">
      <dgm:prSet presAssocID="{B38F509B-52F2-4FE9-BB2D-FE2964D978C7}" presName="vert1" presStyleCnt="0"/>
      <dgm:spPr/>
    </dgm:pt>
    <dgm:pt modelId="{71DA9DD3-59D1-4CB8-9233-1BCAB0516B42}" type="pres">
      <dgm:prSet presAssocID="{ED5AF34B-58F4-4728-9348-580B69D718F6}" presName="thickLine" presStyleLbl="alignNode1" presStyleIdx="9" presStyleCnt="10"/>
      <dgm:spPr/>
    </dgm:pt>
    <dgm:pt modelId="{39844228-51C3-4E9D-A6CA-A47E19F04BB9}" type="pres">
      <dgm:prSet presAssocID="{ED5AF34B-58F4-4728-9348-580B69D718F6}" presName="horz1" presStyleCnt="0"/>
      <dgm:spPr/>
    </dgm:pt>
    <dgm:pt modelId="{5F93365E-770F-44F6-9B9C-FD2712774157}" type="pres">
      <dgm:prSet presAssocID="{ED5AF34B-58F4-4728-9348-580B69D718F6}" presName="tx1" presStyleLbl="revTx" presStyleIdx="9" presStyleCnt="10"/>
      <dgm:spPr/>
    </dgm:pt>
    <dgm:pt modelId="{1FBE2431-9199-4668-B9A2-CA066C9DAAAD}" type="pres">
      <dgm:prSet presAssocID="{ED5AF34B-58F4-4728-9348-580B69D718F6}" presName="vert1" presStyleCnt="0"/>
      <dgm:spPr/>
    </dgm:pt>
  </dgm:ptLst>
  <dgm:cxnLst>
    <dgm:cxn modelId="{95687509-C85A-42ED-B619-A7176C4625B3}" srcId="{EE43DD9B-114D-4D37-B572-C7961209B9A9}" destId="{B38F509B-52F2-4FE9-BB2D-FE2964D978C7}" srcOrd="8" destOrd="0" parTransId="{CD685515-616B-44C5-ADF1-3E9716BACDEE}" sibTransId="{E0B6E3C1-B7EE-4792-9E41-8898B542D4E7}"/>
    <dgm:cxn modelId="{98F38812-696D-46E8-9DC6-BFB243C33258}" type="presOf" srcId="{905C168A-5D9A-4F2F-A17C-26621032A62C}" destId="{CBCE4A2B-F28E-4D13-994D-603F9900F5EC}" srcOrd="0" destOrd="0" presId="urn:microsoft.com/office/officeart/2008/layout/LinedList"/>
    <dgm:cxn modelId="{6870D616-40CF-407F-8A23-ED4EDC5FB310}" type="presOf" srcId="{76CDBCB0-3FEB-436D-B10A-654018D0E67B}" destId="{40C8F30D-890F-4BB7-AAA0-4B24662F4914}" srcOrd="0" destOrd="0" presId="urn:microsoft.com/office/officeart/2008/layout/LinedList"/>
    <dgm:cxn modelId="{714F3B21-DB71-4AA9-B1DA-64B13DE60053}" type="presOf" srcId="{B0A88FF7-EA75-44C8-9559-BEAF2016EA4C}" destId="{7EE4C748-9E0A-472A-958E-49960F51341B}" srcOrd="0" destOrd="0" presId="urn:microsoft.com/office/officeart/2008/layout/LinedList"/>
    <dgm:cxn modelId="{A3BAC924-F7F3-4CCA-8B5F-CAE473320414}" type="presOf" srcId="{0C29C148-B419-4A14-8F88-81967D7B51E3}" destId="{82CC1E4A-7C1E-4906-AFB1-5D6B167C2E99}" srcOrd="0" destOrd="0" presId="urn:microsoft.com/office/officeart/2008/layout/LinedList"/>
    <dgm:cxn modelId="{CBE0B225-B139-4BED-8A27-0D15B20EBF70}" type="presOf" srcId="{EE43DD9B-114D-4D37-B572-C7961209B9A9}" destId="{C0F7B1DB-E507-4D79-B6DF-86C63DA5E964}" srcOrd="0" destOrd="0" presId="urn:microsoft.com/office/officeart/2008/layout/LinedList"/>
    <dgm:cxn modelId="{C3355626-B38E-4831-9D4B-082A573C2D23}" srcId="{EE43DD9B-114D-4D37-B572-C7961209B9A9}" destId="{1335A545-5FF3-4DA8-80FA-62248DA48A90}" srcOrd="6" destOrd="0" parTransId="{D8F2DC2B-EAE9-4E08-B3D5-5D222C10AC4A}" sibTransId="{F171EBB9-A32B-4F44-B70F-115D66ADFDD4}"/>
    <dgm:cxn modelId="{0CE3F05B-2A06-4691-B889-DD877BED44E0}" type="presOf" srcId="{9632C9A0-5FEB-460C-8C14-813B251A67A9}" destId="{2DE100C9-2155-4E99-A1F2-16EB45EFDE41}" srcOrd="0" destOrd="0" presId="urn:microsoft.com/office/officeart/2008/layout/LinedList"/>
    <dgm:cxn modelId="{F04F785E-8313-4E55-AB72-D72AAF0B04A6}" type="presOf" srcId="{B38F509B-52F2-4FE9-BB2D-FE2964D978C7}" destId="{FB102889-891B-4553-9812-854D02F83C10}" srcOrd="0" destOrd="0" presId="urn:microsoft.com/office/officeart/2008/layout/LinedList"/>
    <dgm:cxn modelId="{A5B21268-E779-437E-A88B-85C136FB1E24}" srcId="{EE43DD9B-114D-4D37-B572-C7961209B9A9}" destId="{9632C9A0-5FEB-460C-8C14-813B251A67A9}" srcOrd="1" destOrd="0" parTransId="{B35E1E43-E226-4BD3-B584-268085817710}" sibTransId="{E79F64FD-A22D-4140-816F-84D5F7B6B13C}"/>
    <dgm:cxn modelId="{8AFCBF70-B876-4492-8E99-80FA1405189B}" type="presOf" srcId="{64AA8184-9D90-461E-9BCC-9410218E9B25}" destId="{100B156A-08A7-49AD-AB0E-761F88773591}" srcOrd="0" destOrd="0" presId="urn:microsoft.com/office/officeart/2008/layout/LinedList"/>
    <dgm:cxn modelId="{52210153-39C8-4F48-A530-8E6173B8CEDE}" srcId="{EE43DD9B-114D-4D37-B572-C7961209B9A9}" destId="{ED5AF34B-58F4-4728-9348-580B69D718F6}" srcOrd="9" destOrd="0" parTransId="{291A6EC1-488A-4454-8700-CB1980EC9F7A}" sibTransId="{73AA7C2D-10CB-4199-A22A-5F14A187E70C}"/>
    <dgm:cxn modelId="{72374075-5656-4E9A-8310-0E4CD9A0D261}" type="presOf" srcId="{1335A545-5FF3-4DA8-80FA-62248DA48A90}" destId="{D0BCCC15-6123-45C3-8506-1DE65C10E9AD}" srcOrd="0" destOrd="0" presId="urn:microsoft.com/office/officeart/2008/layout/LinedList"/>
    <dgm:cxn modelId="{98F30D98-DEB9-4542-AF07-6F635F56853F}" srcId="{EE43DD9B-114D-4D37-B572-C7961209B9A9}" destId="{5E88646D-5BAF-4A69-98C7-13B7BD4F6AF1}" srcOrd="7" destOrd="0" parTransId="{24AA525D-AF93-487E-BBE0-A5FDFDB26D0A}" sibTransId="{14220A34-585A-4241-A5C7-2A0DE44D86DA}"/>
    <dgm:cxn modelId="{389EBF98-D28A-44CC-929E-BBEFEEDFFB54}" type="presOf" srcId="{5E88646D-5BAF-4A69-98C7-13B7BD4F6AF1}" destId="{E4FCA11D-B649-44A7-9B81-85DBE0A3BAAF}" srcOrd="0" destOrd="0" presId="urn:microsoft.com/office/officeart/2008/layout/LinedList"/>
    <dgm:cxn modelId="{092EAFAC-0923-4DFF-9520-597C97ED2FFA}" srcId="{EE43DD9B-114D-4D37-B572-C7961209B9A9}" destId="{905C168A-5D9A-4F2F-A17C-26621032A62C}" srcOrd="0" destOrd="0" parTransId="{D9165252-9DE4-4976-AA9D-E1D59F94133B}" sibTransId="{299CB79D-8478-4D05-8D92-52ECAF70343B}"/>
    <dgm:cxn modelId="{E820C9C6-D43D-4E6A-9F97-567A228FA760}" srcId="{EE43DD9B-114D-4D37-B572-C7961209B9A9}" destId="{0C29C148-B419-4A14-8F88-81967D7B51E3}" srcOrd="5" destOrd="0" parTransId="{466D886B-4730-4122-9C37-D72E3AF0451D}" sibTransId="{C1E89A85-0D4B-449A-83B8-090DC4E2C486}"/>
    <dgm:cxn modelId="{5EFF69CD-0EBB-467C-9AF8-7B626D3407CF}" srcId="{EE43DD9B-114D-4D37-B572-C7961209B9A9}" destId="{76CDBCB0-3FEB-436D-B10A-654018D0E67B}" srcOrd="2" destOrd="0" parTransId="{889B6DC9-9FBA-47BC-9B27-8C1B1698A56C}" sibTransId="{A012DD63-C9F0-4368-ADC1-4B159B244535}"/>
    <dgm:cxn modelId="{95BD59DC-2BE6-4FE4-A6CF-01DC68F3EBEA}" srcId="{EE43DD9B-114D-4D37-B572-C7961209B9A9}" destId="{64AA8184-9D90-461E-9BCC-9410218E9B25}" srcOrd="3" destOrd="0" parTransId="{7BDB0423-09A4-4C46-BCB6-299895373E9C}" sibTransId="{041FCDE5-C87D-4C34-9D70-DFD0BFAD846C}"/>
    <dgm:cxn modelId="{FD3FCDE7-D52E-4137-B2D0-00A9FFA59DBF}" type="presOf" srcId="{ED5AF34B-58F4-4728-9348-580B69D718F6}" destId="{5F93365E-770F-44F6-9B9C-FD2712774157}" srcOrd="0" destOrd="0" presId="urn:microsoft.com/office/officeart/2008/layout/LinedList"/>
    <dgm:cxn modelId="{1CD9BCFD-C430-4C84-B5A5-2A6D24CD0E36}" srcId="{EE43DD9B-114D-4D37-B572-C7961209B9A9}" destId="{B0A88FF7-EA75-44C8-9559-BEAF2016EA4C}" srcOrd="4" destOrd="0" parTransId="{0B993536-4AAC-44BE-9FB1-3929398E80ED}" sibTransId="{0B9CD6E6-6BD5-462C-ADD8-68805655C076}"/>
    <dgm:cxn modelId="{2C1B02D6-33B7-4702-A083-E99D5746BEE8}" type="presParOf" srcId="{C0F7B1DB-E507-4D79-B6DF-86C63DA5E964}" destId="{51D27549-28C4-4748-998A-C09FADAF101F}" srcOrd="0" destOrd="0" presId="urn:microsoft.com/office/officeart/2008/layout/LinedList"/>
    <dgm:cxn modelId="{2A178829-B528-4942-9F88-70951FCC567E}" type="presParOf" srcId="{C0F7B1DB-E507-4D79-B6DF-86C63DA5E964}" destId="{72376102-54BE-4A00-868F-76ECFB6B7D45}" srcOrd="1" destOrd="0" presId="urn:microsoft.com/office/officeart/2008/layout/LinedList"/>
    <dgm:cxn modelId="{3B82B531-6145-4B8E-9C04-5BAE1BFD1275}" type="presParOf" srcId="{72376102-54BE-4A00-868F-76ECFB6B7D45}" destId="{CBCE4A2B-F28E-4D13-994D-603F9900F5EC}" srcOrd="0" destOrd="0" presId="urn:microsoft.com/office/officeart/2008/layout/LinedList"/>
    <dgm:cxn modelId="{AD78F164-A8EB-44C2-9D29-F2D08C35C809}" type="presParOf" srcId="{72376102-54BE-4A00-868F-76ECFB6B7D45}" destId="{7B31DE79-EFF3-48A7-A2A6-EF5A81AF98B3}" srcOrd="1" destOrd="0" presId="urn:microsoft.com/office/officeart/2008/layout/LinedList"/>
    <dgm:cxn modelId="{71F4ECD4-A103-4B8E-AB9B-233DAC505E37}" type="presParOf" srcId="{C0F7B1DB-E507-4D79-B6DF-86C63DA5E964}" destId="{002DCD49-FF59-49C2-AC68-B433F837227C}" srcOrd="2" destOrd="0" presId="urn:microsoft.com/office/officeart/2008/layout/LinedList"/>
    <dgm:cxn modelId="{A940BE45-9478-4BB4-91FE-E501C23B4090}" type="presParOf" srcId="{C0F7B1DB-E507-4D79-B6DF-86C63DA5E964}" destId="{056F4B51-CD9B-48A2-8081-08D81CCA2A63}" srcOrd="3" destOrd="0" presId="urn:microsoft.com/office/officeart/2008/layout/LinedList"/>
    <dgm:cxn modelId="{F3E658B7-4307-4AE3-A1FA-CACB5ACACC07}" type="presParOf" srcId="{056F4B51-CD9B-48A2-8081-08D81CCA2A63}" destId="{2DE100C9-2155-4E99-A1F2-16EB45EFDE41}" srcOrd="0" destOrd="0" presId="urn:microsoft.com/office/officeart/2008/layout/LinedList"/>
    <dgm:cxn modelId="{4B736615-10C1-43C8-A278-90D9CC2485EC}" type="presParOf" srcId="{056F4B51-CD9B-48A2-8081-08D81CCA2A63}" destId="{EA47CCC6-242A-4DD4-857B-D6D663F3F4B1}" srcOrd="1" destOrd="0" presId="urn:microsoft.com/office/officeart/2008/layout/LinedList"/>
    <dgm:cxn modelId="{C3389574-05C5-4C7B-B586-F1BCCE9503EE}" type="presParOf" srcId="{C0F7B1DB-E507-4D79-B6DF-86C63DA5E964}" destId="{37F054C6-788B-408E-8C17-68BF640A942E}" srcOrd="4" destOrd="0" presId="urn:microsoft.com/office/officeart/2008/layout/LinedList"/>
    <dgm:cxn modelId="{63720D69-31E8-49B4-8D13-EDB8375435F2}" type="presParOf" srcId="{C0F7B1DB-E507-4D79-B6DF-86C63DA5E964}" destId="{191CE59C-1212-43E5-8398-ECBA53DA821D}" srcOrd="5" destOrd="0" presId="urn:microsoft.com/office/officeart/2008/layout/LinedList"/>
    <dgm:cxn modelId="{0DD9E3DB-91E3-4993-98F3-10AE1C0E7E52}" type="presParOf" srcId="{191CE59C-1212-43E5-8398-ECBA53DA821D}" destId="{40C8F30D-890F-4BB7-AAA0-4B24662F4914}" srcOrd="0" destOrd="0" presId="urn:microsoft.com/office/officeart/2008/layout/LinedList"/>
    <dgm:cxn modelId="{EF7456D0-B0AE-4282-B17B-E442C7A71C86}" type="presParOf" srcId="{191CE59C-1212-43E5-8398-ECBA53DA821D}" destId="{28967DEB-AEE7-4CE8-8AEF-92EAC7C2A7B6}" srcOrd="1" destOrd="0" presId="urn:microsoft.com/office/officeart/2008/layout/LinedList"/>
    <dgm:cxn modelId="{461CDFC7-DF5E-4658-AEA3-A314882C5B8A}" type="presParOf" srcId="{C0F7B1DB-E507-4D79-B6DF-86C63DA5E964}" destId="{00029805-FDBD-439A-80CB-4CBA4E26DD76}" srcOrd="6" destOrd="0" presId="urn:microsoft.com/office/officeart/2008/layout/LinedList"/>
    <dgm:cxn modelId="{C91A4133-3DB3-49B5-AB3B-D413D24FA0D4}" type="presParOf" srcId="{C0F7B1DB-E507-4D79-B6DF-86C63DA5E964}" destId="{999D61DA-5341-43BD-ADEF-06B19CF53319}" srcOrd="7" destOrd="0" presId="urn:microsoft.com/office/officeart/2008/layout/LinedList"/>
    <dgm:cxn modelId="{47CE37F3-0CB2-4FC3-B7BA-17E784286B2A}" type="presParOf" srcId="{999D61DA-5341-43BD-ADEF-06B19CF53319}" destId="{100B156A-08A7-49AD-AB0E-761F88773591}" srcOrd="0" destOrd="0" presId="urn:microsoft.com/office/officeart/2008/layout/LinedList"/>
    <dgm:cxn modelId="{B8C4D3E3-2757-4E7B-B047-582EA3752A7E}" type="presParOf" srcId="{999D61DA-5341-43BD-ADEF-06B19CF53319}" destId="{3A5D8450-A8BD-4D8C-96BF-A556F17A1E19}" srcOrd="1" destOrd="0" presId="urn:microsoft.com/office/officeart/2008/layout/LinedList"/>
    <dgm:cxn modelId="{E36BC3DA-53E0-4B48-927C-B161BCAFD787}" type="presParOf" srcId="{C0F7B1DB-E507-4D79-B6DF-86C63DA5E964}" destId="{A394D15E-A7F7-4DC3-B2B5-B35CDEAB8211}" srcOrd="8" destOrd="0" presId="urn:microsoft.com/office/officeart/2008/layout/LinedList"/>
    <dgm:cxn modelId="{F9505FFD-8DD5-4A66-9C03-58C68F25F1E3}" type="presParOf" srcId="{C0F7B1DB-E507-4D79-B6DF-86C63DA5E964}" destId="{8E93311D-78DE-4E23-A84F-6289E56B9663}" srcOrd="9" destOrd="0" presId="urn:microsoft.com/office/officeart/2008/layout/LinedList"/>
    <dgm:cxn modelId="{3C7FC49A-A8E1-411B-A64A-C8EA0E887600}" type="presParOf" srcId="{8E93311D-78DE-4E23-A84F-6289E56B9663}" destId="{7EE4C748-9E0A-472A-958E-49960F51341B}" srcOrd="0" destOrd="0" presId="urn:microsoft.com/office/officeart/2008/layout/LinedList"/>
    <dgm:cxn modelId="{986DA4D0-3908-4E0B-9ADD-1FD3565CDA8A}" type="presParOf" srcId="{8E93311D-78DE-4E23-A84F-6289E56B9663}" destId="{978DBE90-AD5D-4B9B-927E-19F417638609}" srcOrd="1" destOrd="0" presId="urn:microsoft.com/office/officeart/2008/layout/LinedList"/>
    <dgm:cxn modelId="{6939692E-45AC-493B-84FF-66750DA0983C}" type="presParOf" srcId="{C0F7B1DB-E507-4D79-B6DF-86C63DA5E964}" destId="{14BBB939-4A29-4680-BEFC-28CF4519789C}" srcOrd="10" destOrd="0" presId="urn:microsoft.com/office/officeart/2008/layout/LinedList"/>
    <dgm:cxn modelId="{CDAED64B-E3F5-4449-BBEA-0702030DFB1F}" type="presParOf" srcId="{C0F7B1DB-E507-4D79-B6DF-86C63DA5E964}" destId="{F235861B-DA6B-495C-863A-F0D330A56D39}" srcOrd="11" destOrd="0" presId="urn:microsoft.com/office/officeart/2008/layout/LinedList"/>
    <dgm:cxn modelId="{1D757651-97FF-4325-B3FA-F18DBBA7CCC3}" type="presParOf" srcId="{F235861B-DA6B-495C-863A-F0D330A56D39}" destId="{82CC1E4A-7C1E-4906-AFB1-5D6B167C2E99}" srcOrd="0" destOrd="0" presId="urn:microsoft.com/office/officeart/2008/layout/LinedList"/>
    <dgm:cxn modelId="{3D2B17B6-A939-4D54-AE4A-ABF06123E362}" type="presParOf" srcId="{F235861B-DA6B-495C-863A-F0D330A56D39}" destId="{569324EB-D1D8-4B70-B4F0-6DFBA84E851E}" srcOrd="1" destOrd="0" presId="urn:microsoft.com/office/officeart/2008/layout/LinedList"/>
    <dgm:cxn modelId="{2E83DB70-B5B2-419B-854A-BEFA30823BC7}" type="presParOf" srcId="{C0F7B1DB-E507-4D79-B6DF-86C63DA5E964}" destId="{DE1DDE80-EA2F-40B5-AF69-09ECD5AE1816}" srcOrd="12" destOrd="0" presId="urn:microsoft.com/office/officeart/2008/layout/LinedList"/>
    <dgm:cxn modelId="{46C16C99-2C8E-43F4-8AC5-83D7722C2F75}" type="presParOf" srcId="{C0F7B1DB-E507-4D79-B6DF-86C63DA5E964}" destId="{82BAEA58-7C4C-4967-8396-B48F91155FF3}" srcOrd="13" destOrd="0" presId="urn:microsoft.com/office/officeart/2008/layout/LinedList"/>
    <dgm:cxn modelId="{378001DF-4DFD-450A-9F71-68F42BD9062B}" type="presParOf" srcId="{82BAEA58-7C4C-4967-8396-B48F91155FF3}" destId="{D0BCCC15-6123-45C3-8506-1DE65C10E9AD}" srcOrd="0" destOrd="0" presId="urn:microsoft.com/office/officeart/2008/layout/LinedList"/>
    <dgm:cxn modelId="{910F3350-0A70-4A85-83ED-905AEFB4D44F}" type="presParOf" srcId="{82BAEA58-7C4C-4967-8396-B48F91155FF3}" destId="{1F5B0F67-7A97-48B8-BB1C-6A8C5FCD003C}" srcOrd="1" destOrd="0" presId="urn:microsoft.com/office/officeart/2008/layout/LinedList"/>
    <dgm:cxn modelId="{DB36486F-B6ED-455E-8F3F-B49322DB00CD}" type="presParOf" srcId="{C0F7B1DB-E507-4D79-B6DF-86C63DA5E964}" destId="{050573FA-9323-40E1-BF0B-76E45C14A16E}" srcOrd="14" destOrd="0" presId="urn:microsoft.com/office/officeart/2008/layout/LinedList"/>
    <dgm:cxn modelId="{A39668EC-5E1D-425D-A757-29F956B3B518}" type="presParOf" srcId="{C0F7B1DB-E507-4D79-B6DF-86C63DA5E964}" destId="{B9B06A93-3021-47E0-B37A-4E0E07F49308}" srcOrd="15" destOrd="0" presId="urn:microsoft.com/office/officeart/2008/layout/LinedList"/>
    <dgm:cxn modelId="{48665F26-29E5-41AA-8768-DA912C8FC90C}" type="presParOf" srcId="{B9B06A93-3021-47E0-B37A-4E0E07F49308}" destId="{E4FCA11D-B649-44A7-9B81-85DBE0A3BAAF}" srcOrd="0" destOrd="0" presId="urn:microsoft.com/office/officeart/2008/layout/LinedList"/>
    <dgm:cxn modelId="{D6C26F4B-5448-4666-96B4-99970DA087F0}" type="presParOf" srcId="{B9B06A93-3021-47E0-B37A-4E0E07F49308}" destId="{CD937CF2-A0C0-4B1C-8E7A-78E5E75CAFDC}" srcOrd="1" destOrd="0" presId="urn:microsoft.com/office/officeart/2008/layout/LinedList"/>
    <dgm:cxn modelId="{6B1B629D-411B-4B16-96D0-749F8F68C19C}" type="presParOf" srcId="{C0F7B1DB-E507-4D79-B6DF-86C63DA5E964}" destId="{AD38D269-EC0B-442E-AEEC-5AEC13DC4162}" srcOrd="16" destOrd="0" presId="urn:microsoft.com/office/officeart/2008/layout/LinedList"/>
    <dgm:cxn modelId="{1CD98F16-918C-4BA2-A2E9-71A662D53276}" type="presParOf" srcId="{C0F7B1DB-E507-4D79-B6DF-86C63DA5E964}" destId="{1E8313D0-C4A6-4143-BAEB-22575413A9BE}" srcOrd="17" destOrd="0" presId="urn:microsoft.com/office/officeart/2008/layout/LinedList"/>
    <dgm:cxn modelId="{77A88B69-817B-41F3-899A-30CFBC200368}" type="presParOf" srcId="{1E8313D0-C4A6-4143-BAEB-22575413A9BE}" destId="{FB102889-891B-4553-9812-854D02F83C10}" srcOrd="0" destOrd="0" presId="urn:microsoft.com/office/officeart/2008/layout/LinedList"/>
    <dgm:cxn modelId="{680AB1E2-F2C8-4ECC-ADC3-760DCBF48906}" type="presParOf" srcId="{1E8313D0-C4A6-4143-BAEB-22575413A9BE}" destId="{42081B40-2C65-4232-A8EE-E71C13E31B3C}" srcOrd="1" destOrd="0" presId="urn:microsoft.com/office/officeart/2008/layout/LinedList"/>
    <dgm:cxn modelId="{9A38E2BC-A959-46E5-8492-503E85DCA3CF}" type="presParOf" srcId="{C0F7B1DB-E507-4D79-B6DF-86C63DA5E964}" destId="{71DA9DD3-59D1-4CB8-9233-1BCAB0516B42}" srcOrd="18" destOrd="0" presId="urn:microsoft.com/office/officeart/2008/layout/LinedList"/>
    <dgm:cxn modelId="{3BB77BF4-11CF-4EB5-86E6-A94EFC8AF152}" type="presParOf" srcId="{C0F7B1DB-E507-4D79-B6DF-86C63DA5E964}" destId="{39844228-51C3-4E9D-A6CA-A47E19F04BB9}" srcOrd="19" destOrd="0" presId="urn:microsoft.com/office/officeart/2008/layout/LinedList"/>
    <dgm:cxn modelId="{DEEDEABF-27F0-4988-A5A5-7B4E1921B3F6}" type="presParOf" srcId="{39844228-51C3-4E9D-A6CA-A47E19F04BB9}" destId="{5F93365E-770F-44F6-9B9C-FD2712774157}" srcOrd="0" destOrd="0" presId="urn:microsoft.com/office/officeart/2008/layout/LinedList"/>
    <dgm:cxn modelId="{AD013FDD-00CB-44AB-8A71-6ED2CE234AD4}" type="presParOf" srcId="{39844228-51C3-4E9D-A6CA-A47E19F04BB9}" destId="{1FBE2431-9199-4668-B9A2-CA066C9DAAA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26BF9F6-54DD-44CA-931C-5570AAA73C47}" type="doc">
      <dgm:prSet loTypeId="urn:microsoft.com/office/officeart/2005/8/layout/vList2" loCatId="list" qsTypeId="urn:microsoft.com/office/officeart/2005/8/quickstyle/simple4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7726C3A0-9327-44C2-8ADC-333AAB26F944}">
      <dgm:prSet/>
      <dgm:spPr/>
      <dgm:t>
        <a:bodyPr/>
        <a:lstStyle/>
        <a:p>
          <a:r>
            <a:rPr lang="en-US"/>
            <a:t>According to McDonald and Wilson. (2011) the components of a marketing plan include:</a:t>
          </a:r>
        </a:p>
      </dgm:t>
    </dgm:pt>
    <dgm:pt modelId="{4AF04322-DA90-4D20-A932-D08D93D513A4}" type="parTrans" cxnId="{9C337FEC-77E3-497F-A18A-1BE98898A7A3}">
      <dgm:prSet/>
      <dgm:spPr/>
      <dgm:t>
        <a:bodyPr/>
        <a:lstStyle/>
        <a:p>
          <a:endParaRPr lang="en-US"/>
        </a:p>
      </dgm:t>
    </dgm:pt>
    <dgm:pt modelId="{CC6E3562-E722-416E-81D9-AE708CD792E7}" type="sibTrans" cxnId="{9C337FEC-77E3-497F-A18A-1BE98898A7A3}">
      <dgm:prSet/>
      <dgm:spPr/>
      <dgm:t>
        <a:bodyPr/>
        <a:lstStyle/>
        <a:p>
          <a:endParaRPr lang="en-US"/>
        </a:p>
      </dgm:t>
    </dgm:pt>
    <dgm:pt modelId="{A11CF1DB-626D-483F-AE48-8C522131D449}">
      <dgm:prSet/>
      <dgm:spPr/>
      <dgm:t>
        <a:bodyPr/>
        <a:lstStyle/>
        <a:p>
          <a:r>
            <a:rPr lang="en-US"/>
            <a:t>1. Executive Summary </a:t>
          </a:r>
        </a:p>
      </dgm:t>
    </dgm:pt>
    <dgm:pt modelId="{52D98604-0AE9-4C92-9922-4338C91ED2F7}" type="parTrans" cxnId="{3B364D8C-591F-496C-833D-6A2DB981A8C0}">
      <dgm:prSet/>
      <dgm:spPr/>
      <dgm:t>
        <a:bodyPr/>
        <a:lstStyle/>
        <a:p>
          <a:endParaRPr lang="en-US"/>
        </a:p>
      </dgm:t>
    </dgm:pt>
    <dgm:pt modelId="{399885B8-8EB5-4E15-B30B-FE90F4A4D9F6}" type="sibTrans" cxnId="{3B364D8C-591F-496C-833D-6A2DB981A8C0}">
      <dgm:prSet/>
      <dgm:spPr/>
      <dgm:t>
        <a:bodyPr/>
        <a:lstStyle/>
        <a:p>
          <a:endParaRPr lang="en-US"/>
        </a:p>
      </dgm:t>
    </dgm:pt>
    <dgm:pt modelId="{2A93918B-1A26-4972-B43D-C13EC1BA53A4}">
      <dgm:prSet/>
      <dgm:spPr/>
      <dgm:t>
        <a:bodyPr/>
        <a:lstStyle/>
        <a:p>
          <a:r>
            <a:rPr lang="en-US"/>
            <a:t>2. Your Goals/Objectives </a:t>
          </a:r>
        </a:p>
      </dgm:t>
    </dgm:pt>
    <dgm:pt modelId="{BA94E288-BE79-40FA-8022-3635E2B11FBF}" type="parTrans" cxnId="{D1C80D24-2054-4FEB-A6B9-F46708E7A621}">
      <dgm:prSet/>
      <dgm:spPr/>
      <dgm:t>
        <a:bodyPr/>
        <a:lstStyle/>
        <a:p>
          <a:endParaRPr lang="en-US"/>
        </a:p>
      </dgm:t>
    </dgm:pt>
    <dgm:pt modelId="{850E3FDD-09C0-4401-BF8B-389C1B3BC4DC}" type="sibTrans" cxnId="{D1C80D24-2054-4FEB-A6B9-F46708E7A621}">
      <dgm:prSet/>
      <dgm:spPr/>
      <dgm:t>
        <a:bodyPr/>
        <a:lstStyle/>
        <a:p>
          <a:endParaRPr lang="en-US"/>
        </a:p>
      </dgm:t>
    </dgm:pt>
    <dgm:pt modelId="{AF7C6BE0-009D-4D94-A339-B573838D4037}">
      <dgm:prSet/>
      <dgm:spPr/>
      <dgm:t>
        <a:bodyPr/>
        <a:lstStyle/>
        <a:p>
          <a:r>
            <a:rPr lang="en-US"/>
            <a:t>3. Your Business </a:t>
          </a:r>
        </a:p>
      </dgm:t>
    </dgm:pt>
    <dgm:pt modelId="{ED6D0DC3-A1FD-4E84-92DF-EA2FD7C14844}" type="parTrans" cxnId="{A416119D-9643-433A-9868-6D59D9D30D29}">
      <dgm:prSet/>
      <dgm:spPr/>
      <dgm:t>
        <a:bodyPr/>
        <a:lstStyle/>
        <a:p>
          <a:endParaRPr lang="en-US"/>
        </a:p>
      </dgm:t>
    </dgm:pt>
    <dgm:pt modelId="{8FE8D895-C0BF-46A5-80DE-1FD3E6AAC7EA}" type="sibTrans" cxnId="{A416119D-9643-433A-9868-6D59D9D30D29}">
      <dgm:prSet/>
      <dgm:spPr/>
      <dgm:t>
        <a:bodyPr/>
        <a:lstStyle/>
        <a:p>
          <a:endParaRPr lang="en-US"/>
        </a:p>
      </dgm:t>
    </dgm:pt>
    <dgm:pt modelId="{7C1D3CCB-00E9-4C0C-8486-A2558553EB4F}">
      <dgm:prSet/>
      <dgm:spPr/>
      <dgm:t>
        <a:bodyPr/>
        <a:lstStyle/>
        <a:p>
          <a:r>
            <a:rPr lang="en-US"/>
            <a:t>4. Your Customers </a:t>
          </a:r>
        </a:p>
      </dgm:t>
    </dgm:pt>
    <dgm:pt modelId="{430715ED-DBFB-4E56-AC39-46675F07AF01}" type="parTrans" cxnId="{372D69E1-1A8A-485B-9371-903DCE733BAD}">
      <dgm:prSet/>
      <dgm:spPr/>
      <dgm:t>
        <a:bodyPr/>
        <a:lstStyle/>
        <a:p>
          <a:endParaRPr lang="en-US"/>
        </a:p>
      </dgm:t>
    </dgm:pt>
    <dgm:pt modelId="{82C7365D-7FD2-4996-9007-DDAC955FEB71}" type="sibTrans" cxnId="{372D69E1-1A8A-485B-9371-903DCE733BAD}">
      <dgm:prSet/>
      <dgm:spPr/>
      <dgm:t>
        <a:bodyPr/>
        <a:lstStyle/>
        <a:p>
          <a:endParaRPr lang="en-US"/>
        </a:p>
      </dgm:t>
    </dgm:pt>
    <dgm:pt modelId="{AB94083D-FFC4-4777-A186-F0029FC0F553}">
      <dgm:prSet/>
      <dgm:spPr/>
      <dgm:t>
        <a:bodyPr/>
        <a:lstStyle/>
        <a:p>
          <a:r>
            <a:rPr lang="en-US"/>
            <a:t>5. Your Competitors </a:t>
          </a:r>
        </a:p>
      </dgm:t>
    </dgm:pt>
    <dgm:pt modelId="{1D950544-6055-46EA-BF75-CF2AC4DC57C4}" type="parTrans" cxnId="{14135F5F-D67C-4D56-8CE7-7534BF500BE9}">
      <dgm:prSet/>
      <dgm:spPr/>
      <dgm:t>
        <a:bodyPr/>
        <a:lstStyle/>
        <a:p>
          <a:endParaRPr lang="en-US"/>
        </a:p>
      </dgm:t>
    </dgm:pt>
    <dgm:pt modelId="{06A521BB-2B10-4D51-BC89-F36FD909D361}" type="sibTrans" cxnId="{14135F5F-D67C-4D56-8CE7-7534BF500BE9}">
      <dgm:prSet/>
      <dgm:spPr/>
      <dgm:t>
        <a:bodyPr/>
        <a:lstStyle/>
        <a:p>
          <a:endParaRPr lang="en-US"/>
        </a:p>
      </dgm:t>
    </dgm:pt>
    <dgm:pt modelId="{11055517-D7BE-45C2-AA38-26C996863CE1}">
      <dgm:prSet/>
      <dgm:spPr/>
      <dgm:t>
        <a:bodyPr/>
        <a:lstStyle/>
        <a:p>
          <a:r>
            <a:rPr lang="en-US"/>
            <a:t>6. Your Product or Service </a:t>
          </a:r>
        </a:p>
      </dgm:t>
    </dgm:pt>
    <dgm:pt modelId="{E9BDE440-8A1C-4FA2-9E74-04B9862B1B56}" type="parTrans" cxnId="{67CD3CFF-67BC-483F-8E1C-64966EFA14D9}">
      <dgm:prSet/>
      <dgm:spPr/>
      <dgm:t>
        <a:bodyPr/>
        <a:lstStyle/>
        <a:p>
          <a:endParaRPr lang="en-US"/>
        </a:p>
      </dgm:t>
    </dgm:pt>
    <dgm:pt modelId="{2936AFB4-DA4F-4303-A2E1-D86D1FFF0DE8}" type="sibTrans" cxnId="{67CD3CFF-67BC-483F-8E1C-64966EFA14D9}">
      <dgm:prSet/>
      <dgm:spPr/>
      <dgm:t>
        <a:bodyPr/>
        <a:lstStyle/>
        <a:p>
          <a:endParaRPr lang="en-US"/>
        </a:p>
      </dgm:t>
    </dgm:pt>
    <dgm:pt modelId="{669ACD58-61DC-46CA-8710-BBBDC779109B}">
      <dgm:prSet/>
      <dgm:spPr/>
      <dgm:t>
        <a:bodyPr/>
        <a:lstStyle/>
        <a:p>
          <a:r>
            <a:rPr lang="en-US"/>
            <a:t>7. Your Distribution Strategy </a:t>
          </a:r>
        </a:p>
      </dgm:t>
    </dgm:pt>
    <dgm:pt modelId="{87D0A2F5-90C0-41C6-96F4-DEF53A22E772}" type="parTrans" cxnId="{D5FCD13B-17D2-4C27-B3D0-343D70D0B5E9}">
      <dgm:prSet/>
      <dgm:spPr/>
      <dgm:t>
        <a:bodyPr/>
        <a:lstStyle/>
        <a:p>
          <a:endParaRPr lang="en-US"/>
        </a:p>
      </dgm:t>
    </dgm:pt>
    <dgm:pt modelId="{689BDB5B-219B-466C-8204-4BEF7ADA73DB}" type="sibTrans" cxnId="{D5FCD13B-17D2-4C27-B3D0-343D70D0B5E9}">
      <dgm:prSet/>
      <dgm:spPr/>
      <dgm:t>
        <a:bodyPr/>
        <a:lstStyle/>
        <a:p>
          <a:endParaRPr lang="en-US"/>
        </a:p>
      </dgm:t>
    </dgm:pt>
    <dgm:pt modelId="{734677CA-0ED0-4394-AA5D-6BE952E321EE}">
      <dgm:prSet/>
      <dgm:spPr/>
      <dgm:t>
        <a:bodyPr/>
        <a:lstStyle/>
        <a:p>
          <a:r>
            <a:rPr lang="en-US"/>
            <a:t>8. Your Promotion Strategy </a:t>
          </a:r>
        </a:p>
      </dgm:t>
    </dgm:pt>
    <dgm:pt modelId="{6B72C036-4B95-4462-A059-08EFC096E4F8}" type="parTrans" cxnId="{5E825E9F-5CFC-4C17-8CF2-D5FD07AD1809}">
      <dgm:prSet/>
      <dgm:spPr/>
      <dgm:t>
        <a:bodyPr/>
        <a:lstStyle/>
        <a:p>
          <a:endParaRPr lang="en-US"/>
        </a:p>
      </dgm:t>
    </dgm:pt>
    <dgm:pt modelId="{99F734A0-F3FD-4AEF-A4AE-8F3508B8E5C4}" type="sibTrans" cxnId="{5E825E9F-5CFC-4C17-8CF2-D5FD07AD1809}">
      <dgm:prSet/>
      <dgm:spPr/>
      <dgm:t>
        <a:bodyPr/>
        <a:lstStyle/>
        <a:p>
          <a:endParaRPr lang="en-US"/>
        </a:p>
      </dgm:t>
    </dgm:pt>
    <dgm:pt modelId="{E7F78F45-6E56-42C8-A50F-1094E18CC713}">
      <dgm:prSet/>
      <dgm:spPr/>
      <dgm:t>
        <a:bodyPr/>
        <a:lstStyle/>
        <a:p>
          <a:r>
            <a:rPr lang="en-US"/>
            <a:t>9. Your Pricing Strategy </a:t>
          </a:r>
        </a:p>
      </dgm:t>
    </dgm:pt>
    <dgm:pt modelId="{34E73859-AAA3-41A4-A94F-4875FA6E389A}" type="parTrans" cxnId="{A6D7785F-C6F0-4317-89E2-3355991E1F7D}">
      <dgm:prSet/>
      <dgm:spPr/>
      <dgm:t>
        <a:bodyPr/>
        <a:lstStyle/>
        <a:p>
          <a:endParaRPr lang="en-US"/>
        </a:p>
      </dgm:t>
    </dgm:pt>
    <dgm:pt modelId="{68DC5419-0DA8-44A6-BB66-11F168F829DB}" type="sibTrans" cxnId="{A6D7785F-C6F0-4317-89E2-3355991E1F7D}">
      <dgm:prSet/>
      <dgm:spPr/>
      <dgm:t>
        <a:bodyPr/>
        <a:lstStyle/>
        <a:p>
          <a:endParaRPr lang="en-US"/>
        </a:p>
      </dgm:t>
    </dgm:pt>
    <dgm:pt modelId="{972A4FFC-8789-460E-9A6C-FD6E24B8BC6A}">
      <dgm:prSet/>
      <dgm:spPr/>
      <dgm:t>
        <a:bodyPr/>
        <a:lstStyle/>
        <a:p>
          <a:r>
            <a:rPr lang="en-US"/>
            <a:t>10. Your Marketing Budget</a:t>
          </a:r>
        </a:p>
      </dgm:t>
    </dgm:pt>
    <dgm:pt modelId="{B8566AB0-BAA3-464E-ACED-F526ED70CCDE}" type="parTrans" cxnId="{7715431F-1AD5-4122-9407-B3C06C0DF676}">
      <dgm:prSet/>
      <dgm:spPr/>
      <dgm:t>
        <a:bodyPr/>
        <a:lstStyle/>
        <a:p>
          <a:endParaRPr lang="en-US"/>
        </a:p>
      </dgm:t>
    </dgm:pt>
    <dgm:pt modelId="{148ACD06-4754-4A2D-B990-0A55229DBC70}" type="sibTrans" cxnId="{7715431F-1AD5-4122-9407-B3C06C0DF676}">
      <dgm:prSet/>
      <dgm:spPr/>
      <dgm:t>
        <a:bodyPr/>
        <a:lstStyle/>
        <a:p>
          <a:endParaRPr lang="en-US"/>
        </a:p>
      </dgm:t>
    </dgm:pt>
    <dgm:pt modelId="{EBE4BC12-6A7F-4330-8C79-1CFC90D672C7}" type="pres">
      <dgm:prSet presAssocID="{326BF9F6-54DD-44CA-931C-5570AAA73C47}" presName="linear" presStyleCnt="0">
        <dgm:presLayoutVars>
          <dgm:animLvl val="lvl"/>
          <dgm:resizeHandles val="exact"/>
        </dgm:presLayoutVars>
      </dgm:prSet>
      <dgm:spPr/>
    </dgm:pt>
    <dgm:pt modelId="{7455D54F-1805-41AC-9C1A-4067D48A0D4C}" type="pres">
      <dgm:prSet presAssocID="{7726C3A0-9327-44C2-8ADC-333AAB26F944}" presName="parentText" presStyleLbl="node1" presStyleIdx="0" presStyleCnt="11">
        <dgm:presLayoutVars>
          <dgm:chMax val="0"/>
          <dgm:bulletEnabled val="1"/>
        </dgm:presLayoutVars>
      </dgm:prSet>
      <dgm:spPr/>
    </dgm:pt>
    <dgm:pt modelId="{F0B681EE-1047-4461-8026-70805047AB55}" type="pres">
      <dgm:prSet presAssocID="{CC6E3562-E722-416E-81D9-AE708CD792E7}" presName="spacer" presStyleCnt="0"/>
      <dgm:spPr/>
    </dgm:pt>
    <dgm:pt modelId="{F33FD574-4F48-4BCC-9D6B-ECC0F3468868}" type="pres">
      <dgm:prSet presAssocID="{A11CF1DB-626D-483F-AE48-8C522131D449}" presName="parentText" presStyleLbl="node1" presStyleIdx="1" presStyleCnt="11">
        <dgm:presLayoutVars>
          <dgm:chMax val="0"/>
          <dgm:bulletEnabled val="1"/>
        </dgm:presLayoutVars>
      </dgm:prSet>
      <dgm:spPr/>
    </dgm:pt>
    <dgm:pt modelId="{E30647C2-AE4D-47D0-8954-A1B737550C66}" type="pres">
      <dgm:prSet presAssocID="{399885B8-8EB5-4E15-B30B-FE90F4A4D9F6}" presName="spacer" presStyleCnt="0"/>
      <dgm:spPr/>
    </dgm:pt>
    <dgm:pt modelId="{4181655C-2E46-40FA-BA38-EEB5CFB6FE70}" type="pres">
      <dgm:prSet presAssocID="{2A93918B-1A26-4972-B43D-C13EC1BA53A4}" presName="parentText" presStyleLbl="node1" presStyleIdx="2" presStyleCnt="11">
        <dgm:presLayoutVars>
          <dgm:chMax val="0"/>
          <dgm:bulletEnabled val="1"/>
        </dgm:presLayoutVars>
      </dgm:prSet>
      <dgm:spPr/>
    </dgm:pt>
    <dgm:pt modelId="{6905858B-EDF6-4C43-93CA-CD4579F756CE}" type="pres">
      <dgm:prSet presAssocID="{850E3FDD-09C0-4401-BF8B-389C1B3BC4DC}" presName="spacer" presStyleCnt="0"/>
      <dgm:spPr/>
    </dgm:pt>
    <dgm:pt modelId="{2C847624-4587-495D-9F1F-85282A3A112A}" type="pres">
      <dgm:prSet presAssocID="{AF7C6BE0-009D-4D94-A339-B573838D4037}" presName="parentText" presStyleLbl="node1" presStyleIdx="3" presStyleCnt="11">
        <dgm:presLayoutVars>
          <dgm:chMax val="0"/>
          <dgm:bulletEnabled val="1"/>
        </dgm:presLayoutVars>
      </dgm:prSet>
      <dgm:spPr/>
    </dgm:pt>
    <dgm:pt modelId="{86757B65-B4B1-4A2B-A98A-99762A67B082}" type="pres">
      <dgm:prSet presAssocID="{8FE8D895-C0BF-46A5-80DE-1FD3E6AAC7EA}" presName="spacer" presStyleCnt="0"/>
      <dgm:spPr/>
    </dgm:pt>
    <dgm:pt modelId="{F7B221D9-C8DE-4C9C-BF33-18619E380944}" type="pres">
      <dgm:prSet presAssocID="{7C1D3CCB-00E9-4C0C-8486-A2558553EB4F}" presName="parentText" presStyleLbl="node1" presStyleIdx="4" presStyleCnt="11">
        <dgm:presLayoutVars>
          <dgm:chMax val="0"/>
          <dgm:bulletEnabled val="1"/>
        </dgm:presLayoutVars>
      </dgm:prSet>
      <dgm:spPr/>
    </dgm:pt>
    <dgm:pt modelId="{D1DE859C-86AD-4FA4-B46B-3815776A2915}" type="pres">
      <dgm:prSet presAssocID="{82C7365D-7FD2-4996-9007-DDAC955FEB71}" presName="spacer" presStyleCnt="0"/>
      <dgm:spPr/>
    </dgm:pt>
    <dgm:pt modelId="{F1B0358A-3286-4643-A7DA-F249A18B23F8}" type="pres">
      <dgm:prSet presAssocID="{AB94083D-FFC4-4777-A186-F0029FC0F553}" presName="parentText" presStyleLbl="node1" presStyleIdx="5" presStyleCnt="11">
        <dgm:presLayoutVars>
          <dgm:chMax val="0"/>
          <dgm:bulletEnabled val="1"/>
        </dgm:presLayoutVars>
      </dgm:prSet>
      <dgm:spPr/>
    </dgm:pt>
    <dgm:pt modelId="{59D0FEC5-61EC-4175-8614-5D8DBD6F4479}" type="pres">
      <dgm:prSet presAssocID="{06A521BB-2B10-4D51-BC89-F36FD909D361}" presName="spacer" presStyleCnt="0"/>
      <dgm:spPr/>
    </dgm:pt>
    <dgm:pt modelId="{4C89C634-5DBA-45CF-9A93-D420DD92DA41}" type="pres">
      <dgm:prSet presAssocID="{11055517-D7BE-45C2-AA38-26C996863CE1}" presName="parentText" presStyleLbl="node1" presStyleIdx="6" presStyleCnt="11">
        <dgm:presLayoutVars>
          <dgm:chMax val="0"/>
          <dgm:bulletEnabled val="1"/>
        </dgm:presLayoutVars>
      </dgm:prSet>
      <dgm:spPr/>
    </dgm:pt>
    <dgm:pt modelId="{78E176F5-E6B7-48AA-A511-E17A81AAD533}" type="pres">
      <dgm:prSet presAssocID="{2936AFB4-DA4F-4303-A2E1-D86D1FFF0DE8}" presName="spacer" presStyleCnt="0"/>
      <dgm:spPr/>
    </dgm:pt>
    <dgm:pt modelId="{F43EC72A-88A4-48AB-A9ED-AEA3B683830E}" type="pres">
      <dgm:prSet presAssocID="{669ACD58-61DC-46CA-8710-BBBDC779109B}" presName="parentText" presStyleLbl="node1" presStyleIdx="7" presStyleCnt="11">
        <dgm:presLayoutVars>
          <dgm:chMax val="0"/>
          <dgm:bulletEnabled val="1"/>
        </dgm:presLayoutVars>
      </dgm:prSet>
      <dgm:spPr/>
    </dgm:pt>
    <dgm:pt modelId="{389A664B-3A83-4BB7-B132-8AB30AD6C36D}" type="pres">
      <dgm:prSet presAssocID="{689BDB5B-219B-466C-8204-4BEF7ADA73DB}" presName="spacer" presStyleCnt="0"/>
      <dgm:spPr/>
    </dgm:pt>
    <dgm:pt modelId="{1DECEDF0-92E3-412F-9523-EADED8A287C2}" type="pres">
      <dgm:prSet presAssocID="{734677CA-0ED0-4394-AA5D-6BE952E321EE}" presName="parentText" presStyleLbl="node1" presStyleIdx="8" presStyleCnt="11">
        <dgm:presLayoutVars>
          <dgm:chMax val="0"/>
          <dgm:bulletEnabled val="1"/>
        </dgm:presLayoutVars>
      </dgm:prSet>
      <dgm:spPr/>
    </dgm:pt>
    <dgm:pt modelId="{34741A13-4505-44F0-A90D-4334054A8CC0}" type="pres">
      <dgm:prSet presAssocID="{99F734A0-F3FD-4AEF-A4AE-8F3508B8E5C4}" presName="spacer" presStyleCnt="0"/>
      <dgm:spPr/>
    </dgm:pt>
    <dgm:pt modelId="{47D9C37E-EF67-45D7-AF90-199A56E25667}" type="pres">
      <dgm:prSet presAssocID="{E7F78F45-6E56-42C8-A50F-1094E18CC713}" presName="parentText" presStyleLbl="node1" presStyleIdx="9" presStyleCnt="11">
        <dgm:presLayoutVars>
          <dgm:chMax val="0"/>
          <dgm:bulletEnabled val="1"/>
        </dgm:presLayoutVars>
      </dgm:prSet>
      <dgm:spPr/>
    </dgm:pt>
    <dgm:pt modelId="{C8D79157-B8DE-47DE-87FC-32AE914B9A3E}" type="pres">
      <dgm:prSet presAssocID="{68DC5419-0DA8-44A6-BB66-11F168F829DB}" presName="spacer" presStyleCnt="0"/>
      <dgm:spPr/>
    </dgm:pt>
    <dgm:pt modelId="{8C21B392-9F81-46C4-90EE-6F6A744421C5}" type="pres">
      <dgm:prSet presAssocID="{972A4FFC-8789-460E-9A6C-FD6E24B8BC6A}" presName="parentText" presStyleLbl="node1" presStyleIdx="10" presStyleCnt="11">
        <dgm:presLayoutVars>
          <dgm:chMax val="0"/>
          <dgm:bulletEnabled val="1"/>
        </dgm:presLayoutVars>
      </dgm:prSet>
      <dgm:spPr/>
    </dgm:pt>
  </dgm:ptLst>
  <dgm:cxnLst>
    <dgm:cxn modelId="{76A9B700-54A8-4552-9B3B-9ED92AE831DE}" type="presOf" srcId="{A11CF1DB-626D-483F-AE48-8C522131D449}" destId="{F33FD574-4F48-4BCC-9D6B-ECC0F3468868}" srcOrd="0" destOrd="0" presId="urn:microsoft.com/office/officeart/2005/8/layout/vList2"/>
    <dgm:cxn modelId="{1109080A-5C72-40BC-AD3D-2FA50FD7C377}" type="presOf" srcId="{2A93918B-1A26-4972-B43D-C13EC1BA53A4}" destId="{4181655C-2E46-40FA-BA38-EEB5CFB6FE70}" srcOrd="0" destOrd="0" presId="urn:microsoft.com/office/officeart/2005/8/layout/vList2"/>
    <dgm:cxn modelId="{EB18381C-F8AD-4C2E-9C0F-4DDF4C0E525C}" type="presOf" srcId="{972A4FFC-8789-460E-9A6C-FD6E24B8BC6A}" destId="{8C21B392-9F81-46C4-90EE-6F6A744421C5}" srcOrd="0" destOrd="0" presId="urn:microsoft.com/office/officeart/2005/8/layout/vList2"/>
    <dgm:cxn modelId="{7715431F-1AD5-4122-9407-B3C06C0DF676}" srcId="{326BF9F6-54DD-44CA-931C-5570AAA73C47}" destId="{972A4FFC-8789-460E-9A6C-FD6E24B8BC6A}" srcOrd="10" destOrd="0" parTransId="{B8566AB0-BAA3-464E-ACED-F526ED70CCDE}" sibTransId="{148ACD06-4754-4A2D-B990-0A55229DBC70}"/>
    <dgm:cxn modelId="{D1C80D24-2054-4FEB-A6B9-F46708E7A621}" srcId="{326BF9F6-54DD-44CA-931C-5570AAA73C47}" destId="{2A93918B-1A26-4972-B43D-C13EC1BA53A4}" srcOrd="2" destOrd="0" parTransId="{BA94E288-BE79-40FA-8022-3635E2B11FBF}" sibTransId="{850E3FDD-09C0-4401-BF8B-389C1B3BC4DC}"/>
    <dgm:cxn modelId="{D5FCD13B-17D2-4C27-B3D0-343D70D0B5E9}" srcId="{326BF9F6-54DD-44CA-931C-5570AAA73C47}" destId="{669ACD58-61DC-46CA-8710-BBBDC779109B}" srcOrd="7" destOrd="0" parTransId="{87D0A2F5-90C0-41C6-96F4-DEF53A22E772}" sibTransId="{689BDB5B-219B-466C-8204-4BEF7ADA73DB}"/>
    <dgm:cxn modelId="{14135F5F-D67C-4D56-8CE7-7534BF500BE9}" srcId="{326BF9F6-54DD-44CA-931C-5570AAA73C47}" destId="{AB94083D-FFC4-4777-A186-F0029FC0F553}" srcOrd="5" destOrd="0" parTransId="{1D950544-6055-46EA-BF75-CF2AC4DC57C4}" sibTransId="{06A521BB-2B10-4D51-BC89-F36FD909D361}"/>
    <dgm:cxn modelId="{A6D7785F-C6F0-4317-89E2-3355991E1F7D}" srcId="{326BF9F6-54DD-44CA-931C-5570AAA73C47}" destId="{E7F78F45-6E56-42C8-A50F-1094E18CC713}" srcOrd="9" destOrd="0" parTransId="{34E73859-AAA3-41A4-A94F-4875FA6E389A}" sibTransId="{68DC5419-0DA8-44A6-BB66-11F168F829DB}"/>
    <dgm:cxn modelId="{57827076-4F3F-4F75-908F-F1955FCAF120}" type="presOf" srcId="{7C1D3CCB-00E9-4C0C-8486-A2558553EB4F}" destId="{F7B221D9-C8DE-4C9C-BF33-18619E380944}" srcOrd="0" destOrd="0" presId="urn:microsoft.com/office/officeart/2005/8/layout/vList2"/>
    <dgm:cxn modelId="{4CB9E259-D831-4290-A361-D55F629F3A81}" type="presOf" srcId="{AF7C6BE0-009D-4D94-A339-B573838D4037}" destId="{2C847624-4587-495D-9F1F-85282A3A112A}" srcOrd="0" destOrd="0" presId="urn:microsoft.com/office/officeart/2005/8/layout/vList2"/>
    <dgm:cxn modelId="{CCADEB89-75E5-4CF1-93B4-99FE84B004DF}" type="presOf" srcId="{11055517-D7BE-45C2-AA38-26C996863CE1}" destId="{4C89C634-5DBA-45CF-9A93-D420DD92DA41}" srcOrd="0" destOrd="0" presId="urn:microsoft.com/office/officeart/2005/8/layout/vList2"/>
    <dgm:cxn modelId="{3B364D8C-591F-496C-833D-6A2DB981A8C0}" srcId="{326BF9F6-54DD-44CA-931C-5570AAA73C47}" destId="{A11CF1DB-626D-483F-AE48-8C522131D449}" srcOrd="1" destOrd="0" parTransId="{52D98604-0AE9-4C92-9922-4338C91ED2F7}" sibTransId="{399885B8-8EB5-4E15-B30B-FE90F4A4D9F6}"/>
    <dgm:cxn modelId="{A416119D-9643-433A-9868-6D59D9D30D29}" srcId="{326BF9F6-54DD-44CA-931C-5570AAA73C47}" destId="{AF7C6BE0-009D-4D94-A339-B573838D4037}" srcOrd="3" destOrd="0" parTransId="{ED6D0DC3-A1FD-4E84-92DF-EA2FD7C14844}" sibTransId="{8FE8D895-C0BF-46A5-80DE-1FD3E6AAC7EA}"/>
    <dgm:cxn modelId="{B865439E-D95A-4C7B-B42B-6DFBD5DDAE94}" type="presOf" srcId="{E7F78F45-6E56-42C8-A50F-1094E18CC713}" destId="{47D9C37E-EF67-45D7-AF90-199A56E25667}" srcOrd="0" destOrd="0" presId="urn:microsoft.com/office/officeart/2005/8/layout/vList2"/>
    <dgm:cxn modelId="{5E825E9F-5CFC-4C17-8CF2-D5FD07AD1809}" srcId="{326BF9F6-54DD-44CA-931C-5570AAA73C47}" destId="{734677CA-0ED0-4394-AA5D-6BE952E321EE}" srcOrd="8" destOrd="0" parTransId="{6B72C036-4B95-4462-A059-08EFC096E4F8}" sibTransId="{99F734A0-F3FD-4AEF-A4AE-8F3508B8E5C4}"/>
    <dgm:cxn modelId="{A75BB9A5-1A4C-4ADC-AA6E-8380770BB25C}" type="presOf" srcId="{AB94083D-FFC4-4777-A186-F0029FC0F553}" destId="{F1B0358A-3286-4643-A7DA-F249A18B23F8}" srcOrd="0" destOrd="0" presId="urn:microsoft.com/office/officeart/2005/8/layout/vList2"/>
    <dgm:cxn modelId="{AB0265B9-3336-4438-B7FD-ED32CB7EF85D}" type="presOf" srcId="{734677CA-0ED0-4394-AA5D-6BE952E321EE}" destId="{1DECEDF0-92E3-412F-9523-EADED8A287C2}" srcOrd="0" destOrd="0" presId="urn:microsoft.com/office/officeart/2005/8/layout/vList2"/>
    <dgm:cxn modelId="{35FEAFC1-5B91-4665-AC8C-DFFF721143B0}" type="presOf" srcId="{326BF9F6-54DD-44CA-931C-5570AAA73C47}" destId="{EBE4BC12-6A7F-4330-8C79-1CFC90D672C7}" srcOrd="0" destOrd="0" presId="urn:microsoft.com/office/officeart/2005/8/layout/vList2"/>
    <dgm:cxn modelId="{78CFC2C2-30E7-4181-B254-5B8D4FCF948F}" type="presOf" srcId="{7726C3A0-9327-44C2-8ADC-333AAB26F944}" destId="{7455D54F-1805-41AC-9C1A-4067D48A0D4C}" srcOrd="0" destOrd="0" presId="urn:microsoft.com/office/officeart/2005/8/layout/vList2"/>
    <dgm:cxn modelId="{372D69E1-1A8A-485B-9371-903DCE733BAD}" srcId="{326BF9F6-54DD-44CA-931C-5570AAA73C47}" destId="{7C1D3CCB-00E9-4C0C-8486-A2558553EB4F}" srcOrd="4" destOrd="0" parTransId="{430715ED-DBFB-4E56-AC39-46675F07AF01}" sibTransId="{82C7365D-7FD2-4996-9007-DDAC955FEB71}"/>
    <dgm:cxn modelId="{9C337FEC-77E3-497F-A18A-1BE98898A7A3}" srcId="{326BF9F6-54DD-44CA-931C-5570AAA73C47}" destId="{7726C3A0-9327-44C2-8ADC-333AAB26F944}" srcOrd="0" destOrd="0" parTransId="{4AF04322-DA90-4D20-A932-D08D93D513A4}" sibTransId="{CC6E3562-E722-416E-81D9-AE708CD792E7}"/>
    <dgm:cxn modelId="{0B90A3EE-7AC2-4277-B21B-1788FFC2451F}" type="presOf" srcId="{669ACD58-61DC-46CA-8710-BBBDC779109B}" destId="{F43EC72A-88A4-48AB-A9ED-AEA3B683830E}" srcOrd="0" destOrd="0" presId="urn:microsoft.com/office/officeart/2005/8/layout/vList2"/>
    <dgm:cxn modelId="{67CD3CFF-67BC-483F-8E1C-64966EFA14D9}" srcId="{326BF9F6-54DD-44CA-931C-5570AAA73C47}" destId="{11055517-D7BE-45C2-AA38-26C996863CE1}" srcOrd="6" destOrd="0" parTransId="{E9BDE440-8A1C-4FA2-9E74-04B9862B1B56}" sibTransId="{2936AFB4-DA4F-4303-A2E1-D86D1FFF0DE8}"/>
    <dgm:cxn modelId="{5DC3F965-47CA-4FCB-A1F2-EC3DF5ED8CC2}" type="presParOf" srcId="{EBE4BC12-6A7F-4330-8C79-1CFC90D672C7}" destId="{7455D54F-1805-41AC-9C1A-4067D48A0D4C}" srcOrd="0" destOrd="0" presId="urn:microsoft.com/office/officeart/2005/8/layout/vList2"/>
    <dgm:cxn modelId="{A213EE29-EFF3-4BB0-8C4B-62390DE8993E}" type="presParOf" srcId="{EBE4BC12-6A7F-4330-8C79-1CFC90D672C7}" destId="{F0B681EE-1047-4461-8026-70805047AB55}" srcOrd="1" destOrd="0" presId="urn:microsoft.com/office/officeart/2005/8/layout/vList2"/>
    <dgm:cxn modelId="{F3DF28FD-ADAB-4358-84BD-42EC988557F4}" type="presParOf" srcId="{EBE4BC12-6A7F-4330-8C79-1CFC90D672C7}" destId="{F33FD574-4F48-4BCC-9D6B-ECC0F3468868}" srcOrd="2" destOrd="0" presId="urn:microsoft.com/office/officeart/2005/8/layout/vList2"/>
    <dgm:cxn modelId="{A567214C-DED5-43BE-ACE3-DDBE16F74DF3}" type="presParOf" srcId="{EBE4BC12-6A7F-4330-8C79-1CFC90D672C7}" destId="{E30647C2-AE4D-47D0-8954-A1B737550C66}" srcOrd="3" destOrd="0" presId="urn:microsoft.com/office/officeart/2005/8/layout/vList2"/>
    <dgm:cxn modelId="{9DE31ACD-49B3-4353-9677-42A65B1CECA8}" type="presParOf" srcId="{EBE4BC12-6A7F-4330-8C79-1CFC90D672C7}" destId="{4181655C-2E46-40FA-BA38-EEB5CFB6FE70}" srcOrd="4" destOrd="0" presId="urn:microsoft.com/office/officeart/2005/8/layout/vList2"/>
    <dgm:cxn modelId="{2FF41FFA-B4A7-4E9D-B9EF-51479CF64088}" type="presParOf" srcId="{EBE4BC12-6A7F-4330-8C79-1CFC90D672C7}" destId="{6905858B-EDF6-4C43-93CA-CD4579F756CE}" srcOrd="5" destOrd="0" presId="urn:microsoft.com/office/officeart/2005/8/layout/vList2"/>
    <dgm:cxn modelId="{0D45F968-E812-41C3-8FA2-D51F89341210}" type="presParOf" srcId="{EBE4BC12-6A7F-4330-8C79-1CFC90D672C7}" destId="{2C847624-4587-495D-9F1F-85282A3A112A}" srcOrd="6" destOrd="0" presId="urn:microsoft.com/office/officeart/2005/8/layout/vList2"/>
    <dgm:cxn modelId="{4173105E-51B4-4864-BD28-6095C356D61B}" type="presParOf" srcId="{EBE4BC12-6A7F-4330-8C79-1CFC90D672C7}" destId="{86757B65-B4B1-4A2B-A98A-99762A67B082}" srcOrd="7" destOrd="0" presId="urn:microsoft.com/office/officeart/2005/8/layout/vList2"/>
    <dgm:cxn modelId="{1B99D123-B0AA-4D56-845F-8F1249C0D344}" type="presParOf" srcId="{EBE4BC12-6A7F-4330-8C79-1CFC90D672C7}" destId="{F7B221D9-C8DE-4C9C-BF33-18619E380944}" srcOrd="8" destOrd="0" presId="urn:microsoft.com/office/officeart/2005/8/layout/vList2"/>
    <dgm:cxn modelId="{44B9062A-627E-4F4C-AEBE-A90335805C95}" type="presParOf" srcId="{EBE4BC12-6A7F-4330-8C79-1CFC90D672C7}" destId="{D1DE859C-86AD-4FA4-B46B-3815776A2915}" srcOrd="9" destOrd="0" presId="urn:microsoft.com/office/officeart/2005/8/layout/vList2"/>
    <dgm:cxn modelId="{77C0A94B-E108-4744-86B5-7477EC032333}" type="presParOf" srcId="{EBE4BC12-6A7F-4330-8C79-1CFC90D672C7}" destId="{F1B0358A-3286-4643-A7DA-F249A18B23F8}" srcOrd="10" destOrd="0" presId="urn:microsoft.com/office/officeart/2005/8/layout/vList2"/>
    <dgm:cxn modelId="{EE557F9E-9CFE-4441-AE06-E966835A5A1D}" type="presParOf" srcId="{EBE4BC12-6A7F-4330-8C79-1CFC90D672C7}" destId="{59D0FEC5-61EC-4175-8614-5D8DBD6F4479}" srcOrd="11" destOrd="0" presId="urn:microsoft.com/office/officeart/2005/8/layout/vList2"/>
    <dgm:cxn modelId="{640D4D5C-C2B8-4EFD-B067-6562D1C0A8E8}" type="presParOf" srcId="{EBE4BC12-6A7F-4330-8C79-1CFC90D672C7}" destId="{4C89C634-5DBA-45CF-9A93-D420DD92DA41}" srcOrd="12" destOrd="0" presId="urn:microsoft.com/office/officeart/2005/8/layout/vList2"/>
    <dgm:cxn modelId="{70575984-EF6C-471B-86C8-62201EE1D725}" type="presParOf" srcId="{EBE4BC12-6A7F-4330-8C79-1CFC90D672C7}" destId="{78E176F5-E6B7-48AA-A511-E17A81AAD533}" srcOrd="13" destOrd="0" presId="urn:microsoft.com/office/officeart/2005/8/layout/vList2"/>
    <dgm:cxn modelId="{20084BBD-2F36-453B-B488-2695E31CB9B1}" type="presParOf" srcId="{EBE4BC12-6A7F-4330-8C79-1CFC90D672C7}" destId="{F43EC72A-88A4-48AB-A9ED-AEA3B683830E}" srcOrd="14" destOrd="0" presId="urn:microsoft.com/office/officeart/2005/8/layout/vList2"/>
    <dgm:cxn modelId="{83BAFD10-9549-4C88-9728-5159C059C7A4}" type="presParOf" srcId="{EBE4BC12-6A7F-4330-8C79-1CFC90D672C7}" destId="{389A664B-3A83-4BB7-B132-8AB30AD6C36D}" srcOrd="15" destOrd="0" presId="urn:microsoft.com/office/officeart/2005/8/layout/vList2"/>
    <dgm:cxn modelId="{B9E4D18E-6296-4181-BC25-3771D81867D5}" type="presParOf" srcId="{EBE4BC12-6A7F-4330-8C79-1CFC90D672C7}" destId="{1DECEDF0-92E3-412F-9523-EADED8A287C2}" srcOrd="16" destOrd="0" presId="urn:microsoft.com/office/officeart/2005/8/layout/vList2"/>
    <dgm:cxn modelId="{EDD374B7-32AF-405C-81A8-A91C2730D90A}" type="presParOf" srcId="{EBE4BC12-6A7F-4330-8C79-1CFC90D672C7}" destId="{34741A13-4505-44F0-A90D-4334054A8CC0}" srcOrd="17" destOrd="0" presId="urn:microsoft.com/office/officeart/2005/8/layout/vList2"/>
    <dgm:cxn modelId="{EB97D936-C993-4505-998B-A4929866D33B}" type="presParOf" srcId="{EBE4BC12-6A7F-4330-8C79-1CFC90D672C7}" destId="{47D9C37E-EF67-45D7-AF90-199A56E25667}" srcOrd="18" destOrd="0" presId="urn:microsoft.com/office/officeart/2005/8/layout/vList2"/>
    <dgm:cxn modelId="{5E22DCBB-FE5D-400D-A926-B1D178132310}" type="presParOf" srcId="{EBE4BC12-6A7F-4330-8C79-1CFC90D672C7}" destId="{C8D79157-B8DE-47DE-87FC-32AE914B9A3E}" srcOrd="19" destOrd="0" presId="urn:microsoft.com/office/officeart/2005/8/layout/vList2"/>
    <dgm:cxn modelId="{69B1AC02-C614-4269-AF5C-F014A7BC84B4}" type="presParOf" srcId="{EBE4BC12-6A7F-4330-8C79-1CFC90D672C7}" destId="{8C21B392-9F81-46C4-90EE-6F6A744421C5}" srcOrd="2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427AED6-AC3B-4E4F-A174-AFCF5D20710A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6DD58B03-0FE1-4F75-BB8B-2A50EB6B77E8}">
      <dgm:prSet/>
      <dgm:spPr/>
      <dgm:t>
        <a:bodyPr/>
        <a:lstStyle/>
        <a:p>
          <a:r>
            <a:rPr lang="en-US"/>
            <a:t>In the previous lecture we started working on the project by identifying a company of interest and also conducted an environmental analysis und PESTEL and SWOT analysis model. </a:t>
          </a:r>
        </a:p>
      </dgm:t>
    </dgm:pt>
    <dgm:pt modelId="{6E6DA3FB-010B-464B-AB60-04F5D91A7C37}" type="parTrans" cxnId="{10D4FA92-0CDC-4CBD-A2C9-A2A5D8753788}">
      <dgm:prSet/>
      <dgm:spPr/>
      <dgm:t>
        <a:bodyPr/>
        <a:lstStyle/>
        <a:p>
          <a:endParaRPr lang="en-US"/>
        </a:p>
      </dgm:t>
    </dgm:pt>
    <dgm:pt modelId="{2DC41164-8F59-49B8-B64A-D667E7718603}" type="sibTrans" cxnId="{10D4FA92-0CDC-4CBD-A2C9-A2A5D8753788}">
      <dgm:prSet/>
      <dgm:spPr/>
      <dgm:t>
        <a:bodyPr/>
        <a:lstStyle/>
        <a:p>
          <a:endParaRPr lang="en-US"/>
        </a:p>
      </dgm:t>
    </dgm:pt>
    <dgm:pt modelId="{612801E2-622B-4C09-9907-AA104E3E0CDA}">
      <dgm:prSet/>
      <dgm:spPr/>
      <dgm:t>
        <a:bodyPr/>
        <a:lstStyle/>
        <a:p>
          <a:r>
            <a:rPr lang="en-US"/>
            <a:t>In this chapter we want to develop the outline of the marketing plan for that company by considering aspects of the plan from both Kotler &amp; Kelly (2016) and McDonald &amp; Wilson (2011). </a:t>
          </a:r>
        </a:p>
      </dgm:t>
    </dgm:pt>
    <dgm:pt modelId="{4A0B3B81-690E-4D38-A466-9509228448A3}" type="parTrans" cxnId="{EF80BF03-8ADE-4063-AECF-02BD6F6EDAB6}">
      <dgm:prSet/>
      <dgm:spPr/>
      <dgm:t>
        <a:bodyPr/>
        <a:lstStyle/>
        <a:p>
          <a:endParaRPr lang="en-US"/>
        </a:p>
      </dgm:t>
    </dgm:pt>
    <dgm:pt modelId="{8456EEC6-67B6-4972-9C1F-4034D01B69E9}" type="sibTrans" cxnId="{EF80BF03-8ADE-4063-AECF-02BD6F6EDAB6}">
      <dgm:prSet/>
      <dgm:spPr/>
      <dgm:t>
        <a:bodyPr/>
        <a:lstStyle/>
        <a:p>
          <a:endParaRPr lang="en-US"/>
        </a:p>
      </dgm:t>
    </dgm:pt>
    <dgm:pt modelId="{E257F2D7-F69A-4BF8-B6B7-3FAA7D1D86E1}">
      <dgm:prSet/>
      <dgm:spPr/>
      <dgm:t>
        <a:bodyPr/>
        <a:lstStyle/>
        <a:p>
          <a:r>
            <a:rPr lang="en-US"/>
            <a:t>Once we have developed the outline, we should now incorporate environmental analysis from previous lecture and keep on building the plan as we move to other areas in the course. </a:t>
          </a:r>
        </a:p>
      </dgm:t>
    </dgm:pt>
    <dgm:pt modelId="{8E6D9C58-4754-4F08-A3D6-2C6ECCB0BA22}" type="parTrans" cxnId="{79F896D5-5D80-4783-AEB8-D0BB1D51F4EA}">
      <dgm:prSet/>
      <dgm:spPr/>
      <dgm:t>
        <a:bodyPr/>
        <a:lstStyle/>
        <a:p>
          <a:endParaRPr lang="en-US"/>
        </a:p>
      </dgm:t>
    </dgm:pt>
    <dgm:pt modelId="{4D25B193-B185-4B7A-9BA1-9CAE119A3064}" type="sibTrans" cxnId="{79F896D5-5D80-4783-AEB8-D0BB1D51F4EA}">
      <dgm:prSet/>
      <dgm:spPr/>
      <dgm:t>
        <a:bodyPr/>
        <a:lstStyle/>
        <a:p>
          <a:endParaRPr lang="en-US"/>
        </a:p>
      </dgm:t>
    </dgm:pt>
    <dgm:pt modelId="{88BE091C-1D5F-447C-9878-1FF12AA8D3C2}" type="pres">
      <dgm:prSet presAssocID="{A427AED6-AC3B-4E4F-A174-AFCF5D20710A}" presName="root" presStyleCnt="0">
        <dgm:presLayoutVars>
          <dgm:dir/>
          <dgm:resizeHandles val="exact"/>
        </dgm:presLayoutVars>
      </dgm:prSet>
      <dgm:spPr/>
    </dgm:pt>
    <dgm:pt modelId="{6D75931A-A31E-4C8F-A0B5-6411958C4E05}" type="pres">
      <dgm:prSet presAssocID="{6DD58B03-0FE1-4F75-BB8B-2A50EB6B77E8}" presName="compNode" presStyleCnt="0"/>
      <dgm:spPr/>
    </dgm:pt>
    <dgm:pt modelId="{DCCF3E0B-45EF-487A-9277-909F7A6ACAA3}" type="pres">
      <dgm:prSet presAssocID="{6DD58B03-0FE1-4F75-BB8B-2A50EB6B77E8}" presName="bgRect" presStyleLbl="bgShp" presStyleIdx="0" presStyleCnt="3"/>
      <dgm:spPr/>
    </dgm:pt>
    <dgm:pt modelId="{030F3D1D-5C30-4BA1-8DEC-C2A80918DA1E}" type="pres">
      <dgm:prSet presAssocID="{6DD58B03-0FE1-4F75-BB8B-2A50EB6B77E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siness Growth"/>
        </a:ext>
      </dgm:extLst>
    </dgm:pt>
    <dgm:pt modelId="{127C0899-043E-4A2A-AE47-99B66033B836}" type="pres">
      <dgm:prSet presAssocID="{6DD58B03-0FE1-4F75-BB8B-2A50EB6B77E8}" presName="spaceRect" presStyleCnt="0"/>
      <dgm:spPr/>
    </dgm:pt>
    <dgm:pt modelId="{14ED757C-3CC4-4695-93C9-C9B67AED422A}" type="pres">
      <dgm:prSet presAssocID="{6DD58B03-0FE1-4F75-BB8B-2A50EB6B77E8}" presName="parTx" presStyleLbl="revTx" presStyleIdx="0" presStyleCnt="3">
        <dgm:presLayoutVars>
          <dgm:chMax val="0"/>
          <dgm:chPref val="0"/>
        </dgm:presLayoutVars>
      </dgm:prSet>
      <dgm:spPr/>
    </dgm:pt>
    <dgm:pt modelId="{F908003D-CB65-4221-8A6E-133B9AF444AD}" type="pres">
      <dgm:prSet presAssocID="{2DC41164-8F59-49B8-B64A-D667E7718603}" presName="sibTrans" presStyleCnt="0"/>
      <dgm:spPr/>
    </dgm:pt>
    <dgm:pt modelId="{F0ACAC21-D654-4E41-AFAF-C6AB6C025816}" type="pres">
      <dgm:prSet presAssocID="{612801E2-622B-4C09-9907-AA104E3E0CDA}" presName="compNode" presStyleCnt="0"/>
      <dgm:spPr/>
    </dgm:pt>
    <dgm:pt modelId="{FEAA598E-1150-4D2B-8076-61B19EE44D97}" type="pres">
      <dgm:prSet presAssocID="{612801E2-622B-4C09-9907-AA104E3E0CDA}" presName="bgRect" presStyleLbl="bgShp" presStyleIdx="1" presStyleCnt="3"/>
      <dgm:spPr/>
    </dgm:pt>
    <dgm:pt modelId="{EBE4A027-2C1C-4567-930D-5AB356D0A2FA}" type="pres">
      <dgm:prSet presAssocID="{612801E2-622B-4C09-9907-AA104E3E0CD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Kiosk"/>
        </a:ext>
      </dgm:extLst>
    </dgm:pt>
    <dgm:pt modelId="{ACAB9EA7-9578-444C-A1C6-892505A06670}" type="pres">
      <dgm:prSet presAssocID="{612801E2-622B-4C09-9907-AA104E3E0CDA}" presName="spaceRect" presStyleCnt="0"/>
      <dgm:spPr/>
    </dgm:pt>
    <dgm:pt modelId="{3BC01AB7-77C2-4A0F-B3ED-B7C505A18A47}" type="pres">
      <dgm:prSet presAssocID="{612801E2-622B-4C09-9907-AA104E3E0CDA}" presName="parTx" presStyleLbl="revTx" presStyleIdx="1" presStyleCnt="3">
        <dgm:presLayoutVars>
          <dgm:chMax val="0"/>
          <dgm:chPref val="0"/>
        </dgm:presLayoutVars>
      </dgm:prSet>
      <dgm:spPr/>
    </dgm:pt>
    <dgm:pt modelId="{EB4ECD8D-BB32-44CC-BF07-43E1C45A7735}" type="pres">
      <dgm:prSet presAssocID="{8456EEC6-67B6-4972-9C1F-4034D01B69E9}" presName="sibTrans" presStyleCnt="0"/>
      <dgm:spPr/>
    </dgm:pt>
    <dgm:pt modelId="{9309F448-6973-4A15-92AD-739C52811635}" type="pres">
      <dgm:prSet presAssocID="{E257F2D7-F69A-4BF8-B6B7-3FAA7D1D86E1}" presName="compNode" presStyleCnt="0"/>
      <dgm:spPr/>
    </dgm:pt>
    <dgm:pt modelId="{09C28FA1-D304-462C-80E1-559EC569382D}" type="pres">
      <dgm:prSet presAssocID="{E257F2D7-F69A-4BF8-B6B7-3FAA7D1D86E1}" presName="bgRect" presStyleLbl="bgShp" presStyleIdx="2" presStyleCnt="3"/>
      <dgm:spPr/>
    </dgm:pt>
    <dgm:pt modelId="{DB0FC07B-C289-4F9D-AE0C-0BC9A5B52E27}" type="pres">
      <dgm:prSet presAssocID="{E257F2D7-F69A-4BF8-B6B7-3FAA7D1D86E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resentation with Checklist"/>
        </a:ext>
      </dgm:extLst>
    </dgm:pt>
    <dgm:pt modelId="{F0E54839-D063-4D72-8110-7FF7A35B57EE}" type="pres">
      <dgm:prSet presAssocID="{E257F2D7-F69A-4BF8-B6B7-3FAA7D1D86E1}" presName="spaceRect" presStyleCnt="0"/>
      <dgm:spPr/>
    </dgm:pt>
    <dgm:pt modelId="{18307364-A511-4086-9357-6F409AB6B908}" type="pres">
      <dgm:prSet presAssocID="{E257F2D7-F69A-4BF8-B6B7-3FAA7D1D86E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F80BF03-8ADE-4063-AECF-02BD6F6EDAB6}" srcId="{A427AED6-AC3B-4E4F-A174-AFCF5D20710A}" destId="{612801E2-622B-4C09-9907-AA104E3E0CDA}" srcOrd="1" destOrd="0" parTransId="{4A0B3B81-690E-4D38-A466-9509228448A3}" sibTransId="{8456EEC6-67B6-4972-9C1F-4034D01B69E9}"/>
    <dgm:cxn modelId="{E609F70D-6825-4022-9AAB-1B2903F39AF9}" type="presOf" srcId="{6DD58B03-0FE1-4F75-BB8B-2A50EB6B77E8}" destId="{14ED757C-3CC4-4695-93C9-C9B67AED422A}" srcOrd="0" destOrd="0" presId="urn:microsoft.com/office/officeart/2018/2/layout/IconVerticalSolidList"/>
    <dgm:cxn modelId="{5F65A031-0A27-4127-B04E-BF166095702A}" type="presOf" srcId="{A427AED6-AC3B-4E4F-A174-AFCF5D20710A}" destId="{88BE091C-1D5F-447C-9878-1FF12AA8D3C2}" srcOrd="0" destOrd="0" presId="urn:microsoft.com/office/officeart/2018/2/layout/IconVerticalSolidList"/>
    <dgm:cxn modelId="{4396107B-400A-4340-A379-53E2E59F8951}" type="presOf" srcId="{E257F2D7-F69A-4BF8-B6B7-3FAA7D1D86E1}" destId="{18307364-A511-4086-9357-6F409AB6B908}" srcOrd="0" destOrd="0" presId="urn:microsoft.com/office/officeart/2018/2/layout/IconVerticalSolidList"/>
    <dgm:cxn modelId="{11FF8B80-2173-4C7A-AFA3-4D2C8F98DAFD}" type="presOf" srcId="{612801E2-622B-4C09-9907-AA104E3E0CDA}" destId="{3BC01AB7-77C2-4A0F-B3ED-B7C505A18A47}" srcOrd="0" destOrd="0" presId="urn:microsoft.com/office/officeart/2018/2/layout/IconVerticalSolidList"/>
    <dgm:cxn modelId="{10D4FA92-0CDC-4CBD-A2C9-A2A5D8753788}" srcId="{A427AED6-AC3B-4E4F-A174-AFCF5D20710A}" destId="{6DD58B03-0FE1-4F75-BB8B-2A50EB6B77E8}" srcOrd="0" destOrd="0" parTransId="{6E6DA3FB-010B-464B-AB60-04F5D91A7C37}" sibTransId="{2DC41164-8F59-49B8-B64A-D667E7718603}"/>
    <dgm:cxn modelId="{79F896D5-5D80-4783-AEB8-D0BB1D51F4EA}" srcId="{A427AED6-AC3B-4E4F-A174-AFCF5D20710A}" destId="{E257F2D7-F69A-4BF8-B6B7-3FAA7D1D86E1}" srcOrd="2" destOrd="0" parTransId="{8E6D9C58-4754-4F08-A3D6-2C6ECCB0BA22}" sibTransId="{4D25B193-B185-4B7A-9BA1-9CAE119A3064}"/>
    <dgm:cxn modelId="{E0EA3CF6-330D-4351-B6FD-BDBCEEB02068}" type="presParOf" srcId="{88BE091C-1D5F-447C-9878-1FF12AA8D3C2}" destId="{6D75931A-A31E-4C8F-A0B5-6411958C4E05}" srcOrd="0" destOrd="0" presId="urn:microsoft.com/office/officeart/2018/2/layout/IconVerticalSolidList"/>
    <dgm:cxn modelId="{E6D97911-3E21-449A-AAC9-760B57847C34}" type="presParOf" srcId="{6D75931A-A31E-4C8F-A0B5-6411958C4E05}" destId="{DCCF3E0B-45EF-487A-9277-909F7A6ACAA3}" srcOrd="0" destOrd="0" presId="urn:microsoft.com/office/officeart/2018/2/layout/IconVerticalSolidList"/>
    <dgm:cxn modelId="{06701789-DA9A-4CF6-99C0-BAAD0001B442}" type="presParOf" srcId="{6D75931A-A31E-4C8F-A0B5-6411958C4E05}" destId="{030F3D1D-5C30-4BA1-8DEC-C2A80918DA1E}" srcOrd="1" destOrd="0" presId="urn:microsoft.com/office/officeart/2018/2/layout/IconVerticalSolidList"/>
    <dgm:cxn modelId="{1829B53F-FF49-485C-89B3-C62BD620B69E}" type="presParOf" srcId="{6D75931A-A31E-4C8F-A0B5-6411958C4E05}" destId="{127C0899-043E-4A2A-AE47-99B66033B836}" srcOrd="2" destOrd="0" presId="urn:microsoft.com/office/officeart/2018/2/layout/IconVerticalSolidList"/>
    <dgm:cxn modelId="{DF99FB6C-37B9-4FB8-8918-178B8358B1F9}" type="presParOf" srcId="{6D75931A-A31E-4C8F-A0B5-6411958C4E05}" destId="{14ED757C-3CC4-4695-93C9-C9B67AED422A}" srcOrd="3" destOrd="0" presId="urn:microsoft.com/office/officeart/2018/2/layout/IconVerticalSolidList"/>
    <dgm:cxn modelId="{1080BDC3-3EE6-4360-924A-CD5C854FD6C4}" type="presParOf" srcId="{88BE091C-1D5F-447C-9878-1FF12AA8D3C2}" destId="{F908003D-CB65-4221-8A6E-133B9AF444AD}" srcOrd="1" destOrd="0" presId="urn:microsoft.com/office/officeart/2018/2/layout/IconVerticalSolidList"/>
    <dgm:cxn modelId="{7F2F93F2-720E-4875-852B-3019A0056614}" type="presParOf" srcId="{88BE091C-1D5F-447C-9878-1FF12AA8D3C2}" destId="{F0ACAC21-D654-4E41-AFAF-C6AB6C025816}" srcOrd="2" destOrd="0" presId="urn:microsoft.com/office/officeart/2018/2/layout/IconVerticalSolidList"/>
    <dgm:cxn modelId="{39394012-32DC-45F9-87E6-603EB94A6DA9}" type="presParOf" srcId="{F0ACAC21-D654-4E41-AFAF-C6AB6C025816}" destId="{FEAA598E-1150-4D2B-8076-61B19EE44D97}" srcOrd="0" destOrd="0" presId="urn:microsoft.com/office/officeart/2018/2/layout/IconVerticalSolidList"/>
    <dgm:cxn modelId="{48DC95AD-985D-491E-8FB5-2304DC29158B}" type="presParOf" srcId="{F0ACAC21-D654-4E41-AFAF-C6AB6C025816}" destId="{EBE4A027-2C1C-4567-930D-5AB356D0A2FA}" srcOrd="1" destOrd="0" presId="urn:microsoft.com/office/officeart/2018/2/layout/IconVerticalSolidList"/>
    <dgm:cxn modelId="{35C12F95-BC5F-4EF9-9324-0D1BB5993ECF}" type="presParOf" srcId="{F0ACAC21-D654-4E41-AFAF-C6AB6C025816}" destId="{ACAB9EA7-9578-444C-A1C6-892505A06670}" srcOrd="2" destOrd="0" presId="urn:microsoft.com/office/officeart/2018/2/layout/IconVerticalSolidList"/>
    <dgm:cxn modelId="{9A074F25-DC58-4F3D-9274-EAFD10646D5E}" type="presParOf" srcId="{F0ACAC21-D654-4E41-AFAF-C6AB6C025816}" destId="{3BC01AB7-77C2-4A0F-B3ED-B7C505A18A47}" srcOrd="3" destOrd="0" presId="urn:microsoft.com/office/officeart/2018/2/layout/IconVerticalSolidList"/>
    <dgm:cxn modelId="{AADA7606-6A38-4A50-8CF0-A426A9F89CFE}" type="presParOf" srcId="{88BE091C-1D5F-447C-9878-1FF12AA8D3C2}" destId="{EB4ECD8D-BB32-44CC-BF07-43E1C45A7735}" srcOrd="3" destOrd="0" presId="urn:microsoft.com/office/officeart/2018/2/layout/IconVerticalSolidList"/>
    <dgm:cxn modelId="{02E76708-BF7B-4336-B6F5-14E6F07B130B}" type="presParOf" srcId="{88BE091C-1D5F-447C-9878-1FF12AA8D3C2}" destId="{9309F448-6973-4A15-92AD-739C52811635}" srcOrd="4" destOrd="0" presId="urn:microsoft.com/office/officeart/2018/2/layout/IconVerticalSolidList"/>
    <dgm:cxn modelId="{3E637F20-23D1-4CF7-8483-FFC6C93D9B6B}" type="presParOf" srcId="{9309F448-6973-4A15-92AD-739C52811635}" destId="{09C28FA1-D304-462C-80E1-559EC569382D}" srcOrd="0" destOrd="0" presId="urn:microsoft.com/office/officeart/2018/2/layout/IconVerticalSolidList"/>
    <dgm:cxn modelId="{6CF8DBEC-FDAA-41F8-8B92-D889E3774CB7}" type="presParOf" srcId="{9309F448-6973-4A15-92AD-739C52811635}" destId="{DB0FC07B-C289-4F9D-AE0C-0BC9A5B52E27}" srcOrd="1" destOrd="0" presId="urn:microsoft.com/office/officeart/2018/2/layout/IconVerticalSolidList"/>
    <dgm:cxn modelId="{A433FDEF-7E6E-4B1E-9D78-0A566F23E68B}" type="presParOf" srcId="{9309F448-6973-4A15-92AD-739C52811635}" destId="{F0E54839-D063-4D72-8110-7FF7A35B57EE}" srcOrd="2" destOrd="0" presId="urn:microsoft.com/office/officeart/2018/2/layout/IconVerticalSolidList"/>
    <dgm:cxn modelId="{FC02FC29-4476-4FCF-9CC7-E641174A8B26}" type="presParOf" srcId="{9309F448-6973-4A15-92AD-739C52811635}" destId="{18307364-A511-4086-9357-6F409AB6B90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153E72E-C1BD-48D6-AE81-9AD7A1AAF68F}">
      <dsp:nvSpPr>
        <dsp:cNvPr id="0" name=""/>
        <dsp:cNvSpPr/>
      </dsp:nvSpPr>
      <dsp:spPr>
        <a:xfrm>
          <a:off x="0" y="0"/>
          <a:ext cx="6900512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234BAAC-CBC0-41DA-8B63-41D4FF12241F}">
      <dsp:nvSpPr>
        <dsp:cNvPr id="0" name=""/>
        <dsp:cNvSpPr/>
      </dsp:nvSpPr>
      <dsp:spPr>
        <a:xfrm>
          <a:off x="0" y="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i)	Defining the corporate mission </a:t>
          </a:r>
        </a:p>
      </dsp:txBody>
      <dsp:txXfrm>
        <a:off x="0" y="0"/>
        <a:ext cx="6900512" cy="1384035"/>
      </dsp:txXfrm>
    </dsp:sp>
    <dsp:sp modelId="{68E28EC7-F545-4DAC-8CC3-B574AFEB624B}">
      <dsp:nvSpPr>
        <dsp:cNvPr id="0" name=""/>
        <dsp:cNvSpPr/>
      </dsp:nvSpPr>
      <dsp:spPr>
        <a:xfrm>
          <a:off x="0" y="1384035"/>
          <a:ext cx="6900512" cy="0"/>
        </a:xfrm>
        <a:prstGeom prst="line">
          <a:avLst/>
        </a:prstGeom>
        <a:solidFill>
          <a:schemeClr val="accent2">
            <a:hueOff val="2147871"/>
            <a:satOff val="-6164"/>
            <a:lumOff val="-9870"/>
            <a:alphaOff val="0"/>
          </a:schemeClr>
        </a:solidFill>
        <a:ln w="19050" cap="flat" cmpd="sng" algn="ctr">
          <a:solidFill>
            <a:schemeClr val="accent2">
              <a:hueOff val="2147871"/>
              <a:satOff val="-6164"/>
              <a:lumOff val="-987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A4805AB-4A4C-483A-8A34-C29507CF26E0}">
      <dsp:nvSpPr>
        <dsp:cNvPr id="0" name=""/>
        <dsp:cNvSpPr/>
      </dsp:nvSpPr>
      <dsp:spPr>
        <a:xfrm>
          <a:off x="0" y="138403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Corporate mission defines what an organization is, why it exists and its reason for being. </a:t>
          </a:r>
        </a:p>
      </dsp:txBody>
      <dsp:txXfrm>
        <a:off x="0" y="1384035"/>
        <a:ext cx="6900512" cy="1384035"/>
      </dsp:txXfrm>
    </dsp:sp>
    <dsp:sp modelId="{06676269-947D-4620-9870-B31EB62C7E62}">
      <dsp:nvSpPr>
        <dsp:cNvPr id="0" name=""/>
        <dsp:cNvSpPr/>
      </dsp:nvSpPr>
      <dsp:spPr>
        <a:xfrm>
          <a:off x="0" y="2768070"/>
          <a:ext cx="6900512" cy="0"/>
        </a:xfrm>
        <a:prstGeom prst="line">
          <a:avLst/>
        </a:prstGeom>
        <a:solidFill>
          <a:schemeClr val="accent2">
            <a:hueOff val="4295743"/>
            <a:satOff val="-12329"/>
            <a:lumOff val="-19739"/>
            <a:alphaOff val="0"/>
          </a:schemeClr>
        </a:solidFill>
        <a:ln w="19050" cap="flat" cmpd="sng" algn="ctr">
          <a:solidFill>
            <a:schemeClr val="accent2">
              <a:hueOff val="4295743"/>
              <a:satOff val="-12329"/>
              <a:lumOff val="-1973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69D1BE5-6B55-42E5-BB73-5D031E3ECB3A}">
      <dsp:nvSpPr>
        <dsp:cNvPr id="0" name=""/>
        <dsp:cNvSpPr/>
      </dsp:nvSpPr>
      <dsp:spPr>
        <a:xfrm>
          <a:off x="0" y="2768070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It is also referred to as a creed statement, a statement of purpose, a statement of philosophy</a:t>
          </a:r>
        </a:p>
      </dsp:txBody>
      <dsp:txXfrm>
        <a:off x="0" y="2768070"/>
        <a:ext cx="6900512" cy="1384035"/>
      </dsp:txXfrm>
    </dsp:sp>
    <dsp:sp modelId="{CB94374C-7D26-452E-A58C-81C26AF90E7E}">
      <dsp:nvSpPr>
        <dsp:cNvPr id="0" name=""/>
        <dsp:cNvSpPr/>
      </dsp:nvSpPr>
      <dsp:spPr>
        <a:xfrm>
          <a:off x="0" y="4152105"/>
          <a:ext cx="6900512" cy="0"/>
        </a:xfrm>
        <a:prstGeom prst="line">
          <a:avLst/>
        </a:prstGeom>
        <a:solidFill>
          <a:schemeClr val="accent2">
            <a:hueOff val="6443614"/>
            <a:satOff val="-18493"/>
            <a:lumOff val="-29609"/>
            <a:alphaOff val="0"/>
          </a:schemeClr>
        </a:solidFill>
        <a:ln w="19050" cap="flat" cmpd="sng" algn="ctr">
          <a:solidFill>
            <a:schemeClr val="accent2">
              <a:hueOff val="6443614"/>
              <a:satOff val="-18493"/>
              <a:lumOff val="-2960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0B813E-9A84-4B3F-9938-576EFC8433A2}">
      <dsp:nvSpPr>
        <dsp:cNvPr id="0" name=""/>
        <dsp:cNvSpPr/>
      </dsp:nvSpPr>
      <dsp:spPr>
        <a:xfrm>
          <a:off x="0" y="4152105"/>
          <a:ext cx="6900512" cy="138403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2870" tIns="102870" rIns="102870" bIns="102870" numCol="1" spcCol="1270" anchor="t" anchorCtr="0">
          <a:noAutofit/>
        </a:bodyPr>
        <a:lstStyle/>
        <a:p>
          <a:pPr marL="0" lvl="0" indent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700" kern="1200"/>
            <a:t>It is a short-written statement of your business goals and philosophies. </a:t>
          </a:r>
        </a:p>
      </dsp:txBody>
      <dsp:txXfrm>
        <a:off x="0" y="4152105"/>
        <a:ext cx="6900512" cy="138403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27549-28C4-4748-998A-C09FADAF101F}">
      <dsp:nvSpPr>
        <dsp:cNvPr id="0" name=""/>
        <dsp:cNvSpPr/>
      </dsp:nvSpPr>
      <dsp:spPr>
        <a:xfrm>
          <a:off x="0" y="53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BCE4A2B-F28E-4D13-994D-603F9900F5EC}">
      <dsp:nvSpPr>
        <dsp:cNvPr id="0" name=""/>
        <dsp:cNvSpPr/>
      </dsp:nvSpPr>
      <dsp:spPr>
        <a:xfrm>
          <a:off x="0" y="531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(Kotler and Kelly 2016)</a:t>
          </a:r>
        </a:p>
      </dsp:txBody>
      <dsp:txXfrm>
        <a:off x="0" y="531"/>
        <a:ext cx="10515600" cy="435027"/>
      </dsp:txXfrm>
    </dsp:sp>
    <dsp:sp modelId="{002DCD49-FF59-49C2-AC68-B433F837227C}">
      <dsp:nvSpPr>
        <dsp:cNvPr id="0" name=""/>
        <dsp:cNvSpPr/>
      </dsp:nvSpPr>
      <dsp:spPr>
        <a:xfrm>
          <a:off x="0" y="43555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DE100C9-2155-4E99-A1F2-16EB45EFDE41}">
      <dsp:nvSpPr>
        <dsp:cNvPr id="0" name=""/>
        <dsp:cNvSpPr/>
      </dsp:nvSpPr>
      <dsp:spPr>
        <a:xfrm>
          <a:off x="0" y="435558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1. Executive summary</a:t>
          </a:r>
        </a:p>
      </dsp:txBody>
      <dsp:txXfrm>
        <a:off x="0" y="435558"/>
        <a:ext cx="10515600" cy="435027"/>
      </dsp:txXfrm>
    </dsp:sp>
    <dsp:sp modelId="{37F054C6-788B-408E-8C17-68BF640A942E}">
      <dsp:nvSpPr>
        <dsp:cNvPr id="0" name=""/>
        <dsp:cNvSpPr/>
      </dsp:nvSpPr>
      <dsp:spPr>
        <a:xfrm>
          <a:off x="0" y="870586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0C8F30D-890F-4BB7-AAA0-4B24662F4914}">
      <dsp:nvSpPr>
        <dsp:cNvPr id="0" name=""/>
        <dsp:cNvSpPr/>
      </dsp:nvSpPr>
      <dsp:spPr>
        <a:xfrm>
          <a:off x="0" y="870586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2. Situational analysis/Current marketing situation</a:t>
          </a:r>
        </a:p>
      </dsp:txBody>
      <dsp:txXfrm>
        <a:off x="0" y="870586"/>
        <a:ext cx="10515600" cy="435027"/>
      </dsp:txXfrm>
    </dsp:sp>
    <dsp:sp modelId="{00029805-FDBD-439A-80CB-4CBA4E26DD76}">
      <dsp:nvSpPr>
        <dsp:cNvPr id="0" name=""/>
        <dsp:cNvSpPr/>
      </dsp:nvSpPr>
      <dsp:spPr>
        <a:xfrm>
          <a:off x="0" y="1305613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00B156A-08A7-49AD-AB0E-761F88773591}">
      <dsp:nvSpPr>
        <dsp:cNvPr id="0" name=""/>
        <dsp:cNvSpPr/>
      </dsp:nvSpPr>
      <dsp:spPr>
        <a:xfrm>
          <a:off x="0" y="1305613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3. SWOT analysis</a:t>
          </a:r>
        </a:p>
      </dsp:txBody>
      <dsp:txXfrm>
        <a:off x="0" y="1305613"/>
        <a:ext cx="10515600" cy="435027"/>
      </dsp:txXfrm>
    </dsp:sp>
    <dsp:sp modelId="{A394D15E-A7F7-4DC3-B2B5-B35CDEAB8211}">
      <dsp:nvSpPr>
        <dsp:cNvPr id="0" name=""/>
        <dsp:cNvSpPr/>
      </dsp:nvSpPr>
      <dsp:spPr>
        <a:xfrm>
          <a:off x="0" y="174064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E4C748-9E0A-472A-958E-49960F51341B}">
      <dsp:nvSpPr>
        <dsp:cNvPr id="0" name=""/>
        <dsp:cNvSpPr/>
      </dsp:nvSpPr>
      <dsp:spPr>
        <a:xfrm>
          <a:off x="0" y="1740641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4. Segmentation, targeting and positioning</a:t>
          </a:r>
        </a:p>
      </dsp:txBody>
      <dsp:txXfrm>
        <a:off x="0" y="1740641"/>
        <a:ext cx="10515600" cy="435027"/>
      </dsp:txXfrm>
    </dsp:sp>
    <dsp:sp modelId="{14BBB939-4A29-4680-BEFC-28CF4519789C}">
      <dsp:nvSpPr>
        <dsp:cNvPr id="0" name=""/>
        <dsp:cNvSpPr/>
      </dsp:nvSpPr>
      <dsp:spPr>
        <a:xfrm>
          <a:off x="0" y="2175668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2CC1E4A-7C1E-4906-AFB1-5D6B167C2E99}">
      <dsp:nvSpPr>
        <dsp:cNvPr id="0" name=""/>
        <dsp:cNvSpPr/>
      </dsp:nvSpPr>
      <dsp:spPr>
        <a:xfrm>
          <a:off x="0" y="2175669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5. Marketing objectives </a:t>
          </a:r>
        </a:p>
      </dsp:txBody>
      <dsp:txXfrm>
        <a:off x="0" y="2175669"/>
        <a:ext cx="10515600" cy="435027"/>
      </dsp:txXfrm>
    </dsp:sp>
    <dsp:sp modelId="{DE1DDE80-EA2F-40B5-AF69-09ECD5AE1816}">
      <dsp:nvSpPr>
        <dsp:cNvPr id="0" name=""/>
        <dsp:cNvSpPr/>
      </dsp:nvSpPr>
      <dsp:spPr>
        <a:xfrm>
          <a:off x="0" y="2610696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BCCC15-6123-45C3-8506-1DE65C10E9AD}">
      <dsp:nvSpPr>
        <dsp:cNvPr id="0" name=""/>
        <dsp:cNvSpPr/>
      </dsp:nvSpPr>
      <dsp:spPr>
        <a:xfrm>
          <a:off x="0" y="2610696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6. Marketing strategies</a:t>
          </a:r>
        </a:p>
      </dsp:txBody>
      <dsp:txXfrm>
        <a:off x="0" y="2610696"/>
        <a:ext cx="10515600" cy="435027"/>
      </dsp:txXfrm>
    </dsp:sp>
    <dsp:sp modelId="{050573FA-9323-40E1-BF0B-76E45C14A16E}">
      <dsp:nvSpPr>
        <dsp:cNvPr id="0" name=""/>
        <dsp:cNvSpPr/>
      </dsp:nvSpPr>
      <dsp:spPr>
        <a:xfrm>
          <a:off x="0" y="3045724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FCA11D-B649-44A7-9B81-85DBE0A3BAAF}">
      <dsp:nvSpPr>
        <dsp:cNvPr id="0" name=""/>
        <dsp:cNvSpPr/>
      </dsp:nvSpPr>
      <dsp:spPr>
        <a:xfrm>
          <a:off x="0" y="3045724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7. Action programs/Marketing programs</a:t>
          </a:r>
        </a:p>
      </dsp:txBody>
      <dsp:txXfrm>
        <a:off x="0" y="3045724"/>
        <a:ext cx="10515600" cy="435027"/>
      </dsp:txXfrm>
    </dsp:sp>
    <dsp:sp modelId="{AD38D269-EC0B-442E-AEEC-5AEC13DC4162}">
      <dsp:nvSpPr>
        <dsp:cNvPr id="0" name=""/>
        <dsp:cNvSpPr/>
      </dsp:nvSpPr>
      <dsp:spPr>
        <a:xfrm>
          <a:off x="0" y="3480751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102889-891B-4553-9812-854D02F83C10}">
      <dsp:nvSpPr>
        <dsp:cNvPr id="0" name=""/>
        <dsp:cNvSpPr/>
      </dsp:nvSpPr>
      <dsp:spPr>
        <a:xfrm>
          <a:off x="0" y="3480751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8. Financial projections/Financial plans (budgets)</a:t>
          </a:r>
        </a:p>
      </dsp:txBody>
      <dsp:txXfrm>
        <a:off x="0" y="3480751"/>
        <a:ext cx="10515600" cy="435027"/>
      </dsp:txXfrm>
    </dsp:sp>
    <dsp:sp modelId="{71DA9DD3-59D1-4CB8-9233-1BCAB0516B42}">
      <dsp:nvSpPr>
        <dsp:cNvPr id="0" name=""/>
        <dsp:cNvSpPr/>
      </dsp:nvSpPr>
      <dsp:spPr>
        <a:xfrm>
          <a:off x="0" y="3915779"/>
          <a:ext cx="105156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F93365E-770F-44F6-9B9C-FD2712774157}">
      <dsp:nvSpPr>
        <dsp:cNvPr id="0" name=""/>
        <dsp:cNvSpPr/>
      </dsp:nvSpPr>
      <dsp:spPr>
        <a:xfrm>
          <a:off x="0" y="3915779"/>
          <a:ext cx="10515600" cy="43502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9. Controls and implementation/Metrics and implementation controls</a:t>
          </a:r>
        </a:p>
      </dsp:txBody>
      <dsp:txXfrm>
        <a:off x="0" y="3915779"/>
        <a:ext cx="10515600" cy="43502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455D54F-1805-41AC-9C1A-4067D48A0D4C}">
      <dsp:nvSpPr>
        <dsp:cNvPr id="0" name=""/>
        <dsp:cNvSpPr/>
      </dsp:nvSpPr>
      <dsp:spPr>
        <a:xfrm>
          <a:off x="0" y="783004"/>
          <a:ext cx="6666833" cy="319410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According to McDonald and Wilson. (2011) the components of a marketing plan include:</a:t>
          </a:r>
        </a:p>
      </dsp:txBody>
      <dsp:txXfrm>
        <a:off x="15592" y="798596"/>
        <a:ext cx="6635649" cy="288226"/>
      </dsp:txXfrm>
    </dsp:sp>
    <dsp:sp modelId="{F33FD574-4F48-4BCC-9D6B-ECC0F3468868}">
      <dsp:nvSpPr>
        <dsp:cNvPr id="0" name=""/>
        <dsp:cNvSpPr/>
      </dsp:nvSpPr>
      <dsp:spPr>
        <a:xfrm>
          <a:off x="0" y="1139854"/>
          <a:ext cx="6666833" cy="319410"/>
        </a:xfrm>
        <a:prstGeom prst="roundRect">
          <a:avLst/>
        </a:prstGeom>
        <a:gradFill rotWithShape="0">
          <a:gsLst>
            <a:gs pos="0">
              <a:schemeClr val="accent5">
                <a:hueOff val="-1215215"/>
                <a:satOff val="-83"/>
                <a:lumOff val="19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"/>
                <a:satOff val="-83"/>
                <a:lumOff val="19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"/>
                <a:satOff val="-83"/>
                <a:lumOff val="19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1. Executive Summary </a:t>
          </a:r>
        </a:p>
      </dsp:txBody>
      <dsp:txXfrm>
        <a:off x="15592" y="1155446"/>
        <a:ext cx="6635649" cy="288226"/>
      </dsp:txXfrm>
    </dsp:sp>
    <dsp:sp modelId="{4181655C-2E46-40FA-BA38-EEB5CFB6FE70}">
      <dsp:nvSpPr>
        <dsp:cNvPr id="0" name=""/>
        <dsp:cNvSpPr/>
      </dsp:nvSpPr>
      <dsp:spPr>
        <a:xfrm>
          <a:off x="0" y="1496704"/>
          <a:ext cx="6666833" cy="319410"/>
        </a:xfrm>
        <a:prstGeom prst="roundRect">
          <a:avLst/>
        </a:prstGeom>
        <a:gradFill rotWithShape="0">
          <a:gsLst>
            <a:gs pos="0">
              <a:schemeClr val="accent5">
                <a:hueOff val="-2430430"/>
                <a:satOff val="-165"/>
                <a:lumOff val="392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2430430"/>
                <a:satOff val="-165"/>
                <a:lumOff val="392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2430430"/>
                <a:satOff val="-165"/>
                <a:lumOff val="392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2. Your Goals/Objectives </a:t>
          </a:r>
        </a:p>
      </dsp:txBody>
      <dsp:txXfrm>
        <a:off x="15592" y="1512296"/>
        <a:ext cx="6635649" cy="288226"/>
      </dsp:txXfrm>
    </dsp:sp>
    <dsp:sp modelId="{2C847624-4587-495D-9F1F-85282A3A112A}">
      <dsp:nvSpPr>
        <dsp:cNvPr id="0" name=""/>
        <dsp:cNvSpPr/>
      </dsp:nvSpPr>
      <dsp:spPr>
        <a:xfrm>
          <a:off x="0" y="1853554"/>
          <a:ext cx="6666833" cy="319410"/>
        </a:xfrm>
        <a:prstGeom prst="roundRect">
          <a:avLst/>
        </a:prstGeom>
        <a:gradFill rotWithShape="0">
          <a:gsLst>
            <a:gs pos="0">
              <a:schemeClr val="accent5">
                <a:hueOff val="-3645645"/>
                <a:satOff val="-248"/>
                <a:lumOff val="58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3645645"/>
                <a:satOff val="-248"/>
                <a:lumOff val="58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3645645"/>
                <a:satOff val="-248"/>
                <a:lumOff val="58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3. Your Business </a:t>
          </a:r>
        </a:p>
      </dsp:txBody>
      <dsp:txXfrm>
        <a:off x="15592" y="1869146"/>
        <a:ext cx="6635649" cy="288226"/>
      </dsp:txXfrm>
    </dsp:sp>
    <dsp:sp modelId="{F7B221D9-C8DE-4C9C-BF33-18619E380944}">
      <dsp:nvSpPr>
        <dsp:cNvPr id="0" name=""/>
        <dsp:cNvSpPr/>
      </dsp:nvSpPr>
      <dsp:spPr>
        <a:xfrm>
          <a:off x="0" y="2210404"/>
          <a:ext cx="6666833" cy="319410"/>
        </a:xfrm>
        <a:prstGeom prst="roundRect">
          <a:avLst/>
        </a:prstGeom>
        <a:gradFill rotWithShape="0">
          <a:gsLst>
            <a:gs pos="0">
              <a:schemeClr val="accent5">
                <a:hueOff val="-4860860"/>
                <a:satOff val="-330"/>
                <a:lumOff val="78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4860860"/>
                <a:satOff val="-330"/>
                <a:lumOff val="78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4860860"/>
                <a:satOff val="-330"/>
                <a:lumOff val="78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4. Your Customers </a:t>
          </a:r>
        </a:p>
      </dsp:txBody>
      <dsp:txXfrm>
        <a:off x="15592" y="2225996"/>
        <a:ext cx="6635649" cy="288226"/>
      </dsp:txXfrm>
    </dsp:sp>
    <dsp:sp modelId="{F1B0358A-3286-4643-A7DA-F249A18B23F8}">
      <dsp:nvSpPr>
        <dsp:cNvPr id="0" name=""/>
        <dsp:cNvSpPr/>
      </dsp:nvSpPr>
      <dsp:spPr>
        <a:xfrm>
          <a:off x="0" y="2567254"/>
          <a:ext cx="6666833" cy="319410"/>
        </a:xfrm>
        <a:prstGeom prst="roundRect">
          <a:avLst/>
        </a:prstGeom>
        <a:gradFill rotWithShape="0">
          <a:gsLst>
            <a:gs pos="0">
              <a:schemeClr val="accent5">
                <a:hueOff val="-6076075"/>
                <a:satOff val="-413"/>
                <a:lumOff val="98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6076075"/>
                <a:satOff val="-413"/>
                <a:lumOff val="98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6076075"/>
                <a:satOff val="-413"/>
                <a:lumOff val="98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5. Your Competitors </a:t>
          </a:r>
        </a:p>
      </dsp:txBody>
      <dsp:txXfrm>
        <a:off x="15592" y="2582846"/>
        <a:ext cx="6635649" cy="288226"/>
      </dsp:txXfrm>
    </dsp:sp>
    <dsp:sp modelId="{4C89C634-5DBA-45CF-9A93-D420DD92DA41}">
      <dsp:nvSpPr>
        <dsp:cNvPr id="0" name=""/>
        <dsp:cNvSpPr/>
      </dsp:nvSpPr>
      <dsp:spPr>
        <a:xfrm>
          <a:off x="0" y="2924104"/>
          <a:ext cx="6666833" cy="319410"/>
        </a:xfrm>
        <a:prstGeom prst="roundRect">
          <a:avLst/>
        </a:prstGeom>
        <a:gradFill rotWithShape="0">
          <a:gsLst>
            <a:gs pos="0">
              <a:schemeClr val="accent5">
                <a:hueOff val="-7291290"/>
                <a:satOff val="-496"/>
                <a:lumOff val="1177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7291290"/>
                <a:satOff val="-496"/>
                <a:lumOff val="1177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7291290"/>
                <a:satOff val="-496"/>
                <a:lumOff val="1177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6. Your Product or Service </a:t>
          </a:r>
        </a:p>
      </dsp:txBody>
      <dsp:txXfrm>
        <a:off x="15592" y="2939696"/>
        <a:ext cx="6635649" cy="288226"/>
      </dsp:txXfrm>
    </dsp:sp>
    <dsp:sp modelId="{F43EC72A-88A4-48AB-A9ED-AEA3B683830E}">
      <dsp:nvSpPr>
        <dsp:cNvPr id="0" name=""/>
        <dsp:cNvSpPr/>
      </dsp:nvSpPr>
      <dsp:spPr>
        <a:xfrm>
          <a:off x="0" y="3280955"/>
          <a:ext cx="6666833" cy="319410"/>
        </a:xfrm>
        <a:prstGeom prst="roundRect">
          <a:avLst/>
        </a:prstGeom>
        <a:gradFill rotWithShape="0">
          <a:gsLst>
            <a:gs pos="0">
              <a:schemeClr val="accent5">
                <a:hueOff val="-8506504"/>
                <a:satOff val="-578"/>
                <a:lumOff val="1373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8506504"/>
                <a:satOff val="-578"/>
                <a:lumOff val="1373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8506504"/>
                <a:satOff val="-578"/>
                <a:lumOff val="1373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7. Your Distribution Strategy </a:t>
          </a:r>
        </a:p>
      </dsp:txBody>
      <dsp:txXfrm>
        <a:off x="15592" y="3296547"/>
        <a:ext cx="6635649" cy="288226"/>
      </dsp:txXfrm>
    </dsp:sp>
    <dsp:sp modelId="{1DECEDF0-92E3-412F-9523-EADED8A287C2}">
      <dsp:nvSpPr>
        <dsp:cNvPr id="0" name=""/>
        <dsp:cNvSpPr/>
      </dsp:nvSpPr>
      <dsp:spPr>
        <a:xfrm>
          <a:off x="0" y="3637805"/>
          <a:ext cx="6666833" cy="319410"/>
        </a:xfrm>
        <a:prstGeom prst="roundRect">
          <a:avLst/>
        </a:prstGeom>
        <a:gradFill rotWithShape="0">
          <a:gsLst>
            <a:gs pos="0">
              <a:schemeClr val="accent5">
                <a:hueOff val="-9721720"/>
                <a:satOff val="-661"/>
                <a:lumOff val="156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9721720"/>
                <a:satOff val="-661"/>
                <a:lumOff val="156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9721720"/>
                <a:satOff val="-661"/>
                <a:lumOff val="156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8. Your Promotion Strategy </a:t>
          </a:r>
        </a:p>
      </dsp:txBody>
      <dsp:txXfrm>
        <a:off x="15592" y="3653397"/>
        <a:ext cx="6635649" cy="288226"/>
      </dsp:txXfrm>
    </dsp:sp>
    <dsp:sp modelId="{47D9C37E-EF67-45D7-AF90-199A56E25667}">
      <dsp:nvSpPr>
        <dsp:cNvPr id="0" name=""/>
        <dsp:cNvSpPr/>
      </dsp:nvSpPr>
      <dsp:spPr>
        <a:xfrm>
          <a:off x="0" y="3994655"/>
          <a:ext cx="6666833" cy="319410"/>
        </a:xfrm>
        <a:prstGeom prst="roundRect">
          <a:avLst/>
        </a:prstGeom>
        <a:gradFill rotWithShape="0">
          <a:gsLst>
            <a:gs pos="0">
              <a:schemeClr val="accent5">
                <a:hueOff val="-10936935"/>
                <a:satOff val="-743"/>
                <a:lumOff val="1765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0936935"/>
                <a:satOff val="-743"/>
                <a:lumOff val="1765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0936935"/>
                <a:satOff val="-743"/>
                <a:lumOff val="1765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9. Your Pricing Strategy </a:t>
          </a:r>
        </a:p>
      </dsp:txBody>
      <dsp:txXfrm>
        <a:off x="15592" y="4010247"/>
        <a:ext cx="6635649" cy="288226"/>
      </dsp:txXfrm>
    </dsp:sp>
    <dsp:sp modelId="{8C21B392-9F81-46C4-90EE-6F6A744421C5}">
      <dsp:nvSpPr>
        <dsp:cNvPr id="0" name=""/>
        <dsp:cNvSpPr/>
      </dsp:nvSpPr>
      <dsp:spPr>
        <a:xfrm>
          <a:off x="0" y="4351505"/>
          <a:ext cx="6666833" cy="319410"/>
        </a:xfrm>
        <a:prstGeom prst="roundRect">
          <a:avLst/>
        </a:prstGeom>
        <a:gradFill rotWithShape="0">
          <a:gsLst>
            <a:gs pos="0">
              <a:schemeClr val="accent5">
                <a:hueOff val="-12152150"/>
                <a:satOff val="-826"/>
                <a:lumOff val="1961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-12152150"/>
                <a:satOff val="-826"/>
                <a:lumOff val="1961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-12152150"/>
                <a:satOff val="-826"/>
                <a:lumOff val="1961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/>
            <a:t>10. Your Marketing Budget</a:t>
          </a:r>
        </a:p>
      </dsp:txBody>
      <dsp:txXfrm>
        <a:off x="15592" y="4367097"/>
        <a:ext cx="6635649" cy="28822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CCF3E0B-45EF-487A-9277-909F7A6ACAA3}">
      <dsp:nvSpPr>
        <dsp:cNvPr id="0" name=""/>
        <dsp:cNvSpPr/>
      </dsp:nvSpPr>
      <dsp:spPr>
        <a:xfrm>
          <a:off x="0" y="531"/>
          <a:ext cx="10515600" cy="124470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0F3D1D-5C30-4BA1-8DEC-C2A80918DA1E}">
      <dsp:nvSpPr>
        <dsp:cNvPr id="0" name=""/>
        <dsp:cNvSpPr/>
      </dsp:nvSpPr>
      <dsp:spPr>
        <a:xfrm>
          <a:off x="376522" y="280590"/>
          <a:ext cx="684586" cy="68458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ED757C-3CC4-4695-93C9-C9B67AED422A}">
      <dsp:nvSpPr>
        <dsp:cNvPr id="0" name=""/>
        <dsp:cNvSpPr/>
      </dsp:nvSpPr>
      <dsp:spPr>
        <a:xfrm>
          <a:off x="1437631" y="531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In the previous lecture we started working on the project by identifying a company of interest and also conducted an environmental analysis und PESTEL and SWOT analysis model. </a:t>
          </a:r>
        </a:p>
      </dsp:txBody>
      <dsp:txXfrm>
        <a:off x="1437631" y="531"/>
        <a:ext cx="9077968" cy="1244702"/>
      </dsp:txXfrm>
    </dsp:sp>
    <dsp:sp modelId="{FEAA598E-1150-4D2B-8076-61B19EE44D97}">
      <dsp:nvSpPr>
        <dsp:cNvPr id="0" name=""/>
        <dsp:cNvSpPr/>
      </dsp:nvSpPr>
      <dsp:spPr>
        <a:xfrm>
          <a:off x="0" y="1556410"/>
          <a:ext cx="10515600" cy="124470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E4A027-2C1C-4567-930D-5AB356D0A2FA}">
      <dsp:nvSpPr>
        <dsp:cNvPr id="0" name=""/>
        <dsp:cNvSpPr/>
      </dsp:nvSpPr>
      <dsp:spPr>
        <a:xfrm>
          <a:off x="376522" y="1836468"/>
          <a:ext cx="684586" cy="68458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C01AB7-77C2-4A0F-B3ED-B7C505A18A47}">
      <dsp:nvSpPr>
        <dsp:cNvPr id="0" name=""/>
        <dsp:cNvSpPr/>
      </dsp:nvSpPr>
      <dsp:spPr>
        <a:xfrm>
          <a:off x="1437631" y="1556410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In this chapter we want to develop the outline of the marketing plan for that company by considering aspects of the plan from both Kotler &amp; Kelly (2016) and McDonald &amp; Wilson (2011). </a:t>
          </a:r>
        </a:p>
      </dsp:txBody>
      <dsp:txXfrm>
        <a:off x="1437631" y="1556410"/>
        <a:ext cx="9077968" cy="1244702"/>
      </dsp:txXfrm>
    </dsp:sp>
    <dsp:sp modelId="{09C28FA1-D304-462C-80E1-559EC569382D}">
      <dsp:nvSpPr>
        <dsp:cNvPr id="0" name=""/>
        <dsp:cNvSpPr/>
      </dsp:nvSpPr>
      <dsp:spPr>
        <a:xfrm>
          <a:off x="0" y="3112289"/>
          <a:ext cx="10515600" cy="124470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0FC07B-C289-4F9D-AE0C-0BC9A5B52E27}">
      <dsp:nvSpPr>
        <dsp:cNvPr id="0" name=""/>
        <dsp:cNvSpPr/>
      </dsp:nvSpPr>
      <dsp:spPr>
        <a:xfrm>
          <a:off x="376522" y="3392347"/>
          <a:ext cx="684586" cy="68458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905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8307364-A511-4086-9357-6F409AB6B908}">
      <dsp:nvSpPr>
        <dsp:cNvPr id="0" name=""/>
        <dsp:cNvSpPr/>
      </dsp:nvSpPr>
      <dsp:spPr>
        <a:xfrm>
          <a:off x="1437631" y="3112289"/>
          <a:ext cx="9077968" cy="124470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1731" tIns="131731" rIns="131731" bIns="131731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Once we have developed the outline, we should now incorporate environmental analysis from previous lecture and keep on building the plan as we move to other areas in the course. </a:t>
          </a:r>
        </a:p>
      </dsp:txBody>
      <dsp:txXfrm>
        <a:off x="1437631" y="3112289"/>
        <a:ext cx="9077968" cy="12447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C864F2-DAE8-70AC-F167-334E3A87580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E329578-E309-AA65-903D-44B8AD722E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713DCC5-4EC5-0433-EC8F-16034D3154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7D1E-E9B4-4043-A5F1-FC428FBE13EC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122322-8F24-6B67-579D-5451D2778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E3DAA0-25A6-C6EC-20D5-0D1C9C12FF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52480-2388-4342-A223-0B40FC6E5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2682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7D7EF9-D959-407D-C218-D538E36669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299665-E41F-3936-2EF6-A2FD951A52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AA16484-8007-3EC7-468C-AB35648D4B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7D1E-E9B4-4043-A5F1-FC428FBE13EC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4D1E15-B818-1322-9D80-ECCC8449F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B1688E-EA1E-9DE5-FC19-F96324778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52480-2388-4342-A223-0B40FC6E5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5631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6DEAE-A8BB-DE98-7216-48C11212D4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AD50FC-1823-A1F4-A961-DADDC61E12E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687CE6-D9FC-1C03-7FE4-764DEC6730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7D1E-E9B4-4043-A5F1-FC428FBE13EC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BB9E53-6E83-B9C8-0CA2-9714756C08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A56409-DD78-A6FF-1C09-68790C2866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52480-2388-4342-A223-0B40FC6E5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8783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48EE8-37F5-96F6-8928-2ABC36258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B254A7-8233-DFF4-5699-782035A3691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95FE53F-143F-8FAB-DA94-1B3CE0A9DA8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408703A-FDF9-3DBB-70CD-CE5DAB9DD7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7D1E-E9B4-4043-A5F1-FC428FBE13EC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109A8BF-85F0-755F-E377-663A06F4E4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0E7F6B9-1562-814C-3434-6C508B642C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52480-2388-4342-A223-0B40FC6E5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5949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84879C-AADA-E0BB-61E1-D33D2BE124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98AF56-61A6-348F-F6B7-188637E3224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DB95BB-D5C4-7AC8-DC63-F05EA2FB000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E1D7EBA-6176-0022-1806-EFEFD3E9838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C4BFCC4-E7C5-FA5A-D385-3070BF7EA55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A03A6AD-DD65-829A-F207-CC9FC5B379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7D1E-E9B4-4043-A5F1-FC428FBE13EC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572518C-ADF3-DDE5-D346-23ABE3A5A4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E600DA3-3B11-E345-31F8-A9A1D4833C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52480-2388-4342-A223-0B40FC6E5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92083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7E3A2-D005-A151-5DDD-AFF0D839DC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068E35D-5907-8C32-7195-675DDA32F8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7D1E-E9B4-4043-A5F1-FC428FBE13EC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097767-2987-E32C-7296-83DEB903F8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8E7301-CE0F-6209-1930-B869B7CCB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52480-2388-4342-A223-0B40FC6E5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351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2790428-20FA-9AC1-31B9-4410FFCD43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7D1E-E9B4-4043-A5F1-FC428FBE13EC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EF51CAC-0889-8BB7-1549-2E3B24AC2A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1BF6525-B261-4040-9069-F2FD38CE0E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52480-2388-4342-A223-0B40FC6E5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863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84BBE3-AF1E-1D09-954E-801BF65E2E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774AED1-F72D-C78C-320A-8042C33EAEE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D5B5C2F-3ECE-7AC8-DBBC-25731622CE4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75C290-A165-A92A-4A86-59CE7AAF5D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7D1E-E9B4-4043-A5F1-FC428FBE13EC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818F759-DDB7-B7FB-6CC8-8B5342E677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FFD18FF-6BFD-A6A4-780F-671977958D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52480-2388-4342-A223-0B40FC6E5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12211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F2D8D1-7F36-18B1-5557-6E4860D261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CC8ADD-73E1-6053-2734-C493C2794E2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3146D77-3B53-7BEC-0582-6DDBE5B8EF3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55B6EC4-DA81-1C33-C795-7B6312BC19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7D1E-E9B4-4043-A5F1-FC428FBE13EC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4F3FF72-A314-2D37-5FF8-2E33216B77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A28945-D939-B5ED-D55B-9A7B50D7FA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52480-2388-4342-A223-0B40FC6E5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20552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EBC7A-6879-BCD0-0196-7E71856AB3F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692883-1C8B-1157-DE51-B5116450B9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AEB693-6EA9-DF5E-A634-93A6DF5820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7D1E-E9B4-4043-A5F1-FC428FBE13EC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52F05E-0631-BF90-8022-51F015E09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C6F0F0-8CD6-DC38-4BCE-406FA077FF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52480-2388-4342-A223-0B40FC6E5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0863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7967FE-C777-444F-32D3-67971DAB5A5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1D2A00-4ACC-00CD-618F-9F2183309F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E6BF3FA-86DA-99CF-1325-D9671D0A76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B7D1E-E9B4-4043-A5F1-FC428FBE13EC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EE1EE82-8252-B54C-D834-07D18BCF12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26590B-7E28-2D60-F8CB-6BB241C01D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52480-2388-4342-A223-0B40FC6E5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3904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FF30659-B356-E738-15AD-2B2F4C026C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E0F9B1-E61D-9748-536A-016B524A94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F963CF-D852-313A-D49D-92B8C2A2A0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B2B7D1E-E9B4-4043-A5F1-FC428FBE13EC}" type="datetimeFigureOut">
              <a:rPr lang="en-US" smtClean="0"/>
              <a:t>4/4/2024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213F2D-375F-488C-BB9B-FCF1B24D659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D398CC-2361-0B53-9A68-93807D7853F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152480-2388-4342-A223-0B40FC6E578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748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sv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7AD9F6-8CE7-4299-8FC6-328F4DCD3FF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B33083-F4E2-17C3-6281-6E46664326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7762" y="640080"/>
            <a:ext cx="6251110" cy="3566160"/>
          </a:xfrm>
        </p:spPr>
        <p:txBody>
          <a:bodyPr anchor="b">
            <a:normAutofit/>
          </a:bodyPr>
          <a:lstStyle/>
          <a:p>
            <a:pPr algn="l"/>
            <a:r>
              <a:rPr lang="en-US" sz="4200"/>
              <a:t>MARKETING MANAGEMENT AND STRATEGY </a:t>
            </a:r>
            <a:br>
              <a:rPr lang="en-US" sz="4200"/>
            </a:br>
            <a:r>
              <a:rPr lang="en-US" sz="4200"/>
              <a:t>WEEK 3 LECTURE</a:t>
            </a:r>
            <a:br>
              <a:rPr lang="en-US" sz="4200"/>
            </a:br>
            <a:r>
              <a:rPr lang="en-US" sz="4200"/>
              <a:t>DEVELOPING A MARKETING PLAN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3D265BA-8C78-C24E-441F-B77649C827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297760" y="4636008"/>
            <a:ext cx="6251111" cy="1572768"/>
          </a:xfrm>
        </p:spPr>
        <p:txBody>
          <a:bodyPr>
            <a:normAutofit/>
          </a:bodyPr>
          <a:lstStyle/>
          <a:p>
            <a:pPr algn="l"/>
            <a:r>
              <a:rPr lang="en-US" dirty="0"/>
              <a:t>Dr. John Kamau</a:t>
            </a:r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ADF4AC2-C703-AE9F-EA69-7587B9188B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990" r="15909" b="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F49775AF-8896-43EE-92C6-83497D6DC5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2862" y="440926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563791 w 4243589"/>
              <a:gd name="connsiteY1" fmla="*/ 0 h 18288"/>
              <a:gd name="connsiteX2" fmla="*/ 1042710 w 4243589"/>
              <a:gd name="connsiteY2" fmla="*/ 0 h 18288"/>
              <a:gd name="connsiteX3" fmla="*/ 1564066 w 4243589"/>
              <a:gd name="connsiteY3" fmla="*/ 0 h 18288"/>
              <a:gd name="connsiteX4" fmla="*/ 2212729 w 4243589"/>
              <a:gd name="connsiteY4" fmla="*/ 0 h 18288"/>
              <a:gd name="connsiteX5" fmla="*/ 2776520 w 4243589"/>
              <a:gd name="connsiteY5" fmla="*/ 0 h 18288"/>
              <a:gd name="connsiteX6" fmla="*/ 3297875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637362 w 4243589"/>
              <a:gd name="connsiteY9" fmla="*/ 18288 h 18288"/>
              <a:gd name="connsiteX10" fmla="*/ 3116007 w 4243589"/>
              <a:gd name="connsiteY10" fmla="*/ 18288 h 18288"/>
              <a:gd name="connsiteX11" fmla="*/ 2424908 w 4243589"/>
              <a:gd name="connsiteY11" fmla="*/ 18288 h 18288"/>
              <a:gd name="connsiteX12" fmla="*/ 1861117 w 4243589"/>
              <a:gd name="connsiteY12" fmla="*/ 18288 h 18288"/>
              <a:gd name="connsiteX13" fmla="*/ 1382198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157351" y="-15653"/>
                  <a:pt x="378877" y="-5828"/>
                  <a:pt x="563791" y="0"/>
                </a:cubicBezTo>
                <a:cubicBezTo>
                  <a:pt x="748705" y="5828"/>
                  <a:pt x="905659" y="-5525"/>
                  <a:pt x="1042710" y="0"/>
                </a:cubicBezTo>
                <a:cubicBezTo>
                  <a:pt x="1179761" y="5525"/>
                  <a:pt x="1356845" y="-21288"/>
                  <a:pt x="1564066" y="0"/>
                </a:cubicBezTo>
                <a:cubicBezTo>
                  <a:pt x="1771287" y="21288"/>
                  <a:pt x="1912099" y="25135"/>
                  <a:pt x="2212729" y="0"/>
                </a:cubicBezTo>
                <a:cubicBezTo>
                  <a:pt x="2513359" y="-25135"/>
                  <a:pt x="2514918" y="-27119"/>
                  <a:pt x="2776520" y="0"/>
                </a:cubicBezTo>
                <a:cubicBezTo>
                  <a:pt x="3038122" y="27119"/>
                  <a:pt x="3178771" y="18116"/>
                  <a:pt x="3297875" y="0"/>
                </a:cubicBezTo>
                <a:cubicBezTo>
                  <a:pt x="3416980" y="-18116"/>
                  <a:pt x="4012240" y="-40869"/>
                  <a:pt x="4243589" y="0"/>
                </a:cubicBezTo>
                <a:cubicBezTo>
                  <a:pt x="4243987" y="7429"/>
                  <a:pt x="4243569" y="10822"/>
                  <a:pt x="4243589" y="18288"/>
                </a:cubicBezTo>
                <a:cubicBezTo>
                  <a:pt x="4112949" y="-2855"/>
                  <a:pt x="3928037" y="1831"/>
                  <a:pt x="3637362" y="18288"/>
                </a:cubicBezTo>
                <a:cubicBezTo>
                  <a:pt x="3346687" y="34745"/>
                  <a:pt x="3254446" y="26669"/>
                  <a:pt x="3116007" y="18288"/>
                </a:cubicBezTo>
                <a:cubicBezTo>
                  <a:pt x="2977569" y="9907"/>
                  <a:pt x="2620228" y="28873"/>
                  <a:pt x="2424908" y="18288"/>
                </a:cubicBezTo>
                <a:cubicBezTo>
                  <a:pt x="2229588" y="7703"/>
                  <a:pt x="2088287" y="-3854"/>
                  <a:pt x="1861117" y="18288"/>
                </a:cubicBezTo>
                <a:cubicBezTo>
                  <a:pt x="1633947" y="40430"/>
                  <a:pt x="1502447" y="-871"/>
                  <a:pt x="1382198" y="18288"/>
                </a:cubicBezTo>
                <a:cubicBezTo>
                  <a:pt x="1261949" y="37447"/>
                  <a:pt x="1045440" y="28353"/>
                  <a:pt x="733535" y="18288"/>
                </a:cubicBezTo>
                <a:cubicBezTo>
                  <a:pt x="421630" y="8223"/>
                  <a:pt x="341257" y="-18359"/>
                  <a:pt x="0" y="18288"/>
                </a:cubicBezTo>
                <a:cubicBezTo>
                  <a:pt x="-591" y="13205"/>
                  <a:pt x="-663" y="6329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28164" y="17204"/>
                  <a:pt x="312653" y="1129"/>
                  <a:pt x="563791" y="0"/>
                </a:cubicBezTo>
                <a:cubicBezTo>
                  <a:pt x="814929" y="-1129"/>
                  <a:pt x="837271" y="8503"/>
                  <a:pt x="1042710" y="0"/>
                </a:cubicBezTo>
                <a:cubicBezTo>
                  <a:pt x="1248149" y="-8503"/>
                  <a:pt x="1588432" y="-28862"/>
                  <a:pt x="1733809" y="0"/>
                </a:cubicBezTo>
                <a:cubicBezTo>
                  <a:pt x="1879186" y="28862"/>
                  <a:pt x="2052815" y="5974"/>
                  <a:pt x="2297600" y="0"/>
                </a:cubicBezTo>
                <a:cubicBezTo>
                  <a:pt x="2542385" y="-5974"/>
                  <a:pt x="2699960" y="-23550"/>
                  <a:pt x="2861391" y="0"/>
                </a:cubicBezTo>
                <a:cubicBezTo>
                  <a:pt x="3022822" y="23550"/>
                  <a:pt x="3390411" y="25272"/>
                  <a:pt x="3552490" y="0"/>
                </a:cubicBezTo>
                <a:cubicBezTo>
                  <a:pt x="3714569" y="-25272"/>
                  <a:pt x="3950585" y="-31327"/>
                  <a:pt x="4243589" y="0"/>
                </a:cubicBezTo>
                <a:cubicBezTo>
                  <a:pt x="4242703" y="5429"/>
                  <a:pt x="4244410" y="14046"/>
                  <a:pt x="4243589" y="18288"/>
                </a:cubicBezTo>
                <a:cubicBezTo>
                  <a:pt x="4130424" y="-1240"/>
                  <a:pt x="3932803" y="42249"/>
                  <a:pt x="3722234" y="18288"/>
                </a:cubicBezTo>
                <a:cubicBezTo>
                  <a:pt x="3511665" y="-5673"/>
                  <a:pt x="3269903" y="45994"/>
                  <a:pt x="3116007" y="18288"/>
                </a:cubicBezTo>
                <a:cubicBezTo>
                  <a:pt x="2962111" y="-9418"/>
                  <a:pt x="2744280" y="23224"/>
                  <a:pt x="2509780" y="18288"/>
                </a:cubicBezTo>
                <a:cubicBezTo>
                  <a:pt x="2275280" y="13352"/>
                  <a:pt x="2066059" y="43664"/>
                  <a:pt x="1945989" y="18288"/>
                </a:cubicBezTo>
                <a:cubicBezTo>
                  <a:pt x="1825919" y="-7088"/>
                  <a:pt x="1407329" y="12616"/>
                  <a:pt x="1254890" y="18288"/>
                </a:cubicBezTo>
                <a:cubicBezTo>
                  <a:pt x="1102451" y="23960"/>
                  <a:pt x="837950" y="31673"/>
                  <a:pt x="563791" y="18288"/>
                </a:cubicBezTo>
                <a:cubicBezTo>
                  <a:pt x="289632" y="4903"/>
                  <a:pt x="132768" y="7105"/>
                  <a:pt x="0" y="18288"/>
                </a:cubicBezTo>
                <a:cubicBezTo>
                  <a:pt x="668" y="13665"/>
                  <a:pt x="578" y="5675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98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E8C84E-7D64-E3C1-08C2-607ABA4267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US" sz="5400"/>
              <a:t>welcome</a:t>
            </a:r>
          </a:p>
        </p:txBody>
      </p:sp>
      <p:pic>
        <p:nvPicPr>
          <p:cNvPr id="5" name="Picture 4" descr="Writing an appointment on a paper agenda">
            <a:extLst>
              <a:ext uri="{FF2B5EF4-FFF2-40B4-BE49-F238E27FC236}">
                <a16:creationId xmlns:a16="http://schemas.microsoft.com/office/drawing/2014/main" id="{471BB659-4425-5291-CD93-1ED82DA393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4669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667048-9645-2122-FCF8-C600814506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r>
              <a:rPr lang="en-US" sz="2200"/>
              <a:t>Welcome to week 3 lecture</a:t>
            </a:r>
          </a:p>
          <a:p>
            <a:r>
              <a:rPr lang="en-US" sz="2200"/>
              <a:t>It is my joy to have you in this class</a:t>
            </a:r>
          </a:p>
          <a:p>
            <a:r>
              <a:rPr lang="en-US" sz="2200"/>
              <a:t>Last week we discussed environmental analysis </a:t>
            </a:r>
          </a:p>
          <a:p>
            <a:r>
              <a:rPr lang="en-US" sz="2200"/>
              <a:t>This week we focus on developing a marketing plan</a:t>
            </a:r>
          </a:p>
        </p:txBody>
      </p:sp>
    </p:spTree>
    <p:extLst>
      <p:ext uri="{BB962C8B-B14F-4D97-AF65-F5344CB8AC3E}">
        <p14:creationId xmlns:p14="http://schemas.microsoft.com/office/powerpoint/2010/main" val="395060109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380AD67-C5CA-4918-B4BB-C359BB03EE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333CEC9-F49A-4783-7482-BA657CB3DC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80216" y="1076324"/>
            <a:ext cx="6272784" cy="1535051"/>
          </a:xfrm>
        </p:spPr>
        <p:txBody>
          <a:bodyPr anchor="b">
            <a:normAutofit/>
          </a:bodyPr>
          <a:lstStyle/>
          <a:p>
            <a:r>
              <a:rPr lang="en-US" sz="5200"/>
              <a:t>Saying about marketing planning </a:t>
            </a:r>
          </a:p>
        </p:txBody>
      </p:sp>
      <p:pic>
        <p:nvPicPr>
          <p:cNvPr id="5" name="Picture 4" descr="Hot air balloon taking off in desert under Milky Way">
            <a:extLst>
              <a:ext uri="{FF2B5EF4-FFF2-40B4-BE49-F238E27FC236}">
                <a16:creationId xmlns:a16="http://schemas.microsoft.com/office/drawing/2014/main" id="{16EC5411-2222-7661-16C3-ADCF6C3E6BE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027" r="48793" b="-2"/>
          <a:stretch/>
        </p:blipFill>
        <p:spPr>
          <a:xfrm>
            <a:off x="20" y="10"/>
            <a:ext cx="4505305" cy="6857990"/>
          </a:xfrm>
          <a:prstGeom prst="rect">
            <a:avLst/>
          </a:prstGeom>
        </p:spPr>
      </p:pic>
      <p:sp>
        <p:nvSpPr>
          <p:cNvPr id="11" name="!!accent">
            <a:extLst>
              <a:ext uri="{FF2B5EF4-FFF2-40B4-BE49-F238E27FC236}">
                <a16:creationId xmlns:a16="http://schemas.microsoft.com/office/drawing/2014/main" id="{EABAD4DA-87BA-4F70-9EF0-45C6BCF1782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17960" y="363389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915128D9-2797-47FA-B6FE-EC24E6B843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099266" y="2935541"/>
            <a:ext cx="621792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029759-3AEC-BF4B-51B3-86A1025AE4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80216" y="3351276"/>
            <a:ext cx="6272784" cy="2825686"/>
          </a:xfrm>
        </p:spPr>
        <p:txBody>
          <a:bodyPr>
            <a:normAutofit/>
          </a:bodyPr>
          <a:lstStyle/>
          <a:p>
            <a:r>
              <a:rPr lang="en-US" sz="1500"/>
              <a:t>1. "If you don't know where you are going, how can you expect to get there?" -- Basil Walsh</a:t>
            </a:r>
          </a:p>
          <a:p>
            <a:r>
              <a:rPr lang="en-US" sz="1500"/>
              <a:t>2. “By Failing to prepare, you are preparing to fail.” – Benjamin Franklin</a:t>
            </a:r>
          </a:p>
          <a:p>
            <a:r>
              <a:rPr lang="en-US" sz="1500"/>
              <a:t>3. “Without leaps of imagination or dreaming, we lose the excitement of possibilities. Dreaming, after all is a form of planning.” – Gloria Steinem</a:t>
            </a:r>
          </a:p>
          <a:p>
            <a:r>
              <a:rPr lang="en-US" sz="1500" b="0" i="0">
                <a:effectLst/>
                <a:latin typeface="Inter"/>
              </a:rPr>
              <a:t>4. “The time to repair the roof is when the sun is shining.” – John F. Kennedy</a:t>
            </a:r>
          </a:p>
          <a:p>
            <a:r>
              <a:rPr lang="en-US" sz="1500">
                <a:latin typeface="Inter"/>
              </a:rPr>
              <a:t>5</a:t>
            </a:r>
            <a:r>
              <a:rPr lang="en-US" sz="1500" b="0" i="0">
                <a:effectLst/>
                <a:latin typeface="Inter"/>
              </a:rPr>
              <a:t>. “It takes as much energy to wish as it does to plan.” – Eleanor Roosevelt</a:t>
            </a:r>
          </a:p>
          <a:p>
            <a:r>
              <a:rPr lang="en-US" sz="1500">
                <a:latin typeface="Inter"/>
              </a:rPr>
              <a:t>6</a:t>
            </a:r>
            <a:r>
              <a:rPr lang="en-US" sz="1500" b="0" i="0">
                <a:effectLst/>
                <a:latin typeface="Inter"/>
              </a:rPr>
              <a:t>. “Always plan ahead. It wasn’t raining when Noah built the ark.” – Richard Cushing</a:t>
            </a:r>
          </a:p>
          <a:p>
            <a:endParaRPr lang="en-US" sz="1500" b="0" i="0">
              <a:effectLst/>
              <a:latin typeface="Inter"/>
            </a:endParaRPr>
          </a:p>
          <a:p>
            <a:endParaRPr lang="en-US" sz="1500"/>
          </a:p>
        </p:txBody>
      </p:sp>
    </p:spTree>
    <p:extLst>
      <p:ext uri="{BB962C8B-B14F-4D97-AF65-F5344CB8AC3E}">
        <p14:creationId xmlns:p14="http://schemas.microsoft.com/office/powerpoint/2010/main" val="5610681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3AFE8227-C443-417B-BA91-520EB1EF45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"/>
            <a:ext cx="12192000" cy="6857997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FA91B67-CC3E-D377-ECBC-8D38A2513A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43193" y="489507"/>
            <a:ext cx="3091607" cy="1655483"/>
          </a:xfrm>
        </p:spPr>
        <p:txBody>
          <a:bodyPr anchor="b">
            <a:normAutofit/>
          </a:bodyPr>
          <a:lstStyle/>
          <a:p>
            <a:r>
              <a:rPr lang="en-US" sz="3700"/>
              <a:t>Intended learning outcomes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BF258E2-D7F3-F11E-074F-D7508D15174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684" r="12082" b="-1"/>
          <a:stretch/>
        </p:blipFill>
        <p:spPr>
          <a:xfrm>
            <a:off x="20" y="431"/>
            <a:ext cx="8115280" cy="6408311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61782C-C4C0-472E-B250-E847C0483D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43193" y="2418408"/>
            <a:ext cx="2942813" cy="3540265"/>
          </a:xfrm>
        </p:spPr>
        <p:txBody>
          <a:bodyPr>
            <a:normAutofit/>
          </a:bodyPr>
          <a:lstStyle/>
          <a:p>
            <a:r>
              <a:rPr lang="en-US" sz="2000"/>
              <a:t>1.	Define marketing plan;</a:t>
            </a:r>
          </a:p>
          <a:p>
            <a:r>
              <a:rPr lang="en-US" sz="2000"/>
              <a:t>2.	Describe the nature and contents of a marketing plan</a:t>
            </a:r>
          </a:p>
          <a:p>
            <a:r>
              <a:rPr lang="en-US" sz="2000"/>
              <a:t>3.	Develop a marketing plan.</a:t>
            </a:r>
          </a:p>
          <a:p>
            <a:endParaRPr lang="en-US" sz="200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907741FC-B544-4A6E-B831-6789D04233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6408741"/>
            <a:ext cx="12191998" cy="457202"/>
          </a:xfrm>
          <a:prstGeom prst="rect">
            <a:avLst/>
          </a:prstGeom>
          <a:gradFill>
            <a:gsLst>
              <a:gs pos="34000">
                <a:srgbClr val="000000">
                  <a:alpha val="96000"/>
                </a:srgbClr>
              </a:gs>
              <a:gs pos="100000">
                <a:schemeClr val="accent1"/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0BE7ED-7814-4273-B18A-F26CC03803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4" y="6408742"/>
            <a:ext cx="8115300" cy="449258"/>
          </a:xfrm>
          <a:prstGeom prst="rect">
            <a:avLst/>
          </a:prstGeom>
          <a:gradFill>
            <a:gsLst>
              <a:gs pos="28000">
                <a:schemeClr val="accent1">
                  <a:lumMod val="75000"/>
                  <a:alpha val="59000"/>
                </a:schemeClr>
              </a:gs>
              <a:gs pos="100000">
                <a:srgbClr val="000000">
                  <a:alpha val="70000"/>
                </a:srgbClr>
              </a:gs>
            </a:gsLst>
            <a:lin ang="11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690756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5A38E8-EF4F-57BF-B175-5C9442859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US" sz="5400"/>
              <a:t>What is a marketing plan?</a:t>
            </a:r>
          </a:p>
        </p:txBody>
      </p:sp>
      <p:pic>
        <p:nvPicPr>
          <p:cNvPr id="5" name="Picture 4" descr="White bulbs with a yellow one standing out">
            <a:extLst>
              <a:ext uri="{FF2B5EF4-FFF2-40B4-BE49-F238E27FC236}">
                <a16:creationId xmlns:a16="http://schemas.microsoft.com/office/drawing/2014/main" id="{CF3D089A-0203-FCE6-D650-2E9BAB3C582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399" r="35269" b="-1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26F093-DFE9-A489-81EB-05E44C6704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rmAutofit/>
          </a:bodyPr>
          <a:lstStyle/>
          <a:p>
            <a:r>
              <a:rPr lang="en-US" sz="2000"/>
              <a:t>Ballens and Evans (2018): marketing plan is a set of orderly actions aimed at achieving specific objective(s) within a given timeframe. </a:t>
            </a:r>
          </a:p>
          <a:p>
            <a:r>
              <a:rPr lang="en-US" sz="2000"/>
              <a:t>It is a is a strategic document that outlines the actions/steps a marketer proposes to take to achieve your marketing objectives.</a:t>
            </a:r>
          </a:p>
          <a:p>
            <a:r>
              <a:rPr lang="en-US" sz="2000"/>
              <a:t>Marketing plan is a written document that indicates how the firm plans to reach its marketing objectives. It contains tactical guidelines for the marketing programs and financial allocations over the planning period.</a:t>
            </a:r>
          </a:p>
        </p:txBody>
      </p:sp>
    </p:spTree>
    <p:extLst>
      <p:ext uri="{BB962C8B-B14F-4D97-AF65-F5344CB8AC3E}">
        <p14:creationId xmlns:p14="http://schemas.microsoft.com/office/powerpoint/2010/main" val="37223886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E1A7C6-F304-1FF4-894F-CB1907161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/>
              <a:t>From the definition we can deduce 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A9E36-D70A-EB3E-A480-05C3EC954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/>
              <a:t>Marketing plan:</a:t>
            </a:r>
          </a:p>
          <a:p>
            <a:r>
              <a:rPr lang="en-US" sz="2000"/>
              <a:t>Explain (from an internal perspective) the impact and results of past marketing decisions.</a:t>
            </a:r>
          </a:p>
          <a:p>
            <a:r>
              <a:rPr lang="en-US" sz="2000"/>
              <a:t>Explain the target market in which your business is competing.</a:t>
            </a:r>
          </a:p>
          <a:p>
            <a:r>
              <a:rPr lang="en-US" sz="2000"/>
              <a:t>Set goals and provide direction for future marketing efforts that are attainable.</a:t>
            </a:r>
          </a:p>
        </p:txBody>
      </p:sp>
      <p:pic>
        <p:nvPicPr>
          <p:cNvPr id="5" name="Picture 4" descr="A wall painted with an arrow and a dartboard">
            <a:extLst>
              <a:ext uri="{FF2B5EF4-FFF2-40B4-BE49-F238E27FC236}">
                <a16:creationId xmlns:a16="http://schemas.microsoft.com/office/drawing/2014/main" id="{1DAF5F51-8CCE-59B1-040D-7C3F6702A79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475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4922295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E1A7C6-F304-1FF4-894F-CB1907161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4000"/>
              <a:t>From the definition we can deduce 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EA9E36-D70A-EB3E-A480-05C3EC9542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sz="2000"/>
              <a:t>Marketing plan:</a:t>
            </a:r>
          </a:p>
          <a:p>
            <a:r>
              <a:rPr lang="en-US" sz="2000"/>
              <a:t>Set clear, realistic, and measurable targets.</a:t>
            </a:r>
          </a:p>
          <a:p>
            <a:r>
              <a:rPr lang="en-US" sz="2000"/>
              <a:t>Include deadlines for meeting those targets.</a:t>
            </a:r>
          </a:p>
          <a:p>
            <a:r>
              <a:rPr lang="en-US" sz="2000"/>
              <a:t>Provide a budget for all marketing activities.</a:t>
            </a:r>
          </a:p>
          <a:p>
            <a:r>
              <a:rPr lang="en-US" sz="2000"/>
              <a:t>Specify accountability and measures for all activities.</a:t>
            </a:r>
          </a:p>
          <a:p>
            <a:r>
              <a:rPr lang="en-US" sz="2000"/>
              <a:t>Be a fluid document that is used</a:t>
            </a:r>
          </a:p>
        </p:txBody>
      </p:sp>
      <p:pic>
        <p:nvPicPr>
          <p:cNvPr id="5" name="Picture 4" descr="Multi-coloured paper-craft art">
            <a:extLst>
              <a:ext uri="{FF2B5EF4-FFF2-40B4-BE49-F238E27FC236}">
                <a16:creationId xmlns:a16="http://schemas.microsoft.com/office/drawing/2014/main" id="{C46BB494-FAB5-F4A3-641F-02D0C41875C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19" r="19181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8885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3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13" descr="Three arrows on bullseye">
            <a:extLst>
              <a:ext uri="{FF2B5EF4-FFF2-40B4-BE49-F238E27FC236}">
                <a16:creationId xmlns:a16="http://schemas.microsoft.com/office/drawing/2014/main" id="{DB08EF2D-C0B1-AFCB-4C14-D0D1934D151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490" r="40839" b="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1BD7F5A-F0D6-46E9-C57C-606C038CC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3400"/>
              <a:t>Rationale for developing a marketing plan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662D4A-73D4-E815-1A08-06E52B9B8B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r>
              <a:rPr lang="en-US" sz="2000"/>
              <a:t>Helps you reach your target audience.</a:t>
            </a:r>
          </a:p>
          <a:p>
            <a:r>
              <a:rPr lang="en-US" sz="2000"/>
              <a:t>Helps you boost your customer base.</a:t>
            </a:r>
          </a:p>
          <a:p>
            <a:r>
              <a:rPr lang="en-US" sz="2000"/>
              <a:t>Increases your bottom line.</a:t>
            </a:r>
          </a:p>
          <a:p>
            <a:r>
              <a:rPr lang="en-US" sz="2000"/>
              <a:t>Assists you with obtaining finances.</a:t>
            </a:r>
          </a:p>
          <a:p>
            <a:r>
              <a:rPr lang="en-US" sz="2000"/>
              <a:t>Helps you set clear, realistic, measurable objectives.</a:t>
            </a:r>
          </a:p>
          <a:p>
            <a:r>
              <a:rPr lang="en-US" sz="2000"/>
              <a:t>Helps you focus your total marketing efforts.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6498350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00EDD19-6802-4EC3-95CE-CFFAB042CFD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E868B3-4094-FF20-0455-6833E8ED6B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US" sz="4200"/>
              <a:t>Marketing planning contribution to a firm success</a:t>
            </a:r>
          </a:p>
        </p:txBody>
      </p:sp>
      <p:sp>
        <p:nvSpPr>
          <p:cNvPr id="10" name="sketch line">
            <a:extLst>
              <a:ext uri="{FF2B5EF4-FFF2-40B4-BE49-F238E27FC236}">
                <a16:creationId xmlns:a16="http://schemas.microsoft.com/office/drawing/2014/main" id="{DB17E863-922E-4C26-BD64-E8FD41D286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69036" y="1677373"/>
            <a:ext cx="10853928" cy="18288"/>
          </a:xfrm>
          <a:custGeom>
            <a:avLst/>
            <a:gdLst>
              <a:gd name="connsiteX0" fmla="*/ 0 w 10853928"/>
              <a:gd name="connsiteY0" fmla="*/ 0 h 18288"/>
              <a:gd name="connsiteX1" fmla="*/ 461292 w 10853928"/>
              <a:gd name="connsiteY1" fmla="*/ 0 h 18288"/>
              <a:gd name="connsiteX2" fmla="*/ 1139662 w 10853928"/>
              <a:gd name="connsiteY2" fmla="*/ 0 h 18288"/>
              <a:gd name="connsiteX3" fmla="*/ 1926572 w 10853928"/>
              <a:gd name="connsiteY3" fmla="*/ 0 h 18288"/>
              <a:gd name="connsiteX4" fmla="*/ 2279325 w 10853928"/>
              <a:gd name="connsiteY4" fmla="*/ 0 h 18288"/>
              <a:gd name="connsiteX5" fmla="*/ 2632078 w 10853928"/>
              <a:gd name="connsiteY5" fmla="*/ 0 h 18288"/>
              <a:gd name="connsiteX6" fmla="*/ 3527527 w 10853928"/>
              <a:gd name="connsiteY6" fmla="*/ 0 h 18288"/>
              <a:gd name="connsiteX7" fmla="*/ 4205897 w 10853928"/>
              <a:gd name="connsiteY7" fmla="*/ 0 h 18288"/>
              <a:gd name="connsiteX8" fmla="*/ 4558650 w 10853928"/>
              <a:gd name="connsiteY8" fmla="*/ 0 h 18288"/>
              <a:gd name="connsiteX9" fmla="*/ 5237020 w 10853928"/>
              <a:gd name="connsiteY9" fmla="*/ 0 h 18288"/>
              <a:gd name="connsiteX10" fmla="*/ 6132469 w 10853928"/>
              <a:gd name="connsiteY10" fmla="*/ 0 h 18288"/>
              <a:gd name="connsiteX11" fmla="*/ 6702301 w 10853928"/>
              <a:gd name="connsiteY11" fmla="*/ 0 h 18288"/>
              <a:gd name="connsiteX12" fmla="*/ 7272132 w 10853928"/>
              <a:gd name="connsiteY12" fmla="*/ 0 h 18288"/>
              <a:gd name="connsiteX13" fmla="*/ 7950502 w 10853928"/>
              <a:gd name="connsiteY13" fmla="*/ 0 h 18288"/>
              <a:gd name="connsiteX14" fmla="*/ 8737412 w 10853928"/>
              <a:gd name="connsiteY14" fmla="*/ 0 h 18288"/>
              <a:gd name="connsiteX15" fmla="*/ 9524322 w 10853928"/>
              <a:gd name="connsiteY15" fmla="*/ 0 h 18288"/>
              <a:gd name="connsiteX16" fmla="*/ 10853928 w 10853928"/>
              <a:gd name="connsiteY16" fmla="*/ 0 h 18288"/>
              <a:gd name="connsiteX17" fmla="*/ 10853928 w 10853928"/>
              <a:gd name="connsiteY17" fmla="*/ 18288 h 18288"/>
              <a:gd name="connsiteX18" fmla="*/ 10392636 w 10853928"/>
              <a:gd name="connsiteY18" fmla="*/ 18288 h 18288"/>
              <a:gd name="connsiteX19" fmla="*/ 9497187 w 10853928"/>
              <a:gd name="connsiteY19" fmla="*/ 18288 h 18288"/>
              <a:gd name="connsiteX20" fmla="*/ 8818817 w 10853928"/>
              <a:gd name="connsiteY20" fmla="*/ 18288 h 18288"/>
              <a:gd name="connsiteX21" fmla="*/ 8466064 w 10853928"/>
              <a:gd name="connsiteY21" fmla="*/ 18288 h 18288"/>
              <a:gd name="connsiteX22" fmla="*/ 7787693 w 10853928"/>
              <a:gd name="connsiteY22" fmla="*/ 18288 h 18288"/>
              <a:gd name="connsiteX23" fmla="*/ 7217862 w 10853928"/>
              <a:gd name="connsiteY23" fmla="*/ 18288 h 18288"/>
              <a:gd name="connsiteX24" fmla="*/ 6648031 w 10853928"/>
              <a:gd name="connsiteY24" fmla="*/ 18288 h 18288"/>
              <a:gd name="connsiteX25" fmla="*/ 6078200 w 10853928"/>
              <a:gd name="connsiteY25" fmla="*/ 18288 h 18288"/>
              <a:gd name="connsiteX26" fmla="*/ 5508368 w 10853928"/>
              <a:gd name="connsiteY26" fmla="*/ 18288 h 18288"/>
              <a:gd name="connsiteX27" fmla="*/ 4721459 w 10853928"/>
              <a:gd name="connsiteY27" fmla="*/ 18288 h 18288"/>
              <a:gd name="connsiteX28" fmla="*/ 4043088 w 10853928"/>
              <a:gd name="connsiteY28" fmla="*/ 18288 h 18288"/>
              <a:gd name="connsiteX29" fmla="*/ 3690336 w 10853928"/>
              <a:gd name="connsiteY29" fmla="*/ 18288 h 18288"/>
              <a:gd name="connsiteX30" fmla="*/ 3120504 w 10853928"/>
              <a:gd name="connsiteY30" fmla="*/ 18288 h 18288"/>
              <a:gd name="connsiteX31" fmla="*/ 2333595 w 10853928"/>
              <a:gd name="connsiteY31" fmla="*/ 18288 h 18288"/>
              <a:gd name="connsiteX32" fmla="*/ 1872303 w 10853928"/>
              <a:gd name="connsiteY32" fmla="*/ 18288 h 18288"/>
              <a:gd name="connsiteX33" fmla="*/ 976854 w 10853928"/>
              <a:gd name="connsiteY33" fmla="*/ 18288 h 18288"/>
              <a:gd name="connsiteX34" fmla="*/ 0 w 10853928"/>
              <a:gd name="connsiteY34" fmla="*/ 18288 h 18288"/>
              <a:gd name="connsiteX35" fmla="*/ 0 w 10853928"/>
              <a:gd name="connsiteY35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10853928" h="18288" fill="none" extrusionOk="0">
                <a:moveTo>
                  <a:pt x="0" y="0"/>
                </a:moveTo>
                <a:cubicBezTo>
                  <a:pt x="146993" y="-19076"/>
                  <a:pt x="347684" y="-4790"/>
                  <a:pt x="461292" y="0"/>
                </a:cubicBezTo>
                <a:cubicBezTo>
                  <a:pt x="574900" y="4790"/>
                  <a:pt x="808367" y="19821"/>
                  <a:pt x="1139662" y="0"/>
                </a:cubicBezTo>
                <a:cubicBezTo>
                  <a:pt x="1470957" y="-19821"/>
                  <a:pt x="1627405" y="5721"/>
                  <a:pt x="1926572" y="0"/>
                </a:cubicBezTo>
                <a:cubicBezTo>
                  <a:pt x="2225739" y="-5721"/>
                  <a:pt x="2137730" y="-3235"/>
                  <a:pt x="2279325" y="0"/>
                </a:cubicBezTo>
                <a:cubicBezTo>
                  <a:pt x="2420920" y="3235"/>
                  <a:pt x="2456518" y="9685"/>
                  <a:pt x="2632078" y="0"/>
                </a:cubicBezTo>
                <a:cubicBezTo>
                  <a:pt x="2807638" y="-9685"/>
                  <a:pt x="3211516" y="-43007"/>
                  <a:pt x="3527527" y="0"/>
                </a:cubicBezTo>
                <a:cubicBezTo>
                  <a:pt x="3843538" y="43007"/>
                  <a:pt x="4058833" y="22042"/>
                  <a:pt x="4205897" y="0"/>
                </a:cubicBezTo>
                <a:cubicBezTo>
                  <a:pt x="4352961" y="-22042"/>
                  <a:pt x="4474805" y="-11846"/>
                  <a:pt x="4558650" y="0"/>
                </a:cubicBezTo>
                <a:cubicBezTo>
                  <a:pt x="4642495" y="11846"/>
                  <a:pt x="5041928" y="-6069"/>
                  <a:pt x="5237020" y="0"/>
                </a:cubicBezTo>
                <a:cubicBezTo>
                  <a:pt x="5432112" y="6069"/>
                  <a:pt x="5943266" y="-17479"/>
                  <a:pt x="6132469" y="0"/>
                </a:cubicBezTo>
                <a:cubicBezTo>
                  <a:pt x="6321672" y="17479"/>
                  <a:pt x="6483872" y="26234"/>
                  <a:pt x="6702301" y="0"/>
                </a:cubicBezTo>
                <a:cubicBezTo>
                  <a:pt x="6920730" y="-26234"/>
                  <a:pt x="6991194" y="-15156"/>
                  <a:pt x="7272132" y="0"/>
                </a:cubicBezTo>
                <a:cubicBezTo>
                  <a:pt x="7553070" y="15156"/>
                  <a:pt x="7684444" y="-32961"/>
                  <a:pt x="7950502" y="0"/>
                </a:cubicBezTo>
                <a:cubicBezTo>
                  <a:pt x="8216560" y="32961"/>
                  <a:pt x="8493290" y="-10491"/>
                  <a:pt x="8737412" y="0"/>
                </a:cubicBezTo>
                <a:cubicBezTo>
                  <a:pt x="8981534" y="10491"/>
                  <a:pt x="9191586" y="-13899"/>
                  <a:pt x="9524322" y="0"/>
                </a:cubicBezTo>
                <a:cubicBezTo>
                  <a:pt x="9857058" y="13899"/>
                  <a:pt x="10297509" y="7485"/>
                  <a:pt x="10853928" y="0"/>
                </a:cubicBezTo>
                <a:cubicBezTo>
                  <a:pt x="10854574" y="4451"/>
                  <a:pt x="10854418" y="9226"/>
                  <a:pt x="10853928" y="18288"/>
                </a:cubicBezTo>
                <a:cubicBezTo>
                  <a:pt x="10691638" y="28522"/>
                  <a:pt x="10574319" y="29578"/>
                  <a:pt x="10392636" y="18288"/>
                </a:cubicBezTo>
                <a:cubicBezTo>
                  <a:pt x="10210953" y="6998"/>
                  <a:pt x="9836277" y="-16742"/>
                  <a:pt x="9497187" y="18288"/>
                </a:cubicBezTo>
                <a:cubicBezTo>
                  <a:pt x="9158097" y="53318"/>
                  <a:pt x="9119479" y="30714"/>
                  <a:pt x="8818817" y="18288"/>
                </a:cubicBezTo>
                <a:cubicBezTo>
                  <a:pt x="8518155" y="5863"/>
                  <a:pt x="8640037" y="6483"/>
                  <a:pt x="8466064" y="18288"/>
                </a:cubicBezTo>
                <a:cubicBezTo>
                  <a:pt x="8292091" y="30093"/>
                  <a:pt x="7997656" y="18914"/>
                  <a:pt x="7787693" y="18288"/>
                </a:cubicBezTo>
                <a:cubicBezTo>
                  <a:pt x="7577730" y="17662"/>
                  <a:pt x="7412468" y="21416"/>
                  <a:pt x="7217862" y="18288"/>
                </a:cubicBezTo>
                <a:cubicBezTo>
                  <a:pt x="7023256" y="15160"/>
                  <a:pt x="6898018" y="14824"/>
                  <a:pt x="6648031" y="18288"/>
                </a:cubicBezTo>
                <a:cubicBezTo>
                  <a:pt x="6398044" y="21752"/>
                  <a:pt x="6254402" y="38625"/>
                  <a:pt x="6078200" y="18288"/>
                </a:cubicBezTo>
                <a:cubicBezTo>
                  <a:pt x="5901998" y="-2049"/>
                  <a:pt x="5622886" y="3213"/>
                  <a:pt x="5508368" y="18288"/>
                </a:cubicBezTo>
                <a:cubicBezTo>
                  <a:pt x="5393850" y="33363"/>
                  <a:pt x="5036260" y="26830"/>
                  <a:pt x="4721459" y="18288"/>
                </a:cubicBezTo>
                <a:cubicBezTo>
                  <a:pt x="4406658" y="9746"/>
                  <a:pt x="4239221" y="41551"/>
                  <a:pt x="4043088" y="18288"/>
                </a:cubicBezTo>
                <a:cubicBezTo>
                  <a:pt x="3846955" y="-4975"/>
                  <a:pt x="3818802" y="34658"/>
                  <a:pt x="3690336" y="18288"/>
                </a:cubicBezTo>
                <a:cubicBezTo>
                  <a:pt x="3561870" y="1918"/>
                  <a:pt x="3265491" y="42194"/>
                  <a:pt x="3120504" y="18288"/>
                </a:cubicBezTo>
                <a:cubicBezTo>
                  <a:pt x="2975517" y="-5618"/>
                  <a:pt x="2720254" y="36673"/>
                  <a:pt x="2333595" y="18288"/>
                </a:cubicBezTo>
                <a:cubicBezTo>
                  <a:pt x="1946936" y="-97"/>
                  <a:pt x="2097241" y="5776"/>
                  <a:pt x="1872303" y="18288"/>
                </a:cubicBezTo>
                <a:cubicBezTo>
                  <a:pt x="1647365" y="30800"/>
                  <a:pt x="1282708" y="45380"/>
                  <a:pt x="976854" y="18288"/>
                </a:cubicBezTo>
                <a:cubicBezTo>
                  <a:pt x="671000" y="-8804"/>
                  <a:pt x="408401" y="-12775"/>
                  <a:pt x="0" y="18288"/>
                </a:cubicBezTo>
                <a:cubicBezTo>
                  <a:pt x="-213" y="9468"/>
                  <a:pt x="187" y="4459"/>
                  <a:pt x="0" y="0"/>
                </a:cubicBezTo>
                <a:close/>
              </a:path>
              <a:path w="10853928" h="18288" stroke="0" extrusionOk="0">
                <a:moveTo>
                  <a:pt x="0" y="0"/>
                </a:moveTo>
                <a:cubicBezTo>
                  <a:pt x="267322" y="15284"/>
                  <a:pt x="415388" y="-21048"/>
                  <a:pt x="569831" y="0"/>
                </a:cubicBezTo>
                <a:cubicBezTo>
                  <a:pt x="724274" y="21048"/>
                  <a:pt x="769333" y="-2353"/>
                  <a:pt x="922584" y="0"/>
                </a:cubicBezTo>
                <a:cubicBezTo>
                  <a:pt x="1075835" y="2353"/>
                  <a:pt x="1399490" y="-145"/>
                  <a:pt x="1818033" y="0"/>
                </a:cubicBezTo>
                <a:cubicBezTo>
                  <a:pt x="2236576" y="145"/>
                  <a:pt x="2145330" y="5482"/>
                  <a:pt x="2387864" y="0"/>
                </a:cubicBezTo>
                <a:cubicBezTo>
                  <a:pt x="2630398" y="-5482"/>
                  <a:pt x="2793207" y="18487"/>
                  <a:pt x="2957695" y="0"/>
                </a:cubicBezTo>
                <a:cubicBezTo>
                  <a:pt x="3122183" y="-18487"/>
                  <a:pt x="3579141" y="19003"/>
                  <a:pt x="3853144" y="0"/>
                </a:cubicBezTo>
                <a:cubicBezTo>
                  <a:pt x="4127147" y="-19003"/>
                  <a:pt x="4209857" y="12211"/>
                  <a:pt x="4314436" y="0"/>
                </a:cubicBezTo>
                <a:cubicBezTo>
                  <a:pt x="4419015" y="-12211"/>
                  <a:pt x="4762459" y="-17220"/>
                  <a:pt x="5209885" y="0"/>
                </a:cubicBezTo>
                <a:cubicBezTo>
                  <a:pt x="5657311" y="17220"/>
                  <a:pt x="5692663" y="-3290"/>
                  <a:pt x="6105335" y="0"/>
                </a:cubicBezTo>
                <a:cubicBezTo>
                  <a:pt x="6518007" y="3290"/>
                  <a:pt x="6455516" y="-5124"/>
                  <a:pt x="6783705" y="0"/>
                </a:cubicBezTo>
                <a:cubicBezTo>
                  <a:pt x="7111894" y="5124"/>
                  <a:pt x="7441941" y="-17829"/>
                  <a:pt x="7679154" y="0"/>
                </a:cubicBezTo>
                <a:cubicBezTo>
                  <a:pt x="7916367" y="17829"/>
                  <a:pt x="8102967" y="-24363"/>
                  <a:pt x="8248985" y="0"/>
                </a:cubicBezTo>
                <a:cubicBezTo>
                  <a:pt x="8395003" y="24363"/>
                  <a:pt x="8552393" y="25505"/>
                  <a:pt x="8818817" y="0"/>
                </a:cubicBezTo>
                <a:cubicBezTo>
                  <a:pt x="9085241" y="-25505"/>
                  <a:pt x="9411308" y="38000"/>
                  <a:pt x="9605726" y="0"/>
                </a:cubicBezTo>
                <a:cubicBezTo>
                  <a:pt x="9800144" y="-38000"/>
                  <a:pt x="10006468" y="-25741"/>
                  <a:pt x="10175558" y="0"/>
                </a:cubicBezTo>
                <a:cubicBezTo>
                  <a:pt x="10344648" y="25741"/>
                  <a:pt x="10696282" y="695"/>
                  <a:pt x="10853928" y="0"/>
                </a:cubicBezTo>
                <a:cubicBezTo>
                  <a:pt x="10853521" y="8690"/>
                  <a:pt x="10853774" y="14141"/>
                  <a:pt x="10853928" y="18288"/>
                </a:cubicBezTo>
                <a:cubicBezTo>
                  <a:pt x="10608124" y="24255"/>
                  <a:pt x="10343415" y="22307"/>
                  <a:pt x="10067018" y="18288"/>
                </a:cubicBezTo>
                <a:cubicBezTo>
                  <a:pt x="9790621" y="14270"/>
                  <a:pt x="9843266" y="3564"/>
                  <a:pt x="9714266" y="18288"/>
                </a:cubicBezTo>
                <a:cubicBezTo>
                  <a:pt x="9585266" y="33012"/>
                  <a:pt x="9379484" y="1875"/>
                  <a:pt x="9252974" y="18288"/>
                </a:cubicBezTo>
                <a:cubicBezTo>
                  <a:pt x="9126464" y="34701"/>
                  <a:pt x="8580678" y="-4904"/>
                  <a:pt x="8357525" y="18288"/>
                </a:cubicBezTo>
                <a:cubicBezTo>
                  <a:pt x="8134372" y="41480"/>
                  <a:pt x="7903199" y="26458"/>
                  <a:pt x="7679154" y="18288"/>
                </a:cubicBezTo>
                <a:cubicBezTo>
                  <a:pt x="7455109" y="10118"/>
                  <a:pt x="7435944" y="27109"/>
                  <a:pt x="7217862" y="18288"/>
                </a:cubicBezTo>
                <a:cubicBezTo>
                  <a:pt x="6999780" y="9467"/>
                  <a:pt x="6680409" y="18985"/>
                  <a:pt x="6539492" y="18288"/>
                </a:cubicBezTo>
                <a:cubicBezTo>
                  <a:pt x="6398575" y="17592"/>
                  <a:pt x="6312077" y="33018"/>
                  <a:pt x="6186739" y="18288"/>
                </a:cubicBezTo>
                <a:cubicBezTo>
                  <a:pt x="6061401" y="3558"/>
                  <a:pt x="5947033" y="12075"/>
                  <a:pt x="5833986" y="18288"/>
                </a:cubicBezTo>
                <a:cubicBezTo>
                  <a:pt x="5720939" y="24501"/>
                  <a:pt x="5482226" y="8586"/>
                  <a:pt x="5155616" y="18288"/>
                </a:cubicBezTo>
                <a:cubicBezTo>
                  <a:pt x="4829006" y="27991"/>
                  <a:pt x="4841274" y="29316"/>
                  <a:pt x="4694324" y="18288"/>
                </a:cubicBezTo>
                <a:cubicBezTo>
                  <a:pt x="4547374" y="7260"/>
                  <a:pt x="4077675" y="7013"/>
                  <a:pt x="3907414" y="18288"/>
                </a:cubicBezTo>
                <a:cubicBezTo>
                  <a:pt x="3737153" y="29564"/>
                  <a:pt x="3538393" y="21630"/>
                  <a:pt x="3446122" y="18288"/>
                </a:cubicBezTo>
                <a:cubicBezTo>
                  <a:pt x="3353851" y="14946"/>
                  <a:pt x="2990320" y="-8091"/>
                  <a:pt x="2659212" y="18288"/>
                </a:cubicBezTo>
                <a:cubicBezTo>
                  <a:pt x="2328104" y="44667"/>
                  <a:pt x="2427653" y="9607"/>
                  <a:pt x="2306460" y="18288"/>
                </a:cubicBezTo>
                <a:cubicBezTo>
                  <a:pt x="2185267" y="26969"/>
                  <a:pt x="1719763" y="3717"/>
                  <a:pt x="1519550" y="18288"/>
                </a:cubicBezTo>
                <a:cubicBezTo>
                  <a:pt x="1319337" y="32860"/>
                  <a:pt x="1167371" y="17040"/>
                  <a:pt x="1058258" y="18288"/>
                </a:cubicBezTo>
                <a:cubicBezTo>
                  <a:pt x="949145" y="19536"/>
                  <a:pt x="780234" y="31447"/>
                  <a:pt x="705505" y="18288"/>
                </a:cubicBezTo>
                <a:cubicBezTo>
                  <a:pt x="630776" y="5129"/>
                  <a:pt x="215796" y="30056"/>
                  <a:pt x="0" y="18288"/>
                </a:cubicBezTo>
                <a:cubicBezTo>
                  <a:pt x="-53" y="11301"/>
                  <a:pt x="-649" y="7756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1C70FB-4238-0C98-36EC-68C241BDD20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29384"/>
            <a:ext cx="10515600" cy="4251960"/>
          </a:xfrm>
        </p:spPr>
        <p:txBody>
          <a:bodyPr>
            <a:normAutofit/>
          </a:bodyPr>
          <a:lstStyle/>
          <a:p>
            <a:r>
              <a:rPr lang="en-US" sz="2200"/>
              <a:t>The systematic identification of emerging opportunities and threats</a:t>
            </a:r>
          </a:p>
          <a:p>
            <a:r>
              <a:rPr lang="en-US" sz="2200"/>
              <a:t>Preparedness to meet change.</a:t>
            </a:r>
          </a:p>
          <a:p>
            <a:r>
              <a:rPr lang="en-US" sz="2200"/>
              <a:t>The specification of sustainable competitive advantage</a:t>
            </a:r>
          </a:p>
          <a:p>
            <a:r>
              <a:rPr lang="en-US" sz="2200"/>
              <a:t>Improved communication among executives</a:t>
            </a:r>
          </a:p>
          <a:p>
            <a:r>
              <a:rPr lang="en-US" sz="2200"/>
              <a:t>Reduction of conflicts between individuals and departments</a:t>
            </a:r>
          </a:p>
          <a:p>
            <a:r>
              <a:rPr lang="en-US" sz="2200"/>
              <a:t>The involvement of all levels of management in the planning process</a:t>
            </a:r>
          </a:p>
          <a:p>
            <a:r>
              <a:rPr lang="en-US" sz="2200"/>
              <a:t>More appropriate allocation of scarce resources</a:t>
            </a:r>
          </a:p>
          <a:p>
            <a:r>
              <a:rPr lang="en-US" sz="2200"/>
              <a:t>Consistency of approach across the organization</a:t>
            </a:r>
          </a:p>
          <a:p>
            <a:r>
              <a:rPr lang="en-US" sz="2200"/>
              <a:t>A more market-focused orientation across the organization</a:t>
            </a:r>
          </a:p>
          <a:p>
            <a:endParaRPr lang="en-US" sz="2200"/>
          </a:p>
        </p:txBody>
      </p:sp>
    </p:spTree>
    <p:extLst>
      <p:ext uri="{BB962C8B-B14F-4D97-AF65-F5344CB8AC3E}">
        <p14:creationId xmlns:p14="http://schemas.microsoft.com/office/powerpoint/2010/main" val="321284250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10D4E9-CF5B-1BBC-99BA-51F54FB65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4000" dirty="0"/>
              <a:t>Why firms fail to develop marketing plans?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D8E329-4E5F-46E7-D6DC-B49953EC13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/>
              <a:t>1.	Lack of Awareness</a:t>
            </a:r>
          </a:p>
          <a:p>
            <a:r>
              <a:rPr lang="en-US" sz="2000"/>
              <a:t>2.	Resource Constraints</a:t>
            </a:r>
          </a:p>
          <a:p>
            <a:r>
              <a:rPr lang="en-US" sz="2000"/>
              <a:t>3.	Short-term Focus</a:t>
            </a:r>
          </a:p>
          <a:p>
            <a:r>
              <a:rPr lang="en-US" sz="2000"/>
              <a:t>4.	Lack of Expertise</a:t>
            </a:r>
          </a:p>
          <a:p>
            <a:r>
              <a:rPr lang="en-US" sz="2000"/>
              <a:t>5.	Reactive Approach</a:t>
            </a:r>
          </a:p>
        </p:txBody>
      </p:sp>
      <p:pic>
        <p:nvPicPr>
          <p:cNvPr id="5" name="Picture 4" descr="Wood human figure">
            <a:extLst>
              <a:ext uri="{FF2B5EF4-FFF2-40B4-BE49-F238E27FC236}">
                <a16:creationId xmlns:a16="http://schemas.microsoft.com/office/drawing/2014/main" id="{4ECE979E-A7F3-7D8A-5603-B131A3B56F2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48163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9043165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Different coloured question marks">
            <a:extLst>
              <a:ext uri="{FF2B5EF4-FFF2-40B4-BE49-F238E27FC236}">
                <a16:creationId xmlns:a16="http://schemas.microsoft.com/office/drawing/2014/main" id="{E8828956-9835-F7D7-016A-B5D6EAA4505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336" r="26722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10D4E9-CF5B-1BBC-99BA-51F54FB65B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US" sz="3700"/>
              <a:t>Why firms fail to develop marketing plans?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D8E329-4E5F-46E7-D6DC-B49953EC13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1" y="2884929"/>
            <a:ext cx="4659756" cy="3374137"/>
          </a:xfrm>
        </p:spPr>
        <p:txBody>
          <a:bodyPr anchor="ctr">
            <a:normAutofit/>
          </a:bodyPr>
          <a:lstStyle/>
          <a:p>
            <a:r>
              <a:rPr lang="en-US" sz="2000"/>
              <a:t>6.	Misalignment with Business Goals</a:t>
            </a:r>
          </a:p>
          <a:p>
            <a:r>
              <a:rPr lang="en-US" sz="2000"/>
              <a:t>7.	Overconfidence</a:t>
            </a:r>
          </a:p>
          <a:p>
            <a:r>
              <a:rPr lang="en-US" sz="2000"/>
              <a:t>8.	Fear of Change</a:t>
            </a:r>
          </a:p>
          <a:p>
            <a:r>
              <a:rPr lang="en-US" sz="2000"/>
              <a:t>9.	Lack of Accountability</a:t>
            </a:r>
          </a:p>
          <a:p>
            <a:r>
              <a:rPr lang="en-US" sz="2000"/>
              <a:t>10.	Perception of Complexity</a:t>
            </a:r>
          </a:p>
        </p:txBody>
      </p:sp>
    </p:spTree>
    <p:extLst>
      <p:ext uri="{BB962C8B-B14F-4D97-AF65-F5344CB8AC3E}">
        <p14:creationId xmlns:p14="http://schemas.microsoft.com/office/powerpoint/2010/main" val="249240405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person reaching for a paper on a table full of paper and sticky notes">
            <a:extLst>
              <a:ext uri="{FF2B5EF4-FFF2-40B4-BE49-F238E27FC236}">
                <a16:creationId xmlns:a16="http://schemas.microsoft.com/office/drawing/2014/main" id="{9F47AA0B-8E68-D96F-BD2E-F148769E0E9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871" r="20863" b="-1"/>
          <a:stretch/>
        </p:blipFill>
        <p:spPr>
          <a:xfrm>
            <a:off x="6103027" y="10"/>
            <a:ext cx="6088971" cy="6857990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59B296B9-C5A5-4E4F-9B60-C907B5F146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6858000"/>
          </a:xfrm>
          <a:prstGeom prst="rect">
            <a:avLst/>
          </a:prstGeom>
          <a:ln>
            <a:noFill/>
          </a:ln>
          <a:effectLst>
            <a:outerShdw blurRad="889000" dist="406400" dir="21540000" sx="90000" sy="90000" algn="t" rotWithShape="0">
              <a:srgbClr val="000000">
                <a:alpha val="2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D0300FD3-5AF1-6305-15FA-9078072672E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6103025" cy="2285995"/>
          </a:xfrm>
          <a:prstGeom prst="rect">
            <a:avLst/>
          </a:prstGeom>
          <a:ln>
            <a:noFill/>
          </a:ln>
          <a:effectLst>
            <a:outerShdw blurRad="254000" dist="127000" dir="5460000" sx="92000" sy="92000" algn="t" rotWithShape="0">
              <a:srgbClr val="000000">
                <a:alpha val="3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2BED653-F9A8-2961-BA7C-5E4FC7C3EA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1" y="328512"/>
            <a:ext cx="4778387" cy="1628970"/>
          </a:xfrm>
        </p:spPr>
        <p:txBody>
          <a:bodyPr anchor="ctr">
            <a:normAutofit/>
          </a:bodyPr>
          <a:lstStyle/>
          <a:p>
            <a:r>
              <a:rPr lang="en-US" sz="4000"/>
              <a:t>Process of developing a marketing plan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AA9A7EC-597B-8B6C-E1FB-3511E57551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1" y="2884929"/>
            <a:ext cx="4659756" cy="3374137"/>
          </a:xfrm>
        </p:spPr>
        <p:txBody>
          <a:bodyPr anchor="ctr">
            <a:normAutofit/>
          </a:bodyPr>
          <a:lstStyle/>
          <a:p>
            <a:r>
              <a:rPr lang="en-US" sz="2000"/>
              <a:t>Two levels of planning </a:t>
            </a:r>
          </a:p>
          <a:p>
            <a:r>
              <a:rPr lang="en-US" sz="2000"/>
              <a:t>A) Corporate level</a:t>
            </a:r>
          </a:p>
          <a:p>
            <a:r>
              <a:rPr lang="en-US" sz="2000"/>
              <a:t>B) strategic business units level</a:t>
            </a:r>
          </a:p>
        </p:txBody>
      </p:sp>
    </p:spTree>
    <p:extLst>
      <p:ext uri="{BB962C8B-B14F-4D97-AF65-F5344CB8AC3E}">
        <p14:creationId xmlns:p14="http://schemas.microsoft.com/office/powerpoint/2010/main" val="17604898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07440-6801-E4E5-FDE3-3CBD28AA6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700"/>
              <a:t>a)	Corporate and division strategic planning</a:t>
            </a:r>
            <a:br>
              <a:rPr lang="en-US" sz="3700"/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36B88-BBBC-8606-C968-237C82905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2000"/>
              <a:t>i)	Defining the corporate mission </a:t>
            </a:r>
          </a:p>
          <a:p>
            <a:r>
              <a:rPr lang="en-US" sz="2000"/>
              <a:t>ii)	Establishing strategic business units</a:t>
            </a:r>
          </a:p>
          <a:p>
            <a:r>
              <a:rPr lang="en-US" sz="2000"/>
              <a:t>iii)	Assigning resources to each strategic business unit</a:t>
            </a:r>
          </a:p>
          <a:p>
            <a:r>
              <a:rPr lang="en-US" sz="2000"/>
              <a:t>iv)	Assessing growth opportunities </a:t>
            </a:r>
          </a:p>
          <a:p>
            <a:endParaRPr lang="en-US" sz="200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38C8AAA6-C7E8-EBFF-B360-492D43346E4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00" r="39364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345350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E442304-DDBD-4F7B-8017-36BCC863FB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07440-6801-E4E5-FDE3-3CBD28AA6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5000" y="640823"/>
            <a:ext cx="3418659" cy="5583148"/>
          </a:xfrm>
        </p:spPr>
        <p:txBody>
          <a:bodyPr anchor="ctr">
            <a:normAutofit/>
          </a:bodyPr>
          <a:lstStyle/>
          <a:p>
            <a:r>
              <a:rPr lang="en-US" sz="4200"/>
              <a:t>a)	Corporate and division strategic planning</a:t>
            </a:r>
            <a:br>
              <a:rPr lang="en-US" sz="4200"/>
            </a:br>
            <a:endParaRPr lang="en-US" sz="4200"/>
          </a:p>
        </p:txBody>
      </p:sp>
      <p:sp>
        <p:nvSpPr>
          <p:cNvPr id="11" name="sketch line">
            <a:extLst>
              <a:ext uri="{FF2B5EF4-FFF2-40B4-BE49-F238E27FC236}">
                <a16:creationId xmlns:a16="http://schemas.microsoft.com/office/drawing/2014/main" id="{5E107275-3853-46FD-A241-DE4355A426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1627450" y="3462719"/>
            <a:ext cx="5410200" cy="18288"/>
          </a:xfrm>
          <a:custGeom>
            <a:avLst/>
            <a:gdLst>
              <a:gd name="connsiteX0" fmla="*/ 0 w 5410200"/>
              <a:gd name="connsiteY0" fmla="*/ 0 h 18288"/>
              <a:gd name="connsiteX1" fmla="*/ 568071 w 5410200"/>
              <a:gd name="connsiteY1" fmla="*/ 0 h 18288"/>
              <a:gd name="connsiteX2" fmla="*/ 1298448 w 5410200"/>
              <a:gd name="connsiteY2" fmla="*/ 0 h 18288"/>
              <a:gd name="connsiteX3" fmla="*/ 1920621 w 5410200"/>
              <a:gd name="connsiteY3" fmla="*/ 0 h 18288"/>
              <a:gd name="connsiteX4" fmla="*/ 2488692 w 5410200"/>
              <a:gd name="connsiteY4" fmla="*/ 0 h 18288"/>
              <a:gd name="connsiteX5" fmla="*/ 3219069 w 5410200"/>
              <a:gd name="connsiteY5" fmla="*/ 0 h 18288"/>
              <a:gd name="connsiteX6" fmla="*/ 3895344 w 5410200"/>
              <a:gd name="connsiteY6" fmla="*/ 0 h 18288"/>
              <a:gd name="connsiteX7" fmla="*/ 4571619 w 5410200"/>
              <a:gd name="connsiteY7" fmla="*/ 0 h 18288"/>
              <a:gd name="connsiteX8" fmla="*/ 5410200 w 5410200"/>
              <a:gd name="connsiteY8" fmla="*/ 0 h 18288"/>
              <a:gd name="connsiteX9" fmla="*/ 5410200 w 5410200"/>
              <a:gd name="connsiteY9" fmla="*/ 18288 h 18288"/>
              <a:gd name="connsiteX10" fmla="*/ 4842129 w 5410200"/>
              <a:gd name="connsiteY10" fmla="*/ 18288 h 18288"/>
              <a:gd name="connsiteX11" fmla="*/ 4328160 w 5410200"/>
              <a:gd name="connsiteY11" fmla="*/ 18288 h 18288"/>
              <a:gd name="connsiteX12" fmla="*/ 3597783 w 5410200"/>
              <a:gd name="connsiteY12" fmla="*/ 18288 h 18288"/>
              <a:gd name="connsiteX13" fmla="*/ 3029712 w 5410200"/>
              <a:gd name="connsiteY13" fmla="*/ 18288 h 18288"/>
              <a:gd name="connsiteX14" fmla="*/ 2299335 w 5410200"/>
              <a:gd name="connsiteY14" fmla="*/ 18288 h 18288"/>
              <a:gd name="connsiteX15" fmla="*/ 1514856 w 5410200"/>
              <a:gd name="connsiteY15" fmla="*/ 18288 h 18288"/>
              <a:gd name="connsiteX16" fmla="*/ 892683 w 5410200"/>
              <a:gd name="connsiteY16" fmla="*/ 18288 h 18288"/>
              <a:gd name="connsiteX17" fmla="*/ 0 w 5410200"/>
              <a:gd name="connsiteY17" fmla="*/ 18288 h 18288"/>
              <a:gd name="connsiteX18" fmla="*/ 0 w 5410200"/>
              <a:gd name="connsiteY18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5410200" h="18288" fill="none" extrusionOk="0">
                <a:moveTo>
                  <a:pt x="0" y="0"/>
                </a:moveTo>
                <a:cubicBezTo>
                  <a:pt x="163050" y="-18707"/>
                  <a:pt x="319321" y="-16364"/>
                  <a:pt x="568071" y="0"/>
                </a:cubicBezTo>
                <a:cubicBezTo>
                  <a:pt x="816821" y="16364"/>
                  <a:pt x="1013224" y="-7268"/>
                  <a:pt x="1298448" y="0"/>
                </a:cubicBezTo>
                <a:cubicBezTo>
                  <a:pt x="1583672" y="7268"/>
                  <a:pt x="1631711" y="-3367"/>
                  <a:pt x="1920621" y="0"/>
                </a:cubicBezTo>
                <a:cubicBezTo>
                  <a:pt x="2209531" y="3367"/>
                  <a:pt x="2364420" y="-19184"/>
                  <a:pt x="2488692" y="0"/>
                </a:cubicBezTo>
                <a:cubicBezTo>
                  <a:pt x="2612964" y="19184"/>
                  <a:pt x="3023298" y="-34627"/>
                  <a:pt x="3219069" y="0"/>
                </a:cubicBezTo>
                <a:cubicBezTo>
                  <a:pt x="3414840" y="34627"/>
                  <a:pt x="3656810" y="24043"/>
                  <a:pt x="3895344" y="0"/>
                </a:cubicBezTo>
                <a:cubicBezTo>
                  <a:pt x="4133879" y="-24043"/>
                  <a:pt x="4393984" y="-19577"/>
                  <a:pt x="4571619" y="0"/>
                </a:cubicBezTo>
                <a:cubicBezTo>
                  <a:pt x="4749255" y="19577"/>
                  <a:pt x="5179928" y="-6281"/>
                  <a:pt x="5410200" y="0"/>
                </a:cubicBezTo>
                <a:cubicBezTo>
                  <a:pt x="5410730" y="6954"/>
                  <a:pt x="5410934" y="12839"/>
                  <a:pt x="5410200" y="18288"/>
                </a:cubicBezTo>
                <a:cubicBezTo>
                  <a:pt x="5139060" y="6751"/>
                  <a:pt x="5121593" y="31035"/>
                  <a:pt x="4842129" y="18288"/>
                </a:cubicBezTo>
                <a:cubicBezTo>
                  <a:pt x="4562665" y="5541"/>
                  <a:pt x="4448273" y="9487"/>
                  <a:pt x="4328160" y="18288"/>
                </a:cubicBezTo>
                <a:cubicBezTo>
                  <a:pt x="4208047" y="27089"/>
                  <a:pt x="3760936" y="22567"/>
                  <a:pt x="3597783" y="18288"/>
                </a:cubicBezTo>
                <a:cubicBezTo>
                  <a:pt x="3434630" y="14009"/>
                  <a:pt x="3299718" y="33213"/>
                  <a:pt x="3029712" y="18288"/>
                </a:cubicBezTo>
                <a:cubicBezTo>
                  <a:pt x="2759706" y="3363"/>
                  <a:pt x="2640159" y="27394"/>
                  <a:pt x="2299335" y="18288"/>
                </a:cubicBezTo>
                <a:cubicBezTo>
                  <a:pt x="1958511" y="9182"/>
                  <a:pt x="1801186" y="28985"/>
                  <a:pt x="1514856" y="18288"/>
                </a:cubicBezTo>
                <a:cubicBezTo>
                  <a:pt x="1228526" y="7591"/>
                  <a:pt x="1063509" y="-5305"/>
                  <a:pt x="892683" y="18288"/>
                </a:cubicBezTo>
                <a:cubicBezTo>
                  <a:pt x="721857" y="41881"/>
                  <a:pt x="186945" y="-20897"/>
                  <a:pt x="0" y="18288"/>
                </a:cubicBezTo>
                <a:cubicBezTo>
                  <a:pt x="-570" y="9279"/>
                  <a:pt x="132" y="5100"/>
                  <a:pt x="0" y="0"/>
                </a:cubicBezTo>
                <a:close/>
              </a:path>
              <a:path w="5410200" h="18288" stroke="0" extrusionOk="0">
                <a:moveTo>
                  <a:pt x="0" y="0"/>
                </a:moveTo>
                <a:cubicBezTo>
                  <a:pt x="285096" y="-4925"/>
                  <a:pt x="376456" y="22268"/>
                  <a:pt x="622173" y="0"/>
                </a:cubicBezTo>
                <a:cubicBezTo>
                  <a:pt x="867890" y="-22268"/>
                  <a:pt x="1031392" y="7228"/>
                  <a:pt x="1136142" y="0"/>
                </a:cubicBezTo>
                <a:cubicBezTo>
                  <a:pt x="1240892" y="-7228"/>
                  <a:pt x="1561853" y="9877"/>
                  <a:pt x="1920621" y="0"/>
                </a:cubicBezTo>
                <a:cubicBezTo>
                  <a:pt x="2279389" y="-9877"/>
                  <a:pt x="2367255" y="19546"/>
                  <a:pt x="2542794" y="0"/>
                </a:cubicBezTo>
                <a:cubicBezTo>
                  <a:pt x="2718333" y="-19546"/>
                  <a:pt x="2866732" y="-22226"/>
                  <a:pt x="3164967" y="0"/>
                </a:cubicBezTo>
                <a:cubicBezTo>
                  <a:pt x="3463202" y="22226"/>
                  <a:pt x="3568055" y="-2765"/>
                  <a:pt x="3949446" y="0"/>
                </a:cubicBezTo>
                <a:cubicBezTo>
                  <a:pt x="4330837" y="2765"/>
                  <a:pt x="4287895" y="10557"/>
                  <a:pt x="4517517" y="0"/>
                </a:cubicBezTo>
                <a:cubicBezTo>
                  <a:pt x="4747139" y="-10557"/>
                  <a:pt x="5149588" y="8716"/>
                  <a:pt x="5410200" y="0"/>
                </a:cubicBezTo>
                <a:cubicBezTo>
                  <a:pt x="5409517" y="5414"/>
                  <a:pt x="5409480" y="12510"/>
                  <a:pt x="5410200" y="18288"/>
                </a:cubicBezTo>
                <a:cubicBezTo>
                  <a:pt x="5163327" y="41494"/>
                  <a:pt x="5008749" y="10693"/>
                  <a:pt x="4842129" y="18288"/>
                </a:cubicBezTo>
                <a:cubicBezTo>
                  <a:pt x="4675509" y="25883"/>
                  <a:pt x="4433401" y="-615"/>
                  <a:pt x="4165854" y="18288"/>
                </a:cubicBezTo>
                <a:cubicBezTo>
                  <a:pt x="3898308" y="37191"/>
                  <a:pt x="3809032" y="-8710"/>
                  <a:pt x="3543681" y="18288"/>
                </a:cubicBezTo>
                <a:cubicBezTo>
                  <a:pt x="3278330" y="45286"/>
                  <a:pt x="3073876" y="-15917"/>
                  <a:pt x="2759202" y="18288"/>
                </a:cubicBezTo>
                <a:cubicBezTo>
                  <a:pt x="2444528" y="52493"/>
                  <a:pt x="2204144" y="3372"/>
                  <a:pt x="1974723" y="18288"/>
                </a:cubicBezTo>
                <a:cubicBezTo>
                  <a:pt x="1745302" y="33204"/>
                  <a:pt x="1602335" y="31490"/>
                  <a:pt x="1406652" y="18288"/>
                </a:cubicBezTo>
                <a:cubicBezTo>
                  <a:pt x="1210969" y="5086"/>
                  <a:pt x="923948" y="3161"/>
                  <a:pt x="730377" y="18288"/>
                </a:cubicBezTo>
                <a:cubicBezTo>
                  <a:pt x="536806" y="33415"/>
                  <a:pt x="336496" y="-141"/>
                  <a:pt x="0" y="18288"/>
                </a:cubicBezTo>
                <a:cubicBezTo>
                  <a:pt x="-306" y="11061"/>
                  <a:pt x="-655" y="7751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1275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1219033472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5EF4FDB-6947-732C-3E49-79082B771C87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39515387"/>
              </p:ext>
            </p:extLst>
          </p:nvPr>
        </p:nvGraphicFramePr>
        <p:xfrm>
          <a:off x="4648018" y="640822"/>
          <a:ext cx="6900512" cy="55361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05871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07440-6801-E4E5-FDE3-3CBD28AA6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rmAutofit/>
          </a:bodyPr>
          <a:lstStyle/>
          <a:p>
            <a:r>
              <a:rPr lang="en-US" sz="3700"/>
              <a:t>a)	Corporate and division strategic planning</a:t>
            </a:r>
            <a:br>
              <a:rPr lang="en-US" sz="3700"/>
            </a:br>
            <a:endParaRPr lang="en-US" sz="3700"/>
          </a:p>
        </p:txBody>
      </p:sp>
      <p:pic>
        <p:nvPicPr>
          <p:cNvPr id="5" name="Picture 4" descr="Western food arranged on table">
            <a:extLst>
              <a:ext uri="{FF2B5EF4-FFF2-40B4-BE49-F238E27FC236}">
                <a16:creationId xmlns:a16="http://schemas.microsoft.com/office/drawing/2014/main" id="{FEE268E6-26D4-C3D1-1DD9-61EBE9FC5FC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2112" r="27042" b="-1"/>
          <a:stretch/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36B88-BBBC-8606-C968-237C82905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3734" y="2409830"/>
            <a:ext cx="6798539" cy="3705217"/>
          </a:xfrm>
        </p:spPr>
        <p:txBody>
          <a:bodyPr>
            <a:normAutofit/>
          </a:bodyPr>
          <a:lstStyle/>
          <a:p>
            <a:r>
              <a:rPr lang="en-US" sz="1600"/>
              <a:t>i)	Defining the corporate mission </a:t>
            </a:r>
          </a:p>
          <a:p>
            <a:r>
              <a:rPr lang="en-US" sz="1600"/>
              <a:t>Examples </a:t>
            </a:r>
          </a:p>
          <a:p>
            <a:r>
              <a:rPr lang="en-US" sz="1600"/>
              <a:t>Microsoft corporation: to empower every person and every organization on the planet to achieve more. </a:t>
            </a:r>
          </a:p>
          <a:p>
            <a:r>
              <a:rPr lang="en-US" sz="1600"/>
              <a:t>McDonald: To offer the customer fast food prepared in the same high quality worldwide, tasty and reasonably priced, delivered in a consistent low-key décor and friendly manner.</a:t>
            </a:r>
          </a:p>
          <a:p>
            <a:r>
              <a:rPr lang="en-US" sz="1600"/>
              <a:t>The Coca-Cola Company: To refresh the world and make a difference.</a:t>
            </a:r>
          </a:p>
          <a:p>
            <a:r>
              <a:rPr lang="en-US" sz="1600"/>
              <a:t>Safaricom: To accelerate new growth areas delivering superior customer experience in order to be a purpose-led technology company by 2025</a:t>
            </a:r>
          </a:p>
          <a:p>
            <a:r>
              <a:rPr lang="en-US" sz="1600"/>
              <a:t>EABL: Celebrating life every day, everywhere</a:t>
            </a:r>
          </a:p>
          <a:p>
            <a:endParaRPr lang="en-US" sz="1600"/>
          </a:p>
        </p:txBody>
      </p:sp>
    </p:spTree>
    <p:extLst>
      <p:ext uri="{BB962C8B-B14F-4D97-AF65-F5344CB8AC3E}">
        <p14:creationId xmlns:p14="http://schemas.microsoft.com/office/powerpoint/2010/main" val="183514735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07440-6801-E4E5-FDE3-3CBD28AA6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rmAutofit/>
          </a:bodyPr>
          <a:lstStyle/>
          <a:p>
            <a:r>
              <a:rPr lang="en-US" sz="3700"/>
              <a:t>a)	Corporate and division strategic planning</a:t>
            </a:r>
            <a:br>
              <a:rPr lang="en-US" sz="3700"/>
            </a:br>
            <a:endParaRPr lang="en-US" sz="3700"/>
          </a:p>
        </p:txBody>
      </p:sp>
      <p:pic>
        <p:nvPicPr>
          <p:cNvPr id="5" name="Picture 4" descr="Pen placed on top of a signature line">
            <a:extLst>
              <a:ext uri="{FF2B5EF4-FFF2-40B4-BE49-F238E27FC236}">
                <a16:creationId xmlns:a16="http://schemas.microsoft.com/office/drawing/2014/main" id="{61FEDEDC-1E4A-8991-391F-A78E8105725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4524" r="4630" b="-1"/>
          <a:stretch/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36B88-BBBC-8606-C968-237C82905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3734" y="2409830"/>
            <a:ext cx="6798539" cy="3705217"/>
          </a:xfrm>
        </p:spPr>
        <p:txBody>
          <a:bodyPr>
            <a:normAutofit/>
          </a:bodyPr>
          <a:lstStyle/>
          <a:p>
            <a:r>
              <a:rPr lang="en-US" sz="2000" dirty="0" err="1"/>
              <a:t>i</a:t>
            </a:r>
            <a:r>
              <a:rPr lang="en-US" sz="2000" dirty="0"/>
              <a:t>)	Defining the corporate mission </a:t>
            </a:r>
          </a:p>
          <a:p>
            <a:r>
              <a:rPr lang="en-US" sz="2000" dirty="0"/>
              <a:t>Characteristics of a good mission statement 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000" dirty="0"/>
              <a:t>Focus on a limited number of goals.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000" dirty="0"/>
              <a:t>Stresses the company’s major policies and values. 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000" dirty="0"/>
              <a:t>Define the major competitive spheres within which the company will operate. 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000" dirty="0"/>
              <a:t>Takes a long-term view of the business.</a:t>
            </a:r>
          </a:p>
          <a:p>
            <a:pPr marL="457200" indent="-457200">
              <a:buFont typeface="+mj-lt"/>
              <a:buAutoNum type="alphaUcPeriod"/>
            </a:pPr>
            <a:r>
              <a:rPr lang="en-US" sz="2000" dirty="0"/>
              <a:t>Short memorable and as meaningful as possible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8097713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E51BA4DF-2BD4-4EC2-B1DB-B27C8AC718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07440-6801-E4E5-FDE3-3CBD28AA6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53733" y="548464"/>
            <a:ext cx="6798541" cy="1675623"/>
          </a:xfrm>
        </p:spPr>
        <p:txBody>
          <a:bodyPr anchor="b">
            <a:normAutofit/>
          </a:bodyPr>
          <a:lstStyle/>
          <a:p>
            <a:r>
              <a:rPr lang="en-US" sz="3700"/>
              <a:t>a)	Corporate and division strategic planning</a:t>
            </a:r>
            <a:br>
              <a:rPr lang="en-US" sz="3700"/>
            </a:br>
            <a:endParaRPr lang="en-US" sz="370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E44454EC-40A3-970C-9FC9-2F47769032E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295" r="44859" b="-1"/>
          <a:stretch/>
        </p:blipFill>
        <p:spPr>
          <a:xfrm>
            <a:off x="1" y="10"/>
            <a:ext cx="4196496" cy="6857990"/>
          </a:xfrm>
          <a:prstGeom prst="rect">
            <a:avLst/>
          </a:prstGeom>
          <a:effectLst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36B88-BBBC-8606-C968-237C82905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53734" y="2409830"/>
            <a:ext cx="6798539" cy="3705217"/>
          </a:xfrm>
        </p:spPr>
        <p:txBody>
          <a:bodyPr>
            <a:normAutofit/>
          </a:bodyPr>
          <a:lstStyle/>
          <a:p>
            <a:r>
              <a:rPr lang="en-US" sz="1700"/>
              <a:t>ii)	Establishing strategic business units</a:t>
            </a:r>
          </a:p>
          <a:p>
            <a:r>
              <a:rPr lang="en-US" sz="1700"/>
              <a:t>A Strategic Business Unit (SBU) is a semi-autonomous unit within a larger organization that operates as an independent entity. </a:t>
            </a:r>
          </a:p>
          <a:p>
            <a:r>
              <a:rPr lang="en-US" sz="1700"/>
              <a:t>SBUs are typically responsible for their own profit and loss</a:t>
            </a:r>
          </a:p>
          <a:p>
            <a:r>
              <a:rPr lang="en-US" sz="1700"/>
              <a:t> SBUs have three main characteristics:</a:t>
            </a:r>
          </a:p>
          <a:p>
            <a:pPr marL="514350" indent="-514350">
              <a:buAutoNum type="arabicPeriod"/>
            </a:pPr>
            <a:r>
              <a:rPr lang="en-US" sz="1700"/>
              <a:t>It is a single business or a collection of related businesses, that can be planned separately from the rest of the company. </a:t>
            </a:r>
          </a:p>
          <a:p>
            <a:pPr marL="514350" indent="-514350">
              <a:buAutoNum type="arabicPeriod"/>
            </a:pPr>
            <a:r>
              <a:rPr lang="en-US" sz="1700"/>
              <a:t>It has its own set of competitors. </a:t>
            </a:r>
          </a:p>
          <a:p>
            <a:pPr marL="514350" indent="-514350">
              <a:buAutoNum type="arabicPeriod"/>
            </a:pPr>
            <a:r>
              <a:rPr lang="en-US" sz="1700"/>
              <a:t>It has a manger responsible for strategic planning and profit performance, who controls most of the factors affecting it. </a:t>
            </a:r>
          </a:p>
          <a:p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100774589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07440-6801-E4E5-FDE3-3CBD28AA6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700"/>
              <a:t>a)	Corporate and division strategic planning</a:t>
            </a:r>
            <a:br>
              <a:rPr lang="en-US" sz="3700"/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36B88-BBBC-8606-C968-237C82905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1600"/>
              <a:t>iii)	Assigning resources to each strategic business unit</a:t>
            </a:r>
          </a:p>
          <a:p>
            <a:r>
              <a:rPr lang="en-US" sz="1600"/>
              <a:t>management team  decides how to allocate corporate resources to each strategic business unit.</a:t>
            </a:r>
          </a:p>
          <a:p>
            <a:r>
              <a:rPr lang="en-US" sz="1600"/>
              <a:t> Models such as GE/McKinsey Matrix and BCG Growth-Share Matrix usually guide investment decisions. </a:t>
            </a:r>
          </a:p>
          <a:p>
            <a:r>
              <a:rPr lang="en-US" sz="1600"/>
              <a:t>More reliable models like shareholders value and market value of a company are used to allocate resources. </a:t>
            </a:r>
          </a:p>
          <a:p>
            <a:r>
              <a:rPr lang="en-US" sz="1600"/>
              <a:t>These value calculations assess the potential of a business based on growth opportunities from global expansion, repositioning, retargeting and strategic outsourcing. </a:t>
            </a:r>
          </a:p>
        </p:txBody>
      </p:sp>
      <p:pic>
        <p:nvPicPr>
          <p:cNvPr id="5" name="Picture 4" descr="Digital numbers art">
            <a:extLst>
              <a:ext uri="{FF2B5EF4-FFF2-40B4-BE49-F238E27FC236}">
                <a16:creationId xmlns:a16="http://schemas.microsoft.com/office/drawing/2014/main" id="{446F1865-C08F-BE86-D690-902244ADE97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96" r="36068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00775201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Plant growing in a concrete crack">
            <a:extLst>
              <a:ext uri="{FF2B5EF4-FFF2-40B4-BE49-F238E27FC236}">
                <a16:creationId xmlns:a16="http://schemas.microsoft.com/office/drawing/2014/main" id="{63E46B2E-EA5A-C91A-D248-EC12FF38A91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354" r="32987" b="-2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07440-6801-E4E5-FDE3-3CBD28AA6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3400"/>
              <a:t>a)	Corporate and division strategic planning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36B88-BBBC-8606-C968-237C82905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r>
              <a:rPr lang="en-US" sz="1900"/>
              <a:t>iv)	Assessing growth opportunities </a:t>
            </a:r>
          </a:p>
          <a:p>
            <a:r>
              <a:rPr lang="en-US" sz="1900"/>
              <a:t>This may involve such strategies as planning new business, downsizing, and terminating older businesses. </a:t>
            </a:r>
          </a:p>
          <a:p>
            <a:r>
              <a:rPr lang="en-US" sz="1900"/>
              <a:t>The process of assessing growth opportunities may involve the following growth strategies:</a:t>
            </a:r>
          </a:p>
          <a:p>
            <a:pPr marL="514350" indent="-514350">
              <a:buFont typeface="+mj-lt"/>
              <a:buAutoNum type="alphaLcParenR"/>
            </a:pPr>
            <a:r>
              <a:rPr lang="en-US" sz="1900"/>
              <a:t>Intensive growth </a:t>
            </a:r>
          </a:p>
          <a:p>
            <a:pPr marL="514350" indent="-514350">
              <a:buFont typeface="+mj-lt"/>
              <a:buAutoNum type="alphaLcParenR"/>
            </a:pPr>
            <a:r>
              <a:rPr lang="en-US" sz="1900"/>
              <a:t>Integrative growth strategies </a:t>
            </a:r>
          </a:p>
          <a:p>
            <a:pPr marL="514350" indent="-514350">
              <a:buFont typeface="+mj-lt"/>
              <a:buAutoNum type="alphaLcParenR"/>
            </a:pPr>
            <a:r>
              <a:rPr lang="en-US" sz="1900"/>
              <a:t>Diversification growth strategies </a:t>
            </a:r>
          </a:p>
          <a:p>
            <a:pPr marL="514350" indent="-514350">
              <a:buFont typeface="+mj-lt"/>
              <a:buAutoNum type="alphaLcParenR"/>
            </a:pPr>
            <a:r>
              <a:rPr lang="en-US" sz="1900"/>
              <a:t>Downsizing and divesting older businesses: </a:t>
            </a:r>
          </a:p>
          <a:p>
            <a:endParaRPr lang="en-US" sz="1900"/>
          </a:p>
        </p:txBody>
      </p:sp>
    </p:spTree>
    <p:extLst>
      <p:ext uri="{BB962C8B-B14F-4D97-AF65-F5344CB8AC3E}">
        <p14:creationId xmlns:p14="http://schemas.microsoft.com/office/powerpoint/2010/main" val="261839294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07440-6801-E4E5-FDE3-3CBD28AA6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400"/>
              <a:t>a)	Corporate and division strategic planning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36B88-BBBC-8606-C968-237C82905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sz="1600"/>
              <a:t>iv)	Assessing growth opportunities </a:t>
            </a:r>
          </a:p>
          <a:p>
            <a:pPr marL="0" indent="0">
              <a:buNone/>
            </a:pPr>
            <a:r>
              <a:rPr lang="en-US" sz="1600"/>
              <a:t>a) </a:t>
            </a:r>
            <a:r>
              <a:rPr lang="en-US" sz="1600" b="1"/>
              <a:t>Intensive growth </a:t>
            </a:r>
            <a:r>
              <a:rPr lang="en-US" sz="1600"/>
              <a:t>: the firm identifies opportunity for growth within the current business portfolio. </a:t>
            </a:r>
          </a:p>
          <a:p>
            <a:pPr marL="571500" indent="-571500">
              <a:buFont typeface="+mj-lt"/>
              <a:buAutoNum type="alphaUcPeriod"/>
            </a:pPr>
            <a:r>
              <a:rPr lang="en-US" sz="1600"/>
              <a:t>Market penetration: gain more market share with the current product in the current market.</a:t>
            </a:r>
          </a:p>
          <a:p>
            <a:pPr marL="571500" indent="-571500">
              <a:buFont typeface="+mj-lt"/>
              <a:buAutoNum type="alphaUcPeriod"/>
            </a:pPr>
            <a:r>
              <a:rPr lang="en-US" sz="1600"/>
              <a:t>Market development: develop new markets for current products.</a:t>
            </a:r>
          </a:p>
          <a:p>
            <a:pPr marL="571500" indent="-571500">
              <a:buFont typeface="+mj-lt"/>
              <a:buAutoNum type="alphaUcPeriod"/>
            </a:pPr>
            <a:r>
              <a:rPr lang="en-US" sz="1600"/>
              <a:t>Product development: develop new products for the current market.</a:t>
            </a:r>
          </a:p>
          <a:p>
            <a:pPr marL="571500" indent="-571500">
              <a:buFont typeface="+mj-lt"/>
              <a:buAutoNum type="alphaUcPeriod"/>
            </a:pPr>
            <a:r>
              <a:rPr lang="en-US" sz="1600"/>
              <a:t>Diversification: develop new products for new markets. </a:t>
            </a:r>
          </a:p>
          <a:p>
            <a:pPr marL="571500" indent="-571500">
              <a:buFont typeface="+mj-lt"/>
              <a:buAutoNum type="romanUcPeriod"/>
            </a:pPr>
            <a:endParaRPr lang="en-US" sz="1600"/>
          </a:p>
          <a:p>
            <a:endParaRPr lang="en-US" sz="1600"/>
          </a:p>
        </p:txBody>
      </p:sp>
      <p:pic>
        <p:nvPicPr>
          <p:cNvPr id="5" name="Picture 4" descr="Graphs on a display with reflection of office">
            <a:extLst>
              <a:ext uri="{FF2B5EF4-FFF2-40B4-BE49-F238E27FC236}">
                <a16:creationId xmlns:a16="http://schemas.microsoft.com/office/drawing/2014/main" id="{3D96DC8F-A19A-02A2-955C-8C52D5A01E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914" r="27686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504615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3ECBE1F1-D69B-4AFA-ABD5-8E41720EF6D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Graph">
            <a:extLst>
              <a:ext uri="{FF2B5EF4-FFF2-40B4-BE49-F238E27FC236}">
                <a16:creationId xmlns:a16="http://schemas.microsoft.com/office/drawing/2014/main" id="{DF536582-FCD2-489D-C61D-2A3CD624FAB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714" r="30980"/>
          <a:stretch/>
        </p:blipFill>
        <p:spPr>
          <a:xfrm>
            <a:off x="-1" y="-2"/>
            <a:ext cx="5410198" cy="6858002"/>
          </a:xfrm>
          <a:prstGeom prst="rect">
            <a:avLst/>
          </a:prstGeom>
        </p:spPr>
      </p:pic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03A6265-E10C-4B85-9C20-E75FCAF9CC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410197" y="-1"/>
            <a:ext cx="6781802" cy="2286000"/>
          </a:xfrm>
          <a:prstGeom prst="rect">
            <a:avLst/>
          </a:prstGeom>
          <a:ln>
            <a:noFill/>
          </a:ln>
          <a:effectLst>
            <a:outerShdw blurRad="355600" dist="152400" sx="95000" sy="95000" algn="t" rotWithShape="0">
              <a:srgbClr val="000000">
                <a:alpha val="29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07440-6801-E4E5-FDE3-3CBD28AA6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317" y="405685"/>
            <a:ext cx="5464968" cy="1559301"/>
          </a:xfrm>
        </p:spPr>
        <p:txBody>
          <a:bodyPr>
            <a:normAutofit/>
          </a:bodyPr>
          <a:lstStyle/>
          <a:p>
            <a:r>
              <a:rPr lang="en-US" sz="3400"/>
              <a:t>a)	Corporate and division strategic planning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36B88-BBBC-8606-C968-237C82905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15317" y="2743200"/>
            <a:ext cx="5247340" cy="3496878"/>
          </a:xfrm>
        </p:spPr>
        <p:txBody>
          <a:bodyPr anchor="ctr">
            <a:normAutofit/>
          </a:bodyPr>
          <a:lstStyle/>
          <a:p>
            <a:r>
              <a:rPr lang="en-US" sz="1400"/>
              <a:t>iv)	Assessing growth opportunities </a:t>
            </a:r>
          </a:p>
          <a:p>
            <a:pPr marL="0" indent="0">
              <a:buNone/>
            </a:pPr>
            <a:r>
              <a:rPr lang="en-US" sz="1400"/>
              <a:t>b) </a:t>
            </a:r>
            <a:r>
              <a:rPr lang="en-US" sz="1400" b="1"/>
              <a:t>Integrative growth strategies: </a:t>
            </a:r>
            <a:r>
              <a:rPr lang="en-US" sz="1400"/>
              <a:t>this may take three different forms: forward, backward, and horizontal integration strategies. </a:t>
            </a:r>
          </a:p>
          <a:p>
            <a:pPr marL="514350" indent="-514350">
              <a:buFont typeface="+mj-lt"/>
              <a:buAutoNum type="alphaUcPeriod"/>
            </a:pPr>
            <a:r>
              <a:rPr lang="en-US" sz="1400"/>
              <a:t>Forward integration involves a company expanding its operations or control further along the supply chain by acquiring or merging with businesses that are closer to the end customer. </a:t>
            </a:r>
          </a:p>
          <a:p>
            <a:pPr marL="514350" indent="-514350">
              <a:buFont typeface="+mj-lt"/>
              <a:buAutoNum type="alphaUcPeriod"/>
            </a:pPr>
            <a:r>
              <a:rPr lang="en-US" sz="1400"/>
              <a:t>Backward integration involves a company acquiring or merging with businesses that are positioned earlier in the supply chain, typically suppliers or raw material producers. </a:t>
            </a:r>
          </a:p>
          <a:p>
            <a:pPr marL="514350" indent="-514350">
              <a:buFont typeface="+mj-lt"/>
              <a:buAutoNum type="alphaUcPeriod"/>
            </a:pPr>
            <a:r>
              <a:rPr lang="en-US" sz="1400"/>
              <a:t>Horizontal integration involves a company expanding its operations by acquiring or merging with competitors or businesses operating at the same stage of the value chain. </a:t>
            </a:r>
          </a:p>
        </p:txBody>
      </p:sp>
    </p:spTree>
    <p:extLst>
      <p:ext uri="{BB962C8B-B14F-4D97-AF65-F5344CB8AC3E}">
        <p14:creationId xmlns:p14="http://schemas.microsoft.com/office/powerpoint/2010/main" val="17718078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07440-6801-E4E5-FDE3-3CBD28AA6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700"/>
              <a:t>a)	Corporate and division strategic planning</a:t>
            </a:r>
            <a:br>
              <a:rPr lang="en-US" sz="3700"/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36B88-BBBC-8606-C968-237C82905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1600"/>
              <a:t>iv)	Assessing growth opportunities </a:t>
            </a:r>
          </a:p>
          <a:p>
            <a:pPr marL="0" indent="0">
              <a:buNone/>
            </a:pPr>
            <a:r>
              <a:rPr lang="en-US" sz="1600" b="1"/>
              <a:t>c) Diversification growth strategy:  </a:t>
            </a:r>
            <a:r>
              <a:rPr lang="en-US" sz="1600"/>
              <a:t>occurs when opportunities are available outside the present business, highly attractive and the firm has the right mix of business strengths to succeed.  </a:t>
            </a:r>
          </a:p>
          <a:p>
            <a:pPr marL="0" indent="0">
              <a:buNone/>
            </a:pPr>
            <a:r>
              <a:rPr lang="en-US" sz="1600"/>
              <a:t>Various types of diversification include related, unrelated, horizontal, concentric, and conglomerate.   </a:t>
            </a:r>
          </a:p>
          <a:p>
            <a:pPr marL="514350" indent="-514350">
              <a:buFont typeface="+mj-lt"/>
              <a:buAutoNum type="alphaUcPeriod"/>
            </a:pPr>
            <a:r>
              <a:rPr lang="en-US" sz="1600"/>
              <a:t>Related diversification involves expanding into businesses that are closely related to the company's existing products, services, or markets. </a:t>
            </a:r>
          </a:p>
          <a:p>
            <a:pPr marL="514350" indent="-514350">
              <a:buFont typeface="+mj-lt"/>
              <a:buAutoNum type="alphaUcPeriod"/>
            </a:pPr>
            <a:r>
              <a:rPr lang="en-US" sz="1600"/>
              <a:t>Unrelated diversification involves entering businesses that have no direct connection to the company's current products, services, or markets. </a:t>
            </a:r>
          </a:p>
        </p:txBody>
      </p:sp>
      <p:pic>
        <p:nvPicPr>
          <p:cNvPr id="5" name="Picture 4" descr="White arrows going to the red target">
            <a:extLst>
              <a:ext uri="{FF2B5EF4-FFF2-40B4-BE49-F238E27FC236}">
                <a16:creationId xmlns:a16="http://schemas.microsoft.com/office/drawing/2014/main" id="{67B23D61-1285-5B34-AEDE-69550B966D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1838" r="6325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38442447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C0763A76-9F1C-4FC5-82B7-DD475DA461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-1" y="0"/>
            <a:ext cx="12191999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E81BF4F6-F2CF-4984-9D14-D6966D92F9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8522446" cy="2285999"/>
          </a:xfrm>
          <a:prstGeom prst="rect">
            <a:avLst/>
          </a:prstGeom>
          <a:ln>
            <a:noFill/>
          </a:ln>
          <a:effectLst>
            <a:outerShdw blurRad="596900" dist="304800" dir="7140000" sx="90000" sy="90000" algn="t" rotWithShape="0">
              <a:srgbClr val="000000">
                <a:alpha val="15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07440-6801-E4E5-FDE3-3CBD28AA6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3" y="350196"/>
            <a:ext cx="4646904" cy="1624520"/>
          </a:xfrm>
        </p:spPr>
        <p:txBody>
          <a:bodyPr anchor="ctr">
            <a:normAutofit/>
          </a:bodyPr>
          <a:lstStyle/>
          <a:p>
            <a:r>
              <a:rPr lang="en-US" sz="3400"/>
              <a:t>a)	Corporate and division strategic planning</a:t>
            </a:r>
            <a:br>
              <a:rPr lang="en-US" sz="3400"/>
            </a:br>
            <a:endParaRPr lang="en-US" sz="34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36B88-BBBC-8606-C968-237C82905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2" y="2743200"/>
            <a:ext cx="4646905" cy="3613149"/>
          </a:xfrm>
        </p:spPr>
        <p:txBody>
          <a:bodyPr anchor="ctr">
            <a:normAutofit/>
          </a:bodyPr>
          <a:lstStyle/>
          <a:p>
            <a:r>
              <a:rPr lang="en-US" sz="1400"/>
              <a:t>iv)	Assessing growth opportunities </a:t>
            </a:r>
          </a:p>
          <a:p>
            <a:pPr marL="0" indent="0">
              <a:buNone/>
            </a:pPr>
            <a:r>
              <a:rPr lang="en-US" sz="1400" b="1"/>
              <a:t>c) Diversification growth strategy </a:t>
            </a:r>
          </a:p>
          <a:p>
            <a:pPr marL="514350" indent="-514350">
              <a:buFont typeface="+mj-lt"/>
              <a:buAutoNum type="alphaUcPeriod" startAt="3"/>
            </a:pPr>
            <a:r>
              <a:rPr lang="en-US" sz="1400"/>
              <a:t>Horizontal diversification involves expanding into businesses that are related to the company's existing products or services but operate in different markets or industries. </a:t>
            </a:r>
          </a:p>
          <a:p>
            <a:pPr marL="514350" indent="-514350">
              <a:buFont typeface="+mj-lt"/>
              <a:buAutoNum type="alphaUcPeriod" startAt="3"/>
            </a:pPr>
            <a:r>
              <a:rPr lang="en-US" sz="1400"/>
              <a:t>Concentric diversification involves expanding into businesses that are related to the company's core competencies or existing products but serve different customer segments or address different needs. </a:t>
            </a:r>
          </a:p>
          <a:p>
            <a:pPr marL="514350" indent="-514350">
              <a:buFont typeface="+mj-lt"/>
              <a:buAutoNum type="alphaUcPeriod" startAt="3"/>
            </a:pPr>
            <a:r>
              <a:rPr lang="en-US" sz="1400"/>
              <a:t>Conglomerate diversification involves entering businesses that have no apparent connection to the company's existing products, services, or markets. </a:t>
            </a:r>
          </a:p>
        </p:txBody>
      </p:sp>
      <p:pic>
        <p:nvPicPr>
          <p:cNvPr id="5" name="Picture 4" descr="3D Hologram from iPad">
            <a:extLst>
              <a:ext uri="{FF2B5EF4-FFF2-40B4-BE49-F238E27FC236}">
                <a16:creationId xmlns:a16="http://schemas.microsoft.com/office/drawing/2014/main" id="{8AA4B9F0-AC0C-DCE6-3192-5F63168B4AE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47" r="28952" b="-2"/>
          <a:stretch/>
        </p:blipFill>
        <p:spPr>
          <a:xfrm>
            <a:off x="6096000" y="1"/>
            <a:ext cx="610282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47787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Slide Background">
            <a:extLst>
              <a:ext uri="{FF2B5EF4-FFF2-40B4-BE49-F238E27FC236}">
                <a16:creationId xmlns:a16="http://schemas.microsoft.com/office/drawing/2014/main" id="{9F7D5CDA-D291-4307-BF55-1381FED296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D007440-6801-E4E5-FDE3-3CBD28AA6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1800" y="762001"/>
            <a:ext cx="5334197" cy="1708242"/>
          </a:xfrm>
        </p:spPr>
        <p:txBody>
          <a:bodyPr anchor="ctr">
            <a:normAutofit/>
          </a:bodyPr>
          <a:lstStyle/>
          <a:p>
            <a:r>
              <a:rPr lang="en-US" sz="3700"/>
              <a:t>a)	Corporate and division strategic planning</a:t>
            </a:r>
            <a:br>
              <a:rPr lang="en-US" sz="3700"/>
            </a:br>
            <a:endParaRPr lang="en-US" sz="370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236B88-BBBC-8606-C968-237C829054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1800" y="2470244"/>
            <a:ext cx="5334197" cy="3769835"/>
          </a:xfrm>
        </p:spPr>
        <p:txBody>
          <a:bodyPr anchor="ctr">
            <a:normAutofit/>
          </a:bodyPr>
          <a:lstStyle/>
          <a:p>
            <a:r>
              <a:rPr lang="en-US" sz="1600"/>
              <a:t>iv)	Assessing growth opportunities </a:t>
            </a:r>
          </a:p>
          <a:p>
            <a:r>
              <a:rPr lang="en-US" sz="1600" b="1"/>
              <a:t>d)	Downsizing and divesting older businesses: </a:t>
            </a:r>
            <a:r>
              <a:rPr lang="en-US" sz="1600"/>
              <a:t>this involves harvesting or divesting older business to release resources for other use and reduce costs. </a:t>
            </a:r>
          </a:p>
          <a:p>
            <a:r>
              <a:rPr lang="en-US" sz="1600"/>
              <a:t>Divestiture can be part of a broader strategic restructuring effort aimed at focusing on core business activities, improving financial performance, reducing debt, or reallocating resources to more promising areas. </a:t>
            </a:r>
          </a:p>
          <a:p>
            <a:pPr marL="514350" indent="-514350">
              <a:buFont typeface="+mj-lt"/>
              <a:buAutoNum type="alphaUcPeriod"/>
            </a:pPr>
            <a:r>
              <a:rPr lang="en-US" sz="1600"/>
              <a:t>Divesting can take various forms, including </a:t>
            </a:r>
          </a:p>
          <a:p>
            <a:pPr marL="514350" indent="-514350">
              <a:buFont typeface="+mj-lt"/>
              <a:buAutoNum type="alphaUcPeriod"/>
            </a:pPr>
            <a:r>
              <a:rPr lang="en-US" sz="1600"/>
              <a:t>Selling assets or business units outright </a:t>
            </a:r>
          </a:p>
          <a:p>
            <a:pPr marL="514350" indent="-514350">
              <a:buFont typeface="+mj-lt"/>
              <a:buAutoNum type="alphaUcPeriod"/>
            </a:pPr>
            <a:r>
              <a:rPr lang="en-US" sz="1600"/>
              <a:t>Spinning off subsidiaries as independent entities </a:t>
            </a:r>
          </a:p>
          <a:p>
            <a:pPr marL="514350" indent="-514350">
              <a:buFont typeface="+mj-lt"/>
              <a:buAutoNum type="alphaUcPeriod"/>
            </a:pPr>
            <a:r>
              <a:rPr lang="en-US" sz="1600"/>
              <a:t>Entering into joint ventures or strategic partnerships. </a:t>
            </a:r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68EF90DA-5B5E-CD30-179A-1147527A95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800" r="39364" b="-1"/>
          <a:stretch/>
        </p:blipFill>
        <p:spPr>
          <a:xfrm>
            <a:off x="6857797" y="-10886"/>
            <a:ext cx="5334204" cy="6868886"/>
          </a:xfrm>
          <a:prstGeom prst="rect">
            <a:avLst/>
          </a:prstGeom>
          <a:effectLst>
            <a:outerShdw blurRad="127000" dist="50800" dir="10800000" sx="99000" sy="99000" algn="r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59427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FE84A29-1D9D-5CD6-4D94-7A25E7A5D8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Business unit strategic planning process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936E575B-7173-154C-DF82-4361248D3C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777316" y="1749613"/>
            <a:ext cx="6780700" cy="33564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49483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0773AC-871B-4DAF-64B1-79D3B4059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Business unit strategic planning process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72AE2-BAED-E744-C437-5B23393F98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US" b="1" dirty="0"/>
              <a:t>Step 1: Business mission: </a:t>
            </a:r>
            <a:r>
              <a:rPr lang="en-US" dirty="0"/>
              <a:t>each business unit must develop its own mission derived from the organization mission statement. </a:t>
            </a:r>
          </a:p>
          <a:p>
            <a:r>
              <a:rPr lang="en-US" dirty="0"/>
              <a:t>It must be seen to contribute to the overall mission of the company. </a:t>
            </a:r>
          </a:p>
          <a:p>
            <a:r>
              <a:rPr lang="en-US" b="1" dirty="0"/>
              <a:t>Step 2: SWOT analysis</a:t>
            </a:r>
            <a:r>
              <a:rPr lang="en-US" dirty="0"/>
              <a:t>: the marketer must conduct SWOT analysis to determine strengths and weaknesses as well as opportunities and threats. 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158037579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B15ED52-F352-441B-82BF-E0EA34836D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B2E3793-BFE6-45A2-9B7B-E18844431C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-1" y="-1"/>
            <a:ext cx="12191998" cy="1590742"/>
          </a:xfrm>
          <a:prstGeom prst="rect">
            <a:avLst/>
          </a:prstGeom>
          <a:gradFill>
            <a:gsLst>
              <a:gs pos="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BC4C4868-CB8F-4AF9-9CDB-8108F2C19B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3" y="0"/>
            <a:ext cx="8115306" cy="1590742"/>
          </a:xfrm>
          <a:prstGeom prst="rect">
            <a:avLst/>
          </a:prstGeom>
          <a:gradFill>
            <a:gsLst>
              <a:gs pos="20000">
                <a:schemeClr val="accent1">
                  <a:alpha val="0"/>
                </a:schemeClr>
              </a:gs>
              <a:gs pos="100000">
                <a:schemeClr val="accent1">
                  <a:lumMod val="50000"/>
                  <a:alpha val="5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5E0459-6403-40CD-989D-56A4407CA1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115299" y="-1"/>
            <a:ext cx="4076698" cy="1590742"/>
          </a:xfrm>
          <a:prstGeom prst="rect">
            <a:avLst/>
          </a:prstGeom>
          <a:gradFill>
            <a:gsLst>
              <a:gs pos="0">
                <a:schemeClr val="accent1">
                  <a:alpha val="66000"/>
                </a:schemeClr>
              </a:gs>
              <a:gs pos="100000">
                <a:srgbClr val="000000">
                  <a:alpha val="30000"/>
                </a:srgbClr>
              </a:gs>
            </a:gsLst>
            <a:lin ang="13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53E5B1A8-3AC9-4BD1-9BBC-78CA94F2D1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59350" y="-1"/>
            <a:ext cx="11732646" cy="1597433"/>
          </a:xfrm>
          <a:prstGeom prst="rect">
            <a:avLst/>
          </a:prstGeom>
          <a:gradFill>
            <a:gsLst>
              <a:gs pos="50000">
                <a:srgbClr val="000000">
                  <a:alpha val="0"/>
                </a:srgbClr>
              </a:gs>
              <a:gs pos="99000">
                <a:schemeClr val="accent1">
                  <a:lumMod val="50000"/>
                  <a:alpha val="52000"/>
                </a:schemeClr>
              </a:gs>
            </a:gsLst>
            <a:lin ang="16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0773AC-871B-4DAF-64B1-79D3B4059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9" y="294538"/>
            <a:ext cx="9895951" cy="1033669"/>
          </a:xfrm>
        </p:spPr>
        <p:txBody>
          <a:bodyPr>
            <a:normAutofit/>
          </a:bodyPr>
          <a:lstStyle/>
          <a:p>
            <a:r>
              <a:rPr lang="en-US" sz="4000">
                <a:solidFill>
                  <a:srgbClr val="FFFFFF"/>
                </a:solidFill>
              </a:rPr>
              <a:t>Business unit strategic planning process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72AE2-BAED-E744-C437-5B23393F98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71599" y="2318197"/>
            <a:ext cx="9724031" cy="3683358"/>
          </a:xfrm>
        </p:spPr>
        <p:txBody>
          <a:bodyPr anchor="ctr">
            <a:normAutofit/>
          </a:bodyPr>
          <a:lstStyle/>
          <a:p>
            <a:r>
              <a:rPr lang="en-US" sz="2000" b="1"/>
              <a:t>Step 3: Goal formulation</a:t>
            </a:r>
            <a:r>
              <a:rPr lang="en-US" sz="2000"/>
              <a:t>: this involves developing specific goals for the planning period. </a:t>
            </a:r>
          </a:p>
          <a:p>
            <a:r>
              <a:rPr lang="en-US" sz="2000"/>
              <a:t>The criteria for working objectives include (Kotler and Keller, 2016): </a:t>
            </a:r>
          </a:p>
          <a:p>
            <a:r>
              <a:rPr lang="en-US" sz="2000"/>
              <a:t>a)	They must be arranged hierarchically from most to least important.</a:t>
            </a:r>
          </a:p>
          <a:p>
            <a:r>
              <a:rPr lang="en-US" sz="2000"/>
              <a:t>b)	Objectives should be quantitative whenever possible.</a:t>
            </a:r>
          </a:p>
          <a:p>
            <a:r>
              <a:rPr lang="en-US" sz="2000"/>
              <a:t>c)	Goals should be realistic.</a:t>
            </a:r>
          </a:p>
          <a:p>
            <a:r>
              <a:rPr lang="en-US" sz="2000"/>
              <a:t>d)	Objectives must be consistent.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7775023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0773AC-871B-4DAF-64B1-79D3B4059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Business unit strategic planning process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72AE2-BAED-E744-C437-5B23393F98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anchor="ctr">
            <a:normAutofit/>
          </a:bodyPr>
          <a:lstStyle/>
          <a:p>
            <a:r>
              <a:rPr lang="en-US" sz="1700" b="1" dirty="0"/>
              <a:t>Step 4: strategy formulation: </a:t>
            </a:r>
            <a:r>
              <a:rPr lang="en-US" sz="1700" dirty="0"/>
              <a:t>Strategy is the game plan for achieving objectives. </a:t>
            </a:r>
          </a:p>
          <a:p>
            <a:r>
              <a:rPr lang="en-US" sz="1700" dirty="0"/>
              <a:t>Strategy usually constitutes marketing strategy, compatible technology strategy and other resources strategy. </a:t>
            </a:r>
          </a:p>
          <a:p>
            <a:r>
              <a:rPr lang="en-US" sz="1700" dirty="0"/>
              <a:t>Three generic strategies that a firm can pursue:</a:t>
            </a:r>
          </a:p>
          <a:p>
            <a:r>
              <a:rPr lang="en-US" sz="1700" dirty="0"/>
              <a:t>a) Overall cost leadership: firms work to achieve the lowest production and distribution costs so they can underprice competitors and win market share. </a:t>
            </a:r>
          </a:p>
          <a:p>
            <a:r>
              <a:rPr lang="en-US" sz="1700" dirty="0"/>
              <a:t>b) Differentiation: the business concentrate on achieving superior performance in an important customer benefit area valued by a large part of the market. </a:t>
            </a:r>
          </a:p>
          <a:p>
            <a:r>
              <a:rPr lang="en-US" sz="1700" dirty="0"/>
              <a:t>c)Focus: the business focuses on one or more narrow market segments, gets to know them intimately and pursues either cost leadership or differentiation within the target segments. 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299446150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0773AC-871B-4DAF-64B1-79D3B4059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Business unit strategic planning process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72AE2-BAED-E744-C437-5B23393F98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anchor="ctr">
            <a:normAutofit/>
          </a:bodyPr>
          <a:lstStyle/>
          <a:p>
            <a:r>
              <a:rPr lang="en-US" sz="2000" b="1"/>
              <a:t>Step 5: Program formulation: </a:t>
            </a:r>
            <a:r>
              <a:rPr lang="en-US" sz="2000"/>
              <a:t>it involves developing a detailed plan for each program, outlining the activities, timelines, milestones, and deliverables. </a:t>
            </a:r>
          </a:p>
          <a:p>
            <a:r>
              <a:rPr lang="en-US" sz="2000"/>
              <a:t>Considers the sequencing of activities and dependencies between different components of the program.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385525844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0773AC-871B-4DAF-64B1-79D3B4059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Business unit strategic planning process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72AE2-BAED-E744-C437-5B23393F98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anchor="ctr">
            <a:normAutofit/>
          </a:bodyPr>
          <a:lstStyle/>
          <a:p>
            <a:r>
              <a:rPr lang="en-US" sz="1700" b="1"/>
              <a:t>Step 6: strategy implementation</a:t>
            </a:r>
            <a:r>
              <a:rPr lang="en-US" sz="1700"/>
              <a:t>: strategy implementation requires the marketer to consider all stakeholders to succeed.</a:t>
            </a:r>
          </a:p>
          <a:p>
            <a:r>
              <a:rPr lang="en-US" sz="1700"/>
              <a:t>Mckinsey and company strategy can help in strategy implementation (Sisodia et al 2007). </a:t>
            </a:r>
          </a:p>
          <a:p>
            <a:r>
              <a:rPr lang="en-US" sz="1700"/>
              <a:t>The model considers 7Ss strategy, structure, systems (hardware).</a:t>
            </a:r>
          </a:p>
          <a:p>
            <a:r>
              <a:rPr lang="en-US" sz="1700"/>
              <a:t> Style, skill, staff, and shared values (the software) for success.</a:t>
            </a:r>
          </a:p>
          <a:p>
            <a:r>
              <a:rPr lang="en-US" sz="1700"/>
              <a:t> Style: common way of thinking and behaving, skill: employees have the skills needed to carry out the company’s strategy. </a:t>
            </a:r>
          </a:p>
          <a:p>
            <a:r>
              <a:rPr lang="en-US" sz="1700"/>
              <a:t>Staffing means the company has hired able people, trained them well and assigned them to the right jobs. Shared values mean employees share the same guiding values. </a:t>
            </a:r>
          </a:p>
          <a:p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39100191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DEE2AD96-B495-4E06-9291-B71706F728C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3CF6D67-C5A8-4ADD-9E8E-1E38CA1D3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638515" y="639280"/>
            <a:ext cx="6858000" cy="5579440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6909FA0-B515-4681-B7A8-FA281D133B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393206" y="395206"/>
            <a:ext cx="6346209" cy="5576080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21C9FE86-FCC3-4A31-AA1C-C882262B7F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1528907" y="2818967"/>
            <a:ext cx="2501979" cy="5576080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D96243B-ECED-4B71-8E06-AE9A285EAD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425002" y="852793"/>
            <a:ext cx="6858001" cy="5152412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11000"/>
                </a:scheme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09989E4-EFDC-4A90-A633-E0525FB4139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6097846">
            <a:off x="818753" y="1128497"/>
            <a:ext cx="4318303" cy="4318303"/>
          </a:xfrm>
          <a:prstGeom prst="ellipse">
            <a:avLst/>
          </a:prstGeom>
          <a:gradFill>
            <a:gsLst>
              <a:gs pos="39000">
                <a:schemeClr val="accent1">
                  <a:alpha val="0"/>
                </a:schemeClr>
              </a:gs>
              <a:gs pos="100000">
                <a:schemeClr val="accent1">
                  <a:lumMod val="60000"/>
                  <a:lumOff val="40000"/>
                  <a:alpha val="15000"/>
                </a:schemeClr>
              </a:gs>
            </a:gsLst>
            <a:lin ang="17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60773AC-871B-4DAF-64B1-79D3B40592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6396" y="586855"/>
            <a:ext cx="4230100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Business unit strategic planning process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6872AE2-BAED-E744-C437-5B23393F98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03158" y="649480"/>
            <a:ext cx="4862447" cy="5546047"/>
          </a:xfrm>
        </p:spPr>
        <p:txBody>
          <a:bodyPr anchor="ctr">
            <a:normAutofit/>
          </a:bodyPr>
          <a:lstStyle/>
          <a:p>
            <a:r>
              <a:rPr lang="en-US" sz="2000"/>
              <a:t>Step 7: Feedback and control: the changing environment necessitates the firm to keep on assessing its strategy to remain relevant. </a:t>
            </a:r>
          </a:p>
          <a:p>
            <a:r>
              <a:rPr lang="en-US" sz="2000"/>
              <a:t>The firm must “do the right thing (effective) and do things right (efficient). </a:t>
            </a:r>
          </a:p>
          <a:p>
            <a:r>
              <a:rPr lang="en-US" sz="2000"/>
              <a:t>The key to organizational health is willingness to examine the changing environment and adopt new goals and behaviors. </a:t>
            </a:r>
          </a:p>
          <a:p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123882365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DB18B-6971-8DF2-6889-3AD1CEA6AB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Nature and content of a marketing plan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7F8316A-1889-7414-9285-CFF169DD0EE9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43221792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56B2C21-A230-48C0-8DF1-C46611373C4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847E18C-932D-4C95-AABA-FEC7C9499AD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150CB11-0C61-439E-910F-5787759E72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43F8A58B-5155-44CE-A5FF-7647B47D0A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443F2ACA-E6D6-4028-82DD-F03C262D5DE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5" y="1410079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B8A3F8-F8B2-54DE-5BA2-DBD5053790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478" y="1683756"/>
            <a:ext cx="3115265" cy="2396359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Nature and content of marketing plan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A30E5A0-66CC-18A0-5885-9E52CAF60D0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86480080"/>
              </p:ext>
            </p:extLst>
          </p:nvPr>
        </p:nvGraphicFramePr>
        <p:xfrm>
          <a:off x="4905052" y="750440"/>
          <a:ext cx="6666833" cy="54539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04656792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1" name="Rectangle 20">
            <a:extLst>
              <a:ext uri="{FF2B5EF4-FFF2-40B4-BE49-F238E27FC236}">
                <a16:creationId xmlns:a16="http://schemas.microsoft.com/office/drawing/2014/main" id="{53B021B3-DE93-4AB7-8A18-CF5F1CED88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250C48-2719-EF62-D8C6-130CC613FF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1248" y="256032"/>
            <a:ext cx="10506456" cy="1014984"/>
          </a:xfrm>
        </p:spPr>
        <p:txBody>
          <a:bodyPr anchor="b">
            <a:normAutofit/>
          </a:bodyPr>
          <a:lstStyle/>
          <a:p>
            <a:r>
              <a:rPr lang="en-US" sz="3100"/>
              <a:t>Marketing management project</a:t>
            </a:r>
            <a:br>
              <a:rPr lang="en-US" sz="3100"/>
            </a:br>
            <a:r>
              <a:rPr lang="en-US" sz="3100"/>
              <a:t>part 2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2D502E5-F6B4-4D58-B4AE-FC466FF15E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65953" y="1634502"/>
            <a:ext cx="10451592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DECDBF4-02B6-4BB4-B65B-B8107AD6A9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841248" y="1538176"/>
            <a:ext cx="1873457" cy="109814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24" name="Content Placeholder 2">
            <a:extLst>
              <a:ext uri="{FF2B5EF4-FFF2-40B4-BE49-F238E27FC236}">
                <a16:creationId xmlns:a16="http://schemas.microsoft.com/office/drawing/2014/main" id="{94FA4987-ADEE-01D6-3A92-A4CDA5C60B4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4165969"/>
              </p:ext>
            </p:extLst>
          </p:nvPr>
        </p:nvGraphicFramePr>
        <p:xfrm>
          <a:off x="838200" y="1926266"/>
          <a:ext cx="10515600" cy="43575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278736095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9588DA8-065E-4F6F-8EFD-43104AB2E0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C4285719-470E-454C-AF62-8323075F1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D9FE4EF-C4D8-49A0-B2FF-81D8DB7D8A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4" y="1410082"/>
            <a:ext cx="6858000" cy="4037836"/>
          </a:xfrm>
          <a:prstGeom prst="rect">
            <a:avLst/>
          </a:prstGeom>
          <a:gradFill>
            <a:gsLst>
              <a:gs pos="8000">
                <a:srgbClr val="000000"/>
              </a:gs>
              <a:gs pos="100000">
                <a:schemeClr val="accent1">
                  <a:lumMod val="75000"/>
                </a:schemeClr>
              </a:gs>
            </a:gsLst>
            <a:lin ang="3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4300840D-0A0B-4512-BACA-B439D5B9C5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85" y="1420219"/>
            <a:ext cx="6857999" cy="4037839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alpha val="46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D2B78728-A580-49A7-84F9-6EF6F583ADE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767923" y="3588085"/>
            <a:ext cx="2501979" cy="4037841"/>
          </a:xfrm>
          <a:prstGeom prst="rect">
            <a:avLst/>
          </a:prstGeom>
          <a:gradFill>
            <a:gsLst>
              <a:gs pos="2000">
                <a:schemeClr val="accent1">
                  <a:alpha val="29000"/>
                </a:schemeClr>
              </a:gs>
              <a:gs pos="100000">
                <a:srgbClr val="000000">
                  <a:alpha val="30000"/>
                </a:srgbClr>
              </a:gs>
            </a:gsLst>
            <a:lin ang="7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8FAA1A1-D861-433F-88FA-1E9D6FD31D1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635413">
            <a:off x="-501737" y="969718"/>
            <a:ext cx="3900357" cy="4178958"/>
          </a:xfrm>
          <a:custGeom>
            <a:avLst/>
            <a:gdLst>
              <a:gd name="connsiteX0" fmla="*/ 2432225 w 3900357"/>
              <a:gd name="connsiteY0" fmla="*/ 93939 h 4178958"/>
              <a:gd name="connsiteX1" fmla="*/ 3900357 w 3900357"/>
              <a:gd name="connsiteY1" fmla="*/ 2089479 h 4178958"/>
              <a:gd name="connsiteX2" fmla="*/ 1810878 w 3900357"/>
              <a:gd name="connsiteY2" fmla="*/ 4178958 h 4178958"/>
              <a:gd name="connsiteX3" fmla="*/ 78249 w 3900357"/>
              <a:gd name="connsiteY3" fmla="*/ 3257727 h 4178958"/>
              <a:gd name="connsiteX4" fmla="*/ 0 w 3900357"/>
              <a:gd name="connsiteY4" fmla="*/ 3128923 h 4178958"/>
              <a:gd name="connsiteX5" fmla="*/ 831324 w 3900357"/>
              <a:gd name="connsiteY5" fmla="*/ 244281 h 4178958"/>
              <a:gd name="connsiteX6" fmla="*/ 997559 w 3900357"/>
              <a:gd name="connsiteY6" fmla="*/ 164202 h 4178958"/>
              <a:gd name="connsiteX7" fmla="*/ 1810878 w 3900357"/>
              <a:gd name="connsiteY7" fmla="*/ 0 h 4178958"/>
              <a:gd name="connsiteX8" fmla="*/ 2432225 w 3900357"/>
              <a:gd name="connsiteY8" fmla="*/ 93939 h 41789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900357" h="4178958">
                <a:moveTo>
                  <a:pt x="2432225" y="93939"/>
                </a:moveTo>
                <a:cubicBezTo>
                  <a:pt x="3282786" y="358491"/>
                  <a:pt x="3900357" y="1151865"/>
                  <a:pt x="3900357" y="2089479"/>
                </a:cubicBezTo>
                <a:cubicBezTo>
                  <a:pt x="3900357" y="3243466"/>
                  <a:pt x="2964865" y="4178958"/>
                  <a:pt x="1810878" y="4178958"/>
                </a:cubicBezTo>
                <a:cubicBezTo>
                  <a:pt x="1089636" y="4178958"/>
                  <a:pt x="453744" y="3813531"/>
                  <a:pt x="78249" y="3257727"/>
                </a:cubicBezTo>
                <a:lnTo>
                  <a:pt x="0" y="3128923"/>
                </a:lnTo>
                <a:lnTo>
                  <a:pt x="831324" y="244281"/>
                </a:lnTo>
                <a:lnTo>
                  <a:pt x="997559" y="164202"/>
                </a:lnTo>
                <a:cubicBezTo>
                  <a:pt x="1247540" y="58468"/>
                  <a:pt x="1522381" y="0"/>
                  <a:pt x="1810878" y="0"/>
                </a:cubicBezTo>
                <a:cubicBezTo>
                  <a:pt x="2027251" y="0"/>
                  <a:pt x="2235942" y="32888"/>
                  <a:pt x="2432225" y="93939"/>
                </a:cubicBezTo>
                <a:close/>
              </a:path>
            </a:pathLst>
          </a:custGeom>
          <a:gradFill>
            <a:gsLst>
              <a:gs pos="29000">
                <a:srgbClr val="000000">
                  <a:alpha val="0"/>
                </a:srgbClr>
              </a:gs>
              <a:gs pos="100000">
                <a:schemeClr val="accent1">
                  <a:alpha val="43000"/>
                </a:schemeClr>
              </a:gs>
            </a:gsLst>
            <a:lin ang="1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8D71EDA1-87BF-4D5D-AB79-F346FD1927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 flipH="1">
            <a:off x="-1410093" y="1399943"/>
            <a:ext cx="6858003" cy="4037835"/>
          </a:xfrm>
          <a:prstGeom prst="rect">
            <a:avLst/>
          </a:prstGeom>
          <a:gradFill>
            <a:gsLst>
              <a:gs pos="0">
                <a:srgbClr val="000000">
                  <a:alpha val="0"/>
                </a:srgbClr>
              </a:gs>
              <a:gs pos="99000">
                <a:schemeClr val="accent1">
                  <a:lumMod val="60000"/>
                  <a:lumOff val="40000"/>
                  <a:alpha val="11000"/>
                </a:schemeClr>
              </a:gs>
            </a:gsLst>
            <a:lin ang="7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9869FB4-4821-DAFB-4467-CC35803D22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6722" y="586855"/>
            <a:ext cx="3201366" cy="3387497"/>
          </a:xfrm>
        </p:spPr>
        <p:txBody>
          <a:bodyPr anchor="b">
            <a:normAutofit/>
          </a:bodyPr>
          <a:lstStyle/>
          <a:p>
            <a:pPr algn="r"/>
            <a:r>
              <a:rPr lang="en-US" sz="4000">
                <a:solidFill>
                  <a:srgbClr val="FFFFFF"/>
                </a:solidFill>
              </a:rPr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67EC14-8831-600B-0218-1A99F9DB378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10259" y="649480"/>
            <a:ext cx="6555347" cy="5546047"/>
          </a:xfrm>
        </p:spPr>
        <p:txBody>
          <a:bodyPr anchor="ctr">
            <a:normAutofit/>
          </a:bodyPr>
          <a:lstStyle/>
          <a:p>
            <a:r>
              <a:rPr lang="en-US" sz="1700"/>
              <a:t>Ballen F.H &amp; Evans E.A (2018) Eight Steps to Developing A Simple Marketing Plan; a series of the Food and Resource Economics Department, available at at https://edis.ifas.ufl.edu. </a:t>
            </a:r>
          </a:p>
          <a:p>
            <a:r>
              <a:rPr lang="en-US" sz="1700"/>
              <a:t>Kotler P &amp; Keller K.L (2016), Marketing management 16th Edition Pearson</a:t>
            </a:r>
          </a:p>
          <a:p>
            <a:r>
              <a:rPr lang="en-US" sz="1700"/>
              <a:t>Marandi A (2021) Strategic management   UGC NET- Commerce</a:t>
            </a:r>
          </a:p>
          <a:p>
            <a:r>
              <a:rPr lang="en-US" sz="1700"/>
              <a:t>McDonald M, and H. Wilson. (2011). Marketing Plans: How to Prepare Them, How to Use Them. West Sussex, UK: Wiley and Sons.</a:t>
            </a:r>
          </a:p>
          <a:p>
            <a:r>
              <a:rPr lang="en-US" sz="1700"/>
              <a:t>ProSidian Consulting, LLC" (2014) Developing a Marketing Plan. FDIC Small Business Resource Program</a:t>
            </a:r>
          </a:p>
          <a:p>
            <a:r>
              <a:rPr lang="en-US" sz="1700"/>
              <a:t>Sisodia R, Wolfe D. &amp; Sheth J, (2007) Firms of Endearment: How World-Class Companies Profit From Passion (Upper Saddle River, NJ: Wharton School Publishing)</a:t>
            </a:r>
          </a:p>
          <a:p>
            <a:r>
              <a:rPr lang="en-US" sz="1700"/>
              <a:t>Stuart G (2008), “Why Customers Hate Advertising And What They Are Doing About It,” Market Research Report Vizu </a:t>
            </a:r>
          </a:p>
          <a:p>
            <a:r>
              <a:rPr lang="en-US" sz="1700"/>
              <a:t>The Economist Intelligence Unit Special Report, (2012) “New Directions: Consumer Goods Companies Honea Cross-Channel Approach To Customer Marketing,” </a:t>
            </a:r>
          </a:p>
          <a:p>
            <a:endParaRPr lang="en-US" sz="1700"/>
          </a:p>
        </p:txBody>
      </p:sp>
    </p:spTree>
    <p:extLst>
      <p:ext uri="{BB962C8B-B14F-4D97-AF65-F5344CB8AC3E}">
        <p14:creationId xmlns:p14="http://schemas.microsoft.com/office/powerpoint/2010/main" val="402287910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596F992-698C-48C0-9D89-70DA4CE927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70DFF44-F6AE-F29C-D674-F01A7E1349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2" y="489508"/>
            <a:ext cx="5181597" cy="1655482"/>
          </a:xfrm>
        </p:spPr>
        <p:txBody>
          <a:bodyPr anchor="b">
            <a:normAutofit/>
          </a:bodyPr>
          <a:lstStyle/>
          <a:p>
            <a:pPr algn="r"/>
            <a:r>
              <a:rPr lang="en-US" sz="4000" dirty="0"/>
              <a:t>End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6CE003-193F-842F-94C0-7499228508E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2" y="2418408"/>
            <a:ext cx="5181598" cy="3409898"/>
          </a:xfrm>
        </p:spPr>
        <p:txBody>
          <a:bodyPr anchor="t">
            <a:normAutofit/>
          </a:bodyPr>
          <a:lstStyle/>
          <a:p>
            <a:pPr algn="r"/>
            <a:endParaRPr lang="en-US" sz="2000"/>
          </a:p>
          <a:p>
            <a:pPr algn="r"/>
            <a:endParaRPr lang="en-US" sz="2000"/>
          </a:p>
          <a:p>
            <a:pPr algn="r"/>
            <a:endParaRPr lang="en-US" sz="2000"/>
          </a:p>
          <a:p>
            <a:pPr algn="r"/>
            <a:r>
              <a:rPr lang="en-US" sz="2000"/>
              <a:t>End </a:t>
            </a:r>
          </a:p>
          <a:p>
            <a:pPr algn="r"/>
            <a:r>
              <a:rPr lang="en-US" sz="2000"/>
              <a:t>Thank you </a:t>
            </a:r>
          </a:p>
          <a:p>
            <a:pPr algn="r"/>
            <a:r>
              <a:rPr lang="en-US" sz="2000"/>
              <a:t>The next lecture: Competitor analysis </a:t>
            </a:r>
          </a:p>
        </p:txBody>
      </p:sp>
      <p:pic>
        <p:nvPicPr>
          <p:cNvPr id="7" name="Graphic 6" descr="Teacher">
            <a:extLst>
              <a:ext uri="{FF2B5EF4-FFF2-40B4-BE49-F238E27FC236}">
                <a16:creationId xmlns:a16="http://schemas.microsoft.com/office/drawing/2014/main" id="{B0D30A00-F02C-C1A5-D252-B9E71D3F1AF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75120" y="757362"/>
            <a:ext cx="4957638" cy="495763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344AAA5-41F4-4862-97EF-688D31DC756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85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9E1A62C-2AAF-4B3E-8CDB-65E2370809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26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35927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1102</TotalTime>
  <Words>2596</Words>
  <Application>Microsoft Office PowerPoint</Application>
  <PresentationFormat>Widescreen</PresentationFormat>
  <Paragraphs>224</Paragraphs>
  <Slides>36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2" baseType="lpstr">
      <vt:lpstr>Aptos</vt:lpstr>
      <vt:lpstr>Aptos Display</vt:lpstr>
      <vt:lpstr>Arial</vt:lpstr>
      <vt:lpstr>Calibri</vt:lpstr>
      <vt:lpstr>Inter</vt:lpstr>
      <vt:lpstr>Office Theme</vt:lpstr>
      <vt:lpstr>MARKETING MANAGEMENT AND STRATEGY  WEEK 3 LECTURE DEVELOPING A MARKETING PLAN</vt:lpstr>
      <vt:lpstr>welcome</vt:lpstr>
      <vt:lpstr>Saying about marketing planning </vt:lpstr>
      <vt:lpstr>Intended learning outcomes </vt:lpstr>
      <vt:lpstr>What is a marketing plan?</vt:lpstr>
      <vt:lpstr>From the definition we can deduce : </vt:lpstr>
      <vt:lpstr>From the definition we can deduce : </vt:lpstr>
      <vt:lpstr>Rationale for developing a marketing plan </vt:lpstr>
      <vt:lpstr>Marketing planning contribution to a firm success</vt:lpstr>
      <vt:lpstr>Why firms fail to develop marketing plans?</vt:lpstr>
      <vt:lpstr>Why firms fail to develop marketing plans?</vt:lpstr>
      <vt:lpstr>Process of developing a marketing plan </vt:lpstr>
      <vt:lpstr>a) Corporate and division strategic planning </vt:lpstr>
      <vt:lpstr>a) Corporate and division strategic planning </vt:lpstr>
      <vt:lpstr>a) Corporate and division strategic planning </vt:lpstr>
      <vt:lpstr>a) Corporate and division strategic planning </vt:lpstr>
      <vt:lpstr>a) Corporate and division strategic planning </vt:lpstr>
      <vt:lpstr>a) Corporate and division strategic planning </vt:lpstr>
      <vt:lpstr>a) Corporate and division strategic planning </vt:lpstr>
      <vt:lpstr>a) Corporate and division strategic planning </vt:lpstr>
      <vt:lpstr>a) Corporate and division strategic planning </vt:lpstr>
      <vt:lpstr>a) Corporate and division strategic planning </vt:lpstr>
      <vt:lpstr>a) Corporate and division strategic planning </vt:lpstr>
      <vt:lpstr>a) Corporate and division strategic planning </vt:lpstr>
      <vt:lpstr>Business unit strategic planning process </vt:lpstr>
      <vt:lpstr>Business unit strategic planning process </vt:lpstr>
      <vt:lpstr>Business unit strategic planning process </vt:lpstr>
      <vt:lpstr>Business unit strategic planning process </vt:lpstr>
      <vt:lpstr>Business unit strategic planning process </vt:lpstr>
      <vt:lpstr>Business unit strategic planning process </vt:lpstr>
      <vt:lpstr>Business unit strategic planning process </vt:lpstr>
      <vt:lpstr>Nature and content of a marketing plan</vt:lpstr>
      <vt:lpstr>Nature and content of marketing plan </vt:lpstr>
      <vt:lpstr>Marketing management project part 2</vt:lpstr>
      <vt:lpstr>References</vt:lpstr>
      <vt:lpstr>End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MARKETING MANAGEMENT AND STRATEGY  WEEK 3 LECTURE DEVELOPING A MARKETING PLAN</dc:title>
  <dc:creator>Dr. John N. Kamau</dc:creator>
  <cp:lastModifiedBy>Dr. John N. Kamau</cp:lastModifiedBy>
  <cp:revision>8</cp:revision>
  <dcterms:created xsi:type="dcterms:W3CDTF">2024-04-01T12:45:27Z</dcterms:created>
  <dcterms:modified xsi:type="dcterms:W3CDTF">2024-04-04T09:11:51Z</dcterms:modified>
</cp:coreProperties>
</file>