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8" r:id="rId13"/>
    <p:sldId id="267" r:id="rId14"/>
    <p:sldId id="269" r:id="rId15"/>
    <p:sldId id="270" r:id="rId16"/>
    <p:sldId id="271" r:id="rId17"/>
    <p:sldId id="272" r:id="rId18"/>
    <p:sldId id="274" r:id="rId19"/>
    <p:sldId id="273" r:id="rId20"/>
    <p:sldId id="275" r:id="rId21"/>
    <p:sldId id="276" r:id="rId22"/>
    <p:sldId id="277" r:id="rId23"/>
    <p:sldId id="278" r:id="rId24"/>
    <p:sldId id="280" r:id="rId25"/>
    <p:sldId id="279"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086" autoAdjust="0"/>
    <p:restoredTop sz="94660"/>
  </p:normalViewPr>
  <p:slideViewPr>
    <p:cSldViewPr snapToGrid="0">
      <p:cViewPr varScale="1">
        <p:scale>
          <a:sx n="68" d="100"/>
          <a:sy n="68" d="100"/>
        </p:scale>
        <p:origin x="114"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DA9DB88-0285-48B0-968F-93A25B1A8463}" type="doc">
      <dgm:prSet loTypeId="urn:microsoft.com/office/officeart/2005/8/layout/vList5" loCatId="list" qsTypeId="urn:microsoft.com/office/officeart/2005/8/quickstyle/simple4" qsCatId="simple" csTypeId="urn:microsoft.com/office/officeart/2005/8/colors/accent0_3" csCatId="mainScheme"/>
      <dgm:spPr/>
      <dgm:t>
        <a:bodyPr/>
        <a:lstStyle/>
        <a:p>
          <a:endParaRPr lang="en-US"/>
        </a:p>
      </dgm:t>
    </dgm:pt>
    <dgm:pt modelId="{CAF578C1-7F83-4AA0-BA49-3824B7C4085E}">
      <dgm:prSet/>
      <dgm:spPr/>
      <dgm:t>
        <a:bodyPr/>
        <a:lstStyle/>
        <a:p>
          <a:r>
            <a:rPr lang="en-US"/>
            <a:t>Oligopoly market structure is characterized by </a:t>
          </a:r>
        </a:p>
      </dgm:t>
    </dgm:pt>
    <dgm:pt modelId="{F84E7C98-FCCD-4824-AEC7-B313AFE0FF55}" type="parTrans" cxnId="{F8C85B74-E949-4A11-894F-62233F389040}">
      <dgm:prSet/>
      <dgm:spPr/>
      <dgm:t>
        <a:bodyPr/>
        <a:lstStyle/>
        <a:p>
          <a:endParaRPr lang="en-US"/>
        </a:p>
      </dgm:t>
    </dgm:pt>
    <dgm:pt modelId="{20558D06-B4B1-4675-8826-9DFD6EB2C8D8}" type="sibTrans" cxnId="{F8C85B74-E949-4A11-894F-62233F389040}">
      <dgm:prSet/>
      <dgm:spPr/>
      <dgm:t>
        <a:bodyPr/>
        <a:lstStyle/>
        <a:p>
          <a:endParaRPr lang="en-US"/>
        </a:p>
      </dgm:t>
    </dgm:pt>
    <dgm:pt modelId="{B9F0A79E-992A-4D6A-9E4A-A1C5927944C1}">
      <dgm:prSet/>
      <dgm:spPr/>
      <dgm:t>
        <a:bodyPr/>
        <a:lstStyle/>
        <a:p>
          <a:r>
            <a:rPr lang="en-US"/>
            <a:t>Few large firms, </a:t>
          </a:r>
        </a:p>
      </dgm:t>
    </dgm:pt>
    <dgm:pt modelId="{013A735D-0403-4914-B8D0-62BCDFAF9477}" type="parTrans" cxnId="{B20BFF9E-D966-43BA-810D-385FBCD2B735}">
      <dgm:prSet/>
      <dgm:spPr/>
      <dgm:t>
        <a:bodyPr/>
        <a:lstStyle/>
        <a:p>
          <a:endParaRPr lang="en-US"/>
        </a:p>
      </dgm:t>
    </dgm:pt>
    <dgm:pt modelId="{0A058AA8-C761-48B4-8D18-89A9D9669B15}" type="sibTrans" cxnId="{B20BFF9E-D966-43BA-810D-385FBCD2B735}">
      <dgm:prSet/>
      <dgm:spPr/>
      <dgm:t>
        <a:bodyPr/>
        <a:lstStyle/>
        <a:p>
          <a:endParaRPr lang="en-US"/>
        </a:p>
      </dgm:t>
    </dgm:pt>
    <dgm:pt modelId="{B6E01AD6-3B97-44A6-8AFF-E866AFC78B53}">
      <dgm:prSet/>
      <dgm:spPr/>
      <dgm:t>
        <a:bodyPr/>
        <a:lstStyle/>
        <a:p>
          <a:r>
            <a:rPr lang="en-US"/>
            <a:t>Mutual interdependence of the firms, </a:t>
          </a:r>
        </a:p>
      </dgm:t>
    </dgm:pt>
    <dgm:pt modelId="{0A7EB94F-BC01-4663-B3AA-1391750D9706}" type="parTrans" cxnId="{C3CEDE95-F94D-4992-A150-4CCF488804AB}">
      <dgm:prSet/>
      <dgm:spPr/>
      <dgm:t>
        <a:bodyPr/>
        <a:lstStyle/>
        <a:p>
          <a:endParaRPr lang="en-US"/>
        </a:p>
      </dgm:t>
    </dgm:pt>
    <dgm:pt modelId="{D2D7BEF4-241D-4A63-9BE2-5AFE1995EBC2}" type="sibTrans" cxnId="{C3CEDE95-F94D-4992-A150-4CCF488804AB}">
      <dgm:prSet/>
      <dgm:spPr/>
      <dgm:t>
        <a:bodyPr/>
        <a:lstStyle/>
        <a:p>
          <a:endParaRPr lang="en-US"/>
        </a:p>
      </dgm:t>
    </dgm:pt>
    <dgm:pt modelId="{D83F4B41-50D9-4814-A267-B4270B054638}">
      <dgm:prSet/>
      <dgm:spPr/>
      <dgm:t>
        <a:bodyPr/>
        <a:lstStyle/>
        <a:p>
          <a:r>
            <a:rPr lang="en-US"/>
            <a:t>Barriers to entry </a:t>
          </a:r>
        </a:p>
      </dgm:t>
    </dgm:pt>
    <dgm:pt modelId="{3B42C101-7C9C-451E-B78B-3BCE1D9E89CA}" type="parTrans" cxnId="{62C75EC2-DB5E-47D9-A4F4-8BD4AEF3871B}">
      <dgm:prSet/>
      <dgm:spPr/>
      <dgm:t>
        <a:bodyPr/>
        <a:lstStyle/>
        <a:p>
          <a:endParaRPr lang="en-US"/>
        </a:p>
      </dgm:t>
    </dgm:pt>
    <dgm:pt modelId="{FBAD42AA-889E-4FCE-B7B7-DC29EFF71BAF}" type="sibTrans" cxnId="{62C75EC2-DB5E-47D9-A4F4-8BD4AEF3871B}">
      <dgm:prSet/>
      <dgm:spPr/>
      <dgm:t>
        <a:bodyPr/>
        <a:lstStyle/>
        <a:p>
          <a:endParaRPr lang="en-US"/>
        </a:p>
      </dgm:t>
    </dgm:pt>
    <dgm:pt modelId="{9FD49C57-3C04-4726-9682-6350FBAF2117}">
      <dgm:prSet/>
      <dgm:spPr/>
      <dgm:t>
        <a:bodyPr/>
        <a:lstStyle/>
        <a:p>
          <a:r>
            <a:rPr lang="en-US"/>
            <a:t>Product differentiation and </a:t>
          </a:r>
        </a:p>
      </dgm:t>
    </dgm:pt>
    <dgm:pt modelId="{BD197C6C-5B0A-482D-8EDE-3365399B0E7D}" type="parTrans" cxnId="{3449D3E7-3543-4B2F-B604-277A9768C018}">
      <dgm:prSet/>
      <dgm:spPr/>
      <dgm:t>
        <a:bodyPr/>
        <a:lstStyle/>
        <a:p>
          <a:endParaRPr lang="en-US"/>
        </a:p>
      </dgm:t>
    </dgm:pt>
    <dgm:pt modelId="{1491C012-D7AD-4F55-B6A0-83D562945972}" type="sibTrans" cxnId="{3449D3E7-3543-4B2F-B604-277A9768C018}">
      <dgm:prSet/>
      <dgm:spPr/>
      <dgm:t>
        <a:bodyPr/>
        <a:lstStyle/>
        <a:p>
          <a:endParaRPr lang="en-US"/>
        </a:p>
      </dgm:t>
    </dgm:pt>
    <dgm:pt modelId="{911E2D00-8B18-4396-ADEC-621C613EAF10}">
      <dgm:prSet/>
      <dgm:spPr/>
      <dgm:t>
        <a:bodyPr/>
        <a:lstStyle/>
        <a:p>
          <a:r>
            <a:rPr lang="en-US"/>
            <a:t>Non-price competition and </a:t>
          </a:r>
        </a:p>
      </dgm:t>
    </dgm:pt>
    <dgm:pt modelId="{81984073-D561-4A30-AF08-B033BA7CD1D9}" type="parTrans" cxnId="{794997D7-B4BE-4319-962C-B50BAFD9E759}">
      <dgm:prSet/>
      <dgm:spPr/>
      <dgm:t>
        <a:bodyPr/>
        <a:lstStyle/>
        <a:p>
          <a:endParaRPr lang="en-US"/>
        </a:p>
      </dgm:t>
    </dgm:pt>
    <dgm:pt modelId="{15086BB6-E56C-4924-918C-3614FC3F489E}" type="sibTrans" cxnId="{794997D7-B4BE-4319-962C-B50BAFD9E759}">
      <dgm:prSet/>
      <dgm:spPr/>
      <dgm:t>
        <a:bodyPr/>
        <a:lstStyle/>
        <a:p>
          <a:endParaRPr lang="en-US"/>
        </a:p>
      </dgm:t>
    </dgm:pt>
    <dgm:pt modelId="{3A73D192-DB9F-4687-B74D-BECD8B64038C}">
      <dgm:prSet/>
      <dgm:spPr/>
      <dgm:t>
        <a:bodyPr/>
        <a:lstStyle/>
        <a:p>
          <a:r>
            <a:rPr lang="en-US"/>
            <a:t>Collusive behavior</a:t>
          </a:r>
        </a:p>
      </dgm:t>
    </dgm:pt>
    <dgm:pt modelId="{5CF21C96-E2A1-48AD-8B91-98734F1A584E}" type="parTrans" cxnId="{512C6905-0885-4C28-BC5F-2004CBD2D2E0}">
      <dgm:prSet/>
      <dgm:spPr/>
      <dgm:t>
        <a:bodyPr/>
        <a:lstStyle/>
        <a:p>
          <a:endParaRPr lang="en-US"/>
        </a:p>
      </dgm:t>
    </dgm:pt>
    <dgm:pt modelId="{5877A6E4-BFCB-4CB7-9A7A-7837569B3668}" type="sibTrans" cxnId="{512C6905-0885-4C28-BC5F-2004CBD2D2E0}">
      <dgm:prSet/>
      <dgm:spPr/>
      <dgm:t>
        <a:bodyPr/>
        <a:lstStyle/>
        <a:p>
          <a:endParaRPr lang="en-US"/>
        </a:p>
      </dgm:t>
    </dgm:pt>
    <dgm:pt modelId="{400436A1-E902-4343-B85E-AB04BF042065}" type="pres">
      <dgm:prSet presAssocID="{FDA9DB88-0285-48B0-968F-93A25B1A8463}" presName="Name0" presStyleCnt="0">
        <dgm:presLayoutVars>
          <dgm:dir/>
          <dgm:animLvl val="lvl"/>
          <dgm:resizeHandles val="exact"/>
        </dgm:presLayoutVars>
      </dgm:prSet>
      <dgm:spPr/>
    </dgm:pt>
    <dgm:pt modelId="{1DB71040-7162-47EC-AF73-83B26BBE6734}" type="pres">
      <dgm:prSet presAssocID="{CAF578C1-7F83-4AA0-BA49-3824B7C4085E}" presName="linNode" presStyleCnt="0"/>
      <dgm:spPr/>
    </dgm:pt>
    <dgm:pt modelId="{63B38701-2038-4345-8490-F4BEB8FC9895}" type="pres">
      <dgm:prSet presAssocID="{CAF578C1-7F83-4AA0-BA49-3824B7C4085E}" presName="parentText" presStyleLbl="node1" presStyleIdx="0" presStyleCnt="1">
        <dgm:presLayoutVars>
          <dgm:chMax val="1"/>
          <dgm:bulletEnabled val="1"/>
        </dgm:presLayoutVars>
      </dgm:prSet>
      <dgm:spPr/>
    </dgm:pt>
    <dgm:pt modelId="{91F88AF5-78C3-4D64-8C8F-4CDBF499164D}" type="pres">
      <dgm:prSet presAssocID="{CAF578C1-7F83-4AA0-BA49-3824B7C4085E}" presName="descendantText" presStyleLbl="alignAccFollowNode1" presStyleIdx="0" presStyleCnt="1">
        <dgm:presLayoutVars>
          <dgm:bulletEnabled val="1"/>
        </dgm:presLayoutVars>
      </dgm:prSet>
      <dgm:spPr/>
    </dgm:pt>
  </dgm:ptLst>
  <dgm:cxnLst>
    <dgm:cxn modelId="{512C6905-0885-4C28-BC5F-2004CBD2D2E0}" srcId="{CAF578C1-7F83-4AA0-BA49-3824B7C4085E}" destId="{3A73D192-DB9F-4687-B74D-BECD8B64038C}" srcOrd="5" destOrd="0" parTransId="{5CF21C96-E2A1-48AD-8B91-98734F1A584E}" sibTransId="{5877A6E4-BFCB-4CB7-9A7A-7837569B3668}"/>
    <dgm:cxn modelId="{B4341606-154F-4301-A440-1EFB7BDD52A1}" type="presOf" srcId="{B9F0A79E-992A-4D6A-9E4A-A1C5927944C1}" destId="{91F88AF5-78C3-4D64-8C8F-4CDBF499164D}" srcOrd="0" destOrd="0" presId="urn:microsoft.com/office/officeart/2005/8/layout/vList5"/>
    <dgm:cxn modelId="{C5D5D609-DE80-4FDD-9092-A5BCD9231067}" type="presOf" srcId="{CAF578C1-7F83-4AA0-BA49-3824B7C4085E}" destId="{63B38701-2038-4345-8490-F4BEB8FC9895}" srcOrd="0" destOrd="0" presId="urn:microsoft.com/office/officeart/2005/8/layout/vList5"/>
    <dgm:cxn modelId="{92F4631B-AF89-40B3-A84F-7266CF9A6733}" type="presOf" srcId="{911E2D00-8B18-4396-ADEC-621C613EAF10}" destId="{91F88AF5-78C3-4D64-8C8F-4CDBF499164D}" srcOrd="0" destOrd="4" presId="urn:microsoft.com/office/officeart/2005/8/layout/vList5"/>
    <dgm:cxn modelId="{6A57DF5B-9B9C-4E07-964D-936E1FDCC1FB}" type="presOf" srcId="{D83F4B41-50D9-4814-A267-B4270B054638}" destId="{91F88AF5-78C3-4D64-8C8F-4CDBF499164D}" srcOrd="0" destOrd="2" presId="urn:microsoft.com/office/officeart/2005/8/layout/vList5"/>
    <dgm:cxn modelId="{4E97B95C-59B6-4D91-BE70-29FD7BE37F48}" type="presOf" srcId="{9FD49C57-3C04-4726-9682-6350FBAF2117}" destId="{91F88AF5-78C3-4D64-8C8F-4CDBF499164D}" srcOrd="0" destOrd="3" presId="urn:microsoft.com/office/officeart/2005/8/layout/vList5"/>
    <dgm:cxn modelId="{F8C85B74-E949-4A11-894F-62233F389040}" srcId="{FDA9DB88-0285-48B0-968F-93A25B1A8463}" destId="{CAF578C1-7F83-4AA0-BA49-3824B7C4085E}" srcOrd="0" destOrd="0" parTransId="{F84E7C98-FCCD-4824-AEC7-B313AFE0FF55}" sibTransId="{20558D06-B4B1-4675-8826-9DFD6EB2C8D8}"/>
    <dgm:cxn modelId="{2115A27E-FE19-4275-83E4-82A285E2BA7D}" type="presOf" srcId="{FDA9DB88-0285-48B0-968F-93A25B1A8463}" destId="{400436A1-E902-4343-B85E-AB04BF042065}" srcOrd="0" destOrd="0" presId="urn:microsoft.com/office/officeart/2005/8/layout/vList5"/>
    <dgm:cxn modelId="{C3CEDE95-F94D-4992-A150-4CCF488804AB}" srcId="{CAF578C1-7F83-4AA0-BA49-3824B7C4085E}" destId="{B6E01AD6-3B97-44A6-8AFF-E866AFC78B53}" srcOrd="1" destOrd="0" parTransId="{0A7EB94F-BC01-4663-B3AA-1391750D9706}" sibTransId="{D2D7BEF4-241D-4A63-9BE2-5AFE1995EBC2}"/>
    <dgm:cxn modelId="{B20BFF9E-D966-43BA-810D-385FBCD2B735}" srcId="{CAF578C1-7F83-4AA0-BA49-3824B7C4085E}" destId="{B9F0A79E-992A-4D6A-9E4A-A1C5927944C1}" srcOrd="0" destOrd="0" parTransId="{013A735D-0403-4914-B8D0-62BCDFAF9477}" sibTransId="{0A058AA8-C761-48B4-8D18-89A9D9669B15}"/>
    <dgm:cxn modelId="{62C75EC2-DB5E-47D9-A4F4-8BD4AEF3871B}" srcId="{CAF578C1-7F83-4AA0-BA49-3824B7C4085E}" destId="{D83F4B41-50D9-4814-A267-B4270B054638}" srcOrd="2" destOrd="0" parTransId="{3B42C101-7C9C-451E-B78B-3BCE1D9E89CA}" sibTransId="{FBAD42AA-889E-4FCE-B7B7-DC29EFF71BAF}"/>
    <dgm:cxn modelId="{6B3931C9-C90F-4817-9B74-D788B45A53C4}" type="presOf" srcId="{3A73D192-DB9F-4687-B74D-BECD8B64038C}" destId="{91F88AF5-78C3-4D64-8C8F-4CDBF499164D}" srcOrd="0" destOrd="5" presId="urn:microsoft.com/office/officeart/2005/8/layout/vList5"/>
    <dgm:cxn modelId="{65FB3FD6-9CBA-4F51-AE3D-578140EAB5FE}" type="presOf" srcId="{B6E01AD6-3B97-44A6-8AFF-E866AFC78B53}" destId="{91F88AF5-78C3-4D64-8C8F-4CDBF499164D}" srcOrd="0" destOrd="1" presId="urn:microsoft.com/office/officeart/2005/8/layout/vList5"/>
    <dgm:cxn modelId="{794997D7-B4BE-4319-962C-B50BAFD9E759}" srcId="{CAF578C1-7F83-4AA0-BA49-3824B7C4085E}" destId="{911E2D00-8B18-4396-ADEC-621C613EAF10}" srcOrd="4" destOrd="0" parTransId="{81984073-D561-4A30-AF08-B033BA7CD1D9}" sibTransId="{15086BB6-E56C-4924-918C-3614FC3F489E}"/>
    <dgm:cxn modelId="{3449D3E7-3543-4B2F-B604-277A9768C018}" srcId="{CAF578C1-7F83-4AA0-BA49-3824B7C4085E}" destId="{9FD49C57-3C04-4726-9682-6350FBAF2117}" srcOrd="3" destOrd="0" parTransId="{BD197C6C-5B0A-482D-8EDE-3365399B0E7D}" sibTransId="{1491C012-D7AD-4F55-B6A0-83D562945972}"/>
    <dgm:cxn modelId="{FE2A89B3-452D-44C3-9B58-E6F5DA5F9CCB}" type="presParOf" srcId="{400436A1-E902-4343-B85E-AB04BF042065}" destId="{1DB71040-7162-47EC-AF73-83B26BBE6734}" srcOrd="0" destOrd="0" presId="urn:microsoft.com/office/officeart/2005/8/layout/vList5"/>
    <dgm:cxn modelId="{2FF797D3-D4D0-4055-8AF3-E49AF5BEF7DB}" type="presParOf" srcId="{1DB71040-7162-47EC-AF73-83B26BBE6734}" destId="{63B38701-2038-4345-8490-F4BEB8FC9895}" srcOrd="0" destOrd="0" presId="urn:microsoft.com/office/officeart/2005/8/layout/vList5"/>
    <dgm:cxn modelId="{82AAB77B-4798-4006-9873-A3C8D63B798C}" type="presParOf" srcId="{1DB71040-7162-47EC-AF73-83B26BBE6734}" destId="{91F88AF5-78C3-4D64-8C8F-4CDBF499164D}"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0FED627-1C8A-42C7-99E1-A1B7AAAB583F}" type="doc">
      <dgm:prSet loTypeId="urn:microsoft.com/office/officeart/2005/8/layout/default" loCatId="list" qsTypeId="urn:microsoft.com/office/officeart/2005/8/quickstyle/simple1" qsCatId="simple" csTypeId="urn:microsoft.com/office/officeart/2005/8/colors/colorful1" csCatId="colorful"/>
      <dgm:spPr/>
      <dgm:t>
        <a:bodyPr/>
        <a:lstStyle/>
        <a:p>
          <a:endParaRPr lang="en-US"/>
        </a:p>
      </dgm:t>
    </dgm:pt>
    <dgm:pt modelId="{39A64FAF-4D4D-42AE-A6CF-7ED22604F269}">
      <dgm:prSet/>
      <dgm:spPr/>
      <dgm:t>
        <a:bodyPr/>
        <a:lstStyle/>
        <a:p>
          <a:r>
            <a:rPr lang="en-US"/>
            <a:t>End </a:t>
          </a:r>
        </a:p>
      </dgm:t>
    </dgm:pt>
    <dgm:pt modelId="{71847023-9869-4912-97E8-03F1D450BBD0}" type="parTrans" cxnId="{0E917FBF-34CF-4192-9600-AD2CB49D6E98}">
      <dgm:prSet/>
      <dgm:spPr/>
      <dgm:t>
        <a:bodyPr/>
        <a:lstStyle/>
        <a:p>
          <a:endParaRPr lang="en-US"/>
        </a:p>
      </dgm:t>
    </dgm:pt>
    <dgm:pt modelId="{6DE98CE4-57DE-4103-BFD5-E1499EE734F0}" type="sibTrans" cxnId="{0E917FBF-34CF-4192-9600-AD2CB49D6E98}">
      <dgm:prSet/>
      <dgm:spPr/>
      <dgm:t>
        <a:bodyPr/>
        <a:lstStyle/>
        <a:p>
          <a:endParaRPr lang="en-US"/>
        </a:p>
      </dgm:t>
    </dgm:pt>
    <dgm:pt modelId="{D079A0CA-C1DF-4FF9-A4BB-464151EA5AD7}">
      <dgm:prSet/>
      <dgm:spPr/>
      <dgm:t>
        <a:bodyPr/>
        <a:lstStyle/>
        <a:p>
          <a:r>
            <a:rPr lang="en-US"/>
            <a:t>Thank you </a:t>
          </a:r>
        </a:p>
      </dgm:t>
    </dgm:pt>
    <dgm:pt modelId="{B3FDC3A1-6651-4D0E-8E93-32BACFBBE9EA}" type="parTrans" cxnId="{C630CD56-CCE6-45C2-A7F1-EF42E7BC4D21}">
      <dgm:prSet/>
      <dgm:spPr/>
      <dgm:t>
        <a:bodyPr/>
        <a:lstStyle/>
        <a:p>
          <a:endParaRPr lang="en-US"/>
        </a:p>
      </dgm:t>
    </dgm:pt>
    <dgm:pt modelId="{6105DB10-3983-4609-9DD8-2AA37F520196}" type="sibTrans" cxnId="{C630CD56-CCE6-45C2-A7F1-EF42E7BC4D21}">
      <dgm:prSet/>
      <dgm:spPr/>
      <dgm:t>
        <a:bodyPr/>
        <a:lstStyle/>
        <a:p>
          <a:endParaRPr lang="en-US"/>
        </a:p>
      </dgm:t>
    </dgm:pt>
    <dgm:pt modelId="{085E138A-14CC-4873-8BFF-5453CE096AAA}">
      <dgm:prSet/>
      <dgm:spPr/>
      <dgm:t>
        <a:bodyPr/>
        <a:lstStyle/>
        <a:p>
          <a:r>
            <a:rPr lang="en-US"/>
            <a:t>Next lesson: Positioning and differentiation strategy </a:t>
          </a:r>
        </a:p>
      </dgm:t>
    </dgm:pt>
    <dgm:pt modelId="{ED5FA658-CAAD-4401-BE67-EF87F8EADF0D}" type="parTrans" cxnId="{EF9AB965-7B76-463B-82EC-3B1666C4E029}">
      <dgm:prSet/>
      <dgm:spPr/>
      <dgm:t>
        <a:bodyPr/>
        <a:lstStyle/>
        <a:p>
          <a:endParaRPr lang="en-US"/>
        </a:p>
      </dgm:t>
    </dgm:pt>
    <dgm:pt modelId="{689C0C53-D84B-49B3-B850-CA67A9E6116F}" type="sibTrans" cxnId="{EF9AB965-7B76-463B-82EC-3B1666C4E029}">
      <dgm:prSet/>
      <dgm:spPr/>
      <dgm:t>
        <a:bodyPr/>
        <a:lstStyle/>
        <a:p>
          <a:endParaRPr lang="en-US"/>
        </a:p>
      </dgm:t>
    </dgm:pt>
    <dgm:pt modelId="{8C5862AD-1886-4BB9-BD1C-6C356A669ED7}" type="pres">
      <dgm:prSet presAssocID="{90FED627-1C8A-42C7-99E1-A1B7AAAB583F}" presName="diagram" presStyleCnt="0">
        <dgm:presLayoutVars>
          <dgm:dir/>
          <dgm:resizeHandles val="exact"/>
        </dgm:presLayoutVars>
      </dgm:prSet>
      <dgm:spPr/>
    </dgm:pt>
    <dgm:pt modelId="{4C07B92C-B597-49EB-A0A5-A679239DBE0F}" type="pres">
      <dgm:prSet presAssocID="{39A64FAF-4D4D-42AE-A6CF-7ED22604F269}" presName="node" presStyleLbl="node1" presStyleIdx="0" presStyleCnt="3">
        <dgm:presLayoutVars>
          <dgm:bulletEnabled val="1"/>
        </dgm:presLayoutVars>
      </dgm:prSet>
      <dgm:spPr/>
    </dgm:pt>
    <dgm:pt modelId="{4F24931F-2702-41D8-9A9F-E0F631630BF7}" type="pres">
      <dgm:prSet presAssocID="{6DE98CE4-57DE-4103-BFD5-E1499EE734F0}" presName="sibTrans" presStyleCnt="0"/>
      <dgm:spPr/>
    </dgm:pt>
    <dgm:pt modelId="{F71F3CB8-9FFD-4E8F-BA69-59ADD263FED1}" type="pres">
      <dgm:prSet presAssocID="{D079A0CA-C1DF-4FF9-A4BB-464151EA5AD7}" presName="node" presStyleLbl="node1" presStyleIdx="1" presStyleCnt="3">
        <dgm:presLayoutVars>
          <dgm:bulletEnabled val="1"/>
        </dgm:presLayoutVars>
      </dgm:prSet>
      <dgm:spPr/>
    </dgm:pt>
    <dgm:pt modelId="{21162107-15BA-4D9E-B52A-289CF28CF8C6}" type="pres">
      <dgm:prSet presAssocID="{6105DB10-3983-4609-9DD8-2AA37F520196}" presName="sibTrans" presStyleCnt="0"/>
      <dgm:spPr/>
    </dgm:pt>
    <dgm:pt modelId="{6DEBC6DF-D8B4-4EF5-B5E1-BCCEF527D100}" type="pres">
      <dgm:prSet presAssocID="{085E138A-14CC-4873-8BFF-5453CE096AAA}" presName="node" presStyleLbl="node1" presStyleIdx="2" presStyleCnt="3">
        <dgm:presLayoutVars>
          <dgm:bulletEnabled val="1"/>
        </dgm:presLayoutVars>
      </dgm:prSet>
      <dgm:spPr/>
    </dgm:pt>
  </dgm:ptLst>
  <dgm:cxnLst>
    <dgm:cxn modelId="{B43CEA2A-67D8-4148-93E6-2FFECA45B644}" type="presOf" srcId="{90FED627-1C8A-42C7-99E1-A1B7AAAB583F}" destId="{8C5862AD-1886-4BB9-BD1C-6C356A669ED7}" srcOrd="0" destOrd="0" presId="urn:microsoft.com/office/officeart/2005/8/layout/default"/>
    <dgm:cxn modelId="{C30E1A35-2F34-4DE2-BD66-90191F6A5720}" type="presOf" srcId="{39A64FAF-4D4D-42AE-A6CF-7ED22604F269}" destId="{4C07B92C-B597-49EB-A0A5-A679239DBE0F}" srcOrd="0" destOrd="0" presId="urn:microsoft.com/office/officeart/2005/8/layout/default"/>
    <dgm:cxn modelId="{EF9AB965-7B76-463B-82EC-3B1666C4E029}" srcId="{90FED627-1C8A-42C7-99E1-A1B7AAAB583F}" destId="{085E138A-14CC-4873-8BFF-5453CE096AAA}" srcOrd="2" destOrd="0" parTransId="{ED5FA658-CAAD-4401-BE67-EF87F8EADF0D}" sibTransId="{689C0C53-D84B-49B3-B850-CA67A9E6116F}"/>
    <dgm:cxn modelId="{76CBC26E-36E0-448E-8BF9-C9D019024F5D}" type="presOf" srcId="{D079A0CA-C1DF-4FF9-A4BB-464151EA5AD7}" destId="{F71F3CB8-9FFD-4E8F-BA69-59ADD263FED1}" srcOrd="0" destOrd="0" presId="urn:microsoft.com/office/officeart/2005/8/layout/default"/>
    <dgm:cxn modelId="{C630CD56-CCE6-45C2-A7F1-EF42E7BC4D21}" srcId="{90FED627-1C8A-42C7-99E1-A1B7AAAB583F}" destId="{D079A0CA-C1DF-4FF9-A4BB-464151EA5AD7}" srcOrd="1" destOrd="0" parTransId="{B3FDC3A1-6651-4D0E-8E93-32BACFBBE9EA}" sibTransId="{6105DB10-3983-4609-9DD8-2AA37F520196}"/>
    <dgm:cxn modelId="{1426C98A-46D8-443A-8E77-7DBD065E7457}" type="presOf" srcId="{085E138A-14CC-4873-8BFF-5453CE096AAA}" destId="{6DEBC6DF-D8B4-4EF5-B5E1-BCCEF527D100}" srcOrd="0" destOrd="0" presId="urn:microsoft.com/office/officeart/2005/8/layout/default"/>
    <dgm:cxn modelId="{0E917FBF-34CF-4192-9600-AD2CB49D6E98}" srcId="{90FED627-1C8A-42C7-99E1-A1B7AAAB583F}" destId="{39A64FAF-4D4D-42AE-A6CF-7ED22604F269}" srcOrd="0" destOrd="0" parTransId="{71847023-9869-4912-97E8-03F1D450BBD0}" sibTransId="{6DE98CE4-57DE-4103-BFD5-E1499EE734F0}"/>
    <dgm:cxn modelId="{16123ED4-AD64-48E0-A89F-AB5E6F9B516A}" type="presParOf" srcId="{8C5862AD-1886-4BB9-BD1C-6C356A669ED7}" destId="{4C07B92C-B597-49EB-A0A5-A679239DBE0F}" srcOrd="0" destOrd="0" presId="urn:microsoft.com/office/officeart/2005/8/layout/default"/>
    <dgm:cxn modelId="{BEA7D3A9-73D7-4DDE-A923-9EC4A3BCA413}" type="presParOf" srcId="{8C5862AD-1886-4BB9-BD1C-6C356A669ED7}" destId="{4F24931F-2702-41D8-9A9F-E0F631630BF7}" srcOrd="1" destOrd="0" presId="urn:microsoft.com/office/officeart/2005/8/layout/default"/>
    <dgm:cxn modelId="{096F1233-1CF9-4811-A4A8-66795B89708E}" type="presParOf" srcId="{8C5862AD-1886-4BB9-BD1C-6C356A669ED7}" destId="{F71F3CB8-9FFD-4E8F-BA69-59ADD263FED1}" srcOrd="2" destOrd="0" presId="urn:microsoft.com/office/officeart/2005/8/layout/default"/>
    <dgm:cxn modelId="{FD95A276-3936-4192-80C5-6EAAF9F3B199}" type="presParOf" srcId="{8C5862AD-1886-4BB9-BD1C-6C356A669ED7}" destId="{21162107-15BA-4D9E-B52A-289CF28CF8C6}" srcOrd="3" destOrd="0" presId="urn:microsoft.com/office/officeart/2005/8/layout/default"/>
    <dgm:cxn modelId="{6FA9BDEA-4765-4ECC-8D20-1CF705A78147}" type="presParOf" srcId="{8C5862AD-1886-4BB9-BD1C-6C356A669ED7}" destId="{6DEBC6DF-D8B4-4EF5-B5E1-BCCEF527D100}" srcOrd="4"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F88AF5-78C3-4D64-8C8F-4CDBF499164D}">
      <dsp:nvSpPr>
        <dsp:cNvPr id="0" name=""/>
        <dsp:cNvSpPr/>
      </dsp:nvSpPr>
      <dsp:spPr>
        <a:xfrm rot="5400000">
          <a:off x="5410072" y="-1189323"/>
          <a:ext cx="3481070" cy="6729984"/>
        </a:xfrm>
        <a:prstGeom prst="round2SameRect">
          <a:avLst/>
        </a:prstGeom>
        <a:solidFill>
          <a:schemeClr val="dk2">
            <a:alpha val="90000"/>
            <a:tint val="40000"/>
            <a:hueOff val="0"/>
            <a:satOff val="0"/>
            <a:lumOff val="0"/>
            <a:alphaOff val="0"/>
          </a:schemeClr>
        </a:solidFill>
        <a:ln w="12700" cap="flat" cmpd="sng" algn="ctr">
          <a:solidFill>
            <a:schemeClr val="dk2">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10490" tIns="55245" rIns="110490" bIns="55245" numCol="1" spcCol="1270" anchor="ctr" anchorCtr="0">
          <a:noAutofit/>
        </a:bodyPr>
        <a:lstStyle/>
        <a:p>
          <a:pPr marL="285750" lvl="1" indent="-285750" algn="l" defTabSz="1289050">
            <a:lnSpc>
              <a:spcPct val="90000"/>
            </a:lnSpc>
            <a:spcBef>
              <a:spcPct val="0"/>
            </a:spcBef>
            <a:spcAft>
              <a:spcPct val="15000"/>
            </a:spcAft>
            <a:buChar char="•"/>
          </a:pPr>
          <a:r>
            <a:rPr lang="en-US" sz="2900" kern="1200"/>
            <a:t>Few large firms, </a:t>
          </a:r>
        </a:p>
        <a:p>
          <a:pPr marL="285750" lvl="1" indent="-285750" algn="l" defTabSz="1289050">
            <a:lnSpc>
              <a:spcPct val="90000"/>
            </a:lnSpc>
            <a:spcBef>
              <a:spcPct val="0"/>
            </a:spcBef>
            <a:spcAft>
              <a:spcPct val="15000"/>
            </a:spcAft>
            <a:buChar char="•"/>
          </a:pPr>
          <a:r>
            <a:rPr lang="en-US" sz="2900" kern="1200"/>
            <a:t>Mutual interdependence of the firms, </a:t>
          </a:r>
        </a:p>
        <a:p>
          <a:pPr marL="285750" lvl="1" indent="-285750" algn="l" defTabSz="1289050">
            <a:lnSpc>
              <a:spcPct val="90000"/>
            </a:lnSpc>
            <a:spcBef>
              <a:spcPct val="0"/>
            </a:spcBef>
            <a:spcAft>
              <a:spcPct val="15000"/>
            </a:spcAft>
            <a:buChar char="•"/>
          </a:pPr>
          <a:r>
            <a:rPr lang="en-US" sz="2900" kern="1200"/>
            <a:t>Barriers to entry </a:t>
          </a:r>
        </a:p>
        <a:p>
          <a:pPr marL="285750" lvl="1" indent="-285750" algn="l" defTabSz="1289050">
            <a:lnSpc>
              <a:spcPct val="90000"/>
            </a:lnSpc>
            <a:spcBef>
              <a:spcPct val="0"/>
            </a:spcBef>
            <a:spcAft>
              <a:spcPct val="15000"/>
            </a:spcAft>
            <a:buChar char="•"/>
          </a:pPr>
          <a:r>
            <a:rPr lang="en-US" sz="2900" kern="1200"/>
            <a:t>Product differentiation and </a:t>
          </a:r>
        </a:p>
        <a:p>
          <a:pPr marL="285750" lvl="1" indent="-285750" algn="l" defTabSz="1289050">
            <a:lnSpc>
              <a:spcPct val="90000"/>
            </a:lnSpc>
            <a:spcBef>
              <a:spcPct val="0"/>
            </a:spcBef>
            <a:spcAft>
              <a:spcPct val="15000"/>
            </a:spcAft>
            <a:buChar char="•"/>
          </a:pPr>
          <a:r>
            <a:rPr lang="en-US" sz="2900" kern="1200"/>
            <a:t>Non-price competition and </a:t>
          </a:r>
        </a:p>
        <a:p>
          <a:pPr marL="285750" lvl="1" indent="-285750" algn="l" defTabSz="1289050">
            <a:lnSpc>
              <a:spcPct val="90000"/>
            </a:lnSpc>
            <a:spcBef>
              <a:spcPct val="0"/>
            </a:spcBef>
            <a:spcAft>
              <a:spcPct val="15000"/>
            </a:spcAft>
            <a:buChar char="•"/>
          </a:pPr>
          <a:r>
            <a:rPr lang="en-US" sz="2900" kern="1200"/>
            <a:t>Collusive behavior</a:t>
          </a:r>
        </a:p>
      </dsp:txBody>
      <dsp:txXfrm rot="-5400000">
        <a:off x="3785615" y="605066"/>
        <a:ext cx="6560052" cy="3141206"/>
      </dsp:txXfrm>
    </dsp:sp>
    <dsp:sp modelId="{63B38701-2038-4345-8490-F4BEB8FC9895}">
      <dsp:nvSpPr>
        <dsp:cNvPr id="0" name=""/>
        <dsp:cNvSpPr/>
      </dsp:nvSpPr>
      <dsp:spPr>
        <a:xfrm>
          <a:off x="0" y="0"/>
          <a:ext cx="3785616" cy="4351338"/>
        </a:xfrm>
        <a:prstGeom prst="round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56210" tIns="78105" rIns="156210" bIns="78105" numCol="1" spcCol="1270" anchor="ctr" anchorCtr="0">
          <a:noAutofit/>
        </a:bodyPr>
        <a:lstStyle/>
        <a:p>
          <a:pPr marL="0" lvl="0" indent="0" algn="ctr" defTabSz="1822450">
            <a:lnSpc>
              <a:spcPct val="90000"/>
            </a:lnSpc>
            <a:spcBef>
              <a:spcPct val="0"/>
            </a:spcBef>
            <a:spcAft>
              <a:spcPct val="35000"/>
            </a:spcAft>
            <a:buNone/>
          </a:pPr>
          <a:r>
            <a:rPr lang="en-US" sz="4100" kern="1200"/>
            <a:t>Oligopoly market structure is characterized by </a:t>
          </a:r>
        </a:p>
      </dsp:txBody>
      <dsp:txXfrm>
        <a:off x="184799" y="184799"/>
        <a:ext cx="3416018" cy="398174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07B92C-B597-49EB-A0A5-A679239DBE0F}">
      <dsp:nvSpPr>
        <dsp:cNvPr id="0" name=""/>
        <dsp:cNvSpPr/>
      </dsp:nvSpPr>
      <dsp:spPr>
        <a:xfrm>
          <a:off x="583" y="761071"/>
          <a:ext cx="2275832" cy="1365499"/>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a:t>End </a:t>
          </a:r>
        </a:p>
      </dsp:txBody>
      <dsp:txXfrm>
        <a:off x="583" y="761071"/>
        <a:ext cx="2275832" cy="1365499"/>
      </dsp:txXfrm>
    </dsp:sp>
    <dsp:sp modelId="{F71F3CB8-9FFD-4E8F-BA69-59ADD263FED1}">
      <dsp:nvSpPr>
        <dsp:cNvPr id="0" name=""/>
        <dsp:cNvSpPr/>
      </dsp:nvSpPr>
      <dsp:spPr>
        <a:xfrm>
          <a:off x="2503999" y="761071"/>
          <a:ext cx="2275832" cy="1365499"/>
        </a:xfrm>
        <a:prstGeom prst="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a:t>Thank you </a:t>
          </a:r>
        </a:p>
      </dsp:txBody>
      <dsp:txXfrm>
        <a:off x="2503999" y="761071"/>
        <a:ext cx="2275832" cy="1365499"/>
      </dsp:txXfrm>
    </dsp:sp>
    <dsp:sp modelId="{6DEBC6DF-D8B4-4EF5-B5E1-BCCEF527D100}">
      <dsp:nvSpPr>
        <dsp:cNvPr id="0" name=""/>
        <dsp:cNvSpPr/>
      </dsp:nvSpPr>
      <dsp:spPr>
        <a:xfrm>
          <a:off x="1252291" y="2354154"/>
          <a:ext cx="2275832" cy="1365499"/>
        </a:xfrm>
        <a:prstGeom prst="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a:t>Next lesson: Positioning and differentiation strategy </a:t>
          </a:r>
        </a:p>
      </dsp:txBody>
      <dsp:txXfrm>
        <a:off x="1252291" y="2354154"/>
        <a:ext cx="2275832" cy="1365499"/>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E481B8-EDE9-D1AB-E754-2AD126F185C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6F556F16-E234-D84E-05DF-5FEF41E06F0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CC03345-D94A-2474-7C65-71234C17E79C}"/>
              </a:ext>
            </a:extLst>
          </p:cNvPr>
          <p:cNvSpPr>
            <a:spLocks noGrp="1"/>
          </p:cNvSpPr>
          <p:nvPr>
            <p:ph type="dt" sz="half" idx="10"/>
          </p:nvPr>
        </p:nvSpPr>
        <p:spPr/>
        <p:txBody>
          <a:bodyPr/>
          <a:lstStyle/>
          <a:p>
            <a:fld id="{068358D5-62C3-4046-A8A2-49C9B4F13B49}" type="datetimeFigureOut">
              <a:rPr lang="en-US" smtClean="0"/>
              <a:t>4/12/2024</a:t>
            </a:fld>
            <a:endParaRPr lang="en-US"/>
          </a:p>
        </p:txBody>
      </p:sp>
      <p:sp>
        <p:nvSpPr>
          <p:cNvPr id="5" name="Footer Placeholder 4">
            <a:extLst>
              <a:ext uri="{FF2B5EF4-FFF2-40B4-BE49-F238E27FC236}">
                <a16:creationId xmlns:a16="http://schemas.microsoft.com/office/drawing/2014/main" id="{D1816E71-6DEF-BF77-6651-50B37DB56E9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723687A-34C1-45E3-AA45-29C097568448}"/>
              </a:ext>
            </a:extLst>
          </p:cNvPr>
          <p:cNvSpPr>
            <a:spLocks noGrp="1"/>
          </p:cNvSpPr>
          <p:nvPr>
            <p:ph type="sldNum" sz="quarter" idx="12"/>
          </p:nvPr>
        </p:nvSpPr>
        <p:spPr/>
        <p:txBody>
          <a:bodyPr/>
          <a:lstStyle/>
          <a:p>
            <a:fld id="{9D69B03C-5D4A-44A0-A36D-48F4B1AA5CE9}" type="slidenum">
              <a:rPr lang="en-US" smtClean="0"/>
              <a:t>‹#›</a:t>
            </a:fld>
            <a:endParaRPr lang="en-US"/>
          </a:p>
        </p:txBody>
      </p:sp>
    </p:spTree>
    <p:extLst>
      <p:ext uri="{BB962C8B-B14F-4D97-AF65-F5344CB8AC3E}">
        <p14:creationId xmlns:p14="http://schemas.microsoft.com/office/powerpoint/2010/main" val="13251840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D3E45-28E1-FE82-9C37-10DEEC4214F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79813C1-1CA8-A114-3602-DA18220045D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6A1B287-9D02-15BC-D56D-58951DDF94E6}"/>
              </a:ext>
            </a:extLst>
          </p:cNvPr>
          <p:cNvSpPr>
            <a:spLocks noGrp="1"/>
          </p:cNvSpPr>
          <p:nvPr>
            <p:ph type="dt" sz="half" idx="10"/>
          </p:nvPr>
        </p:nvSpPr>
        <p:spPr/>
        <p:txBody>
          <a:bodyPr/>
          <a:lstStyle/>
          <a:p>
            <a:fld id="{068358D5-62C3-4046-A8A2-49C9B4F13B49}" type="datetimeFigureOut">
              <a:rPr lang="en-US" smtClean="0"/>
              <a:t>4/12/2024</a:t>
            </a:fld>
            <a:endParaRPr lang="en-US"/>
          </a:p>
        </p:txBody>
      </p:sp>
      <p:sp>
        <p:nvSpPr>
          <p:cNvPr id="5" name="Footer Placeholder 4">
            <a:extLst>
              <a:ext uri="{FF2B5EF4-FFF2-40B4-BE49-F238E27FC236}">
                <a16:creationId xmlns:a16="http://schemas.microsoft.com/office/drawing/2014/main" id="{D79B1338-0249-EC07-35F6-D88922FE06E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CCADA4D-D963-A8B7-3C48-5DAD1D264B74}"/>
              </a:ext>
            </a:extLst>
          </p:cNvPr>
          <p:cNvSpPr>
            <a:spLocks noGrp="1"/>
          </p:cNvSpPr>
          <p:nvPr>
            <p:ph type="sldNum" sz="quarter" idx="12"/>
          </p:nvPr>
        </p:nvSpPr>
        <p:spPr/>
        <p:txBody>
          <a:bodyPr/>
          <a:lstStyle/>
          <a:p>
            <a:fld id="{9D69B03C-5D4A-44A0-A36D-48F4B1AA5CE9}" type="slidenum">
              <a:rPr lang="en-US" smtClean="0"/>
              <a:t>‹#›</a:t>
            </a:fld>
            <a:endParaRPr lang="en-US"/>
          </a:p>
        </p:txBody>
      </p:sp>
    </p:spTree>
    <p:extLst>
      <p:ext uri="{BB962C8B-B14F-4D97-AF65-F5344CB8AC3E}">
        <p14:creationId xmlns:p14="http://schemas.microsoft.com/office/powerpoint/2010/main" val="41768310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554CFC-7D26-1C02-A376-A4E765B35DF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0073F5C5-0C40-23D4-F325-188741FB4960}"/>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64DF5FD-AA04-CA8E-5D74-AFD090A07DDF}"/>
              </a:ext>
            </a:extLst>
          </p:cNvPr>
          <p:cNvSpPr>
            <a:spLocks noGrp="1"/>
          </p:cNvSpPr>
          <p:nvPr>
            <p:ph type="dt" sz="half" idx="10"/>
          </p:nvPr>
        </p:nvSpPr>
        <p:spPr/>
        <p:txBody>
          <a:bodyPr/>
          <a:lstStyle/>
          <a:p>
            <a:fld id="{068358D5-62C3-4046-A8A2-49C9B4F13B49}" type="datetimeFigureOut">
              <a:rPr lang="en-US" smtClean="0"/>
              <a:t>4/12/2024</a:t>
            </a:fld>
            <a:endParaRPr lang="en-US"/>
          </a:p>
        </p:txBody>
      </p:sp>
      <p:sp>
        <p:nvSpPr>
          <p:cNvPr id="5" name="Footer Placeholder 4">
            <a:extLst>
              <a:ext uri="{FF2B5EF4-FFF2-40B4-BE49-F238E27FC236}">
                <a16:creationId xmlns:a16="http://schemas.microsoft.com/office/drawing/2014/main" id="{A54E2CE7-F8D0-6DDB-14C7-112561AFF5F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849E180-0353-2359-451A-DA2F3F7D7D00}"/>
              </a:ext>
            </a:extLst>
          </p:cNvPr>
          <p:cNvSpPr>
            <a:spLocks noGrp="1"/>
          </p:cNvSpPr>
          <p:nvPr>
            <p:ph type="sldNum" sz="quarter" idx="12"/>
          </p:nvPr>
        </p:nvSpPr>
        <p:spPr/>
        <p:txBody>
          <a:bodyPr/>
          <a:lstStyle/>
          <a:p>
            <a:fld id="{9D69B03C-5D4A-44A0-A36D-48F4B1AA5CE9}" type="slidenum">
              <a:rPr lang="en-US" smtClean="0"/>
              <a:t>‹#›</a:t>
            </a:fld>
            <a:endParaRPr lang="en-US"/>
          </a:p>
        </p:txBody>
      </p:sp>
    </p:spTree>
    <p:extLst>
      <p:ext uri="{BB962C8B-B14F-4D97-AF65-F5344CB8AC3E}">
        <p14:creationId xmlns:p14="http://schemas.microsoft.com/office/powerpoint/2010/main" val="22692848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5DF3B2-C934-CF9E-AD1B-0BD795F3027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3A84F55-27E3-15B9-B085-B5E41F64CF4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19C6733-D174-DEA3-3919-C98B2706ADC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DE1987D-054C-FC24-070C-EBBB9063CE48}"/>
              </a:ext>
            </a:extLst>
          </p:cNvPr>
          <p:cNvSpPr>
            <a:spLocks noGrp="1"/>
          </p:cNvSpPr>
          <p:nvPr>
            <p:ph type="dt" sz="half" idx="10"/>
          </p:nvPr>
        </p:nvSpPr>
        <p:spPr/>
        <p:txBody>
          <a:bodyPr/>
          <a:lstStyle/>
          <a:p>
            <a:fld id="{068358D5-62C3-4046-A8A2-49C9B4F13B49}" type="datetimeFigureOut">
              <a:rPr lang="en-US" smtClean="0"/>
              <a:t>4/12/2024</a:t>
            </a:fld>
            <a:endParaRPr lang="en-US"/>
          </a:p>
        </p:txBody>
      </p:sp>
      <p:sp>
        <p:nvSpPr>
          <p:cNvPr id="6" name="Footer Placeholder 5">
            <a:extLst>
              <a:ext uri="{FF2B5EF4-FFF2-40B4-BE49-F238E27FC236}">
                <a16:creationId xmlns:a16="http://schemas.microsoft.com/office/drawing/2014/main" id="{2EBA1581-91FF-C840-C703-17FAE45346E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E16A4BD-1315-DCE8-0A65-C976D67C2C4D}"/>
              </a:ext>
            </a:extLst>
          </p:cNvPr>
          <p:cNvSpPr>
            <a:spLocks noGrp="1"/>
          </p:cNvSpPr>
          <p:nvPr>
            <p:ph type="sldNum" sz="quarter" idx="12"/>
          </p:nvPr>
        </p:nvSpPr>
        <p:spPr/>
        <p:txBody>
          <a:bodyPr/>
          <a:lstStyle/>
          <a:p>
            <a:fld id="{9D69B03C-5D4A-44A0-A36D-48F4B1AA5CE9}" type="slidenum">
              <a:rPr lang="en-US" smtClean="0"/>
              <a:t>‹#›</a:t>
            </a:fld>
            <a:endParaRPr lang="en-US"/>
          </a:p>
        </p:txBody>
      </p:sp>
    </p:spTree>
    <p:extLst>
      <p:ext uri="{BB962C8B-B14F-4D97-AF65-F5344CB8AC3E}">
        <p14:creationId xmlns:p14="http://schemas.microsoft.com/office/powerpoint/2010/main" val="20031544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B6EFF9-0AEF-EB60-E8C5-CC4886C40DA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A4A3E8F-1F76-103F-335E-89BB06EC202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BE25330-917D-0304-EAE5-3A616AFAD22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6EC9C3D-8CFF-D868-E500-EBDB626AB05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7579267-74DE-90B3-4D98-F23F91C5D5E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40E3847-E08B-5880-685E-32C2D3B50727}"/>
              </a:ext>
            </a:extLst>
          </p:cNvPr>
          <p:cNvSpPr>
            <a:spLocks noGrp="1"/>
          </p:cNvSpPr>
          <p:nvPr>
            <p:ph type="dt" sz="half" idx="10"/>
          </p:nvPr>
        </p:nvSpPr>
        <p:spPr/>
        <p:txBody>
          <a:bodyPr/>
          <a:lstStyle/>
          <a:p>
            <a:fld id="{068358D5-62C3-4046-A8A2-49C9B4F13B49}" type="datetimeFigureOut">
              <a:rPr lang="en-US" smtClean="0"/>
              <a:t>4/12/2024</a:t>
            </a:fld>
            <a:endParaRPr lang="en-US"/>
          </a:p>
        </p:txBody>
      </p:sp>
      <p:sp>
        <p:nvSpPr>
          <p:cNvPr id="8" name="Footer Placeholder 7">
            <a:extLst>
              <a:ext uri="{FF2B5EF4-FFF2-40B4-BE49-F238E27FC236}">
                <a16:creationId xmlns:a16="http://schemas.microsoft.com/office/drawing/2014/main" id="{EF763A48-C0E4-0BE4-34B6-2614AC1A5E1D}"/>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E00FCA19-C794-4BA9-BDC6-984E57478080}"/>
              </a:ext>
            </a:extLst>
          </p:cNvPr>
          <p:cNvSpPr>
            <a:spLocks noGrp="1"/>
          </p:cNvSpPr>
          <p:nvPr>
            <p:ph type="sldNum" sz="quarter" idx="12"/>
          </p:nvPr>
        </p:nvSpPr>
        <p:spPr/>
        <p:txBody>
          <a:bodyPr/>
          <a:lstStyle/>
          <a:p>
            <a:fld id="{9D69B03C-5D4A-44A0-A36D-48F4B1AA5CE9}" type="slidenum">
              <a:rPr lang="en-US" smtClean="0"/>
              <a:t>‹#›</a:t>
            </a:fld>
            <a:endParaRPr lang="en-US"/>
          </a:p>
        </p:txBody>
      </p:sp>
    </p:spTree>
    <p:extLst>
      <p:ext uri="{BB962C8B-B14F-4D97-AF65-F5344CB8AC3E}">
        <p14:creationId xmlns:p14="http://schemas.microsoft.com/office/powerpoint/2010/main" val="42175213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A5BAF6-03D6-DC26-8F45-45F73539D08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44BEF5CA-ABAD-CA74-70BB-D9E650C7B4DC}"/>
              </a:ext>
            </a:extLst>
          </p:cNvPr>
          <p:cNvSpPr>
            <a:spLocks noGrp="1"/>
          </p:cNvSpPr>
          <p:nvPr>
            <p:ph type="dt" sz="half" idx="10"/>
          </p:nvPr>
        </p:nvSpPr>
        <p:spPr/>
        <p:txBody>
          <a:bodyPr/>
          <a:lstStyle/>
          <a:p>
            <a:fld id="{068358D5-62C3-4046-A8A2-49C9B4F13B49}" type="datetimeFigureOut">
              <a:rPr lang="en-US" smtClean="0"/>
              <a:t>4/12/2024</a:t>
            </a:fld>
            <a:endParaRPr lang="en-US"/>
          </a:p>
        </p:txBody>
      </p:sp>
      <p:sp>
        <p:nvSpPr>
          <p:cNvPr id="4" name="Footer Placeholder 3">
            <a:extLst>
              <a:ext uri="{FF2B5EF4-FFF2-40B4-BE49-F238E27FC236}">
                <a16:creationId xmlns:a16="http://schemas.microsoft.com/office/drawing/2014/main" id="{368B8592-779A-0802-0EA9-43C8D273341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B01A3DC-8B51-1AAB-87E0-8E5DD3CA1AF0}"/>
              </a:ext>
            </a:extLst>
          </p:cNvPr>
          <p:cNvSpPr>
            <a:spLocks noGrp="1"/>
          </p:cNvSpPr>
          <p:nvPr>
            <p:ph type="sldNum" sz="quarter" idx="12"/>
          </p:nvPr>
        </p:nvSpPr>
        <p:spPr/>
        <p:txBody>
          <a:bodyPr/>
          <a:lstStyle/>
          <a:p>
            <a:fld id="{9D69B03C-5D4A-44A0-A36D-48F4B1AA5CE9}" type="slidenum">
              <a:rPr lang="en-US" smtClean="0"/>
              <a:t>‹#›</a:t>
            </a:fld>
            <a:endParaRPr lang="en-US"/>
          </a:p>
        </p:txBody>
      </p:sp>
    </p:spTree>
    <p:extLst>
      <p:ext uri="{BB962C8B-B14F-4D97-AF65-F5344CB8AC3E}">
        <p14:creationId xmlns:p14="http://schemas.microsoft.com/office/powerpoint/2010/main" val="23978706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F3C8069-A5E7-7250-6B89-761A0BF94CB0}"/>
              </a:ext>
            </a:extLst>
          </p:cNvPr>
          <p:cNvSpPr>
            <a:spLocks noGrp="1"/>
          </p:cNvSpPr>
          <p:nvPr>
            <p:ph type="dt" sz="half" idx="10"/>
          </p:nvPr>
        </p:nvSpPr>
        <p:spPr/>
        <p:txBody>
          <a:bodyPr/>
          <a:lstStyle/>
          <a:p>
            <a:fld id="{068358D5-62C3-4046-A8A2-49C9B4F13B49}" type="datetimeFigureOut">
              <a:rPr lang="en-US" smtClean="0"/>
              <a:t>4/12/2024</a:t>
            </a:fld>
            <a:endParaRPr lang="en-US"/>
          </a:p>
        </p:txBody>
      </p:sp>
      <p:sp>
        <p:nvSpPr>
          <p:cNvPr id="3" name="Footer Placeholder 2">
            <a:extLst>
              <a:ext uri="{FF2B5EF4-FFF2-40B4-BE49-F238E27FC236}">
                <a16:creationId xmlns:a16="http://schemas.microsoft.com/office/drawing/2014/main" id="{8DBC49A2-979E-B94F-B9C6-D277E7E2719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B67933D-4EFC-EEC2-C978-9898FB173AE8}"/>
              </a:ext>
            </a:extLst>
          </p:cNvPr>
          <p:cNvSpPr>
            <a:spLocks noGrp="1"/>
          </p:cNvSpPr>
          <p:nvPr>
            <p:ph type="sldNum" sz="quarter" idx="12"/>
          </p:nvPr>
        </p:nvSpPr>
        <p:spPr/>
        <p:txBody>
          <a:bodyPr/>
          <a:lstStyle/>
          <a:p>
            <a:fld id="{9D69B03C-5D4A-44A0-A36D-48F4B1AA5CE9}" type="slidenum">
              <a:rPr lang="en-US" smtClean="0"/>
              <a:t>‹#›</a:t>
            </a:fld>
            <a:endParaRPr lang="en-US"/>
          </a:p>
        </p:txBody>
      </p:sp>
    </p:spTree>
    <p:extLst>
      <p:ext uri="{BB962C8B-B14F-4D97-AF65-F5344CB8AC3E}">
        <p14:creationId xmlns:p14="http://schemas.microsoft.com/office/powerpoint/2010/main" val="21817289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65F158-C9B5-BBEE-8466-5BD788215E5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1DF6F369-A259-7BC1-2CFC-B34903C4151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701F38C-5352-C98F-07C7-1219EC52F67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85BDC7C-FD71-94F0-093D-71BC7A8328B6}"/>
              </a:ext>
            </a:extLst>
          </p:cNvPr>
          <p:cNvSpPr>
            <a:spLocks noGrp="1"/>
          </p:cNvSpPr>
          <p:nvPr>
            <p:ph type="dt" sz="half" idx="10"/>
          </p:nvPr>
        </p:nvSpPr>
        <p:spPr/>
        <p:txBody>
          <a:bodyPr/>
          <a:lstStyle/>
          <a:p>
            <a:fld id="{068358D5-62C3-4046-A8A2-49C9B4F13B49}" type="datetimeFigureOut">
              <a:rPr lang="en-US" smtClean="0"/>
              <a:t>4/12/2024</a:t>
            </a:fld>
            <a:endParaRPr lang="en-US"/>
          </a:p>
        </p:txBody>
      </p:sp>
      <p:sp>
        <p:nvSpPr>
          <p:cNvPr id="6" name="Footer Placeholder 5">
            <a:extLst>
              <a:ext uri="{FF2B5EF4-FFF2-40B4-BE49-F238E27FC236}">
                <a16:creationId xmlns:a16="http://schemas.microsoft.com/office/drawing/2014/main" id="{78DF9335-3B2D-9E54-EFEC-5EAFE72A7D8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DA76BFB-A9E2-212D-36DA-5F5DFEBE6AE2}"/>
              </a:ext>
            </a:extLst>
          </p:cNvPr>
          <p:cNvSpPr>
            <a:spLocks noGrp="1"/>
          </p:cNvSpPr>
          <p:nvPr>
            <p:ph type="sldNum" sz="quarter" idx="12"/>
          </p:nvPr>
        </p:nvSpPr>
        <p:spPr/>
        <p:txBody>
          <a:bodyPr/>
          <a:lstStyle/>
          <a:p>
            <a:fld id="{9D69B03C-5D4A-44A0-A36D-48F4B1AA5CE9}" type="slidenum">
              <a:rPr lang="en-US" smtClean="0"/>
              <a:t>‹#›</a:t>
            </a:fld>
            <a:endParaRPr lang="en-US"/>
          </a:p>
        </p:txBody>
      </p:sp>
    </p:spTree>
    <p:extLst>
      <p:ext uri="{BB962C8B-B14F-4D97-AF65-F5344CB8AC3E}">
        <p14:creationId xmlns:p14="http://schemas.microsoft.com/office/powerpoint/2010/main" val="4079427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9CDA00-DE20-49C1-036F-334353A4238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86A1973B-8E8D-0015-13E3-DCB293B05B9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D3D76DC-F0B9-35BA-10DC-52FF0A2CD8F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99A6F95-8157-6B66-5398-18BFB57AC140}"/>
              </a:ext>
            </a:extLst>
          </p:cNvPr>
          <p:cNvSpPr>
            <a:spLocks noGrp="1"/>
          </p:cNvSpPr>
          <p:nvPr>
            <p:ph type="dt" sz="half" idx="10"/>
          </p:nvPr>
        </p:nvSpPr>
        <p:spPr/>
        <p:txBody>
          <a:bodyPr/>
          <a:lstStyle/>
          <a:p>
            <a:fld id="{068358D5-62C3-4046-A8A2-49C9B4F13B49}" type="datetimeFigureOut">
              <a:rPr lang="en-US" smtClean="0"/>
              <a:t>4/12/2024</a:t>
            </a:fld>
            <a:endParaRPr lang="en-US"/>
          </a:p>
        </p:txBody>
      </p:sp>
      <p:sp>
        <p:nvSpPr>
          <p:cNvPr id="6" name="Footer Placeholder 5">
            <a:extLst>
              <a:ext uri="{FF2B5EF4-FFF2-40B4-BE49-F238E27FC236}">
                <a16:creationId xmlns:a16="http://schemas.microsoft.com/office/drawing/2014/main" id="{9F031CAB-A41A-5B32-7576-1D0A6E5AC81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7FEEDA8-CC83-7B8D-57E8-8463402CDFB3}"/>
              </a:ext>
            </a:extLst>
          </p:cNvPr>
          <p:cNvSpPr>
            <a:spLocks noGrp="1"/>
          </p:cNvSpPr>
          <p:nvPr>
            <p:ph type="sldNum" sz="quarter" idx="12"/>
          </p:nvPr>
        </p:nvSpPr>
        <p:spPr/>
        <p:txBody>
          <a:bodyPr/>
          <a:lstStyle/>
          <a:p>
            <a:fld id="{9D69B03C-5D4A-44A0-A36D-48F4B1AA5CE9}" type="slidenum">
              <a:rPr lang="en-US" smtClean="0"/>
              <a:t>‹#›</a:t>
            </a:fld>
            <a:endParaRPr lang="en-US"/>
          </a:p>
        </p:txBody>
      </p:sp>
    </p:spTree>
    <p:extLst>
      <p:ext uri="{BB962C8B-B14F-4D97-AF65-F5344CB8AC3E}">
        <p14:creationId xmlns:p14="http://schemas.microsoft.com/office/powerpoint/2010/main" val="42238945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DD0DE0-DBCB-52BB-06C5-F61BEEA0667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A7062457-9E74-1016-7FB4-221DFC0F73F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9E77351-7D59-8039-C754-3ECAFA429BBC}"/>
              </a:ext>
            </a:extLst>
          </p:cNvPr>
          <p:cNvSpPr>
            <a:spLocks noGrp="1"/>
          </p:cNvSpPr>
          <p:nvPr>
            <p:ph type="dt" sz="half" idx="10"/>
          </p:nvPr>
        </p:nvSpPr>
        <p:spPr/>
        <p:txBody>
          <a:bodyPr/>
          <a:lstStyle/>
          <a:p>
            <a:fld id="{068358D5-62C3-4046-A8A2-49C9B4F13B49}" type="datetimeFigureOut">
              <a:rPr lang="en-US" smtClean="0"/>
              <a:t>4/12/2024</a:t>
            </a:fld>
            <a:endParaRPr lang="en-US"/>
          </a:p>
        </p:txBody>
      </p:sp>
      <p:sp>
        <p:nvSpPr>
          <p:cNvPr id="5" name="Footer Placeholder 4">
            <a:extLst>
              <a:ext uri="{FF2B5EF4-FFF2-40B4-BE49-F238E27FC236}">
                <a16:creationId xmlns:a16="http://schemas.microsoft.com/office/drawing/2014/main" id="{6EF34D0D-C52B-D1F2-CF7F-12F2A8D8221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2F635DA-B4DE-0CE5-AC86-D61B2EBCC6F7}"/>
              </a:ext>
            </a:extLst>
          </p:cNvPr>
          <p:cNvSpPr>
            <a:spLocks noGrp="1"/>
          </p:cNvSpPr>
          <p:nvPr>
            <p:ph type="sldNum" sz="quarter" idx="12"/>
          </p:nvPr>
        </p:nvSpPr>
        <p:spPr/>
        <p:txBody>
          <a:bodyPr/>
          <a:lstStyle/>
          <a:p>
            <a:fld id="{9D69B03C-5D4A-44A0-A36D-48F4B1AA5CE9}" type="slidenum">
              <a:rPr lang="en-US" smtClean="0"/>
              <a:t>‹#›</a:t>
            </a:fld>
            <a:endParaRPr lang="en-US"/>
          </a:p>
        </p:txBody>
      </p:sp>
    </p:spTree>
    <p:extLst>
      <p:ext uri="{BB962C8B-B14F-4D97-AF65-F5344CB8AC3E}">
        <p14:creationId xmlns:p14="http://schemas.microsoft.com/office/powerpoint/2010/main" val="17001254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E446ED7-B2B9-4D29-7AA0-0145C785B565}"/>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C5CBA857-73E8-AF7D-36C5-0E2A5BD7CB9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13CCDF5-3AB9-5453-2617-9044C2E4E1AE}"/>
              </a:ext>
            </a:extLst>
          </p:cNvPr>
          <p:cNvSpPr>
            <a:spLocks noGrp="1"/>
          </p:cNvSpPr>
          <p:nvPr>
            <p:ph type="dt" sz="half" idx="10"/>
          </p:nvPr>
        </p:nvSpPr>
        <p:spPr/>
        <p:txBody>
          <a:bodyPr/>
          <a:lstStyle/>
          <a:p>
            <a:fld id="{068358D5-62C3-4046-A8A2-49C9B4F13B49}" type="datetimeFigureOut">
              <a:rPr lang="en-US" smtClean="0"/>
              <a:t>4/12/2024</a:t>
            </a:fld>
            <a:endParaRPr lang="en-US"/>
          </a:p>
        </p:txBody>
      </p:sp>
      <p:sp>
        <p:nvSpPr>
          <p:cNvPr id="5" name="Footer Placeholder 4">
            <a:extLst>
              <a:ext uri="{FF2B5EF4-FFF2-40B4-BE49-F238E27FC236}">
                <a16:creationId xmlns:a16="http://schemas.microsoft.com/office/drawing/2014/main" id="{2C1FD7F0-98A9-C3FB-1429-F49358D4638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7D760E3-BD2C-A3A7-5692-D3230BC44442}"/>
              </a:ext>
            </a:extLst>
          </p:cNvPr>
          <p:cNvSpPr>
            <a:spLocks noGrp="1"/>
          </p:cNvSpPr>
          <p:nvPr>
            <p:ph type="sldNum" sz="quarter" idx="12"/>
          </p:nvPr>
        </p:nvSpPr>
        <p:spPr/>
        <p:txBody>
          <a:bodyPr/>
          <a:lstStyle/>
          <a:p>
            <a:fld id="{9D69B03C-5D4A-44A0-A36D-48F4B1AA5CE9}" type="slidenum">
              <a:rPr lang="en-US" smtClean="0"/>
              <a:t>‹#›</a:t>
            </a:fld>
            <a:endParaRPr lang="en-US"/>
          </a:p>
        </p:txBody>
      </p:sp>
    </p:spTree>
    <p:extLst>
      <p:ext uri="{BB962C8B-B14F-4D97-AF65-F5344CB8AC3E}">
        <p14:creationId xmlns:p14="http://schemas.microsoft.com/office/powerpoint/2010/main" val="6930660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5326E94-5B20-8695-ED7C-F57B6002C33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F7BAABEC-90F7-582D-4B51-8DE0C1E719E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6FC1C2E-297C-1EDA-0DF9-ABFBC27A423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068358D5-62C3-4046-A8A2-49C9B4F13B49}" type="datetimeFigureOut">
              <a:rPr lang="en-US" smtClean="0"/>
              <a:t>4/12/2024</a:t>
            </a:fld>
            <a:endParaRPr lang="en-US"/>
          </a:p>
        </p:txBody>
      </p:sp>
      <p:sp>
        <p:nvSpPr>
          <p:cNvPr id="5" name="Footer Placeholder 4">
            <a:extLst>
              <a:ext uri="{FF2B5EF4-FFF2-40B4-BE49-F238E27FC236}">
                <a16:creationId xmlns:a16="http://schemas.microsoft.com/office/drawing/2014/main" id="{91F085A6-0A41-6128-AA1D-D48C9F47238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F38EE6EB-17DB-FCA5-A55F-A1613D9D595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9D69B03C-5D4A-44A0-A36D-48F4B1AA5CE9}" type="slidenum">
              <a:rPr lang="en-US" smtClean="0"/>
              <a:t>‹#›</a:t>
            </a:fld>
            <a:endParaRPr lang="en-US"/>
          </a:p>
        </p:txBody>
      </p:sp>
    </p:spTree>
    <p:extLst>
      <p:ext uri="{BB962C8B-B14F-4D97-AF65-F5344CB8AC3E}">
        <p14:creationId xmlns:p14="http://schemas.microsoft.com/office/powerpoint/2010/main" val="31873662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3.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rrows pointing right while one points left">
            <a:extLst>
              <a:ext uri="{FF2B5EF4-FFF2-40B4-BE49-F238E27FC236}">
                <a16:creationId xmlns:a16="http://schemas.microsoft.com/office/drawing/2014/main" id="{E155E04C-4EEB-DF91-910E-89E2D3FA2FFC}"/>
              </a:ext>
            </a:extLst>
          </p:cNvPr>
          <p:cNvPicPr>
            <a:picLocks noChangeAspect="1"/>
          </p:cNvPicPr>
          <p:nvPr/>
        </p:nvPicPr>
        <p:blipFill rotWithShape="1">
          <a:blip r:embed="rId2"/>
          <a:srcRect l="2938" r="12688" b="-1"/>
          <a:stretch/>
        </p:blipFill>
        <p:spPr>
          <a:xfrm>
            <a:off x="3523488" y="10"/>
            <a:ext cx="8668512" cy="6857990"/>
          </a:xfrm>
          <a:prstGeom prst="rect">
            <a:avLst/>
          </a:prstGeom>
        </p:spPr>
      </p:pic>
      <p:sp>
        <p:nvSpPr>
          <p:cNvPr id="11" name="Rectangle 10">
            <a:extLst>
              <a:ext uri="{FF2B5EF4-FFF2-40B4-BE49-F238E27FC236}">
                <a16:creationId xmlns:a16="http://schemas.microsoft.com/office/drawing/2014/main" id="{AB58EF07-17C2-48CF-ABB0-EEF1F17CB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tx1"/>
              </a:gs>
              <a:gs pos="33000">
                <a:schemeClr val="tx1">
                  <a:alpha val="64000"/>
                </a:schemeClr>
              </a:gs>
              <a:gs pos="0">
                <a:schemeClr val="tx1">
                  <a:alpha val="0"/>
                </a:schemeClr>
              </a:gs>
              <a:gs pos="100000">
                <a:schemeClr val="tx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D3BC478-8A0D-D116-BCF8-178DF6FAAC79}"/>
              </a:ext>
            </a:extLst>
          </p:cNvPr>
          <p:cNvSpPr>
            <a:spLocks noGrp="1"/>
          </p:cNvSpPr>
          <p:nvPr>
            <p:ph type="ctrTitle"/>
          </p:nvPr>
        </p:nvSpPr>
        <p:spPr>
          <a:xfrm>
            <a:off x="477981" y="1122363"/>
            <a:ext cx="4023360" cy="3204134"/>
          </a:xfrm>
        </p:spPr>
        <p:txBody>
          <a:bodyPr anchor="b">
            <a:normAutofit/>
          </a:bodyPr>
          <a:lstStyle/>
          <a:p>
            <a:pPr algn="l"/>
            <a:r>
              <a:rPr lang="en-US" altLang="ko-KR" sz="3400" b="1">
                <a:solidFill>
                  <a:schemeClr val="bg1"/>
                </a:solidFill>
                <a:latin typeface="Arial" panose="020B0604020202020204" pitchFamily="34" charset="0"/>
                <a:cs typeface="Arial" panose="020B0604020202020204" pitchFamily="34" charset="0"/>
              </a:rPr>
              <a:t>MARKETING MANAGEMENT AND STRATEGY</a:t>
            </a:r>
            <a:br>
              <a:rPr lang="ko-KR" altLang="en-US" sz="3400" b="1">
                <a:solidFill>
                  <a:schemeClr val="bg1"/>
                </a:solidFill>
                <a:latin typeface="Arial" panose="020B0604020202020204" pitchFamily="34" charset="0"/>
                <a:cs typeface="Arial" panose="020B0604020202020204" pitchFamily="34" charset="0"/>
              </a:rPr>
            </a:br>
            <a:r>
              <a:rPr lang="en-US" altLang="ko-KR" sz="3400" b="1">
                <a:solidFill>
                  <a:schemeClr val="bg1"/>
                </a:solidFill>
                <a:latin typeface="Arial" panose="020B0604020202020204" pitchFamily="34" charset="0"/>
                <a:cs typeface="Arial" panose="020B0604020202020204" pitchFamily="34" charset="0"/>
              </a:rPr>
              <a:t>WEEK 4 LECTURE</a:t>
            </a:r>
            <a:br>
              <a:rPr lang="en-US" altLang="ko-KR" sz="3400" b="1">
                <a:solidFill>
                  <a:schemeClr val="bg1"/>
                </a:solidFill>
                <a:latin typeface="Arial" panose="020B0604020202020204" pitchFamily="34" charset="0"/>
                <a:cs typeface="Arial" panose="020B0604020202020204" pitchFamily="34" charset="0"/>
              </a:rPr>
            </a:br>
            <a:r>
              <a:rPr lang="en-US" altLang="ko-KR" sz="3400" b="1">
                <a:solidFill>
                  <a:schemeClr val="bg1"/>
                </a:solidFill>
                <a:latin typeface="Arial" panose="020B0604020202020204" pitchFamily="34" charset="0"/>
                <a:cs typeface="Arial" panose="020B0604020202020204" pitchFamily="34" charset="0"/>
              </a:rPr>
              <a:t>COMPETITOR ANALYSIS</a:t>
            </a:r>
            <a:endParaRPr lang="en-US" sz="3400">
              <a:solidFill>
                <a:schemeClr val="bg1"/>
              </a:solidFill>
            </a:endParaRPr>
          </a:p>
        </p:txBody>
      </p:sp>
      <p:sp>
        <p:nvSpPr>
          <p:cNvPr id="3" name="Subtitle 2">
            <a:extLst>
              <a:ext uri="{FF2B5EF4-FFF2-40B4-BE49-F238E27FC236}">
                <a16:creationId xmlns:a16="http://schemas.microsoft.com/office/drawing/2014/main" id="{0B6C3578-F4DF-9EC9-14C9-195EE1606710}"/>
              </a:ext>
            </a:extLst>
          </p:cNvPr>
          <p:cNvSpPr>
            <a:spLocks noGrp="1"/>
          </p:cNvSpPr>
          <p:nvPr>
            <p:ph type="subTitle" idx="1"/>
          </p:nvPr>
        </p:nvSpPr>
        <p:spPr>
          <a:xfrm>
            <a:off x="477980" y="4872922"/>
            <a:ext cx="4023359" cy="1208141"/>
          </a:xfrm>
        </p:spPr>
        <p:txBody>
          <a:bodyPr>
            <a:normAutofit/>
          </a:bodyPr>
          <a:lstStyle/>
          <a:p>
            <a:pPr algn="l"/>
            <a:r>
              <a:rPr lang="en-US" sz="2000">
                <a:solidFill>
                  <a:schemeClr val="bg1"/>
                </a:solidFill>
              </a:rPr>
              <a:t>Dr. Joh N Kamau</a:t>
            </a:r>
          </a:p>
        </p:txBody>
      </p:sp>
      <p:sp>
        <p:nvSpPr>
          <p:cNvPr id="13" name="Rectangle 12">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5" name="Rectangle 14">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828396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0EE7B5B-95B0-2276-3387-1DD42503D896}"/>
              </a:ext>
            </a:extLst>
          </p:cNvPr>
          <p:cNvSpPr>
            <a:spLocks noGrp="1"/>
          </p:cNvSpPr>
          <p:nvPr>
            <p:ph type="title"/>
          </p:nvPr>
        </p:nvSpPr>
        <p:spPr>
          <a:xfrm>
            <a:off x="761803" y="350196"/>
            <a:ext cx="4646904" cy="1624520"/>
          </a:xfrm>
        </p:spPr>
        <p:txBody>
          <a:bodyPr anchor="ctr">
            <a:normAutofit/>
          </a:bodyPr>
          <a:lstStyle/>
          <a:p>
            <a:r>
              <a:rPr lang="en-US" sz="4000"/>
              <a:t>Welcome </a:t>
            </a:r>
          </a:p>
        </p:txBody>
      </p:sp>
      <p:sp>
        <p:nvSpPr>
          <p:cNvPr id="3" name="Content Placeholder 2">
            <a:extLst>
              <a:ext uri="{FF2B5EF4-FFF2-40B4-BE49-F238E27FC236}">
                <a16:creationId xmlns:a16="http://schemas.microsoft.com/office/drawing/2014/main" id="{82D046BF-2FEF-991D-5691-A6CABE05E579}"/>
              </a:ext>
            </a:extLst>
          </p:cNvPr>
          <p:cNvSpPr>
            <a:spLocks noGrp="1"/>
          </p:cNvSpPr>
          <p:nvPr>
            <p:ph idx="1"/>
          </p:nvPr>
        </p:nvSpPr>
        <p:spPr>
          <a:xfrm>
            <a:off x="761802" y="2743200"/>
            <a:ext cx="4646905" cy="3613149"/>
          </a:xfrm>
        </p:spPr>
        <p:txBody>
          <a:bodyPr anchor="ctr">
            <a:normAutofit/>
          </a:bodyPr>
          <a:lstStyle/>
          <a:p>
            <a:r>
              <a:rPr lang="en-US" sz="2000"/>
              <a:t>Welcome to week 4 lecture </a:t>
            </a:r>
          </a:p>
          <a:p>
            <a:r>
              <a:rPr lang="en-US" sz="2000"/>
              <a:t>Its my joy to have you in this class</a:t>
            </a:r>
          </a:p>
          <a:p>
            <a:r>
              <a:rPr lang="en-US" sz="2000"/>
              <a:t>In the last class we looked at the process of developing a marketing plan</a:t>
            </a:r>
          </a:p>
          <a:p>
            <a:r>
              <a:rPr lang="en-US" sz="2000"/>
              <a:t>In this lecture we evaluate competitor analysis</a:t>
            </a:r>
          </a:p>
        </p:txBody>
      </p:sp>
      <p:pic>
        <p:nvPicPr>
          <p:cNvPr id="5" name="Picture 4" descr="Glasses on top of a book">
            <a:extLst>
              <a:ext uri="{FF2B5EF4-FFF2-40B4-BE49-F238E27FC236}">
                <a16:creationId xmlns:a16="http://schemas.microsoft.com/office/drawing/2014/main" id="{39C5AE70-C7B8-D1B8-B66E-08D2BEE47882}"/>
              </a:ext>
            </a:extLst>
          </p:cNvPr>
          <p:cNvPicPr>
            <a:picLocks noChangeAspect="1"/>
          </p:cNvPicPr>
          <p:nvPr/>
        </p:nvPicPr>
        <p:blipFill rotWithShape="1">
          <a:blip r:embed="rId2"/>
          <a:srcRect l="7856" r="33188" b="-1"/>
          <a:stretch/>
        </p:blipFill>
        <p:spPr>
          <a:xfrm>
            <a:off x="6096000" y="1"/>
            <a:ext cx="6102825" cy="6858000"/>
          </a:xfrm>
          <a:prstGeom prst="rect">
            <a:avLst/>
          </a:prstGeom>
        </p:spPr>
      </p:pic>
    </p:spTree>
    <p:extLst>
      <p:ext uri="{BB962C8B-B14F-4D97-AF65-F5344CB8AC3E}">
        <p14:creationId xmlns:p14="http://schemas.microsoft.com/office/powerpoint/2010/main" val="42012216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B5B82B6-D3B5-FDDA-6FD0-24E5FB51F28F}"/>
              </a:ext>
            </a:extLst>
          </p:cNvPr>
          <p:cNvSpPr>
            <a:spLocks noGrp="1"/>
          </p:cNvSpPr>
          <p:nvPr>
            <p:ph type="title"/>
          </p:nvPr>
        </p:nvSpPr>
        <p:spPr>
          <a:xfrm>
            <a:off x="761803" y="350196"/>
            <a:ext cx="4646904" cy="1624520"/>
          </a:xfrm>
        </p:spPr>
        <p:txBody>
          <a:bodyPr anchor="ctr">
            <a:normAutofit/>
          </a:bodyPr>
          <a:lstStyle/>
          <a:p>
            <a:r>
              <a:rPr lang="en-US" sz="4000"/>
              <a:t>Intended learning outcomes </a:t>
            </a:r>
          </a:p>
        </p:txBody>
      </p:sp>
      <p:sp>
        <p:nvSpPr>
          <p:cNvPr id="3" name="Content Placeholder 2">
            <a:extLst>
              <a:ext uri="{FF2B5EF4-FFF2-40B4-BE49-F238E27FC236}">
                <a16:creationId xmlns:a16="http://schemas.microsoft.com/office/drawing/2014/main" id="{312A6CE9-9BF2-71B1-32EB-BC156282CF7F}"/>
              </a:ext>
            </a:extLst>
          </p:cNvPr>
          <p:cNvSpPr>
            <a:spLocks noGrp="1"/>
          </p:cNvSpPr>
          <p:nvPr>
            <p:ph idx="1"/>
          </p:nvPr>
        </p:nvSpPr>
        <p:spPr>
          <a:xfrm>
            <a:off x="761802" y="2743200"/>
            <a:ext cx="4646905" cy="3613149"/>
          </a:xfrm>
        </p:spPr>
        <p:txBody>
          <a:bodyPr anchor="ctr">
            <a:normAutofit/>
          </a:bodyPr>
          <a:lstStyle/>
          <a:p>
            <a:r>
              <a:rPr lang="en-US" sz="2000"/>
              <a:t>At the end of this lecture, you will be able to:</a:t>
            </a:r>
          </a:p>
          <a:p>
            <a:r>
              <a:rPr lang="en-US" sz="2000"/>
              <a:t>1.	Define market competition and describe five competitive forces that determine segment structural attractiveness.</a:t>
            </a:r>
          </a:p>
          <a:p>
            <a:r>
              <a:rPr lang="en-US" sz="2000"/>
              <a:t>2.	Explain approaches to competitor identification and various ways of analyzing competitors</a:t>
            </a:r>
          </a:p>
          <a:p>
            <a:r>
              <a:rPr lang="en-US" sz="2000"/>
              <a:t>3.	Examine  major competitive strategies available to marketers</a:t>
            </a:r>
          </a:p>
          <a:p>
            <a:endParaRPr lang="en-US" sz="2000"/>
          </a:p>
        </p:txBody>
      </p:sp>
      <p:pic>
        <p:nvPicPr>
          <p:cNvPr id="5" name="Picture 4" descr="Three arrows on bullseye">
            <a:extLst>
              <a:ext uri="{FF2B5EF4-FFF2-40B4-BE49-F238E27FC236}">
                <a16:creationId xmlns:a16="http://schemas.microsoft.com/office/drawing/2014/main" id="{E5F862F6-1B86-7B4B-C093-F8EC8AB62BBF}"/>
              </a:ext>
            </a:extLst>
          </p:cNvPr>
          <p:cNvPicPr>
            <a:picLocks noChangeAspect="1"/>
          </p:cNvPicPr>
          <p:nvPr/>
        </p:nvPicPr>
        <p:blipFill rotWithShape="1">
          <a:blip r:embed="rId2"/>
          <a:srcRect l="4182" r="37531" b="2"/>
          <a:stretch/>
        </p:blipFill>
        <p:spPr>
          <a:xfrm>
            <a:off x="6096000" y="1"/>
            <a:ext cx="6102825" cy="6858000"/>
          </a:xfrm>
          <a:prstGeom prst="rect">
            <a:avLst/>
          </a:prstGeom>
        </p:spPr>
      </p:pic>
    </p:spTree>
    <p:extLst>
      <p:ext uri="{BB962C8B-B14F-4D97-AF65-F5344CB8AC3E}">
        <p14:creationId xmlns:p14="http://schemas.microsoft.com/office/powerpoint/2010/main" val="25073442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8A77B03-0D1D-7A9B-9596-A7517E771E28}"/>
              </a:ext>
            </a:extLst>
          </p:cNvPr>
          <p:cNvSpPr>
            <a:spLocks noGrp="1"/>
          </p:cNvSpPr>
          <p:nvPr>
            <p:ph type="title"/>
          </p:nvPr>
        </p:nvSpPr>
        <p:spPr>
          <a:xfrm>
            <a:off x="761803" y="350196"/>
            <a:ext cx="4646904" cy="1624520"/>
          </a:xfrm>
        </p:spPr>
        <p:txBody>
          <a:bodyPr anchor="ctr">
            <a:normAutofit/>
          </a:bodyPr>
          <a:lstStyle/>
          <a:p>
            <a:r>
              <a:rPr lang="en-US" sz="4000"/>
              <a:t>Quotes on competition </a:t>
            </a:r>
          </a:p>
        </p:txBody>
      </p:sp>
      <p:sp>
        <p:nvSpPr>
          <p:cNvPr id="3" name="Content Placeholder 2">
            <a:extLst>
              <a:ext uri="{FF2B5EF4-FFF2-40B4-BE49-F238E27FC236}">
                <a16:creationId xmlns:a16="http://schemas.microsoft.com/office/drawing/2014/main" id="{4D5D0FC7-FCE8-E4FF-9FE8-4AF2CA61C64C}"/>
              </a:ext>
            </a:extLst>
          </p:cNvPr>
          <p:cNvSpPr>
            <a:spLocks noGrp="1"/>
          </p:cNvSpPr>
          <p:nvPr>
            <p:ph idx="1"/>
          </p:nvPr>
        </p:nvSpPr>
        <p:spPr>
          <a:xfrm>
            <a:off x="761802" y="2743200"/>
            <a:ext cx="4646905" cy="3613149"/>
          </a:xfrm>
        </p:spPr>
        <p:txBody>
          <a:bodyPr anchor="ctr">
            <a:normAutofit/>
          </a:bodyPr>
          <a:lstStyle/>
          <a:p>
            <a:r>
              <a:rPr lang="en-US" sz="1300"/>
              <a:t>1.	“Competition is always a good thing. It forces us to do our best. A monopoly renders people complacent and satisfied with mediocrity.”  – Nancy Pearcy</a:t>
            </a:r>
          </a:p>
          <a:p>
            <a:r>
              <a:rPr lang="en-US" sz="1300"/>
              <a:t>2.	 “A horse never runs so fast as when he has other horses to catch up and outpace.”  – Ovid</a:t>
            </a:r>
          </a:p>
          <a:p>
            <a:r>
              <a:rPr lang="en-US" sz="1300"/>
              <a:t>3.	“World trade means competition from anywhere; advancing technology encourages cross-industry competition. Consequently, strategic planning must consider who our future competitors will be, not only who is here today.”  – Eric Allison</a:t>
            </a:r>
          </a:p>
          <a:p>
            <a:r>
              <a:rPr lang="en-US" sz="1300"/>
              <a:t>4.	“Competition is the fuel that ignites innovation.” – Simon Sinek, Start With Why: How Great Leaders Inspire Everyone to Take Action (2009)</a:t>
            </a:r>
          </a:p>
          <a:p>
            <a:r>
              <a:rPr lang="en-US" sz="1300"/>
              <a:t>5.	“Poor firms ignore their competitors; average firms copy their competitors; winning firms lead their competitors” (Kotler and Keller, 2006).</a:t>
            </a:r>
          </a:p>
          <a:p>
            <a:endParaRPr lang="en-US" sz="1300"/>
          </a:p>
        </p:txBody>
      </p:sp>
      <p:pic>
        <p:nvPicPr>
          <p:cNvPr id="5" name="Picture 4" descr="A herd of horses">
            <a:extLst>
              <a:ext uri="{FF2B5EF4-FFF2-40B4-BE49-F238E27FC236}">
                <a16:creationId xmlns:a16="http://schemas.microsoft.com/office/drawing/2014/main" id="{8824D601-A76A-8E7E-502A-F52A92BEEF1C}"/>
              </a:ext>
            </a:extLst>
          </p:cNvPr>
          <p:cNvPicPr>
            <a:picLocks noChangeAspect="1"/>
          </p:cNvPicPr>
          <p:nvPr/>
        </p:nvPicPr>
        <p:blipFill rotWithShape="1">
          <a:blip r:embed="rId2"/>
          <a:srcRect l="18800" r="26249" b="403"/>
          <a:stretch/>
        </p:blipFill>
        <p:spPr>
          <a:xfrm>
            <a:off x="6096000" y="1"/>
            <a:ext cx="6102825" cy="6858000"/>
          </a:xfrm>
          <a:prstGeom prst="rect">
            <a:avLst/>
          </a:prstGeom>
        </p:spPr>
      </p:pic>
    </p:spTree>
    <p:extLst>
      <p:ext uri="{BB962C8B-B14F-4D97-AF65-F5344CB8AC3E}">
        <p14:creationId xmlns:p14="http://schemas.microsoft.com/office/powerpoint/2010/main" val="5270960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descr="Data concept">
            <a:extLst>
              <a:ext uri="{FF2B5EF4-FFF2-40B4-BE49-F238E27FC236}">
                <a16:creationId xmlns:a16="http://schemas.microsoft.com/office/drawing/2014/main" id="{E2882BE7-C4B9-F13F-C642-6D7C3D0206D1}"/>
              </a:ext>
            </a:extLst>
          </p:cNvPr>
          <p:cNvPicPr>
            <a:picLocks noChangeAspect="1"/>
          </p:cNvPicPr>
          <p:nvPr/>
        </p:nvPicPr>
        <p:blipFill rotWithShape="1">
          <a:blip r:embed="rId2"/>
          <a:srcRect l="6967" r="33866"/>
          <a:stretch/>
        </p:blipFill>
        <p:spPr>
          <a:xfrm>
            <a:off x="-1" y="-2"/>
            <a:ext cx="5410198" cy="6858002"/>
          </a:xfrm>
          <a:prstGeom prst="rect">
            <a:avLst/>
          </a:prstGeom>
        </p:spPr>
      </p:pic>
      <p:sp useBgFill="1">
        <p:nvSpPr>
          <p:cNvPr id="15" name="Rectangle 14">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FFF7653-483E-B630-F976-06F7FE8E94D3}"/>
              </a:ext>
            </a:extLst>
          </p:cNvPr>
          <p:cNvSpPr>
            <a:spLocks noGrp="1"/>
          </p:cNvSpPr>
          <p:nvPr>
            <p:ph type="title"/>
          </p:nvPr>
        </p:nvSpPr>
        <p:spPr>
          <a:xfrm>
            <a:off x="6115317" y="405685"/>
            <a:ext cx="5464968" cy="1559301"/>
          </a:xfrm>
        </p:spPr>
        <p:txBody>
          <a:bodyPr>
            <a:normAutofit/>
          </a:bodyPr>
          <a:lstStyle/>
          <a:p>
            <a:r>
              <a:rPr lang="en-US" sz="4000"/>
              <a:t>What is market competition?</a:t>
            </a:r>
          </a:p>
        </p:txBody>
      </p:sp>
      <p:sp>
        <p:nvSpPr>
          <p:cNvPr id="3" name="Content Placeholder 2">
            <a:extLst>
              <a:ext uri="{FF2B5EF4-FFF2-40B4-BE49-F238E27FC236}">
                <a16:creationId xmlns:a16="http://schemas.microsoft.com/office/drawing/2014/main" id="{1AE1268A-ACAD-87FE-1224-F2BFA6FDA1BF}"/>
              </a:ext>
            </a:extLst>
          </p:cNvPr>
          <p:cNvSpPr>
            <a:spLocks noGrp="1"/>
          </p:cNvSpPr>
          <p:nvPr>
            <p:ph idx="1"/>
          </p:nvPr>
        </p:nvSpPr>
        <p:spPr>
          <a:xfrm>
            <a:off x="6115317" y="2743200"/>
            <a:ext cx="5247340" cy="3496878"/>
          </a:xfrm>
        </p:spPr>
        <p:txBody>
          <a:bodyPr anchor="ctr">
            <a:normAutofit/>
          </a:bodyPr>
          <a:lstStyle/>
          <a:p>
            <a:r>
              <a:rPr lang="en-US" sz="1400"/>
              <a:t>Market Competition is a Contest between individuals, groups, or Organizations for territory, a niche, or a location of resources (Sharma 2008).</a:t>
            </a:r>
          </a:p>
          <a:p>
            <a:r>
              <a:rPr lang="en-US" sz="1400"/>
              <a:t> Product market competition refers to the level of rivalry among companies within the same industry (Yuni et al 2023). </a:t>
            </a:r>
          </a:p>
          <a:p>
            <a:r>
              <a:rPr lang="en-US" sz="1400"/>
              <a:t>Product market competition refers to the rivalry among firms in the same industry for market share and customers, impacting firm value and the relationship between promoter ownership and firm value (Sethiya, 2022). </a:t>
            </a:r>
          </a:p>
          <a:p>
            <a:r>
              <a:rPr lang="en-US" sz="1400"/>
              <a:t>Market competition refers to the rivalry between businesses operating within a particular industry or market for the purpose of attracting customers and achieving higher sales. </a:t>
            </a:r>
          </a:p>
        </p:txBody>
      </p:sp>
    </p:spTree>
    <p:extLst>
      <p:ext uri="{BB962C8B-B14F-4D97-AF65-F5344CB8AC3E}">
        <p14:creationId xmlns:p14="http://schemas.microsoft.com/office/powerpoint/2010/main" val="12647236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Slide Background">
            <a:extLst>
              <a:ext uri="{FF2B5EF4-FFF2-40B4-BE49-F238E27FC236}">
                <a16:creationId xmlns:a16="http://schemas.microsoft.com/office/drawing/2014/main" id="{B210AC1D-4063-4C6E-9528-FA9C4C0C18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02F8C595-E68C-4306-AED8-DC7826A0A5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1416414"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A539F1A-C933-C622-793C-D2B1E3C1CB55}"/>
              </a:ext>
            </a:extLst>
          </p:cNvPr>
          <p:cNvSpPr>
            <a:spLocks noGrp="1"/>
          </p:cNvSpPr>
          <p:nvPr>
            <p:ph type="title"/>
          </p:nvPr>
        </p:nvSpPr>
        <p:spPr>
          <a:xfrm>
            <a:off x="6803409" y="762001"/>
            <a:ext cx="4156512" cy="1708244"/>
          </a:xfrm>
        </p:spPr>
        <p:txBody>
          <a:bodyPr anchor="ctr">
            <a:normAutofit/>
          </a:bodyPr>
          <a:lstStyle/>
          <a:p>
            <a:r>
              <a:rPr lang="en-US" sz="3700"/>
              <a:t>Importance of competition to a business</a:t>
            </a:r>
          </a:p>
        </p:txBody>
      </p:sp>
      <p:pic>
        <p:nvPicPr>
          <p:cNvPr id="13" name="Picture 12" descr="One in a crowd">
            <a:extLst>
              <a:ext uri="{FF2B5EF4-FFF2-40B4-BE49-F238E27FC236}">
                <a16:creationId xmlns:a16="http://schemas.microsoft.com/office/drawing/2014/main" id="{2530D167-AABD-41DA-CC12-F5781A1C63E4}"/>
              </a:ext>
            </a:extLst>
          </p:cNvPr>
          <p:cNvPicPr>
            <a:picLocks noChangeAspect="1"/>
          </p:cNvPicPr>
          <p:nvPr/>
        </p:nvPicPr>
        <p:blipFill rotWithShape="1">
          <a:blip r:embed="rId2"/>
          <a:srcRect l="20762" r="12571"/>
          <a:stretch/>
        </p:blipFill>
        <p:spPr>
          <a:xfrm>
            <a:off x="-1" y="-2"/>
            <a:ext cx="6096001" cy="6858002"/>
          </a:xfrm>
          <a:prstGeom prst="rect">
            <a:avLst/>
          </a:prstGeom>
        </p:spPr>
      </p:pic>
      <p:sp>
        <p:nvSpPr>
          <p:cNvPr id="3" name="Content Placeholder 2">
            <a:extLst>
              <a:ext uri="{FF2B5EF4-FFF2-40B4-BE49-F238E27FC236}">
                <a16:creationId xmlns:a16="http://schemas.microsoft.com/office/drawing/2014/main" id="{073B0C1C-8B3C-C631-2BF5-087244C92398}"/>
              </a:ext>
            </a:extLst>
          </p:cNvPr>
          <p:cNvSpPr>
            <a:spLocks noGrp="1"/>
          </p:cNvSpPr>
          <p:nvPr>
            <p:ph idx="1"/>
          </p:nvPr>
        </p:nvSpPr>
        <p:spPr>
          <a:xfrm>
            <a:off x="6803409" y="2470245"/>
            <a:ext cx="4156512" cy="3769835"/>
          </a:xfrm>
        </p:spPr>
        <p:txBody>
          <a:bodyPr anchor="ctr">
            <a:normAutofit/>
          </a:bodyPr>
          <a:lstStyle/>
          <a:p>
            <a:r>
              <a:rPr lang="en-US" sz="1400"/>
              <a:t>Competition is the basis of a market economy.</a:t>
            </a:r>
          </a:p>
          <a:p>
            <a:r>
              <a:rPr lang="en-US" sz="1400"/>
              <a:t>When businesses vie for customers, prices fall and economic output increases.</a:t>
            </a:r>
          </a:p>
          <a:p>
            <a:r>
              <a:rPr lang="en-US" sz="1400"/>
              <a:t>As unproductive firms are replaced by innovative firms, the economy becomes more efficient.</a:t>
            </a:r>
          </a:p>
          <a:p>
            <a:r>
              <a:rPr lang="en-US" sz="1400"/>
              <a:t>Competition allows the market economy to allocate resources efficiently.</a:t>
            </a:r>
          </a:p>
          <a:p>
            <a:r>
              <a:rPr lang="en-US" sz="1400"/>
              <a:t>Without competition, there can be distortions that reduce overall welfare, as concentrated interests benefit at the expense of the broader public.</a:t>
            </a:r>
          </a:p>
          <a:p>
            <a:r>
              <a:rPr lang="en-US" sz="1400"/>
              <a:t>Modern competition is an integral attribute of the global market.</a:t>
            </a:r>
          </a:p>
          <a:p>
            <a:endParaRPr lang="en-US" sz="1400"/>
          </a:p>
        </p:txBody>
      </p:sp>
    </p:spTree>
    <p:extLst>
      <p:ext uri="{BB962C8B-B14F-4D97-AF65-F5344CB8AC3E}">
        <p14:creationId xmlns:p14="http://schemas.microsoft.com/office/powerpoint/2010/main" val="23320708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Data concept">
            <a:extLst>
              <a:ext uri="{FF2B5EF4-FFF2-40B4-BE49-F238E27FC236}">
                <a16:creationId xmlns:a16="http://schemas.microsoft.com/office/drawing/2014/main" id="{73B1A1DB-E23F-2666-DA6C-3858E8D6D6A4}"/>
              </a:ext>
            </a:extLst>
          </p:cNvPr>
          <p:cNvPicPr>
            <a:picLocks noChangeAspect="1"/>
          </p:cNvPicPr>
          <p:nvPr/>
        </p:nvPicPr>
        <p:blipFill rotWithShape="1">
          <a:blip r:embed="rId2"/>
          <a:srcRect l="6967" r="33866"/>
          <a:stretch/>
        </p:blipFill>
        <p:spPr>
          <a:xfrm>
            <a:off x="-1" y="-2"/>
            <a:ext cx="5410198" cy="6858002"/>
          </a:xfrm>
          <a:prstGeom prst="rect">
            <a:avLst/>
          </a:prstGeom>
        </p:spPr>
      </p:pic>
      <p:sp useBgFill="1">
        <p:nvSpPr>
          <p:cNvPr id="11" name="Rectangle 10">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8495C12-44D9-CAB3-65A3-C0AD6C3BA31F}"/>
              </a:ext>
            </a:extLst>
          </p:cNvPr>
          <p:cNvSpPr>
            <a:spLocks noGrp="1"/>
          </p:cNvSpPr>
          <p:nvPr>
            <p:ph type="title"/>
          </p:nvPr>
        </p:nvSpPr>
        <p:spPr>
          <a:xfrm>
            <a:off x="6115317" y="405685"/>
            <a:ext cx="5464968" cy="1559301"/>
          </a:xfrm>
        </p:spPr>
        <p:txBody>
          <a:bodyPr>
            <a:normAutofit/>
          </a:bodyPr>
          <a:lstStyle/>
          <a:p>
            <a:r>
              <a:rPr lang="en-US" sz="3400"/>
              <a:t>Advantages of market competition</a:t>
            </a:r>
            <a:br>
              <a:rPr lang="en-US" sz="3400"/>
            </a:br>
            <a:endParaRPr lang="en-US" sz="3400"/>
          </a:p>
        </p:txBody>
      </p:sp>
      <p:sp>
        <p:nvSpPr>
          <p:cNvPr id="3" name="Content Placeholder 2">
            <a:extLst>
              <a:ext uri="{FF2B5EF4-FFF2-40B4-BE49-F238E27FC236}">
                <a16:creationId xmlns:a16="http://schemas.microsoft.com/office/drawing/2014/main" id="{76149382-7CF0-E5B9-7255-9F341922BD6E}"/>
              </a:ext>
            </a:extLst>
          </p:cNvPr>
          <p:cNvSpPr>
            <a:spLocks noGrp="1"/>
          </p:cNvSpPr>
          <p:nvPr>
            <p:ph idx="1"/>
          </p:nvPr>
        </p:nvSpPr>
        <p:spPr>
          <a:xfrm>
            <a:off x="6115317" y="2743200"/>
            <a:ext cx="5247340" cy="3496878"/>
          </a:xfrm>
        </p:spPr>
        <p:txBody>
          <a:bodyPr anchor="ctr">
            <a:normAutofit/>
          </a:bodyPr>
          <a:lstStyle/>
          <a:p>
            <a:r>
              <a:rPr lang="en-US" sz="2000"/>
              <a:t>Innovation and Efficiency</a:t>
            </a:r>
          </a:p>
          <a:p>
            <a:r>
              <a:rPr lang="en-US" sz="2000"/>
              <a:t>Lower Prices</a:t>
            </a:r>
          </a:p>
          <a:p>
            <a:r>
              <a:rPr lang="en-US" sz="2000"/>
              <a:t>Greater Variety and Quality</a:t>
            </a:r>
          </a:p>
          <a:p>
            <a:r>
              <a:rPr lang="en-US" sz="2000"/>
              <a:t>Consumer Empowerment</a:t>
            </a:r>
          </a:p>
          <a:p>
            <a:r>
              <a:rPr lang="en-US" sz="2000"/>
              <a:t>Dynamic Market</a:t>
            </a:r>
          </a:p>
        </p:txBody>
      </p:sp>
    </p:spTree>
    <p:extLst>
      <p:ext uri="{BB962C8B-B14F-4D97-AF65-F5344CB8AC3E}">
        <p14:creationId xmlns:p14="http://schemas.microsoft.com/office/powerpoint/2010/main" val="40947606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AD57989-E5A8-7C33-AC62-E9A23B2E02F4}"/>
              </a:ext>
            </a:extLst>
          </p:cNvPr>
          <p:cNvSpPr>
            <a:spLocks noGrp="1"/>
          </p:cNvSpPr>
          <p:nvPr>
            <p:ph type="title"/>
          </p:nvPr>
        </p:nvSpPr>
        <p:spPr>
          <a:xfrm>
            <a:off x="761803" y="350196"/>
            <a:ext cx="4646904" cy="1624520"/>
          </a:xfrm>
        </p:spPr>
        <p:txBody>
          <a:bodyPr anchor="ctr">
            <a:normAutofit/>
          </a:bodyPr>
          <a:lstStyle/>
          <a:p>
            <a:r>
              <a:rPr lang="en-US" sz="4000"/>
              <a:t>Disadvantages of Market Competition:</a:t>
            </a:r>
          </a:p>
        </p:txBody>
      </p:sp>
      <p:sp>
        <p:nvSpPr>
          <p:cNvPr id="3" name="Content Placeholder 2">
            <a:extLst>
              <a:ext uri="{FF2B5EF4-FFF2-40B4-BE49-F238E27FC236}">
                <a16:creationId xmlns:a16="http://schemas.microsoft.com/office/drawing/2014/main" id="{5F4C2167-988B-022B-02FA-15BBA66F4453}"/>
              </a:ext>
            </a:extLst>
          </p:cNvPr>
          <p:cNvSpPr>
            <a:spLocks noGrp="1"/>
          </p:cNvSpPr>
          <p:nvPr>
            <p:ph idx="1"/>
          </p:nvPr>
        </p:nvSpPr>
        <p:spPr>
          <a:xfrm>
            <a:off x="761802" y="2743200"/>
            <a:ext cx="4646905" cy="3613149"/>
          </a:xfrm>
        </p:spPr>
        <p:txBody>
          <a:bodyPr anchor="ctr">
            <a:normAutofit/>
          </a:bodyPr>
          <a:lstStyle/>
          <a:p>
            <a:r>
              <a:rPr lang="en-US" sz="2000"/>
              <a:t>Market Saturation</a:t>
            </a:r>
          </a:p>
          <a:p>
            <a:r>
              <a:rPr lang="en-US" sz="2000"/>
              <a:t>Price Wars</a:t>
            </a:r>
          </a:p>
          <a:p>
            <a:r>
              <a:rPr lang="en-US" sz="2000"/>
              <a:t>Quality Compromise</a:t>
            </a:r>
          </a:p>
          <a:p>
            <a:r>
              <a:rPr lang="en-US" sz="2000"/>
              <a:t>Barrier to Entry</a:t>
            </a:r>
          </a:p>
          <a:p>
            <a:r>
              <a:rPr lang="en-US" sz="2000"/>
              <a:t>Social Costs</a:t>
            </a:r>
          </a:p>
        </p:txBody>
      </p:sp>
      <p:pic>
        <p:nvPicPr>
          <p:cNvPr id="5" name="Picture 4" descr="Graph">
            <a:extLst>
              <a:ext uri="{FF2B5EF4-FFF2-40B4-BE49-F238E27FC236}">
                <a16:creationId xmlns:a16="http://schemas.microsoft.com/office/drawing/2014/main" id="{E8A04F7A-3B2B-8450-59D6-090793844AC3}"/>
              </a:ext>
            </a:extLst>
          </p:cNvPr>
          <p:cNvPicPr>
            <a:picLocks noChangeAspect="1"/>
          </p:cNvPicPr>
          <p:nvPr/>
        </p:nvPicPr>
        <p:blipFill rotWithShape="1">
          <a:blip r:embed="rId2"/>
          <a:srcRect l="16558" r="27824"/>
          <a:stretch/>
        </p:blipFill>
        <p:spPr>
          <a:xfrm>
            <a:off x="6096000" y="1"/>
            <a:ext cx="6102825" cy="6858000"/>
          </a:xfrm>
          <a:prstGeom prst="rect">
            <a:avLst/>
          </a:prstGeom>
        </p:spPr>
      </p:pic>
    </p:spTree>
    <p:extLst>
      <p:ext uri="{BB962C8B-B14F-4D97-AF65-F5344CB8AC3E}">
        <p14:creationId xmlns:p14="http://schemas.microsoft.com/office/powerpoint/2010/main" val="32693823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60AF591-B1E8-5417-4570-CEBD1D29EDD2}"/>
              </a:ext>
            </a:extLst>
          </p:cNvPr>
          <p:cNvSpPr>
            <a:spLocks noGrp="1"/>
          </p:cNvSpPr>
          <p:nvPr>
            <p:ph type="title"/>
          </p:nvPr>
        </p:nvSpPr>
        <p:spPr>
          <a:xfrm>
            <a:off x="761803" y="350196"/>
            <a:ext cx="4646904" cy="1624520"/>
          </a:xfrm>
        </p:spPr>
        <p:txBody>
          <a:bodyPr anchor="ctr">
            <a:normAutofit/>
          </a:bodyPr>
          <a:lstStyle/>
          <a:p>
            <a:r>
              <a:rPr lang="en-US" sz="4000"/>
              <a:t>Types of market competition </a:t>
            </a:r>
          </a:p>
        </p:txBody>
      </p:sp>
      <p:sp>
        <p:nvSpPr>
          <p:cNvPr id="3" name="Content Placeholder 2">
            <a:extLst>
              <a:ext uri="{FF2B5EF4-FFF2-40B4-BE49-F238E27FC236}">
                <a16:creationId xmlns:a16="http://schemas.microsoft.com/office/drawing/2014/main" id="{AF229318-60E2-6978-6B50-31A1B5532701}"/>
              </a:ext>
            </a:extLst>
          </p:cNvPr>
          <p:cNvSpPr>
            <a:spLocks noGrp="1"/>
          </p:cNvSpPr>
          <p:nvPr>
            <p:ph idx="1"/>
          </p:nvPr>
        </p:nvSpPr>
        <p:spPr>
          <a:xfrm>
            <a:off x="761802" y="2743200"/>
            <a:ext cx="4646905" cy="3613149"/>
          </a:xfrm>
        </p:spPr>
        <p:txBody>
          <a:bodyPr anchor="ctr">
            <a:normAutofit/>
          </a:bodyPr>
          <a:lstStyle/>
          <a:p>
            <a:r>
              <a:rPr lang="en-US" sz="1400" b="1"/>
              <a:t>1. Perfect competition: </a:t>
            </a:r>
            <a:r>
              <a:rPr lang="en-US" sz="1400"/>
              <a:t>occurs when there is a very large number of buyers and sellers and all of them are engaged in selling and buying products without any invented restrictions and having a quite good knowledge of markets. </a:t>
            </a:r>
          </a:p>
          <a:p>
            <a:r>
              <a:rPr lang="en-US" sz="1400"/>
              <a:t>It’s characterized by: </a:t>
            </a:r>
          </a:p>
          <a:p>
            <a:pPr marL="571500" indent="-571500">
              <a:buFont typeface="+mj-lt"/>
              <a:buAutoNum type="romanLcPeriod"/>
            </a:pPr>
            <a:r>
              <a:rPr lang="en-US" sz="1400"/>
              <a:t>Large number of buyers and seller, </a:t>
            </a:r>
          </a:p>
          <a:p>
            <a:pPr marL="571500" indent="-571500">
              <a:buFont typeface="+mj-lt"/>
              <a:buAutoNum type="romanLcPeriod"/>
            </a:pPr>
            <a:r>
              <a:rPr lang="en-US" sz="1400"/>
              <a:t>No exit or entry barriers,</a:t>
            </a:r>
          </a:p>
          <a:p>
            <a:pPr marL="571500" indent="-571500">
              <a:buFont typeface="+mj-lt"/>
              <a:buAutoNum type="romanLcPeriod"/>
            </a:pPr>
            <a:r>
              <a:rPr lang="en-US" sz="1400"/>
              <a:t> Identical products offered in the marketplace, </a:t>
            </a:r>
          </a:p>
          <a:p>
            <a:pPr marL="571500" indent="-571500">
              <a:buFont typeface="+mj-lt"/>
              <a:buAutoNum type="romanLcPeriod"/>
            </a:pPr>
            <a:r>
              <a:rPr lang="en-US" sz="1400"/>
              <a:t>Absence of artificial restrictions, </a:t>
            </a:r>
          </a:p>
          <a:p>
            <a:pPr marL="571500" indent="-571500">
              <a:buFont typeface="+mj-lt"/>
              <a:buAutoNum type="romanLcPeriod"/>
            </a:pPr>
            <a:r>
              <a:rPr lang="en-US" sz="1400"/>
              <a:t>Maximization of profits,</a:t>
            </a:r>
          </a:p>
          <a:p>
            <a:pPr marL="571500" indent="-571500">
              <a:buFont typeface="+mj-lt"/>
              <a:buAutoNum type="romanLcPeriod"/>
            </a:pPr>
            <a:r>
              <a:rPr lang="en-US" sz="1400"/>
              <a:t> Perfect knowledge of market conditions</a:t>
            </a:r>
          </a:p>
          <a:p>
            <a:endParaRPr lang="en-US" sz="1400"/>
          </a:p>
        </p:txBody>
      </p:sp>
      <p:pic>
        <p:nvPicPr>
          <p:cNvPr id="5" name="Picture 4" descr="Periodic table of elements">
            <a:extLst>
              <a:ext uri="{FF2B5EF4-FFF2-40B4-BE49-F238E27FC236}">
                <a16:creationId xmlns:a16="http://schemas.microsoft.com/office/drawing/2014/main" id="{282F4CF1-627B-7F4B-3F93-4F18D037BEDC}"/>
              </a:ext>
            </a:extLst>
          </p:cNvPr>
          <p:cNvPicPr>
            <a:picLocks noChangeAspect="1"/>
          </p:cNvPicPr>
          <p:nvPr/>
        </p:nvPicPr>
        <p:blipFill rotWithShape="1">
          <a:blip r:embed="rId2"/>
          <a:srcRect l="21501" r="19322"/>
          <a:stretch/>
        </p:blipFill>
        <p:spPr>
          <a:xfrm>
            <a:off x="6096000" y="1"/>
            <a:ext cx="6102825" cy="6858000"/>
          </a:xfrm>
          <a:prstGeom prst="rect">
            <a:avLst/>
          </a:prstGeom>
        </p:spPr>
      </p:pic>
    </p:spTree>
    <p:extLst>
      <p:ext uri="{BB962C8B-B14F-4D97-AF65-F5344CB8AC3E}">
        <p14:creationId xmlns:p14="http://schemas.microsoft.com/office/powerpoint/2010/main" val="20700486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60AF591-B1E8-5417-4570-CEBD1D29EDD2}"/>
              </a:ext>
            </a:extLst>
          </p:cNvPr>
          <p:cNvSpPr>
            <a:spLocks noGrp="1"/>
          </p:cNvSpPr>
          <p:nvPr>
            <p:ph type="title"/>
          </p:nvPr>
        </p:nvSpPr>
        <p:spPr>
          <a:xfrm>
            <a:off x="761803" y="350196"/>
            <a:ext cx="4646904" cy="1624520"/>
          </a:xfrm>
        </p:spPr>
        <p:txBody>
          <a:bodyPr anchor="ctr">
            <a:normAutofit/>
          </a:bodyPr>
          <a:lstStyle/>
          <a:p>
            <a:r>
              <a:rPr lang="en-US" sz="4000"/>
              <a:t>Types of market competition </a:t>
            </a:r>
          </a:p>
        </p:txBody>
      </p:sp>
      <p:sp>
        <p:nvSpPr>
          <p:cNvPr id="3" name="Content Placeholder 2">
            <a:extLst>
              <a:ext uri="{FF2B5EF4-FFF2-40B4-BE49-F238E27FC236}">
                <a16:creationId xmlns:a16="http://schemas.microsoft.com/office/drawing/2014/main" id="{AF229318-60E2-6978-6B50-31A1B5532701}"/>
              </a:ext>
            </a:extLst>
          </p:cNvPr>
          <p:cNvSpPr>
            <a:spLocks noGrp="1"/>
          </p:cNvSpPr>
          <p:nvPr>
            <p:ph idx="1"/>
          </p:nvPr>
        </p:nvSpPr>
        <p:spPr>
          <a:xfrm>
            <a:off x="761802" y="2743200"/>
            <a:ext cx="4646905" cy="3613149"/>
          </a:xfrm>
        </p:spPr>
        <p:txBody>
          <a:bodyPr anchor="ctr">
            <a:normAutofit/>
          </a:bodyPr>
          <a:lstStyle/>
          <a:p>
            <a:r>
              <a:rPr lang="en-US" sz="1700"/>
              <a:t>2.	Monopolistic competition:  is a market structure characterized by many sellers offering similar but differentiated products. </a:t>
            </a:r>
          </a:p>
          <a:p>
            <a:r>
              <a:rPr lang="en-US" sz="1700"/>
              <a:t>Characterized by </a:t>
            </a:r>
          </a:p>
          <a:p>
            <a:pPr marL="571500" indent="-571500">
              <a:buFont typeface="+mj-lt"/>
              <a:buAutoNum type="romanLcPeriod"/>
            </a:pPr>
            <a:r>
              <a:rPr lang="en-US" sz="1700"/>
              <a:t>Firms have some control over the price </a:t>
            </a:r>
          </a:p>
          <a:p>
            <a:pPr marL="571500" indent="-571500">
              <a:buFont typeface="+mj-lt"/>
              <a:buAutoNum type="romanLcPeriod"/>
            </a:pPr>
            <a:r>
              <a:rPr lang="en-US" sz="1700"/>
              <a:t>There are also close substitutes available from competitors</a:t>
            </a:r>
          </a:p>
          <a:p>
            <a:pPr marL="571500" indent="-571500">
              <a:buFont typeface="+mj-lt"/>
              <a:buAutoNum type="romanLcPeriod"/>
            </a:pPr>
            <a:r>
              <a:rPr lang="en-US" sz="1700"/>
              <a:t>Many sellers, </a:t>
            </a:r>
          </a:p>
          <a:p>
            <a:pPr marL="571500" indent="-571500">
              <a:buFont typeface="+mj-lt"/>
              <a:buAutoNum type="romanLcPeriod"/>
            </a:pPr>
            <a:r>
              <a:rPr lang="en-US" sz="1700"/>
              <a:t>Product differentiation</a:t>
            </a:r>
          </a:p>
          <a:p>
            <a:pPr marL="571500" indent="-571500">
              <a:buFont typeface="+mj-lt"/>
              <a:buAutoNum type="romanLcPeriod"/>
            </a:pPr>
            <a:r>
              <a:rPr lang="en-US" sz="1700"/>
              <a:t>Easy entry and exit, </a:t>
            </a:r>
          </a:p>
          <a:p>
            <a:pPr marL="571500" indent="-571500">
              <a:buFont typeface="+mj-lt"/>
              <a:buAutoNum type="romanLcPeriod"/>
            </a:pPr>
            <a:r>
              <a:rPr lang="en-US" sz="1700"/>
              <a:t>Limited consumer knowledge</a:t>
            </a:r>
          </a:p>
          <a:p>
            <a:endParaRPr lang="en-US" sz="1700"/>
          </a:p>
        </p:txBody>
      </p:sp>
      <p:pic>
        <p:nvPicPr>
          <p:cNvPr id="5" name="Picture 4" descr="Rows of shopping trolleys">
            <a:extLst>
              <a:ext uri="{FF2B5EF4-FFF2-40B4-BE49-F238E27FC236}">
                <a16:creationId xmlns:a16="http://schemas.microsoft.com/office/drawing/2014/main" id="{D81BF792-C711-26F4-1810-87A4B72C3341}"/>
              </a:ext>
            </a:extLst>
          </p:cNvPr>
          <p:cNvPicPr>
            <a:picLocks noChangeAspect="1"/>
          </p:cNvPicPr>
          <p:nvPr/>
        </p:nvPicPr>
        <p:blipFill rotWithShape="1">
          <a:blip r:embed="rId2"/>
          <a:srcRect l="25083" r="13737" b="-1"/>
          <a:stretch/>
        </p:blipFill>
        <p:spPr>
          <a:xfrm>
            <a:off x="6096000" y="1"/>
            <a:ext cx="6102825" cy="6858000"/>
          </a:xfrm>
          <a:prstGeom prst="rect">
            <a:avLst/>
          </a:prstGeom>
        </p:spPr>
      </p:pic>
    </p:spTree>
    <p:extLst>
      <p:ext uri="{BB962C8B-B14F-4D97-AF65-F5344CB8AC3E}">
        <p14:creationId xmlns:p14="http://schemas.microsoft.com/office/powerpoint/2010/main" val="6695056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60AF591-B1E8-5417-4570-CEBD1D29EDD2}"/>
              </a:ext>
            </a:extLst>
          </p:cNvPr>
          <p:cNvSpPr>
            <a:spLocks noGrp="1"/>
          </p:cNvSpPr>
          <p:nvPr>
            <p:ph type="title"/>
          </p:nvPr>
        </p:nvSpPr>
        <p:spPr>
          <a:xfrm>
            <a:off x="761803" y="350196"/>
            <a:ext cx="4646904" cy="1624520"/>
          </a:xfrm>
        </p:spPr>
        <p:txBody>
          <a:bodyPr anchor="ctr">
            <a:normAutofit/>
          </a:bodyPr>
          <a:lstStyle/>
          <a:p>
            <a:r>
              <a:rPr lang="en-US" sz="4000"/>
              <a:t>Types of market competition </a:t>
            </a:r>
          </a:p>
        </p:txBody>
      </p:sp>
      <p:sp>
        <p:nvSpPr>
          <p:cNvPr id="3" name="Content Placeholder 2">
            <a:extLst>
              <a:ext uri="{FF2B5EF4-FFF2-40B4-BE49-F238E27FC236}">
                <a16:creationId xmlns:a16="http://schemas.microsoft.com/office/drawing/2014/main" id="{AF229318-60E2-6978-6B50-31A1B5532701}"/>
              </a:ext>
            </a:extLst>
          </p:cNvPr>
          <p:cNvSpPr>
            <a:spLocks noGrp="1"/>
          </p:cNvSpPr>
          <p:nvPr>
            <p:ph idx="1"/>
          </p:nvPr>
        </p:nvSpPr>
        <p:spPr>
          <a:xfrm>
            <a:off x="761802" y="2743200"/>
            <a:ext cx="4646905" cy="3613149"/>
          </a:xfrm>
        </p:spPr>
        <p:txBody>
          <a:bodyPr anchor="ctr">
            <a:normAutofit/>
          </a:bodyPr>
          <a:lstStyle/>
          <a:p>
            <a:r>
              <a:rPr lang="en-US" sz="1700"/>
              <a:t>3. </a:t>
            </a:r>
            <a:r>
              <a:rPr lang="en-US" sz="1700" b="1"/>
              <a:t>Monopoly: </a:t>
            </a:r>
            <a:r>
              <a:rPr lang="en-US" sz="1700"/>
              <a:t>this market structure occurs when a single seller or producer controls the entire supply of a particular product or service, giving them significant market power and the ability to influence prices.</a:t>
            </a:r>
          </a:p>
          <a:p>
            <a:r>
              <a:rPr lang="en-US" sz="1700"/>
              <a:t>Characterized by </a:t>
            </a:r>
          </a:p>
          <a:p>
            <a:pPr marL="571500" indent="-571500">
              <a:buFont typeface="+mj-lt"/>
              <a:buAutoNum type="romanUcPeriod"/>
            </a:pPr>
            <a:r>
              <a:rPr lang="en-US" sz="1700"/>
              <a:t>No close substitutes for the product or service being offered, and </a:t>
            </a:r>
          </a:p>
          <a:p>
            <a:pPr marL="571500" indent="-571500">
              <a:buFont typeface="+mj-lt"/>
              <a:buAutoNum type="romanUcPeriod"/>
            </a:pPr>
            <a:r>
              <a:rPr lang="en-US" sz="1700"/>
              <a:t>Entry is either restricted or impossible due to barriers </a:t>
            </a:r>
          </a:p>
          <a:p>
            <a:pPr marL="571500" indent="-571500">
              <a:buFont typeface="+mj-lt"/>
              <a:buAutoNum type="romanUcPeriod"/>
            </a:pPr>
            <a:r>
              <a:rPr lang="en-US" sz="1700"/>
              <a:t>Profit maximization </a:t>
            </a:r>
          </a:p>
        </p:txBody>
      </p:sp>
      <p:pic>
        <p:nvPicPr>
          <p:cNvPr id="5" name="Picture 4" descr="Packages on conveyor belt">
            <a:extLst>
              <a:ext uri="{FF2B5EF4-FFF2-40B4-BE49-F238E27FC236}">
                <a16:creationId xmlns:a16="http://schemas.microsoft.com/office/drawing/2014/main" id="{098D6ACB-0F32-2001-58AB-63BAB15D1B8E}"/>
              </a:ext>
            </a:extLst>
          </p:cNvPr>
          <p:cNvPicPr>
            <a:picLocks noChangeAspect="1"/>
          </p:cNvPicPr>
          <p:nvPr/>
        </p:nvPicPr>
        <p:blipFill rotWithShape="1">
          <a:blip r:embed="rId2"/>
          <a:srcRect l="4233" r="36367" b="-2"/>
          <a:stretch/>
        </p:blipFill>
        <p:spPr>
          <a:xfrm>
            <a:off x="6096000" y="1"/>
            <a:ext cx="6102825" cy="6858000"/>
          </a:xfrm>
          <a:prstGeom prst="rect">
            <a:avLst/>
          </a:prstGeom>
        </p:spPr>
      </p:pic>
    </p:spTree>
    <p:extLst>
      <p:ext uri="{BB962C8B-B14F-4D97-AF65-F5344CB8AC3E}">
        <p14:creationId xmlns:p14="http://schemas.microsoft.com/office/powerpoint/2010/main" val="13078285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60AF591-B1E8-5417-4570-CEBD1D29EDD2}"/>
              </a:ext>
            </a:extLst>
          </p:cNvPr>
          <p:cNvSpPr>
            <a:spLocks noGrp="1"/>
          </p:cNvSpPr>
          <p:nvPr>
            <p:ph type="title"/>
          </p:nvPr>
        </p:nvSpPr>
        <p:spPr>
          <a:xfrm>
            <a:off x="761800" y="762001"/>
            <a:ext cx="5334197" cy="1708242"/>
          </a:xfrm>
        </p:spPr>
        <p:txBody>
          <a:bodyPr anchor="ctr">
            <a:normAutofit/>
          </a:bodyPr>
          <a:lstStyle/>
          <a:p>
            <a:r>
              <a:rPr lang="en-US" sz="4000"/>
              <a:t>Types of market competition </a:t>
            </a:r>
          </a:p>
        </p:txBody>
      </p:sp>
      <p:sp>
        <p:nvSpPr>
          <p:cNvPr id="3" name="Content Placeholder 2">
            <a:extLst>
              <a:ext uri="{FF2B5EF4-FFF2-40B4-BE49-F238E27FC236}">
                <a16:creationId xmlns:a16="http://schemas.microsoft.com/office/drawing/2014/main" id="{AF229318-60E2-6978-6B50-31A1B5532701}"/>
              </a:ext>
            </a:extLst>
          </p:cNvPr>
          <p:cNvSpPr>
            <a:spLocks noGrp="1"/>
          </p:cNvSpPr>
          <p:nvPr>
            <p:ph idx="1"/>
          </p:nvPr>
        </p:nvSpPr>
        <p:spPr>
          <a:xfrm>
            <a:off x="761800" y="2470244"/>
            <a:ext cx="5334197" cy="3769835"/>
          </a:xfrm>
        </p:spPr>
        <p:txBody>
          <a:bodyPr anchor="ctr">
            <a:normAutofit/>
          </a:bodyPr>
          <a:lstStyle/>
          <a:p>
            <a:r>
              <a:rPr lang="en-US" sz="2000"/>
              <a:t>Different types of monopoly include </a:t>
            </a:r>
          </a:p>
          <a:p>
            <a:pPr marL="571500" indent="-571500">
              <a:buFont typeface="+mj-lt"/>
              <a:buAutoNum type="romanLcPeriod"/>
            </a:pPr>
            <a:r>
              <a:rPr lang="en-US" sz="2000"/>
              <a:t>Pure monopoly market is a market with only one seller (supplier) of a particular product; </a:t>
            </a:r>
          </a:p>
          <a:p>
            <a:pPr marL="571500" indent="-571500">
              <a:buFont typeface="+mj-lt"/>
              <a:buAutoNum type="romanLcPeriod"/>
            </a:pPr>
            <a:r>
              <a:rPr lang="en-US" sz="2000"/>
              <a:t>Natural monopoly market structure is caused by natural advantages such as a unique location  </a:t>
            </a:r>
          </a:p>
          <a:p>
            <a:pPr marL="571500" indent="-571500">
              <a:buFont typeface="+mj-lt"/>
              <a:buAutoNum type="romanLcPeriod"/>
            </a:pPr>
            <a:r>
              <a:rPr lang="en-US" sz="2000"/>
              <a:t>State monopolies which occurs when the state itself has the full ownership of some industry, and it’s the only producer of some commodity. </a:t>
            </a:r>
          </a:p>
        </p:txBody>
      </p:sp>
      <p:pic>
        <p:nvPicPr>
          <p:cNvPr id="5" name="Picture 4">
            <a:extLst>
              <a:ext uri="{FF2B5EF4-FFF2-40B4-BE49-F238E27FC236}">
                <a16:creationId xmlns:a16="http://schemas.microsoft.com/office/drawing/2014/main" id="{2BCE5F35-AEF8-A641-C819-616247912FF4}"/>
              </a:ext>
            </a:extLst>
          </p:cNvPr>
          <p:cNvPicPr>
            <a:picLocks noChangeAspect="1"/>
          </p:cNvPicPr>
          <p:nvPr/>
        </p:nvPicPr>
        <p:blipFill rotWithShape="1">
          <a:blip r:embed="rId2"/>
          <a:srcRect l="21446" r="26912"/>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488566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60AF591-B1E8-5417-4570-CEBD1D29EDD2}"/>
              </a:ext>
            </a:extLst>
          </p:cNvPr>
          <p:cNvSpPr>
            <a:spLocks noGrp="1"/>
          </p:cNvSpPr>
          <p:nvPr>
            <p:ph type="title"/>
          </p:nvPr>
        </p:nvSpPr>
        <p:spPr>
          <a:xfrm>
            <a:off x="761800" y="762001"/>
            <a:ext cx="5334197" cy="1708242"/>
          </a:xfrm>
        </p:spPr>
        <p:txBody>
          <a:bodyPr anchor="ctr">
            <a:normAutofit/>
          </a:bodyPr>
          <a:lstStyle/>
          <a:p>
            <a:r>
              <a:rPr lang="en-US" sz="4000"/>
              <a:t>Types of market competition </a:t>
            </a:r>
          </a:p>
        </p:txBody>
      </p:sp>
      <p:sp>
        <p:nvSpPr>
          <p:cNvPr id="3" name="Content Placeholder 2">
            <a:extLst>
              <a:ext uri="{FF2B5EF4-FFF2-40B4-BE49-F238E27FC236}">
                <a16:creationId xmlns:a16="http://schemas.microsoft.com/office/drawing/2014/main" id="{AF229318-60E2-6978-6B50-31A1B5532701}"/>
              </a:ext>
            </a:extLst>
          </p:cNvPr>
          <p:cNvSpPr>
            <a:spLocks noGrp="1"/>
          </p:cNvSpPr>
          <p:nvPr>
            <p:ph idx="1"/>
          </p:nvPr>
        </p:nvSpPr>
        <p:spPr>
          <a:xfrm>
            <a:off x="761800" y="2470244"/>
            <a:ext cx="5334197" cy="3769835"/>
          </a:xfrm>
        </p:spPr>
        <p:txBody>
          <a:bodyPr anchor="ctr">
            <a:normAutofit/>
          </a:bodyPr>
          <a:lstStyle/>
          <a:p>
            <a:r>
              <a:rPr lang="en-US" sz="1900"/>
              <a:t>4.	Oligopoly: Oligopolistic market competition refers to a market structure where a small number of large firms dominate the industry. </a:t>
            </a:r>
          </a:p>
          <a:p>
            <a:r>
              <a:rPr lang="en-US" sz="1900"/>
              <a:t>In oligopolies, the actions of each firm have a significant impact on the market, and there is a high degree of interdependence among competitors. </a:t>
            </a:r>
          </a:p>
          <a:p>
            <a:r>
              <a:rPr lang="en-US" sz="1900"/>
              <a:t>This interdependence arises because the decisions made by one firm regarding pricing, production, or marketing strategies can directly influence the strategies and behavior of other firms in the industry. </a:t>
            </a:r>
          </a:p>
        </p:txBody>
      </p:sp>
      <p:pic>
        <p:nvPicPr>
          <p:cNvPr id="5" name="Picture 4" descr="An abstract financial digital analysis">
            <a:extLst>
              <a:ext uri="{FF2B5EF4-FFF2-40B4-BE49-F238E27FC236}">
                <a16:creationId xmlns:a16="http://schemas.microsoft.com/office/drawing/2014/main" id="{4DED523A-3824-9EBA-15BD-4ECF1D5CD7B5}"/>
              </a:ext>
            </a:extLst>
          </p:cNvPr>
          <p:cNvPicPr>
            <a:picLocks noChangeAspect="1"/>
          </p:cNvPicPr>
          <p:nvPr/>
        </p:nvPicPr>
        <p:blipFill rotWithShape="1">
          <a:blip r:embed="rId2"/>
          <a:srcRect l="39464" r="17436"/>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16963694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53EA03D-3C6C-FEB5-4FCE-10AA566BB248}"/>
              </a:ext>
            </a:extLst>
          </p:cNvPr>
          <p:cNvPicPr>
            <a:picLocks noChangeAspect="1"/>
          </p:cNvPicPr>
          <p:nvPr/>
        </p:nvPicPr>
        <p:blipFill rotWithShape="1">
          <a:blip r:embed="rId2">
            <a:duotone>
              <a:schemeClr val="bg2">
                <a:shade val="45000"/>
                <a:satMod val="135000"/>
              </a:schemeClr>
              <a:prstClr val="white"/>
            </a:duotone>
          </a:blip>
          <a:srcRect t="23743" b="1257"/>
          <a:stretch/>
        </p:blipFill>
        <p:spPr>
          <a:xfrm>
            <a:off x="20" y="10"/>
            <a:ext cx="12191980" cy="6857990"/>
          </a:xfrm>
          <a:prstGeom prst="rect">
            <a:avLst/>
          </a:prstGeom>
        </p:spPr>
      </p:pic>
      <p:sp>
        <p:nvSpPr>
          <p:cNvPr id="10" name="Rectangle 9">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60AF591-B1E8-5417-4570-CEBD1D29EDD2}"/>
              </a:ext>
            </a:extLst>
          </p:cNvPr>
          <p:cNvSpPr>
            <a:spLocks noGrp="1"/>
          </p:cNvSpPr>
          <p:nvPr>
            <p:ph type="title"/>
          </p:nvPr>
        </p:nvSpPr>
        <p:spPr>
          <a:xfrm>
            <a:off x="838200" y="365125"/>
            <a:ext cx="10515600" cy="1325563"/>
          </a:xfrm>
        </p:spPr>
        <p:txBody>
          <a:bodyPr>
            <a:normAutofit/>
          </a:bodyPr>
          <a:lstStyle/>
          <a:p>
            <a:r>
              <a:rPr lang="en-US" dirty="0"/>
              <a:t>Types of market competition </a:t>
            </a:r>
          </a:p>
        </p:txBody>
      </p:sp>
      <p:graphicFrame>
        <p:nvGraphicFramePr>
          <p:cNvPr id="5" name="Content Placeholder 2">
            <a:extLst>
              <a:ext uri="{FF2B5EF4-FFF2-40B4-BE49-F238E27FC236}">
                <a16:creationId xmlns:a16="http://schemas.microsoft.com/office/drawing/2014/main" id="{6EF3A34B-8688-2D57-1AF3-AEDAC98C9078}"/>
              </a:ext>
            </a:extLst>
          </p:cNvPr>
          <p:cNvGraphicFramePr>
            <a:graphicFrameLocks noGrp="1"/>
          </p:cNvGraphicFramePr>
          <p:nvPr>
            <p:ph idx="1"/>
            <p:extLst>
              <p:ext uri="{D42A27DB-BD31-4B8C-83A1-F6EECF244321}">
                <p14:modId xmlns:p14="http://schemas.microsoft.com/office/powerpoint/2010/main" val="4070795054"/>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810475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BFE71BB-6B54-C7C0-DD20-CDEB1FACC4C1}"/>
              </a:ext>
            </a:extLst>
          </p:cNvPr>
          <p:cNvSpPr>
            <a:spLocks noGrp="1"/>
          </p:cNvSpPr>
          <p:nvPr>
            <p:ph type="title"/>
          </p:nvPr>
        </p:nvSpPr>
        <p:spPr>
          <a:xfrm>
            <a:off x="761803" y="350196"/>
            <a:ext cx="4646904" cy="1624520"/>
          </a:xfrm>
        </p:spPr>
        <p:txBody>
          <a:bodyPr anchor="ctr">
            <a:normAutofit/>
          </a:bodyPr>
          <a:lstStyle/>
          <a:p>
            <a:r>
              <a:rPr lang="en-US" sz="4000"/>
              <a:t>Competitive forces</a:t>
            </a:r>
            <a:br>
              <a:rPr lang="en-US" sz="4000"/>
            </a:br>
            <a:endParaRPr lang="en-US" sz="4000"/>
          </a:p>
        </p:txBody>
      </p:sp>
      <p:sp>
        <p:nvSpPr>
          <p:cNvPr id="3" name="Content Placeholder 2">
            <a:extLst>
              <a:ext uri="{FF2B5EF4-FFF2-40B4-BE49-F238E27FC236}">
                <a16:creationId xmlns:a16="http://schemas.microsoft.com/office/drawing/2014/main" id="{8B72EE7C-E637-4194-B93E-E663933CA6C8}"/>
              </a:ext>
            </a:extLst>
          </p:cNvPr>
          <p:cNvSpPr>
            <a:spLocks noGrp="1"/>
          </p:cNvSpPr>
          <p:nvPr>
            <p:ph idx="1"/>
          </p:nvPr>
        </p:nvSpPr>
        <p:spPr>
          <a:xfrm>
            <a:off x="761802" y="2743200"/>
            <a:ext cx="4646905" cy="3613149"/>
          </a:xfrm>
        </p:spPr>
        <p:txBody>
          <a:bodyPr anchor="ctr">
            <a:normAutofit/>
          </a:bodyPr>
          <a:lstStyle/>
          <a:p>
            <a:r>
              <a:rPr lang="en-US" sz="1400"/>
              <a:t>Michael Porter has identified five forces that determine segment structural attractiveness (long run profitability).  They include:</a:t>
            </a:r>
          </a:p>
          <a:p>
            <a:r>
              <a:rPr lang="en-US" sz="1400" i="1"/>
              <a:t>(i)	Threat of intense segment rivalry </a:t>
            </a:r>
          </a:p>
          <a:p>
            <a:r>
              <a:rPr lang="en-US" sz="1400"/>
              <a:t>A segment is unattractive if it contains numerous, strong, or aggressive competitors. </a:t>
            </a:r>
          </a:p>
          <a:p>
            <a:r>
              <a:rPr lang="en-US" sz="1400"/>
              <a:t>It is even more unattractive if the following other conditions exist: </a:t>
            </a:r>
          </a:p>
          <a:p>
            <a:r>
              <a:rPr lang="en-US" sz="1400"/>
              <a:t>It is stable and declining.</a:t>
            </a:r>
          </a:p>
          <a:p>
            <a:r>
              <a:rPr lang="en-US" sz="1400"/>
              <a:t>If fixed costs are high.</a:t>
            </a:r>
          </a:p>
          <a:p>
            <a:r>
              <a:rPr lang="en-US" sz="1400"/>
              <a:t>If exit barriers are high.</a:t>
            </a:r>
          </a:p>
          <a:p>
            <a:r>
              <a:rPr lang="en-US" sz="1400"/>
              <a:t>If competitors have high stakes in staying in the segment.</a:t>
            </a:r>
          </a:p>
          <a:p>
            <a:endParaRPr lang="en-US" sz="1400"/>
          </a:p>
        </p:txBody>
      </p:sp>
      <p:pic>
        <p:nvPicPr>
          <p:cNvPr id="5" name="Picture 4" descr="Interior of dark warehouse">
            <a:extLst>
              <a:ext uri="{FF2B5EF4-FFF2-40B4-BE49-F238E27FC236}">
                <a16:creationId xmlns:a16="http://schemas.microsoft.com/office/drawing/2014/main" id="{C5155ABE-0940-9C5E-1EF9-A6D7D3ADEDF3}"/>
              </a:ext>
            </a:extLst>
          </p:cNvPr>
          <p:cNvPicPr>
            <a:picLocks noChangeAspect="1"/>
          </p:cNvPicPr>
          <p:nvPr/>
        </p:nvPicPr>
        <p:blipFill rotWithShape="1">
          <a:blip r:embed="rId2"/>
          <a:srcRect l="29546" r="20398"/>
          <a:stretch/>
        </p:blipFill>
        <p:spPr>
          <a:xfrm>
            <a:off x="6096000" y="1"/>
            <a:ext cx="6102825" cy="6858000"/>
          </a:xfrm>
          <a:prstGeom prst="rect">
            <a:avLst/>
          </a:prstGeom>
        </p:spPr>
      </p:pic>
    </p:spTree>
    <p:extLst>
      <p:ext uri="{BB962C8B-B14F-4D97-AF65-F5344CB8AC3E}">
        <p14:creationId xmlns:p14="http://schemas.microsoft.com/office/powerpoint/2010/main" val="5965883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B210AC1D-4063-4C6E-9528-FA9C4C0C18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02F8C595-E68C-4306-AED8-DC7826A0A5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1416414"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BFE71BB-6B54-C7C0-DD20-CDEB1FACC4C1}"/>
              </a:ext>
            </a:extLst>
          </p:cNvPr>
          <p:cNvSpPr>
            <a:spLocks noGrp="1"/>
          </p:cNvSpPr>
          <p:nvPr>
            <p:ph type="title"/>
          </p:nvPr>
        </p:nvSpPr>
        <p:spPr>
          <a:xfrm>
            <a:off x="6803409" y="762001"/>
            <a:ext cx="4156512" cy="1708244"/>
          </a:xfrm>
        </p:spPr>
        <p:txBody>
          <a:bodyPr anchor="ctr">
            <a:normAutofit/>
          </a:bodyPr>
          <a:lstStyle/>
          <a:p>
            <a:r>
              <a:rPr lang="en-US" sz="4000"/>
              <a:t>Competitive forces</a:t>
            </a:r>
            <a:br>
              <a:rPr lang="en-US" sz="4000"/>
            </a:br>
            <a:endParaRPr lang="en-US" sz="4000"/>
          </a:p>
        </p:txBody>
      </p:sp>
      <p:pic>
        <p:nvPicPr>
          <p:cNvPr id="5" name="Picture 4" descr="Interior of dark warehouse">
            <a:extLst>
              <a:ext uri="{FF2B5EF4-FFF2-40B4-BE49-F238E27FC236}">
                <a16:creationId xmlns:a16="http://schemas.microsoft.com/office/drawing/2014/main" id="{9C4B2E3E-3A94-9BF7-5939-61740C898A0D}"/>
              </a:ext>
            </a:extLst>
          </p:cNvPr>
          <p:cNvPicPr>
            <a:picLocks noChangeAspect="1"/>
          </p:cNvPicPr>
          <p:nvPr/>
        </p:nvPicPr>
        <p:blipFill rotWithShape="1">
          <a:blip r:embed="rId2"/>
          <a:srcRect l="29574" r="20426"/>
          <a:stretch/>
        </p:blipFill>
        <p:spPr>
          <a:xfrm>
            <a:off x="-1" y="-2"/>
            <a:ext cx="6096001" cy="6858002"/>
          </a:xfrm>
          <a:prstGeom prst="rect">
            <a:avLst/>
          </a:prstGeom>
        </p:spPr>
      </p:pic>
      <p:sp>
        <p:nvSpPr>
          <p:cNvPr id="3" name="Content Placeholder 2">
            <a:extLst>
              <a:ext uri="{FF2B5EF4-FFF2-40B4-BE49-F238E27FC236}">
                <a16:creationId xmlns:a16="http://schemas.microsoft.com/office/drawing/2014/main" id="{8B72EE7C-E637-4194-B93E-E663933CA6C8}"/>
              </a:ext>
            </a:extLst>
          </p:cNvPr>
          <p:cNvSpPr>
            <a:spLocks noGrp="1"/>
          </p:cNvSpPr>
          <p:nvPr>
            <p:ph idx="1"/>
          </p:nvPr>
        </p:nvSpPr>
        <p:spPr>
          <a:xfrm>
            <a:off x="6803409" y="2470245"/>
            <a:ext cx="4156512" cy="3769835"/>
          </a:xfrm>
        </p:spPr>
        <p:txBody>
          <a:bodyPr anchor="ctr">
            <a:normAutofit/>
          </a:bodyPr>
          <a:lstStyle/>
          <a:p>
            <a:r>
              <a:rPr lang="en-US" sz="2000" i="1"/>
              <a:t>(ii)	Threat of new entrants </a:t>
            </a:r>
          </a:p>
          <a:p>
            <a:r>
              <a:rPr lang="en-US" sz="2000"/>
              <a:t>Market attractiveness varies with the height of its entry and exit barriers. </a:t>
            </a:r>
          </a:p>
          <a:p>
            <a:r>
              <a:rPr lang="en-US" sz="2000"/>
              <a:t>The most attractive market segment is one that has high entry barriers and low exit barriers. </a:t>
            </a:r>
          </a:p>
          <a:p>
            <a:r>
              <a:rPr lang="en-US" sz="2000"/>
              <a:t>This implies that only few firms can enter the industry and poor performing firms can easily exit. </a:t>
            </a:r>
          </a:p>
          <a:p>
            <a:endParaRPr lang="en-US" sz="2000"/>
          </a:p>
        </p:txBody>
      </p:sp>
    </p:spTree>
    <p:extLst>
      <p:ext uri="{BB962C8B-B14F-4D97-AF65-F5344CB8AC3E}">
        <p14:creationId xmlns:p14="http://schemas.microsoft.com/office/powerpoint/2010/main" val="29103649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BFE71BB-6B54-C7C0-DD20-CDEB1FACC4C1}"/>
              </a:ext>
            </a:extLst>
          </p:cNvPr>
          <p:cNvSpPr>
            <a:spLocks noGrp="1"/>
          </p:cNvSpPr>
          <p:nvPr>
            <p:ph type="title"/>
          </p:nvPr>
        </p:nvSpPr>
        <p:spPr>
          <a:xfrm>
            <a:off x="761800" y="762001"/>
            <a:ext cx="5334197" cy="1708242"/>
          </a:xfrm>
        </p:spPr>
        <p:txBody>
          <a:bodyPr anchor="ctr">
            <a:normAutofit/>
          </a:bodyPr>
          <a:lstStyle/>
          <a:p>
            <a:r>
              <a:rPr lang="en-US" sz="4000"/>
              <a:t>Competitive forces</a:t>
            </a:r>
            <a:br>
              <a:rPr lang="en-US" sz="4000"/>
            </a:br>
            <a:endParaRPr lang="en-US" sz="4000"/>
          </a:p>
        </p:txBody>
      </p:sp>
      <p:sp>
        <p:nvSpPr>
          <p:cNvPr id="3" name="Content Placeholder 2">
            <a:extLst>
              <a:ext uri="{FF2B5EF4-FFF2-40B4-BE49-F238E27FC236}">
                <a16:creationId xmlns:a16="http://schemas.microsoft.com/office/drawing/2014/main" id="{8B72EE7C-E637-4194-B93E-E663933CA6C8}"/>
              </a:ext>
            </a:extLst>
          </p:cNvPr>
          <p:cNvSpPr>
            <a:spLocks noGrp="1"/>
          </p:cNvSpPr>
          <p:nvPr>
            <p:ph idx="1"/>
          </p:nvPr>
        </p:nvSpPr>
        <p:spPr>
          <a:xfrm>
            <a:off x="761800" y="2470244"/>
            <a:ext cx="5334197" cy="3769835"/>
          </a:xfrm>
        </p:spPr>
        <p:txBody>
          <a:bodyPr anchor="ctr">
            <a:normAutofit/>
          </a:bodyPr>
          <a:lstStyle/>
          <a:p>
            <a:r>
              <a:rPr lang="en-US" sz="2000" i="1"/>
              <a:t>(iii)	Threat of substitute products</a:t>
            </a:r>
          </a:p>
          <a:p>
            <a:r>
              <a:rPr lang="en-US" sz="2000"/>
              <a:t>A segment is unattractive when there are many actual or potential substitutes for the product. </a:t>
            </a:r>
          </a:p>
          <a:p>
            <a:r>
              <a:rPr lang="en-US" sz="2000"/>
              <a:t>Substitutes limit the prices and profits the firm can charge and earn respectively. </a:t>
            </a:r>
          </a:p>
          <a:p>
            <a:r>
              <a:rPr lang="en-US" sz="2000"/>
              <a:t>The firm must closely monitor the prices of substitute products.</a:t>
            </a:r>
          </a:p>
          <a:p>
            <a:r>
              <a:rPr lang="en-US" sz="2000"/>
              <a:t> As substitute products increase, the price of the product will fall.</a:t>
            </a:r>
          </a:p>
          <a:p>
            <a:endParaRPr lang="en-US" sz="2000"/>
          </a:p>
        </p:txBody>
      </p:sp>
      <p:pic>
        <p:nvPicPr>
          <p:cNvPr id="5" name="Picture 4" descr="Plastic containers in bright colours">
            <a:extLst>
              <a:ext uri="{FF2B5EF4-FFF2-40B4-BE49-F238E27FC236}">
                <a16:creationId xmlns:a16="http://schemas.microsoft.com/office/drawing/2014/main" id="{58140296-0ED0-4439-EE70-FFAC9A512810}"/>
              </a:ext>
            </a:extLst>
          </p:cNvPr>
          <p:cNvPicPr>
            <a:picLocks noChangeAspect="1"/>
          </p:cNvPicPr>
          <p:nvPr/>
        </p:nvPicPr>
        <p:blipFill rotWithShape="1">
          <a:blip r:embed="rId2"/>
          <a:srcRect l="22859" r="25304"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22983878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B210AC1D-4063-4C6E-9528-FA9C4C0C18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02F8C595-E68C-4306-AED8-DC7826A0A5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1416414"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BFE71BB-6B54-C7C0-DD20-CDEB1FACC4C1}"/>
              </a:ext>
            </a:extLst>
          </p:cNvPr>
          <p:cNvSpPr>
            <a:spLocks noGrp="1"/>
          </p:cNvSpPr>
          <p:nvPr>
            <p:ph type="title"/>
          </p:nvPr>
        </p:nvSpPr>
        <p:spPr>
          <a:xfrm>
            <a:off x="6803409" y="762001"/>
            <a:ext cx="4156512" cy="1708244"/>
          </a:xfrm>
        </p:spPr>
        <p:txBody>
          <a:bodyPr anchor="ctr">
            <a:normAutofit/>
          </a:bodyPr>
          <a:lstStyle/>
          <a:p>
            <a:r>
              <a:rPr lang="en-US" sz="4000"/>
              <a:t>Competitive forces</a:t>
            </a:r>
            <a:br>
              <a:rPr lang="en-US" sz="4000"/>
            </a:br>
            <a:endParaRPr lang="en-US" sz="4000"/>
          </a:p>
        </p:txBody>
      </p:sp>
      <p:pic>
        <p:nvPicPr>
          <p:cNvPr id="5" name="Picture 4" descr="Sphere of mesh and nodes">
            <a:extLst>
              <a:ext uri="{FF2B5EF4-FFF2-40B4-BE49-F238E27FC236}">
                <a16:creationId xmlns:a16="http://schemas.microsoft.com/office/drawing/2014/main" id="{0531B9D6-F293-3464-6151-FB1C51431782}"/>
              </a:ext>
            </a:extLst>
          </p:cNvPr>
          <p:cNvPicPr>
            <a:picLocks noChangeAspect="1"/>
          </p:cNvPicPr>
          <p:nvPr/>
        </p:nvPicPr>
        <p:blipFill rotWithShape="1">
          <a:blip r:embed="rId2"/>
          <a:srcRect l="32161" r="1172"/>
          <a:stretch/>
        </p:blipFill>
        <p:spPr>
          <a:xfrm>
            <a:off x="-1" y="-2"/>
            <a:ext cx="6096001" cy="6858002"/>
          </a:xfrm>
          <a:prstGeom prst="rect">
            <a:avLst/>
          </a:prstGeom>
        </p:spPr>
      </p:pic>
      <p:sp>
        <p:nvSpPr>
          <p:cNvPr id="3" name="Content Placeholder 2">
            <a:extLst>
              <a:ext uri="{FF2B5EF4-FFF2-40B4-BE49-F238E27FC236}">
                <a16:creationId xmlns:a16="http://schemas.microsoft.com/office/drawing/2014/main" id="{8B72EE7C-E637-4194-B93E-E663933CA6C8}"/>
              </a:ext>
            </a:extLst>
          </p:cNvPr>
          <p:cNvSpPr>
            <a:spLocks noGrp="1"/>
          </p:cNvSpPr>
          <p:nvPr>
            <p:ph idx="1"/>
          </p:nvPr>
        </p:nvSpPr>
        <p:spPr>
          <a:xfrm>
            <a:off x="6803409" y="2470245"/>
            <a:ext cx="4156512" cy="3769835"/>
          </a:xfrm>
        </p:spPr>
        <p:txBody>
          <a:bodyPr anchor="ctr">
            <a:normAutofit/>
          </a:bodyPr>
          <a:lstStyle/>
          <a:p>
            <a:r>
              <a:rPr lang="en-US" sz="1400" i="1"/>
              <a:t>(iv)	Threat of buyer’s growing bargaining power</a:t>
            </a:r>
          </a:p>
          <a:p>
            <a:r>
              <a:rPr lang="en-US" sz="1400"/>
              <a:t>A segment is unattractive if the buyers possess strong or growing bargaining power. </a:t>
            </a:r>
          </a:p>
          <a:p>
            <a:r>
              <a:rPr lang="en-US" sz="1400"/>
              <a:t>Buyer’s bargaining power increases or grows when</a:t>
            </a:r>
          </a:p>
          <a:p>
            <a:r>
              <a:rPr lang="en-US" sz="1400"/>
              <a:t>They become more organized</a:t>
            </a:r>
          </a:p>
          <a:p>
            <a:r>
              <a:rPr lang="en-US" sz="1400"/>
              <a:t>When the product represents a significant fraction of the buyer’s costs</a:t>
            </a:r>
          </a:p>
          <a:p>
            <a:r>
              <a:rPr lang="en-US" sz="1400"/>
              <a:t>When the product is undifferentiated;</a:t>
            </a:r>
          </a:p>
          <a:p>
            <a:r>
              <a:rPr lang="en-US" sz="1400"/>
              <a:t>When the buyers switching costs are low and </a:t>
            </a:r>
          </a:p>
          <a:p>
            <a:r>
              <a:rPr lang="en-US" sz="1400"/>
              <a:t>When buyers are sensitive because of low profits. </a:t>
            </a:r>
          </a:p>
          <a:p>
            <a:endParaRPr lang="en-US" sz="1400"/>
          </a:p>
        </p:txBody>
      </p:sp>
    </p:spTree>
    <p:extLst>
      <p:ext uri="{BB962C8B-B14F-4D97-AF65-F5344CB8AC3E}">
        <p14:creationId xmlns:p14="http://schemas.microsoft.com/office/powerpoint/2010/main" val="11364712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BFE71BB-6B54-C7C0-DD20-CDEB1FACC4C1}"/>
              </a:ext>
            </a:extLst>
          </p:cNvPr>
          <p:cNvSpPr>
            <a:spLocks noGrp="1"/>
          </p:cNvSpPr>
          <p:nvPr>
            <p:ph type="title"/>
          </p:nvPr>
        </p:nvSpPr>
        <p:spPr>
          <a:xfrm>
            <a:off x="761803" y="350196"/>
            <a:ext cx="4646904" cy="1624520"/>
          </a:xfrm>
        </p:spPr>
        <p:txBody>
          <a:bodyPr anchor="ctr">
            <a:normAutofit/>
          </a:bodyPr>
          <a:lstStyle/>
          <a:p>
            <a:r>
              <a:rPr lang="en-US" sz="4000"/>
              <a:t>Competitive forces</a:t>
            </a:r>
            <a:br>
              <a:rPr lang="en-US" sz="4000"/>
            </a:br>
            <a:endParaRPr lang="en-US" sz="4000"/>
          </a:p>
        </p:txBody>
      </p:sp>
      <p:sp>
        <p:nvSpPr>
          <p:cNvPr id="3" name="Content Placeholder 2">
            <a:extLst>
              <a:ext uri="{FF2B5EF4-FFF2-40B4-BE49-F238E27FC236}">
                <a16:creationId xmlns:a16="http://schemas.microsoft.com/office/drawing/2014/main" id="{8B72EE7C-E637-4194-B93E-E663933CA6C8}"/>
              </a:ext>
            </a:extLst>
          </p:cNvPr>
          <p:cNvSpPr>
            <a:spLocks noGrp="1"/>
          </p:cNvSpPr>
          <p:nvPr>
            <p:ph idx="1"/>
          </p:nvPr>
        </p:nvSpPr>
        <p:spPr>
          <a:xfrm>
            <a:off x="761802" y="2743200"/>
            <a:ext cx="4646905" cy="3613149"/>
          </a:xfrm>
        </p:spPr>
        <p:txBody>
          <a:bodyPr anchor="ctr">
            <a:normAutofit/>
          </a:bodyPr>
          <a:lstStyle/>
          <a:p>
            <a:r>
              <a:rPr lang="en-US" sz="1700" i="1"/>
              <a:t>(v)	Threat of suppliers growing bargaining power</a:t>
            </a:r>
          </a:p>
          <a:p>
            <a:r>
              <a:rPr lang="en-US" sz="1700"/>
              <a:t>A segment is unattractive if the suppliers can raise prices or reduce the quantity supplied. </a:t>
            </a:r>
          </a:p>
          <a:p>
            <a:r>
              <a:rPr lang="en-US" sz="1700"/>
              <a:t>Suppliers tend to powerful when:</a:t>
            </a:r>
          </a:p>
          <a:p>
            <a:r>
              <a:rPr lang="en-US" sz="1700"/>
              <a:t>They are concentrated and organized.</a:t>
            </a:r>
          </a:p>
          <a:p>
            <a:r>
              <a:rPr lang="en-US" sz="1700"/>
              <a:t>There are a few substitutes.</a:t>
            </a:r>
          </a:p>
          <a:p>
            <a:r>
              <a:rPr lang="en-US" sz="1700"/>
              <a:t>Supplied products are an important input.</a:t>
            </a:r>
          </a:p>
          <a:p>
            <a:r>
              <a:rPr lang="en-US" sz="1700"/>
              <a:t>Costs of suppliers are high.</a:t>
            </a:r>
          </a:p>
          <a:p>
            <a:endParaRPr lang="en-US" sz="1700"/>
          </a:p>
        </p:txBody>
      </p:sp>
      <p:pic>
        <p:nvPicPr>
          <p:cNvPr id="5" name="Picture 4" descr="Cardboard boxes on conveyor belt">
            <a:extLst>
              <a:ext uri="{FF2B5EF4-FFF2-40B4-BE49-F238E27FC236}">
                <a16:creationId xmlns:a16="http://schemas.microsoft.com/office/drawing/2014/main" id="{4307E18F-40AA-4936-65F2-89411032A3D1}"/>
              </a:ext>
            </a:extLst>
          </p:cNvPr>
          <p:cNvPicPr>
            <a:picLocks noChangeAspect="1"/>
          </p:cNvPicPr>
          <p:nvPr/>
        </p:nvPicPr>
        <p:blipFill rotWithShape="1">
          <a:blip r:embed="rId2"/>
          <a:srcRect l="25374" r="15226" b="-2"/>
          <a:stretch/>
        </p:blipFill>
        <p:spPr>
          <a:xfrm>
            <a:off x="6096000" y="1"/>
            <a:ext cx="6102825" cy="6858000"/>
          </a:xfrm>
          <a:prstGeom prst="rect">
            <a:avLst/>
          </a:prstGeom>
        </p:spPr>
      </p:pic>
    </p:spTree>
    <p:extLst>
      <p:ext uri="{BB962C8B-B14F-4D97-AF65-F5344CB8AC3E}">
        <p14:creationId xmlns:p14="http://schemas.microsoft.com/office/powerpoint/2010/main" val="6481893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Graph on document with pen">
            <a:extLst>
              <a:ext uri="{FF2B5EF4-FFF2-40B4-BE49-F238E27FC236}">
                <a16:creationId xmlns:a16="http://schemas.microsoft.com/office/drawing/2014/main" id="{D1DFDBA6-3097-CD0A-542C-64B923FE421D}"/>
              </a:ext>
            </a:extLst>
          </p:cNvPr>
          <p:cNvPicPr>
            <a:picLocks noChangeAspect="1"/>
          </p:cNvPicPr>
          <p:nvPr/>
        </p:nvPicPr>
        <p:blipFill rotWithShape="1">
          <a:blip r:embed="rId2"/>
          <a:srcRect l="30532" r="16809" b="-2"/>
          <a:stretch/>
        </p:blipFill>
        <p:spPr>
          <a:xfrm>
            <a:off x="-1" y="-2"/>
            <a:ext cx="5410198" cy="6858002"/>
          </a:xfrm>
          <a:prstGeom prst="rect">
            <a:avLst/>
          </a:prstGeom>
        </p:spPr>
      </p:pic>
      <p:sp useBgFill="1">
        <p:nvSpPr>
          <p:cNvPr id="11" name="Rectangle 10">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6805B71-FAFA-30F3-3E8E-BE572654B169}"/>
              </a:ext>
            </a:extLst>
          </p:cNvPr>
          <p:cNvSpPr>
            <a:spLocks noGrp="1"/>
          </p:cNvSpPr>
          <p:nvPr>
            <p:ph type="title"/>
          </p:nvPr>
        </p:nvSpPr>
        <p:spPr>
          <a:xfrm>
            <a:off x="6115317" y="405685"/>
            <a:ext cx="5464968" cy="1559301"/>
          </a:xfrm>
        </p:spPr>
        <p:txBody>
          <a:bodyPr>
            <a:normAutofit/>
          </a:bodyPr>
          <a:lstStyle/>
          <a:p>
            <a:r>
              <a:rPr lang="en-US" sz="4000"/>
              <a:t>Analyzing competitors. </a:t>
            </a:r>
          </a:p>
        </p:txBody>
      </p:sp>
      <p:sp>
        <p:nvSpPr>
          <p:cNvPr id="3" name="Content Placeholder 2">
            <a:extLst>
              <a:ext uri="{FF2B5EF4-FFF2-40B4-BE49-F238E27FC236}">
                <a16:creationId xmlns:a16="http://schemas.microsoft.com/office/drawing/2014/main" id="{B889AE0B-5881-18C6-27FC-34EFED4F71FD}"/>
              </a:ext>
            </a:extLst>
          </p:cNvPr>
          <p:cNvSpPr>
            <a:spLocks noGrp="1"/>
          </p:cNvSpPr>
          <p:nvPr>
            <p:ph idx="1"/>
          </p:nvPr>
        </p:nvSpPr>
        <p:spPr>
          <a:xfrm>
            <a:off x="6096000" y="1964986"/>
            <a:ext cx="5678658" cy="4731236"/>
          </a:xfrm>
        </p:spPr>
        <p:txBody>
          <a:bodyPr anchor="ctr">
            <a:normAutofit lnSpcReduction="10000"/>
          </a:bodyPr>
          <a:lstStyle/>
          <a:p>
            <a:r>
              <a:rPr lang="en-US" sz="1600" dirty="0"/>
              <a:t>The marketer must identify the real competitors through a market approach. </a:t>
            </a:r>
          </a:p>
          <a:p>
            <a:r>
              <a:rPr lang="en-US" sz="1600" dirty="0"/>
              <a:t>The market approach in competitor analysis involves examining the strategies, actions, strengths, weaknesses, and performance of competitors operating within the same industry or market. </a:t>
            </a:r>
          </a:p>
          <a:p>
            <a:r>
              <a:rPr lang="en-US" sz="1600" dirty="0"/>
              <a:t>By examining the competitor strategies, the firm can know the kind of strategies to adopt which ought to be competitor oriented. </a:t>
            </a:r>
          </a:p>
          <a:p>
            <a:r>
              <a:rPr lang="en-US" sz="1600" dirty="0"/>
              <a:t>In general, a company should monitor three variables when analyzing competitors:</a:t>
            </a:r>
          </a:p>
          <a:p>
            <a:r>
              <a:rPr lang="en-US" sz="1600" dirty="0"/>
              <a:t>Share of the market (the competitor’s share of the target market).</a:t>
            </a:r>
          </a:p>
          <a:p>
            <a:r>
              <a:rPr lang="en-US" sz="1600" dirty="0"/>
              <a:t>Share of mind (the percentage of customers who named the competitor in responding to the statement “Name the company that comes to your mind in this industry”).</a:t>
            </a:r>
          </a:p>
          <a:p>
            <a:r>
              <a:rPr lang="en-US" sz="1600" dirty="0"/>
              <a:t>Share of heart (The percentage of customers who named the competitor in responding to the statement “Name the company from which you would prefer to buy the product”).</a:t>
            </a:r>
          </a:p>
          <a:p>
            <a:endParaRPr lang="en-US" sz="1100" dirty="0"/>
          </a:p>
        </p:txBody>
      </p:sp>
    </p:spTree>
    <p:extLst>
      <p:ext uri="{BB962C8B-B14F-4D97-AF65-F5344CB8AC3E}">
        <p14:creationId xmlns:p14="http://schemas.microsoft.com/office/powerpoint/2010/main" val="346878660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C122D5B-D2A0-D527-4CAF-A1A04F78B287}"/>
              </a:ext>
            </a:extLst>
          </p:cNvPr>
          <p:cNvSpPr>
            <a:spLocks noGrp="1"/>
          </p:cNvSpPr>
          <p:nvPr>
            <p:ph type="title"/>
          </p:nvPr>
        </p:nvSpPr>
        <p:spPr>
          <a:xfrm>
            <a:off x="761803" y="350196"/>
            <a:ext cx="4646904" cy="1624520"/>
          </a:xfrm>
        </p:spPr>
        <p:txBody>
          <a:bodyPr anchor="ctr">
            <a:normAutofit/>
          </a:bodyPr>
          <a:lstStyle/>
          <a:p>
            <a:r>
              <a:rPr lang="en-US" sz="3700"/>
              <a:t>Process of analyzing competitors</a:t>
            </a:r>
            <a:br>
              <a:rPr lang="en-US" sz="3700"/>
            </a:br>
            <a:endParaRPr lang="en-US" sz="3700"/>
          </a:p>
        </p:txBody>
      </p:sp>
      <p:sp>
        <p:nvSpPr>
          <p:cNvPr id="3" name="Content Placeholder 2">
            <a:extLst>
              <a:ext uri="{FF2B5EF4-FFF2-40B4-BE49-F238E27FC236}">
                <a16:creationId xmlns:a16="http://schemas.microsoft.com/office/drawing/2014/main" id="{6DA21DFF-7505-2AE5-6F4A-76F709386D11}"/>
              </a:ext>
            </a:extLst>
          </p:cNvPr>
          <p:cNvSpPr>
            <a:spLocks noGrp="1"/>
          </p:cNvSpPr>
          <p:nvPr>
            <p:ph idx="1"/>
          </p:nvPr>
        </p:nvSpPr>
        <p:spPr>
          <a:xfrm>
            <a:off x="761802" y="2743200"/>
            <a:ext cx="4646905" cy="3613149"/>
          </a:xfrm>
        </p:spPr>
        <p:txBody>
          <a:bodyPr anchor="ctr">
            <a:normAutofit/>
          </a:bodyPr>
          <a:lstStyle/>
          <a:p>
            <a:r>
              <a:rPr lang="en-US" sz="2000"/>
              <a:t>Effective analysis of competitors requires the marketer to develop a competitive intelligence system. </a:t>
            </a:r>
          </a:p>
          <a:p>
            <a:r>
              <a:rPr lang="en-US" sz="2000"/>
              <a:t>There are four main steps in designing a competitive intelligence system:</a:t>
            </a:r>
          </a:p>
          <a:p>
            <a:r>
              <a:rPr lang="en-US" sz="2000"/>
              <a:t>Setting up the system.</a:t>
            </a:r>
          </a:p>
          <a:p>
            <a:r>
              <a:rPr lang="en-US" sz="2000"/>
              <a:t>Collecting the data.</a:t>
            </a:r>
          </a:p>
          <a:p>
            <a:r>
              <a:rPr lang="en-US" sz="2000"/>
              <a:t>Evaluating and analyzing the data.</a:t>
            </a:r>
          </a:p>
          <a:p>
            <a:r>
              <a:rPr lang="en-US" sz="2000"/>
              <a:t>Disseminating information and responding to queries.</a:t>
            </a:r>
          </a:p>
          <a:p>
            <a:endParaRPr lang="en-US" sz="2000"/>
          </a:p>
        </p:txBody>
      </p:sp>
      <p:pic>
        <p:nvPicPr>
          <p:cNvPr id="5" name="Picture 4" descr="A 3D pattern of ring shapes connected by lines">
            <a:extLst>
              <a:ext uri="{FF2B5EF4-FFF2-40B4-BE49-F238E27FC236}">
                <a16:creationId xmlns:a16="http://schemas.microsoft.com/office/drawing/2014/main" id="{F8D03005-306A-9454-8FDC-7A7998819A42}"/>
              </a:ext>
            </a:extLst>
          </p:cNvPr>
          <p:cNvPicPr>
            <a:picLocks noChangeAspect="1"/>
          </p:cNvPicPr>
          <p:nvPr/>
        </p:nvPicPr>
        <p:blipFill rotWithShape="1">
          <a:blip r:embed="rId2"/>
          <a:srcRect l="8611" r="41333"/>
          <a:stretch/>
        </p:blipFill>
        <p:spPr>
          <a:xfrm>
            <a:off x="6096000" y="1"/>
            <a:ext cx="6102825" cy="6858000"/>
          </a:xfrm>
          <a:prstGeom prst="rect">
            <a:avLst/>
          </a:prstGeom>
        </p:spPr>
      </p:pic>
    </p:spTree>
    <p:extLst>
      <p:ext uri="{BB962C8B-B14F-4D97-AF65-F5344CB8AC3E}">
        <p14:creationId xmlns:p14="http://schemas.microsoft.com/office/powerpoint/2010/main" val="7794843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heckmate in a chess game">
            <a:extLst>
              <a:ext uri="{FF2B5EF4-FFF2-40B4-BE49-F238E27FC236}">
                <a16:creationId xmlns:a16="http://schemas.microsoft.com/office/drawing/2014/main" id="{62FEF165-2498-5610-81E1-02A426DC41F2}"/>
              </a:ext>
            </a:extLst>
          </p:cNvPr>
          <p:cNvPicPr>
            <a:picLocks noChangeAspect="1"/>
          </p:cNvPicPr>
          <p:nvPr/>
        </p:nvPicPr>
        <p:blipFill rotWithShape="1">
          <a:blip r:embed="rId2"/>
          <a:srcRect l="18865" r="21378" b="1"/>
          <a:stretch/>
        </p:blipFill>
        <p:spPr>
          <a:xfrm>
            <a:off x="-1" y="-2"/>
            <a:ext cx="5410198" cy="6858002"/>
          </a:xfrm>
          <a:prstGeom prst="rect">
            <a:avLst/>
          </a:prstGeom>
        </p:spPr>
      </p:pic>
      <p:sp useBgFill="1">
        <p:nvSpPr>
          <p:cNvPr id="11" name="Rectangle 10">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65325BE-2369-AE21-BBEE-7FF47AC464AA}"/>
              </a:ext>
            </a:extLst>
          </p:cNvPr>
          <p:cNvSpPr>
            <a:spLocks noGrp="1"/>
          </p:cNvSpPr>
          <p:nvPr>
            <p:ph type="title"/>
          </p:nvPr>
        </p:nvSpPr>
        <p:spPr>
          <a:xfrm>
            <a:off x="6115317" y="405685"/>
            <a:ext cx="5464968" cy="1559301"/>
          </a:xfrm>
        </p:spPr>
        <p:txBody>
          <a:bodyPr>
            <a:normAutofit/>
          </a:bodyPr>
          <a:lstStyle/>
          <a:p>
            <a:r>
              <a:rPr lang="en-US" sz="4000"/>
              <a:t>Classes of competitors</a:t>
            </a:r>
            <a:br>
              <a:rPr lang="en-US" sz="4000"/>
            </a:br>
            <a:endParaRPr lang="en-US" sz="4000"/>
          </a:p>
        </p:txBody>
      </p:sp>
      <p:sp>
        <p:nvSpPr>
          <p:cNvPr id="3" name="Content Placeholder 2">
            <a:extLst>
              <a:ext uri="{FF2B5EF4-FFF2-40B4-BE49-F238E27FC236}">
                <a16:creationId xmlns:a16="http://schemas.microsoft.com/office/drawing/2014/main" id="{63EB1A98-B9E8-8609-D0E8-9FABEFADAB22}"/>
              </a:ext>
            </a:extLst>
          </p:cNvPr>
          <p:cNvSpPr>
            <a:spLocks noGrp="1"/>
          </p:cNvSpPr>
          <p:nvPr>
            <p:ph idx="1"/>
          </p:nvPr>
        </p:nvSpPr>
        <p:spPr>
          <a:xfrm>
            <a:off x="6115317" y="2743200"/>
            <a:ext cx="5247340" cy="3496878"/>
          </a:xfrm>
        </p:spPr>
        <p:txBody>
          <a:bodyPr anchor="ctr">
            <a:normAutofit/>
          </a:bodyPr>
          <a:lstStyle/>
          <a:p>
            <a:r>
              <a:rPr lang="en-US" sz="1700"/>
              <a:t>a)	Strong versus weak: </a:t>
            </a:r>
          </a:p>
          <a:p>
            <a:r>
              <a:rPr lang="en-US" sz="1700"/>
              <a:t>Most companies attack weak companies because it requires few resources per share gained. </a:t>
            </a:r>
          </a:p>
          <a:p>
            <a:r>
              <a:rPr lang="en-US" sz="1700"/>
              <a:t>in attacking weak competitors little will be achieved in the way of improved capabilities. </a:t>
            </a:r>
          </a:p>
          <a:p>
            <a:r>
              <a:rPr lang="en-US" sz="1700"/>
              <a:t>compete with strong competitors to keep up with the best. </a:t>
            </a:r>
          </a:p>
          <a:p>
            <a:r>
              <a:rPr lang="en-US" sz="1700"/>
              <a:t>Every strong competitor has some weaknesses. </a:t>
            </a:r>
          </a:p>
          <a:p>
            <a:r>
              <a:rPr lang="en-US" sz="1700"/>
              <a:t>The firm can attack these weaknesses.</a:t>
            </a:r>
          </a:p>
          <a:p>
            <a:endParaRPr lang="en-US" sz="1700"/>
          </a:p>
        </p:txBody>
      </p:sp>
    </p:spTree>
    <p:extLst>
      <p:ext uri="{BB962C8B-B14F-4D97-AF65-F5344CB8AC3E}">
        <p14:creationId xmlns:p14="http://schemas.microsoft.com/office/powerpoint/2010/main" val="16657818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B65C0385-5E30-4D2E-AF9F-4639659D34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ligned barbell plates">
            <a:extLst>
              <a:ext uri="{FF2B5EF4-FFF2-40B4-BE49-F238E27FC236}">
                <a16:creationId xmlns:a16="http://schemas.microsoft.com/office/drawing/2014/main" id="{95CADD71-1262-060A-F75C-B87879919B2F}"/>
              </a:ext>
            </a:extLst>
          </p:cNvPr>
          <p:cNvPicPr>
            <a:picLocks noChangeAspect="1"/>
          </p:cNvPicPr>
          <p:nvPr/>
        </p:nvPicPr>
        <p:blipFill rotWithShape="1">
          <a:blip r:embed="rId2"/>
          <a:srcRect l="31872" r="2555"/>
          <a:stretch/>
        </p:blipFill>
        <p:spPr>
          <a:xfrm>
            <a:off x="20" y="1666568"/>
            <a:ext cx="6106195" cy="5191432"/>
          </a:xfrm>
          <a:prstGeom prst="rect">
            <a:avLst/>
          </a:prstGeom>
        </p:spPr>
      </p:pic>
      <p:sp useBgFill="1">
        <p:nvSpPr>
          <p:cNvPr id="11" name="Rectangle 10">
            <a:extLst>
              <a:ext uri="{FF2B5EF4-FFF2-40B4-BE49-F238E27FC236}">
                <a16:creationId xmlns:a16="http://schemas.microsoft.com/office/drawing/2014/main" id="{E335820B-3A29-42C5-AA8D-10ECA43CD9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1729117"/>
          </a:xfrm>
          <a:prstGeom prst="rect">
            <a:avLst/>
          </a:prstGeom>
          <a:ln>
            <a:noFill/>
          </a:ln>
          <a:effectLst>
            <a:outerShdw blurRad="368300" dist="101600" dir="546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65325BE-2369-AE21-BBEE-7FF47AC464AA}"/>
              </a:ext>
            </a:extLst>
          </p:cNvPr>
          <p:cNvSpPr>
            <a:spLocks noGrp="1"/>
          </p:cNvSpPr>
          <p:nvPr>
            <p:ph type="title"/>
          </p:nvPr>
        </p:nvSpPr>
        <p:spPr>
          <a:xfrm>
            <a:off x="761801" y="352766"/>
            <a:ext cx="10591999" cy="1023584"/>
          </a:xfrm>
        </p:spPr>
        <p:txBody>
          <a:bodyPr>
            <a:normAutofit/>
          </a:bodyPr>
          <a:lstStyle/>
          <a:p>
            <a:r>
              <a:rPr lang="en-US" sz="3100"/>
              <a:t>Classes of competitors</a:t>
            </a:r>
            <a:br>
              <a:rPr lang="en-US" sz="3100"/>
            </a:br>
            <a:endParaRPr lang="en-US" sz="3100"/>
          </a:p>
        </p:txBody>
      </p:sp>
      <p:sp>
        <p:nvSpPr>
          <p:cNvPr id="3" name="Content Placeholder 2">
            <a:extLst>
              <a:ext uri="{FF2B5EF4-FFF2-40B4-BE49-F238E27FC236}">
                <a16:creationId xmlns:a16="http://schemas.microsoft.com/office/drawing/2014/main" id="{63EB1A98-B9E8-8609-D0E8-9FABEFADAB22}"/>
              </a:ext>
            </a:extLst>
          </p:cNvPr>
          <p:cNvSpPr>
            <a:spLocks noGrp="1"/>
          </p:cNvSpPr>
          <p:nvPr>
            <p:ph idx="1"/>
          </p:nvPr>
        </p:nvSpPr>
        <p:spPr>
          <a:xfrm>
            <a:off x="6803408" y="2249766"/>
            <a:ext cx="4550391" cy="4070303"/>
          </a:xfrm>
        </p:spPr>
        <p:txBody>
          <a:bodyPr anchor="ctr">
            <a:normAutofit/>
          </a:bodyPr>
          <a:lstStyle/>
          <a:p>
            <a:r>
              <a:rPr lang="en-US" sz="1700"/>
              <a:t>b)	Close versus distant: </a:t>
            </a:r>
          </a:p>
          <a:p>
            <a:r>
              <a:rPr lang="en-US" sz="1700"/>
              <a:t>Most companies compete with competitors who resemble them the most. </a:t>
            </a:r>
          </a:p>
          <a:p>
            <a:r>
              <a:rPr lang="en-US" sz="1700"/>
              <a:t>companies should also recognize distant competitors. </a:t>
            </a:r>
          </a:p>
          <a:p>
            <a:r>
              <a:rPr lang="en-US" sz="1700"/>
              <a:t>For instance, Coca-Cola states that its number one competitor is tap water not Pepsi. </a:t>
            </a:r>
          </a:p>
          <a:p>
            <a:r>
              <a:rPr lang="en-US" sz="1700"/>
              <a:t>At the same time the company should avoid trying to destroy the closest competitor. </a:t>
            </a:r>
          </a:p>
          <a:p>
            <a:r>
              <a:rPr lang="en-US" sz="1700"/>
              <a:t>It can lead to counterproductive victory. </a:t>
            </a:r>
          </a:p>
          <a:p>
            <a:endParaRPr lang="en-US" sz="1700"/>
          </a:p>
        </p:txBody>
      </p:sp>
    </p:spTree>
    <p:extLst>
      <p:ext uri="{BB962C8B-B14F-4D97-AF65-F5344CB8AC3E}">
        <p14:creationId xmlns:p14="http://schemas.microsoft.com/office/powerpoint/2010/main" val="278996436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B65C0385-5E30-4D2E-AF9F-4639659D34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olourful carved figures of humans">
            <a:extLst>
              <a:ext uri="{FF2B5EF4-FFF2-40B4-BE49-F238E27FC236}">
                <a16:creationId xmlns:a16="http://schemas.microsoft.com/office/drawing/2014/main" id="{A6C86CE1-6D2D-FB23-E454-265DB6A5EDB7}"/>
              </a:ext>
            </a:extLst>
          </p:cNvPr>
          <p:cNvPicPr>
            <a:picLocks noChangeAspect="1"/>
          </p:cNvPicPr>
          <p:nvPr/>
        </p:nvPicPr>
        <p:blipFill rotWithShape="1">
          <a:blip r:embed="rId2"/>
          <a:srcRect l="8214" r="7984" b="2"/>
          <a:stretch/>
        </p:blipFill>
        <p:spPr>
          <a:xfrm>
            <a:off x="20" y="1666568"/>
            <a:ext cx="6106195" cy="5191432"/>
          </a:xfrm>
          <a:prstGeom prst="rect">
            <a:avLst/>
          </a:prstGeom>
        </p:spPr>
      </p:pic>
      <p:sp useBgFill="1">
        <p:nvSpPr>
          <p:cNvPr id="11" name="Rectangle 10">
            <a:extLst>
              <a:ext uri="{FF2B5EF4-FFF2-40B4-BE49-F238E27FC236}">
                <a16:creationId xmlns:a16="http://schemas.microsoft.com/office/drawing/2014/main" id="{E335820B-3A29-42C5-AA8D-10ECA43CD9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1729117"/>
          </a:xfrm>
          <a:prstGeom prst="rect">
            <a:avLst/>
          </a:prstGeom>
          <a:ln>
            <a:noFill/>
          </a:ln>
          <a:effectLst>
            <a:outerShdw blurRad="368300" dist="101600" dir="546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65325BE-2369-AE21-BBEE-7FF47AC464AA}"/>
              </a:ext>
            </a:extLst>
          </p:cNvPr>
          <p:cNvSpPr>
            <a:spLocks noGrp="1"/>
          </p:cNvSpPr>
          <p:nvPr>
            <p:ph type="title"/>
          </p:nvPr>
        </p:nvSpPr>
        <p:spPr>
          <a:xfrm>
            <a:off x="761801" y="352766"/>
            <a:ext cx="10591999" cy="1023584"/>
          </a:xfrm>
        </p:spPr>
        <p:txBody>
          <a:bodyPr>
            <a:normAutofit/>
          </a:bodyPr>
          <a:lstStyle/>
          <a:p>
            <a:r>
              <a:rPr lang="en-US" sz="3100"/>
              <a:t>Classes of competitors</a:t>
            </a:r>
            <a:br>
              <a:rPr lang="en-US" sz="3100"/>
            </a:br>
            <a:endParaRPr lang="en-US" sz="3100"/>
          </a:p>
        </p:txBody>
      </p:sp>
      <p:sp>
        <p:nvSpPr>
          <p:cNvPr id="3" name="Content Placeholder 2">
            <a:extLst>
              <a:ext uri="{FF2B5EF4-FFF2-40B4-BE49-F238E27FC236}">
                <a16:creationId xmlns:a16="http://schemas.microsoft.com/office/drawing/2014/main" id="{63EB1A98-B9E8-8609-D0E8-9FABEFADAB22}"/>
              </a:ext>
            </a:extLst>
          </p:cNvPr>
          <p:cNvSpPr>
            <a:spLocks noGrp="1"/>
          </p:cNvSpPr>
          <p:nvPr>
            <p:ph idx="1"/>
          </p:nvPr>
        </p:nvSpPr>
        <p:spPr>
          <a:xfrm>
            <a:off x="6803408" y="2249766"/>
            <a:ext cx="4550391" cy="4070303"/>
          </a:xfrm>
        </p:spPr>
        <p:txBody>
          <a:bodyPr anchor="ctr">
            <a:normAutofit/>
          </a:bodyPr>
          <a:lstStyle/>
          <a:p>
            <a:r>
              <a:rPr lang="en-US" sz="1300"/>
              <a:t>c)	Good versus Bad: </a:t>
            </a:r>
          </a:p>
          <a:p>
            <a:r>
              <a:rPr lang="en-US" sz="1300"/>
              <a:t>Every industry contains good and bad competitors.  </a:t>
            </a:r>
          </a:p>
          <a:p>
            <a:r>
              <a:rPr lang="en-US" sz="1300"/>
              <a:t>A company should support its good competitors and attack its bad competitors.  </a:t>
            </a:r>
          </a:p>
          <a:p>
            <a:r>
              <a:rPr lang="en-US" sz="1300" i="1"/>
              <a:t>Good competitors: </a:t>
            </a:r>
          </a:p>
          <a:p>
            <a:r>
              <a:rPr lang="en-US" sz="1300"/>
              <a:t>Play by the industry rules</a:t>
            </a:r>
          </a:p>
          <a:p>
            <a:r>
              <a:rPr lang="en-US" sz="1300"/>
              <a:t>Make realistic assumptions about the industry’s growth potential</a:t>
            </a:r>
          </a:p>
          <a:p>
            <a:r>
              <a:rPr lang="en-US" sz="1300"/>
              <a:t>They set prices in reasonable relation to costs</a:t>
            </a:r>
          </a:p>
          <a:p>
            <a:r>
              <a:rPr lang="en-US" sz="1300"/>
              <a:t>They favor a healthy industry</a:t>
            </a:r>
          </a:p>
          <a:p>
            <a:r>
              <a:rPr lang="en-US" sz="1300"/>
              <a:t>They limit themselves to a portion or segment of the industry</a:t>
            </a:r>
          </a:p>
          <a:p>
            <a:r>
              <a:rPr lang="en-US" sz="1300"/>
              <a:t>They motivate others to lower costs or improve differentiation</a:t>
            </a:r>
          </a:p>
          <a:p>
            <a:r>
              <a:rPr lang="en-US" sz="1300"/>
              <a:t> They accept the general level of their share and profits.  </a:t>
            </a:r>
          </a:p>
          <a:p>
            <a:endParaRPr lang="en-US" sz="1300"/>
          </a:p>
        </p:txBody>
      </p:sp>
    </p:spTree>
    <p:extLst>
      <p:ext uri="{BB962C8B-B14F-4D97-AF65-F5344CB8AC3E}">
        <p14:creationId xmlns:p14="http://schemas.microsoft.com/office/powerpoint/2010/main" val="330609584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B210AC1D-4063-4C6E-9528-FA9C4C0C18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02F8C595-E68C-4306-AED8-DC7826A0A5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1416414"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65325BE-2369-AE21-BBEE-7FF47AC464AA}"/>
              </a:ext>
            </a:extLst>
          </p:cNvPr>
          <p:cNvSpPr>
            <a:spLocks noGrp="1"/>
          </p:cNvSpPr>
          <p:nvPr>
            <p:ph type="title"/>
          </p:nvPr>
        </p:nvSpPr>
        <p:spPr>
          <a:xfrm>
            <a:off x="6803409" y="762001"/>
            <a:ext cx="4156512" cy="1708244"/>
          </a:xfrm>
        </p:spPr>
        <p:txBody>
          <a:bodyPr anchor="ctr">
            <a:normAutofit/>
          </a:bodyPr>
          <a:lstStyle/>
          <a:p>
            <a:r>
              <a:rPr lang="en-US" sz="3700"/>
              <a:t>Classes of competitors</a:t>
            </a:r>
            <a:br>
              <a:rPr lang="en-US" sz="3700"/>
            </a:br>
            <a:endParaRPr lang="en-US" sz="3700"/>
          </a:p>
        </p:txBody>
      </p:sp>
      <p:pic>
        <p:nvPicPr>
          <p:cNvPr id="5" name="Picture 4" descr="One in a crowd">
            <a:extLst>
              <a:ext uri="{FF2B5EF4-FFF2-40B4-BE49-F238E27FC236}">
                <a16:creationId xmlns:a16="http://schemas.microsoft.com/office/drawing/2014/main" id="{10454566-632B-96D6-CE63-6BD701873E0B}"/>
              </a:ext>
            </a:extLst>
          </p:cNvPr>
          <p:cNvPicPr>
            <a:picLocks noChangeAspect="1"/>
          </p:cNvPicPr>
          <p:nvPr/>
        </p:nvPicPr>
        <p:blipFill rotWithShape="1">
          <a:blip r:embed="rId2"/>
          <a:srcRect l="20762" r="12571"/>
          <a:stretch/>
        </p:blipFill>
        <p:spPr>
          <a:xfrm>
            <a:off x="-1" y="-2"/>
            <a:ext cx="6096001" cy="6858002"/>
          </a:xfrm>
          <a:prstGeom prst="rect">
            <a:avLst/>
          </a:prstGeom>
        </p:spPr>
      </p:pic>
      <p:sp>
        <p:nvSpPr>
          <p:cNvPr id="3" name="Content Placeholder 2">
            <a:extLst>
              <a:ext uri="{FF2B5EF4-FFF2-40B4-BE49-F238E27FC236}">
                <a16:creationId xmlns:a16="http://schemas.microsoft.com/office/drawing/2014/main" id="{63EB1A98-B9E8-8609-D0E8-9FABEFADAB22}"/>
              </a:ext>
            </a:extLst>
          </p:cNvPr>
          <p:cNvSpPr>
            <a:spLocks noGrp="1"/>
          </p:cNvSpPr>
          <p:nvPr>
            <p:ph idx="1"/>
          </p:nvPr>
        </p:nvSpPr>
        <p:spPr>
          <a:xfrm>
            <a:off x="6803409" y="2470245"/>
            <a:ext cx="4156512" cy="3769835"/>
          </a:xfrm>
        </p:spPr>
        <p:txBody>
          <a:bodyPr anchor="ctr">
            <a:normAutofit/>
          </a:bodyPr>
          <a:lstStyle/>
          <a:p>
            <a:r>
              <a:rPr lang="en-US" sz="1900"/>
              <a:t>c)	Good versus Bad: </a:t>
            </a:r>
          </a:p>
          <a:p>
            <a:r>
              <a:rPr lang="en-US" sz="1900"/>
              <a:t>Every industry contains good and bad competitors.  </a:t>
            </a:r>
          </a:p>
          <a:p>
            <a:r>
              <a:rPr lang="en-US" sz="1900"/>
              <a:t>A company should support its good competitors and attack its bad competitors.  </a:t>
            </a:r>
          </a:p>
          <a:p>
            <a:r>
              <a:rPr lang="en-US" sz="1900" i="1"/>
              <a:t>Bad competitors:</a:t>
            </a:r>
          </a:p>
          <a:p>
            <a:r>
              <a:rPr lang="en-US" sz="1900"/>
              <a:t> Try to buy share rather than earn it.</a:t>
            </a:r>
          </a:p>
          <a:p>
            <a:r>
              <a:rPr lang="en-US" sz="1900"/>
              <a:t>They take large risks</a:t>
            </a:r>
          </a:p>
          <a:p>
            <a:r>
              <a:rPr lang="en-US" sz="1900"/>
              <a:t>They invest in over capacity and upset industry equilibrium.</a:t>
            </a:r>
          </a:p>
          <a:p>
            <a:endParaRPr lang="en-US" sz="1900"/>
          </a:p>
        </p:txBody>
      </p:sp>
    </p:spTree>
    <p:extLst>
      <p:ext uri="{BB962C8B-B14F-4D97-AF65-F5344CB8AC3E}">
        <p14:creationId xmlns:p14="http://schemas.microsoft.com/office/powerpoint/2010/main" val="51074855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Elephants in safari">
            <a:extLst>
              <a:ext uri="{FF2B5EF4-FFF2-40B4-BE49-F238E27FC236}">
                <a16:creationId xmlns:a16="http://schemas.microsoft.com/office/drawing/2014/main" id="{2E8D6A48-84D1-13DE-397B-89955C6DC993}"/>
              </a:ext>
            </a:extLst>
          </p:cNvPr>
          <p:cNvPicPr>
            <a:picLocks noChangeAspect="1"/>
          </p:cNvPicPr>
          <p:nvPr/>
        </p:nvPicPr>
        <p:blipFill rotWithShape="1">
          <a:blip r:embed="rId2"/>
          <a:srcRect l="27430" r="13970" b="-1"/>
          <a:stretch/>
        </p:blipFill>
        <p:spPr>
          <a:xfrm>
            <a:off x="6103027" y="10"/>
            <a:ext cx="6088971" cy="6857990"/>
          </a:xfrm>
          <a:prstGeom prst="rect">
            <a:avLst/>
          </a:prstGeom>
        </p:spPr>
      </p:pic>
      <p:sp useBgFill="1">
        <p:nvSpPr>
          <p:cNvPr id="11" name="Rectangle 10">
            <a:extLst>
              <a:ext uri="{FF2B5EF4-FFF2-40B4-BE49-F238E27FC236}">
                <a16:creationId xmlns:a16="http://schemas.microsoft.com/office/drawing/2014/main" id="{59B296B9-C5A5-4E4F-9B60-C907B5F146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D0300FD3-5AF1-6305-15FA-9078072672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2285995"/>
          </a:xfrm>
          <a:prstGeom prst="rect">
            <a:avLst/>
          </a:prstGeom>
          <a:ln>
            <a:noFill/>
          </a:ln>
          <a:effectLst>
            <a:outerShdw blurRad="254000" dist="127000" dir="5460000" sx="92000" sy="92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724E16C-853B-65C8-BE8D-9945E3EB443E}"/>
              </a:ext>
            </a:extLst>
          </p:cNvPr>
          <p:cNvSpPr>
            <a:spLocks noGrp="1"/>
          </p:cNvSpPr>
          <p:nvPr>
            <p:ph type="title"/>
          </p:nvPr>
        </p:nvSpPr>
        <p:spPr>
          <a:xfrm>
            <a:off x="761801" y="328512"/>
            <a:ext cx="4778387" cy="1628970"/>
          </a:xfrm>
        </p:spPr>
        <p:txBody>
          <a:bodyPr anchor="ctr">
            <a:normAutofit/>
          </a:bodyPr>
          <a:lstStyle/>
          <a:p>
            <a:r>
              <a:rPr lang="en-US" sz="4000"/>
              <a:t>a) Market leader competitive strategies </a:t>
            </a:r>
          </a:p>
        </p:txBody>
      </p:sp>
      <p:sp>
        <p:nvSpPr>
          <p:cNvPr id="3" name="Content Placeholder 2">
            <a:extLst>
              <a:ext uri="{FF2B5EF4-FFF2-40B4-BE49-F238E27FC236}">
                <a16:creationId xmlns:a16="http://schemas.microsoft.com/office/drawing/2014/main" id="{026C37FC-D47C-A6D1-8F4A-F11A26A6A717}"/>
              </a:ext>
            </a:extLst>
          </p:cNvPr>
          <p:cNvSpPr>
            <a:spLocks noGrp="1"/>
          </p:cNvSpPr>
          <p:nvPr>
            <p:ph idx="1"/>
          </p:nvPr>
        </p:nvSpPr>
        <p:spPr>
          <a:xfrm>
            <a:off x="761801" y="1957482"/>
            <a:ext cx="4659756" cy="4900517"/>
          </a:xfrm>
        </p:spPr>
        <p:txBody>
          <a:bodyPr anchor="ctr">
            <a:normAutofit/>
          </a:bodyPr>
          <a:lstStyle/>
          <a:p>
            <a:r>
              <a:rPr lang="en-US" sz="1600" dirty="0"/>
              <a:t>This is the firm that has the largest market share and, by virtue of its pricing, advertising intensity, distribution coverage, technological advance, and rate of new product introductions, it determines the nature, pace and bases of competition </a:t>
            </a:r>
            <a:r>
              <a:rPr lang="en-US" sz="1600" dirty="0" err="1"/>
              <a:t>eg</a:t>
            </a:r>
            <a:r>
              <a:rPr lang="en-US" sz="1600" dirty="0"/>
              <a:t> Safaricom in </a:t>
            </a:r>
            <a:r>
              <a:rPr lang="en-US" sz="1600" dirty="0" err="1"/>
              <a:t>kenya</a:t>
            </a:r>
            <a:r>
              <a:rPr lang="en-US" sz="1600" dirty="0"/>
              <a:t>.</a:t>
            </a:r>
          </a:p>
          <a:p>
            <a:r>
              <a:rPr lang="en-US" sz="1600" dirty="0"/>
              <a:t>Provides the benchmark for other companies in the industry. </a:t>
            </a:r>
          </a:p>
          <a:p>
            <a:r>
              <a:rPr lang="en-US" sz="1600" dirty="0"/>
              <a:t>‘Thought leadership’ that is based upon innovation and different patterns of thinking. </a:t>
            </a:r>
          </a:p>
          <a:p>
            <a:r>
              <a:rPr lang="en-US" sz="1600" dirty="0"/>
              <a:t>The market leader will focus on three main strategic areas: ways to expand total market demand, protect its current market share through defensive and offensive </a:t>
            </a:r>
          </a:p>
          <a:p>
            <a:r>
              <a:rPr lang="en-US" sz="1600" dirty="0"/>
              <a:t>Increase the market share even if market size remains constant. </a:t>
            </a:r>
          </a:p>
        </p:txBody>
      </p:sp>
    </p:spTree>
    <p:extLst>
      <p:ext uri="{BB962C8B-B14F-4D97-AF65-F5344CB8AC3E}">
        <p14:creationId xmlns:p14="http://schemas.microsoft.com/office/powerpoint/2010/main" val="313212505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5DB3719-6FDC-4E5D-891D-FF40B7300F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C46CA48-A051-DCD8-2660-E073EA855F06}"/>
              </a:ext>
            </a:extLst>
          </p:cNvPr>
          <p:cNvSpPr>
            <a:spLocks noGrp="1"/>
          </p:cNvSpPr>
          <p:nvPr>
            <p:ph type="title"/>
          </p:nvPr>
        </p:nvSpPr>
        <p:spPr>
          <a:xfrm>
            <a:off x="838200" y="365125"/>
            <a:ext cx="10515600" cy="1325563"/>
          </a:xfrm>
        </p:spPr>
        <p:txBody>
          <a:bodyPr>
            <a:normAutofit/>
          </a:bodyPr>
          <a:lstStyle/>
          <a:p>
            <a:r>
              <a:rPr lang="en-US" sz="5000"/>
              <a:t>a) Market leader competitive strategies </a:t>
            </a:r>
          </a:p>
        </p:txBody>
      </p:sp>
      <p:sp>
        <p:nvSpPr>
          <p:cNvPr id="11" name="sketch line">
            <a:extLst>
              <a:ext uri="{FF2B5EF4-FFF2-40B4-BE49-F238E27FC236}">
                <a16:creationId xmlns:a16="http://schemas.microsoft.com/office/drawing/2014/main" id="{E0CBAC23-2E3F-4A90-BA59-F8299F6A54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200" y="1865313"/>
            <a:ext cx="10424160" cy="18288"/>
          </a:xfrm>
          <a:custGeom>
            <a:avLst/>
            <a:gdLst>
              <a:gd name="connsiteX0" fmla="*/ 0 w 10424160"/>
              <a:gd name="connsiteY0" fmla="*/ 0 h 18288"/>
              <a:gd name="connsiteX1" fmla="*/ 903427 w 10424160"/>
              <a:gd name="connsiteY1" fmla="*/ 0 h 18288"/>
              <a:gd name="connsiteX2" fmla="*/ 1389888 w 10424160"/>
              <a:gd name="connsiteY2" fmla="*/ 0 h 18288"/>
              <a:gd name="connsiteX3" fmla="*/ 2189074 w 10424160"/>
              <a:gd name="connsiteY3" fmla="*/ 0 h 18288"/>
              <a:gd name="connsiteX4" fmla="*/ 2675534 w 10424160"/>
              <a:gd name="connsiteY4" fmla="*/ 0 h 18288"/>
              <a:gd name="connsiteX5" fmla="*/ 3370478 w 10424160"/>
              <a:gd name="connsiteY5" fmla="*/ 0 h 18288"/>
              <a:gd name="connsiteX6" fmla="*/ 4169664 w 10424160"/>
              <a:gd name="connsiteY6" fmla="*/ 0 h 18288"/>
              <a:gd name="connsiteX7" fmla="*/ 4551883 w 10424160"/>
              <a:gd name="connsiteY7" fmla="*/ 0 h 18288"/>
              <a:gd name="connsiteX8" fmla="*/ 4934102 w 10424160"/>
              <a:gd name="connsiteY8" fmla="*/ 0 h 18288"/>
              <a:gd name="connsiteX9" fmla="*/ 5837530 w 10424160"/>
              <a:gd name="connsiteY9" fmla="*/ 0 h 18288"/>
              <a:gd name="connsiteX10" fmla="*/ 6532474 w 10424160"/>
              <a:gd name="connsiteY10" fmla="*/ 0 h 18288"/>
              <a:gd name="connsiteX11" fmla="*/ 6914693 w 10424160"/>
              <a:gd name="connsiteY11" fmla="*/ 0 h 18288"/>
              <a:gd name="connsiteX12" fmla="*/ 7609637 w 10424160"/>
              <a:gd name="connsiteY12" fmla="*/ 0 h 18288"/>
              <a:gd name="connsiteX13" fmla="*/ 8513064 w 10424160"/>
              <a:gd name="connsiteY13" fmla="*/ 0 h 18288"/>
              <a:gd name="connsiteX14" fmla="*/ 9103766 w 10424160"/>
              <a:gd name="connsiteY14" fmla="*/ 0 h 18288"/>
              <a:gd name="connsiteX15" fmla="*/ 9694469 w 10424160"/>
              <a:gd name="connsiteY15" fmla="*/ 0 h 18288"/>
              <a:gd name="connsiteX16" fmla="*/ 10424160 w 10424160"/>
              <a:gd name="connsiteY16" fmla="*/ 0 h 18288"/>
              <a:gd name="connsiteX17" fmla="*/ 10424160 w 10424160"/>
              <a:gd name="connsiteY17" fmla="*/ 18288 h 18288"/>
              <a:gd name="connsiteX18" fmla="*/ 9729216 w 10424160"/>
              <a:gd name="connsiteY18" fmla="*/ 18288 h 18288"/>
              <a:gd name="connsiteX19" fmla="*/ 8930030 w 10424160"/>
              <a:gd name="connsiteY19" fmla="*/ 18288 h 18288"/>
              <a:gd name="connsiteX20" fmla="*/ 8130845 w 10424160"/>
              <a:gd name="connsiteY20" fmla="*/ 18288 h 18288"/>
              <a:gd name="connsiteX21" fmla="*/ 7644384 w 10424160"/>
              <a:gd name="connsiteY21" fmla="*/ 18288 h 18288"/>
              <a:gd name="connsiteX22" fmla="*/ 6740957 w 10424160"/>
              <a:gd name="connsiteY22" fmla="*/ 18288 h 18288"/>
              <a:gd name="connsiteX23" fmla="*/ 6046013 w 10424160"/>
              <a:gd name="connsiteY23" fmla="*/ 18288 h 18288"/>
              <a:gd name="connsiteX24" fmla="*/ 5663794 w 10424160"/>
              <a:gd name="connsiteY24" fmla="*/ 18288 h 18288"/>
              <a:gd name="connsiteX25" fmla="*/ 4968850 w 10424160"/>
              <a:gd name="connsiteY25" fmla="*/ 18288 h 18288"/>
              <a:gd name="connsiteX26" fmla="*/ 4378147 w 10424160"/>
              <a:gd name="connsiteY26" fmla="*/ 18288 h 18288"/>
              <a:gd name="connsiteX27" fmla="*/ 3787445 w 10424160"/>
              <a:gd name="connsiteY27" fmla="*/ 18288 h 18288"/>
              <a:gd name="connsiteX28" fmla="*/ 3196742 w 10424160"/>
              <a:gd name="connsiteY28" fmla="*/ 18288 h 18288"/>
              <a:gd name="connsiteX29" fmla="*/ 2606040 w 10424160"/>
              <a:gd name="connsiteY29" fmla="*/ 18288 h 18288"/>
              <a:gd name="connsiteX30" fmla="*/ 1806854 w 10424160"/>
              <a:gd name="connsiteY30" fmla="*/ 18288 h 18288"/>
              <a:gd name="connsiteX31" fmla="*/ 1111910 w 10424160"/>
              <a:gd name="connsiteY31" fmla="*/ 18288 h 18288"/>
              <a:gd name="connsiteX32" fmla="*/ 729691 w 10424160"/>
              <a:gd name="connsiteY32" fmla="*/ 18288 h 18288"/>
              <a:gd name="connsiteX33" fmla="*/ 0 w 10424160"/>
              <a:gd name="connsiteY33" fmla="*/ 18288 h 18288"/>
              <a:gd name="connsiteX34" fmla="*/ 0 w 10424160"/>
              <a:gd name="connsiteY34"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0424160" h="18288" fill="none" extrusionOk="0">
                <a:moveTo>
                  <a:pt x="0" y="0"/>
                </a:moveTo>
                <a:cubicBezTo>
                  <a:pt x="251416" y="-3874"/>
                  <a:pt x="479411" y="-20508"/>
                  <a:pt x="903427" y="0"/>
                </a:cubicBezTo>
                <a:cubicBezTo>
                  <a:pt x="1327443" y="20508"/>
                  <a:pt x="1177990" y="-7387"/>
                  <a:pt x="1389888" y="0"/>
                </a:cubicBezTo>
                <a:cubicBezTo>
                  <a:pt x="1601786" y="7387"/>
                  <a:pt x="1928602" y="-6697"/>
                  <a:pt x="2189074" y="0"/>
                </a:cubicBezTo>
                <a:cubicBezTo>
                  <a:pt x="2449546" y="6697"/>
                  <a:pt x="2440085" y="-21144"/>
                  <a:pt x="2675534" y="0"/>
                </a:cubicBezTo>
                <a:cubicBezTo>
                  <a:pt x="2910983" y="21144"/>
                  <a:pt x="3026158" y="-11124"/>
                  <a:pt x="3370478" y="0"/>
                </a:cubicBezTo>
                <a:cubicBezTo>
                  <a:pt x="3714798" y="11124"/>
                  <a:pt x="3864539" y="-10660"/>
                  <a:pt x="4169664" y="0"/>
                </a:cubicBezTo>
                <a:cubicBezTo>
                  <a:pt x="4474789" y="10660"/>
                  <a:pt x="4471218" y="16488"/>
                  <a:pt x="4551883" y="0"/>
                </a:cubicBezTo>
                <a:cubicBezTo>
                  <a:pt x="4632548" y="-16488"/>
                  <a:pt x="4786830" y="7986"/>
                  <a:pt x="4934102" y="0"/>
                </a:cubicBezTo>
                <a:cubicBezTo>
                  <a:pt x="5081374" y="-7986"/>
                  <a:pt x="5575881" y="-33003"/>
                  <a:pt x="5837530" y="0"/>
                </a:cubicBezTo>
                <a:cubicBezTo>
                  <a:pt x="6099179" y="33003"/>
                  <a:pt x="6305895" y="14170"/>
                  <a:pt x="6532474" y="0"/>
                </a:cubicBezTo>
                <a:cubicBezTo>
                  <a:pt x="6759053" y="-14170"/>
                  <a:pt x="6726707" y="16121"/>
                  <a:pt x="6914693" y="0"/>
                </a:cubicBezTo>
                <a:cubicBezTo>
                  <a:pt x="7102679" y="-16121"/>
                  <a:pt x="7397857" y="32594"/>
                  <a:pt x="7609637" y="0"/>
                </a:cubicBezTo>
                <a:cubicBezTo>
                  <a:pt x="7821417" y="-32594"/>
                  <a:pt x="8141235" y="-3745"/>
                  <a:pt x="8513064" y="0"/>
                </a:cubicBezTo>
                <a:cubicBezTo>
                  <a:pt x="8884893" y="3745"/>
                  <a:pt x="8877548" y="3359"/>
                  <a:pt x="9103766" y="0"/>
                </a:cubicBezTo>
                <a:cubicBezTo>
                  <a:pt x="9329984" y="-3359"/>
                  <a:pt x="9545570" y="-17843"/>
                  <a:pt x="9694469" y="0"/>
                </a:cubicBezTo>
                <a:cubicBezTo>
                  <a:pt x="9843368" y="17843"/>
                  <a:pt x="10162477" y="-1217"/>
                  <a:pt x="10424160" y="0"/>
                </a:cubicBezTo>
                <a:cubicBezTo>
                  <a:pt x="10424498" y="7640"/>
                  <a:pt x="10423710" y="11289"/>
                  <a:pt x="10424160" y="18288"/>
                </a:cubicBezTo>
                <a:cubicBezTo>
                  <a:pt x="10184680" y="20716"/>
                  <a:pt x="10034768" y="-9357"/>
                  <a:pt x="9729216" y="18288"/>
                </a:cubicBezTo>
                <a:cubicBezTo>
                  <a:pt x="9423664" y="45933"/>
                  <a:pt x="9309220" y="36372"/>
                  <a:pt x="8930030" y="18288"/>
                </a:cubicBezTo>
                <a:cubicBezTo>
                  <a:pt x="8550840" y="204"/>
                  <a:pt x="8513376" y="34707"/>
                  <a:pt x="8130845" y="18288"/>
                </a:cubicBezTo>
                <a:cubicBezTo>
                  <a:pt x="7748315" y="1869"/>
                  <a:pt x="7864674" y="19659"/>
                  <a:pt x="7644384" y="18288"/>
                </a:cubicBezTo>
                <a:cubicBezTo>
                  <a:pt x="7424094" y="16917"/>
                  <a:pt x="6947001" y="55680"/>
                  <a:pt x="6740957" y="18288"/>
                </a:cubicBezTo>
                <a:cubicBezTo>
                  <a:pt x="6534913" y="-19104"/>
                  <a:pt x="6313809" y="33391"/>
                  <a:pt x="6046013" y="18288"/>
                </a:cubicBezTo>
                <a:cubicBezTo>
                  <a:pt x="5778217" y="3185"/>
                  <a:pt x="5786775" y="1439"/>
                  <a:pt x="5663794" y="18288"/>
                </a:cubicBezTo>
                <a:cubicBezTo>
                  <a:pt x="5540813" y="35137"/>
                  <a:pt x="5204724" y="25434"/>
                  <a:pt x="4968850" y="18288"/>
                </a:cubicBezTo>
                <a:cubicBezTo>
                  <a:pt x="4732976" y="11142"/>
                  <a:pt x="4559928" y="34568"/>
                  <a:pt x="4378147" y="18288"/>
                </a:cubicBezTo>
                <a:cubicBezTo>
                  <a:pt x="4196366" y="2008"/>
                  <a:pt x="3992200" y="35409"/>
                  <a:pt x="3787445" y="18288"/>
                </a:cubicBezTo>
                <a:cubicBezTo>
                  <a:pt x="3582690" y="1167"/>
                  <a:pt x="3488876" y="-7583"/>
                  <a:pt x="3196742" y="18288"/>
                </a:cubicBezTo>
                <a:cubicBezTo>
                  <a:pt x="2904608" y="44159"/>
                  <a:pt x="2729828" y="45906"/>
                  <a:pt x="2606040" y="18288"/>
                </a:cubicBezTo>
                <a:cubicBezTo>
                  <a:pt x="2482252" y="-9330"/>
                  <a:pt x="2000672" y="-5498"/>
                  <a:pt x="1806854" y="18288"/>
                </a:cubicBezTo>
                <a:cubicBezTo>
                  <a:pt x="1613036" y="42074"/>
                  <a:pt x="1310933" y="-4240"/>
                  <a:pt x="1111910" y="18288"/>
                </a:cubicBezTo>
                <a:cubicBezTo>
                  <a:pt x="912887" y="40816"/>
                  <a:pt x="891560" y="1701"/>
                  <a:pt x="729691" y="18288"/>
                </a:cubicBezTo>
                <a:cubicBezTo>
                  <a:pt x="567822" y="34875"/>
                  <a:pt x="203025" y="34462"/>
                  <a:pt x="0" y="18288"/>
                </a:cubicBezTo>
                <a:cubicBezTo>
                  <a:pt x="-82" y="11708"/>
                  <a:pt x="-178" y="8956"/>
                  <a:pt x="0" y="0"/>
                </a:cubicBezTo>
                <a:close/>
              </a:path>
              <a:path w="10424160" h="18288" stroke="0" extrusionOk="0">
                <a:moveTo>
                  <a:pt x="0" y="0"/>
                </a:moveTo>
                <a:cubicBezTo>
                  <a:pt x="119910" y="17195"/>
                  <a:pt x="345032" y="1652"/>
                  <a:pt x="590702" y="0"/>
                </a:cubicBezTo>
                <a:cubicBezTo>
                  <a:pt x="836372" y="-1652"/>
                  <a:pt x="830717" y="-10944"/>
                  <a:pt x="972922" y="0"/>
                </a:cubicBezTo>
                <a:cubicBezTo>
                  <a:pt x="1115127" y="10944"/>
                  <a:pt x="1638708" y="17269"/>
                  <a:pt x="1876349" y="0"/>
                </a:cubicBezTo>
                <a:cubicBezTo>
                  <a:pt x="2113990" y="-17269"/>
                  <a:pt x="2263529" y="27642"/>
                  <a:pt x="2467051" y="0"/>
                </a:cubicBezTo>
                <a:cubicBezTo>
                  <a:pt x="2670573" y="-27642"/>
                  <a:pt x="2867743" y="-1552"/>
                  <a:pt x="3057754" y="0"/>
                </a:cubicBezTo>
                <a:cubicBezTo>
                  <a:pt x="3247765" y="1552"/>
                  <a:pt x="3729099" y="45169"/>
                  <a:pt x="3961181" y="0"/>
                </a:cubicBezTo>
                <a:cubicBezTo>
                  <a:pt x="4193263" y="-45169"/>
                  <a:pt x="4313735" y="4067"/>
                  <a:pt x="4447642" y="0"/>
                </a:cubicBezTo>
                <a:cubicBezTo>
                  <a:pt x="4581549" y="-4067"/>
                  <a:pt x="5123626" y="11867"/>
                  <a:pt x="5351069" y="0"/>
                </a:cubicBezTo>
                <a:cubicBezTo>
                  <a:pt x="5578512" y="-11867"/>
                  <a:pt x="6044105" y="-19983"/>
                  <a:pt x="6254496" y="0"/>
                </a:cubicBezTo>
                <a:cubicBezTo>
                  <a:pt x="6464887" y="19983"/>
                  <a:pt x="6664731" y="4232"/>
                  <a:pt x="6949440" y="0"/>
                </a:cubicBezTo>
                <a:cubicBezTo>
                  <a:pt x="7234149" y="-4232"/>
                  <a:pt x="7497205" y="28731"/>
                  <a:pt x="7852867" y="0"/>
                </a:cubicBezTo>
                <a:cubicBezTo>
                  <a:pt x="8208529" y="-28731"/>
                  <a:pt x="8287556" y="2616"/>
                  <a:pt x="8443570" y="0"/>
                </a:cubicBezTo>
                <a:cubicBezTo>
                  <a:pt x="8599584" y="-2616"/>
                  <a:pt x="8871283" y="-14113"/>
                  <a:pt x="9034272" y="0"/>
                </a:cubicBezTo>
                <a:cubicBezTo>
                  <a:pt x="9197261" y="14113"/>
                  <a:pt x="9604978" y="-35623"/>
                  <a:pt x="9833458" y="0"/>
                </a:cubicBezTo>
                <a:cubicBezTo>
                  <a:pt x="10061938" y="35623"/>
                  <a:pt x="10231944" y="-8194"/>
                  <a:pt x="10424160" y="0"/>
                </a:cubicBezTo>
                <a:cubicBezTo>
                  <a:pt x="10424285" y="4395"/>
                  <a:pt x="10424085" y="9776"/>
                  <a:pt x="10424160" y="18288"/>
                </a:cubicBezTo>
                <a:cubicBezTo>
                  <a:pt x="10058736" y="-5772"/>
                  <a:pt x="9942989" y="-18764"/>
                  <a:pt x="9624974" y="18288"/>
                </a:cubicBezTo>
                <a:cubicBezTo>
                  <a:pt x="9306959" y="55340"/>
                  <a:pt x="9229263" y="24995"/>
                  <a:pt x="8930030" y="18288"/>
                </a:cubicBezTo>
                <a:cubicBezTo>
                  <a:pt x="8630797" y="11581"/>
                  <a:pt x="8647263" y="10931"/>
                  <a:pt x="8547811" y="18288"/>
                </a:cubicBezTo>
                <a:cubicBezTo>
                  <a:pt x="8448359" y="25645"/>
                  <a:pt x="8173221" y="219"/>
                  <a:pt x="8061350" y="18288"/>
                </a:cubicBezTo>
                <a:cubicBezTo>
                  <a:pt x="7949479" y="36357"/>
                  <a:pt x="7437002" y="17516"/>
                  <a:pt x="7157923" y="18288"/>
                </a:cubicBezTo>
                <a:cubicBezTo>
                  <a:pt x="6878844" y="19060"/>
                  <a:pt x="6610241" y="8864"/>
                  <a:pt x="6462979" y="18288"/>
                </a:cubicBezTo>
                <a:cubicBezTo>
                  <a:pt x="6315717" y="27712"/>
                  <a:pt x="6124879" y="4989"/>
                  <a:pt x="5976518" y="18288"/>
                </a:cubicBezTo>
                <a:cubicBezTo>
                  <a:pt x="5828157" y="31587"/>
                  <a:pt x="5566880" y="7112"/>
                  <a:pt x="5281574" y="18288"/>
                </a:cubicBezTo>
                <a:cubicBezTo>
                  <a:pt x="4996268" y="29464"/>
                  <a:pt x="5085614" y="20493"/>
                  <a:pt x="4899355" y="18288"/>
                </a:cubicBezTo>
                <a:cubicBezTo>
                  <a:pt x="4713096" y="16083"/>
                  <a:pt x="4606138" y="34359"/>
                  <a:pt x="4517136" y="18288"/>
                </a:cubicBezTo>
                <a:cubicBezTo>
                  <a:pt x="4428134" y="2217"/>
                  <a:pt x="4125335" y="52414"/>
                  <a:pt x="3822192" y="18288"/>
                </a:cubicBezTo>
                <a:cubicBezTo>
                  <a:pt x="3519049" y="-15838"/>
                  <a:pt x="3453132" y="3859"/>
                  <a:pt x="3335731" y="18288"/>
                </a:cubicBezTo>
                <a:cubicBezTo>
                  <a:pt x="3218330" y="32717"/>
                  <a:pt x="2718749" y="-13936"/>
                  <a:pt x="2536546" y="18288"/>
                </a:cubicBezTo>
                <a:cubicBezTo>
                  <a:pt x="2354343" y="50512"/>
                  <a:pt x="2190669" y="3238"/>
                  <a:pt x="2050085" y="18288"/>
                </a:cubicBezTo>
                <a:cubicBezTo>
                  <a:pt x="1909501" y="33338"/>
                  <a:pt x="1520975" y="3062"/>
                  <a:pt x="1250899" y="18288"/>
                </a:cubicBezTo>
                <a:cubicBezTo>
                  <a:pt x="980823" y="33514"/>
                  <a:pt x="992936" y="28036"/>
                  <a:pt x="868680" y="18288"/>
                </a:cubicBezTo>
                <a:cubicBezTo>
                  <a:pt x="744424" y="8540"/>
                  <a:pt x="230364" y="33365"/>
                  <a:pt x="0" y="18288"/>
                </a:cubicBezTo>
                <a:cubicBezTo>
                  <a:pt x="-504" y="12101"/>
                  <a:pt x="-591" y="7719"/>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 name="Content Placeholder 3">
            <a:extLst>
              <a:ext uri="{FF2B5EF4-FFF2-40B4-BE49-F238E27FC236}">
                <a16:creationId xmlns:a16="http://schemas.microsoft.com/office/drawing/2014/main" id="{BA38D6F8-60F4-0169-8BD0-59C58ACD3E8A}"/>
              </a:ext>
            </a:extLst>
          </p:cNvPr>
          <p:cNvGraphicFramePr>
            <a:graphicFrameLocks noGrp="1"/>
          </p:cNvGraphicFramePr>
          <p:nvPr>
            <p:ph idx="1"/>
            <p:extLst>
              <p:ext uri="{D42A27DB-BD31-4B8C-83A1-F6EECF244321}">
                <p14:modId xmlns:p14="http://schemas.microsoft.com/office/powerpoint/2010/main" val="2181654691"/>
              </p:ext>
            </p:extLst>
          </p:nvPr>
        </p:nvGraphicFramePr>
        <p:xfrm>
          <a:off x="1851604" y="2228087"/>
          <a:ext cx="8488793" cy="3948878"/>
        </p:xfrm>
        <a:graphic>
          <a:graphicData uri="http://schemas.openxmlformats.org/drawingml/2006/table">
            <a:tbl>
              <a:tblPr firstRow="1" firstCol="1" bandRow="1"/>
              <a:tblGrid>
                <a:gridCol w="880590">
                  <a:extLst>
                    <a:ext uri="{9D8B030D-6E8A-4147-A177-3AD203B41FA5}">
                      <a16:colId xmlns:a16="http://schemas.microsoft.com/office/drawing/2014/main" val="3987476891"/>
                    </a:ext>
                  </a:extLst>
                </a:gridCol>
                <a:gridCol w="3937287">
                  <a:extLst>
                    <a:ext uri="{9D8B030D-6E8A-4147-A177-3AD203B41FA5}">
                      <a16:colId xmlns:a16="http://schemas.microsoft.com/office/drawing/2014/main" val="4153695121"/>
                    </a:ext>
                  </a:extLst>
                </a:gridCol>
                <a:gridCol w="3670916">
                  <a:extLst>
                    <a:ext uri="{9D8B030D-6E8A-4147-A177-3AD203B41FA5}">
                      <a16:colId xmlns:a16="http://schemas.microsoft.com/office/drawing/2014/main" val="417033302"/>
                    </a:ext>
                  </a:extLst>
                </a:gridCol>
              </a:tblGrid>
              <a:tr h="322820">
                <a:tc gridSpan="2">
                  <a:txBody>
                    <a:bodyPr/>
                    <a:lstStyle/>
                    <a:p>
                      <a:pPr marL="342900" marR="0" lvl="0" indent="-342900" algn="ctr">
                        <a:lnSpc>
                          <a:spcPct val="115000"/>
                        </a:lnSpc>
                        <a:spcBef>
                          <a:spcPts val="0"/>
                        </a:spcBef>
                        <a:spcAft>
                          <a:spcPts val="600"/>
                        </a:spcAft>
                        <a:buFont typeface="+mj-lt"/>
                        <a:buAutoNum type="alphaLcParenR"/>
                      </a:pPr>
                      <a:r>
                        <a:rPr lang="en-US" sz="1700" b="1" i="1" kern="100">
                          <a:effectLst/>
                          <a:latin typeface="Times New Roman" panose="02020603050405020304" pitchFamily="18" charset="0"/>
                          <a:ea typeface="SimSun" panose="02010600030101010101" pitchFamily="2" charset="-122"/>
                          <a:cs typeface="Times New Roman" panose="02020603050405020304" pitchFamily="18" charset="0"/>
                        </a:rPr>
                        <a:t>Ways of expanding the total market demand</a:t>
                      </a:r>
                      <a:endParaRPr lang="en-US" sz="1700" kern="100">
                        <a:effectLst/>
                        <a:latin typeface="Aptos" panose="020B0004020202020204" pitchFamily="34" charset="0"/>
                        <a:ea typeface="Aptos" panose="020B0004020202020204" pitchFamily="34" charset="0"/>
                        <a:cs typeface="Times New Roman" panose="02020603050405020304" pitchFamily="18" charset="0"/>
                      </a:endParaRPr>
                    </a:p>
                  </a:txBody>
                  <a:tcPr marL="66219" marR="662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n-US"/>
                    </a:p>
                  </a:txBody>
                  <a:tcPr/>
                </a:tc>
                <a:tc>
                  <a:txBody>
                    <a:bodyPr/>
                    <a:lstStyle/>
                    <a:p>
                      <a:pPr marL="457200" marR="0">
                        <a:lnSpc>
                          <a:spcPct val="115000"/>
                        </a:lnSpc>
                        <a:spcBef>
                          <a:spcPts val="0"/>
                        </a:spcBef>
                        <a:spcAft>
                          <a:spcPts val="800"/>
                        </a:spcAft>
                      </a:pPr>
                      <a:r>
                        <a:rPr lang="en-US" sz="1700" b="1" i="1" kern="100">
                          <a:effectLst/>
                          <a:latin typeface="Times New Roman" panose="02020603050405020304" pitchFamily="18" charset="0"/>
                          <a:ea typeface="SimSun" panose="02010600030101010101" pitchFamily="2" charset="-122"/>
                          <a:cs typeface="Times New Roman" panose="02020603050405020304" pitchFamily="18" charset="0"/>
                        </a:rPr>
                        <a:t>Example </a:t>
                      </a:r>
                      <a:endParaRPr lang="en-US" sz="1700" kern="100">
                        <a:effectLst/>
                        <a:latin typeface="Aptos" panose="020B0004020202020204" pitchFamily="34" charset="0"/>
                        <a:ea typeface="Aptos" panose="020B0004020202020204" pitchFamily="34" charset="0"/>
                        <a:cs typeface="Times New Roman" panose="02020603050405020304" pitchFamily="18" charset="0"/>
                      </a:endParaRPr>
                    </a:p>
                  </a:txBody>
                  <a:tcPr marL="66219" marR="662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827392740"/>
                  </a:ext>
                </a:extLst>
              </a:tr>
              <a:tr h="1993016">
                <a:tc>
                  <a:txBody>
                    <a:bodyPr/>
                    <a:lstStyle/>
                    <a:p>
                      <a:pPr marL="0" marR="0" algn="just">
                        <a:lnSpc>
                          <a:spcPct val="115000"/>
                        </a:lnSpc>
                        <a:spcBef>
                          <a:spcPts val="0"/>
                        </a:spcBef>
                        <a:spcAft>
                          <a:spcPts val="600"/>
                        </a:spcAft>
                      </a:pPr>
                      <a:r>
                        <a:rPr lang="en-US" sz="1700" kern="100">
                          <a:effectLst/>
                          <a:latin typeface="Times New Roman" panose="02020603050405020304" pitchFamily="18" charset="0"/>
                          <a:ea typeface="SimSun" panose="02010600030101010101" pitchFamily="2" charset="-122"/>
                          <a:cs typeface="Times New Roman" panose="02020603050405020304" pitchFamily="18" charset="0"/>
                        </a:rPr>
                        <a:t>New users</a:t>
                      </a:r>
                      <a:endParaRPr lang="en-US" sz="1700" kern="100">
                        <a:effectLst/>
                        <a:latin typeface="Aptos" panose="020B0004020202020204" pitchFamily="34" charset="0"/>
                        <a:ea typeface="Aptos" panose="020B0004020202020204" pitchFamily="34" charset="0"/>
                        <a:cs typeface="Times New Roman" panose="02020603050405020304" pitchFamily="18" charset="0"/>
                      </a:endParaRPr>
                    </a:p>
                  </a:txBody>
                  <a:tcPr marL="66219" marR="662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just">
                        <a:lnSpc>
                          <a:spcPct val="115000"/>
                        </a:lnSpc>
                        <a:spcBef>
                          <a:spcPts val="0"/>
                        </a:spcBef>
                        <a:spcAft>
                          <a:spcPts val="600"/>
                        </a:spcAft>
                      </a:pPr>
                      <a:r>
                        <a:rPr lang="en-US" sz="1700" kern="100">
                          <a:effectLst/>
                          <a:latin typeface="Times New Roman" panose="02020603050405020304" pitchFamily="18" charset="0"/>
                          <a:ea typeface="SimSun" panose="02010600030101010101" pitchFamily="2" charset="-122"/>
                          <a:cs typeface="Times New Roman" panose="02020603050405020304" pitchFamily="18" charset="0"/>
                        </a:rPr>
                        <a:t>(i)	Those that might use it but do not (market penetration strategy) </a:t>
                      </a:r>
                      <a:endParaRPr lang="en-US" sz="1700" kern="10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600"/>
                        </a:spcAft>
                      </a:pPr>
                      <a:r>
                        <a:rPr lang="en-US" sz="1700" kern="100">
                          <a:effectLst/>
                          <a:latin typeface="Times New Roman" panose="02020603050405020304" pitchFamily="18" charset="0"/>
                          <a:ea typeface="SimSun" panose="02010600030101010101" pitchFamily="2" charset="-122"/>
                          <a:cs typeface="Times New Roman" panose="02020603050405020304" pitchFamily="18" charset="0"/>
                        </a:rPr>
                        <a:t>(ii)	Those who have never used it (New market-segment strategy).</a:t>
                      </a:r>
                      <a:endParaRPr lang="en-US" sz="1700" kern="10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600"/>
                        </a:spcAft>
                      </a:pPr>
                      <a:r>
                        <a:rPr lang="en-US" sz="1700" kern="100">
                          <a:effectLst/>
                          <a:latin typeface="Times New Roman" panose="02020603050405020304" pitchFamily="18" charset="0"/>
                          <a:ea typeface="SimSun" panose="02010600030101010101" pitchFamily="2" charset="-122"/>
                          <a:cs typeface="Times New Roman" panose="02020603050405020304" pitchFamily="18" charset="0"/>
                        </a:rPr>
                        <a:t>(iii)	Those who live elsewhere (geographical-expansion strategy).</a:t>
                      </a:r>
                      <a:endParaRPr lang="en-US" sz="1700" kern="100">
                        <a:effectLst/>
                        <a:latin typeface="Aptos" panose="020B0004020202020204" pitchFamily="34" charset="0"/>
                        <a:ea typeface="Aptos" panose="020B0004020202020204" pitchFamily="34" charset="0"/>
                        <a:cs typeface="Times New Roman" panose="02020603050405020304" pitchFamily="18" charset="0"/>
                      </a:endParaRPr>
                    </a:p>
                  </a:txBody>
                  <a:tcPr marL="66219" marR="662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just">
                        <a:lnSpc>
                          <a:spcPct val="115000"/>
                        </a:lnSpc>
                        <a:spcBef>
                          <a:spcPts val="0"/>
                        </a:spcBef>
                        <a:spcAft>
                          <a:spcPts val="600"/>
                        </a:spcAft>
                      </a:pPr>
                      <a:r>
                        <a:rPr lang="en-US" sz="1700" kern="100">
                          <a:effectLst/>
                          <a:latin typeface="Times New Roman" panose="02020603050405020304" pitchFamily="18" charset="0"/>
                          <a:ea typeface="SimSun" panose="02010600030101010101" pitchFamily="2" charset="-122"/>
                          <a:cs typeface="Times New Roman" panose="02020603050405020304" pitchFamily="18" charset="0"/>
                        </a:rPr>
                        <a:t>Telecommunication products </a:t>
                      </a:r>
                      <a:endParaRPr lang="en-US" sz="1700" kern="100">
                        <a:effectLst/>
                        <a:latin typeface="Aptos" panose="020B0004020202020204" pitchFamily="34" charset="0"/>
                        <a:ea typeface="Aptos" panose="020B0004020202020204" pitchFamily="34" charset="0"/>
                        <a:cs typeface="Times New Roman" panose="02020603050405020304" pitchFamily="18" charset="0"/>
                      </a:endParaRPr>
                    </a:p>
                  </a:txBody>
                  <a:tcPr marL="66219" marR="662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688745662"/>
                  </a:ext>
                </a:extLst>
              </a:tr>
              <a:tr h="1005614">
                <a:tc>
                  <a:txBody>
                    <a:bodyPr/>
                    <a:lstStyle/>
                    <a:p>
                      <a:pPr marL="0" marR="0" algn="just">
                        <a:lnSpc>
                          <a:spcPct val="115000"/>
                        </a:lnSpc>
                        <a:spcBef>
                          <a:spcPts val="0"/>
                        </a:spcBef>
                        <a:spcAft>
                          <a:spcPts val="600"/>
                        </a:spcAft>
                      </a:pPr>
                      <a:r>
                        <a:rPr lang="en-US" sz="1700" kern="100">
                          <a:effectLst/>
                          <a:latin typeface="Times New Roman" panose="02020603050405020304" pitchFamily="18" charset="0"/>
                          <a:ea typeface="SimSun" panose="02010600030101010101" pitchFamily="2" charset="-122"/>
                          <a:cs typeface="Times New Roman" panose="02020603050405020304" pitchFamily="18" charset="0"/>
                        </a:rPr>
                        <a:t>New uses</a:t>
                      </a:r>
                      <a:endParaRPr lang="en-US" sz="1700" kern="10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600"/>
                        </a:spcAft>
                      </a:pPr>
                      <a:r>
                        <a:rPr lang="en-US" sz="1700" kern="100">
                          <a:effectLst/>
                          <a:latin typeface="Times New Roman" panose="02020603050405020304" pitchFamily="18" charset="0"/>
                          <a:ea typeface="SimSun" panose="02010600030101010101" pitchFamily="2" charset="-122"/>
                          <a:cs typeface="Times New Roman" panose="02020603050405020304" pitchFamily="18" charset="0"/>
                        </a:rPr>
                        <a:t> </a:t>
                      </a:r>
                      <a:endParaRPr lang="en-US" sz="1700" kern="100">
                        <a:effectLst/>
                        <a:latin typeface="Aptos" panose="020B0004020202020204" pitchFamily="34" charset="0"/>
                        <a:ea typeface="Aptos" panose="020B0004020202020204" pitchFamily="34" charset="0"/>
                        <a:cs typeface="Times New Roman" panose="02020603050405020304" pitchFamily="18" charset="0"/>
                      </a:endParaRPr>
                    </a:p>
                  </a:txBody>
                  <a:tcPr marL="66219" marR="662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just">
                        <a:lnSpc>
                          <a:spcPct val="115000"/>
                        </a:lnSpc>
                        <a:spcBef>
                          <a:spcPts val="0"/>
                        </a:spcBef>
                        <a:spcAft>
                          <a:spcPts val="600"/>
                        </a:spcAft>
                      </a:pPr>
                      <a:r>
                        <a:rPr lang="en-US" sz="1700" kern="100">
                          <a:effectLst/>
                          <a:latin typeface="Times New Roman" panose="02020603050405020304" pitchFamily="18" charset="0"/>
                          <a:ea typeface="SimSun" panose="02010600030101010101" pitchFamily="2" charset="-122"/>
                          <a:cs typeface="Times New Roman" panose="02020603050405020304" pitchFamily="18" charset="0"/>
                        </a:rPr>
                        <a:t>The firm can also expand its market through discovering and promoting new uses of the product</a:t>
                      </a:r>
                      <a:endParaRPr lang="en-US" sz="1700" kern="100">
                        <a:effectLst/>
                        <a:latin typeface="Aptos" panose="020B0004020202020204" pitchFamily="34" charset="0"/>
                        <a:ea typeface="Aptos" panose="020B0004020202020204" pitchFamily="34" charset="0"/>
                        <a:cs typeface="Times New Roman" panose="02020603050405020304" pitchFamily="18" charset="0"/>
                      </a:endParaRPr>
                    </a:p>
                  </a:txBody>
                  <a:tcPr marL="66219" marR="662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just">
                        <a:lnSpc>
                          <a:spcPct val="115000"/>
                        </a:lnSpc>
                        <a:spcBef>
                          <a:spcPts val="0"/>
                        </a:spcBef>
                        <a:spcAft>
                          <a:spcPts val="600"/>
                        </a:spcAft>
                      </a:pPr>
                      <a:r>
                        <a:rPr lang="en-US" sz="1700" kern="100">
                          <a:effectLst/>
                          <a:latin typeface="Times New Roman" panose="02020603050405020304" pitchFamily="18" charset="0"/>
                          <a:ea typeface="SimSun" panose="02010600030101010101" pitchFamily="2" charset="-122"/>
                          <a:cs typeface="Times New Roman" panose="02020603050405020304" pitchFamily="18" charset="0"/>
                        </a:rPr>
                        <a:t>Vaseline, Blue band </a:t>
                      </a:r>
                      <a:endParaRPr lang="en-US" sz="1700" kern="100">
                        <a:effectLst/>
                        <a:latin typeface="Aptos" panose="020B0004020202020204" pitchFamily="34" charset="0"/>
                        <a:ea typeface="Aptos" panose="020B0004020202020204" pitchFamily="34" charset="0"/>
                        <a:cs typeface="Times New Roman" panose="02020603050405020304" pitchFamily="18" charset="0"/>
                      </a:endParaRPr>
                    </a:p>
                  </a:txBody>
                  <a:tcPr marL="66219" marR="662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013764054"/>
                  </a:ext>
                </a:extLst>
              </a:tr>
              <a:tr h="627428">
                <a:tc>
                  <a:txBody>
                    <a:bodyPr/>
                    <a:lstStyle/>
                    <a:p>
                      <a:pPr marL="0" marR="0" algn="just">
                        <a:lnSpc>
                          <a:spcPct val="115000"/>
                        </a:lnSpc>
                        <a:spcBef>
                          <a:spcPts val="0"/>
                        </a:spcBef>
                        <a:spcAft>
                          <a:spcPts val="600"/>
                        </a:spcAft>
                      </a:pPr>
                      <a:r>
                        <a:rPr lang="en-US" sz="1700" kern="100">
                          <a:effectLst/>
                          <a:latin typeface="Times New Roman" panose="02020603050405020304" pitchFamily="18" charset="0"/>
                          <a:ea typeface="SimSun" panose="02010600030101010101" pitchFamily="2" charset="-122"/>
                          <a:cs typeface="Times New Roman" panose="02020603050405020304" pitchFamily="18" charset="0"/>
                        </a:rPr>
                        <a:t>More usage</a:t>
                      </a:r>
                      <a:endParaRPr lang="en-US" sz="1700" kern="100">
                        <a:effectLst/>
                        <a:latin typeface="Aptos" panose="020B0004020202020204" pitchFamily="34" charset="0"/>
                        <a:ea typeface="Aptos" panose="020B0004020202020204" pitchFamily="34" charset="0"/>
                        <a:cs typeface="Times New Roman" panose="02020603050405020304" pitchFamily="18" charset="0"/>
                      </a:endParaRPr>
                    </a:p>
                  </a:txBody>
                  <a:tcPr marL="66219" marR="662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just">
                        <a:lnSpc>
                          <a:spcPct val="115000"/>
                        </a:lnSpc>
                        <a:spcBef>
                          <a:spcPts val="0"/>
                        </a:spcBef>
                        <a:spcAft>
                          <a:spcPts val="600"/>
                        </a:spcAft>
                      </a:pPr>
                      <a:r>
                        <a:rPr lang="en-US" sz="1700" kern="100">
                          <a:effectLst/>
                          <a:latin typeface="Times New Roman" panose="02020603050405020304" pitchFamily="18" charset="0"/>
                          <a:ea typeface="SimSun" panose="02010600030101010101" pitchFamily="2" charset="-122"/>
                          <a:cs typeface="Times New Roman" panose="02020603050405020304" pitchFamily="18" charset="0"/>
                        </a:rPr>
                        <a:t>This involves convincing consumers to use more of product.</a:t>
                      </a:r>
                      <a:endParaRPr lang="en-US" sz="1700" kern="100">
                        <a:effectLst/>
                        <a:latin typeface="Aptos" panose="020B0004020202020204" pitchFamily="34" charset="0"/>
                        <a:ea typeface="Aptos" panose="020B0004020202020204" pitchFamily="34" charset="0"/>
                        <a:cs typeface="Times New Roman" panose="02020603050405020304" pitchFamily="18" charset="0"/>
                      </a:endParaRPr>
                    </a:p>
                  </a:txBody>
                  <a:tcPr marL="66219" marR="662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just">
                        <a:lnSpc>
                          <a:spcPct val="115000"/>
                        </a:lnSpc>
                        <a:spcBef>
                          <a:spcPts val="0"/>
                        </a:spcBef>
                        <a:spcAft>
                          <a:spcPts val="600"/>
                        </a:spcAft>
                      </a:pPr>
                      <a:r>
                        <a:rPr lang="en-US" sz="1700" kern="100">
                          <a:effectLst/>
                          <a:latin typeface="Times New Roman" panose="02020603050405020304" pitchFamily="18" charset="0"/>
                          <a:ea typeface="SimSun" panose="02010600030101010101" pitchFamily="2" charset="-122"/>
                          <a:cs typeface="Times New Roman" panose="02020603050405020304" pitchFamily="18" charset="0"/>
                        </a:rPr>
                        <a:t>Alcoholic beverages </a:t>
                      </a:r>
                      <a:endParaRPr lang="en-US" sz="1700" kern="100">
                        <a:effectLst/>
                        <a:latin typeface="Aptos" panose="020B0004020202020204" pitchFamily="34" charset="0"/>
                        <a:ea typeface="Aptos" panose="020B0004020202020204" pitchFamily="34" charset="0"/>
                        <a:cs typeface="Times New Roman" panose="02020603050405020304" pitchFamily="18" charset="0"/>
                      </a:endParaRPr>
                    </a:p>
                  </a:txBody>
                  <a:tcPr marL="66219" marR="662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645030550"/>
                  </a:ext>
                </a:extLst>
              </a:tr>
            </a:tbl>
          </a:graphicData>
        </a:graphic>
      </p:graphicFrame>
    </p:spTree>
    <p:extLst>
      <p:ext uri="{BB962C8B-B14F-4D97-AF65-F5344CB8AC3E}">
        <p14:creationId xmlns:p14="http://schemas.microsoft.com/office/powerpoint/2010/main" val="125534472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5DB3719-6FDC-4E5D-891D-FF40B7300F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8305ADA-33C6-C174-3681-3DE5BE45C809}"/>
              </a:ext>
            </a:extLst>
          </p:cNvPr>
          <p:cNvSpPr>
            <a:spLocks noGrp="1"/>
          </p:cNvSpPr>
          <p:nvPr>
            <p:ph type="title"/>
          </p:nvPr>
        </p:nvSpPr>
        <p:spPr>
          <a:xfrm>
            <a:off x="838200" y="365125"/>
            <a:ext cx="10515600" cy="1325563"/>
          </a:xfrm>
        </p:spPr>
        <p:txBody>
          <a:bodyPr>
            <a:normAutofit/>
          </a:bodyPr>
          <a:lstStyle/>
          <a:p>
            <a:r>
              <a:rPr lang="en-US" sz="5000"/>
              <a:t>a) Market leader competitive strategies </a:t>
            </a:r>
          </a:p>
        </p:txBody>
      </p:sp>
      <p:sp>
        <p:nvSpPr>
          <p:cNvPr id="11" name="sketch line">
            <a:extLst>
              <a:ext uri="{FF2B5EF4-FFF2-40B4-BE49-F238E27FC236}">
                <a16:creationId xmlns:a16="http://schemas.microsoft.com/office/drawing/2014/main" id="{E0CBAC23-2E3F-4A90-BA59-F8299F6A54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200" y="1865313"/>
            <a:ext cx="10424160" cy="18288"/>
          </a:xfrm>
          <a:custGeom>
            <a:avLst/>
            <a:gdLst>
              <a:gd name="connsiteX0" fmla="*/ 0 w 10424160"/>
              <a:gd name="connsiteY0" fmla="*/ 0 h 18288"/>
              <a:gd name="connsiteX1" fmla="*/ 903427 w 10424160"/>
              <a:gd name="connsiteY1" fmla="*/ 0 h 18288"/>
              <a:gd name="connsiteX2" fmla="*/ 1389888 w 10424160"/>
              <a:gd name="connsiteY2" fmla="*/ 0 h 18288"/>
              <a:gd name="connsiteX3" fmla="*/ 2189074 w 10424160"/>
              <a:gd name="connsiteY3" fmla="*/ 0 h 18288"/>
              <a:gd name="connsiteX4" fmla="*/ 2675534 w 10424160"/>
              <a:gd name="connsiteY4" fmla="*/ 0 h 18288"/>
              <a:gd name="connsiteX5" fmla="*/ 3370478 w 10424160"/>
              <a:gd name="connsiteY5" fmla="*/ 0 h 18288"/>
              <a:gd name="connsiteX6" fmla="*/ 4169664 w 10424160"/>
              <a:gd name="connsiteY6" fmla="*/ 0 h 18288"/>
              <a:gd name="connsiteX7" fmla="*/ 4551883 w 10424160"/>
              <a:gd name="connsiteY7" fmla="*/ 0 h 18288"/>
              <a:gd name="connsiteX8" fmla="*/ 4934102 w 10424160"/>
              <a:gd name="connsiteY8" fmla="*/ 0 h 18288"/>
              <a:gd name="connsiteX9" fmla="*/ 5837530 w 10424160"/>
              <a:gd name="connsiteY9" fmla="*/ 0 h 18288"/>
              <a:gd name="connsiteX10" fmla="*/ 6532474 w 10424160"/>
              <a:gd name="connsiteY10" fmla="*/ 0 h 18288"/>
              <a:gd name="connsiteX11" fmla="*/ 6914693 w 10424160"/>
              <a:gd name="connsiteY11" fmla="*/ 0 h 18288"/>
              <a:gd name="connsiteX12" fmla="*/ 7609637 w 10424160"/>
              <a:gd name="connsiteY12" fmla="*/ 0 h 18288"/>
              <a:gd name="connsiteX13" fmla="*/ 8513064 w 10424160"/>
              <a:gd name="connsiteY13" fmla="*/ 0 h 18288"/>
              <a:gd name="connsiteX14" fmla="*/ 9103766 w 10424160"/>
              <a:gd name="connsiteY14" fmla="*/ 0 h 18288"/>
              <a:gd name="connsiteX15" fmla="*/ 9694469 w 10424160"/>
              <a:gd name="connsiteY15" fmla="*/ 0 h 18288"/>
              <a:gd name="connsiteX16" fmla="*/ 10424160 w 10424160"/>
              <a:gd name="connsiteY16" fmla="*/ 0 h 18288"/>
              <a:gd name="connsiteX17" fmla="*/ 10424160 w 10424160"/>
              <a:gd name="connsiteY17" fmla="*/ 18288 h 18288"/>
              <a:gd name="connsiteX18" fmla="*/ 9729216 w 10424160"/>
              <a:gd name="connsiteY18" fmla="*/ 18288 h 18288"/>
              <a:gd name="connsiteX19" fmla="*/ 8930030 w 10424160"/>
              <a:gd name="connsiteY19" fmla="*/ 18288 h 18288"/>
              <a:gd name="connsiteX20" fmla="*/ 8130845 w 10424160"/>
              <a:gd name="connsiteY20" fmla="*/ 18288 h 18288"/>
              <a:gd name="connsiteX21" fmla="*/ 7644384 w 10424160"/>
              <a:gd name="connsiteY21" fmla="*/ 18288 h 18288"/>
              <a:gd name="connsiteX22" fmla="*/ 6740957 w 10424160"/>
              <a:gd name="connsiteY22" fmla="*/ 18288 h 18288"/>
              <a:gd name="connsiteX23" fmla="*/ 6046013 w 10424160"/>
              <a:gd name="connsiteY23" fmla="*/ 18288 h 18288"/>
              <a:gd name="connsiteX24" fmla="*/ 5663794 w 10424160"/>
              <a:gd name="connsiteY24" fmla="*/ 18288 h 18288"/>
              <a:gd name="connsiteX25" fmla="*/ 4968850 w 10424160"/>
              <a:gd name="connsiteY25" fmla="*/ 18288 h 18288"/>
              <a:gd name="connsiteX26" fmla="*/ 4378147 w 10424160"/>
              <a:gd name="connsiteY26" fmla="*/ 18288 h 18288"/>
              <a:gd name="connsiteX27" fmla="*/ 3787445 w 10424160"/>
              <a:gd name="connsiteY27" fmla="*/ 18288 h 18288"/>
              <a:gd name="connsiteX28" fmla="*/ 3196742 w 10424160"/>
              <a:gd name="connsiteY28" fmla="*/ 18288 h 18288"/>
              <a:gd name="connsiteX29" fmla="*/ 2606040 w 10424160"/>
              <a:gd name="connsiteY29" fmla="*/ 18288 h 18288"/>
              <a:gd name="connsiteX30" fmla="*/ 1806854 w 10424160"/>
              <a:gd name="connsiteY30" fmla="*/ 18288 h 18288"/>
              <a:gd name="connsiteX31" fmla="*/ 1111910 w 10424160"/>
              <a:gd name="connsiteY31" fmla="*/ 18288 h 18288"/>
              <a:gd name="connsiteX32" fmla="*/ 729691 w 10424160"/>
              <a:gd name="connsiteY32" fmla="*/ 18288 h 18288"/>
              <a:gd name="connsiteX33" fmla="*/ 0 w 10424160"/>
              <a:gd name="connsiteY33" fmla="*/ 18288 h 18288"/>
              <a:gd name="connsiteX34" fmla="*/ 0 w 10424160"/>
              <a:gd name="connsiteY34"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0424160" h="18288" fill="none" extrusionOk="0">
                <a:moveTo>
                  <a:pt x="0" y="0"/>
                </a:moveTo>
                <a:cubicBezTo>
                  <a:pt x="251416" y="-3874"/>
                  <a:pt x="479411" y="-20508"/>
                  <a:pt x="903427" y="0"/>
                </a:cubicBezTo>
                <a:cubicBezTo>
                  <a:pt x="1327443" y="20508"/>
                  <a:pt x="1177990" y="-7387"/>
                  <a:pt x="1389888" y="0"/>
                </a:cubicBezTo>
                <a:cubicBezTo>
                  <a:pt x="1601786" y="7387"/>
                  <a:pt x="1928602" y="-6697"/>
                  <a:pt x="2189074" y="0"/>
                </a:cubicBezTo>
                <a:cubicBezTo>
                  <a:pt x="2449546" y="6697"/>
                  <a:pt x="2440085" y="-21144"/>
                  <a:pt x="2675534" y="0"/>
                </a:cubicBezTo>
                <a:cubicBezTo>
                  <a:pt x="2910983" y="21144"/>
                  <a:pt x="3026158" y="-11124"/>
                  <a:pt x="3370478" y="0"/>
                </a:cubicBezTo>
                <a:cubicBezTo>
                  <a:pt x="3714798" y="11124"/>
                  <a:pt x="3864539" y="-10660"/>
                  <a:pt x="4169664" y="0"/>
                </a:cubicBezTo>
                <a:cubicBezTo>
                  <a:pt x="4474789" y="10660"/>
                  <a:pt x="4471218" y="16488"/>
                  <a:pt x="4551883" y="0"/>
                </a:cubicBezTo>
                <a:cubicBezTo>
                  <a:pt x="4632548" y="-16488"/>
                  <a:pt x="4786830" y="7986"/>
                  <a:pt x="4934102" y="0"/>
                </a:cubicBezTo>
                <a:cubicBezTo>
                  <a:pt x="5081374" y="-7986"/>
                  <a:pt x="5575881" y="-33003"/>
                  <a:pt x="5837530" y="0"/>
                </a:cubicBezTo>
                <a:cubicBezTo>
                  <a:pt x="6099179" y="33003"/>
                  <a:pt x="6305895" y="14170"/>
                  <a:pt x="6532474" y="0"/>
                </a:cubicBezTo>
                <a:cubicBezTo>
                  <a:pt x="6759053" y="-14170"/>
                  <a:pt x="6726707" y="16121"/>
                  <a:pt x="6914693" y="0"/>
                </a:cubicBezTo>
                <a:cubicBezTo>
                  <a:pt x="7102679" y="-16121"/>
                  <a:pt x="7397857" y="32594"/>
                  <a:pt x="7609637" y="0"/>
                </a:cubicBezTo>
                <a:cubicBezTo>
                  <a:pt x="7821417" y="-32594"/>
                  <a:pt x="8141235" y="-3745"/>
                  <a:pt x="8513064" y="0"/>
                </a:cubicBezTo>
                <a:cubicBezTo>
                  <a:pt x="8884893" y="3745"/>
                  <a:pt x="8877548" y="3359"/>
                  <a:pt x="9103766" y="0"/>
                </a:cubicBezTo>
                <a:cubicBezTo>
                  <a:pt x="9329984" y="-3359"/>
                  <a:pt x="9545570" y="-17843"/>
                  <a:pt x="9694469" y="0"/>
                </a:cubicBezTo>
                <a:cubicBezTo>
                  <a:pt x="9843368" y="17843"/>
                  <a:pt x="10162477" y="-1217"/>
                  <a:pt x="10424160" y="0"/>
                </a:cubicBezTo>
                <a:cubicBezTo>
                  <a:pt x="10424498" y="7640"/>
                  <a:pt x="10423710" y="11289"/>
                  <a:pt x="10424160" y="18288"/>
                </a:cubicBezTo>
                <a:cubicBezTo>
                  <a:pt x="10184680" y="20716"/>
                  <a:pt x="10034768" y="-9357"/>
                  <a:pt x="9729216" y="18288"/>
                </a:cubicBezTo>
                <a:cubicBezTo>
                  <a:pt x="9423664" y="45933"/>
                  <a:pt x="9309220" y="36372"/>
                  <a:pt x="8930030" y="18288"/>
                </a:cubicBezTo>
                <a:cubicBezTo>
                  <a:pt x="8550840" y="204"/>
                  <a:pt x="8513376" y="34707"/>
                  <a:pt x="8130845" y="18288"/>
                </a:cubicBezTo>
                <a:cubicBezTo>
                  <a:pt x="7748315" y="1869"/>
                  <a:pt x="7864674" y="19659"/>
                  <a:pt x="7644384" y="18288"/>
                </a:cubicBezTo>
                <a:cubicBezTo>
                  <a:pt x="7424094" y="16917"/>
                  <a:pt x="6947001" y="55680"/>
                  <a:pt x="6740957" y="18288"/>
                </a:cubicBezTo>
                <a:cubicBezTo>
                  <a:pt x="6534913" y="-19104"/>
                  <a:pt x="6313809" y="33391"/>
                  <a:pt x="6046013" y="18288"/>
                </a:cubicBezTo>
                <a:cubicBezTo>
                  <a:pt x="5778217" y="3185"/>
                  <a:pt x="5786775" y="1439"/>
                  <a:pt x="5663794" y="18288"/>
                </a:cubicBezTo>
                <a:cubicBezTo>
                  <a:pt x="5540813" y="35137"/>
                  <a:pt x="5204724" y="25434"/>
                  <a:pt x="4968850" y="18288"/>
                </a:cubicBezTo>
                <a:cubicBezTo>
                  <a:pt x="4732976" y="11142"/>
                  <a:pt x="4559928" y="34568"/>
                  <a:pt x="4378147" y="18288"/>
                </a:cubicBezTo>
                <a:cubicBezTo>
                  <a:pt x="4196366" y="2008"/>
                  <a:pt x="3992200" y="35409"/>
                  <a:pt x="3787445" y="18288"/>
                </a:cubicBezTo>
                <a:cubicBezTo>
                  <a:pt x="3582690" y="1167"/>
                  <a:pt x="3488876" y="-7583"/>
                  <a:pt x="3196742" y="18288"/>
                </a:cubicBezTo>
                <a:cubicBezTo>
                  <a:pt x="2904608" y="44159"/>
                  <a:pt x="2729828" y="45906"/>
                  <a:pt x="2606040" y="18288"/>
                </a:cubicBezTo>
                <a:cubicBezTo>
                  <a:pt x="2482252" y="-9330"/>
                  <a:pt x="2000672" y="-5498"/>
                  <a:pt x="1806854" y="18288"/>
                </a:cubicBezTo>
                <a:cubicBezTo>
                  <a:pt x="1613036" y="42074"/>
                  <a:pt x="1310933" y="-4240"/>
                  <a:pt x="1111910" y="18288"/>
                </a:cubicBezTo>
                <a:cubicBezTo>
                  <a:pt x="912887" y="40816"/>
                  <a:pt x="891560" y="1701"/>
                  <a:pt x="729691" y="18288"/>
                </a:cubicBezTo>
                <a:cubicBezTo>
                  <a:pt x="567822" y="34875"/>
                  <a:pt x="203025" y="34462"/>
                  <a:pt x="0" y="18288"/>
                </a:cubicBezTo>
                <a:cubicBezTo>
                  <a:pt x="-82" y="11708"/>
                  <a:pt x="-178" y="8956"/>
                  <a:pt x="0" y="0"/>
                </a:cubicBezTo>
                <a:close/>
              </a:path>
              <a:path w="10424160" h="18288" stroke="0" extrusionOk="0">
                <a:moveTo>
                  <a:pt x="0" y="0"/>
                </a:moveTo>
                <a:cubicBezTo>
                  <a:pt x="119910" y="17195"/>
                  <a:pt x="345032" y="1652"/>
                  <a:pt x="590702" y="0"/>
                </a:cubicBezTo>
                <a:cubicBezTo>
                  <a:pt x="836372" y="-1652"/>
                  <a:pt x="830717" y="-10944"/>
                  <a:pt x="972922" y="0"/>
                </a:cubicBezTo>
                <a:cubicBezTo>
                  <a:pt x="1115127" y="10944"/>
                  <a:pt x="1638708" y="17269"/>
                  <a:pt x="1876349" y="0"/>
                </a:cubicBezTo>
                <a:cubicBezTo>
                  <a:pt x="2113990" y="-17269"/>
                  <a:pt x="2263529" y="27642"/>
                  <a:pt x="2467051" y="0"/>
                </a:cubicBezTo>
                <a:cubicBezTo>
                  <a:pt x="2670573" y="-27642"/>
                  <a:pt x="2867743" y="-1552"/>
                  <a:pt x="3057754" y="0"/>
                </a:cubicBezTo>
                <a:cubicBezTo>
                  <a:pt x="3247765" y="1552"/>
                  <a:pt x="3729099" y="45169"/>
                  <a:pt x="3961181" y="0"/>
                </a:cubicBezTo>
                <a:cubicBezTo>
                  <a:pt x="4193263" y="-45169"/>
                  <a:pt x="4313735" y="4067"/>
                  <a:pt x="4447642" y="0"/>
                </a:cubicBezTo>
                <a:cubicBezTo>
                  <a:pt x="4581549" y="-4067"/>
                  <a:pt x="5123626" y="11867"/>
                  <a:pt x="5351069" y="0"/>
                </a:cubicBezTo>
                <a:cubicBezTo>
                  <a:pt x="5578512" y="-11867"/>
                  <a:pt x="6044105" y="-19983"/>
                  <a:pt x="6254496" y="0"/>
                </a:cubicBezTo>
                <a:cubicBezTo>
                  <a:pt x="6464887" y="19983"/>
                  <a:pt x="6664731" y="4232"/>
                  <a:pt x="6949440" y="0"/>
                </a:cubicBezTo>
                <a:cubicBezTo>
                  <a:pt x="7234149" y="-4232"/>
                  <a:pt x="7497205" y="28731"/>
                  <a:pt x="7852867" y="0"/>
                </a:cubicBezTo>
                <a:cubicBezTo>
                  <a:pt x="8208529" y="-28731"/>
                  <a:pt x="8287556" y="2616"/>
                  <a:pt x="8443570" y="0"/>
                </a:cubicBezTo>
                <a:cubicBezTo>
                  <a:pt x="8599584" y="-2616"/>
                  <a:pt x="8871283" y="-14113"/>
                  <a:pt x="9034272" y="0"/>
                </a:cubicBezTo>
                <a:cubicBezTo>
                  <a:pt x="9197261" y="14113"/>
                  <a:pt x="9604978" y="-35623"/>
                  <a:pt x="9833458" y="0"/>
                </a:cubicBezTo>
                <a:cubicBezTo>
                  <a:pt x="10061938" y="35623"/>
                  <a:pt x="10231944" y="-8194"/>
                  <a:pt x="10424160" y="0"/>
                </a:cubicBezTo>
                <a:cubicBezTo>
                  <a:pt x="10424285" y="4395"/>
                  <a:pt x="10424085" y="9776"/>
                  <a:pt x="10424160" y="18288"/>
                </a:cubicBezTo>
                <a:cubicBezTo>
                  <a:pt x="10058736" y="-5772"/>
                  <a:pt x="9942989" y="-18764"/>
                  <a:pt x="9624974" y="18288"/>
                </a:cubicBezTo>
                <a:cubicBezTo>
                  <a:pt x="9306959" y="55340"/>
                  <a:pt x="9229263" y="24995"/>
                  <a:pt x="8930030" y="18288"/>
                </a:cubicBezTo>
                <a:cubicBezTo>
                  <a:pt x="8630797" y="11581"/>
                  <a:pt x="8647263" y="10931"/>
                  <a:pt x="8547811" y="18288"/>
                </a:cubicBezTo>
                <a:cubicBezTo>
                  <a:pt x="8448359" y="25645"/>
                  <a:pt x="8173221" y="219"/>
                  <a:pt x="8061350" y="18288"/>
                </a:cubicBezTo>
                <a:cubicBezTo>
                  <a:pt x="7949479" y="36357"/>
                  <a:pt x="7437002" y="17516"/>
                  <a:pt x="7157923" y="18288"/>
                </a:cubicBezTo>
                <a:cubicBezTo>
                  <a:pt x="6878844" y="19060"/>
                  <a:pt x="6610241" y="8864"/>
                  <a:pt x="6462979" y="18288"/>
                </a:cubicBezTo>
                <a:cubicBezTo>
                  <a:pt x="6315717" y="27712"/>
                  <a:pt x="6124879" y="4989"/>
                  <a:pt x="5976518" y="18288"/>
                </a:cubicBezTo>
                <a:cubicBezTo>
                  <a:pt x="5828157" y="31587"/>
                  <a:pt x="5566880" y="7112"/>
                  <a:pt x="5281574" y="18288"/>
                </a:cubicBezTo>
                <a:cubicBezTo>
                  <a:pt x="4996268" y="29464"/>
                  <a:pt x="5085614" y="20493"/>
                  <a:pt x="4899355" y="18288"/>
                </a:cubicBezTo>
                <a:cubicBezTo>
                  <a:pt x="4713096" y="16083"/>
                  <a:pt x="4606138" y="34359"/>
                  <a:pt x="4517136" y="18288"/>
                </a:cubicBezTo>
                <a:cubicBezTo>
                  <a:pt x="4428134" y="2217"/>
                  <a:pt x="4125335" y="52414"/>
                  <a:pt x="3822192" y="18288"/>
                </a:cubicBezTo>
                <a:cubicBezTo>
                  <a:pt x="3519049" y="-15838"/>
                  <a:pt x="3453132" y="3859"/>
                  <a:pt x="3335731" y="18288"/>
                </a:cubicBezTo>
                <a:cubicBezTo>
                  <a:pt x="3218330" y="32717"/>
                  <a:pt x="2718749" y="-13936"/>
                  <a:pt x="2536546" y="18288"/>
                </a:cubicBezTo>
                <a:cubicBezTo>
                  <a:pt x="2354343" y="50512"/>
                  <a:pt x="2190669" y="3238"/>
                  <a:pt x="2050085" y="18288"/>
                </a:cubicBezTo>
                <a:cubicBezTo>
                  <a:pt x="1909501" y="33338"/>
                  <a:pt x="1520975" y="3062"/>
                  <a:pt x="1250899" y="18288"/>
                </a:cubicBezTo>
                <a:cubicBezTo>
                  <a:pt x="980823" y="33514"/>
                  <a:pt x="992936" y="28036"/>
                  <a:pt x="868680" y="18288"/>
                </a:cubicBezTo>
                <a:cubicBezTo>
                  <a:pt x="744424" y="8540"/>
                  <a:pt x="230364" y="33365"/>
                  <a:pt x="0" y="18288"/>
                </a:cubicBezTo>
                <a:cubicBezTo>
                  <a:pt x="-504" y="12101"/>
                  <a:pt x="-591" y="7719"/>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 name="Content Placeholder 3">
            <a:extLst>
              <a:ext uri="{FF2B5EF4-FFF2-40B4-BE49-F238E27FC236}">
                <a16:creationId xmlns:a16="http://schemas.microsoft.com/office/drawing/2014/main" id="{FFF07D7A-ED35-BC80-E796-D710F696CEA6}"/>
              </a:ext>
            </a:extLst>
          </p:cNvPr>
          <p:cNvGraphicFramePr>
            <a:graphicFrameLocks noGrp="1"/>
          </p:cNvGraphicFramePr>
          <p:nvPr>
            <p:ph idx="1"/>
            <p:extLst>
              <p:ext uri="{D42A27DB-BD31-4B8C-83A1-F6EECF244321}">
                <p14:modId xmlns:p14="http://schemas.microsoft.com/office/powerpoint/2010/main" val="3122681333"/>
              </p:ext>
            </p:extLst>
          </p:nvPr>
        </p:nvGraphicFramePr>
        <p:xfrm>
          <a:off x="838200" y="2641370"/>
          <a:ext cx="10515602" cy="3122312"/>
        </p:xfrm>
        <a:graphic>
          <a:graphicData uri="http://schemas.openxmlformats.org/drawingml/2006/table">
            <a:tbl>
              <a:tblPr firstRow="1" firstCol="1" bandRow="1"/>
              <a:tblGrid>
                <a:gridCol w="1624341">
                  <a:extLst>
                    <a:ext uri="{9D8B030D-6E8A-4147-A177-3AD203B41FA5}">
                      <a16:colId xmlns:a16="http://schemas.microsoft.com/office/drawing/2014/main" val="2838286427"/>
                    </a:ext>
                  </a:extLst>
                </a:gridCol>
                <a:gridCol w="5432269">
                  <a:extLst>
                    <a:ext uri="{9D8B030D-6E8A-4147-A177-3AD203B41FA5}">
                      <a16:colId xmlns:a16="http://schemas.microsoft.com/office/drawing/2014/main" val="92605003"/>
                    </a:ext>
                  </a:extLst>
                </a:gridCol>
                <a:gridCol w="3458992">
                  <a:extLst>
                    <a:ext uri="{9D8B030D-6E8A-4147-A177-3AD203B41FA5}">
                      <a16:colId xmlns:a16="http://schemas.microsoft.com/office/drawing/2014/main" val="3732925480"/>
                    </a:ext>
                  </a:extLst>
                </a:gridCol>
              </a:tblGrid>
              <a:tr h="248095">
                <a:tc gridSpan="2">
                  <a:txBody>
                    <a:bodyPr/>
                    <a:lstStyle/>
                    <a:p>
                      <a:pPr marL="342900" marR="0" lvl="0" indent="-342900" algn="ctr">
                        <a:lnSpc>
                          <a:spcPct val="115000"/>
                        </a:lnSpc>
                        <a:spcBef>
                          <a:spcPts val="0"/>
                        </a:spcBef>
                        <a:spcAft>
                          <a:spcPts val="600"/>
                        </a:spcAft>
                        <a:buFont typeface="+mj-lt"/>
                        <a:buAutoNum type="alphaLcParenR"/>
                      </a:pPr>
                      <a:r>
                        <a:rPr lang="en-US" sz="1300" b="1" i="1" kern="100">
                          <a:effectLst/>
                          <a:latin typeface="Times New Roman" panose="02020603050405020304" pitchFamily="18" charset="0"/>
                          <a:ea typeface="SimSun" panose="02010600030101010101" pitchFamily="2" charset="-122"/>
                          <a:cs typeface="Times New Roman" panose="02020603050405020304" pitchFamily="18" charset="0"/>
                        </a:rPr>
                        <a:t>Defending/protect market share</a:t>
                      </a:r>
                      <a:endParaRPr lang="en-US" sz="1300" kern="100">
                        <a:effectLst/>
                        <a:latin typeface="Aptos" panose="020B0004020202020204" pitchFamily="34" charset="0"/>
                        <a:ea typeface="Aptos" panose="020B0004020202020204" pitchFamily="34" charset="0"/>
                        <a:cs typeface="Times New Roman" panose="02020603050405020304" pitchFamily="18" charset="0"/>
                      </a:endParaRPr>
                    </a:p>
                  </a:txBody>
                  <a:tcPr marL="56480" marR="56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n-US"/>
                    </a:p>
                  </a:txBody>
                  <a:tcPr/>
                </a:tc>
                <a:tc>
                  <a:txBody>
                    <a:bodyPr/>
                    <a:lstStyle/>
                    <a:p>
                      <a:pPr marL="457200" marR="0">
                        <a:lnSpc>
                          <a:spcPct val="115000"/>
                        </a:lnSpc>
                        <a:spcBef>
                          <a:spcPts val="0"/>
                        </a:spcBef>
                        <a:spcAft>
                          <a:spcPts val="800"/>
                        </a:spcAft>
                      </a:pPr>
                      <a:r>
                        <a:rPr lang="en-US" sz="1300" b="1" i="1" kern="100">
                          <a:effectLst/>
                          <a:latin typeface="Times New Roman" panose="02020603050405020304" pitchFamily="18" charset="0"/>
                          <a:ea typeface="SimSun" panose="02010600030101010101" pitchFamily="2" charset="-122"/>
                          <a:cs typeface="Times New Roman" panose="02020603050405020304" pitchFamily="18" charset="0"/>
                        </a:rPr>
                        <a:t>Example </a:t>
                      </a:r>
                      <a:endParaRPr lang="en-US" sz="1300" kern="100">
                        <a:effectLst/>
                        <a:latin typeface="Aptos" panose="020B0004020202020204" pitchFamily="34" charset="0"/>
                        <a:ea typeface="Aptos" panose="020B0004020202020204" pitchFamily="34" charset="0"/>
                        <a:cs typeface="Times New Roman" panose="02020603050405020304" pitchFamily="18" charset="0"/>
                      </a:endParaRPr>
                    </a:p>
                  </a:txBody>
                  <a:tcPr marL="56480" marR="56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946922176"/>
                  </a:ext>
                </a:extLst>
              </a:tr>
              <a:tr h="248095">
                <a:tc>
                  <a:txBody>
                    <a:bodyPr/>
                    <a:lstStyle/>
                    <a:p>
                      <a:pPr marL="0" marR="0" algn="just">
                        <a:lnSpc>
                          <a:spcPct val="115000"/>
                        </a:lnSpc>
                        <a:spcBef>
                          <a:spcPts val="0"/>
                        </a:spcBef>
                        <a:spcAft>
                          <a:spcPts val="600"/>
                        </a:spcAft>
                      </a:pPr>
                      <a:r>
                        <a:rPr lang="en-US" sz="1300" kern="100">
                          <a:effectLst/>
                          <a:latin typeface="Times New Roman" panose="02020603050405020304" pitchFamily="18" charset="0"/>
                          <a:ea typeface="SimSun" panose="02010600030101010101" pitchFamily="2" charset="-122"/>
                          <a:cs typeface="Times New Roman" panose="02020603050405020304" pitchFamily="18" charset="0"/>
                        </a:rPr>
                        <a:t>Position defense</a:t>
                      </a:r>
                      <a:endParaRPr lang="en-US" sz="1300" kern="100">
                        <a:effectLst/>
                        <a:latin typeface="Aptos" panose="020B0004020202020204" pitchFamily="34" charset="0"/>
                        <a:ea typeface="Aptos" panose="020B0004020202020204" pitchFamily="34" charset="0"/>
                        <a:cs typeface="Times New Roman" panose="02020603050405020304" pitchFamily="18" charset="0"/>
                      </a:endParaRPr>
                    </a:p>
                  </a:txBody>
                  <a:tcPr marL="56480" marR="56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just">
                        <a:lnSpc>
                          <a:spcPct val="115000"/>
                        </a:lnSpc>
                        <a:spcBef>
                          <a:spcPts val="0"/>
                        </a:spcBef>
                        <a:spcAft>
                          <a:spcPts val="600"/>
                        </a:spcAft>
                      </a:pPr>
                      <a:r>
                        <a:rPr lang="en-US" sz="1300" kern="100">
                          <a:effectLst/>
                          <a:latin typeface="Times New Roman" panose="02020603050405020304" pitchFamily="18" charset="0"/>
                          <a:ea typeface="SimSun" panose="02010600030101010101" pitchFamily="2" charset="-122"/>
                          <a:cs typeface="Times New Roman" panose="02020603050405020304" pitchFamily="18" charset="0"/>
                        </a:rPr>
                        <a:t>Building superior brand power, </a:t>
                      </a:r>
                      <a:endParaRPr lang="en-US" sz="1300" kern="100">
                        <a:effectLst/>
                        <a:latin typeface="Aptos" panose="020B0004020202020204" pitchFamily="34" charset="0"/>
                        <a:ea typeface="Aptos" panose="020B0004020202020204" pitchFamily="34" charset="0"/>
                        <a:cs typeface="Times New Roman" panose="02020603050405020304" pitchFamily="18" charset="0"/>
                      </a:endParaRPr>
                    </a:p>
                  </a:txBody>
                  <a:tcPr marL="56480" marR="56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just">
                        <a:lnSpc>
                          <a:spcPct val="115000"/>
                        </a:lnSpc>
                        <a:spcBef>
                          <a:spcPts val="0"/>
                        </a:spcBef>
                        <a:spcAft>
                          <a:spcPts val="600"/>
                        </a:spcAft>
                      </a:pPr>
                      <a:r>
                        <a:rPr lang="en-US" sz="1300" kern="100">
                          <a:effectLst/>
                          <a:latin typeface="Times New Roman" panose="02020603050405020304" pitchFamily="18" charset="0"/>
                          <a:ea typeface="SimSun" panose="02010600030101010101" pitchFamily="2" charset="-122"/>
                          <a:cs typeface="Times New Roman" panose="02020603050405020304" pitchFamily="18" charset="0"/>
                        </a:rPr>
                        <a:t>Safaricom Mpesa </a:t>
                      </a:r>
                      <a:endParaRPr lang="en-US" sz="1300" kern="100">
                        <a:effectLst/>
                        <a:latin typeface="Aptos" panose="020B0004020202020204" pitchFamily="34" charset="0"/>
                        <a:ea typeface="Aptos" panose="020B0004020202020204" pitchFamily="34" charset="0"/>
                        <a:cs typeface="Times New Roman" panose="02020603050405020304" pitchFamily="18" charset="0"/>
                      </a:endParaRPr>
                    </a:p>
                  </a:txBody>
                  <a:tcPr marL="56480" marR="56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573144232"/>
                  </a:ext>
                </a:extLst>
              </a:tr>
              <a:tr h="479036">
                <a:tc>
                  <a:txBody>
                    <a:bodyPr/>
                    <a:lstStyle/>
                    <a:p>
                      <a:pPr marL="0" marR="0" algn="just">
                        <a:lnSpc>
                          <a:spcPct val="115000"/>
                        </a:lnSpc>
                        <a:spcBef>
                          <a:spcPts val="0"/>
                        </a:spcBef>
                        <a:spcAft>
                          <a:spcPts val="600"/>
                        </a:spcAft>
                      </a:pPr>
                      <a:r>
                        <a:rPr lang="en-US" sz="1300" kern="100">
                          <a:effectLst/>
                          <a:latin typeface="Times New Roman" panose="02020603050405020304" pitchFamily="18" charset="0"/>
                          <a:ea typeface="SimSun" panose="02010600030101010101" pitchFamily="2" charset="-122"/>
                          <a:cs typeface="Times New Roman" panose="02020603050405020304" pitchFamily="18" charset="0"/>
                        </a:rPr>
                        <a:t>Flank defense</a:t>
                      </a:r>
                      <a:endParaRPr lang="en-US" sz="1300" kern="100">
                        <a:effectLst/>
                        <a:latin typeface="Aptos" panose="020B0004020202020204" pitchFamily="34" charset="0"/>
                        <a:ea typeface="Aptos" panose="020B0004020202020204" pitchFamily="34" charset="0"/>
                        <a:cs typeface="Times New Roman" panose="02020603050405020304" pitchFamily="18" charset="0"/>
                      </a:endParaRPr>
                    </a:p>
                  </a:txBody>
                  <a:tcPr marL="56480" marR="56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just">
                        <a:lnSpc>
                          <a:spcPct val="115000"/>
                        </a:lnSpc>
                        <a:spcBef>
                          <a:spcPts val="0"/>
                        </a:spcBef>
                        <a:spcAft>
                          <a:spcPts val="600"/>
                        </a:spcAft>
                      </a:pPr>
                      <a:r>
                        <a:rPr lang="en-US" sz="1300" kern="100">
                          <a:effectLst/>
                          <a:latin typeface="Times New Roman" panose="02020603050405020304" pitchFamily="18" charset="0"/>
                          <a:ea typeface="SimSun" panose="02010600030101010101" pitchFamily="2" charset="-122"/>
                          <a:cs typeface="Times New Roman" panose="02020603050405020304" pitchFamily="18" charset="0"/>
                        </a:rPr>
                        <a:t>Involves erecting outposts to protect a weak front introducing other brands to compete against competitor’s brand</a:t>
                      </a:r>
                      <a:endParaRPr lang="en-US" sz="1300" kern="100">
                        <a:effectLst/>
                        <a:latin typeface="Aptos" panose="020B0004020202020204" pitchFamily="34" charset="0"/>
                        <a:ea typeface="Aptos" panose="020B0004020202020204" pitchFamily="34" charset="0"/>
                        <a:cs typeface="Times New Roman" panose="02020603050405020304" pitchFamily="18" charset="0"/>
                      </a:endParaRPr>
                    </a:p>
                  </a:txBody>
                  <a:tcPr marL="56480" marR="56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just">
                        <a:lnSpc>
                          <a:spcPct val="115000"/>
                        </a:lnSpc>
                        <a:spcBef>
                          <a:spcPts val="0"/>
                        </a:spcBef>
                        <a:spcAft>
                          <a:spcPts val="600"/>
                        </a:spcAft>
                      </a:pPr>
                      <a:r>
                        <a:rPr lang="en-US" sz="1300" kern="100">
                          <a:effectLst/>
                          <a:latin typeface="Times New Roman" panose="02020603050405020304" pitchFamily="18" charset="0"/>
                          <a:ea typeface="SimSun" panose="02010600030101010101" pitchFamily="2" charset="-122"/>
                          <a:cs typeface="Times New Roman" panose="02020603050405020304" pitchFamily="18" charset="0"/>
                        </a:rPr>
                        <a:t>EABl Alvaro</a:t>
                      </a:r>
                      <a:endParaRPr lang="en-US" sz="1300" kern="100">
                        <a:effectLst/>
                        <a:latin typeface="Aptos" panose="020B0004020202020204" pitchFamily="34" charset="0"/>
                        <a:ea typeface="Aptos" panose="020B0004020202020204" pitchFamily="34" charset="0"/>
                        <a:cs typeface="Times New Roman" panose="02020603050405020304" pitchFamily="18" charset="0"/>
                      </a:endParaRPr>
                    </a:p>
                  </a:txBody>
                  <a:tcPr marL="56480" marR="56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648429605"/>
                  </a:ext>
                </a:extLst>
              </a:tr>
              <a:tr h="479036">
                <a:tc>
                  <a:txBody>
                    <a:bodyPr/>
                    <a:lstStyle/>
                    <a:p>
                      <a:pPr marL="0" marR="0" algn="just">
                        <a:lnSpc>
                          <a:spcPct val="115000"/>
                        </a:lnSpc>
                        <a:spcBef>
                          <a:spcPts val="0"/>
                        </a:spcBef>
                        <a:spcAft>
                          <a:spcPts val="600"/>
                        </a:spcAft>
                      </a:pPr>
                      <a:r>
                        <a:rPr lang="en-US" sz="1300" kern="100">
                          <a:effectLst/>
                          <a:latin typeface="Times New Roman" panose="02020603050405020304" pitchFamily="18" charset="0"/>
                          <a:ea typeface="SimSun" panose="02010600030101010101" pitchFamily="2" charset="-122"/>
                          <a:cs typeface="Times New Roman" panose="02020603050405020304" pitchFamily="18" charset="0"/>
                        </a:rPr>
                        <a:t>Preemptive defense</a:t>
                      </a:r>
                      <a:endParaRPr lang="en-US" sz="1300" kern="100">
                        <a:effectLst/>
                        <a:latin typeface="Aptos" panose="020B0004020202020204" pitchFamily="34" charset="0"/>
                        <a:ea typeface="Aptos" panose="020B0004020202020204" pitchFamily="34" charset="0"/>
                        <a:cs typeface="Times New Roman" panose="02020603050405020304" pitchFamily="18" charset="0"/>
                      </a:endParaRPr>
                    </a:p>
                  </a:txBody>
                  <a:tcPr marL="56480" marR="56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just">
                        <a:lnSpc>
                          <a:spcPct val="115000"/>
                        </a:lnSpc>
                        <a:spcBef>
                          <a:spcPts val="0"/>
                        </a:spcBef>
                        <a:spcAft>
                          <a:spcPts val="600"/>
                        </a:spcAft>
                      </a:pPr>
                      <a:r>
                        <a:rPr lang="en-US" sz="1300" kern="100">
                          <a:effectLst/>
                          <a:latin typeface="Times New Roman" panose="02020603050405020304" pitchFamily="18" charset="0"/>
                          <a:ea typeface="SimSun" panose="02010600030101010101" pitchFamily="2" charset="-122"/>
                          <a:cs typeface="Times New Roman" panose="02020603050405020304" pitchFamily="18" charset="0"/>
                        </a:rPr>
                        <a:t>This is attacking before the enemy starts its offensive e.g. by introducing so many models/variants (products</a:t>
                      </a:r>
                      <a:endParaRPr lang="en-US" sz="1300" kern="100">
                        <a:effectLst/>
                        <a:latin typeface="Aptos" panose="020B0004020202020204" pitchFamily="34" charset="0"/>
                        <a:ea typeface="Aptos" panose="020B0004020202020204" pitchFamily="34" charset="0"/>
                        <a:cs typeface="Times New Roman" panose="02020603050405020304" pitchFamily="18" charset="0"/>
                      </a:endParaRPr>
                    </a:p>
                  </a:txBody>
                  <a:tcPr marL="56480" marR="56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just">
                        <a:lnSpc>
                          <a:spcPct val="115000"/>
                        </a:lnSpc>
                        <a:spcBef>
                          <a:spcPts val="0"/>
                        </a:spcBef>
                        <a:spcAft>
                          <a:spcPts val="600"/>
                        </a:spcAft>
                      </a:pPr>
                      <a:r>
                        <a:rPr lang="en-US" sz="1300" kern="100">
                          <a:effectLst/>
                          <a:latin typeface="Times New Roman" panose="02020603050405020304" pitchFamily="18" charset="0"/>
                          <a:ea typeface="SimSun" panose="02010600030101010101" pitchFamily="2" charset="-122"/>
                          <a:cs typeface="Times New Roman" panose="02020603050405020304" pitchFamily="18" charset="0"/>
                        </a:rPr>
                        <a:t>Beauty industry </a:t>
                      </a:r>
                      <a:endParaRPr lang="en-US" sz="1300" kern="100">
                        <a:effectLst/>
                        <a:latin typeface="Aptos" panose="020B0004020202020204" pitchFamily="34" charset="0"/>
                        <a:ea typeface="Aptos" panose="020B0004020202020204" pitchFamily="34" charset="0"/>
                        <a:cs typeface="Times New Roman" panose="02020603050405020304" pitchFamily="18" charset="0"/>
                      </a:endParaRPr>
                    </a:p>
                  </a:txBody>
                  <a:tcPr marL="56480" marR="56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60838679"/>
                  </a:ext>
                </a:extLst>
              </a:tr>
              <a:tr h="479036">
                <a:tc>
                  <a:txBody>
                    <a:bodyPr/>
                    <a:lstStyle/>
                    <a:p>
                      <a:pPr marL="0" marR="0" algn="just">
                        <a:lnSpc>
                          <a:spcPct val="115000"/>
                        </a:lnSpc>
                        <a:spcBef>
                          <a:spcPts val="0"/>
                        </a:spcBef>
                        <a:spcAft>
                          <a:spcPts val="600"/>
                        </a:spcAft>
                      </a:pPr>
                      <a:r>
                        <a:rPr lang="en-US" sz="1300" kern="100">
                          <a:effectLst/>
                          <a:latin typeface="Times New Roman" panose="02020603050405020304" pitchFamily="18" charset="0"/>
                          <a:ea typeface="SimSun" panose="02010600030101010101" pitchFamily="2" charset="-122"/>
                          <a:cs typeface="Times New Roman" panose="02020603050405020304" pitchFamily="18" charset="0"/>
                        </a:rPr>
                        <a:t>Counter offensive defensive</a:t>
                      </a:r>
                      <a:endParaRPr lang="en-US" sz="1300" kern="100">
                        <a:effectLst/>
                        <a:latin typeface="Aptos" panose="020B0004020202020204" pitchFamily="34" charset="0"/>
                        <a:ea typeface="Aptos" panose="020B0004020202020204" pitchFamily="34" charset="0"/>
                        <a:cs typeface="Times New Roman" panose="02020603050405020304" pitchFamily="18" charset="0"/>
                      </a:endParaRPr>
                    </a:p>
                  </a:txBody>
                  <a:tcPr marL="56480" marR="56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just">
                        <a:lnSpc>
                          <a:spcPct val="115000"/>
                        </a:lnSpc>
                        <a:spcBef>
                          <a:spcPts val="0"/>
                        </a:spcBef>
                        <a:spcAft>
                          <a:spcPts val="600"/>
                        </a:spcAft>
                      </a:pPr>
                      <a:r>
                        <a:rPr lang="en-US" sz="1300" kern="100">
                          <a:effectLst/>
                          <a:latin typeface="Times New Roman" panose="02020603050405020304" pitchFamily="18" charset="0"/>
                          <a:ea typeface="SimSun" panose="02010600030101010101" pitchFamily="2" charset="-122"/>
                          <a:cs typeface="Times New Roman" panose="02020603050405020304" pitchFamily="18" charset="0"/>
                        </a:rPr>
                        <a:t>When attacked, most market leaders will respond with a counterattack </a:t>
                      </a:r>
                      <a:endParaRPr lang="en-US" sz="1300" kern="100">
                        <a:effectLst/>
                        <a:latin typeface="Aptos" panose="020B0004020202020204" pitchFamily="34" charset="0"/>
                        <a:ea typeface="Aptos" panose="020B0004020202020204" pitchFamily="34" charset="0"/>
                        <a:cs typeface="Times New Roman" panose="02020603050405020304" pitchFamily="18" charset="0"/>
                      </a:endParaRPr>
                    </a:p>
                  </a:txBody>
                  <a:tcPr marL="56480" marR="56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just">
                        <a:lnSpc>
                          <a:spcPct val="115000"/>
                        </a:lnSpc>
                        <a:spcBef>
                          <a:spcPts val="0"/>
                        </a:spcBef>
                        <a:spcAft>
                          <a:spcPts val="600"/>
                        </a:spcAft>
                      </a:pPr>
                      <a:r>
                        <a:rPr lang="en-US" sz="1300" kern="100">
                          <a:effectLst/>
                          <a:latin typeface="Times New Roman" panose="02020603050405020304" pitchFamily="18" charset="0"/>
                          <a:ea typeface="SimSun" panose="02010600030101010101" pitchFamily="2" charset="-122"/>
                          <a:cs typeface="Times New Roman" panose="02020603050405020304" pitchFamily="18" charset="0"/>
                        </a:rPr>
                        <a:t>Break of Safaricom </a:t>
                      </a:r>
                      <a:endParaRPr lang="en-US" sz="1300" kern="100">
                        <a:effectLst/>
                        <a:latin typeface="Aptos" panose="020B0004020202020204" pitchFamily="34" charset="0"/>
                        <a:ea typeface="Aptos" panose="020B0004020202020204" pitchFamily="34" charset="0"/>
                        <a:cs typeface="Times New Roman" panose="02020603050405020304" pitchFamily="18" charset="0"/>
                      </a:endParaRPr>
                    </a:p>
                  </a:txBody>
                  <a:tcPr marL="56480" marR="56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49054620"/>
                  </a:ext>
                </a:extLst>
              </a:tr>
              <a:tr h="479036">
                <a:tc>
                  <a:txBody>
                    <a:bodyPr/>
                    <a:lstStyle/>
                    <a:p>
                      <a:pPr marL="0" marR="0" algn="just">
                        <a:lnSpc>
                          <a:spcPct val="115000"/>
                        </a:lnSpc>
                        <a:spcBef>
                          <a:spcPts val="0"/>
                        </a:spcBef>
                        <a:spcAft>
                          <a:spcPts val="600"/>
                        </a:spcAft>
                      </a:pPr>
                      <a:r>
                        <a:rPr lang="en-US" sz="1300" kern="100">
                          <a:effectLst/>
                          <a:latin typeface="Times New Roman" panose="02020603050405020304" pitchFamily="18" charset="0"/>
                          <a:ea typeface="SimSun" panose="02010600030101010101" pitchFamily="2" charset="-122"/>
                          <a:cs typeface="Times New Roman" panose="02020603050405020304" pitchFamily="18" charset="0"/>
                        </a:rPr>
                        <a:t>Mobile defense</a:t>
                      </a:r>
                      <a:endParaRPr lang="en-US" sz="1300" kern="100">
                        <a:effectLst/>
                        <a:latin typeface="Aptos" panose="020B0004020202020204" pitchFamily="34" charset="0"/>
                        <a:ea typeface="Aptos" panose="020B0004020202020204" pitchFamily="34" charset="0"/>
                        <a:cs typeface="Times New Roman" panose="02020603050405020304" pitchFamily="18" charset="0"/>
                      </a:endParaRPr>
                    </a:p>
                  </a:txBody>
                  <a:tcPr marL="56480" marR="56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just">
                        <a:lnSpc>
                          <a:spcPct val="115000"/>
                        </a:lnSpc>
                        <a:spcBef>
                          <a:spcPts val="0"/>
                        </a:spcBef>
                        <a:spcAft>
                          <a:spcPts val="600"/>
                        </a:spcAft>
                      </a:pPr>
                      <a:r>
                        <a:rPr lang="en-US" sz="1300" kern="100">
                          <a:effectLst/>
                          <a:latin typeface="Times New Roman" panose="02020603050405020304" pitchFamily="18" charset="0"/>
                          <a:ea typeface="SimSun" panose="02010600030101010101" pitchFamily="2" charset="-122"/>
                          <a:cs typeface="Times New Roman" panose="02020603050405020304" pitchFamily="18" charset="0"/>
                        </a:rPr>
                        <a:t>The market leader stretches its domain over to new territories that can serve as future centers for defense and offense. </a:t>
                      </a:r>
                      <a:endParaRPr lang="en-US" sz="1300" kern="100">
                        <a:effectLst/>
                        <a:latin typeface="Aptos" panose="020B0004020202020204" pitchFamily="34" charset="0"/>
                        <a:ea typeface="Aptos" panose="020B0004020202020204" pitchFamily="34" charset="0"/>
                        <a:cs typeface="Times New Roman" panose="02020603050405020304" pitchFamily="18" charset="0"/>
                      </a:endParaRPr>
                    </a:p>
                  </a:txBody>
                  <a:tcPr marL="56480" marR="56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just">
                        <a:lnSpc>
                          <a:spcPct val="115000"/>
                        </a:lnSpc>
                        <a:spcBef>
                          <a:spcPts val="0"/>
                        </a:spcBef>
                        <a:spcAft>
                          <a:spcPts val="600"/>
                        </a:spcAft>
                      </a:pPr>
                      <a:r>
                        <a:rPr lang="en-US" sz="1300" kern="100">
                          <a:effectLst/>
                          <a:latin typeface="Times New Roman" panose="02020603050405020304" pitchFamily="18" charset="0"/>
                          <a:ea typeface="SimSun" panose="02010600030101010101" pitchFamily="2" charset="-122"/>
                          <a:cs typeface="Times New Roman" panose="02020603050405020304" pitchFamily="18" charset="0"/>
                        </a:rPr>
                        <a:t>Equity in DRC</a:t>
                      </a:r>
                      <a:endParaRPr lang="en-US" sz="1300" kern="100">
                        <a:effectLst/>
                        <a:latin typeface="Aptos" panose="020B0004020202020204" pitchFamily="34" charset="0"/>
                        <a:ea typeface="Aptos" panose="020B0004020202020204" pitchFamily="34" charset="0"/>
                        <a:cs typeface="Times New Roman" panose="02020603050405020304" pitchFamily="18" charset="0"/>
                      </a:endParaRPr>
                    </a:p>
                  </a:txBody>
                  <a:tcPr marL="56480" marR="56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560743588"/>
                  </a:ext>
                </a:extLst>
              </a:tr>
              <a:tr h="709978">
                <a:tc>
                  <a:txBody>
                    <a:bodyPr/>
                    <a:lstStyle/>
                    <a:p>
                      <a:pPr marL="0" marR="0" algn="just">
                        <a:lnSpc>
                          <a:spcPct val="115000"/>
                        </a:lnSpc>
                        <a:spcBef>
                          <a:spcPts val="0"/>
                        </a:spcBef>
                        <a:spcAft>
                          <a:spcPts val="600"/>
                        </a:spcAft>
                      </a:pPr>
                      <a:r>
                        <a:rPr lang="en-US" sz="1300" kern="100">
                          <a:effectLst/>
                          <a:latin typeface="Times New Roman" panose="02020603050405020304" pitchFamily="18" charset="0"/>
                          <a:ea typeface="SimSun" panose="02010600030101010101" pitchFamily="2" charset="-122"/>
                          <a:cs typeface="Times New Roman" panose="02020603050405020304" pitchFamily="18" charset="0"/>
                        </a:rPr>
                        <a:t>Contraction defense</a:t>
                      </a:r>
                      <a:endParaRPr lang="en-US" sz="1300" kern="100">
                        <a:effectLst/>
                        <a:latin typeface="Aptos" panose="020B0004020202020204" pitchFamily="34" charset="0"/>
                        <a:ea typeface="Aptos" panose="020B0004020202020204" pitchFamily="34" charset="0"/>
                        <a:cs typeface="Times New Roman" panose="02020603050405020304" pitchFamily="18" charset="0"/>
                      </a:endParaRPr>
                    </a:p>
                  </a:txBody>
                  <a:tcPr marL="56480" marR="56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just">
                        <a:lnSpc>
                          <a:spcPct val="115000"/>
                        </a:lnSpc>
                        <a:spcBef>
                          <a:spcPts val="0"/>
                        </a:spcBef>
                        <a:spcAft>
                          <a:spcPts val="600"/>
                        </a:spcAft>
                      </a:pPr>
                      <a:r>
                        <a:rPr lang="en-US" sz="1300" kern="100">
                          <a:effectLst/>
                          <a:latin typeface="Times New Roman" panose="02020603050405020304" pitchFamily="18" charset="0"/>
                          <a:ea typeface="SimSun" panose="02010600030101010101" pitchFamily="2" charset="-122"/>
                          <a:cs typeface="Times New Roman" panose="02020603050405020304" pitchFamily="18" charset="0"/>
                        </a:rPr>
                        <a:t>The companies arrange planned contraction (also called strategic withdrawal).  It means giving up weaker territories and reassigning resources to stronger territories.</a:t>
                      </a:r>
                      <a:endParaRPr lang="en-US" sz="1300" kern="100">
                        <a:effectLst/>
                        <a:latin typeface="Aptos" panose="020B0004020202020204" pitchFamily="34" charset="0"/>
                        <a:ea typeface="Aptos" panose="020B0004020202020204" pitchFamily="34" charset="0"/>
                        <a:cs typeface="Times New Roman" panose="02020603050405020304" pitchFamily="18" charset="0"/>
                      </a:endParaRPr>
                    </a:p>
                  </a:txBody>
                  <a:tcPr marL="56480" marR="56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just">
                        <a:lnSpc>
                          <a:spcPct val="115000"/>
                        </a:lnSpc>
                        <a:spcBef>
                          <a:spcPts val="0"/>
                        </a:spcBef>
                        <a:spcAft>
                          <a:spcPts val="600"/>
                        </a:spcAft>
                      </a:pPr>
                      <a:r>
                        <a:rPr lang="en-US" sz="1300" kern="100">
                          <a:effectLst/>
                          <a:latin typeface="Times New Roman" panose="02020603050405020304" pitchFamily="18" charset="0"/>
                          <a:ea typeface="SimSun" panose="02010600030101010101" pitchFamily="2" charset="-122"/>
                          <a:cs typeface="Times New Roman" panose="02020603050405020304" pitchFamily="18" charset="0"/>
                        </a:rPr>
                        <a:t>Unilever </a:t>
                      </a:r>
                      <a:endParaRPr lang="en-US" sz="1300" kern="100">
                        <a:effectLst/>
                        <a:latin typeface="Aptos" panose="020B0004020202020204" pitchFamily="34" charset="0"/>
                        <a:ea typeface="Aptos" panose="020B0004020202020204" pitchFamily="34" charset="0"/>
                        <a:cs typeface="Times New Roman" panose="02020603050405020304" pitchFamily="18" charset="0"/>
                      </a:endParaRPr>
                    </a:p>
                  </a:txBody>
                  <a:tcPr marL="56480" marR="56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165387585"/>
                  </a:ext>
                </a:extLst>
              </a:tr>
            </a:tbl>
          </a:graphicData>
        </a:graphic>
      </p:graphicFrame>
    </p:spTree>
    <p:extLst>
      <p:ext uri="{BB962C8B-B14F-4D97-AF65-F5344CB8AC3E}">
        <p14:creationId xmlns:p14="http://schemas.microsoft.com/office/powerpoint/2010/main" val="410994377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5DB3719-6FDC-4E5D-891D-FF40B7300F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A588645-6ACE-9072-5339-1B5421531F7E}"/>
              </a:ext>
            </a:extLst>
          </p:cNvPr>
          <p:cNvSpPr>
            <a:spLocks noGrp="1"/>
          </p:cNvSpPr>
          <p:nvPr>
            <p:ph type="title"/>
          </p:nvPr>
        </p:nvSpPr>
        <p:spPr>
          <a:xfrm>
            <a:off x="838200" y="365125"/>
            <a:ext cx="10515600" cy="1325563"/>
          </a:xfrm>
        </p:spPr>
        <p:txBody>
          <a:bodyPr>
            <a:normAutofit/>
          </a:bodyPr>
          <a:lstStyle/>
          <a:p>
            <a:r>
              <a:rPr lang="en-US" sz="5000"/>
              <a:t>a) Market leader competitive strategies </a:t>
            </a:r>
          </a:p>
        </p:txBody>
      </p:sp>
      <p:sp>
        <p:nvSpPr>
          <p:cNvPr id="11" name="sketch line">
            <a:extLst>
              <a:ext uri="{FF2B5EF4-FFF2-40B4-BE49-F238E27FC236}">
                <a16:creationId xmlns:a16="http://schemas.microsoft.com/office/drawing/2014/main" id="{E0CBAC23-2E3F-4A90-BA59-F8299F6A54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200" y="1865313"/>
            <a:ext cx="10424160" cy="18288"/>
          </a:xfrm>
          <a:custGeom>
            <a:avLst/>
            <a:gdLst>
              <a:gd name="connsiteX0" fmla="*/ 0 w 10424160"/>
              <a:gd name="connsiteY0" fmla="*/ 0 h 18288"/>
              <a:gd name="connsiteX1" fmla="*/ 903427 w 10424160"/>
              <a:gd name="connsiteY1" fmla="*/ 0 h 18288"/>
              <a:gd name="connsiteX2" fmla="*/ 1389888 w 10424160"/>
              <a:gd name="connsiteY2" fmla="*/ 0 h 18288"/>
              <a:gd name="connsiteX3" fmla="*/ 2189074 w 10424160"/>
              <a:gd name="connsiteY3" fmla="*/ 0 h 18288"/>
              <a:gd name="connsiteX4" fmla="*/ 2675534 w 10424160"/>
              <a:gd name="connsiteY4" fmla="*/ 0 h 18288"/>
              <a:gd name="connsiteX5" fmla="*/ 3370478 w 10424160"/>
              <a:gd name="connsiteY5" fmla="*/ 0 h 18288"/>
              <a:gd name="connsiteX6" fmla="*/ 4169664 w 10424160"/>
              <a:gd name="connsiteY6" fmla="*/ 0 h 18288"/>
              <a:gd name="connsiteX7" fmla="*/ 4551883 w 10424160"/>
              <a:gd name="connsiteY7" fmla="*/ 0 h 18288"/>
              <a:gd name="connsiteX8" fmla="*/ 4934102 w 10424160"/>
              <a:gd name="connsiteY8" fmla="*/ 0 h 18288"/>
              <a:gd name="connsiteX9" fmla="*/ 5837530 w 10424160"/>
              <a:gd name="connsiteY9" fmla="*/ 0 h 18288"/>
              <a:gd name="connsiteX10" fmla="*/ 6532474 w 10424160"/>
              <a:gd name="connsiteY10" fmla="*/ 0 h 18288"/>
              <a:gd name="connsiteX11" fmla="*/ 6914693 w 10424160"/>
              <a:gd name="connsiteY11" fmla="*/ 0 h 18288"/>
              <a:gd name="connsiteX12" fmla="*/ 7609637 w 10424160"/>
              <a:gd name="connsiteY12" fmla="*/ 0 h 18288"/>
              <a:gd name="connsiteX13" fmla="*/ 8513064 w 10424160"/>
              <a:gd name="connsiteY13" fmla="*/ 0 h 18288"/>
              <a:gd name="connsiteX14" fmla="*/ 9103766 w 10424160"/>
              <a:gd name="connsiteY14" fmla="*/ 0 h 18288"/>
              <a:gd name="connsiteX15" fmla="*/ 9694469 w 10424160"/>
              <a:gd name="connsiteY15" fmla="*/ 0 h 18288"/>
              <a:gd name="connsiteX16" fmla="*/ 10424160 w 10424160"/>
              <a:gd name="connsiteY16" fmla="*/ 0 h 18288"/>
              <a:gd name="connsiteX17" fmla="*/ 10424160 w 10424160"/>
              <a:gd name="connsiteY17" fmla="*/ 18288 h 18288"/>
              <a:gd name="connsiteX18" fmla="*/ 9729216 w 10424160"/>
              <a:gd name="connsiteY18" fmla="*/ 18288 h 18288"/>
              <a:gd name="connsiteX19" fmla="*/ 8930030 w 10424160"/>
              <a:gd name="connsiteY19" fmla="*/ 18288 h 18288"/>
              <a:gd name="connsiteX20" fmla="*/ 8130845 w 10424160"/>
              <a:gd name="connsiteY20" fmla="*/ 18288 h 18288"/>
              <a:gd name="connsiteX21" fmla="*/ 7644384 w 10424160"/>
              <a:gd name="connsiteY21" fmla="*/ 18288 h 18288"/>
              <a:gd name="connsiteX22" fmla="*/ 6740957 w 10424160"/>
              <a:gd name="connsiteY22" fmla="*/ 18288 h 18288"/>
              <a:gd name="connsiteX23" fmla="*/ 6046013 w 10424160"/>
              <a:gd name="connsiteY23" fmla="*/ 18288 h 18288"/>
              <a:gd name="connsiteX24" fmla="*/ 5663794 w 10424160"/>
              <a:gd name="connsiteY24" fmla="*/ 18288 h 18288"/>
              <a:gd name="connsiteX25" fmla="*/ 4968850 w 10424160"/>
              <a:gd name="connsiteY25" fmla="*/ 18288 h 18288"/>
              <a:gd name="connsiteX26" fmla="*/ 4378147 w 10424160"/>
              <a:gd name="connsiteY26" fmla="*/ 18288 h 18288"/>
              <a:gd name="connsiteX27" fmla="*/ 3787445 w 10424160"/>
              <a:gd name="connsiteY27" fmla="*/ 18288 h 18288"/>
              <a:gd name="connsiteX28" fmla="*/ 3196742 w 10424160"/>
              <a:gd name="connsiteY28" fmla="*/ 18288 h 18288"/>
              <a:gd name="connsiteX29" fmla="*/ 2606040 w 10424160"/>
              <a:gd name="connsiteY29" fmla="*/ 18288 h 18288"/>
              <a:gd name="connsiteX30" fmla="*/ 1806854 w 10424160"/>
              <a:gd name="connsiteY30" fmla="*/ 18288 h 18288"/>
              <a:gd name="connsiteX31" fmla="*/ 1111910 w 10424160"/>
              <a:gd name="connsiteY31" fmla="*/ 18288 h 18288"/>
              <a:gd name="connsiteX32" fmla="*/ 729691 w 10424160"/>
              <a:gd name="connsiteY32" fmla="*/ 18288 h 18288"/>
              <a:gd name="connsiteX33" fmla="*/ 0 w 10424160"/>
              <a:gd name="connsiteY33" fmla="*/ 18288 h 18288"/>
              <a:gd name="connsiteX34" fmla="*/ 0 w 10424160"/>
              <a:gd name="connsiteY34"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0424160" h="18288" fill="none" extrusionOk="0">
                <a:moveTo>
                  <a:pt x="0" y="0"/>
                </a:moveTo>
                <a:cubicBezTo>
                  <a:pt x="251416" y="-3874"/>
                  <a:pt x="479411" y="-20508"/>
                  <a:pt x="903427" y="0"/>
                </a:cubicBezTo>
                <a:cubicBezTo>
                  <a:pt x="1327443" y="20508"/>
                  <a:pt x="1177990" y="-7387"/>
                  <a:pt x="1389888" y="0"/>
                </a:cubicBezTo>
                <a:cubicBezTo>
                  <a:pt x="1601786" y="7387"/>
                  <a:pt x="1928602" y="-6697"/>
                  <a:pt x="2189074" y="0"/>
                </a:cubicBezTo>
                <a:cubicBezTo>
                  <a:pt x="2449546" y="6697"/>
                  <a:pt x="2440085" y="-21144"/>
                  <a:pt x="2675534" y="0"/>
                </a:cubicBezTo>
                <a:cubicBezTo>
                  <a:pt x="2910983" y="21144"/>
                  <a:pt x="3026158" y="-11124"/>
                  <a:pt x="3370478" y="0"/>
                </a:cubicBezTo>
                <a:cubicBezTo>
                  <a:pt x="3714798" y="11124"/>
                  <a:pt x="3864539" y="-10660"/>
                  <a:pt x="4169664" y="0"/>
                </a:cubicBezTo>
                <a:cubicBezTo>
                  <a:pt x="4474789" y="10660"/>
                  <a:pt x="4471218" y="16488"/>
                  <a:pt x="4551883" y="0"/>
                </a:cubicBezTo>
                <a:cubicBezTo>
                  <a:pt x="4632548" y="-16488"/>
                  <a:pt x="4786830" y="7986"/>
                  <a:pt x="4934102" y="0"/>
                </a:cubicBezTo>
                <a:cubicBezTo>
                  <a:pt x="5081374" y="-7986"/>
                  <a:pt x="5575881" y="-33003"/>
                  <a:pt x="5837530" y="0"/>
                </a:cubicBezTo>
                <a:cubicBezTo>
                  <a:pt x="6099179" y="33003"/>
                  <a:pt x="6305895" y="14170"/>
                  <a:pt x="6532474" y="0"/>
                </a:cubicBezTo>
                <a:cubicBezTo>
                  <a:pt x="6759053" y="-14170"/>
                  <a:pt x="6726707" y="16121"/>
                  <a:pt x="6914693" y="0"/>
                </a:cubicBezTo>
                <a:cubicBezTo>
                  <a:pt x="7102679" y="-16121"/>
                  <a:pt x="7397857" y="32594"/>
                  <a:pt x="7609637" y="0"/>
                </a:cubicBezTo>
                <a:cubicBezTo>
                  <a:pt x="7821417" y="-32594"/>
                  <a:pt x="8141235" y="-3745"/>
                  <a:pt x="8513064" y="0"/>
                </a:cubicBezTo>
                <a:cubicBezTo>
                  <a:pt x="8884893" y="3745"/>
                  <a:pt x="8877548" y="3359"/>
                  <a:pt x="9103766" y="0"/>
                </a:cubicBezTo>
                <a:cubicBezTo>
                  <a:pt x="9329984" y="-3359"/>
                  <a:pt x="9545570" y="-17843"/>
                  <a:pt x="9694469" y="0"/>
                </a:cubicBezTo>
                <a:cubicBezTo>
                  <a:pt x="9843368" y="17843"/>
                  <a:pt x="10162477" y="-1217"/>
                  <a:pt x="10424160" y="0"/>
                </a:cubicBezTo>
                <a:cubicBezTo>
                  <a:pt x="10424498" y="7640"/>
                  <a:pt x="10423710" y="11289"/>
                  <a:pt x="10424160" y="18288"/>
                </a:cubicBezTo>
                <a:cubicBezTo>
                  <a:pt x="10184680" y="20716"/>
                  <a:pt x="10034768" y="-9357"/>
                  <a:pt x="9729216" y="18288"/>
                </a:cubicBezTo>
                <a:cubicBezTo>
                  <a:pt x="9423664" y="45933"/>
                  <a:pt x="9309220" y="36372"/>
                  <a:pt x="8930030" y="18288"/>
                </a:cubicBezTo>
                <a:cubicBezTo>
                  <a:pt x="8550840" y="204"/>
                  <a:pt x="8513376" y="34707"/>
                  <a:pt x="8130845" y="18288"/>
                </a:cubicBezTo>
                <a:cubicBezTo>
                  <a:pt x="7748315" y="1869"/>
                  <a:pt x="7864674" y="19659"/>
                  <a:pt x="7644384" y="18288"/>
                </a:cubicBezTo>
                <a:cubicBezTo>
                  <a:pt x="7424094" y="16917"/>
                  <a:pt x="6947001" y="55680"/>
                  <a:pt x="6740957" y="18288"/>
                </a:cubicBezTo>
                <a:cubicBezTo>
                  <a:pt x="6534913" y="-19104"/>
                  <a:pt x="6313809" y="33391"/>
                  <a:pt x="6046013" y="18288"/>
                </a:cubicBezTo>
                <a:cubicBezTo>
                  <a:pt x="5778217" y="3185"/>
                  <a:pt x="5786775" y="1439"/>
                  <a:pt x="5663794" y="18288"/>
                </a:cubicBezTo>
                <a:cubicBezTo>
                  <a:pt x="5540813" y="35137"/>
                  <a:pt x="5204724" y="25434"/>
                  <a:pt x="4968850" y="18288"/>
                </a:cubicBezTo>
                <a:cubicBezTo>
                  <a:pt x="4732976" y="11142"/>
                  <a:pt x="4559928" y="34568"/>
                  <a:pt x="4378147" y="18288"/>
                </a:cubicBezTo>
                <a:cubicBezTo>
                  <a:pt x="4196366" y="2008"/>
                  <a:pt x="3992200" y="35409"/>
                  <a:pt x="3787445" y="18288"/>
                </a:cubicBezTo>
                <a:cubicBezTo>
                  <a:pt x="3582690" y="1167"/>
                  <a:pt x="3488876" y="-7583"/>
                  <a:pt x="3196742" y="18288"/>
                </a:cubicBezTo>
                <a:cubicBezTo>
                  <a:pt x="2904608" y="44159"/>
                  <a:pt x="2729828" y="45906"/>
                  <a:pt x="2606040" y="18288"/>
                </a:cubicBezTo>
                <a:cubicBezTo>
                  <a:pt x="2482252" y="-9330"/>
                  <a:pt x="2000672" y="-5498"/>
                  <a:pt x="1806854" y="18288"/>
                </a:cubicBezTo>
                <a:cubicBezTo>
                  <a:pt x="1613036" y="42074"/>
                  <a:pt x="1310933" y="-4240"/>
                  <a:pt x="1111910" y="18288"/>
                </a:cubicBezTo>
                <a:cubicBezTo>
                  <a:pt x="912887" y="40816"/>
                  <a:pt x="891560" y="1701"/>
                  <a:pt x="729691" y="18288"/>
                </a:cubicBezTo>
                <a:cubicBezTo>
                  <a:pt x="567822" y="34875"/>
                  <a:pt x="203025" y="34462"/>
                  <a:pt x="0" y="18288"/>
                </a:cubicBezTo>
                <a:cubicBezTo>
                  <a:pt x="-82" y="11708"/>
                  <a:pt x="-178" y="8956"/>
                  <a:pt x="0" y="0"/>
                </a:cubicBezTo>
                <a:close/>
              </a:path>
              <a:path w="10424160" h="18288" stroke="0" extrusionOk="0">
                <a:moveTo>
                  <a:pt x="0" y="0"/>
                </a:moveTo>
                <a:cubicBezTo>
                  <a:pt x="119910" y="17195"/>
                  <a:pt x="345032" y="1652"/>
                  <a:pt x="590702" y="0"/>
                </a:cubicBezTo>
                <a:cubicBezTo>
                  <a:pt x="836372" y="-1652"/>
                  <a:pt x="830717" y="-10944"/>
                  <a:pt x="972922" y="0"/>
                </a:cubicBezTo>
                <a:cubicBezTo>
                  <a:pt x="1115127" y="10944"/>
                  <a:pt x="1638708" y="17269"/>
                  <a:pt x="1876349" y="0"/>
                </a:cubicBezTo>
                <a:cubicBezTo>
                  <a:pt x="2113990" y="-17269"/>
                  <a:pt x="2263529" y="27642"/>
                  <a:pt x="2467051" y="0"/>
                </a:cubicBezTo>
                <a:cubicBezTo>
                  <a:pt x="2670573" y="-27642"/>
                  <a:pt x="2867743" y="-1552"/>
                  <a:pt x="3057754" y="0"/>
                </a:cubicBezTo>
                <a:cubicBezTo>
                  <a:pt x="3247765" y="1552"/>
                  <a:pt x="3729099" y="45169"/>
                  <a:pt x="3961181" y="0"/>
                </a:cubicBezTo>
                <a:cubicBezTo>
                  <a:pt x="4193263" y="-45169"/>
                  <a:pt x="4313735" y="4067"/>
                  <a:pt x="4447642" y="0"/>
                </a:cubicBezTo>
                <a:cubicBezTo>
                  <a:pt x="4581549" y="-4067"/>
                  <a:pt x="5123626" y="11867"/>
                  <a:pt x="5351069" y="0"/>
                </a:cubicBezTo>
                <a:cubicBezTo>
                  <a:pt x="5578512" y="-11867"/>
                  <a:pt x="6044105" y="-19983"/>
                  <a:pt x="6254496" y="0"/>
                </a:cubicBezTo>
                <a:cubicBezTo>
                  <a:pt x="6464887" y="19983"/>
                  <a:pt x="6664731" y="4232"/>
                  <a:pt x="6949440" y="0"/>
                </a:cubicBezTo>
                <a:cubicBezTo>
                  <a:pt x="7234149" y="-4232"/>
                  <a:pt x="7497205" y="28731"/>
                  <a:pt x="7852867" y="0"/>
                </a:cubicBezTo>
                <a:cubicBezTo>
                  <a:pt x="8208529" y="-28731"/>
                  <a:pt x="8287556" y="2616"/>
                  <a:pt x="8443570" y="0"/>
                </a:cubicBezTo>
                <a:cubicBezTo>
                  <a:pt x="8599584" y="-2616"/>
                  <a:pt x="8871283" y="-14113"/>
                  <a:pt x="9034272" y="0"/>
                </a:cubicBezTo>
                <a:cubicBezTo>
                  <a:pt x="9197261" y="14113"/>
                  <a:pt x="9604978" y="-35623"/>
                  <a:pt x="9833458" y="0"/>
                </a:cubicBezTo>
                <a:cubicBezTo>
                  <a:pt x="10061938" y="35623"/>
                  <a:pt x="10231944" y="-8194"/>
                  <a:pt x="10424160" y="0"/>
                </a:cubicBezTo>
                <a:cubicBezTo>
                  <a:pt x="10424285" y="4395"/>
                  <a:pt x="10424085" y="9776"/>
                  <a:pt x="10424160" y="18288"/>
                </a:cubicBezTo>
                <a:cubicBezTo>
                  <a:pt x="10058736" y="-5772"/>
                  <a:pt x="9942989" y="-18764"/>
                  <a:pt x="9624974" y="18288"/>
                </a:cubicBezTo>
                <a:cubicBezTo>
                  <a:pt x="9306959" y="55340"/>
                  <a:pt x="9229263" y="24995"/>
                  <a:pt x="8930030" y="18288"/>
                </a:cubicBezTo>
                <a:cubicBezTo>
                  <a:pt x="8630797" y="11581"/>
                  <a:pt x="8647263" y="10931"/>
                  <a:pt x="8547811" y="18288"/>
                </a:cubicBezTo>
                <a:cubicBezTo>
                  <a:pt x="8448359" y="25645"/>
                  <a:pt x="8173221" y="219"/>
                  <a:pt x="8061350" y="18288"/>
                </a:cubicBezTo>
                <a:cubicBezTo>
                  <a:pt x="7949479" y="36357"/>
                  <a:pt x="7437002" y="17516"/>
                  <a:pt x="7157923" y="18288"/>
                </a:cubicBezTo>
                <a:cubicBezTo>
                  <a:pt x="6878844" y="19060"/>
                  <a:pt x="6610241" y="8864"/>
                  <a:pt x="6462979" y="18288"/>
                </a:cubicBezTo>
                <a:cubicBezTo>
                  <a:pt x="6315717" y="27712"/>
                  <a:pt x="6124879" y="4989"/>
                  <a:pt x="5976518" y="18288"/>
                </a:cubicBezTo>
                <a:cubicBezTo>
                  <a:pt x="5828157" y="31587"/>
                  <a:pt x="5566880" y="7112"/>
                  <a:pt x="5281574" y="18288"/>
                </a:cubicBezTo>
                <a:cubicBezTo>
                  <a:pt x="4996268" y="29464"/>
                  <a:pt x="5085614" y="20493"/>
                  <a:pt x="4899355" y="18288"/>
                </a:cubicBezTo>
                <a:cubicBezTo>
                  <a:pt x="4713096" y="16083"/>
                  <a:pt x="4606138" y="34359"/>
                  <a:pt x="4517136" y="18288"/>
                </a:cubicBezTo>
                <a:cubicBezTo>
                  <a:pt x="4428134" y="2217"/>
                  <a:pt x="4125335" y="52414"/>
                  <a:pt x="3822192" y="18288"/>
                </a:cubicBezTo>
                <a:cubicBezTo>
                  <a:pt x="3519049" y="-15838"/>
                  <a:pt x="3453132" y="3859"/>
                  <a:pt x="3335731" y="18288"/>
                </a:cubicBezTo>
                <a:cubicBezTo>
                  <a:pt x="3218330" y="32717"/>
                  <a:pt x="2718749" y="-13936"/>
                  <a:pt x="2536546" y="18288"/>
                </a:cubicBezTo>
                <a:cubicBezTo>
                  <a:pt x="2354343" y="50512"/>
                  <a:pt x="2190669" y="3238"/>
                  <a:pt x="2050085" y="18288"/>
                </a:cubicBezTo>
                <a:cubicBezTo>
                  <a:pt x="1909501" y="33338"/>
                  <a:pt x="1520975" y="3062"/>
                  <a:pt x="1250899" y="18288"/>
                </a:cubicBezTo>
                <a:cubicBezTo>
                  <a:pt x="980823" y="33514"/>
                  <a:pt x="992936" y="28036"/>
                  <a:pt x="868680" y="18288"/>
                </a:cubicBezTo>
                <a:cubicBezTo>
                  <a:pt x="744424" y="8540"/>
                  <a:pt x="230364" y="33365"/>
                  <a:pt x="0" y="18288"/>
                </a:cubicBezTo>
                <a:cubicBezTo>
                  <a:pt x="-504" y="12101"/>
                  <a:pt x="-591" y="7719"/>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 name="Content Placeholder 3">
            <a:extLst>
              <a:ext uri="{FF2B5EF4-FFF2-40B4-BE49-F238E27FC236}">
                <a16:creationId xmlns:a16="http://schemas.microsoft.com/office/drawing/2014/main" id="{C5E0BD19-3C3F-FFE3-B55D-A62BFB8AE333}"/>
              </a:ext>
            </a:extLst>
          </p:cNvPr>
          <p:cNvGraphicFramePr>
            <a:graphicFrameLocks noGrp="1"/>
          </p:cNvGraphicFramePr>
          <p:nvPr>
            <p:ph idx="1"/>
            <p:extLst>
              <p:ext uri="{D42A27DB-BD31-4B8C-83A1-F6EECF244321}">
                <p14:modId xmlns:p14="http://schemas.microsoft.com/office/powerpoint/2010/main" val="2234456016"/>
              </p:ext>
            </p:extLst>
          </p:nvPr>
        </p:nvGraphicFramePr>
        <p:xfrm>
          <a:off x="838200" y="2526255"/>
          <a:ext cx="10515601" cy="3352542"/>
        </p:xfrm>
        <a:graphic>
          <a:graphicData uri="http://schemas.openxmlformats.org/drawingml/2006/table">
            <a:tbl>
              <a:tblPr firstRow="1" firstCol="1" bandRow="1"/>
              <a:tblGrid>
                <a:gridCol w="1634704">
                  <a:extLst>
                    <a:ext uri="{9D8B030D-6E8A-4147-A177-3AD203B41FA5}">
                      <a16:colId xmlns:a16="http://schemas.microsoft.com/office/drawing/2014/main" val="3108416357"/>
                    </a:ext>
                  </a:extLst>
                </a:gridCol>
                <a:gridCol w="8880897">
                  <a:extLst>
                    <a:ext uri="{9D8B030D-6E8A-4147-A177-3AD203B41FA5}">
                      <a16:colId xmlns:a16="http://schemas.microsoft.com/office/drawing/2014/main" val="930853868"/>
                    </a:ext>
                  </a:extLst>
                </a:gridCol>
              </a:tblGrid>
              <a:tr h="535520">
                <a:tc>
                  <a:txBody>
                    <a:bodyPr/>
                    <a:lstStyle/>
                    <a:p>
                      <a:pPr marL="0" marR="0" algn="just">
                        <a:lnSpc>
                          <a:spcPct val="115000"/>
                        </a:lnSpc>
                        <a:spcBef>
                          <a:spcPts val="0"/>
                        </a:spcBef>
                        <a:spcAft>
                          <a:spcPts val="600"/>
                        </a:spcAft>
                      </a:pPr>
                      <a:r>
                        <a:rPr lang="en-US" sz="2900" kern="100">
                          <a:effectLst/>
                          <a:latin typeface="Times New Roman" panose="02020603050405020304" pitchFamily="18" charset="0"/>
                          <a:ea typeface="SimSun" panose="02010600030101010101" pitchFamily="2" charset="-122"/>
                          <a:cs typeface="Times New Roman" panose="02020603050405020304" pitchFamily="18" charset="0"/>
                        </a:rPr>
                        <a:t> </a:t>
                      </a:r>
                      <a:endParaRPr lang="en-US" sz="2900" kern="100">
                        <a:effectLst/>
                        <a:latin typeface="Calibri" panose="020F0502020204030204" pitchFamily="34" charset="0"/>
                        <a:ea typeface="SimSun" panose="02010600030101010101" pitchFamily="2" charset="-122"/>
                        <a:cs typeface="Times New Roman" panose="02020603050405020304" pitchFamily="18" charset="0"/>
                      </a:endParaRPr>
                    </a:p>
                  </a:txBody>
                  <a:tcPr marL="100655" marR="10065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342900" marR="0" lvl="0" indent="-342900" algn="ctr">
                        <a:lnSpc>
                          <a:spcPct val="115000"/>
                        </a:lnSpc>
                        <a:spcBef>
                          <a:spcPts val="0"/>
                        </a:spcBef>
                        <a:spcAft>
                          <a:spcPts val="600"/>
                        </a:spcAft>
                        <a:buFont typeface="+mj-lt"/>
                        <a:buAutoNum type="alphaLcParenR"/>
                      </a:pPr>
                      <a:r>
                        <a:rPr lang="en-US" sz="2900" b="1" i="1" kern="100">
                          <a:effectLst/>
                          <a:latin typeface="Times New Roman" panose="02020603050405020304" pitchFamily="18" charset="0"/>
                          <a:ea typeface="SimSun" panose="02010600030101010101" pitchFamily="2" charset="-122"/>
                          <a:cs typeface="Times New Roman" panose="02020603050405020304" pitchFamily="18" charset="0"/>
                        </a:rPr>
                        <a:t>Expanding market share</a:t>
                      </a:r>
                      <a:endParaRPr lang="en-US" sz="2900" kern="100">
                        <a:effectLst/>
                        <a:latin typeface="Calibri" panose="020F0502020204030204" pitchFamily="34" charset="0"/>
                        <a:ea typeface="SimSun" panose="02010600030101010101" pitchFamily="2" charset="-122"/>
                        <a:cs typeface="Times New Roman" panose="02020603050405020304" pitchFamily="18" charset="0"/>
                      </a:endParaRPr>
                    </a:p>
                  </a:txBody>
                  <a:tcPr marL="100655" marR="10065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405556492"/>
                  </a:ext>
                </a:extLst>
              </a:tr>
              <a:tr h="2817022">
                <a:tc>
                  <a:txBody>
                    <a:bodyPr/>
                    <a:lstStyle/>
                    <a:p>
                      <a:pPr marL="0" marR="0" algn="just">
                        <a:lnSpc>
                          <a:spcPct val="115000"/>
                        </a:lnSpc>
                        <a:spcBef>
                          <a:spcPts val="0"/>
                        </a:spcBef>
                        <a:spcAft>
                          <a:spcPts val="600"/>
                        </a:spcAft>
                      </a:pPr>
                      <a:r>
                        <a:rPr lang="en-US" sz="2900" kern="100">
                          <a:effectLst/>
                          <a:latin typeface="Times New Roman" panose="02020603050405020304" pitchFamily="18" charset="0"/>
                          <a:ea typeface="SimSun" panose="02010600030101010101" pitchFamily="2" charset="-122"/>
                          <a:cs typeface="Times New Roman" panose="02020603050405020304" pitchFamily="18" charset="0"/>
                        </a:rPr>
                        <a:t>Increase market share </a:t>
                      </a:r>
                      <a:endParaRPr lang="en-US" sz="2900" kern="100">
                        <a:effectLst/>
                        <a:latin typeface="Calibri" panose="020F0502020204030204" pitchFamily="34" charset="0"/>
                        <a:ea typeface="SimSun" panose="02010600030101010101" pitchFamily="2" charset="-122"/>
                        <a:cs typeface="Times New Roman" panose="02020603050405020304" pitchFamily="18" charset="0"/>
                      </a:endParaRPr>
                    </a:p>
                  </a:txBody>
                  <a:tcPr marL="100655" marR="10065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just">
                        <a:lnSpc>
                          <a:spcPct val="115000"/>
                        </a:lnSpc>
                        <a:spcBef>
                          <a:spcPts val="0"/>
                        </a:spcBef>
                        <a:spcAft>
                          <a:spcPts val="600"/>
                        </a:spcAft>
                      </a:pPr>
                      <a:r>
                        <a:rPr lang="en-US" sz="2900" kern="100">
                          <a:effectLst/>
                          <a:latin typeface="Times New Roman" panose="02020603050405020304" pitchFamily="18" charset="0"/>
                          <a:ea typeface="SimSun" panose="02010600030101010101" pitchFamily="2" charset="-122"/>
                          <a:cs typeface="Times New Roman" panose="02020603050405020304" pitchFamily="18" charset="0"/>
                        </a:rPr>
                        <a:t>Developing and adding new products</a:t>
                      </a:r>
                    </a:p>
                    <a:p>
                      <a:pPr marL="0" marR="0" algn="just">
                        <a:lnSpc>
                          <a:spcPct val="115000"/>
                        </a:lnSpc>
                        <a:spcBef>
                          <a:spcPts val="0"/>
                        </a:spcBef>
                        <a:spcAft>
                          <a:spcPts val="600"/>
                        </a:spcAft>
                      </a:pPr>
                      <a:r>
                        <a:rPr lang="en-US" sz="2900" kern="100">
                          <a:effectLst/>
                          <a:latin typeface="Times New Roman" panose="02020603050405020304" pitchFamily="18" charset="0"/>
                          <a:ea typeface="SimSun" panose="02010600030101010101" pitchFamily="2" charset="-122"/>
                          <a:cs typeface="Times New Roman" panose="02020603050405020304" pitchFamily="18" charset="0"/>
                        </a:rPr>
                        <a:t>Increasing market expenditures faster than the rate of market growth </a:t>
                      </a:r>
                    </a:p>
                    <a:p>
                      <a:pPr marL="0" marR="0" algn="just">
                        <a:lnSpc>
                          <a:spcPct val="115000"/>
                        </a:lnSpc>
                        <a:spcBef>
                          <a:spcPts val="0"/>
                        </a:spcBef>
                        <a:spcAft>
                          <a:spcPts val="600"/>
                        </a:spcAft>
                      </a:pPr>
                      <a:r>
                        <a:rPr lang="en-US" sz="2900" kern="100">
                          <a:effectLst/>
                          <a:latin typeface="Times New Roman" panose="02020603050405020304" pitchFamily="18" charset="0"/>
                          <a:ea typeface="SimSun" panose="02010600030101010101" pitchFamily="2" charset="-122"/>
                          <a:cs typeface="Times New Roman" panose="02020603050405020304" pitchFamily="18" charset="0"/>
                        </a:rPr>
                        <a:t>Increase product quality relative to competitors. Eg Saccos in Kenya</a:t>
                      </a:r>
                      <a:endParaRPr lang="en-US" sz="2900" kern="100">
                        <a:effectLst/>
                        <a:latin typeface="Calibri" panose="020F0502020204030204" pitchFamily="34" charset="0"/>
                        <a:ea typeface="SimSun" panose="02010600030101010101" pitchFamily="2" charset="-122"/>
                        <a:cs typeface="Times New Roman" panose="02020603050405020304" pitchFamily="18" charset="0"/>
                      </a:endParaRPr>
                    </a:p>
                  </a:txBody>
                  <a:tcPr marL="100655" marR="10065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55903543"/>
                  </a:ext>
                </a:extLst>
              </a:tr>
            </a:tbl>
          </a:graphicData>
        </a:graphic>
      </p:graphicFrame>
    </p:spTree>
    <p:extLst>
      <p:ext uri="{BB962C8B-B14F-4D97-AF65-F5344CB8AC3E}">
        <p14:creationId xmlns:p14="http://schemas.microsoft.com/office/powerpoint/2010/main" val="308410290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B55E039-8F89-8A97-138C-00AD94E895C1}"/>
              </a:ext>
            </a:extLst>
          </p:cNvPr>
          <p:cNvSpPr>
            <a:spLocks noGrp="1"/>
          </p:cNvSpPr>
          <p:nvPr>
            <p:ph type="title"/>
          </p:nvPr>
        </p:nvSpPr>
        <p:spPr>
          <a:xfrm>
            <a:off x="841248" y="548640"/>
            <a:ext cx="3600860" cy="5431536"/>
          </a:xfrm>
        </p:spPr>
        <p:txBody>
          <a:bodyPr>
            <a:normAutofit/>
          </a:bodyPr>
          <a:lstStyle/>
          <a:p>
            <a:r>
              <a:rPr lang="en-US" sz="5400"/>
              <a:t>b) Market challenger competitive strategies </a:t>
            </a:r>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4C85D6E-4CE7-0B46-AD23-56FEB6D00820}"/>
              </a:ext>
            </a:extLst>
          </p:cNvPr>
          <p:cNvSpPr>
            <a:spLocks noGrp="1"/>
          </p:cNvSpPr>
          <p:nvPr>
            <p:ph idx="1"/>
          </p:nvPr>
        </p:nvSpPr>
        <p:spPr>
          <a:xfrm>
            <a:off x="5126418" y="552091"/>
            <a:ext cx="6224335" cy="5431536"/>
          </a:xfrm>
        </p:spPr>
        <p:txBody>
          <a:bodyPr anchor="ctr">
            <a:normAutofit/>
          </a:bodyPr>
          <a:lstStyle/>
          <a:p>
            <a:r>
              <a:rPr lang="en-US" sz="2200"/>
              <a:t>A market challenger is a company that aggressively seeks to gain market share and challenge the dominance of the market leader.</a:t>
            </a:r>
          </a:p>
          <a:p>
            <a:r>
              <a:rPr lang="en-US" sz="2200"/>
              <a:t> They are firms that attack the leader and other competitors in an aggressive bid for further market share </a:t>
            </a:r>
          </a:p>
          <a:p>
            <a:r>
              <a:rPr lang="en-US" sz="2200"/>
              <a:t>Challengers employ various strategies:</a:t>
            </a:r>
          </a:p>
          <a:p>
            <a:r>
              <a:rPr lang="en-US" sz="2200"/>
              <a:t>Innovative product offerings</a:t>
            </a:r>
          </a:p>
          <a:p>
            <a:r>
              <a:rPr lang="en-US" sz="2200"/>
              <a:t>Aggressive pricing</a:t>
            </a:r>
          </a:p>
          <a:p>
            <a:r>
              <a:rPr lang="en-US" sz="2200"/>
              <a:t>Extensive marketing efforts to compete effectively. </a:t>
            </a:r>
          </a:p>
          <a:p>
            <a:r>
              <a:rPr lang="en-US" sz="2200"/>
              <a:t>Target specific segments where the leader is weak </a:t>
            </a:r>
          </a:p>
          <a:p>
            <a:r>
              <a:rPr lang="en-US" sz="2200"/>
              <a:t>Aim to disrupt the status quo </a:t>
            </a:r>
          </a:p>
        </p:txBody>
      </p:sp>
    </p:spTree>
    <p:extLst>
      <p:ext uri="{BB962C8B-B14F-4D97-AF65-F5344CB8AC3E}">
        <p14:creationId xmlns:p14="http://schemas.microsoft.com/office/powerpoint/2010/main" val="139924049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B55E039-8F89-8A97-138C-00AD94E895C1}"/>
              </a:ext>
            </a:extLst>
          </p:cNvPr>
          <p:cNvSpPr>
            <a:spLocks noGrp="1"/>
          </p:cNvSpPr>
          <p:nvPr>
            <p:ph type="title"/>
          </p:nvPr>
        </p:nvSpPr>
        <p:spPr>
          <a:xfrm>
            <a:off x="841248" y="548640"/>
            <a:ext cx="3600860" cy="5431536"/>
          </a:xfrm>
        </p:spPr>
        <p:txBody>
          <a:bodyPr>
            <a:normAutofit/>
          </a:bodyPr>
          <a:lstStyle/>
          <a:p>
            <a:r>
              <a:rPr lang="en-US" sz="5400"/>
              <a:t>b) Market challenger competitive strategies </a:t>
            </a:r>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4C85D6E-4CE7-0B46-AD23-56FEB6D00820}"/>
              </a:ext>
            </a:extLst>
          </p:cNvPr>
          <p:cNvSpPr>
            <a:spLocks noGrp="1"/>
          </p:cNvSpPr>
          <p:nvPr>
            <p:ph idx="1"/>
          </p:nvPr>
        </p:nvSpPr>
        <p:spPr>
          <a:xfrm>
            <a:off x="5126418" y="552091"/>
            <a:ext cx="6224335" cy="5431536"/>
          </a:xfrm>
        </p:spPr>
        <p:txBody>
          <a:bodyPr anchor="ctr">
            <a:normAutofit/>
          </a:bodyPr>
          <a:lstStyle/>
          <a:p>
            <a:r>
              <a:rPr lang="en-US" sz="2200"/>
              <a:t>A market challenger can attack:</a:t>
            </a:r>
          </a:p>
          <a:p>
            <a:r>
              <a:rPr lang="en-US" sz="2200"/>
              <a:t> The market leader</a:t>
            </a:r>
          </a:p>
          <a:p>
            <a:r>
              <a:rPr lang="en-US" sz="2200"/>
              <a:t>Firms its own size that are not doing the job well </a:t>
            </a:r>
          </a:p>
          <a:p>
            <a:r>
              <a:rPr lang="en-US" sz="2200"/>
              <a:t>Underfinanced firms</a:t>
            </a:r>
          </a:p>
          <a:p>
            <a:r>
              <a:rPr lang="en-US" sz="2200"/>
              <a:t>Small local and regional firms</a:t>
            </a:r>
          </a:p>
          <a:p>
            <a:r>
              <a:rPr lang="en-US" sz="2200"/>
              <a:t>Attacking the status quo</a:t>
            </a:r>
          </a:p>
        </p:txBody>
      </p:sp>
    </p:spTree>
    <p:extLst>
      <p:ext uri="{BB962C8B-B14F-4D97-AF65-F5344CB8AC3E}">
        <p14:creationId xmlns:p14="http://schemas.microsoft.com/office/powerpoint/2010/main" val="47497625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B20A928-75F2-DA21-1E61-07C8801B8F9E}"/>
              </a:ext>
            </a:extLst>
          </p:cNvPr>
          <p:cNvSpPr>
            <a:spLocks noGrp="1"/>
          </p:cNvSpPr>
          <p:nvPr>
            <p:ph type="title"/>
          </p:nvPr>
        </p:nvSpPr>
        <p:spPr>
          <a:xfrm>
            <a:off x="635000" y="640823"/>
            <a:ext cx="3418659" cy="5583148"/>
          </a:xfrm>
        </p:spPr>
        <p:txBody>
          <a:bodyPr anchor="ctr">
            <a:normAutofit/>
          </a:bodyPr>
          <a:lstStyle/>
          <a:p>
            <a:r>
              <a:rPr lang="en-US" sz="5000"/>
              <a:t>b) Market challenger competitive strategies </a:t>
            </a:r>
          </a:p>
        </p:txBody>
      </p:sp>
      <p:sp>
        <p:nvSpPr>
          <p:cNvPr id="11"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27450" y="3462719"/>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 name="Content Placeholder 3">
            <a:extLst>
              <a:ext uri="{FF2B5EF4-FFF2-40B4-BE49-F238E27FC236}">
                <a16:creationId xmlns:a16="http://schemas.microsoft.com/office/drawing/2014/main" id="{DBD466E7-1C63-BEA5-4DBD-A52F1CA551AC}"/>
              </a:ext>
            </a:extLst>
          </p:cNvPr>
          <p:cNvGraphicFramePr>
            <a:graphicFrameLocks noGrp="1"/>
          </p:cNvGraphicFramePr>
          <p:nvPr>
            <p:ph idx="1"/>
            <p:extLst>
              <p:ext uri="{D42A27DB-BD31-4B8C-83A1-F6EECF244321}">
                <p14:modId xmlns:p14="http://schemas.microsoft.com/office/powerpoint/2010/main" val="680409535"/>
              </p:ext>
            </p:extLst>
          </p:nvPr>
        </p:nvGraphicFramePr>
        <p:xfrm>
          <a:off x="4648018" y="882391"/>
          <a:ext cx="6900513" cy="5053006"/>
        </p:xfrm>
        <a:graphic>
          <a:graphicData uri="http://schemas.openxmlformats.org/drawingml/2006/table">
            <a:tbl>
              <a:tblPr firstRow="1" firstCol="1" bandRow="1">
                <a:noFill/>
              </a:tblPr>
              <a:tblGrid>
                <a:gridCol w="1243546">
                  <a:extLst>
                    <a:ext uri="{9D8B030D-6E8A-4147-A177-3AD203B41FA5}">
                      <a16:colId xmlns:a16="http://schemas.microsoft.com/office/drawing/2014/main" val="3632731394"/>
                    </a:ext>
                  </a:extLst>
                </a:gridCol>
                <a:gridCol w="3651311">
                  <a:extLst>
                    <a:ext uri="{9D8B030D-6E8A-4147-A177-3AD203B41FA5}">
                      <a16:colId xmlns:a16="http://schemas.microsoft.com/office/drawing/2014/main" val="2959720880"/>
                    </a:ext>
                  </a:extLst>
                </a:gridCol>
                <a:gridCol w="2005656">
                  <a:extLst>
                    <a:ext uri="{9D8B030D-6E8A-4147-A177-3AD203B41FA5}">
                      <a16:colId xmlns:a16="http://schemas.microsoft.com/office/drawing/2014/main" val="1501664745"/>
                    </a:ext>
                  </a:extLst>
                </a:gridCol>
              </a:tblGrid>
              <a:tr h="518364">
                <a:tc>
                  <a:txBody>
                    <a:bodyPr/>
                    <a:lstStyle/>
                    <a:p>
                      <a:pPr marL="0" marR="0" algn="just">
                        <a:lnSpc>
                          <a:spcPct val="115000"/>
                        </a:lnSpc>
                        <a:spcBef>
                          <a:spcPts val="0"/>
                        </a:spcBef>
                        <a:spcAft>
                          <a:spcPts val="600"/>
                        </a:spcAft>
                      </a:pPr>
                      <a:r>
                        <a:rPr lang="en-US" sz="1600" b="1" kern="100" cap="none" spc="0">
                          <a:solidFill>
                            <a:schemeClr val="bg1"/>
                          </a:solidFill>
                          <a:effectLst/>
                          <a:latin typeface="Times New Roman" panose="02020603050405020304" pitchFamily="18" charset="0"/>
                          <a:ea typeface="SimSun" panose="02010600030101010101" pitchFamily="2" charset="-122"/>
                          <a:cs typeface="Times New Roman" panose="02020603050405020304" pitchFamily="18" charset="0"/>
                        </a:rPr>
                        <a:t>Strategy </a:t>
                      </a:r>
                      <a:endParaRPr lang="en-US" sz="1600" b="1" kern="100" cap="none" spc="0">
                        <a:solidFill>
                          <a:schemeClr val="bg1"/>
                        </a:solidFill>
                        <a:effectLst/>
                        <a:latin typeface="Aptos" panose="020B0004020202020204" pitchFamily="34" charset="0"/>
                        <a:ea typeface="Aptos" panose="020B0004020202020204" pitchFamily="34" charset="0"/>
                        <a:cs typeface="Times New Roman" panose="02020603050405020304" pitchFamily="18" charset="0"/>
                      </a:endParaRPr>
                    </a:p>
                  </a:txBody>
                  <a:tcPr marL="73562" marR="52544" marT="105088" marB="105088" anchor="ctr">
                    <a:lnL w="12700" cmpd="sng">
                      <a:noFill/>
                    </a:lnL>
                    <a:lnR w="12700" cmpd="sng">
                      <a:noFill/>
                    </a:lnR>
                    <a:lnT w="19050" cap="flat" cmpd="sng" algn="ctr">
                      <a:noFill/>
                      <a:prstDash val="solid"/>
                    </a:lnT>
                    <a:lnB w="38100" cmpd="sng">
                      <a:noFill/>
                    </a:lnB>
                    <a:solidFill>
                      <a:schemeClr val="tx1"/>
                    </a:solidFill>
                  </a:tcPr>
                </a:tc>
                <a:tc>
                  <a:txBody>
                    <a:bodyPr/>
                    <a:lstStyle/>
                    <a:p>
                      <a:pPr marL="0" marR="0" algn="just">
                        <a:lnSpc>
                          <a:spcPct val="115000"/>
                        </a:lnSpc>
                        <a:spcBef>
                          <a:spcPts val="0"/>
                        </a:spcBef>
                        <a:spcAft>
                          <a:spcPts val="600"/>
                        </a:spcAft>
                      </a:pPr>
                      <a:r>
                        <a:rPr lang="en-US" sz="1600" b="1" kern="100" cap="none" spc="0">
                          <a:solidFill>
                            <a:schemeClr val="bg1"/>
                          </a:solidFill>
                          <a:effectLst/>
                          <a:latin typeface="Times New Roman" panose="02020603050405020304" pitchFamily="18" charset="0"/>
                          <a:ea typeface="SimSun" panose="02010600030101010101" pitchFamily="2" charset="-122"/>
                          <a:cs typeface="Times New Roman" panose="02020603050405020304" pitchFamily="18" charset="0"/>
                        </a:rPr>
                        <a:t>Explanation </a:t>
                      </a:r>
                      <a:endParaRPr lang="en-US" sz="1600" b="1" kern="100" cap="none" spc="0">
                        <a:solidFill>
                          <a:schemeClr val="bg1"/>
                        </a:solidFill>
                        <a:effectLst/>
                        <a:latin typeface="Aptos" panose="020B0004020202020204" pitchFamily="34" charset="0"/>
                        <a:ea typeface="Aptos" panose="020B0004020202020204" pitchFamily="34" charset="0"/>
                        <a:cs typeface="Times New Roman" panose="02020603050405020304" pitchFamily="18" charset="0"/>
                      </a:endParaRPr>
                    </a:p>
                  </a:txBody>
                  <a:tcPr marL="73562" marR="52544" marT="105088" marB="105088" anchor="ctr">
                    <a:lnL w="12700" cmpd="sng">
                      <a:noFill/>
                    </a:lnL>
                    <a:lnR w="12700" cmpd="sng">
                      <a:noFill/>
                    </a:lnR>
                    <a:lnT w="19050" cap="flat" cmpd="sng" algn="ctr">
                      <a:noFill/>
                      <a:prstDash val="solid"/>
                    </a:lnT>
                    <a:lnB w="38100" cmpd="sng">
                      <a:noFill/>
                    </a:lnB>
                    <a:solidFill>
                      <a:schemeClr val="tx1"/>
                    </a:solidFill>
                  </a:tcPr>
                </a:tc>
                <a:tc>
                  <a:txBody>
                    <a:bodyPr/>
                    <a:lstStyle/>
                    <a:p>
                      <a:pPr marL="0" marR="0" algn="just">
                        <a:lnSpc>
                          <a:spcPct val="115000"/>
                        </a:lnSpc>
                        <a:spcBef>
                          <a:spcPts val="0"/>
                        </a:spcBef>
                        <a:spcAft>
                          <a:spcPts val="600"/>
                        </a:spcAft>
                      </a:pPr>
                      <a:r>
                        <a:rPr lang="en-US" sz="1600" b="1" kern="100" cap="none" spc="0">
                          <a:solidFill>
                            <a:schemeClr val="bg1"/>
                          </a:solidFill>
                          <a:effectLst/>
                          <a:latin typeface="Times New Roman" panose="02020603050405020304" pitchFamily="18" charset="0"/>
                          <a:ea typeface="SimSun" panose="02010600030101010101" pitchFamily="2" charset="-122"/>
                          <a:cs typeface="Times New Roman" panose="02020603050405020304" pitchFamily="18" charset="0"/>
                        </a:rPr>
                        <a:t>Example </a:t>
                      </a:r>
                      <a:endParaRPr lang="en-US" sz="1600" b="1" kern="100" cap="none" spc="0">
                        <a:solidFill>
                          <a:schemeClr val="bg1"/>
                        </a:solidFill>
                        <a:effectLst/>
                        <a:latin typeface="Aptos" panose="020B0004020202020204" pitchFamily="34" charset="0"/>
                        <a:ea typeface="Aptos" panose="020B0004020202020204" pitchFamily="34" charset="0"/>
                        <a:cs typeface="Times New Roman" panose="02020603050405020304" pitchFamily="18" charset="0"/>
                      </a:endParaRPr>
                    </a:p>
                  </a:txBody>
                  <a:tcPr marL="73562" marR="52544" marT="105088" marB="105088" anchor="ctr">
                    <a:lnL w="12700" cmpd="sng">
                      <a:noFill/>
                    </a:lnL>
                    <a:lnR w="12700" cmpd="sng">
                      <a:noFill/>
                    </a:lnR>
                    <a:lnT w="19050" cap="flat" cmpd="sng" algn="ctr">
                      <a:noFill/>
                      <a:prstDash val="solid"/>
                    </a:lnT>
                    <a:lnB w="38100" cmpd="sng">
                      <a:noFill/>
                    </a:lnB>
                    <a:solidFill>
                      <a:schemeClr val="tx1"/>
                    </a:solidFill>
                  </a:tcPr>
                </a:tc>
                <a:extLst>
                  <a:ext uri="{0D108BD9-81ED-4DB2-BD59-A6C34878D82A}">
                    <a16:rowId xmlns:a16="http://schemas.microsoft.com/office/drawing/2014/main" val="1621563766"/>
                  </a:ext>
                </a:extLst>
              </a:tr>
              <a:tr h="858588">
                <a:tc>
                  <a:txBody>
                    <a:bodyPr/>
                    <a:lstStyle/>
                    <a:p>
                      <a:pPr marL="0" marR="0" algn="just">
                        <a:lnSpc>
                          <a:spcPct val="115000"/>
                        </a:lnSpc>
                        <a:spcBef>
                          <a:spcPts val="0"/>
                        </a:spcBef>
                        <a:spcAft>
                          <a:spcPts val="600"/>
                        </a:spcAft>
                      </a:pPr>
                      <a:r>
                        <a:rPr lang="en-US" sz="1400" b="1" kern="100" cap="none" spc="0">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Frontal attack</a:t>
                      </a:r>
                      <a:endParaRPr lang="en-US" sz="1400" b="1" kern="100" cap="none" spc="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73562" marR="52544" marT="0" marB="105088">
                    <a:lnL w="12700" cmpd="sng">
                      <a:noFill/>
                      <a:prstDash val="solid"/>
                    </a:lnL>
                    <a:lnR w="12700" cmpd="sng">
                      <a:noFill/>
                      <a:prstDash val="solid"/>
                    </a:lnR>
                    <a:lnT w="38100" cmpd="sng">
                      <a:noFill/>
                    </a:lnT>
                    <a:lnB w="12700" cap="flat" cmpd="sng" algn="ctr">
                      <a:solidFill>
                        <a:schemeClr val="tx1"/>
                      </a:solidFill>
                      <a:prstDash val="solid"/>
                    </a:lnB>
                    <a:noFill/>
                  </a:tcPr>
                </a:tc>
                <a:tc>
                  <a:txBody>
                    <a:bodyPr/>
                    <a:lstStyle/>
                    <a:p>
                      <a:pPr marL="0" marR="0" algn="just">
                        <a:lnSpc>
                          <a:spcPct val="115000"/>
                        </a:lnSpc>
                        <a:spcBef>
                          <a:spcPts val="0"/>
                        </a:spcBef>
                        <a:spcAft>
                          <a:spcPts val="600"/>
                        </a:spcAft>
                      </a:pPr>
                      <a:r>
                        <a:rPr lang="en-US" sz="1400" kern="100" cap="none" spc="0">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In pure frontal attack, the attacker matches its opponent’s product, advertising, price, and distribution.</a:t>
                      </a:r>
                      <a:endParaRPr lang="en-US" sz="1400" kern="100" cap="none" spc="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73562" marR="52544" marT="0" marB="105088">
                    <a:lnL w="12700" cmpd="sng">
                      <a:noFill/>
                      <a:prstDash val="solid"/>
                    </a:lnL>
                    <a:lnR w="12700" cmpd="sng">
                      <a:noFill/>
                      <a:prstDash val="solid"/>
                    </a:lnR>
                    <a:lnT w="38100" cmpd="sng">
                      <a:noFill/>
                    </a:lnT>
                    <a:lnB w="12700" cap="flat" cmpd="sng" algn="ctr">
                      <a:solidFill>
                        <a:schemeClr val="tx1"/>
                      </a:solidFill>
                      <a:prstDash val="solid"/>
                    </a:lnB>
                    <a:noFill/>
                  </a:tcPr>
                </a:tc>
                <a:tc>
                  <a:txBody>
                    <a:bodyPr/>
                    <a:lstStyle/>
                    <a:p>
                      <a:pPr marL="0" marR="0" algn="just">
                        <a:lnSpc>
                          <a:spcPct val="115000"/>
                        </a:lnSpc>
                        <a:spcBef>
                          <a:spcPts val="0"/>
                        </a:spcBef>
                        <a:spcAft>
                          <a:spcPts val="600"/>
                        </a:spcAft>
                      </a:pPr>
                      <a:r>
                        <a:rPr lang="en-US" sz="1400" kern="100" cap="none" spc="0">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Airtel </a:t>
                      </a:r>
                      <a:endParaRPr lang="en-US" sz="1400" kern="100" cap="none" spc="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73562" marR="52544" marT="0" marB="105088">
                    <a:lnL w="12700" cmpd="sng">
                      <a:noFill/>
                      <a:prstDash val="solid"/>
                    </a:lnL>
                    <a:lnR w="12700" cmpd="sng">
                      <a:noFill/>
                      <a:prstDash val="solid"/>
                    </a:lnR>
                    <a:lnT w="38100" cmpd="sng">
                      <a:noFill/>
                    </a:lnT>
                    <a:lnB w="12700" cap="flat" cmpd="sng" algn="ctr">
                      <a:solidFill>
                        <a:schemeClr val="tx1"/>
                      </a:solidFill>
                      <a:prstDash val="solid"/>
                    </a:lnB>
                    <a:noFill/>
                  </a:tcPr>
                </a:tc>
                <a:extLst>
                  <a:ext uri="{0D108BD9-81ED-4DB2-BD59-A6C34878D82A}">
                    <a16:rowId xmlns:a16="http://schemas.microsoft.com/office/drawing/2014/main" val="1947256645"/>
                  </a:ext>
                </a:extLst>
              </a:tr>
              <a:tr h="616884">
                <a:tc>
                  <a:txBody>
                    <a:bodyPr/>
                    <a:lstStyle/>
                    <a:p>
                      <a:pPr marL="0" marR="0" algn="just">
                        <a:lnSpc>
                          <a:spcPct val="115000"/>
                        </a:lnSpc>
                        <a:spcBef>
                          <a:spcPts val="0"/>
                        </a:spcBef>
                        <a:spcAft>
                          <a:spcPts val="600"/>
                        </a:spcAft>
                      </a:pPr>
                      <a:r>
                        <a:rPr lang="en-US" sz="1400" b="1" kern="100" cap="none" spc="0">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Flank attack</a:t>
                      </a:r>
                      <a:endParaRPr lang="en-US" sz="1400" b="1" kern="100" cap="none" spc="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73562" marR="52544" marT="0" marB="105088">
                    <a:lnL w="12700" cmpd="sng">
                      <a:noFill/>
                      <a:prstDash val="solid"/>
                    </a:lnL>
                    <a:lnR w="12700" cmpd="sng">
                      <a:noFill/>
                      <a:prstDash val="solid"/>
                    </a:lnR>
                    <a:lnT w="12700" cap="flat" cmpd="sng" algn="ctr">
                      <a:solidFill>
                        <a:schemeClr val="tx1"/>
                      </a:solidFill>
                      <a:prstDash val="solid"/>
                    </a:lnT>
                    <a:lnB w="12700" cmpd="sng">
                      <a:noFill/>
                      <a:prstDash val="solid"/>
                    </a:lnB>
                    <a:solidFill>
                      <a:schemeClr val="bg1">
                        <a:lumMod val="95000"/>
                      </a:schemeClr>
                    </a:solidFill>
                  </a:tcPr>
                </a:tc>
                <a:tc>
                  <a:txBody>
                    <a:bodyPr/>
                    <a:lstStyle/>
                    <a:p>
                      <a:pPr marL="0" marR="0" algn="just">
                        <a:lnSpc>
                          <a:spcPct val="115000"/>
                        </a:lnSpc>
                        <a:spcBef>
                          <a:spcPts val="0"/>
                        </a:spcBef>
                        <a:spcAft>
                          <a:spcPts val="600"/>
                        </a:spcAft>
                      </a:pPr>
                      <a:r>
                        <a:rPr lang="en-US" sz="1400" kern="100" cap="none" spc="0">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The major principle of offensive warfare is concentration of strength against weaknesses. </a:t>
                      </a:r>
                      <a:endParaRPr lang="en-US" sz="1400" kern="100" cap="none" spc="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73562" marR="52544" marT="0" marB="105088">
                    <a:lnL w="12700" cmpd="sng">
                      <a:noFill/>
                      <a:prstDash val="solid"/>
                    </a:lnL>
                    <a:lnR w="12700" cmpd="sng">
                      <a:noFill/>
                      <a:prstDash val="solid"/>
                    </a:lnR>
                    <a:lnT w="12700" cap="flat" cmpd="sng" algn="ctr">
                      <a:solidFill>
                        <a:schemeClr val="tx1"/>
                      </a:solidFill>
                      <a:prstDash val="solid"/>
                    </a:lnT>
                    <a:lnB w="12700" cmpd="sng">
                      <a:noFill/>
                      <a:prstDash val="solid"/>
                    </a:lnB>
                    <a:solidFill>
                      <a:schemeClr val="bg1">
                        <a:lumMod val="95000"/>
                      </a:schemeClr>
                    </a:solidFill>
                  </a:tcPr>
                </a:tc>
                <a:tc>
                  <a:txBody>
                    <a:bodyPr/>
                    <a:lstStyle/>
                    <a:p>
                      <a:pPr marL="0" marR="0" algn="just">
                        <a:lnSpc>
                          <a:spcPct val="115000"/>
                        </a:lnSpc>
                        <a:spcBef>
                          <a:spcPts val="0"/>
                        </a:spcBef>
                        <a:spcAft>
                          <a:spcPts val="600"/>
                        </a:spcAft>
                      </a:pPr>
                      <a:r>
                        <a:rPr lang="en-US" sz="1400" kern="100" cap="none" spc="0">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Safaricom charges </a:t>
                      </a:r>
                      <a:endParaRPr lang="en-US" sz="1400" kern="100" cap="none" spc="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73562" marR="52544" marT="0" marB="105088">
                    <a:lnL w="12700" cmpd="sng">
                      <a:noFill/>
                      <a:prstDash val="solid"/>
                    </a:lnL>
                    <a:lnR w="12700" cmpd="sng">
                      <a:noFill/>
                      <a:prstDash val="solid"/>
                    </a:lnR>
                    <a:lnT w="12700" cap="flat" cmpd="sng" algn="ctr">
                      <a:solidFill>
                        <a:schemeClr val="tx1"/>
                      </a:solidFill>
                      <a:prstDash val="solid"/>
                    </a:lnT>
                    <a:lnB w="12700" cmpd="sng">
                      <a:noFill/>
                      <a:prstDash val="solid"/>
                    </a:lnB>
                    <a:solidFill>
                      <a:schemeClr val="bg1">
                        <a:lumMod val="95000"/>
                      </a:schemeClr>
                    </a:solidFill>
                  </a:tcPr>
                </a:tc>
                <a:extLst>
                  <a:ext uri="{0D108BD9-81ED-4DB2-BD59-A6C34878D82A}">
                    <a16:rowId xmlns:a16="http://schemas.microsoft.com/office/drawing/2014/main" val="1200648747"/>
                  </a:ext>
                </a:extLst>
              </a:tr>
              <a:tr h="858588">
                <a:tc>
                  <a:txBody>
                    <a:bodyPr/>
                    <a:lstStyle/>
                    <a:p>
                      <a:pPr marL="0" marR="0" algn="just">
                        <a:lnSpc>
                          <a:spcPct val="115000"/>
                        </a:lnSpc>
                        <a:spcBef>
                          <a:spcPts val="0"/>
                        </a:spcBef>
                        <a:spcAft>
                          <a:spcPts val="600"/>
                        </a:spcAft>
                      </a:pPr>
                      <a:r>
                        <a:rPr lang="en-US" sz="1400" b="1" kern="100" cap="none" spc="0">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Encirclement</a:t>
                      </a:r>
                      <a:endParaRPr lang="en-US" sz="1400" b="1" kern="100" cap="none" spc="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73562" marR="52544" marT="0" marB="105088">
                    <a:lnL w="12700" cmpd="sng">
                      <a:noFill/>
                      <a:prstDash val="solid"/>
                    </a:lnL>
                    <a:lnR w="12700" cmpd="sng">
                      <a:noFill/>
                      <a:prstDash val="solid"/>
                    </a:lnR>
                    <a:lnT w="12700" cmpd="sng">
                      <a:noFill/>
                      <a:prstDash val="solid"/>
                    </a:lnT>
                    <a:lnB w="12700" cap="flat" cmpd="sng" algn="ctr">
                      <a:solidFill>
                        <a:schemeClr val="tx1"/>
                      </a:solidFill>
                      <a:prstDash val="solid"/>
                    </a:lnB>
                    <a:noFill/>
                  </a:tcPr>
                </a:tc>
                <a:tc>
                  <a:txBody>
                    <a:bodyPr/>
                    <a:lstStyle/>
                    <a:p>
                      <a:pPr marL="0" marR="0" algn="just">
                        <a:lnSpc>
                          <a:spcPct val="115000"/>
                        </a:lnSpc>
                        <a:spcBef>
                          <a:spcPts val="0"/>
                        </a:spcBef>
                        <a:spcAft>
                          <a:spcPts val="600"/>
                        </a:spcAft>
                      </a:pPr>
                      <a:r>
                        <a:rPr lang="en-US" sz="1400" kern="100" cap="none" spc="0">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This is an attempt to capture a wide slice of the enemy territory through a “blitz” (massive attack). </a:t>
                      </a:r>
                      <a:endParaRPr lang="en-US" sz="1400" kern="100" cap="none" spc="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73562" marR="52544" marT="0" marB="105088">
                    <a:lnL w="12700" cmpd="sng">
                      <a:noFill/>
                      <a:prstDash val="solid"/>
                    </a:lnL>
                    <a:lnR w="12700" cmpd="sng">
                      <a:noFill/>
                      <a:prstDash val="solid"/>
                    </a:lnR>
                    <a:lnT w="12700" cmpd="sng">
                      <a:noFill/>
                      <a:prstDash val="solid"/>
                    </a:lnT>
                    <a:lnB w="12700" cap="flat" cmpd="sng" algn="ctr">
                      <a:solidFill>
                        <a:schemeClr val="tx1"/>
                      </a:solidFill>
                      <a:prstDash val="solid"/>
                    </a:lnB>
                    <a:noFill/>
                  </a:tcPr>
                </a:tc>
                <a:tc>
                  <a:txBody>
                    <a:bodyPr/>
                    <a:lstStyle/>
                    <a:p>
                      <a:pPr marL="0" marR="0" algn="just">
                        <a:lnSpc>
                          <a:spcPct val="115000"/>
                        </a:lnSpc>
                        <a:spcBef>
                          <a:spcPts val="0"/>
                        </a:spcBef>
                        <a:spcAft>
                          <a:spcPts val="600"/>
                        </a:spcAft>
                      </a:pPr>
                      <a:r>
                        <a:rPr lang="en-US" sz="1400" kern="100" cap="none" spc="0">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Kenya Breweries </a:t>
                      </a:r>
                      <a:endParaRPr lang="en-US" sz="1400" kern="100" cap="none" spc="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73562" marR="52544" marT="0" marB="105088">
                    <a:lnL w="12700" cmpd="sng">
                      <a:noFill/>
                      <a:prstDash val="solid"/>
                    </a:lnL>
                    <a:lnR w="12700" cmpd="sng">
                      <a:noFill/>
                      <a:prstDash val="solid"/>
                    </a:lnR>
                    <a:lnT w="12700" cmpd="sng">
                      <a:noFill/>
                      <a:prstDash val="solid"/>
                    </a:lnT>
                    <a:lnB w="12700" cap="flat" cmpd="sng" algn="ctr">
                      <a:solidFill>
                        <a:schemeClr val="tx1"/>
                      </a:solidFill>
                      <a:prstDash val="solid"/>
                    </a:lnB>
                    <a:noFill/>
                  </a:tcPr>
                </a:tc>
                <a:extLst>
                  <a:ext uri="{0D108BD9-81ED-4DB2-BD59-A6C34878D82A}">
                    <a16:rowId xmlns:a16="http://schemas.microsoft.com/office/drawing/2014/main" val="2283355951"/>
                  </a:ext>
                </a:extLst>
              </a:tr>
              <a:tr h="1341994">
                <a:tc>
                  <a:txBody>
                    <a:bodyPr/>
                    <a:lstStyle/>
                    <a:p>
                      <a:pPr marL="0" marR="0" algn="just">
                        <a:lnSpc>
                          <a:spcPct val="115000"/>
                        </a:lnSpc>
                        <a:spcBef>
                          <a:spcPts val="0"/>
                        </a:spcBef>
                        <a:spcAft>
                          <a:spcPts val="600"/>
                        </a:spcAft>
                      </a:pPr>
                      <a:r>
                        <a:rPr lang="en-US" sz="1400" b="1" kern="100" cap="none" spc="0">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Bypass</a:t>
                      </a:r>
                      <a:endParaRPr lang="en-US" sz="1400" b="1" kern="100" cap="none" spc="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600"/>
                        </a:spcAft>
                      </a:pPr>
                      <a:r>
                        <a:rPr lang="en-US" sz="1400" b="1" kern="100" cap="none" spc="0">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 </a:t>
                      </a:r>
                      <a:endParaRPr lang="en-US" sz="1400" b="1" kern="100" cap="none" spc="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73562" marR="52544" marT="0" marB="105088">
                    <a:lnL w="12700" cmpd="sng">
                      <a:noFill/>
                      <a:prstDash val="solid"/>
                    </a:lnL>
                    <a:lnR w="12700" cmpd="sng">
                      <a:noFill/>
                      <a:prstDash val="solid"/>
                    </a:lnR>
                    <a:lnT w="12700" cap="flat" cmpd="sng" algn="ctr">
                      <a:solidFill>
                        <a:schemeClr val="tx1"/>
                      </a:solidFill>
                      <a:prstDash val="solid"/>
                    </a:lnT>
                    <a:lnB w="12700" cmpd="sng">
                      <a:noFill/>
                      <a:prstDash val="solid"/>
                    </a:lnB>
                    <a:solidFill>
                      <a:schemeClr val="bg1">
                        <a:lumMod val="95000"/>
                      </a:schemeClr>
                    </a:solidFill>
                  </a:tcPr>
                </a:tc>
                <a:tc>
                  <a:txBody>
                    <a:bodyPr/>
                    <a:lstStyle/>
                    <a:p>
                      <a:pPr marL="0" marR="0" algn="just">
                        <a:lnSpc>
                          <a:spcPct val="115000"/>
                        </a:lnSpc>
                        <a:spcBef>
                          <a:spcPts val="0"/>
                        </a:spcBef>
                        <a:spcAft>
                          <a:spcPts val="600"/>
                        </a:spcAft>
                      </a:pPr>
                      <a:r>
                        <a:rPr lang="en-US" sz="1400" kern="100" cap="none" spc="0">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It means bypassing the enemy and attacking easier markets to broaden one’s resource base through: Diversifying into unrelated products or geographical markets or by Leapfrogging into new technologies to supplant existing products.</a:t>
                      </a:r>
                      <a:endParaRPr lang="en-US" sz="1400" kern="100" cap="none" spc="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73562" marR="52544" marT="0" marB="105088">
                    <a:lnL w="12700" cmpd="sng">
                      <a:noFill/>
                      <a:prstDash val="solid"/>
                    </a:lnL>
                    <a:lnR w="12700" cmpd="sng">
                      <a:noFill/>
                      <a:prstDash val="solid"/>
                    </a:lnR>
                    <a:lnT w="12700" cap="flat" cmpd="sng" algn="ctr">
                      <a:solidFill>
                        <a:schemeClr val="tx1"/>
                      </a:solidFill>
                      <a:prstDash val="solid"/>
                    </a:lnT>
                    <a:lnB w="12700" cmpd="sng">
                      <a:noFill/>
                      <a:prstDash val="solid"/>
                    </a:lnB>
                    <a:solidFill>
                      <a:schemeClr val="bg1">
                        <a:lumMod val="95000"/>
                      </a:schemeClr>
                    </a:solidFill>
                  </a:tcPr>
                </a:tc>
                <a:tc>
                  <a:txBody>
                    <a:bodyPr/>
                    <a:lstStyle/>
                    <a:p>
                      <a:pPr marL="0" marR="0" algn="just">
                        <a:lnSpc>
                          <a:spcPct val="115000"/>
                        </a:lnSpc>
                        <a:spcBef>
                          <a:spcPts val="0"/>
                        </a:spcBef>
                        <a:spcAft>
                          <a:spcPts val="600"/>
                        </a:spcAft>
                      </a:pPr>
                      <a:r>
                        <a:rPr lang="en-US" sz="1400" kern="100" cap="none" spc="0">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No good example </a:t>
                      </a:r>
                      <a:endParaRPr lang="en-US" sz="1400" kern="100" cap="none" spc="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73562" marR="52544" marT="0" marB="105088">
                    <a:lnL w="12700" cmpd="sng">
                      <a:noFill/>
                      <a:prstDash val="solid"/>
                    </a:lnL>
                    <a:lnR w="12700" cmpd="sng">
                      <a:noFill/>
                      <a:prstDash val="solid"/>
                    </a:lnR>
                    <a:lnT w="12700" cap="flat" cmpd="sng" algn="ctr">
                      <a:solidFill>
                        <a:schemeClr val="tx1"/>
                      </a:solidFill>
                      <a:prstDash val="solid"/>
                    </a:lnT>
                    <a:lnB w="12700" cmpd="sng">
                      <a:noFill/>
                      <a:prstDash val="solid"/>
                    </a:lnB>
                    <a:solidFill>
                      <a:schemeClr val="bg1">
                        <a:lumMod val="95000"/>
                      </a:schemeClr>
                    </a:solidFill>
                  </a:tcPr>
                </a:tc>
                <a:extLst>
                  <a:ext uri="{0D108BD9-81ED-4DB2-BD59-A6C34878D82A}">
                    <a16:rowId xmlns:a16="http://schemas.microsoft.com/office/drawing/2014/main" val="3866700015"/>
                  </a:ext>
                </a:extLst>
              </a:tr>
              <a:tr h="858588">
                <a:tc>
                  <a:txBody>
                    <a:bodyPr/>
                    <a:lstStyle/>
                    <a:p>
                      <a:pPr marL="0" marR="0" algn="just">
                        <a:lnSpc>
                          <a:spcPct val="115000"/>
                        </a:lnSpc>
                        <a:spcBef>
                          <a:spcPts val="0"/>
                        </a:spcBef>
                        <a:spcAft>
                          <a:spcPts val="600"/>
                        </a:spcAft>
                      </a:pPr>
                      <a:r>
                        <a:rPr lang="en-US" sz="1400" b="1" kern="100" cap="none" spc="0">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Guerilla warfare</a:t>
                      </a:r>
                      <a:endParaRPr lang="en-US" sz="1400" b="1" kern="100" cap="none" spc="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73562" marR="52544" marT="0" marB="105088">
                    <a:lnL w="12700" cmpd="sng">
                      <a:noFill/>
                      <a:prstDash val="solid"/>
                    </a:lnL>
                    <a:lnR w="12700" cmpd="sng">
                      <a:noFill/>
                      <a:prstDash val="solid"/>
                    </a:lnR>
                    <a:lnT w="12700" cmpd="sng">
                      <a:noFill/>
                      <a:prstDash val="solid"/>
                    </a:lnT>
                    <a:lnB w="12700" cmpd="sng">
                      <a:noFill/>
                      <a:prstDash val="solid"/>
                    </a:lnB>
                    <a:noFill/>
                  </a:tcPr>
                </a:tc>
                <a:tc>
                  <a:txBody>
                    <a:bodyPr/>
                    <a:lstStyle/>
                    <a:p>
                      <a:pPr marL="0" marR="0" algn="just">
                        <a:lnSpc>
                          <a:spcPct val="115000"/>
                        </a:lnSpc>
                        <a:spcBef>
                          <a:spcPts val="0"/>
                        </a:spcBef>
                        <a:spcAft>
                          <a:spcPts val="600"/>
                        </a:spcAft>
                      </a:pPr>
                      <a:r>
                        <a:rPr lang="en-US" sz="1400" kern="100" cap="none" spc="0">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Consist of waging small, intermittent attacks to harass and demoralize the opponent and eventually secure permanent footholds.  </a:t>
                      </a:r>
                      <a:endParaRPr lang="en-US" sz="1400" kern="100" cap="none" spc="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73562" marR="52544" marT="0" marB="105088">
                    <a:lnL w="12700" cmpd="sng">
                      <a:noFill/>
                      <a:prstDash val="solid"/>
                    </a:lnL>
                    <a:lnR w="12700" cmpd="sng">
                      <a:noFill/>
                      <a:prstDash val="solid"/>
                    </a:lnR>
                    <a:lnT w="12700" cmpd="sng">
                      <a:noFill/>
                      <a:prstDash val="solid"/>
                    </a:lnT>
                    <a:lnB w="12700" cmpd="sng">
                      <a:noFill/>
                      <a:prstDash val="solid"/>
                    </a:lnB>
                    <a:noFill/>
                  </a:tcPr>
                </a:tc>
                <a:tc>
                  <a:txBody>
                    <a:bodyPr/>
                    <a:lstStyle/>
                    <a:p>
                      <a:pPr marL="0" marR="0" algn="just">
                        <a:lnSpc>
                          <a:spcPct val="115000"/>
                        </a:lnSpc>
                        <a:spcBef>
                          <a:spcPts val="0"/>
                        </a:spcBef>
                        <a:spcAft>
                          <a:spcPts val="600"/>
                        </a:spcAft>
                      </a:pPr>
                      <a:r>
                        <a:rPr lang="en-US" sz="1400" kern="100" cap="none" spc="0">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Coca-Cola vs Pepsi-Cola</a:t>
                      </a:r>
                      <a:endParaRPr lang="en-US" sz="1400" kern="100" cap="none" spc="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73562" marR="52544" marT="0" marB="105088">
                    <a:lnL w="12700" cmpd="sng">
                      <a:noFill/>
                      <a:prstDash val="solid"/>
                    </a:lnL>
                    <a:lnR w="12700" cmpd="sng">
                      <a:noFill/>
                      <a:prstDash val="solid"/>
                    </a:lnR>
                    <a:lnT w="12700" cmpd="sng">
                      <a:noFill/>
                      <a:prstDash val="solid"/>
                    </a:lnT>
                    <a:lnB w="12700" cmpd="sng">
                      <a:noFill/>
                      <a:prstDash val="solid"/>
                    </a:lnB>
                    <a:noFill/>
                  </a:tcPr>
                </a:tc>
                <a:extLst>
                  <a:ext uri="{0D108BD9-81ED-4DB2-BD59-A6C34878D82A}">
                    <a16:rowId xmlns:a16="http://schemas.microsoft.com/office/drawing/2014/main" val="430537848"/>
                  </a:ext>
                </a:extLst>
              </a:tr>
            </a:tbl>
          </a:graphicData>
        </a:graphic>
      </p:graphicFrame>
    </p:spTree>
    <p:extLst>
      <p:ext uri="{BB962C8B-B14F-4D97-AF65-F5344CB8AC3E}">
        <p14:creationId xmlns:p14="http://schemas.microsoft.com/office/powerpoint/2010/main" val="369950554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31BF262-0F20-5D0B-7C6D-86BA771A7307}"/>
              </a:ext>
            </a:extLst>
          </p:cNvPr>
          <p:cNvSpPr>
            <a:spLocks noGrp="1"/>
          </p:cNvSpPr>
          <p:nvPr>
            <p:ph type="title"/>
          </p:nvPr>
        </p:nvSpPr>
        <p:spPr>
          <a:xfrm>
            <a:off x="5297762" y="329184"/>
            <a:ext cx="6251110" cy="1783080"/>
          </a:xfrm>
        </p:spPr>
        <p:txBody>
          <a:bodyPr anchor="b">
            <a:normAutofit/>
          </a:bodyPr>
          <a:lstStyle/>
          <a:p>
            <a:r>
              <a:rPr lang="en-US" sz="5000"/>
              <a:t>c) Market follower competitive strategies </a:t>
            </a:r>
          </a:p>
        </p:txBody>
      </p:sp>
      <p:pic>
        <p:nvPicPr>
          <p:cNvPr id="5" name="Picture 4" descr="Graph on document with pen">
            <a:extLst>
              <a:ext uri="{FF2B5EF4-FFF2-40B4-BE49-F238E27FC236}">
                <a16:creationId xmlns:a16="http://schemas.microsoft.com/office/drawing/2014/main" id="{F28D9915-CED6-99BC-D14A-CCEA985A4D18}"/>
              </a:ext>
            </a:extLst>
          </p:cNvPr>
          <p:cNvPicPr>
            <a:picLocks noChangeAspect="1"/>
          </p:cNvPicPr>
          <p:nvPr/>
        </p:nvPicPr>
        <p:blipFill rotWithShape="1">
          <a:blip r:embed="rId2"/>
          <a:srcRect l="34196" r="20473" b="-1"/>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1"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7CCE7C8-080D-5546-BEE6-0363F0DEAE69}"/>
              </a:ext>
            </a:extLst>
          </p:cNvPr>
          <p:cNvSpPr>
            <a:spLocks noGrp="1"/>
          </p:cNvSpPr>
          <p:nvPr>
            <p:ph idx="1"/>
          </p:nvPr>
        </p:nvSpPr>
        <p:spPr>
          <a:xfrm>
            <a:off x="5297762" y="2706624"/>
            <a:ext cx="6251110" cy="3483864"/>
          </a:xfrm>
        </p:spPr>
        <p:txBody>
          <a:bodyPr>
            <a:normAutofit/>
          </a:bodyPr>
          <a:lstStyle/>
          <a:p>
            <a:r>
              <a:rPr lang="en-US" sz="1500"/>
              <a:t>A market follower is a company that adopts a strategy of monitoring and imitating the actions of the market leader or other key competitors rather than attempting to challenge them directly. </a:t>
            </a:r>
          </a:p>
          <a:p>
            <a:r>
              <a:rPr lang="en-US" sz="1500"/>
              <a:t>They are firms that imitate, copy, and improve products of market leaders. </a:t>
            </a:r>
          </a:p>
          <a:p>
            <a:r>
              <a:rPr lang="en-US" sz="1500"/>
              <a:t>They achieve high profits because they do not bear the costs of innovation unlike the market leader. </a:t>
            </a:r>
          </a:p>
          <a:p>
            <a:r>
              <a:rPr lang="en-US" sz="1500"/>
              <a:t>Seek to capitalize on the successes of others by offering similar products or services with slight modifications or entering markets after they have been established by the leader</a:t>
            </a:r>
          </a:p>
          <a:p>
            <a:r>
              <a:rPr lang="en-US" sz="1500"/>
              <a:t> Benefit from reduced risk and lower upfront investment</a:t>
            </a:r>
          </a:p>
          <a:p>
            <a:r>
              <a:rPr lang="en-US" sz="1500"/>
              <a:t>Struggle to differentiate themselves and capture significant market share.</a:t>
            </a:r>
          </a:p>
        </p:txBody>
      </p:sp>
    </p:spTree>
    <p:extLst>
      <p:ext uri="{BB962C8B-B14F-4D97-AF65-F5344CB8AC3E}">
        <p14:creationId xmlns:p14="http://schemas.microsoft.com/office/powerpoint/2010/main" val="63887771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45A976A-8DE3-4B67-B94B-2044FDD128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6EAAA1B9-2DDB-49C9-A037-A523D2F13C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0C45CA7C-68DD-8F26-52CE-779910FD18D2}"/>
              </a:ext>
            </a:extLst>
          </p:cNvPr>
          <p:cNvSpPr>
            <a:spLocks noGrp="1"/>
          </p:cNvSpPr>
          <p:nvPr>
            <p:ph type="title"/>
          </p:nvPr>
        </p:nvSpPr>
        <p:spPr>
          <a:xfrm>
            <a:off x="804672" y="457200"/>
            <a:ext cx="10579608" cy="1188720"/>
          </a:xfrm>
        </p:spPr>
        <p:txBody>
          <a:bodyPr>
            <a:normAutofit/>
          </a:bodyPr>
          <a:lstStyle/>
          <a:p>
            <a:r>
              <a:rPr lang="en-US" sz="4000">
                <a:solidFill>
                  <a:schemeClr val="tx2"/>
                </a:solidFill>
              </a:rPr>
              <a:t>c) Market follower competitive strategies </a:t>
            </a:r>
          </a:p>
        </p:txBody>
      </p:sp>
      <p:grpSp>
        <p:nvGrpSpPr>
          <p:cNvPr id="13" name="Group 12">
            <a:extLst>
              <a:ext uri="{FF2B5EF4-FFF2-40B4-BE49-F238E27FC236}">
                <a16:creationId xmlns:a16="http://schemas.microsoft.com/office/drawing/2014/main" id="{76566969-F813-4CC5-B3E9-363D85B55C3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8881264" y="-5116"/>
            <a:ext cx="3318648" cy="2490264"/>
            <a:chOff x="-305" y="-1"/>
            <a:chExt cx="3832880" cy="2876136"/>
          </a:xfrm>
        </p:grpSpPr>
        <p:sp>
          <p:nvSpPr>
            <p:cNvPr id="14" name="Freeform: Shape 13">
              <a:extLst>
                <a:ext uri="{FF2B5EF4-FFF2-40B4-BE49-F238E27FC236}">
                  <a16:creationId xmlns:a16="http://schemas.microsoft.com/office/drawing/2014/main" id="{AF8CF66C-45E2-456B-92B0-9E97A331D1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D65D590E-D70D-4D25-B853-D5208F2AA3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6231501E-3F84-4705-A001-13995FA688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552617E4-47FD-4C38-8F70-93BF9B1257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9" name="Group 18">
            <a:extLst>
              <a:ext uri="{FF2B5EF4-FFF2-40B4-BE49-F238E27FC236}">
                <a16:creationId xmlns:a16="http://schemas.microsoft.com/office/drawing/2014/main" id="{0217D733-97B6-4C43-AF0C-5E3CB0EA132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0" y="4607887"/>
            <a:ext cx="2605762" cy="2252847"/>
            <a:chOff x="-305" y="-4155"/>
            <a:chExt cx="2514948" cy="2174333"/>
          </a:xfrm>
        </p:grpSpPr>
        <p:sp>
          <p:nvSpPr>
            <p:cNvPr id="20" name="Freeform: Shape 19">
              <a:extLst>
                <a:ext uri="{FF2B5EF4-FFF2-40B4-BE49-F238E27FC236}">
                  <a16:creationId xmlns:a16="http://schemas.microsoft.com/office/drawing/2014/main" id="{FD288266-7E76-4D4A-BAAC-E233FA013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B697F88A-8624-4BA2-AF06-E6C3A52F03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8CA77163-C052-481C-9DCF-68C23ACAB31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23" name="Freeform: Shape 22">
              <a:extLst>
                <a:ext uri="{FF2B5EF4-FFF2-40B4-BE49-F238E27FC236}">
                  <a16:creationId xmlns:a16="http://schemas.microsoft.com/office/drawing/2014/main" id="{02B425B5-0A0E-4B85-B718-E5DA73431A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aphicFrame>
        <p:nvGraphicFramePr>
          <p:cNvPr id="4" name="Content Placeholder 3">
            <a:extLst>
              <a:ext uri="{FF2B5EF4-FFF2-40B4-BE49-F238E27FC236}">
                <a16:creationId xmlns:a16="http://schemas.microsoft.com/office/drawing/2014/main" id="{27780828-5B1E-936F-E978-1A19FA377C1A}"/>
              </a:ext>
            </a:extLst>
          </p:cNvPr>
          <p:cNvGraphicFramePr>
            <a:graphicFrameLocks noGrp="1"/>
          </p:cNvGraphicFramePr>
          <p:nvPr>
            <p:ph idx="1"/>
            <p:extLst>
              <p:ext uri="{D42A27DB-BD31-4B8C-83A1-F6EECF244321}">
                <p14:modId xmlns:p14="http://schemas.microsoft.com/office/powerpoint/2010/main" val="578131265"/>
              </p:ext>
            </p:extLst>
          </p:nvPr>
        </p:nvGraphicFramePr>
        <p:xfrm>
          <a:off x="1326123" y="2560320"/>
          <a:ext cx="9539756" cy="3566163"/>
        </p:xfrm>
        <a:graphic>
          <a:graphicData uri="http://schemas.openxmlformats.org/drawingml/2006/table">
            <a:tbl>
              <a:tblPr firstRow="1" firstCol="1" bandRow="1"/>
              <a:tblGrid>
                <a:gridCol w="1496863">
                  <a:extLst>
                    <a:ext uri="{9D8B030D-6E8A-4147-A177-3AD203B41FA5}">
                      <a16:colId xmlns:a16="http://schemas.microsoft.com/office/drawing/2014/main" val="2458151298"/>
                    </a:ext>
                  </a:extLst>
                </a:gridCol>
                <a:gridCol w="4438960">
                  <a:extLst>
                    <a:ext uri="{9D8B030D-6E8A-4147-A177-3AD203B41FA5}">
                      <a16:colId xmlns:a16="http://schemas.microsoft.com/office/drawing/2014/main" val="1059322457"/>
                    </a:ext>
                  </a:extLst>
                </a:gridCol>
                <a:gridCol w="3603933">
                  <a:extLst>
                    <a:ext uri="{9D8B030D-6E8A-4147-A177-3AD203B41FA5}">
                      <a16:colId xmlns:a16="http://schemas.microsoft.com/office/drawing/2014/main" val="3912751855"/>
                    </a:ext>
                  </a:extLst>
                </a:gridCol>
              </a:tblGrid>
              <a:tr h="327488">
                <a:tc>
                  <a:txBody>
                    <a:bodyPr/>
                    <a:lstStyle/>
                    <a:p>
                      <a:pPr marL="0" marR="0" algn="ctr">
                        <a:lnSpc>
                          <a:spcPct val="115000"/>
                        </a:lnSpc>
                        <a:spcBef>
                          <a:spcPts val="0"/>
                        </a:spcBef>
                        <a:spcAft>
                          <a:spcPts val="600"/>
                        </a:spcAft>
                      </a:pPr>
                      <a:r>
                        <a:rPr lang="en-US" sz="1800" b="1" kern="100">
                          <a:effectLst/>
                          <a:latin typeface="Times New Roman" panose="02020603050405020304" pitchFamily="18" charset="0"/>
                          <a:ea typeface="SimSun" panose="02010600030101010101" pitchFamily="2" charset="-122"/>
                          <a:cs typeface="Times New Roman" panose="02020603050405020304" pitchFamily="18" charset="0"/>
                        </a:rPr>
                        <a:t>Strategy</a:t>
                      </a:r>
                      <a:endParaRPr lang="en-US" sz="1800" kern="100">
                        <a:effectLst/>
                        <a:latin typeface="Aptos" panose="020B0004020202020204" pitchFamily="34" charset="0"/>
                        <a:ea typeface="Aptos" panose="020B0004020202020204" pitchFamily="34" charset="0"/>
                        <a:cs typeface="Times New Roman" panose="02020603050405020304" pitchFamily="18" charset="0"/>
                      </a:endParaRPr>
                    </a:p>
                  </a:txBody>
                  <a:tcPr marL="67177" marR="671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15000"/>
                        </a:lnSpc>
                        <a:spcBef>
                          <a:spcPts val="0"/>
                        </a:spcBef>
                        <a:spcAft>
                          <a:spcPts val="600"/>
                        </a:spcAft>
                      </a:pPr>
                      <a:r>
                        <a:rPr lang="en-US" sz="1800" b="1" kern="100">
                          <a:effectLst/>
                          <a:latin typeface="Times New Roman" panose="02020603050405020304" pitchFamily="18" charset="0"/>
                          <a:ea typeface="SimSun" panose="02010600030101010101" pitchFamily="2" charset="-122"/>
                          <a:cs typeface="Times New Roman" panose="02020603050405020304" pitchFamily="18" charset="0"/>
                        </a:rPr>
                        <a:t>Explanation</a:t>
                      </a:r>
                      <a:endParaRPr lang="en-US" sz="1800" kern="100">
                        <a:effectLst/>
                        <a:latin typeface="Aptos" panose="020B0004020202020204" pitchFamily="34" charset="0"/>
                        <a:ea typeface="Aptos" panose="020B0004020202020204" pitchFamily="34" charset="0"/>
                        <a:cs typeface="Times New Roman" panose="02020603050405020304" pitchFamily="18" charset="0"/>
                      </a:endParaRPr>
                    </a:p>
                  </a:txBody>
                  <a:tcPr marL="67177" marR="671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15000"/>
                        </a:lnSpc>
                        <a:spcBef>
                          <a:spcPts val="0"/>
                        </a:spcBef>
                        <a:spcAft>
                          <a:spcPts val="600"/>
                        </a:spcAft>
                      </a:pPr>
                      <a:r>
                        <a:rPr lang="en-US" sz="1800" b="1" kern="100">
                          <a:effectLst/>
                          <a:latin typeface="Times New Roman" panose="02020603050405020304" pitchFamily="18" charset="0"/>
                          <a:ea typeface="SimSun" panose="02010600030101010101" pitchFamily="2" charset="-122"/>
                          <a:cs typeface="Times New Roman" panose="02020603050405020304" pitchFamily="18" charset="0"/>
                        </a:rPr>
                        <a:t>Example </a:t>
                      </a:r>
                      <a:endParaRPr lang="en-US" sz="1800" kern="100">
                        <a:effectLst/>
                        <a:latin typeface="Aptos" panose="020B0004020202020204" pitchFamily="34" charset="0"/>
                        <a:ea typeface="Aptos" panose="020B0004020202020204" pitchFamily="34" charset="0"/>
                        <a:cs typeface="Times New Roman" panose="02020603050405020304" pitchFamily="18" charset="0"/>
                      </a:endParaRPr>
                    </a:p>
                  </a:txBody>
                  <a:tcPr marL="67177" marR="671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721035125"/>
                  </a:ext>
                </a:extLst>
              </a:tr>
              <a:tr h="327488">
                <a:tc>
                  <a:txBody>
                    <a:bodyPr/>
                    <a:lstStyle/>
                    <a:p>
                      <a:pPr marL="0" marR="0" algn="just">
                        <a:lnSpc>
                          <a:spcPct val="115000"/>
                        </a:lnSpc>
                        <a:spcBef>
                          <a:spcPts val="0"/>
                        </a:spcBef>
                        <a:spcAft>
                          <a:spcPts val="600"/>
                        </a:spcAft>
                      </a:pPr>
                      <a:r>
                        <a:rPr lang="en-US" sz="1800" kern="100">
                          <a:effectLst/>
                          <a:latin typeface="Times New Roman" panose="02020603050405020304" pitchFamily="18" charset="0"/>
                          <a:ea typeface="SimSun" panose="02010600030101010101" pitchFamily="2" charset="-122"/>
                          <a:cs typeface="Times New Roman" panose="02020603050405020304" pitchFamily="18" charset="0"/>
                        </a:rPr>
                        <a:t>Counterfeiter </a:t>
                      </a:r>
                      <a:endParaRPr lang="en-US" sz="1800" kern="100">
                        <a:effectLst/>
                        <a:latin typeface="Aptos" panose="020B0004020202020204" pitchFamily="34" charset="0"/>
                        <a:ea typeface="Aptos" panose="020B0004020202020204" pitchFamily="34" charset="0"/>
                        <a:cs typeface="Times New Roman" panose="02020603050405020304" pitchFamily="18" charset="0"/>
                      </a:endParaRPr>
                    </a:p>
                  </a:txBody>
                  <a:tcPr marL="67177" marR="671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just">
                        <a:lnSpc>
                          <a:spcPct val="115000"/>
                        </a:lnSpc>
                        <a:spcBef>
                          <a:spcPts val="0"/>
                        </a:spcBef>
                        <a:spcAft>
                          <a:spcPts val="600"/>
                        </a:spcAft>
                      </a:pPr>
                      <a:r>
                        <a:rPr lang="en-US" sz="1800" kern="100">
                          <a:effectLst/>
                          <a:latin typeface="Times New Roman" panose="02020603050405020304" pitchFamily="18" charset="0"/>
                          <a:ea typeface="SimSun" panose="02010600030101010101" pitchFamily="2" charset="-122"/>
                          <a:cs typeface="Times New Roman" panose="02020603050405020304" pitchFamily="18" charset="0"/>
                        </a:rPr>
                        <a:t>Duplicates the leader’s product and package </a:t>
                      </a:r>
                      <a:endParaRPr lang="en-US" sz="1800" kern="100">
                        <a:effectLst/>
                        <a:latin typeface="Aptos" panose="020B0004020202020204" pitchFamily="34" charset="0"/>
                        <a:ea typeface="Aptos" panose="020B0004020202020204" pitchFamily="34" charset="0"/>
                        <a:cs typeface="Times New Roman" panose="02020603050405020304" pitchFamily="18" charset="0"/>
                      </a:endParaRPr>
                    </a:p>
                  </a:txBody>
                  <a:tcPr marL="67177" marR="671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just">
                        <a:lnSpc>
                          <a:spcPct val="115000"/>
                        </a:lnSpc>
                        <a:spcBef>
                          <a:spcPts val="0"/>
                        </a:spcBef>
                        <a:spcAft>
                          <a:spcPts val="600"/>
                        </a:spcAft>
                      </a:pPr>
                      <a:r>
                        <a:rPr lang="en-US" sz="1800" kern="100">
                          <a:effectLst/>
                          <a:latin typeface="Times New Roman" panose="02020603050405020304" pitchFamily="18" charset="0"/>
                          <a:ea typeface="SimSun" panose="02010600030101010101" pitchFamily="2" charset="-122"/>
                          <a:cs typeface="Times New Roman" panose="02020603050405020304" pitchFamily="18" charset="0"/>
                        </a:rPr>
                        <a:t>Water bottling companies </a:t>
                      </a:r>
                      <a:endParaRPr lang="en-US" sz="1800" kern="100">
                        <a:effectLst/>
                        <a:latin typeface="Aptos" panose="020B0004020202020204" pitchFamily="34" charset="0"/>
                        <a:ea typeface="Aptos" panose="020B0004020202020204" pitchFamily="34" charset="0"/>
                        <a:cs typeface="Times New Roman" panose="02020603050405020304" pitchFamily="18" charset="0"/>
                      </a:endParaRPr>
                    </a:p>
                  </a:txBody>
                  <a:tcPr marL="67177" marR="671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625869676"/>
                  </a:ext>
                </a:extLst>
              </a:tr>
              <a:tr h="711143">
                <a:tc>
                  <a:txBody>
                    <a:bodyPr/>
                    <a:lstStyle/>
                    <a:p>
                      <a:pPr marL="0" marR="0" algn="just">
                        <a:lnSpc>
                          <a:spcPct val="115000"/>
                        </a:lnSpc>
                        <a:spcBef>
                          <a:spcPts val="0"/>
                        </a:spcBef>
                        <a:spcAft>
                          <a:spcPts val="600"/>
                        </a:spcAft>
                      </a:pPr>
                      <a:r>
                        <a:rPr lang="en-US" sz="1800" kern="100">
                          <a:effectLst/>
                          <a:latin typeface="Times New Roman" panose="02020603050405020304" pitchFamily="18" charset="0"/>
                          <a:ea typeface="SimSun" panose="02010600030101010101" pitchFamily="2" charset="-122"/>
                          <a:cs typeface="Times New Roman" panose="02020603050405020304" pitchFamily="18" charset="0"/>
                        </a:rPr>
                        <a:t>Cloner</a:t>
                      </a:r>
                      <a:endParaRPr lang="en-US" sz="1800" kern="10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600"/>
                        </a:spcAft>
                      </a:pPr>
                      <a:r>
                        <a:rPr lang="en-US" sz="1800" kern="100">
                          <a:effectLst/>
                          <a:latin typeface="Times New Roman" panose="02020603050405020304" pitchFamily="18" charset="0"/>
                          <a:ea typeface="SimSun" panose="02010600030101010101" pitchFamily="2" charset="-122"/>
                          <a:cs typeface="Times New Roman" panose="02020603050405020304" pitchFamily="18" charset="0"/>
                        </a:rPr>
                        <a:t> </a:t>
                      </a:r>
                      <a:endParaRPr lang="en-US" sz="1800" kern="100">
                        <a:effectLst/>
                        <a:latin typeface="Aptos" panose="020B0004020202020204" pitchFamily="34" charset="0"/>
                        <a:ea typeface="Aptos" panose="020B0004020202020204" pitchFamily="34" charset="0"/>
                        <a:cs typeface="Times New Roman" panose="02020603050405020304" pitchFamily="18" charset="0"/>
                      </a:endParaRPr>
                    </a:p>
                  </a:txBody>
                  <a:tcPr marL="67177" marR="671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just">
                        <a:lnSpc>
                          <a:spcPct val="115000"/>
                        </a:lnSpc>
                        <a:spcBef>
                          <a:spcPts val="0"/>
                        </a:spcBef>
                        <a:spcAft>
                          <a:spcPts val="600"/>
                        </a:spcAft>
                      </a:pPr>
                      <a:r>
                        <a:rPr lang="en-US" sz="1800" kern="100">
                          <a:effectLst/>
                          <a:latin typeface="Times New Roman" panose="02020603050405020304" pitchFamily="18" charset="0"/>
                          <a:ea typeface="SimSun" panose="02010600030101010101" pitchFamily="2" charset="-122"/>
                          <a:cs typeface="Times New Roman" panose="02020603050405020304" pitchFamily="18" charset="0"/>
                        </a:rPr>
                        <a:t>Emulates the leader’s products, name, and packaging with slight variations.  </a:t>
                      </a:r>
                      <a:endParaRPr lang="en-US" sz="1800" kern="100">
                        <a:effectLst/>
                        <a:latin typeface="Aptos" panose="020B0004020202020204" pitchFamily="34" charset="0"/>
                        <a:ea typeface="Aptos" panose="020B0004020202020204" pitchFamily="34" charset="0"/>
                        <a:cs typeface="Times New Roman" panose="02020603050405020304" pitchFamily="18" charset="0"/>
                      </a:endParaRPr>
                    </a:p>
                  </a:txBody>
                  <a:tcPr marL="67177" marR="671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just">
                        <a:lnSpc>
                          <a:spcPct val="115000"/>
                        </a:lnSpc>
                        <a:spcBef>
                          <a:spcPts val="0"/>
                        </a:spcBef>
                        <a:spcAft>
                          <a:spcPts val="600"/>
                        </a:spcAft>
                      </a:pPr>
                      <a:r>
                        <a:rPr lang="en-US" sz="1800" kern="100">
                          <a:effectLst/>
                          <a:latin typeface="Times New Roman" panose="02020603050405020304" pitchFamily="18" charset="0"/>
                          <a:ea typeface="SimSun" panose="02010600030101010101" pitchFamily="2" charset="-122"/>
                          <a:cs typeface="Times New Roman" panose="02020603050405020304" pitchFamily="18" charset="0"/>
                        </a:rPr>
                        <a:t>Computer and detergents </a:t>
                      </a:r>
                      <a:endParaRPr lang="en-US" sz="1800" kern="100">
                        <a:effectLst/>
                        <a:latin typeface="Aptos" panose="020B0004020202020204" pitchFamily="34" charset="0"/>
                        <a:ea typeface="Aptos" panose="020B0004020202020204" pitchFamily="34" charset="0"/>
                        <a:cs typeface="Times New Roman" panose="02020603050405020304" pitchFamily="18" charset="0"/>
                      </a:endParaRPr>
                    </a:p>
                  </a:txBody>
                  <a:tcPr marL="67177" marR="671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100655699"/>
                  </a:ext>
                </a:extLst>
              </a:tr>
              <a:tr h="945515">
                <a:tc>
                  <a:txBody>
                    <a:bodyPr/>
                    <a:lstStyle/>
                    <a:p>
                      <a:pPr marL="0" marR="0" algn="just">
                        <a:lnSpc>
                          <a:spcPct val="115000"/>
                        </a:lnSpc>
                        <a:spcBef>
                          <a:spcPts val="0"/>
                        </a:spcBef>
                        <a:spcAft>
                          <a:spcPts val="600"/>
                        </a:spcAft>
                      </a:pPr>
                      <a:r>
                        <a:rPr lang="en-US" sz="1800" kern="100">
                          <a:effectLst/>
                          <a:latin typeface="Times New Roman" panose="02020603050405020304" pitchFamily="18" charset="0"/>
                          <a:ea typeface="SimSun" panose="02010600030101010101" pitchFamily="2" charset="-122"/>
                          <a:cs typeface="Times New Roman" panose="02020603050405020304" pitchFamily="18" charset="0"/>
                        </a:rPr>
                        <a:t>Imitator</a:t>
                      </a:r>
                      <a:endParaRPr lang="en-US" sz="1800" kern="100">
                        <a:effectLst/>
                        <a:latin typeface="Aptos" panose="020B0004020202020204" pitchFamily="34" charset="0"/>
                        <a:ea typeface="Aptos" panose="020B0004020202020204" pitchFamily="34" charset="0"/>
                        <a:cs typeface="Times New Roman" panose="02020603050405020304" pitchFamily="18" charset="0"/>
                      </a:endParaRPr>
                    </a:p>
                  </a:txBody>
                  <a:tcPr marL="67177" marR="671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just">
                        <a:lnSpc>
                          <a:spcPct val="115000"/>
                        </a:lnSpc>
                        <a:spcBef>
                          <a:spcPts val="0"/>
                        </a:spcBef>
                        <a:spcAft>
                          <a:spcPts val="600"/>
                        </a:spcAft>
                      </a:pPr>
                      <a:r>
                        <a:rPr lang="en-US" sz="1800" kern="100">
                          <a:effectLst/>
                          <a:latin typeface="Times New Roman" panose="02020603050405020304" pitchFamily="18" charset="0"/>
                          <a:ea typeface="SimSun" panose="02010600030101010101" pitchFamily="2" charset="-122"/>
                          <a:cs typeface="Times New Roman" panose="02020603050405020304" pitchFamily="18" charset="0"/>
                        </a:rPr>
                        <a:t>Copies some things from market leader but maintains differentiation in terms of packaging, ads, pricing, or location. </a:t>
                      </a:r>
                      <a:endParaRPr lang="en-US" sz="1800" kern="100">
                        <a:effectLst/>
                        <a:latin typeface="Aptos" panose="020B0004020202020204" pitchFamily="34" charset="0"/>
                        <a:ea typeface="Aptos" panose="020B0004020202020204" pitchFamily="34" charset="0"/>
                        <a:cs typeface="Times New Roman" panose="02020603050405020304" pitchFamily="18" charset="0"/>
                      </a:endParaRPr>
                    </a:p>
                  </a:txBody>
                  <a:tcPr marL="67177" marR="671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just">
                        <a:lnSpc>
                          <a:spcPct val="115000"/>
                        </a:lnSpc>
                        <a:spcBef>
                          <a:spcPts val="0"/>
                        </a:spcBef>
                        <a:spcAft>
                          <a:spcPts val="600"/>
                        </a:spcAft>
                      </a:pPr>
                      <a:r>
                        <a:rPr lang="en-US" sz="1800" kern="100">
                          <a:effectLst/>
                          <a:latin typeface="Times New Roman" panose="02020603050405020304" pitchFamily="18" charset="0"/>
                          <a:ea typeface="SimSun" panose="02010600030101010101" pitchFamily="2" charset="-122"/>
                          <a:cs typeface="Times New Roman" panose="02020603050405020304" pitchFamily="18" charset="0"/>
                        </a:rPr>
                        <a:t>Shoe polish companies </a:t>
                      </a:r>
                      <a:endParaRPr lang="en-US" sz="1800" kern="100">
                        <a:effectLst/>
                        <a:latin typeface="Aptos" panose="020B0004020202020204" pitchFamily="34" charset="0"/>
                        <a:ea typeface="Aptos" panose="020B0004020202020204" pitchFamily="34" charset="0"/>
                        <a:cs typeface="Times New Roman" panose="02020603050405020304" pitchFamily="18" charset="0"/>
                      </a:endParaRPr>
                    </a:p>
                  </a:txBody>
                  <a:tcPr marL="67177" marR="671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496559902"/>
                  </a:ext>
                </a:extLst>
              </a:tr>
              <a:tr h="1254529">
                <a:tc>
                  <a:txBody>
                    <a:bodyPr/>
                    <a:lstStyle/>
                    <a:p>
                      <a:pPr marL="0" marR="0" algn="just">
                        <a:lnSpc>
                          <a:spcPct val="115000"/>
                        </a:lnSpc>
                        <a:spcBef>
                          <a:spcPts val="0"/>
                        </a:spcBef>
                        <a:spcAft>
                          <a:spcPts val="600"/>
                        </a:spcAft>
                      </a:pPr>
                      <a:r>
                        <a:rPr lang="en-US" sz="1800" kern="100">
                          <a:effectLst/>
                          <a:latin typeface="Times New Roman" panose="02020603050405020304" pitchFamily="18" charset="0"/>
                          <a:ea typeface="SimSun" panose="02010600030101010101" pitchFamily="2" charset="-122"/>
                          <a:cs typeface="Times New Roman" panose="02020603050405020304" pitchFamily="18" charset="0"/>
                        </a:rPr>
                        <a:t>Adapter </a:t>
                      </a:r>
                      <a:endParaRPr lang="en-US" sz="1800" kern="100">
                        <a:effectLst/>
                        <a:latin typeface="Aptos" panose="020B0004020202020204" pitchFamily="34" charset="0"/>
                        <a:ea typeface="Aptos" panose="020B0004020202020204" pitchFamily="34" charset="0"/>
                        <a:cs typeface="Times New Roman" panose="02020603050405020304" pitchFamily="18" charset="0"/>
                      </a:endParaRPr>
                    </a:p>
                  </a:txBody>
                  <a:tcPr marL="67177" marR="671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just">
                        <a:lnSpc>
                          <a:spcPct val="115000"/>
                        </a:lnSpc>
                        <a:spcBef>
                          <a:spcPts val="0"/>
                        </a:spcBef>
                        <a:spcAft>
                          <a:spcPts val="600"/>
                        </a:spcAft>
                      </a:pPr>
                      <a:r>
                        <a:rPr lang="en-US" sz="1800" kern="100">
                          <a:effectLst/>
                          <a:latin typeface="Times New Roman" panose="02020603050405020304" pitchFamily="18" charset="0"/>
                          <a:ea typeface="SimSun" panose="02010600030101010101" pitchFamily="2" charset="-122"/>
                          <a:cs typeface="Times New Roman" panose="02020603050405020304" pitchFamily="18" charset="0"/>
                        </a:rPr>
                        <a:t>Takes leader’s products and adapts or improves them.  Adapter may sell to different markets, but often the adapter grows into the future challenger.</a:t>
                      </a:r>
                      <a:endParaRPr lang="en-US" sz="1800" kern="100">
                        <a:effectLst/>
                        <a:latin typeface="Aptos" panose="020B0004020202020204" pitchFamily="34" charset="0"/>
                        <a:ea typeface="Aptos" panose="020B0004020202020204" pitchFamily="34" charset="0"/>
                        <a:cs typeface="Times New Roman" panose="02020603050405020304" pitchFamily="18" charset="0"/>
                      </a:endParaRPr>
                    </a:p>
                  </a:txBody>
                  <a:tcPr marL="67177" marR="671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just">
                        <a:lnSpc>
                          <a:spcPct val="115000"/>
                        </a:lnSpc>
                        <a:spcBef>
                          <a:spcPts val="0"/>
                        </a:spcBef>
                        <a:spcAft>
                          <a:spcPts val="600"/>
                        </a:spcAft>
                      </a:pPr>
                      <a:r>
                        <a:rPr lang="en-US" sz="1800" kern="100" dirty="0">
                          <a:effectLst/>
                          <a:latin typeface="Times New Roman" panose="02020603050405020304" pitchFamily="18" charset="0"/>
                          <a:ea typeface="SimSun" panose="02010600030101010101" pitchFamily="2" charset="-122"/>
                          <a:cs typeface="Times New Roman" panose="02020603050405020304" pitchFamily="18" charset="0"/>
                        </a:rPr>
                        <a:t>No good example</a:t>
                      </a:r>
                      <a:endParaRPr lang="en-US" sz="18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7177" marR="671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66329880"/>
                  </a:ext>
                </a:extLst>
              </a:tr>
            </a:tbl>
          </a:graphicData>
        </a:graphic>
      </p:graphicFrame>
    </p:spTree>
    <p:extLst>
      <p:ext uri="{BB962C8B-B14F-4D97-AF65-F5344CB8AC3E}">
        <p14:creationId xmlns:p14="http://schemas.microsoft.com/office/powerpoint/2010/main" val="370166903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0D7FC8A-EEA7-14A7-9DFF-925AF66C2DC3}"/>
              </a:ext>
            </a:extLst>
          </p:cNvPr>
          <p:cNvSpPr>
            <a:spLocks noGrp="1"/>
          </p:cNvSpPr>
          <p:nvPr>
            <p:ph type="title"/>
          </p:nvPr>
        </p:nvSpPr>
        <p:spPr>
          <a:xfrm>
            <a:off x="640080" y="325369"/>
            <a:ext cx="4368602" cy="1956841"/>
          </a:xfrm>
        </p:spPr>
        <p:txBody>
          <a:bodyPr anchor="b">
            <a:normAutofit/>
          </a:bodyPr>
          <a:lstStyle/>
          <a:p>
            <a:r>
              <a:rPr lang="en-US" sz="4200"/>
              <a:t>d) Market Nicher competitive strategies </a:t>
            </a:r>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E5B44DA5-F28E-35BA-3B74-3226C6693252}"/>
              </a:ext>
            </a:extLst>
          </p:cNvPr>
          <p:cNvSpPr>
            <a:spLocks noGrp="1"/>
          </p:cNvSpPr>
          <p:nvPr>
            <p:ph idx="1"/>
          </p:nvPr>
        </p:nvSpPr>
        <p:spPr>
          <a:xfrm>
            <a:off x="640080" y="2872899"/>
            <a:ext cx="4670097" cy="3966812"/>
          </a:xfrm>
        </p:spPr>
        <p:txBody>
          <a:bodyPr>
            <a:normAutofit/>
          </a:bodyPr>
          <a:lstStyle/>
          <a:p>
            <a:r>
              <a:rPr lang="en-US" sz="1600" dirty="0"/>
              <a:t>A market nicher is a company that focuses on serving a specific niche or segment of the market rather than trying to compete broadly across the entire market. </a:t>
            </a:r>
          </a:p>
          <a:p>
            <a:r>
              <a:rPr lang="en-US" sz="1600" dirty="0"/>
              <a:t>Niche markets are characterized by unique needs or preferences that are not adequately addressed by larger competitors. </a:t>
            </a:r>
          </a:p>
          <a:p>
            <a:r>
              <a:rPr lang="en-US" sz="1600" dirty="0"/>
              <a:t>Market nicher typically tailor their products or services to meet the specialized needs of their target customers, allowing them to command premium prices and build strong customer loyalty.</a:t>
            </a:r>
          </a:p>
          <a:p>
            <a:r>
              <a:rPr lang="en-US" sz="1600" dirty="0"/>
              <a:t> Nichers have three tasks: Creating niches, expanding niches and protecting niches</a:t>
            </a:r>
            <a:r>
              <a:rPr lang="en-US" sz="1400" dirty="0"/>
              <a:t>.</a:t>
            </a:r>
          </a:p>
        </p:txBody>
      </p:sp>
      <p:pic>
        <p:nvPicPr>
          <p:cNvPr id="5" name="Picture 4" descr="Multi coloured shirts hanging on the closet">
            <a:extLst>
              <a:ext uri="{FF2B5EF4-FFF2-40B4-BE49-F238E27FC236}">
                <a16:creationId xmlns:a16="http://schemas.microsoft.com/office/drawing/2014/main" id="{E994177B-6570-8F8A-1EFC-01A57CED082D}"/>
              </a:ext>
            </a:extLst>
          </p:cNvPr>
          <p:cNvPicPr>
            <a:picLocks noChangeAspect="1"/>
          </p:cNvPicPr>
          <p:nvPr/>
        </p:nvPicPr>
        <p:blipFill rotWithShape="1">
          <a:blip r:embed="rId2"/>
          <a:srcRect r="33299"/>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257464894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388F20F8-60BF-42FE-A252-DFD5A74451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98A68847-134F-4AF1-B1C6-332344C9C9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38F1B6DA-75B5-0B4F-481F-52452AEA8805}"/>
              </a:ext>
            </a:extLst>
          </p:cNvPr>
          <p:cNvSpPr>
            <a:spLocks noGrp="1"/>
          </p:cNvSpPr>
          <p:nvPr>
            <p:ph type="title"/>
          </p:nvPr>
        </p:nvSpPr>
        <p:spPr>
          <a:xfrm>
            <a:off x="838200" y="365125"/>
            <a:ext cx="10515600" cy="1325563"/>
          </a:xfrm>
        </p:spPr>
        <p:txBody>
          <a:bodyPr>
            <a:normAutofit/>
          </a:bodyPr>
          <a:lstStyle/>
          <a:p>
            <a:r>
              <a:rPr lang="en-US"/>
              <a:t>d) Market Nicher competitive strategies </a:t>
            </a:r>
            <a:endParaRPr lang="en-US" dirty="0"/>
          </a:p>
        </p:txBody>
      </p:sp>
      <p:graphicFrame>
        <p:nvGraphicFramePr>
          <p:cNvPr id="4" name="Content Placeholder 3">
            <a:extLst>
              <a:ext uri="{FF2B5EF4-FFF2-40B4-BE49-F238E27FC236}">
                <a16:creationId xmlns:a16="http://schemas.microsoft.com/office/drawing/2014/main" id="{EC09213E-85BA-7009-B961-AD750B0A9D8D}"/>
              </a:ext>
            </a:extLst>
          </p:cNvPr>
          <p:cNvGraphicFramePr>
            <a:graphicFrameLocks noGrp="1"/>
          </p:cNvGraphicFramePr>
          <p:nvPr>
            <p:ph idx="1"/>
            <p:extLst>
              <p:ext uri="{D42A27DB-BD31-4B8C-83A1-F6EECF244321}">
                <p14:modId xmlns:p14="http://schemas.microsoft.com/office/powerpoint/2010/main" val="824350732"/>
              </p:ext>
            </p:extLst>
          </p:nvPr>
        </p:nvGraphicFramePr>
        <p:xfrm>
          <a:off x="838200" y="2356608"/>
          <a:ext cx="10515602" cy="3453558"/>
        </p:xfrm>
        <a:graphic>
          <a:graphicData uri="http://schemas.openxmlformats.org/drawingml/2006/table">
            <a:tbl>
              <a:tblPr firstRow="1" firstCol="1" bandRow="1"/>
              <a:tblGrid>
                <a:gridCol w="1996608">
                  <a:extLst>
                    <a:ext uri="{9D8B030D-6E8A-4147-A177-3AD203B41FA5}">
                      <a16:colId xmlns:a16="http://schemas.microsoft.com/office/drawing/2014/main" val="2263683647"/>
                    </a:ext>
                  </a:extLst>
                </a:gridCol>
                <a:gridCol w="5039871">
                  <a:extLst>
                    <a:ext uri="{9D8B030D-6E8A-4147-A177-3AD203B41FA5}">
                      <a16:colId xmlns:a16="http://schemas.microsoft.com/office/drawing/2014/main" val="125439958"/>
                    </a:ext>
                  </a:extLst>
                </a:gridCol>
                <a:gridCol w="3479123">
                  <a:extLst>
                    <a:ext uri="{9D8B030D-6E8A-4147-A177-3AD203B41FA5}">
                      <a16:colId xmlns:a16="http://schemas.microsoft.com/office/drawing/2014/main" val="2553680131"/>
                    </a:ext>
                  </a:extLst>
                </a:gridCol>
              </a:tblGrid>
              <a:tr h="272760">
                <a:tc>
                  <a:txBody>
                    <a:bodyPr/>
                    <a:lstStyle/>
                    <a:p>
                      <a:pPr marL="0" marR="0" algn="ctr">
                        <a:lnSpc>
                          <a:spcPct val="115000"/>
                        </a:lnSpc>
                        <a:spcBef>
                          <a:spcPts val="0"/>
                        </a:spcBef>
                        <a:spcAft>
                          <a:spcPts val="600"/>
                        </a:spcAft>
                      </a:pPr>
                      <a:r>
                        <a:rPr lang="en-US" sz="1500" b="1" kern="100">
                          <a:effectLst/>
                          <a:latin typeface="Times New Roman" panose="02020603050405020304" pitchFamily="18" charset="0"/>
                          <a:ea typeface="SimSun" panose="02010600030101010101" pitchFamily="2" charset="-122"/>
                          <a:cs typeface="Times New Roman" panose="02020603050405020304" pitchFamily="18" charset="0"/>
                        </a:rPr>
                        <a:t>Strategy</a:t>
                      </a:r>
                      <a:endParaRPr lang="en-US" sz="1500" kern="100">
                        <a:effectLst/>
                        <a:latin typeface="Aptos" panose="020B0004020202020204" pitchFamily="34" charset="0"/>
                        <a:ea typeface="Aptos" panose="020B0004020202020204" pitchFamily="34" charset="0"/>
                        <a:cs typeface="Times New Roman" panose="02020603050405020304" pitchFamily="18" charset="0"/>
                      </a:endParaRPr>
                    </a:p>
                  </a:txBody>
                  <a:tcPr marL="55951" marR="559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15000"/>
                        </a:lnSpc>
                        <a:spcBef>
                          <a:spcPts val="0"/>
                        </a:spcBef>
                        <a:spcAft>
                          <a:spcPts val="600"/>
                        </a:spcAft>
                      </a:pPr>
                      <a:r>
                        <a:rPr lang="en-US" sz="1500" b="1" kern="100">
                          <a:effectLst/>
                          <a:latin typeface="Times New Roman" panose="02020603050405020304" pitchFamily="18" charset="0"/>
                          <a:ea typeface="SimSun" panose="02010600030101010101" pitchFamily="2" charset="-122"/>
                          <a:cs typeface="Times New Roman" panose="02020603050405020304" pitchFamily="18" charset="0"/>
                        </a:rPr>
                        <a:t>Explanation</a:t>
                      </a:r>
                      <a:endParaRPr lang="en-US" sz="1500" kern="100">
                        <a:effectLst/>
                        <a:latin typeface="Aptos" panose="020B0004020202020204" pitchFamily="34" charset="0"/>
                        <a:ea typeface="Aptos" panose="020B0004020202020204" pitchFamily="34" charset="0"/>
                        <a:cs typeface="Times New Roman" panose="02020603050405020304" pitchFamily="18" charset="0"/>
                      </a:endParaRPr>
                    </a:p>
                  </a:txBody>
                  <a:tcPr marL="55951" marR="559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15000"/>
                        </a:lnSpc>
                        <a:spcBef>
                          <a:spcPts val="0"/>
                        </a:spcBef>
                        <a:spcAft>
                          <a:spcPts val="600"/>
                        </a:spcAft>
                      </a:pPr>
                      <a:r>
                        <a:rPr lang="en-US" sz="1500" b="1" kern="100">
                          <a:effectLst/>
                          <a:latin typeface="Times New Roman" panose="02020603050405020304" pitchFamily="18" charset="0"/>
                          <a:ea typeface="SimSun" panose="02010600030101010101" pitchFamily="2" charset="-122"/>
                          <a:cs typeface="Times New Roman" panose="02020603050405020304" pitchFamily="18" charset="0"/>
                        </a:rPr>
                        <a:t>Example </a:t>
                      </a:r>
                      <a:endParaRPr lang="en-US" sz="1500" kern="100">
                        <a:effectLst/>
                        <a:latin typeface="Aptos" panose="020B0004020202020204" pitchFamily="34" charset="0"/>
                        <a:ea typeface="Aptos" panose="020B0004020202020204" pitchFamily="34" charset="0"/>
                        <a:cs typeface="Times New Roman" panose="02020603050405020304" pitchFamily="18" charset="0"/>
                      </a:endParaRPr>
                    </a:p>
                  </a:txBody>
                  <a:tcPr marL="55951" marR="559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09713085"/>
                  </a:ext>
                </a:extLst>
              </a:tr>
              <a:tr h="530133">
                <a:tc>
                  <a:txBody>
                    <a:bodyPr/>
                    <a:lstStyle/>
                    <a:p>
                      <a:pPr marL="0" marR="0" algn="just">
                        <a:lnSpc>
                          <a:spcPct val="115000"/>
                        </a:lnSpc>
                        <a:spcBef>
                          <a:spcPts val="0"/>
                        </a:spcBef>
                        <a:spcAft>
                          <a:spcPts val="600"/>
                        </a:spcAft>
                      </a:pPr>
                      <a:r>
                        <a:rPr lang="en-US" sz="1500" kern="100">
                          <a:effectLst/>
                          <a:latin typeface="Times New Roman" panose="02020603050405020304" pitchFamily="18" charset="0"/>
                          <a:ea typeface="SimSun" panose="02010600030101010101" pitchFamily="2" charset="-122"/>
                          <a:cs typeface="Times New Roman" panose="02020603050405020304" pitchFamily="18" charset="0"/>
                        </a:rPr>
                        <a:t>Differentiation</a:t>
                      </a:r>
                      <a:endParaRPr lang="en-US" sz="1500" kern="100">
                        <a:effectLst/>
                        <a:latin typeface="Aptos" panose="020B0004020202020204" pitchFamily="34" charset="0"/>
                        <a:ea typeface="Aptos" panose="020B0004020202020204" pitchFamily="34" charset="0"/>
                        <a:cs typeface="Times New Roman" panose="02020603050405020304" pitchFamily="18" charset="0"/>
                      </a:endParaRPr>
                    </a:p>
                  </a:txBody>
                  <a:tcPr marL="55951" marR="559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just">
                        <a:lnSpc>
                          <a:spcPct val="115000"/>
                        </a:lnSpc>
                        <a:spcBef>
                          <a:spcPts val="0"/>
                        </a:spcBef>
                        <a:spcAft>
                          <a:spcPts val="600"/>
                        </a:spcAft>
                      </a:pPr>
                      <a:r>
                        <a:rPr lang="en-US" sz="1500" kern="100">
                          <a:effectLst/>
                          <a:latin typeface="Times New Roman" panose="02020603050405020304" pitchFamily="18" charset="0"/>
                          <a:ea typeface="SimSun" panose="02010600030101010101" pitchFamily="2" charset="-122"/>
                          <a:cs typeface="Times New Roman" panose="02020603050405020304" pitchFamily="18" charset="0"/>
                        </a:rPr>
                        <a:t>differentiate their products by focusing on specific features or attributes that are highly valued by their target market. </a:t>
                      </a:r>
                      <a:endParaRPr lang="en-US" sz="1500" kern="100">
                        <a:effectLst/>
                        <a:latin typeface="Aptos" panose="020B0004020202020204" pitchFamily="34" charset="0"/>
                        <a:ea typeface="Aptos" panose="020B0004020202020204" pitchFamily="34" charset="0"/>
                        <a:cs typeface="Times New Roman" panose="02020603050405020304" pitchFamily="18" charset="0"/>
                      </a:endParaRPr>
                    </a:p>
                  </a:txBody>
                  <a:tcPr marL="55951" marR="559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just">
                        <a:lnSpc>
                          <a:spcPct val="115000"/>
                        </a:lnSpc>
                        <a:spcBef>
                          <a:spcPts val="0"/>
                        </a:spcBef>
                        <a:spcAft>
                          <a:spcPts val="600"/>
                        </a:spcAft>
                      </a:pPr>
                      <a:r>
                        <a:rPr lang="en-US" sz="1500" kern="100">
                          <a:effectLst/>
                          <a:latin typeface="Times New Roman" panose="02020603050405020304" pitchFamily="18" charset="0"/>
                          <a:ea typeface="SimSun" panose="02010600030101010101" pitchFamily="2" charset="-122"/>
                          <a:cs typeface="Times New Roman" panose="02020603050405020304" pitchFamily="18" charset="0"/>
                        </a:rPr>
                        <a:t>Citibank </a:t>
                      </a:r>
                      <a:endParaRPr lang="en-US" sz="1500" kern="100">
                        <a:effectLst/>
                        <a:latin typeface="Aptos" panose="020B0004020202020204" pitchFamily="34" charset="0"/>
                        <a:ea typeface="Aptos" panose="020B0004020202020204" pitchFamily="34" charset="0"/>
                        <a:cs typeface="Times New Roman" panose="02020603050405020304" pitchFamily="18" charset="0"/>
                      </a:endParaRPr>
                    </a:p>
                  </a:txBody>
                  <a:tcPr marL="55951" marR="559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112470392"/>
                  </a:ext>
                </a:extLst>
              </a:tr>
              <a:tr h="530133">
                <a:tc>
                  <a:txBody>
                    <a:bodyPr/>
                    <a:lstStyle/>
                    <a:p>
                      <a:pPr marL="0" marR="0" algn="just">
                        <a:lnSpc>
                          <a:spcPct val="115000"/>
                        </a:lnSpc>
                        <a:spcBef>
                          <a:spcPts val="0"/>
                        </a:spcBef>
                        <a:spcAft>
                          <a:spcPts val="600"/>
                        </a:spcAft>
                      </a:pPr>
                      <a:r>
                        <a:rPr lang="en-US" sz="1500" kern="100">
                          <a:effectLst/>
                          <a:latin typeface="Times New Roman" panose="02020603050405020304" pitchFamily="18" charset="0"/>
                          <a:ea typeface="SimSun" panose="02010600030101010101" pitchFamily="2" charset="-122"/>
                          <a:cs typeface="Times New Roman" panose="02020603050405020304" pitchFamily="18" charset="0"/>
                        </a:rPr>
                        <a:t>Focus on Customer Service</a:t>
                      </a:r>
                      <a:endParaRPr lang="en-US" sz="1500" kern="100">
                        <a:effectLst/>
                        <a:latin typeface="Aptos" panose="020B0004020202020204" pitchFamily="34" charset="0"/>
                        <a:ea typeface="Aptos" panose="020B0004020202020204" pitchFamily="34" charset="0"/>
                        <a:cs typeface="Times New Roman" panose="02020603050405020304" pitchFamily="18" charset="0"/>
                      </a:endParaRPr>
                    </a:p>
                  </a:txBody>
                  <a:tcPr marL="55951" marR="559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just">
                        <a:lnSpc>
                          <a:spcPct val="115000"/>
                        </a:lnSpc>
                        <a:spcBef>
                          <a:spcPts val="0"/>
                        </a:spcBef>
                        <a:spcAft>
                          <a:spcPts val="600"/>
                        </a:spcAft>
                      </a:pPr>
                      <a:r>
                        <a:rPr lang="en-US" sz="1500" kern="100">
                          <a:effectLst/>
                          <a:latin typeface="Times New Roman" panose="02020603050405020304" pitchFamily="18" charset="0"/>
                          <a:ea typeface="SimSun" panose="02010600030101010101" pitchFamily="2" charset="-122"/>
                          <a:cs typeface="Times New Roman" panose="02020603050405020304" pitchFamily="18" charset="0"/>
                        </a:rPr>
                        <a:t>Nichers prioritize providing exceptional customer service tailored to the needs of their niche market. </a:t>
                      </a:r>
                      <a:endParaRPr lang="en-US" sz="1500" kern="100">
                        <a:effectLst/>
                        <a:latin typeface="Aptos" panose="020B0004020202020204" pitchFamily="34" charset="0"/>
                        <a:ea typeface="Aptos" panose="020B0004020202020204" pitchFamily="34" charset="0"/>
                        <a:cs typeface="Times New Roman" panose="02020603050405020304" pitchFamily="18" charset="0"/>
                      </a:endParaRPr>
                    </a:p>
                  </a:txBody>
                  <a:tcPr marL="55951" marR="559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just">
                        <a:lnSpc>
                          <a:spcPct val="115000"/>
                        </a:lnSpc>
                        <a:spcBef>
                          <a:spcPts val="0"/>
                        </a:spcBef>
                        <a:spcAft>
                          <a:spcPts val="600"/>
                        </a:spcAft>
                      </a:pPr>
                      <a:r>
                        <a:rPr lang="en-US" sz="1500" kern="100">
                          <a:effectLst/>
                          <a:latin typeface="Times New Roman" panose="02020603050405020304" pitchFamily="18" charset="0"/>
                          <a:ea typeface="SimSun" panose="02010600030101010101" pitchFamily="2" charset="-122"/>
                          <a:cs typeface="Times New Roman" panose="02020603050405020304" pitchFamily="18" charset="0"/>
                        </a:rPr>
                        <a:t>Nairobi hospital </a:t>
                      </a:r>
                      <a:endParaRPr lang="en-US" sz="1500" kern="100">
                        <a:effectLst/>
                        <a:latin typeface="Aptos" panose="020B0004020202020204" pitchFamily="34" charset="0"/>
                        <a:ea typeface="Aptos" panose="020B0004020202020204" pitchFamily="34" charset="0"/>
                        <a:cs typeface="Times New Roman" panose="02020603050405020304" pitchFamily="18" charset="0"/>
                      </a:endParaRPr>
                    </a:p>
                  </a:txBody>
                  <a:tcPr marL="55951" marR="559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674362035"/>
                  </a:ext>
                </a:extLst>
              </a:tr>
              <a:tr h="530133">
                <a:tc>
                  <a:txBody>
                    <a:bodyPr/>
                    <a:lstStyle/>
                    <a:p>
                      <a:pPr marL="0" marR="0" algn="just">
                        <a:lnSpc>
                          <a:spcPct val="115000"/>
                        </a:lnSpc>
                        <a:spcBef>
                          <a:spcPts val="0"/>
                        </a:spcBef>
                        <a:spcAft>
                          <a:spcPts val="600"/>
                        </a:spcAft>
                      </a:pPr>
                      <a:r>
                        <a:rPr lang="en-US" sz="1500" kern="100">
                          <a:effectLst/>
                          <a:latin typeface="Times New Roman" panose="02020603050405020304" pitchFamily="18" charset="0"/>
                          <a:ea typeface="SimSun" panose="02010600030101010101" pitchFamily="2" charset="-122"/>
                          <a:cs typeface="Times New Roman" panose="02020603050405020304" pitchFamily="18" charset="0"/>
                        </a:rPr>
                        <a:t>Innovation</a:t>
                      </a:r>
                      <a:endParaRPr lang="en-US" sz="1500" kern="100">
                        <a:effectLst/>
                        <a:latin typeface="Aptos" panose="020B0004020202020204" pitchFamily="34" charset="0"/>
                        <a:ea typeface="Aptos" panose="020B0004020202020204" pitchFamily="34" charset="0"/>
                        <a:cs typeface="Times New Roman" panose="02020603050405020304" pitchFamily="18" charset="0"/>
                      </a:endParaRPr>
                    </a:p>
                  </a:txBody>
                  <a:tcPr marL="55951" marR="559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just">
                        <a:lnSpc>
                          <a:spcPct val="115000"/>
                        </a:lnSpc>
                        <a:spcBef>
                          <a:spcPts val="0"/>
                        </a:spcBef>
                        <a:spcAft>
                          <a:spcPts val="600"/>
                        </a:spcAft>
                      </a:pPr>
                      <a:r>
                        <a:rPr lang="en-US" sz="1500" kern="100">
                          <a:effectLst/>
                          <a:latin typeface="Times New Roman" panose="02020603050405020304" pitchFamily="18" charset="0"/>
                          <a:ea typeface="SimSun" panose="02010600030101010101" pitchFamily="2" charset="-122"/>
                          <a:cs typeface="Times New Roman" panose="02020603050405020304" pitchFamily="18" charset="0"/>
                        </a:rPr>
                        <a:t>Nichers continually innovate to address the evolving needs of their niche market. </a:t>
                      </a:r>
                      <a:endParaRPr lang="en-US" sz="1500" kern="100">
                        <a:effectLst/>
                        <a:latin typeface="Aptos" panose="020B0004020202020204" pitchFamily="34" charset="0"/>
                        <a:ea typeface="Aptos" panose="020B0004020202020204" pitchFamily="34" charset="0"/>
                        <a:cs typeface="Times New Roman" panose="02020603050405020304" pitchFamily="18" charset="0"/>
                      </a:endParaRPr>
                    </a:p>
                  </a:txBody>
                  <a:tcPr marL="55951" marR="559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just">
                        <a:lnSpc>
                          <a:spcPct val="115000"/>
                        </a:lnSpc>
                        <a:spcBef>
                          <a:spcPts val="0"/>
                        </a:spcBef>
                        <a:spcAft>
                          <a:spcPts val="600"/>
                        </a:spcAft>
                      </a:pPr>
                      <a:r>
                        <a:rPr lang="en-US" sz="1500" kern="100">
                          <a:effectLst/>
                          <a:latin typeface="Times New Roman" panose="02020603050405020304" pitchFamily="18" charset="0"/>
                          <a:ea typeface="SimSun" panose="02010600030101010101" pitchFamily="2" charset="-122"/>
                          <a:cs typeface="Times New Roman" panose="02020603050405020304" pitchFamily="18" charset="0"/>
                        </a:rPr>
                        <a:t>Nairobi Hospital </a:t>
                      </a:r>
                      <a:endParaRPr lang="en-US" sz="1500" kern="100">
                        <a:effectLst/>
                        <a:latin typeface="Aptos" panose="020B0004020202020204" pitchFamily="34" charset="0"/>
                        <a:ea typeface="Aptos" panose="020B0004020202020204" pitchFamily="34" charset="0"/>
                        <a:cs typeface="Times New Roman" panose="02020603050405020304" pitchFamily="18" charset="0"/>
                      </a:endParaRPr>
                    </a:p>
                  </a:txBody>
                  <a:tcPr marL="55951" marR="559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8815634"/>
                  </a:ext>
                </a:extLst>
              </a:tr>
              <a:tr h="530133">
                <a:tc>
                  <a:txBody>
                    <a:bodyPr/>
                    <a:lstStyle/>
                    <a:p>
                      <a:pPr marL="0" marR="0" algn="just">
                        <a:lnSpc>
                          <a:spcPct val="115000"/>
                        </a:lnSpc>
                        <a:spcBef>
                          <a:spcPts val="0"/>
                        </a:spcBef>
                        <a:spcAft>
                          <a:spcPts val="600"/>
                        </a:spcAft>
                      </a:pPr>
                      <a:r>
                        <a:rPr lang="en-US" sz="1500" kern="100">
                          <a:effectLst/>
                          <a:latin typeface="Times New Roman" panose="02020603050405020304" pitchFamily="18" charset="0"/>
                          <a:ea typeface="SimSun" panose="02010600030101010101" pitchFamily="2" charset="-122"/>
                          <a:cs typeface="Times New Roman" panose="02020603050405020304" pitchFamily="18" charset="0"/>
                        </a:rPr>
                        <a:t>Vertical Integration:</a:t>
                      </a:r>
                      <a:endParaRPr lang="en-US" sz="1500" kern="100">
                        <a:effectLst/>
                        <a:latin typeface="Aptos" panose="020B0004020202020204" pitchFamily="34" charset="0"/>
                        <a:ea typeface="Aptos" panose="020B0004020202020204" pitchFamily="34" charset="0"/>
                        <a:cs typeface="Times New Roman" panose="02020603050405020304" pitchFamily="18" charset="0"/>
                      </a:endParaRPr>
                    </a:p>
                  </a:txBody>
                  <a:tcPr marL="55951" marR="559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just">
                        <a:lnSpc>
                          <a:spcPct val="115000"/>
                        </a:lnSpc>
                        <a:spcBef>
                          <a:spcPts val="0"/>
                        </a:spcBef>
                        <a:spcAft>
                          <a:spcPts val="600"/>
                        </a:spcAft>
                      </a:pPr>
                      <a:r>
                        <a:rPr lang="en-US" sz="1500" kern="100">
                          <a:effectLst/>
                          <a:latin typeface="Times New Roman" panose="02020603050405020304" pitchFamily="18" charset="0"/>
                          <a:ea typeface="SimSun" panose="02010600030101010101" pitchFamily="2" charset="-122"/>
                          <a:cs typeface="Times New Roman" panose="02020603050405020304" pitchFamily="18" charset="0"/>
                        </a:rPr>
                        <a:t>Some nichers vertically integrate their operations to gain more control over the value chain and improve efficiency. </a:t>
                      </a:r>
                      <a:endParaRPr lang="en-US" sz="1500" kern="100">
                        <a:effectLst/>
                        <a:latin typeface="Aptos" panose="020B0004020202020204" pitchFamily="34" charset="0"/>
                        <a:ea typeface="Aptos" panose="020B0004020202020204" pitchFamily="34" charset="0"/>
                        <a:cs typeface="Times New Roman" panose="02020603050405020304" pitchFamily="18" charset="0"/>
                      </a:endParaRPr>
                    </a:p>
                  </a:txBody>
                  <a:tcPr marL="55951" marR="559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just">
                        <a:lnSpc>
                          <a:spcPct val="115000"/>
                        </a:lnSpc>
                        <a:spcBef>
                          <a:spcPts val="0"/>
                        </a:spcBef>
                        <a:spcAft>
                          <a:spcPts val="600"/>
                        </a:spcAft>
                      </a:pPr>
                      <a:r>
                        <a:rPr lang="en-US" sz="1500" kern="100">
                          <a:effectLst/>
                          <a:latin typeface="Times New Roman" panose="02020603050405020304" pitchFamily="18" charset="0"/>
                          <a:ea typeface="SimSun" panose="02010600030101010101" pitchFamily="2" charset="-122"/>
                          <a:cs typeface="Times New Roman" panose="02020603050405020304" pitchFamily="18" charset="0"/>
                        </a:rPr>
                        <a:t>No good example </a:t>
                      </a:r>
                      <a:endParaRPr lang="en-US" sz="1500" kern="100">
                        <a:effectLst/>
                        <a:latin typeface="Aptos" panose="020B0004020202020204" pitchFamily="34" charset="0"/>
                        <a:ea typeface="Aptos" panose="020B0004020202020204" pitchFamily="34" charset="0"/>
                        <a:cs typeface="Times New Roman" panose="02020603050405020304" pitchFamily="18" charset="0"/>
                      </a:endParaRPr>
                    </a:p>
                  </a:txBody>
                  <a:tcPr marL="55951" marR="559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831121954"/>
                  </a:ext>
                </a:extLst>
              </a:tr>
              <a:tr h="530133">
                <a:tc>
                  <a:txBody>
                    <a:bodyPr/>
                    <a:lstStyle/>
                    <a:p>
                      <a:pPr marL="0" marR="0" algn="just">
                        <a:lnSpc>
                          <a:spcPct val="115000"/>
                        </a:lnSpc>
                        <a:spcBef>
                          <a:spcPts val="0"/>
                        </a:spcBef>
                        <a:spcAft>
                          <a:spcPts val="600"/>
                        </a:spcAft>
                      </a:pPr>
                      <a:r>
                        <a:rPr lang="en-US" sz="1500" kern="100">
                          <a:effectLst/>
                          <a:latin typeface="Times New Roman" panose="02020603050405020304" pitchFamily="18" charset="0"/>
                          <a:ea typeface="SimSun" panose="02010600030101010101" pitchFamily="2" charset="-122"/>
                          <a:cs typeface="Times New Roman" panose="02020603050405020304" pitchFamily="18" charset="0"/>
                        </a:rPr>
                        <a:t>Strategic Alliances</a:t>
                      </a:r>
                      <a:endParaRPr lang="en-US" sz="1500" kern="100">
                        <a:effectLst/>
                        <a:latin typeface="Aptos" panose="020B0004020202020204" pitchFamily="34" charset="0"/>
                        <a:ea typeface="Aptos" panose="020B0004020202020204" pitchFamily="34" charset="0"/>
                        <a:cs typeface="Times New Roman" panose="02020603050405020304" pitchFamily="18" charset="0"/>
                      </a:endParaRPr>
                    </a:p>
                  </a:txBody>
                  <a:tcPr marL="55951" marR="559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just">
                        <a:lnSpc>
                          <a:spcPct val="115000"/>
                        </a:lnSpc>
                        <a:spcBef>
                          <a:spcPts val="0"/>
                        </a:spcBef>
                        <a:spcAft>
                          <a:spcPts val="600"/>
                        </a:spcAft>
                      </a:pPr>
                      <a:r>
                        <a:rPr lang="en-US" sz="1500" kern="100">
                          <a:effectLst/>
                          <a:latin typeface="Times New Roman" panose="02020603050405020304" pitchFamily="18" charset="0"/>
                          <a:ea typeface="SimSun" panose="02010600030101010101" pitchFamily="2" charset="-122"/>
                          <a:cs typeface="Times New Roman" panose="02020603050405020304" pitchFamily="18" charset="0"/>
                        </a:rPr>
                        <a:t>Nichers may form strategic alliances or partnerships with other companies to enhance their competitive position. </a:t>
                      </a:r>
                      <a:endParaRPr lang="en-US" sz="1500" kern="100">
                        <a:effectLst/>
                        <a:latin typeface="Aptos" panose="020B0004020202020204" pitchFamily="34" charset="0"/>
                        <a:ea typeface="Aptos" panose="020B0004020202020204" pitchFamily="34" charset="0"/>
                        <a:cs typeface="Times New Roman" panose="02020603050405020304" pitchFamily="18" charset="0"/>
                      </a:endParaRPr>
                    </a:p>
                  </a:txBody>
                  <a:tcPr marL="55951" marR="559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just">
                        <a:lnSpc>
                          <a:spcPct val="115000"/>
                        </a:lnSpc>
                        <a:spcBef>
                          <a:spcPts val="0"/>
                        </a:spcBef>
                        <a:spcAft>
                          <a:spcPts val="600"/>
                        </a:spcAft>
                      </a:pPr>
                      <a:r>
                        <a:rPr lang="en-US" sz="1500" kern="100">
                          <a:effectLst/>
                          <a:latin typeface="Times New Roman" panose="02020603050405020304" pitchFamily="18" charset="0"/>
                          <a:ea typeface="SimSun" panose="02010600030101010101" pitchFamily="2" charset="-122"/>
                          <a:cs typeface="Times New Roman" panose="02020603050405020304" pitchFamily="18" charset="0"/>
                        </a:rPr>
                        <a:t>No good example </a:t>
                      </a:r>
                      <a:endParaRPr lang="en-US" sz="1500" kern="100">
                        <a:effectLst/>
                        <a:latin typeface="Aptos" panose="020B0004020202020204" pitchFamily="34" charset="0"/>
                        <a:ea typeface="Aptos" panose="020B0004020202020204" pitchFamily="34" charset="0"/>
                        <a:cs typeface="Times New Roman" panose="02020603050405020304" pitchFamily="18" charset="0"/>
                      </a:endParaRPr>
                    </a:p>
                  </a:txBody>
                  <a:tcPr marL="55951" marR="559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309130369"/>
                  </a:ext>
                </a:extLst>
              </a:tr>
              <a:tr h="530133">
                <a:tc>
                  <a:txBody>
                    <a:bodyPr/>
                    <a:lstStyle/>
                    <a:p>
                      <a:pPr marL="0" marR="0" algn="just">
                        <a:lnSpc>
                          <a:spcPct val="115000"/>
                        </a:lnSpc>
                        <a:spcBef>
                          <a:spcPts val="0"/>
                        </a:spcBef>
                        <a:spcAft>
                          <a:spcPts val="600"/>
                        </a:spcAft>
                      </a:pPr>
                      <a:r>
                        <a:rPr lang="en-US" sz="1500" kern="100">
                          <a:effectLst/>
                          <a:latin typeface="Times New Roman" panose="02020603050405020304" pitchFamily="18" charset="0"/>
                          <a:ea typeface="SimSun" panose="02010600030101010101" pitchFamily="2" charset="-122"/>
                          <a:cs typeface="Times New Roman" panose="02020603050405020304" pitchFamily="18" charset="0"/>
                        </a:rPr>
                        <a:t>Brand Building</a:t>
                      </a:r>
                      <a:endParaRPr lang="en-US" sz="1500" kern="100">
                        <a:effectLst/>
                        <a:latin typeface="Aptos" panose="020B0004020202020204" pitchFamily="34" charset="0"/>
                        <a:ea typeface="Aptos" panose="020B0004020202020204" pitchFamily="34" charset="0"/>
                        <a:cs typeface="Times New Roman" panose="02020603050405020304" pitchFamily="18" charset="0"/>
                      </a:endParaRPr>
                    </a:p>
                  </a:txBody>
                  <a:tcPr marL="55951" marR="559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just">
                        <a:lnSpc>
                          <a:spcPct val="115000"/>
                        </a:lnSpc>
                        <a:spcBef>
                          <a:spcPts val="0"/>
                        </a:spcBef>
                        <a:spcAft>
                          <a:spcPts val="600"/>
                        </a:spcAft>
                      </a:pPr>
                      <a:r>
                        <a:rPr lang="en-US" sz="1500" kern="100">
                          <a:effectLst/>
                          <a:latin typeface="Times New Roman" panose="02020603050405020304" pitchFamily="18" charset="0"/>
                          <a:ea typeface="SimSun" panose="02010600030101010101" pitchFamily="2" charset="-122"/>
                          <a:cs typeface="Times New Roman" panose="02020603050405020304" pitchFamily="18" charset="0"/>
                        </a:rPr>
                        <a:t>Nichers invest in building strong, recognizable brands within their niche market. </a:t>
                      </a:r>
                      <a:endParaRPr lang="en-US" sz="1500" kern="100">
                        <a:effectLst/>
                        <a:latin typeface="Aptos" panose="020B0004020202020204" pitchFamily="34" charset="0"/>
                        <a:ea typeface="Aptos" panose="020B0004020202020204" pitchFamily="34" charset="0"/>
                        <a:cs typeface="Times New Roman" panose="02020603050405020304" pitchFamily="18" charset="0"/>
                      </a:endParaRPr>
                    </a:p>
                  </a:txBody>
                  <a:tcPr marL="55951" marR="559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just">
                        <a:lnSpc>
                          <a:spcPct val="115000"/>
                        </a:lnSpc>
                        <a:spcBef>
                          <a:spcPts val="0"/>
                        </a:spcBef>
                        <a:spcAft>
                          <a:spcPts val="600"/>
                        </a:spcAft>
                      </a:pPr>
                      <a:r>
                        <a:rPr lang="en-US" sz="1500" kern="100">
                          <a:effectLst/>
                          <a:latin typeface="Times New Roman" panose="02020603050405020304" pitchFamily="18" charset="0"/>
                          <a:ea typeface="SimSun" panose="02010600030101010101" pitchFamily="2" charset="-122"/>
                          <a:cs typeface="Times New Roman" panose="02020603050405020304" pitchFamily="18" charset="0"/>
                        </a:rPr>
                        <a:t>Dettol brand </a:t>
                      </a:r>
                      <a:endParaRPr lang="en-US" sz="1500" kern="100">
                        <a:effectLst/>
                        <a:latin typeface="Aptos" panose="020B0004020202020204" pitchFamily="34" charset="0"/>
                        <a:ea typeface="Aptos" panose="020B0004020202020204" pitchFamily="34" charset="0"/>
                        <a:cs typeface="Times New Roman" panose="02020603050405020304" pitchFamily="18" charset="0"/>
                      </a:endParaRPr>
                    </a:p>
                  </a:txBody>
                  <a:tcPr marL="55951" marR="559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400625556"/>
                  </a:ext>
                </a:extLst>
              </a:tr>
            </a:tbl>
          </a:graphicData>
        </a:graphic>
      </p:graphicFrame>
    </p:spTree>
    <p:extLst>
      <p:ext uri="{BB962C8B-B14F-4D97-AF65-F5344CB8AC3E}">
        <p14:creationId xmlns:p14="http://schemas.microsoft.com/office/powerpoint/2010/main" val="275002943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5A0FD8C-F26D-1ADA-DE82-D1589E966F47}"/>
              </a:ext>
            </a:extLst>
          </p:cNvPr>
          <p:cNvSpPr>
            <a:spLocks noGrp="1"/>
          </p:cNvSpPr>
          <p:nvPr>
            <p:ph type="title"/>
          </p:nvPr>
        </p:nvSpPr>
        <p:spPr>
          <a:xfrm>
            <a:off x="686834" y="1153572"/>
            <a:ext cx="3200400" cy="4461163"/>
          </a:xfrm>
        </p:spPr>
        <p:txBody>
          <a:bodyPr>
            <a:normAutofit/>
          </a:bodyPr>
          <a:lstStyle/>
          <a:p>
            <a:r>
              <a:rPr lang="en-US">
                <a:solidFill>
                  <a:srgbClr val="FFFFFF"/>
                </a:solidFill>
              </a:rPr>
              <a:t>References </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0C2F8561-AB1D-F286-5F44-06BD0E2DFBED}"/>
              </a:ext>
            </a:extLst>
          </p:cNvPr>
          <p:cNvSpPr>
            <a:spLocks noGrp="1"/>
          </p:cNvSpPr>
          <p:nvPr>
            <p:ph idx="1"/>
          </p:nvPr>
        </p:nvSpPr>
        <p:spPr>
          <a:xfrm>
            <a:off x="4447308" y="591344"/>
            <a:ext cx="6906491" cy="5585619"/>
          </a:xfrm>
        </p:spPr>
        <p:txBody>
          <a:bodyPr anchor="ctr">
            <a:normAutofit/>
          </a:bodyPr>
          <a:lstStyle/>
          <a:p>
            <a:r>
              <a:rPr lang="en-US" sz="1300" err="1"/>
              <a:t>Bartuś</a:t>
            </a:r>
            <a:r>
              <a:rPr lang="en-US" sz="1300"/>
              <a:t>, K. (2023). Designing the Competitive Intelligence Model for Organization.</a:t>
            </a:r>
          </a:p>
          <a:p>
            <a:r>
              <a:rPr lang="en-US" sz="1300"/>
              <a:t>Boyce, Paul, (2020), 3 Types and 7 Causes of Monopoly’s, [available online]. retrieved 14 May 2020 https://boycewire.com/types-and-causes-of-monopoly/</a:t>
            </a:r>
          </a:p>
          <a:p>
            <a:r>
              <a:rPr lang="en-US" sz="1300"/>
              <a:t>Chand, Smriti, Market structure: Perfect competition, Definitions, [available online]. retrieved 14 May 2020 http://www.yourarticlelibrary.com/economics/market/market-structure-meaning-characteristics-and-forms-economics/28736</a:t>
            </a:r>
          </a:p>
          <a:p>
            <a:r>
              <a:rPr lang="en-US" sz="1300"/>
              <a:t>Competition quotes: Read more at: https://www.blinkist.com/magazine/posts/fuel-competitive-spirit-top-20-competition-quotes-inspire-motivate?utm_source=cpp</a:t>
            </a:r>
          </a:p>
          <a:p>
            <a:r>
              <a:rPr lang="en-US" sz="1300"/>
              <a:t>Kotler P &amp; Keller K.L (2016), Marketing management 16th Edition Pearson</a:t>
            </a:r>
          </a:p>
          <a:p>
            <a:r>
              <a:rPr lang="en-US" sz="1300"/>
              <a:t>Kotler P,(2000) Marketing Management: Analysis, Planning, Implementation, and Control, 9th edition, Prentice-Hall of India Private Limited, New Delhi, p, 229</a:t>
            </a:r>
          </a:p>
          <a:p>
            <a:r>
              <a:rPr lang="en-US" sz="1300" err="1"/>
              <a:t>Sethiya</a:t>
            </a:r>
            <a:r>
              <a:rPr lang="en-US" sz="1300"/>
              <a:t>, Anuja., T., M.. (2022). Does product market competition moderate the impact of promoter ownership on firm value?. Managerial Finance,  </a:t>
            </a:r>
            <a:r>
              <a:rPr lang="en-US" sz="1300" err="1"/>
              <a:t>doi</a:t>
            </a:r>
            <a:r>
              <a:rPr lang="en-US" sz="1300"/>
              <a:t>: 10.1108/mf-05-2020-0244</a:t>
            </a:r>
          </a:p>
          <a:p>
            <a:r>
              <a:rPr lang="en-US" sz="1300"/>
              <a:t>Sharma P (2008) Primary Competitors Ascertaining Their </a:t>
            </a:r>
            <a:r>
              <a:rPr lang="en-US" sz="1300" err="1"/>
              <a:t>Strategies,Strengths</a:t>
            </a:r>
            <a:r>
              <a:rPr lang="en-US" sz="1300"/>
              <a:t>…. Designing Competitive Intelligence Positioning as Leader…Follower Customer-Competitor Orientation Annales Universitatis </a:t>
            </a:r>
            <a:r>
              <a:rPr lang="en-US" sz="1300" err="1"/>
              <a:t>Mariae</a:t>
            </a:r>
            <a:r>
              <a:rPr lang="en-US" sz="1300"/>
              <a:t> Curie-</a:t>
            </a:r>
            <a:r>
              <a:rPr lang="en-US" sz="1300" err="1"/>
              <a:t>Skłodowska</a:t>
            </a:r>
            <a:r>
              <a:rPr lang="en-US" sz="1300"/>
              <a:t>, </a:t>
            </a:r>
            <a:r>
              <a:rPr lang="en-US" sz="1300" err="1"/>
              <a:t>sectio</a:t>
            </a:r>
            <a:r>
              <a:rPr lang="en-US" sz="1300"/>
              <a:t> H – </a:t>
            </a:r>
            <a:r>
              <a:rPr lang="en-US" sz="1300" err="1"/>
              <a:t>Oeconomia</a:t>
            </a:r>
            <a:r>
              <a:rPr lang="en-US" sz="1300"/>
              <a:t>, Vol. 57, No. 1.</a:t>
            </a:r>
          </a:p>
          <a:p>
            <a:r>
              <a:rPr lang="en-US" sz="1300"/>
              <a:t>Yuni, Maryana., Andi, Muhammad, Irfan., </a:t>
            </a:r>
            <a:r>
              <a:rPr lang="en-US" sz="1300" err="1"/>
              <a:t>Tasriani</a:t>
            </a:r>
            <a:r>
              <a:rPr lang="en-US" sz="1300"/>
              <a:t>, </a:t>
            </a:r>
            <a:r>
              <a:rPr lang="en-US" sz="1300" err="1"/>
              <a:t>Tasriani</a:t>
            </a:r>
            <a:r>
              <a:rPr lang="en-US" sz="1300"/>
              <a:t>. (2023). Product Market Competition </a:t>
            </a:r>
            <a:r>
              <a:rPr lang="en-US" sz="1300" err="1"/>
              <a:t>Dalam</a:t>
            </a:r>
            <a:r>
              <a:rPr lang="en-US" sz="1300"/>
              <a:t> </a:t>
            </a:r>
            <a:r>
              <a:rPr lang="en-US" sz="1300" err="1"/>
              <a:t>Menilai</a:t>
            </a:r>
            <a:r>
              <a:rPr lang="en-US" sz="1300"/>
              <a:t> Corporate Risk Taking Dan </a:t>
            </a:r>
            <a:r>
              <a:rPr lang="en-US" sz="1300" err="1"/>
              <a:t>Efisiensi</a:t>
            </a:r>
            <a:r>
              <a:rPr lang="en-US" sz="1300"/>
              <a:t> </a:t>
            </a:r>
            <a:r>
              <a:rPr lang="en-US" sz="1300" err="1"/>
              <a:t>Investasi</a:t>
            </a:r>
            <a:r>
              <a:rPr lang="en-US" sz="1300"/>
              <a:t>. Al-</a:t>
            </a:r>
            <a:r>
              <a:rPr lang="en-US" sz="1300" err="1"/>
              <a:t>Kharaj</a:t>
            </a:r>
            <a:r>
              <a:rPr lang="en-US" sz="1300"/>
              <a:t> : Journal of Islamic Economic and Business,  </a:t>
            </a:r>
            <a:r>
              <a:rPr lang="en-US" sz="1300" err="1"/>
              <a:t>doi</a:t>
            </a:r>
            <a:r>
              <a:rPr lang="en-US" sz="1300"/>
              <a:t>: 10.24256/kharaj.v5i1.3611</a:t>
            </a:r>
          </a:p>
          <a:p>
            <a:endParaRPr lang="en-US" sz="1300"/>
          </a:p>
        </p:txBody>
      </p:sp>
    </p:spTree>
    <p:extLst>
      <p:ext uri="{BB962C8B-B14F-4D97-AF65-F5344CB8AC3E}">
        <p14:creationId xmlns:p14="http://schemas.microsoft.com/office/powerpoint/2010/main" val="244332565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A4026A73-1F7F-49F2-B319-8CA3B3D532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1732" y="321733"/>
            <a:ext cx="11546828" cy="6214534"/>
          </a:xfrm>
          <a:custGeom>
            <a:avLst/>
            <a:gdLst>
              <a:gd name="connsiteX0" fmla="*/ 0 w 11546828"/>
              <a:gd name="connsiteY0" fmla="*/ 0 h 6214534"/>
              <a:gd name="connsiteX1" fmla="*/ 7965430 w 11546828"/>
              <a:gd name="connsiteY1" fmla="*/ 0 h 6214534"/>
              <a:gd name="connsiteX2" fmla="*/ 7965430 w 11546828"/>
              <a:gd name="connsiteY2" fmla="*/ 1786 h 6214534"/>
              <a:gd name="connsiteX3" fmla="*/ 11546828 w 11546828"/>
              <a:gd name="connsiteY3" fmla="*/ 1786 h 6214534"/>
              <a:gd name="connsiteX4" fmla="*/ 11546828 w 11546828"/>
              <a:gd name="connsiteY4" fmla="*/ 2866740 h 6214534"/>
              <a:gd name="connsiteX5" fmla="*/ 11225095 w 11546828"/>
              <a:gd name="connsiteY5" fmla="*/ 3179536 h 6214534"/>
              <a:gd name="connsiteX6" fmla="*/ 11225095 w 11546828"/>
              <a:gd name="connsiteY6" fmla="*/ 301542 h 6214534"/>
              <a:gd name="connsiteX7" fmla="*/ 320042 w 11546828"/>
              <a:gd name="connsiteY7" fmla="*/ 301542 h 6214534"/>
              <a:gd name="connsiteX8" fmla="*/ 320042 w 11546828"/>
              <a:gd name="connsiteY8" fmla="*/ 5909424 h 6214534"/>
              <a:gd name="connsiteX9" fmla="*/ 8417210 w 11546828"/>
              <a:gd name="connsiteY9" fmla="*/ 5909424 h 6214534"/>
              <a:gd name="connsiteX10" fmla="*/ 8103383 w 11546828"/>
              <a:gd name="connsiteY10" fmla="*/ 6214534 h 6214534"/>
              <a:gd name="connsiteX11" fmla="*/ 7222929 w 11546828"/>
              <a:gd name="connsiteY11" fmla="*/ 6214534 h 6214534"/>
              <a:gd name="connsiteX12" fmla="*/ 7222929 w 11546828"/>
              <a:gd name="connsiteY12" fmla="*/ 6212748 h 6214534"/>
              <a:gd name="connsiteX13" fmla="*/ 0 w 11546828"/>
              <a:gd name="connsiteY13" fmla="*/ 6212748 h 6214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1546828" h="6214534">
                <a:moveTo>
                  <a:pt x="0" y="0"/>
                </a:moveTo>
                <a:lnTo>
                  <a:pt x="7965430" y="0"/>
                </a:lnTo>
                <a:lnTo>
                  <a:pt x="7965430" y="1786"/>
                </a:lnTo>
                <a:lnTo>
                  <a:pt x="11546828" y="1786"/>
                </a:lnTo>
                <a:lnTo>
                  <a:pt x="11546828" y="2866740"/>
                </a:lnTo>
                <a:lnTo>
                  <a:pt x="11225095" y="3179536"/>
                </a:lnTo>
                <a:lnTo>
                  <a:pt x="11225095" y="301542"/>
                </a:lnTo>
                <a:lnTo>
                  <a:pt x="320042" y="301542"/>
                </a:lnTo>
                <a:lnTo>
                  <a:pt x="320042" y="5909424"/>
                </a:lnTo>
                <a:lnTo>
                  <a:pt x="8417210" y="5909424"/>
                </a:lnTo>
                <a:lnTo>
                  <a:pt x="8103383" y="6214534"/>
                </a:lnTo>
                <a:lnTo>
                  <a:pt x="7222929" y="6214534"/>
                </a:lnTo>
                <a:lnTo>
                  <a:pt x="7222929" y="6212748"/>
                </a:lnTo>
                <a:lnTo>
                  <a:pt x="0" y="6212748"/>
                </a:lnTo>
                <a:close/>
              </a:path>
            </a:pathLst>
          </a:custGeom>
          <a:solidFill>
            <a:schemeClr val="tx1">
              <a:lumMod val="50000"/>
              <a:lumOff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Right Triangle 11">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039E77F-AC93-25D3-F13E-C30D6AF6A725}"/>
              </a:ext>
            </a:extLst>
          </p:cNvPr>
          <p:cNvSpPr>
            <a:spLocks noGrp="1"/>
          </p:cNvSpPr>
          <p:nvPr>
            <p:ph type="title"/>
          </p:nvPr>
        </p:nvSpPr>
        <p:spPr>
          <a:xfrm>
            <a:off x="1006900" y="1188637"/>
            <a:ext cx="3141430" cy="4480726"/>
          </a:xfrm>
        </p:spPr>
        <p:txBody>
          <a:bodyPr>
            <a:normAutofit/>
          </a:bodyPr>
          <a:lstStyle/>
          <a:p>
            <a:pPr algn="r"/>
            <a:r>
              <a:rPr lang="en-US" sz="4100"/>
              <a:t>Management Project </a:t>
            </a:r>
          </a:p>
        </p:txBody>
      </p:sp>
      <p:cxnSp>
        <p:nvCxnSpPr>
          <p:cNvPr id="16" name="Straight Connector 15">
            <a:extLst>
              <a:ext uri="{FF2B5EF4-FFF2-40B4-BE49-F238E27FC236}">
                <a16:creationId xmlns:a16="http://schemas.microsoft.com/office/drawing/2014/main" id="{23AAC9B5-8015-485C-ACF9-A750390E9A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52863"/>
            <a:ext cx="0" cy="3236495"/>
          </a:xfrm>
          <a:prstGeom prst="line">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0B862B75-764F-0F36-9E76-997AF21AFD4D}"/>
              </a:ext>
            </a:extLst>
          </p:cNvPr>
          <p:cNvSpPr>
            <a:spLocks noGrp="1"/>
          </p:cNvSpPr>
          <p:nvPr>
            <p:ph idx="1"/>
          </p:nvPr>
        </p:nvSpPr>
        <p:spPr>
          <a:xfrm>
            <a:off x="5138928" y="1338729"/>
            <a:ext cx="4795584" cy="4180542"/>
          </a:xfrm>
        </p:spPr>
        <p:txBody>
          <a:bodyPr anchor="ctr">
            <a:normAutofit/>
          </a:bodyPr>
          <a:lstStyle/>
          <a:p>
            <a:r>
              <a:rPr lang="en-US" sz="2200"/>
              <a:t>In the last lecture we developed the marketing plan of the business we identified. </a:t>
            </a:r>
          </a:p>
          <a:p>
            <a:r>
              <a:rPr lang="en-US" sz="2200"/>
              <a:t>In this week we want to do competitor analysis of the business.  </a:t>
            </a:r>
          </a:p>
          <a:p>
            <a:r>
              <a:rPr lang="en-US" sz="2200"/>
              <a:t>I expect you to determine the role of the business in the market (leader, challenger, follower or nicher) and suggest appropriate competition strategies the firm can adopt. </a:t>
            </a:r>
          </a:p>
          <a:p>
            <a:r>
              <a:rPr lang="en-US" sz="2200"/>
              <a:t>You must justify your suggestions. </a:t>
            </a:r>
          </a:p>
        </p:txBody>
      </p:sp>
    </p:spTree>
    <p:extLst>
      <p:ext uri="{BB962C8B-B14F-4D97-AF65-F5344CB8AC3E}">
        <p14:creationId xmlns:p14="http://schemas.microsoft.com/office/powerpoint/2010/main" val="367241925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A4026A73-1F7F-49F2-B319-8CA3B3D532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1732" y="321733"/>
            <a:ext cx="11546828" cy="6214534"/>
          </a:xfrm>
          <a:custGeom>
            <a:avLst/>
            <a:gdLst>
              <a:gd name="connsiteX0" fmla="*/ 0 w 11546828"/>
              <a:gd name="connsiteY0" fmla="*/ 0 h 6214534"/>
              <a:gd name="connsiteX1" fmla="*/ 7965430 w 11546828"/>
              <a:gd name="connsiteY1" fmla="*/ 0 h 6214534"/>
              <a:gd name="connsiteX2" fmla="*/ 7965430 w 11546828"/>
              <a:gd name="connsiteY2" fmla="*/ 1786 h 6214534"/>
              <a:gd name="connsiteX3" fmla="*/ 11546828 w 11546828"/>
              <a:gd name="connsiteY3" fmla="*/ 1786 h 6214534"/>
              <a:gd name="connsiteX4" fmla="*/ 11546828 w 11546828"/>
              <a:gd name="connsiteY4" fmla="*/ 2866740 h 6214534"/>
              <a:gd name="connsiteX5" fmla="*/ 11225095 w 11546828"/>
              <a:gd name="connsiteY5" fmla="*/ 3179536 h 6214534"/>
              <a:gd name="connsiteX6" fmla="*/ 11225095 w 11546828"/>
              <a:gd name="connsiteY6" fmla="*/ 301542 h 6214534"/>
              <a:gd name="connsiteX7" fmla="*/ 320042 w 11546828"/>
              <a:gd name="connsiteY7" fmla="*/ 301542 h 6214534"/>
              <a:gd name="connsiteX8" fmla="*/ 320042 w 11546828"/>
              <a:gd name="connsiteY8" fmla="*/ 5909424 h 6214534"/>
              <a:gd name="connsiteX9" fmla="*/ 8417210 w 11546828"/>
              <a:gd name="connsiteY9" fmla="*/ 5909424 h 6214534"/>
              <a:gd name="connsiteX10" fmla="*/ 8103383 w 11546828"/>
              <a:gd name="connsiteY10" fmla="*/ 6214534 h 6214534"/>
              <a:gd name="connsiteX11" fmla="*/ 7222929 w 11546828"/>
              <a:gd name="connsiteY11" fmla="*/ 6214534 h 6214534"/>
              <a:gd name="connsiteX12" fmla="*/ 7222929 w 11546828"/>
              <a:gd name="connsiteY12" fmla="*/ 6212748 h 6214534"/>
              <a:gd name="connsiteX13" fmla="*/ 0 w 11546828"/>
              <a:gd name="connsiteY13" fmla="*/ 6212748 h 6214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1546828" h="6214534">
                <a:moveTo>
                  <a:pt x="0" y="0"/>
                </a:moveTo>
                <a:lnTo>
                  <a:pt x="7965430" y="0"/>
                </a:lnTo>
                <a:lnTo>
                  <a:pt x="7965430" y="1786"/>
                </a:lnTo>
                <a:lnTo>
                  <a:pt x="11546828" y="1786"/>
                </a:lnTo>
                <a:lnTo>
                  <a:pt x="11546828" y="2866740"/>
                </a:lnTo>
                <a:lnTo>
                  <a:pt x="11225095" y="3179536"/>
                </a:lnTo>
                <a:lnTo>
                  <a:pt x="11225095" y="301542"/>
                </a:lnTo>
                <a:lnTo>
                  <a:pt x="320042" y="301542"/>
                </a:lnTo>
                <a:lnTo>
                  <a:pt x="320042" y="5909424"/>
                </a:lnTo>
                <a:lnTo>
                  <a:pt x="8417210" y="5909424"/>
                </a:lnTo>
                <a:lnTo>
                  <a:pt x="8103383" y="6214534"/>
                </a:lnTo>
                <a:lnTo>
                  <a:pt x="7222929" y="6214534"/>
                </a:lnTo>
                <a:lnTo>
                  <a:pt x="7222929" y="6212748"/>
                </a:lnTo>
                <a:lnTo>
                  <a:pt x="0" y="6212748"/>
                </a:lnTo>
                <a:close/>
              </a:path>
            </a:pathLst>
          </a:custGeom>
          <a:solidFill>
            <a:schemeClr val="tx1">
              <a:lumMod val="50000"/>
              <a:lumOff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Right Triangle 12">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0311B10-0876-2256-03C3-A16D1FF96367}"/>
              </a:ext>
            </a:extLst>
          </p:cNvPr>
          <p:cNvSpPr>
            <a:spLocks noGrp="1"/>
          </p:cNvSpPr>
          <p:nvPr>
            <p:ph type="title"/>
          </p:nvPr>
        </p:nvSpPr>
        <p:spPr>
          <a:xfrm>
            <a:off x="1006900" y="1188637"/>
            <a:ext cx="3057101" cy="4480726"/>
          </a:xfrm>
        </p:spPr>
        <p:txBody>
          <a:bodyPr>
            <a:normAutofit/>
          </a:bodyPr>
          <a:lstStyle/>
          <a:p>
            <a:pPr algn="r"/>
            <a:r>
              <a:rPr lang="en-US" sz="6600"/>
              <a:t>End </a:t>
            </a:r>
          </a:p>
        </p:txBody>
      </p:sp>
      <p:cxnSp>
        <p:nvCxnSpPr>
          <p:cNvPr id="17" name="Straight Connector 16">
            <a:extLst>
              <a:ext uri="{FF2B5EF4-FFF2-40B4-BE49-F238E27FC236}">
                <a16:creationId xmlns:a16="http://schemas.microsoft.com/office/drawing/2014/main" id="{23AAC9B5-8015-485C-ACF9-A750390E9A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52863"/>
            <a:ext cx="0" cy="3236495"/>
          </a:xfrm>
          <a:prstGeom prst="line">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0165E523-FDA9-3914-A43E-55D652AE0098}"/>
              </a:ext>
            </a:extLst>
          </p:cNvPr>
          <p:cNvGraphicFramePr>
            <a:graphicFrameLocks noGrp="1"/>
          </p:cNvGraphicFramePr>
          <p:nvPr>
            <p:ph idx="1"/>
            <p:extLst>
              <p:ext uri="{D42A27DB-BD31-4B8C-83A1-F6EECF244321}">
                <p14:modId xmlns:p14="http://schemas.microsoft.com/office/powerpoint/2010/main" val="4084866392"/>
              </p:ext>
            </p:extLst>
          </p:nvPr>
        </p:nvGraphicFramePr>
        <p:xfrm>
          <a:off x="5170778" y="1188637"/>
          <a:ext cx="4780416" cy="44807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686496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PPT Template 1</Template>
  <TotalTime>422</TotalTime>
  <Words>3166</Words>
  <Application>Microsoft Office PowerPoint</Application>
  <PresentationFormat>Widescreen</PresentationFormat>
  <Paragraphs>324</Paragraphs>
  <Slides>39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39</vt:i4>
      </vt:variant>
    </vt:vector>
  </HeadingPairs>
  <TitlesOfParts>
    <vt:vector size="45" baseType="lpstr">
      <vt:lpstr>Aptos</vt:lpstr>
      <vt:lpstr>Aptos Display</vt:lpstr>
      <vt:lpstr>Arial</vt:lpstr>
      <vt:lpstr>Calibri</vt:lpstr>
      <vt:lpstr>Times New Roman</vt:lpstr>
      <vt:lpstr>Office Theme</vt:lpstr>
      <vt:lpstr>MARKETING MANAGEMENT AND STRATEGY WEEK 4 LECTURE COMPETITOR ANALYSIS</vt:lpstr>
      <vt:lpstr>Welcome </vt:lpstr>
      <vt:lpstr>Intended learning outcomes </vt:lpstr>
      <vt:lpstr>Quotes on competition </vt:lpstr>
      <vt:lpstr>What is market competition?</vt:lpstr>
      <vt:lpstr>Importance of competition to a business</vt:lpstr>
      <vt:lpstr>Advantages of market competition </vt:lpstr>
      <vt:lpstr>Disadvantages of Market Competition:</vt:lpstr>
      <vt:lpstr>Types of market competition </vt:lpstr>
      <vt:lpstr>Types of market competition </vt:lpstr>
      <vt:lpstr>Types of market competition </vt:lpstr>
      <vt:lpstr>Types of market competition </vt:lpstr>
      <vt:lpstr>Types of market competition </vt:lpstr>
      <vt:lpstr>Types of market competition </vt:lpstr>
      <vt:lpstr>Competitive forces </vt:lpstr>
      <vt:lpstr>Competitive forces </vt:lpstr>
      <vt:lpstr>Competitive forces </vt:lpstr>
      <vt:lpstr>Competitive forces </vt:lpstr>
      <vt:lpstr>Competitive forces </vt:lpstr>
      <vt:lpstr>Analyzing competitors. </vt:lpstr>
      <vt:lpstr>Process of analyzing competitors </vt:lpstr>
      <vt:lpstr>Classes of competitors </vt:lpstr>
      <vt:lpstr>Classes of competitors </vt:lpstr>
      <vt:lpstr>Classes of competitors </vt:lpstr>
      <vt:lpstr>Classes of competitors </vt:lpstr>
      <vt:lpstr>a) Market leader competitive strategies </vt:lpstr>
      <vt:lpstr>a) Market leader competitive strategies </vt:lpstr>
      <vt:lpstr>a) Market leader competitive strategies </vt:lpstr>
      <vt:lpstr>a) Market leader competitive strategies </vt:lpstr>
      <vt:lpstr>b) Market challenger competitive strategies </vt:lpstr>
      <vt:lpstr>b) Market challenger competitive strategies </vt:lpstr>
      <vt:lpstr>b) Market challenger competitive strategies </vt:lpstr>
      <vt:lpstr>c) Market follower competitive strategies </vt:lpstr>
      <vt:lpstr>c) Market follower competitive strategies </vt:lpstr>
      <vt:lpstr>d) Market Nicher competitive strategies </vt:lpstr>
      <vt:lpstr>d) Market Nicher competitive strategies </vt:lpstr>
      <vt:lpstr>References </vt:lpstr>
      <vt:lpstr>Management Project </vt:lpstr>
      <vt:lpstr>End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MARKETING MANAGEMENT AND STRATEGY WEEK 4 LECTURE COMPETITOR ANALYSIS</dc:title>
  <dc:creator>Dr. John N. Kamau</dc:creator>
  <cp:lastModifiedBy>Dr. John N. Kamau</cp:lastModifiedBy>
  <cp:revision>8</cp:revision>
  <dcterms:created xsi:type="dcterms:W3CDTF">2024-04-09T09:53:15Z</dcterms:created>
  <dcterms:modified xsi:type="dcterms:W3CDTF">2024-04-12T06:12:42Z</dcterms:modified>
</cp:coreProperties>
</file>