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4" r:id="rId28"/>
    <p:sldId id="282" r:id="rId29"/>
    <p:sldId id="283" r:id="rId30"/>
    <p:sldId id="285" r:id="rId31"/>
    <p:sldId id="286" r:id="rId32"/>
    <p:sldId id="288" r:id="rId33"/>
    <p:sldId id="287" r:id="rId34"/>
    <p:sldId id="28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420D7-2E0C-9CBA-72F4-67E334C9CA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D2A7274-867F-B1B3-C3C8-97B475AF76A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E40ABDB-CD36-0E6B-C8FE-E17352CB4D13}"/>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5" name="Footer Placeholder 4">
            <a:extLst>
              <a:ext uri="{FF2B5EF4-FFF2-40B4-BE49-F238E27FC236}">
                <a16:creationId xmlns:a16="http://schemas.microsoft.com/office/drawing/2014/main" id="{308A9987-73A6-F510-17F7-3B78953A54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01ADE2-6845-BA45-80C1-0304103FAFCB}"/>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1959049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EE12F-754B-C1B3-A68B-73FE3B40F6F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07FACE-7A88-02E7-6BC0-FC464812C2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80260C-0673-B4A7-6CB2-B10C3D33D620}"/>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5" name="Footer Placeholder 4">
            <a:extLst>
              <a:ext uri="{FF2B5EF4-FFF2-40B4-BE49-F238E27FC236}">
                <a16:creationId xmlns:a16="http://schemas.microsoft.com/office/drawing/2014/main" id="{E8F055A4-BFD9-7FA2-4F63-DB8B5108E2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6C78FB0-AD61-CDB6-1D7C-79450E72FCEB}"/>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204489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5078B-E0C9-29A7-F399-A942DC3B3AD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9E5FC0-B3F6-CA53-F658-3395A0EEA11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404400-3C7D-9232-6DD4-A9599A8EA3DD}"/>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5" name="Footer Placeholder 4">
            <a:extLst>
              <a:ext uri="{FF2B5EF4-FFF2-40B4-BE49-F238E27FC236}">
                <a16:creationId xmlns:a16="http://schemas.microsoft.com/office/drawing/2014/main" id="{F2082DBA-DC29-5381-8BE9-E79922BF9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9C0F46-503B-34C8-D2E1-280760EABF3B}"/>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1220549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D2BD0-1451-9A6B-BF92-C1BC60974CF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F3DF66-754A-E851-07A8-F065054842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D47EFA6-E88F-F9E3-8471-CC4DDCFC6D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7143EDF-878E-B471-D4EB-B8E0C9D926C7}"/>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6" name="Footer Placeholder 5">
            <a:extLst>
              <a:ext uri="{FF2B5EF4-FFF2-40B4-BE49-F238E27FC236}">
                <a16:creationId xmlns:a16="http://schemas.microsoft.com/office/drawing/2014/main" id="{8C55D95B-8BC0-E6CA-3980-4A56065465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0B9B6CF-14E9-F596-BBB4-4A021A5CDD1E}"/>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3984108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E54A2-3D31-B8CD-D81B-5B16FC9A378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A767B20-3EA1-656E-34C8-BFC505A8D1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942B811-A095-3E11-25F0-27C74C7F327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8A772C9-CC58-A302-5211-EBF124B888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6DFC85-437D-443E-488A-5DDD0DB180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A96B287-C6B5-5D0D-FC6B-77362A8A5C54}"/>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8" name="Footer Placeholder 7">
            <a:extLst>
              <a:ext uri="{FF2B5EF4-FFF2-40B4-BE49-F238E27FC236}">
                <a16:creationId xmlns:a16="http://schemas.microsoft.com/office/drawing/2014/main" id="{218E8423-858C-6C77-6B2B-5B031141882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75D9991-59E2-23EA-E745-690A93B0A708}"/>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1295103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F3161-FD3A-867A-EBA4-21822D4A5C9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3A37B42-25D1-863B-274F-CA79722AF7E4}"/>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4" name="Footer Placeholder 3">
            <a:extLst>
              <a:ext uri="{FF2B5EF4-FFF2-40B4-BE49-F238E27FC236}">
                <a16:creationId xmlns:a16="http://schemas.microsoft.com/office/drawing/2014/main" id="{08C78514-28A8-6020-EE5C-8BBB0667F6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AAE9B9-3B6D-E412-4AD4-A8694A2501E9}"/>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89718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769D61-8ACB-86BE-4797-7EB30BE17A0F}"/>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3" name="Footer Placeholder 2">
            <a:extLst>
              <a:ext uri="{FF2B5EF4-FFF2-40B4-BE49-F238E27FC236}">
                <a16:creationId xmlns:a16="http://schemas.microsoft.com/office/drawing/2014/main" id="{45699A22-529B-4E2F-71DF-23C1BBBABB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714FD73-D3A8-87C1-93B9-F6C9791D55CD}"/>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2469937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AAB16-114B-98B1-46AA-2C39B3E300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5B39427-7BD1-E1AE-C3EA-16CD069F49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2111369-AE6F-AB98-97A5-E5AAE78ED1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B61292-E2C3-6D76-C5FC-F5BB334BB3AD}"/>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6" name="Footer Placeholder 5">
            <a:extLst>
              <a:ext uri="{FF2B5EF4-FFF2-40B4-BE49-F238E27FC236}">
                <a16:creationId xmlns:a16="http://schemas.microsoft.com/office/drawing/2014/main" id="{9849A567-BE31-28FA-9215-39541E569D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EA83A0-4E84-01B7-DFF3-F0AAC263A767}"/>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12935923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C342B-9663-AA06-6457-C25F709A5F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E8411DF-B2AF-8285-2ADA-0DD2F72CD1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ECB6D8D-F2B2-8213-3D9F-62ED9EDC87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D5FBBC6-3923-FADC-8F94-BFE541D4F039}"/>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6" name="Footer Placeholder 5">
            <a:extLst>
              <a:ext uri="{FF2B5EF4-FFF2-40B4-BE49-F238E27FC236}">
                <a16:creationId xmlns:a16="http://schemas.microsoft.com/office/drawing/2014/main" id="{CAF42A04-AE98-E47E-A36A-D4F3D91AD1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A865669-40B3-5B62-8214-F8D6C228B6CE}"/>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3791357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D3C23-2E3D-917B-1578-3491C07F5C4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7365EC7-3C07-4CD6-B229-575AA87E3B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7A0A58-CCDC-2781-6C9B-42A592DC8C18}"/>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5" name="Footer Placeholder 4">
            <a:extLst>
              <a:ext uri="{FF2B5EF4-FFF2-40B4-BE49-F238E27FC236}">
                <a16:creationId xmlns:a16="http://schemas.microsoft.com/office/drawing/2014/main" id="{8C5C78CF-D597-4C58-03AE-F63F5B00A8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57B3F6-BC4E-1A9E-0754-638A176C17EA}"/>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691681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5EF74A-BBD5-1AC5-E44D-B921EB98D4B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55030A3-A928-41C7-7FD1-405A1BEEAD2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72D51-2195-E319-195C-C94B65EA0EAD}"/>
              </a:ext>
            </a:extLst>
          </p:cNvPr>
          <p:cNvSpPr>
            <a:spLocks noGrp="1"/>
          </p:cNvSpPr>
          <p:nvPr>
            <p:ph type="dt" sz="half" idx="10"/>
          </p:nvPr>
        </p:nvSpPr>
        <p:spPr/>
        <p:txBody>
          <a:bodyPr/>
          <a:lstStyle/>
          <a:p>
            <a:fld id="{8C0BC211-4E33-49FE-90E4-A145E3B6F187}" type="datetimeFigureOut">
              <a:rPr lang="en-US" smtClean="0"/>
              <a:t>4/15/2024</a:t>
            </a:fld>
            <a:endParaRPr lang="en-US"/>
          </a:p>
        </p:txBody>
      </p:sp>
      <p:sp>
        <p:nvSpPr>
          <p:cNvPr id="5" name="Footer Placeholder 4">
            <a:extLst>
              <a:ext uri="{FF2B5EF4-FFF2-40B4-BE49-F238E27FC236}">
                <a16:creationId xmlns:a16="http://schemas.microsoft.com/office/drawing/2014/main" id="{34CAF3C7-1F92-3B64-546C-47D1EFDBE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2A7F26-6CC8-D0C3-0333-9F947C2C5F1A}"/>
              </a:ext>
            </a:extLst>
          </p:cNvPr>
          <p:cNvSpPr>
            <a:spLocks noGrp="1"/>
          </p:cNvSpPr>
          <p:nvPr>
            <p:ph type="sldNum" sz="quarter" idx="12"/>
          </p:nvPr>
        </p:nvSpPr>
        <p:spPr/>
        <p:txBody>
          <a:bodyPr/>
          <a:lstStyle/>
          <a:p>
            <a:fld id="{0AD78219-ED6E-4C54-AD61-746F440CDFE1}" type="slidenum">
              <a:rPr lang="en-US" smtClean="0"/>
              <a:t>‹#›</a:t>
            </a:fld>
            <a:endParaRPr lang="en-US"/>
          </a:p>
        </p:txBody>
      </p:sp>
    </p:spTree>
    <p:extLst>
      <p:ext uri="{BB962C8B-B14F-4D97-AF65-F5344CB8AC3E}">
        <p14:creationId xmlns:p14="http://schemas.microsoft.com/office/powerpoint/2010/main" val="191017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D5C9C0-BAA1-B6BD-B4CB-7EFFCB0FA4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2237D29-70EB-8DA7-3C7F-2A03D15143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3FD84E-E627-14AA-4686-CDE5E0A866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0BC211-4E33-49FE-90E4-A145E3B6F187}" type="datetimeFigureOut">
              <a:rPr lang="en-US" smtClean="0"/>
              <a:t>4/15/2024</a:t>
            </a:fld>
            <a:endParaRPr lang="en-US"/>
          </a:p>
        </p:txBody>
      </p:sp>
      <p:sp>
        <p:nvSpPr>
          <p:cNvPr id="5" name="Footer Placeholder 4">
            <a:extLst>
              <a:ext uri="{FF2B5EF4-FFF2-40B4-BE49-F238E27FC236}">
                <a16:creationId xmlns:a16="http://schemas.microsoft.com/office/drawing/2014/main" id="{FBFDF9D2-D96A-4579-F2D2-32491F075F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FDF2F6D-E349-85F6-920D-6AF70E10D3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AD78219-ED6E-4C54-AD61-746F440CDFE1}" type="slidenum">
              <a:rPr lang="en-US" smtClean="0"/>
              <a:t>‹#›</a:t>
            </a:fld>
            <a:endParaRPr lang="en-US"/>
          </a:p>
        </p:txBody>
      </p:sp>
    </p:spTree>
    <p:extLst>
      <p:ext uri="{BB962C8B-B14F-4D97-AF65-F5344CB8AC3E}">
        <p14:creationId xmlns:p14="http://schemas.microsoft.com/office/powerpoint/2010/main" val="2394141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People Planning">
            <a:extLst>
              <a:ext uri="{FF2B5EF4-FFF2-40B4-BE49-F238E27FC236}">
                <a16:creationId xmlns:a16="http://schemas.microsoft.com/office/drawing/2014/main" id="{9F6BA4DF-BFC3-56D2-6158-B3AA61D1C7D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38281F-FFF8-84C3-6D72-CF7F76FD090E}"/>
              </a:ext>
            </a:extLst>
          </p:cNvPr>
          <p:cNvSpPr>
            <a:spLocks noGrp="1"/>
          </p:cNvSpPr>
          <p:nvPr>
            <p:ph type="ctrTitle"/>
          </p:nvPr>
        </p:nvSpPr>
        <p:spPr>
          <a:xfrm>
            <a:off x="321733" y="554845"/>
            <a:ext cx="10656891" cy="3902673"/>
          </a:xfrm>
        </p:spPr>
        <p:txBody>
          <a:bodyPr anchor="t">
            <a:normAutofit/>
          </a:bodyPr>
          <a:lstStyle/>
          <a:p>
            <a:pPr algn="l"/>
            <a:br>
              <a:rPr lang="en-US" sz="4400">
                <a:solidFill>
                  <a:srgbClr val="FFFFFF"/>
                </a:solidFill>
              </a:rPr>
            </a:br>
            <a:br>
              <a:rPr lang="en-US" sz="4400">
                <a:solidFill>
                  <a:srgbClr val="FFFFFF"/>
                </a:solidFill>
              </a:rPr>
            </a:br>
            <a:r>
              <a:rPr lang="en-US" sz="4400">
                <a:solidFill>
                  <a:srgbClr val="FFFFFF"/>
                </a:solidFill>
              </a:rPr>
              <a:t>MARKETING MANAGEMENT AND STRTAREGY </a:t>
            </a:r>
            <a:br>
              <a:rPr lang="en-US" sz="4400">
                <a:solidFill>
                  <a:srgbClr val="FFFFFF"/>
                </a:solidFill>
              </a:rPr>
            </a:br>
            <a:r>
              <a:rPr lang="en-US" sz="4400">
                <a:solidFill>
                  <a:srgbClr val="FFFFFF"/>
                </a:solidFill>
              </a:rPr>
              <a:t>WEEK 5 LECTURE</a:t>
            </a:r>
            <a:br>
              <a:rPr lang="en-US" sz="4400">
                <a:solidFill>
                  <a:srgbClr val="FFFFFF"/>
                </a:solidFill>
              </a:rPr>
            </a:br>
            <a:r>
              <a:rPr lang="en-US" sz="4400">
                <a:solidFill>
                  <a:srgbClr val="FFFFFF"/>
                </a:solidFill>
              </a:rPr>
              <a:t>POSITIONING AND DIFFERENTIATION STRATEGIES</a:t>
            </a:r>
          </a:p>
        </p:txBody>
      </p:sp>
      <p:sp>
        <p:nvSpPr>
          <p:cNvPr id="13" name="Rectangle 12">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A762AE30-9486-3649-88CB-47F61AC41518}"/>
              </a:ext>
            </a:extLst>
          </p:cNvPr>
          <p:cNvSpPr>
            <a:spLocks noGrp="1"/>
          </p:cNvSpPr>
          <p:nvPr>
            <p:ph type="subTitle" idx="1"/>
          </p:nvPr>
        </p:nvSpPr>
        <p:spPr>
          <a:xfrm>
            <a:off x="315523" y="4718033"/>
            <a:ext cx="10678296" cy="1175039"/>
          </a:xfrm>
        </p:spPr>
        <p:txBody>
          <a:bodyPr anchor="b">
            <a:normAutofit/>
          </a:bodyPr>
          <a:lstStyle/>
          <a:p>
            <a:pPr algn="l"/>
            <a:r>
              <a:rPr lang="en-US">
                <a:solidFill>
                  <a:srgbClr val="FFFFFF"/>
                </a:solidFill>
              </a:rPr>
              <a:t>Dr. JOHN KAMAU</a:t>
            </a:r>
          </a:p>
        </p:txBody>
      </p:sp>
    </p:spTree>
    <p:extLst>
      <p:ext uri="{BB962C8B-B14F-4D97-AF65-F5344CB8AC3E}">
        <p14:creationId xmlns:p14="http://schemas.microsoft.com/office/powerpoint/2010/main" val="2875198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mute="1">
                <p:cTn id="12"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D81953-6727-5746-54C8-83D2A1924F83}"/>
              </a:ext>
            </a:extLst>
          </p:cNvPr>
          <p:cNvSpPr>
            <a:spLocks noGrp="1"/>
          </p:cNvSpPr>
          <p:nvPr>
            <p:ph type="title"/>
          </p:nvPr>
        </p:nvSpPr>
        <p:spPr>
          <a:xfrm>
            <a:off x="6803409" y="762001"/>
            <a:ext cx="4156512" cy="1708244"/>
          </a:xfrm>
        </p:spPr>
        <p:txBody>
          <a:bodyPr anchor="ctr">
            <a:normAutofit/>
          </a:bodyPr>
          <a:lstStyle/>
          <a:p>
            <a:r>
              <a:rPr lang="en-US" sz="4000"/>
              <a:t>Welcome!</a:t>
            </a:r>
          </a:p>
        </p:txBody>
      </p:sp>
      <p:pic>
        <p:nvPicPr>
          <p:cNvPr id="5" name="Picture 4" descr="Close up of heart shaped pages of a book">
            <a:extLst>
              <a:ext uri="{FF2B5EF4-FFF2-40B4-BE49-F238E27FC236}">
                <a16:creationId xmlns:a16="http://schemas.microsoft.com/office/drawing/2014/main" id="{660D884F-97F3-B29F-D410-FCB2268128A0}"/>
              </a:ext>
            </a:extLst>
          </p:cNvPr>
          <p:cNvPicPr>
            <a:picLocks noChangeAspect="1"/>
          </p:cNvPicPr>
          <p:nvPr/>
        </p:nvPicPr>
        <p:blipFill rotWithShape="1">
          <a:blip r:embed="rId2"/>
          <a:srcRect l="20680" r="19985"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060E23C7-BAC3-9115-C2D9-FFBC287BC2E5}"/>
              </a:ext>
            </a:extLst>
          </p:cNvPr>
          <p:cNvSpPr>
            <a:spLocks noGrp="1"/>
          </p:cNvSpPr>
          <p:nvPr>
            <p:ph idx="1"/>
          </p:nvPr>
        </p:nvSpPr>
        <p:spPr>
          <a:xfrm>
            <a:off x="6803409" y="2470245"/>
            <a:ext cx="4156512" cy="3769835"/>
          </a:xfrm>
        </p:spPr>
        <p:txBody>
          <a:bodyPr anchor="ctr">
            <a:normAutofit/>
          </a:bodyPr>
          <a:lstStyle/>
          <a:p>
            <a:r>
              <a:rPr lang="en-US" sz="1700"/>
              <a:t>Welcome to week 5 lecture!</a:t>
            </a:r>
          </a:p>
          <a:p>
            <a:r>
              <a:rPr lang="en-US" sz="1700"/>
              <a:t>Its my joy to have you in this class</a:t>
            </a:r>
          </a:p>
          <a:p>
            <a:r>
              <a:rPr lang="en-US" sz="1700"/>
              <a:t>In the previous lecture we focused on competitor analysis</a:t>
            </a:r>
          </a:p>
          <a:p>
            <a:r>
              <a:rPr lang="en-US" sz="1700"/>
              <a:t>In this lecture we focus on positioning and differentiation </a:t>
            </a:r>
          </a:p>
          <a:p>
            <a:r>
              <a:rPr lang="en-US" sz="1700"/>
              <a:t>Proverbs 23:19: Listen, my son, and be wise,    and set your heart on the right path</a:t>
            </a:r>
          </a:p>
          <a:p>
            <a:r>
              <a:rPr lang="en-US" sz="1700"/>
              <a:t>Proverbs 10:1 The proverbs of Solomon: A wise son brings joy to his father,     but a foolish son brings grief to his mother.</a:t>
            </a:r>
          </a:p>
        </p:txBody>
      </p:sp>
    </p:spTree>
    <p:extLst>
      <p:ext uri="{BB962C8B-B14F-4D97-AF65-F5344CB8AC3E}">
        <p14:creationId xmlns:p14="http://schemas.microsoft.com/office/powerpoint/2010/main" val="3391190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ins in a map">
            <a:extLst>
              <a:ext uri="{FF2B5EF4-FFF2-40B4-BE49-F238E27FC236}">
                <a16:creationId xmlns:a16="http://schemas.microsoft.com/office/drawing/2014/main" id="{E75E0999-E100-E92A-AFA7-311DCA37CA6F}"/>
              </a:ext>
            </a:extLst>
          </p:cNvPr>
          <p:cNvPicPr>
            <a:picLocks noChangeAspect="1"/>
          </p:cNvPicPr>
          <p:nvPr/>
        </p:nvPicPr>
        <p:blipFill rotWithShape="1">
          <a:blip r:embed="rId2"/>
          <a:srcRect l="24609" r="22732"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3F10FE-E76F-051B-26E9-98FA0BB49C7C}"/>
              </a:ext>
            </a:extLst>
          </p:cNvPr>
          <p:cNvSpPr>
            <a:spLocks noGrp="1"/>
          </p:cNvSpPr>
          <p:nvPr>
            <p:ph type="title"/>
          </p:nvPr>
        </p:nvSpPr>
        <p:spPr>
          <a:xfrm>
            <a:off x="6115317" y="405685"/>
            <a:ext cx="5464968" cy="1559301"/>
          </a:xfrm>
        </p:spPr>
        <p:txBody>
          <a:bodyPr>
            <a:normAutofit/>
          </a:bodyPr>
          <a:lstStyle/>
          <a:p>
            <a:r>
              <a:rPr lang="en-US" sz="4000"/>
              <a:t>Subtopics </a:t>
            </a:r>
          </a:p>
        </p:txBody>
      </p:sp>
      <p:sp>
        <p:nvSpPr>
          <p:cNvPr id="3" name="Content Placeholder 2">
            <a:extLst>
              <a:ext uri="{FF2B5EF4-FFF2-40B4-BE49-F238E27FC236}">
                <a16:creationId xmlns:a16="http://schemas.microsoft.com/office/drawing/2014/main" id="{9443BEA1-CC9E-24D9-EF4B-581954D5A0AC}"/>
              </a:ext>
            </a:extLst>
          </p:cNvPr>
          <p:cNvSpPr>
            <a:spLocks noGrp="1"/>
          </p:cNvSpPr>
          <p:nvPr>
            <p:ph idx="1"/>
          </p:nvPr>
        </p:nvSpPr>
        <p:spPr>
          <a:xfrm>
            <a:off x="6115317" y="2743200"/>
            <a:ext cx="5247340" cy="3496878"/>
          </a:xfrm>
        </p:spPr>
        <p:txBody>
          <a:bodyPr anchor="ctr">
            <a:normAutofit/>
          </a:bodyPr>
          <a:lstStyle/>
          <a:p>
            <a:r>
              <a:rPr lang="en-US" sz="2000"/>
              <a:t>What is market positioning?</a:t>
            </a:r>
          </a:p>
          <a:p>
            <a:r>
              <a:rPr lang="en-US" sz="2000"/>
              <a:t>Strategic importance of brand positioning </a:t>
            </a:r>
          </a:p>
          <a:p>
            <a:r>
              <a:rPr lang="en-US" sz="2000"/>
              <a:t>Steps followed in positioning process.</a:t>
            </a:r>
          </a:p>
          <a:p>
            <a:r>
              <a:rPr lang="en-US" sz="2000"/>
              <a:t>Positioning possibilities</a:t>
            </a:r>
          </a:p>
          <a:p>
            <a:r>
              <a:rPr lang="en-US" sz="2000"/>
              <a:t>Positioning strategies </a:t>
            </a:r>
          </a:p>
          <a:p>
            <a:r>
              <a:rPr lang="en-US" sz="2000"/>
              <a:t>Positioning for small businesses </a:t>
            </a:r>
          </a:p>
          <a:p>
            <a:r>
              <a:rPr lang="en-US" sz="2000"/>
              <a:t>Positioning errors</a:t>
            </a:r>
          </a:p>
          <a:p>
            <a:r>
              <a:rPr lang="en-US" sz="2000"/>
              <a:t>Differentiation </a:t>
            </a:r>
          </a:p>
          <a:p>
            <a:endParaRPr lang="en-US" sz="2000"/>
          </a:p>
        </p:txBody>
      </p:sp>
    </p:spTree>
    <p:extLst>
      <p:ext uri="{BB962C8B-B14F-4D97-AF65-F5344CB8AC3E}">
        <p14:creationId xmlns:p14="http://schemas.microsoft.com/office/powerpoint/2010/main" val="239230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ck with a love heart">
            <a:extLst>
              <a:ext uri="{FF2B5EF4-FFF2-40B4-BE49-F238E27FC236}">
                <a16:creationId xmlns:a16="http://schemas.microsoft.com/office/drawing/2014/main" id="{BCE9BBF9-9625-8B55-AAB2-BE8A96F29173}"/>
              </a:ext>
            </a:extLst>
          </p:cNvPr>
          <p:cNvPicPr>
            <a:picLocks noChangeAspect="1"/>
          </p:cNvPicPr>
          <p:nvPr/>
        </p:nvPicPr>
        <p:blipFill rotWithShape="1">
          <a:blip r:embed="rId2"/>
          <a:srcRect l="28087" r="27538"/>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1CC6F4-8B2A-417E-2145-57C7631CA0E2}"/>
              </a:ext>
            </a:extLst>
          </p:cNvPr>
          <p:cNvSpPr>
            <a:spLocks noGrp="1"/>
          </p:cNvSpPr>
          <p:nvPr>
            <p:ph type="title"/>
          </p:nvPr>
        </p:nvSpPr>
        <p:spPr>
          <a:xfrm>
            <a:off x="6115317" y="405685"/>
            <a:ext cx="5464968" cy="1559301"/>
          </a:xfrm>
        </p:spPr>
        <p:txBody>
          <a:bodyPr>
            <a:normAutofit/>
          </a:bodyPr>
          <a:lstStyle/>
          <a:p>
            <a:r>
              <a:rPr lang="en-US" sz="4000"/>
              <a:t>Saying on positioning   </a:t>
            </a:r>
          </a:p>
        </p:txBody>
      </p:sp>
      <p:sp>
        <p:nvSpPr>
          <p:cNvPr id="3" name="Content Placeholder 2">
            <a:extLst>
              <a:ext uri="{FF2B5EF4-FFF2-40B4-BE49-F238E27FC236}">
                <a16:creationId xmlns:a16="http://schemas.microsoft.com/office/drawing/2014/main" id="{17952BB7-5919-BA2D-0328-A7692FE3A71D}"/>
              </a:ext>
            </a:extLst>
          </p:cNvPr>
          <p:cNvSpPr>
            <a:spLocks noGrp="1"/>
          </p:cNvSpPr>
          <p:nvPr>
            <p:ph idx="1"/>
          </p:nvPr>
        </p:nvSpPr>
        <p:spPr>
          <a:xfrm>
            <a:off x="6115317" y="2743200"/>
            <a:ext cx="5247340" cy="3496878"/>
          </a:xfrm>
        </p:spPr>
        <p:txBody>
          <a:bodyPr anchor="ctr">
            <a:normAutofit/>
          </a:bodyPr>
          <a:lstStyle/>
          <a:p>
            <a:r>
              <a:rPr lang="en-US" sz="2000"/>
              <a:t>“In the positioning era, the single most important marketing decision you can make is what to name the product. “ </a:t>
            </a:r>
          </a:p>
          <a:p>
            <a:r>
              <a:rPr lang="en-US" sz="2000"/>
              <a:t>“A brand is the ultimate weapon to defeat any competition.”</a:t>
            </a:r>
          </a:p>
          <a:p>
            <a:r>
              <a:rPr lang="en-US" sz="2000"/>
              <a:t>“The essence of positioning is sacrifice.”</a:t>
            </a:r>
          </a:p>
          <a:p>
            <a:r>
              <a:rPr lang="en-US" sz="2000"/>
              <a:t>“The mind is like a sieve; it retains only what is important to it.”</a:t>
            </a:r>
          </a:p>
          <a:p>
            <a:r>
              <a:rPr lang="en-US" sz="2000"/>
              <a:t>“A strong position is the foundation for building a successful brand.”</a:t>
            </a:r>
          </a:p>
          <a:p>
            <a:endParaRPr lang="en-US" sz="2000"/>
          </a:p>
        </p:txBody>
      </p:sp>
    </p:spTree>
    <p:extLst>
      <p:ext uri="{BB962C8B-B14F-4D97-AF65-F5344CB8AC3E}">
        <p14:creationId xmlns:p14="http://schemas.microsoft.com/office/powerpoint/2010/main" val="2445122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83F5E7-84D9-883A-0D02-6E4DE6F4D2AB}"/>
              </a:ext>
            </a:extLst>
          </p:cNvPr>
          <p:cNvSpPr>
            <a:spLocks noGrp="1"/>
          </p:cNvSpPr>
          <p:nvPr>
            <p:ph type="title"/>
          </p:nvPr>
        </p:nvSpPr>
        <p:spPr>
          <a:xfrm>
            <a:off x="6803409" y="762001"/>
            <a:ext cx="4156512" cy="1708244"/>
          </a:xfrm>
        </p:spPr>
        <p:txBody>
          <a:bodyPr anchor="ctr">
            <a:normAutofit/>
          </a:bodyPr>
          <a:lstStyle/>
          <a:p>
            <a:r>
              <a:rPr lang="en-US" sz="4000"/>
              <a:t>What is positioning?</a:t>
            </a:r>
          </a:p>
        </p:txBody>
      </p:sp>
      <p:pic>
        <p:nvPicPr>
          <p:cNvPr id="5" name="Picture 4" descr="One orange paper boat leading a group of white paper boats">
            <a:extLst>
              <a:ext uri="{FF2B5EF4-FFF2-40B4-BE49-F238E27FC236}">
                <a16:creationId xmlns:a16="http://schemas.microsoft.com/office/drawing/2014/main" id="{55C95395-0481-1524-A88B-3B789B392A3D}"/>
              </a:ext>
            </a:extLst>
          </p:cNvPr>
          <p:cNvPicPr>
            <a:picLocks noChangeAspect="1"/>
          </p:cNvPicPr>
          <p:nvPr/>
        </p:nvPicPr>
        <p:blipFill rotWithShape="1">
          <a:blip r:embed="rId2"/>
          <a:srcRect l="7220" r="33446"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E1025250-AB51-CCD8-DCB7-489F93807EBF}"/>
              </a:ext>
            </a:extLst>
          </p:cNvPr>
          <p:cNvSpPr>
            <a:spLocks noGrp="1"/>
          </p:cNvSpPr>
          <p:nvPr>
            <p:ph idx="1"/>
          </p:nvPr>
        </p:nvSpPr>
        <p:spPr>
          <a:xfrm>
            <a:off x="6803409" y="2470245"/>
            <a:ext cx="4156512" cy="3769835"/>
          </a:xfrm>
        </p:spPr>
        <p:txBody>
          <a:bodyPr anchor="ctr">
            <a:normAutofit/>
          </a:bodyPr>
          <a:lstStyle/>
          <a:p>
            <a:r>
              <a:rPr lang="en-US" sz="1700"/>
              <a:t>Positioning is the act of designing the company’s offering and image to occupy a distinctive place in the mind of the target market. </a:t>
            </a:r>
          </a:p>
          <a:p>
            <a:r>
              <a:rPr lang="en-US" sz="1700"/>
              <a:t>It can also be defined as the act of crafting the place the product will occupy in consumers’ minds relative to competing products (Kotler and Keller, 2006). </a:t>
            </a:r>
          </a:p>
          <a:p>
            <a:r>
              <a:rPr lang="en-US" sz="1700"/>
              <a:t>Lovelock (2014) views positioning as a process of  ‘establishing  and  maintaining  a  distinctive  place  in  the  market for an organization and/or its individual product offerings. </a:t>
            </a:r>
          </a:p>
        </p:txBody>
      </p:sp>
    </p:spTree>
    <p:extLst>
      <p:ext uri="{BB962C8B-B14F-4D97-AF65-F5344CB8AC3E}">
        <p14:creationId xmlns:p14="http://schemas.microsoft.com/office/powerpoint/2010/main" val="4294711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83F5E7-84D9-883A-0D02-6E4DE6F4D2AB}"/>
              </a:ext>
            </a:extLst>
          </p:cNvPr>
          <p:cNvSpPr>
            <a:spLocks noGrp="1"/>
          </p:cNvSpPr>
          <p:nvPr>
            <p:ph type="title"/>
          </p:nvPr>
        </p:nvSpPr>
        <p:spPr>
          <a:xfrm>
            <a:off x="6803409" y="762001"/>
            <a:ext cx="4156512" cy="1708244"/>
          </a:xfrm>
        </p:spPr>
        <p:txBody>
          <a:bodyPr anchor="ctr">
            <a:normAutofit/>
          </a:bodyPr>
          <a:lstStyle/>
          <a:p>
            <a:r>
              <a:rPr lang="en-US" sz="4000"/>
              <a:t>What is positioning?</a:t>
            </a:r>
          </a:p>
        </p:txBody>
      </p:sp>
      <p:pic>
        <p:nvPicPr>
          <p:cNvPr id="5" name="Picture 4" descr="Light bulb on yellow background with sketched light beams and cord">
            <a:extLst>
              <a:ext uri="{FF2B5EF4-FFF2-40B4-BE49-F238E27FC236}">
                <a16:creationId xmlns:a16="http://schemas.microsoft.com/office/drawing/2014/main" id="{D5637969-006D-63C5-9C43-343DE795CA1E}"/>
              </a:ext>
            </a:extLst>
          </p:cNvPr>
          <p:cNvPicPr>
            <a:picLocks noChangeAspect="1"/>
          </p:cNvPicPr>
          <p:nvPr/>
        </p:nvPicPr>
        <p:blipFill rotWithShape="1">
          <a:blip r:embed="rId2"/>
          <a:srcRect l="44796" r="538"/>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E1025250-AB51-CCD8-DCB7-489F93807EBF}"/>
              </a:ext>
            </a:extLst>
          </p:cNvPr>
          <p:cNvSpPr>
            <a:spLocks noGrp="1"/>
          </p:cNvSpPr>
          <p:nvPr>
            <p:ph idx="1"/>
          </p:nvPr>
        </p:nvSpPr>
        <p:spPr>
          <a:xfrm>
            <a:off x="6803409" y="2470245"/>
            <a:ext cx="4156512" cy="3769835"/>
          </a:xfrm>
        </p:spPr>
        <p:txBody>
          <a:bodyPr anchor="ctr">
            <a:normAutofit/>
          </a:bodyPr>
          <a:lstStyle/>
          <a:p>
            <a:r>
              <a:rPr lang="en-US" sz="2000"/>
              <a:t>Ries &amp; Trout (1984) define Positioning as an organized system for finding a window in the mind of a customer. </a:t>
            </a:r>
          </a:p>
          <a:p>
            <a:r>
              <a:rPr lang="en-US" sz="2000"/>
              <a:t>It is based on the concept that communication can only take place at the right time and under the right circumstances.</a:t>
            </a:r>
          </a:p>
          <a:p>
            <a:r>
              <a:rPr lang="en-US" sz="2000"/>
              <a:t> Positioning is all about Creating a unique and distinctive image for a brand relative to the competition. </a:t>
            </a:r>
          </a:p>
        </p:txBody>
      </p:sp>
    </p:spTree>
    <p:extLst>
      <p:ext uri="{BB962C8B-B14F-4D97-AF65-F5344CB8AC3E}">
        <p14:creationId xmlns:p14="http://schemas.microsoft.com/office/powerpoint/2010/main" val="62937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CDFAAC-A50C-3FBD-DA55-871FA495B86E}"/>
              </a:ext>
            </a:extLst>
          </p:cNvPr>
          <p:cNvSpPr>
            <a:spLocks noGrp="1"/>
          </p:cNvSpPr>
          <p:nvPr>
            <p:ph type="title"/>
          </p:nvPr>
        </p:nvSpPr>
        <p:spPr>
          <a:xfrm>
            <a:off x="6803409" y="762001"/>
            <a:ext cx="4156512" cy="1708244"/>
          </a:xfrm>
        </p:spPr>
        <p:txBody>
          <a:bodyPr anchor="ctr">
            <a:normAutofit/>
          </a:bodyPr>
          <a:lstStyle/>
          <a:p>
            <a:r>
              <a:rPr lang="en-US" sz="3700"/>
              <a:t>Strategic importance of brand positioning </a:t>
            </a:r>
          </a:p>
        </p:txBody>
      </p:sp>
      <p:pic>
        <p:nvPicPr>
          <p:cNvPr id="5" name="Picture 4" descr="Pins in a map">
            <a:extLst>
              <a:ext uri="{FF2B5EF4-FFF2-40B4-BE49-F238E27FC236}">
                <a16:creationId xmlns:a16="http://schemas.microsoft.com/office/drawing/2014/main" id="{25FBFC30-C637-1BD1-0B6A-6133DEC69F1C}"/>
              </a:ext>
            </a:extLst>
          </p:cNvPr>
          <p:cNvPicPr>
            <a:picLocks noChangeAspect="1"/>
          </p:cNvPicPr>
          <p:nvPr/>
        </p:nvPicPr>
        <p:blipFill rotWithShape="1">
          <a:blip r:embed="rId2"/>
          <a:srcRect l="21271" r="19394"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C11F681F-2134-E9AC-25E8-E0774F13155A}"/>
              </a:ext>
            </a:extLst>
          </p:cNvPr>
          <p:cNvSpPr>
            <a:spLocks noGrp="1"/>
          </p:cNvSpPr>
          <p:nvPr>
            <p:ph idx="1"/>
          </p:nvPr>
        </p:nvSpPr>
        <p:spPr>
          <a:xfrm>
            <a:off x="6803409" y="2050026"/>
            <a:ext cx="5113288" cy="4807973"/>
          </a:xfrm>
        </p:spPr>
        <p:txBody>
          <a:bodyPr anchor="ctr">
            <a:normAutofit/>
          </a:bodyPr>
          <a:lstStyle/>
          <a:p>
            <a:r>
              <a:rPr lang="en-US" sz="1600" dirty="0"/>
              <a:t>Brand positioning is fundamental for successful marketing. </a:t>
            </a:r>
          </a:p>
          <a:p>
            <a:r>
              <a:rPr lang="en-US" sz="1600" dirty="0"/>
              <a:t>a) Foundation for strategy development: positioning, is an integral component of the STP concept (segmenting, targeting, positioning). </a:t>
            </a:r>
          </a:p>
          <a:p>
            <a:r>
              <a:rPr lang="en-US" sz="1600" dirty="0"/>
              <a:t>Positioning forms the bedrock for defining a brand's strategy. </a:t>
            </a:r>
          </a:p>
          <a:p>
            <a:r>
              <a:rPr lang="en-US" sz="1600" dirty="0"/>
              <a:t>Guides decisions on how to differentiate and appeal to their target audience effectively.</a:t>
            </a:r>
          </a:p>
          <a:p>
            <a:r>
              <a:rPr lang="en-US" sz="1600" dirty="0"/>
              <a:t>b)	Guidance and Coordination of Activities</a:t>
            </a:r>
          </a:p>
          <a:p>
            <a:r>
              <a:rPr lang="en-US" sz="1600" dirty="0"/>
              <a:t>Positioning acts as a guide and verifier for planned activities. </a:t>
            </a:r>
          </a:p>
          <a:p>
            <a:r>
              <a:rPr lang="en-US" sz="1600" dirty="0"/>
              <a:t>It ensures consistency across diverse brand activities </a:t>
            </a:r>
          </a:p>
          <a:p>
            <a:r>
              <a:rPr lang="en-US" sz="1600" dirty="0"/>
              <a:t>Positioning is essential for aligning various activities towards building a cohesive and sustainable image of the place brand.</a:t>
            </a:r>
          </a:p>
          <a:p>
            <a:endParaRPr lang="en-US" sz="1100" dirty="0"/>
          </a:p>
        </p:txBody>
      </p:sp>
    </p:spTree>
    <p:extLst>
      <p:ext uri="{BB962C8B-B14F-4D97-AF65-F5344CB8AC3E}">
        <p14:creationId xmlns:p14="http://schemas.microsoft.com/office/powerpoint/2010/main" val="4263931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ople at the meeting desk">
            <a:extLst>
              <a:ext uri="{FF2B5EF4-FFF2-40B4-BE49-F238E27FC236}">
                <a16:creationId xmlns:a16="http://schemas.microsoft.com/office/drawing/2014/main" id="{5418B768-8BAE-4E65-1F2B-94B6AC3C3060}"/>
              </a:ext>
            </a:extLst>
          </p:cNvPr>
          <p:cNvPicPr>
            <a:picLocks noChangeAspect="1"/>
          </p:cNvPicPr>
          <p:nvPr/>
        </p:nvPicPr>
        <p:blipFill rotWithShape="1">
          <a:blip r:embed="rId2"/>
          <a:srcRect l="20328" r="29730"/>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CDFAAC-A50C-3FBD-DA55-871FA495B86E}"/>
              </a:ext>
            </a:extLst>
          </p:cNvPr>
          <p:cNvSpPr>
            <a:spLocks noGrp="1"/>
          </p:cNvSpPr>
          <p:nvPr>
            <p:ph type="title"/>
          </p:nvPr>
        </p:nvSpPr>
        <p:spPr>
          <a:xfrm>
            <a:off x="761801" y="328512"/>
            <a:ext cx="4778387" cy="1628970"/>
          </a:xfrm>
        </p:spPr>
        <p:txBody>
          <a:bodyPr anchor="ctr">
            <a:normAutofit/>
          </a:bodyPr>
          <a:lstStyle/>
          <a:p>
            <a:r>
              <a:rPr lang="en-US" sz="4000"/>
              <a:t>Strategic importance of brand positioning </a:t>
            </a:r>
          </a:p>
        </p:txBody>
      </p:sp>
      <p:sp>
        <p:nvSpPr>
          <p:cNvPr id="3" name="Content Placeholder 2">
            <a:extLst>
              <a:ext uri="{FF2B5EF4-FFF2-40B4-BE49-F238E27FC236}">
                <a16:creationId xmlns:a16="http://schemas.microsoft.com/office/drawing/2014/main" id="{C11F681F-2134-E9AC-25E8-E0774F13155A}"/>
              </a:ext>
            </a:extLst>
          </p:cNvPr>
          <p:cNvSpPr>
            <a:spLocks noGrp="1"/>
          </p:cNvSpPr>
          <p:nvPr>
            <p:ph idx="1"/>
          </p:nvPr>
        </p:nvSpPr>
        <p:spPr>
          <a:xfrm>
            <a:off x="643170" y="1957483"/>
            <a:ext cx="5335599" cy="4752806"/>
          </a:xfrm>
        </p:spPr>
        <p:txBody>
          <a:bodyPr anchor="ctr">
            <a:normAutofit/>
          </a:bodyPr>
          <a:lstStyle/>
          <a:p>
            <a:r>
              <a:rPr lang="en-US" sz="1400" dirty="0"/>
              <a:t>c) Employee Engagement and Energy: </a:t>
            </a:r>
          </a:p>
          <a:p>
            <a:r>
              <a:rPr lang="en-US" sz="1400" dirty="0"/>
              <a:t>Positioning involves all employees who can influence the image of a place brand</a:t>
            </a:r>
          </a:p>
          <a:p>
            <a:r>
              <a:rPr lang="en-US" sz="1400" dirty="0"/>
              <a:t>It fosters an emotional bond and energizes employees to contribute creatively towards fulfilling the brand's promise. </a:t>
            </a:r>
          </a:p>
          <a:p>
            <a:r>
              <a:rPr lang="en-US" sz="1400" dirty="0"/>
              <a:t>d) Strategic Planning and Activity Prioritization: Positioning helps in creating a framework to evaluate the adequacy of planned activities and prioritize them based on their alignment with the brand positioning. </a:t>
            </a:r>
          </a:p>
          <a:p>
            <a:r>
              <a:rPr lang="en-US" sz="1400" dirty="0"/>
              <a:t>Positioning serves as a valuable tool for strategic planning, ensuring that resources are allocated efficiently to activities that resonate with the brand's identity and objectives.</a:t>
            </a:r>
          </a:p>
          <a:p>
            <a:r>
              <a:rPr lang="en-US" sz="1400" dirty="0"/>
              <a:t>e) Measurement of Effectiveness and Brand Control: Internally, brand positioning facilitates brand control by enabling the measurement of effectiveness. </a:t>
            </a:r>
          </a:p>
          <a:p>
            <a:r>
              <a:rPr lang="en-US" sz="1400" dirty="0"/>
              <a:t>Helps in assessing the impact of specific activities pursued by an administrative unit.</a:t>
            </a:r>
          </a:p>
          <a:p>
            <a:r>
              <a:rPr lang="en-US" sz="1400" dirty="0"/>
              <a:t>Continuous evaluation ensures that the brand remains on track towards its objectives</a:t>
            </a:r>
          </a:p>
        </p:txBody>
      </p:sp>
    </p:spTree>
    <p:extLst>
      <p:ext uri="{BB962C8B-B14F-4D97-AF65-F5344CB8AC3E}">
        <p14:creationId xmlns:p14="http://schemas.microsoft.com/office/powerpoint/2010/main" val="1059992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FF215-F616-8316-9BE4-4BC2C5D146FF}"/>
              </a:ext>
            </a:extLst>
          </p:cNvPr>
          <p:cNvSpPr>
            <a:spLocks noGrp="1"/>
          </p:cNvSpPr>
          <p:nvPr>
            <p:ph type="title"/>
          </p:nvPr>
        </p:nvSpPr>
        <p:spPr>
          <a:xfrm>
            <a:off x="6823878" y="741391"/>
            <a:ext cx="4491821" cy="1616203"/>
          </a:xfrm>
        </p:spPr>
        <p:txBody>
          <a:bodyPr anchor="b">
            <a:normAutofit/>
          </a:bodyPr>
          <a:lstStyle/>
          <a:p>
            <a:r>
              <a:rPr lang="en-US" sz="3200"/>
              <a:t>Steps followed in positioning process.</a:t>
            </a:r>
          </a:p>
        </p:txBody>
      </p:sp>
      <p:pic>
        <p:nvPicPr>
          <p:cNvPr id="15" name="Picture 14" descr="Drawings on colourful paper">
            <a:extLst>
              <a:ext uri="{FF2B5EF4-FFF2-40B4-BE49-F238E27FC236}">
                <a16:creationId xmlns:a16="http://schemas.microsoft.com/office/drawing/2014/main" id="{F05DA244-4C0F-BA0F-000F-A17C9F5DA129}"/>
              </a:ext>
            </a:extLst>
          </p:cNvPr>
          <p:cNvPicPr>
            <a:picLocks noChangeAspect="1"/>
          </p:cNvPicPr>
          <p:nvPr/>
        </p:nvPicPr>
        <p:blipFill rotWithShape="1">
          <a:blip r:embed="rId2"/>
          <a:srcRect l="10205" r="30461" b="-1"/>
          <a:stretch/>
        </p:blipFill>
        <p:spPr>
          <a:xfrm>
            <a:off x="20" y="10"/>
            <a:ext cx="6095980" cy="6857990"/>
          </a:xfrm>
          <a:prstGeom prst="rect">
            <a:avLst/>
          </a:prstGeom>
        </p:spPr>
      </p:pic>
      <p:grpSp>
        <p:nvGrpSpPr>
          <p:cNvPr id="16" name="Group 15">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23EEC4CE-22DF-D9DD-C99E-E258EA5E9230}"/>
              </a:ext>
            </a:extLst>
          </p:cNvPr>
          <p:cNvSpPr>
            <a:spLocks noGrp="1"/>
          </p:cNvSpPr>
          <p:nvPr>
            <p:ph idx="1"/>
          </p:nvPr>
        </p:nvSpPr>
        <p:spPr>
          <a:xfrm>
            <a:off x="6823878" y="2533476"/>
            <a:ext cx="5147728" cy="4219016"/>
          </a:xfrm>
        </p:spPr>
        <p:txBody>
          <a:bodyPr anchor="t">
            <a:normAutofit lnSpcReduction="10000"/>
          </a:bodyPr>
          <a:lstStyle/>
          <a:p>
            <a:r>
              <a:rPr lang="en-US" sz="1600" dirty="0"/>
              <a:t>The process of positioning involves four critical steps (Day, 1990). </a:t>
            </a:r>
          </a:p>
          <a:p>
            <a:r>
              <a:rPr lang="en-US" sz="1600" dirty="0"/>
              <a:t>1.	The first step is identifying alternative positioning themes. </a:t>
            </a:r>
          </a:p>
          <a:p>
            <a:r>
              <a:rPr lang="en-US" sz="1600" dirty="0"/>
              <a:t>We may want to position as market leaders in quality, price or even customer service.</a:t>
            </a:r>
          </a:p>
          <a:p>
            <a:r>
              <a:rPr lang="en-US" sz="1600" dirty="0"/>
              <a:t> The marketer may want to confirm what customers already think or change that position to fit with his current offerings. </a:t>
            </a:r>
          </a:p>
          <a:p>
            <a:r>
              <a:rPr lang="en-US" sz="1600" dirty="0"/>
              <a:t>2.	The second step is to screen each alternative: according to whether it is meaningful to customers by </a:t>
            </a:r>
          </a:p>
          <a:p>
            <a:r>
              <a:rPr lang="en-US" sz="1600" dirty="0"/>
              <a:t>examining themes feasibility given the firm’s competencies and customer perceptions of the firm</a:t>
            </a:r>
          </a:p>
          <a:p>
            <a:r>
              <a:rPr lang="en-US" sz="1600" dirty="0"/>
              <a:t> its superiority/uniqueness against competition</a:t>
            </a:r>
          </a:p>
          <a:p>
            <a:r>
              <a:rPr lang="en-US" sz="1600" dirty="0"/>
              <a:t> congruency with the company’s objectives. </a:t>
            </a:r>
          </a:p>
          <a:p>
            <a:endParaRPr lang="en-US" sz="1100" dirty="0"/>
          </a:p>
        </p:txBody>
      </p:sp>
    </p:spTree>
    <p:extLst>
      <p:ext uri="{BB962C8B-B14F-4D97-AF65-F5344CB8AC3E}">
        <p14:creationId xmlns:p14="http://schemas.microsoft.com/office/powerpoint/2010/main" val="2473110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FF215-F616-8316-9BE4-4BC2C5D146FF}"/>
              </a:ext>
            </a:extLst>
          </p:cNvPr>
          <p:cNvSpPr>
            <a:spLocks noGrp="1"/>
          </p:cNvSpPr>
          <p:nvPr>
            <p:ph type="title"/>
          </p:nvPr>
        </p:nvSpPr>
        <p:spPr>
          <a:xfrm>
            <a:off x="6823878" y="741391"/>
            <a:ext cx="4491821" cy="1616203"/>
          </a:xfrm>
        </p:spPr>
        <p:txBody>
          <a:bodyPr anchor="b">
            <a:normAutofit/>
          </a:bodyPr>
          <a:lstStyle/>
          <a:p>
            <a:r>
              <a:rPr lang="en-US" sz="3200"/>
              <a:t>Steps followed in positioning process.</a:t>
            </a:r>
          </a:p>
        </p:txBody>
      </p:sp>
      <p:pic>
        <p:nvPicPr>
          <p:cNvPr id="5" name="Picture 4" descr="Multi-coloured paper-craft art">
            <a:extLst>
              <a:ext uri="{FF2B5EF4-FFF2-40B4-BE49-F238E27FC236}">
                <a16:creationId xmlns:a16="http://schemas.microsoft.com/office/drawing/2014/main" id="{4EA4596A-5902-1188-5F44-B8F727029975}"/>
              </a:ext>
            </a:extLst>
          </p:cNvPr>
          <p:cNvPicPr>
            <a:picLocks noChangeAspect="1"/>
          </p:cNvPicPr>
          <p:nvPr/>
        </p:nvPicPr>
        <p:blipFill rotWithShape="1">
          <a:blip r:embed="rId2"/>
          <a:srcRect l="21452" r="19214" b="-1"/>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23EEC4CE-22DF-D9DD-C99E-E258EA5E9230}"/>
              </a:ext>
            </a:extLst>
          </p:cNvPr>
          <p:cNvSpPr>
            <a:spLocks noGrp="1"/>
          </p:cNvSpPr>
          <p:nvPr>
            <p:ph idx="1"/>
          </p:nvPr>
        </p:nvSpPr>
        <p:spPr>
          <a:xfrm>
            <a:off x="6823878" y="2533476"/>
            <a:ext cx="4491820" cy="3447832"/>
          </a:xfrm>
        </p:spPr>
        <p:txBody>
          <a:bodyPr anchor="t">
            <a:normAutofit/>
          </a:bodyPr>
          <a:lstStyle/>
          <a:p>
            <a:r>
              <a:rPr lang="en-US" sz="2000"/>
              <a:t>3.	The third step is choosing the position that best satisfies the criteria and generates the most enthusiasm and commitment within the organization. </a:t>
            </a:r>
          </a:p>
          <a:p>
            <a:r>
              <a:rPr lang="en-US" sz="2000"/>
              <a:t>4.	The fourth step is designing the programs needed to implement the position which may require the firm to compare costs of these programs with likely benefits.</a:t>
            </a:r>
          </a:p>
          <a:p>
            <a:endParaRPr lang="en-US" sz="2000"/>
          </a:p>
        </p:txBody>
      </p:sp>
    </p:spTree>
    <p:extLst>
      <p:ext uri="{BB962C8B-B14F-4D97-AF65-F5344CB8AC3E}">
        <p14:creationId xmlns:p14="http://schemas.microsoft.com/office/powerpoint/2010/main" val="778209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6E4DE-9EBE-E205-FE1A-1AFDA077ED70}"/>
              </a:ext>
            </a:extLst>
          </p:cNvPr>
          <p:cNvSpPr>
            <a:spLocks noGrp="1"/>
          </p:cNvSpPr>
          <p:nvPr>
            <p:ph type="title"/>
          </p:nvPr>
        </p:nvSpPr>
        <p:spPr>
          <a:xfrm>
            <a:off x="876693" y="741391"/>
            <a:ext cx="3455821" cy="1616203"/>
          </a:xfrm>
        </p:spPr>
        <p:txBody>
          <a:bodyPr anchor="b">
            <a:normAutofit/>
          </a:bodyPr>
          <a:lstStyle/>
          <a:p>
            <a:r>
              <a:rPr lang="en-US" sz="3200"/>
              <a:t>Steps followed in positioning process</a:t>
            </a:r>
          </a:p>
        </p:txBody>
      </p:sp>
      <p:sp>
        <p:nvSpPr>
          <p:cNvPr id="3" name="Content Placeholder 2">
            <a:extLst>
              <a:ext uri="{FF2B5EF4-FFF2-40B4-BE49-F238E27FC236}">
                <a16:creationId xmlns:a16="http://schemas.microsoft.com/office/drawing/2014/main" id="{989CA6B7-AFB6-DB92-C373-D3DA532EE63E}"/>
              </a:ext>
            </a:extLst>
          </p:cNvPr>
          <p:cNvSpPr>
            <a:spLocks noGrp="1"/>
          </p:cNvSpPr>
          <p:nvPr>
            <p:ph idx="1"/>
          </p:nvPr>
        </p:nvSpPr>
        <p:spPr>
          <a:xfrm>
            <a:off x="876693" y="2533476"/>
            <a:ext cx="3455821" cy="3447832"/>
          </a:xfrm>
        </p:spPr>
        <p:txBody>
          <a:bodyPr anchor="t">
            <a:normAutofit/>
          </a:bodyPr>
          <a:lstStyle/>
          <a:p>
            <a:r>
              <a:rPr lang="en-US" sz="1300"/>
              <a:t>1.	Identify the target market. </a:t>
            </a:r>
          </a:p>
          <a:p>
            <a:r>
              <a:rPr lang="en-US" sz="1300"/>
              <a:t>2.	Identify the competitive set of preferences in the target  market  </a:t>
            </a:r>
          </a:p>
          <a:p>
            <a:r>
              <a:rPr lang="en-US" sz="1300"/>
              <a:t>3.	Identify the motivation/benefits sought by customers. </a:t>
            </a:r>
          </a:p>
          <a:p>
            <a:r>
              <a:rPr lang="en-US" sz="1300"/>
              <a:t>4.	Identify perceptions of  the  strengths  and  weaknesses  of  each  of  the competitive set themes. </a:t>
            </a:r>
          </a:p>
          <a:p>
            <a:r>
              <a:rPr lang="en-US" sz="1300"/>
              <a:t>5.	Identify opportunities for differentiated positioning. </a:t>
            </a:r>
          </a:p>
          <a:p>
            <a:r>
              <a:rPr lang="en-US" sz="1300"/>
              <a:t>6.	Select and implement the position. </a:t>
            </a:r>
          </a:p>
          <a:p>
            <a:r>
              <a:rPr lang="en-US" sz="1300"/>
              <a:t>7.	Monitor the performance of the positioning strategy over time.</a:t>
            </a:r>
          </a:p>
          <a:p>
            <a:endParaRPr lang="en-US" sz="1300"/>
          </a:p>
        </p:txBody>
      </p:sp>
      <p:pic>
        <p:nvPicPr>
          <p:cNvPr id="5" name="Picture 4" descr="A wall painted with an arrow and a dartboard">
            <a:extLst>
              <a:ext uri="{FF2B5EF4-FFF2-40B4-BE49-F238E27FC236}">
                <a16:creationId xmlns:a16="http://schemas.microsoft.com/office/drawing/2014/main" id="{2ED1070F-F5A3-E7A2-5C4B-EDFC34A3B994}"/>
              </a:ext>
            </a:extLst>
          </p:cNvPr>
          <p:cNvPicPr>
            <a:picLocks noChangeAspect="1"/>
          </p:cNvPicPr>
          <p:nvPr/>
        </p:nvPicPr>
        <p:blipFill rotWithShape="1">
          <a:blip r:embed="rId2"/>
          <a:srcRect l="25922"/>
          <a:stretch/>
        </p:blipFill>
        <p:spPr>
          <a:xfrm>
            <a:off x="5086726" y="10"/>
            <a:ext cx="7105273" cy="6857990"/>
          </a:xfrm>
          <a:prstGeom prst="rect">
            <a:avLst/>
          </a:prstGeom>
        </p:spPr>
      </p:pic>
      <p:grpSp>
        <p:nvGrpSpPr>
          <p:cNvPr id="9" name="Group 8">
            <a:extLst>
              <a:ext uri="{FF2B5EF4-FFF2-40B4-BE49-F238E27FC236}">
                <a16:creationId xmlns:a16="http://schemas.microsoft.com/office/drawing/2014/main" id="{A5AFD70F-20E3-55D2-E154-7D4FACFBB0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2FBDB812-268E-7EC5-B48A-7522718164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DA30E18-AA70-D998-AAFC-727CB0367F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4786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C6A23-BBEB-D93E-B3A8-82C04FEE847D}"/>
              </a:ext>
            </a:extLst>
          </p:cNvPr>
          <p:cNvSpPr>
            <a:spLocks noGrp="1"/>
          </p:cNvSpPr>
          <p:nvPr>
            <p:ph type="title"/>
          </p:nvPr>
        </p:nvSpPr>
        <p:spPr>
          <a:xfrm>
            <a:off x="876693" y="741391"/>
            <a:ext cx="3455821" cy="1616203"/>
          </a:xfrm>
        </p:spPr>
        <p:txBody>
          <a:bodyPr anchor="b">
            <a:normAutofit/>
          </a:bodyPr>
          <a:lstStyle/>
          <a:p>
            <a:r>
              <a:rPr lang="en-US" sz="3200"/>
              <a:t>Positioning possibilities</a:t>
            </a:r>
          </a:p>
        </p:txBody>
      </p:sp>
      <p:sp>
        <p:nvSpPr>
          <p:cNvPr id="3" name="Content Placeholder 2">
            <a:extLst>
              <a:ext uri="{FF2B5EF4-FFF2-40B4-BE49-F238E27FC236}">
                <a16:creationId xmlns:a16="http://schemas.microsoft.com/office/drawing/2014/main" id="{5BB81DCF-B144-B5A3-9171-BEE2602461AF}"/>
              </a:ext>
            </a:extLst>
          </p:cNvPr>
          <p:cNvSpPr>
            <a:spLocks noGrp="1"/>
          </p:cNvSpPr>
          <p:nvPr>
            <p:ph idx="1"/>
          </p:nvPr>
        </p:nvSpPr>
        <p:spPr>
          <a:xfrm>
            <a:off x="351692" y="2357594"/>
            <a:ext cx="4735033" cy="4500406"/>
          </a:xfrm>
        </p:spPr>
        <p:txBody>
          <a:bodyPr anchor="t">
            <a:normAutofit/>
          </a:bodyPr>
          <a:lstStyle/>
          <a:p>
            <a:pPr marL="0" indent="0">
              <a:buNone/>
            </a:pPr>
            <a:endParaRPr lang="en-US" sz="1300" dirty="0"/>
          </a:p>
          <a:p>
            <a:r>
              <a:rPr lang="en-US" sz="1800" dirty="0"/>
              <a:t>1.	Attribute positioning: A company positions itself on an attribute such as size or number of years in existence.</a:t>
            </a:r>
          </a:p>
          <a:p>
            <a:r>
              <a:rPr lang="en-US" sz="1800" dirty="0"/>
              <a:t> For example, Maasai Mara National Park in Kenya can advertise itself as the largest national park in Africa. </a:t>
            </a:r>
          </a:p>
          <a:p>
            <a:r>
              <a:rPr lang="en-US" sz="1800" dirty="0"/>
              <a:t>2.	Benefit positioning: The brand is positioned as a leader in a certain benefit. Masai Mara National Park may say that it delivers a memorable experience to visitors. </a:t>
            </a:r>
          </a:p>
          <a:p>
            <a:r>
              <a:rPr lang="en-US" sz="1800" dirty="0"/>
              <a:t>Naivas supermarket emphasizes benefits like quality, value, service, variety, style and lifestyle.</a:t>
            </a:r>
          </a:p>
          <a:p>
            <a:endParaRPr lang="en-US" sz="1300" dirty="0"/>
          </a:p>
        </p:txBody>
      </p:sp>
      <p:pic>
        <p:nvPicPr>
          <p:cNvPr id="5" name="Picture 4" descr="hand holding ball">
            <a:extLst>
              <a:ext uri="{FF2B5EF4-FFF2-40B4-BE49-F238E27FC236}">
                <a16:creationId xmlns:a16="http://schemas.microsoft.com/office/drawing/2014/main" id="{3AF014C4-BBF1-A334-D67A-BAC40EB9AD9D}"/>
              </a:ext>
            </a:extLst>
          </p:cNvPr>
          <p:cNvPicPr>
            <a:picLocks noChangeAspect="1"/>
          </p:cNvPicPr>
          <p:nvPr/>
        </p:nvPicPr>
        <p:blipFill rotWithShape="1">
          <a:blip r:embed="rId2"/>
          <a:srcRect l="17428" r="13675"/>
          <a:stretch/>
        </p:blipFill>
        <p:spPr>
          <a:xfrm>
            <a:off x="5086726" y="10"/>
            <a:ext cx="7105273" cy="6857990"/>
          </a:xfrm>
          <a:prstGeom prst="rect">
            <a:avLst/>
          </a:prstGeom>
        </p:spPr>
      </p:pic>
      <p:grpSp>
        <p:nvGrpSpPr>
          <p:cNvPr id="9" name="Group 8">
            <a:extLst>
              <a:ext uri="{FF2B5EF4-FFF2-40B4-BE49-F238E27FC236}">
                <a16:creationId xmlns:a16="http://schemas.microsoft.com/office/drawing/2014/main" id="{A5AFD70F-20E3-55D2-E154-7D4FACFBB0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2FBDB812-268E-7EC5-B48A-7522718164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DA30E18-AA70-D998-AAFC-727CB0367F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214662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AC6A23-BBEB-D93E-B3A8-82C04FEE847D}"/>
              </a:ext>
            </a:extLst>
          </p:cNvPr>
          <p:cNvSpPr>
            <a:spLocks noGrp="1"/>
          </p:cNvSpPr>
          <p:nvPr>
            <p:ph type="title"/>
          </p:nvPr>
        </p:nvSpPr>
        <p:spPr>
          <a:xfrm>
            <a:off x="6803409" y="762001"/>
            <a:ext cx="4156512" cy="1708244"/>
          </a:xfrm>
        </p:spPr>
        <p:txBody>
          <a:bodyPr anchor="ctr">
            <a:normAutofit/>
          </a:bodyPr>
          <a:lstStyle/>
          <a:p>
            <a:r>
              <a:rPr lang="en-US" sz="4000"/>
              <a:t>Positioning possibilities</a:t>
            </a:r>
          </a:p>
        </p:txBody>
      </p:sp>
      <p:pic>
        <p:nvPicPr>
          <p:cNvPr id="5" name="Picture 4" descr="Elephant with baby on grassy field">
            <a:extLst>
              <a:ext uri="{FF2B5EF4-FFF2-40B4-BE49-F238E27FC236}">
                <a16:creationId xmlns:a16="http://schemas.microsoft.com/office/drawing/2014/main" id="{E507EABC-A092-111A-CBB0-893FDC3D054F}"/>
              </a:ext>
            </a:extLst>
          </p:cNvPr>
          <p:cNvPicPr>
            <a:picLocks noChangeAspect="1"/>
          </p:cNvPicPr>
          <p:nvPr/>
        </p:nvPicPr>
        <p:blipFill rotWithShape="1">
          <a:blip r:embed="rId2"/>
          <a:srcRect l="4047" r="3684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5BB81DCF-B144-B5A3-9171-BEE2602461AF}"/>
              </a:ext>
            </a:extLst>
          </p:cNvPr>
          <p:cNvSpPr>
            <a:spLocks noGrp="1"/>
          </p:cNvSpPr>
          <p:nvPr>
            <p:ph idx="1"/>
          </p:nvPr>
        </p:nvSpPr>
        <p:spPr>
          <a:xfrm>
            <a:off x="6803409" y="2470245"/>
            <a:ext cx="5320414" cy="4387755"/>
          </a:xfrm>
        </p:spPr>
        <p:txBody>
          <a:bodyPr anchor="ctr">
            <a:normAutofit/>
          </a:bodyPr>
          <a:lstStyle/>
          <a:p>
            <a:r>
              <a:rPr lang="en-US" sz="1800" dirty="0"/>
              <a:t>3.	Use or application positioning: This is positioning a product as best for some use or application. </a:t>
            </a:r>
          </a:p>
          <a:p>
            <a:r>
              <a:rPr lang="en-US" sz="1800" dirty="0"/>
              <a:t>Masai Mara can position itself as a place for tourist desiring to watch wild animals in a natural environment. </a:t>
            </a:r>
          </a:p>
          <a:p>
            <a:r>
              <a:rPr lang="en-US" sz="1800" dirty="0"/>
              <a:t>4.	User positioning: This is positioning a product as best for some user group.</a:t>
            </a:r>
          </a:p>
          <a:p>
            <a:r>
              <a:rPr lang="en-US" sz="1800" dirty="0"/>
              <a:t> Masai Mara can advertise itself as best for “thrill seekers”, bird watchers, and “animal lovers.” </a:t>
            </a:r>
          </a:p>
          <a:p>
            <a:r>
              <a:rPr lang="en-US" sz="1800" dirty="0"/>
              <a:t>Nakuru National Park can emphasize bird watching (flamingos).</a:t>
            </a:r>
          </a:p>
          <a:p>
            <a:endParaRPr lang="en-US" sz="1600" dirty="0"/>
          </a:p>
        </p:txBody>
      </p:sp>
    </p:spTree>
    <p:extLst>
      <p:ext uri="{BB962C8B-B14F-4D97-AF65-F5344CB8AC3E}">
        <p14:creationId xmlns:p14="http://schemas.microsoft.com/office/powerpoint/2010/main" val="249058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AC6A23-BBEB-D93E-B3A8-82C04FEE847D}"/>
              </a:ext>
            </a:extLst>
          </p:cNvPr>
          <p:cNvSpPr>
            <a:spLocks noGrp="1"/>
          </p:cNvSpPr>
          <p:nvPr>
            <p:ph type="title"/>
          </p:nvPr>
        </p:nvSpPr>
        <p:spPr>
          <a:xfrm>
            <a:off x="761800" y="762001"/>
            <a:ext cx="5334197" cy="1708242"/>
          </a:xfrm>
        </p:spPr>
        <p:txBody>
          <a:bodyPr anchor="ctr">
            <a:normAutofit/>
          </a:bodyPr>
          <a:lstStyle/>
          <a:p>
            <a:r>
              <a:rPr lang="en-US" sz="4000"/>
              <a:t>Positioning possibilities</a:t>
            </a:r>
          </a:p>
        </p:txBody>
      </p:sp>
      <p:sp>
        <p:nvSpPr>
          <p:cNvPr id="3" name="Content Placeholder 2">
            <a:extLst>
              <a:ext uri="{FF2B5EF4-FFF2-40B4-BE49-F238E27FC236}">
                <a16:creationId xmlns:a16="http://schemas.microsoft.com/office/drawing/2014/main" id="{5BB81DCF-B144-B5A3-9171-BEE2602461AF}"/>
              </a:ext>
            </a:extLst>
          </p:cNvPr>
          <p:cNvSpPr>
            <a:spLocks noGrp="1"/>
          </p:cNvSpPr>
          <p:nvPr>
            <p:ph idx="1"/>
          </p:nvPr>
        </p:nvSpPr>
        <p:spPr>
          <a:xfrm>
            <a:off x="576776" y="2011680"/>
            <a:ext cx="6281020" cy="4698609"/>
          </a:xfrm>
        </p:spPr>
        <p:txBody>
          <a:bodyPr anchor="ctr">
            <a:normAutofit/>
          </a:bodyPr>
          <a:lstStyle/>
          <a:p>
            <a:r>
              <a:rPr lang="en-US" sz="2000" dirty="0"/>
              <a:t>5.	Competitors positioning: The product claims to be better in some way than a named competitor. </a:t>
            </a:r>
          </a:p>
          <a:p>
            <a:r>
              <a:rPr lang="en-US" sz="2000" dirty="0"/>
              <a:t>For example, Masai Mara can advertise itself as having a greater variety of animals than Nairobi National Park.</a:t>
            </a:r>
          </a:p>
          <a:p>
            <a:r>
              <a:rPr lang="en-US" sz="2000" dirty="0"/>
              <a:t>6. Product category positioning: The product is positioned as a leader in a certain product category.</a:t>
            </a:r>
          </a:p>
          <a:p>
            <a:r>
              <a:rPr lang="en-US" sz="2000" dirty="0"/>
              <a:t> For example, One National Park can position itself as a recreational park, not an educational park (leader in recreation).</a:t>
            </a:r>
          </a:p>
          <a:p>
            <a:r>
              <a:rPr lang="en-US" sz="2000" dirty="0"/>
              <a:t>7.	Value positioning: The product is positioned as offering the best value for money.</a:t>
            </a:r>
          </a:p>
          <a:p>
            <a:endParaRPr lang="en-US" sz="1700" dirty="0"/>
          </a:p>
        </p:txBody>
      </p:sp>
      <p:pic>
        <p:nvPicPr>
          <p:cNvPr id="5" name="Picture 4" descr="Birds flying">
            <a:extLst>
              <a:ext uri="{FF2B5EF4-FFF2-40B4-BE49-F238E27FC236}">
                <a16:creationId xmlns:a16="http://schemas.microsoft.com/office/drawing/2014/main" id="{2CBBB891-9F45-362E-0D39-DB22A2E382FC}"/>
              </a:ext>
            </a:extLst>
          </p:cNvPr>
          <p:cNvPicPr>
            <a:picLocks noChangeAspect="1"/>
          </p:cNvPicPr>
          <p:nvPr/>
        </p:nvPicPr>
        <p:blipFill rotWithShape="1">
          <a:blip r:embed="rId2"/>
          <a:srcRect l="12780" r="40043"/>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059840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8DD77349-6ADE-99FE-8E04-12919EE56F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768"/>
            <a:ext cx="12202175" cy="1519356"/>
            <a:chOff x="-1" y="-29768"/>
            <a:chExt cx="12202175" cy="1519356"/>
          </a:xfrm>
        </p:grpSpPr>
        <p:sp>
          <p:nvSpPr>
            <p:cNvPr id="13" name="Rectangle 12">
              <a:extLst>
                <a:ext uri="{FF2B5EF4-FFF2-40B4-BE49-F238E27FC236}">
                  <a16:creationId xmlns:a16="http://schemas.microsoft.com/office/drawing/2014/main" id="{D5B2B92C-44DF-B41D-C67A-EBF175DF52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41EB2F1-D26A-D7C9-E9AC-B63BE629A2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6D16430-53D3-47E5-F4B8-B441E710D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B8AA904-CD2D-0B16-61F5-E8EA93FD232B}"/>
              </a:ext>
            </a:extLst>
          </p:cNvPr>
          <p:cNvSpPr>
            <a:spLocks noGrp="1"/>
          </p:cNvSpPr>
          <p:nvPr>
            <p:ph type="title"/>
          </p:nvPr>
        </p:nvSpPr>
        <p:spPr>
          <a:xfrm>
            <a:off x="876691" y="301843"/>
            <a:ext cx="10477109" cy="1003532"/>
          </a:xfrm>
        </p:spPr>
        <p:txBody>
          <a:bodyPr anchor="ctr">
            <a:normAutofit/>
          </a:bodyPr>
          <a:lstStyle/>
          <a:p>
            <a:r>
              <a:rPr lang="en-US" sz="3200">
                <a:solidFill>
                  <a:srgbClr val="FFFFFF"/>
                </a:solidFill>
              </a:rPr>
              <a:t>Positioning strategies </a:t>
            </a:r>
          </a:p>
        </p:txBody>
      </p:sp>
      <p:sp>
        <p:nvSpPr>
          <p:cNvPr id="3" name="Content Placeholder 2">
            <a:extLst>
              <a:ext uri="{FF2B5EF4-FFF2-40B4-BE49-F238E27FC236}">
                <a16:creationId xmlns:a16="http://schemas.microsoft.com/office/drawing/2014/main" id="{02277853-ACA3-DF4D-A24B-3F5593BD580F}"/>
              </a:ext>
            </a:extLst>
          </p:cNvPr>
          <p:cNvSpPr>
            <a:spLocks noGrp="1"/>
          </p:cNvSpPr>
          <p:nvPr>
            <p:ph idx="1"/>
          </p:nvPr>
        </p:nvSpPr>
        <p:spPr>
          <a:xfrm>
            <a:off x="2241754" y="2308124"/>
            <a:ext cx="7720781" cy="3673576"/>
          </a:xfrm>
        </p:spPr>
        <p:txBody>
          <a:bodyPr>
            <a:normAutofit/>
          </a:bodyPr>
          <a:lstStyle/>
          <a:p>
            <a:r>
              <a:rPr lang="en-US" sz="1900" i="1" dirty="0"/>
              <a:t>The generic Strategy:  </a:t>
            </a:r>
            <a:r>
              <a:rPr lang="en-US" sz="1900" dirty="0"/>
              <a:t>which can successfully be applied by marketers with an extremely high market share or monopolistic characteristics.</a:t>
            </a:r>
          </a:p>
          <a:p>
            <a:r>
              <a:rPr lang="en-US" sz="1900" dirty="0"/>
              <a:t> The aim of the positioning element is to stimulate demand for the whole product category a brand belongs to.</a:t>
            </a:r>
          </a:p>
          <a:p>
            <a:r>
              <a:rPr lang="en-US" sz="1900" i="1" dirty="0"/>
              <a:t>Pre-Emptive strategy </a:t>
            </a:r>
            <a:r>
              <a:rPr lang="en-US" sz="1900" dirty="0"/>
              <a:t>where the marketer of a certain product emphasizes a benefit or attribute common to all products in the category as first and as being unique. </a:t>
            </a:r>
          </a:p>
          <a:p>
            <a:r>
              <a:rPr lang="en-US" sz="1900" i="1" dirty="0"/>
              <a:t>Positioning based on physical differentiation </a:t>
            </a:r>
            <a:r>
              <a:rPr lang="en-US" sz="1900" dirty="0"/>
              <a:t>is referred to as unique selling proposition strategy (USP). </a:t>
            </a:r>
          </a:p>
          <a:p>
            <a:r>
              <a:rPr lang="en-US" sz="1900" dirty="0"/>
              <a:t>Products are associated with a meaningful, distinctive, consumer benefit based on a unique physical product characteristic.</a:t>
            </a:r>
          </a:p>
          <a:p>
            <a:endParaRPr lang="en-US" sz="1900" dirty="0"/>
          </a:p>
        </p:txBody>
      </p:sp>
    </p:spTree>
    <p:extLst>
      <p:ext uri="{BB962C8B-B14F-4D97-AF65-F5344CB8AC3E}">
        <p14:creationId xmlns:p14="http://schemas.microsoft.com/office/powerpoint/2010/main" val="20501151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DD77349-6ADE-99FE-8E04-12919EE56F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768"/>
            <a:ext cx="12202175" cy="1519356"/>
            <a:chOff x="-1" y="-29768"/>
            <a:chExt cx="12202175" cy="1519356"/>
          </a:xfrm>
        </p:grpSpPr>
        <p:sp>
          <p:nvSpPr>
            <p:cNvPr id="9" name="Rectangle 8">
              <a:extLst>
                <a:ext uri="{FF2B5EF4-FFF2-40B4-BE49-F238E27FC236}">
                  <a16:creationId xmlns:a16="http://schemas.microsoft.com/office/drawing/2014/main" id="{D5B2B92C-44DF-B41D-C67A-EBF175DF52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41EB2F1-D26A-D7C9-E9AC-B63BE629A2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6D16430-53D3-47E5-F4B8-B441E710D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B8AA904-CD2D-0B16-61F5-E8EA93FD232B}"/>
              </a:ext>
            </a:extLst>
          </p:cNvPr>
          <p:cNvSpPr>
            <a:spLocks noGrp="1"/>
          </p:cNvSpPr>
          <p:nvPr>
            <p:ph type="title"/>
          </p:nvPr>
        </p:nvSpPr>
        <p:spPr>
          <a:xfrm>
            <a:off x="876691" y="301843"/>
            <a:ext cx="10477109" cy="1003532"/>
          </a:xfrm>
        </p:spPr>
        <p:txBody>
          <a:bodyPr anchor="ctr">
            <a:normAutofit/>
          </a:bodyPr>
          <a:lstStyle/>
          <a:p>
            <a:r>
              <a:rPr lang="en-US" sz="3200">
                <a:solidFill>
                  <a:srgbClr val="FFFFFF"/>
                </a:solidFill>
              </a:rPr>
              <a:t>Positioning strategies </a:t>
            </a:r>
          </a:p>
        </p:txBody>
      </p:sp>
      <p:sp>
        <p:nvSpPr>
          <p:cNvPr id="3" name="Content Placeholder 2">
            <a:extLst>
              <a:ext uri="{FF2B5EF4-FFF2-40B4-BE49-F238E27FC236}">
                <a16:creationId xmlns:a16="http://schemas.microsoft.com/office/drawing/2014/main" id="{02277853-ACA3-DF4D-A24B-3F5593BD580F}"/>
              </a:ext>
            </a:extLst>
          </p:cNvPr>
          <p:cNvSpPr>
            <a:spLocks noGrp="1"/>
          </p:cNvSpPr>
          <p:nvPr>
            <p:ph idx="1"/>
          </p:nvPr>
        </p:nvSpPr>
        <p:spPr>
          <a:xfrm>
            <a:off x="2241754" y="2308124"/>
            <a:ext cx="7720781" cy="3673576"/>
          </a:xfrm>
        </p:spPr>
        <p:txBody>
          <a:bodyPr>
            <a:normAutofit/>
          </a:bodyPr>
          <a:lstStyle/>
          <a:p>
            <a:r>
              <a:rPr lang="en-US" sz="2000"/>
              <a:t>The </a:t>
            </a:r>
            <a:r>
              <a:rPr lang="en-US" sz="2000" i="1"/>
              <a:t>counterpart to USP is brand image strategy</a:t>
            </a:r>
            <a:r>
              <a:rPr lang="en-US" sz="2000"/>
              <a:t>, where superiority of rather homogenous, low-technology goods with little physical differentiation is claimed via differentiation based on factors extrinsic to the product itself i.e. psychological differentiation.</a:t>
            </a:r>
          </a:p>
          <a:p>
            <a:r>
              <a:rPr lang="en-US" sz="2000"/>
              <a:t>The so </a:t>
            </a:r>
            <a:r>
              <a:rPr lang="en-US" sz="2000" i="1"/>
              <a:t>called “positioning strategy” </a:t>
            </a:r>
            <a:r>
              <a:rPr lang="en-US" sz="2000"/>
              <a:t>is a separate positioning alternative where it is required to give the product a place in the consumer’s mind relative to competition.</a:t>
            </a:r>
          </a:p>
          <a:p>
            <a:r>
              <a:rPr lang="en-US" sz="2000"/>
              <a:t>The </a:t>
            </a:r>
            <a:r>
              <a:rPr lang="en-US" sz="2000" i="1"/>
              <a:t>Resonance Strategy </a:t>
            </a:r>
            <a:r>
              <a:rPr lang="en-US" sz="2000"/>
              <a:t>where the experience of the consumer is the focus for sale. </a:t>
            </a:r>
          </a:p>
          <a:p>
            <a:r>
              <a:rPr lang="en-US" sz="2000" i="1"/>
              <a:t>Positioning based on the affective strategy, </a:t>
            </a:r>
            <a:r>
              <a:rPr lang="en-US" sz="2000"/>
              <a:t>where the aim is to get in touch with the consumer at an emotional level. </a:t>
            </a:r>
          </a:p>
        </p:txBody>
      </p:sp>
    </p:spTree>
    <p:extLst>
      <p:ext uri="{BB962C8B-B14F-4D97-AF65-F5344CB8AC3E}">
        <p14:creationId xmlns:p14="http://schemas.microsoft.com/office/powerpoint/2010/main" val="2810496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E6DE2-180E-7189-5847-4BF962F83EFB}"/>
              </a:ext>
            </a:extLst>
          </p:cNvPr>
          <p:cNvSpPr>
            <a:spLocks noGrp="1"/>
          </p:cNvSpPr>
          <p:nvPr>
            <p:ph type="title"/>
          </p:nvPr>
        </p:nvSpPr>
        <p:spPr>
          <a:xfrm>
            <a:off x="876693" y="741391"/>
            <a:ext cx="3455821" cy="1616203"/>
          </a:xfrm>
        </p:spPr>
        <p:txBody>
          <a:bodyPr anchor="b">
            <a:normAutofit/>
          </a:bodyPr>
          <a:lstStyle/>
          <a:p>
            <a:r>
              <a:rPr lang="en-US" sz="3200"/>
              <a:t>Positioning for small businesses </a:t>
            </a:r>
            <a:br>
              <a:rPr lang="en-US" sz="3200"/>
            </a:br>
            <a:endParaRPr lang="en-US" sz="3200"/>
          </a:p>
        </p:txBody>
      </p:sp>
      <p:sp>
        <p:nvSpPr>
          <p:cNvPr id="3" name="Content Placeholder 2">
            <a:extLst>
              <a:ext uri="{FF2B5EF4-FFF2-40B4-BE49-F238E27FC236}">
                <a16:creationId xmlns:a16="http://schemas.microsoft.com/office/drawing/2014/main" id="{161214E7-CBAB-5BF3-8F9D-A36E3001D25E}"/>
              </a:ext>
            </a:extLst>
          </p:cNvPr>
          <p:cNvSpPr>
            <a:spLocks noGrp="1"/>
          </p:cNvSpPr>
          <p:nvPr>
            <p:ph idx="1"/>
          </p:nvPr>
        </p:nvSpPr>
        <p:spPr>
          <a:xfrm>
            <a:off x="393895" y="1955409"/>
            <a:ext cx="4692830" cy="4754879"/>
          </a:xfrm>
        </p:spPr>
        <p:txBody>
          <a:bodyPr anchor="t">
            <a:normAutofit/>
          </a:bodyPr>
          <a:lstStyle/>
          <a:p>
            <a:r>
              <a:rPr lang="en-US" sz="1600" dirty="0"/>
              <a:t>1.	Find a compelling product, or service performance advantage. </a:t>
            </a:r>
          </a:p>
          <a:p>
            <a:r>
              <a:rPr lang="en-US" sz="1600" dirty="0"/>
              <a:t>2.	Focus on building one or two strong brands based on one or two key associations. </a:t>
            </a:r>
          </a:p>
          <a:p>
            <a:r>
              <a:rPr lang="en-US" sz="1600" dirty="0"/>
              <a:t>3.	Encourage product or service trial in any way possible.</a:t>
            </a:r>
          </a:p>
          <a:p>
            <a:r>
              <a:rPr lang="en-US" sz="1600" dirty="0"/>
              <a:t>4.	Develop cohesive digital strategy to make the brand bigger and better.</a:t>
            </a:r>
          </a:p>
          <a:p>
            <a:r>
              <a:rPr lang="en-US" sz="1600" dirty="0"/>
              <a:t>5.	Create buzz and loyal brand community. </a:t>
            </a:r>
          </a:p>
          <a:p>
            <a:r>
              <a:rPr lang="en-US" sz="1600" dirty="0"/>
              <a:t>6.	Employ a well-integrated set of brands elements. </a:t>
            </a:r>
          </a:p>
          <a:p>
            <a:r>
              <a:rPr lang="en-US" sz="1600" dirty="0"/>
              <a:t>7.	Leverage as many secondary associations as possible.</a:t>
            </a:r>
          </a:p>
          <a:p>
            <a:r>
              <a:rPr lang="en-US" sz="1600" dirty="0"/>
              <a:t>8.	Creatively conduct low-cost marketing research </a:t>
            </a:r>
          </a:p>
          <a:p>
            <a:endParaRPr lang="en-US" sz="1100" dirty="0"/>
          </a:p>
        </p:txBody>
      </p:sp>
      <p:pic>
        <p:nvPicPr>
          <p:cNvPr id="5" name="Picture 4" descr="Top view of cubes connected with black lines">
            <a:extLst>
              <a:ext uri="{FF2B5EF4-FFF2-40B4-BE49-F238E27FC236}">
                <a16:creationId xmlns:a16="http://schemas.microsoft.com/office/drawing/2014/main" id="{C0C18952-86BA-4B42-014F-05F307B365BE}"/>
              </a:ext>
            </a:extLst>
          </p:cNvPr>
          <p:cNvPicPr>
            <a:picLocks noChangeAspect="1"/>
          </p:cNvPicPr>
          <p:nvPr/>
        </p:nvPicPr>
        <p:blipFill rotWithShape="1">
          <a:blip r:embed="rId2"/>
          <a:srcRect l="16109" r="6187"/>
          <a:stretch/>
        </p:blipFill>
        <p:spPr>
          <a:xfrm>
            <a:off x="5086726" y="10"/>
            <a:ext cx="7105273" cy="6857990"/>
          </a:xfrm>
          <a:prstGeom prst="rect">
            <a:avLst/>
          </a:prstGeom>
        </p:spPr>
      </p:pic>
      <p:grpSp>
        <p:nvGrpSpPr>
          <p:cNvPr id="9" name="Group 8">
            <a:extLst>
              <a:ext uri="{FF2B5EF4-FFF2-40B4-BE49-F238E27FC236}">
                <a16:creationId xmlns:a16="http://schemas.microsoft.com/office/drawing/2014/main" id="{A5AFD70F-20E3-55D2-E154-7D4FACFBB0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2FBDB812-268E-7EC5-B48A-7522718164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DA30E18-AA70-D998-AAFC-727CB0367F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691046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55692-2385-845C-8897-9108D92B5162}"/>
              </a:ext>
            </a:extLst>
          </p:cNvPr>
          <p:cNvSpPr>
            <a:spLocks noGrp="1"/>
          </p:cNvSpPr>
          <p:nvPr>
            <p:ph type="title"/>
          </p:nvPr>
        </p:nvSpPr>
        <p:spPr>
          <a:xfrm>
            <a:off x="6823878" y="741391"/>
            <a:ext cx="4491821" cy="1616203"/>
          </a:xfrm>
        </p:spPr>
        <p:txBody>
          <a:bodyPr anchor="b">
            <a:normAutofit/>
          </a:bodyPr>
          <a:lstStyle/>
          <a:p>
            <a:r>
              <a:rPr lang="en-US" sz="3200"/>
              <a:t>Communicating the company’s positioning</a:t>
            </a:r>
          </a:p>
        </p:txBody>
      </p:sp>
      <p:pic>
        <p:nvPicPr>
          <p:cNvPr id="5" name="Picture 4" descr="Pen placed on top of a signature line">
            <a:extLst>
              <a:ext uri="{FF2B5EF4-FFF2-40B4-BE49-F238E27FC236}">
                <a16:creationId xmlns:a16="http://schemas.microsoft.com/office/drawing/2014/main" id="{46464DCA-067B-F380-4D25-F661069AB6FF}"/>
              </a:ext>
            </a:extLst>
          </p:cNvPr>
          <p:cNvPicPr>
            <a:picLocks noChangeAspect="1"/>
          </p:cNvPicPr>
          <p:nvPr/>
        </p:nvPicPr>
        <p:blipFill rotWithShape="1">
          <a:blip r:embed="rId2"/>
          <a:srcRect l="40667" r="-1" b="-1"/>
          <a:stretch/>
        </p:blipFill>
        <p:spPr>
          <a:xfrm>
            <a:off x="20" y="10"/>
            <a:ext cx="6095980" cy="6857990"/>
          </a:xfrm>
          <a:prstGeom prst="rect">
            <a:avLst/>
          </a:prstGeom>
        </p:spPr>
      </p:pic>
      <p:grpSp>
        <p:nvGrpSpPr>
          <p:cNvPr id="9" name="Group 8">
            <a:extLst>
              <a:ext uri="{FF2B5EF4-FFF2-40B4-BE49-F238E27FC236}">
                <a16:creationId xmlns:a16="http://schemas.microsoft.com/office/drawing/2014/main" id="{5EFBDE31-BB3E-6CFC-23CD-B5976DA384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3362" cy="6858000"/>
            <a:chOff x="12068638" y="0"/>
            <a:chExt cx="123362" cy="6858000"/>
          </a:xfrm>
        </p:grpSpPr>
        <p:sp>
          <p:nvSpPr>
            <p:cNvPr id="10" name="Rectangle 9">
              <a:extLst>
                <a:ext uri="{FF2B5EF4-FFF2-40B4-BE49-F238E27FC236}">
                  <a16:creationId xmlns:a16="http://schemas.microsoft.com/office/drawing/2014/main" id="{180A60EC-72BB-121F-556A-E2837FD99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91A2FAE-D41C-FF5D-B0A0-7808248ED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4139706"/>
              <a:ext cx="123362" cy="2718294"/>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6810CCB7-3BFF-6C98-197F-FDFF9096E8FD}"/>
              </a:ext>
            </a:extLst>
          </p:cNvPr>
          <p:cNvSpPr>
            <a:spLocks noGrp="1"/>
          </p:cNvSpPr>
          <p:nvPr>
            <p:ph idx="1"/>
          </p:nvPr>
        </p:nvSpPr>
        <p:spPr>
          <a:xfrm>
            <a:off x="6823878" y="2533475"/>
            <a:ext cx="5260270" cy="4176813"/>
          </a:xfrm>
        </p:spPr>
        <p:txBody>
          <a:bodyPr anchor="t">
            <a:normAutofit/>
          </a:bodyPr>
          <a:lstStyle/>
          <a:p>
            <a:r>
              <a:rPr lang="en-US" sz="1800" dirty="0"/>
              <a:t>Once the company has developed a clear positioning, </a:t>
            </a:r>
          </a:p>
          <a:p>
            <a:r>
              <a:rPr lang="en-US" sz="1800" dirty="0"/>
              <a:t>it must communicate that positioning effectively through all the elements of marketing. </a:t>
            </a:r>
          </a:p>
          <a:p>
            <a:r>
              <a:rPr lang="en-US" sz="1800" dirty="0"/>
              <a:t>For example, if a company chooses the “best quality positioning”, quality can be communicated using physical signs and cues that people normally use to judge quality.</a:t>
            </a:r>
          </a:p>
          <a:p>
            <a:r>
              <a:rPr lang="en-US" sz="1800" dirty="0"/>
              <a:t> It can also be communicated through other marketing elements like high price, quality packaging, distribution in high-class outlets and promotion through high quality media.</a:t>
            </a:r>
          </a:p>
          <a:p>
            <a:r>
              <a:rPr lang="en-US" sz="1800" dirty="0"/>
              <a:t> In communicating positioning, all elements of the marketing mix must be consistent.</a:t>
            </a:r>
          </a:p>
        </p:txBody>
      </p:sp>
    </p:spTree>
    <p:extLst>
      <p:ext uri="{BB962C8B-B14F-4D97-AF65-F5344CB8AC3E}">
        <p14:creationId xmlns:p14="http://schemas.microsoft.com/office/powerpoint/2010/main" val="2216025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BFA0556F-739D-56FA-2681-5D722A5C75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4290" y="-1911"/>
            <a:ext cx="5091233" cy="6859911"/>
            <a:chOff x="-34290" y="-1911"/>
            <a:chExt cx="5091233" cy="6859911"/>
          </a:xfrm>
        </p:grpSpPr>
        <p:sp>
          <p:nvSpPr>
            <p:cNvPr id="9" name="Rectangle 8">
              <a:extLst>
                <a:ext uri="{FF2B5EF4-FFF2-40B4-BE49-F238E27FC236}">
                  <a16:creationId xmlns:a16="http://schemas.microsoft.com/office/drawing/2014/main" id="{903F14F8-AA60-0B2F-763E-CF3ECE8D26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17214" y="-1911"/>
              <a:ext cx="5069040" cy="6859911"/>
            </a:xfrm>
            <a:prstGeom prst="rect">
              <a:avLst/>
            </a:prstGeom>
            <a:gradFill>
              <a:gsLst>
                <a:gs pos="0">
                  <a:schemeClr val="accent2"/>
                </a:gs>
                <a:gs pos="93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2333D23-8793-EF97-09BC-F864EDE23D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6313" y="-1"/>
              <a:ext cx="5063256" cy="6850839"/>
            </a:xfrm>
            <a:prstGeom prst="rect">
              <a:avLst/>
            </a:prstGeom>
            <a:gradFill flip="none" rotWithShape="1">
              <a:gsLst>
                <a:gs pos="0">
                  <a:schemeClr val="accent5">
                    <a:alpha val="79000"/>
                  </a:schemeClr>
                </a:gs>
                <a:gs pos="32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84100B9-C991-6C57-E603-1B408DC15B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433960" y="3227856"/>
              <a:ext cx="2154733" cy="5091233"/>
            </a:xfrm>
            <a:prstGeom prst="rect">
              <a:avLst/>
            </a:prstGeom>
            <a:gradFill>
              <a:gsLst>
                <a:gs pos="0">
                  <a:schemeClr val="accent5">
                    <a:lumMod val="75000"/>
                  </a:schemeClr>
                </a:gs>
                <a:gs pos="48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DC6A7B-8935-4EAB-D805-0E586EAE7E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1155658" y="-1911"/>
              <a:ext cx="3890385" cy="6663013"/>
            </a:xfrm>
            <a:prstGeom prst="rect">
              <a:avLst/>
            </a:prstGeom>
            <a:gradFill flip="none" rotWithShape="1">
              <a:gsLst>
                <a:gs pos="2000">
                  <a:schemeClr val="accent5">
                    <a:lumMod val="60000"/>
                    <a:lumOff val="40000"/>
                    <a:alpha val="68000"/>
                  </a:schemeClr>
                </a:gs>
                <a:gs pos="26000">
                  <a:schemeClr val="accent5">
                    <a:lumMod val="60000"/>
                    <a:lumOff val="40000"/>
                    <a:alpha val="0"/>
                  </a:schemeClr>
                </a:gs>
              </a:gsLst>
              <a:lin ang="18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 name="Title 1">
            <a:extLst>
              <a:ext uri="{FF2B5EF4-FFF2-40B4-BE49-F238E27FC236}">
                <a16:creationId xmlns:a16="http://schemas.microsoft.com/office/drawing/2014/main" id="{58DC40B9-634C-E2E5-96C2-9F8580FFC176}"/>
              </a:ext>
            </a:extLst>
          </p:cNvPr>
          <p:cNvSpPr>
            <a:spLocks noGrp="1"/>
          </p:cNvSpPr>
          <p:nvPr>
            <p:ph type="title"/>
          </p:nvPr>
        </p:nvSpPr>
        <p:spPr>
          <a:xfrm>
            <a:off x="674704" y="1649691"/>
            <a:ext cx="3648526" cy="3596295"/>
          </a:xfrm>
        </p:spPr>
        <p:txBody>
          <a:bodyPr anchor="ctr">
            <a:normAutofit/>
          </a:bodyPr>
          <a:lstStyle/>
          <a:p>
            <a:r>
              <a:rPr lang="en-US" sz="4000">
                <a:solidFill>
                  <a:srgbClr val="FFFFFF"/>
                </a:solidFill>
              </a:rPr>
              <a:t>Positioning errors</a:t>
            </a:r>
            <a:br>
              <a:rPr lang="en-US" sz="4000">
                <a:solidFill>
                  <a:srgbClr val="FFFFFF"/>
                </a:solidFill>
              </a:rPr>
            </a:br>
            <a:endParaRPr lang="en-US" sz="4000">
              <a:solidFill>
                <a:srgbClr val="FFFFFF"/>
              </a:solidFill>
            </a:endParaRPr>
          </a:p>
        </p:txBody>
      </p:sp>
      <p:sp>
        <p:nvSpPr>
          <p:cNvPr id="3" name="Content Placeholder 2">
            <a:extLst>
              <a:ext uri="{FF2B5EF4-FFF2-40B4-BE49-F238E27FC236}">
                <a16:creationId xmlns:a16="http://schemas.microsoft.com/office/drawing/2014/main" id="{893A73A4-B5D6-75AF-6D6B-C2BCB2DBA5BC}"/>
              </a:ext>
            </a:extLst>
          </p:cNvPr>
          <p:cNvSpPr>
            <a:spLocks noGrp="1"/>
          </p:cNvSpPr>
          <p:nvPr>
            <p:ph idx="1"/>
          </p:nvPr>
        </p:nvSpPr>
        <p:spPr>
          <a:xfrm>
            <a:off x="5852820" y="680224"/>
            <a:ext cx="5500979" cy="5519369"/>
          </a:xfrm>
        </p:spPr>
        <p:txBody>
          <a:bodyPr anchor="ctr">
            <a:normAutofit/>
          </a:bodyPr>
          <a:lstStyle/>
          <a:p>
            <a:r>
              <a:rPr lang="en-US" sz="2000" dirty="0"/>
              <a:t>The following positioning errors can undermine a firms overall marketing strategy (Cravens &amp; Nigel, 2009).</a:t>
            </a:r>
          </a:p>
          <a:p>
            <a:r>
              <a:rPr lang="en-US" sz="2000" dirty="0"/>
              <a:t>1.	Under-positioning occurs when consumer have only a vague idea about the company and its products and do not perceive any real differentiation.</a:t>
            </a:r>
          </a:p>
          <a:p>
            <a:r>
              <a:rPr lang="en-US" sz="2000" dirty="0"/>
              <a:t>2.	Over-positioning occurs when consumers must narrow an understanding of the company, product, or brand. </a:t>
            </a:r>
          </a:p>
          <a:p>
            <a:r>
              <a:rPr lang="en-US" sz="2000" dirty="0"/>
              <a:t>3.	Confused positioning occurs when frequent changes and contradictory messages confuse consumers regarding the positioning of the brand. </a:t>
            </a:r>
          </a:p>
          <a:p>
            <a:r>
              <a:rPr lang="en-US" sz="2000" dirty="0"/>
              <a:t>4.	Doubtful positioning: occurs when claims made for the product or brand are not regraded as credible by consumers. </a:t>
            </a:r>
          </a:p>
          <a:p>
            <a:endParaRPr lang="en-US" sz="2000" dirty="0"/>
          </a:p>
        </p:txBody>
      </p:sp>
    </p:spTree>
    <p:extLst>
      <p:ext uri="{BB962C8B-B14F-4D97-AF65-F5344CB8AC3E}">
        <p14:creationId xmlns:p14="http://schemas.microsoft.com/office/powerpoint/2010/main" val="1600400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F3D036A-D7EE-2EC1-13B1-CAFBC2BDD7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4605"/>
            <a:ext cx="12192000" cy="6911657"/>
            <a:chOff x="0" y="-44605"/>
            <a:chExt cx="12192000" cy="6911657"/>
          </a:xfrm>
        </p:grpSpPr>
        <p:sp>
          <p:nvSpPr>
            <p:cNvPr id="9" name="Rectangle 8">
              <a:extLst>
                <a:ext uri="{FF2B5EF4-FFF2-40B4-BE49-F238E27FC236}">
                  <a16:creationId xmlns:a16="http://schemas.microsoft.com/office/drawing/2014/main" id="{23909A00-EE5C-7921-011D-2243441BC5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35554"/>
              <a:ext cx="12192000" cy="6902606"/>
            </a:xfrm>
            <a:prstGeom prst="rect">
              <a:avLst/>
            </a:prstGeom>
            <a:gradFill>
              <a:gsLst>
                <a:gs pos="0">
                  <a:schemeClr val="accent5"/>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CBD214-1DC9-F322-5194-DA04BAC2FE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4605"/>
              <a:ext cx="12192000" cy="6902605"/>
            </a:xfrm>
            <a:prstGeom prst="rect">
              <a:avLst/>
            </a:prstGeom>
            <a:gradFill flip="none" rotWithShape="1">
              <a:gsLst>
                <a:gs pos="0">
                  <a:schemeClr val="accent5">
                    <a:lumMod val="75000"/>
                  </a:schemeClr>
                </a:gs>
                <a:gs pos="38000">
                  <a:schemeClr val="accent5">
                    <a:alpha val="0"/>
                  </a:schemeClr>
                </a:gs>
              </a:gsLst>
              <a:lin ang="19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A17909E-D887-EBA8-327F-2218BE68C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693892" y="-35555"/>
              <a:ext cx="4498108" cy="6902604"/>
            </a:xfrm>
            <a:prstGeom prst="rect">
              <a:avLst/>
            </a:prstGeom>
            <a:gradFill>
              <a:gsLst>
                <a:gs pos="0">
                  <a:schemeClr val="accent5">
                    <a:lumMod val="75000"/>
                  </a:schemeClr>
                </a:gs>
                <a:gs pos="48000">
                  <a:schemeClr val="accent5">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6EAF9FB-B8E3-9BF3-8388-AE1AC0CB41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5555"/>
              <a:ext cx="5057929" cy="6017255"/>
            </a:xfrm>
            <a:prstGeom prst="rect">
              <a:avLst/>
            </a:prstGeom>
            <a:gradFill flip="none" rotWithShape="1">
              <a:gsLst>
                <a:gs pos="0">
                  <a:schemeClr val="accent2">
                    <a:alpha val="52000"/>
                  </a:schemeClr>
                </a:gs>
                <a:gs pos="32000">
                  <a:schemeClr val="accent2">
                    <a:alpha val="0"/>
                  </a:schemeClr>
                </a:gs>
              </a:gsLst>
              <a:lin ang="18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 name="Title 1">
            <a:extLst>
              <a:ext uri="{FF2B5EF4-FFF2-40B4-BE49-F238E27FC236}">
                <a16:creationId xmlns:a16="http://schemas.microsoft.com/office/drawing/2014/main" id="{AA756D51-A451-FCF7-9C34-A5279CA757D7}"/>
              </a:ext>
            </a:extLst>
          </p:cNvPr>
          <p:cNvSpPr>
            <a:spLocks noGrp="1"/>
          </p:cNvSpPr>
          <p:nvPr>
            <p:ph type="title"/>
          </p:nvPr>
        </p:nvSpPr>
        <p:spPr>
          <a:xfrm>
            <a:off x="838201" y="1307376"/>
            <a:ext cx="4114800" cy="4550216"/>
          </a:xfrm>
        </p:spPr>
        <p:txBody>
          <a:bodyPr anchor="b">
            <a:normAutofit/>
          </a:bodyPr>
          <a:lstStyle/>
          <a:p>
            <a:r>
              <a:rPr lang="en-US" sz="3200">
                <a:solidFill>
                  <a:srgbClr val="FFFFFF"/>
                </a:solidFill>
              </a:rPr>
              <a:t>Differentiation </a:t>
            </a:r>
          </a:p>
        </p:txBody>
      </p:sp>
      <p:sp>
        <p:nvSpPr>
          <p:cNvPr id="3" name="Content Placeholder 2">
            <a:extLst>
              <a:ext uri="{FF2B5EF4-FFF2-40B4-BE49-F238E27FC236}">
                <a16:creationId xmlns:a16="http://schemas.microsoft.com/office/drawing/2014/main" id="{E26802AC-4BF8-B5D3-DF89-76D1E4A4D399}"/>
              </a:ext>
            </a:extLst>
          </p:cNvPr>
          <p:cNvSpPr>
            <a:spLocks noGrp="1"/>
          </p:cNvSpPr>
          <p:nvPr>
            <p:ph idx="1"/>
          </p:nvPr>
        </p:nvSpPr>
        <p:spPr>
          <a:xfrm>
            <a:off x="5341545" y="1307376"/>
            <a:ext cx="5553151" cy="4550215"/>
          </a:xfrm>
        </p:spPr>
        <p:txBody>
          <a:bodyPr>
            <a:normAutofit/>
          </a:bodyPr>
          <a:lstStyle/>
          <a:p>
            <a:r>
              <a:rPr lang="en-US" sz="2000" dirty="0">
                <a:solidFill>
                  <a:srgbClr val="FFFFFF"/>
                </a:solidFill>
              </a:rPr>
              <a:t>Positioning delivers a central idea about a company or an offering to the target market. </a:t>
            </a:r>
          </a:p>
          <a:p>
            <a:r>
              <a:rPr lang="en-US" sz="2000" dirty="0">
                <a:solidFill>
                  <a:srgbClr val="FFFFFF"/>
                </a:solidFill>
              </a:rPr>
              <a:t>Differentiation goes beyond positioning by showing the differences that characterize the company. </a:t>
            </a:r>
          </a:p>
          <a:p>
            <a:r>
              <a:rPr lang="en-US" sz="2000" dirty="0">
                <a:solidFill>
                  <a:srgbClr val="FFFFFF"/>
                </a:solidFill>
              </a:rPr>
              <a:t>It refers to the process of adding a set of meaningful and valued differences to distinguish the company’s offering from the competitor’s (Kotler and Keller, 2006). </a:t>
            </a:r>
          </a:p>
          <a:p>
            <a:r>
              <a:rPr lang="en-US" sz="2000" dirty="0">
                <a:solidFill>
                  <a:srgbClr val="FFFFFF"/>
                </a:solidFill>
              </a:rPr>
              <a:t>Cravens and Nigel(2009 observe that product differentiation occurs when a product offering is perceived by the buyer as different from the competition on any physical or nonphysical product characteristic, including price</a:t>
            </a:r>
          </a:p>
        </p:txBody>
      </p:sp>
    </p:spTree>
    <p:extLst>
      <p:ext uri="{BB962C8B-B14F-4D97-AF65-F5344CB8AC3E}">
        <p14:creationId xmlns:p14="http://schemas.microsoft.com/office/powerpoint/2010/main" val="24850309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89DA6A3-5A46-80ED-AAAE-DC3EE20362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5080" y="1031874"/>
            <a:ext cx="6857999" cy="4794251"/>
          </a:xfrm>
          <a:prstGeom prst="rect">
            <a:avLst/>
          </a:prstGeom>
          <a:gradFill>
            <a:gsLst>
              <a:gs pos="0">
                <a:schemeClr val="accent2"/>
              </a:gs>
              <a:gs pos="100000">
                <a:schemeClr val="accent5"/>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B286C6B-EF6B-FE0A-D9C9-EF872211F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7961" y="1055322"/>
            <a:ext cx="6850175" cy="4794253"/>
          </a:xfrm>
          <a:prstGeom prst="rect">
            <a:avLst/>
          </a:prstGeom>
          <a:gradFill flip="none" rotWithShape="1">
            <a:gsLst>
              <a:gs pos="0">
                <a:schemeClr val="accent5"/>
              </a:gs>
              <a:gs pos="42000">
                <a:schemeClr val="accent5">
                  <a:lumMod val="75000"/>
                  <a:alpha val="0"/>
                </a:scheme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5309A-AA8E-691D-5605-B27723C66520}"/>
              </a:ext>
            </a:extLst>
          </p:cNvPr>
          <p:cNvSpPr>
            <a:spLocks noGrp="1"/>
          </p:cNvSpPr>
          <p:nvPr>
            <p:ph type="title"/>
          </p:nvPr>
        </p:nvSpPr>
        <p:spPr>
          <a:xfrm>
            <a:off x="695358" y="1897562"/>
            <a:ext cx="3491329" cy="4254152"/>
          </a:xfrm>
        </p:spPr>
        <p:txBody>
          <a:bodyPr anchor="b">
            <a:normAutofit/>
          </a:bodyPr>
          <a:lstStyle/>
          <a:p>
            <a:r>
              <a:rPr lang="en-US" sz="4000">
                <a:solidFill>
                  <a:srgbClr val="FFFFFF"/>
                </a:solidFill>
              </a:rPr>
              <a:t>Differentiation criteria </a:t>
            </a:r>
          </a:p>
        </p:txBody>
      </p:sp>
      <p:sp>
        <p:nvSpPr>
          <p:cNvPr id="3" name="Content Placeholder 2">
            <a:extLst>
              <a:ext uri="{FF2B5EF4-FFF2-40B4-BE49-F238E27FC236}">
                <a16:creationId xmlns:a16="http://schemas.microsoft.com/office/drawing/2014/main" id="{6BF32860-CD61-07BC-3EF5-5F2E5E3E4713}"/>
              </a:ext>
            </a:extLst>
          </p:cNvPr>
          <p:cNvSpPr>
            <a:spLocks noGrp="1"/>
          </p:cNvSpPr>
          <p:nvPr>
            <p:ph idx="1"/>
          </p:nvPr>
        </p:nvSpPr>
        <p:spPr>
          <a:xfrm>
            <a:off x="5597618" y="874782"/>
            <a:ext cx="5688685" cy="5029061"/>
          </a:xfrm>
        </p:spPr>
        <p:txBody>
          <a:bodyPr>
            <a:normAutofit/>
          </a:bodyPr>
          <a:lstStyle/>
          <a:p>
            <a:r>
              <a:rPr lang="en-US" sz="2000"/>
              <a:t>Kotler and Keller (2006) observes that a difference will be stronger if it satisfies the following criteria:</a:t>
            </a:r>
          </a:p>
          <a:p>
            <a:r>
              <a:rPr lang="en-US" sz="2000"/>
              <a:t>Important - the difference delivers a highly valued benefit to a sufficient number of buyers.</a:t>
            </a:r>
          </a:p>
          <a:p>
            <a:r>
              <a:rPr lang="en-US" sz="2000"/>
              <a:t>Distinctive - the difference is delivered in a distinctive way.</a:t>
            </a:r>
          </a:p>
          <a:p>
            <a:r>
              <a:rPr lang="en-US" sz="2000"/>
              <a:t>Superior - the difference is superior to other ways of obtaining the benefit.</a:t>
            </a:r>
          </a:p>
          <a:p>
            <a:r>
              <a:rPr lang="en-US" sz="2000"/>
              <a:t>Preemptive - the difference cannot be easily copied by competitors.</a:t>
            </a:r>
          </a:p>
          <a:p>
            <a:r>
              <a:rPr lang="en-US" sz="2000"/>
              <a:t>Affordable - the buyer can afford to pay for the difference.</a:t>
            </a:r>
          </a:p>
          <a:p>
            <a:r>
              <a:rPr lang="en-US" sz="2000"/>
              <a:t>Profitable - the Company will find it profitable to introduce the difference.</a:t>
            </a:r>
          </a:p>
          <a:p>
            <a:endParaRPr lang="en-US" sz="2000"/>
          </a:p>
        </p:txBody>
      </p:sp>
    </p:spTree>
    <p:extLst>
      <p:ext uri="{BB962C8B-B14F-4D97-AF65-F5344CB8AC3E}">
        <p14:creationId xmlns:p14="http://schemas.microsoft.com/office/powerpoint/2010/main" val="1415241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89DA6A3-5A46-80ED-AAAE-DC3EE20362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35080" y="1031874"/>
            <a:ext cx="6857999" cy="4794251"/>
          </a:xfrm>
          <a:prstGeom prst="rect">
            <a:avLst/>
          </a:prstGeom>
          <a:gradFill>
            <a:gsLst>
              <a:gs pos="0">
                <a:schemeClr val="accent2"/>
              </a:gs>
              <a:gs pos="100000">
                <a:schemeClr val="accent5"/>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B286C6B-EF6B-FE0A-D9C9-EF872211F7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7961" y="1055322"/>
            <a:ext cx="6850175" cy="4794253"/>
          </a:xfrm>
          <a:prstGeom prst="rect">
            <a:avLst/>
          </a:prstGeom>
          <a:gradFill flip="none" rotWithShape="1">
            <a:gsLst>
              <a:gs pos="0">
                <a:schemeClr val="accent5"/>
              </a:gs>
              <a:gs pos="42000">
                <a:schemeClr val="accent5">
                  <a:lumMod val="75000"/>
                  <a:alpha val="0"/>
                </a:scheme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8B0E29-D9D2-C8FA-7068-67B51F2F1A3D}"/>
              </a:ext>
            </a:extLst>
          </p:cNvPr>
          <p:cNvSpPr>
            <a:spLocks noGrp="1"/>
          </p:cNvSpPr>
          <p:nvPr>
            <p:ph type="title"/>
          </p:nvPr>
        </p:nvSpPr>
        <p:spPr>
          <a:xfrm>
            <a:off x="695358" y="1897562"/>
            <a:ext cx="3491329" cy="4254152"/>
          </a:xfrm>
        </p:spPr>
        <p:txBody>
          <a:bodyPr anchor="b">
            <a:normAutofit/>
          </a:bodyPr>
          <a:lstStyle/>
          <a:p>
            <a:r>
              <a:rPr lang="en-US" sz="4000">
                <a:solidFill>
                  <a:srgbClr val="FFFFFF"/>
                </a:solidFill>
              </a:rPr>
              <a:t>Differentiation tools</a:t>
            </a:r>
          </a:p>
        </p:txBody>
      </p:sp>
      <p:sp>
        <p:nvSpPr>
          <p:cNvPr id="3" name="Content Placeholder 2">
            <a:extLst>
              <a:ext uri="{FF2B5EF4-FFF2-40B4-BE49-F238E27FC236}">
                <a16:creationId xmlns:a16="http://schemas.microsoft.com/office/drawing/2014/main" id="{78F66C09-7979-5636-B581-167048874BF7}"/>
              </a:ext>
            </a:extLst>
          </p:cNvPr>
          <p:cNvSpPr>
            <a:spLocks noGrp="1"/>
          </p:cNvSpPr>
          <p:nvPr>
            <p:ph idx="1"/>
          </p:nvPr>
        </p:nvSpPr>
        <p:spPr>
          <a:xfrm>
            <a:off x="5597618" y="874782"/>
            <a:ext cx="6333827" cy="5983217"/>
          </a:xfrm>
        </p:spPr>
        <p:txBody>
          <a:bodyPr>
            <a:normAutofit/>
          </a:bodyPr>
          <a:lstStyle/>
          <a:p>
            <a:pPr marL="0" indent="0">
              <a:buNone/>
            </a:pPr>
            <a:endParaRPr lang="en-US" sz="1600" dirty="0"/>
          </a:p>
          <a:p>
            <a:r>
              <a:rPr lang="en-US" sz="1800" dirty="0"/>
              <a:t>A company can differentiate its market offering along five dimensions (Kotler and Armstrong, 2006):</a:t>
            </a:r>
          </a:p>
          <a:p>
            <a:r>
              <a:rPr lang="en-US" sz="1800" b="1" dirty="0"/>
              <a:t>a) Product differentiation: </a:t>
            </a:r>
            <a:r>
              <a:rPr lang="en-US" sz="1800" dirty="0"/>
              <a:t>Products can be differentiated along the following dimensions: forms, features, performance conformance, durability, reliability, reparability, style and design. </a:t>
            </a:r>
          </a:p>
          <a:p>
            <a:r>
              <a:rPr lang="en-US" sz="1800" dirty="0"/>
              <a:t>Form. This includes size, shape or physical structure of a product. </a:t>
            </a:r>
          </a:p>
          <a:p>
            <a:r>
              <a:rPr lang="en-US" sz="1800" dirty="0"/>
              <a:t>Features. Most products can be offered with varying features that supplement their basic function. </a:t>
            </a:r>
          </a:p>
          <a:p>
            <a:r>
              <a:rPr lang="en-US" sz="1800" dirty="0"/>
              <a:t>Performance quality. Most products are established at one of four performance levels: low, average, high or superior. </a:t>
            </a:r>
          </a:p>
          <a:p>
            <a:r>
              <a:rPr lang="en-US" sz="1800" dirty="0"/>
              <a:t>Conformance Quality. This is the degree to which all the produced units are identical and meet the promised specifications. </a:t>
            </a:r>
          </a:p>
          <a:p>
            <a:r>
              <a:rPr lang="en-US" sz="1800" dirty="0"/>
              <a:t>Durability. This is a measure of the product’s expected operating life under natural or stressful conditions. </a:t>
            </a:r>
          </a:p>
        </p:txBody>
      </p:sp>
    </p:spTree>
    <p:extLst>
      <p:ext uri="{BB962C8B-B14F-4D97-AF65-F5344CB8AC3E}">
        <p14:creationId xmlns:p14="http://schemas.microsoft.com/office/powerpoint/2010/main" val="3778549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8B0E29-D9D2-C8FA-7068-67B51F2F1A3D}"/>
              </a:ext>
            </a:extLst>
          </p:cNvPr>
          <p:cNvSpPr>
            <a:spLocks noGrp="1"/>
          </p:cNvSpPr>
          <p:nvPr>
            <p:ph type="title"/>
          </p:nvPr>
        </p:nvSpPr>
        <p:spPr>
          <a:xfrm>
            <a:off x="761803" y="350196"/>
            <a:ext cx="4646904" cy="1624520"/>
          </a:xfrm>
        </p:spPr>
        <p:txBody>
          <a:bodyPr anchor="ctr">
            <a:normAutofit/>
          </a:bodyPr>
          <a:lstStyle/>
          <a:p>
            <a:r>
              <a:rPr lang="en-US" sz="4000"/>
              <a:t>Differentiation tools</a:t>
            </a:r>
          </a:p>
        </p:txBody>
      </p:sp>
      <p:sp>
        <p:nvSpPr>
          <p:cNvPr id="3" name="Content Placeholder 2">
            <a:extLst>
              <a:ext uri="{FF2B5EF4-FFF2-40B4-BE49-F238E27FC236}">
                <a16:creationId xmlns:a16="http://schemas.microsoft.com/office/drawing/2014/main" id="{78F66C09-7979-5636-B581-167048874BF7}"/>
              </a:ext>
            </a:extLst>
          </p:cNvPr>
          <p:cNvSpPr>
            <a:spLocks noGrp="1"/>
          </p:cNvSpPr>
          <p:nvPr>
            <p:ph idx="1"/>
          </p:nvPr>
        </p:nvSpPr>
        <p:spPr>
          <a:xfrm>
            <a:off x="761803" y="1637072"/>
            <a:ext cx="5211294" cy="5220928"/>
          </a:xfrm>
        </p:spPr>
        <p:txBody>
          <a:bodyPr anchor="ctr">
            <a:normAutofit/>
          </a:bodyPr>
          <a:lstStyle/>
          <a:p>
            <a:pPr marL="0" indent="0">
              <a:buNone/>
            </a:pPr>
            <a:endParaRPr lang="en-US" sz="1400" dirty="0"/>
          </a:p>
          <a:p>
            <a:r>
              <a:rPr lang="en-US" sz="1800" dirty="0"/>
              <a:t>Reliability. This is a measure of the probability that a product will not malfunction or fail within a specified period. </a:t>
            </a:r>
          </a:p>
          <a:p>
            <a:r>
              <a:rPr lang="en-US" sz="1800" dirty="0"/>
              <a:t>Reparability. This is a measure of the ease of fixing a product when it malfunctions or fails. </a:t>
            </a:r>
          </a:p>
          <a:p>
            <a:r>
              <a:rPr lang="en-US" sz="1800" dirty="0"/>
              <a:t>Style. It describes the product’s look and feel to the buyer. Style has the advantage of creating distinctiveness that is difficult to copy. </a:t>
            </a:r>
          </a:p>
          <a:p>
            <a:r>
              <a:rPr lang="en-US" sz="1800" dirty="0"/>
              <a:t>Design. It is the entirety of features that affects how a product looks and functions in terms of customer requirements. </a:t>
            </a:r>
          </a:p>
          <a:p>
            <a:r>
              <a:rPr lang="en-US" sz="1800" dirty="0"/>
              <a:t>To a customer, a well-designed product is one that is pleasant to look at and easy to open, install, use, repair and dispose off. </a:t>
            </a:r>
          </a:p>
        </p:txBody>
      </p:sp>
      <p:pic>
        <p:nvPicPr>
          <p:cNvPr id="5" name="Picture 4" descr="A digital balance scale using circles">
            <a:extLst>
              <a:ext uri="{FF2B5EF4-FFF2-40B4-BE49-F238E27FC236}">
                <a16:creationId xmlns:a16="http://schemas.microsoft.com/office/drawing/2014/main" id="{233E3A78-324D-13DA-8984-02FDB81B25ED}"/>
              </a:ext>
            </a:extLst>
          </p:cNvPr>
          <p:cNvPicPr>
            <a:picLocks noChangeAspect="1"/>
          </p:cNvPicPr>
          <p:nvPr/>
        </p:nvPicPr>
        <p:blipFill rotWithShape="1">
          <a:blip r:embed="rId2"/>
          <a:srcRect l="24390" r="21772" b="1"/>
          <a:stretch/>
        </p:blipFill>
        <p:spPr>
          <a:xfrm>
            <a:off x="6096000" y="1"/>
            <a:ext cx="6102825" cy="6858000"/>
          </a:xfrm>
          <a:prstGeom prst="rect">
            <a:avLst/>
          </a:prstGeom>
        </p:spPr>
      </p:pic>
    </p:spTree>
    <p:extLst>
      <p:ext uri="{BB962C8B-B14F-4D97-AF65-F5344CB8AC3E}">
        <p14:creationId xmlns:p14="http://schemas.microsoft.com/office/powerpoint/2010/main" val="37315087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4B106-E9DF-E309-711F-6F5EE6403C79}"/>
              </a:ext>
            </a:extLst>
          </p:cNvPr>
          <p:cNvSpPr>
            <a:spLocks noGrp="1"/>
          </p:cNvSpPr>
          <p:nvPr>
            <p:ph type="title"/>
          </p:nvPr>
        </p:nvSpPr>
        <p:spPr>
          <a:xfrm>
            <a:off x="5868557" y="1138036"/>
            <a:ext cx="5444382" cy="1402470"/>
          </a:xfrm>
        </p:spPr>
        <p:txBody>
          <a:bodyPr anchor="t">
            <a:normAutofit/>
          </a:bodyPr>
          <a:lstStyle/>
          <a:p>
            <a:r>
              <a:rPr lang="en-US" sz="3200"/>
              <a:t>Differentiation tools</a:t>
            </a:r>
          </a:p>
        </p:txBody>
      </p:sp>
      <p:pic>
        <p:nvPicPr>
          <p:cNvPr id="5" name="Picture 4" descr="Outdoor warehouse">
            <a:extLst>
              <a:ext uri="{FF2B5EF4-FFF2-40B4-BE49-F238E27FC236}">
                <a16:creationId xmlns:a16="http://schemas.microsoft.com/office/drawing/2014/main" id="{3895424F-09AE-E7BD-A42D-768CA558AEE7}"/>
              </a:ext>
            </a:extLst>
          </p:cNvPr>
          <p:cNvPicPr>
            <a:picLocks noChangeAspect="1"/>
          </p:cNvPicPr>
          <p:nvPr/>
        </p:nvPicPr>
        <p:blipFill rotWithShape="1">
          <a:blip r:embed="rId2"/>
          <a:srcRect l="19453" r="30598"/>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4B282A3-A3D1-EC83-831A-DC8E4E267B9A}"/>
              </a:ext>
            </a:extLst>
          </p:cNvPr>
          <p:cNvSpPr>
            <a:spLocks noGrp="1"/>
          </p:cNvSpPr>
          <p:nvPr>
            <p:ph idx="1"/>
          </p:nvPr>
        </p:nvSpPr>
        <p:spPr>
          <a:xfrm>
            <a:off x="5663381" y="1681316"/>
            <a:ext cx="6356554" cy="4984955"/>
          </a:xfrm>
        </p:spPr>
        <p:txBody>
          <a:bodyPr>
            <a:normAutofit/>
          </a:bodyPr>
          <a:lstStyle/>
          <a:p>
            <a:r>
              <a:rPr lang="en-US" sz="2000" dirty="0"/>
              <a:t>b)	</a:t>
            </a:r>
            <a:r>
              <a:rPr lang="en-US" sz="2000" b="1" dirty="0"/>
              <a:t>Services Differentiation: </a:t>
            </a:r>
            <a:r>
              <a:rPr lang="en-US" sz="2000" dirty="0"/>
              <a:t>Where the company cannot differentiate its physical product from competitors, it can add valued services. </a:t>
            </a:r>
          </a:p>
          <a:p>
            <a:r>
              <a:rPr lang="en-US" sz="2000" dirty="0"/>
              <a:t>The main service differentiators are (Kotler and Armstrong, 2006):</a:t>
            </a:r>
          </a:p>
          <a:p>
            <a:r>
              <a:rPr lang="en-US" sz="2000" dirty="0"/>
              <a:t>Ordering ease. It refers to how easy it is for the customer to place an order with the company.</a:t>
            </a:r>
          </a:p>
          <a:p>
            <a:r>
              <a:rPr lang="en-US" sz="2000" dirty="0"/>
              <a:t>Delivery. This refers to how well the product or service is delivered to the customer. It includes speed, accuracy and care in attending the delivery process.</a:t>
            </a:r>
          </a:p>
          <a:p>
            <a:r>
              <a:rPr lang="en-US" sz="2000" dirty="0"/>
              <a:t>Installation. It refers to the work done to make a product operational in its planned location. Buyers of heavy equipment expect good installation service. </a:t>
            </a:r>
          </a:p>
          <a:p>
            <a:endParaRPr lang="en-US" sz="1600" dirty="0"/>
          </a:p>
        </p:txBody>
      </p:sp>
    </p:spTree>
    <p:extLst>
      <p:ext uri="{BB962C8B-B14F-4D97-AF65-F5344CB8AC3E}">
        <p14:creationId xmlns:p14="http://schemas.microsoft.com/office/powerpoint/2010/main" val="691663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4B106-E9DF-E309-711F-6F5EE6403C79}"/>
              </a:ext>
            </a:extLst>
          </p:cNvPr>
          <p:cNvSpPr>
            <a:spLocks noGrp="1"/>
          </p:cNvSpPr>
          <p:nvPr>
            <p:ph type="title"/>
          </p:nvPr>
        </p:nvSpPr>
        <p:spPr>
          <a:xfrm>
            <a:off x="5868557" y="1138036"/>
            <a:ext cx="5444382" cy="1402470"/>
          </a:xfrm>
        </p:spPr>
        <p:txBody>
          <a:bodyPr anchor="t">
            <a:normAutofit/>
          </a:bodyPr>
          <a:lstStyle/>
          <a:p>
            <a:r>
              <a:rPr lang="en-US" sz="3200"/>
              <a:t>Differentiation tools</a:t>
            </a:r>
          </a:p>
        </p:txBody>
      </p:sp>
      <p:pic>
        <p:nvPicPr>
          <p:cNvPr id="5" name="Picture 4" descr="Electronic circuit board">
            <a:extLst>
              <a:ext uri="{FF2B5EF4-FFF2-40B4-BE49-F238E27FC236}">
                <a16:creationId xmlns:a16="http://schemas.microsoft.com/office/drawing/2014/main" id="{690C26D5-1615-AE01-A265-1625DB03E717}"/>
              </a:ext>
            </a:extLst>
          </p:cNvPr>
          <p:cNvPicPr>
            <a:picLocks noChangeAspect="1"/>
          </p:cNvPicPr>
          <p:nvPr/>
        </p:nvPicPr>
        <p:blipFill rotWithShape="1">
          <a:blip r:embed="rId2"/>
          <a:srcRect l="40847" r="9015"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4B282A3-A3D1-EC83-831A-DC8E4E267B9A}"/>
              </a:ext>
            </a:extLst>
          </p:cNvPr>
          <p:cNvSpPr>
            <a:spLocks noGrp="1"/>
          </p:cNvSpPr>
          <p:nvPr>
            <p:ph idx="1"/>
          </p:nvPr>
        </p:nvSpPr>
        <p:spPr>
          <a:xfrm>
            <a:off x="5751871" y="1651820"/>
            <a:ext cx="5561068" cy="4490564"/>
          </a:xfrm>
        </p:spPr>
        <p:txBody>
          <a:bodyPr>
            <a:normAutofit/>
          </a:bodyPr>
          <a:lstStyle/>
          <a:p>
            <a:r>
              <a:rPr lang="en-US" sz="2000" dirty="0"/>
              <a:t>b)	</a:t>
            </a:r>
            <a:r>
              <a:rPr lang="en-US" sz="2000" b="1" dirty="0"/>
              <a:t>Services Differentiation: </a:t>
            </a:r>
          </a:p>
          <a:p>
            <a:r>
              <a:rPr lang="en-US" sz="2000" dirty="0"/>
              <a:t>Customer training. This has to do with training the customer’s employees to use the vendor’s equipment properly and efficiently.</a:t>
            </a:r>
          </a:p>
          <a:p>
            <a:r>
              <a:rPr lang="en-US" sz="2000" dirty="0"/>
              <a:t>Customer consulting. It refers to data and information systems and advice services that the seller offers to buyers.</a:t>
            </a:r>
          </a:p>
          <a:p>
            <a:r>
              <a:rPr lang="en-US" sz="2000" dirty="0"/>
              <a:t>Maintenance and repair. It describes the service program for helping customers keep purchased products in good working order. </a:t>
            </a:r>
          </a:p>
          <a:p>
            <a:r>
              <a:rPr lang="en-US" sz="2000" dirty="0"/>
              <a:t>Miscellaneous services. Companies can find other ways of differentiating their products and services. For example, they can provide product warranty. They can also offer rewards.</a:t>
            </a:r>
          </a:p>
          <a:p>
            <a:endParaRPr lang="en-US" sz="1400" dirty="0"/>
          </a:p>
        </p:txBody>
      </p:sp>
    </p:spTree>
    <p:extLst>
      <p:ext uri="{BB962C8B-B14F-4D97-AF65-F5344CB8AC3E}">
        <p14:creationId xmlns:p14="http://schemas.microsoft.com/office/powerpoint/2010/main" val="1996213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5326028-1DF4-952D-F6FC-87A0BD99A6C2}"/>
              </a:ext>
            </a:extLst>
          </p:cNvPr>
          <p:cNvSpPr>
            <a:spLocks noGrp="1"/>
          </p:cNvSpPr>
          <p:nvPr>
            <p:ph type="title"/>
          </p:nvPr>
        </p:nvSpPr>
        <p:spPr>
          <a:xfrm>
            <a:off x="5229509" y="552160"/>
            <a:ext cx="5847781" cy="1046671"/>
          </a:xfrm>
        </p:spPr>
        <p:txBody>
          <a:bodyPr>
            <a:normAutofit/>
          </a:bodyPr>
          <a:lstStyle/>
          <a:p>
            <a:r>
              <a:rPr lang="en-US" sz="2800"/>
              <a:t>Differentiation tools</a:t>
            </a:r>
          </a:p>
        </p:txBody>
      </p:sp>
      <p:pic>
        <p:nvPicPr>
          <p:cNvPr id="5" name="Picture 4" descr="Red toy person in front of two lines of white figures">
            <a:extLst>
              <a:ext uri="{FF2B5EF4-FFF2-40B4-BE49-F238E27FC236}">
                <a16:creationId xmlns:a16="http://schemas.microsoft.com/office/drawing/2014/main" id="{A3DD3BE8-7D87-1532-1EAA-E977731CFF45}"/>
              </a:ext>
            </a:extLst>
          </p:cNvPr>
          <p:cNvPicPr>
            <a:picLocks noChangeAspect="1"/>
          </p:cNvPicPr>
          <p:nvPr/>
        </p:nvPicPr>
        <p:blipFill rotWithShape="1">
          <a:blip r:embed="rId2"/>
          <a:srcRect l="31545" r="27690"/>
          <a:stretch/>
        </p:blipFill>
        <p:spPr>
          <a:xfrm>
            <a:off x="-12651" y="10"/>
            <a:ext cx="4251960" cy="6857991"/>
          </a:xfrm>
          <a:prstGeom prst="rect">
            <a:avLst/>
          </a:prstGeom>
        </p:spPr>
      </p:pic>
      <p:sp>
        <p:nvSpPr>
          <p:cNvPr id="11" name="Rectangle 10">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CBE8A120-27A9-4B3A-5145-4FB62042A577}"/>
              </a:ext>
            </a:extLst>
          </p:cNvPr>
          <p:cNvSpPr>
            <a:spLocks noGrp="1"/>
          </p:cNvSpPr>
          <p:nvPr>
            <p:ph idx="1"/>
          </p:nvPr>
        </p:nvSpPr>
        <p:spPr>
          <a:xfrm>
            <a:off x="5229509" y="2551558"/>
            <a:ext cx="6357707" cy="4203203"/>
          </a:xfrm>
        </p:spPr>
        <p:txBody>
          <a:bodyPr anchor="ctr">
            <a:normAutofit/>
          </a:bodyPr>
          <a:lstStyle/>
          <a:p>
            <a:r>
              <a:rPr lang="en-US" sz="2000" dirty="0"/>
              <a:t>c)	</a:t>
            </a:r>
            <a:r>
              <a:rPr lang="en-US" sz="2000" b="1" dirty="0"/>
              <a:t>Personnel Differentiation: </a:t>
            </a:r>
            <a:r>
              <a:rPr lang="en-US" sz="2000" dirty="0"/>
              <a:t>Companies gain competitive edge by having better trained employees. </a:t>
            </a:r>
          </a:p>
          <a:p>
            <a:r>
              <a:rPr lang="en-US" sz="2000" dirty="0"/>
              <a:t>Such employees exhibit six characteristics (Kotler and Keller, 2006): </a:t>
            </a:r>
          </a:p>
          <a:p>
            <a:r>
              <a:rPr lang="en-US" sz="2000" dirty="0"/>
              <a:t>Competence – they possess the required skills and knowledge.</a:t>
            </a:r>
          </a:p>
          <a:p>
            <a:r>
              <a:rPr lang="en-US" sz="2000" dirty="0"/>
              <a:t>Courtesy – they are friendly, respectful, and considerate.</a:t>
            </a:r>
          </a:p>
          <a:p>
            <a:r>
              <a:rPr lang="en-US" sz="2000" dirty="0"/>
              <a:t>Credibility – they are trustworthy.</a:t>
            </a:r>
          </a:p>
          <a:p>
            <a:endParaRPr lang="en-US" sz="2000" dirty="0"/>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7119415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5326028-1DF4-952D-F6FC-87A0BD99A6C2}"/>
              </a:ext>
            </a:extLst>
          </p:cNvPr>
          <p:cNvSpPr>
            <a:spLocks noGrp="1"/>
          </p:cNvSpPr>
          <p:nvPr>
            <p:ph type="title"/>
          </p:nvPr>
        </p:nvSpPr>
        <p:spPr>
          <a:xfrm>
            <a:off x="5229509" y="552160"/>
            <a:ext cx="5847781" cy="1046671"/>
          </a:xfrm>
        </p:spPr>
        <p:txBody>
          <a:bodyPr>
            <a:normAutofit/>
          </a:bodyPr>
          <a:lstStyle/>
          <a:p>
            <a:r>
              <a:rPr lang="en-US" sz="2800"/>
              <a:t>Differentiation tools</a:t>
            </a:r>
          </a:p>
        </p:txBody>
      </p:sp>
      <p:pic>
        <p:nvPicPr>
          <p:cNvPr id="5" name="Picture 4" descr="3D rendering of game pieces tied together with a rope">
            <a:extLst>
              <a:ext uri="{FF2B5EF4-FFF2-40B4-BE49-F238E27FC236}">
                <a16:creationId xmlns:a16="http://schemas.microsoft.com/office/drawing/2014/main" id="{9365E6D7-E222-F693-7B80-092B0577A236}"/>
              </a:ext>
            </a:extLst>
          </p:cNvPr>
          <p:cNvPicPr>
            <a:picLocks noChangeAspect="1"/>
          </p:cNvPicPr>
          <p:nvPr/>
        </p:nvPicPr>
        <p:blipFill rotWithShape="1">
          <a:blip r:embed="rId2"/>
          <a:srcRect l="13664" r="39836"/>
          <a:stretch/>
        </p:blipFill>
        <p:spPr>
          <a:xfrm>
            <a:off x="-12651" y="10"/>
            <a:ext cx="4251960" cy="6857991"/>
          </a:xfrm>
          <a:prstGeom prst="rect">
            <a:avLst/>
          </a:prstGeom>
        </p:spPr>
      </p:pic>
      <p:sp>
        <p:nvSpPr>
          <p:cNvPr id="11" name="Rectangle 10">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CBE8A120-27A9-4B3A-5145-4FB62042A577}"/>
              </a:ext>
            </a:extLst>
          </p:cNvPr>
          <p:cNvSpPr>
            <a:spLocks noGrp="1"/>
          </p:cNvSpPr>
          <p:nvPr>
            <p:ph idx="1"/>
          </p:nvPr>
        </p:nvSpPr>
        <p:spPr>
          <a:xfrm>
            <a:off x="5229510" y="2551558"/>
            <a:ext cx="5847780" cy="3347879"/>
          </a:xfrm>
        </p:spPr>
        <p:txBody>
          <a:bodyPr anchor="ctr">
            <a:normAutofit/>
          </a:bodyPr>
          <a:lstStyle/>
          <a:p>
            <a:r>
              <a:rPr lang="en-US" sz="2000"/>
              <a:t>c)	</a:t>
            </a:r>
            <a:r>
              <a:rPr lang="en-US" sz="2000" b="1"/>
              <a:t>Personnel Differentiation</a:t>
            </a:r>
          </a:p>
          <a:p>
            <a:r>
              <a:rPr lang="en-US" sz="2000"/>
              <a:t>Reliability – they perform the service consistently and accurately.</a:t>
            </a:r>
          </a:p>
          <a:p>
            <a:r>
              <a:rPr lang="en-US" sz="2000"/>
              <a:t>Responsiveness – they respond quickly to customer requests and problems.</a:t>
            </a:r>
          </a:p>
          <a:p>
            <a:r>
              <a:rPr lang="en-US" sz="2000"/>
              <a:t>Communication – they make an effort to understand the customer and communicate clearly.</a:t>
            </a:r>
          </a:p>
          <a:p>
            <a:endParaRPr lang="en-US" sz="2000"/>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28009578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9612C51-8BD3-1AB1-C58C-C2179CFA29AD}"/>
              </a:ext>
            </a:extLst>
          </p:cNvPr>
          <p:cNvSpPr>
            <a:spLocks noGrp="1"/>
          </p:cNvSpPr>
          <p:nvPr>
            <p:ph type="title"/>
          </p:nvPr>
        </p:nvSpPr>
        <p:spPr>
          <a:xfrm>
            <a:off x="5229509" y="552160"/>
            <a:ext cx="5847781" cy="1046671"/>
          </a:xfrm>
        </p:spPr>
        <p:txBody>
          <a:bodyPr>
            <a:normAutofit/>
          </a:bodyPr>
          <a:lstStyle/>
          <a:p>
            <a:r>
              <a:rPr lang="en-US" sz="2800"/>
              <a:t>Differentiation tools</a:t>
            </a:r>
          </a:p>
        </p:txBody>
      </p:sp>
      <p:pic>
        <p:nvPicPr>
          <p:cNvPr id="8" name="Picture 7" descr="Graph on document with pen">
            <a:extLst>
              <a:ext uri="{FF2B5EF4-FFF2-40B4-BE49-F238E27FC236}">
                <a16:creationId xmlns:a16="http://schemas.microsoft.com/office/drawing/2014/main" id="{8B3E8917-A3B4-522A-EC45-3A1C2D8078AC}"/>
              </a:ext>
            </a:extLst>
          </p:cNvPr>
          <p:cNvPicPr>
            <a:picLocks noChangeAspect="1"/>
          </p:cNvPicPr>
          <p:nvPr/>
        </p:nvPicPr>
        <p:blipFill rotWithShape="1">
          <a:blip r:embed="rId2"/>
          <a:srcRect l="36168" r="22446" b="-1"/>
          <a:stretch/>
        </p:blipFill>
        <p:spPr>
          <a:xfrm>
            <a:off x="-12651" y="10"/>
            <a:ext cx="4251960" cy="6857991"/>
          </a:xfrm>
          <a:prstGeom prst="rect">
            <a:avLst/>
          </a:prstGeom>
        </p:spPr>
      </p:pic>
      <p:sp>
        <p:nvSpPr>
          <p:cNvPr id="11" name="Rectangle 10">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5C36B7C5-1A45-82BD-73E0-6B8C512EE144}"/>
              </a:ext>
            </a:extLst>
          </p:cNvPr>
          <p:cNvSpPr>
            <a:spLocks noGrp="1"/>
          </p:cNvSpPr>
          <p:nvPr>
            <p:ph idx="1"/>
          </p:nvPr>
        </p:nvSpPr>
        <p:spPr>
          <a:xfrm>
            <a:off x="5229509" y="2551558"/>
            <a:ext cx="6368597" cy="4158731"/>
          </a:xfrm>
        </p:spPr>
        <p:txBody>
          <a:bodyPr anchor="ctr">
            <a:normAutofit/>
          </a:bodyPr>
          <a:lstStyle/>
          <a:p>
            <a:r>
              <a:rPr lang="en-US" sz="1800" dirty="0"/>
              <a:t>d)	</a:t>
            </a:r>
            <a:r>
              <a:rPr lang="en-US" sz="1800" b="1" dirty="0"/>
              <a:t>Channel differentiation. </a:t>
            </a:r>
          </a:p>
          <a:p>
            <a:r>
              <a:rPr lang="en-US" sz="1800" dirty="0"/>
              <a:t>Companies can gain a competitive edge through the way they design their distribution coverage, expertise and performance.</a:t>
            </a:r>
          </a:p>
          <a:p>
            <a:r>
              <a:rPr lang="en-US" sz="1800" dirty="0"/>
              <a:t> Some companies differentiate themselves by ensuring that their dealers are found in more locations than the competitor’s. </a:t>
            </a:r>
          </a:p>
          <a:p>
            <a:r>
              <a:rPr lang="en-US" sz="1800" dirty="0"/>
              <a:t>Others differentiate by ensuring that their dealers are better trained and perform more reliably. </a:t>
            </a:r>
          </a:p>
          <a:p>
            <a:r>
              <a:rPr lang="en-US" sz="1800" dirty="0"/>
              <a:t>Others like Dell Computers distinguish themselves by developing and managing high quality direct marketing channels (Kotler and Armstrong, 2006).</a:t>
            </a:r>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24990514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AC06CEE-D5AC-5419-0740-5405AC860642}"/>
              </a:ext>
            </a:extLst>
          </p:cNvPr>
          <p:cNvSpPr>
            <a:spLocks noGrp="1"/>
          </p:cNvSpPr>
          <p:nvPr>
            <p:ph type="title"/>
          </p:nvPr>
        </p:nvSpPr>
        <p:spPr>
          <a:xfrm>
            <a:off x="5229509" y="552160"/>
            <a:ext cx="5847781" cy="1046671"/>
          </a:xfrm>
        </p:spPr>
        <p:txBody>
          <a:bodyPr>
            <a:normAutofit/>
          </a:bodyPr>
          <a:lstStyle/>
          <a:p>
            <a:r>
              <a:rPr lang="en-US" sz="2800"/>
              <a:t>Differentiation tools</a:t>
            </a:r>
          </a:p>
        </p:txBody>
      </p:sp>
      <p:pic>
        <p:nvPicPr>
          <p:cNvPr id="5" name="Picture 4" descr="3D rendering of game pieces tied together with a rope">
            <a:extLst>
              <a:ext uri="{FF2B5EF4-FFF2-40B4-BE49-F238E27FC236}">
                <a16:creationId xmlns:a16="http://schemas.microsoft.com/office/drawing/2014/main" id="{F28A7773-6DBB-9C12-49EE-E3A8BE7253B2}"/>
              </a:ext>
            </a:extLst>
          </p:cNvPr>
          <p:cNvPicPr>
            <a:picLocks noChangeAspect="1"/>
          </p:cNvPicPr>
          <p:nvPr/>
        </p:nvPicPr>
        <p:blipFill rotWithShape="1">
          <a:blip r:embed="rId2"/>
          <a:srcRect l="13664" r="39836"/>
          <a:stretch/>
        </p:blipFill>
        <p:spPr>
          <a:xfrm>
            <a:off x="-12651" y="10"/>
            <a:ext cx="4251960" cy="6857991"/>
          </a:xfrm>
          <a:prstGeom prst="rect">
            <a:avLst/>
          </a:prstGeom>
        </p:spPr>
      </p:pic>
      <p:sp>
        <p:nvSpPr>
          <p:cNvPr id="11" name="Rectangle 10">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FBC18563-E494-8236-6A49-4485A272044A}"/>
              </a:ext>
            </a:extLst>
          </p:cNvPr>
          <p:cNvSpPr>
            <a:spLocks noGrp="1"/>
          </p:cNvSpPr>
          <p:nvPr>
            <p:ph idx="1"/>
          </p:nvPr>
        </p:nvSpPr>
        <p:spPr>
          <a:xfrm>
            <a:off x="5229509" y="2551558"/>
            <a:ext cx="6898481" cy="4306442"/>
          </a:xfrm>
        </p:spPr>
        <p:txBody>
          <a:bodyPr anchor="ctr">
            <a:normAutofit fontScale="92500"/>
          </a:bodyPr>
          <a:lstStyle/>
          <a:p>
            <a:r>
              <a:rPr lang="en-US" sz="1800" dirty="0"/>
              <a:t>e)	</a:t>
            </a:r>
            <a:r>
              <a:rPr lang="en-US" sz="1800" b="1" dirty="0"/>
              <a:t>Image Differentiation: </a:t>
            </a:r>
          </a:p>
          <a:p>
            <a:r>
              <a:rPr lang="en-US" sz="1800" dirty="0"/>
              <a:t>Buyers respond differently to company and brand images. </a:t>
            </a:r>
          </a:p>
          <a:p>
            <a:r>
              <a:rPr lang="en-US" sz="1800" dirty="0"/>
              <a:t>A company’s distinctive image can create a strong harmony or bond with the customers. </a:t>
            </a:r>
          </a:p>
          <a:p>
            <a:r>
              <a:rPr lang="en-US" sz="1800" dirty="0"/>
              <a:t>Distinction between Identity and Image</a:t>
            </a:r>
          </a:p>
          <a:p>
            <a:r>
              <a:rPr lang="en-US" sz="1800" dirty="0"/>
              <a:t>Identity comprises the ways that a company aims to identify or position itself or its products.</a:t>
            </a:r>
          </a:p>
          <a:p>
            <a:r>
              <a:rPr lang="en-US" sz="1800" dirty="0"/>
              <a:t> Image is the way the public perceives the company or its products. </a:t>
            </a:r>
          </a:p>
          <a:p>
            <a:r>
              <a:rPr lang="en-US" sz="1800" dirty="0"/>
              <a:t>An effective identity performs the following functions.</a:t>
            </a:r>
          </a:p>
          <a:p>
            <a:r>
              <a:rPr lang="en-US" sz="1800" dirty="0"/>
              <a:t>(</a:t>
            </a:r>
            <a:r>
              <a:rPr lang="en-US" sz="1800" dirty="0" err="1"/>
              <a:t>i</a:t>
            </a:r>
            <a:r>
              <a:rPr lang="en-US" sz="1800" dirty="0"/>
              <a:t>)	Establishes the product’s character and value proposition (benefits). </a:t>
            </a:r>
          </a:p>
          <a:p>
            <a:r>
              <a:rPr lang="en-US" sz="1800" dirty="0"/>
              <a:t>(ii)	It conveys the products character in a distinctive way.</a:t>
            </a:r>
          </a:p>
          <a:p>
            <a:r>
              <a:rPr lang="en-US" sz="1800" dirty="0"/>
              <a:t>(iii)	It delivers emotional power beyond a mental image. </a:t>
            </a:r>
          </a:p>
          <a:p>
            <a:endParaRPr lang="en-US" sz="1100" dirty="0"/>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22543541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3AEFC3D-C4B7-697C-50FB-D7D51408F044}"/>
              </a:ext>
            </a:extLst>
          </p:cNvPr>
          <p:cNvSpPr>
            <a:spLocks noGrp="1"/>
          </p:cNvSpPr>
          <p:nvPr>
            <p:ph type="title"/>
          </p:nvPr>
        </p:nvSpPr>
        <p:spPr>
          <a:xfrm>
            <a:off x="5229509" y="552160"/>
            <a:ext cx="5847781" cy="1046671"/>
          </a:xfrm>
        </p:spPr>
        <p:txBody>
          <a:bodyPr>
            <a:normAutofit/>
          </a:bodyPr>
          <a:lstStyle/>
          <a:p>
            <a:r>
              <a:rPr lang="en-US" sz="2800"/>
              <a:t>Differentiation tools</a:t>
            </a:r>
          </a:p>
        </p:txBody>
      </p:sp>
      <p:pic>
        <p:nvPicPr>
          <p:cNvPr id="5" name="Picture 4" descr="Drawings on colourful paper">
            <a:extLst>
              <a:ext uri="{FF2B5EF4-FFF2-40B4-BE49-F238E27FC236}">
                <a16:creationId xmlns:a16="http://schemas.microsoft.com/office/drawing/2014/main" id="{BD99C106-10AE-97D8-E542-E85931604070}"/>
              </a:ext>
            </a:extLst>
          </p:cNvPr>
          <p:cNvPicPr>
            <a:picLocks noChangeAspect="1"/>
          </p:cNvPicPr>
          <p:nvPr/>
        </p:nvPicPr>
        <p:blipFill rotWithShape="1">
          <a:blip r:embed="rId2"/>
          <a:srcRect l="19179" r="39436" b="-1"/>
          <a:stretch/>
        </p:blipFill>
        <p:spPr>
          <a:xfrm>
            <a:off x="-12651" y="10"/>
            <a:ext cx="4251960" cy="6857991"/>
          </a:xfrm>
          <a:prstGeom prst="rect">
            <a:avLst/>
          </a:prstGeom>
        </p:spPr>
      </p:pic>
      <p:sp>
        <p:nvSpPr>
          <p:cNvPr id="11" name="Rectangle 10">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FFCF0A88-25B9-8922-26E0-C621C4F30E10}"/>
              </a:ext>
            </a:extLst>
          </p:cNvPr>
          <p:cNvSpPr>
            <a:spLocks noGrp="1"/>
          </p:cNvSpPr>
          <p:nvPr>
            <p:ph idx="1"/>
          </p:nvPr>
        </p:nvSpPr>
        <p:spPr>
          <a:xfrm>
            <a:off x="5229510" y="2551558"/>
            <a:ext cx="5847780" cy="3347879"/>
          </a:xfrm>
        </p:spPr>
        <p:txBody>
          <a:bodyPr anchor="ctr">
            <a:normAutofit/>
          </a:bodyPr>
          <a:lstStyle/>
          <a:p>
            <a:r>
              <a:rPr lang="en-US" sz="1600" dirty="0"/>
              <a:t>The identity and image of the company can be expressed in the following ways:</a:t>
            </a:r>
          </a:p>
          <a:p>
            <a:r>
              <a:rPr lang="en-US" sz="1600" dirty="0"/>
              <a:t>Symbols, color, slogans and special attributes:</a:t>
            </a:r>
          </a:p>
          <a:p>
            <a:r>
              <a:rPr lang="en-US" sz="1600" dirty="0"/>
              <a:t> symbols: Identity can be created by using strong symbols. 	</a:t>
            </a:r>
          </a:p>
          <a:p>
            <a:r>
              <a:rPr lang="en-US" sz="1600" dirty="0"/>
              <a:t>Companies also use colors to identify themselves </a:t>
            </a:r>
          </a:p>
          <a:p>
            <a:r>
              <a:rPr lang="en-US" sz="1600" dirty="0"/>
              <a:t>They also use a specific piece of sound or music. </a:t>
            </a:r>
          </a:p>
          <a:p>
            <a:r>
              <a:rPr lang="en-US" sz="1600" dirty="0"/>
              <a:t>Companies also distinguish themselves through short slogans or “tag line</a:t>
            </a:r>
          </a:p>
          <a:p>
            <a:r>
              <a:rPr lang="en-US" sz="1600" dirty="0"/>
              <a:t>Companies also differentiate their image using special attributes like the company’s heritage,</a:t>
            </a:r>
          </a:p>
          <a:p>
            <a:endParaRPr lang="en-US" sz="1600" dirty="0"/>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2238896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3AEFC3D-C4B7-697C-50FB-D7D51408F044}"/>
              </a:ext>
            </a:extLst>
          </p:cNvPr>
          <p:cNvSpPr>
            <a:spLocks noGrp="1"/>
          </p:cNvSpPr>
          <p:nvPr>
            <p:ph type="title"/>
          </p:nvPr>
        </p:nvSpPr>
        <p:spPr>
          <a:xfrm>
            <a:off x="5229509" y="552160"/>
            <a:ext cx="5847781" cy="1046671"/>
          </a:xfrm>
        </p:spPr>
        <p:txBody>
          <a:bodyPr>
            <a:normAutofit/>
          </a:bodyPr>
          <a:lstStyle/>
          <a:p>
            <a:r>
              <a:rPr lang="en-US" sz="2800"/>
              <a:t>Differentiation tools</a:t>
            </a:r>
          </a:p>
        </p:txBody>
      </p:sp>
      <p:pic>
        <p:nvPicPr>
          <p:cNvPr id="15" name="Picture 14" descr="Low angle view of building corner against the clear blue sky">
            <a:extLst>
              <a:ext uri="{FF2B5EF4-FFF2-40B4-BE49-F238E27FC236}">
                <a16:creationId xmlns:a16="http://schemas.microsoft.com/office/drawing/2014/main" id="{F99EE1A9-D130-F8A2-E5F5-6210A4AF1557}"/>
              </a:ext>
            </a:extLst>
          </p:cNvPr>
          <p:cNvPicPr>
            <a:picLocks noChangeAspect="1"/>
          </p:cNvPicPr>
          <p:nvPr/>
        </p:nvPicPr>
        <p:blipFill rotWithShape="1">
          <a:blip r:embed="rId2"/>
          <a:srcRect l="12724" r="40776"/>
          <a:stretch/>
        </p:blipFill>
        <p:spPr>
          <a:xfrm>
            <a:off x="-12651" y="10"/>
            <a:ext cx="4251960" cy="6857991"/>
          </a:xfrm>
          <a:prstGeom prst="rect">
            <a:avLst/>
          </a:prstGeom>
        </p:spPr>
      </p:pic>
      <p:sp>
        <p:nvSpPr>
          <p:cNvPr id="16" name="Rectangle 15">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FFCF0A88-25B9-8922-26E0-C621C4F30E10}"/>
              </a:ext>
            </a:extLst>
          </p:cNvPr>
          <p:cNvSpPr>
            <a:spLocks noGrp="1"/>
          </p:cNvSpPr>
          <p:nvPr>
            <p:ph idx="1"/>
          </p:nvPr>
        </p:nvSpPr>
        <p:spPr>
          <a:xfrm>
            <a:off x="5229510" y="2551558"/>
            <a:ext cx="6274232" cy="4129461"/>
          </a:xfrm>
        </p:spPr>
        <p:txBody>
          <a:bodyPr anchor="ctr">
            <a:normAutofit/>
          </a:bodyPr>
          <a:lstStyle/>
          <a:p>
            <a:r>
              <a:rPr lang="en-US" sz="1800" dirty="0"/>
              <a:t>The identity and image of the company can be expressed in the following ways:</a:t>
            </a:r>
          </a:p>
          <a:p>
            <a:r>
              <a:rPr lang="en-US" sz="1800" dirty="0"/>
              <a:t>Physical plant: This is another way that companies can generate a powerful image, i.e. by developing very unique physical facilities. </a:t>
            </a:r>
          </a:p>
          <a:p>
            <a:r>
              <a:rPr lang="en-US" sz="1800" dirty="0"/>
              <a:t>Companies can create strong images by inviting prospective customers to visit their well laid out headquarters. </a:t>
            </a:r>
          </a:p>
          <a:p>
            <a:r>
              <a:rPr lang="en-US" sz="1800" dirty="0"/>
              <a:t>Events and sponsorships: Companies can create brand images by creating and sponsoring various events.</a:t>
            </a:r>
          </a:p>
          <a:p>
            <a:r>
              <a:rPr lang="en-US" sz="1800" dirty="0"/>
              <a:t>Using multiple image building techniques: Companies can use multiple image building techniques to create a lasting image in the public’s mind. </a:t>
            </a:r>
          </a:p>
          <a:p>
            <a:endParaRPr lang="en-US" sz="1600" dirty="0"/>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4273067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4964A71-B4FB-7661-8A14-6C07BAEB8E07}"/>
              </a:ext>
            </a:extLst>
          </p:cNvPr>
          <p:cNvSpPr>
            <a:spLocks noGrp="1"/>
          </p:cNvSpPr>
          <p:nvPr>
            <p:ph type="title"/>
          </p:nvPr>
        </p:nvSpPr>
        <p:spPr>
          <a:xfrm>
            <a:off x="5229509" y="552160"/>
            <a:ext cx="5847781" cy="1046671"/>
          </a:xfrm>
        </p:spPr>
        <p:txBody>
          <a:bodyPr>
            <a:normAutofit/>
          </a:bodyPr>
          <a:lstStyle/>
          <a:p>
            <a:r>
              <a:rPr lang="en-US" sz="2800"/>
              <a:t>References </a:t>
            </a:r>
          </a:p>
        </p:txBody>
      </p:sp>
      <p:pic>
        <p:nvPicPr>
          <p:cNvPr id="5" name="Picture 4" descr="3D Dialogue Boxes">
            <a:extLst>
              <a:ext uri="{FF2B5EF4-FFF2-40B4-BE49-F238E27FC236}">
                <a16:creationId xmlns:a16="http://schemas.microsoft.com/office/drawing/2014/main" id="{4018F8FC-5E40-D233-6FD2-49E2BB731600}"/>
              </a:ext>
            </a:extLst>
          </p:cNvPr>
          <p:cNvPicPr>
            <a:picLocks noChangeAspect="1"/>
          </p:cNvPicPr>
          <p:nvPr/>
        </p:nvPicPr>
        <p:blipFill rotWithShape="1">
          <a:blip r:embed="rId2"/>
          <a:srcRect l="23290" r="25096" b="2"/>
          <a:stretch/>
        </p:blipFill>
        <p:spPr>
          <a:xfrm>
            <a:off x="-12651" y="10"/>
            <a:ext cx="4251960" cy="6857991"/>
          </a:xfrm>
          <a:prstGeom prst="rect">
            <a:avLst/>
          </a:prstGeom>
        </p:spPr>
      </p:pic>
      <p:sp>
        <p:nvSpPr>
          <p:cNvPr id="11" name="Rectangle 10">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29C9BE7D-F359-7C19-0656-04CFE50F9D10}"/>
              </a:ext>
            </a:extLst>
          </p:cNvPr>
          <p:cNvSpPr>
            <a:spLocks noGrp="1"/>
          </p:cNvSpPr>
          <p:nvPr>
            <p:ph idx="1"/>
          </p:nvPr>
        </p:nvSpPr>
        <p:spPr>
          <a:xfrm>
            <a:off x="5229510" y="2551558"/>
            <a:ext cx="5847780" cy="3347879"/>
          </a:xfrm>
        </p:spPr>
        <p:txBody>
          <a:bodyPr anchor="ctr">
            <a:normAutofit/>
          </a:bodyPr>
          <a:lstStyle/>
          <a:p>
            <a:r>
              <a:rPr lang="en-US" sz="1100"/>
              <a:t>Cravens D.W &amp; Nigel F.P (2009) strategic marketing 9th edition McGraw Hill Irwin Boston</a:t>
            </a:r>
          </a:p>
          <a:p>
            <a:r>
              <a:rPr lang="en-US" sz="1100"/>
              <a:t>Frazer, C. F. (1983). Creative strategy: A management perspective. Journal of Advertising, 12(4), 36-41.</a:t>
            </a:r>
          </a:p>
          <a:p>
            <a:r>
              <a:rPr lang="en-US" sz="1100"/>
              <a:t>Karolina J &amp;, Andresa I  (2012)“Th e strategic importance of brand positioning in the place brand concept: elements, structure and application capabilities”, Journal of International Studies, Vol. 5, No 1, pp. 9-19.</a:t>
            </a:r>
          </a:p>
          <a:p>
            <a:r>
              <a:rPr lang="en-US" sz="1100"/>
              <a:t>Kotler P &amp; Keller K.L (2016), Marketing management 16th Edition Pearson</a:t>
            </a:r>
          </a:p>
          <a:p>
            <a:r>
              <a:rPr lang="en-US" sz="1100"/>
              <a:t>Kotler P,(2000) Marketing Management: Analysis, Planning, Implementation, and Control, 9th edition, Prentice-Hall of India Private Limited, New Delhi, p, 229</a:t>
            </a:r>
          </a:p>
          <a:p>
            <a:r>
              <a:rPr lang="en-US" sz="1100"/>
              <a:t>Kotler P. &amp; Armstrong G. (2006). Principles of marketing, (11th Ed.) Upper Saddle River: New Jersey: Prentice-Hall</a:t>
            </a:r>
          </a:p>
          <a:p>
            <a:r>
              <a:rPr lang="en-US" sz="1100"/>
              <a:t>Lovelock, E., Patterson, P.G. and Wirtz, J. (2014), Services Marketing, 6th ed., Pearson, London.</a:t>
            </a:r>
          </a:p>
          <a:p>
            <a:r>
              <a:rPr lang="en-US" sz="1100"/>
              <a:t>Ries, A., &amp; Trout, J. (1981). Marketing warfare. New York: Plume Books.</a:t>
            </a:r>
          </a:p>
          <a:p>
            <a:endParaRPr lang="en-US" sz="1100"/>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3319018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5520DB-F960-4775-B29C-691D6E65A3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6F3706F-2CF1-D4AD-A01E-924C8CA29C40}"/>
              </a:ext>
            </a:extLst>
          </p:cNvPr>
          <p:cNvSpPr>
            <a:spLocks noGrp="1"/>
          </p:cNvSpPr>
          <p:nvPr>
            <p:ph type="title"/>
          </p:nvPr>
        </p:nvSpPr>
        <p:spPr>
          <a:xfrm>
            <a:off x="5229509" y="552160"/>
            <a:ext cx="5847781" cy="1046671"/>
          </a:xfrm>
        </p:spPr>
        <p:txBody>
          <a:bodyPr>
            <a:normAutofit/>
          </a:bodyPr>
          <a:lstStyle/>
          <a:p>
            <a:r>
              <a:rPr lang="en-US" sz="2800"/>
              <a:t>Marketing Management Project </a:t>
            </a:r>
          </a:p>
        </p:txBody>
      </p:sp>
      <p:pic>
        <p:nvPicPr>
          <p:cNvPr id="5" name="Picture 4" descr="Yellow paper ship leading among white ships">
            <a:extLst>
              <a:ext uri="{FF2B5EF4-FFF2-40B4-BE49-F238E27FC236}">
                <a16:creationId xmlns:a16="http://schemas.microsoft.com/office/drawing/2014/main" id="{BB24A54C-2001-E1FA-029F-A4A3C4425E12}"/>
              </a:ext>
            </a:extLst>
          </p:cNvPr>
          <p:cNvPicPr>
            <a:picLocks noChangeAspect="1"/>
          </p:cNvPicPr>
          <p:nvPr/>
        </p:nvPicPr>
        <p:blipFill rotWithShape="1">
          <a:blip r:embed="rId2"/>
          <a:srcRect l="51012" r="7603" b="-1"/>
          <a:stretch/>
        </p:blipFill>
        <p:spPr>
          <a:xfrm>
            <a:off x="-12651" y="10"/>
            <a:ext cx="4251960" cy="6857991"/>
          </a:xfrm>
          <a:prstGeom prst="rect">
            <a:avLst/>
          </a:prstGeom>
        </p:spPr>
      </p:pic>
      <p:sp>
        <p:nvSpPr>
          <p:cNvPr id="11" name="Rectangle 10">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51960" y="1982602"/>
            <a:ext cx="794004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3" name="Content Placeholder 2">
            <a:extLst>
              <a:ext uri="{FF2B5EF4-FFF2-40B4-BE49-F238E27FC236}">
                <a16:creationId xmlns:a16="http://schemas.microsoft.com/office/drawing/2014/main" id="{7BC2E4F1-AD0A-75E4-FE84-F82EC1050945}"/>
              </a:ext>
            </a:extLst>
          </p:cNvPr>
          <p:cNvSpPr>
            <a:spLocks noGrp="1"/>
          </p:cNvSpPr>
          <p:nvPr>
            <p:ph idx="1"/>
          </p:nvPr>
        </p:nvSpPr>
        <p:spPr>
          <a:xfrm>
            <a:off x="5229510" y="2551558"/>
            <a:ext cx="5847780" cy="3347879"/>
          </a:xfrm>
        </p:spPr>
        <p:txBody>
          <a:bodyPr anchor="ctr">
            <a:normAutofit/>
          </a:bodyPr>
          <a:lstStyle/>
          <a:p>
            <a:r>
              <a:rPr lang="en-US" sz="2000"/>
              <a:t>Part 4</a:t>
            </a:r>
          </a:p>
          <a:p>
            <a:r>
              <a:rPr lang="en-US" sz="2000"/>
              <a:t>In the last lecture we examine competitor analysis by evaluating the role of the business in the market (leader, challenger, follower or nicher) and suggest appropriate competition strategies the firm can adopt. </a:t>
            </a:r>
          </a:p>
          <a:p>
            <a:r>
              <a:rPr lang="en-US" sz="2000"/>
              <a:t>In this part of the project, let’s develop positioning and differentiation strategies for the business we identified.</a:t>
            </a:r>
          </a:p>
          <a:p>
            <a:r>
              <a:rPr lang="en-US" sz="2000"/>
              <a:t> Let’s justify the choice we make. </a:t>
            </a:r>
          </a:p>
          <a:p>
            <a:endParaRPr lang="en-US" sz="2000"/>
          </a:p>
        </p:txBody>
      </p:sp>
      <p:sp>
        <p:nvSpPr>
          <p:cNvPr id="13" name="Rectangle 12">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841054"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41370775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C4A22A-0E18-1B56-E980-AD1FBF98A1B7}"/>
              </a:ext>
            </a:extLst>
          </p:cNvPr>
          <p:cNvSpPr>
            <a:spLocks noGrp="1"/>
          </p:cNvSpPr>
          <p:nvPr>
            <p:ph type="title"/>
          </p:nvPr>
        </p:nvSpPr>
        <p:spPr>
          <a:xfrm>
            <a:off x="5080216" y="1076324"/>
            <a:ext cx="6272784" cy="1535051"/>
          </a:xfrm>
        </p:spPr>
        <p:txBody>
          <a:bodyPr anchor="b">
            <a:normAutofit/>
          </a:bodyPr>
          <a:lstStyle/>
          <a:p>
            <a:r>
              <a:rPr lang="en-US" sz="5200"/>
              <a:t>END </a:t>
            </a:r>
          </a:p>
        </p:txBody>
      </p:sp>
      <p:pic>
        <p:nvPicPr>
          <p:cNvPr id="5" name="Picture 4" descr="Top view of school supplies, headset, and iPad on a white surface">
            <a:extLst>
              <a:ext uri="{FF2B5EF4-FFF2-40B4-BE49-F238E27FC236}">
                <a16:creationId xmlns:a16="http://schemas.microsoft.com/office/drawing/2014/main" id="{2346B6A3-2CAD-00D2-964C-468AE7D654E5}"/>
              </a:ext>
            </a:extLst>
          </p:cNvPr>
          <p:cNvPicPr>
            <a:picLocks noChangeAspect="1"/>
          </p:cNvPicPr>
          <p:nvPr/>
        </p:nvPicPr>
        <p:blipFill rotWithShape="1">
          <a:blip r:embed="rId2"/>
          <a:srcRect r="56148" b="-1"/>
          <a:stretch/>
        </p:blipFill>
        <p:spPr>
          <a:xfrm>
            <a:off x="20" y="10"/>
            <a:ext cx="4505305" cy="6857990"/>
          </a:xfrm>
          <a:prstGeom prst="rect">
            <a:avLst/>
          </a:prstGeom>
        </p:spPr>
      </p:pic>
      <p:sp>
        <p:nvSpPr>
          <p:cNvPr id="11"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A219E4D-180E-A4ED-1449-24023D4FF558}"/>
              </a:ext>
            </a:extLst>
          </p:cNvPr>
          <p:cNvSpPr>
            <a:spLocks noGrp="1"/>
          </p:cNvSpPr>
          <p:nvPr>
            <p:ph idx="1"/>
          </p:nvPr>
        </p:nvSpPr>
        <p:spPr>
          <a:xfrm>
            <a:off x="5080216" y="3351276"/>
            <a:ext cx="6272784" cy="2825686"/>
          </a:xfrm>
        </p:spPr>
        <p:txBody>
          <a:bodyPr>
            <a:normAutofit/>
          </a:bodyPr>
          <a:lstStyle/>
          <a:p>
            <a:r>
              <a:rPr lang="en-US" sz="2200"/>
              <a:t>END</a:t>
            </a:r>
          </a:p>
          <a:p>
            <a:endParaRPr lang="en-US" sz="2200"/>
          </a:p>
          <a:p>
            <a:r>
              <a:rPr lang="en-US" sz="2200"/>
              <a:t>Thank you </a:t>
            </a:r>
          </a:p>
          <a:p>
            <a:endParaRPr lang="en-US" sz="2200"/>
          </a:p>
          <a:p>
            <a:r>
              <a:rPr lang="en-US" sz="2200"/>
              <a:t>See you in the next lecture: Product and branding strategies</a:t>
            </a:r>
          </a:p>
        </p:txBody>
      </p:sp>
    </p:spTree>
    <p:extLst>
      <p:ext uri="{BB962C8B-B14F-4D97-AF65-F5344CB8AC3E}">
        <p14:creationId xmlns:p14="http://schemas.microsoft.com/office/powerpoint/2010/main" val="27225908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578</TotalTime>
  <Words>3150</Words>
  <Application>Microsoft Office PowerPoint</Application>
  <PresentationFormat>Widescreen</PresentationFormat>
  <Paragraphs>223</Paragraphs>
  <Slides>34</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Aptos</vt:lpstr>
      <vt:lpstr>Aptos Display</vt:lpstr>
      <vt:lpstr>Arial</vt:lpstr>
      <vt:lpstr>Calibri</vt:lpstr>
      <vt:lpstr>Office Theme</vt:lpstr>
      <vt:lpstr>  MARKETING MANAGEMENT AND STRTAREGY  WEEK 5 LECTURE POSITIONING AND DIFFERENTIATION STRATEGIES</vt:lpstr>
      <vt:lpstr>Welcome!</vt:lpstr>
      <vt:lpstr>Subtopics </vt:lpstr>
      <vt:lpstr>Saying on positioning   </vt:lpstr>
      <vt:lpstr>What is positioning?</vt:lpstr>
      <vt:lpstr>What is positioning?</vt:lpstr>
      <vt:lpstr>Strategic importance of brand positioning </vt:lpstr>
      <vt:lpstr>Strategic importance of brand positioning </vt:lpstr>
      <vt:lpstr>Steps followed in positioning process.</vt:lpstr>
      <vt:lpstr>Steps followed in positioning process.</vt:lpstr>
      <vt:lpstr>Steps followed in positioning process</vt:lpstr>
      <vt:lpstr>Positioning possibilities</vt:lpstr>
      <vt:lpstr>Positioning possibilities</vt:lpstr>
      <vt:lpstr>Positioning possibilities</vt:lpstr>
      <vt:lpstr>Positioning strategies </vt:lpstr>
      <vt:lpstr>Positioning strategies </vt:lpstr>
      <vt:lpstr>Positioning for small businesses  </vt:lpstr>
      <vt:lpstr>Communicating the company’s positioning</vt:lpstr>
      <vt:lpstr>Positioning errors </vt:lpstr>
      <vt:lpstr>Differentiation </vt:lpstr>
      <vt:lpstr>Differentiation criteria </vt:lpstr>
      <vt:lpstr>Differentiation tools</vt:lpstr>
      <vt:lpstr>Differentiation tools</vt:lpstr>
      <vt:lpstr>Differentiation tools</vt:lpstr>
      <vt:lpstr>Differentiation tools</vt:lpstr>
      <vt:lpstr>Differentiation tools</vt:lpstr>
      <vt:lpstr>Differentiation tools</vt:lpstr>
      <vt:lpstr>Differentiation tools</vt:lpstr>
      <vt:lpstr>Differentiation tools</vt:lpstr>
      <vt:lpstr>Differentiation tools</vt:lpstr>
      <vt:lpstr>Differentiation tools</vt:lpstr>
      <vt:lpstr>References </vt:lpstr>
      <vt:lpstr>Marketing Management Project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MARKETING MANAGEMENT AND STRTAREGY  WEEK 5 LECTURE POSITIONING AND DIFFERENTIATION STRATEGIES</dc:title>
  <dc:creator>Dr. John N. Kamau</dc:creator>
  <cp:lastModifiedBy>Dr. John N. Kamau</cp:lastModifiedBy>
  <cp:revision>9</cp:revision>
  <dcterms:created xsi:type="dcterms:W3CDTF">2024-04-13T08:53:07Z</dcterms:created>
  <dcterms:modified xsi:type="dcterms:W3CDTF">2024-04-15T14:10:56Z</dcterms:modified>
</cp:coreProperties>
</file>