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7"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5" r:id="rId27"/>
    <p:sldId id="286" r:id="rId28"/>
    <p:sldId id="284" r:id="rId29"/>
    <p:sldId id="287" r:id="rId30"/>
    <p:sldId id="288" r:id="rId31"/>
    <p:sldId id="289" r:id="rId32"/>
    <p:sldId id="290" r:id="rId33"/>
    <p:sldId id="291" r:id="rId34"/>
    <p:sldId id="292" r:id="rId35"/>
    <p:sldId id="293" r:id="rId36"/>
    <p:sldId id="294" r:id="rId37"/>
    <p:sldId id="295" r:id="rId38"/>
    <p:sldId id="29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10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305560-92EA-454F-B0BB-4574512C7292}"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013E3D08-ECC8-4B5F-8545-5462856B8B66}">
      <dgm:prSet/>
      <dgm:spPr/>
      <dgm:t>
        <a:bodyPr/>
        <a:lstStyle/>
        <a:p>
          <a:r>
            <a:rPr lang="en-US"/>
            <a:t>Consumer product: are product and services bought by final consumers for personal consumption. These will include: </a:t>
          </a:r>
        </a:p>
      </dgm:t>
    </dgm:pt>
    <dgm:pt modelId="{EEC9FD4D-BCD5-482C-AE22-D8E4D3F2FCA7}" type="parTrans" cxnId="{87EDADCE-22DC-423A-8D12-69A1AB2DABBD}">
      <dgm:prSet/>
      <dgm:spPr/>
      <dgm:t>
        <a:bodyPr/>
        <a:lstStyle/>
        <a:p>
          <a:endParaRPr lang="en-US"/>
        </a:p>
      </dgm:t>
    </dgm:pt>
    <dgm:pt modelId="{FFFED04D-33B5-45C2-92BC-0A2B7C33BFF9}" type="sibTrans" cxnId="{87EDADCE-22DC-423A-8D12-69A1AB2DABBD}">
      <dgm:prSet/>
      <dgm:spPr/>
      <dgm:t>
        <a:bodyPr/>
        <a:lstStyle/>
        <a:p>
          <a:endParaRPr lang="en-US"/>
        </a:p>
      </dgm:t>
    </dgm:pt>
    <dgm:pt modelId="{51EA32C7-7581-4DF4-A858-9811027A76BF}">
      <dgm:prSet/>
      <dgm:spPr/>
      <dgm:t>
        <a:bodyPr/>
        <a:lstStyle/>
        <a:p>
          <a:r>
            <a:rPr lang="en-US"/>
            <a:t>Industrial product:  Industrial products are goods that are destined to be sold primarily for use in producing other goods or rendering services as contrasted with goods destined to be sold primarily to the ultimate consumer.</a:t>
          </a:r>
        </a:p>
      </dgm:t>
    </dgm:pt>
    <dgm:pt modelId="{93F46453-B88F-44AD-81CF-CAFC83024EE2}" type="parTrans" cxnId="{4ED5D319-FEA7-4687-8E37-56CD2086C26D}">
      <dgm:prSet/>
      <dgm:spPr/>
      <dgm:t>
        <a:bodyPr/>
        <a:lstStyle/>
        <a:p>
          <a:endParaRPr lang="en-US"/>
        </a:p>
      </dgm:t>
    </dgm:pt>
    <dgm:pt modelId="{B7010816-B0C2-4A3F-9F69-AF1D4F806789}" type="sibTrans" cxnId="{4ED5D319-FEA7-4687-8E37-56CD2086C26D}">
      <dgm:prSet/>
      <dgm:spPr/>
      <dgm:t>
        <a:bodyPr/>
        <a:lstStyle/>
        <a:p>
          <a:endParaRPr lang="en-US"/>
        </a:p>
      </dgm:t>
    </dgm:pt>
    <dgm:pt modelId="{44BD3107-BB5F-4F95-9172-D81B8B31BC59}" type="pres">
      <dgm:prSet presAssocID="{4D305560-92EA-454F-B0BB-4574512C7292}" presName="diagram" presStyleCnt="0">
        <dgm:presLayoutVars>
          <dgm:chPref val="1"/>
          <dgm:dir/>
          <dgm:animOne val="branch"/>
          <dgm:animLvl val="lvl"/>
          <dgm:resizeHandles/>
        </dgm:presLayoutVars>
      </dgm:prSet>
      <dgm:spPr/>
    </dgm:pt>
    <dgm:pt modelId="{F2D31114-F1B7-4760-8927-9F7CFA006D36}" type="pres">
      <dgm:prSet presAssocID="{013E3D08-ECC8-4B5F-8545-5462856B8B66}" presName="root" presStyleCnt="0"/>
      <dgm:spPr/>
    </dgm:pt>
    <dgm:pt modelId="{DDB06401-C1A0-4264-B0B5-1777F78480A7}" type="pres">
      <dgm:prSet presAssocID="{013E3D08-ECC8-4B5F-8545-5462856B8B66}" presName="rootComposite" presStyleCnt="0"/>
      <dgm:spPr/>
    </dgm:pt>
    <dgm:pt modelId="{51C157CC-C40C-42C2-A5CA-6FE40BE3445E}" type="pres">
      <dgm:prSet presAssocID="{013E3D08-ECC8-4B5F-8545-5462856B8B66}" presName="rootText" presStyleLbl="node1" presStyleIdx="0" presStyleCnt="2"/>
      <dgm:spPr/>
    </dgm:pt>
    <dgm:pt modelId="{D9DA8CFB-A182-4BDB-9373-EDAAD72F5ABD}" type="pres">
      <dgm:prSet presAssocID="{013E3D08-ECC8-4B5F-8545-5462856B8B66}" presName="rootConnector" presStyleLbl="node1" presStyleIdx="0" presStyleCnt="2"/>
      <dgm:spPr/>
    </dgm:pt>
    <dgm:pt modelId="{B9BE712C-B7E1-482E-8CD9-0DDEE82BEC37}" type="pres">
      <dgm:prSet presAssocID="{013E3D08-ECC8-4B5F-8545-5462856B8B66}" presName="childShape" presStyleCnt="0"/>
      <dgm:spPr/>
    </dgm:pt>
    <dgm:pt modelId="{2649BFB5-1FF2-4099-9661-5E214FE8869F}" type="pres">
      <dgm:prSet presAssocID="{51EA32C7-7581-4DF4-A858-9811027A76BF}" presName="root" presStyleCnt="0"/>
      <dgm:spPr/>
    </dgm:pt>
    <dgm:pt modelId="{9EB0FF60-F3C7-4CB6-85C2-460E9FF7C142}" type="pres">
      <dgm:prSet presAssocID="{51EA32C7-7581-4DF4-A858-9811027A76BF}" presName="rootComposite" presStyleCnt="0"/>
      <dgm:spPr/>
    </dgm:pt>
    <dgm:pt modelId="{6178BEA0-937F-47AF-AC3C-E19C5DA76F26}" type="pres">
      <dgm:prSet presAssocID="{51EA32C7-7581-4DF4-A858-9811027A76BF}" presName="rootText" presStyleLbl="node1" presStyleIdx="1" presStyleCnt="2"/>
      <dgm:spPr/>
    </dgm:pt>
    <dgm:pt modelId="{F82773C7-0608-4426-BA14-957A01A38947}" type="pres">
      <dgm:prSet presAssocID="{51EA32C7-7581-4DF4-A858-9811027A76BF}" presName="rootConnector" presStyleLbl="node1" presStyleIdx="1" presStyleCnt="2"/>
      <dgm:spPr/>
    </dgm:pt>
    <dgm:pt modelId="{B2380AA5-4C46-4D6E-84AD-7E9F7540DB92}" type="pres">
      <dgm:prSet presAssocID="{51EA32C7-7581-4DF4-A858-9811027A76BF}" presName="childShape" presStyleCnt="0"/>
      <dgm:spPr/>
    </dgm:pt>
  </dgm:ptLst>
  <dgm:cxnLst>
    <dgm:cxn modelId="{9A3DD606-0683-4FBE-ABE5-E1B97B9A689D}" type="presOf" srcId="{013E3D08-ECC8-4B5F-8545-5462856B8B66}" destId="{D9DA8CFB-A182-4BDB-9373-EDAAD72F5ABD}" srcOrd="1" destOrd="0" presId="urn:microsoft.com/office/officeart/2005/8/layout/hierarchy3"/>
    <dgm:cxn modelId="{4ED5D319-FEA7-4687-8E37-56CD2086C26D}" srcId="{4D305560-92EA-454F-B0BB-4574512C7292}" destId="{51EA32C7-7581-4DF4-A858-9811027A76BF}" srcOrd="1" destOrd="0" parTransId="{93F46453-B88F-44AD-81CF-CAFC83024EE2}" sibTransId="{B7010816-B0C2-4A3F-9F69-AF1D4F806789}"/>
    <dgm:cxn modelId="{1CBA176C-C24D-4DE9-AB97-5A3E22E05B74}" type="presOf" srcId="{013E3D08-ECC8-4B5F-8545-5462856B8B66}" destId="{51C157CC-C40C-42C2-A5CA-6FE40BE3445E}" srcOrd="0" destOrd="0" presId="urn:microsoft.com/office/officeart/2005/8/layout/hierarchy3"/>
    <dgm:cxn modelId="{B5FD0E52-C38C-4F33-A951-A99D81AC6777}" type="presOf" srcId="{51EA32C7-7581-4DF4-A858-9811027A76BF}" destId="{F82773C7-0608-4426-BA14-957A01A38947}" srcOrd="1" destOrd="0" presId="urn:microsoft.com/office/officeart/2005/8/layout/hierarchy3"/>
    <dgm:cxn modelId="{E44C9C53-E18E-4015-A7D6-37DD68172095}" type="presOf" srcId="{4D305560-92EA-454F-B0BB-4574512C7292}" destId="{44BD3107-BB5F-4F95-9172-D81B8B31BC59}" srcOrd="0" destOrd="0" presId="urn:microsoft.com/office/officeart/2005/8/layout/hierarchy3"/>
    <dgm:cxn modelId="{87EDADCE-22DC-423A-8D12-69A1AB2DABBD}" srcId="{4D305560-92EA-454F-B0BB-4574512C7292}" destId="{013E3D08-ECC8-4B5F-8545-5462856B8B66}" srcOrd="0" destOrd="0" parTransId="{EEC9FD4D-BCD5-482C-AE22-D8E4D3F2FCA7}" sibTransId="{FFFED04D-33B5-45C2-92BC-0A2B7C33BFF9}"/>
    <dgm:cxn modelId="{F8BE24EB-3167-4F5D-9715-09CE93852941}" type="presOf" srcId="{51EA32C7-7581-4DF4-A858-9811027A76BF}" destId="{6178BEA0-937F-47AF-AC3C-E19C5DA76F26}" srcOrd="0" destOrd="0" presId="urn:microsoft.com/office/officeart/2005/8/layout/hierarchy3"/>
    <dgm:cxn modelId="{4178BB84-958A-4463-BC24-A3463CFAC5BA}" type="presParOf" srcId="{44BD3107-BB5F-4F95-9172-D81B8B31BC59}" destId="{F2D31114-F1B7-4760-8927-9F7CFA006D36}" srcOrd="0" destOrd="0" presId="urn:microsoft.com/office/officeart/2005/8/layout/hierarchy3"/>
    <dgm:cxn modelId="{6194BE29-FB21-49F1-8AC9-47A3EDCC98E9}" type="presParOf" srcId="{F2D31114-F1B7-4760-8927-9F7CFA006D36}" destId="{DDB06401-C1A0-4264-B0B5-1777F78480A7}" srcOrd="0" destOrd="0" presId="urn:microsoft.com/office/officeart/2005/8/layout/hierarchy3"/>
    <dgm:cxn modelId="{3B58C784-194C-44ED-B3F6-1850A2A0C222}" type="presParOf" srcId="{DDB06401-C1A0-4264-B0B5-1777F78480A7}" destId="{51C157CC-C40C-42C2-A5CA-6FE40BE3445E}" srcOrd="0" destOrd="0" presId="urn:microsoft.com/office/officeart/2005/8/layout/hierarchy3"/>
    <dgm:cxn modelId="{CF6BC73E-F3E4-4C50-98B9-37C32F5F8B2D}" type="presParOf" srcId="{DDB06401-C1A0-4264-B0B5-1777F78480A7}" destId="{D9DA8CFB-A182-4BDB-9373-EDAAD72F5ABD}" srcOrd="1" destOrd="0" presId="urn:microsoft.com/office/officeart/2005/8/layout/hierarchy3"/>
    <dgm:cxn modelId="{969A9C1F-01E8-46F4-B1DC-030A6045E5D3}" type="presParOf" srcId="{F2D31114-F1B7-4760-8927-9F7CFA006D36}" destId="{B9BE712C-B7E1-482E-8CD9-0DDEE82BEC37}" srcOrd="1" destOrd="0" presId="urn:microsoft.com/office/officeart/2005/8/layout/hierarchy3"/>
    <dgm:cxn modelId="{0F889E54-5F13-44E7-BBEB-76D813550B03}" type="presParOf" srcId="{44BD3107-BB5F-4F95-9172-D81B8B31BC59}" destId="{2649BFB5-1FF2-4099-9661-5E214FE8869F}" srcOrd="1" destOrd="0" presId="urn:microsoft.com/office/officeart/2005/8/layout/hierarchy3"/>
    <dgm:cxn modelId="{6076BE82-057B-45CF-A951-5B9A04625099}" type="presParOf" srcId="{2649BFB5-1FF2-4099-9661-5E214FE8869F}" destId="{9EB0FF60-F3C7-4CB6-85C2-460E9FF7C142}" srcOrd="0" destOrd="0" presId="urn:microsoft.com/office/officeart/2005/8/layout/hierarchy3"/>
    <dgm:cxn modelId="{1C5AF75F-8EA9-474B-9C10-C1D5ACF1FC89}" type="presParOf" srcId="{9EB0FF60-F3C7-4CB6-85C2-460E9FF7C142}" destId="{6178BEA0-937F-47AF-AC3C-E19C5DA76F26}" srcOrd="0" destOrd="0" presId="urn:microsoft.com/office/officeart/2005/8/layout/hierarchy3"/>
    <dgm:cxn modelId="{1A75C243-85E1-416B-BE30-562BAB64016E}" type="presParOf" srcId="{9EB0FF60-F3C7-4CB6-85C2-460E9FF7C142}" destId="{F82773C7-0608-4426-BA14-957A01A38947}" srcOrd="1" destOrd="0" presId="urn:microsoft.com/office/officeart/2005/8/layout/hierarchy3"/>
    <dgm:cxn modelId="{95B3BDDF-0790-45A0-8E3D-0DF9C00BBDA4}" type="presParOf" srcId="{2649BFB5-1FF2-4099-9661-5E214FE8869F}" destId="{B2380AA5-4C46-4D6E-84AD-7E9F7540DB92}"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907782-7B4D-4C18-BDA2-61932D1ADB0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D368CAF4-71DF-4046-BC82-30F40BB18A2F}">
      <dgm:prSet/>
      <dgm:spPr/>
      <dgm:t>
        <a:bodyPr/>
        <a:lstStyle/>
        <a:p>
          <a:r>
            <a:rPr lang="en-US"/>
            <a:t>End </a:t>
          </a:r>
        </a:p>
      </dgm:t>
    </dgm:pt>
    <dgm:pt modelId="{591C1688-D7B8-4C02-A880-CD2FD3894A7D}" type="parTrans" cxnId="{E23EDDA3-46B4-4953-A3A1-487E53558F0A}">
      <dgm:prSet/>
      <dgm:spPr/>
      <dgm:t>
        <a:bodyPr/>
        <a:lstStyle/>
        <a:p>
          <a:endParaRPr lang="en-US"/>
        </a:p>
      </dgm:t>
    </dgm:pt>
    <dgm:pt modelId="{5F37C0A1-67C8-4A9F-B7FB-FE33C93D7C11}" type="sibTrans" cxnId="{E23EDDA3-46B4-4953-A3A1-487E53558F0A}">
      <dgm:prSet/>
      <dgm:spPr/>
      <dgm:t>
        <a:bodyPr/>
        <a:lstStyle/>
        <a:p>
          <a:endParaRPr lang="en-US"/>
        </a:p>
      </dgm:t>
    </dgm:pt>
    <dgm:pt modelId="{707FF6C6-57B0-4BAF-8A73-01CDCB7FBA62}">
      <dgm:prSet/>
      <dgm:spPr/>
      <dgm:t>
        <a:bodyPr/>
        <a:lstStyle/>
        <a:p>
          <a:r>
            <a:rPr lang="en-US"/>
            <a:t>Thank you </a:t>
          </a:r>
        </a:p>
      </dgm:t>
    </dgm:pt>
    <dgm:pt modelId="{B7E37D2D-3D2B-412B-8FFC-6BED83110529}" type="parTrans" cxnId="{22828F08-7E00-4CF7-8700-88358BF50866}">
      <dgm:prSet/>
      <dgm:spPr/>
      <dgm:t>
        <a:bodyPr/>
        <a:lstStyle/>
        <a:p>
          <a:endParaRPr lang="en-US"/>
        </a:p>
      </dgm:t>
    </dgm:pt>
    <dgm:pt modelId="{10A33CDE-144E-43FE-9897-CDC9718C3636}" type="sibTrans" cxnId="{22828F08-7E00-4CF7-8700-88358BF50866}">
      <dgm:prSet/>
      <dgm:spPr/>
      <dgm:t>
        <a:bodyPr/>
        <a:lstStyle/>
        <a:p>
          <a:endParaRPr lang="en-US"/>
        </a:p>
      </dgm:t>
    </dgm:pt>
    <dgm:pt modelId="{A5812A48-74D0-44D7-95FA-6BB04D660B02}">
      <dgm:prSet/>
      <dgm:spPr/>
      <dgm:t>
        <a:bodyPr/>
        <a:lstStyle/>
        <a:p>
          <a:r>
            <a:rPr lang="en-US"/>
            <a:t>Next lesson: Pricing strategies </a:t>
          </a:r>
        </a:p>
      </dgm:t>
    </dgm:pt>
    <dgm:pt modelId="{FB13DFFE-93CA-432F-BA7F-9BBCB5120780}" type="parTrans" cxnId="{9A6D7057-3616-4050-878D-9E169FCAADF7}">
      <dgm:prSet/>
      <dgm:spPr/>
      <dgm:t>
        <a:bodyPr/>
        <a:lstStyle/>
        <a:p>
          <a:endParaRPr lang="en-US"/>
        </a:p>
      </dgm:t>
    </dgm:pt>
    <dgm:pt modelId="{951CA992-B1E2-443A-97EB-DC5F486CFC43}" type="sibTrans" cxnId="{9A6D7057-3616-4050-878D-9E169FCAADF7}">
      <dgm:prSet/>
      <dgm:spPr/>
      <dgm:t>
        <a:bodyPr/>
        <a:lstStyle/>
        <a:p>
          <a:endParaRPr lang="en-US"/>
        </a:p>
      </dgm:t>
    </dgm:pt>
    <dgm:pt modelId="{64441B86-B22B-4F8E-AF50-BFCD4AA37351}" type="pres">
      <dgm:prSet presAssocID="{79907782-7B4D-4C18-BDA2-61932D1ADB0B}" presName="linear" presStyleCnt="0">
        <dgm:presLayoutVars>
          <dgm:animLvl val="lvl"/>
          <dgm:resizeHandles val="exact"/>
        </dgm:presLayoutVars>
      </dgm:prSet>
      <dgm:spPr/>
    </dgm:pt>
    <dgm:pt modelId="{B8D090B1-360E-4795-888B-4C732B2500A9}" type="pres">
      <dgm:prSet presAssocID="{D368CAF4-71DF-4046-BC82-30F40BB18A2F}" presName="parentText" presStyleLbl="node1" presStyleIdx="0" presStyleCnt="3">
        <dgm:presLayoutVars>
          <dgm:chMax val="0"/>
          <dgm:bulletEnabled val="1"/>
        </dgm:presLayoutVars>
      </dgm:prSet>
      <dgm:spPr/>
    </dgm:pt>
    <dgm:pt modelId="{F2D39024-50A1-4A4B-99B7-4C132527337D}" type="pres">
      <dgm:prSet presAssocID="{5F37C0A1-67C8-4A9F-B7FB-FE33C93D7C11}" presName="spacer" presStyleCnt="0"/>
      <dgm:spPr/>
    </dgm:pt>
    <dgm:pt modelId="{BCD10A00-F129-46C8-997B-F1CE30558FB5}" type="pres">
      <dgm:prSet presAssocID="{707FF6C6-57B0-4BAF-8A73-01CDCB7FBA62}" presName="parentText" presStyleLbl="node1" presStyleIdx="1" presStyleCnt="3">
        <dgm:presLayoutVars>
          <dgm:chMax val="0"/>
          <dgm:bulletEnabled val="1"/>
        </dgm:presLayoutVars>
      </dgm:prSet>
      <dgm:spPr/>
    </dgm:pt>
    <dgm:pt modelId="{5003412E-C7FC-4A1D-8B6A-D01A278F6806}" type="pres">
      <dgm:prSet presAssocID="{10A33CDE-144E-43FE-9897-CDC9718C3636}" presName="spacer" presStyleCnt="0"/>
      <dgm:spPr/>
    </dgm:pt>
    <dgm:pt modelId="{61512127-6E3B-41C9-B576-4DFD3E203F9F}" type="pres">
      <dgm:prSet presAssocID="{A5812A48-74D0-44D7-95FA-6BB04D660B02}" presName="parentText" presStyleLbl="node1" presStyleIdx="2" presStyleCnt="3">
        <dgm:presLayoutVars>
          <dgm:chMax val="0"/>
          <dgm:bulletEnabled val="1"/>
        </dgm:presLayoutVars>
      </dgm:prSet>
      <dgm:spPr/>
    </dgm:pt>
  </dgm:ptLst>
  <dgm:cxnLst>
    <dgm:cxn modelId="{22828F08-7E00-4CF7-8700-88358BF50866}" srcId="{79907782-7B4D-4C18-BDA2-61932D1ADB0B}" destId="{707FF6C6-57B0-4BAF-8A73-01CDCB7FBA62}" srcOrd="1" destOrd="0" parTransId="{B7E37D2D-3D2B-412B-8FFC-6BED83110529}" sibTransId="{10A33CDE-144E-43FE-9897-CDC9718C3636}"/>
    <dgm:cxn modelId="{40644768-7B1A-4E88-83B3-5694771CAA44}" type="presOf" srcId="{A5812A48-74D0-44D7-95FA-6BB04D660B02}" destId="{61512127-6E3B-41C9-B576-4DFD3E203F9F}" srcOrd="0" destOrd="0" presId="urn:microsoft.com/office/officeart/2005/8/layout/vList2"/>
    <dgm:cxn modelId="{9A6D7057-3616-4050-878D-9E169FCAADF7}" srcId="{79907782-7B4D-4C18-BDA2-61932D1ADB0B}" destId="{A5812A48-74D0-44D7-95FA-6BB04D660B02}" srcOrd="2" destOrd="0" parTransId="{FB13DFFE-93CA-432F-BA7F-9BBCB5120780}" sibTransId="{951CA992-B1E2-443A-97EB-DC5F486CFC43}"/>
    <dgm:cxn modelId="{66572E81-9BC6-4AA6-BA39-F051EFF1A9D1}" type="presOf" srcId="{707FF6C6-57B0-4BAF-8A73-01CDCB7FBA62}" destId="{BCD10A00-F129-46C8-997B-F1CE30558FB5}" srcOrd="0" destOrd="0" presId="urn:microsoft.com/office/officeart/2005/8/layout/vList2"/>
    <dgm:cxn modelId="{E23EDDA3-46B4-4953-A3A1-487E53558F0A}" srcId="{79907782-7B4D-4C18-BDA2-61932D1ADB0B}" destId="{D368CAF4-71DF-4046-BC82-30F40BB18A2F}" srcOrd="0" destOrd="0" parTransId="{591C1688-D7B8-4C02-A880-CD2FD3894A7D}" sibTransId="{5F37C0A1-67C8-4A9F-B7FB-FE33C93D7C11}"/>
    <dgm:cxn modelId="{DF8D2DB5-A990-4DDC-9BFA-087C72CAEAC1}" type="presOf" srcId="{D368CAF4-71DF-4046-BC82-30F40BB18A2F}" destId="{B8D090B1-360E-4795-888B-4C732B2500A9}" srcOrd="0" destOrd="0" presId="urn:microsoft.com/office/officeart/2005/8/layout/vList2"/>
    <dgm:cxn modelId="{E7B2D0FC-BA90-4228-B2CD-C16645D04316}" type="presOf" srcId="{79907782-7B4D-4C18-BDA2-61932D1ADB0B}" destId="{64441B86-B22B-4F8E-AF50-BFCD4AA37351}" srcOrd="0" destOrd="0" presId="urn:microsoft.com/office/officeart/2005/8/layout/vList2"/>
    <dgm:cxn modelId="{E5FF2A3F-FDFE-4607-B0BD-BE1162BE9946}" type="presParOf" srcId="{64441B86-B22B-4F8E-AF50-BFCD4AA37351}" destId="{B8D090B1-360E-4795-888B-4C732B2500A9}" srcOrd="0" destOrd="0" presId="urn:microsoft.com/office/officeart/2005/8/layout/vList2"/>
    <dgm:cxn modelId="{98750927-3EA9-42E1-B313-040C7E556236}" type="presParOf" srcId="{64441B86-B22B-4F8E-AF50-BFCD4AA37351}" destId="{F2D39024-50A1-4A4B-99B7-4C132527337D}" srcOrd="1" destOrd="0" presId="urn:microsoft.com/office/officeart/2005/8/layout/vList2"/>
    <dgm:cxn modelId="{2947D8A2-3F77-49B0-97A8-E8890FDEE266}" type="presParOf" srcId="{64441B86-B22B-4F8E-AF50-BFCD4AA37351}" destId="{BCD10A00-F129-46C8-997B-F1CE30558FB5}" srcOrd="2" destOrd="0" presId="urn:microsoft.com/office/officeart/2005/8/layout/vList2"/>
    <dgm:cxn modelId="{6F64E26C-D392-4269-9E5E-0A9C08BBC0C8}" type="presParOf" srcId="{64441B86-B22B-4F8E-AF50-BFCD4AA37351}" destId="{5003412E-C7FC-4A1D-8B6A-D01A278F6806}" srcOrd="3" destOrd="0" presId="urn:microsoft.com/office/officeart/2005/8/layout/vList2"/>
    <dgm:cxn modelId="{F9693957-9872-4481-BDC9-B3CD8AA2FC1B}" type="presParOf" srcId="{64441B86-B22B-4F8E-AF50-BFCD4AA37351}" destId="{61512127-6E3B-41C9-B576-4DFD3E203F9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157CC-C40C-42C2-A5CA-6FE40BE3445E}">
      <dsp:nvSpPr>
        <dsp:cNvPr id="0" name=""/>
        <dsp:cNvSpPr/>
      </dsp:nvSpPr>
      <dsp:spPr>
        <a:xfrm>
          <a:off x="1333" y="630795"/>
          <a:ext cx="4855627" cy="242781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Consumer product: are product and services bought by final consumers for personal consumption. These will include: </a:t>
          </a:r>
        </a:p>
      </dsp:txBody>
      <dsp:txXfrm>
        <a:off x="72441" y="701903"/>
        <a:ext cx="4713411" cy="2285597"/>
      </dsp:txXfrm>
    </dsp:sp>
    <dsp:sp modelId="{6178BEA0-937F-47AF-AC3C-E19C5DA76F26}">
      <dsp:nvSpPr>
        <dsp:cNvPr id="0" name=""/>
        <dsp:cNvSpPr/>
      </dsp:nvSpPr>
      <dsp:spPr>
        <a:xfrm>
          <a:off x="6070867" y="630795"/>
          <a:ext cx="4855627" cy="2427813"/>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US" sz="2200" kern="1200"/>
            <a:t>Industrial product:  Industrial products are goods that are destined to be sold primarily for use in producing other goods or rendering services as contrasted with goods destined to be sold primarily to the ultimate consumer.</a:t>
          </a:r>
        </a:p>
      </dsp:txBody>
      <dsp:txXfrm>
        <a:off x="6141975" y="701903"/>
        <a:ext cx="4713411" cy="22855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D090B1-360E-4795-888B-4C732B2500A9}">
      <dsp:nvSpPr>
        <dsp:cNvPr id="0" name=""/>
        <dsp:cNvSpPr/>
      </dsp:nvSpPr>
      <dsp:spPr>
        <a:xfrm>
          <a:off x="0" y="27876"/>
          <a:ext cx="6666833" cy="17168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End </a:t>
          </a:r>
        </a:p>
      </dsp:txBody>
      <dsp:txXfrm>
        <a:off x="83809" y="111685"/>
        <a:ext cx="6499215" cy="1549210"/>
      </dsp:txXfrm>
    </dsp:sp>
    <dsp:sp modelId="{BCD10A00-F129-46C8-997B-F1CE30558FB5}">
      <dsp:nvSpPr>
        <dsp:cNvPr id="0" name=""/>
        <dsp:cNvSpPr/>
      </dsp:nvSpPr>
      <dsp:spPr>
        <a:xfrm>
          <a:off x="0" y="1868545"/>
          <a:ext cx="6666833" cy="1716828"/>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Thank you </a:t>
          </a:r>
        </a:p>
      </dsp:txBody>
      <dsp:txXfrm>
        <a:off x="83809" y="1952354"/>
        <a:ext cx="6499215" cy="1549210"/>
      </dsp:txXfrm>
    </dsp:sp>
    <dsp:sp modelId="{61512127-6E3B-41C9-B576-4DFD3E203F9F}">
      <dsp:nvSpPr>
        <dsp:cNvPr id="0" name=""/>
        <dsp:cNvSpPr/>
      </dsp:nvSpPr>
      <dsp:spPr>
        <a:xfrm>
          <a:off x="0" y="3709214"/>
          <a:ext cx="6666833" cy="1716828"/>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Next lesson: Pricing strategies </a:t>
          </a:r>
        </a:p>
      </dsp:txBody>
      <dsp:txXfrm>
        <a:off x="83809" y="3793023"/>
        <a:ext cx="6499215" cy="154921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7FCC4-DAAA-DB3A-EA02-5A7445FA8C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89242B-438E-B90E-5CBC-710438B0B9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414A7E-9D76-F2EE-0E69-B645277C640E}"/>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5" name="Footer Placeholder 4">
            <a:extLst>
              <a:ext uri="{FF2B5EF4-FFF2-40B4-BE49-F238E27FC236}">
                <a16:creationId xmlns:a16="http://schemas.microsoft.com/office/drawing/2014/main" id="{B693843F-EC89-2CDE-D81A-9CAFE44A2A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ADE969-4DBC-AD91-FE36-02AF602BE7DE}"/>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3860050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37629-7ACA-0C8C-9ADC-352D6F19C4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46F81CD-4122-B309-9CCF-0C7D167D20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FFE057-B331-EB07-8378-8EF9DD168D07}"/>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5" name="Footer Placeholder 4">
            <a:extLst>
              <a:ext uri="{FF2B5EF4-FFF2-40B4-BE49-F238E27FC236}">
                <a16:creationId xmlns:a16="http://schemas.microsoft.com/office/drawing/2014/main" id="{A5A7B6CC-455D-2883-31E6-D6F4E6B2D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1E866E-BB40-F419-C1E9-A77386D07B73}"/>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1403772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6660C-2C5C-EB45-BD1C-040E5D308D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A262EE8-D284-D1B3-BC89-B913F23DBAF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036EE2-B9DD-5B5C-4401-809247E0560B}"/>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5" name="Footer Placeholder 4">
            <a:extLst>
              <a:ext uri="{FF2B5EF4-FFF2-40B4-BE49-F238E27FC236}">
                <a16:creationId xmlns:a16="http://schemas.microsoft.com/office/drawing/2014/main" id="{A40C312D-CEF3-893D-EDC3-D19C82CA89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B30A59-80E4-B306-DFF9-DFBBE57C0E0D}"/>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2074934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D2D50-58D5-9617-085E-1A13C7F58B0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5CD272-6F66-33EE-2F18-A98023BF7D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46B7319-D28B-04D9-64AD-F17DACF382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DC1A32-CB31-24BA-3DC0-71D73FE34D22}"/>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6" name="Footer Placeholder 5">
            <a:extLst>
              <a:ext uri="{FF2B5EF4-FFF2-40B4-BE49-F238E27FC236}">
                <a16:creationId xmlns:a16="http://schemas.microsoft.com/office/drawing/2014/main" id="{C2F18979-C285-53FE-A66A-827CF8B4F4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A9A230-F3CD-4546-B10E-13CBB7C9EF0F}"/>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1041536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C200B-6A3F-A10D-78C0-D3163E42450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9D6F3C-782B-E1DD-7A93-47331044D5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535341-F22F-0CF2-81FB-EB6A15470B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4534DB9-9CDB-B17A-F0CD-68242B5222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A72D1F-15F2-2391-D89C-160993F644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FE623E9-C04A-9E52-8E67-E1DE7EE8916C}"/>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8" name="Footer Placeholder 7">
            <a:extLst>
              <a:ext uri="{FF2B5EF4-FFF2-40B4-BE49-F238E27FC236}">
                <a16:creationId xmlns:a16="http://schemas.microsoft.com/office/drawing/2014/main" id="{61AA9296-9C80-0B3C-FB56-0B0A44E2FD2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4F1BE3-A866-E0C0-AE58-D103AE062A22}"/>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138898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19617-76EB-745E-2682-A1494358DE1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AF0CB9C-6314-8509-C0EF-42F5C477C0E0}"/>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4" name="Footer Placeholder 3">
            <a:extLst>
              <a:ext uri="{FF2B5EF4-FFF2-40B4-BE49-F238E27FC236}">
                <a16:creationId xmlns:a16="http://schemas.microsoft.com/office/drawing/2014/main" id="{65384D93-3054-5DA5-F10B-978B3789C59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97A0AF2-A71D-1E8C-4578-FE4CBD8354E5}"/>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187803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C17169-D007-CD2B-4F47-DFE31E13518D}"/>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3" name="Footer Placeholder 2">
            <a:extLst>
              <a:ext uri="{FF2B5EF4-FFF2-40B4-BE49-F238E27FC236}">
                <a16:creationId xmlns:a16="http://schemas.microsoft.com/office/drawing/2014/main" id="{10C581BE-6634-5ACE-090A-E66A0EB317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52CF549-494D-75C9-2039-AEA11576CE08}"/>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37001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4EB11-3B83-0475-BDA0-48639C9679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1CC8DBC-4D9F-9007-0A60-E71B389217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FE49A1-F68A-A10A-15AD-1C7CA78778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061E6B-3342-20BB-2C7F-34FF9093FB98}"/>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6" name="Footer Placeholder 5">
            <a:extLst>
              <a:ext uri="{FF2B5EF4-FFF2-40B4-BE49-F238E27FC236}">
                <a16:creationId xmlns:a16="http://schemas.microsoft.com/office/drawing/2014/main" id="{08825B40-7B45-023D-CA00-A25101E401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F4A6EB-4883-70FA-8368-4C953F377FDA}"/>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3987787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0FC6-591D-1F74-99CF-0674828E62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CBE682-C593-0EFB-215E-BDA82092F6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F875E6-1A5E-203A-3C99-CAA9E7FB6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F38BC7-CA2C-9168-A725-404F7E2E9BE0}"/>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6" name="Footer Placeholder 5">
            <a:extLst>
              <a:ext uri="{FF2B5EF4-FFF2-40B4-BE49-F238E27FC236}">
                <a16:creationId xmlns:a16="http://schemas.microsoft.com/office/drawing/2014/main" id="{876F75FE-63F6-6D55-5CA9-5C70782B41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C31A50-53DB-579E-6712-3B616E268887}"/>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755434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B46B9-D0C7-341F-64AC-1E273BEDE56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A81A636-E676-9F12-4A37-B2C0743896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A552CA-7721-F4B1-59E9-35DA60A1E5F4}"/>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5" name="Footer Placeholder 4">
            <a:extLst>
              <a:ext uri="{FF2B5EF4-FFF2-40B4-BE49-F238E27FC236}">
                <a16:creationId xmlns:a16="http://schemas.microsoft.com/office/drawing/2014/main" id="{51353E68-9237-08C1-57F0-6F8DA0AA05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DF8135-29BB-E0FA-6C65-47A19A32DD97}"/>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4139369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55E059-1E53-7ADC-2CDC-3D90D2DD5C1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97BF2F-40B5-0CBC-45DB-BDD522BD0E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8CD2C2-B7F6-5FBD-517D-633F7823B6A0}"/>
              </a:ext>
            </a:extLst>
          </p:cNvPr>
          <p:cNvSpPr>
            <a:spLocks noGrp="1"/>
          </p:cNvSpPr>
          <p:nvPr>
            <p:ph type="dt" sz="half" idx="10"/>
          </p:nvPr>
        </p:nvSpPr>
        <p:spPr/>
        <p:txBody>
          <a:bodyPr/>
          <a:lstStyle/>
          <a:p>
            <a:fld id="{9F0CD5C7-54E7-4D12-A15D-EDB35FFD22DF}" type="datetimeFigureOut">
              <a:rPr lang="en-US" smtClean="0"/>
              <a:t>4/19/2024</a:t>
            </a:fld>
            <a:endParaRPr lang="en-US"/>
          </a:p>
        </p:txBody>
      </p:sp>
      <p:sp>
        <p:nvSpPr>
          <p:cNvPr id="5" name="Footer Placeholder 4">
            <a:extLst>
              <a:ext uri="{FF2B5EF4-FFF2-40B4-BE49-F238E27FC236}">
                <a16:creationId xmlns:a16="http://schemas.microsoft.com/office/drawing/2014/main" id="{F43A4F28-FF95-2B4A-AA49-3CDBF10904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A61C17-681A-8B5A-C292-50340D059DB7}"/>
              </a:ext>
            </a:extLst>
          </p:cNvPr>
          <p:cNvSpPr>
            <a:spLocks noGrp="1"/>
          </p:cNvSpPr>
          <p:nvPr>
            <p:ph type="sldNum" sz="quarter" idx="12"/>
          </p:nvPr>
        </p:nvSpPr>
        <p:spPr/>
        <p:txBody>
          <a:bodyPr/>
          <a:lstStyle/>
          <a:p>
            <a:fld id="{4571381A-323E-4029-BA41-3B2A751F40F6}" type="slidenum">
              <a:rPr lang="en-US" smtClean="0"/>
              <a:t>‹#›</a:t>
            </a:fld>
            <a:endParaRPr lang="en-US"/>
          </a:p>
        </p:txBody>
      </p:sp>
    </p:spTree>
    <p:extLst>
      <p:ext uri="{BB962C8B-B14F-4D97-AF65-F5344CB8AC3E}">
        <p14:creationId xmlns:p14="http://schemas.microsoft.com/office/powerpoint/2010/main" val="2359571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6F2320-1C53-10FD-9A89-733C0C54DC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158804-5730-ABA3-2B37-1E28A6F0A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615C4D-7F59-D4CF-AAA6-CE9C60294A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0CD5C7-54E7-4D12-A15D-EDB35FFD22DF}" type="datetimeFigureOut">
              <a:rPr lang="en-US" smtClean="0"/>
              <a:t>4/19/2024</a:t>
            </a:fld>
            <a:endParaRPr lang="en-US"/>
          </a:p>
        </p:txBody>
      </p:sp>
      <p:sp>
        <p:nvSpPr>
          <p:cNvPr id="5" name="Footer Placeholder 4">
            <a:extLst>
              <a:ext uri="{FF2B5EF4-FFF2-40B4-BE49-F238E27FC236}">
                <a16:creationId xmlns:a16="http://schemas.microsoft.com/office/drawing/2014/main" id="{94906DF2-2CD3-0B6F-DED1-B912DE5694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84EB157-E9CF-A4EB-1A41-7A0EBBE670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71381A-323E-4029-BA41-3B2A751F40F6}" type="slidenum">
              <a:rPr lang="en-US" smtClean="0"/>
              <a:t>‹#›</a:t>
            </a:fld>
            <a:endParaRPr lang="en-US"/>
          </a:p>
        </p:txBody>
      </p:sp>
    </p:spTree>
    <p:extLst>
      <p:ext uri="{BB962C8B-B14F-4D97-AF65-F5344CB8AC3E}">
        <p14:creationId xmlns:p14="http://schemas.microsoft.com/office/powerpoint/2010/main" val="30292091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27D89-0A59-FA2A-2FE7-F943A3814430}"/>
              </a:ext>
            </a:extLst>
          </p:cNvPr>
          <p:cNvSpPr>
            <a:spLocks noGrp="1"/>
          </p:cNvSpPr>
          <p:nvPr>
            <p:ph type="ctrTitle"/>
          </p:nvPr>
        </p:nvSpPr>
        <p:spPr/>
        <p:txBody>
          <a:bodyPr>
            <a:normAutofit fontScale="90000"/>
          </a:bodyPr>
          <a:lstStyle/>
          <a:p>
            <a:br>
              <a:rPr lang="en-US" sz="2700" dirty="0"/>
            </a:br>
            <a:br>
              <a:rPr lang="en-US" sz="2700" dirty="0"/>
            </a:br>
            <a:br>
              <a:rPr lang="en-US" sz="2700" dirty="0"/>
            </a:br>
            <a:br>
              <a:rPr lang="en-US" sz="2700" dirty="0"/>
            </a:br>
            <a:br>
              <a:rPr lang="en-US" sz="2700" dirty="0"/>
            </a:br>
            <a:br>
              <a:rPr lang="en-US" dirty="0"/>
            </a:br>
            <a:br>
              <a:rPr lang="en-US" sz="4400" dirty="0"/>
            </a:br>
            <a:r>
              <a:rPr lang="en-US" sz="4400" dirty="0"/>
              <a:t>MARKETING MANAGEMENT AND STRATEGY</a:t>
            </a:r>
            <a:br>
              <a:rPr lang="en-US" sz="4400" dirty="0"/>
            </a:br>
            <a:r>
              <a:rPr lang="en-US" sz="4400" dirty="0"/>
              <a:t>WEEK 6 </a:t>
            </a:r>
            <a:br>
              <a:rPr lang="en-US" sz="4400" dirty="0"/>
            </a:br>
            <a:r>
              <a:rPr lang="en-US" sz="4400" dirty="0"/>
              <a:t>PRODUCT AND BRANDING STRATEGIES</a:t>
            </a:r>
          </a:p>
        </p:txBody>
      </p:sp>
      <p:sp>
        <p:nvSpPr>
          <p:cNvPr id="3" name="Subtitle 2">
            <a:extLst>
              <a:ext uri="{FF2B5EF4-FFF2-40B4-BE49-F238E27FC236}">
                <a16:creationId xmlns:a16="http://schemas.microsoft.com/office/drawing/2014/main" id="{69D71D1F-9093-D15C-A0E9-05C6A473DA8B}"/>
              </a:ext>
            </a:extLst>
          </p:cNvPr>
          <p:cNvSpPr>
            <a:spLocks noGrp="1"/>
          </p:cNvSpPr>
          <p:nvPr>
            <p:ph type="subTitle" idx="1"/>
          </p:nvPr>
        </p:nvSpPr>
        <p:spPr/>
        <p:txBody>
          <a:bodyPr/>
          <a:lstStyle/>
          <a:p>
            <a:r>
              <a:rPr lang="en-US" dirty="0"/>
              <a:t>DR KAMAU JOHN NJAU</a:t>
            </a:r>
          </a:p>
        </p:txBody>
      </p:sp>
    </p:spTree>
    <p:extLst>
      <p:ext uri="{BB962C8B-B14F-4D97-AF65-F5344CB8AC3E}">
        <p14:creationId xmlns:p14="http://schemas.microsoft.com/office/powerpoint/2010/main" val="930149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9DED5F-DB50-FF64-2CC1-B9A4B07486D5}"/>
              </a:ext>
            </a:extLst>
          </p:cNvPr>
          <p:cNvSpPr>
            <a:spLocks noGrp="1"/>
          </p:cNvSpPr>
          <p:nvPr>
            <p:ph type="title"/>
          </p:nvPr>
        </p:nvSpPr>
        <p:spPr>
          <a:xfrm>
            <a:off x="686834" y="1153572"/>
            <a:ext cx="3200400" cy="4461163"/>
          </a:xfrm>
        </p:spPr>
        <p:txBody>
          <a:bodyPr>
            <a:normAutofit/>
          </a:bodyPr>
          <a:lstStyle/>
          <a:p>
            <a:r>
              <a:rPr lang="en-US">
                <a:solidFill>
                  <a:srgbClr val="FFFFFF"/>
                </a:solidFill>
              </a:rPr>
              <a:t>Welcome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9D252DB-DDE1-F3DD-DB04-6B40B16EED53}"/>
              </a:ext>
            </a:extLst>
          </p:cNvPr>
          <p:cNvSpPr>
            <a:spLocks noGrp="1"/>
          </p:cNvSpPr>
          <p:nvPr>
            <p:ph idx="1"/>
          </p:nvPr>
        </p:nvSpPr>
        <p:spPr>
          <a:xfrm>
            <a:off x="4447308" y="591344"/>
            <a:ext cx="6906491" cy="5585619"/>
          </a:xfrm>
        </p:spPr>
        <p:txBody>
          <a:bodyPr anchor="ctr">
            <a:normAutofit/>
          </a:bodyPr>
          <a:lstStyle/>
          <a:p>
            <a:r>
              <a:rPr lang="en-US" dirty="0"/>
              <a:t>Welcome to week 6 lecture</a:t>
            </a:r>
          </a:p>
          <a:p>
            <a:r>
              <a:rPr lang="en-US" dirty="0"/>
              <a:t>It is my joy to have you in the class</a:t>
            </a:r>
          </a:p>
          <a:p>
            <a:r>
              <a:rPr lang="en-US" dirty="0"/>
              <a:t>Recap of last week lecture</a:t>
            </a:r>
          </a:p>
          <a:p>
            <a:r>
              <a:rPr lang="en-US" dirty="0"/>
              <a:t>Begin of marketing mix strategies</a:t>
            </a:r>
          </a:p>
          <a:p>
            <a:r>
              <a:rPr lang="en-US" dirty="0"/>
              <a:t>All about goods </a:t>
            </a:r>
          </a:p>
        </p:txBody>
      </p:sp>
    </p:spTree>
    <p:extLst>
      <p:ext uri="{BB962C8B-B14F-4D97-AF65-F5344CB8AC3E}">
        <p14:creationId xmlns:p14="http://schemas.microsoft.com/office/powerpoint/2010/main" val="3973345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0480FD-FEB8-6ACE-869F-22910ABDB92C}"/>
              </a:ext>
            </a:extLst>
          </p:cNvPr>
          <p:cNvSpPr>
            <a:spLocks noGrp="1"/>
          </p:cNvSpPr>
          <p:nvPr>
            <p:ph type="title"/>
          </p:nvPr>
        </p:nvSpPr>
        <p:spPr>
          <a:xfrm>
            <a:off x="4572001" y="601744"/>
            <a:ext cx="6781800" cy="1338696"/>
          </a:xfrm>
        </p:spPr>
        <p:txBody>
          <a:bodyPr>
            <a:normAutofit/>
          </a:bodyPr>
          <a:lstStyle/>
          <a:p>
            <a:r>
              <a:rPr lang="en-US" dirty="0"/>
              <a:t>Subtopics </a:t>
            </a:r>
          </a:p>
        </p:txBody>
      </p:sp>
      <p:pic>
        <p:nvPicPr>
          <p:cNvPr id="5" name="Picture 4" descr="3D wooden cubes with one red cube suspended in mid-air">
            <a:extLst>
              <a:ext uri="{FF2B5EF4-FFF2-40B4-BE49-F238E27FC236}">
                <a16:creationId xmlns:a16="http://schemas.microsoft.com/office/drawing/2014/main" id="{58FD39E6-F85E-C59C-7F1E-30C3DD38ACB2}"/>
              </a:ext>
            </a:extLst>
          </p:cNvPr>
          <p:cNvPicPr>
            <a:picLocks noChangeAspect="1"/>
          </p:cNvPicPr>
          <p:nvPr/>
        </p:nvPicPr>
        <p:blipFill rotWithShape="1">
          <a:blip r:embed="rId2"/>
          <a:srcRect l="37861" r="25593"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0400147E-3FA0-6C3F-8C9D-8D72ACA71848}"/>
              </a:ext>
            </a:extLst>
          </p:cNvPr>
          <p:cNvSpPr>
            <a:spLocks noGrp="1"/>
          </p:cNvSpPr>
          <p:nvPr>
            <p:ph idx="1"/>
          </p:nvPr>
        </p:nvSpPr>
        <p:spPr>
          <a:xfrm>
            <a:off x="4572001" y="2201958"/>
            <a:ext cx="6781800" cy="3900730"/>
          </a:xfrm>
        </p:spPr>
        <p:txBody>
          <a:bodyPr anchor="t">
            <a:normAutofit/>
          </a:bodyPr>
          <a:lstStyle/>
          <a:p>
            <a:r>
              <a:rPr lang="en-US" sz="2000"/>
              <a:t>The concept of product, product levels and product classification. </a:t>
            </a:r>
          </a:p>
          <a:p>
            <a:r>
              <a:rPr lang="en-US" sz="2000"/>
              <a:t>The product hierarchy, product line product mix</a:t>
            </a:r>
          </a:p>
          <a:p>
            <a:r>
              <a:rPr lang="en-US" sz="2000"/>
              <a:t>The product packaging, labelling, warranties and guarantees. </a:t>
            </a:r>
          </a:p>
          <a:p>
            <a:r>
              <a:rPr lang="en-US" sz="2000"/>
              <a:t>Branding .</a:t>
            </a:r>
          </a:p>
          <a:p>
            <a:r>
              <a:rPr lang="en-US" sz="2000"/>
              <a:t>Brand equity</a:t>
            </a:r>
          </a:p>
        </p:txBody>
      </p:sp>
    </p:spTree>
    <p:extLst>
      <p:ext uri="{BB962C8B-B14F-4D97-AF65-F5344CB8AC3E}">
        <p14:creationId xmlns:p14="http://schemas.microsoft.com/office/powerpoint/2010/main" val="32321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21ED5FCA-9564-42B4-9F52-2CCED8ED6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Sphere of mesh and nodes">
            <a:extLst>
              <a:ext uri="{FF2B5EF4-FFF2-40B4-BE49-F238E27FC236}">
                <a16:creationId xmlns:a16="http://schemas.microsoft.com/office/drawing/2014/main" id="{B0711B9D-5EA4-D0B8-AC3B-635C9ADB4D37}"/>
              </a:ext>
            </a:extLst>
          </p:cNvPr>
          <p:cNvPicPr>
            <a:picLocks noChangeAspect="1"/>
          </p:cNvPicPr>
          <p:nvPr/>
        </p:nvPicPr>
        <p:blipFill rotWithShape="1">
          <a:blip r:embed="rId2">
            <a:alphaModFix amt="55000"/>
          </a:blip>
          <a:srcRect t="2677" b="22323"/>
          <a:stretch/>
        </p:blipFill>
        <p:spPr>
          <a:xfrm>
            <a:off x="20" y="-9107"/>
            <a:ext cx="12191980" cy="6858000"/>
          </a:xfrm>
          <a:prstGeom prst="rect">
            <a:avLst/>
          </a:prstGeom>
        </p:spPr>
      </p:pic>
      <p:sp>
        <p:nvSpPr>
          <p:cNvPr id="2" name="Title 1">
            <a:extLst>
              <a:ext uri="{FF2B5EF4-FFF2-40B4-BE49-F238E27FC236}">
                <a16:creationId xmlns:a16="http://schemas.microsoft.com/office/drawing/2014/main" id="{E14F8E40-52A2-D633-2329-1774A7534BD8}"/>
              </a:ext>
            </a:extLst>
          </p:cNvPr>
          <p:cNvSpPr>
            <a:spLocks noGrp="1"/>
          </p:cNvSpPr>
          <p:nvPr>
            <p:ph type="title"/>
          </p:nvPr>
        </p:nvSpPr>
        <p:spPr>
          <a:xfrm>
            <a:off x="838200" y="365125"/>
            <a:ext cx="10515600" cy="1325563"/>
          </a:xfrm>
        </p:spPr>
        <p:txBody>
          <a:bodyPr>
            <a:normAutofit/>
          </a:bodyPr>
          <a:lstStyle/>
          <a:p>
            <a:r>
              <a:rPr lang="en-US">
                <a:solidFill>
                  <a:srgbClr val="FFFFFF"/>
                </a:solidFill>
              </a:rPr>
              <a:t>Saying on product </a:t>
            </a:r>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841E70D-E611-0684-D7E0-F112B3F83196}"/>
              </a:ext>
            </a:extLst>
          </p:cNvPr>
          <p:cNvSpPr>
            <a:spLocks noGrp="1"/>
          </p:cNvSpPr>
          <p:nvPr>
            <p:ph idx="1"/>
          </p:nvPr>
        </p:nvSpPr>
        <p:spPr>
          <a:xfrm>
            <a:off x="838200" y="1825625"/>
            <a:ext cx="10515600" cy="4351338"/>
          </a:xfrm>
        </p:spPr>
        <p:txBody>
          <a:bodyPr>
            <a:normAutofit/>
          </a:bodyPr>
          <a:lstStyle/>
          <a:p>
            <a:r>
              <a:rPr lang="en-US" sz="2000">
                <a:solidFill>
                  <a:srgbClr val="FFFFFF"/>
                </a:solidFill>
              </a:rPr>
              <a:t>“Great design will not sell an inferior product, but it will enable a great product to achieve its maximum potential” Lee Iacocca</a:t>
            </a:r>
          </a:p>
          <a:p>
            <a:r>
              <a:rPr lang="en-US" sz="2000">
                <a:solidFill>
                  <a:srgbClr val="FFFFFF"/>
                </a:solidFill>
              </a:rPr>
              <a:t>“When the product is right, you don’t have to be a great Marketer. ” Seth Godin</a:t>
            </a:r>
          </a:p>
          <a:p>
            <a:r>
              <a:rPr lang="en-US" sz="2000">
                <a:solidFill>
                  <a:srgbClr val="FFFFFF"/>
                </a:solidFill>
              </a:rPr>
              <a:t>“Don’t find customers for your products, find products for your customers.” David Ogilvy</a:t>
            </a:r>
          </a:p>
          <a:p>
            <a:r>
              <a:rPr lang="en-US" sz="2000">
                <a:solidFill>
                  <a:srgbClr val="FFFFFF"/>
                </a:solidFill>
              </a:rPr>
              <a:t>“Good products can be sold by honest advertising. If you don’t think the product is good, you have no business to be advertising it.” Zig Ziglar</a:t>
            </a:r>
          </a:p>
          <a:p>
            <a:r>
              <a:rPr lang="en-US" sz="2000">
                <a:solidFill>
                  <a:srgbClr val="FFFFFF"/>
                </a:solidFill>
              </a:rPr>
              <a:t>“If you believe your product or service can fulfill a true need, it’s your moral obligation to sell it.” Eleanor Roosevelt</a:t>
            </a:r>
          </a:p>
          <a:p>
            <a:r>
              <a:rPr lang="en-US" sz="2000">
                <a:solidFill>
                  <a:srgbClr val="FFFFFF"/>
                </a:solidFill>
              </a:rPr>
              <a:t>“I already am a product.” Ross Perot</a:t>
            </a:r>
          </a:p>
          <a:p>
            <a:r>
              <a:rPr lang="en-US" sz="2000">
                <a:solidFill>
                  <a:srgbClr val="FFFFFF"/>
                </a:solidFill>
              </a:rPr>
              <a:t>“Business is not just doing deals; business is having great products, doing great engineering, and providing tremendous service to customers. Finally, business is a cobweb of human relationships. “Jeff Bezos</a:t>
            </a:r>
          </a:p>
          <a:p>
            <a:endParaRPr lang="en-US" sz="2000">
              <a:solidFill>
                <a:srgbClr val="FFFFFF"/>
              </a:solidFill>
            </a:endParaRPr>
          </a:p>
        </p:txBody>
      </p:sp>
    </p:spTree>
    <p:extLst>
      <p:ext uri="{BB962C8B-B14F-4D97-AF65-F5344CB8AC3E}">
        <p14:creationId xmlns:p14="http://schemas.microsoft.com/office/powerpoint/2010/main" val="1886671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ock market graph on display">
            <a:extLst>
              <a:ext uri="{FF2B5EF4-FFF2-40B4-BE49-F238E27FC236}">
                <a16:creationId xmlns:a16="http://schemas.microsoft.com/office/drawing/2014/main" id="{DB1D2796-75B3-4423-73F2-138A4B5BD479}"/>
              </a:ext>
            </a:extLst>
          </p:cNvPr>
          <p:cNvPicPr>
            <a:picLocks noChangeAspect="1"/>
          </p:cNvPicPr>
          <p:nvPr/>
        </p:nvPicPr>
        <p:blipFill rotWithShape="1">
          <a:blip r:embed="rId2"/>
          <a:srcRect l="45066" r="19212"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D49B767B-DB8F-6797-4C55-ABF0400B7718}"/>
              </a:ext>
            </a:extLst>
          </p:cNvPr>
          <p:cNvSpPr>
            <a:spLocks noGrp="1"/>
          </p:cNvSpPr>
          <p:nvPr>
            <p:ph type="title"/>
          </p:nvPr>
        </p:nvSpPr>
        <p:spPr>
          <a:xfrm>
            <a:off x="1137034" y="609600"/>
            <a:ext cx="6831188" cy="1322887"/>
          </a:xfrm>
        </p:spPr>
        <p:txBody>
          <a:bodyPr>
            <a:normAutofit/>
          </a:bodyPr>
          <a:lstStyle/>
          <a:p>
            <a:r>
              <a:rPr lang="en-US" dirty="0"/>
              <a:t>Product definition </a:t>
            </a:r>
            <a:br>
              <a:rPr lang="en-US" dirty="0"/>
            </a:br>
            <a:endParaRPr lang="en-US" dirty="0"/>
          </a:p>
        </p:txBody>
      </p:sp>
      <p:sp>
        <p:nvSpPr>
          <p:cNvPr id="3" name="Content Placeholder 2">
            <a:extLst>
              <a:ext uri="{FF2B5EF4-FFF2-40B4-BE49-F238E27FC236}">
                <a16:creationId xmlns:a16="http://schemas.microsoft.com/office/drawing/2014/main" id="{022A8852-5086-E329-4AFB-041E48A16800}"/>
              </a:ext>
            </a:extLst>
          </p:cNvPr>
          <p:cNvSpPr>
            <a:spLocks noGrp="1"/>
          </p:cNvSpPr>
          <p:nvPr>
            <p:ph idx="1"/>
          </p:nvPr>
        </p:nvSpPr>
        <p:spPr>
          <a:xfrm>
            <a:off x="1137035" y="2194102"/>
            <a:ext cx="6516216" cy="3908585"/>
          </a:xfrm>
        </p:spPr>
        <p:txBody>
          <a:bodyPr>
            <a:normAutofit/>
          </a:bodyPr>
          <a:lstStyle/>
          <a:p>
            <a:r>
              <a:rPr lang="en-US" sz="1900"/>
              <a:t>A product is anything that can be offered to a market for attention, acquisition, use or consumption, that might satisfy a need (Kotler 1997). </a:t>
            </a:r>
          </a:p>
          <a:p>
            <a:r>
              <a:rPr lang="en-US" sz="1900"/>
              <a:t>Dibb et al (1997) define a product as everything both favorable and unfavorable that one receives in an exchange. </a:t>
            </a:r>
          </a:p>
          <a:p>
            <a:r>
              <a:rPr lang="en-US" sz="1900"/>
              <a:t>“According to W. Alderson “A product is a bundle of utilities consisting of various product features and accompanying services”. </a:t>
            </a:r>
          </a:p>
          <a:p>
            <a:r>
              <a:rPr lang="en-US" sz="1900"/>
              <a:t>Cravens, Hills and Woodruff “Product is anything that is potentially valued by a target market for the benefits or satisfactions it provides, including objects, services, organizations, places people and ideas  </a:t>
            </a:r>
          </a:p>
          <a:p>
            <a:endParaRPr lang="en-US" sz="1900"/>
          </a:p>
        </p:txBody>
      </p:sp>
    </p:spTree>
    <p:extLst>
      <p:ext uri="{BB962C8B-B14F-4D97-AF65-F5344CB8AC3E}">
        <p14:creationId xmlns:p14="http://schemas.microsoft.com/office/powerpoint/2010/main" val="1880717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phere of mesh and nodes">
            <a:extLst>
              <a:ext uri="{FF2B5EF4-FFF2-40B4-BE49-F238E27FC236}">
                <a16:creationId xmlns:a16="http://schemas.microsoft.com/office/drawing/2014/main" id="{51816FE6-90D5-0A65-1E89-BBA2B959BE4C}"/>
              </a:ext>
            </a:extLst>
          </p:cNvPr>
          <p:cNvPicPr>
            <a:picLocks noChangeAspect="1"/>
          </p:cNvPicPr>
          <p:nvPr/>
        </p:nvPicPr>
        <p:blipFill rotWithShape="1">
          <a:blip r:embed="rId2"/>
          <a:srcRect l="42398" r="11410"/>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D49B767B-DB8F-6797-4C55-ABF0400B7718}"/>
              </a:ext>
            </a:extLst>
          </p:cNvPr>
          <p:cNvSpPr>
            <a:spLocks noGrp="1"/>
          </p:cNvSpPr>
          <p:nvPr>
            <p:ph type="title"/>
          </p:nvPr>
        </p:nvSpPr>
        <p:spPr>
          <a:xfrm>
            <a:off x="1137034" y="609600"/>
            <a:ext cx="6831188" cy="1322887"/>
          </a:xfrm>
        </p:spPr>
        <p:txBody>
          <a:bodyPr>
            <a:normAutofit/>
          </a:bodyPr>
          <a:lstStyle/>
          <a:p>
            <a:r>
              <a:rPr lang="en-US" dirty="0"/>
              <a:t>Product definition </a:t>
            </a:r>
            <a:br>
              <a:rPr lang="en-US" dirty="0"/>
            </a:br>
            <a:endParaRPr lang="en-US" dirty="0"/>
          </a:p>
        </p:txBody>
      </p:sp>
      <p:sp>
        <p:nvSpPr>
          <p:cNvPr id="3" name="Content Placeholder 2">
            <a:extLst>
              <a:ext uri="{FF2B5EF4-FFF2-40B4-BE49-F238E27FC236}">
                <a16:creationId xmlns:a16="http://schemas.microsoft.com/office/drawing/2014/main" id="{022A8852-5086-E329-4AFB-041E48A16800}"/>
              </a:ext>
            </a:extLst>
          </p:cNvPr>
          <p:cNvSpPr>
            <a:spLocks noGrp="1"/>
          </p:cNvSpPr>
          <p:nvPr>
            <p:ph idx="1"/>
          </p:nvPr>
        </p:nvSpPr>
        <p:spPr>
          <a:xfrm>
            <a:off x="1137035" y="2194102"/>
            <a:ext cx="6516216" cy="3908585"/>
          </a:xfrm>
        </p:spPr>
        <p:txBody>
          <a:bodyPr>
            <a:normAutofit/>
          </a:bodyPr>
          <a:lstStyle/>
          <a:p>
            <a:r>
              <a:rPr lang="en-US" sz="2000"/>
              <a:t>Stanton , “A product is a set of tangible and intangible attributes, including packaging, color, price, manufacturers and retailer’s services, which the buyer may accept as offering satisfaction or wants or needs”. </a:t>
            </a:r>
          </a:p>
          <a:p>
            <a:r>
              <a:rPr lang="en-US" sz="2000"/>
              <a:t>A product therefore has the want satisfying attributes which drive a customer to purchase the product.</a:t>
            </a:r>
          </a:p>
          <a:p>
            <a:r>
              <a:rPr lang="en-US" sz="2000"/>
              <a:t> It is a package of problem-solving devices and is something more than a physical product. </a:t>
            </a:r>
          </a:p>
          <a:p>
            <a:r>
              <a:rPr lang="en-US" sz="2000"/>
              <a:t>A product encompasses several social and psycho-logical attributes and other intangible factors which provide satisfaction to the consumer.”</a:t>
            </a:r>
          </a:p>
          <a:p>
            <a:endParaRPr lang="en-US" sz="2000"/>
          </a:p>
        </p:txBody>
      </p:sp>
    </p:spTree>
    <p:extLst>
      <p:ext uri="{BB962C8B-B14F-4D97-AF65-F5344CB8AC3E}">
        <p14:creationId xmlns:p14="http://schemas.microsoft.com/office/powerpoint/2010/main" val="3380309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AB7E8D-A746-986B-5E4C-AAB2F2FCDD4E}"/>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Product level </a:t>
            </a:r>
          </a:p>
        </p:txBody>
      </p:sp>
      <p:pic>
        <p:nvPicPr>
          <p:cNvPr id="4" name="Content Placeholder 3">
            <a:extLst>
              <a:ext uri="{FF2B5EF4-FFF2-40B4-BE49-F238E27FC236}">
                <a16:creationId xmlns:a16="http://schemas.microsoft.com/office/drawing/2014/main" id="{77457767-F97D-B672-68F0-DE17BB7F7AA2}"/>
              </a:ext>
            </a:extLst>
          </p:cNvPr>
          <p:cNvPicPr>
            <a:picLocks noGrp="1" noChangeAspect="1"/>
          </p:cNvPicPr>
          <p:nvPr>
            <p:ph idx="1"/>
          </p:nvPr>
        </p:nvPicPr>
        <p:blipFill>
          <a:blip r:embed="rId2"/>
          <a:stretch>
            <a:fillRect/>
          </a:stretch>
        </p:blipFill>
        <p:spPr>
          <a:xfrm>
            <a:off x="4777316" y="1461432"/>
            <a:ext cx="6780700" cy="3932807"/>
          </a:xfrm>
          <a:prstGeom prst="rect">
            <a:avLst/>
          </a:prstGeom>
        </p:spPr>
      </p:pic>
      <p:sp>
        <p:nvSpPr>
          <p:cNvPr id="6" name="TextBox 5">
            <a:extLst>
              <a:ext uri="{FF2B5EF4-FFF2-40B4-BE49-F238E27FC236}">
                <a16:creationId xmlns:a16="http://schemas.microsoft.com/office/drawing/2014/main" id="{9D493E38-A31F-70E4-DC71-8B60FBA9F31C}"/>
              </a:ext>
            </a:extLst>
          </p:cNvPr>
          <p:cNvSpPr txBox="1"/>
          <p:nvPr/>
        </p:nvSpPr>
        <p:spPr>
          <a:xfrm>
            <a:off x="3330525" y="5406196"/>
            <a:ext cx="6098344" cy="369332"/>
          </a:xfrm>
          <a:prstGeom prst="rect">
            <a:avLst/>
          </a:prstGeom>
          <a:noFill/>
        </p:spPr>
        <p:txBody>
          <a:bodyPr wrap="square">
            <a:spAutoFit/>
          </a:bodyPr>
          <a:lstStyle/>
          <a:p>
            <a:r>
              <a:rPr lang="en-US" dirty="0"/>
              <a:t>Source: adopted from Kotler 1997</a:t>
            </a:r>
          </a:p>
        </p:txBody>
      </p:sp>
    </p:spTree>
    <p:extLst>
      <p:ext uri="{BB962C8B-B14F-4D97-AF65-F5344CB8AC3E}">
        <p14:creationId xmlns:p14="http://schemas.microsoft.com/office/powerpoint/2010/main" val="2708254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456AEB01-DFF6-04E1-81F8-D60413368DEB}"/>
              </a:ext>
            </a:extLst>
          </p:cNvPr>
          <p:cNvPicPr>
            <a:picLocks noChangeAspect="1"/>
          </p:cNvPicPr>
          <p:nvPr/>
        </p:nvPicPr>
        <p:blipFill rotWithShape="1">
          <a:blip r:embed="rId2"/>
          <a:srcRect l="34518" r="24370"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FE5E4CAD-36A3-92A1-B22F-8853D51F2A0A}"/>
              </a:ext>
            </a:extLst>
          </p:cNvPr>
          <p:cNvSpPr>
            <a:spLocks noGrp="1"/>
          </p:cNvSpPr>
          <p:nvPr>
            <p:ph type="title"/>
          </p:nvPr>
        </p:nvSpPr>
        <p:spPr>
          <a:xfrm>
            <a:off x="1137034" y="609600"/>
            <a:ext cx="6831188" cy="1322887"/>
          </a:xfrm>
        </p:spPr>
        <p:txBody>
          <a:bodyPr>
            <a:normAutofit/>
          </a:bodyPr>
          <a:lstStyle/>
          <a:p>
            <a:r>
              <a:rPr lang="en-US" dirty="0"/>
              <a:t>Product levels </a:t>
            </a:r>
          </a:p>
        </p:txBody>
      </p:sp>
      <p:sp>
        <p:nvSpPr>
          <p:cNvPr id="3" name="Content Placeholder 2">
            <a:extLst>
              <a:ext uri="{FF2B5EF4-FFF2-40B4-BE49-F238E27FC236}">
                <a16:creationId xmlns:a16="http://schemas.microsoft.com/office/drawing/2014/main" id="{BA4543C2-D4D6-C276-3CEA-277D41F9BFAE}"/>
              </a:ext>
            </a:extLst>
          </p:cNvPr>
          <p:cNvSpPr>
            <a:spLocks noGrp="1"/>
          </p:cNvSpPr>
          <p:nvPr>
            <p:ph idx="1"/>
          </p:nvPr>
        </p:nvSpPr>
        <p:spPr>
          <a:xfrm>
            <a:off x="1137035" y="2194102"/>
            <a:ext cx="6516216" cy="3908585"/>
          </a:xfrm>
        </p:spPr>
        <p:txBody>
          <a:bodyPr>
            <a:normAutofit/>
          </a:bodyPr>
          <a:lstStyle/>
          <a:p>
            <a:r>
              <a:rPr lang="en-US" sz="2000"/>
              <a:t>1. Core benefit: This is the fundamental service or benefit that the customer is really buying. </a:t>
            </a:r>
          </a:p>
          <a:p>
            <a:r>
              <a:rPr lang="en-US" sz="2000"/>
              <a:t>2. Tangible product: This involves turning the core benefit into a basic product. </a:t>
            </a:r>
          </a:p>
          <a:p>
            <a:r>
              <a:rPr lang="en-US" sz="2000"/>
              <a:t>3. Expected product: This is set of attributes and conditions buyers normally expect when they purchase this product. </a:t>
            </a:r>
          </a:p>
          <a:p>
            <a:r>
              <a:rPr lang="en-US" sz="2000"/>
              <a:t>4. Augmented product: It involves extra benefits that the marketer adds to his offering </a:t>
            </a:r>
          </a:p>
          <a:p>
            <a:r>
              <a:rPr lang="en-US" sz="2000"/>
              <a:t>5. Potential product: This encompasses all the possible augmentations and transformations the product or offering might offer in the future.</a:t>
            </a:r>
          </a:p>
          <a:p>
            <a:endParaRPr lang="en-US" sz="2000"/>
          </a:p>
        </p:txBody>
      </p:sp>
    </p:spTree>
    <p:extLst>
      <p:ext uri="{BB962C8B-B14F-4D97-AF65-F5344CB8AC3E}">
        <p14:creationId xmlns:p14="http://schemas.microsoft.com/office/powerpoint/2010/main" val="2897842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AA4EB1F-56B4-414D-3CF6-287064F581B2}"/>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kern="1200">
                <a:solidFill>
                  <a:srgbClr val="FFFFFF"/>
                </a:solidFill>
                <a:latin typeface="+mj-lt"/>
                <a:ea typeface="+mj-ea"/>
                <a:cs typeface="+mj-cs"/>
              </a:rPr>
              <a:t>Product classification based on durability </a:t>
            </a:r>
          </a:p>
        </p:txBody>
      </p:sp>
      <p:sp>
        <p:nvSpPr>
          <p:cNvPr id="3" name="Text Placeholder 2">
            <a:extLst>
              <a:ext uri="{FF2B5EF4-FFF2-40B4-BE49-F238E27FC236}">
                <a16:creationId xmlns:a16="http://schemas.microsoft.com/office/drawing/2014/main" id="{879FC727-6FB0-D94B-CEC1-D519181A2709}"/>
              </a:ext>
            </a:extLst>
          </p:cNvPr>
          <p:cNvSpPr>
            <a:spLocks/>
          </p:cNvSpPr>
          <p:nvPr/>
        </p:nvSpPr>
        <p:spPr>
          <a:xfrm>
            <a:off x="1218333" y="2112579"/>
            <a:ext cx="4796628" cy="766220"/>
          </a:xfrm>
          <a:prstGeom prst="rect">
            <a:avLst/>
          </a:prstGeom>
        </p:spPr>
        <p:txBody>
          <a:bodyPr/>
          <a:lstStyle/>
          <a:p>
            <a:pPr defTabSz="841248">
              <a:spcAft>
                <a:spcPts val="600"/>
              </a:spcAft>
            </a:pPr>
            <a:r>
              <a:rPr lang="en-US" sz="1656" kern="1200">
                <a:solidFill>
                  <a:schemeClr val="tx1"/>
                </a:solidFill>
                <a:latin typeface="+mn-lt"/>
                <a:ea typeface="+mn-ea"/>
                <a:cs typeface="+mn-cs"/>
              </a:rPr>
              <a:t>Class </a:t>
            </a:r>
            <a:endParaRPr lang="en-US"/>
          </a:p>
        </p:txBody>
      </p:sp>
      <p:sp>
        <p:nvSpPr>
          <p:cNvPr id="4" name="Content Placeholder 3">
            <a:extLst>
              <a:ext uri="{FF2B5EF4-FFF2-40B4-BE49-F238E27FC236}">
                <a16:creationId xmlns:a16="http://schemas.microsoft.com/office/drawing/2014/main" id="{B4E9F843-67F3-6ED2-EBDA-8291FB9F8EF5}"/>
              </a:ext>
            </a:extLst>
          </p:cNvPr>
          <p:cNvSpPr>
            <a:spLocks/>
          </p:cNvSpPr>
          <p:nvPr/>
        </p:nvSpPr>
        <p:spPr>
          <a:xfrm>
            <a:off x="1218333" y="2878799"/>
            <a:ext cx="4796628" cy="3426585"/>
          </a:xfrm>
          <a:prstGeom prst="rect">
            <a:avLst/>
          </a:prstGeom>
        </p:spPr>
        <p:txBody>
          <a:bodyPr>
            <a:normAutofit/>
          </a:bodyPr>
          <a:lstStyle/>
          <a:p>
            <a:pPr defTabSz="841248">
              <a:spcAft>
                <a:spcPts val="600"/>
              </a:spcAft>
            </a:pPr>
            <a:r>
              <a:rPr lang="en-US" sz="1656" kern="1200">
                <a:solidFill>
                  <a:schemeClr val="tx1"/>
                </a:solidFill>
                <a:latin typeface="+mn-lt"/>
                <a:ea typeface="+mn-ea"/>
                <a:cs typeface="+mn-cs"/>
              </a:rPr>
              <a:t>a)	Non-durable goods are tangible goods consumed in one or a few uses such as bread and milk. </a:t>
            </a:r>
          </a:p>
          <a:p>
            <a:pPr defTabSz="841248">
              <a:spcAft>
                <a:spcPts val="600"/>
              </a:spcAft>
            </a:pPr>
            <a:r>
              <a:rPr lang="en-US" sz="1656" kern="1200">
                <a:solidFill>
                  <a:schemeClr val="tx1"/>
                </a:solidFill>
                <a:latin typeface="+mn-lt"/>
                <a:ea typeface="+mn-ea"/>
                <a:cs typeface="+mn-cs"/>
              </a:rPr>
              <a:t>b)	Durable goods: survive many uses e.g. electronic items, machines, tools etc. </a:t>
            </a:r>
          </a:p>
          <a:p>
            <a:pPr defTabSz="841248">
              <a:spcAft>
                <a:spcPts val="600"/>
              </a:spcAft>
            </a:pPr>
            <a:r>
              <a:rPr lang="en-US" sz="1656" kern="1200">
                <a:solidFill>
                  <a:schemeClr val="tx1"/>
                </a:solidFill>
                <a:latin typeface="+mn-lt"/>
                <a:ea typeface="+mn-ea"/>
                <a:cs typeface="+mn-cs"/>
              </a:rPr>
              <a:t>c)	Services: are intangible, inseparable, variable and perishable products such as legal services, appliance repairs </a:t>
            </a:r>
            <a:r>
              <a:rPr lang="en-US" sz="1656" kern="1200" err="1">
                <a:solidFill>
                  <a:schemeClr val="tx1"/>
                </a:solidFill>
                <a:latin typeface="+mn-lt"/>
                <a:ea typeface="+mn-ea"/>
                <a:cs typeface="+mn-cs"/>
              </a:rPr>
              <a:t>etc</a:t>
            </a:r>
            <a:endParaRPr lang="en-US" sz="1656" kern="1200">
              <a:solidFill>
                <a:schemeClr val="tx1"/>
              </a:solidFill>
              <a:latin typeface="+mn-lt"/>
              <a:ea typeface="+mn-ea"/>
              <a:cs typeface="+mn-cs"/>
            </a:endParaRPr>
          </a:p>
          <a:p>
            <a:pPr>
              <a:spcAft>
                <a:spcPts val="600"/>
              </a:spcAft>
            </a:pPr>
            <a:endParaRPr lang="en-US"/>
          </a:p>
        </p:txBody>
      </p:sp>
      <p:sp>
        <p:nvSpPr>
          <p:cNvPr id="5" name="Text Placeholder 4">
            <a:extLst>
              <a:ext uri="{FF2B5EF4-FFF2-40B4-BE49-F238E27FC236}">
                <a16:creationId xmlns:a16="http://schemas.microsoft.com/office/drawing/2014/main" id="{E14DADFC-5C28-3590-4274-ED1D76047496}"/>
              </a:ext>
            </a:extLst>
          </p:cNvPr>
          <p:cNvSpPr>
            <a:spLocks/>
          </p:cNvSpPr>
          <p:nvPr/>
        </p:nvSpPr>
        <p:spPr>
          <a:xfrm>
            <a:off x="6177358" y="2112579"/>
            <a:ext cx="4820250" cy="766220"/>
          </a:xfrm>
          <a:prstGeom prst="rect">
            <a:avLst/>
          </a:prstGeom>
        </p:spPr>
        <p:txBody>
          <a:bodyPr/>
          <a:lstStyle/>
          <a:p>
            <a:pPr defTabSz="841248">
              <a:spcAft>
                <a:spcPts val="600"/>
              </a:spcAft>
            </a:pPr>
            <a:r>
              <a:rPr lang="en-US" sz="1656" kern="1200">
                <a:solidFill>
                  <a:schemeClr val="tx1"/>
                </a:solidFill>
                <a:latin typeface="+mn-lt"/>
                <a:ea typeface="+mn-ea"/>
                <a:cs typeface="+mn-cs"/>
              </a:rPr>
              <a:t>Strategy </a:t>
            </a:r>
            <a:endParaRPr lang="en-US"/>
          </a:p>
        </p:txBody>
      </p:sp>
      <p:sp>
        <p:nvSpPr>
          <p:cNvPr id="6" name="Content Placeholder 5">
            <a:extLst>
              <a:ext uri="{FF2B5EF4-FFF2-40B4-BE49-F238E27FC236}">
                <a16:creationId xmlns:a16="http://schemas.microsoft.com/office/drawing/2014/main" id="{24008310-184E-30A9-9154-F4ABDC6FDAFE}"/>
              </a:ext>
            </a:extLst>
          </p:cNvPr>
          <p:cNvSpPr>
            <a:spLocks/>
          </p:cNvSpPr>
          <p:nvPr/>
        </p:nvSpPr>
        <p:spPr>
          <a:xfrm>
            <a:off x="6177358" y="2878799"/>
            <a:ext cx="4820250" cy="3426585"/>
          </a:xfrm>
          <a:prstGeom prst="rect">
            <a:avLst/>
          </a:prstGeom>
        </p:spPr>
        <p:txBody>
          <a:bodyPr>
            <a:normAutofit/>
          </a:bodyPr>
          <a:lstStyle/>
          <a:p>
            <a:pPr defTabSz="841248">
              <a:spcAft>
                <a:spcPts val="600"/>
              </a:spcAft>
            </a:pPr>
            <a:r>
              <a:rPr lang="en-US" sz="1656" kern="1200">
                <a:solidFill>
                  <a:schemeClr val="tx1"/>
                </a:solidFill>
                <a:latin typeface="+mn-lt"/>
                <a:ea typeface="+mn-ea"/>
                <a:cs typeface="+mn-cs"/>
              </a:rPr>
              <a:t>a) The strategy is to make them available, charge low prices and advertise heavily to encourage trial and repeat purchases. </a:t>
            </a:r>
          </a:p>
          <a:p>
            <a:pPr defTabSz="841248">
              <a:spcAft>
                <a:spcPts val="600"/>
              </a:spcAft>
            </a:pPr>
            <a:r>
              <a:rPr lang="en-US" sz="1656" kern="1200">
                <a:solidFill>
                  <a:schemeClr val="tx1"/>
                </a:solidFill>
                <a:latin typeface="+mn-lt"/>
                <a:ea typeface="+mn-ea"/>
                <a:cs typeface="+mn-cs"/>
              </a:rPr>
              <a:t> b) The strategy involves more personal selling, higher prices, guarantees and warranties. </a:t>
            </a:r>
          </a:p>
          <a:p>
            <a:pPr defTabSz="841248">
              <a:spcAft>
                <a:spcPts val="600"/>
              </a:spcAft>
            </a:pPr>
            <a:r>
              <a:rPr lang="en-US" sz="1656" kern="1200">
                <a:solidFill>
                  <a:schemeClr val="tx1"/>
                </a:solidFill>
                <a:latin typeface="+mn-lt"/>
                <a:ea typeface="+mn-ea"/>
                <a:cs typeface="+mn-cs"/>
              </a:rPr>
              <a:t>c) The strategy for marketing such products include quality control, supplier credibility, and adaptability. </a:t>
            </a:r>
          </a:p>
          <a:p>
            <a:pPr>
              <a:spcAft>
                <a:spcPts val="600"/>
              </a:spcAft>
            </a:pPr>
            <a:endParaRPr lang="en-US"/>
          </a:p>
        </p:txBody>
      </p:sp>
    </p:spTree>
    <p:extLst>
      <p:ext uri="{BB962C8B-B14F-4D97-AF65-F5344CB8AC3E}">
        <p14:creationId xmlns:p14="http://schemas.microsoft.com/office/powerpoint/2010/main" val="2382895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0C40D06-A979-30F4-57FE-D2AC9B20E267}"/>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Based on usage classification </a:t>
            </a:r>
            <a:br>
              <a:rPr lang="en-US" sz="4000">
                <a:solidFill>
                  <a:srgbClr val="FFFFFF"/>
                </a:solidFill>
              </a:rPr>
            </a:br>
            <a:endParaRPr lang="en-US" sz="4000">
              <a:solidFill>
                <a:srgbClr val="FFFFFF"/>
              </a:solidFill>
            </a:endParaRPr>
          </a:p>
        </p:txBody>
      </p:sp>
      <p:graphicFrame>
        <p:nvGraphicFramePr>
          <p:cNvPr id="21" name="Content Placeholder 2">
            <a:extLst>
              <a:ext uri="{FF2B5EF4-FFF2-40B4-BE49-F238E27FC236}">
                <a16:creationId xmlns:a16="http://schemas.microsoft.com/office/drawing/2014/main" id="{DEB5309C-49D5-9B35-310C-51974907B27A}"/>
              </a:ext>
            </a:extLst>
          </p:cNvPr>
          <p:cNvGraphicFramePr>
            <a:graphicFrameLocks noGrp="1"/>
          </p:cNvGraphicFramePr>
          <p:nvPr>
            <p:ph idx="1"/>
            <p:extLst>
              <p:ext uri="{D42A27DB-BD31-4B8C-83A1-F6EECF244321}">
                <p14:modId xmlns:p14="http://schemas.microsoft.com/office/powerpoint/2010/main" val="129997934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5104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A2D300-6ED4-E238-F01C-E6BEEC33E3D4}"/>
              </a:ext>
            </a:extLst>
          </p:cNvPr>
          <p:cNvSpPr>
            <a:spLocks noGrp="1"/>
          </p:cNvSpPr>
          <p:nvPr>
            <p:ph type="title"/>
          </p:nvPr>
        </p:nvSpPr>
        <p:spPr>
          <a:xfrm>
            <a:off x="1133515" y="715379"/>
            <a:ext cx="10176151" cy="1097519"/>
          </a:xfrm>
        </p:spPr>
        <p:txBody>
          <a:bodyPr vert="horz" lIns="91440" tIns="45720" rIns="91440" bIns="45720" rtlCol="0" anchor="ctr">
            <a:normAutofit/>
          </a:bodyPr>
          <a:lstStyle/>
          <a:p>
            <a:r>
              <a:rPr lang="en-US" sz="4000" kern="1200">
                <a:solidFill>
                  <a:schemeClr val="tx1"/>
                </a:solidFill>
                <a:latin typeface="+mj-lt"/>
                <a:ea typeface="+mj-ea"/>
                <a:cs typeface="+mj-cs"/>
              </a:rPr>
              <a:t>Based on usage classification </a:t>
            </a:r>
          </a:p>
        </p:txBody>
      </p:sp>
      <p:sp>
        <p:nvSpPr>
          <p:cNvPr id="14" name="Rectangle 13">
            <a:extLst>
              <a:ext uri="{FF2B5EF4-FFF2-40B4-BE49-F238E27FC236}">
                <a16:creationId xmlns:a16="http://schemas.microsoft.com/office/drawing/2014/main" id="{B444D337-4D9F-40A8-BA84-C0BFA7A8A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0478D1D-B50E-41C8-8A55-36A53D449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AC4A6EFC-8F5B-2F1C-56DA-71839EE00637}"/>
              </a:ext>
            </a:extLst>
          </p:cNvPr>
          <p:cNvSpPr>
            <a:spLocks/>
          </p:cNvSpPr>
          <p:nvPr/>
        </p:nvSpPr>
        <p:spPr>
          <a:xfrm>
            <a:off x="1300997" y="1908550"/>
            <a:ext cx="4707390" cy="751965"/>
          </a:xfrm>
          <a:prstGeom prst="rect">
            <a:avLst/>
          </a:prstGeom>
        </p:spPr>
        <p:txBody>
          <a:bodyPr/>
          <a:lstStyle/>
          <a:p>
            <a:pPr defTabSz="832104">
              <a:spcAft>
                <a:spcPts val="600"/>
              </a:spcAft>
            </a:pPr>
            <a:r>
              <a:rPr lang="en-US" sz="1638" kern="1200">
                <a:solidFill>
                  <a:schemeClr val="tx1"/>
                </a:solidFill>
                <a:latin typeface="+mn-lt"/>
                <a:ea typeface="+mn-ea"/>
                <a:cs typeface="+mn-cs"/>
              </a:rPr>
              <a:t>Consumer Product </a:t>
            </a:r>
            <a:endParaRPr lang="en-US"/>
          </a:p>
        </p:txBody>
      </p:sp>
      <p:sp>
        <p:nvSpPr>
          <p:cNvPr id="4" name="Content Placeholder 3">
            <a:extLst>
              <a:ext uri="{FF2B5EF4-FFF2-40B4-BE49-F238E27FC236}">
                <a16:creationId xmlns:a16="http://schemas.microsoft.com/office/drawing/2014/main" id="{592416BF-2EC3-4433-B0F1-4E8C73DBDCD2}"/>
              </a:ext>
            </a:extLst>
          </p:cNvPr>
          <p:cNvSpPr>
            <a:spLocks/>
          </p:cNvSpPr>
          <p:nvPr/>
        </p:nvSpPr>
        <p:spPr>
          <a:xfrm>
            <a:off x="1300997" y="2660515"/>
            <a:ext cx="4707390" cy="3362836"/>
          </a:xfrm>
          <a:prstGeom prst="rect">
            <a:avLst/>
          </a:prstGeom>
        </p:spPr>
        <p:txBody>
          <a:bodyPr>
            <a:normAutofit/>
          </a:bodyPr>
          <a:lstStyle/>
          <a:p>
            <a:pPr defTabSz="832104">
              <a:spcAft>
                <a:spcPts val="600"/>
              </a:spcAft>
            </a:pPr>
            <a:r>
              <a:rPr lang="en-US" sz="1638" kern="1200">
                <a:solidFill>
                  <a:schemeClr val="tx1"/>
                </a:solidFill>
                <a:latin typeface="+mn-lt"/>
                <a:ea typeface="+mn-ea"/>
                <a:cs typeface="+mn-cs"/>
              </a:rPr>
              <a:t>a) Convenience product: customer usually buys frequently, immediately and with a minimum of comparison and buying efforts. </a:t>
            </a:r>
          </a:p>
          <a:p>
            <a:pPr defTabSz="832104">
              <a:spcAft>
                <a:spcPts val="600"/>
              </a:spcAft>
            </a:pPr>
            <a:r>
              <a:rPr lang="en-US" sz="1638" kern="1200">
                <a:solidFill>
                  <a:schemeClr val="tx1"/>
                </a:solidFill>
                <a:latin typeface="+mn-lt"/>
                <a:ea typeface="+mn-ea"/>
                <a:cs typeface="+mn-cs"/>
              </a:rPr>
              <a:t>b) Shopping products: Less frequent purchases requiring more shopping effort and price, quality, and style comparisons. </a:t>
            </a:r>
          </a:p>
          <a:p>
            <a:pPr defTabSz="832104">
              <a:spcAft>
                <a:spcPts val="600"/>
              </a:spcAft>
            </a:pPr>
            <a:r>
              <a:rPr lang="en-US" sz="1638" kern="1200">
                <a:solidFill>
                  <a:schemeClr val="tx1"/>
                </a:solidFill>
                <a:latin typeface="+mn-lt"/>
                <a:ea typeface="+mn-ea"/>
                <a:cs typeface="+mn-cs"/>
              </a:rPr>
              <a:t>c) Specialty product: Strong brand preference and loyalty, requires special purchase effort, little brand comparisons, and low-price sensitivity. </a:t>
            </a:r>
          </a:p>
          <a:p>
            <a:pPr defTabSz="832104">
              <a:spcAft>
                <a:spcPts val="600"/>
              </a:spcAft>
            </a:pPr>
            <a:r>
              <a:rPr lang="en-US" sz="1638" kern="1200">
                <a:solidFill>
                  <a:schemeClr val="tx1"/>
                </a:solidFill>
                <a:latin typeface="+mn-lt"/>
                <a:ea typeface="+mn-ea"/>
                <a:cs typeface="+mn-cs"/>
              </a:rPr>
              <a:t>d) Unsought products: Little product awareness and knowledge (or if aware, sometimes negative interest). </a:t>
            </a:r>
            <a:endParaRPr lang="en-US"/>
          </a:p>
        </p:txBody>
      </p:sp>
      <p:sp>
        <p:nvSpPr>
          <p:cNvPr id="5" name="Text Placeholder 4">
            <a:extLst>
              <a:ext uri="{FF2B5EF4-FFF2-40B4-BE49-F238E27FC236}">
                <a16:creationId xmlns:a16="http://schemas.microsoft.com/office/drawing/2014/main" id="{0F7BD365-0054-27D3-8C1A-6B091FEBF047}"/>
              </a:ext>
            </a:extLst>
          </p:cNvPr>
          <p:cNvSpPr>
            <a:spLocks/>
          </p:cNvSpPr>
          <p:nvPr/>
        </p:nvSpPr>
        <p:spPr>
          <a:xfrm>
            <a:off x="6167763" y="1908550"/>
            <a:ext cx="4730573" cy="751965"/>
          </a:xfrm>
          <a:prstGeom prst="rect">
            <a:avLst/>
          </a:prstGeom>
        </p:spPr>
        <p:txBody>
          <a:bodyPr/>
          <a:lstStyle/>
          <a:p>
            <a:pPr defTabSz="832104">
              <a:spcAft>
                <a:spcPts val="600"/>
              </a:spcAft>
            </a:pPr>
            <a:r>
              <a:rPr lang="en-US" sz="1638" kern="1200">
                <a:solidFill>
                  <a:schemeClr val="tx1"/>
                </a:solidFill>
                <a:latin typeface="+mn-lt"/>
                <a:ea typeface="+mn-ea"/>
                <a:cs typeface="+mn-cs"/>
              </a:rPr>
              <a:t>Strategy </a:t>
            </a:r>
            <a:endParaRPr lang="en-US"/>
          </a:p>
        </p:txBody>
      </p:sp>
      <p:sp>
        <p:nvSpPr>
          <p:cNvPr id="6" name="Content Placeholder 5">
            <a:extLst>
              <a:ext uri="{FF2B5EF4-FFF2-40B4-BE49-F238E27FC236}">
                <a16:creationId xmlns:a16="http://schemas.microsoft.com/office/drawing/2014/main" id="{0A0DCB7A-B5A6-F490-53AC-817A4706CDE0}"/>
              </a:ext>
            </a:extLst>
          </p:cNvPr>
          <p:cNvSpPr>
            <a:spLocks/>
          </p:cNvSpPr>
          <p:nvPr/>
        </p:nvSpPr>
        <p:spPr>
          <a:xfrm>
            <a:off x="6167763" y="2660515"/>
            <a:ext cx="4730573" cy="3362836"/>
          </a:xfrm>
          <a:prstGeom prst="rect">
            <a:avLst/>
          </a:prstGeom>
        </p:spPr>
        <p:txBody>
          <a:bodyPr>
            <a:normAutofit fontScale="92500" lnSpcReduction="10000"/>
          </a:bodyPr>
          <a:lstStyle/>
          <a:p>
            <a:pPr defTabSz="832104">
              <a:lnSpc>
                <a:spcPct val="90000"/>
              </a:lnSpc>
              <a:spcAft>
                <a:spcPts val="600"/>
              </a:spcAft>
            </a:pPr>
            <a:r>
              <a:rPr lang="en-US" sz="1700" kern="1200">
                <a:solidFill>
                  <a:schemeClr val="tx1"/>
                </a:solidFill>
                <a:latin typeface="+mn-lt"/>
                <a:ea typeface="+mn-ea"/>
                <a:cs typeface="+mn-cs"/>
              </a:rPr>
              <a:t>a) Convenience product usually low priced and market placed them in many locations. (Soap, candy, newspaper)</a:t>
            </a:r>
          </a:p>
          <a:p>
            <a:pPr defTabSz="832104">
              <a:lnSpc>
                <a:spcPct val="90000"/>
              </a:lnSpc>
              <a:spcAft>
                <a:spcPts val="600"/>
              </a:spcAft>
            </a:pPr>
            <a:r>
              <a:rPr lang="en-US" sz="1700" kern="1200">
                <a:solidFill>
                  <a:schemeClr val="tx1"/>
                </a:solidFill>
                <a:latin typeface="+mn-lt"/>
                <a:ea typeface="+mn-ea"/>
                <a:cs typeface="+mn-cs"/>
              </a:rPr>
              <a:t>b) Higher than convenience good pricing. Selective distribution in fewer outlets. Advertising and personal selling by producer and reseller. (Major appliances, TV’s, furniture, clothing).</a:t>
            </a:r>
          </a:p>
          <a:p>
            <a:pPr defTabSz="832104">
              <a:lnSpc>
                <a:spcPct val="90000"/>
              </a:lnSpc>
              <a:spcAft>
                <a:spcPts val="600"/>
              </a:spcAft>
            </a:pPr>
            <a:r>
              <a:rPr lang="en-US" sz="1700" kern="1200">
                <a:solidFill>
                  <a:schemeClr val="tx1"/>
                </a:solidFill>
                <a:latin typeface="+mn-lt"/>
                <a:ea typeface="+mn-ea"/>
                <a:cs typeface="+mn-cs"/>
              </a:rPr>
              <a:t>c) High price. Exclusive distribution. Carefully targeted promotion by producers and resellers. (Specific brands and types of cars, high-priced photographic equipment)</a:t>
            </a:r>
          </a:p>
          <a:p>
            <a:pPr defTabSz="832104">
              <a:lnSpc>
                <a:spcPct val="90000"/>
              </a:lnSpc>
              <a:spcAft>
                <a:spcPts val="600"/>
              </a:spcAft>
            </a:pPr>
            <a:r>
              <a:rPr lang="en-US" sz="1700" kern="1200">
                <a:solidFill>
                  <a:schemeClr val="tx1"/>
                </a:solidFill>
                <a:latin typeface="+mn-lt"/>
                <a:ea typeface="+mn-ea"/>
                <a:cs typeface="+mn-cs"/>
              </a:rPr>
              <a:t>d) Pricing varies. Distribution varies. Aggressive advertising and personal selling by producers and resellers. (Life insurance, cemetery plots)</a:t>
            </a:r>
          </a:p>
          <a:p>
            <a:pPr defTabSz="832104">
              <a:lnSpc>
                <a:spcPct val="90000"/>
              </a:lnSpc>
              <a:spcAft>
                <a:spcPts val="600"/>
              </a:spcAft>
            </a:pPr>
            <a:endParaRPr lang="en-US" sz="1700" kern="1200">
              <a:solidFill>
                <a:schemeClr val="tx1"/>
              </a:solidFill>
              <a:latin typeface="+mn-lt"/>
              <a:ea typeface="+mn-ea"/>
              <a:cs typeface="+mn-cs"/>
            </a:endParaRPr>
          </a:p>
          <a:p>
            <a:pPr defTabSz="832104">
              <a:lnSpc>
                <a:spcPct val="90000"/>
              </a:lnSpc>
              <a:spcAft>
                <a:spcPts val="600"/>
              </a:spcAft>
            </a:pPr>
            <a:endParaRPr lang="en-US" sz="1700" kern="1200">
              <a:solidFill>
                <a:schemeClr val="tx1"/>
              </a:solidFill>
              <a:latin typeface="+mn-lt"/>
              <a:ea typeface="+mn-ea"/>
              <a:cs typeface="+mn-cs"/>
            </a:endParaRPr>
          </a:p>
          <a:p>
            <a:pPr defTabSz="832104">
              <a:lnSpc>
                <a:spcPct val="90000"/>
              </a:lnSpc>
              <a:spcAft>
                <a:spcPts val="600"/>
              </a:spcAft>
            </a:pPr>
            <a:endParaRPr lang="en-US" sz="1700" kern="1200">
              <a:solidFill>
                <a:schemeClr val="tx1"/>
              </a:solidFill>
              <a:latin typeface="+mn-lt"/>
              <a:ea typeface="+mn-ea"/>
              <a:cs typeface="+mn-cs"/>
            </a:endParaRPr>
          </a:p>
          <a:p>
            <a:pPr>
              <a:lnSpc>
                <a:spcPct val="90000"/>
              </a:lnSpc>
              <a:spcAft>
                <a:spcPts val="600"/>
              </a:spcAft>
            </a:pPr>
            <a:endParaRPr lang="en-US" sz="1700"/>
          </a:p>
        </p:txBody>
      </p:sp>
    </p:spTree>
    <p:extLst>
      <p:ext uri="{BB962C8B-B14F-4D97-AF65-F5344CB8AC3E}">
        <p14:creationId xmlns:p14="http://schemas.microsoft.com/office/powerpoint/2010/main" val="2877818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512FE0-2860-E961-B636-5262C2360158}"/>
              </a:ext>
            </a:extLst>
          </p:cNvPr>
          <p:cNvSpPr>
            <a:spLocks noGrp="1"/>
          </p:cNvSpPr>
          <p:nvPr>
            <p:ph type="title"/>
          </p:nvPr>
        </p:nvSpPr>
        <p:spPr>
          <a:xfrm>
            <a:off x="1171074" y="1396686"/>
            <a:ext cx="3240506" cy="4064628"/>
          </a:xfrm>
        </p:spPr>
        <p:txBody>
          <a:bodyPr>
            <a:normAutofit/>
          </a:bodyPr>
          <a:lstStyle/>
          <a:p>
            <a:r>
              <a:rPr lang="en-US">
                <a:solidFill>
                  <a:srgbClr val="FFFFFF"/>
                </a:solidFill>
              </a:rPr>
              <a:t>Product Hierarchy</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F30F1B4-A89A-9604-77DC-A567C1F8698E}"/>
              </a:ext>
            </a:extLst>
          </p:cNvPr>
          <p:cNvSpPr>
            <a:spLocks noGrp="1"/>
          </p:cNvSpPr>
          <p:nvPr>
            <p:ph idx="1"/>
          </p:nvPr>
        </p:nvSpPr>
        <p:spPr>
          <a:xfrm>
            <a:off x="5370153" y="1526033"/>
            <a:ext cx="5536397" cy="3935281"/>
          </a:xfrm>
        </p:spPr>
        <p:txBody>
          <a:bodyPr>
            <a:normAutofit/>
          </a:bodyPr>
          <a:lstStyle/>
          <a:p>
            <a:r>
              <a:rPr lang="en-US" sz="2200"/>
              <a:t>Product hierarchy refers to the systematic categorization of products within a company's portfolio based on various criteria such as function, price, target market, or other distinguishing factors. </a:t>
            </a:r>
          </a:p>
          <a:p>
            <a:r>
              <a:rPr lang="en-US" sz="2200"/>
              <a:t>It typically involves organizing products into a hierarchical structure with multiple levels of classification. </a:t>
            </a:r>
          </a:p>
          <a:p>
            <a:r>
              <a:rPr lang="en-US" sz="2200"/>
              <a:t>Each product is related to other products. </a:t>
            </a:r>
          </a:p>
          <a:p>
            <a:r>
              <a:rPr lang="en-US" sz="2200"/>
              <a:t>Product hierarchy stretches from basic needs to items that satisfy those needs. </a:t>
            </a:r>
          </a:p>
        </p:txBody>
      </p:sp>
    </p:spTree>
    <p:extLst>
      <p:ext uri="{BB962C8B-B14F-4D97-AF65-F5344CB8AC3E}">
        <p14:creationId xmlns:p14="http://schemas.microsoft.com/office/powerpoint/2010/main" val="441420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512FE0-2860-E961-B636-5262C2360158}"/>
              </a:ext>
            </a:extLst>
          </p:cNvPr>
          <p:cNvSpPr>
            <a:spLocks noGrp="1"/>
          </p:cNvSpPr>
          <p:nvPr>
            <p:ph type="title"/>
          </p:nvPr>
        </p:nvSpPr>
        <p:spPr>
          <a:xfrm>
            <a:off x="1171074" y="1396686"/>
            <a:ext cx="3240506" cy="4064628"/>
          </a:xfrm>
        </p:spPr>
        <p:txBody>
          <a:bodyPr>
            <a:normAutofit/>
          </a:bodyPr>
          <a:lstStyle/>
          <a:p>
            <a:r>
              <a:rPr lang="en-US">
                <a:solidFill>
                  <a:srgbClr val="FFFFFF"/>
                </a:solidFill>
              </a:rPr>
              <a:t>Product Hierarchy</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F30F1B4-A89A-9604-77DC-A567C1F8698E}"/>
              </a:ext>
            </a:extLst>
          </p:cNvPr>
          <p:cNvSpPr>
            <a:spLocks noGrp="1"/>
          </p:cNvSpPr>
          <p:nvPr>
            <p:ph idx="1"/>
          </p:nvPr>
        </p:nvSpPr>
        <p:spPr>
          <a:xfrm>
            <a:off x="5370153" y="1526032"/>
            <a:ext cx="6332658" cy="4804429"/>
          </a:xfrm>
        </p:spPr>
        <p:txBody>
          <a:bodyPr>
            <a:noAutofit/>
          </a:bodyPr>
          <a:lstStyle/>
          <a:p>
            <a:r>
              <a:rPr lang="en-US" sz="1800" dirty="0"/>
              <a:t>Kotler and Kelly (2016) have identified six levels in a product hierarchy. </a:t>
            </a:r>
          </a:p>
          <a:p>
            <a:r>
              <a:rPr lang="en-US" sz="1800" dirty="0"/>
              <a:t>(</a:t>
            </a:r>
            <a:r>
              <a:rPr lang="en-US" sz="1800" dirty="0" err="1"/>
              <a:t>i</a:t>
            </a:r>
            <a:r>
              <a:rPr lang="en-US" sz="1800" dirty="0"/>
              <a:t>) Need family: This is the core need that underlies the existence of a product family. (E.g., security).</a:t>
            </a:r>
          </a:p>
          <a:p>
            <a:r>
              <a:rPr lang="en-US" sz="1800" dirty="0"/>
              <a:t>(ii) Product family: All the classes that can satisfy a core need with reasonable effectiveness. </a:t>
            </a:r>
          </a:p>
          <a:p>
            <a:r>
              <a:rPr lang="en-US" sz="1800" dirty="0"/>
              <a:t>(iii) Product class: A group of products within the product family recognized as having a certain functional coherence </a:t>
            </a:r>
          </a:p>
          <a:p>
            <a:r>
              <a:rPr lang="en-US" sz="1800" dirty="0"/>
              <a:t>(iv) Product line: A group of products within the product class that are closely related because they perform similar function, </a:t>
            </a:r>
          </a:p>
          <a:p>
            <a:r>
              <a:rPr lang="en-US" sz="1800" dirty="0"/>
              <a:t>(v) Product type: A group of items within a product line that share one of several possible forms of the product. </a:t>
            </a:r>
          </a:p>
          <a:p>
            <a:r>
              <a:rPr lang="en-US" sz="1800" dirty="0"/>
              <a:t>(vi) Product item (product variant): It is a distinct unit within a brand or product line</a:t>
            </a:r>
          </a:p>
        </p:txBody>
      </p:sp>
    </p:spTree>
    <p:extLst>
      <p:ext uri="{BB962C8B-B14F-4D97-AF65-F5344CB8AC3E}">
        <p14:creationId xmlns:p14="http://schemas.microsoft.com/office/powerpoint/2010/main" val="3099393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39488E-26F1-2623-BE36-9533B7E6A66E}"/>
              </a:ext>
            </a:extLst>
          </p:cNvPr>
          <p:cNvSpPr>
            <a:spLocks noGrp="1"/>
          </p:cNvSpPr>
          <p:nvPr>
            <p:ph type="title"/>
          </p:nvPr>
        </p:nvSpPr>
        <p:spPr>
          <a:xfrm>
            <a:off x="1171074" y="1396686"/>
            <a:ext cx="3240506" cy="4064628"/>
          </a:xfrm>
        </p:spPr>
        <p:txBody>
          <a:bodyPr>
            <a:normAutofit/>
          </a:bodyPr>
          <a:lstStyle/>
          <a:p>
            <a:r>
              <a:rPr lang="en-US">
                <a:solidFill>
                  <a:srgbClr val="FFFFFF"/>
                </a:solidFill>
              </a:rPr>
              <a:t>Product hierarchy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5352BAF-4FC8-B5B3-7172-B7C42B49A72D}"/>
              </a:ext>
            </a:extLst>
          </p:cNvPr>
          <p:cNvSpPr>
            <a:spLocks noGrp="1"/>
          </p:cNvSpPr>
          <p:nvPr>
            <p:ph idx="1"/>
          </p:nvPr>
        </p:nvSpPr>
        <p:spPr>
          <a:xfrm>
            <a:off x="5370153" y="1526033"/>
            <a:ext cx="5536397" cy="3935281"/>
          </a:xfrm>
        </p:spPr>
        <p:txBody>
          <a:bodyPr>
            <a:normAutofit/>
          </a:bodyPr>
          <a:lstStyle/>
          <a:p>
            <a:r>
              <a:rPr lang="en-US" dirty="0"/>
              <a:t>Product hierarchy is crucial for marketers for several reasons:</a:t>
            </a:r>
          </a:p>
          <a:p>
            <a:pPr marL="514350" indent="-514350">
              <a:buFont typeface="+mj-lt"/>
              <a:buAutoNum type="arabicPeriod"/>
            </a:pPr>
            <a:r>
              <a:rPr lang="en-US" dirty="0"/>
              <a:t>Segmentation and Targeting </a:t>
            </a:r>
          </a:p>
          <a:p>
            <a:pPr marL="514350" indent="-514350">
              <a:buFont typeface="+mj-lt"/>
              <a:buAutoNum type="arabicPeriod"/>
            </a:pPr>
            <a:r>
              <a:rPr lang="en-US" dirty="0"/>
              <a:t>Product Positioning </a:t>
            </a:r>
          </a:p>
          <a:p>
            <a:pPr marL="514350" indent="-514350">
              <a:buFont typeface="+mj-lt"/>
              <a:buAutoNum type="arabicPeriod"/>
            </a:pPr>
            <a:r>
              <a:rPr lang="en-US" dirty="0"/>
              <a:t>Product Development </a:t>
            </a:r>
          </a:p>
          <a:p>
            <a:pPr marL="514350" indent="-514350">
              <a:buFont typeface="+mj-lt"/>
              <a:buAutoNum type="arabicPeriod"/>
            </a:pPr>
            <a:r>
              <a:rPr lang="en-US" dirty="0"/>
              <a:t>Brand Management </a:t>
            </a:r>
          </a:p>
          <a:p>
            <a:pPr marL="514350" indent="-514350">
              <a:buFont typeface="+mj-lt"/>
              <a:buAutoNum type="arabicPeriod"/>
            </a:pPr>
            <a:r>
              <a:rPr lang="en-US" dirty="0"/>
              <a:t>Channel Management</a:t>
            </a:r>
          </a:p>
          <a:p>
            <a:endParaRPr lang="en-US" dirty="0"/>
          </a:p>
        </p:txBody>
      </p:sp>
    </p:spTree>
    <p:extLst>
      <p:ext uri="{BB962C8B-B14F-4D97-AF65-F5344CB8AC3E}">
        <p14:creationId xmlns:p14="http://schemas.microsoft.com/office/powerpoint/2010/main" val="2277554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1C2972-D294-9AB0-01E8-E5247C061BB3}"/>
              </a:ext>
            </a:extLst>
          </p:cNvPr>
          <p:cNvSpPr>
            <a:spLocks noGrp="1"/>
          </p:cNvSpPr>
          <p:nvPr>
            <p:ph type="title"/>
          </p:nvPr>
        </p:nvSpPr>
        <p:spPr>
          <a:xfrm>
            <a:off x="1136396" y="502021"/>
            <a:ext cx="6173262" cy="1655483"/>
          </a:xfrm>
        </p:spPr>
        <p:txBody>
          <a:bodyPr anchor="b">
            <a:normAutofit/>
          </a:bodyPr>
          <a:lstStyle/>
          <a:p>
            <a:r>
              <a:rPr lang="en-US" sz="4000"/>
              <a:t>Product mix /product assortment</a:t>
            </a:r>
          </a:p>
        </p:txBody>
      </p:sp>
      <p:sp>
        <p:nvSpPr>
          <p:cNvPr id="3" name="Content Placeholder 2">
            <a:extLst>
              <a:ext uri="{FF2B5EF4-FFF2-40B4-BE49-F238E27FC236}">
                <a16:creationId xmlns:a16="http://schemas.microsoft.com/office/drawing/2014/main" id="{9E5098DC-CCBC-5D04-628A-429D2D140112}"/>
              </a:ext>
            </a:extLst>
          </p:cNvPr>
          <p:cNvSpPr>
            <a:spLocks noGrp="1"/>
          </p:cNvSpPr>
          <p:nvPr>
            <p:ph idx="1"/>
          </p:nvPr>
        </p:nvSpPr>
        <p:spPr>
          <a:xfrm>
            <a:off x="1136397" y="2408518"/>
            <a:ext cx="6854052" cy="3947461"/>
          </a:xfrm>
        </p:spPr>
        <p:txBody>
          <a:bodyPr>
            <a:normAutofit lnSpcReduction="10000"/>
          </a:bodyPr>
          <a:lstStyle/>
          <a:p>
            <a:r>
              <a:rPr lang="en-US" sz="1600" dirty="0"/>
              <a:t>A product mix refers to the range of products or services that a company offers to its customers.</a:t>
            </a:r>
          </a:p>
          <a:p>
            <a:r>
              <a:rPr lang="en-US" sz="1600" dirty="0"/>
              <a:t> It encompasses all the different variations of products or services that a company manufactures, distributes, or sells. </a:t>
            </a:r>
          </a:p>
          <a:p>
            <a:r>
              <a:rPr lang="en-US" sz="1600" dirty="0"/>
              <a:t>It is the set of all products and items that a particular seller offers for sale. </a:t>
            </a:r>
          </a:p>
          <a:p>
            <a:r>
              <a:rPr lang="en-US" sz="1600" dirty="0"/>
              <a:t>Kotler and Keller (2016) four strategic decisions on marketing mix. </a:t>
            </a:r>
          </a:p>
          <a:p>
            <a:r>
              <a:rPr lang="en-US" sz="1600" dirty="0"/>
              <a:t>(</a:t>
            </a:r>
            <a:r>
              <a:rPr lang="en-US" sz="1600" dirty="0" err="1"/>
              <a:t>i</a:t>
            </a:r>
            <a:r>
              <a:rPr lang="en-US" sz="1600" dirty="0"/>
              <a:t>) The width of a product mix refers to how many different product lines the company carries. </a:t>
            </a:r>
          </a:p>
          <a:p>
            <a:r>
              <a:rPr lang="en-US" sz="1600" dirty="0"/>
              <a:t>(ii) The length of a product mix refers to the total number of items in the mix </a:t>
            </a:r>
          </a:p>
          <a:p>
            <a:r>
              <a:rPr lang="en-US" sz="1600" dirty="0"/>
              <a:t>(iii) The depth of a product mix refers to how many variants are offered of each product in the line. </a:t>
            </a:r>
          </a:p>
          <a:p>
            <a:r>
              <a:rPr lang="en-US" sz="1600" dirty="0"/>
              <a:t>(iv) Consistency of the product mix refers to how closely related the various product lines are in end use, production requirements, distribution channels or some other way.</a:t>
            </a:r>
          </a:p>
          <a:p>
            <a:endParaRPr lang="en-US" sz="1300" dirty="0"/>
          </a:p>
        </p:txBody>
      </p:sp>
      <p:pic>
        <p:nvPicPr>
          <p:cNvPr id="5" name="Picture 4" descr="Line of grocery carts">
            <a:extLst>
              <a:ext uri="{FF2B5EF4-FFF2-40B4-BE49-F238E27FC236}">
                <a16:creationId xmlns:a16="http://schemas.microsoft.com/office/drawing/2014/main" id="{4A13230A-2600-A36F-C525-31A1BADCB1D7}"/>
              </a:ext>
            </a:extLst>
          </p:cNvPr>
          <p:cNvPicPr>
            <a:picLocks noChangeAspect="1"/>
          </p:cNvPicPr>
          <p:nvPr/>
        </p:nvPicPr>
        <p:blipFill rotWithShape="1">
          <a:blip r:embed="rId2"/>
          <a:srcRect l="43406" r="14199"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5745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6E3F20-B1DF-27A4-6018-3AB211FDA43B}"/>
              </a:ext>
            </a:extLst>
          </p:cNvPr>
          <p:cNvSpPr>
            <a:spLocks noGrp="1"/>
          </p:cNvSpPr>
          <p:nvPr>
            <p:ph type="title"/>
          </p:nvPr>
        </p:nvSpPr>
        <p:spPr>
          <a:xfrm>
            <a:off x="1136396" y="502021"/>
            <a:ext cx="6173262" cy="1655483"/>
          </a:xfrm>
        </p:spPr>
        <p:txBody>
          <a:bodyPr anchor="b">
            <a:normAutofit/>
          </a:bodyPr>
          <a:lstStyle/>
          <a:p>
            <a:r>
              <a:rPr lang="en-US" sz="4000"/>
              <a:t>Significance of product mix</a:t>
            </a:r>
          </a:p>
        </p:txBody>
      </p:sp>
      <p:sp>
        <p:nvSpPr>
          <p:cNvPr id="3" name="Content Placeholder 2">
            <a:extLst>
              <a:ext uri="{FF2B5EF4-FFF2-40B4-BE49-F238E27FC236}">
                <a16:creationId xmlns:a16="http://schemas.microsoft.com/office/drawing/2014/main" id="{2B1C30BF-71F1-9D4E-309D-5E37F882D6B7}"/>
              </a:ext>
            </a:extLst>
          </p:cNvPr>
          <p:cNvSpPr>
            <a:spLocks noGrp="1"/>
          </p:cNvSpPr>
          <p:nvPr>
            <p:ph idx="1"/>
          </p:nvPr>
        </p:nvSpPr>
        <p:spPr>
          <a:xfrm>
            <a:off x="1136397" y="2408518"/>
            <a:ext cx="6769646" cy="3994974"/>
          </a:xfrm>
        </p:spPr>
        <p:txBody>
          <a:bodyPr>
            <a:normAutofit/>
          </a:bodyPr>
          <a:lstStyle/>
          <a:p>
            <a:r>
              <a:rPr lang="en-US" sz="1600" dirty="0"/>
              <a:t>Market Coverage</a:t>
            </a:r>
          </a:p>
          <a:p>
            <a:r>
              <a:rPr lang="en-US" sz="1600" dirty="0"/>
              <a:t>Competitive Advantage </a:t>
            </a:r>
          </a:p>
          <a:p>
            <a:r>
              <a:rPr lang="en-US" sz="1600" dirty="0"/>
              <a:t>Revenue Generation </a:t>
            </a:r>
          </a:p>
          <a:p>
            <a:r>
              <a:rPr lang="en-US" sz="1600" dirty="0"/>
              <a:t>Adaptability </a:t>
            </a:r>
          </a:p>
          <a:p>
            <a:r>
              <a:rPr lang="en-US" sz="1600" dirty="0"/>
              <a:t>Portfolio Management </a:t>
            </a:r>
          </a:p>
          <a:p>
            <a:r>
              <a:rPr lang="en-US" sz="1600" dirty="0"/>
              <a:t>A careful examination of product mix shows that a firm can expand it in four different ways:</a:t>
            </a:r>
          </a:p>
          <a:p>
            <a:r>
              <a:rPr lang="en-US" sz="1600" dirty="0"/>
              <a:t>(</a:t>
            </a:r>
            <a:r>
              <a:rPr lang="en-US" sz="1600" dirty="0" err="1"/>
              <a:t>i</a:t>
            </a:r>
            <a:r>
              <a:rPr lang="en-US" sz="1600" dirty="0"/>
              <a:t>) It can add new product lines, thus widening its product mix.</a:t>
            </a:r>
          </a:p>
          <a:p>
            <a:r>
              <a:rPr lang="en-US" sz="1600" dirty="0"/>
              <a:t>(ii) It can lengthen each product line.</a:t>
            </a:r>
          </a:p>
          <a:p>
            <a:r>
              <a:rPr lang="en-US" sz="1600" dirty="0"/>
              <a:t>(iii) It can add more products variants to each product and deepen its product mix.</a:t>
            </a:r>
          </a:p>
          <a:p>
            <a:r>
              <a:rPr lang="en-US" sz="1600" dirty="0"/>
              <a:t>(iv) A company can pursue more product line consistency.</a:t>
            </a:r>
          </a:p>
          <a:p>
            <a:endParaRPr lang="en-US" sz="1300" dirty="0"/>
          </a:p>
        </p:txBody>
      </p:sp>
      <p:pic>
        <p:nvPicPr>
          <p:cNvPr id="5" name="Picture 4">
            <a:extLst>
              <a:ext uri="{FF2B5EF4-FFF2-40B4-BE49-F238E27FC236}">
                <a16:creationId xmlns:a16="http://schemas.microsoft.com/office/drawing/2014/main" id="{0D2C7588-7406-8114-E4EA-7F2A5EED8001}"/>
              </a:ext>
            </a:extLst>
          </p:cNvPr>
          <p:cNvPicPr>
            <a:picLocks noChangeAspect="1"/>
          </p:cNvPicPr>
          <p:nvPr/>
        </p:nvPicPr>
        <p:blipFill rotWithShape="1">
          <a:blip r:embed="rId2"/>
          <a:srcRect l="13705" r="43900"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3300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3F4882-1101-066A-57CA-A0A42191DDE7}"/>
              </a:ext>
            </a:extLst>
          </p:cNvPr>
          <p:cNvSpPr>
            <a:spLocks noGrp="1"/>
          </p:cNvSpPr>
          <p:nvPr>
            <p:ph type="title"/>
          </p:nvPr>
        </p:nvSpPr>
        <p:spPr>
          <a:xfrm>
            <a:off x="1136396" y="502021"/>
            <a:ext cx="6173262" cy="1655483"/>
          </a:xfrm>
        </p:spPr>
        <p:txBody>
          <a:bodyPr anchor="b">
            <a:normAutofit/>
          </a:bodyPr>
          <a:lstStyle/>
          <a:p>
            <a:r>
              <a:rPr lang="en-US" sz="4000"/>
              <a:t>Product line decisions </a:t>
            </a:r>
            <a:br>
              <a:rPr lang="en-US" sz="4000"/>
            </a:br>
            <a:endParaRPr lang="en-US" sz="4000"/>
          </a:p>
        </p:txBody>
      </p:sp>
      <p:sp>
        <p:nvSpPr>
          <p:cNvPr id="3" name="Content Placeholder 2">
            <a:extLst>
              <a:ext uri="{FF2B5EF4-FFF2-40B4-BE49-F238E27FC236}">
                <a16:creationId xmlns:a16="http://schemas.microsoft.com/office/drawing/2014/main" id="{9137DE85-41CA-2D66-143A-C80E6238DFE0}"/>
              </a:ext>
            </a:extLst>
          </p:cNvPr>
          <p:cNvSpPr>
            <a:spLocks noGrp="1"/>
          </p:cNvSpPr>
          <p:nvPr>
            <p:ph idx="1"/>
          </p:nvPr>
        </p:nvSpPr>
        <p:spPr>
          <a:xfrm>
            <a:off x="1136397" y="2408518"/>
            <a:ext cx="6173262" cy="3535083"/>
          </a:xfrm>
        </p:spPr>
        <p:txBody>
          <a:bodyPr>
            <a:normAutofit/>
          </a:bodyPr>
          <a:lstStyle/>
          <a:p>
            <a:r>
              <a:rPr lang="en-US" sz="1700"/>
              <a:t>A product line refers to a group of related products marketed by a company under a single brand or category. </a:t>
            </a:r>
          </a:p>
          <a:p>
            <a:r>
              <a:rPr lang="en-US" sz="1700"/>
              <a:t>These products typically share similar characteristics, such as functionality, target audience, distribution channels, or pricing.</a:t>
            </a:r>
          </a:p>
          <a:p>
            <a:r>
              <a:rPr lang="en-US" sz="1700"/>
              <a:t>Product lines help companies streamline their marketing efforts, leverage brand recognition, and cater to different customer preferences within a particular market segment. </a:t>
            </a:r>
          </a:p>
          <a:p>
            <a:r>
              <a:rPr lang="en-US" sz="1700"/>
              <a:t>They also allow for economies of scale in production, distribution, and marketing.</a:t>
            </a:r>
          </a:p>
          <a:p>
            <a:endParaRPr lang="en-US" sz="1700"/>
          </a:p>
        </p:txBody>
      </p:sp>
      <p:pic>
        <p:nvPicPr>
          <p:cNvPr id="5" name="Picture 4">
            <a:extLst>
              <a:ext uri="{FF2B5EF4-FFF2-40B4-BE49-F238E27FC236}">
                <a16:creationId xmlns:a16="http://schemas.microsoft.com/office/drawing/2014/main" id="{9DE17E04-FAEC-4B86-FD50-B85301B2009E}"/>
              </a:ext>
            </a:extLst>
          </p:cNvPr>
          <p:cNvPicPr>
            <a:picLocks noChangeAspect="1"/>
          </p:cNvPicPr>
          <p:nvPr/>
        </p:nvPicPr>
        <p:blipFill rotWithShape="1">
          <a:blip r:embed="rId2"/>
          <a:srcRect l="25608" r="29456"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6047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498CA4-8F91-BAB2-B6E8-74DB08C7889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Major product line decisions</a:t>
            </a:r>
          </a:p>
        </p:txBody>
      </p:sp>
      <p:sp>
        <p:nvSpPr>
          <p:cNvPr id="3" name="Content Placeholder 2">
            <a:extLst>
              <a:ext uri="{FF2B5EF4-FFF2-40B4-BE49-F238E27FC236}">
                <a16:creationId xmlns:a16="http://schemas.microsoft.com/office/drawing/2014/main" id="{66781DEA-614C-354E-7200-D5FAE3BB245F}"/>
              </a:ext>
            </a:extLst>
          </p:cNvPr>
          <p:cNvSpPr>
            <a:spLocks noGrp="1"/>
          </p:cNvSpPr>
          <p:nvPr>
            <p:ph idx="1"/>
          </p:nvPr>
        </p:nvSpPr>
        <p:spPr>
          <a:xfrm>
            <a:off x="4810259" y="649480"/>
            <a:ext cx="6555347" cy="5546047"/>
          </a:xfrm>
        </p:spPr>
        <p:txBody>
          <a:bodyPr anchor="ctr">
            <a:normAutofit/>
          </a:bodyPr>
          <a:lstStyle/>
          <a:p>
            <a:r>
              <a:rPr lang="en-US" sz="2000" dirty="0"/>
              <a:t>1. Product line analysis: It involves knowing the sales and profits analysis and market profile review:</a:t>
            </a:r>
          </a:p>
          <a:p>
            <a:r>
              <a:rPr lang="en-US" sz="2000" dirty="0"/>
              <a:t>(a)	Sales and profits analysis: This involves analysis of sales and profits of each item in the product line to know which items build, maintain, harvest, or divest.</a:t>
            </a:r>
          </a:p>
          <a:p>
            <a:r>
              <a:rPr lang="en-US" sz="2000" dirty="0"/>
              <a:t>(b) Market profile review: This involves reviewing how the product line is positioned against competitors’ line. </a:t>
            </a:r>
          </a:p>
          <a:p>
            <a:r>
              <a:rPr lang="en-US" sz="2000" dirty="0"/>
              <a:t>Product line analysis helps to determine unmet demand (needs). </a:t>
            </a:r>
          </a:p>
          <a:p>
            <a:r>
              <a:rPr lang="en-US" sz="2000" dirty="0"/>
              <a:t>It also helps the company to identify market segments. </a:t>
            </a:r>
          </a:p>
        </p:txBody>
      </p:sp>
    </p:spTree>
    <p:extLst>
      <p:ext uri="{BB962C8B-B14F-4D97-AF65-F5344CB8AC3E}">
        <p14:creationId xmlns:p14="http://schemas.microsoft.com/office/powerpoint/2010/main" val="3189351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82D390-7A9D-9A2B-1198-73ADFE2020B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Major product line decisions</a:t>
            </a:r>
          </a:p>
        </p:txBody>
      </p:sp>
      <p:sp>
        <p:nvSpPr>
          <p:cNvPr id="3" name="Content Placeholder 2">
            <a:extLst>
              <a:ext uri="{FF2B5EF4-FFF2-40B4-BE49-F238E27FC236}">
                <a16:creationId xmlns:a16="http://schemas.microsoft.com/office/drawing/2014/main" id="{6660EC3B-2DDF-C93B-481A-5CEB0191DA67}"/>
              </a:ext>
            </a:extLst>
          </p:cNvPr>
          <p:cNvSpPr>
            <a:spLocks noGrp="1"/>
          </p:cNvSpPr>
          <p:nvPr>
            <p:ph idx="1"/>
          </p:nvPr>
        </p:nvSpPr>
        <p:spPr>
          <a:xfrm>
            <a:off x="4810259" y="649480"/>
            <a:ext cx="6555347" cy="5546047"/>
          </a:xfrm>
        </p:spPr>
        <p:txBody>
          <a:bodyPr anchor="ctr">
            <a:normAutofit/>
          </a:bodyPr>
          <a:lstStyle/>
          <a:p>
            <a:r>
              <a:rPr lang="en-US" sz="1700" dirty="0"/>
              <a:t>2. Product line length</a:t>
            </a:r>
          </a:p>
          <a:p>
            <a:r>
              <a:rPr lang="en-US" sz="1700" dirty="0"/>
              <a:t>Product line length refers to the total number of products or variations within a product line that a company offers to its customers. </a:t>
            </a:r>
          </a:p>
          <a:p>
            <a:r>
              <a:rPr lang="en-US" sz="1700" dirty="0"/>
              <a:t>It's essentially a measure of how broad or extensive the product line is. </a:t>
            </a:r>
          </a:p>
          <a:p>
            <a:r>
              <a:rPr lang="en-US" sz="1700" dirty="0"/>
              <a:t>A longer product line typically includes a greater variety of products or variations, catering to different customer needs, preferences, and market segments. </a:t>
            </a:r>
          </a:p>
          <a:p>
            <a:r>
              <a:rPr lang="en-US" sz="1700" dirty="0"/>
              <a:t>A shorter product line may have fewer options but may still effectively serve a specific niche or market. </a:t>
            </a:r>
          </a:p>
          <a:p>
            <a:r>
              <a:rPr lang="en-US" sz="1700" dirty="0"/>
              <a:t>The objectives of the company influence product line length </a:t>
            </a:r>
          </a:p>
          <a:p>
            <a:r>
              <a:rPr lang="en-US" sz="1700" dirty="0"/>
              <a:t>Product line tends to lengthen over time</a:t>
            </a:r>
          </a:p>
          <a:p>
            <a:r>
              <a:rPr lang="en-US" sz="1700" dirty="0"/>
              <a:t>Product line expansion (lengthening) leads to increased costs such as: design and engineering costs, inventory carrying costs, manufacturing change over costs, order processing costs., transportation costs and new item promotional costs.</a:t>
            </a:r>
          </a:p>
          <a:p>
            <a:endParaRPr lang="en-US" sz="1700" dirty="0"/>
          </a:p>
        </p:txBody>
      </p:sp>
    </p:spTree>
    <p:extLst>
      <p:ext uri="{BB962C8B-B14F-4D97-AF65-F5344CB8AC3E}">
        <p14:creationId xmlns:p14="http://schemas.microsoft.com/office/powerpoint/2010/main" val="15972957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7417DA-24F1-ACA9-D8D4-F3B5EA96F3F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Major product line decisions </a:t>
            </a:r>
          </a:p>
        </p:txBody>
      </p:sp>
      <p:sp>
        <p:nvSpPr>
          <p:cNvPr id="3" name="Content Placeholder 2">
            <a:extLst>
              <a:ext uri="{FF2B5EF4-FFF2-40B4-BE49-F238E27FC236}">
                <a16:creationId xmlns:a16="http://schemas.microsoft.com/office/drawing/2014/main" id="{B184928D-10B5-550D-6AC0-B8D8485A8FCD}"/>
              </a:ext>
            </a:extLst>
          </p:cNvPr>
          <p:cNvSpPr>
            <a:spLocks noGrp="1"/>
          </p:cNvSpPr>
          <p:nvPr>
            <p:ph idx="1"/>
          </p:nvPr>
        </p:nvSpPr>
        <p:spPr>
          <a:xfrm>
            <a:off x="4810259" y="649480"/>
            <a:ext cx="6555347" cy="5546047"/>
          </a:xfrm>
        </p:spPr>
        <p:txBody>
          <a:bodyPr anchor="ctr">
            <a:normAutofit/>
          </a:bodyPr>
          <a:lstStyle/>
          <a:p>
            <a:r>
              <a:rPr lang="en-US" sz="2000" dirty="0"/>
              <a:t>2. Product line length </a:t>
            </a:r>
          </a:p>
          <a:p>
            <a:r>
              <a:rPr lang="en-US" sz="2000" dirty="0"/>
              <a:t>Product line expansion strategies </a:t>
            </a:r>
          </a:p>
          <a:p>
            <a:r>
              <a:rPr lang="en-US" sz="2000" dirty="0"/>
              <a:t>(</a:t>
            </a:r>
            <a:r>
              <a:rPr lang="en-US" sz="2000" dirty="0" err="1"/>
              <a:t>i</a:t>
            </a:r>
            <a:r>
              <a:rPr lang="en-US" sz="2000" dirty="0"/>
              <a:t>) Line stretching. occurs when the company lengthens its product line beyond the current range either down market, up-market or both ways.</a:t>
            </a:r>
          </a:p>
          <a:p>
            <a:r>
              <a:rPr lang="en-US" sz="2000" dirty="0"/>
              <a:t>(ii) Line filling. Achieved by adding more items within the present range.  </a:t>
            </a:r>
          </a:p>
          <a:p>
            <a:r>
              <a:rPr lang="en-US" sz="2000" dirty="0"/>
              <a:t>Reaching for incremental profits.</a:t>
            </a:r>
          </a:p>
          <a:p>
            <a:r>
              <a:rPr lang="en-US" sz="2000" dirty="0"/>
              <a:t>Trying to satisfy dealers who complain about lost sales because of missing items in the line.</a:t>
            </a:r>
          </a:p>
          <a:p>
            <a:r>
              <a:rPr lang="en-US" sz="2000" dirty="0"/>
              <a:t>Trying to utilize excess capacity.</a:t>
            </a:r>
          </a:p>
          <a:p>
            <a:r>
              <a:rPr lang="en-US" sz="2000" dirty="0"/>
              <a:t>Trying to be the full line company.</a:t>
            </a:r>
          </a:p>
          <a:p>
            <a:r>
              <a:rPr lang="en-US" sz="2000" dirty="0"/>
              <a:t>Trying to plug holes to keep out competitors. </a:t>
            </a:r>
          </a:p>
          <a:p>
            <a:endParaRPr lang="en-US" sz="2000" dirty="0"/>
          </a:p>
        </p:txBody>
      </p:sp>
    </p:spTree>
    <p:extLst>
      <p:ext uri="{BB962C8B-B14F-4D97-AF65-F5344CB8AC3E}">
        <p14:creationId xmlns:p14="http://schemas.microsoft.com/office/powerpoint/2010/main" val="1590093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9E6170-4E8A-445D-3D30-82F4E02E265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Major product line decisions </a:t>
            </a:r>
          </a:p>
        </p:txBody>
      </p:sp>
      <p:sp>
        <p:nvSpPr>
          <p:cNvPr id="3" name="Content Placeholder 2">
            <a:extLst>
              <a:ext uri="{FF2B5EF4-FFF2-40B4-BE49-F238E27FC236}">
                <a16:creationId xmlns:a16="http://schemas.microsoft.com/office/drawing/2014/main" id="{13957AFA-921F-DA40-8559-DCA6D744C938}"/>
              </a:ext>
            </a:extLst>
          </p:cNvPr>
          <p:cNvSpPr>
            <a:spLocks noGrp="1"/>
          </p:cNvSpPr>
          <p:nvPr>
            <p:ph idx="1"/>
          </p:nvPr>
        </p:nvSpPr>
        <p:spPr>
          <a:xfrm>
            <a:off x="4810259" y="649480"/>
            <a:ext cx="6555347" cy="5546047"/>
          </a:xfrm>
        </p:spPr>
        <p:txBody>
          <a:bodyPr anchor="ctr">
            <a:normAutofit/>
          </a:bodyPr>
          <a:lstStyle/>
          <a:p>
            <a:r>
              <a:rPr lang="en-US" sz="2000"/>
              <a:t>3. Line Modernization: Product lines need to be modernized. </a:t>
            </a:r>
          </a:p>
          <a:p>
            <a:r>
              <a:rPr lang="en-US" sz="2000"/>
              <a:t>In modernizing the product line, the issue is whether to overhaul the line piecemeal or all at once.  </a:t>
            </a:r>
          </a:p>
          <a:p>
            <a:r>
              <a:rPr lang="en-US" sz="2000"/>
              <a:t>4. Featuring: This involves selecting one or a few items to feature or promote. </a:t>
            </a:r>
          </a:p>
          <a:p>
            <a:r>
              <a:rPr lang="en-US" sz="2000"/>
              <a:t>5. Pruning: This involves periodically reviewing the line for deadwood that is depressing profits. </a:t>
            </a:r>
          </a:p>
          <a:p>
            <a:r>
              <a:rPr lang="en-US" sz="2000"/>
              <a:t>The weak items can be identified through sales and cost analysis.</a:t>
            </a:r>
          </a:p>
          <a:p>
            <a:r>
              <a:rPr lang="en-US" sz="2000"/>
              <a:t>  Pruning is also done when the company is short of production capacity.</a:t>
            </a:r>
          </a:p>
          <a:p>
            <a:endParaRPr lang="en-US" sz="2000"/>
          </a:p>
        </p:txBody>
      </p:sp>
    </p:spTree>
    <p:extLst>
      <p:ext uri="{BB962C8B-B14F-4D97-AF65-F5344CB8AC3E}">
        <p14:creationId xmlns:p14="http://schemas.microsoft.com/office/powerpoint/2010/main" val="1100152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60E4FE-E811-CF53-660F-B89B6F196EFC}"/>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Product packaging, labelling, warranties and guarantees.</a:t>
            </a:r>
          </a:p>
        </p:txBody>
      </p:sp>
      <p:sp>
        <p:nvSpPr>
          <p:cNvPr id="13" name="Content Placeholder 2">
            <a:extLst>
              <a:ext uri="{FF2B5EF4-FFF2-40B4-BE49-F238E27FC236}">
                <a16:creationId xmlns:a16="http://schemas.microsoft.com/office/drawing/2014/main" id="{61D45CC8-5BB4-F690-9A7E-23889FD5B71D}"/>
              </a:ext>
            </a:extLst>
          </p:cNvPr>
          <p:cNvSpPr>
            <a:spLocks noGrp="1"/>
          </p:cNvSpPr>
          <p:nvPr>
            <p:ph idx="1"/>
          </p:nvPr>
        </p:nvSpPr>
        <p:spPr>
          <a:xfrm>
            <a:off x="6503158" y="649480"/>
            <a:ext cx="4862447" cy="5546047"/>
          </a:xfrm>
        </p:spPr>
        <p:txBody>
          <a:bodyPr anchor="ctr">
            <a:normAutofit/>
          </a:bodyPr>
          <a:lstStyle/>
          <a:p>
            <a:r>
              <a:rPr lang="en-US" sz="2000"/>
              <a:t>Packaging includes all activities of designing and producing the container for a product. </a:t>
            </a:r>
          </a:p>
          <a:p>
            <a:r>
              <a:rPr lang="en-US" sz="2000"/>
              <a:t>Good packaging attracts consumers and encourages purchases. </a:t>
            </a:r>
          </a:p>
          <a:p>
            <a:r>
              <a:rPr lang="en-US" sz="2000"/>
              <a:t>Factors leading to growing use of packaging as a marketing tool include, self-service, consumer affluence, company and brand image as well as innovation opportunity.</a:t>
            </a:r>
          </a:p>
          <a:p>
            <a:r>
              <a:rPr lang="en-US" sz="2000"/>
              <a:t> The main objectives of packaging include: identifying the brand, convey descriptive and persuasive information, facilitate product transportation and protection, assist at home storage as well as aid product consumption. </a:t>
            </a:r>
          </a:p>
          <a:p>
            <a:endParaRPr lang="en-US" sz="2000"/>
          </a:p>
        </p:txBody>
      </p:sp>
    </p:spTree>
    <p:extLst>
      <p:ext uri="{BB962C8B-B14F-4D97-AF65-F5344CB8AC3E}">
        <p14:creationId xmlns:p14="http://schemas.microsoft.com/office/powerpoint/2010/main" val="3678497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60E4FE-E811-CF53-660F-B89B6F196EFC}"/>
              </a:ext>
            </a:extLst>
          </p:cNvPr>
          <p:cNvSpPr>
            <a:spLocks noGrp="1"/>
          </p:cNvSpPr>
          <p:nvPr>
            <p:ph type="title"/>
          </p:nvPr>
        </p:nvSpPr>
        <p:spPr>
          <a:xfrm>
            <a:off x="1136396" y="502021"/>
            <a:ext cx="6173262" cy="1655483"/>
          </a:xfrm>
        </p:spPr>
        <p:txBody>
          <a:bodyPr anchor="b">
            <a:normAutofit/>
          </a:bodyPr>
          <a:lstStyle/>
          <a:p>
            <a:r>
              <a:rPr lang="en-US" sz="4000"/>
              <a:t>Product packaging, labelling, warranties and guarantees.</a:t>
            </a:r>
          </a:p>
        </p:txBody>
      </p:sp>
      <p:sp>
        <p:nvSpPr>
          <p:cNvPr id="3" name="Content Placeholder 2">
            <a:extLst>
              <a:ext uri="{FF2B5EF4-FFF2-40B4-BE49-F238E27FC236}">
                <a16:creationId xmlns:a16="http://schemas.microsoft.com/office/drawing/2014/main" id="{61D45CC8-5BB4-F690-9A7E-23889FD5B71D}"/>
              </a:ext>
            </a:extLst>
          </p:cNvPr>
          <p:cNvSpPr>
            <a:spLocks noGrp="1"/>
          </p:cNvSpPr>
          <p:nvPr>
            <p:ph idx="1"/>
          </p:nvPr>
        </p:nvSpPr>
        <p:spPr>
          <a:xfrm>
            <a:off x="1136397" y="2408518"/>
            <a:ext cx="6173262" cy="3535083"/>
          </a:xfrm>
        </p:spPr>
        <p:txBody>
          <a:bodyPr>
            <a:normAutofit/>
          </a:bodyPr>
          <a:lstStyle/>
          <a:p>
            <a:r>
              <a:rPr lang="en-US" sz="1400"/>
              <a:t>Product labeling refers to the information, symbols, or graphics displayed on a product's packaging or attached to the product itself.</a:t>
            </a:r>
          </a:p>
          <a:p>
            <a:r>
              <a:rPr lang="en-US" sz="1400"/>
              <a:t> This labeling serves multiple purposes, including:</a:t>
            </a:r>
          </a:p>
          <a:p>
            <a:r>
              <a:rPr lang="en-US" sz="1400"/>
              <a:t>Identification: Labels help identify the product, its brand, and its manufacturer</a:t>
            </a:r>
          </a:p>
          <a:p>
            <a:r>
              <a:rPr lang="en-US" sz="1400"/>
              <a:t>Description: Labels provide essential information about the product, such as its ingredients, nutritional content</a:t>
            </a:r>
          </a:p>
          <a:p>
            <a:r>
              <a:rPr lang="en-US" sz="1400"/>
              <a:t> Regulatory Compliance: Many products require specific labeling to comply with government regulations and industry standards</a:t>
            </a:r>
          </a:p>
          <a:p>
            <a:r>
              <a:rPr lang="en-US" sz="1400"/>
              <a:t>Marketing and Branding: Labels are an integral part of a product's marketing strategy.</a:t>
            </a:r>
          </a:p>
          <a:p>
            <a:r>
              <a:rPr lang="en-US" sz="1400"/>
              <a:t>Consumer Education: Labels can educate consumers about the product's features, benefits, and proper usage</a:t>
            </a:r>
          </a:p>
          <a:p>
            <a:endParaRPr lang="en-US" sz="1400"/>
          </a:p>
        </p:txBody>
      </p:sp>
      <p:pic>
        <p:nvPicPr>
          <p:cNvPr id="5" name="Picture 4" descr="Plastic containers in bright colours">
            <a:extLst>
              <a:ext uri="{FF2B5EF4-FFF2-40B4-BE49-F238E27FC236}">
                <a16:creationId xmlns:a16="http://schemas.microsoft.com/office/drawing/2014/main" id="{674BDAF4-FF73-78A4-18F6-6C9B28478491}"/>
              </a:ext>
            </a:extLst>
          </p:cNvPr>
          <p:cNvPicPr>
            <a:picLocks noChangeAspect="1"/>
          </p:cNvPicPr>
          <p:nvPr/>
        </p:nvPicPr>
        <p:blipFill rotWithShape="1">
          <a:blip r:embed="rId2"/>
          <a:srcRect l="27579" r="30026"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026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60E4FE-E811-CF53-660F-B89B6F196EFC}"/>
              </a:ext>
            </a:extLst>
          </p:cNvPr>
          <p:cNvSpPr>
            <a:spLocks noGrp="1"/>
          </p:cNvSpPr>
          <p:nvPr>
            <p:ph type="title"/>
          </p:nvPr>
        </p:nvSpPr>
        <p:spPr>
          <a:xfrm>
            <a:off x="1136396" y="502021"/>
            <a:ext cx="6173262" cy="1655483"/>
          </a:xfrm>
        </p:spPr>
        <p:txBody>
          <a:bodyPr anchor="b">
            <a:normAutofit/>
          </a:bodyPr>
          <a:lstStyle/>
          <a:p>
            <a:r>
              <a:rPr lang="en-US" sz="4000"/>
              <a:t>Product packaging, labelling, warranties and guarantees.</a:t>
            </a:r>
          </a:p>
        </p:txBody>
      </p:sp>
      <p:sp>
        <p:nvSpPr>
          <p:cNvPr id="3" name="Content Placeholder 2">
            <a:extLst>
              <a:ext uri="{FF2B5EF4-FFF2-40B4-BE49-F238E27FC236}">
                <a16:creationId xmlns:a16="http://schemas.microsoft.com/office/drawing/2014/main" id="{61D45CC8-5BB4-F690-9A7E-23889FD5B71D}"/>
              </a:ext>
            </a:extLst>
          </p:cNvPr>
          <p:cNvSpPr>
            <a:spLocks noGrp="1"/>
          </p:cNvSpPr>
          <p:nvPr>
            <p:ph idx="1"/>
          </p:nvPr>
        </p:nvSpPr>
        <p:spPr>
          <a:xfrm>
            <a:off x="1136397" y="2408518"/>
            <a:ext cx="6783714" cy="3947461"/>
          </a:xfrm>
        </p:spPr>
        <p:txBody>
          <a:bodyPr>
            <a:normAutofit/>
          </a:bodyPr>
          <a:lstStyle/>
          <a:p>
            <a:r>
              <a:rPr lang="en-US" sz="1600" dirty="0"/>
              <a:t>Effective product labeling is essential for building consumer trust, ensuring product safety and compliance, and enhancing brand reputation. </a:t>
            </a:r>
          </a:p>
          <a:p>
            <a:r>
              <a:rPr lang="en-US" sz="1600" dirty="0"/>
              <a:t>Companies often invest significant effort in designing clear, accurate, and attractive labels that meet both regulatory requirements and consumer expectations.</a:t>
            </a:r>
          </a:p>
          <a:p>
            <a:r>
              <a:rPr lang="en-US" sz="1600" dirty="0"/>
              <a:t>Warranties are formal statements of expected product performance by the manufacturer. </a:t>
            </a:r>
          </a:p>
          <a:p>
            <a:r>
              <a:rPr lang="en-US" sz="1600" dirty="0"/>
              <a:t>Products under warranty can be returned to the manufacturer or designated repair center for repair, replacement, or refund. </a:t>
            </a:r>
          </a:p>
          <a:p>
            <a:r>
              <a:rPr lang="en-US" sz="1600" dirty="0"/>
              <a:t>Product guarantee: A guarantee is a pledge or assurance, often provided by the manufacturer or seller, that a product will meet certain specified conditions, such as performance standards or durability. </a:t>
            </a:r>
          </a:p>
          <a:p>
            <a:r>
              <a:rPr lang="en-US" sz="1600" dirty="0"/>
              <a:t>Guarantees are typically enforceable promises of assurance.</a:t>
            </a:r>
          </a:p>
          <a:p>
            <a:endParaRPr lang="en-US" sz="1400" dirty="0"/>
          </a:p>
        </p:txBody>
      </p:sp>
      <p:pic>
        <p:nvPicPr>
          <p:cNvPr id="5" name="Picture 4" descr="Cardboard boxes on conveyor belt">
            <a:extLst>
              <a:ext uri="{FF2B5EF4-FFF2-40B4-BE49-F238E27FC236}">
                <a16:creationId xmlns:a16="http://schemas.microsoft.com/office/drawing/2014/main" id="{C3421D75-D532-9C98-C4A4-85C9729C6DCF}"/>
              </a:ext>
            </a:extLst>
          </p:cNvPr>
          <p:cNvPicPr>
            <a:picLocks noChangeAspect="1"/>
          </p:cNvPicPr>
          <p:nvPr/>
        </p:nvPicPr>
        <p:blipFill rotWithShape="1">
          <a:blip r:embed="rId2"/>
          <a:srcRect l="33875" r="23730"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1019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B5EBCE-1497-167A-291D-63D5300356F8}"/>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Branding</a:t>
            </a:r>
          </a:p>
        </p:txBody>
      </p:sp>
      <p:sp>
        <p:nvSpPr>
          <p:cNvPr id="3" name="Content Placeholder 2">
            <a:extLst>
              <a:ext uri="{FF2B5EF4-FFF2-40B4-BE49-F238E27FC236}">
                <a16:creationId xmlns:a16="http://schemas.microsoft.com/office/drawing/2014/main" id="{9D11FA0E-2CEA-66D9-F2F5-DCA8A0EF9573}"/>
              </a:ext>
            </a:extLst>
          </p:cNvPr>
          <p:cNvSpPr>
            <a:spLocks noGrp="1"/>
          </p:cNvSpPr>
          <p:nvPr>
            <p:ph idx="1"/>
          </p:nvPr>
        </p:nvSpPr>
        <p:spPr>
          <a:xfrm>
            <a:off x="4810259" y="649480"/>
            <a:ext cx="6555347" cy="5546047"/>
          </a:xfrm>
        </p:spPr>
        <p:txBody>
          <a:bodyPr anchor="ctr">
            <a:normAutofit/>
          </a:bodyPr>
          <a:lstStyle/>
          <a:p>
            <a:r>
              <a:rPr lang="en-US" sz="1700" i="1"/>
              <a:t>Sayings on branding </a:t>
            </a:r>
          </a:p>
          <a:p>
            <a:r>
              <a:rPr lang="en-US" sz="1700"/>
              <a:t>“A brand for a company is like a reputation for a person. You earn reputation by trying to do hard things well.” Jeff Bezos.</a:t>
            </a:r>
          </a:p>
          <a:p>
            <a:r>
              <a:rPr lang="en-US" sz="1700"/>
              <a:t>“Brand is just a perception, and perception will match reality over time.” Elon Musk.</a:t>
            </a:r>
          </a:p>
          <a:p>
            <a:r>
              <a:rPr lang="en-US" sz="1700"/>
              <a:t>“A brand is the set of expectations, memories, stories and relationships that, taken together, account for a consumer’s decision to choose one product or service over another.” Seth Godin</a:t>
            </a:r>
          </a:p>
          <a:p>
            <a:r>
              <a:rPr lang="en-US" sz="1700"/>
              <a:t>“Products are made in a factory but brands are created in the mind.” Walter Landor</a:t>
            </a:r>
          </a:p>
          <a:p>
            <a:r>
              <a:rPr lang="en-US" sz="1700"/>
              <a:t>"Your brand is the single most important investment you can make in your business." Steve Forbes, Editor in Chief of Forbes Magazine</a:t>
            </a:r>
          </a:p>
          <a:p>
            <a:r>
              <a:rPr lang="en-US" sz="1700"/>
              <a:t>"A product can be quickly outdated, but a successful brand is timeless." Stephen King, best-selling author</a:t>
            </a:r>
          </a:p>
          <a:p>
            <a:r>
              <a:rPr lang="en-US" sz="1700"/>
              <a:t>“Your personal brand serves as your best protection against business factors you can't control." Dan Schawbel, founder of research and advisory firm, Millennial Branding</a:t>
            </a:r>
          </a:p>
          <a:p>
            <a:endParaRPr lang="en-US" sz="1700"/>
          </a:p>
        </p:txBody>
      </p:sp>
    </p:spTree>
    <p:extLst>
      <p:ext uri="{BB962C8B-B14F-4D97-AF65-F5344CB8AC3E}">
        <p14:creationId xmlns:p14="http://schemas.microsoft.com/office/powerpoint/2010/main" val="7843514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6A0CF66-EC6B-9482-48A1-E733B178591F}"/>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Brand types </a:t>
            </a:r>
          </a:p>
        </p:txBody>
      </p:sp>
      <p:sp>
        <p:nvSpPr>
          <p:cNvPr id="3" name="Content Placeholder 2">
            <a:extLst>
              <a:ext uri="{FF2B5EF4-FFF2-40B4-BE49-F238E27FC236}">
                <a16:creationId xmlns:a16="http://schemas.microsoft.com/office/drawing/2014/main" id="{B26450D5-FF6A-EE46-1C99-2F7CB9688C5A}"/>
              </a:ext>
            </a:extLst>
          </p:cNvPr>
          <p:cNvSpPr>
            <a:spLocks noGrp="1"/>
          </p:cNvSpPr>
          <p:nvPr>
            <p:ph idx="1"/>
          </p:nvPr>
        </p:nvSpPr>
        <p:spPr>
          <a:xfrm>
            <a:off x="6503158" y="649480"/>
            <a:ext cx="4862447" cy="5546047"/>
          </a:xfrm>
        </p:spPr>
        <p:txBody>
          <a:bodyPr anchor="ctr">
            <a:normAutofit/>
          </a:bodyPr>
          <a:lstStyle/>
          <a:p>
            <a:r>
              <a:rPr lang="en-US" sz="1700"/>
              <a:t>What is a brand?</a:t>
            </a:r>
          </a:p>
          <a:p>
            <a:r>
              <a:rPr lang="en-US" sz="1700"/>
              <a:t>American Marketing Association observes that a brand is a name, term, sign or mark, symbol or design or a combination of them intended to identify the goods and services of one seller and differentiate them from those of competition (Kotler and Kelly, 2016).</a:t>
            </a:r>
          </a:p>
          <a:p>
            <a:r>
              <a:rPr lang="en-US" sz="1700"/>
              <a:t>Brand naming strategies/Types of brands</a:t>
            </a:r>
          </a:p>
          <a:p>
            <a:pPr marL="514350" indent="-514350">
              <a:buFont typeface="+mj-lt"/>
              <a:buAutoNum type="arabicPeriod"/>
            </a:pPr>
            <a:r>
              <a:rPr lang="en-US" sz="1700"/>
              <a:t>Corporate Brands. This is where the company name is used essentially for all products</a:t>
            </a:r>
          </a:p>
          <a:p>
            <a:pPr marL="514350" indent="-514350">
              <a:buFont typeface="+mj-lt"/>
              <a:buAutoNum type="arabicPeriod"/>
            </a:pPr>
            <a:r>
              <a:rPr lang="en-US" sz="1700"/>
              <a:t>Corporate parent brands. These are brand names where the corporate brand is carried with individual product names. </a:t>
            </a:r>
          </a:p>
          <a:p>
            <a:pPr marL="514350" indent="-514350">
              <a:buFont typeface="+mj-lt"/>
              <a:buAutoNum type="arabicPeriod"/>
            </a:pPr>
            <a:r>
              <a:rPr lang="en-US" sz="1700"/>
              <a:t>Distinct product brands. Where manufacturers assign individual brand names to new products that are unrelated to the company name. </a:t>
            </a:r>
          </a:p>
        </p:txBody>
      </p:sp>
    </p:spTree>
    <p:extLst>
      <p:ext uri="{BB962C8B-B14F-4D97-AF65-F5344CB8AC3E}">
        <p14:creationId xmlns:p14="http://schemas.microsoft.com/office/powerpoint/2010/main" val="742866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6A0CF66-EC6B-9482-48A1-E733B178591F}"/>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Brand types </a:t>
            </a:r>
          </a:p>
        </p:txBody>
      </p:sp>
      <p:sp>
        <p:nvSpPr>
          <p:cNvPr id="3" name="Content Placeholder 2">
            <a:extLst>
              <a:ext uri="{FF2B5EF4-FFF2-40B4-BE49-F238E27FC236}">
                <a16:creationId xmlns:a16="http://schemas.microsoft.com/office/drawing/2014/main" id="{B26450D5-FF6A-EE46-1C99-2F7CB9688C5A}"/>
              </a:ext>
            </a:extLst>
          </p:cNvPr>
          <p:cNvSpPr>
            <a:spLocks noGrp="1"/>
          </p:cNvSpPr>
          <p:nvPr>
            <p:ph idx="1"/>
          </p:nvPr>
        </p:nvSpPr>
        <p:spPr>
          <a:xfrm>
            <a:off x="6503158" y="649480"/>
            <a:ext cx="4862447" cy="5546047"/>
          </a:xfrm>
        </p:spPr>
        <p:txBody>
          <a:bodyPr anchor="ctr">
            <a:normAutofit/>
          </a:bodyPr>
          <a:lstStyle/>
          <a:p>
            <a:pPr marL="0" indent="0">
              <a:buNone/>
            </a:pPr>
            <a:endParaRPr lang="en-US" sz="2000"/>
          </a:p>
          <a:p>
            <a:pPr marL="0" indent="0">
              <a:buNone/>
            </a:pPr>
            <a:r>
              <a:rPr lang="en-US" sz="2000"/>
              <a:t>4. Sub-brands. These include the name of the corporate brand along with the distinct product brand. </a:t>
            </a:r>
          </a:p>
          <a:p>
            <a:pPr marL="0" indent="0">
              <a:buNone/>
            </a:pPr>
            <a:r>
              <a:rPr lang="en-US" sz="2000"/>
              <a:t>5. Co-brands. This is where two independent companies cooperate to have both brands highlighted in a product</a:t>
            </a:r>
          </a:p>
          <a:p>
            <a:pPr marL="0" indent="0">
              <a:buNone/>
            </a:pPr>
            <a:r>
              <a:rPr lang="en-US" sz="2000"/>
              <a:t>6. Ingredient brands. This is a special case of Co-branding. </a:t>
            </a:r>
          </a:p>
          <a:p>
            <a:pPr marL="0" indent="0">
              <a:buNone/>
            </a:pPr>
            <a:r>
              <a:rPr lang="en-US" sz="2000"/>
              <a:t>7. Retailers also create their own brands based on their store names or other factors</a:t>
            </a:r>
          </a:p>
        </p:txBody>
      </p:sp>
    </p:spTree>
    <p:extLst>
      <p:ext uri="{BB962C8B-B14F-4D97-AF65-F5344CB8AC3E}">
        <p14:creationId xmlns:p14="http://schemas.microsoft.com/office/powerpoint/2010/main" val="11583248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A0CF66-EC6B-9482-48A1-E733B178591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Brand types </a:t>
            </a:r>
          </a:p>
        </p:txBody>
      </p:sp>
      <p:sp>
        <p:nvSpPr>
          <p:cNvPr id="3" name="Content Placeholder 2">
            <a:extLst>
              <a:ext uri="{FF2B5EF4-FFF2-40B4-BE49-F238E27FC236}">
                <a16:creationId xmlns:a16="http://schemas.microsoft.com/office/drawing/2014/main" id="{B26450D5-FF6A-EE46-1C99-2F7CB9688C5A}"/>
              </a:ext>
            </a:extLst>
          </p:cNvPr>
          <p:cNvSpPr>
            <a:spLocks noGrp="1"/>
          </p:cNvSpPr>
          <p:nvPr>
            <p:ph idx="1"/>
          </p:nvPr>
        </p:nvSpPr>
        <p:spPr>
          <a:xfrm>
            <a:off x="4581727" y="649480"/>
            <a:ext cx="3025303" cy="5546047"/>
          </a:xfrm>
        </p:spPr>
        <p:txBody>
          <a:bodyPr anchor="ctr">
            <a:normAutofit/>
          </a:bodyPr>
          <a:lstStyle/>
          <a:p>
            <a:r>
              <a:rPr lang="en-US" sz="2000"/>
              <a:t>The names given to products also come in many different terms:</a:t>
            </a:r>
          </a:p>
          <a:p>
            <a:r>
              <a:rPr lang="en-US" sz="2000"/>
              <a:t>They can be based on people</a:t>
            </a:r>
          </a:p>
          <a:p>
            <a:r>
              <a:rPr lang="en-US" sz="2000"/>
              <a:t>Places: </a:t>
            </a:r>
          </a:p>
          <a:p>
            <a:r>
              <a:rPr lang="en-US" sz="2000"/>
              <a:t>Animals or birds</a:t>
            </a:r>
          </a:p>
          <a:p>
            <a:r>
              <a:rPr lang="en-US" sz="2000"/>
              <a:t>Some brand names use words with inherent product meaning </a:t>
            </a:r>
          </a:p>
          <a:p>
            <a:r>
              <a:rPr lang="en-US" sz="2000"/>
              <a:t>Some brand names include prefixes and suffixes</a:t>
            </a:r>
          </a:p>
        </p:txBody>
      </p:sp>
      <p:pic>
        <p:nvPicPr>
          <p:cNvPr id="5" name="Picture 4" descr="Question mark on green pastel background">
            <a:extLst>
              <a:ext uri="{FF2B5EF4-FFF2-40B4-BE49-F238E27FC236}">
                <a16:creationId xmlns:a16="http://schemas.microsoft.com/office/drawing/2014/main" id="{A55C686D-C017-C1A1-0082-7ED9D7D30C72}"/>
              </a:ext>
            </a:extLst>
          </p:cNvPr>
          <p:cNvPicPr>
            <a:picLocks noChangeAspect="1"/>
          </p:cNvPicPr>
          <p:nvPr/>
        </p:nvPicPr>
        <p:blipFill rotWithShape="1">
          <a:blip r:embed="rId2"/>
          <a:srcRect l="47673" r="7681"/>
          <a:stretch/>
        </p:blipFill>
        <p:spPr>
          <a:xfrm>
            <a:off x="8109502" y="10"/>
            <a:ext cx="4082498" cy="6857990"/>
          </a:xfrm>
          <a:prstGeom prst="rect">
            <a:avLst/>
          </a:prstGeom>
        </p:spPr>
      </p:pic>
    </p:spTree>
    <p:extLst>
      <p:ext uri="{BB962C8B-B14F-4D97-AF65-F5344CB8AC3E}">
        <p14:creationId xmlns:p14="http://schemas.microsoft.com/office/powerpoint/2010/main" val="39578695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295FF7-ACB3-D9D2-E5EA-A0C0B9E6518E}"/>
              </a:ext>
            </a:extLst>
          </p:cNvPr>
          <p:cNvSpPr>
            <a:spLocks noGrp="1"/>
          </p:cNvSpPr>
          <p:nvPr>
            <p:ph type="title"/>
          </p:nvPr>
        </p:nvSpPr>
        <p:spPr>
          <a:xfrm>
            <a:off x="1136396" y="502021"/>
            <a:ext cx="6173262" cy="1655483"/>
          </a:xfrm>
        </p:spPr>
        <p:txBody>
          <a:bodyPr anchor="b">
            <a:normAutofit/>
          </a:bodyPr>
          <a:lstStyle/>
          <a:p>
            <a:r>
              <a:rPr lang="en-US" sz="4000"/>
              <a:t>Importance of brands and branding</a:t>
            </a:r>
          </a:p>
        </p:txBody>
      </p:sp>
      <p:sp>
        <p:nvSpPr>
          <p:cNvPr id="3" name="Content Placeholder 2">
            <a:extLst>
              <a:ext uri="{FF2B5EF4-FFF2-40B4-BE49-F238E27FC236}">
                <a16:creationId xmlns:a16="http://schemas.microsoft.com/office/drawing/2014/main" id="{C9497086-482D-834A-093B-DF983E5A9305}"/>
              </a:ext>
            </a:extLst>
          </p:cNvPr>
          <p:cNvSpPr>
            <a:spLocks noGrp="1"/>
          </p:cNvSpPr>
          <p:nvPr>
            <p:ph idx="1"/>
          </p:nvPr>
        </p:nvSpPr>
        <p:spPr>
          <a:xfrm>
            <a:off x="1136396" y="2408518"/>
            <a:ext cx="6614901" cy="3795334"/>
          </a:xfrm>
        </p:spPr>
        <p:txBody>
          <a:bodyPr>
            <a:normAutofit lnSpcReduction="10000"/>
          </a:bodyPr>
          <a:lstStyle/>
          <a:p>
            <a:pPr marL="0" indent="0">
              <a:buNone/>
            </a:pPr>
            <a:r>
              <a:rPr lang="en-US" sz="1600" dirty="0"/>
              <a:t>To consumers: To consumers, brands are important in the following ways:</a:t>
            </a:r>
          </a:p>
          <a:p>
            <a:r>
              <a:rPr lang="en-US" sz="1600" dirty="0"/>
              <a:t>Helps to identify the source or maker of the product. (They help in differentiation).</a:t>
            </a:r>
          </a:p>
          <a:p>
            <a:r>
              <a:rPr lang="en-US" sz="1600" dirty="0"/>
              <a:t>Brands have special meaning to consumers e.g., quality, fast service, friendliness etc.</a:t>
            </a:r>
          </a:p>
          <a:p>
            <a:r>
              <a:rPr lang="en-US" sz="1600" dirty="0"/>
              <a:t>Brands help consumers to easily recognize the products thus lowering the search costs.</a:t>
            </a:r>
          </a:p>
          <a:p>
            <a:r>
              <a:rPr lang="en-US" sz="1600" dirty="0"/>
              <a:t>Brands act as a promise or a bond with a consumer</a:t>
            </a:r>
          </a:p>
          <a:p>
            <a:r>
              <a:rPr lang="en-US" sz="1600" dirty="0"/>
              <a:t>Brands also serve as symbolic devices, allowing consumers to project their own self-images. </a:t>
            </a:r>
          </a:p>
          <a:p>
            <a:r>
              <a:rPr lang="en-US" sz="1600" dirty="0"/>
              <a:t>Brands are a sign of quality.</a:t>
            </a:r>
          </a:p>
          <a:p>
            <a:r>
              <a:rPr lang="en-US" sz="1600" dirty="0"/>
              <a:t>Brands serve to reduce the risks in product decisions.  Such as functional risk, physical risk, financial risk, social risk-social embarrassment, psychological risk and time risk-opportunity cost.</a:t>
            </a:r>
          </a:p>
          <a:p>
            <a:endParaRPr lang="en-US" sz="1300" dirty="0"/>
          </a:p>
        </p:txBody>
      </p:sp>
      <p:pic>
        <p:nvPicPr>
          <p:cNvPr id="5" name="Picture 4" descr="Abstract blurred background of department store">
            <a:extLst>
              <a:ext uri="{FF2B5EF4-FFF2-40B4-BE49-F238E27FC236}">
                <a16:creationId xmlns:a16="http://schemas.microsoft.com/office/drawing/2014/main" id="{049A9740-54FF-87AE-2C9C-1005E8D53E84}"/>
              </a:ext>
            </a:extLst>
          </p:cNvPr>
          <p:cNvPicPr>
            <a:picLocks noChangeAspect="1"/>
          </p:cNvPicPr>
          <p:nvPr/>
        </p:nvPicPr>
        <p:blipFill rotWithShape="1">
          <a:blip r:embed="rId2"/>
          <a:srcRect l="22846" r="34759" b="1"/>
          <a:stretch/>
        </p:blipFill>
        <p:spPr>
          <a:xfrm>
            <a:off x="8115300" y="-12515"/>
            <a:ext cx="4076700" cy="6418631"/>
          </a:xfrm>
          <a:prstGeom prst="rect">
            <a:avLst/>
          </a:prstGeom>
        </p:spPr>
      </p:pic>
      <p:sp>
        <p:nvSpPr>
          <p:cNvPr id="11" name="Rectangle 10">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1272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09D0C55-94A4-7553-2065-1B9699D19680}"/>
              </a:ext>
            </a:extLst>
          </p:cNvPr>
          <p:cNvPicPr>
            <a:picLocks noChangeAspect="1"/>
          </p:cNvPicPr>
          <p:nvPr/>
        </p:nvPicPr>
        <p:blipFill rotWithShape="1">
          <a:blip r:embed="rId2"/>
          <a:srcRect l="27217" r="18277"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30295FF7-ACB3-D9D2-E5EA-A0C0B9E6518E}"/>
              </a:ext>
            </a:extLst>
          </p:cNvPr>
          <p:cNvSpPr>
            <a:spLocks noGrp="1"/>
          </p:cNvSpPr>
          <p:nvPr>
            <p:ph type="title"/>
          </p:nvPr>
        </p:nvSpPr>
        <p:spPr>
          <a:xfrm>
            <a:off x="1137034" y="609600"/>
            <a:ext cx="6831188" cy="1322887"/>
          </a:xfrm>
        </p:spPr>
        <p:txBody>
          <a:bodyPr>
            <a:normAutofit/>
          </a:bodyPr>
          <a:lstStyle/>
          <a:p>
            <a:r>
              <a:rPr lang="en-US" dirty="0"/>
              <a:t>Importance of brands and branding</a:t>
            </a:r>
          </a:p>
        </p:txBody>
      </p:sp>
      <p:sp>
        <p:nvSpPr>
          <p:cNvPr id="3" name="Content Placeholder 2">
            <a:extLst>
              <a:ext uri="{FF2B5EF4-FFF2-40B4-BE49-F238E27FC236}">
                <a16:creationId xmlns:a16="http://schemas.microsoft.com/office/drawing/2014/main" id="{C9497086-482D-834A-093B-DF983E5A9305}"/>
              </a:ext>
            </a:extLst>
          </p:cNvPr>
          <p:cNvSpPr>
            <a:spLocks noGrp="1"/>
          </p:cNvSpPr>
          <p:nvPr>
            <p:ph idx="1"/>
          </p:nvPr>
        </p:nvSpPr>
        <p:spPr>
          <a:xfrm>
            <a:off x="1137035" y="2194102"/>
            <a:ext cx="6698670" cy="4234833"/>
          </a:xfrm>
        </p:spPr>
        <p:txBody>
          <a:bodyPr>
            <a:normAutofit lnSpcReduction="10000"/>
          </a:bodyPr>
          <a:lstStyle/>
          <a:p>
            <a:r>
              <a:rPr lang="en-US" sz="1800" dirty="0"/>
              <a:t>b. To firms/organizations, brands serve the following purposes. </a:t>
            </a:r>
          </a:p>
          <a:p>
            <a:r>
              <a:rPr lang="en-US" sz="1800" dirty="0"/>
              <a:t>They are a means of identification to simplify handling or tracing of inventory.</a:t>
            </a:r>
          </a:p>
          <a:p>
            <a:r>
              <a:rPr lang="en-US" sz="1800" dirty="0"/>
              <a:t>They enhance efficiency and effectiveness of marketing programs.</a:t>
            </a:r>
          </a:p>
          <a:p>
            <a:r>
              <a:rPr lang="en-US" sz="1800" dirty="0"/>
              <a:t>They offer legal protection for unique features or aspects of a product.</a:t>
            </a:r>
          </a:p>
          <a:p>
            <a:r>
              <a:rPr lang="en-US" sz="1800" dirty="0"/>
              <a:t>Brands are a means of endowing products with unique associations</a:t>
            </a:r>
          </a:p>
          <a:p>
            <a:r>
              <a:rPr lang="en-US" sz="1800" dirty="0"/>
              <a:t>Brands signal a certain level of quality to consumers</a:t>
            </a:r>
          </a:p>
          <a:p>
            <a:r>
              <a:rPr lang="en-US" sz="1800" dirty="0"/>
              <a:t>Brands are a powerful means to secure a competitive advantage</a:t>
            </a:r>
          </a:p>
          <a:p>
            <a:r>
              <a:rPr lang="en-US" sz="1800" dirty="0"/>
              <a:t>They are source of financial returns</a:t>
            </a:r>
          </a:p>
          <a:p>
            <a:r>
              <a:rPr lang="en-US" sz="1800" dirty="0"/>
              <a:t>Enhance brand extensions.</a:t>
            </a:r>
          </a:p>
          <a:p>
            <a:endParaRPr lang="en-US" sz="1600" dirty="0"/>
          </a:p>
        </p:txBody>
      </p:sp>
    </p:spTree>
    <p:extLst>
      <p:ext uri="{BB962C8B-B14F-4D97-AF65-F5344CB8AC3E}">
        <p14:creationId xmlns:p14="http://schemas.microsoft.com/office/powerpoint/2010/main" val="19578058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1C1249-3C3E-0C60-8235-CA4367380D8A}"/>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Branding challenges and opportunities</a:t>
            </a:r>
          </a:p>
        </p:txBody>
      </p:sp>
      <p:sp>
        <p:nvSpPr>
          <p:cNvPr id="3" name="Content Placeholder 2">
            <a:extLst>
              <a:ext uri="{FF2B5EF4-FFF2-40B4-BE49-F238E27FC236}">
                <a16:creationId xmlns:a16="http://schemas.microsoft.com/office/drawing/2014/main" id="{38387EFE-75D5-6851-9188-EA382EC9F54A}"/>
              </a:ext>
            </a:extLst>
          </p:cNvPr>
          <p:cNvSpPr>
            <a:spLocks noGrp="1"/>
          </p:cNvSpPr>
          <p:nvPr>
            <p:ph idx="1"/>
          </p:nvPr>
        </p:nvSpPr>
        <p:spPr>
          <a:xfrm>
            <a:off x="6503158" y="649480"/>
            <a:ext cx="4862447" cy="5546047"/>
          </a:xfrm>
        </p:spPr>
        <p:txBody>
          <a:bodyPr anchor="ctr">
            <a:normAutofit/>
          </a:bodyPr>
          <a:lstStyle/>
          <a:p>
            <a:r>
              <a:rPr lang="en-US" sz="2000" dirty="0"/>
              <a:t>(</a:t>
            </a:r>
            <a:r>
              <a:rPr lang="en-US" sz="2000" dirty="0" err="1"/>
              <a:t>i</a:t>
            </a:r>
            <a:r>
              <a:rPr lang="en-US" sz="2000" dirty="0"/>
              <a:t>) Brand proliferation</a:t>
            </a:r>
          </a:p>
          <a:p>
            <a:r>
              <a:rPr lang="en-US" sz="2000" dirty="0"/>
              <a:t>(ii) Media fragmentations</a:t>
            </a:r>
          </a:p>
          <a:p>
            <a:r>
              <a:rPr lang="en-US" sz="2000" dirty="0"/>
              <a:t>(iii) Increased competition and costs</a:t>
            </a:r>
          </a:p>
          <a:p>
            <a:r>
              <a:rPr lang="en-US" sz="2000" dirty="0"/>
              <a:t>(iv) Greater accountability</a:t>
            </a:r>
          </a:p>
          <a:p>
            <a:r>
              <a:rPr lang="en-US" sz="2000" dirty="0"/>
              <a:t>(v)	Other challenges include difficulty in differentiating due to imitation, decreasing brand loyalty for many products due to price discounting/price competition, growth of private labels </a:t>
            </a:r>
            <a:r>
              <a:rPr lang="en-US" sz="2000" dirty="0" err="1"/>
              <a:t>etc</a:t>
            </a:r>
            <a:endParaRPr lang="en-US" sz="2000" dirty="0"/>
          </a:p>
        </p:txBody>
      </p:sp>
    </p:spTree>
    <p:extLst>
      <p:ext uri="{BB962C8B-B14F-4D97-AF65-F5344CB8AC3E}">
        <p14:creationId xmlns:p14="http://schemas.microsoft.com/office/powerpoint/2010/main" val="3041200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EFC6CAD-464D-5C58-0B1D-7D722B2EB7B7}"/>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Brand identity</a:t>
            </a:r>
          </a:p>
        </p:txBody>
      </p:sp>
      <p:sp>
        <p:nvSpPr>
          <p:cNvPr id="3" name="Content Placeholder 2">
            <a:extLst>
              <a:ext uri="{FF2B5EF4-FFF2-40B4-BE49-F238E27FC236}">
                <a16:creationId xmlns:a16="http://schemas.microsoft.com/office/drawing/2014/main" id="{27BA3EE9-CFC6-0AE6-9548-4AFCA2F8F28C}"/>
              </a:ext>
            </a:extLst>
          </p:cNvPr>
          <p:cNvSpPr>
            <a:spLocks noGrp="1"/>
          </p:cNvSpPr>
          <p:nvPr>
            <p:ph idx="1"/>
          </p:nvPr>
        </p:nvSpPr>
        <p:spPr>
          <a:xfrm>
            <a:off x="6503158" y="649480"/>
            <a:ext cx="4862447" cy="5546047"/>
          </a:xfrm>
        </p:spPr>
        <p:txBody>
          <a:bodyPr anchor="ctr">
            <a:normAutofit/>
          </a:bodyPr>
          <a:lstStyle/>
          <a:p>
            <a:r>
              <a:rPr lang="en-US" sz="2000"/>
              <a:t>Brand identity is a unique set of brand associations that the brand strategist aspires to create or maintain. </a:t>
            </a:r>
          </a:p>
          <a:p>
            <a:r>
              <a:rPr lang="en-US" sz="2000"/>
              <a:t>These associations represent what the brand stands for and imply a promise to customers from the organization</a:t>
            </a:r>
          </a:p>
          <a:p>
            <a:r>
              <a:rPr lang="en-US" sz="2000"/>
              <a:t>How to enhance brand identity?</a:t>
            </a:r>
          </a:p>
          <a:p>
            <a:r>
              <a:rPr lang="en-US" sz="2000"/>
              <a:t>Provide superior customer value.</a:t>
            </a:r>
          </a:p>
          <a:p>
            <a:r>
              <a:rPr lang="en-US" sz="2000"/>
              <a:t>Develop deep understanding of customers.</a:t>
            </a:r>
          </a:p>
          <a:p>
            <a:r>
              <a:rPr lang="en-US" sz="2000"/>
              <a:t>Total commitment to quality.</a:t>
            </a:r>
          </a:p>
          <a:p>
            <a:r>
              <a:rPr lang="en-US" sz="2000"/>
              <a:t>Provide differentiation or points of difference.</a:t>
            </a:r>
          </a:p>
          <a:p>
            <a:r>
              <a:rPr lang="en-US" sz="2000"/>
              <a:t>Consistency and evolution in brands – adaptation to changes in consumer tastes.</a:t>
            </a:r>
          </a:p>
          <a:p>
            <a:endParaRPr lang="en-US" sz="2000"/>
          </a:p>
        </p:txBody>
      </p:sp>
    </p:spTree>
    <p:extLst>
      <p:ext uri="{BB962C8B-B14F-4D97-AF65-F5344CB8AC3E}">
        <p14:creationId xmlns:p14="http://schemas.microsoft.com/office/powerpoint/2010/main" val="126272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07E6C8-A7D8-50FB-6D05-D80B97C49B6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Brand equity</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722AB7A1-3122-8DC2-E09B-7D9A85058B65}"/>
              </a:ext>
            </a:extLst>
          </p:cNvPr>
          <p:cNvSpPr>
            <a:spLocks noGrp="1"/>
          </p:cNvSpPr>
          <p:nvPr>
            <p:ph idx="1"/>
          </p:nvPr>
        </p:nvSpPr>
        <p:spPr>
          <a:xfrm>
            <a:off x="4810259" y="649480"/>
            <a:ext cx="6555347" cy="5546047"/>
          </a:xfrm>
        </p:spPr>
        <p:txBody>
          <a:bodyPr anchor="ctr">
            <a:normAutofit/>
          </a:bodyPr>
          <a:lstStyle/>
          <a:p>
            <a:r>
              <a:rPr lang="en-US" sz="1900"/>
              <a:t>Brand equity can be defined as the added value linked to a product or service which is reflected on how consumers think, feel, and act with respect to a brand as well as the prices, market share and profitability that the brand commands for the firm Kotler and Keller (2016)</a:t>
            </a:r>
          </a:p>
          <a:p>
            <a:r>
              <a:rPr lang="en-US" sz="1900"/>
              <a:t> It comprises brand name awareness, perceived quality, brand loyalty, brand associations and other brand assets.</a:t>
            </a:r>
          </a:p>
          <a:p>
            <a:r>
              <a:rPr lang="en-US" sz="1900"/>
              <a:t>(i) Brand name awareness: Awareness refers to the strength of a brand’s presence in the consumer’s mind </a:t>
            </a:r>
          </a:p>
          <a:p>
            <a:r>
              <a:rPr lang="en-US" sz="1900"/>
              <a:t>(ii) Perceived quality: Perceived quality is a measure of ‘brand goodness’</a:t>
            </a:r>
          </a:p>
          <a:p>
            <a:r>
              <a:rPr lang="en-US" sz="1900"/>
              <a:t>(iii) Brand loyalty: A brands value to a firm is largely created by the customer loyalty it commands. </a:t>
            </a:r>
          </a:p>
          <a:p>
            <a:r>
              <a:rPr lang="en-US" sz="1900"/>
              <a:t>(iv) Brand associations: Brand equity is supported in great part by the associations that consumers make with a brand.  </a:t>
            </a:r>
          </a:p>
          <a:p>
            <a:r>
              <a:rPr lang="en-US" sz="1900"/>
              <a:t>(v) Other brand assets: These are patents and trademarks. </a:t>
            </a:r>
          </a:p>
          <a:p>
            <a:endParaRPr lang="en-US" sz="1900"/>
          </a:p>
        </p:txBody>
      </p:sp>
    </p:spTree>
    <p:extLst>
      <p:ext uri="{BB962C8B-B14F-4D97-AF65-F5344CB8AC3E}">
        <p14:creationId xmlns:p14="http://schemas.microsoft.com/office/powerpoint/2010/main" val="3323270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007E6C8-A7D8-50FB-6D05-D80B97C49B64}"/>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Brand equity</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722AB7A1-3122-8DC2-E09B-7D9A85058B65}"/>
              </a:ext>
            </a:extLst>
          </p:cNvPr>
          <p:cNvSpPr>
            <a:spLocks noGrp="1"/>
          </p:cNvSpPr>
          <p:nvPr>
            <p:ph idx="1"/>
          </p:nvPr>
        </p:nvSpPr>
        <p:spPr>
          <a:xfrm>
            <a:off x="6503158" y="649480"/>
            <a:ext cx="4862447" cy="5546047"/>
          </a:xfrm>
        </p:spPr>
        <p:txBody>
          <a:bodyPr anchor="ctr">
            <a:normAutofit/>
          </a:bodyPr>
          <a:lstStyle/>
          <a:p>
            <a:pPr marL="0" indent="0">
              <a:buNone/>
            </a:pPr>
            <a:r>
              <a:rPr lang="en-US" sz="2000" dirty="0"/>
              <a:t>Benefits from brand equity</a:t>
            </a:r>
          </a:p>
          <a:p>
            <a:r>
              <a:rPr lang="en-US" sz="2000" dirty="0"/>
              <a:t>Greater revenue and lower cost.  </a:t>
            </a:r>
          </a:p>
          <a:p>
            <a:r>
              <a:rPr lang="en-US" sz="2000" dirty="0"/>
              <a:t>Greater loyalty</a:t>
            </a:r>
          </a:p>
          <a:p>
            <a:r>
              <a:rPr lang="en-US" sz="2000" dirty="0"/>
              <a:t>Less vulnerability to competing markets actions and crises</a:t>
            </a:r>
          </a:p>
          <a:p>
            <a:r>
              <a:rPr lang="en-US" sz="2000" dirty="0"/>
              <a:t>Larger margins</a:t>
            </a:r>
          </a:p>
          <a:p>
            <a:r>
              <a:rPr lang="en-US" sz="2000" dirty="0"/>
              <a:t>Greater trade cooperation and support </a:t>
            </a:r>
          </a:p>
          <a:p>
            <a:r>
              <a:rPr lang="en-US" sz="2000" dirty="0"/>
              <a:t>Increased marketing communication effectiveness</a:t>
            </a:r>
          </a:p>
          <a:p>
            <a:endParaRPr lang="en-US" sz="2000" dirty="0"/>
          </a:p>
        </p:txBody>
      </p:sp>
    </p:spTree>
    <p:extLst>
      <p:ext uri="{BB962C8B-B14F-4D97-AF65-F5344CB8AC3E}">
        <p14:creationId xmlns:p14="http://schemas.microsoft.com/office/powerpoint/2010/main" val="33152215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007E6C8-A7D8-50FB-6D05-D80B97C49B64}"/>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Brand equity</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722AB7A1-3122-8DC2-E09B-7D9A85058B65}"/>
              </a:ext>
            </a:extLst>
          </p:cNvPr>
          <p:cNvSpPr>
            <a:spLocks noGrp="1"/>
          </p:cNvSpPr>
          <p:nvPr>
            <p:ph idx="1"/>
          </p:nvPr>
        </p:nvSpPr>
        <p:spPr>
          <a:xfrm>
            <a:off x="6503158" y="649480"/>
            <a:ext cx="4862447" cy="5546047"/>
          </a:xfrm>
        </p:spPr>
        <p:txBody>
          <a:bodyPr anchor="ctr">
            <a:normAutofit/>
          </a:bodyPr>
          <a:lstStyle/>
          <a:p>
            <a:pPr marL="0" indent="0">
              <a:buNone/>
            </a:pPr>
            <a:r>
              <a:rPr lang="en-US" sz="2000" dirty="0"/>
              <a:t>Benefits from brand equity</a:t>
            </a:r>
          </a:p>
          <a:p>
            <a:r>
              <a:rPr lang="en-US" sz="2000" dirty="0"/>
              <a:t>Possible licensing opportunities (right to use trademark)</a:t>
            </a:r>
          </a:p>
          <a:p>
            <a:r>
              <a:rPr lang="en-US" sz="2000" dirty="0"/>
              <a:t>Additional brand extension opportunities </a:t>
            </a:r>
          </a:p>
          <a:p>
            <a:r>
              <a:rPr lang="en-US" sz="2000" dirty="0"/>
              <a:t>Brands with positive customer-based equity may provide other advantages to the firm not directly related to the products themselves such as.</a:t>
            </a:r>
          </a:p>
          <a:p>
            <a:r>
              <a:rPr lang="en-US" sz="2000" dirty="0"/>
              <a:t>Helping the firm to attract better employees, </a:t>
            </a:r>
          </a:p>
          <a:p>
            <a:r>
              <a:rPr lang="en-US" sz="2000" dirty="0"/>
              <a:t>Generating interest for investors and </a:t>
            </a:r>
          </a:p>
          <a:p>
            <a:r>
              <a:rPr lang="en-US" sz="2000" dirty="0"/>
              <a:t>Gathering more support from shareholders.</a:t>
            </a:r>
          </a:p>
          <a:p>
            <a:endParaRPr lang="en-US" sz="2000" dirty="0"/>
          </a:p>
        </p:txBody>
      </p:sp>
    </p:spTree>
    <p:extLst>
      <p:ext uri="{BB962C8B-B14F-4D97-AF65-F5344CB8AC3E}">
        <p14:creationId xmlns:p14="http://schemas.microsoft.com/office/powerpoint/2010/main" val="27929245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368E98-8A54-EA47-6B74-B36ED0097B8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References</a:t>
            </a:r>
          </a:p>
        </p:txBody>
      </p:sp>
      <p:sp>
        <p:nvSpPr>
          <p:cNvPr id="3" name="Content Placeholder 2">
            <a:extLst>
              <a:ext uri="{FF2B5EF4-FFF2-40B4-BE49-F238E27FC236}">
                <a16:creationId xmlns:a16="http://schemas.microsoft.com/office/drawing/2014/main" id="{D869C197-DA18-1155-3BBA-E647677FBFEC}"/>
              </a:ext>
            </a:extLst>
          </p:cNvPr>
          <p:cNvSpPr>
            <a:spLocks noGrp="1"/>
          </p:cNvSpPr>
          <p:nvPr>
            <p:ph idx="1"/>
          </p:nvPr>
        </p:nvSpPr>
        <p:spPr>
          <a:xfrm>
            <a:off x="4810259" y="649480"/>
            <a:ext cx="6555347" cy="5546047"/>
          </a:xfrm>
        </p:spPr>
        <p:txBody>
          <a:bodyPr anchor="ctr">
            <a:normAutofit/>
          </a:bodyPr>
          <a:lstStyle/>
          <a:p>
            <a:r>
              <a:rPr lang="en-US" sz="1700"/>
              <a:t>Alnazer M. K (2005) Product and Services strategy: https://www.angelfire.com</a:t>
            </a:r>
          </a:p>
          <a:p>
            <a:r>
              <a:rPr lang="en-US" sz="1700"/>
              <a:t>Azam C. (n.d) marketing management. Faculty of Commerce DSPMU https://dspmuranchi.ac.in</a:t>
            </a:r>
          </a:p>
          <a:p>
            <a:r>
              <a:rPr lang="en-US" sz="1700"/>
              <a:t>Cravens D.W &amp; Nigel F.P (2009) strategic marketing 9th edition McGraw Hill Irwin Boston</a:t>
            </a:r>
          </a:p>
          <a:p>
            <a:r>
              <a:rPr lang="en-US" sz="1700"/>
              <a:t>Dibb, S., Simkin, L., Pride, W. and Ferrell, O.C. (1997), Marketing: Concepts and Strategies, Houghton Mifflin, Boston, MA.</a:t>
            </a:r>
          </a:p>
          <a:p>
            <a:r>
              <a:rPr lang="en-US" sz="1700"/>
              <a:t>Kotler P &amp; Keller K.L (2016), Marketing management 16th Edition Pearson</a:t>
            </a:r>
          </a:p>
          <a:p>
            <a:r>
              <a:rPr lang="en-US" sz="1700"/>
              <a:t>Kotler P,(2000) Marketing Management: Analysis, Planning, Implementation, and Control, 9th edition, Prentice-Hall of India Private Limited, New Delhi, p, 229</a:t>
            </a:r>
          </a:p>
          <a:p>
            <a:r>
              <a:rPr lang="en-US" sz="1700"/>
              <a:t>Kotler P. &amp; Armstrong G. (2006). Principles of marketing, (11th Ed.) Upper Saddle River: New Jersey: Prentice-Hall</a:t>
            </a:r>
          </a:p>
          <a:p>
            <a:r>
              <a:rPr lang="en-US" sz="1700"/>
              <a:t>Kotler, P. (1997). Marketing Management Analysis, Planning, Implementation, and Control, 9th ed.,: Prentice-Hall International, Englewood Cliffs, NJ.</a:t>
            </a:r>
          </a:p>
          <a:p>
            <a:endParaRPr lang="en-US" sz="1700"/>
          </a:p>
        </p:txBody>
      </p:sp>
    </p:spTree>
    <p:extLst>
      <p:ext uri="{BB962C8B-B14F-4D97-AF65-F5344CB8AC3E}">
        <p14:creationId xmlns:p14="http://schemas.microsoft.com/office/powerpoint/2010/main" val="269700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C32548-0BC1-FCF1-FE51-3BE84CEBF9EB}"/>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Marketing management project </a:t>
            </a:r>
          </a:p>
        </p:txBody>
      </p:sp>
      <p:sp>
        <p:nvSpPr>
          <p:cNvPr id="3" name="Content Placeholder 2">
            <a:extLst>
              <a:ext uri="{FF2B5EF4-FFF2-40B4-BE49-F238E27FC236}">
                <a16:creationId xmlns:a16="http://schemas.microsoft.com/office/drawing/2014/main" id="{01123C32-477C-B2BD-22B3-3A6C2338B362}"/>
              </a:ext>
            </a:extLst>
          </p:cNvPr>
          <p:cNvSpPr>
            <a:spLocks noGrp="1"/>
          </p:cNvSpPr>
          <p:nvPr>
            <p:ph idx="1"/>
          </p:nvPr>
        </p:nvSpPr>
        <p:spPr>
          <a:xfrm>
            <a:off x="6503158" y="649480"/>
            <a:ext cx="4862447" cy="5546047"/>
          </a:xfrm>
        </p:spPr>
        <p:txBody>
          <a:bodyPr anchor="ctr">
            <a:normAutofit/>
          </a:bodyPr>
          <a:lstStyle/>
          <a:p>
            <a:r>
              <a:rPr lang="en-US" sz="2000"/>
              <a:t>This week we want to focus on:</a:t>
            </a:r>
          </a:p>
          <a:p>
            <a:r>
              <a:rPr lang="en-US" sz="2000"/>
              <a:t>A)  identifying: </a:t>
            </a:r>
          </a:p>
          <a:p>
            <a:pPr marL="514350" indent="-514350">
              <a:buFont typeface="+mj-lt"/>
              <a:buAutoNum type="arabicPeriod"/>
            </a:pPr>
            <a:r>
              <a:rPr lang="en-US" sz="2000"/>
              <a:t>A product mix for our company </a:t>
            </a:r>
          </a:p>
          <a:p>
            <a:pPr marL="514350" indent="-514350">
              <a:buFont typeface="+mj-lt"/>
              <a:buAutoNum type="arabicPeriod"/>
            </a:pPr>
            <a:r>
              <a:rPr lang="en-US" sz="2000"/>
              <a:t>Product lines </a:t>
            </a:r>
          </a:p>
          <a:p>
            <a:pPr marL="514350" indent="-514350">
              <a:buFont typeface="+mj-lt"/>
              <a:buAutoNum type="arabicPeriod"/>
            </a:pPr>
            <a:r>
              <a:rPr lang="en-US" sz="2000"/>
              <a:t>Recommend ways to expand product mix and justify </a:t>
            </a:r>
          </a:p>
          <a:p>
            <a:pPr marL="514350" indent="-514350">
              <a:buFont typeface="+mj-lt"/>
              <a:buAutoNum type="arabicPeriod"/>
            </a:pPr>
            <a:r>
              <a:rPr lang="en-US" sz="2000"/>
              <a:t>B) evaluate the branding strategy employed by the company and recommend ways of enhancing the same </a:t>
            </a:r>
          </a:p>
        </p:txBody>
      </p:sp>
    </p:spTree>
    <p:extLst>
      <p:ext uri="{BB962C8B-B14F-4D97-AF65-F5344CB8AC3E}">
        <p14:creationId xmlns:p14="http://schemas.microsoft.com/office/powerpoint/2010/main" val="33200192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30E051-7688-D2D8-E32F-7150374A5918}"/>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DDCCAF73-B4EC-AB45-3020-EC6B9391B9A0}"/>
              </a:ext>
            </a:extLst>
          </p:cNvPr>
          <p:cNvGraphicFramePr>
            <a:graphicFrameLocks noGrp="1"/>
          </p:cNvGraphicFramePr>
          <p:nvPr>
            <p:ph idx="1"/>
            <p:extLst>
              <p:ext uri="{D42A27DB-BD31-4B8C-83A1-F6EECF244321}">
                <p14:modId xmlns:p14="http://schemas.microsoft.com/office/powerpoint/2010/main" val="240122842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60133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274</TotalTime>
  <Words>3619</Words>
  <Application>Microsoft Office PowerPoint</Application>
  <PresentationFormat>Widescreen</PresentationFormat>
  <Paragraphs>269</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Aptos</vt:lpstr>
      <vt:lpstr>Aptos Display</vt:lpstr>
      <vt:lpstr>Arial</vt:lpstr>
      <vt:lpstr>Calibri</vt:lpstr>
      <vt:lpstr>Office Theme</vt:lpstr>
      <vt:lpstr>       MARKETING MANAGEMENT AND STRATEGY WEEK 6  PRODUCT AND BRANDING STRATEGIES</vt:lpstr>
      <vt:lpstr>Welcome </vt:lpstr>
      <vt:lpstr>Subtopics </vt:lpstr>
      <vt:lpstr>Saying on product </vt:lpstr>
      <vt:lpstr>Product definition  </vt:lpstr>
      <vt:lpstr>Product definition  </vt:lpstr>
      <vt:lpstr>Product level </vt:lpstr>
      <vt:lpstr>Product levels </vt:lpstr>
      <vt:lpstr>Product classification based on durability </vt:lpstr>
      <vt:lpstr>Based on usage classification  </vt:lpstr>
      <vt:lpstr>Based on usage classification </vt:lpstr>
      <vt:lpstr>Product Hierarchy</vt:lpstr>
      <vt:lpstr>Product Hierarchy</vt:lpstr>
      <vt:lpstr>Product hierarchy </vt:lpstr>
      <vt:lpstr>Product mix /product assortment</vt:lpstr>
      <vt:lpstr>Significance of product mix</vt:lpstr>
      <vt:lpstr>Product line decisions  </vt:lpstr>
      <vt:lpstr>Major product line decisions</vt:lpstr>
      <vt:lpstr>Major product line decisions</vt:lpstr>
      <vt:lpstr>Major product line decisions </vt:lpstr>
      <vt:lpstr>Major product line decisions </vt:lpstr>
      <vt:lpstr>Product packaging, labelling, warranties and guarantees.</vt:lpstr>
      <vt:lpstr>Product packaging, labelling, warranties and guarantees.</vt:lpstr>
      <vt:lpstr>Product packaging, labelling, warranties and guarantees.</vt:lpstr>
      <vt:lpstr>Branding</vt:lpstr>
      <vt:lpstr>Brand types </vt:lpstr>
      <vt:lpstr>Brand types </vt:lpstr>
      <vt:lpstr>Brand types </vt:lpstr>
      <vt:lpstr>Importance of brands and branding</vt:lpstr>
      <vt:lpstr>Importance of brands and branding</vt:lpstr>
      <vt:lpstr>Branding challenges and opportunities</vt:lpstr>
      <vt:lpstr>Brand identity</vt:lpstr>
      <vt:lpstr>Brand equity </vt:lpstr>
      <vt:lpstr>Brand equity </vt:lpstr>
      <vt:lpstr>Brand equity </vt:lpstr>
      <vt:lpstr>References</vt:lpstr>
      <vt:lpstr>Marketing management project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MARKETING MANAGEMENT AND STRATEGY WEEK 6  PRODUCT AND BRANDING STRATEGIES</dc:title>
  <dc:creator>Dr. John N. Kamau</dc:creator>
  <cp:lastModifiedBy>Dr. John N. Kamau</cp:lastModifiedBy>
  <cp:revision>7</cp:revision>
  <dcterms:created xsi:type="dcterms:W3CDTF">2024-04-19T05:48:11Z</dcterms:created>
  <dcterms:modified xsi:type="dcterms:W3CDTF">2024-04-19T18:35:01Z</dcterms:modified>
</cp:coreProperties>
</file>