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35" r:id="rId3"/>
    <p:sldMasterId id="2147483807" r:id="rId4"/>
    <p:sldMasterId id="2147483819" r:id="rId5"/>
    <p:sldMasterId id="2147483831" r:id="rId6"/>
    <p:sldMasterId id="2147483843" r:id="rId7"/>
  </p:sldMasterIdLst>
  <p:notesMasterIdLst>
    <p:notesMasterId r:id="rId23"/>
  </p:notesMasterIdLst>
  <p:sldIdLst>
    <p:sldId id="326" r:id="rId8"/>
    <p:sldId id="256" r:id="rId9"/>
    <p:sldId id="295" r:id="rId10"/>
    <p:sldId id="297" r:id="rId11"/>
    <p:sldId id="299" r:id="rId12"/>
    <p:sldId id="315" r:id="rId13"/>
    <p:sldId id="334" r:id="rId14"/>
    <p:sldId id="335" r:id="rId15"/>
    <p:sldId id="336" r:id="rId16"/>
    <p:sldId id="337" r:id="rId17"/>
    <p:sldId id="338" r:id="rId18"/>
    <p:sldId id="328" r:id="rId19"/>
    <p:sldId id="329" r:id="rId20"/>
    <p:sldId id="330" r:id="rId21"/>
    <p:sldId id="266" r:id="rId22"/>
  </p:sldIdLst>
  <p:sldSz cx="9144000" cy="6858000" type="screen4x3"/>
  <p:notesSz cx="6858000" cy="9144000"/>
  <p:custDataLst>
    <p:tags r:id="rId24"/>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FFCC"/>
    <a:srgbClr val="008080"/>
    <a:srgbClr val="0066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422"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904902-6680-48FE-9F79-7268A80B1C76}" type="datetimeFigureOut">
              <a:rPr lang="ru-RU" smtClean="0"/>
              <a:pPr/>
              <a:t>23.11.2019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B6D5D9-E624-4FBD-956B-6D543C18AC26}" type="slidenum">
              <a:rPr lang="ru-RU" smtClean="0"/>
              <a:pPr/>
              <a:t>‹#›</a:t>
            </a:fld>
            <a:endParaRPr lang="ru-RU"/>
          </a:p>
        </p:txBody>
      </p:sp>
    </p:spTree>
    <p:extLst>
      <p:ext uri="{BB962C8B-B14F-4D97-AF65-F5344CB8AC3E}">
        <p14:creationId xmlns:p14="http://schemas.microsoft.com/office/powerpoint/2010/main" val="2851878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Образ слайда 1"/>
          <p:cNvSpPr>
            <a:spLocks noGrp="1" noRot="1" noChangeAspect="1" noTextEdit="1"/>
          </p:cNvSpPr>
          <p:nvPr>
            <p:ph type="sldImg"/>
          </p:nvPr>
        </p:nvSpPr>
        <p:spPr bwMode="auto">
          <a:noFill/>
          <a:ln>
            <a:solidFill>
              <a:srgbClr val="000000"/>
            </a:solidFill>
            <a:miter lim="800000"/>
            <a:headEnd/>
            <a:tailEnd/>
          </a:ln>
        </p:spPr>
      </p:sp>
      <p:sp>
        <p:nvSpPr>
          <p:cNvPr id="4096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latin typeface="Times New Roman" pitchFamily="18" charset="0"/>
              <a:cs typeface="Times New Roman" pitchFamily="18" charset="0"/>
            </a:endParaRPr>
          </a:p>
        </p:txBody>
      </p:sp>
      <p:sp>
        <p:nvSpPr>
          <p:cNvPr id="409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2F10493-9DED-491F-9B5B-C6CF11DE1E4D}" type="slidenum">
              <a:rPr lang="ru-RU" smtClean="0">
                <a:latin typeface="Arial" pitchFamily="34" charset="0"/>
              </a:rPr>
              <a:pPr/>
              <a:t>9</a:t>
            </a:fld>
            <a:endParaRPr lang="ru-RU" smtClean="0">
              <a:latin typeface="Arial" pitchFamily="34" charset="0"/>
            </a:endParaRPr>
          </a:p>
        </p:txBody>
      </p:sp>
    </p:spTree>
    <p:extLst>
      <p:ext uri="{BB962C8B-B14F-4D97-AF65-F5344CB8AC3E}">
        <p14:creationId xmlns:p14="http://schemas.microsoft.com/office/powerpoint/2010/main" val="2690046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Tree>
    <p:extLst>
      <p:ext uri="{BB962C8B-B14F-4D97-AF65-F5344CB8AC3E}">
        <p14:creationId xmlns:p14="http://schemas.microsoft.com/office/powerpoint/2010/main" val="2543516437"/>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741297471"/>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19C04AA-5F18-4FCB-97A2-36511D52C6E8}" type="datetimeFigureOut">
              <a:rPr lang="ru-RU" smtClean="0"/>
              <a:pPr/>
              <a:t>23.11.2019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99182068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9C04AA-5F18-4FCB-97A2-36511D52C6E8}" type="datetimeFigureOut">
              <a:rPr lang="ru-RU" smtClean="0"/>
              <a:pPr/>
              <a:t>23.11.2019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933488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19C04AA-5F18-4FCB-97A2-36511D52C6E8}" type="datetimeFigureOut">
              <a:rPr lang="ru-RU" smtClean="0"/>
              <a:pPr/>
              <a:t>23.11.2019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316171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19C04AA-5F18-4FCB-97A2-36511D52C6E8}" type="datetimeFigureOut">
              <a:rPr lang="ru-RU" smtClean="0"/>
              <a:pPr/>
              <a:t>23.11.2019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7439890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19C04AA-5F18-4FCB-97A2-36511D52C6E8}" type="datetimeFigureOut">
              <a:rPr lang="ru-RU" smtClean="0"/>
              <a:pPr/>
              <a:t>23.11.2019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19500361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23.11.2019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790667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23.11.2019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50495944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23.11.2019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66979002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23.11.2019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49177046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49"/>
          <p:cNvGrpSpPr>
            <a:grpSpLocks/>
          </p:cNvGrpSpPr>
          <p:nvPr/>
        </p:nvGrpSpPr>
        <p:grpSpPr bwMode="auto">
          <a:xfrm>
            <a:off x="0" y="0"/>
            <a:ext cx="8805863" cy="6858000"/>
            <a:chOff x="0" y="0"/>
            <a:chExt cx="5547" cy="4320"/>
          </a:xfrm>
        </p:grpSpPr>
        <p:grpSp>
          <p:nvGrpSpPr>
            <p:cNvPr id="3"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4"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5"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2"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6C910EE1-2272-423D-92C4-4CE49DC10A3A}" type="datetimeFigureOut">
              <a:rPr lang="ru-RU"/>
              <a:pPr>
                <a:defRPr/>
              </a:pPr>
              <a:t>23.11.2019</a:t>
            </a:fld>
            <a:endParaRPr lang="ru-RU" dirty="0"/>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EE71F3EF-5AD1-499C-AE04-0CD4A6FD4339}" type="slidenum">
              <a:rPr lang="ru-RU"/>
              <a:pPr>
                <a:defRPr/>
              </a:pPr>
              <a:t>‹#›</a:t>
            </a:fld>
            <a:endParaRPr lang="ru-RU" dirty="0"/>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150A838B-5C69-4612-8651-46F8DDBC5531}" type="datetimeFigureOut">
              <a:rPr lang="ru-RU"/>
              <a:pPr>
                <a:defRPr/>
              </a:pPr>
              <a:t>23.11.2019</a:t>
            </a:fld>
            <a:endParaRPr lang="ru-RU" dirty="0"/>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82E301D1-3148-4AC9-9385-4C4C012FA643}"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4C2F3905-BBB9-43F8-8426-D19D12D9986B}" type="datetimeFigureOut">
              <a:rPr lang="ru-RU"/>
              <a:pPr>
                <a:defRPr/>
              </a:pPr>
              <a:t>23.11.2019</a:t>
            </a:fld>
            <a:endParaRPr lang="ru-RU" dirty="0"/>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CC9ADABA-F8AA-4D21-A55E-093060657AB5}" type="slidenum">
              <a:rPr lang="ru-RU"/>
              <a:pPr>
                <a:defRPr/>
              </a:pPr>
              <a:t>‹#›</a:t>
            </a:fld>
            <a:endParaRPr lang="ru-RU" dirty="0"/>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fld id="{8114D6E6-6F3D-47B0-BA16-5C6B3E56DB53}" type="datetimeFigureOut">
              <a:rPr lang="ru-RU"/>
              <a:pPr>
                <a:defRPr/>
              </a:pPr>
              <a:t>23.11.2019</a:t>
            </a:fld>
            <a:endParaRPr lang="ru-RU" dirty="0"/>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E202F6DD-8C69-40FD-859E-7401C57F7139}" type="slidenum">
              <a:rPr lang="ru-RU"/>
              <a:pPr>
                <a:defRPr/>
              </a:pPr>
              <a:t>‹#›</a:t>
            </a:fld>
            <a:endParaRPr lang="ru-RU" dirty="0"/>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040E10BA-1BF7-448F-B240-63E412177A44}" type="datetimeFigureOut">
              <a:rPr lang="ru-RU"/>
              <a:pPr>
                <a:defRPr/>
              </a:pPr>
              <a:t>23.11.2019</a:t>
            </a:fld>
            <a:endParaRPr lang="ru-RU" dirty="0"/>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39114D14-9CDD-4EFC-AA9D-178C1048EBE6}" type="slidenum">
              <a:rPr lang="ru-RU"/>
              <a:pPr>
                <a:defRPr/>
              </a:pPr>
              <a:t>‹#›</a:t>
            </a:fld>
            <a:endParaRPr lang="ru-RU" dirty="0"/>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fld id="{517647DD-D54B-486F-9B91-C4EE80C33CFD}" type="datetimeFigureOut">
              <a:rPr lang="ru-RU"/>
              <a:pPr>
                <a:defRPr/>
              </a:pPr>
              <a:t>23.11.2019</a:t>
            </a:fld>
            <a:endParaRPr lang="ru-RU" dirty="0"/>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AA4001D4-D718-4105-88C7-CD38C7C38D3C}" type="slidenum">
              <a:rPr lang="ru-RU"/>
              <a:pPr>
                <a:defRPr/>
              </a:pPr>
              <a:t>‹#›</a:t>
            </a:fld>
            <a:endParaRPr lang="ru-RU" dirty="0"/>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EBA7BE3D-1D23-41D3-9F30-83C4DA343D7D}" type="datetimeFigureOut">
              <a:rPr lang="ru-RU"/>
              <a:pPr>
                <a:defRPr/>
              </a:pPr>
              <a:t>23.11.2019</a:t>
            </a:fld>
            <a:endParaRPr lang="ru-RU" dirty="0"/>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9CF9ADBB-9E60-4DDC-93A4-2BB9F40396FC}" type="slidenum">
              <a:rPr lang="ru-RU"/>
              <a:pPr>
                <a:defRPr/>
              </a:pPr>
              <a:t>‹#›</a:t>
            </a:fld>
            <a:endParaRPr lang="ru-RU" dirty="0"/>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78FFCA20-8D9D-4C68-98A2-CBAEE17D0CFC}" type="datetimeFigureOut">
              <a:rPr lang="ru-RU"/>
              <a:pPr>
                <a:defRPr/>
              </a:pPr>
              <a:t>23.11.2019</a:t>
            </a:fld>
            <a:endParaRPr lang="ru-RU" dirty="0"/>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4A54515A-E4A8-42B8-825C-6CB002BB2D03}" type="slidenum">
              <a:rPr lang="ru-RU"/>
              <a:pPr>
                <a:defRPr/>
              </a:pPr>
              <a:t>‹#›</a:t>
            </a:fld>
            <a:endParaRPr lang="ru-RU" dirty="0"/>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dirty="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5A64A654-2C16-4572-84C5-FA43DBFD3850}" type="datetimeFigureOut">
              <a:rPr lang="ru-RU"/>
              <a:pPr>
                <a:defRPr/>
              </a:pPr>
              <a:t>23.11.2019</a:t>
            </a:fld>
            <a:endParaRPr lang="ru-RU" dirty="0"/>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21D647C9-C6B1-4F2F-8B24-2E199D4FE153}" type="slidenum">
              <a:rPr lang="ru-RU"/>
              <a:pPr>
                <a:defRPr/>
              </a:pPr>
              <a:t>‹#›</a:t>
            </a:fld>
            <a:endParaRPr lang="ru-RU" dirty="0"/>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fld id="{A4B5232D-16C2-4DB2-8130-47114FB96830}" type="datetimeFigureOut">
              <a:rPr lang="ru-RU"/>
              <a:pPr>
                <a:defRPr/>
              </a:pPr>
              <a:t>23.11.2019</a:t>
            </a:fld>
            <a:endParaRPr lang="ru-RU" dirty="0"/>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B0838609-ACC8-4FF4-9F0A-7515CF38DB21}" type="slidenum">
              <a:rPr lang="ru-RU"/>
              <a:pPr>
                <a:defRPr/>
              </a:pPr>
              <a:t>‹#›</a:t>
            </a:fld>
            <a:endParaRPr lang="ru-RU" dirty="0"/>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274C406C-6815-442C-8F6C-0FF4F2E5C965}" type="datetimeFigureOut">
              <a:rPr lang="ru-RU"/>
              <a:pPr>
                <a:defRPr/>
              </a:pPr>
              <a:t>23.11.2019</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FC4DD4A-BABA-4BA2-A479-7C4E8F17C0B8}" type="slidenum">
              <a:rPr lang="ru-RU"/>
              <a:pPr>
                <a:defRPr/>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5.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C04AA-5F18-4FCB-97A2-36511D52C6E8}" type="datetimeFigureOut">
              <a:rPr lang="ru-RU" smtClean="0"/>
              <a:pPr/>
              <a:t>23.11.2019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E5311-8A7C-4B0F-B1FF-3C9533AEBE2B}" type="slidenum">
              <a:rPr lang="ru-RU" smtClean="0"/>
              <a:pPr/>
              <a:t>‹#›</a:t>
            </a:fld>
            <a:endParaRPr lang="ru-RU"/>
          </a:p>
        </p:txBody>
      </p:sp>
    </p:spTree>
    <p:extLst>
      <p:ext uri="{BB962C8B-B14F-4D97-AF65-F5344CB8AC3E}">
        <p14:creationId xmlns:p14="http://schemas.microsoft.com/office/powerpoint/2010/main" val="1448090002"/>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4"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5"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02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defRPr>
            </a:lvl1pPr>
          </a:lstStyle>
          <a:p>
            <a:pPr>
              <a:defRPr/>
            </a:pPr>
            <a:fld id="{17340DBF-438C-4BE5-8063-F2A540F2E454}" type="datetimeFigureOut">
              <a:rPr lang="ru-RU"/>
              <a:pPr>
                <a:defRPr/>
              </a:pPr>
              <a:t>23.11.2019</a:t>
            </a:fld>
            <a:endParaRPr lang="ru-RU" dirty="0"/>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fld id="{845BBA85-4EBC-49F5-B18E-C6630458FEEC}" type="slidenum">
              <a:rPr lang="ru-RU"/>
              <a:pPr>
                <a:defRPr/>
              </a:pPr>
              <a:t>‹#›</a:t>
            </a:fld>
            <a:endParaRPr lang="ru-RU" dirty="0"/>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Tree>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g"/><Relationship Id="rId1" Type="http://schemas.openxmlformats.org/officeDocument/2006/relationships/slideLayout" Target="../slideLayouts/slideLayout68.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8.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68.xml"/><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8.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68.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5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571480"/>
            <a:ext cx="7772400" cy="2000264"/>
          </a:xfrm>
        </p:spPr>
        <p:style>
          <a:lnRef idx="2">
            <a:schemeClr val="accent1"/>
          </a:lnRef>
          <a:fillRef idx="1">
            <a:schemeClr val="lt1"/>
          </a:fillRef>
          <a:effectRef idx="0">
            <a:schemeClr val="accent1"/>
          </a:effectRef>
          <a:fontRef idx="minor">
            <a:schemeClr val="dk1"/>
          </a:fontRef>
        </p:style>
        <p:txBody>
          <a:bodyPr>
            <a:noAutofit/>
          </a:bodyPr>
          <a:lstStyle/>
          <a:p>
            <a:r>
              <a:rPr lang="uz-Cyrl-UZ" sz="4800" b="1" dirty="0" smtClean="0">
                <a:ln w="1905"/>
                <a:solidFill>
                  <a:srgbClr val="00B050"/>
                </a:solidFill>
                <a:effectLst>
                  <a:innerShdw blurRad="69850" dist="43180" dir="5400000">
                    <a:srgbClr val="000000">
                      <a:alpha val="65000"/>
                    </a:srgbClr>
                  </a:innerShdw>
                </a:effectLst>
              </a:rPr>
              <a:t>10- МАВЗУ: </a:t>
            </a:r>
            <a:r>
              <a:rPr lang="ru-RU" sz="4800" b="1" dirty="0" err="1">
                <a:ln w="1905"/>
                <a:solidFill>
                  <a:srgbClr val="00B050"/>
                </a:solidFill>
                <a:effectLst>
                  <a:innerShdw blurRad="69850" dist="43180" dir="5400000">
                    <a:srgbClr val="000000">
                      <a:alpha val="65000"/>
                    </a:srgbClr>
                  </a:innerShdw>
                </a:effectLst>
              </a:rPr>
              <a:t>Мавзе</a:t>
            </a:r>
            <a:r>
              <a:rPr lang="ru-RU" sz="4800" b="1" dirty="0">
                <a:ln w="1905"/>
                <a:solidFill>
                  <a:srgbClr val="00B050"/>
                </a:solidFill>
                <a:effectLst>
                  <a:innerShdw blurRad="69850" dist="43180" dir="5400000">
                    <a:srgbClr val="000000">
                      <a:alpha val="65000"/>
                    </a:srgbClr>
                  </a:innerShdw>
                </a:effectLst>
              </a:rPr>
              <a:t> </a:t>
            </a:r>
            <a:r>
              <a:rPr lang="ru-RU" sz="4800" b="1" dirty="0" err="1">
                <a:ln w="1905"/>
                <a:solidFill>
                  <a:srgbClr val="00B050"/>
                </a:solidFill>
                <a:effectLst>
                  <a:innerShdw blurRad="69850" dist="43180" dir="5400000">
                    <a:srgbClr val="000000">
                      <a:alpha val="65000"/>
                    </a:srgbClr>
                  </a:innerShdw>
                </a:effectLst>
              </a:rPr>
              <a:t>ва</a:t>
            </a:r>
            <a:r>
              <a:rPr lang="ru-RU" sz="4800" b="1" dirty="0">
                <a:ln w="1905"/>
                <a:solidFill>
                  <a:srgbClr val="00B050"/>
                </a:solidFill>
                <a:effectLst>
                  <a:innerShdw blurRad="69850" dist="43180" dir="5400000">
                    <a:srgbClr val="000000">
                      <a:alpha val="65000"/>
                    </a:srgbClr>
                  </a:innerShdw>
                </a:effectLst>
              </a:rPr>
              <a:t> </a:t>
            </a:r>
            <a:r>
              <a:rPr lang="ru-RU" sz="4800" b="1" dirty="0" err="1">
                <a:ln w="1905"/>
                <a:solidFill>
                  <a:srgbClr val="00B050"/>
                </a:solidFill>
                <a:effectLst>
                  <a:innerShdw blurRad="69850" dist="43180" dir="5400000">
                    <a:srgbClr val="000000">
                      <a:alpha val="65000"/>
                    </a:srgbClr>
                  </a:innerShdw>
                </a:effectLst>
              </a:rPr>
              <a:t>даъҳаларни</a:t>
            </a:r>
            <a:r>
              <a:rPr lang="ru-RU" sz="4800" b="1" dirty="0">
                <a:ln w="1905"/>
                <a:solidFill>
                  <a:srgbClr val="00B050"/>
                </a:solidFill>
                <a:effectLst>
                  <a:innerShdw blurRad="69850" dist="43180" dir="5400000">
                    <a:srgbClr val="000000">
                      <a:alpha val="65000"/>
                    </a:srgbClr>
                  </a:innerShdw>
                </a:effectLst>
              </a:rPr>
              <a:t> </a:t>
            </a:r>
            <a:r>
              <a:rPr lang="ru-RU" sz="4800" b="1" dirty="0" err="1">
                <a:ln w="1905"/>
                <a:solidFill>
                  <a:srgbClr val="00B050"/>
                </a:solidFill>
                <a:effectLst>
                  <a:innerShdw blurRad="69850" dist="43180" dir="5400000">
                    <a:srgbClr val="000000">
                      <a:alpha val="65000"/>
                    </a:srgbClr>
                  </a:innerShdw>
                </a:effectLst>
              </a:rPr>
              <a:t>кўкаламзорлаштириш</a:t>
            </a:r>
            <a:endParaRPr lang="ru-RU" sz="4800" b="1" dirty="0">
              <a:ln w="1905"/>
              <a:solidFill>
                <a:srgbClr val="00B050"/>
              </a:solidFill>
              <a:effectLst>
                <a:innerShdw blurRad="69850" dist="43180" dir="5400000">
                  <a:srgbClr val="000000">
                    <a:alpha val="65000"/>
                  </a:srgbClr>
                </a:innerShdw>
              </a:effectLst>
            </a:endParaRPr>
          </a:p>
        </p:txBody>
      </p:sp>
      <p:pic>
        <p:nvPicPr>
          <p:cNvPr id="102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4985" y="2996952"/>
            <a:ext cx="5048250"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5037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style>
          <a:lnRef idx="0">
            <a:schemeClr val="accent4"/>
          </a:lnRef>
          <a:fillRef idx="3">
            <a:schemeClr val="accent4"/>
          </a:fillRef>
          <a:effectRef idx="3">
            <a:schemeClr val="accent4"/>
          </a:effectRef>
          <a:fontRef idx="minor">
            <a:schemeClr val="lt1"/>
          </a:fontRef>
        </p:style>
        <p:txBody>
          <a:bodyPr/>
          <a:lstStyle/>
          <a:p>
            <a:pPr indent="339090">
              <a:lnSpc>
                <a:spcPct val="115000"/>
              </a:lnSpc>
              <a:spcAft>
                <a:spcPts val="0"/>
              </a:spcAft>
            </a:pPr>
            <a:r>
              <a:rPr lang="uz-Cyrl-UZ" sz="2800" dirty="0" smtClean="0">
                <a:latin typeface="Times New Roman"/>
                <a:ea typeface="Times New Roman"/>
                <a:cs typeface="Times New Roman"/>
              </a:rPr>
              <a:t>Режа:</a:t>
            </a:r>
            <a:endParaRPr lang="ru-RU" sz="2000" dirty="0" smtClean="0">
              <a:latin typeface="Calibri"/>
              <a:ea typeface="Calibri"/>
              <a:cs typeface="Times New Roman"/>
            </a:endParaRPr>
          </a:p>
          <a:p>
            <a:pPr lvl="0" algn="just">
              <a:lnSpc>
                <a:spcPct val="115000"/>
              </a:lnSpc>
              <a:spcAft>
                <a:spcPts val="0"/>
              </a:spcAft>
            </a:pPr>
            <a:r>
              <a:rPr lang="uz-Cyrl-UZ" sz="2800" dirty="0">
                <a:latin typeface="Times New Roman"/>
                <a:ea typeface="Times New Roman"/>
                <a:cs typeface="Times New Roman"/>
              </a:rPr>
              <a:t>1.	</a:t>
            </a:r>
            <a:r>
              <a:rPr lang="uz-Cyrl-UZ" sz="2400" dirty="0">
                <a:latin typeface="Times New Roman"/>
                <a:ea typeface="Times New Roman"/>
                <a:cs typeface="Times New Roman"/>
              </a:rPr>
              <a:t>Даҳаларни кўкаламзорлаштириш </a:t>
            </a:r>
          </a:p>
          <a:p>
            <a:pPr lvl="0" algn="just">
              <a:lnSpc>
                <a:spcPct val="115000"/>
              </a:lnSpc>
              <a:spcAft>
                <a:spcPts val="0"/>
              </a:spcAft>
            </a:pPr>
            <a:r>
              <a:rPr lang="uz-Cyrl-UZ" sz="2400" dirty="0">
                <a:latin typeface="Times New Roman"/>
                <a:ea typeface="Times New Roman"/>
                <a:cs typeface="Times New Roman"/>
              </a:rPr>
              <a:t>2.	Мактабларни кўкаламзорлаштириш </a:t>
            </a:r>
          </a:p>
          <a:p>
            <a:pPr lvl="0" algn="just">
              <a:lnSpc>
                <a:spcPct val="115000"/>
              </a:lnSpc>
              <a:spcAft>
                <a:spcPts val="0"/>
              </a:spcAft>
            </a:pPr>
            <a:r>
              <a:rPr lang="uz-Cyrl-UZ" sz="2400" dirty="0">
                <a:latin typeface="Times New Roman"/>
                <a:ea typeface="Times New Roman"/>
                <a:cs typeface="Times New Roman"/>
              </a:rPr>
              <a:t>3.	Болалар боғчаси ҳудудини кўкаламзорлаштириш </a:t>
            </a:r>
          </a:p>
          <a:p>
            <a:pPr lvl="0" algn="just">
              <a:lnSpc>
                <a:spcPct val="115000"/>
              </a:lnSpc>
              <a:spcAft>
                <a:spcPts val="0"/>
              </a:spcAft>
            </a:pPr>
            <a:r>
              <a:rPr lang="uz-Cyrl-UZ" sz="2400" dirty="0">
                <a:latin typeface="Times New Roman"/>
                <a:ea typeface="Times New Roman"/>
                <a:cs typeface="Times New Roman"/>
              </a:rPr>
              <a:t>4.	Касалхоналарни кўкаламзорлаштириш </a:t>
            </a:r>
          </a:p>
          <a:p>
            <a:pPr lvl="0" algn="just">
              <a:lnSpc>
                <a:spcPct val="115000"/>
              </a:lnSpc>
              <a:spcAft>
                <a:spcPts val="0"/>
              </a:spcAft>
            </a:pPr>
            <a:r>
              <a:rPr lang="uz-Cyrl-UZ" sz="2400" dirty="0">
                <a:latin typeface="Times New Roman"/>
                <a:ea typeface="Times New Roman"/>
                <a:cs typeface="Times New Roman"/>
              </a:rPr>
              <a:t>5.	Саноат корхоналарини кўкаламзорлаштириш </a:t>
            </a:r>
          </a:p>
        </p:txBody>
      </p:sp>
      <p:pic>
        <p:nvPicPr>
          <p:cNvPr id="3"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60216" y="3645024"/>
            <a:ext cx="2985438" cy="22322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noAutofit/>
          </a:bodyPr>
          <a:lstStyle/>
          <a:p>
            <a:pPr>
              <a:defRPr/>
            </a:pPr>
            <a:r>
              <a:rPr lang="uz-Cyrl-UZ" sz="2400" b="1" dirty="0">
                <a:effectLst>
                  <a:outerShdw blurRad="38100" dist="38100" dir="2700000" algn="tl">
                    <a:srgbClr val="000000">
                      <a:alpha val="43137"/>
                    </a:srgbClr>
                  </a:outerShdw>
                </a:effectLst>
              </a:rPr>
              <a:t>ДАҲАЛАРНИ КЎКАЛАМЗОРЛАШТИРИШ </a:t>
            </a:r>
            <a:r>
              <a:rPr lang="uz-Cyrl-UZ" sz="1600" b="1" dirty="0" smtClean="0">
                <a:effectLst>
                  <a:outerShdw blurRad="38100" dist="38100" dir="2700000" algn="tl">
                    <a:srgbClr val="000000">
                      <a:alpha val="43137"/>
                    </a:srgbClr>
                  </a:outerShdw>
                </a:effectLst>
              </a:rPr>
              <a:t>.</a:t>
            </a:r>
            <a:endParaRPr lang="ru-RU" sz="1600" b="1" dirty="0">
              <a:effectLst>
                <a:outerShdw blurRad="38100" dist="38100" dir="2700000" algn="tl">
                  <a:srgbClr val="000000">
                    <a:alpha val="43137"/>
                  </a:srgbClr>
                </a:outerShdw>
              </a:effectLst>
            </a:endParaRPr>
          </a:p>
        </p:txBody>
      </p:sp>
      <p:sp>
        <p:nvSpPr>
          <p:cNvPr id="7171" name="Rectangle 3"/>
          <p:cNvSpPr>
            <a:spLocks noGrp="1" noChangeArrowheads="1"/>
          </p:cNvSpPr>
          <p:nvPr>
            <p:ph type="body" idx="1"/>
          </p:nvPr>
        </p:nvSpPr>
        <p:spPr>
          <a:xfrm>
            <a:off x="214313" y="928670"/>
            <a:ext cx="5572133" cy="5668682"/>
          </a:xfrm>
          <a:solidFill>
            <a:srgbClr val="CCFFCC"/>
          </a:solidFill>
        </p:spPr>
        <p:style>
          <a:lnRef idx="1">
            <a:schemeClr val="accent1"/>
          </a:lnRef>
          <a:fillRef idx="2">
            <a:schemeClr val="accent1"/>
          </a:fillRef>
          <a:effectRef idx="1">
            <a:schemeClr val="accent1"/>
          </a:effectRef>
          <a:fontRef idx="minor">
            <a:schemeClr val="dk1"/>
          </a:fontRef>
        </p:style>
        <p:txBody>
          <a:bodyPr>
            <a:normAutofit fontScale="55000" lnSpcReduction="20000"/>
          </a:bodyPr>
          <a:lstStyle/>
          <a:p>
            <a:pPr algn="just"/>
            <a:r>
              <a:rPr lang="uz-Cyrl-UZ" sz="2000" b="1" dirty="0">
                <a:solidFill>
                  <a:srgbClr val="00B050"/>
                </a:solidFill>
              </a:rPr>
              <a:t>. </a:t>
            </a:r>
            <a:r>
              <a:rPr lang="uz-Cyrl-UZ" dirty="0"/>
              <a:t>Мавзе ва даҳаларни кўкаламзорлаштириш таркибига қуйидагилар киради: боғ, аҳоли яшаш уйлари олдини кўкаламзорлаштириш, кварталлар оралиғидаги йўл ва ўтиш жойларини кўкаламзорлаштириш; хўжалик ва ёрдамчи иншоотлар атрофидаги кўкаламзорлаштирилган ерлар, микрорайон ёки кварталлар чегарасидаги ҳимоя экинзорлар, мактаблар ва болалар боғчалари, спорт комплекси майдончаларини кўкаламзорлаштириш. </a:t>
            </a:r>
            <a:endParaRPr lang="ru-RU" dirty="0"/>
          </a:p>
          <a:p>
            <a:pPr algn="just"/>
            <a:r>
              <a:rPr lang="uz-Cyrl-UZ" dirty="0"/>
              <a:t>Ҳовли-жойлар ҳудудида ҳар бир уй олдида кўкаламзорлаштирилган жойлар, агар режавий шароитлар имкони мавжуд бўлса, кичик дарахтзорлар ташкил этилади. Кўкаламзорлаштирилган боғча-ҳовлиларда сабзавот, мевали экинлар, манзарали ўсимликлар ва гуллар экиш мумкин. </a:t>
            </a:r>
            <a:endParaRPr lang="ru-RU" dirty="0"/>
          </a:p>
          <a:p>
            <a:pPr marL="0" indent="371475" algn="just">
              <a:lnSpc>
                <a:spcPct val="90000"/>
              </a:lnSpc>
              <a:buFont typeface="Wingdings" pitchFamily="2" charset="2"/>
              <a:buChar char="q"/>
            </a:pPr>
            <a:r>
              <a:rPr lang="ru-RU" sz="2000" b="1" dirty="0" smtClean="0">
                <a:solidFill>
                  <a:srgbClr val="00B050"/>
                </a:solidFill>
              </a:rPr>
              <a:t>. </a:t>
            </a:r>
          </a:p>
        </p:txBody>
      </p:sp>
      <p:pic>
        <p:nvPicPr>
          <p:cNvPr id="2052"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18956" y="3729847"/>
            <a:ext cx="3073524" cy="273644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0611"/>
          <p:cNvPicPr/>
          <p:nvPr/>
        </p:nvPicPr>
        <p:blipFill>
          <a:blip r:embed="rId3"/>
          <a:stretch>
            <a:fillRect/>
          </a:stretch>
        </p:blipFill>
        <p:spPr>
          <a:xfrm>
            <a:off x="5818956" y="735748"/>
            <a:ext cx="3092218" cy="2964326"/>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uz-Cyrl-UZ" sz="2400" b="1" dirty="0" smtClean="0"/>
              <a:t>.........................................................................................................................</a:t>
            </a:r>
            <a:endParaRPr lang="ru-RU" sz="2800" b="1" dirty="0"/>
          </a:p>
        </p:txBody>
      </p:sp>
      <p:sp>
        <p:nvSpPr>
          <p:cNvPr id="9218" name="Rectangle 3"/>
          <p:cNvSpPr>
            <a:spLocks noGrp="1" noChangeArrowheads="1"/>
          </p:cNvSpPr>
          <p:nvPr>
            <p:ph sz="quarter" idx="1"/>
          </p:nvPr>
        </p:nvSpPr>
        <p:spPr>
          <a:xfrm>
            <a:off x="71406" y="785794"/>
            <a:ext cx="5106993" cy="6022974"/>
          </a:xfrm>
        </p:spPr>
        <p:txBody>
          <a:bodyPr>
            <a:normAutofit fontScale="92500" lnSpcReduction="20000"/>
          </a:bodyPr>
          <a:lstStyle/>
          <a:p>
            <a:r>
              <a:rPr lang="uz-Cyrl-UZ" dirty="0"/>
              <a:t>Қишлоқдаги посёлкалар ва қишлоқ хўжалик корхоналарининг режалаштирилиши ҳудудий функционал зоналарнинг мухтасар ҳолда жойлаштирилиши ва ўзаро боғлиқ бўлишини, ҳудуднинг жамоатчилик марказлари ҳудуднинг шаҳарсозлик жиҳатидан мавқеига қараб ундан самарали фойдаланишни, халқимиз тарихий архитектура-шахарсозлик анъаналарининг, табиий иқлим, ландшафт, миллий-маиший ва бошқа маҳаллий ўзига хос хусусиятларнинг комплекс тарзда ҳисобга олинишини таъминлаш лозим бўлади.</a:t>
            </a:r>
            <a:endParaRPr lang="ru-RU" dirty="0"/>
          </a:p>
        </p:txBody>
      </p:sp>
      <p:pic>
        <p:nvPicPr>
          <p:cNvPr id="307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6030" y="1001724"/>
            <a:ext cx="3429958" cy="26433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6030" y="3966075"/>
            <a:ext cx="3327793" cy="249938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107504" y="2492896"/>
            <a:ext cx="8785919" cy="4176464"/>
          </a:xfrm>
          <a:solidFill>
            <a:srgbClr val="0000FF"/>
          </a:solidFill>
        </p:spPr>
        <p:txBody>
          <a:bodyPr>
            <a:normAutofit fontScale="70000" lnSpcReduction="20000"/>
          </a:bodyPr>
          <a:lstStyle/>
          <a:p>
            <a:r>
              <a:rPr lang="uz-Cyrl-UZ" b="1" dirty="0">
                <a:solidFill>
                  <a:schemeClr val="bg1"/>
                </a:solidFill>
              </a:rPr>
              <a:t>Қишлоқ тураржой қурилишига хос бўлган қиёфалардан бири кўча перспективасининг узлуксизлиги, шаклларнинг изчиллиги, силуетнинг оддийлигидир. Кўча қурилишининг характерли ўхшашлигида унга хос бўлган бундай қиёфани бойитиш мақсадида халқ меъморчилиги тураржой бинолари қурилишида қўлланилган ҳар хил урғу (аксент)лар киритиш ҳисобига амалга оширилишини таклиф қиламиз.</a:t>
            </a:r>
            <a:endParaRPr lang="ru-RU" b="1" dirty="0">
              <a:solidFill>
                <a:schemeClr val="bg1"/>
              </a:solidFill>
            </a:endParaRPr>
          </a:p>
          <a:p>
            <a:r>
              <a:rPr lang="uz-Cyrl-UZ" b="1" dirty="0">
                <a:solidFill>
                  <a:schemeClr val="bg1"/>
                </a:solidFill>
              </a:rPr>
              <a:t>Вилоят архитектура ва қурилиш бўлимлари, туман архитекторларида жойларда аҳолини қишлоқ уйларининг намунавий меъморий безаклари, кўчаларни ва оммавий дам олиш масканлари - боғ-парклар ва хиёбонларни кўкаламзорлаштириш, уларда қўлланиладиган ўсимликлар ва ландшафт композициялари, ҳовли ладшафт дизайни ечимлари билан таништирувчи график-албомлар бўлиши керак.</a:t>
            </a:r>
            <a:endParaRPr lang="ru-RU" b="1" dirty="0">
              <a:solidFill>
                <a:schemeClr val="bg1"/>
              </a:solidFill>
            </a:endParaRPr>
          </a:p>
        </p:txBody>
      </p:sp>
      <p:pic>
        <p:nvPicPr>
          <p:cNvPr id="409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24237"/>
            <a:ext cx="3483446" cy="217253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цветоводств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67888"/>
            <a:ext cx="3145532" cy="23591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24"/>
            <a:ext cx="8229600" cy="714379"/>
          </a:xfrm>
        </p:spPr>
        <p:style>
          <a:lnRef idx="2">
            <a:schemeClr val="accent2"/>
          </a:lnRef>
          <a:fillRef idx="1">
            <a:schemeClr val="lt1"/>
          </a:fillRef>
          <a:effectRef idx="0">
            <a:schemeClr val="accent2"/>
          </a:effectRef>
          <a:fontRef idx="minor">
            <a:schemeClr val="dk1"/>
          </a:fontRef>
        </p:style>
        <p:txBody>
          <a:bodyPr>
            <a:noAutofit/>
          </a:bodyPr>
          <a:lstStyle/>
          <a:p>
            <a:pPr algn="ctr">
              <a:defRPr/>
            </a:pPr>
            <a:r>
              <a:rPr lang="ru-RU" sz="2800" dirty="0">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rPr>
              <a:t> МАКТАБЛАРНИ КЎКАЛАМЗОРЛАШТИРИШ </a:t>
            </a:r>
            <a:endParaRPr lang="ru-RU" sz="2800" cap="none" dirty="0">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785794"/>
            <a:ext cx="8497887" cy="2714644"/>
          </a:xfrm>
        </p:spPr>
        <p:style>
          <a:lnRef idx="3">
            <a:schemeClr val="lt1"/>
          </a:lnRef>
          <a:fillRef idx="1">
            <a:schemeClr val="accent1"/>
          </a:fillRef>
          <a:effectRef idx="1">
            <a:schemeClr val="accent1"/>
          </a:effectRef>
          <a:fontRef idx="minor">
            <a:schemeClr val="lt1"/>
          </a:fontRef>
        </p:style>
        <p:txBody>
          <a:bodyPr>
            <a:normAutofit/>
          </a:bodyPr>
          <a:lstStyle/>
          <a:p>
            <a:pPr algn="just">
              <a:buFont typeface="Wingdings" pitchFamily="2" charset="2"/>
              <a:buChar char="q"/>
            </a:pPr>
            <a:r>
              <a:rPr lang="uz-Cyrl-UZ" sz="1800" dirty="0"/>
              <a:t> </a:t>
            </a:r>
            <a:r>
              <a:rPr lang="uz-Cyrl-UZ" sz="1900" dirty="0"/>
              <a:t>Мактаблар ҳудудидаги яшил экинзорлар вазифалари қуйидагича: 1) иссиқ, чанг ва шовқиндан ҳимоялаш; 2) танаффус пайтида дам олиш учун қулай шароитлар яратиш ҳамда биология ва бадантарбия (физкультура) машғулотларини очиқ ҳавода ўтказиш; 3) манзарали кўринишларни яхшилаш. Мактаб майдонида мактаб биноси, хўжалик иншоотлари, ўқув-тажриба бўлими (мевали боғ, сабзавот боғчаси, дендрарий, кўчатхона, оранжерея, астрономия ва география майдончалари, зоология бурчаги ва бошқалар) ажратилади. </a:t>
            </a:r>
            <a:endParaRPr lang="ru-RU" sz="1900" dirty="0">
              <a:solidFill>
                <a:srgbClr val="FFFF00"/>
              </a:solidFill>
            </a:endParaRPr>
          </a:p>
        </p:txBody>
      </p:sp>
      <p:pic>
        <p:nvPicPr>
          <p:cNvPr id="5" name="Picture 17294"/>
          <p:cNvPicPr/>
          <p:nvPr/>
        </p:nvPicPr>
        <p:blipFill>
          <a:blip r:embed="rId2"/>
          <a:stretch>
            <a:fillRect/>
          </a:stretch>
        </p:blipFill>
        <p:spPr>
          <a:xfrm>
            <a:off x="1619672" y="3284984"/>
            <a:ext cx="5544616" cy="3456384"/>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Содержимое 2"/>
          <p:cNvSpPr>
            <a:spLocks noGrp="1"/>
          </p:cNvSpPr>
          <p:nvPr>
            <p:ph idx="1"/>
          </p:nvPr>
        </p:nvSpPr>
        <p:spPr>
          <a:xfrm>
            <a:off x="24093" y="404664"/>
            <a:ext cx="4267200" cy="6000750"/>
          </a:xfrm>
        </p:spPr>
        <p:txBody>
          <a:bodyPr>
            <a:normAutofit fontScale="62500" lnSpcReduction="20000"/>
          </a:bodyPr>
          <a:lstStyle/>
          <a:p>
            <a:pPr algn="just">
              <a:buNone/>
            </a:pPr>
            <a:r>
              <a:rPr lang="ru-RU" sz="2400" b="1" dirty="0" smtClean="0">
                <a:latin typeface="Times New Roman" pitchFamily="18" charset="0"/>
                <a:cs typeface="Times New Roman" pitchFamily="18" charset="0"/>
              </a:rPr>
              <a:t>   </a:t>
            </a:r>
            <a:r>
              <a:rPr lang="uz-Cyrl-UZ" dirty="0"/>
              <a:t>БОЛАЛАР БОҒЧАСИ ҲУДУДИНИ КЎКАЛАМЗОРЛАШТИРИШ </a:t>
            </a:r>
            <a:endParaRPr lang="ru-RU" sz="2400" b="1" dirty="0" smtClean="0">
              <a:latin typeface="Times New Roman" pitchFamily="18" charset="0"/>
              <a:cs typeface="Times New Roman" pitchFamily="18" charset="0"/>
            </a:endParaRPr>
          </a:p>
          <a:p>
            <a:pPr algn="just">
              <a:buNone/>
            </a:pPr>
            <a:r>
              <a:rPr lang="ru-RU" sz="2400" b="1" dirty="0" smtClean="0">
                <a:latin typeface="Times New Roman" pitchFamily="18" charset="0"/>
                <a:cs typeface="Times New Roman" pitchFamily="18" charset="0"/>
              </a:rPr>
              <a:t>    </a:t>
            </a:r>
            <a:r>
              <a:rPr lang="uz-Cyrl-UZ" dirty="0"/>
              <a:t>Бирор-бир ҳудудни кўкаламзорлаштиришдан олдин, унинг хусусиятлари ва мақсадлари олдиндан ўйлаб режалаштирилади. болалар боғчалари, дам олиш оромгоҳлари ва мактаблар атрофини кўкаламзорлаштириш бундай масканлар ҳовлиларини ташқи шовқиндан, чанг-тўзон зарраларидан ҳимоялайди. боғча ва мактаб ҳовлисида микроиқлим намоён этади. ушбу ҳудудларда ҳар хил турдаги манзарали япроқ ва нинабаргли дарахт, бута ва гул турларидан барпо этилган композицион кўринишлар ёшларни табиатни, унинг ўсимлик ва фауна оламини севишга, уни асраб-авайлашга ундайди.</a:t>
            </a:r>
            <a:endParaRPr lang="ru-RU" sz="2400" dirty="0" smtClean="0">
              <a:latin typeface="Times New Roman" pitchFamily="18" charset="0"/>
              <a:cs typeface="Times New Roman" pitchFamily="18" charset="0"/>
            </a:endParaRPr>
          </a:p>
        </p:txBody>
      </p:sp>
      <p:pic>
        <p:nvPicPr>
          <p:cNvPr id="3" name="Picture 17290"/>
          <p:cNvPicPr/>
          <p:nvPr/>
        </p:nvPicPr>
        <p:blipFill>
          <a:blip r:embed="rId2"/>
          <a:stretch>
            <a:fillRect/>
          </a:stretch>
        </p:blipFill>
        <p:spPr>
          <a:xfrm>
            <a:off x="4945133" y="4148560"/>
            <a:ext cx="3659315" cy="2448792"/>
          </a:xfrm>
          <a:prstGeom prst="rect">
            <a:avLst/>
          </a:prstGeom>
        </p:spPr>
      </p:pic>
      <p:pic>
        <p:nvPicPr>
          <p:cNvPr id="1026" name="Picture 2" descr="Картинки по запросу озеленение детского сад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908720"/>
            <a:ext cx="3652898" cy="27363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1000125"/>
            <a:ext cx="8686800" cy="642937"/>
          </a:xfrm>
        </p:spPr>
        <p:txBody>
          <a:bodyPr/>
          <a:lstStyle/>
          <a:p>
            <a:pPr>
              <a:defRPr/>
            </a:pPr>
            <a:endParaRPr lang="ru-RU" dirty="0"/>
          </a:p>
        </p:txBody>
      </p:sp>
      <p:sp>
        <p:nvSpPr>
          <p:cNvPr id="31747" name="Содержимое 2"/>
          <p:cNvSpPr>
            <a:spLocks noGrp="1"/>
          </p:cNvSpPr>
          <p:nvPr>
            <p:ph idx="1"/>
          </p:nvPr>
        </p:nvSpPr>
        <p:spPr>
          <a:xfrm>
            <a:off x="285750" y="214313"/>
            <a:ext cx="4786313" cy="6143625"/>
          </a:xfrm>
        </p:spPr>
        <p:txBody>
          <a:bodyPr>
            <a:normAutofit fontScale="70000" lnSpcReduction="20000"/>
          </a:bodyPr>
          <a:lstStyle/>
          <a:p>
            <a:r>
              <a:rPr lang="ru-RU" sz="2400" b="1" dirty="0" smtClean="0">
                <a:latin typeface="Times New Roman" pitchFamily="18" charset="0"/>
                <a:cs typeface="Times New Roman" pitchFamily="18" charset="0"/>
              </a:rPr>
              <a:t>    </a:t>
            </a:r>
            <a:r>
              <a:rPr lang="uz-Cyrl-UZ" dirty="0"/>
              <a:t>Болалар боғчаси ҳудудида қуйидаги майдонча ва иншоотларни жойлаштириш тавсия этилади: ўйинлар учун умумий майдонча, болалар учун алохида майдончалар, айвонча, ухлаш ва сояда ўйнаш учун чорбоғ, ҳайвонлар бурчаги, сабзавот боғчаси, мева – резавор боғ, бассейн, ҳўжалик ховлиси. </a:t>
            </a:r>
            <a:endParaRPr lang="ru-RU" dirty="0"/>
          </a:p>
          <a:p>
            <a:r>
              <a:rPr lang="uz-Cyrl-UZ" dirty="0"/>
              <a:t>Ҳудуднинг баланси тахминан қуйидагича: яшил экинзорлар 60%, майдончалар – 20%, аллеялар ва йўлакчалар – 8%, иншоотлар – 12%, 1 гектар майдон ҳисобига – 150-180 та дарахт ва 2000-2500 та бута экилади. Майдоннинг ташқи чегарасида дарахт ва буталардан икки қаторли қилиб ҳимоя экинзорлари барпо этилади. </a:t>
            </a:r>
            <a:endParaRPr lang="ru-RU" dirty="0"/>
          </a:p>
        </p:txBody>
      </p:sp>
      <p:pic>
        <p:nvPicPr>
          <p:cNvPr id="2050" name="Picture 2" descr="Картинки по запросу озеленение детского сад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803112"/>
            <a:ext cx="3919537" cy="49660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928688"/>
            <a:ext cx="8686800" cy="642938"/>
          </a:xfrm>
        </p:spPr>
        <p:txBody>
          <a:bodyPr/>
          <a:lstStyle/>
          <a:p>
            <a:pPr>
              <a:defRPr/>
            </a:pPr>
            <a:endParaRPr lang="ru-RU" dirty="0"/>
          </a:p>
        </p:txBody>
      </p:sp>
      <p:sp>
        <p:nvSpPr>
          <p:cNvPr id="32771" name="Содержимое 2"/>
          <p:cNvSpPr>
            <a:spLocks noGrp="1"/>
          </p:cNvSpPr>
          <p:nvPr>
            <p:ph idx="1"/>
          </p:nvPr>
        </p:nvSpPr>
        <p:spPr>
          <a:xfrm>
            <a:off x="142875" y="0"/>
            <a:ext cx="4357688" cy="6858000"/>
          </a:xfrm>
        </p:spPr>
        <p:txBody>
          <a:bodyPr>
            <a:normAutofit fontScale="70000" lnSpcReduction="20000"/>
          </a:bodyPr>
          <a:lstStyle/>
          <a:p>
            <a:pPr algn="just">
              <a:buNone/>
            </a:pPr>
            <a:r>
              <a:rPr lang="ru-RU" sz="1800" b="1" dirty="0" smtClean="0">
                <a:latin typeface="Times New Roman" pitchFamily="18" charset="0"/>
                <a:cs typeface="Times New Roman" pitchFamily="18" charset="0"/>
              </a:rPr>
              <a:t>       </a:t>
            </a:r>
            <a:r>
              <a:rPr lang="uz-Cyrl-UZ" dirty="0"/>
              <a:t>Шунингдек, улар таркибида кўп йиллик ва узоқ вақт гуллайдиган бир йиллик ўсимликлар кўпроқ бўлиши лозим. Заҳарли баргли ва мевали ўсимликлар масалан, сумах (татун), тиканли ўсимликлар (гледичия, жийда) ҳамда ҳудудни ифлослантирувчи (терак, заранг, чинор, дарахтларнинг оналик ўсимликлари) дарахт ва буталар сафидан чиқариб ташланади. Болалар боғчасида экиш учун фитонцидлик хусусиятларига эга бўлган ўсимликларни (виргин арчаси, қрим қарағайи, япон сафораси ва бошқалар) ҳамда ҳавони ионлаштирувчи (қанотчали эман, соқолли қайин ва бошқалар) дарахтларни экиш алоҳида муҳим аҳамиятга эга.</a:t>
            </a:r>
            <a:endParaRPr lang="ru-RU" sz="1800" dirty="0" smtClean="0"/>
          </a:p>
        </p:txBody>
      </p:sp>
      <p:pic>
        <p:nvPicPr>
          <p:cNvPr id="3" name="Рисунок 2"/>
          <p:cNvPicPr>
            <a:picLocks noChangeAspect="1"/>
          </p:cNvPicPr>
          <p:nvPr/>
        </p:nvPicPr>
        <p:blipFill>
          <a:blip r:embed="rId3"/>
          <a:stretch>
            <a:fillRect/>
          </a:stretch>
        </p:blipFill>
        <p:spPr>
          <a:xfrm>
            <a:off x="4860032" y="188640"/>
            <a:ext cx="3887216" cy="2592288"/>
          </a:xfrm>
          <a:prstGeom prst="rect">
            <a:avLst/>
          </a:prstGeom>
        </p:spPr>
      </p:pic>
      <p:pic>
        <p:nvPicPr>
          <p:cNvPr id="3076" name="Picture 4" descr="Картинки по запросу озеленение детского сад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9140" y="3717032"/>
            <a:ext cx="3429000" cy="1581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2866107"/>
            <a:ext cx="8686800" cy="3875261"/>
          </a:xfrm>
        </p:spPr>
        <p:txBody>
          <a:bodyPr>
            <a:normAutofit fontScale="70000" lnSpcReduction="20000"/>
          </a:bodyPr>
          <a:lstStyle/>
          <a:p>
            <a:r>
              <a:rPr lang="uz-Cyrl-UZ" b="1" dirty="0"/>
              <a:t>КАСАЛХОНАЛАРНИ КЎКАЛАМЗОРЛАШТИРИШ </a:t>
            </a:r>
            <a:endParaRPr lang="ru-RU" b="1" dirty="0"/>
          </a:p>
          <a:p>
            <a:r>
              <a:rPr lang="uz-Cyrl-UZ" dirty="0"/>
              <a:t> Касалхона ҳудудини кўкаламзорлаштириш тамойили касалхона режасининг умумий схемасига (бинолар, иншоотлар, майдончалар ва бошқа қурилмаларни жойлашиши) ҳамда экинзорлар мақсадига қараб белгиланади. </a:t>
            </a:r>
            <a:endParaRPr lang="ru-RU" dirty="0"/>
          </a:p>
          <a:p>
            <a:r>
              <a:rPr lang="uz-Cyrl-UZ" dirty="0"/>
              <a:t>Касалхона ҳудудидаги кўкаламзорлаштиришнинг мақсади қуйидагича: очиқ ҳавода муолажаларни ўтказиш, беморларнинг сайр этиш ва дам олиши учун мўътадил микроиқлим ҳамда санитар-гигиеник шароитларни яратиш; даволаш биноларида ёруғлик режимини яхшилаш ҳамда уларни чанг ва шамолдан муҳофазалаш; яшил экинзорлар ёрдамида ҳудуднинг турли функционал бўлимларини чегаравий ажратиш; ҳудудни манзарали кўринишини яхшилаш. </a:t>
            </a:r>
            <a:endParaRPr lang="ru-RU" dirty="0"/>
          </a:p>
          <a:p>
            <a:endParaRPr lang="ru-RU" dirty="0"/>
          </a:p>
        </p:txBody>
      </p:sp>
      <p:pic>
        <p:nvPicPr>
          <p:cNvPr id="9218"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5932" y="157187"/>
            <a:ext cx="4824536" cy="27089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571500"/>
            <a:ext cx="8686800" cy="285750"/>
          </a:xfrm>
        </p:spPr>
        <p:txBody>
          <a:bodyPr>
            <a:normAutofit fontScale="90000"/>
          </a:bodyPr>
          <a:lstStyle/>
          <a:p>
            <a:pPr>
              <a:defRPr/>
            </a:pPr>
            <a:endParaRPr lang="ru-RU" dirty="0"/>
          </a:p>
        </p:txBody>
      </p:sp>
      <p:sp>
        <p:nvSpPr>
          <p:cNvPr id="34819" name="Содержимое 2"/>
          <p:cNvSpPr>
            <a:spLocks noGrp="1"/>
          </p:cNvSpPr>
          <p:nvPr>
            <p:ph idx="1"/>
          </p:nvPr>
        </p:nvSpPr>
        <p:spPr>
          <a:xfrm>
            <a:off x="0" y="285750"/>
            <a:ext cx="4286250" cy="6429375"/>
          </a:xfrm>
        </p:spPr>
        <p:txBody>
          <a:bodyPr>
            <a:normAutofit fontScale="85000" lnSpcReduction="20000"/>
          </a:bodyPr>
          <a:lstStyle/>
          <a:p>
            <a:pPr algn="just"/>
            <a:r>
              <a:rPr lang="ru-RU" sz="2800" b="1" dirty="0" smtClean="0">
                <a:latin typeface="Times New Roman" pitchFamily="18" charset="0"/>
                <a:cs typeface="Times New Roman" pitchFamily="18" charset="0"/>
              </a:rPr>
              <a:t>    </a:t>
            </a:r>
            <a:r>
              <a:rPr lang="ru-RU" sz="2800" dirty="0" err="1"/>
              <a:t>Кўкаламзорлаштиришнинг</a:t>
            </a:r>
            <a:r>
              <a:rPr lang="ru-RU" sz="2800" dirty="0"/>
              <a:t> </a:t>
            </a:r>
            <a:r>
              <a:rPr lang="ru-RU" sz="2800" dirty="0" err="1"/>
              <a:t>яна</a:t>
            </a:r>
            <a:r>
              <a:rPr lang="ru-RU" sz="2800" dirty="0"/>
              <a:t> </a:t>
            </a:r>
            <a:r>
              <a:rPr lang="ru-RU" sz="2800" dirty="0" err="1"/>
              <a:t>бир</a:t>
            </a:r>
            <a:r>
              <a:rPr lang="ru-RU" sz="2800" dirty="0"/>
              <a:t> </a:t>
            </a:r>
            <a:r>
              <a:rPr lang="ru-RU" sz="2800" dirty="0" err="1"/>
              <a:t>хусусиятларидан</a:t>
            </a:r>
            <a:r>
              <a:rPr lang="ru-RU" sz="2800" dirty="0"/>
              <a:t> </a:t>
            </a:r>
            <a:r>
              <a:rPr lang="ru-RU" sz="2800" dirty="0" err="1"/>
              <a:t>бири</a:t>
            </a:r>
            <a:r>
              <a:rPr lang="ru-RU" sz="2800" dirty="0"/>
              <a:t> </a:t>
            </a:r>
            <a:r>
              <a:rPr lang="ru-RU" sz="2800" dirty="0" err="1"/>
              <a:t>бу</a:t>
            </a:r>
            <a:r>
              <a:rPr lang="ru-RU" sz="2800" dirty="0"/>
              <a:t> </a:t>
            </a:r>
            <a:r>
              <a:rPr lang="ru-RU" sz="2800" dirty="0" err="1"/>
              <a:t>одамлар</a:t>
            </a:r>
            <a:r>
              <a:rPr lang="ru-RU" sz="2800" dirty="0"/>
              <a:t> </a:t>
            </a:r>
            <a:r>
              <a:rPr lang="ru-RU" sz="2800" dirty="0" err="1"/>
              <a:t>кўпроқ</a:t>
            </a:r>
            <a:r>
              <a:rPr lang="ru-RU" sz="2800" dirty="0"/>
              <a:t> </a:t>
            </a:r>
            <a:r>
              <a:rPr lang="ru-RU" sz="2800" dirty="0" err="1"/>
              <a:t>ҳаракатланадиган</a:t>
            </a:r>
            <a:r>
              <a:rPr lang="ru-RU" sz="2800" dirty="0"/>
              <a:t> </a:t>
            </a:r>
            <a:r>
              <a:rPr lang="ru-RU" sz="2800" dirty="0" err="1"/>
              <a:t>шифохоналар</a:t>
            </a:r>
            <a:r>
              <a:rPr lang="ru-RU" sz="2800" dirty="0"/>
              <a:t> </a:t>
            </a:r>
            <a:r>
              <a:rPr lang="ru-RU" sz="2800" dirty="0" err="1"/>
              <a:t>ва</a:t>
            </a:r>
            <a:r>
              <a:rPr lang="ru-RU" sz="2800" dirty="0"/>
              <a:t> </a:t>
            </a:r>
            <a:r>
              <a:rPr lang="ru-RU" sz="2800" dirty="0" err="1"/>
              <a:t>саноат</a:t>
            </a:r>
            <a:r>
              <a:rPr lang="ru-RU" sz="2800" dirty="0"/>
              <a:t> </a:t>
            </a:r>
            <a:r>
              <a:rPr lang="ru-RU" sz="2800" dirty="0" err="1"/>
              <a:t>корхоналарида</a:t>
            </a:r>
            <a:r>
              <a:rPr lang="ru-RU" sz="2800" dirty="0"/>
              <a:t> </a:t>
            </a:r>
            <a:r>
              <a:rPr lang="ru-RU" sz="2800" dirty="0" err="1"/>
              <a:t>яшил</a:t>
            </a:r>
            <a:r>
              <a:rPr lang="ru-RU" sz="2800" dirty="0"/>
              <a:t> </a:t>
            </a:r>
            <a:r>
              <a:rPr lang="ru-RU" sz="2800" dirty="0" err="1"/>
              <a:t>ҳудудлар</a:t>
            </a:r>
            <a:r>
              <a:rPr lang="ru-RU" sz="2800" dirty="0"/>
              <a:t> </a:t>
            </a:r>
            <a:r>
              <a:rPr lang="ru-RU" sz="2800" dirty="0" err="1"/>
              <a:t>барпо</a:t>
            </a:r>
            <a:r>
              <a:rPr lang="ru-RU" sz="2800" dirty="0"/>
              <a:t> </a:t>
            </a:r>
            <a:r>
              <a:rPr lang="ru-RU" sz="2800" dirty="0" err="1"/>
              <a:t>этишдан</a:t>
            </a:r>
            <a:r>
              <a:rPr lang="ru-RU" sz="2800" dirty="0"/>
              <a:t> </a:t>
            </a:r>
            <a:r>
              <a:rPr lang="ru-RU" sz="2800" dirty="0" err="1"/>
              <a:t>иборатдир</a:t>
            </a:r>
            <a:r>
              <a:rPr lang="ru-RU" sz="2800" dirty="0"/>
              <a:t>. </a:t>
            </a:r>
            <a:r>
              <a:rPr lang="ru-RU" sz="2800" dirty="0" err="1"/>
              <a:t>шифохоналар</a:t>
            </a:r>
            <a:r>
              <a:rPr lang="ru-RU" sz="2800" dirty="0"/>
              <a:t> </a:t>
            </a:r>
            <a:r>
              <a:rPr lang="ru-RU" sz="2800" dirty="0" err="1"/>
              <a:t>атрофини</a:t>
            </a:r>
            <a:r>
              <a:rPr lang="ru-RU" sz="2800" dirty="0"/>
              <a:t> </a:t>
            </a:r>
            <a:r>
              <a:rPr lang="ru-RU" sz="2800" dirty="0" err="1"/>
              <a:t>кўкаламзорлаштириш</a:t>
            </a:r>
            <a:r>
              <a:rPr lang="ru-RU" sz="2800" dirty="0"/>
              <a:t> </a:t>
            </a:r>
            <a:r>
              <a:rPr lang="ru-RU" sz="2800" dirty="0" err="1"/>
              <a:t>ишлари</a:t>
            </a:r>
            <a:r>
              <a:rPr lang="ru-RU" sz="2800" dirty="0"/>
              <a:t> </a:t>
            </a:r>
            <a:r>
              <a:rPr lang="ru-RU" sz="2800" dirty="0" err="1"/>
              <a:t>шифохонанинг</a:t>
            </a:r>
            <a:r>
              <a:rPr lang="ru-RU" sz="2800" dirty="0"/>
              <a:t> </a:t>
            </a:r>
            <a:r>
              <a:rPr lang="ru-RU" sz="2800" dirty="0" err="1"/>
              <a:t>умумий</a:t>
            </a:r>
            <a:r>
              <a:rPr lang="ru-RU" sz="2800" dirty="0"/>
              <a:t> </a:t>
            </a:r>
            <a:r>
              <a:rPr lang="ru-RU" sz="2800" dirty="0" err="1"/>
              <a:t>схемасидан</a:t>
            </a:r>
            <a:r>
              <a:rPr lang="ru-RU" sz="2800" dirty="0"/>
              <a:t> (</a:t>
            </a:r>
            <a:r>
              <a:rPr lang="ru-RU" sz="2800" dirty="0" err="1"/>
              <a:t>бўлимлар</a:t>
            </a:r>
            <a:r>
              <a:rPr lang="ru-RU" sz="2800" dirty="0"/>
              <a:t> </a:t>
            </a:r>
            <a:r>
              <a:rPr lang="ru-RU" sz="2800" dirty="0" err="1"/>
              <a:t>ва</a:t>
            </a:r>
            <a:r>
              <a:rPr lang="ru-RU" sz="2800" dirty="0"/>
              <a:t> </a:t>
            </a:r>
            <a:r>
              <a:rPr lang="ru-RU" sz="2800" dirty="0" err="1"/>
              <a:t>корпусларининг</a:t>
            </a:r>
            <a:r>
              <a:rPr lang="ru-RU" sz="2800" dirty="0"/>
              <a:t> </a:t>
            </a:r>
            <a:r>
              <a:rPr lang="ru-RU" sz="2800" dirty="0" err="1"/>
              <a:t>жойлашишидан</a:t>
            </a:r>
            <a:r>
              <a:rPr lang="ru-RU" sz="2800" dirty="0"/>
              <a:t>, </a:t>
            </a:r>
            <a:r>
              <a:rPr lang="ru-RU" sz="2800" dirty="0" err="1"/>
              <a:t>қурилиш</a:t>
            </a:r>
            <a:r>
              <a:rPr lang="ru-RU" sz="2800" dirty="0"/>
              <a:t> </a:t>
            </a:r>
            <a:r>
              <a:rPr lang="ru-RU" sz="2800" dirty="0" err="1"/>
              <a:t>майдончаларининг</a:t>
            </a:r>
            <a:r>
              <a:rPr lang="ru-RU" sz="2800" dirty="0"/>
              <a:t> </a:t>
            </a:r>
            <a:r>
              <a:rPr lang="ru-RU" sz="2800" dirty="0" err="1"/>
              <a:t>тузилишидан</a:t>
            </a:r>
            <a:r>
              <a:rPr lang="ru-RU" sz="2800" dirty="0"/>
              <a:t>) </a:t>
            </a:r>
            <a:r>
              <a:rPr lang="ru-RU" sz="2800" dirty="0" err="1"/>
              <a:t>келиб</a:t>
            </a:r>
            <a:r>
              <a:rPr lang="ru-RU" sz="2800" dirty="0"/>
              <a:t> </a:t>
            </a:r>
            <a:r>
              <a:rPr lang="ru-RU" sz="2800" dirty="0" err="1"/>
              <a:t>чиқилган</a:t>
            </a:r>
            <a:r>
              <a:rPr lang="ru-RU" sz="2800" dirty="0"/>
              <a:t> </a:t>
            </a:r>
            <a:r>
              <a:rPr lang="ru-RU" sz="2800" dirty="0" err="1"/>
              <a:t>ҳолда</a:t>
            </a:r>
            <a:r>
              <a:rPr lang="ru-RU" sz="2800" dirty="0"/>
              <a:t> </a:t>
            </a:r>
            <a:r>
              <a:rPr lang="ru-RU" sz="2800" dirty="0" err="1"/>
              <a:t>манзарали</a:t>
            </a:r>
            <a:r>
              <a:rPr lang="ru-RU" sz="2800" dirty="0"/>
              <a:t> </a:t>
            </a:r>
            <a:r>
              <a:rPr lang="ru-RU" sz="2800" dirty="0" err="1"/>
              <a:t>дарахтлар</a:t>
            </a:r>
            <a:r>
              <a:rPr lang="ru-RU" sz="2800" dirty="0"/>
              <a:t> </a:t>
            </a:r>
            <a:r>
              <a:rPr lang="ru-RU" sz="2800" dirty="0" err="1"/>
              <a:t>ва</a:t>
            </a:r>
            <a:r>
              <a:rPr lang="ru-RU" sz="2800" dirty="0"/>
              <a:t> бута </a:t>
            </a:r>
            <a:r>
              <a:rPr lang="ru-RU" sz="2800" dirty="0" err="1"/>
              <a:t>турлари</a:t>
            </a:r>
            <a:r>
              <a:rPr lang="ru-RU" sz="2800" dirty="0"/>
              <a:t> </a:t>
            </a:r>
            <a:r>
              <a:rPr lang="ru-RU" sz="2800" dirty="0" err="1"/>
              <a:t>жойлаштирилади</a:t>
            </a:r>
            <a:r>
              <a:rPr lang="ru-RU" sz="2800" dirty="0"/>
              <a:t>.</a:t>
            </a:r>
            <a:endParaRPr lang="ru-RU" sz="2800" dirty="0" smtClean="0"/>
          </a:p>
        </p:txBody>
      </p:sp>
      <p:pic>
        <p:nvPicPr>
          <p:cNvPr id="1024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9812" y="320624"/>
            <a:ext cx="4486905" cy="2820343"/>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573016"/>
            <a:ext cx="4134430" cy="28803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4139952" y="476672"/>
            <a:ext cx="4786314" cy="5241907"/>
          </a:xfrm>
        </p:spPr>
        <p:style>
          <a:lnRef idx="0">
            <a:schemeClr val="dk1"/>
          </a:lnRef>
          <a:fillRef idx="3">
            <a:schemeClr val="dk1"/>
          </a:fillRef>
          <a:effectRef idx="3">
            <a:schemeClr val="dk1"/>
          </a:effectRef>
          <a:fontRef idx="minor">
            <a:schemeClr val="lt1"/>
          </a:fontRef>
        </p:style>
        <p:txBody>
          <a:bodyPr>
            <a:normAutofit/>
          </a:bodyPr>
          <a:lstStyle/>
          <a:p>
            <a:pPr marL="0" indent="0" algn="just">
              <a:lnSpc>
                <a:spcPct val="90000"/>
              </a:lnSpc>
              <a:buNone/>
            </a:pPr>
            <a:r>
              <a:rPr lang="uz-Cyrl-UZ" sz="2000" i="1" dirty="0" smtClean="0">
                <a:solidFill>
                  <a:schemeClr val="bg2">
                    <a:lumMod val="75000"/>
                  </a:schemeClr>
                </a:solidFill>
              </a:rPr>
              <a:t>   </a:t>
            </a:r>
            <a:r>
              <a:rPr lang="ru-RU" sz="2000" b="1" dirty="0"/>
              <a:t>САНОАТ КОРХОНАЛАРИНИ КЎКАЛАМЗОРЛАШТИРИШ </a:t>
            </a:r>
          </a:p>
          <a:p>
            <a:pPr marL="0" indent="0" algn="just">
              <a:lnSpc>
                <a:spcPct val="90000"/>
              </a:lnSpc>
              <a:buNone/>
            </a:pPr>
            <a:r>
              <a:rPr lang="ru-RU" sz="2000" dirty="0"/>
              <a:t> </a:t>
            </a:r>
            <a:r>
              <a:rPr lang="ru-RU" sz="2000" dirty="0" err="1"/>
              <a:t>Саноат</a:t>
            </a:r>
            <a:r>
              <a:rPr lang="ru-RU" sz="2000" dirty="0"/>
              <a:t> </a:t>
            </a:r>
            <a:r>
              <a:rPr lang="ru-RU" sz="2000" dirty="0" err="1"/>
              <a:t>корхоналарининг</a:t>
            </a:r>
            <a:r>
              <a:rPr lang="ru-RU" sz="2000" dirty="0"/>
              <a:t> </a:t>
            </a:r>
            <a:r>
              <a:rPr lang="ru-RU" sz="2000" dirty="0" err="1"/>
              <a:t>ҳудуди</a:t>
            </a:r>
            <a:r>
              <a:rPr lang="ru-RU" sz="2000" dirty="0"/>
              <a:t> “завод-</a:t>
            </a:r>
            <a:r>
              <a:rPr lang="ru-RU" sz="2000" dirty="0" err="1"/>
              <a:t>боғ</a:t>
            </a:r>
            <a:r>
              <a:rPr lang="ru-RU" sz="2000" dirty="0"/>
              <a:t>,” “фабрика-</a:t>
            </a:r>
            <a:r>
              <a:rPr lang="ru-RU" sz="2000" dirty="0" err="1"/>
              <a:t>боғ</a:t>
            </a:r>
            <a:r>
              <a:rPr lang="ru-RU" sz="2000" dirty="0"/>
              <a:t>” </a:t>
            </a:r>
            <a:r>
              <a:rPr lang="ru-RU" sz="2000" dirty="0" err="1"/>
              <a:t>кўринишида</a:t>
            </a:r>
            <a:r>
              <a:rPr lang="ru-RU" sz="2000" dirty="0"/>
              <a:t> </a:t>
            </a:r>
            <a:r>
              <a:rPr lang="ru-RU" sz="2000" dirty="0" err="1"/>
              <a:t>бўлмоғи</a:t>
            </a:r>
            <a:r>
              <a:rPr lang="ru-RU" sz="2000" dirty="0"/>
              <a:t> </a:t>
            </a:r>
            <a:r>
              <a:rPr lang="ru-RU" sz="2000" dirty="0" err="1"/>
              <a:t>лозим</a:t>
            </a:r>
            <a:r>
              <a:rPr lang="ru-RU" sz="2000" dirty="0"/>
              <a:t>. </a:t>
            </a:r>
            <a:r>
              <a:rPr lang="ru-RU" sz="2000" dirty="0" err="1"/>
              <a:t>Яшил</a:t>
            </a:r>
            <a:r>
              <a:rPr lang="ru-RU" sz="2000" dirty="0"/>
              <a:t> </a:t>
            </a:r>
            <a:r>
              <a:rPr lang="ru-RU" sz="2000" dirty="0" err="1"/>
              <a:t>экинзорлар</a:t>
            </a:r>
            <a:r>
              <a:rPr lang="ru-RU" sz="2000" dirty="0"/>
              <a:t> </a:t>
            </a:r>
            <a:r>
              <a:rPr lang="ru-RU" sz="2000" dirty="0" err="1"/>
              <a:t>ишчи</a:t>
            </a:r>
            <a:r>
              <a:rPr lang="ru-RU" sz="2000" dirty="0"/>
              <a:t> </a:t>
            </a:r>
            <a:r>
              <a:rPr lang="ru-RU" sz="2000" dirty="0" err="1"/>
              <a:t>ва</a:t>
            </a:r>
            <a:r>
              <a:rPr lang="ru-RU" sz="2000" dirty="0"/>
              <a:t> </a:t>
            </a:r>
            <a:r>
              <a:rPr lang="ru-RU" sz="2000" dirty="0" err="1"/>
              <a:t>хизматчиларни</a:t>
            </a:r>
            <a:r>
              <a:rPr lang="ru-RU" sz="2000" dirty="0"/>
              <a:t> </a:t>
            </a:r>
            <a:r>
              <a:rPr lang="ru-RU" sz="2000" dirty="0" err="1"/>
              <a:t>ишлаб</a:t>
            </a:r>
            <a:r>
              <a:rPr lang="ru-RU" sz="2000" dirty="0"/>
              <a:t>–</a:t>
            </a:r>
            <a:r>
              <a:rPr lang="ru-RU" sz="2000" dirty="0" err="1"/>
              <a:t>чиқаришнинг</a:t>
            </a:r>
            <a:r>
              <a:rPr lang="ru-RU" sz="2000" dirty="0"/>
              <a:t> </a:t>
            </a:r>
            <a:r>
              <a:rPr lang="ru-RU" sz="2000" dirty="0" err="1"/>
              <a:t>заҳарли</a:t>
            </a:r>
            <a:r>
              <a:rPr lang="ru-RU" sz="2000" dirty="0"/>
              <a:t> </a:t>
            </a:r>
            <a:r>
              <a:rPr lang="ru-RU" sz="2000" dirty="0" err="1"/>
              <a:t>чиқитларидан</a:t>
            </a:r>
            <a:r>
              <a:rPr lang="ru-RU" sz="2000" dirty="0"/>
              <a:t>, </a:t>
            </a:r>
            <a:r>
              <a:rPr lang="ru-RU" sz="2000" dirty="0" err="1"/>
              <a:t>ноқулай</a:t>
            </a:r>
            <a:r>
              <a:rPr lang="ru-RU" sz="2000" dirty="0"/>
              <a:t> </a:t>
            </a:r>
            <a:r>
              <a:rPr lang="ru-RU" sz="2000" dirty="0" err="1"/>
              <a:t>иқлим</a:t>
            </a:r>
            <a:r>
              <a:rPr lang="ru-RU" sz="2000" dirty="0"/>
              <a:t> </a:t>
            </a:r>
            <a:r>
              <a:rPr lang="ru-RU" sz="2000" dirty="0" err="1"/>
              <a:t>шароитларидан</a:t>
            </a:r>
            <a:r>
              <a:rPr lang="ru-RU" sz="2000" dirty="0"/>
              <a:t> (</a:t>
            </a:r>
            <a:r>
              <a:rPr lang="ru-RU" sz="2000" dirty="0" err="1"/>
              <a:t>юқори</a:t>
            </a:r>
            <a:r>
              <a:rPr lang="ru-RU" sz="2000" dirty="0"/>
              <a:t> </a:t>
            </a:r>
            <a:r>
              <a:rPr lang="ru-RU" sz="2000" dirty="0" err="1"/>
              <a:t>ҳарорат</a:t>
            </a:r>
            <a:r>
              <a:rPr lang="ru-RU" sz="2000" dirty="0"/>
              <a:t>, </a:t>
            </a:r>
            <a:r>
              <a:rPr lang="ru-RU" sz="2000" dirty="0" err="1"/>
              <a:t>ҳавонинг</a:t>
            </a:r>
            <a:r>
              <a:rPr lang="ru-RU" sz="2000" dirty="0"/>
              <a:t> паст </a:t>
            </a:r>
            <a:r>
              <a:rPr lang="ru-RU" sz="2000" dirty="0" err="1"/>
              <a:t>нисбий</a:t>
            </a:r>
            <a:r>
              <a:rPr lang="ru-RU" sz="2000" dirty="0"/>
              <a:t> </a:t>
            </a:r>
            <a:r>
              <a:rPr lang="ru-RU" sz="2000" dirty="0" err="1"/>
              <a:t>намлиги</a:t>
            </a:r>
            <a:r>
              <a:rPr lang="ru-RU" sz="2000" dirty="0"/>
              <a:t>, </a:t>
            </a:r>
            <a:r>
              <a:rPr lang="ru-RU" sz="2000" dirty="0" err="1"/>
              <a:t>шамоллар</a:t>
            </a:r>
            <a:r>
              <a:rPr lang="ru-RU" sz="2000" dirty="0"/>
              <a:t>) </a:t>
            </a:r>
            <a:r>
              <a:rPr lang="ru-RU" sz="2000" dirty="0" err="1"/>
              <a:t>муҳофаза</a:t>
            </a:r>
            <a:r>
              <a:rPr lang="ru-RU" sz="2000" dirty="0"/>
              <a:t> </a:t>
            </a:r>
            <a:r>
              <a:rPr lang="ru-RU" sz="2000" dirty="0" err="1"/>
              <a:t>қилиш</a:t>
            </a:r>
            <a:r>
              <a:rPr lang="ru-RU" sz="2000" dirty="0"/>
              <a:t> </a:t>
            </a:r>
            <a:r>
              <a:rPr lang="ru-RU" sz="2000" dirty="0" err="1"/>
              <a:t>учун</a:t>
            </a:r>
            <a:r>
              <a:rPr lang="ru-RU" sz="2000" dirty="0"/>
              <a:t> </a:t>
            </a:r>
            <a:r>
              <a:rPr lang="ru-RU" sz="2000" dirty="0" err="1"/>
              <a:t>хизмат</a:t>
            </a:r>
            <a:r>
              <a:rPr lang="ru-RU" sz="2000" dirty="0"/>
              <a:t> </a:t>
            </a:r>
            <a:r>
              <a:rPr lang="ru-RU" sz="2000" dirty="0" err="1"/>
              <a:t>қилади</a:t>
            </a:r>
            <a:r>
              <a:rPr lang="ru-RU" sz="2000" dirty="0"/>
              <a:t>; </a:t>
            </a:r>
            <a:r>
              <a:rPr lang="ru-RU" sz="2000" dirty="0" err="1"/>
              <a:t>қисқа</a:t>
            </a:r>
            <a:r>
              <a:rPr lang="ru-RU" sz="2000" dirty="0"/>
              <a:t> </a:t>
            </a:r>
            <a:r>
              <a:rPr lang="ru-RU" sz="2000" dirty="0" err="1"/>
              <a:t>муддатли</a:t>
            </a:r>
            <a:r>
              <a:rPr lang="ru-RU" sz="2000" dirty="0"/>
              <a:t> дам </a:t>
            </a:r>
            <a:r>
              <a:rPr lang="ru-RU" sz="2000" dirty="0" err="1"/>
              <a:t>олиш</a:t>
            </a:r>
            <a:r>
              <a:rPr lang="ru-RU" sz="2000" dirty="0"/>
              <a:t> </a:t>
            </a:r>
            <a:r>
              <a:rPr lang="ru-RU" sz="2000" dirty="0" err="1"/>
              <a:t>учун</a:t>
            </a:r>
            <a:r>
              <a:rPr lang="ru-RU" sz="2000" dirty="0"/>
              <a:t> </a:t>
            </a:r>
            <a:r>
              <a:rPr lang="ru-RU" sz="2000" dirty="0" err="1"/>
              <a:t>қулай</a:t>
            </a:r>
            <a:r>
              <a:rPr lang="ru-RU" sz="2000" dirty="0"/>
              <a:t> </a:t>
            </a:r>
            <a:r>
              <a:rPr lang="ru-RU" sz="2000" dirty="0" err="1"/>
              <a:t>шароитлар</a:t>
            </a:r>
            <a:r>
              <a:rPr lang="ru-RU" sz="2000" dirty="0"/>
              <a:t> </a:t>
            </a:r>
            <a:r>
              <a:rPr lang="ru-RU" sz="2000" dirty="0" err="1"/>
              <a:t>яратади</a:t>
            </a:r>
            <a:r>
              <a:rPr lang="ru-RU" sz="2000" dirty="0"/>
              <a:t>, </a:t>
            </a:r>
            <a:r>
              <a:rPr lang="ru-RU" sz="2000" dirty="0" err="1"/>
              <a:t>ҳудуднинг</a:t>
            </a:r>
            <a:r>
              <a:rPr lang="ru-RU" sz="2000" dirty="0"/>
              <a:t> </a:t>
            </a:r>
            <a:r>
              <a:rPr lang="ru-RU" sz="2000" dirty="0" err="1"/>
              <a:t>манзарали</a:t>
            </a:r>
            <a:r>
              <a:rPr lang="ru-RU" sz="2000" dirty="0"/>
              <a:t> </a:t>
            </a:r>
            <a:r>
              <a:rPr lang="ru-RU" sz="2000" dirty="0" err="1"/>
              <a:t>безатилишини</a:t>
            </a:r>
            <a:r>
              <a:rPr lang="ru-RU" sz="2000" dirty="0"/>
              <a:t> </a:t>
            </a:r>
            <a:r>
              <a:rPr lang="ru-RU" sz="2000" dirty="0" err="1"/>
              <a:t>таъминлайди</a:t>
            </a:r>
            <a:r>
              <a:rPr lang="ru-RU" sz="2000" dirty="0"/>
              <a:t>. </a:t>
            </a:r>
          </a:p>
          <a:p>
            <a:pPr marL="0" indent="0" algn="just">
              <a:lnSpc>
                <a:spcPct val="90000"/>
              </a:lnSpc>
              <a:buNone/>
            </a:pPr>
            <a:endParaRPr lang="ru-RU" sz="2000" dirty="0" smtClean="0"/>
          </a:p>
          <a:p>
            <a:pPr marL="0" indent="0" algn="just">
              <a:lnSpc>
                <a:spcPct val="90000"/>
              </a:lnSpc>
              <a:buFont typeface="Wingdings" pitchFamily="2" charset="2"/>
              <a:buNone/>
            </a:pPr>
            <a:endParaRPr lang="ru-RU" sz="2000" dirty="0" smtClean="0">
              <a:solidFill>
                <a:schemeClr val="bg2">
                  <a:lumMod val="75000"/>
                </a:schemeClr>
              </a:solidFill>
            </a:endParaRPr>
          </a:p>
        </p:txBody>
      </p:sp>
      <p:pic>
        <p:nvPicPr>
          <p:cNvPr id="11266"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3717032"/>
            <a:ext cx="3547363" cy="2664296"/>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ботанический сад ташкент"/>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927" y="620688"/>
            <a:ext cx="3569972" cy="23762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0" y="188640"/>
            <a:ext cx="9144000" cy="3147261"/>
          </a:xfrm>
        </p:spPr>
        <p:style>
          <a:lnRef idx="0">
            <a:schemeClr val="dk1"/>
          </a:lnRef>
          <a:fillRef idx="3">
            <a:schemeClr val="dk1"/>
          </a:fillRef>
          <a:effectRef idx="3">
            <a:schemeClr val="dk1"/>
          </a:effectRef>
          <a:fontRef idx="minor">
            <a:schemeClr val="lt1"/>
          </a:fontRef>
        </p:style>
        <p:txBody>
          <a:bodyPr>
            <a:noAutofit/>
          </a:bodyPr>
          <a:lstStyle/>
          <a:p>
            <a:r>
              <a:rPr lang="uz-Cyrl-UZ" sz="2400" i="1" dirty="0" smtClean="0">
                <a:solidFill>
                  <a:schemeClr val="bg2">
                    <a:lumMod val="75000"/>
                  </a:schemeClr>
                </a:solidFill>
              </a:rPr>
              <a:t>   </a:t>
            </a:r>
            <a:r>
              <a:rPr lang="uz-Cyrl-UZ" sz="2000" dirty="0"/>
              <a:t>Бинолар орасидаги ва алоҳида бинолар атрофидаги кўкаламзорлаштирилган майдонлар кичик (аллея ва йўлакларсиз) ва катта (майдончалар ва йўлакчалари билан) бўлиши мумкин. </a:t>
            </a:r>
          </a:p>
          <a:p>
            <a:r>
              <a:rPr lang="uz-Cyrl-UZ" sz="2000" dirty="0"/>
              <a:t>Унча катта бўлмаган майдончаларда қуйидаги экинзорларнинг бири қўлланиши мумкин – гуруҳли экинлар, яшил дарахтлар массиви, алоҳида дарахтлар экилган газонлар, гуллар; катта ҳажмдаги майдонларнинг кўкаламзорлаштириши дам олиш жойлари ва пиёдалар йўлакчалариникига ўхшаш бўлади. </a:t>
            </a:r>
          </a:p>
        </p:txBody>
      </p:sp>
      <p:pic>
        <p:nvPicPr>
          <p:cNvPr id="12290" name="Picture 2" descr="Картинки по запросу цветоводст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4004493"/>
            <a:ext cx="5048250" cy="264224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77500" lnSpcReduction="20000"/>
          </a:bodyPr>
          <a:lstStyle/>
          <a:p>
            <a:r>
              <a:rPr lang="uz-Cyrl-UZ" dirty="0"/>
              <a:t>Қишлоқ жойларидаги ишлаб чиқариш ҳудудида ҳам саноат корхоналаридагига ўхшаш тамойилга асосан кўкаламзорлаштирилади. </a:t>
            </a:r>
            <a:endParaRPr lang="ru-RU" dirty="0"/>
          </a:p>
          <a:p>
            <a:r>
              <a:rPr lang="uz-Cyrl-UZ" dirty="0"/>
              <a:t>Саноат корхоналари ва аҳоли яшаш жойлари ўртасида яшил худуд барпо этилади. Ушбу яшил ҳудуд аҳоли яшаш жойларини саноат корхоналарининг зарарли таъсиридан ҳимоя қилиши зарур. Муҳофаза худуди дарахт экинларининг кўп қаторли экинзорларидан ташкил этилади. Қалин шох-шаббали баланд бўйли дарахтлар қатор оралари ва қатордаги дарахтлар оралиғи 2х3 метр қилиб жойлаштирилади. Ушбу худуднинг марказида мевали боғлар, сабзавот томорқалари (боғчалари), кўчатхоналар барпо этиш мумкин. Кўп ҳолларда мухофаза экинзорлари фақатгина шох-шаббали дарахтлардан ташкил этилади. Муҳофаза ҳудудининг кенглиги ҳар хил 1000 метрдан 50 метргача ва у корхонанинг зарарлилик даражасига боғлиқ бўлади. </a:t>
            </a:r>
            <a:endParaRPr lang="ru-RU" dirty="0"/>
          </a:p>
        </p:txBody>
      </p:sp>
      <p:pic>
        <p:nvPicPr>
          <p:cNvPr id="13316" name="Picture 4" descr="Картинки по запросу цветоводст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626" y="4005064"/>
            <a:ext cx="3483018" cy="2275573"/>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Картинки по запросу озеленение сельской местност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626" y="404664"/>
            <a:ext cx="3368395" cy="31683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489ac8196e4e2e86bb81d80c02777459c2bcfb"/>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_rels/theme6.xml.rels><?xml version="1.0" encoding="UTF-8" standalone="yes"?>
<Relationships xmlns="http://schemas.openxmlformats.org/package/2006/relationships"><Relationship Id="rId1" Type="http://schemas.openxmlformats.org/officeDocument/2006/relationships/image" Target="../media/image5.jpeg"/></Relationships>
</file>

<file path=ppt/theme/_rels/them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image" Target="../media/image6.jpeg"/></Relationships>
</file>

<file path=ppt/theme/theme1.xml><?xml version="1.0" encoding="utf-8"?>
<a:theme xmlns:a="http://schemas.openxmlformats.org/drawingml/2006/main" name="Balloons">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floral5">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7.xml><?xml version="1.0" encoding="utf-8"?>
<a:theme xmlns:a="http://schemas.openxmlformats.org/drawingml/2006/main" name="1_Трек">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771</TotalTime>
  <Words>970</Words>
  <Application>Microsoft Office PowerPoint</Application>
  <PresentationFormat>Экран (4:3)</PresentationFormat>
  <Paragraphs>37</Paragraphs>
  <Slides>15</Slides>
  <Notes>1</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7</vt:i4>
      </vt:variant>
      <vt:variant>
        <vt:lpstr>Заголовки слайдов</vt:lpstr>
      </vt:variant>
      <vt:variant>
        <vt:i4>15</vt:i4>
      </vt:variant>
    </vt:vector>
  </HeadingPairs>
  <TitlesOfParts>
    <vt:vector size="34" baseType="lpstr">
      <vt:lpstr>Arial</vt:lpstr>
      <vt:lpstr>Calibri</vt:lpstr>
      <vt:lpstr>Cambria</vt:lpstr>
      <vt:lpstr>Constantia</vt:lpstr>
      <vt:lpstr>Franklin Gothic Book</vt:lpstr>
      <vt:lpstr>Franklin Gothic Medium</vt:lpstr>
      <vt:lpstr>Perpetua</vt:lpstr>
      <vt:lpstr>Times New Roman</vt:lpstr>
      <vt:lpstr>Trebuchet MS</vt:lpstr>
      <vt:lpstr>Verdana</vt:lpstr>
      <vt:lpstr>Wingdings</vt:lpstr>
      <vt:lpstr>Wingdings 2</vt:lpstr>
      <vt:lpstr>Balloons</vt:lpstr>
      <vt:lpstr>Справедливость</vt:lpstr>
      <vt:lpstr>Поток</vt:lpstr>
      <vt:lpstr>floral5</vt:lpstr>
      <vt:lpstr>1_Balloons</vt:lpstr>
      <vt:lpstr>Изящная</vt:lpstr>
      <vt:lpstr>1_Трек</vt:lpstr>
      <vt:lpstr>10- МАВЗУ: Мавзе ва даъҳаларни кўкаламзорлаштириш</vt:lpstr>
      <vt:lpstr>Презентация PowerPoint</vt:lpstr>
      <vt:lpstr>ДАҲАЛАРНИ КЎКАЛАМЗОРЛАШТИРИШ .</vt:lpstr>
      <vt:lpstr>.........................................................................................................................</vt:lpstr>
      <vt:lpstr>Презентация PowerPoint</vt:lpstr>
      <vt:lpstr> МАКТАБЛАРНИ КЎКАЛАМЗОРЛАШТИРИШ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131</cp:revision>
  <cp:lastPrinted>1601-01-01T00:00:00Z</cp:lastPrinted>
  <dcterms:created xsi:type="dcterms:W3CDTF">2011-08-22T10:27:00Z</dcterms:created>
  <dcterms:modified xsi:type="dcterms:W3CDTF">2019-11-23T02:20:41Z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