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6" r:id="rId19"/>
    <p:sldId id="273" r:id="rId20"/>
    <p:sldId id="278" r:id="rId21"/>
    <p:sldId id="277" r:id="rId22"/>
    <p:sldId id="279" r:id="rId23"/>
    <p:sldId id="280" r:id="rId24"/>
    <p:sldId id="286" r:id="rId25"/>
    <p:sldId id="281" r:id="rId26"/>
    <p:sldId id="282" r:id="rId27"/>
    <p:sldId id="287" r:id="rId28"/>
    <p:sldId id="283" r:id="rId29"/>
    <p:sldId id="284" r:id="rId30"/>
    <p:sldId id="288" r:id="rId31"/>
    <p:sldId id="285" r:id="rId32"/>
    <p:sldId id="289" r:id="rId33"/>
    <p:sldId id="290" r:id="rId34"/>
    <p:sldId id="291" r:id="rId35"/>
    <p:sldId id="292" r:id="rId36"/>
    <p:sldId id="294" r:id="rId37"/>
    <p:sldId id="293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82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643DA-5198-465E-BC93-0F5E61FE2EAA}" type="datetimeFigureOut">
              <a:rPr lang="en-US" smtClean="0"/>
              <a:t>5/3/2024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1D004-987B-4BF7-9DD4-51CF6719B414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7121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643DA-5198-465E-BC93-0F5E61FE2EAA}" type="datetimeFigureOut">
              <a:rPr lang="en-US" smtClean="0"/>
              <a:t>5/3/2024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1D004-987B-4BF7-9DD4-51CF6719B4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475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643DA-5198-465E-BC93-0F5E61FE2EAA}" type="datetimeFigureOut">
              <a:rPr lang="en-US" smtClean="0"/>
              <a:t>5/3/2024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1D004-987B-4BF7-9DD4-51CF6719B414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9685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643DA-5198-465E-BC93-0F5E61FE2EAA}" type="datetimeFigureOut">
              <a:rPr lang="en-US" smtClean="0"/>
              <a:t>5/3/2024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1D004-987B-4BF7-9DD4-51CF6719B4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152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643DA-5198-465E-BC93-0F5E61FE2EAA}" type="datetimeFigureOut">
              <a:rPr lang="en-US" smtClean="0"/>
              <a:t>5/3/2024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1D004-987B-4BF7-9DD4-51CF6719B4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666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643DA-5198-465E-BC93-0F5E61FE2EAA}" type="datetimeFigureOut">
              <a:rPr lang="en-US" smtClean="0"/>
              <a:t>5/3/2024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1D004-987B-4BF7-9DD4-51CF6719B4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891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643DA-5198-465E-BC93-0F5E61FE2EAA}" type="datetimeFigureOut">
              <a:rPr lang="en-US" smtClean="0"/>
              <a:t>5/3/2024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1D004-987B-4BF7-9DD4-51CF6719B4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830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50643DA-5198-465E-BC93-0F5E61FE2EAA}" type="datetimeFigureOut">
              <a:rPr lang="en-US" smtClean="0"/>
              <a:t>5/3/2024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401D004-987B-4BF7-9DD4-51CF6719B4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49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643DA-5198-465E-BC93-0F5E61FE2EAA}" type="datetimeFigureOut">
              <a:rPr lang="en-US" smtClean="0"/>
              <a:t>5/3/2024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1D004-987B-4BF7-9DD4-51CF6719B4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602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643DA-5198-465E-BC93-0F5E61FE2EAA}" type="datetimeFigureOut">
              <a:rPr lang="en-US" smtClean="0"/>
              <a:t>5/3/2024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1D004-987B-4BF7-9DD4-51CF6719B4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7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643DA-5198-465E-BC93-0F5E61FE2EAA}" type="datetimeFigureOut">
              <a:rPr lang="en-US" smtClean="0"/>
              <a:t>5/3/2024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1D004-987B-4BF7-9DD4-51CF6719B4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977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50643DA-5198-465E-BC93-0F5E61FE2EAA}" type="datetimeFigureOut">
              <a:rPr lang="en-US" smtClean="0"/>
              <a:t>5/3/2024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401D004-987B-4BF7-9DD4-51CF6719B414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3194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2DE5F-6003-8068-1F21-5C7B194B3E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MARKETING MANAGEMENT AND </a:t>
            </a:r>
            <a:br>
              <a:rPr lang="en-US" sz="4400" dirty="0"/>
            </a:br>
            <a:r>
              <a:rPr lang="en-US" sz="4400" dirty="0"/>
              <a:t>STRATEGIES </a:t>
            </a:r>
            <a:br>
              <a:rPr lang="en-US" sz="4400" dirty="0"/>
            </a:br>
            <a:r>
              <a:rPr lang="en-US" sz="4400" dirty="0"/>
              <a:t>WEEK 7 LECTURE</a:t>
            </a:r>
            <a:br>
              <a:rPr lang="en-US" sz="4400" dirty="0"/>
            </a:br>
            <a:r>
              <a:rPr lang="en-US" sz="4400" dirty="0"/>
              <a:t>PRICING STRATEGIES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B4E41B-6996-A3EB-535B-3DD721DB1D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Dr John N Kamau</a:t>
            </a:r>
          </a:p>
        </p:txBody>
      </p:sp>
    </p:spTree>
    <p:extLst>
      <p:ext uri="{BB962C8B-B14F-4D97-AF65-F5344CB8AC3E}">
        <p14:creationId xmlns:p14="http://schemas.microsoft.com/office/powerpoint/2010/main" val="3331698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749BC-1935-AE10-457A-AB7FE7A09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Welcome!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26F15-E730-8245-EB20-BA9AE4D752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Welcome to week 7 lecture!</a:t>
            </a:r>
          </a:p>
          <a:p>
            <a:r>
              <a:rPr lang="en-US" dirty="0"/>
              <a:t>It is my joy to have you in this class</a:t>
            </a:r>
          </a:p>
          <a:p>
            <a:r>
              <a:rPr lang="en-US" dirty="0"/>
              <a:t>Last week we focused on products and branding strategies</a:t>
            </a:r>
          </a:p>
          <a:p>
            <a:r>
              <a:rPr lang="en-US" dirty="0"/>
              <a:t>This week we shift to pricing strategies</a:t>
            </a:r>
          </a:p>
          <a:p>
            <a:r>
              <a:rPr lang="en-US" dirty="0"/>
              <a:t>Remember, as a believer</a:t>
            </a:r>
          </a:p>
          <a:p>
            <a:r>
              <a:rPr lang="en-US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5ECA59-E69F-FE5B-212D-FF202BE4A1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440" y="4305681"/>
            <a:ext cx="4861560" cy="255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654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F7D92-96DF-5CC8-D2B2-B36430134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Subtopic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4E4A7-E6EA-D613-706A-AC2FAD314B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Definition of  price.</a:t>
            </a:r>
          </a:p>
          <a:p>
            <a:r>
              <a:rPr lang="en-US" dirty="0"/>
              <a:t>Significance of price.</a:t>
            </a:r>
          </a:p>
          <a:p>
            <a:r>
              <a:rPr lang="en-US" dirty="0"/>
              <a:t>Pricing in digital world</a:t>
            </a:r>
          </a:p>
          <a:p>
            <a:r>
              <a:rPr lang="en-US" dirty="0"/>
              <a:t>Steps in setting pricing policy.</a:t>
            </a:r>
          </a:p>
          <a:p>
            <a:r>
              <a:rPr lang="en-US" dirty="0"/>
              <a:t>Price adaption strategies.</a:t>
            </a:r>
          </a:p>
          <a:p>
            <a:r>
              <a:rPr lang="en-US" dirty="0"/>
              <a:t>Initiating price changes.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1485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0E62F-3E03-DEC1-C728-8682968AB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Quotes on pricing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20D09A-FD8A-72E8-3ED9-6C62708ED9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“The single most important decision in evaluating a business is pricing power... If you’ve got the power to raise prices without losing business to a competitor, you’ve got a very good business. And if you have to have a prayer session before raising the price by 10 percent, then you’ve got a terrible business.”– Warren Buffett.</a:t>
            </a:r>
          </a:p>
          <a:p>
            <a:r>
              <a:rPr lang="en-US" dirty="0"/>
              <a:t>“Perhaps the reason price is all your customers care about is because you haven’t given them anything else to care about.”– Seth Godin.</a:t>
            </a:r>
          </a:p>
          <a:p>
            <a:r>
              <a:rPr lang="en-US" dirty="0"/>
              <a:t>“You know you’re priced right when your customers complain—but buy anyway.” – John Harrison </a:t>
            </a:r>
          </a:p>
          <a:p>
            <a:r>
              <a:rPr lang="en-US" dirty="0"/>
              <a:t>“You can determine the strength of a business over time by the amount of agony they go through in raising prices.”– Warren Buffett.</a:t>
            </a:r>
          </a:p>
          <a:p>
            <a:r>
              <a:rPr lang="en-US" dirty="0"/>
              <a:t>“Pricing is actually a pretty simple and straight forward thing. Customers will not pay literally a penny more than the true value of the product.”– Ron Johnson.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943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0E62F-3E03-DEC1-C728-8682968AB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Quotes on pricing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20D09A-FD8A-72E8-3ED9-6C62708ED9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“Product pricing is aligned to the way customers want to acquire their solutions and are delivered via different delivery models including appliances, the cloud, or as on-premise software solutions.”– </a:t>
            </a:r>
            <a:r>
              <a:rPr lang="en-US" dirty="0" err="1"/>
              <a:t>N.Robert</a:t>
            </a:r>
            <a:r>
              <a:rPr lang="en-US" dirty="0"/>
              <a:t> Hammer.</a:t>
            </a:r>
          </a:p>
          <a:p>
            <a:r>
              <a:rPr lang="en-US" dirty="0"/>
              <a:t>"Price is what you pay. Value is what you get.”– Warren Buffet. </a:t>
            </a:r>
          </a:p>
          <a:p>
            <a:r>
              <a:rPr lang="en-US" dirty="0"/>
              <a:t>"Pricing is the exchange rate you put on all the tangible and intangible aspects of your business. Value for cash."– Patrick Campbell [Two Reasons Why Pricing is the Most Important Aspect of Your Business. 2012, Price Intelligently].</a:t>
            </a:r>
          </a:p>
          <a:p>
            <a:r>
              <a:rPr lang="en-US" dirty="0"/>
              <a:t>“With the price of life these days, you've got to get everything for free you can.”– Carl Rogers [Pricing News Daily, 2013].</a:t>
            </a:r>
          </a:p>
          <a:p>
            <a:r>
              <a:rPr lang="en-US" dirty="0"/>
              <a:t>“What I 'charge' today has nothing to do with yesterday or tomorrow. It has to do with 'now'!”– David Wayne Wilson [Pricing News Daily, 2014].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094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688A1-4965-871E-5626-DB16CC8F3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 price?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F2CD26-845D-7921-F8D2-3611425F0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Price is the value (usually measured in monetary terms) at which the seller agrees to sell a product and service to the buyer and the value to which the buyer agrees to pay (Ali, 2021. </a:t>
            </a:r>
          </a:p>
          <a:p>
            <a:r>
              <a:rPr lang="en-US" dirty="0"/>
              <a:t>Price is the amount of money charged for a product or service or sum of the values that consumers exchange for the benefits of having or using the product or service (Kotler and Armstrong, 2006).  </a:t>
            </a:r>
          </a:p>
          <a:p>
            <a:r>
              <a:rPr lang="en-US" dirty="0"/>
              <a:t>Morden (1993) observes that price is a value, or sum of money, at which a supplier of a product or service, and a buyer agree to carry out an exchange transaction. </a:t>
            </a:r>
          </a:p>
          <a:p>
            <a:r>
              <a:rPr lang="en-US" dirty="0"/>
              <a:t>Price comes under various names. For example, interest for a bank loan (money), tuition fees for university or college education services, consultation fee for doctor’s service, fare for use of public transport services, rent for the use of a house etc. </a:t>
            </a:r>
          </a:p>
          <a:p>
            <a:r>
              <a:rPr lang="en-US" dirty="0"/>
              <a:t>In socially undesirable situations there is price called “chai” (bribe in Kenya) or ransom. </a:t>
            </a:r>
          </a:p>
        </p:txBody>
      </p:sp>
    </p:spTree>
    <p:extLst>
      <p:ext uri="{BB962C8B-B14F-4D97-AF65-F5344CB8AC3E}">
        <p14:creationId xmlns:p14="http://schemas.microsoft.com/office/powerpoint/2010/main" val="2417714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88276-08AF-27B9-2931-A5A5A8EAB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Significance of price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F73362-8545-46C0-6B88-A51806A271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Price produces revenue</a:t>
            </a:r>
          </a:p>
          <a:p>
            <a:r>
              <a:rPr lang="en-US" dirty="0"/>
              <a:t>Price is viewed by customers as shorthand for quality, value, and market position. </a:t>
            </a:r>
          </a:p>
          <a:p>
            <a:r>
              <a:rPr lang="en-US" dirty="0"/>
              <a:t>Price is also one of the most flexible elements of the marketing mix, thus, it can be used as a competitive tool.</a:t>
            </a:r>
          </a:p>
          <a:p>
            <a:r>
              <a:rPr lang="en-US" dirty="0"/>
              <a:t>Profitability: Pricing influences profit margins. </a:t>
            </a:r>
          </a:p>
          <a:p>
            <a:r>
              <a:rPr lang="en-US" dirty="0"/>
              <a:t>Perceived Value: Price communicates a product's perceived value to consumers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3408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88276-08AF-27B9-2931-A5A5A8EAB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Significance of price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F73362-8545-46C0-6B88-A51806A271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Market Positioning: Pricing strategy helps position a product in the market</a:t>
            </a:r>
          </a:p>
          <a:p>
            <a:r>
              <a:rPr lang="en-US" dirty="0"/>
              <a:t>Demand Management: Prices affect demand</a:t>
            </a:r>
          </a:p>
          <a:p>
            <a:r>
              <a:rPr lang="en-US" dirty="0"/>
              <a:t>Competitive Advantage</a:t>
            </a:r>
          </a:p>
          <a:p>
            <a:r>
              <a:rPr lang="en-US" dirty="0"/>
              <a:t>Brand Image: Pricing influences brand perception. </a:t>
            </a:r>
          </a:p>
          <a:p>
            <a:r>
              <a:rPr lang="en-US" dirty="0"/>
              <a:t>Overall, pricing is a strategic tool for marketers to achieve business objectives, influence consumer behavior, and maintain competitiveness in the market.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6652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EA650-48CE-A334-2D21-8B1C1939B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in digital world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720291-5037-9DA9-963D-24228C7DD6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Kotler and Kelly (2016) make the following observation about buyers’ ability in digital era.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Buyers can get instant price comparisons from thousands of vendors.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Buyers can check the price at point of purchase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Buyers can name the price, and have it met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Buyers can get products free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Sellers can Monitor customer behavior and tailor offers to individuals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0113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EA650-48CE-A334-2D21-8B1C1939B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in digital world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720291-5037-9DA9-963D-24228C7DD6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6. Sellers can give certain customers access to special prices.</a:t>
            </a:r>
          </a:p>
          <a:p>
            <a:pPr marL="0" indent="0">
              <a:buNone/>
            </a:pPr>
            <a:r>
              <a:rPr lang="en-US" dirty="0"/>
              <a:t>7. Both buyers and sellers can negotiate prices in online auctions and exchanges or even in person.</a:t>
            </a:r>
          </a:p>
          <a:p>
            <a:r>
              <a:rPr lang="en-US" dirty="0"/>
              <a:t>The concept of sharing economy (Tonio </a:t>
            </a:r>
            <a:r>
              <a:rPr lang="en-US" dirty="0" err="1"/>
              <a:t>Geron</a:t>
            </a:r>
            <a:r>
              <a:rPr lang="en-US" dirty="0"/>
              <a:t>, 2013) noted “ we are moving from a world where we are organized around ownership to one organized around access to assets.”</a:t>
            </a:r>
          </a:p>
          <a:p>
            <a:r>
              <a:rPr lang="en-US" dirty="0"/>
              <a:t>One can be both the producer and consumer reaping the benefits of both roles. </a:t>
            </a:r>
          </a:p>
          <a:p>
            <a:r>
              <a:rPr lang="en-US" dirty="0"/>
              <a:t>Trust and a good reputation are key ingredients of this economy.</a:t>
            </a:r>
          </a:p>
          <a:p>
            <a:r>
              <a:rPr lang="en-US" dirty="0"/>
              <a:t> The two pillars of this economy are bartering and renting.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7639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DFB43-B27C-4965-ABC7-6EBCCC75E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Setting the price of a new product/pricing policy.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579BC-DF7A-587A-297D-2B66DAE80A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process of setting prices involves six main steps (Kotler and Kelly, 2016).</a:t>
            </a:r>
          </a:p>
          <a:p>
            <a:r>
              <a:rPr lang="en-US" dirty="0"/>
              <a:t>1.	Selecting the pricing objective.</a:t>
            </a:r>
          </a:p>
          <a:p>
            <a:r>
              <a:rPr lang="en-US" dirty="0"/>
              <a:t>2.	Determining demand.</a:t>
            </a:r>
          </a:p>
          <a:p>
            <a:r>
              <a:rPr lang="en-US" dirty="0"/>
              <a:t>3.	Estimating costs.</a:t>
            </a:r>
          </a:p>
          <a:p>
            <a:r>
              <a:rPr lang="en-US" dirty="0"/>
              <a:t>4.	Analyzing competitor’s costs, prices, and offers.</a:t>
            </a:r>
          </a:p>
          <a:p>
            <a:r>
              <a:rPr lang="en-US" dirty="0"/>
              <a:t>5.	Selecting a pricing method.</a:t>
            </a:r>
          </a:p>
          <a:p>
            <a:r>
              <a:rPr lang="en-US" dirty="0"/>
              <a:t>6.	Selecting the final price.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285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DFB43-B27C-4965-ABC7-6EBCCC75E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Setting the price of a new product/pricing policy.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579BC-DF7A-587A-297D-2B66DAE80A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Step 1: Selecting the pricing objective. </a:t>
            </a:r>
          </a:p>
          <a:p>
            <a:r>
              <a:rPr lang="en-US" dirty="0"/>
              <a:t>The clearer a firm’s objectives, the easier it is to set price.  </a:t>
            </a:r>
          </a:p>
          <a:p>
            <a:r>
              <a:rPr lang="en-US" dirty="0"/>
              <a:t>The company can pursue any of the five major objectives through pricing:  survival, maximum current profit, maximum market share, maximum market skimming and product quality leadership.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512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BBC26-D297-DCE6-43F8-ECB80235F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Setting the price of a new product/pricing policy.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644AD-CE7D-FFD1-0A8E-9B773A37B9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Pricing objectives </a:t>
            </a:r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4D437B7-FE7B-788C-594B-2142ED9278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318765"/>
              </p:ext>
            </p:extLst>
          </p:nvPr>
        </p:nvGraphicFramePr>
        <p:xfrm>
          <a:off x="956604" y="2358610"/>
          <a:ext cx="10100602" cy="4499047"/>
        </p:xfrm>
        <a:graphic>
          <a:graphicData uri="http://schemas.openxmlformats.org/drawingml/2006/table">
            <a:tbl>
              <a:tblPr firstRow="1" firstCol="1" bandRow="1"/>
              <a:tblGrid>
                <a:gridCol w="1550199">
                  <a:extLst>
                    <a:ext uri="{9D8B030D-6E8A-4147-A177-3AD203B41FA5}">
                      <a16:colId xmlns:a16="http://schemas.microsoft.com/office/drawing/2014/main" val="3447289469"/>
                    </a:ext>
                  </a:extLst>
                </a:gridCol>
                <a:gridCol w="8550403">
                  <a:extLst>
                    <a:ext uri="{9D8B030D-6E8A-4147-A177-3AD203B41FA5}">
                      <a16:colId xmlns:a16="http://schemas.microsoft.com/office/drawing/2014/main" val="608163803"/>
                    </a:ext>
                  </a:extLst>
                </a:gridCol>
              </a:tblGrid>
              <a:tr h="2609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b="1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Objective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b="1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Explanation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2392716"/>
                  </a:ext>
                </a:extLst>
              </a:tr>
              <a:tr h="81807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Survival 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If experiencing over capacity, intense competition or changing consumer wants. 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The price set covers the variable costs and some fixed cost. 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It is a short run objective. 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7837989"/>
                  </a:ext>
                </a:extLst>
              </a:tr>
              <a:tr h="81807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Maximum current profits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The firm estimate the demand and costs associated with alternative prices and choose the price that produces maximum current profit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7274381"/>
                  </a:ext>
                </a:extLst>
              </a:tr>
              <a:tr h="81807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Maximum market share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Market penetration pricing where the firm sets very low prices hoping</a:t>
                      </a:r>
                      <a:r>
                        <a:rPr lang="en-US" sz="1800" kern="100"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that higher sales volume will lead to lower unit costs and higher long run profit.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084755"/>
                  </a:ext>
                </a:extLst>
              </a:tr>
              <a:tr h="81807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Maximum market skimming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The company starts with very high prices, targeting up-market consumers and then reduces the price to attract the next layer of price sensitive customers. 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9044662"/>
                  </a:ext>
                </a:extLst>
              </a:tr>
              <a:tr h="81807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Product quality leadership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This involves setting very high price than competitors.  The product must however be of very high quality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57564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20756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BBC26-D297-DCE6-43F8-ECB80235F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Setting the price of a new product/pricing policy.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644AD-CE7D-FFD1-0A8E-9B773A37B9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Step 2: Determining demand</a:t>
            </a:r>
          </a:p>
          <a:p>
            <a:r>
              <a:rPr lang="en-US" dirty="0"/>
              <a:t>Product demand refers to the quantity of a particular product or service that consumers are willing and able to purchase at a given price and within a specific time. </a:t>
            </a:r>
          </a:p>
          <a:p>
            <a:r>
              <a:rPr lang="en-US" dirty="0"/>
              <a:t>Methods of estimating demand curves</a:t>
            </a:r>
          </a:p>
          <a:p>
            <a:r>
              <a:rPr lang="en-US" dirty="0" err="1"/>
              <a:t>i</a:t>
            </a:r>
            <a:r>
              <a:rPr lang="en-US" dirty="0"/>
              <a:t>) Statistical analysis: Statistically analyzing past price, quantities sold and other factors to estimate their relationships. </a:t>
            </a:r>
          </a:p>
          <a:p>
            <a:r>
              <a:rPr lang="en-US" dirty="0"/>
              <a:t>ii) Conducting price experiments: Systematically varying the price of several products in supermarkets and seeing the results. </a:t>
            </a:r>
          </a:p>
          <a:p>
            <a:r>
              <a:rPr lang="en-US" dirty="0"/>
              <a:t>iii) Surveys: Asking buyers to state how many units they would buy at different proposed prices. </a:t>
            </a:r>
          </a:p>
        </p:txBody>
      </p:sp>
    </p:spTree>
    <p:extLst>
      <p:ext uri="{BB962C8B-B14F-4D97-AF65-F5344CB8AC3E}">
        <p14:creationId xmlns:p14="http://schemas.microsoft.com/office/powerpoint/2010/main" val="17835200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BBC26-D297-DCE6-43F8-ECB80235F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Setting the price of a new product/pricing policy.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644AD-CE7D-FFD1-0A8E-9B773A37B9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Step 3: Estimating cost</a:t>
            </a:r>
          </a:p>
          <a:p>
            <a:r>
              <a:rPr lang="en-US" dirty="0"/>
              <a:t>Demand sets determine the price ceiling that the seller can charge while costs determine the price floor. </a:t>
            </a:r>
          </a:p>
          <a:p>
            <a:r>
              <a:rPr lang="en-US" dirty="0"/>
              <a:t>A price ceiling is a maximum price set above which the price of a particular good or service cannot rise. </a:t>
            </a:r>
          </a:p>
          <a:p>
            <a:r>
              <a:rPr lang="en-US" dirty="0"/>
              <a:t>A price floor is a minimum price set below which the price of a particular good or service cannot fall. </a:t>
            </a:r>
          </a:p>
          <a:p>
            <a:r>
              <a:rPr lang="en-US" dirty="0"/>
              <a:t>Companies want to set prices that can cover their costs of production, distribution and selling the product, and a fair return for their effort and risk.</a:t>
            </a:r>
          </a:p>
        </p:txBody>
      </p:sp>
    </p:spTree>
    <p:extLst>
      <p:ext uri="{BB962C8B-B14F-4D97-AF65-F5344CB8AC3E}">
        <p14:creationId xmlns:p14="http://schemas.microsoft.com/office/powerpoint/2010/main" val="3492437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BBC26-D297-DCE6-43F8-ECB80235F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Setting the price of a new product/pricing policy.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644AD-CE7D-FFD1-0A8E-9B773A37B9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Step 4: Analyzing Competitors costs, prices, and offers</a:t>
            </a:r>
          </a:p>
          <a:p>
            <a:r>
              <a:rPr lang="en-US" dirty="0"/>
              <a:t>Within the possible prices determined by market demand and company costs, the company should take the competitor’s cost, prices, and possible price reactions into consideration. </a:t>
            </a:r>
          </a:p>
          <a:p>
            <a:r>
              <a:rPr lang="en-US" dirty="0"/>
              <a:t>If the firm’s offers contain positive differentiation not offered by the competitor, their value should be calculated and added into the competitor’s price.</a:t>
            </a:r>
          </a:p>
          <a:p>
            <a:r>
              <a:rPr lang="en-US" dirty="0"/>
              <a:t> If the competitor’s offer contains features not offered by the firm, their value should be determined and subtracted from the firm’s price.  </a:t>
            </a:r>
          </a:p>
          <a:p>
            <a:r>
              <a:rPr lang="en-US" dirty="0"/>
              <a:t>It is after this that the firm can decide to charge more, the same or less than the competitor</a:t>
            </a:r>
          </a:p>
        </p:txBody>
      </p:sp>
    </p:spTree>
    <p:extLst>
      <p:ext uri="{BB962C8B-B14F-4D97-AF65-F5344CB8AC3E}">
        <p14:creationId xmlns:p14="http://schemas.microsoft.com/office/powerpoint/2010/main" val="19270934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BBC26-D297-DCE6-43F8-ECB80235F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Setting the price of a new product/pricing policy.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644AD-CE7D-FFD1-0A8E-9B773A37B9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5. Select the pricing method</a:t>
            </a:r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AE0331B-5471-8F88-F8C5-3088129924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776557"/>
              </p:ext>
            </p:extLst>
          </p:nvPr>
        </p:nvGraphicFramePr>
        <p:xfrm>
          <a:off x="1083210" y="2273173"/>
          <a:ext cx="10270588" cy="4489407"/>
        </p:xfrm>
        <a:graphic>
          <a:graphicData uri="http://schemas.openxmlformats.org/drawingml/2006/table">
            <a:tbl>
              <a:tblPr firstRow="1" firstCol="1" bandRow="1"/>
              <a:tblGrid>
                <a:gridCol w="2567647">
                  <a:extLst>
                    <a:ext uri="{9D8B030D-6E8A-4147-A177-3AD203B41FA5}">
                      <a16:colId xmlns:a16="http://schemas.microsoft.com/office/drawing/2014/main" val="1521682090"/>
                    </a:ext>
                  </a:extLst>
                </a:gridCol>
                <a:gridCol w="2567647">
                  <a:extLst>
                    <a:ext uri="{9D8B030D-6E8A-4147-A177-3AD203B41FA5}">
                      <a16:colId xmlns:a16="http://schemas.microsoft.com/office/drawing/2014/main" val="699017127"/>
                    </a:ext>
                  </a:extLst>
                </a:gridCol>
                <a:gridCol w="2567647">
                  <a:extLst>
                    <a:ext uri="{9D8B030D-6E8A-4147-A177-3AD203B41FA5}">
                      <a16:colId xmlns:a16="http://schemas.microsoft.com/office/drawing/2014/main" val="3441487847"/>
                    </a:ext>
                  </a:extLst>
                </a:gridCol>
                <a:gridCol w="2567647">
                  <a:extLst>
                    <a:ext uri="{9D8B030D-6E8A-4147-A177-3AD203B41FA5}">
                      <a16:colId xmlns:a16="http://schemas.microsoft.com/office/drawing/2014/main" val="3673883632"/>
                    </a:ext>
                  </a:extLst>
                </a:gridCol>
              </a:tblGrid>
              <a:tr h="33650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Pricing method 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Explanation 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Advantage 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Limitation 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498807"/>
                  </a:ext>
                </a:extLst>
              </a:tr>
              <a:tr h="105492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Markup pricing.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This involves adding a standard mark up to the product costs. </a:t>
                      </a:r>
                      <a:endParaRPr lang="en-US" sz="16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Sellers can determine cost much more easily than they can estimate demand.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Fairer to buyers and sellers</a:t>
                      </a:r>
                      <a:endParaRPr lang="en-US" sz="16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It ignores current demand, perceived value, and competition.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4818213"/>
                  </a:ext>
                </a:extLst>
              </a:tr>
              <a:tr h="105492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Target return pricing.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The firm determines the pricing that would yield its target rate of return on investment (ROI).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It is used by firms that are looking for a fair return on investment.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Estimated sales may not be reached.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It ignores the effects of competitor prices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1889436"/>
                  </a:ext>
                </a:extLst>
              </a:tr>
              <a:tr h="177334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Perceived value pricing.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Perceive value is made of buyer’s image of the product performance, the channel deliverables, the warranty quality, customer support the suppliers’ reputation, trustworthiness, and esteem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The firm sets a standard price and premium price for customer who desires other extra services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buyers may suspect that the company is exaggerating its product quality and services.</a:t>
                      </a:r>
                      <a:endParaRPr lang="en-US" sz="16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9275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3755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BBC26-D297-DCE6-43F8-ECB80235F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Setting the price of a new product/pricing policy.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644AD-CE7D-FFD1-0A8E-9B773A37B9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5. Select the pricing method</a:t>
            </a:r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AE0331B-5471-8F88-F8C5-3088129924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3408311"/>
              </p:ext>
            </p:extLst>
          </p:nvPr>
        </p:nvGraphicFramePr>
        <p:xfrm>
          <a:off x="1347568" y="2329443"/>
          <a:ext cx="9496864" cy="4246127"/>
        </p:xfrm>
        <a:graphic>
          <a:graphicData uri="http://schemas.openxmlformats.org/drawingml/2006/table">
            <a:tbl>
              <a:tblPr firstRow="1" firstCol="1" bandRow="1"/>
              <a:tblGrid>
                <a:gridCol w="2374216">
                  <a:extLst>
                    <a:ext uri="{9D8B030D-6E8A-4147-A177-3AD203B41FA5}">
                      <a16:colId xmlns:a16="http://schemas.microsoft.com/office/drawing/2014/main" val="1521682090"/>
                    </a:ext>
                  </a:extLst>
                </a:gridCol>
                <a:gridCol w="2374216">
                  <a:extLst>
                    <a:ext uri="{9D8B030D-6E8A-4147-A177-3AD203B41FA5}">
                      <a16:colId xmlns:a16="http://schemas.microsoft.com/office/drawing/2014/main" val="699017127"/>
                    </a:ext>
                  </a:extLst>
                </a:gridCol>
                <a:gridCol w="2374216">
                  <a:extLst>
                    <a:ext uri="{9D8B030D-6E8A-4147-A177-3AD203B41FA5}">
                      <a16:colId xmlns:a16="http://schemas.microsoft.com/office/drawing/2014/main" val="3441487847"/>
                    </a:ext>
                  </a:extLst>
                </a:gridCol>
                <a:gridCol w="2374216">
                  <a:extLst>
                    <a:ext uri="{9D8B030D-6E8A-4147-A177-3AD203B41FA5}">
                      <a16:colId xmlns:a16="http://schemas.microsoft.com/office/drawing/2014/main" val="3673883632"/>
                    </a:ext>
                  </a:extLst>
                </a:gridCol>
              </a:tblGrid>
              <a:tr h="92849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Value pricing.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This is winning loyal customers by charging a low price for a high-quality offering.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Enables firm to reengineer its operations 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Consumers may have no time and patience for watching supermarket specials and clipping coupon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8676734"/>
                  </a:ext>
                </a:extLst>
              </a:tr>
              <a:tr h="61233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Going rate pricing.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the firm bases its prices largely on competitor’s prices.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Reflect the industry’s collective wisdom.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May not address cost issues effectively 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3198643"/>
                  </a:ext>
                </a:extLst>
              </a:tr>
              <a:tr h="118002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Auction type pricing.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kern="100" dirty="0" err="1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) Ascending bids – one seller and many bids. 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(ii) Descending bids- one buyer and many sellers. 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(iii) Sealed bids: Would be suppliers submit only one bid and cannot know the other bids. 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Popular in competitive environment 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The price may not reflect true value of the item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7513802"/>
                  </a:ext>
                </a:extLst>
              </a:tr>
              <a:tr h="61233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Group pricing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This occurs where consumers and business buyers join groups to buy at lower price.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Popular in supplies of agricultural products 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Forces the seller to yield to buyers pressure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3554" marR="535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48733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2908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BBC26-D297-DCE6-43F8-ECB80235F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Setting the price of a new product/pricing policy.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644AD-CE7D-FFD1-0A8E-9B773A37B9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6.Selecting the final price:  </a:t>
            </a:r>
          </a:p>
          <a:p>
            <a:r>
              <a:rPr lang="en-US" dirty="0"/>
              <a:t>Pricing methods narrow the range from which the company must select its final price. </a:t>
            </a:r>
          </a:p>
          <a:p>
            <a:r>
              <a:rPr lang="en-US" dirty="0"/>
              <a:t>In selecting that price, the company must consider additional factors like: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Psychological pricing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Gain and risk sharing pricing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influence of other marketing mix elements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Company pricing policy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Impact of price on others</a:t>
            </a:r>
          </a:p>
        </p:txBody>
      </p:sp>
    </p:spTree>
    <p:extLst>
      <p:ext uri="{BB962C8B-B14F-4D97-AF65-F5344CB8AC3E}">
        <p14:creationId xmlns:p14="http://schemas.microsoft.com/office/powerpoint/2010/main" val="11118255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BBC26-D297-DCE6-43F8-ECB80235F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Setting the price of a new product/pricing policy.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644AD-CE7D-FFD1-0A8E-9B773A37B9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1. Psychological pricing: Psychological pricing is a marketing strategy that involves setting prices at certain levels to influence consumer perception and behavior. Psychological pricing may take the form of:</a:t>
            </a:r>
          </a:p>
          <a:p>
            <a:r>
              <a:rPr lang="en-US" dirty="0"/>
              <a:t>a) Price quality association: Many consumers use price as an indicator of quality. </a:t>
            </a:r>
          </a:p>
          <a:p>
            <a:r>
              <a:rPr lang="en-US" dirty="0"/>
              <a:t>b) Reference pricing: Buyers carry in their minds a reference price formed by noting currents prices, past prices or buying context. </a:t>
            </a:r>
          </a:p>
          <a:p>
            <a:r>
              <a:rPr lang="en-US" dirty="0"/>
              <a:t>c) Odd pricing: Many sellers believe that prices should end in an odd number. </a:t>
            </a:r>
          </a:p>
          <a:p>
            <a:r>
              <a:rPr lang="en-US" dirty="0"/>
              <a:t>d) Attractiveness of number: Psychologists believe that some numbers are more attractive than others.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0749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BBC26-D297-DCE6-43F8-ECB80235F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Setting the price of a new product/pricing policy.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644AD-CE7D-FFD1-0A8E-9B773A37B9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2. Gain and risk sharing pricing: Buyers may resist accepting a product/offer because of a high-perceived level of risk. </a:t>
            </a:r>
          </a:p>
          <a:p>
            <a:r>
              <a:rPr lang="en-US" dirty="0"/>
              <a:t>3. The influence of other marketing mix elements: The final price must consider the brands quality and advertising relative to competition. </a:t>
            </a:r>
          </a:p>
          <a:p>
            <a:r>
              <a:rPr lang="en-US" dirty="0"/>
              <a:t>4. Company pricing policy: The price must be consistent with company pricing policies. </a:t>
            </a:r>
          </a:p>
          <a:p>
            <a:r>
              <a:rPr lang="en-US" dirty="0"/>
              <a:t>5. Impact of price on others: Management must consider the reaction of other parties (distributors, dealers, competitors, suppliers, and the government) to the contemplated price..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2706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A1972-B251-3B57-6AD7-05DDA5A83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strategies/ adapting the price.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41E53-FF3C-B0A9-6E99-4C1F2AE0C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Pricing strategies implies the way the marketer adapts prices to various customer in various regions or segments. </a:t>
            </a:r>
          </a:p>
          <a:p>
            <a:r>
              <a:rPr lang="en-US" dirty="0"/>
              <a:t>Pricing strategies are the methods and processes companies use to determine what they will charge for their products and services. </a:t>
            </a:r>
          </a:p>
          <a:p>
            <a:r>
              <a:rPr lang="en-US" dirty="0"/>
              <a:t>Effective pricing strategies help build trust with customers and achieve a company's financial goals Indeed Editorial Team (2022). </a:t>
            </a:r>
          </a:p>
          <a:p>
            <a:r>
              <a:rPr lang="en-US" dirty="0"/>
              <a:t>Kotler and Kelly (2016) note that companies usually do not set a single price, but rather prices that reflect variations in geographical demand and costs, market segment requirements, purchase timing, order levels, delivery frequency, guarantees, service contracts and other factors. </a:t>
            </a:r>
          </a:p>
          <a:p>
            <a:r>
              <a:rPr lang="en-US" dirty="0"/>
              <a:t> The main price adaptation strategies include geographical pricing, price discounts and allowances, promotional pricing., discriminatory pricing, product mix pricing.</a:t>
            </a:r>
          </a:p>
        </p:txBody>
      </p:sp>
    </p:spTree>
    <p:extLst>
      <p:ext uri="{BB962C8B-B14F-4D97-AF65-F5344CB8AC3E}">
        <p14:creationId xmlns:p14="http://schemas.microsoft.com/office/powerpoint/2010/main" val="35895747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A02BE-9938-401B-E139-8AA0CEEC4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strategies/ adapting the price.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2F4DBD-9D78-8554-F4E8-361AF3894F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Geographical pricing: </a:t>
            </a:r>
          </a:p>
          <a:p>
            <a:r>
              <a:rPr lang="en-US" dirty="0"/>
              <a:t>This involves the company deciding how to price its products to different customers in different locations and countries. </a:t>
            </a:r>
          </a:p>
          <a:p>
            <a:r>
              <a:rPr lang="en-US" dirty="0"/>
              <a:t>In geographical pricing the question of how the firm is to be paid is critical. </a:t>
            </a:r>
          </a:p>
          <a:p>
            <a:r>
              <a:rPr lang="en-US" dirty="0"/>
              <a:t>The firm may be paid through cash or through the practice of countertrade.</a:t>
            </a:r>
          </a:p>
          <a:p>
            <a:r>
              <a:rPr lang="en-US" dirty="0"/>
              <a:t> Countertrade refers to international trade transactions in which goods or services are exchanged for other goods or services, rather than for currency. </a:t>
            </a:r>
          </a:p>
        </p:txBody>
      </p:sp>
    </p:spTree>
    <p:extLst>
      <p:ext uri="{BB962C8B-B14F-4D97-AF65-F5344CB8AC3E}">
        <p14:creationId xmlns:p14="http://schemas.microsoft.com/office/powerpoint/2010/main" val="32762159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A02BE-9938-401B-E139-8AA0CEEC4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strategies/ adapting the price.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2F4DBD-9D78-8554-F4E8-361AF3894F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Countertrade can take various forms, including barter, offset agreements, buyback arrangements, and switch trading.</a:t>
            </a:r>
          </a:p>
          <a:p>
            <a:r>
              <a:rPr lang="en-US" dirty="0"/>
              <a:t>a) Barter. The buyer and seller directly exchange goods with no money and no third party involved.</a:t>
            </a:r>
          </a:p>
          <a:p>
            <a:r>
              <a:rPr lang="en-US" dirty="0"/>
              <a:t>b) Off-set agreements: the seller receives full payment in cash for a sale overseas but agrees to spend a substantial amount of money in that country within a stated time. </a:t>
            </a:r>
          </a:p>
          <a:p>
            <a:r>
              <a:rPr lang="en-US" dirty="0"/>
              <a:t>c) Buyback arrangements: the seller sells a plant, equipment, or technology to a company in another country and agrees to accept a partial payment product manufactured with the supplied equipment. </a:t>
            </a:r>
          </a:p>
          <a:p>
            <a:r>
              <a:rPr lang="en-US" dirty="0"/>
              <a:t>d) Compensation deal: the seller receives some percentage of the payment in cash and the rest in products. </a:t>
            </a:r>
          </a:p>
          <a:p>
            <a:r>
              <a:rPr lang="en-US" dirty="0"/>
              <a:t>e) Switch trading: Switch trading is a form of countertrade where a third party, known as a switch trader, facilitates the exchange of goods or services between two other parties engaged in international trade.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9510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84610-E6B8-FA28-A75C-B09FAB5F7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strategies/ adapting the price.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C2EF0-88FB-6F9D-9B9D-E87EB5EEA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(ii) Price discount and allowances: </a:t>
            </a:r>
          </a:p>
          <a:p>
            <a:r>
              <a:rPr lang="en-US" dirty="0"/>
              <a:t>Companies adjust their list price and give discounts and allowances for early payment, volume purchases, and off-season buying. </a:t>
            </a:r>
          </a:p>
          <a:p>
            <a:r>
              <a:rPr lang="en-US" dirty="0"/>
              <a:t>Various forms of discount include the following: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Quantity discount: a price reduction to those who buy large volumes.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Functional discount: trade discount offered by manufacturer to trade channel members if they perform certain functions such as selling, storing and record keeping.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Seasonal discount: a price reduction to those who buy merchandise or services out of the season.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Allowance: an extra payment designed to get reseller participation in special programs </a:t>
            </a:r>
            <a:r>
              <a:rPr lang="en-US" dirty="0" err="1"/>
              <a:t>eg</a:t>
            </a:r>
            <a:r>
              <a:rPr lang="en-US" dirty="0"/>
              <a:t> trade-in allowance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1833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84610-E6B8-FA28-A75C-B09FAB5F7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strategies/ adapting the price.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C2EF0-88FB-6F9D-9B9D-E87EB5EEA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iii) Promotional pricing</a:t>
            </a:r>
          </a:p>
          <a:p>
            <a:r>
              <a:rPr lang="en-US" dirty="0"/>
              <a:t> Promotional pricing is a marketing strategy where goods or services are temporarily offered at a discounted price or with other promotional incentives to stimulate sales and attract customers.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Loss leader pricing: This involves dropping prices on well-known brands to stimulate additional store traffic.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Special event pricing: This is establishing special prices in certain seasons to draw in more customers. E.g., back to school prices.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Cash rebates/refund: Some companies offer customers’ cash rebates to encourage purchase of the manufacturer’s products within a specified time. </a:t>
            </a:r>
          </a:p>
        </p:txBody>
      </p:sp>
    </p:spTree>
    <p:extLst>
      <p:ext uri="{BB962C8B-B14F-4D97-AF65-F5344CB8AC3E}">
        <p14:creationId xmlns:p14="http://schemas.microsoft.com/office/powerpoint/2010/main" val="33679647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84610-E6B8-FA28-A75C-B09FAB5F7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strategies/ adapting the price.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C2EF0-88FB-6F9D-9B9D-E87EB5EEA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lphaLcPeriod" startAt="4"/>
            </a:pPr>
            <a:r>
              <a:rPr lang="en-US" dirty="0"/>
              <a:t>Low interest financing: Instead of cutting its price, the company can offer customers low interest financing</a:t>
            </a:r>
          </a:p>
          <a:p>
            <a:pPr marL="514350" indent="-514350">
              <a:buFont typeface="+mj-lt"/>
              <a:buAutoNum type="alphaLcPeriod" startAt="4"/>
            </a:pPr>
            <a:r>
              <a:rPr lang="en-US" dirty="0"/>
              <a:t>Longer payment term: Sellers, especially mortgage banks and auto companies, stretch loans over longer periods and thus lower the monthly payments. </a:t>
            </a:r>
          </a:p>
          <a:p>
            <a:pPr marL="514350" indent="-514350">
              <a:buFont typeface="+mj-lt"/>
              <a:buAutoNum type="alphaLcPeriod" startAt="4"/>
            </a:pPr>
            <a:r>
              <a:rPr lang="en-US" dirty="0"/>
              <a:t>Warranties and service contracts: Companies can promote sales by adding a free or low-cost warranty or service contract.</a:t>
            </a:r>
          </a:p>
          <a:p>
            <a:pPr marL="514350" indent="-514350">
              <a:buFont typeface="+mj-lt"/>
              <a:buAutoNum type="alphaLcPeriod" startAt="4"/>
            </a:pPr>
            <a:r>
              <a:rPr lang="en-US" dirty="0"/>
              <a:t>Psychological discounting: This involves setting an artificially high price and then offering the product at great savings e.g., “was </a:t>
            </a:r>
            <a:r>
              <a:rPr lang="en-US" dirty="0" err="1"/>
              <a:t>Ksh</a:t>
            </a:r>
            <a:r>
              <a:rPr lang="en-US" dirty="0"/>
              <a:t> 399, now </a:t>
            </a:r>
            <a:r>
              <a:rPr lang="en-US" dirty="0" err="1"/>
              <a:t>Ksh</a:t>
            </a:r>
            <a:r>
              <a:rPr lang="en-US" dirty="0"/>
              <a:t> 299”.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8913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84610-E6B8-FA28-A75C-B09FAB5F7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strategies/ adapting the price.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C2EF0-88FB-6F9D-9B9D-E87EB5EEA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iv)	Discriminatory pricing</a:t>
            </a:r>
          </a:p>
          <a:p>
            <a:r>
              <a:rPr lang="en-US" dirty="0"/>
              <a:t> Price discrimination occurs when a company sells a product or service at two or more prices that do not reflect a proportional difference in costs. This may take different forms such as: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Image pricing. Packaging and naming the same product differently and charging different prices e.g., perfumes and beer.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Channel pricing. Having different prices depending on where the product is bought e.g., for sodas whether it is in a fine hotel, a fast-food hotel, or a vending machine.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Location pricing. A theater varies its prices according to audience preferences for different locations.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Time pricing. Prices are varied by season, day, or hour.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Customer segment pricing: different customer groups pay different prices for the same product or service.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Product form pricing: different versions of the product are priced differently but not in proportion to their costs.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4336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84610-E6B8-FA28-A75C-B09FAB5F7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strategies/ adapting the price.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C2EF0-88FB-6F9D-9B9D-E87EB5EEA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v) Product mix pricing: Companies charge different prices for different products in the mix.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Product Line pricing: sellers use well established price points for products in their line.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Optional features pricing: Many companies offer optional products, features and services along with their main products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Captive product pricing: This involves setting a low price for the products but having high mark ups for other products or service that accompanies the product. </a:t>
            </a:r>
          </a:p>
        </p:txBody>
      </p:sp>
    </p:spTree>
    <p:extLst>
      <p:ext uri="{BB962C8B-B14F-4D97-AF65-F5344CB8AC3E}">
        <p14:creationId xmlns:p14="http://schemas.microsoft.com/office/powerpoint/2010/main" val="36772470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84610-E6B8-FA28-A75C-B09FAB5F7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strategies/ adapting the price.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C2EF0-88FB-6F9D-9B9D-E87EB5EEA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lphaLcPeriod" startAt="4"/>
            </a:pPr>
            <a:r>
              <a:rPr lang="en-US" dirty="0"/>
              <a:t>Two Part pricing: Service firms engage in two-part pricing consisting of fixed fee plus a variable usage fee. </a:t>
            </a:r>
          </a:p>
          <a:p>
            <a:pPr marL="514350" indent="-514350">
              <a:buFont typeface="+mj-lt"/>
              <a:buAutoNum type="alphaLcPeriod" startAt="4"/>
            </a:pPr>
            <a:r>
              <a:rPr lang="en-US" dirty="0"/>
              <a:t>By- product pricing: The production of certain goods like meat, petroleum products and other chemicals often results in by-products. </a:t>
            </a:r>
          </a:p>
          <a:p>
            <a:pPr marL="514350" indent="-514350">
              <a:buFont typeface="+mj-lt"/>
              <a:buAutoNum type="alphaLcPeriod" startAt="4"/>
            </a:pPr>
            <a:r>
              <a:rPr lang="en-US" dirty="0"/>
              <a:t>Product bundling pricing: Sellers often bundle products. </a:t>
            </a:r>
          </a:p>
          <a:p>
            <a:r>
              <a:rPr lang="en-US" dirty="0"/>
              <a:t>Pure bundling occurs when a firm only offers its products as a bundle. </a:t>
            </a:r>
          </a:p>
          <a:p>
            <a:r>
              <a:rPr lang="en-US" dirty="0"/>
              <a:t>Mixed bundling occurs when the seller offers goods both separately and in bundles. </a:t>
            </a:r>
          </a:p>
        </p:txBody>
      </p:sp>
    </p:spTree>
    <p:extLst>
      <p:ext uri="{BB962C8B-B14F-4D97-AF65-F5344CB8AC3E}">
        <p14:creationId xmlns:p14="http://schemas.microsoft.com/office/powerpoint/2010/main" val="687528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84610-E6B8-FA28-A75C-B09FAB5F7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Initiating price changes.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C2EF0-88FB-6F9D-9B9D-E87EB5EEA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i</a:t>
            </a:r>
            <a:r>
              <a:rPr lang="en-US" dirty="0"/>
              <a:t>)	Initiating price cuts: Companies cut prices because of the following reasons: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Excess plant capacity.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Declining market share.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Drive to dominate the market through lower costs.</a:t>
            </a:r>
          </a:p>
          <a:p>
            <a:r>
              <a:rPr lang="en-US" dirty="0"/>
              <a:t>Weaknesses of price cuts (traps)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Low quality trap-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Fragile market share trap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Shallow pocket trap</a:t>
            </a:r>
          </a:p>
        </p:txBody>
      </p:sp>
    </p:spTree>
    <p:extLst>
      <p:ext uri="{BB962C8B-B14F-4D97-AF65-F5344CB8AC3E}">
        <p14:creationId xmlns:p14="http://schemas.microsoft.com/office/powerpoint/2010/main" val="21218599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A8652-3315-8A3E-AA3B-AE6E9A75F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Initiating price changes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CE5D87-9CEE-C0E1-69A8-2E51776F5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ii)	Initiating price increases</a:t>
            </a:r>
          </a:p>
          <a:p>
            <a:r>
              <a:rPr lang="en-US" dirty="0"/>
              <a:t> A successful price increase can increase profits considerably assuming sales volume does not change, and costs also remain constant. </a:t>
            </a:r>
          </a:p>
          <a:p>
            <a:r>
              <a:rPr lang="en-US" dirty="0"/>
              <a:t>Reasons for price increases include: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Cost inflation as result of increase in costs.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Over demand</a:t>
            </a:r>
          </a:p>
        </p:txBody>
      </p:sp>
    </p:spTree>
    <p:extLst>
      <p:ext uri="{BB962C8B-B14F-4D97-AF65-F5344CB8AC3E}">
        <p14:creationId xmlns:p14="http://schemas.microsoft.com/office/powerpoint/2010/main" val="17636527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54EE5-BAC5-D575-7AC1-E73901523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Initiating price changes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A69E72-A364-B083-BDB7-D316D461BD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Companies can also respond to higher costs or over demand without raising prices through the following are the ways: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Shrinking the amount of the product instead of raising the price.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Substituting less expensive materials or ingredients.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Reducing or removing product features.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Removing or reducing product services, such as installation or free delivery.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Using less expensive packaging material or larger package sizes.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Reducing the number of sizes and models offered.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Creating new economy brands.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178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FD0D1-83B9-D907-4E31-E2911C639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Initiating price changes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F490A-83F5-0E31-508E-84AD643456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Price increasing methods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Delayed quotation pricing: Quoting the price of the product when it is ready. 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Escalator clauses.: This requires the customer to pay today’s current prices and all or part of any inflation increase that takes place before delivery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Unbundling: The company maintains its price but removes or prices separately, one or more elements that were part of the former offer such as free delivery or installation.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/>
              <a:t>Deduction of discounts: The company instructs its sales force not to offer price discounts.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2630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080F9-599A-5AC7-E6E2-9263E0D8C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9A3A44-EC3E-8B4F-3D09-DCBE07935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Ali. S. S (2021) Business -to -business marketing. Syrian Virtual University Publication</a:t>
            </a:r>
          </a:p>
          <a:p>
            <a:r>
              <a:rPr lang="en-US" dirty="0" err="1"/>
              <a:t>Argawala</a:t>
            </a:r>
            <a:r>
              <a:rPr lang="en-US" dirty="0"/>
              <a:t> P.N (1991) Countertrade a global perspective, New Delhi Vikas</a:t>
            </a:r>
          </a:p>
          <a:p>
            <a:r>
              <a:rPr lang="en-US" dirty="0"/>
              <a:t>Fill, C., &amp; McKee, S. (2011). Business marketing face to face. Goodfellow Publishers, Limited.</a:t>
            </a:r>
          </a:p>
          <a:p>
            <a:r>
              <a:rPr lang="en-US" dirty="0"/>
              <a:t> Indeed Editorial Team (2022) What are pricing strategies and why are they important? https://uk.indeed.com/careeradvice/ career-development/pricing-strategies.</a:t>
            </a:r>
          </a:p>
          <a:p>
            <a:r>
              <a:rPr lang="en-US" dirty="0"/>
              <a:t>Kotler P &amp; Keller K.L (2016), Marketing management 16th Edition Pearson</a:t>
            </a:r>
          </a:p>
          <a:p>
            <a:r>
              <a:rPr lang="en-US" dirty="0"/>
              <a:t>Kotler P. &amp; Armstrong G. (2006). Principles of marketing, (11th Ed.) Upper Saddle River: New Jersey: Prentice-Hall</a:t>
            </a:r>
          </a:p>
          <a:p>
            <a:r>
              <a:rPr lang="en-US" dirty="0"/>
              <a:t>Quotes on pricing retrieved from : https://blog.blackcurve.com/10-quotes-why-pricing-matters on 1 May 1, 2024</a:t>
            </a:r>
          </a:p>
          <a:p>
            <a:r>
              <a:rPr lang="en-US" dirty="0"/>
              <a:t>Tonio G (2013) The share economy, Forbes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9435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DCC22-FBB0-924F-BDF0-0E0F3C909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 management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E817A3-290D-308F-A1C9-F4BC143022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week we want to focus on pricing strategies employed by the firm we are studying. The task include: </a:t>
            </a:r>
          </a:p>
          <a:p>
            <a:r>
              <a:rPr lang="en-US" dirty="0"/>
              <a:t>a)	Follow the steps outline in this topic to determine the appropriateness of prices of various product offered by the firm. Recommend changes where necessary and justify.</a:t>
            </a:r>
          </a:p>
          <a:p>
            <a:r>
              <a:rPr lang="en-US" dirty="0"/>
              <a:t>b)	Determine the pricing strategy and discuss its appropriateness to the firm.</a:t>
            </a:r>
          </a:p>
          <a:p>
            <a:r>
              <a:rPr lang="en-US" dirty="0"/>
              <a:t>c)	If the firm were to initiate price changes, show how and justify.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4457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5F92D-9EAD-E3BF-FC83-AFEE8675A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End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B3E4C-45FE-B681-774A-5BC1669D99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dirty="0"/>
              <a:t>End</a:t>
            </a:r>
          </a:p>
          <a:p>
            <a:pPr algn="ctr"/>
            <a:r>
              <a:rPr lang="en-US" dirty="0"/>
              <a:t>Thank you</a:t>
            </a:r>
          </a:p>
          <a:p>
            <a:pPr algn="ctr"/>
            <a:r>
              <a:rPr lang="en-US" dirty="0"/>
              <a:t>Next lesson: Marketing communication strategies </a:t>
            </a:r>
          </a:p>
        </p:txBody>
      </p:sp>
    </p:spTree>
    <p:extLst>
      <p:ext uri="{BB962C8B-B14F-4D97-AF65-F5344CB8AC3E}">
        <p14:creationId xmlns:p14="http://schemas.microsoft.com/office/powerpoint/2010/main" val="95322739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TM02900769[[fn=Retrospect]]</Template>
  <TotalTime>240</TotalTime>
  <Words>3801</Words>
  <Application>Microsoft Office PowerPoint</Application>
  <PresentationFormat>Widescreen</PresentationFormat>
  <Paragraphs>280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Calibri</vt:lpstr>
      <vt:lpstr>Calibri Light</vt:lpstr>
      <vt:lpstr>Times New Roman</vt:lpstr>
      <vt:lpstr>Retrospect</vt:lpstr>
      <vt:lpstr>MARKETING MANAGEMENT AND  STRATEGIES  WEEK 7 LECTURE PRICING STRATEGIES </vt:lpstr>
      <vt:lpstr>Welcome!</vt:lpstr>
      <vt:lpstr>Subtopic </vt:lpstr>
      <vt:lpstr>Quotes on pricing </vt:lpstr>
      <vt:lpstr>Quotes on pricing </vt:lpstr>
      <vt:lpstr>What is a price?</vt:lpstr>
      <vt:lpstr>Significance of price </vt:lpstr>
      <vt:lpstr>Significance of price </vt:lpstr>
      <vt:lpstr>Pricing in digital world </vt:lpstr>
      <vt:lpstr>Pricing in digital world </vt:lpstr>
      <vt:lpstr>Setting the price of a new product/pricing policy. </vt:lpstr>
      <vt:lpstr>Setting the price of a new product/pricing policy. </vt:lpstr>
      <vt:lpstr>Setting the price of a new product/pricing policy. </vt:lpstr>
      <vt:lpstr>Setting the price of a new product/pricing policy. </vt:lpstr>
      <vt:lpstr>Setting the price of a new product/pricing policy. </vt:lpstr>
      <vt:lpstr>Setting the price of a new product/pricing policy. </vt:lpstr>
      <vt:lpstr>Setting the price of a new product/pricing policy. </vt:lpstr>
      <vt:lpstr>Setting the price of a new product/pricing policy. </vt:lpstr>
      <vt:lpstr>Setting the price of a new product/pricing policy. </vt:lpstr>
      <vt:lpstr>Setting the price of a new product/pricing policy. </vt:lpstr>
      <vt:lpstr>Setting the price of a new product/pricing policy. </vt:lpstr>
      <vt:lpstr>Pricing strategies/ adapting the price. </vt:lpstr>
      <vt:lpstr>Pricing strategies/ adapting the price.</vt:lpstr>
      <vt:lpstr>Pricing strategies/ adapting the price.</vt:lpstr>
      <vt:lpstr>Pricing strategies/ adapting the price.</vt:lpstr>
      <vt:lpstr>Pricing strategies/ adapting the price.</vt:lpstr>
      <vt:lpstr>Pricing strategies/ adapting the price.</vt:lpstr>
      <vt:lpstr>Pricing strategies/ adapting the price.</vt:lpstr>
      <vt:lpstr>Pricing strategies/ adapting the price.</vt:lpstr>
      <vt:lpstr>Pricing strategies/ adapting the price.</vt:lpstr>
      <vt:lpstr>Initiating price changes.</vt:lpstr>
      <vt:lpstr>Initiating price changes </vt:lpstr>
      <vt:lpstr>Initiating price changes </vt:lpstr>
      <vt:lpstr>Initiating price changes </vt:lpstr>
      <vt:lpstr>References </vt:lpstr>
      <vt:lpstr>Marketing management project</vt:lpstr>
      <vt:lpstr>End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MANAGEMENT AND STRATEGIES  WEEK 7 LECTURE PRICING STRATEGIES</dc:title>
  <dc:creator>Dr. John N. Kamau</dc:creator>
  <cp:lastModifiedBy>Dr. John N. Kamau</cp:lastModifiedBy>
  <cp:revision>18</cp:revision>
  <dcterms:created xsi:type="dcterms:W3CDTF">2024-05-02T14:09:31Z</dcterms:created>
  <dcterms:modified xsi:type="dcterms:W3CDTF">2024-05-03T19:14:34Z</dcterms:modified>
</cp:coreProperties>
</file>