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23" autoAdjust="0"/>
    <p:restoredTop sz="94660"/>
  </p:normalViewPr>
  <p:slideViewPr>
    <p:cSldViewPr snapToGrid="0">
      <p:cViewPr>
        <p:scale>
          <a:sx n="70" d="100"/>
          <a:sy n="70" d="100"/>
        </p:scale>
        <p:origin x="-90"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DF779D-D140-4391-9457-7FCD53E4DBDA}"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69F48397-6E69-437B-948B-94EB2FB0A61D}">
      <dgm:prSet/>
      <dgm:spPr/>
      <dgm:t>
        <a:bodyPr/>
        <a:lstStyle/>
        <a:p>
          <a:r>
            <a:rPr lang="en-US"/>
            <a:t>Welcome to week 8 lecture</a:t>
          </a:r>
        </a:p>
      </dgm:t>
    </dgm:pt>
    <dgm:pt modelId="{F4C5900C-3252-446C-80DE-BC2E587DEC99}" type="parTrans" cxnId="{18CD7F2B-D817-4668-90EC-CE5B9DA07355}">
      <dgm:prSet/>
      <dgm:spPr/>
      <dgm:t>
        <a:bodyPr/>
        <a:lstStyle/>
        <a:p>
          <a:endParaRPr lang="en-US"/>
        </a:p>
      </dgm:t>
    </dgm:pt>
    <dgm:pt modelId="{6C7EFB91-7539-4D87-AE3C-C9B1C8EE32C8}" type="sibTrans" cxnId="{18CD7F2B-D817-4668-90EC-CE5B9DA07355}">
      <dgm:prSet/>
      <dgm:spPr/>
      <dgm:t>
        <a:bodyPr/>
        <a:lstStyle/>
        <a:p>
          <a:endParaRPr lang="en-US"/>
        </a:p>
      </dgm:t>
    </dgm:pt>
    <dgm:pt modelId="{DBD65E10-AD1A-467B-867D-F61C1D10B8BE}">
      <dgm:prSet/>
      <dgm:spPr/>
      <dgm:t>
        <a:bodyPr/>
        <a:lstStyle/>
        <a:p>
          <a:r>
            <a:rPr lang="en-US"/>
            <a:t>It is my joy to have you in the class</a:t>
          </a:r>
        </a:p>
      </dgm:t>
    </dgm:pt>
    <dgm:pt modelId="{B4A4C3AD-28DF-41AA-9DCA-780D6DF3D187}" type="parTrans" cxnId="{ACF56FA2-C8AC-494E-ACD4-087892EB7AF4}">
      <dgm:prSet/>
      <dgm:spPr/>
      <dgm:t>
        <a:bodyPr/>
        <a:lstStyle/>
        <a:p>
          <a:endParaRPr lang="en-US"/>
        </a:p>
      </dgm:t>
    </dgm:pt>
    <dgm:pt modelId="{535493D8-AF7B-497F-935C-9C665FE94CCA}" type="sibTrans" cxnId="{ACF56FA2-C8AC-494E-ACD4-087892EB7AF4}">
      <dgm:prSet/>
      <dgm:spPr/>
      <dgm:t>
        <a:bodyPr/>
        <a:lstStyle/>
        <a:p>
          <a:endParaRPr lang="en-US"/>
        </a:p>
      </dgm:t>
    </dgm:pt>
    <dgm:pt modelId="{B9A6B234-D3AC-4725-AEB6-6CAEA3498E39}">
      <dgm:prSet/>
      <dgm:spPr/>
      <dgm:t>
        <a:bodyPr/>
        <a:lstStyle/>
        <a:p>
          <a:r>
            <a:rPr lang="en-US"/>
            <a:t>We are focusing on third P of marketing “ promotion”</a:t>
          </a:r>
        </a:p>
      </dgm:t>
    </dgm:pt>
    <dgm:pt modelId="{232754EA-9DF7-4F3F-80C9-6E7ECEAB8A1D}" type="parTrans" cxnId="{E970DD2E-F5F1-4BCE-9AE0-BF09C67BA647}">
      <dgm:prSet/>
      <dgm:spPr/>
      <dgm:t>
        <a:bodyPr/>
        <a:lstStyle/>
        <a:p>
          <a:endParaRPr lang="en-US"/>
        </a:p>
      </dgm:t>
    </dgm:pt>
    <dgm:pt modelId="{A0E11F44-5A31-4107-A399-2C2624A8473A}" type="sibTrans" cxnId="{E970DD2E-F5F1-4BCE-9AE0-BF09C67BA647}">
      <dgm:prSet/>
      <dgm:spPr/>
      <dgm:t>
        <a:bodyPr/>
        <a:lstStyle/>
        <a:p>
          <a:endParaRPr lang="en-US"/>
        </a:p>
      </dgm:t>
    </dgm:pt>
    <dgm:pt modelId="{B58ADCFD-71A8-4774-BD7E-AD6C366CFB80}" type="pres">
      <dgm:prSet presAssocID="{0CDF779D-D140-4391-9457-7FCD53E4DBDA}" presName="linear" presStyleCnt="0">
        <dgm:presLayoutVars>
          <dgm:animLvl val="lvl"/>
          <dgm:resizeHandles val="exact"/>
        </dgm:presLayoutVars>
      </dgm:prSet>
      <dgm:spPr/>
    </dgm:pt>
    <dgm:pt modelId="{92C279DC-E939-46A8-B537-BA7F602D7C25}" type="pres">
      <dgm:prSet presAssocID="{69F48397-6E69-437B-948B-94EB2FB0A61D}" presName="parentText" presStyleLbl="node1" presStyleIdx="0" presStyleCnt="3">
        <dgm:presLayoutVars>
          <dgm:chMax val="0"/>
          <dgm:bulletEnabled val="1"/>
        </dgm:presLayoutVars>
      </dgm:prSet>
      <dgm:spPr/>
    </dgm:pt>
    <dgm:pt modelId="{9A3B7A5D-6407-440F-8F6F-F440BD4BF151}" type="pres">
      <dgm:prSet presAssocID="{6C7EFB91-7539-4D87-AE3C-C9B1C8EE32C8}" presName="spacer" presStyleCnt="0"/>
      <dgm:spPr/>
    </dgm:pt>
    <dgm:pt modelId="{FA4D50C5-AF48-4F93-B83C-CF0C02C43C3A}" type="pres">
      <dgm:prSet presAssocID="{DBD65E10-AD1A-467B-867D-F61C1D10B8BE}" presName="parentText" presStyleLbl="node1" presStyleIdx="1" presStyleCnt="3">
        <dgm:presLayoutVars>
          <dgm:chMax val="0"/>
          <dgm:bulletEnabled val="1"/>
        </dgm:presLayoutVars>
      </dgm:prSet>
      <dgm:spPr/>
    </dgm:pt>
    <dgm:pt modelId="{5B467C82-AB19-4412-829E-CF7DC8BA1F42}" type="pres">
      <dgm:prSet presAssocID="{535493D8-AF7B-497F-935C-9C665FE94CCA}" presName="spacer" presStyleCnt="0"/>
      <dgm:spPr/>
    </dgm:pt>
    <dgm:pt modelId="{A568CC46-055F-4619-8996-A045230FAA98}" type="pres">
      <dgm:prSet presAssocID="{B9A6B234-D3AC-4725-AEB6-6CAEA3498E39}" presName="parentText" presStyleLbl="node1" presStyleIdx="2" presStyleCnt="3">
        <dgm:presLayoutVars>
          <dgm:chMax val="0"/>
          <dgm:bulletEnabled val="1"/>
        </dgm:presLayoutVars>
      </dgm:prSet>
      <dgm:spPr/>
    </dgm:pt>
  </dgm:ptLst>
  <dgm:cxnLst>
    <dgm:cxn modelId="{460F400A-5196-437D-9114-6D4B621B9670}" type="presOf" srcId="{B9A6B234-D3AC-4725-AEB6-6CAEA3498E39}" destId="{A568CC46-055F-4619-8996-A045230FAA98}" srcOrd="0" destOrd="0" presId="urn:microsoft.com/office/officeart/2005/8/layout/vList2"/>
    <dgm:cxn modelId="{18CD7F2B-D817-4668-90EC-CE5B9DA07355}" srcId="{0CDF779D-D140-4391-9457-7FCD53E4DBDA}" destId="{69F48397-6E69-437B-948B-94EB2FB0A61D}" srcOrd="0" destOrd="0" parTransId="{F4C5900C-3252-446C-80DE-BC2E587DEC99}" sibTransId="{6C7EFB91-7539-4D87-AE3C-C9B1C8EE32C8}"/>
    <dgm:cxn modelId="{D7528A2C-F01C-4F5E-B685-7CECFC6DE686}" type="presOf" srcId="{0CDF779D-D140-4391-9457-7FCD53E4DBDA}" destId="{B58ADCFD-71A8-4774-BD7E-AD6C366CFB80}" srcOrd="0" destOrd="0" presId="urn:microsoft.com/office/officeart/2005/8/layout/vList2"/>
    <dgm:cxn modelId="{E970DD2E-F5F1-4BCE-9AE0-BF09C67BA647}" srcId="{0CDF779D-D140-4391-9457-7FCD53E4DBDA}" destId="{B9A6B234-D3AC-4725-AEB6-6CAEA3498E39}" srcOrd="2" destOrd="0" parTransId="{232754EA-9DF7-4F3F-80C9-6E7ECEAB8A1D}" sibTransId="{A0E11F44-5A31-4107-A399-2C2624A8473A}"/>
    <dgm:cxn modelId="{FE346756-4D36-41BA-804B-CFCEE2634294}" type="presOf" srcId="{DBD65E10-AD1A-467B-867D-F61C1D10B8BE}" destId="{FA4D50C5-AF48-4F93-B83C-CF0C02C43C3A}" srcOrd="0" destOrd="0" presId="urn:microsoft.com/office/officeart/2005/8/layout/vList2"/>
    <dgm:cxn modelId="{ACF56FA2-C8AC-494E-ACD4-087892EB7AF4}" srcId="{0CDF779D-D140-4391-9457-7FCD53E4DBDA}" destId="{DBD65E10-AD1A-467B-867D-F61C1D10B8BE}" srcOrd="1" destOrd="0" parTransId="{B4A4C3AD-28DF-41AA-9DCA-780D6DF3D187}" sibTransId="{535493D8-AF7B-497F-935C-9C665FE94CCA}"/>
    <dgm:cxn modelId="{991F97C3-3993-433E-B7AD-86741DB56ACF}" type="presOf" srcId="{69F48397-6E69-437B-948B-94EB2FB0A61D}" destId="{92C279DC-E939-46A8-B537-BA7F602D7C25}" srcOrd="0" destOrd="0" presId="urn:microsoft.com/office/officeart/2005/8/layout/vList2"/>
    <dgm:cxn modelId="{C62B7EFB-E7F8-410C-8B62-3F86E330AA06}" type="presParOf" srcId="{B58ADCFD-71A8-4774-BD7E-AD6C366CFB80}" destId="{92C279DC-E939-46A8-B537-BA7F602D7C25}" srcOrd="0" destOrd="0" presId="urn:microsoft.com/office/officeart/2005/8/layout/vList2"/>
    <dgm:cxn modelId="{F175A07D-4DC9-4DD7-9990-0357955F3D09}" type="presParOf" srcId="{B58ADCFD-71A8-4774-BD7E-AD6C366CFB80}" destId="{9A3B7A5D-6407-440F-8F6F-F440BD4BF151}" srcOrd="1" destOrd="0" presId="urn:microsoft.com/office/officeart/2005/8/layout/vList2"/>
    <dgm:cxn modelId="{5ED986E9-9D3D-4633-81C6-B2143C1E4389}" type="presParOf" srcId="{B58ADCFD-71A8-4774-BD7E-AD6C366CFB80}" destId="{FA4D50C5-AF48-4F93-B83C-CF0C02C43C3A}" srcOrd="2" destOrd="0" presId="urn:microsoft.com/office/officeart/2005/8/layout/vList2"/>
    <dgm:cxn modelId="{B2429CC5-B2A4-4338-96DB-FA68B24A3B01}" type="presParOf" srcId="{B58ADCFD-71A8-4774-BD7E-AD6C366CFB80}" destId="{5B467C82-AB19-4412-829E-CF7DC8BA1F42}" srcOrd="3" destOrd="0" presId="urn:microsoft.com/office/officeart/2005/8/layout/vList2"/>
    <dgm:cxn modelId="{90FFB377-9308-4D06-8AF1-ED7091D9DEC8}" type="presParOf" srcId="{B58ADCFD-71A8-4774-BD7E-AD6C366CFB80}" destId="{A568CC46-055F-4619-8996-A045230FAA98}"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CA79748-92BA-43D7-9809-A403256DE5E8}"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CB3F6187-637F-42D3-A29E-2B6B2A3C7F83}">
      <dgm:prSet/>
      <dgm:spPr/>
      <dgm:t>
        <a:bodyPr/>
        <a:lstStyle/>
        <a:p>
          <a:r>
            <a:rPr lang="en-US"/>
            <a:t>End </a:t>
          </a:r>
        </a:p>
      </dgm:t>
    </dgm:pt>
    <dgm:pt modelId="{778F04F5-DCD4-4F3A-B7F9-67B150C21479}" type="parTrans" cxnId="{D26EDF93-6AFB-4C79-980D-AAE7C264D2B9}">
      <dgm:prSet/>
      <dgm:spPr/>
      <dgm:t>
        <a:bodyPr/>
        <a:lstStyle/>
        <a:p>
          <a:endParaRPr lang="en-US"/>
        </a:p>
      </dgm:t>
    </dgm:pt>
    <dgm:pt modelId="{174E5F36-7858-45B3-951B-7D2B5A9373F4}" type="sibTrans" cxnId="{D26EDF93-6AFB-4C79-980D-AAE7C264D2B9}">
      <dgm:prSet/>
      <dgm:spPr/>
      <dgm:t>
        <a:bodyPr/>
        <a:lstStyle/>
        <a:p>
          <a:endParaRPr lang="en-US"/>
        </a:p>
      </dgm:t>
    </dgm:pt>
    <dgm:pt modelId="{EE62B4E6-D3E3-4736-B365-DEA24205625C}">
      <dgm:prSet/>
      <dgm:spPr/>
      <dgm:t>
        <a:bodyPr/>
        <a:lstStyle/>
        <a:p>
          <a:r>
            <a:rPr lang="en-US"/>
            <a:t>Thank you </a:t>
          </a:r>
        </a:p>
      </dgm:t>
    </dgm:pt>
    <dgm:pt modelId="{B0984180-9A76-436F-AD2F-7E94A6A41725}" type="parTrans" cxnId="{D74C04A6-AC20-42C4-B943-B56B1FB301FB}">
      <dgm:prSet/>
      <dgm:spPr/>
      <dgm:t>
        <a:bodyPr/>
        <a:lstStyle/>
        <a:p>
          <a:endParaRPr lang="en-US"/>
        </a:p>
      </dgm:t>
    </dgm:pt>
    <dgm:pt modelId="{E1657E59-3E1B-491B-BBE0-9776A4C41C34}" type="sibTrans" cxnId="{D74C04A6-AC20-42C4-B943-B56B1FB301FB}">
      <dgm:prSet/>
      <dgm:spPr/>
      <dgm:t>
        <a:bodyPr/>
        <a:lstStyle/>
        <a:p>
          <a:endParaRPr lang="en-US"/>
        </a:p>
      </dgm:t>
    </dgm:pt>
    <dgm:pt modelId="{3A5F78BF-F574-4815-AE41-5AD1E036EC60}">
      <dgm:prSet/>
      <dgm:spPr/>
      <dgm:t>
        <a:bodyPr/>
        <a:lstStyle/>
        <a:p>
          <a:r>
            <a:rPr lang="en-US"/>
            <a:t>Next lesson : Distribution strategies </a:t>
          </a:r>
        </a:p>
      </dgm:t>
    </dgm:pt>
    <dgm:pt modelId="{8092A07F-D3EC-4A72-A4E0-74CC4A0998CD}" type="parTrans" cxnId="{31B3D08F-F471-4628-8366-B7985A58248C}">
      <dgm:prSet/>
      <dgm:spPr/>
      <dgm:t>
        <a:bodyPr/>
        <a:lstStyle/>
        <a:p>
          <a:endParaRPr lang="en-US"/>
        </a:p>
      </dgm:t>
    </dgm:pt>
    <dgm:pt modelId="{113518C7-A801-4D8F-9747-9E0E60AC5F9E}" type="sibTrans" cxnId="{31B3D08F-F471-4628-8366-B7985A58248C}">
      <dgm:prSet/>
      <dgm:spPr/>
      <dgm:t>
        <a:bodyPr/>
        <a:lstStyle/>
        <a:p>
          <a:endParaRPr lang="en-US"/>
        </a:p>
      </dgm:t>
    </dgm:pt>
    <dgm:pt modelId="{CC56E0B6-9AFD-4515-A6D8-369C2BA75716}" type="pres">
      <dgm:prSet presAssocID="{6CA79748-92BA-43D7-9809-A403256DE5E8}" presName="linear" presStyleCnt="0">
        <dgm:presLayoutVars>
          <dgm:animLvl val="lvl"/>
          <dgm:resizeHandles val="exact"/>
        </dgm:presLayoutVars>
      </dgm:prSet>
      <dgm:spPr/>
    </dgm:pt>
    <dgm:pt modelId="{D65689D3-A32D-4C64-BB7B-B1805B6B1424}" type="pres">
      <dgm:prSet presAssocID="{CB3F6187-637F-42D3-A29E-2B6B2A3C7F83}" presName="parentText" presStyleLbl="node1" presStyleIdx="0" presStyleCnt="3">
        <dgm:presLayoutVars>
          <dgm:chMax val="0"/>
          <dgm:bulletEnabled val="1"/>
        </dgm:presLayoutVars>
      </dgm:prSet>
      <dgm:spPr/>
    </dgm:pt>
    <dgm:pt modelId="{7E158018-6D3F-4595-9D92-ECF6AEFFFC74}" type="pres">
      <dgm:prSet presAssocID="{174E5F36-7858-45B3-951B-7D2B5A9373F4}" presName="spacer" presStyleCnt="0"/>
      <dgm:spPr/>
    </dgm:pt>
    <dgm:pt modelId="{5C78C3DA-DB99-4C7E-8D30-F04DB57AAD45}" type="pres">
      <dgm:prSet presAssocID="{EE62B4E6-D3E3-4736-B365-DEA24205625C}" presName="parentText" presStyleLbl="node1" presStyleIdx="1" presStyleCnt="3">
        <dgm:presLayoutVars>
          <dgm:chMax val="0"/>
          <dgm:bulletEnabled val="1"/>
        </dgm:presLayoutVars>
      </dgm:prSet>
      <dgm:spPr/>
    </dgm:pt>
    <dgm:pt modelId="{672D2DFC-EB0A-4995-BE6B-2F17B0373255}" type="pres">
      <dgm:prSet presAssocID="{E1657E59-3E1B-491B-BBE0-9776A4C41C34}" presName="spacer" presStyleCnt="0"/>
      <dgm:spPr/>
    </dgm:pt>
    <dgm:pt modelId="{471C944F-A986-41B5-8755-A0B8A4F7EB92}" type="pres">
      <dgm:prSet presAssocID="{3A5F78BF-F574-4815-AE41-5AD1E036EC60}" presName="parentText" presStyleLbl="node1" presStyleIdx="2" presStyleCnt="3">
        <dgm:presLayoutVars>
          <dgm:chMax val="0"/>
          <dgm:bulletEnabled val="1"/>
        </dgm:presLayoutVars>
      </dgm:prSet>
      <dgm:spPr/>
    </dgm:pt>
  </dgm:ptLst>
  <dgm:cxnLst>
    <dgm:cxn modelId="{10A64601-E40D-4091-A70C-626A4C554D87}" type="presOf" srcId="{6CA79748-92BA-43D7-9809-A403256DE5E8}" destId="{CC56E0B6-9AFD-4515-A6D8-369C2BA75716}" srcOrd="0" destOrd="0" presId="urn:microsoft.com/office/officeart/2005/8/layout/vList2"/>
    <dgm:cxn modelId="{A97AD34A-E49C-4F6E-80CF-F13499A114FC}" type="presOf" srcId="{3A5F78BF-F574-4815-AE41-5AD1E036EC60}" destId="{471C944F-A986-41B5-8755-A0B8A4F7EB92}" srcOrd="0" destOrd="0" presId="urn:microsoft.com/office/officeart/2005/8/layout/vList2"/>
    <dgm:cxn modelId="{8438BD5A-8B11-4911-958D-CB36AE43B36C}" type="presOf" srcId="{EE62B4E6-D3E3-4736-B365-DEA24205625C}" destId="{5C78C3DA-DB99-4C7E-8D30-F04DB57AAD45}" srcOrd="0" destOrd="0" presId="urn:microsoft.com/office/officeart/2005/8/layout/vList2"/>
    <dgm:cxn modelId="{31B3D08F-F471-4628-8366-B7985A58248C}" srcId="{6CA79748-92BA-43D7-9809-A403256DE5E8}" destId="{3A5F78BF-F574-4815-AE41-5AD1E036EC60}" srcOrd="2" destOrd="0" parTransId="{8092A07F-D3EC-4A72-A4E0-74CC4A0998CD}" sibTransId="{113518C7-A801-4D8F-9747-9E0E60AC5F9E}"/>
    <dgm:cxn modelId="{D26EDF93-6AFB-4C79-980D-AAE7C264D2B9}" srcId="{6CA79748-92BA-43D7-9809-A403256DE5E8}" destId="{CB3F6187-637F-42D3-A29E-2B6B2A3C7F83}" srcOrd="0" destOrd="0" parTransId="{778F04F5-DCD4-4F3A-B7F9-67B150C21479}" sibTransId="{174E5F36-7858-45B3-951B-7D2B5A9373F4}"/>
    <dgm:cxn modelId="{D74C04A6-AC20-42C4-B943-B56B1FB301FB}" srcId="{6CA79748-92BA-43D7-9809-A403256DE5E8}" destId="{EE62B4E6-D3E3-4736-B365-DEA24205625C}" srcOrd="1" destOrd="0" parTransId="{B0984180-9A76-436F-AD2F-7E94A6A41725}" sibTransId="{E1657E59-3E1B-491B-BBE0-9776A4C41C34}"/>
    <dgm:cxn modelId="{9F1CAAF8-E322-4357-9A25-3E0B74449B0E}" type="presOf" srcId="{CB3F6187-637F-42D3-A29E-2B6B2A3C7F83}" destId="{D65689D3-A32D-4C64-BB7B-B1805B6B1424}" srcOrd="0" destOrd="0" presId="urn:microsoft.com/office/officeart/2005/8/layout/vList2"/>
    <dgm:cxn modelId="{94FD5A2E-0EBD-4180-B7AD-8A07325CA5D3}" type="presParOf" srcId="{CC56E0B6-9AFD-4515-A6D8-369C2BA75716}" destId="{D65689D3-A32D-4C64-BB7B-B1805B6B1424}" srcOrd="0" destOrd="0" presId="urn:microsoft.com/office/officeart/2005/8/layout/vList2"/>
    <dgm:cxn modelId="{383A6D95-9A5D-4CC6-BD7C-E35C9B44A715}" type="presParOf" srcId="{CC56E0B6-9AFD-4515-A6D8-369C2BA75716}" destId="{7E158018-6D3F-4595-9D92-ECF6AEFFFC74}" srcOrd="1" destOrd="0" presId="urn:microsoft.com/office/officeart/2005/8/layout/vList2"/>
    <dgm:cxn modelId="{61AF67AE-142E-4FCD-9231-B021B0210C85}" type="presParOf" srcId="{CC56E0B6-9AFD-4515-A6D8-369C2BA75716}" destId="{5C78C3DA-DB99-4C7E-8D30-F04DB57AAD45}" srcOrd="2" destOrd="0" presId="urn:microsoft.com/office/officeart/2005/8/layout/vList2"/>
    <dgm:cxn modelId="{2D09C5EC-E897-4A36-984C-A675EC218E44}" type="presParOf" srcId="{CC56E0B6-9AFD-4515-A6D8-369C2BA75716}" destId="{672D2DFC-EB0A-4995-BE6B-2F17B0373255}" srcOrd="3" destOrd="0" presId="urn:microsoft.com/office/officeart/2005/8/layout/vList2"/>
    <dgm:cxn modelId="{60657860-80FA-4331-ABA3-24375809F57C}" type="presParOf" srcId="{CC56E0B6-9AFD-4515-A6D8-369C2BA75716}" destId="{471C944F-A986-41B5-8755-A0B8A4F7EB92}"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C279DC-E939-46A8-B537-BA7F602D7C25}">
      <dsp:nvSpPr>
        <dsp:cNvPr id="0" name=""/>
        <dsp:cNvSpPr/>
      </dsp:nvSpPr>
      <dsp:spPr>
        <a:xfrm>
          <a:off x="0" y="37309"/>
          <a:ext cx="6666833" cy="171054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US" sz="4300" kern="1200"/>
            <a:t>Welcome to week 8 lecture</a:t>
          </a:r>
        </a:p>
      </dsp:txBody>
      <dsp:txXfrm>
        <a:off x="83502" y="120811"/>
        <a:ext cx="6499829" cy="1543536"/>
      </dsp:txXfrm>
    </dsp:sp>
    <dsp:sp modelId="{FA4D50C5-AF48-4F93-B83C-CF0C02C43C3A}">
      <dsp:nvSpPr>
        <dsp:cNvPr id="0" name=""/>
        <dsp:cNvSpPr/>
      </dsp:nvSpPr>
      <dsp:spPr>
        <a:xfrm>
          <a:off x="0" y="1871689"/>
          <a:ext cx="6666833" cy="1710540"/>
        </a:xfrm>
        <a:prstGeom prst="roundRect">
          <a:avLst/>
        </a:prstGeom>
        <a:gradFill rotWithShape="0">
          <a:gsLst>
            <a:gs pos="0">
              <a:schemeClr val="accent2">
                <a:hueOff val="3221807"/>
                <a:satOff val="-9246"/>
                <a:lumOff val="-14805"/>
                <a:alphaOff val="0"/>
                <a:satMod val="103000"/>
                <a:lumMod val="102000"/>
                <a:tint val="94000"/>
              </a:schemeClr>
            </a:gs>
            <a:gs pos="50000">
              <a:schemeClr val="accent2">
                <a:hueOff val="3221807"/>
                <a:satOff val="-9246"/>
                <a:lumOff val="-14805"/>
                <a:alphaOff val="0"/>
                <a:satMod val="110000"/>
                <a:lumMod val="100000"/>
                <a:shade val="100000"/>
              </a:schemeClr>
            </a:gs>
            <a:gs pos="100000">
              <a:schemeClr val="accent2">
                <a:hueOff val="3221807"/>
                <a:satOff val="-9246"/>
                <a:lumOff val="-1480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US" sz="4300" kern="1200"/>
            <a:t>It is my joy to have you in the class</a:t>
          </a:r>
        </a:p>
      </dsp:txBody>
      <dsp:txXfrm>
        <a:off x="83502" y="1955191"/>
        <a:ext cx="6499829" cy="1543536"/>
      </dsp:txXfrm>
    </dsp:sp>
    <dsp:sp modelId="{A568CC46-055F-4619-8996-A045230FAA98}">
      <dsp:nvSpPr>
        <dsp:cNvPr id="0" name=""/>
        <dsp:cNvSpPr/>
      </dsp:nvSpPr>
      <dsp:spPr>
        <a:xfrm>
          <a:off x="0" y="3706069"/>
          <a:ext cx="6666833" cy="1710540"/>
        </a:xfrm>
        <a:prstGeom prst="roundRect">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US" sz="4300" kern="1200"/>
            <a:t>We are focusing on third P of marketing “ promotion”</a:t>
          </a:r>
        </a:p>
      </dsp:txBody>
      <dsp:txXfrm>
        <a:off x="83502" y="3789571"/>
        <a:ext cx="6499829" cy="15435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5689D3-A32D-4C64-BB7B-B1805B6B1424}">
      <dsp:nvSpPr>
        <dsp:cNvPr id="0" name=""/>
        <dsp:cNvSpPr/>
      </dsp:nvSpPr>
      <dsp:spPr>
        <a:xfrm>
          <a:off x="0" y="27876"/>
          <a:ext cx="6666833" cy="1716828"/>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US" sz="4300" kern="1200"/>
            <a:t>End </a:t>
          </a:r>
        </a:p>
      </dsp:txBody>
      <dsp:txXfrm>
        <a:off x="83809" y="111685"/>
        <a:ext cx="6499215" cy="1549210"/>
      </dsp:txXfrm>
    </dsp:sp>
    <dsp:sp modelId="{5C78C3DA-DB99-4C7E-8D30-F04DB57AAD45}">
      <dsp:nvSpPr>
        <dsp:cNvPr id="0" name=""/>
        <dsp:cNvSpPr/>
      </dsp:nvSpPr>
      <dsp:spPr>
        <a:xfrm>
          <a:off x="0" y="1868545"/>
          <a:ext cx="6666833" cy="1716828"/>
        </a:xfrm>
        <a:prstGeom prst="roundRect">
          <a:avLst/>
        </a:prstGeom>
        <a:gradFill rotWithShape="0">
          <a:gsLst>
            <a:gs pos="0">
              <a:schemeClr val="accent2">
                <a:hueOff val="3221807"/>
                <a:satOff val="-9246"/>
                <a:lumOff val="-14805"/>
                <a:alphaOff val="0"/>
                <a:satMod val="103000"/>
                <a:lumMod val="102000"/>
                <a:tint val="94000"/>
              </a:schemeClr>
            </a:gs>
            <a:gs pos="50000">
              <a:schemeClr val="accent2">
                <a:hueOff val="3221807"/>
                <a:satOff val="-9246"/>
                <a:lumOff val="-14805"/>
                <a:alphaOff val="0"/>
                <a:satMod val="110000"/>
                <a:lumMod val="100000"/>
                <a:shade val="100000"/>
              </a:schemeClr>
            </a:gs>
            <a:gs pos="100000">
              <a:schemeClr val="accent2">
                <a:hueOff val="3221807"/>
                <a:satOff val="-9246"/>
                <a:lumOff val="-1480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US" sz="4300" kern="1200"/>
            <a:t>Thank you </a:t>
          </a:r>
        </a:p>
      </dsp:txBody>
      <dsp:txXfrm>
        <a:off x="83809" y="1952354"/>
        <a:ext cx="6499215" cy="1549210"/>
      </dsp:txXfrm>
    </dsp:sp>
    <dsp:sp modelId="{471C944F-A986-41B5-8755-A0B8A4F7EB92}">
      <dsp:nvSpPr>
        <dsp:cNvPr id="0" name=""/>
        <dsp:cNvSpPr/>
      </dsp:nvSpPr>
      <dsp:spPr>
        <a:xfrm>
          <a:off x="0" y="3709214"/>
          <a:ext cx="6666833" cy="1716828"/>
        </a:xfrm>
        <a:prstGeom prst="roundRect">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US" sz="4300" kern="1200"/>
            <a:t>Next lesson : Distribution strategies </a:t>
          </a:r>
        </a:p>
      </dsp:txBody>
      <dsp:txXfrm>
        <a:off x="83809" y="3793023"/>
        <a:ext cx="6499215" cy="154921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2C7299-B706-451B-AD3F-F94733E0D0C1}" type="datetimeFigureOut">
              <a:rPr lang="en-US" smtClean="0"/>
              <a:t>5/7/2024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E1B100-0907-4C87-8608-C513187CA960}" type="slidenum">
              <a:rPr lang="en-US" smtClean="0"/>
              <a:t>‹#›</a:t>
            </a:fld>
            <a:endParaRPr lang="en-US"/>
          </a:p>
        </p:txBody>
      </p:sp>
    </p:spTree>
    <p:extLst>
      <p:ext uri="{BB962C8B-B14F-4D97-AF65-F5344CB8AC3E}">
        <p14:creationId xmlns:p14="http://schemas.microsoft.com/office/powerpoint/2010/main" val="29601246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E1B100-0907-4C87-8608-C513187CA960}" type="slidenum">
              <a:rPr lang="en-US" smtClean="0"/>
              <a:t>26</a:t>
            </a:fld>
            <a:endParaRPr lang="en-US"/>
          </a:p>
        </p:txBody>
      </p:sp>
    </p:spTree>
    <p:extLst>
      <p:ext uri="{BB962C8B-B14F-4D97-AF65-F5344CB8AC3E}">
        <p14:creationId xmlns:p14="http://schemas.microsoft.com/office/powerpoint/2010/main" val="9495398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2A44D-7D14-8984-D039-6F6AE0E4513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7EA8E69-3DDE-5FF9-7358-E312886347A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7AEF012-F4B1-BF2D-037A-72BE894420EF}"/>
              </a:ext>
            </a:extLst>
          </p:cNvPr>
          <p:cNvSpPr>
            <a:spLocks noGrp="1"/>
          </p:cNvSpPr>
          <p:nvPr>
            <p:ph type="dt" sz="half" idx="10"/>
          </p:nvPr>
        </p:nvSpPr>
        <p:spPr/>
        <p:txBody>
          <a:bodyPr/>
          <a:lstStyle/>
          <a:p>
            <a:fld id="{20E6B786-BB99-44B7-97F7-163E2A069406}" type="datetimeFigureOut">
              <a:rPr lang="en-US" smtClean="0"/>
              <a:t>5/7/2024</a:t>
            </a:fld>
            <a:endParaRPr lang="en-US"/>
          </a:p>
        </p:txBody>
      </p:sp>
      <p:sp>
        <p:nvSpPr>
          <p:cNvPr id="5" name="Footer Placeholder 4">
            <a:extLst>
              <a:ext uri="{FF2B5EF4-FFF2-40B4-BE49-F238E27FC236}">
                <a16:creationId xmlns:a16="http://schemas.microsoft.com/office/drawing/2014/main" id="{6FFC9EF0-1681-F91F-0375-D08E6BAFCB7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D73BA2F-01FC-0644-F0CA-0CAC113A3292}"/>
              </a:ext>
            </a:extLst>
          </p:cNvPr>
          <p:cNvSpPr>
            <a:spLocks noGrp="1"/>
          </p:cNvSpPr>
          <p:nvPr>
            <p:ph type="sldNum" sz="quarter" idx="12"/>
          </p:nvPr>
        </p:nvSpPr>
        <p:spPr/>
        <p:txBody>
          <a:bodyPr/>
          <a:lstStyle/>
          <a:p>
            <a:fld id="{E020D68D-8A42-42FE-8A3B-5D1498F32FFB}" type="slidenum">
              <a:rPr lang="en-US" smtClean="0"/>
              <a:t>‹#›</a:t>
            </a:fld>
            <a:endParaRPr lang="en-US"/>
          </a:p>
        </p:txBody>
      </p:sp>
    </p:spTree>
    <p:extLst>
      <p:ext uri="{BB962C8B-B14F-4D97-AF65-F5344CB8AC3E}">
        <p14:creationId xmlns:p14="http://schemas.microsoft.com/office/powerpoint/2010/main" val="8938347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2F477-CC9A-18B8-A695-7A3F0D2A8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E652F0B-C6D0-6BDC-A86B-B411969FB1F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B6FE68F-FD7A-7457-9D69-6F91F71EEF95}"/>
              </a:ext>
            </a:extLst>
          </p:cNvPr>
          <p:cNvSpPr>
            <a:spLocks noGrp="1"/>
          </p:cNvSpPr>
          <p:nvPr>
            <p:ph type="dt" sz="half" idx="10"/>
          </p:nvPr>
        </p:nvSpPr>
        <p:spPr/>
        <p:txBody>
          <a:bodyPr/>
          <a:lstStyle/>
          <a:p>
            <a:fld id="{20E6B786-BB99-44B7-97F7-163E2A069406}" type="datetimeFigureOut">
              <a:rPr lang="en-US" smtClean="0"/>
              <a:t>5/7/2024</a:t>
            </a:fld>
            <a:endParaRPr lang="en-US"/>
          </a:p>
        </p:txBody>
      </p:sp>
      <p:sp>
        <p:nvSpPr>
          <p:cNvPr id="5" name="Footer Placeholder 4">
            <a:extLst>
              <a:ext uri="{FF2B5EF4-FFF2-40B4-BE49-F238E27FC236}">
                <a16:creationId xmlns:a16="http://schemas.microsoft.com/office/drawing/2014/main" id="{F270E96E-448D-3C8D-6169-2D13F62DF48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1D34C85-9853-1429-69E9-E2AC5056C6A1}"/>
              </a:ext>
            </a:extLst>
          </p:cNvPr>
          <p:cNvSpPr>
            <a:spLocks noGrp="1"/>
          </p:cNvSpPr>
          <p:nvPr>
            <p:ph type="sldNum" sz="quarter" idx="12"/>
          </p:nvPr>
        </p:nvSpPr>
        <p:spPr/>
        <p:txBody>
          <a:bodyPr/>
          <a:lstStyle/>
          <a:p>
            <a:fld id="{E020D68D-8A42-42FE-8A3B-5D1498F32FFB}" type="slidenum">
              <a:rPr lang="en-US" smtClean="0"/>
              <a:t>‹#›</a:t>
            </a:fld>
            <a:endParaRPr lang="en-US"/>
          </a:p>
        </p:txBody>
      </p:sp>
    </p:spTree>
    <p:extLst>
      <p:ext uri="{BB962C8B-B14F-4D97-AF65-F5344CB8AC3E}">
        <p14:creationId xmlns:p14="http://schemas.microsoft.com/office/powerpoint/2010/main" val="31734491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5A862-0377-0894-A068-5AB6784FEF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787845D-919C-C56B-8592-106A08B4EDA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3C6965B-DB60-2FF4-2592-36E5BC0B7D64}"/>
              </a:ext>
            </a:extLst>
          </p:cNvPr>
          <p:cNvSpPr>
            <a:spLocks noGrp="1"/>
          </p:cNvSpPr>
          <p:nvPr>
            <p:ph type="dt" sz="half" idx="10"/>
          </p:nvPr>
        </p:nvSpPr>
        <p:spPr/>
        <p:txBody>
          <a:bodyPr/>
          <a:lstStyle/>
          <a:p>
            <a:fld id="{20E6B786-BB99-44B7-97F7-163E2A069406}" type="datetimeFigureOut">
              <a:rPr lang="en-US" smtClean="0"/>
              <a:t>5/7/2024</a:t>
            </a:fld>
            <a:endParaRPr lang="en-US"/>
          </a:p>
        </p:txBody>
      </p:sp>
      <p:sp>
        <p:nvSpPr>
          <p:cNvPr id="5" name="Footer Placeholder 4">
            <a:extLst>
              <a:ext uri="{FF2B5EF4-FFF2-40B4-BE49-F238E27FC236}">
                <a16:creationId xmlns:a16="http://schemas.microsoft.com/office/drawing/2014/main" id="{32F9B1FC-42D7-B2FB-DE0A-0D1CB8FDA7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684CDD4-7475-FC0F-BFCB-7873E647AB79}"/>
              </a:ext>
            </a:extLst>
          </p:cNvPr>
          <p:cNvSpPr>
            <a:spLocks noGrp="1"/>
          </p:cNvSpPr>
          <p:nvPr>
            <p:ph type="sldNum" sz="quarter" idx="12"/>
          </p:nvPr>
        </p:nvSpPr>
        <p:spPr/>
        <p:txBody>
          <a:bodyPr/>
          <a:lstStyle/>
          <a:p>
            <a:fld id="{E020D68D-8A42-42FE-8A3B-5D1498F32FFB}" type="slidenum">
              <a:rPr lang="en-US" smtClean="0"/>
              <a:t>‹#›</a:t>
            </a:fld>
            <a:endParaRPr lang="en-US"/>
          </a:p>
        </p:txBody>
      </p:sp>
    </p:spTree>
    <p:extLst>
      <p:ext uri="{BB962C8B-B14F-4D97-AF65-F5344CB8AC3E}">
        <p14:creationId xmlns:p14="http://schemas.microsoft.com/office/powerpoint/2010/main" val="3030912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155820-B3DD-9B66-9009-44B0A38122C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A0CA68F-DD02-08B0-7EA2-2F9758AAAE7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90E7912-4CA7-239D-13EE-CC49E6E8CE6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DB0DF87-C4A7-9903-130C-DAC62A624C59}"/>
              </a:ext>
            </a:extLst>
          </p:cNvPr>
          <p:cNvSpPr>
            <a:spLocks noGrp="1"/>
          </p:cNvSpPr>
          <p:nvPr>
            <p:ph type="dt" sz="half" idx="10"/>
          </p:nvPr>
        </p:nvSpPr>
        <p:spPr/>
        <p:txBody>
          <a:bodyPr/>
          <a:lstStyle/>
          <a:p>
            <a:fld id="{20E6B786-BB99-44B7-97F7-163E2A069406}" type="datetimeFigureOut">
              <a:rPr lang="en-US" smtClean="0"/>
              <a:t>5/7/2024</a:t>
            </a:fld>
            <a:endParaRPr lang="en-US"/>
          </a:p>
        </p:txBody>
      </p:sp>
      <p:sp>
        <p:nvSpPr>
          <p:cNvPr id="6" name="Footer Placeholder 5">
            <a:extLst>
              <a:ext uri="{FF2B5EF4-FFF2-40B4-BE49-F238E27FC236}">
                <a16:creationId xmlns:a16="http://schemas.microsoft.com/office/drawing/2014/main" id="{88CA1596-BAD1-6CDD-B936-B862D66A60A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16001F8-2475-0B3A-E1CD-30AAF9DF3966}"/>
              </a:ext>
            </a:extLst>
          </p:cNvPr>
          <p:cNvSpPr>
            <a:spLocks noGrp="1"/>
          </p:cNvSpPr>
          <p:nvPr>
            <p:ph type="sldNum" sz="quarter" idx="12"/>
          </p:nvPr>
        </p:nvSpPr>
        <p:spPr/>
        <p:txBody>
          <a:bodyPr/>
          <a:lstStyle/>
          <a:p>
            <a:fld id="{E020D68D-8A42-42FE-8A3B-5D1498F32FFB}" type="slidenum">
              <a:rPr lang="en-US" smtClean="0"/>
              <a:t>‹#›</a:t>
            </a:fld>
            <a:endParaRPr lang="en-US"/>
          </a:p>
        </p:txBody>
      </p:sp>
    </p:spTree>
    <p:extLst>
      <p:ext uri="{BB962C8B-B14F-4D97-AF65-F5344CB8AC3E}">
        <p14:creationId xmlns:p14="http://schemas.microsoft.com/office/powerpoint/2010/main" val="25229825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A4E949-C277-BBFB-BDC4-F113398065E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0AFC6F-36BE-9091-6A20-802054F30F3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AEDE13E-8249-10D2-297A-0C368913DC5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06FF5EF-2E51-8C0F-9BB1-C5F956064E7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337242B-EC51-C77E-9C6B-6E797ECEFD0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DC05097-4A26-160A-74E4-52FD38A087D3}"/>
              </a:ext>
            </a:extLst>
          </p:cNvPr>
          <p:cNvSpPr>
            <a:spLocks noGrp="1"/>
          </p:cNvSpPr>
          <p:nvPr>
            <p:ph type="dt" sz="half" idx="10"/>
          </p:nvPr>
        </p:nvSpPr>
        <p:spPr/>
        <p:txBody>
          <a:bodyPr/>
          <a:lstStyle/>
          <a:p>
            <a:fld id="{20E6B786-BB99-44B7-97F7-163E2A069406}" type="datetimeFigureOut">
              <a:rPr lang="en-US" smtClean="0"/>
              <a:t>5/7/2024</a:t>
            </a:fld>
            <a:endParaRPr lang="en-US"/>
          </a:p>
        </p:txBody>
      </p:sp>
      <p:sp>
        <p:nvSpPr>
          <p:cNvPr id="8" name="Footer Placeholder 7">
            <a:extLst>
              <a:ext uri="{FF2B5EF4-FFF2-40B4-BE49-F238E27FC236}">
                <a16:creationId xmlns:a16="http://schemas.microsoft.com/office/drawing/2014/main" id="{9D67F5DD-C3A2-D73C-F871-6192382CB05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2B2B7B1-8DF5-DBFD-6084-4468C83A348E}"/>
              </a:ext>
            </a:extLst>
          </p:cNvPr>
          <p:cNvSpPr>
            <a:spLocks noGrp="1"/>
          </p:cNvSpPr>
          <p:nvPr>
            <p:ph type="sldNum" sz="quarter" idx="12"/>
          </p:nvPr>
        </p:nvSpPr>
        <p:spPr/>
        <p:txBody>
          <a:bodyPr/>
          <a:lstStyle/>
          <a:p>
            <a:fld id="{E020D68D-8A42-42FE-8A3B-5D1498F32FFB}" type="slidenum">
              <a:rPr lang="en-US" smtClean="0"/>
              <a:t>‹#›</a:t>
            </a:fld>
            <a:endParaRPr lang="en-US"/>
          </a:p>
        </p:txBody>
      </p:sp>
    </p:spTree>
    <p:extLst>
      <p:ext uri="{BB962C8B-B14F-4D97-AF65-F5344CB8AC3E}">
        <p14:creationId xmlns:p14="http://schemas.microsoft.com/office/powerpoint/2010/main" val="7795789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8A8E40-663C-53C9-DD12-F1D5989BF62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EDB157F-F0E6-0AAB-651F-28B835569200}"/>
              </a:ext>
            </a:extLst>
          </p:cNvPr>
          <p:cNvSpPr>
            <a:spLocks noGrp="1"/>
          </p:cNvSpPr>
          <p:nvPr>
            <p:ph type="dt" sz="half" idx="10"/>
          </p:nvPr>
        </p:nvSpPr>
        <p:spPr/>
        <p:txBody>
          <a:bodyPr/>
          <a:lstStyle/>
          <a:p>
            <a:fld id="{20E6B786-BB99-44B7-97F7-163E2A069406}" type="datetimeFigureOut">
              <a:rPr lang="en-US" smtClean="0"/>
              <a:t>5/7/2024</a:t>
            </a:fld>
            <a:endParaRPr lang="en-US"/>
          </a:p>
        </p:txBody>
      </p:sp>
      <p:sp>
        <p:nvSpPr>
          <p:cNvPr id="4" name="Footer Placeholder 3">
            <a:extLst>
              <a:ext uri="{FF2B5EF4-FFF2-40B4-BE49-F238E27FC236}">
                <a16:creationId xmlns:a16="http://schemas.microsoft.com/office/drawing/2014/main" id="{C7E5B49B-3AE0-459A-6490-B99F59A1AB1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C30DF8-0116-9F1B-AF69-D35710540709}"/>
              </a:ext>
            </a:extLst>
          </p:cNvPr>
          <p:cNvSpPr>
            <a:spLocks noGrp="1"/>
          </p:cNvSpPr>
          <p:nvPr>
            <p:ph type="sldNum" sz="quarter" idx="12"/>
          </p:nvPr>
        </p:nvSpPr>
        <p:spPr/>
        <p:txBody>
          <a:bodyPr/>
          <a:lstStyle/>
          <a:p>
            <a:fld id="{E020D68D-8A42-42FE-8A3B-5D1498F32FFB}" type="slidenum">
              <a:rPr lang="en-US" smtClean="0"/>
              <a:t>‹#›</a:t>
            </a:fld>
            <a:endParaRPr lang="en-US"/>
          </a:p>
        </p:txBody>
      </p:sp>
    </p:spTree>
    <p:extLst>
      <p:ext uri="{BB962C8B-B14F-4D97-AF65-F5344CB8AC3E}">
        <p14:creationId xmlns:p14="http://schemas.microsoft.com/office/powerpoint/2010/main" val="14492275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521D2A8-26E3-E5EB-3935-4DA9EB1C1000}"/>
              </a:ext>
            </a:extLst>
          </p:cNvPr>
          <p:cNvSpPr>
            <a:spLocks noGrp="1"/>
          </p:cNvSpPr>
          <p:nvPr>
            <p:ph type="dt" sz="half" idx="10"/>
          </p:nvPr>
        </p:nvSpPr>
        <p:spPr/>
        <p:txBody>
          <a:bodyPr/>
          <a:lstStyle/>
          <a:p>
            <a:fld id="{20E6B786-BB99-44B7-97F7-163E2A069406}" type="datetimeFigureOut">
              <a:rPr lang="en-US" smtClean="0"/>
              <a:t>5/7/2024</a:t>
            </a:fld>
            <a:endParaRPr lang="en-US"/>
          </a:p>
        </p:txBody>
      </p:sp>
      <p:sp>
        <p:nvSpPr>
          <p:cNvPr id="3" name="Footer Placeholder 2">
            <a:extLst>
              <a:ext uri="{FF2B5EF4-FFF2-40B4-BE49-F238E27FC236}">
                <a16:creationId xmlns:a16="http://schemas.microsoft.com/office/drawing/2014/main" id="{861CD04B-FA8C-7E14-6A9B-DAA039CF844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B0DD347-FDDD-8019-65A1-0370DC3A40F8}"/>
              </a:ext>
            </a:extLst>
          </p:cNvPr>
          <p:cNvSpPr>
            <a:spLocks noGrp="1"/>
          </p:cNvSpPr>
          <p:nvPr>
            <p:ph type="sldNum" sz="quarter" idx="12"/>
          </p:nvPr>
        </p:nvSpPr>
        <p:spPr/>
        <p:txBody>
          <a:bodyPr/>
          <a:lstStyle/>
          <a:p>
            <a:fld id="{E020D68D-8A42-42FE-8A3B-5D1498F32FFB}" type="slidenum">
              <a:rPr lang="en-US" smtClean="0"/>
              <a:t>‹#›</a:t>
            </a:fld>
            <a:endParaRPr lang="en-US"/>
          </a:p>
        </p:txBody>
      </p:sp>
    </p:spTree>
    <p:extLst>
      <p:ext uri="{BB962C8B-B14F-4D97-AF65-F5344CB8AC3E}">
        <p14:creationId xmlns:p14="http://schemas.microsoft.com/office/powerpoint/2010/main" val="36076705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1F4AD-1E3B-D1A3-75D6-37BFF2816DC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EF9015F-1CAC-FD4B-7932-56810C0679A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2231F93-2825-BB73-943A-778F1CB4E4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EE5FD4D-88CD-4D26-0C94-080361C07F28}"/>
              </a:ext>
            </a:extLst>
          </p:cNvPr>
          <p:cNvSpPr>
            <a:spLocks noGrp="1"/>
          </p:cNvSpPr>
          <p:nvPr>
            <p:ph type="dt" sz="half" idx="10"/>
          </p:nvPr>
        </p:nvSpPr>
        <p:spPr/>
        <p:txBody>
          <a:bodyPr/>
          <a:lstStyle/>
          <a:p>
            <a:fld id="{20E6B786-BB99-44B7-97F7-163E2A069406}" type="datetimeFigureOut">
              <a:rPr lang="en-US" smtClean="0"/>
              <a:t>5/7/2024</a:t>
            </a:fld>
            <a:endParaRPr lang="en-US"/>
          </a:p>
        </p:txBody>
      </p:sp>
      <p:sp>
        <p:nvSpPr>
          <p:cNvPr id="6" name="Footer Placeholder 5">
            <a:extLst>
              <a:ext uri="{FF2B5EF4-FFF2-40B4-BE49-F238E27FC236}">
                <a16:creationId xmlns:a16="http://schemas.microsoft.com/office/drawing/2014/main" id="{CA69A3BB-A1CF-9BA5-C881-2D53EA4F1D8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0D34E56-4AA1-6092-276B-F1FE0564EF73}"/>
              </a:ext>
            </a:extLst>
          </p:cNvPr>
          <p:cNvSpPr>
            <a:spLocks noGrp="1"/>
          </p:cNvSpPr>
          <p:nvPr>
            <p:ph type="sldNum" sz="quarter" idx="12"/>
          </p:nvPr>
        </p:nvSpPr>
        <p:spPr/>
        <p:txBody>
          <a:bodyPr/>
          <a:lstStyle/>
          <a:p>
            <a:fld id="{E020D68D-8A42-42FE-8A3B-5D1498F32FFB}" type="slidenum">
              <a:rPr lang="en-US" smtClean="0"/>
              <a:t>‹#›</a:t>
            </a:fld>
            <a:endParaRPr lang="en-US"/>
          </a:p>
        </p:txBody>
      </p:sp>
    </p:spTree>
    <p:extLst>
      <p:ext uri="{BB962C8B-B14F-4D97-AF65-F5344CB8AC3E}">
        <p14:creationId xmlns:p14="http://schemas.microsoft.com/office/powerpoint/2010/main" val="1762410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E431F-055A-C18F-83C9-16AC6BCCD9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C39216A-275F-1DE9-22FA-DFF97FE1207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1950B46-FE19-8BAF-6405-84BDAC4531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60292B2-025B-64C0-000E-F231964898B5}"/>
              </a:ext>
            </a:extLst>
          </p:cNvPr>
          <p:cNvSpPr>
            <a:spLocks noGrp="1"/>
          </p:cNvSpPr>
          <p:nvPr>
            <p:ph type="dt" sz="half" idx="10"/>
          </p:nvPr>
        </p:nvSpPr>
        <p:spPr/>
        <p:txBody>
          <a:bodyPr/>
          <a:lstStyle/>
          <a:p>
            <a:fld id="{20E6B786-BB99-44B7-97F7-163E2A069406}" type="datetimeFigureOut">
              <a:rPr lang="en-US" smtClean="0"/>
              <a:t>5/7/2024</a:t>
            </a:fld>
            <a:endParaRPr lang="en-US"/>
          </a:p>
        </p:txBody>
      </p:sp>
      <p:sp>
        <p:nvSpPr>
          <p:cNvPr id="6" name="Footer Placeholder 5">
            <a:extLst>
              <a:ext uri="{FF2B5EF4-FFF2-40B4-BE49-F238E27FC236}">
                <a16:creationId xmlns:a16="http://schemas.microsoft.com/office/drawing/2014/main" id="{A2AE1534-2249-6316-F3D3-0E0F06806A6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62C030-3D64-68EF-1ECA-6A62DFFB71E1}"/>
              </a:ext>
            </a:extLst>
          </p:cNvPr>
          <p:cNvSpPr>
            <a:spLocks noGrp="1"/>
          </p:cNvSpPr>
          <p:nvPr>
            <p:ph type="sldNum" sz="quarter" idx="12"/>
          </p:nvPr>
        </p:nvSpPr>
        <p:spPr/>
        <p:txBody>
          <a:bodyPr/>
          <a:lstStyle/>
          <a:p>
            <a:fld id="{E020D68D-8A42-42FE-8A3B-5D1498F32FFB}" type="slidenum">
              <a:rPr lang="en-US" smtClean="0"/>
              <a:t>‹#›</a:t>
            </a:fld>
            <a:endParaRPr lang="en-US"/>
          </a:p>
        </p:txBody>
      </p:sp>
    </p:spTree>
    <p:extLst>
      <p:ext uri="{BB962C8B-B14F-4D97-AF65-F5344CB8AC3E}">
        <p14:creationId xmlns:p14="http://schemas.microsoft.com/office/powerpoint/2010/main" val="19205799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FDDDF-3E60-3B8F-5317-881342509D5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6806BC5-C71B-059C-5E2B-DBC318C7E8C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C626A1E-4ED0-5AD4-F255-F1017B422722}"/>
              </a:ext>
            </a:extLst>
          </p:cNvPr>
          <p:cNvSpPr>
            <a:spLocks noGrp="1"/>
          </p:cNvSpPr>
          <p:nvPr>
            <p:ph type="dt" sz="half" idx="10"/>
          </p:nvPr>
        </p:nvSpPr>
        <p:spPr/>
        <p:txBody>
          <a:bodyPr/>
          <a:lstStyle/>
          <a:p>
            <a:fld id="{20E6B786-BB99-44B7-97F7-163E2A069406}" type="datetimeFigureOut">
              <a:rPr lang="en-US" smtClean="0"/>
              <a:t>5/7/2024</a:t>
            </a:fld>
            <a:endParaRPr lang="en-US"/>
          </a:p>
        </p:txBody>
      </p:sp>
      <p:sp>
        <p:nvSpPr>
          <p:cNvPr id="5" name="Footer Placeholder 4">
            <a:extLst>
              <a:ext uri="{FF2B5EF4-FFF2-40B4-BE49-F238E27FC236}">
                <a16:creationId xmlns:a16="http://schemas.microsoft.com/office/drawing/2014/main" id="{6A4CB6F7-7B77-09F0-87A2-702EFCD3AF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275193-7F98-B3E7-8A7C-DFE70AA110D1}"/>
              </a:ext>
            </a:extLst>
          </p:cNvPr>
          <p:cNvSpPr>
            <a:spLocks noGrp="1"/>
          </p:cNvSpPr>
          <p:nvPr>
            <p:ph type="sldNum" sz="quarter" idx="12"/>
          </p:nvPr>
        </p:nvSpPr>
        <p:spPr/>
        <p:txBody>
          <a:bodyPr/>
          <a:lstStyle/>
          <a:p>
            <a:fld id="{E020D68D-8A42-42FE-8A3B-5D1498F32FFB}" type="slidenum">
              <a:rPr lang="en-US" smtClean="0"/>
              <a:t>‹#›</a:t>
            </a:fld>
            <a:endParaRPr lang="en-US"/>
          </a:p>
        </p:txBody>
      </p:sp>
    </p:spTree>
    <p:extLst>
      <p:ext uri="{BB962C8B-B14F-4D97-AF65-F5344CB8AC3E}">
        <p14:creationId xmlns:p14="http://schemas.microsoft.com/office/powerpoint/2010/main" val="20322883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BB388E4-617F-98B3-3E54-152AAC22E45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0793E01-40F4-DFA8-F0F5-E6766C8224D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32F903-05FA-8C92-1A70-1A75CCE5421B}"/>
              </a:ext>
            </a:extLst>
          </p:cNvPr>
          <p:cNvSpPr>
            <a:spLocks noGrp="1"/>
          </p:cNvSpPr>
          <p:nvPr>
            <p:ph type="dt" sz="half" idx="10"/>
          </p:nvPr>
        </p:nvSpPr>
        <p:spPr/>
        <p:txBody>
          <a:bodyPr/>
          <a:lstStyle/>
          <a:p>
            <a:fld id="{20E6B786-BB99-44B7-97F7-163E2A069406}" type="datetimeFigureOut">
              <a:rPr lang="en-US" smtClean="0"/>
              <a:t>5/7/2024</a:t>
            </a:fld>
            <a:endParaRPr lang="en-US"/>
          </a:p>
        </p:txBody>
      </p:sp>
      <p:sp>
        <p:nvSpPr>
          <p:cNvPr id="5" name="Footer Placeholder 4">
            <a:extLst>
              <a:ext uri="{FF2B5EF4-FFF2-40B4-BE49-F238E27FC236}">
                <a16:creationId xmlns:a16="http://schemas.microsoft.com/office/drawing/2014/main" id="{F9DB3DDE-715E-0361-57FD-10613E09993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329223E-78B2-8C09-9817-0088E9BB9CD3}"/>
              </a:ext>
            </a:extLst>
          </p:cNvPr>
          <p:cNvSpPr>
            <a:spLocks noGrp="1"/>
          </p:cNvSpPr>
          <p:nvPr>
            <p:ph type="sldNum" sz="quarter" idx="12"/>
          </p:nvPr>
        </p:nvSpPr>
        <p:spPr/>
        <p:txBody>
          <a:bodyPr/>
          <a:lstStyle/>
          <a:p>
            <a:fld id="{E020D68D-8A42-42FE-8A3B-5D1498F32FFB}" type="slidenum">
              <a:rPr lang="en-US" smtClean="0"/>
              <a:t>‹#›</a:t>
            </a:fld>
            <a:endParaRPr lang="en-US"/>
          </a:p>
        </p:txBody>
      </p:sp>
    </p:spTree>
    <p:extLst>
      <p:ext uri="{BB962C8B-B14F-4D97-AF65-F5344CB8AC3E}">
        <p14:creationId xmlns:p14="http://schemas.microsoft.com/office/powerpoint/2010/main" val="1501314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79BA5E-7DAD-6E75-AD83-4139E41F85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CA5B2F6-8B62-51B7-DE99-D5A3142F53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6034EC-E2FA-8323-F6A2-982ABB9B4C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0E6B786-BB99-44B7-97F7-163E2A069406}" type="datetimeFigureOut">
              <a:rPr lang="en-US" smtClean="0"/>
              <a:t>5/7/2024</a:t>
            </a:fld>
            <a:endParaRPr lang="en-US"/>
          </a:p>
        </p:txBody>
      </p:sp>
      <p:sp>
        <p:nvSpPr>
          <p:cNvPr id="5" name="Footer Placeholder 4">
            <a:extLst>
              <a:ext uri="{FF2B5EF4-FFF2-40B4-BE49-F238E27FC236}">
                <a16:creationId xmlns:a16="http://schemas.microsoft.com/office/drawing/2014/main" id="{295F3EFB-F54F-A7B5-4483-307715927F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D71F5CE2-51F8-AB22-6124-EA36D0A114B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020D68D-8A42-42FE-8A3B-5D1498F32FFB}" type="slidenum">
              <a:rPr lang="en-US" smtClean="0"/>
              <a:t>‹#›</a:t>
            </a:fld>
            <a:endParaRPr lang="en-US"/>
          </a:p>
        </p:txBody>
      </p:sp>
    </p:spTree>
    <p:extLst>
      <p:ext uri="{BB962C8B-B14F-4D97-AF65-F5344CB8AC3E}">
        <p14:creationId xmlns:p14="http://schemas.microsoft.com/office/powerpoint/2010/main" val="2180802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0AE394F-AFF1-4485-AF1F-7387A2F04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Video 4" descr="People Discussing">
            <a:extLst>
              <a:ext uri="{FF2B5EF4-FFF2-40B4-BE49-F238E27FC236}">
                <a16:creationId xmlns:a16="http://schemas.microsoft.com/office/drawing/2014/main" id="{7A3242EF-31AB-1CE3-AEC7-F0043D579F8E}"/>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84" r="1" b="1"/>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rgbClr val="000000">
                  <a:alpha val="30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B7EEA4-09CA-4D95-042F-5A42F8457908}"/>
              </a:ext>
            </a:extLst>
          </p:cNvPr>
          <p:cNvSpPr>
            <a:spLocks noGrp="1"/>
          </p:cNvSpPr>
          <p:nvPr>
            <p:ph type="ctrTitle"/>
          </p:nvPr>
        </p:nvSpPr>
        <p:spPr>
          <a:xfrm>
            <a:off x="321733" y="554845"/>
            <a:ext cx="10656891" cy="3902673"/>
          </a:xfrm>
        </p:spPr>
        <p:txBody>
          <a:bodyPr anchor="t">
            <a:normAutofit/>
          </a:bodyPr>
          <a:lstStyle/>
          <a:p>
            <a:pPr algn="l"/>
            <a:r>
              <a:rPr lang="en-US" sz="5200">
                <a:solidFill>
                  <a:srgbClr val="FFFFFF"/>
                </a:solidFill>
              </a:rPr>
              <a:t>MARKETING MANAGEMENT AND STRATEGIES </a:t>
            </a:r>
            <a:br>
              <a:rPr lang="en-US" sz="5200">
                <a:solidFill>
                  <a:srgbClr val="FFFFFF"/>
                </a:solidFill>
              </a:rPr>
            </a:br>
            <a:r>
              <a:rPr lang="en-US" sz="5200">
                <a:solidFill>
                  <a:srgbClr val="FFFFFF"/>
                </a:solidFill>
              </a:rPr>
              <a:t>WEEK 8 LECTURE</a:t>
            </a:r>
            <a:br>
              <a:rPr lang="en-US" sz="5200">
                <a:solidFill>
                  <a:srgbClr val="FFFFFF"/>
                </a:solidFill>
              </a:rPr>
            </a:br>
            <a:r>
              <a:rPr lang="en-US" sz="5200">
                <a:solidFill>
                  <a:srgbClr val="FFFFFF"/>
                </a:solidFill>
              </a:rPr>
              <a:t>MARKETING COMMUNICATION STRATEGIES</a:t>
            </a:r>
          </a:p>
        </p:txBody>
      </p:sp>
      <p:sp>
        <p:nvSpPr>
          <p:cNvPr id="13" name="Rectangle 12">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047" y="4704862"/>
            <a:ext cx="12191999" cy="2155484"/>
          </a:xfrm>
          <a:prstGeom prst="rect">
            <a:avLst/>
          </a:prstGeom>
          <a:gradFill flip="none" rotWithShape="1">
            <a:gsLst>
              <a:gs pos="59000">
                <a:srgbClr val="000000">
                  <a:alpha val="30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A45CBC3D-6CB4-A9BF-0AC4-DB9F72430386}"/>
              </a:ext>
            </a:extLst>
          </p:cNvPr>
          <p:cNvSpPr>
            <a:spLocks noGrp="1"/>
          </p:cNvSpPr>
          <p:nvPr>
            <p:ph type="subTitle" idx="1"/>
          </p:nvPr>
        </p:nvSpPr>
        <p:spPr>
          <a:xfrm>
            <a:off x="315523" y="4718033"/>
            <a:ext cx="10678296" cy="1175039"/>
          </a:xfrm>
        </p:spPr>
        <p:txBody>
          <a:bodyPr anchor="b">
            <a:normAutofit/>
          </a:bodyPr>
          <a:lstStyle/>
          <a:p>
            <a:pPr algn="l"/>
            <a:r>
              <a:rPr lang="en-US" dirty="0">
                <a:solidFill>
                  <a:srgbClr val="FFFFFF"/>
                </a:solidFill>
              </a:rPr>
              <a:t>Dr John Kamau</a:t>
            </a:r>
          </a:p>
        </p:txBody>
      </p:sp>
    </p:spTree>
    <p:extLst>
      <p:ext uri="{BB962C8B-B14F-4D97-AF65-F5344CB8AC3E}">
        <p14:creationId xmlns:p14="http://schemas.microsoft.com/office/powerpoint/2010/main" val="4270072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3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mute="1">
                <p:cTn id="12" repeatCount="indefinite" fill="hold" display="0">
                  <p:stCondLst>
                    <p:cond delay="indefinite"/>
                  </p:stCondLst>
                </p:cTn>
                <p:tgtEl>
                  <p:spTgt spid="5"/>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15874A-56EA-DCD8-3524-567A426EE46F}"/>
              </a:ext>
            </a:extLst>
          </p:cNvPr>
          <p:cNvSpPr>
            <a:spLocks noGrp="1"/>
          </p:cNvSpPr>
          <p:nvPr>
            <p:ph type="title"/>
          </p:nvPr>
        </p:nvSpPr>
        <p:spPr>
          <a:xfrm>
            <a:off x="586478" y="1683756"/>
            <a:ext cx="3115265" cy="2396359"/>
          </a:xfrm>
        </p:spPr>
        <p:txBody>
          <a:bodyPr anchor="b">
            <a:normAutofit/>
          </a:bodyPr>
          <a:lstStyle/>
          <a:p>
            <a:pPr algn="r"/>
            <a:r>
              <a:rPr lang="en-US" sz="4000">
                <a:solidFill>
                  <a:srgbClr val="FFFFFF"/>
                </a:solidFill>
              </a:rPr>
              <a:t>Welcome!</a:t>
            </a:r>
          </a:p>
        </p:txBody>
      </p:sp>
      <p:graphicFrame>
        <p:nvGraphicFramePr>
          <p:cNvPr id="5" name="Content Placeholder 2">
            <a:extLst>
              <a:ext uri="{FF2B5EF4-FFF2-40B4-BE49-F238E27FC236}">
                <a16:creationId xmlns:a16="http://schemas.microsoft.com/office/drawing/2014/main" id="{2E643E35-E52A-F0F5-695C-F8C08C3124B9}"/>
              </a:ext>
            </a:extLst>
          </p:cNvPr>
          <p:cNvGraphicFramePr>
            <a:graphicFrameLocks noGrp="1"/>
          </p:cNvGraphicFramePr>
          <p:nvPr>
            <p:ph idx="1"/>
            <p:extLst>
              <p:ext uri="{D42A27DB-BD31-4B8C-83A1-F6EECF244321}">
                <p14:modId xmlns:p14="http://schemas.microsoft.com/office/powerpoint/2010/main" val="3543310070"/>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468285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789DA-2D0B-B206-2943-AA90EB43E275}"/>
              </a:ext>
            </a:extLst>
          </p:cNvPr>
          <p:cNvSpPr>
            <a:spLocks noGrp="1"/>
          </p:cNvSpPr>
          <p:nvPr>
            <p:ph type="title"/>
          </p:nvPr>
        </p:nvSpPr>
        <p:spPr>
          <a:xfrm>
            <a:off x="5868557" y="1138036"/>
            <a:ext cx="5444382" cy="1402470"/>
          </a:xfrm>
        </p:spPr>
        <p:txBody>
          <a:bodyPr anchor="t">
            <a:normAutofit/>
          </a:bodyPr>
          <a:lstStyle/>
          <a:p>
            <a:r>
              <a:rPr lang="en-US" sz="3200"/>
              <a:t>Quotes on marketing communication</a:t>
            </a:r>
          </a:p>
        </p:txBody>
      </p:sp>
      <p:pic>
        <p:nvPicPr>
          <p:cNvPr id="5" name="Picture 4" descr="Empty speech bubbles">
            <a:extLst>
              <a:ext uri="{FF2B5EF4-FFF2-40B4-BE49-F238E27FC236}">
                <a16:creationId xmlns:a16="http://schemas.microsoft.com/office/drawing/2014/main" id="{F7F48CA3-6655-C298-E93D-C87499377890}"/>
              </a:ext>
            </a:extLst>
          </p:cNvPr>
          <p:cNvPicPr>
            <a:picLocks noChangeAspect="1"/>
          </p:cNvPicPr>
          <p:nvPr/>
        </p:nvPicPr>
        <p:blipFill rotWithShape="1">
          <a:blip r:embed="rId2"/>
          <a:srcRect l="29179" r="20683" b="-1"/>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C0361A0-64B6-815F-84F9-0088853032E8}"/>
              </a:ext>
            </a:extLst>
          </p:cNvPr>
          <p:cNvSpPr>
            <a:spLocks noGrp="1"/>
          </p:cNvSpPr>
          <p:nvPr>
            <p:ph idx="1"/>
          </p:nvPr>
        </p:nvSpPr>
        <p:spPr>
          <a:xfrm>
            <a:off x="5568286" y="2115404"/>
            <a:ext cx="5950423" cy="4742596"/>
          </a:xfrm>
        </p:spPr>
        <p:txBody>
          <a:bodyPr>
            <a:normAutofit lnSpcReduction="10000"/>
          </a:bodyPr>
          <a:lstStyle/>
          <a:p>
            <a:r>
              <a:rPr lang="en-US" sz="1800" dirty="0"/>
              <a:t>1. “No one can whistle a symphony, It takes a whole orchestra to play it.” H.E. </a:t>
            </a:r>
            <a:r>
              <a:rPr lang="en-US" sz="1800" dirty="0" err="1"/>
              <a:t>Luccock</a:t>
            </a:r>
            <a:r>
              <a:rPr lang="en-US" sz="1800" dirty="0"/>
              <a:t>. </a:t>
            </a:r>
          </a:p>
          <a:p>
            <a:r>
              <a:rPr lang="en-US" sz="1800" dirty="0"/>
              <a:t>2. “There is no communication that is so simple that it cannot be misunderstood.”</a:t>
            </a:r>
            <a:r>
              <a:rPr lang="en-US" sz="1800" dirty="0" err="1"/>
              <a:t>Luigina</a:t>
            </a:r>
            <a:r>
              <a:rPr lang="en-US" sz="1800" dirty="0"/>
              <a:t> </a:t>
            </a:r>
            <a:r>
              <a:rPr lang="en-US" sz="1800" dirty="0" err="1"/>
              <a:t>Sgarro</a:t>
            </a:r>
            <a:r>
              <a:rPr lang="en-US" sz="1800" dirty="0"/>
              <a:t> </a:t>
            </a:r>
          </a:p>
          <a:p>
            <a:r>
              <a:rPr lang="en-US" sz="1800" dirty="0"/>
              <a:t>3. . “The most important thing in communication is to hear what isn’t being </a:t>
            </a:r>
            <a:r>
              <a:rPr lang="en-US" sz="1800" dirty="0" err="1"/>
              <a:t>said.”Peter</a:t>
            </a:r>
            <a:r>
              <a:rPr lang="en-US" sz="1800" dirty="0"/>
              <a:t> Drucker </a:t>
            </a:r>
          </a:p>
          <a:p>
            <a:r>
              <a:rPr lang="en-US" sz="1800" dirty="0"/>
              <a:t>4.“Communication works for those who work at </a:t>
            </a:r>
            <a:r>
              <a:rPr lang="en-US" sz="1800" dirty="0" err="1"/>
              <a:t>it.”John</a:t>
            </a:r>
            <a:r>
              <a:rPr lang="en-US" sz="1800" dirty="0"/>
              <a:t> Powell </a:t>
            </a:r>
          </a:p>
          <a:p>
            <a:r>
              <a:rPr lang="en-US" sz="1800" dirty="0"/>
              <a:t>5. “What really decides consumers to buy or not to buy is the content of your advertising, not its form.” ~ David Ogilvy</a:t>
            </a:r>
          </a:p>
          <a:p>
            <a:r>
              <a:rPr lang="en-US" sz="1800" dirty="0"/>
              <a:t>6. “Markets are conversations.” ~ The </a:t>
            </a:r>
            <a:r>
              <a:rPr lang="en-US" sz="1800" dirty="0" err="1"/>
              <a:t>Cluetrain</a:t>
            </a:r>
            <a:r>
              <a:rPr lang="en-US" sz="1800" dirty="0"/>
              <a:t> Manifesto</a:t>
            </a:r>
          </a:p>
          <a:p>
            <a:r>
              <a:rPr lang="en-US" sz="1800" dirty="0"/>
              <a:t>7.“Advertising in the final analysis should be news. If it is not news it is worthless.” ~ Adolph Ochs</a:t>
            </a:r>
          </a:p>
          <a:p>
            <a:r>
              <a:rPr lang="en-US" sz="1800" dirty="0"/>
              <a:t>8. “Marketing is no longer about the stuff that you make, but about the stories you tell.” – Seth Godin</a:t>
            </a:r>
          </a:p>
          <a:p>
            <a:endParaRPr lang="en-US" sz="1300" dirty="0"/>
          </a:p>
        </p:txBody>
      </p:sp>
    </p:spTree>
    <p:extLst>
      <p:ext uri="{BB962C8B-B14F-4D97-AF65-F5344CB8AC3E}">
        <p14:creationId xmlns:p14="http://schemas.microsoft.com/office/powerpoint/2010/main" val="9615840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40E51-EF77-1496-CE01-CCDE38663CAE}"/>
              </a:ext>
            </a:extLst>
          </p:cNvPr>
          <p:cNvSpPr>
            <a:spLocks noGrp="1"/>
          </p:cNvSpPr>
          <p:nvPr>
            <p:ph type="title"/>
          </p:nvPr>
        </p:nvSpPr>
        <p:spPr>
          <a:xfrm>
            <a:off x="5868557" y="1138036"/>
            <a:ext cx="5444382" cy="1402470"/>
          </a:xfrm>
        </p:spPr>
        <p:txBody>
          <a:bodyPr anchor="t">
            <a:normAutofit/>
          </a:bodyPr>
          <a:lstStyle/>
          <a:p>
            <a:r>
              <a:rPr lang="en-US" sz="3200"/>
              <a:t>Subtopics </a:t>
            </a:r>
          </a:p>
        </p:txBody>
      </p:sp>
      <p:pic>
        <p:nvPicPr>
          <p:cNvPr id="5" name="Picture 4" descr="Green dialogue boxes">
            <a:extLst>
              <a:ext uri="{FF2B5EF4-FFF2-40B4-BE49-F238E27FC236}">
                <a16:creationId xmlns:a16="http://schemas.microsoft.com/office/drawing/2014/main" id="{D91BC44B-34AE-7D7F-EE06-7B83D0163272}"/>
              </a:ext>
            </a:extLst>
          </p:cNvPr>
          <p:cNvPicPr>
            <a:picLocks noChangeAspect="1"/>
          </p:cNvPicPr>
          <p:nvPr/>
        </p:nvPicPr>
        <p:blipFill rotWithShape="1">
          <a:blip r:embed="rId2"/>
          <a:srcRect l="15821" r="21650" b="2"/>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4973A4A-2707-F1F1-AB81-9C561AB88FB1}"/>
              </a:ext>
            </a:extLst>
          </p:cNvPr>
          <p:cNvSpPr>
            <a:spLocks noGrp="1"/>
          </p:cNvSpPr>
          <p:nvPr>
            <p:ph idx="1"/>
          </p:nvPr>
        </p:nvSpPr>
        <p:spPr>
          <a:xfrm>
            <a:off x="5868557" y="2551176"/>
            <a:ext cx="5444382" cy="3591207"/>
          </a:xfrm>
        </p:spPr>
        <p:txBody>
          <a:bodyPr>
            <a:normAutofit/>
          </a:bodyPr>
          <a:lstStyle/>
          <a:p>
            <a:r>
              <a:rPr lang="en-US" sz="2000"/>
              <a:t>What is marketing communication</a:t>
            </a:r>
          </a:p>
          <a:p>
            <a:r>
              <a:rPr lang="en-US" sz="2000"/>
              <a:t>Roles of marketing communication</a:t>
            </a:r>
          </a:p>
          <a:p>
            <a:r>
              <a:rPr lang="en-US" sz="2000"/>
              <a:t>Communication process</a:t>
            </a:r>
          </a:p>
          <a:p>
            <a:r>
              <a:rPr lang="en-US" sz="2000"/>
              <a:t>Strategic application of marketing communication model</a:t>
            </a:r>
          </a:p>
          <a:p>
            <a:r>
              <a:rPr lang="en-US" sz="2000"/>
              <a:t>Promotion mix</a:t>
            </a:r>
          </a:p>
          <a:p>
            <a:r>
              <a:rPr lang="en-US" sz="2000"/>
              <a:t>Steps in developing effective marketing communication</a:t>
            </a:r>
          </a:p>
        </p:txBody>
      </p:sp>
    </p:spTree>
    <p:extLst>
      <p:ext uri="{BB962C8B-B14F-4D97-AF65-F5344CB8AC3E}">
        <p14:creationId xmlns:p14="http://schemas.microsoft.com/office/powerpoint/2010/main" val="29725844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1B75B-101C-7AAB-E1CA-F243D49BBD12}"/>
              </a:ext>
            </a:extLst>
          </p:cNvPr>
          <p:cNvSpPr>
            <a:spLocks noGrp="1"/>
          </p:cNvSpPr>
          <p:nvPr>
            <p:ph type="title"/>
          </p:nvPr>
        </p:nvSpPr>
        <p:spPr>
          <a:xfrm>
            <a:off x="5868557" y="1138036"/>
            <a:ext cx="5444382" cy="1402470"/>
          </a:xfrm>
        </p:spPr>
        <p:txBody>
          <a:bodyPr anchor="t">
            <a:normAutofit/>
          </a:bodyPr>
          <a:lstStyle/>
          <a:p>
            <a:r>
              <a:rPr lang="en-US" sz="3200"/>
              <a:t>What is marketing  communication?</a:t>
            </a:r>
          </a:p>
        </p:txBody>
      </p:sp>
      <p:pic>
        <p:nvPicPr>
          <p:cNvPr id="5" name="Picture 4">
            <a:extLst>
              <a:ext uri="{FF2B5EF4-FFF2-40B4-BE49-F238E27FC236}">
                <a16:creationId xmlns:a16="http://schemas.microsoft.com/office/drawing/2014/main" id="{D6A3F0AC-3AB9-7BA4-E629-C21E88772862}"/>
              </a:ext>
            </a:extLst>
          </p:cNvPr>
          <p:cNvPicPr>
            <a:picLocks noChangeAspect="1"/>
          </p:cNvPicPr>
          <p:nvPr/>
        </p:nvPicPr>
        <p:blipFill rotWithShape="1">
          <a:blip r:embed="rId2"/>
          <a:srcRect l="17895" r="39854"/>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E1161C1-CE41-14E5-2652-D47D0FFB4A41}"/>
              </a:ext>
            </a:extLst>
          </p:cNvPr>
          <p:cNvSpPr>
            <a:spLocks noGrp="1"/>
          </p:cNvSpPr>
          <p:nvPr>
            <p:ph idx="1"/>
          </p:nvPr>
        </p:nvSpPr>
        <p:spPr>
          <a:xfrm>
            <a:off x="5868557" y="2551176"/>
            <a:ext cx="5718392" cy="4149875"/>
          </a:xfrm>
        </p:spPr>
        <p:txBody>
          <a:bodyPr>
            <a:normAutofit lnSpcReduction="10000"/>
          </a:bodyPr>
          <a:lstStyle/>
          <a:p>
            <a:r>
              <a:rPr lang="en-US" sz="2000" dirty="0"/>
              <a:t>Kotler and Kelly (2016) marketing communication is the means by which a firm attempt to inform, persuade, and remind consumers directly or indirectly about the products and brands they sell. </a:t>
            </a:r>
          </a:p>
          <a:p>
            <a:r>
              <a:rPr lang="en-US" sz="2000" dirty="0"/>
              <a:t>Marketing communication represents the collection of all elements in an organization marketing mix that facilitates exchanges by establishing shared meaning with the organization customers or clients (</a:t>
            </a:r>
            <a:r>
              <a:rPr lang="en-US" sz="2000" dirty="0" err="1"/>
              <a:t>n.d</a:t>
            </a:r>
            <a:r>
              <a:rPr lang="en-US" sz="2000" dirty="0"/>
              <a:t>). </a:t>
            </a:r>
          </a:p>
          <a:p>
            <a:r>
              <a:rPr lang="en-US" sz="2000" dirty="0"/>
              <a:t>Fill and Barbara (2014) observe that marketing communications are a management process through which an organization engages with its various audiences. </a:t>
            </a:r>
          </a:p>
          <a:p>
            <a:endParaRPr lang="en-US" sz="1700" dirty="0"/>
          </a:p>
        </p:txBody>
      </p:sp>
    </p:spTree>
    <p:extLst>
      <p:ext uri="{BB962C8B-B14F-4D97-AF65-F5344CB8AC3E}">
        <p14:creationId xmlns:p14="http://schemas.microsoft.com/office/powerpoint/2010/main" val="41881244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1B75B-101C-7AAB-E1CA-F243D49BBD12}"/>
              </a:ext>
            </a:extLst>
          </p:cNvPr>
          <p:cNvSpPr>
            <a:spLocks noGrp="1"/>
          </p:cNvSpPr>
          <p:nvPr>
            <p:ph type="title"/>
          </p:nvPr>
        </p:nvSpPr>
        <p:spPr>
          <a:xfrm>
            <a:off x="5868557" y="1138036"/>
            <a:ext cx="5444382" cy="1402470"/>
          </a:xfrm>
        </p:spPr>
        <p:txBody>
          <a:bodyPr anchor="t">
            <a:normAutofit/>
          </a:bodyPr>
          <a:lstStyle/>
          <a:p>
            <a:r>
              <a:rPr lang="en-US" sz="3200"/>
              <a:t>What is marketing  communication?</a:t>
            </a:r>
          </a:p>
        </p:txBody>
      </p:sp>
      <p:pic>
        <p:nvPicPr>
          <p:cNvPr id="5" name="Picture 4" descr="Drawings on colourful paper">
            <a:extLst>
              <a:ext uri="{FF2B5EF4-FFF2-40B4-BE49-F238E27FC236}">
                <a16:creationId xmlns:a16="http://schemas.microsoft.com/office/drawing/2014/main" id="{88B227BF-BCA6-7FC5-DF19-25DAFB0F842F}"/>
              </a:ext>
            </a:extLst>
          </p:cNvPr>
          <p:cNvPicPr>
            <a:picLocks noChangeAspect="1"/>
          </p:cNvPicPr>
          <p:nvPr/>
        </p:nvPicPr>
        <p:blipFill rotWithShape="1">
          <a:blip r:embed="rId2"/>
          <a:srcRect l="14803" r="35059" b="-1"/>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E1161C1-CE41-14E5-2652-D47D0FFB4A41}"/>
              </a:ext>
            </a:extLst>
          </p:cNvPr>
          <p:cNvSpPr>
            <a:spLocks noGrp="1"/>
          </p:cNvSpPr>
          <p:nvPr>
            <p:ph idx="1"/>
          </p:nvPr>
        </p:nvSpPr>
        <p:spPr>
          <a:xfrm>
            <a:off x="5868557" y="2551176"/>
            <a:ext cx="5444382" cy="3591207"/>
          </a:xfrm>
        </p:spPr>
        <p:txBody>
          <a:bodyPr>
            <a:normAutofit/>
          </a:bodyPr>
          <a:lstStyle/>
          <a:p>
            <a:r>
              <a:rPr lang="en-US" sz="1900" dirty="0"/>
              <a:t>From the definition we note:</a:t>
            </a:r>
          </a:p>
          <a:p>
            <a:r>
              <a:rPr lang="en-US" sz="1900" dirty="0"/>
              <a:t>1.	Engage: marketing communications can be used to engage with a variety of audiences </a:t>
            </a:r>
          </a:p>
          <a:p>
            <a:r>
              <a:rPr lang="en-US" sz="1900" dirty="0"/>
              <a:t>2.	Audiences: marketing communications should be grounded in the behavior and information-processing needs and style of the target audience.</a:t>
            </a:r>
          </a:p>
          <a:p>
            <a:r>
              <a:rPr lang="en-US" sz="1900" dirty="0"/>
              <a:t>3.	Cognitive responses: This refers to the outcomes of the communication process and is a measure of whether a communication event has been successful.</a:t>
            </a:r>
          </a:p>
          <a:p>
            <a:endParaRPr lang="en-US" sz="1900" dirty="0"/>
          </a:p>
        </p:txBody>
      </p:sp>
    </p:spTree>
    <p:extLst>
      <p:ext uri="{BB962C8B-B14F-4D97-AF65-F5344CB8AC3E}">
        <p14:creationId xmlns:p14="http://schemas.microsoft.com/office/powerpoint/2010/main" val="41061341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AB175-55DF-4F70-DF24-4EB0991248EC}"/>
              </a:ext>
            </a:extLst>
          </p:cNvPr>
          <p:cNvSpPr>
            <a:spLocks noGrp="1"/>
          </p:cNvSpPr>
          <p:nvPr>
            <p:ph type="title"/>
          </p:nvPr>
        </p:nvSpPr>
        <p:spPr>
          <a:xfrm>
            <a:off x="5868557" y="1138036"/>
            <a:ext cx="5444382" cy="1402470"/>
          </a:xfrm>
        </p:spPr>
        <p:txBody>
          <a:bodyPr anchor="t">
            <a:normAutofit/>
          </a:bodyPr>
          <a:lstStyle/>
          <a:p>
            <a:r>
              <a:rPr lang="en-US" sz="3200"/>
              <a:t>Roles of marketing communication</a:t>
            </a:r>
          </a:p>
        </p:txBody>
      </p:sp>
      <p:pic>
        <p:nvPicPr>
          <p:cNvPr id="11" name="Picture 10" descr="Drawings on colourful paper">
            <a:extLst>
              <a:ext uri="{FF2B5EF4-FFF2-40B4-BE49-F238E27FC236}">
                <a16:creationId xmlns:a16="http://schemas.microsoft.com/office/drawing/2014/main" id="{EA806858-B39C-0139-B02D-A4005205B53A}"/>
              </a:ext>
            </a:extLst>
          </p:cNvPr>
          <p:cNvPicPr>
            <a:picLocks noChangeAspect="1"/>
          </p:cNvPicPr>
          <p:nvPr/>
        </p:nvPicPr>
        <p:blipFill rotWithShape="1">
          <a:blip r:embed="rId2"/>
          <a:srcRect l="14803" r="35059" b="-1"/>
          <a:stretch/>
        </p:blipFill>
        <p:spPr>
          <a:xfrm>
            <a:off x="-1" y="10"/>
            <a:ext cx="5151179" cy="6857990"/>
          </a:xfrm>
          <a:prstGeom prst="rect">
            <a:avLst/>
          </a:prstGeom>
        </p:spPr>
      </p:pic>
      <p:cxnSp>
        <p:nvCxnSpPr>
          <p:cNvPr id="12" name="Straight Connector 11">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968E8A8-2C6A-2ED5-146F-5E41DCDAE948}"/>
              </a:ext>
            </a:extLst>
          </p:cNvPr>
          <p:cNvSpPr>
            <a:spLocks noGrp="1"/>
          </p:cNvSpPr>
          <p:nvPr>
            <p:ph idx="1"/>
          </p:nvPr>
        </p:nvSpPr>
        <p:spPr>
          <a:xfrm>
            <a:off x="5868556" y="2551176"/>
            <a:ext cx="5882165" cy="4163523"/>
          </a:xfrm>
        </p:spPr>
        <p:txBody>
          <a:bodyPr>
            <a:noAutofit/>
          </a:bodyPr>
          <a:lstStyle/>
          <a:p>
            <a:r>
              <a:rPr lang="en-US" sz="2400" dirty="0"/>
              <a:t>1.	Building Brand Awareness</a:t>
            </a:r>
          </a:p>
          <a:p>
            <a:r>
              <a:rPr lang="en-US" sz="2400" dirty="0"/>
              <a:t>2.	Creating Brand Image and Positioning</a:t>
            </a:r>
          </a:p>
          <a:p>
            <a:r>
              <a:rPr lang="en-US" sz="2400" dirty="0"/>
              <a:t>3.	Driving Sales</a:t>
            </a:r>
          </a:p>
          <a:p>
            <a:r>
              <a:rPr lang="en-US" sz="2400" dirty="0"/>
              <a:t>4.	Maintaining Customer Relationships</a:t>
            </a:r>
          </a:p>
          <a:p>
            <a:r>
              <a:rPr lang="en-US" sz="2400" dirty="0"/>
              <a:t>5.	Educating Customers</a:t>
            </a:r>
          </a:p>
          <a:p>
            <a:r>
              <a:rPr lang="en-US" sz="2400" dirty="0"/>
              <a:t>6.	Differentiation and Competitive Advantage</a:t>
            </a:r>
          </a:p>
          <a:p>
            <a:r>
              <a:rPr lang="en-US" sz="2400" dirty="0"/>
              <a:t>7.	Reputation Management</a:t>
            </a:r>
          </a:p>
          <a:p>
            <a:r>
              <a:rPr lang="en-US" sz="2400" dirty="0"/>
              <a:t>8.	Market Research and Feedback</a:t>
            </a:r>
          </a:p>
        </p:txBody>
      </p:sp>
    </p:spTree>
    <p:extLst>
      <p:ext uri="{BB962C8B-B14F-4D97-AF65-F5344CB8AC3E}">
        <p14:creationId xmlns:p14="http://schemas.microsoft.com/office/powerpoint/2010/main" val="24850899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Freeform: Shape 42">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31850884-8D0D-F23A-A00A-AA7348E954AF}"/>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3100" kern="1200">
                <a:solidFill>
                  <a:srgbClr val="FFFFFF"/>
                </a:solidFill>
                <a:latin typeface="+mj-lt"/>
                <a:ea typeface="+mj-ea"/>
                <a:cs typeface="+mj-cs"/>
              </a:rPr>
              <a:t>Communication process</a:t>
            </a:r>
          </a:p>
        </p:txBody>
      </p:sp>
      <p:sp>
        <p:nvSpPr>
          <p:cNvPr id="3" name="Content Placeholder 2">
            <a:extLst>
              <a:ext uri="{FF2B5EF4-FFF2-40B4-BE49-F238E27FC236}">
                <a16:creationId xmlns:a16="http://schemas.microsoft.com/office/drawing/2014/main" id="{B4DE0C2B-4FB3-009C-7254-CD05D051CD26}"/>
              </a:ext>
            </a:extLst>
          </p:cNvPr>
          <p:cNvSpPr>
            <a:spLocks noGrp="1"/>
          </p:cNvSpPr>
          <p:nvPr>
            <p:ph idx="1"/>
          </p:nvPr>
        </p:nvSpPr>
        <p:spPr>
          <a:xfrm>
            <a:off x="660042" y="806824"/>
            <a:ext cx="2919738" cy="1494117"/>
          </a:xfrm>
        </p:spPr>
        <p:txBody>
          <a:bodyPr vert="horz" lIns="91440" tIns="45720" rIns="91440" bIns="45720" rtlCol="0" anchor="b">
            <a:normAutofit/>
          </a:bodyPr>
          <a:lstStyle/>
          <a:p>
            <a:pPr marL="0" indent="0">
              <a:buNone/>
            </a:pPr>
            <a:r>
              <a:rPr lang="en-US" sz="2000" kern="1200">
                <a:solidFill>
                  <a:srgbClr val="FFFFFF"/>
                </a:solidFill>
                <a:latin typeface="+mn-lt"/>
                <a:ea typeface="+mn-ea"/>
                <a:cs typeface="+mn-cs"/>
              </a:rPr>
              <a:t> </a:t>
            </a:r>
          </a:p>
        </p:txBody>
      </p:sp>
      <p:pic>
        <p:nvPicPr>
          <p:cNvPr id="30" name="Picture 29">
            <a:extLst>
              <a:ext uri="{FF2B5EF4-FFF2-40B4-BE49-F238E27FC236}">
                <a16:creationId xmlns:a16="http://schemas.microsoft.com/office/drawing/2014/main" id="{68D7E957-FB5B-8716-1444-51CFF52D3BFC}"/>
              </a:ext>
            </a:extLst>
          </p:cNvPr>
          <p:cNvPicPr>
            <a:picLocks noChangeAspect="1"/>
          </p:cNvPicPr>
          <p:nvPr/>
        </p:nvPicPr>
        <p:blipFill>
          <a:blip r:embed="rId2"/>
          <a:stretch>
            <a:fillRect/>
          </a:stretch>
        </p:blipFill>
        <p:spPr>
          <a:xfrm>
            <a:off x="4502428" y="1547160"/>
            <a:ext cx="7225748" cy="3763680"/>
          </a:xfrm>
          <a:prstGeom prst="rect">
            <a:avLst/>
          </a:prstGeom>
        </p:spPr>
      </p:pic>
    </p:spTree>
    <p:extLst>
      <p:ext uri="{BB962C8B-B14F-4D97-AF65-F5344CB8AC3E}">
        <p14:creationId xmlns:p14="http://schemas.microsoft.com/office/powerpoint/2010/main" val="20478104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95FE4C-D612-1A07-9A0B-6E3D6ECEE683}"/>
              </a:ext>
            </a:extLst>
          </p:cNvPr>
          <p:cNvSpPr>
            <a:spLocks noGrp="1"/>
          </p:cNvSpPr>
          <p:nvPr>
            <p:ph type="title"/>
          </p:nvPr>
        </p:nvSpPr>
        <p:spPr>
          <a:xfrm>
            <a:off x="466722" y="586855"/>
            <a:ext cx="3201366" cy="3387497"/>
          </a:xfrm>
        </p:spPr>
        <p:txBody>
          <a:bodyPr anchor="b">
            <a:normAutofit/>
          </a:bodyPr>
          <a:lstStyle/>
          <a:p>
            <a:pPr algn="r"/>
            <a:r>
              <a:rPr lang="en-US" sz="3400">
                <a:solidFill>
                  <a:srgbClr val="FFFFFF"/>
                </a:solidFill>
              </a:rPr>
              <a:t>Communication process</a:t>
            </a:r>
          </a:p>
        </p:txBody>
      </p:sp>
      <p:sp>
        <p:nvSpPr>
          <p:cNvPr id="3" name="Content Placeholder 2">
            <a:extLst>
              <a:ext uri="{FF2B5EF4-FFF2-40B4-BE49-F238E27FC236}">
                <a16:creationId xmlns:a16="http://schemas.microsoft.com/office/drawing/2014/main" id="{64ABA136-9462-2DB6-D702-22415470CA47}"/>
              </a:ext>
            </a:extLst>
          </p:cNvPr>
          <p:cNvSpPr>
            <a:spLocks noGrp="1"/>
          </p:cNvSpPr>
          <p:nvPr>
            <p:ph idx="1"/>
          </p:nvPr>
        </p:nvSpPr>
        <p:spPr>
          <a:xfrm>
            <a:off x="4810259" y="649480"/>
            <a:ext cx="6915019" cy="5983332"/>
          </a:xfrm>
        </p:spPr>
        <p:txBody>
          <a:bodyPr anchor="ctr">
            <a:normAutofit/>
          </a:bodyPr>
          <a:lstStyle/>
          <a:p>
            <a:r>
              <a:rPr lang="en-US" sz="2400" dirty="0"/>
              <a:t>1. Sender: This is the party that gives the message to another. </a:t>
            </a:r>
          </a:p>
          <a:p>
            <a:r>
              <a:rPr lang="en-US" sz="2400" dirty="0"/>
              <a:t>2. Encoding: This is the process of putting thought (meaning) into a symbolic form (e.g., writing, waving). </a:t>
            </a:r>
          </a:p>
          <a:p>
            <a:r>
              <a:rPr lang="en-US" sz="2400" dirty="0"/>
              <a:t>3. Message: This is the set of symbols that the sender transmits. </a:t>
            </a:r>
          </a:p>
          <a:p>
            <a:r>
              <a:rPr lang="en-US" sz="2400" dirty="0"/>
              <a:t>4. Media: This is the communication channel through which the message moves from the sender to the receiver </a:t>
            </a:r>
          </a:p>
          <a:p>
            <a:r>
              <a:rPr lang="en-US" sz="2400" dirty="0"/>
              <a:t>5. Decoding: This is the process by which the receiver assigns meaning to the symbols encoded by the sender</a:t>
            </a:r>
          </a:p>
        </p:txBody>
      </p:sp>
    </p:spTree>
    <p:extLst>
      <p:ext uri="{BB962C8B-B14F-4D97-AF65-F5344CB8AC3E}">
        <p14:creationId xmlns:p14="http://schemas.microsoft.com/office/powerpoint/2010/main" val="23045047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95FE4C-D612-1A07-9A0B-6E3D6ECEE683}"/>
              </a:ext>
            </a:extLst>
          </p:cNvPr>
          <p:cNvSpPr>
            <a:spLocks noGrp="1"/>
          </p:cNvSpPr>
          <p:nvPr>
            <p:ph type="title"/>
          </p:nvPr>
        </p:nvSpPr>
        <p:spPr>
          <a:xfrm>
            <a:off x="466722" y="586855"/>
            <a:ext cx="3201366" cy="3387497"/>
          </a:xfrm>
        </p:spPr>
        <p:txBody>
          <a:bodyPr anchor="b">
            <a:normAutofit/>
          </a:bodyPr>
          <a:lstStyle/>
          <a:p>
            <a:pPr algn="r"/>
            <a:r>
              <a:rPr lang="en-US" sz="3400">
                <a:solidFill>
                  <a:srgbClr val="FFFFFF"/>
                </a:solidFill>
              </a:rPr>
              <a:t>Communication process</a:t>
            </a:r>
          </a:p>
        </p:txBody>
      </p:sp>
      <p:sp>
        <p:nvSpPr>
          <p:cNvPr id="3" name="Content Placeholder 2">
            <a:extLst>
              <a:ext uri="{FF2B5EF4-FFF2-40B4-BE49-F238E27FC236}">
                <a16:creationId xmlns:a16="http://schemas.microsoft.com/office/drawing/2014/main" id="{64ABA136-9462-2DB6-D702-22415470CA47}"/>
              </a:ext>
            </a:extLst>
          </p:cNvPr>
          <p:cNvSpPr>
            <a:spLocks noGrp="1"/>
          </p:cNvSpPr>
          <p:nvPr>
            <p:ph idx="1"/>
          </p:nvPr>
        </p:nvSpPr>
        <p:spPr>
          <a:xfrm>
            <a:off x="4810259" y="649480"/>
            <a:ext cx="6555347" cy="5546047"/>
          </a:xfrm>
        </p:spPr>
        <p:txBody>
          <a:bodyPr anchor="ctr">
            <a:normAutofit/>
          </a:bodyPr>
          <a:lstStyle/>
          <a:p>
            <a:r>
              <a:rPr lang="en-US" dirty="0"/>
              <a:t>6. Receiver: This is the party receiving the message sent by another party. </a:t>
            </a:r>
          </a:p>
          <a:p>
            <a:r>
              <a:rPr lang="en-US" dirty="0"/>
              <a:t>7. Response: These are the reactions of the receiver after being exposed to the message. </a:t>
            </a:r>
          </a:p>
          <a:p>
            <a:r>
              <a:rPr lang="en-US" dirty="0"/>
              <a:t>8. Feedback: This is the part of the receiver response communicated back to the sender. </a:t>
            </a:r>
          </a:p>
          <a:p>
            <a:r>
              <a:rPr lang="en-US" dirty="0"/>
              <a:t>9. Noise: This refers to possible interference during the communication process. </a:t>
            </a:r>
          </a:p>
          <a:p>
            <a:endParaRPr lang="en-US" sz="2000" dirty="0"/>
          </a:p>
        </p:txBody>
      </p:sp>
    </p:spTree>
    <p:extLst>
      <p:ext uri="{BB962C8B-B14F-4D97-AF65-F5344CB8AC3E}">
        <p14:creationId xmlns:p14="http://schemas.microsoft.com/office/powerpoint/2010/main" val="29381253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9C6B21-E0F0-4051-EB68-3F0F7FD2D8A9}"/>
              </a:ext>
            </a:extLst>
          </p:cNvPr>
          <p:cNvSpPr>
            <a:spLocks noGrp="1"/>
          </p:cNvSpPr>
          <p:nvPr>
            <p:ph type="title"/>
          </p:nvPr>
        </p:nvSpPr>
        <p:spPr>
          <a:xfrm>
            <a:off x="4572001" y="601744"/>
            <a:ext cx="6781800" cy="1338696"/>
          </a:xfrm>
        </p:spPr>
        <p:txBody>
          <a:bodyPr>
            <a:normAutofit/>
          </a:bodyPr>
          <a:lstStyle/>
          <a:p>
            <a:r>
              <a:rPr lang="en-US" sz="2800"/>
              <a:t>Strategic applications of selected communication elements in marketing communications</a:t>
            </a:r>
          </a:p>
        </p:txBody>
      </p:sp>
      <p:pic>
        <p:nvPicPr>
          <p:cNvPr id="5" name="Picture 4" descr="Mobile device with apps">
            <a:extLst>
              <a:ext uri="{FF2B5EF4-FFF2-40B4-BE49-F238E27FC236}">
                <a16:creationId xmlns:a16="http://schemas.microsoft.com/office/drawing/2014/main" id="{62DBF546-C956-79A0-C2D0-325CB0CAFDED}"/>
              </a:ext>
            </a:extLst>
          </p:cNvPr>
          <p:cNvPicPr>
            <a:picLocks noChangeAspect="1"/>
          </p:cNvPicPr>
          <p:nvPr/>
        </p:nvPicPr>
        <p:blipFill rotWithShape="1">
          <a:blip r:embed="rId2"/>
          <a:srcRect l="54387" r="14816"/>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E81CFE71-F9B7-6A3A-60DD-6E76BDAE0E5D}"/>
              </a:ext>
            </a:extLst>
          </p:cNvPr>
          <p:cNvSpPr>
            <a:spLocks noGrp="1"/>
          </p:cNvSpPr>
          <p:nvPr>
            <p:ph idx="1"/>
          </p:nvPr>
        </p:nvSpPr>
        <p:spPr>
          <a:xfrm>
            <a:off x="4572001" y="2201958"/>
            <a:ext cx="7165074" cy="4171546"/>
          </a:xfrm>
        </p:spPr>
        <p:txBody>
          <a:bodyPr anchor="t">
            <a:normAutofit fontScale="92500" lnSpcReduction="10000"/>
          </a:bodyPr>
          <a:lstStyle/>
          <a:p>
            <a:r>
              <a:rPr lang="en-US" sz="2400" dirty="0"/>
              <a:t>a)	Source (sender)</a:t>
            </a:r>
          </a:p>
          <a:p>
            <a:r>
              <a:rPr lang="en-US" sz="2400" dirty="0"/>
              <a:t>The source of marketing messages include salespeople, wholesalers, retailers, and agents among others. </a:t>
            </a:r>
          </a:p>
          <a:p>
            <a:r>
              <a:rPr lang="en-US" sz="2400" dirty="0"/>
              <a:t>Vigilant in picking right people to convey communications. </a:t>
            </a:r>
          </a:p>
          <a:p>
            <a:r>
              <a:rPr lang="en-US" sz="2400" dirty="0"/>
              <a:t>Spend a lot of resources (time, money) in endorsement </a:t>
            </a:r>
          </a:p>
          <a:p>
            <a:r>
              <a:rPr lang="en-US" sz="2400" dirty="0"/>
              <a:t>Spend a lot of resources in recruitment, selection, orientation, and training of salespeople. </a:t>
            </a:r>
          </a:p>
          <a:p>
            <a:r>
              <a:rPr lang="en-US" sz="2400" dirty="0"/>
              <a:t>Source traits have an important </a:t>
            </a:r>
          </a:p>
          <a:p>
            <a:r>
              <a:rPr lang="en-US" sz="2400" dirty="0"/>
              <a:t>Source traits that influence persuasiveness of the message credibility and attractiveness </a:t>
            </a:r>
          </a:p>
          <a:p>
            <a:endParaRPr lang="en-US" sz="2000" dirty="0"/>
          </a:p>
        </p:txBody>
      </p:sp>
    </p:spTree>
    <p:extLst>
      <p:ext uri="{BB962C8B-B14F-4D97-AF65-F5344CB8AC3E}">
        <p14:creationId xmlns:p14="http://schemas.microsoft.com/office/powerpoint/2010/main" val="12708807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9C6B21-E0F0-4051-EB68-3F0F7FD2D8A9}"/>
              </a:ext>
            </a:extLst>
          </p:cNvPr>
          <p:cNvSpPr>
            <a:spLocks noGrp="1"/>
          </p:cNvSpPr>
          <p:nvPr>
            <p:ph type="title"/>
          </p:nvPr>
        </p:nvSpPr>
        <p:spPr>
          <a:xfrm>
            <a:off x="466722" y="586855"/>
            <a:ext cx="3201366" cy="3387497"/>
          </a:xfrm>
        </p:spPr>
        <p:txBody>
          <a:bodyPr anchor="b">
            <a:normAutofit/>
          </a:bodyPr>
          <a:lstStyle/>
          <a:p>
            <a:pPr algn="r"/>
            <a:r>
              <a:rPr lang="en-US" sz="3400">
                <a:solidFill>
                  <a:srgbClr val="FFFFFF"/>
                </a:solidFill>
              </a:rPr>
              <a:t>Strategic applications of selected communication elements in marketing communications</a:t>
            </a:r>
          </a:p>
        </p:txBody>
      </p:sp>
      <p:sp>
        <p:nvSpPr>
          <p:cNvPr id="3" name="Content Placeholder 2">
            <a:extLst>
              <a:ext uri="{FF2B5EF4-FFF2-40B4-BE49-F238E27FC236}">
                <a16:creationId xmlns:a16="http://schemas.microsoft.com/office/drawing/2014/main" id="{E81CFE71-F9B7-6A3A-60DD-6E76BDAE0E5D}"/>
              </a:ext>
            </a:extLst>
          </p:cNvPr>
          <p:cNvSpPr>
            <a:spLocks noGrp="1"/>
          </p:cNvSpPr>
          <p:nvPr>
            <p:ph idx="1"/>
          </p:nvPr>
        </p:nvSpPr>
        <p:spPr>
          <a:xfrm>
            <a:off x="4810259" y="649480"/>
            <a:ext cx="6555347" cy="5546047"/>
          </a:xfrm>
        </p:spPr>
        <p:txBody>
          <a:bodyPr anchor="ctr">
            <a:normAutofit/>
          </a:bodyPr>
          <a:lstStyle/>
          <a:p>
            <a:r>
              <a:rPr lang="en-US" sz="2000" dirty="0"/>
              <a:t>a)	Source (sender)</a:t>
            </a:r>
          </a:p>
          <a:p>
            <a:pPr marL="514350" indent="-514350">
              <a:buFont typeface="+mj-lt"/>
              <a:buAutoNum type="romanLcPeriod"/>
            </a:pPr>
            <a:r>
              <a:rPr lang="en-US" sz="2000" dirty="0" err="1"/>
              <a:t>iSource</a:t>
            </a:r>
            <a:r>
              <a:rPr lang="en-US" sz="2000" dirty="0"/>
              <a:t> Credibility : It refers to the extent which the source is perceived as having knowledge, skill or experience relevant to the communication topic and can be trusted to give unbiased opinion or present objective information on the issue (Belch &amp; Belch, 1999). </a:t>
            </a:r>
          </a:p>
          <a:p>
            <a:r>
              <a:rPr lang="en-US" sz="2000" dirty="0"/>
              <a:t>Aspects of credibility: -</a:t>
            </a:r>
          </a:p>
          <a:p>
            <a:pPr marL="514350" indent="-514350">
              <a:buFont typeface="+mj-lt"/>
              <a:buAutoNum type="alphaLcPeriod"/>
            </a:pPr>
            <a:r>
              <a:rPr lang="en-US" sz="2000" dirty="0"/>
              <a:t>Expertise: knowledgeable in the field </a:t>
            </a:r>
          </a:p>
          <a:p>
            <a:pPr marL="514350" indent="-514350">
              <a:buFont typeface="+mj-lt"/>
              <a:buAutoNum type="alphaLcPeriod"/>
            </a:pPr>
            <a:r>
              <a:rPr lang="en-US" sz="2000" dirty="0"/>
              <a:t>Trustworthiness: It refers to honesty, integrity, and believability of the marketing communication source. </a:t>
            </a:r>
          </a:p>
          <a:p>
            <a:pPr marL="514350" indent="-514350">
              <a:buFont typeface="+mj-lt"/>
              <a:buAutoNum type="alphaLcPeriod"/>
            </a:pPr>
            <a:r>
              <a:rPr lang="en-US" sz="2000" dirty="0"/>
              <a:t>Other factors: Age, sex, color, dress, mannerism, and voice tone affects source credibility. </a:t>
            </a:r>
          </a:p>
        </p:txBody>
      </p:sp>
    </p:spTree>
    <p:extLst>
      <p:ext uri="{BB962C8B-B14F-4D97-AF65-F5344CB8AC3E}">
        <p14:creationId xmlns:p14="http://schemas.microsoft.com/office/powerpoint/2010/main" val="33897457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9C6B21-E0F0-4051-EB68-3F0F7FD2D8A9}"/>
              </a:ext>
            </a:extLst>
          </p:cNvPr>
          <p:cNvSpPr>
            <a:spLocks noGrp="1"/>
          </p:cNvSpPr>
          <p:nvPr>
            <p:ph type="title"/>
          </p:nvPr>
        </p:nvSpPr>
        <p:spPr>
          <a:xfrm>
            <a:off x="4553733" y="548464"/>
            <a:ext cx="6798541" cy="1675623"/>
          </a:xfrm>
        </p:spPr>
        <p:txBody>
          <a:bodyPr anchor="b">
            <a:normAutofit/>
          </a:bodyPr>
          <a:lstStyle/>
          <a:p>
            <a:r>
              <a:rPr lang="en-US" sz="3700"/>
              <a:t>Strategic applications of selected communication elements in marketing communications</a:t>
            </a:r>
          </a:p>
        </p:txBody>
      </p:sp>
      <p:pic>
        <p:nvPicPr>
          <p:cNvPr id="5" name="Picture 4">
            <a:extLst>
              <a:ext uri="{FF2B5EF4-FFF2-40B4-BE49-F238E27FC236}">
                <a16:creationId xmlns:a16="http://schemas.microsoft.com/office/drawing/2014/main" id="{B61AFCCC-8D16-3191-34E8-C25B45D6BB3A}"/>
              </a:ext>
            </a:extLst>
          </p:cNvPr>
          <p:cNvPicPr>
            <a:picLocks noChangeAspect="1"/>
          </p:cNvPicPr>
          <p:nvPr/>
        </p:nvPicPr>
        <p:blipFill rotWithShape="1">
          <a:blip r:embed="rId2"/>
          <a:srcRect l="26935" r="29772" b="-1"/>
          <a:stretch/>
        </p:blipFill>
        <p:spPr>
          <a:xfrm>
            <a:off x="1" y="10"/>
            <a:ext cx="4196496" cy="6857990"/>
          </a:xfrm>
          <a:prstGeom prst="rect">
            <a:avLst/>
          </a:prstGeom>
          <a:effectLst/>
        </p:spPr>
      </p:pic>
      <p:sp>
        <p:nvSpPr>
          <p:cNvPr id="3" name="Content Placeholder 2">
            <a:extLst>
              <a:ext uri="{FF2B5EF4-FFF2-40B4-BE49-F238E27FC236}">
                <a16:creationId xmlns:a16="http://schemas.microsoft.com/office/drawing/2014/main" id="{E81CFE71-F9B7-6A3A-60DD-6E76BDAE0E5D}"/>
              </a:ext>
            </a:extLst>
          </p:cNvPr>
          <p:cNvSpPr>
            <a:spLocks noGrp="1"/>
          </p:cNvSpPr>
          <p:nvPr>
            <p:ph idx="1"/>
          </p:nvPr>
        </p:nvSpPr>
        <p:spPr>
          <a:xfrm>
            <a:off x="4553734" y="2409830"/>
            <a:ext cx="6798539" cy="3705217"/>
          </a:xfrm>
        </p:spPr>
        <p:txBody>
          <a:bodyPr>
            <a:normAutofit/>
          </a:bodyPr>
          <a:lstStyle/>
          <a:p>
            <a:r>
              <a:rPr lang="en-US" sz="1900" dirty="0"/>
              <a:t>a)	Source (sender)</a:t>
            </a:r>
          </a:p>
          <a:p>
            <a:r>
              <a:rPr lang="en-US" sz="1900" dirty="0"/>
              <a:t>ii)	Source attractiveness </a:t>
            </a:r>
          </a:p>
          <a:p>
            <a:pPr marL="514350" indent="-514350">
              <a:buFont typeface="+mj-lt"/>
              <a:buAutoNum type="alphaLcPeriod"/>
            </a:pPr>
            <a:r>
              <a:rPr lang="en-US" sz="1900" dirty="0"/>
              <a:t>Similarity: This refers to the extent to which the source resembles the receiver of the message. </a:t>
            </a:r>
          </a:p>
          <a:p>
            <a:pPr marL="514350" indent="-514350">
              <a:buFont typeface="+mj-lt"/>
              <a:buAutoNum type="alphaLcPeriod"/>
            </a:pPr>
            <a:r>
              <a:rPr lang="en-US" sz="1900" dirty="0"/>
              <a:t>Familiarity: Familiarity refers to knowledge of the source through exposure </a:t>
            </a:r>
          </a:p>
          <a:p>
            <a:pPr marL="514350" indent="-514350">
              <a:buFont typeface="+mj-lt"/>
              <a:buAutoNum type="alphaLcPeriod"/>
            </a:pPr>
            <a:r>
              <a:rPr lang="en-US" sz="1900" dirty="0"/>
              <a:t>Liking: This refers to the likeability of the source because of its physical appearance (beauty, handsomeness), behavior and other personal characteristics </a:t>
            </a:r>
          </a:p>
          <a:p>
            <a:pPr marL="514350" indent="-514350">
              <a:buFont typeface="+mj-lt"/>
              <a:buAutoNum type="alphaLcPeriod"/>
            </a:pPr>
            <a:r>
              <a:rPr lang="en-US" sz="1900" dirty="0"/>
              <a:t>Source power: The source has power when it can give out rewards and punishments to the receiver. </a:t>
            </a:r>
          </a:p>
        </p:txBody>
      </p:sp>
    </p:spTree>
    <p:extLst>
      <p:ext uri="{BB962C8B-B14F-4D97-AF65-F5344CB8AC3E}">
        <p14:creationId xmlns:p14="http://schemas.microsoft.com/office/powerpoint/2010/main" val="19941672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9C6B21-E0F0-4051-EB68-3F0F7FD2D8A9}"/>
              </a:ext>
            </a:extLst>
          </p:cNvPr>
          <p:cNvSpPr>
            <a:spLocks noGrp="1"/>
          </p:cNvSpPr>
          <p:nvPr>
            <p:ph type="title"/>
          </p:nvPr>
        </p:nvSpPr>
        <p:spPr>
          <a:xfrm>
            <a:off x="1371599" y="294538"/>
            <a:ext cx="9895951" cy="1033669"/>
          </a:xfrm>
        </p:spPr>
        <p:txBody>
          <a:bodyPr>
            <a:normAutofit/>
          </a:bodyPr>
          <a:lstStyle/>
          <a:p>
            <a:r>
              <a:rPr lang="en-US" sz="3400">
                <a:solidFill>
                  <a:srgbClr val="FFFFFF"/>
                </a:solidFill>
              </a:rPr>
              <a:t>Strategic applications of selected communication elements in marketing communications</a:t>
            </a:r>
          </a:p>
        </p:txBody>
      </p:sp>
      <p:sp>
        <p:nvSpPr>
          <p:cNvPr id="3" name="Content Placeholder 2">
            <a:extLst>
              <a:ext uri="{FF2B5EF4-FFF2-40B4-BE49-F238E27FC236}">
                <a16:creationId xmlns:a16="http://schemas.microsoft.com/office/drawing/2014/main" id="{E81CFE71-F9B7-6A3A-60DD-6E76BDAE0E5D}"/>
              </a:ext>
            </a:extLst>
          </p:cNvPr>
          <p:cNvSpPr>
            <a:spLocks noGrp="1"/>
          </p:cNvSpPr>
          <p:nvPr>
            <p:ph idx="1"/>
          </p:nvPr>
        </p:nvSpPr>
        <p:spPr>
          <a:xfrm>
            <a:off x="1091821" y="1746913"/>
            <a:ext cx="10645254" cy="4913194"/>
          </a:xfrm>
        </p:spPr>
        <p:txBody>
          <a:bodyPr anchor="ctr">
            <a:normAutofit/>
          </a:bodyPr>
          <a:lstStyle/>
          <a:p>
            <a:r>
              <a:rPr lang="en-US" sz="1800" dirty="0"/>
              <a:t>b) Message : Message factors affecting persuasion include message structure, message appeal and message code.</a:t>
            </a:r>
          </a:p>
          <a:p>
            <a:r>
              <a:rPr lang="en-US" sz="1800" dirty="0" err="1"/>
              <a:t>i</a:t>
            </a:r>
            <a:r>
              <a:rPr lang="en-US" sz="1800" dirty="0"/>
              <a:t>) Message structure:  message structure factors that influence the persuasiveness</a:t>
            </a:r>
          </a:p>
          <a:p>
            <a:pPr marL="514350" indent="-514350">
              <a:buFont typeface="+mj-lt"/>
              <a:buAutoNum type="alphaLcPeriod"/>
            </a:pPr>
            <a:r>
              <a:rPr lang="en-US" sz="1800" dirty="0"/>
              <a:t>Order of presentation: placing of strong selling point at the beginning or end </a:t>
            </a:r>
          </a:p>
          <a:p>
            <a:pPr marL="514350" indent="-514350">
              <a:buFont typeface="+mj-lt"/>
              <a:buAutoNum type="alphaLcPeriod"/>
            </a:pPr>
            <a:r>
              <a:rPr lang="en-US" sz="1800" dirty="0"/>
              <a:t>Conclusion making: This is concerned with whether marketing communicators should make a conclusion for the audience regarding their message or should allow them to make their own conclusions. </a:t>
            </a:r>
          </a:p>
          <a:p>
            <a:pPr marL="514350" indent="-514350">
              <a:buFont typeface="+mj-lt"/>
              <a:buAutoNum type="alphaLcPeriod"/>
            </a:pPr>
            <a:r>
              <a:rPr lang="en-US" sz="1800" dirty="0"/>
              <a:t>Message sidedness: Message sidedness is concerned mentioning only the benefits of a product/service) or a two-sided message (where good and bad points are presented). </a:t>
            </a:r>
          </a:p>
          <a:p>
            <a:pPr marL="514350" indent="-514350">
              <a:buFont typeface="+mj-lt"/>
              <a:buAutoNum type="alphaLcPeriod"/>
            </a:pPr>
            <a:r>
              <a:rPr lang="en-US" sz="1800" dirty="0"/>
              <a:t>Refutation: Refutation occurs where the marketing communicator presents both sides of an issue and then offers arguments to disapprove the opposing point of view. </a:t>
            </a:r>
          </a:p>
          <a:p>
            <a:pPr marL="514350" indent="-514350">
              <a:buFont typeface="+mj-lt"/>
              <a:buAutoNum type="alphaLcPeriod"/>
            </a:pPr>
            <a:r>
              <a:rPr lang="en-US" sz="1800" dirty="0"/>
              <a:t>Nonverbal message characteristics: include images of the person using the brand, pictures, and illustrations among others. </a:t>
            </a:r>
          </a:p>
        </p:txBody>
      </p:sp>
    </p:spTree>
    <p:extLst>
      <p:ext uri="{BB962C8B-B14F-4D97-AF65-F5344CB8AC3E}">
        <p14:creationId xmlns:p14="http://schemas.microsoft.com/office/powerpoint/2010/main" val="25892073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9C6B21-E0F0-4051-EB68-3F0F7FD2D8A9}"/>
              </a:ext>
            </a:extLst>
          </p:cNvPr>
          <p:cNvSpPr>
            <a:spLocks noGrp="1"/>
          </p:cNvSpPr>
          <p:nvPr>
            <p:ph type="title"/>
          </p:nvPr>
        </p:nvSpPr>
        <p:spPr>
          <a:xfrm>
            <a:off x="1371599" y="294538"/>
            <a:ext cx="9895951" cy="1033669"/>
          </a:xfrm>
        </p:spPr>
        <p:txBody>
          <a:bodyPr>
            <a:normAutofit/>
          </a:bodyPr>
          <a:lstStyle/>
          <a:p>
            <a:r>
              <a:rPr lang="en-US" sz="3400">
                <a:solidFill>
                  <a:srgbClr val="FFFFFF"/>
                </a:solidFill>
              </a:rPr>
              <a:t>Strategic applications of selected communication elements in marketing communications</a:t>
            </a:r>
          </a:p>
        </p:txBody>
      </p:sp>
      <p:sp>
        <p:nvSpPr>
          <p:cNvPr id="3" name="Content Placeholder 2">
            <a:extLst>
              <a:ext uri="{FF2B5EF4-FFF2-40B4-BE49-F238E27FC236}">
                <a16:creationId xmlns:a16="http://schemas.microsoft.com/office/drawing/2014/main" id="{E81CFE71-F9B7-6A3A-60DD-6E76BDAE0E5D}"/>
              </a:ext>
            </a:extLst>
          </p:cNvPr>
          <p:cNvSpPr>
            <a:spLocks noGrp="1"/>
          </p:cNvSpPr>
          <p:nvPr>
            <p:ph idx="1"/>
          </p:nvPr>
        </p:nvSpPr>
        <p:spPr>
          <a:xfrm>
            <a:off x="1064525" y="1622746"/>
            <a:ext cx="10331356" cy="5119248"/>
          </a:xfrm>
        </p:spPr>
        <p:txBody>
          <a:bodyPr anchor="ctr">
            <a:noAutofit/>
          </a:bodyPr>
          <a:lstStyle/>
          <a:p>
            <a:r>
              <a:rPr lang="en-US" sz="1800" dirty="0"/>
              <a:t>b) Message : Message factors affecting persuasion include message structure, message appeal and message code.</a:t>
            </a:r>
          </a:p>
          <a:p>
            <a:r>
              <a:rPr lang="en-US" sz="1800" dirty="0"/>
              <a:t>ii)	Message appeal: Message appeal deals with what is said in the message or what the message is requesting. To increase appeal of message various tools can be used:</a:t>
            </a:r>
          </a:p>
          <a:p>
            <a:pPr marL="514350" indent="-514350">
              <a:buFont typeface="+mj-lt"/>
              <a:buAutoNum type="alphaLcPeriod"/>
            </a:pPr>
            <a:r>
              <a:rPr lang="en-US" sz="1800" dirty="0"/>
              <a:t>Fear appeals: employed by insurance companies when selling insurance policies</a:t>
            </a:r>
          </a:p>
          <a:p>
            <a:pPr marL="514350" indent="-514350">
              <a:buFont typeface="+mj-lt"/>
              <a:buAutoNum type="alphaLcPeriod"/>
            </a:pPr>
            <a:r>
              <a:rPr lang="en-US" sz="1800" dirty="0"/>
              <a:t>Humor:  It is effective in getting and keeping audience attention</a:t>
            </a:r>
          </a:p>
          <a:p>
            <a:pPr marL="514350" indent="-514350">
              <a:buFont typeface="+mj-lt"/>
              <a:buAutoNum type="alphaLcPeriod"/>
            </a:pPr>
            <a:r>
              <a:rPr lang="en-US" sz="1800" dirty="0"/>
              <a:t>Sex:   Sexual appeal may involve the use of subliminal techniques, nudity or partial nudity, sexual suggestiveness, overt sexuality, and sensuality. </a:t>
            </a:r>
          </a:p>
          <a:p>
            <a:pPr marL="514350" indent="-514350">
              <a:buFont typeface="+mj-lt"/>
              <a:buAutoNum type="alphaLcPeriod"/>
            </a:pPr>
            <a:r>
              <a:rPr lang="en-US" sz="1800" dirty="0"/>
              <a:t>Music appeals: helps to capture the audience’s attention. </a:t>
            </a:r>
          </a:p>
          <a:p>
            <a:pPr marL="514350" indent="-514350">
              <a:buFont typeface="+mj-lt"/>
              <a:buAutoNum type="alphaLcPeriod"/>
            </a:pPr>
            <a:r>
              <a:rPr lang="en-US" sz="1800" dirty="0"/>
              <a:t>Rational appeals: Rational appeals focus on the actual product or service, its features, quality, value, performance, price, delivery, package, after sales services, warranties, etc. </a:t>
            </a:r>
          </a:p>
          <a:p>
            <a:pPr marL="514350" indent="-514350">
              <a:buFont typeface="+mj-lt"/>
              <a:buAutoNum type="alphaLcPeriod"/>
            </a:pPr>
            <a:r>
              <a:rPr lang="en-US" sz="1800" dirty="0"/>
              <a:t>Emotional appeals: based on Consumers ignorance </a:t>
            </a:r>
            <a:r>
              <a:rPr lang="en-US" sz="1800" dirty="0" err="1"/>
              <a:t>og</a:t>
            </a:r>
            <a:r>
              <a:rPr lang="en-US" sz="1800" dirty="0"/>
              <a:t> facts, arouse negative or positive feelings </a:t>
            </a:r>
          </a:p>
          <a:p>
            <a:pPr marL="514350" indent="-514350">
              <a:buFont typeface="+mj-lt"/>
              <a:buAutoNum type="alphaLcPeriod"/>
            </a:pPr>
            <a:r>
              <a:rPr lang="en-US" sz="1800" dirty="0"/>
              <a:t>Scarcity appeals: This type of appeal assumes that when a product or service is in limited supply its value increases. </a:t>
            </a:r>
          </a:p>
        </p:txBody>
      </p:sp>
    </p:spTree>
    <p:extLst>
      <p:ext uri="{BB962C8B-B14F-4D97-AF65-F5344CB8AC3E}">
        <p14:creationId xmlns:p14="http://schemas.microsoft.com/office/powerpoint/2010/main" val="28410806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9C6B21-E0F0-4051-EB68-3F0F7FD2D8A9}"/>
              </a:ext>
            </a:extLst>
          </p:cNvPr>
          <p:cNvSpPr>
            <a:spLocks noGrp="1"/>
          </p:cNvSpPr>
          <p:nvPr>
            <p:ph type="title"/>
          </p:nvPr>
        </p:nvSpPr>
        <p:spPr>
          <a:xfrm>
            <a:off x="1371599" y="294538"/>
            <a:ext cx="9895951" cy="1033669"/>
          </a:xfrm>
        </p:spPr>
        <p:txBody>
          <a:bodyPr>
            <a:normAutofit/>
          </a:bodyPr>
          <a:lstStyle/>
          <a:p>
            <a:r>
              <a:rPr lang="en-US" sz="3400">
                <a:solidFill>
                  <a:srgbClr val="FFFFFF"/>
                </a:solidFill>
              </a:rPr>
              <a:t>Strategic applications of selected communication elements in marketing communications</a:t>
            </a:r>
          </a:p>
        </p:txBody>
      </p:sp>
      <p:sp>
        <p:nvSpPr>
          <p:cNvPr id="3" name="Content Placeholder 2">
            <a:extLst>
              <a:ext uri="{FF2B5EF4-FFF2-40B4-BE49-F238E27FC236}">
                <a16:creationId xmlns:a16="http://schemas.microsoft.com/office/drawing/2014/main" id="{E81CFE71-F9B7-6A3A-60DD-6E76BDAE0E5D}"/>
              </a:ext>
            </a:extLst>
          </p:cNvPr>
          <p:cNvSpPr>
            <a:spLocks noGrp="1"/>
          </p:cNvSpPr>
          <p:nvPr>
            <p:ph idx="1"/>
          </p:nvPr>
        </p:nvSpPr>
        <p:spPr>
          <a:xfrm>
            <a:off x="1371599" y="1774209"/>
            <a:ext cx="10820401" cy="4926842"/>
          </a:xfrm>
        </p:spPr>
        <p:txBody>
          <a:bodyPr anchor="ctr">
            <a:normAutofit/>
          </a:bodyPr>
          <a:lstStyle/>
          <a:p>
            <a:r>
              <a:rPr lang="en-US" sz="1800" dirty="0"/>
              <a:t>b) Message : Message factors affecting persuasion include message structure, message appeal and message code.</a:t>
            </a:r>
          </a:p>
          <a:p>
            <a:r>
              <a:rPr lang="en-US" sz="1800" dirty="0"/>
              <a:t>ii)	Message appeal: Message appeal deals with what is said in the message or what the message is requesting. To increase appeal of message various tools can be used:</a:t>
            </a:r>
          </a:p>
          <a:p>
            <a:pPr marL="514350" indent="-514350">
              <a:buFont typeface="+mj-lt"/>
              <a:buAutoNum type="alphaLcPeriod" startAt="8"/>
            </a:pPr>
            <a:r>
              <a:rPr lang="en-US" sz="1800" dirty="0"/>
              <a:t>Moral appeals:. Moral appeals work on an audience’s sense of what is right or wrong. </a:t>
            </a:r>
          </a:p>
          <a:p>
            <a:pPr marL="514350" indent="-514350">
              <a:buFont typeface="+mj-lt"/>
              <a:buAutoNum type="alphaLcPeriod" startAt="8"/>
            </a:pPr>
            <a:r>
              <a:rPr lang="en-US" sz="1800" dirty="0"/>
              <a:t>Distraction: Pleasant forms of distraction can increase the effectiveness of a message so long as the audience sees the distraction as rewarding to them</a:t>
            </a:r>
          </a:p>
          <a:p>
            <a:pPr marL="514350" indent="-514350">
              <a:buFont typeface="+mj-lt"/>
              <a:buAutoNum type="alphaLcPeriod" startAt="8"/>
            </a:pPr>
            <a:r>
              <a:rPr lang="en-US" sz="1800" dirty="0"/>
              <a:t>Participation: Active participation can increase the effectiveness of persuasive appeal because it results in increased attention learning. </a:t>
            </a:r>
          </a:p>
          <a:p>
            <a:pPr marL="514350" indent="-514350">
              <a:buFont typeface="+mj-lt"/>
              <a:buAutoNum type="alphaLcPeriod" startAt="8"/>
            </a:pPr>
            <a:r>
              <a:rPr lang="en-US" sz="1800" dirty="0"/>
              <a:t>Demonstration- Consumers are shown how the product works. </a:t>
            </a:r>
          </a:p>
          <a:p>
            <a:pPr marL="514350" indent="-514350">
              <a:buFont typeface="+mj-lt"/>
              <a:buAutoNum type="alphaLcPeriod" startAt="8"/>
            </a:pPr>
            <a:r>
              <a:rPr lang="en-US" sz="1800" dirty="0"/>
              <a:t>Problem solution- Problem solution shows how a problem can be solved or avoided</a:t>
            </a:r>
          </a:p>
          <a:p>
            <a:pPr marL="514350" indent="-514350">
              <a:buFont typeface="+mj-lt"/>
              <a:buAutoNum type="alphaLcPeriod" startAt="8"/>
            </a:pPr>
            <a:r>
              <a:rPr lang="en-US" sz="1800" dirty="0"/>
              <a:t>Comparative advertising- Comparative advertising is used as a means of differentiating one brand from another</a:t>
            </a:r>
          </a:p>
        </p:txBody>
      </p:sp>
    </p:spTree>
    <p:extLst>
      <p:ext uri="{BB962C8B-B14F-4D97-AF65-F5344CB8AC3E}">
        <p14:creationId xmlns:p14="http://schemas.microsoft.com/office/powerpoint/2010/main" val="10568603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9C6B21-E0F0-4051-EB68-3F0F7FD2D8A9}"/>
              </a:ext>
            </a:extLst>
          </p:cNvPr>
          <p:cNvSpPr>
            <a:spLocks noGrp="1"/>
          </p:cNvSpPr>
          <p:nvPr>
            <p:ph type="title"/>
          </p:nvPr>
        </p:nvSpPr>
        <p:spPr>
          <a:xfrm>
            <a:off x="1371599" y="294538"/>
            <a:ext cx="9895951" cy="1033669"/>
          </a:xfrm>
        </p:spPr>
        <p:txBody>
          <a:bodyPr>
            <a:normAutofit/>
          </a:bodyPr>
          <a:lstStyle/>
          <a:p>
            <a:r>
              <a:rPr lang="en-US" sz="3400">
                <a:solidFill>
                  <a:srgbClr val="FFFFFF"/>
                </a:solidFill>
              </a:rPr>
              <a:t>Strategic applications of selected communication elements in marketing communications</a:t>
            </a:r>
          </a:p>
        </p:txBody>
      </p:sp>
      <p:sp>
        <p:nvSpPr>
          <p:cNvPr id="3" name="Content Placeholder 2">
            <a:extLst>
              <a:ext uri="{FF2B5EF4-FFF2-40B4-BE49-F238E27FC236}">
                <a16:creationId xmlns:a16="http://schemas.microsoft.com/office/drawing/2014/main" id="{E81CFE71-F9B7-6A3A-60DD-6E76BDAE0E5D}"/>
              </a:ext>
            </a:extLst>
          </p:cNvPr>
          <p:cNvSpPr>
            <a:spLocks noGrp="1"/>
          </p:cNvSpPr>
          <p:nvPr>
            <p:ph idx="1"/>
          </p:nvPr>
        </p:nvSpPr>
        <p:spPr>
          <a:xfrm>
            <a:off x="1371599" y="1760562"/>
            <a:ext cx="10583840" cy="4802900"/>
          </a:xfrm>
        </p:spPr>
        <p:txBody>
          <a:bodyPr anchor="ctr">
            <a:normAutofit/>
          </a:bodyPr>
          <a:lstStyle/>
          <a:p>
            <a:r>
              <a:rPr lang="en-US" sz="2400" dirty="0"/>
              <a:t>b) Message : Message factors affecting persuasion include message structure, message appeal and message code.</a:t>
            </a:r>
          </a:p>
          <a:p>
            <a:r>
              <a:rPr lang="en-US" sz="2400" dirty="0"/>
              <a:t>iii) Message code: Code refers to the way thoughts are expressed. Code can be verbal or non-verbal. </a:t>
            </a:r>
          </a:p>
          <a:p>
            <a:r>
              <a:rPr lang="en-US" sz="2400" dirty="0"/>
              <a:t>Verbal codes: They are a system of words combined according to a given set of rules. </a:t>
            </a:r>
          </a:p>
          <a:p>
            <a:r>
              <a:rPr lang="en-US" sz="2400" dirty="0"/>
              <a:t>Non-verbal codes: These are symbols which can be combined according to a set of rules. They include facial expressions. For example, smiling, gestures, dress, posture, music, color, distance, design, and voice qualities.</a:t>
            </a:r>
          </a:p>
          <a:p>
            <a:r>
              <a:rPr lang="en-US" sz="2400" dirty="0"/>
              <a:t>Paralinguistic codes: These are codes of language that lies in between the verbal and non-verbal communication. They cover voice qualities and vocalization</a:t>
            </a:r>
          </a:p>
        </p:txBody>
      </p:sp>
    </p:spTree>
    <p:extLst>
      <p:ext uri="{BB962C8B-B14F-4D97-AF65-F5344CB8AC3E}">
        <p14:creationId xmlns:p14="http://schemas.microsoft.com/office/powerpoint/2010/main" val="12348171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1BDED99-B35B-4FEE-A274-8E8DB6FEEE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02473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Green dialogue boxes">
            <a:extLst>
              <a:ext uri="{FF2B5EF4-FFF2-40B4-BE49-F238E27FC236}">
                <a16:creationId xmlns:a16="http://schemas.microsoft.com/office/drawing/2014/main" id="{FC7CC06C-3256-CF72-544A-A69B68AF841E}"/>
              </a:ext>
            </a:extLst>
          </p:cNvPr>
          <p:cNvPicPr>
            <a:picLocks noChangeAspect="1"/>
          </p:cNvPicPr>
          <p:nvPr/>
        </p:nvPicPr>
        <p:blipFill rotWithShape="1">
          <a:blip r:embed="rId2"/>
          <a:srcRect l="21449" r="27279" b="2"/>
          <a:stretch/>
        </p:blipFill>
        <p:spPr>
          <a:xfrm>
            <a:off x="7968222" y="10"/>
            <a:ext cx="4223778" cy="6857990"/>
          </a:xfrm>
          <a:custGeom>
            <a:avLst/>
            <a:gdLst/>
            <a:ahLst/>
            <a:cxnLst/>
            <a:rect l="l" t="t" r="r" b="b"/>
            <a:pathLst>
              <a:path w="4223778" h="6865951">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p:spPr>
      </p:pic>
      <p:sp>
        <p:nvSpPr>
          <p:cNvPr id="2" name="Title 1">
            <a:extLst>
              <a:ext uri="{FF2B5EF4-FFF2-40B4-BE49-F238E27FC236}">
                <a16:creationId xmlns:a16="http://schemas.microsoft.com/office/drawing/2014/main" id="{BFA4044F-7A83-9227-563B-5E9E02C14E66}"/>
              </a:ext>
            </a:extLst>
          </p:cNvPr>
          <p:cNvSpPr>
            <a:spLocks noGrp="1"/>
          </p:cNvSpPr>
          <p:nvPr>
            <p:ph type="title"/>
          </p:nvPr>
        </p:nvSpPr>
        <p:spPr>
          <a:xfrm>
            <a:off x="1137034" y="609600"/>
            <a:ext cx="6831188" cy="1322887"/>
          </a:xfrm>
        </p:spPr>
        <p:txBody>
          <a:bodyPr>
            <a:normAutofit/>
          </a:bodyPr>
          <a:lstStyle/>
          <a:p>
            <a:r>
              <a:rPr lang="en-US" dirty="0"/>
              <a:t>Promotion mix</a:t>
            </a:r>
            <a:br>
              <a:rPr lang="en-US" dirty="0"/>
            </a:br>
            <a:endParaRPr lang="en-US" dirty="0"/>
          </a:p>
        </p:txBody>
      </p:sp>
      <p:sp>
        <p:nvSpPr>
          <p:cNvPr id="3" name="Content Placeholder 2">
            <a:extLst>
              <a:ext uri="{FF2B5EF4-FFF2-40B4-BE49-F238E27FC236}">
                <a16:creationId xmlns:a16="http://schemas.microsoft.com/office/drawing/2014/main" id="{2CEBD999-14EE-F00B-7494-B2CAD2047DA1}"/>
              </a:ext>
            </a:extLst>
          </p:cNvPr>
          <p:cNvSpPr>
            <a:spLocks noGrp="1"/>
          </p:cNvSpPr>
          <p:nvPr>
            <p:ph idx="1"/>
          </p:nvPr>
        </p:nvSpPr>
        <p:spPr>
          <a:xfrm>
            <a:off x="1137034" y="2194102"/>
            <a:ext cx="6831187" cy="4506949"/>
          </a:xfrm>
        </p:spPr>
        <p:txBody>
          <a:bodyPr>
            <a:normAutofit lnSpcReduction="10000"/>
          </a:bodyPr>
          <a:lstStyle/>
          <a:p>
            <a:r>
              <a:rPr lang="en-US" sz="1800" dirty="0"/>
              <a:t>The marketing communication mix, often referred to as the "promotional mix," is a set of tools or strategies that a company uses to communicate its marketing messages to its target audience. </a:t>
            </a:r>
          </a:p>
          <a:p>
            <a:r>
              <a:rPr lang="en-US" sz="1800" dirty="0"/>
              <a:t>These tools are used to inform, persuade, and remind customers about the products or services offered by the company. Elements of communication mix include:</a:t>
            </a:r>
          </a:p>
          <a:p>
            <a:r>
              <a:rPr lang="en-US" sz="1800" dirty="0"/>
              <a:t>1.Advertising: This involves paid, non-personal messages communicated through various media channels such as television, radio, print, outdoor billboards, online banners, and social media platforms. </a:t>
            </a:r>
          </a:p>
          <a:p>
            <a:r>
              <a:rPr lang="en-US" sz="1800" dirty="0"/>
              <a:t>Advertising is characterized by</a:t>
            </a:r>
          </a:p>
          <a:p>
            <a:pPr marL="514350" indent="-514350">
              <a:buFont typeface="+mj-lt"/>
              <a:buAutoNum type="alphaLcPeriod"/>
            </a:pPr>
            <a:r>
              <a:rPr lang="en-US" sz="1800" dirty="0"/>
              <a:t>Pervasiveness: ability to repeat a message many times</a:t>
            </a:r>
          </a:p>
          <a:p>
            <a:pPr marL="514350" indent="-514350">
              <a:buFont typeface="+mj-lt"/>
              <a:buAutoNum type="alphaLcPeriod"/>
            </a:pPr>
            <a:r>
              <a:rPr lang="en-US" sz="1800" dirty="0"/>
              <a:t>Amplified expressiveness: opportunity for dramatizing the company and brands artistically.</a:t>
            </a:r>
          </a:p>
          <a:p>
            <a:pPr marL="514350" indent="-514350">
              <a:buFont typeface="+mj-lt"/>
              <a:buAutoNum type="alphaLcPeriod"/>
            </a:pPr>
            <a:r>
              <a:rPr lang="en-US" sz="1800" dirty="0"/>
              <a:t>Control: choice on what to focus on in communication </a:t>
            </a:r>
          </a:p>
          <a:p>
            <a:endParaRPr lang="en-US" sz="1400" dirty="0"/>
          </a:p>
        </p:txBody>
      </p:sp>
    </p:spTree>
    <p:extLst>
      <p:ext uri="{BB962C8B-B14F-4D97-AF65-F5344CB8AC3E}">
        <p14:creationId xmlns:p14="http://schemas.microsoft.com/office/powerpoint/2010/main" val="41788100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A4044F-7A83-9227-563B-5E9E02C14E66}"/>
              </a:ext>
            </a:extLst>
          </p:cNvPr>
          <p:cNvSpPr>
            <a:spLocks noGrp="1"/>
          </p:cNvSpPr>
          <p:nvPr>
            <p:ph type="title"/>
          </p:nvPr>
        </p:nvSpPr>
        <p:spPr>
          <a:xfrm>
            <a:off x="4572001" y="601744"/>
            <a:ext cx="6781800" cy="1338696"/>
          </a:xfrm>
        </p:spPr>
        <p:txBody>
          <a:bodyPr>
            <a:normAutofit/>
          </a:bodyPr>
          <a:lstStyle/>
          <a:p>
            <a:r>
              <a:rPr lang="en-US" dirty="0"/>
              <a:t>Promotion mix</a:t>
            </a:r>
            <a:br>
              <a:rPr lang="en-US" dirty="0"/>
            </a:br>
            <a:endParaRPr lang="en-US" dirty="0"/>
          </a:p>
        </p:txBody>
      </p:sp>
      <p:pic>
        <p:nvPicPr>
          <p:cNvPr id="5" name="Picture 4" descr="White percentage symbol on red background">
            <a:extLst>
              <a:ext uri="{FF2B5EF4-FFF2-40B4-BE49-F238E27FC236}">
                <a16:creationId xmlns:a16="http://schemas.microsoft.com/office/drawing/2014/main" id="{1B279610-F303-7FF3-E49B-3F335E4C2B47}"/>
              </a:ext>
            </a:extLst>
          </p:cNvPr>
          <p:cNvPicPr>
            <a:picLocks noChangeAspect="1"/>
          </p:cNvPicPr>
          <p:nvPr/>
        </p:nvPicPr>
        <p:blipFill rotWithShape="1">
          <a:blip r:embed="rId2"/>
          <a:srcRect l="49649" r="13805" b="-1"/>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2CEBD999-14EE-F00B-7494-B2CAD2047DA1}"/>
              </a:ext>
            </a:extLst>
          </p:cNvPr>
          <p:cNvSpPr>
            <a:spLocks noGrp="1"/>
          </p:cNvSpPr>
          <p:nvPr>
            <p:ph idx="1"/>
          </p:nvPr>
        </p:nvSpPr>
        <p:spPr>
          <a:xfrm>
            <a:off x="4572001" y="2201958"/>
            <a:ext cx="6781800" cy="3900730"/>
          </a:xfrm>
        </p:spPr>
        <p:txBody>
          <a:bodyPr anchor="t">
            <a:normAutofit/>
          </a:bodyPr>
          <a:lstStyle/>
          <a:p>
            <a:r>
              <a:rPr lang="en-US" sz="2000" dirty="0"/>
              <a:t>2. Sales Promotion: short-term incentives aimed at encouraging the purchase or sale of a product or service. </a:t>
            </a:r>
          </a:p>
          <a:p>
            <a:r>
              <a:rPr lang="en-US" sz="2000" dirty="0"/>
              <a:t>Examples include discounts, coupons, contests, giveaways, and loyalty programs. </a:t>
            </a:r>
          </a:p>
          <a:p>
            <a:r>
              <a:rPr lang="en-US" sz="2000" dirty="0"/>
              <a:t>Benefits of sales promotion include.</a:t>
            </a:r>
          </a:p>
          <a:p>
            <a:r>
              <a:rPr lang="en-US" sz="2000" dirty="0"/>
              <a:t>Ability to be attention getting they draw attention and may lead the consumer to the product</a:t>
            </a:r>
          </a:p>
          <a:p>
            <a:r>
              <a:rPr lang="en-US" sz="2000" dirty="0"/>
              <a:t>Incentive: they include some concession, inducement, or contribution that gives value to the consumer.</a:t>
            </a:r>
          </a:p>
          <a:p>
            <a:r>
              <a:rPr lang="en-US" sz="2000" dirty="0"/>
              <a:t>Invitation: they include a distinct invitation to engage in the transaction now</a:t>
            </a:r>
          </a:p>
          <a:p>
            <a:endParaRPr lang="en-US" sz="2000" dirty="0"/>
          </a:p>
        </p:txBody>
      </p:sp>
    </p:spTree>
    <p:extLst>
      <p:ext uri="{BB962C8B-B14F-4D97-AF65-F5344CB8AC3E}">
        <p14:creationId xmlns:p14="http://schemas.microsoft.com/office/powerpoint/2010/main" val="6260106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A4044F-7A83-9227-563B-5E9E02C14E66}"/>
              </a:ext>
            </a:extLst>
          </p:cNvPr>
          <p:cNvSpPr>
            <a:spLocks noGrp="1"/>
          </p:cNvSpPr>
          <p:nvPr>
            <p:ph type="title"/>
          </p:nvPr>
        </p:nvSpPr>
        <p:spPr>
          <a:xfrm>
            <a:off x="4572001" y="601744"/>
            <a:ext cx="6781800" cy="1338696"/>
          </a:xfrm>
        </p:spPr>
        <p:txBody>
          <a:bodyPr>
            <a:normAutofit/>
          </a:bodyPr>
          <a:lstStyle/>
          <a:p>
            <a:r>
              <a:rPr lang="en-US" dirty="0"/>
              <a:t>Promotion mix</a:t>
            </a:r>
            <a:br>
              <a:rPr lang="en-US" dirty="0"/>
            </a:br>
            <a:endParaRPr lang="en-US" dirty="0"/>
          </a:p>
        </p:txBody>
      </p:sp>
      <p:pic>
        <p:nvPicPr>
          <p:cNvPr id="5" name="Picture 4" descr="Three blank billboard frames">
            <a:extLst>
              <a:ext uri="{FF2B5EF4-FFF2-40B4-BE49-F238E27FC236}">
                <a16:creationId xmlns:a16="http://schemas.microsoft.com/office/drawing/2014/main" id="{3DD9A35F-C400-5F6E-811C-1579BE19B52B}"/>
              </a:ext>
            </a:extLst>
          </p:cNvPr>
          <p:cNvPicPr>
            <a:picLocks noChangeAspect="1"/>
          </p:cNvPicPr>
          <p:nvPr/>
        </p:nvPicPr>
        <p:blipFill rotWithShape="1">
          <a:blip r:embed="rId2"/>
          <a:srcRect l="31453" r="32138"/>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2CEBD999-14EE-F00B-7494-B2CAD2047DA1}"/>
              </a:ext>
            </a:extLst>
          </p:cNvPr>
          <p:cNvSpPr>
            <a:spLocks noGrp="1"/>
          </p:cNvSpPr>
          <p:nvPr>
            <p:ph idx="1"/>
          </p:nvPr>
        </p:nvSpPr>
        <p:spPr>
          <a:xfrm>
            <a:off x="4572001" y="2201958"/>
            <a:ext cx="7246960" cy="4294376"/>
          </a:xfrm>
        </p:spPr>
        <p:txBody>
          <a:bodyPr anchor="t">
            <a:normAutofit/>
          </a:bodyPr>
          <a:lstStyle/>
          <a:p>
            <a:r>
              <a:rPr lang="en-US" sz="2000" dirty="0"/>
              <a:t>3. Public Relations (PR) and publicity: PR activities are designed to create and maintain a positive image of the company or its products/services in the eyes of the public. </a:t>
            </a:r>
          </a:p>
          <a:p>
            <a:r>
              <a:rPr lang="en-US" sz="2000" dirty="0"/>
              <a:t>This may involve activities such as media relations, press releases, event sponsorships, and community engagement.</a:t>
            </a:r>
          </a:p>
          <a:p>
            <a:r>
              <a:rPr lang="en-US" sz="2000" dirty="0"/>
              <a:t> PR and publicity is characterized by </a:t>
            </a:r>
          </a:p>
          <a:p>
            <a:pPr marL="514350" indent="-514350">
              <a:buFont typeface="+mj-lt"/>
              <a:buAutoNum type="alphaLcPeriod"/>
            </a:pPr>
            <a:r>
              <a:rPr lang="en-US" sz="2000" dirty="0"/>
              <a:t>High credibility: news stories and features are more authentic and credible to readers.</a:t>
            </a:r>
          </a:p>
          <a:p>
            <a:pPr marL="514350" indent="-514350">
              <a:buFont typeface="+mj-lt"/>
              <a:buAutoNum type="alphaLcPeriod"/>
            </a:pPr>
            <a:r>
              <a:rPr lang="en-US" sz="2000" dirty="0"/>
              <a:t>Ability to reach hard- to-find buyers: PR can reach prospects who prefer to avoid mass media and targeted promotions. </a:t>
            </a:r>
          </a:p>
          <a:p>
            <a:pPr marL="514350" indent="-514350">
              <a:buFont typeface="+mj-lt"/>
              <a:buAutoNum type="alphaLcPeriod"/>
            </a:pPr>
            <a:r>
              <a:rPr lang="en-US" sz="2000" dirty="0"/>
              <a:t>Dramatization: PR can tell a story behind a company brand or product. </a:t>
            </a:r>
          </a:p>
          <a:p>
            <a:endParaRPr lang="en-US" sz="1700" dirty="0"/>
          </a:p>
        </p:txBody>
      </p:sp>
    </p:spTree>
    <p:extLst>
      <p:ext uri="{BB962C8B-B14F-4D97-AF65-F5344CB8AC3E}">
        <p14:creationId xmlns:p14="http://schemas.microsoft.com/office/powerpoint/2010/main" val="25216713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A4044F-7A83-9227-563B-5E9E02C14E66}"/>
              </a:ext>
            </a:extLst>
          </p:cNvPr>
          <p:cNvSpPr>
            <a:spLocks noGrp="1"/>
          </p:cNvSpPr>
          <p:nvPr>
            <p:ph type="title"/>
          </p:nvPr>
        </p:nvSpPr>
        <p:spPr>
          <a:xfrm>
            <a:off x="4572001" y="601744"/>
            <a:ext cx="6781800" cy="1338696"/>
          </a:xfrm>
        </p:spPr>
        <p:txBody>
          <a:bodyPr>
            <a:normAutofit/>
          </a:bodyPr>
          <a:lstStyle/>
          <a:p>
            <a:r>
              <a:rPr lang="en-US" dirty="0"/>
              <a:t>Promotion mix</a:t>
            </a:r>
            <a:br>
              <a:rPr lang="en-US" dirty="0"/>
            </a:br>
            <a:endParaRPr lang="en-US" dirty="0"/>
          </a:p>
        </p:txBody>
      </p:sp>
      <p:pic>
        <p:nvPicPr>
          <p:cNvPr id="5" name="Picture 4" descr="Low angle view of building corner against the clear blue sky">
            <a:extLst>
              <a:ext uri="{FF2B5EF4-FFF2-40B4-BE49-F238E27FC236}">
                <a16:creationId xmlns:a16="http://schemas.microsoft.com/office/drawing/2014/main" id="{25B5AF00-D73F-87EA-A24B-B07921E43EF6}"/>
              </a:ext>
            </a:extLst>
          </p:cNvPr>
          <p:cNvPicPr>
            <a:picLocks noChangeAspect="1"/>
          </p:cNvPicPr>
          <p:nvPr/>
        </p:nvPicPr>
        <p:blipFill rotWithShape="1">
          <a:blip r:embed="rId2"/>
          <a:srcRect l="15442" r="43495"/>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2CEBD999-14EE-F00B-7494-B2CAD2047DA1}"/>
              </a:ext>
            </a:extLst>
          </p:cNvPr>
          <p:cNvSpPr>
            <a:spLocks noGrp="1"/>
          </p:cNvSpPr>
          <p:nvPr>
            <p:ph idx="1"/>
          </p:nvPr>
        </p:nvSpPr>
        <p:spPr>
          <a:xfrm>
            <a:off x="4572000" y="2201958"/>
            <a:ext cx="7619979" cy="4663896"/>
          </a:xfrm>
        </p:spPr>
        <p:txBody>
          <a:bodyPr anchor="t">
            <a:normAutofit/>
          </a:bodyPr>
          <a:lstStyle/>
          <a:p>
            <a:r>
              <a:rPr lang="en-US" sz="2000" dirty="0"/>
              <a:t>4. Personal Selling: Personal selling involves face-to-face interaction between the company's sales representatives and potential customers. </a:t>
            </a:r>
          </a:p>
          <a:p>
            <a:r>
              <a:rPr lang="en-US" sz="2000" dirty="0"/>
              <a:t>This allows for direct communication, relationship building, and customized sales presentations.</a:t>
            </a:r>
          </a:p>
          <a:p>
            <a:r>
              <a:rPr lang="en-US" sz="2000" dirty="0"/>
              <a:t> Personal selling is characterized by:</a:t>
            </a:r>
          </a:p>
          <a:p>
            <a:pPr marL="514350" indent="-514350">
              <a:buFont typeface="+mj-lt"/>
              <a:buAutoNum type="alphaLcPeriod"/>
            </a:pPr>
            <a:r>
              <a:rPr lang="en-US" sz="2000" dirty="0"/>
              <a:t>Customized: the message can be designed to appeal to any individual</a:t>
            </a:r>
          </a:p>
          <a:p>
            <a:pPr marL="514350" indent="-514350">
              <a:buFont typeface="+mj-lt"/>
              <a:buAutoNum type="alphaLcPeriod"/>
            </a:pPr>
            <a:r>
              <a:rPr lang="en-US" sz="2000" dirty="0"/>
              <a:t>Relationship-oriented: personal selling can range from a matter of fact selling relationship to a deep personal friendship.</a:t>
            </a:r>
          </a:p>
          <a:p>
            <a:pPr marL="514350" indent="-514350">
              <a:buFont typeface="+mj-lt"/>
              <a:buAutoNum type="alphaLcPeriod"/>
            </a:pPr>
            <a:r>
              <a:rPr lang="en-US" sz="2000" dirty="0"/>
              <a:t>Response oriented: the buyer is often given personal choices and encouraged to directly respond. </a:t>
            </a:r>
          </a:p>
          <a:p>
            <a:endParaRPr lang="en-US" sz="1700" dirty="0"/>
          </a:p>
        </p:txBody>
      </p:sp>
    </p:spTree>
    <p:extLst>
      <p:ext uri="{BB962C8B-B14F-4D97-AF65-F5344CB8AC3E}">
        <p14:creationId xmlns:p14="http://schemas.microsoft.com/office/powerpoint/2010/main" val="34541033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A4044F-7A83-9227-563B-5E9E02C14E66}"/>
              </a:ext>
            </a:extLst>
          </p:cNvPr>
          <p:cNvSpPr>
            <a:spLocks noGrp="1"/>
          </p:cNvSpPr>
          <p:nvPr>
            <p:ph type="title"/>
          </p:nvPr>
        </p:nvSpPr>
        <p:spPr>
          <a:xfrm>
            <a:off x="4572001" y="601744"/>
            <a:ext cx="6781800" cy="1338696"/>
          </a:xfrm>
        </p:spPr>
        <p:txBody>
          <a:bodyPr>
            <a:normAutofit/>
          </a:bodyPr>
          <a:lstStyle/>
          <a:p>
            <a:r>
              <a:rPr lang="en-US" dirty="0"/>
              <a:t>Promotion mix</a:t>
            </a:r>
            <a:br>
              <a:rPr lang="en-US" dirty="0"/>
            </a:br>
            <a:endParaRPr lang="en-US" dirty="0"/>
          </a:p>
        </p:txBody>
      </p:sp>
      <p:pic>
        <p:nvPicPr>
          <p:cNvPr id="5" name="Picture 4" descr="Green dialogue boxes">
            <a:extLst>
              <a:ext uri="{FF2B5EF4-FFF2-40B4-BE49-F238E27FC236}">
                <a16:creationId xmlns:a16="http://schemas.microsoft.com/office/drawing/2014/main" id="{29E59F7B-AFB0-AA19-A970-C7F61746C242}"/>
              </a:ext>
            </a:extLst>
          </p:cNvPr>
          <p:cNvPicPr>
            <a:picLocks noChangeAspect="1"/>
          </p:cNvPicPr>
          <p:nvPr/>
        </p:nvPicPr>
        <p:blipFill rotWithShape="1">
          <a:blip r:embed="rId2"/>
          <a:srcRect l="24296" r="30126" b="2"/>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2CEBD999-14EE-F00B-7494-B2CAD2047DA1}"/>
              </a:ext>
            </a:extLst>
          </p:cNvPr>
          <p:cNvSpPr>
            <a:spLocks noGrp="1"/>
          </p:cNvSpPr>
          <p:nvPr>
            <p:ph idx="1"/>
          </p:nvPr>
        </p:nvSpPr>
        <p:spPr>
          <a:xfrm>
            <a:off x="4572000" y="2201957"/>
            <a:ext cx="7619979" cy="4512741"/>
          </a:xfrm>
        </p:spPr>
        <p:txBody>
          <a:bodyPr anchor="t">
            <a:normAutofit lnSpcReduction="10000"/>
          </a:bodyPr>
          <a:lstStyle/>
          <a:p>
            <a:r>
              <a:rPr lang="en-US" sz="2000" dirty="0"/>
              <a:t>5. Direct and database Marketing: Direct marketing involves communicating directly with individual customers or target audiences through channels such as email, direct mail, telemarketing, and SMS messaging. </a:t>
            </a:r>
          </a:p>
          <a:p>
            <a:r>
              <a:rPr lang="en-US" sz="2000" dirty="0"/>
              <a:t>It allows for personalized messages and direct response mechanisms.</a:t>
            </a:r>
          </a:p>
          <a:p>
            <a:r>
              <a:rPr lang="en-US" sz="2000" dirty="0"/>
              <a:t> Direct and database marketing is characterized by:</a:t>
            </a:r>
          </a:p>
          <a:p>
            <a:pPr marL="514350" indent="-514350">
              <a:buFont typeface="+mj-lt"/>
              <a:buAutoNum type="alphaLcPeriod"/>
            </a:pPr>
            <a:r>
              <a:rPr lang="en-US" sz="2000" dirty="0"/>
              <a:t>Personal: personal facts, opinions and experiences can be stored in massive database and incorporated into personal messages.</a:t>
            </a:r>
          </a:p>
          <a:p>
            <a:pPr marL="514350" indent="-514350">
              <a:buFont typeface="+mj-lt"/>
              <a:buAutoNum type="alphaLcPeriod"/>
            </a:pPr>
            <a:r>
              <a:rPr lang="en-US" sz="2000" dirty="0"/>
              <a:t>Proactive- a direct marketing piece can create attention, inform consumers and include a call to action.</a:t>
            </a:r>
          </a:p>
          <a:p>
            <a:pPr marL="514350" indent="-514350">
              <a:buFont typeface="+mj-lt"/>
              <a:buAutoNum type="alphaLcPeriod"/>
            </a:pPr>
            <a:r>
              <a:rPr lang="en-US" sz="2000" dirty="0"/>
              <a:t>Complementary: product information can be provided that helps other marketing communications especially in terms of e-commerce.</a:t>
            </a:r>
          </a:p>
          <a:p>
            <a:endParaRPr lang="en-US" sz="1600" dirty="0"/>
          </a:p>
        </p:txBody>
      </p:sp>
    </p:spTree>
    <p:extLst>
      <p:ext uri="{BB962C8B-B14F-4D97-AF65-F5344CB8AC3E}">
        <p14:creationId xmlns:p14="http://schemas.microsoft.com/office/powerpoint/2010/main" val="4828449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A4044F-7A83-9227-563B-5E9E02C14E66}"/>
              </a:ext>
            </a:extLst>
          </p:cNvPr>
          <p:cNvSpPr>
            <a:spLocks noGrp="1"/>
          </p:cNvSpPr>
          <p:nvPr>
            <p:ph type="title"/>
          </p:nvPr>
        </p:nvSpPr>
        <p:spPr>
          <a:xfrm>
            <a:off x="4572001" y="601744"/>
            <a:ext cx="6781800" cy="1338696"/>
          </a:xfrm>
        </p:spPr>
        <p:txBody>
          <a:bodyPr>
            <a:normAutofit/>
          </a:bodyPr>
          <a:lstStyle/>
          <a:p>
            <a:r>
              <a:rPr lang="en-US" dirty="0"/>
              <a:t>Promotion mix</a:t>
            </a:r>
            <a:br>
              <a:rPr lang="en-US" dirty="0"/>
            </a:br>
            <a:endParaRPr lang="en-US" dirty="0"/>
          </a:p>
        </p:txBody>
      </p:sp>
      <p:pic>
        <p:nvPicPr>
          <p:cNvPr id="5" name="Picture 4" descr="Mobile device with apps">
            <a:extLst>
              <a:ext uri="{FF2B5EF4-FFF2-40B4-BE49-F238E27FC236}">
                <a16:creationId xmlns:a16="http://schemas.microsoft.com/office/drawing/2014/main" id="{6685156E-43D8-A322-7D8A-544E9BF3DBCF}"/>
              </a:ext>
            </a:extLst>
          </p:cNvPr>
          <p:cNvPicPr>
            <a:picLocks noChangeAspect="1"/>
          </p:cNvPicPr>
          <p:nvPr/>
        </p:nvPicPr>
        <p:blipFill rotWithShape="1">
          <a:blip r:embed="rId2"/>
          <a:srcRect l="54387" r="14816"/>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2CEBD999-14EE-F00B-7494-B2CAD2047DA1}"/>
              </a:ext>
            </a:extLst>
          </p:cNvPr>
          <p:cNvSpPr>
            <a:spLocks noGrp="1"/>
          </p:cNvSpPr>
          <p:nvPr>
            <p:ph idx="1"/>
          </p:nvPr>
        </p:nvSpPr>
        <p:spPr>
          <a:xfrm>
            <a:off x="4572000" y="2201958"/>
            <a:ext cx="7619999" cy="4656042"/>
          </a:xfrm>
        </p:spPr>
        <p:txBody>
          <a:bodyPr anchor="t">
            <a:normAutofit lnSpcReduction="10000"/>
          </a:bodyPr>
          <a:lstStyle/>
          <a:p>
            <a:r>
              <a:rPr lang="en-US" sz="2400" dirty="0"/>
              <a:t>6. Digital/Online and social media marketing: This includes various online channels and strategies such as website content, search engine optimization (SEO), social media marketing, email marketing, content marketing, and online advertising (such as pay-per-click advertising). </a:t>
            </a:r>
          </a:p>
          <a:p>
            <a:r>
              <a:rPr lang="en-US" sz="2400" dirty="0"/>
              <a:t>This is characterized by:</a:t>
            </a:r>
          </a:p>
          <a:p>
            <a:pPr marL="514350" indent="-514350">
              <a:buFont typeface="+mj-lt"/>
              <a:buAutoNum type="alphaLcPeriod"/>
            </a:pPr>
            <a:r>
              <a:rPr lang="en-US" sz="2400" dirty="0"/>
              <a:t>Rich: much information or entertainment can be provided</a:t>
            </a:r>
          </a:p>
          <a:p>
            <a:pPr marL="514350" indent="-514350">
              <a:buFont typeface="+mj-lt"/>
              <a:buAutoNum type="alphaLcPeriod"/>
            </a:pPr>
            <a:r>
              <a:rPr lang="en-US" sz="2400" dirty="0"/>
              <a:t>Interactive: information can be changed or updated depending on the persons response</a:t>
            </a:r>
          </a:p>
          <a:p>
            <a:pPr marL="514350" indent="-514350">
              <a:buFont typeface="+mj-lt"/>
              <a:buAutoNum type="alphaLcPeriod"/>
            </a:pPr>
            <a:r>
              <a:rPr lang="en-US" sz="2400" dirty="0"/>
              <a:t>Up to date: a message can be prepared very quickly and diffused through social media channels. </a:t>
            </a:r>
          </a:p>
          <a:p>
            <a:endParaRPr lang="en-US" sz="2000" dirty="0"/>
          </a:p>
        </p:txBody>
      </p:sp>
    </p:spTree>
    <p:extLst>
      <p:ext uri="{BB962C8B-B14F-4D97-AF65-F5344CB8AC3E}">
        <p14:creationId xmlns:p14="http://schemas.microsoft.com/office/powerpoint/2010/main" val="25701195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A4044F-7A83-9227-563B-5E9E02C14E66}"/>
              </a:ext>
            </a:extLst>
          </p:cNvPr>
          <p:cNvSpPr>
            <a:spLocks noGrp="1"/>
          </p:cNvSpPr>
          <p:nvPr>
            <p:ph type="title"/>
          </p:nvPr>
        </p:nvSpPr>
        <p:spPr>
          <a:xfrm>
            <a:off x="4572001" y="601744"/>
            <a:ext cx="6781800" cy="1338696"/>
          </a:xfrm>
        </p:spPr>
        <p:txBody>
          <a:bodyPr>
            <a:normAutofit/>
          </a:bodyPr>
          <a:lstStyle/>
          <a:p>
            <a:r>
              <a:rPr lang="en-US" dirty="0"/>
              <a:t>Promotion mix</a:t>
            </a:r>
            <a:br>
              <a:rPr lang="en-US" dirty="0"/>
            </a:br>
            <a:endParaRPr lang="en-US" dirty="0"/>
          </a:p>
        </p:txBody>
      </p:sp>
      <p:pic>
        <p:nvPicPr>
          <p:cNvPr id="5" name="Picture 4" descr="Group of people holding strings">
            <a:extLst>
              <a:ext uri="{FF2B5EF4-FFF2-40B4-BE49-F238E27FC236}">
                <a16:creationId xmlns:a16="http://schemas.microsoft.com/office/drawing/2014/main" id="{22B4F308-5CA4-88E6-222E-D9D722C751DA}"/>
              </a:ext>
            </a:extLst>
          </p:cNvPr>
          <p:cNvPicPr>
            <a:picLocks noChangeAspect="1"/>
          </p:cNvPicPr>
          <p:nvPr/>
        </p:nvPicPr>
        <p:blipFill rotWithShape="1">
          <a:blip r:embed="rId2"/>
          <a:srcRect l="48758" r="12506" b="-1"/>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2CEBD999-14EE-F00B-7494-B2CAD2047DA1}"/>
              </a:ext>
            </a:extLst>
          </p:cNvPr>
          <p:cNvSpPr>
            <a:spLocks noGrp="1"/>
          </p:cNvSpPr>
          <p:nvPr>
            <p:ph idx="1"/>
          </p:nvPr>
        </p:nvSpPr>
        <p:spPr>
          <a:xfrm>
            <a:off x="4572001" y="2201958"/>
            <a:ext cx="7383438" cy="4656042"/>
          </a:xfrm>
        </p:spPr>
        <p:txBody>
          <a:bodyPr anchor="t">
            <a:normAutofit/>
          </a:bodyPr>
          <a:lstStyle/>
          <a:p>
            <a:pPr marL="0" indent="0">
              <a:buNone/>
            </a:pPr>
            <a:endParaRPr lang="en-US" sz="1700" dirty="0"/>
          </a:p>
          <a:p>
            <a:r>
              <a:rPr lang="en-US" sz="2000" dirty="0"/>
              <a:t>7. Events and experiences: these are company sponsored activities and programs designed to create daily or special brand related interactions with consumers including sports, arts entertainment, and cause events as well as less formal activities. </a:t>
            </a:r>
          </a:p>
          <a:p>
            <a:r>
              <a:rPr lang="en-US" sz="2000" dirty="0"/>
              <a:t>They are characterized by:</a:t>
            </a:r>
          </a:p>
          <a:p>
            <a:pPr marL="514350" indent="-514350">
              <a:buFont typeface="+mj-lt"/>
              <a:buAutoNum type="alphaLcPeriod"/>
            </a:pPr>
            <a:r>
              <a:rPr lang="en-US" sz="2000" dirty="0"/>
              <a:t>Relevant: a well-chosen event or experience can be seen as highly relevant because the consumer is often personally invested in the outcome.</a:t>
            </a:r>
          </a:p>
          <a:p>
            <a:pPr marL="514350" indent="-514350">
              <a:buFont typeface="+mj-lt"/>
              <a:buAutoNum type="alphaLcPeriod"/>
            </a:pPr>
            <a:r>
              <a:rPr lang="en-US" sz="2000" dirty="0"/>
              <a:t>Engaging: given their live real-time quality, events and experiences are more actively engaging for consumers.</a:t>
            </a:r>
          </a:p>
          <a:p>
            <a:pPr marL="514350" indent="-514350">
              <a:buFont typeface="+mj-lt"/>
              <a:buAutoNum type="alphaLcPeriod"/>
            </a:pPr>
            <a:r>
              <a:rPr lang="en-US" sz="2000" dirty="0"/>
              <a:t>Implicit: events are typically an indirect soft sell.</a:t>
            </a:r>
          </a:p>
          <a:p>
            <a:endParaRPr lang="en-US" sz="1700" dirty="0"/>
          </a:p>
        </p:txBody>
      </p:sp>
    </p:spTree>
    <p:extLst>
      <p:ext uri="{BB962C8B-B14F-4D97-AF65-F5344CB8AC3E}">
        <p14:creationId xmlns:p14="http://schemas.microsoft.com/office/powerpoint/2010/main" val="2665644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DBCDB3-6B4F-D182-4C26-A6EEAC5944AC}"/>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a:t>
            </a:r>
          </a:p>
        </p:txBody>
      </p:sp>
      <p:pic>
        <p:nvPicPr>
          <p:cNvPr id="5" name="Content Placeholder 4">
            <a:extLst>
              <a:ext uri="{FF2B5EF4-FFF2-40B4-BE49-F238E27FC236}">
                <a16:creationId xmlns:a16="http://schemas.microsoft.com/office/drawing/2014/main" id="{0C69068D-26DF-7BAA-FE9A-925BDC4F8ED8}"/>
              </a:ext>
            </a:extLst>
          </p:cNvPr>
          <p:cNvPicPr>
            <a:picLocks noGrp="1" noChangeAspect="1"/>
          </p:cNvPicPr>
          <p:nvPr>
            <p:ph idx="1"/>
          </p:nvPr>
        </p:nvPicPr>
        <p:blipFill>
          <a:blip r:embed="rId2"/>
          <a:stretch>
            <a:fillRect/>
          </a:stretch>
        </p:blipFill>
        <p:spPr>
          <a:xfrm>
            <a:off x="5528809" y="643466"/>
            <a:ext cx="5277713" cy="5568739"/>
          </a:xfrm>
          <a:prstGeom prst="rect">
            <a:avLst/>
          </a:prstGeom>
        </p:spPr>
      </p:pic>
    </p:spTree>
    <p:extLst>
      <p:ext uri="{BB962C8B-B14F-4D97-AF65-F5344CB8AC3E}">
        <p14:creationId xmlns:p14="http://schemas.microsoft.com/office/powerpoint/2010/main" val="42743815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FA32F9-C53A-2468-0964-8D896F7295E2}"/>
              </a:ext>
            </a:extLst>
          </p:cNvPr>
          <p:cNvSpPr>
            <a:spLocks noGrp="1"/>
          </p:cNvSpPr>
          <p:nvPr>
            <p:ph type="title"/>
          </p:nvPr>
        </p:nvSpPr>
        <p:spPr>
          <a:xfrm>
            <a:off x="466722" y="586855"/>
            <a:ext cx="3201366" cy="3387497"/>
          </a:xfrm>
        </p:spPr>
        <p:txBody>
          <a:bodyPr anchor="b">
            <a:normAutofit/>
          </a:bodyPr>
          <a:lstStyle/>
          <a:p>
            <a:pPr algn="r"/>
            <a:r>
              <a:rPr lang="en-US" sz="3700">
                <a:solidFill>
                  <a:srgbClr val="FFFFFF"/>
                </a:solidFill>
              </a:rPr>
              <a:t>Developing effective marketing communication strategy </a:t>
            </a:r>
          </a:p>
        </p:txBody>
      </p:sp>
      <p:sp>
        <p:nvSpPr>
          <p:cNvPr id="3" name="Content Placeholder 2">
            <a:extLst>
              <a:ext uri="{FF2B5EF4-FFF2-40B4-BE49-F238E27FC236}">
                <a16:creationId xmlns:a16="http://schemas.microsoft.com/office/drawing/2014/main" id="{DD2A6A5F-0189-3F8F-6639-6F079C73D6ED}"/>
              </a:ext>
            </a:extLst>
          </p:cNvPr>
          <p:cNvSpPr>
            <a:spLocks noGrp="1"/>
          </p:cNvSpPr>
          <p:nvPr>
            <p:ph idx="1"/>
          </p:nvPr>
        </p:nvSpPr>
        <p:spPr>
          <a:xfrm>
            <a:off x="4810259" y="649480"/>
            <a:ext cx="6555347" cy="5546047"/>
          </a:xfrm>
        </p:spPr>
        <p:txBody>
          <a:bodyPr anchor="ctr">
            <a:normAutofit/>
          </a:bodyPr>
          <a:lstStyle/>
          <a:p>
            <a:r>
              <a:rPr lang="en-US" dirty="0"/>
              <a:t>1. Identifying the target audience: </a:t>
            </a:r>
          </a:p>
          <a:p>
            <a:r>
              <a:rPr lang="en-US" dirty="0"/>
              <a:t>The audience may be potential or current buyers, purchase decision makers or influencers </a:t>
            </a:r>
            <a:r>
              <a:rPr lang="en-US" dirty="0" err="1"/>
              <a:t>eg</a:t>
            </a:r>
            <a:r>
              <a:rPr lang="en-US" dirty="0"/>
              <a:t> some children may influence parents to buy tv set. </a:t>
            </a:r>
          </a:p>
          <a:p>
            <a:r>
              <a:rPr lang="en-US" dirty="0"/>
              <a:t>These parents may be buyers of toys although they are not the users. </a:t>
            </a:r>
          </a:p>
          <a:p>
            <a:r>
              <a:rPr lang="en-US" dirty="0"/>
              <a:t>The target audience affects communicators ‘decisions on what will be said, where it will be said and who will say it.</a:t>
            </a:r>
          </a:p>
          <a:p>
            <a:endParaRPr lang="en-US" sz="2000" dirty="0"/>
          </a:p>
        </p:txBody>
      </p:sp>
    </p:spTree>
    <p:extLst>
      <p:ext uri="{BB962C8B-B14F-4D97-AF65-F5344CB8AC3E}">
        <p14:creationId xmlns:p14="http://schemas.microsoft.com/office/powerpoint/2010/main" val="10813333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FA32F9-C53A-2468-0964-8D896F7295E2}"/>
              </a:ext>
            </a:extLst>
          </p:cNvPr>
          <p:cNvSpPr>
            <a:spLocks noGrp="1"/>
          </p:cNvSpPr>
          <p:nvPr>
            <p:ph type="title"/>
          </p:nvPr>
        </p:nvSpPr>
        <p:spPr>
          <a:xfrm>
            <a:off x="466722" y="586855"/>
            <a:ext cx="3201366" cy="3387497"/>
          </a:xfrm>
        </p:spPr>
        <p:txBody>
          <a:bodyPr anchor="b">
            <a:normAutofit/>
          </a:bodyPr>
          <a:lstStyle/>
          <a:p>
            <a:pPr algn="r"/>
            <a:r>
              <a:rPr lang="en-US" sz="3700">
                <a:solidFill>
                  <a:srgbClr val="FFFFFF"/>
                </a:solidFill>
              </a:rPr>
              <a:t>Developing effective marketing communication strategy </a:t>
            </a:r>
          </a:p>
        </p:txBody>
      </p:sp>
      <p:sp>
        <p:nvSpPr>
          <p:cNvPr id="3" name="Content Placeholder 2">
            <a:extLst>
              <a:ext uri="{FF2B5EF4-FFF2-40B4-BE49-F238E27FC236}">
                <a16:creationId xmlns:a16="http://schemas.microsoft.com/office/drawing/2014/main" id="{DD2A6A5F-0189-3F8F-6639-6F079C73D6ED}"/>
              </a:ext>
            </a:extLst>
          </p:cNvPr>
          <p:cNvSpPr>
            <a:spLocks noGrp="1"/>
          </p:cNvSpPr>
          <p:nvPr>
            <p:ph idx="1"/>
          </p:nvPr>
        </p:nvSpPr>
        <p:spPr>
          <a:xfrm>
            <a:off x="4810259" y="649480"/>
            <a:ext cx="6555347" cy="5546047"/>
          </a:xfrm>
        </p:spPr>
        <p:txBody>
          <a:bodyPr anchor="ctr">
            <a:normAutofit/>
          </a:bodyPr>
          <a:lstStyle/>
          <a:p>
            <a:r>
              <a:rPr lang="en-US" sz="2400" dirty="0"/>
              <a:t>2.	Determine the communication objectives: determine what she or he wants from the receiver</a:t>
            </a:r>
          </a:p>
          <a:p>
            <a:r>
              <a:rPr lang="en-US" sz="2400" dirty="0"/>
              <a:t>Examples of objectives communicator wants </a:t>
            </a:r>
          </a:p>
          <a:p>
            <a:pPr marL="514350" indent="-514350">
              <a:buFont typeface="+mj-lt"/>
              <a:buAutoNum type="alphaLcPeriod"/>
            </a:pPr>
            <a:r>
              <a:rPr lang="en-US" sz="2400" dirty="0"/>
              <a:t>Purchase of  products. </a:t>
            </a:r>
          </a:p>
          <a:p>
            <a:pPr marL="514350" indent="-514350">
              <a:buFont typeface="+mj-lt"/>
              <a:buAutoNum type="alphaLcPeriod"/>
            </a:pPr>
            <a:r>
              <a:rPr lang="en-US" sz="2400" dirty="0"/>
              <a:t>Improving an image, </a:t>
            </a:r>
          </a:p>
          <a:p>
            <a:pPr marL="514350" indent="-514350">
              <a:buFont typeface="+mj-lt"/>
              <a:buAutoNum type="alphaLcPeriod"/>
            </a:pPr>
            <a:r>
              <a:rPr lang="en-US" sz="2400" dirty="0"/>
              <a:t>Creating interest, </a:t>
            </a:r>
          </a:p>
          <a:p>
            <a:pPr marL="514350" indent="-514350">
              <a:buFont typeface="+mj-lt"/>
              <a:buAutoNum type="alphaLcPeriod"/>
            </a:pPr>
            <a:r>
              <a:rPr lang="en-US" sz="2400" dirty="0"/>
              <a:t>Build brand awareness, </a:t>
            </a:r>
          </a:p>
          <a:p>
            <a:pPr marL="514350" indent="-514350">
              <a:buFont typeface="+mj-lt"/>
              <a:buAutoNum type="alphaLcPeriod"/>
            </a:pPr>
            <a:r>
              <a:rPr lang="en-US" sz="2400" dirty="0"/>
              <a:t>Build brand attitude  </a:t>
            </a:r>
          </a:p>
          <a:p>
            <a:pPr marL="514350" indent="-514350">
              <a:buFont typeface="+mj-lt"/>
              <a:buAutoNum type="alphaLcPeriod"/>
            </a:pPr>
            <a:r>
              <a:rPr lang="en-US" sz="2400" dirty="0"/>
              <a:t>Maintenance of loyalty (reinforcement</a:t>
            </a:r>
          </a:p>
        </p:txBody>
      </p:sp>
    </p:spTree>
    <p:extLst>
      <p:ext uri="{BB962C8B-B14F-4D97-AF65-F5344CB8AC3E}">
        <p14:creationId xmlns:p14="http://schemas.microsoft.com/office/powerpoint/2010/main" val="913657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FA32F9-C53A-2468-0964-8D896F7295E2}"/>
              </a:ext>
            </a:extLst>
          </p:cNvPr>
          <p:cNvSpPr>
            <a:spLocks noGrp="1"/>
          </p:cNvSpPr>
          <p:nvPr>
            <p:ph type="title"/>
          </p:nvPr>
        </p:nvSpPr>
        <p:spPr>
          <a:xfrm>
            <a:off x="466722" y="586855"/>
            <a:ext cx="3201366" cy="3387497"/>
          </a:xfrm>
        </p:spPr>
        <p:txBody>
          <a:bodyPr anchor="b">
            <a:normAutofit/>
          </a:bodyPr>
          <a:lstStyle/>
          <a:p>
            <a:pPr algn="r"/>
            <a:r>
              <a:rPr lang="en-US" sz="3700">
                <a:solidFill>
                  <a:srgbClr val="FFFFFF"/>
                </a:solidFill>
              </a:rPr>
              <a:t>Developing effective marketing communication strategy </a:t>
            </a:r>
          </a:p>
        </p:txBody>
      </p:sp>
      <p:sp>
        <p:nvSpPr>
          <p:cNvPr id="3" name="Content Placeholder 2">
            <a:extLst>
              <a:ext uri="{FF2B5EF4-FFF2-40B4-BE49-F238E27FC236}">
                <a16:creationId xmlns:a16="http://schemas.microsoft.com/office/drawing/2014/main" id="{DD2A6A5F-0189-3F8F-6639-6F079C73D6ED}"/>
              </a:ext>
            </a:extLst>
          </p:cNvPr>
          <p:cNvSpPr>
            <a:spLocks noGrp="1"/>
          </p:cNvSpPr>
          <p:nvPr>
            <p:ph idx="1"/>
          </p:nvPr>
        </p:nvSpPr>
        <p:spPr>
          <a:xfrm>
            <a:off x="4810259" y="649480"/>
            <a:ext cx="6555347" cy="5546047"/>
          </a:xfrm>
        </p:spPr>
        <p:txBody>
          <a:bodyPr anchor="ctr">
            <a:normAutofit lnSpcReduction="10000"/>
          </a:bodyPr>
          <a:lstStyle/>
          <a:p>
            <a:endParaRPr lang="en-US" sz="2400" dirty="0"/>
          </a:p>
          <a:p>
            <a:r>
              <a:rPr lang="en-US" sz="2400" dirty="0"/>
              <a:t>3.	Choosing a message \designing the message: </a:t>
            </a:r>
          </a:p>
          <a:p>
            <a:r>
              <a:rPr lang="en-US" sz="2400" dirty="0"/>
              <a:t>The message should get attention, hold interest, arouse desire and obtain action (aida model). </a:t>
            </a:r>
          </a:p>
          <a:p>
            <a:r>
              <a:rPr lang="en-US" sz="2400" dirty="0"/>
              <a:t>This constitutes and qualifies of good message. </a:t>
            </a:r>
          </a:p>
          <a:p>
            <a:r>
              <a:rPr lang="en-US" sz="2400" dirty="0"/>
              <a:t>To formulate the message the marketing communicator must solve three problems:</a:t>
            </a:r>
          </a:p>
          <a:p>
            <a:r>
              <a:rPr lang="en-US" sz="2400" dirty="0"/>
              <a:t>(a) what to say (message content), </a:t>
            </a:r>
          </a:p>
          <a:p>
            <a:r>
              <a:rPr lang="en-US" sz="2400" dirty="0"/>
              <a:t>(b) how to say it logically (message structure) and </a:t>
            </a:r>
          </a:p>
          <a:p>
            <a:r>
              <a:rPr lang="en-US" sz="2400" dirty="0"/>
              <a:t>(c) how to say it symbolically (message format).</a:t>
            </a:r>
          </a:p>
          <a:p>
            <a:endParaRPr lang="en-US" sz="2000" dirty="0"/>
          </a:p>
        </p:txBody>
      </p:sp>
    </p:spTree>
    <p:extLst>
      <p:ext uri="{BB962C8B-B14F-4D97-AF65-F5344CB8AC3E}">
        <p14:creationId xmlns:p14="http://schemas.microsoft.com/office/powerpoint/2010/main" val="40666740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FA32F9-C53A-2468-0964-8D896F7295E2}"/>
              </a:ext>
            </a:extLst>
          </p:cNvPr>
          <p:cNvSpPr>
            <a:spLocks noGrp="1"/>
          </p:cNvSpPr>
          <p:nvPr>
            <p:ph type="title"/>
          </p:nvPr>
        </p:nvSpPr>
        <p:spPr>
          <a:xfrm>
            <a:off x="466722" y="586855"/>
            <a:ext cx="3201366" cy="3387497"/>
          </a:xfrm>
        </p:spPr>
        <p:txBody>
          <a:bodyPr anchor="b">
            <a:normAutofit/>
          </a:bodyPr>
          <a:lstStyle/>
          <a:p>
            <a:pPr algn="r"/>
            <a:r>
              <a:rPr lang="en-US" sz="3700">
                <a:solidFill>
                  <a:srgbClr val="FFFFFF"/>
                </a:solidFill>
              </a:rPr>
              <a:t>Developing effective marketing communication strategy </a:t>
            </a:r>
          </a:p>
        </p:txBody>
      </p:sp>
      <p:sp>
        <p:nvSpPr>
          <p:cNvPr id="3" name="Content Placeholder 2">
            <a:extLst>
              <a:ext uri="{FF2B5EF4-FFF2-40B4-BE49-F238E27FC236}">
                <a16:creationId xmlns:a16="http://schemas.microsoft.com/office/drawing/2014/main" id="{DD2A6A5F-0189-3F8F-6639-6F079C73D6ED}"/>
              </a:ext>
            </a:extLst>
          </p:cNvPr>
          <p:cNvSpPr>
            <a:spLocks noGrp="1"/>
          </p:cNvSpPr>
          <p:nvPr>
            <p:ph idx="1"/>
          </p:nvPr>
        </p:nvSpPr>
        <p:spPr>
          <a:xfrm>
            <a:off x="4810259" y="649480"/>
            <a:ext cx="6555347" cy="5546047"/>
          </a:xfrm>
        </p:spPr>
        <p:txBody>
          <a:bodyPr anchor="ctr">
            <a:normAutofit/>
          </a:bodyPr>
          <a:lstStyle/>
          <a:p>
            <a:r>
              <a:rPr lang="en-US" sz="2000" dirty="0"/>
              <a:t>4. Choosing the media \ selecting the channels of communication: this involves selecting channels of communication i.e. means of transmitting the message. </a:t>
            </a:r>
          </a:p>
          <a:p>
            <a:r>
              <a:rPr lang="en-US" sz="2000" dirty="0"/>
              <a:t>There are two types of channels of communication personal and non-personal.</a:t>
            </a:r>
          </a:p>
          <a:p>
            <a:r>
              <a:rPr lang="en-US" sz="2000" dirty="0"/>
              <a:t>A) personal channels: this is where two or more persons communicate to each other directly. This might be face- to- face, over the telephone or even through the mail. </a:t>
            </a:r>
          </a:p>
          <a:p>
            <a:r>
              <a:rPr lang="en-US" sz="2000" dirty="0"/>
              <a:t>B) Non-personal communication channels: these are media that carry messages without personal contact or feedback. They include print media (newspapers, magazines, direct mail,) broadcast media (radio, television) and display media (billboards, signs, posters). </a:t>
            </a:r>
          </a:p>
          <a:p>
            <a:r>
              <a:rPr lang="en-US" sz="2000" dirty="0"/>
              <a:t>The marketing communicator should consider advantages and disadvantages of each type before making decision on which to choose.</a:t>
            </a:r>
          </a:p>
          <a:p>
            <a:endParaRPr lang="en-US" sz="2000" dirty="0"/>
          </a:p>
        </p:txBody>
      </p:sp>
    </p:spTree>
    <p:extLst>
      <p:ext uri="{BB962C8B-B14F-4D97-AF65-F5344CB8AC3E}">
        <p14:creationId xmlns:p14="http://schemas.microsoft.com/office/powerpoint/2010/main" val="16491889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FA32F9-C53A-2468-0964-8D896F7295E2}"/>
              </a:ext>
            </a:extLst>
          </p:cNvPr>
          <p:cNvSpPr>
            <a:spLocks noGrp="1"/>
          </p:cNvSpPr>
          <p:nvPr>
            <p:ph type="title"/>
          </p:nvPr>
        </p:nvSpPr>
        <p:spPr>
          <a:xfrm>
            <a:off x="466722" y="586855"/>
            <a:ext cx="3201366" cy="3387497"/>
          </a:xfrm>
        </p:spPr>
        <p:txBody>
          <a:bodyPr anchor="b">
            <a:normAutofit/>
          </a:bodyPr>
          <a:lstStyle/>
          <a:p>
            <a:pPr algn="r"/>
            <a:r>
              <a:rPr lang="en-US" sz="3700">
                <a:solidFill>
                  <a:srgbClr val="FFFFFF"/>
                </a:solidFill>
              </a:rPr>
              <a:t>Developing effective marketing communication strategy </a:t>
            </a:r>
          </a:p>
        </p:txBody>
      </p:sp>
      <p:sp>
        <p:nvSpPr>
          <p:cNvPr id="3" name="Content Placeholder 2">
            <a:extLst>
              <a:ext uri="{FF2B5EF4-FFF2-40B4-BE49-F238E27FC236}">
                <a16:creationId xmlns:a16="http://schemas.microsoft.com/office/drawing/2014/main" id="{DD2A6A5F-0189-3F8F-6639-6F079C73D6ED}"/>
              </a:ext>
            </a:extLst>
          </p:cNvPr>
          <p:cNvSpPr>
            <a:spLocks noGrp="1"/>
          </p:cNvSpPr>
          <p:nvPr>
            <p:ph idx="1"/>
          </p:nvPr>
        </p:nvSpPr>
        <p:spPr>
          <a:xfrm>
            <a:off x="4810259" y="649480"/>
            <a:ext cx="6555347" cy="5546047"/>
          </a:xfrm>
        </p:spPr>
        <p:txBody>
          <a:bodyPr anchor="ctr">
            <a:normAutofit/>
          </a:bodyPr>
          <a:lstStyle/>
          <a:p>
            <a:r>
              <a:rPr lang="en-US" sz="1900" dirty="0"/>
              <a:t>5. Establishing the total communication budget: this involves determining how much the company should spend on promotion.</a:t>
            </a:r>
          </a:p>
          <a:p>
            <a:r>
              <a:rPr lang="en-US" sz="1900" dirty="0"/>
              <a:t> Marketers have four common methods of determining how much to spend on promotion.</a:t>
            </a:r>
          </a:p>
          <a:p>
            <a:r>
              <a:rPr lang="en-US" sz="1900" dirty="0"/>
              <a:t>(a) Affordable method: this involves simply setting the communication budget at the level affordable to the company. </a:t>
            </a:r>
          </a:p>
          <a:p>
            <a:r>
              <a:rPr lang="en-US" sz="1900" dirty="0"/>
              <a:t>(b) Percentage of sales: this involves setting promotion budget at a percentage of sales or anticipated sales. </a:t>
            </a:r>
          </a:p>
          <a:p>
            <a:r>
              <a:rPr lang="en-US" sz="1900" dirty="0"/>
              <a:t>(c) Competitive parity method: company’s communication budget is based on what competitors are using. </a:t>
            </a:r>
          </a:p>
          <a:p>
            <a:r>
              <a:rPr lang="en-US" sz="1900" dirty="0"/>
              <a:t>(d)	Objective-and-task method: this method calls upon marketers to develop their promotion budget by defining their promotion objectives and the tasks that must be performed in order to attain the objectives and then they estimate the cost of performing these tasks. </a:t>
            </a:r>
          </a:p>
        </p:txBody>
      </p:sp>
    </p:spTree>
    <p:extLst>
      <p:ext uri="{BB962C8B-B14F-4D97-AF65-F5344CB8AC3E}">
        <p14:creationId xmlns:p14="http://schemas.microsoft.com/office/powerpoint/2010/main" val="27750922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FA32F9-C53A-2468-0964-8D896F7295E2}"/>
              </a:ext>
            </a:extLst>
          </p:cNvPr>
          <p:cNvSpPr>
            <a:spLocks noGrp="1"/>
          </p:cNvSpPr>
          <p:nvPr>
            <p:ph type="title"/>
          </p:nvPr>
        </p:nvSpPr>
        <p:spPr>
          <a:xfrm>
            <a:off x="466722" y="586855"/>
            <a:ext cx="3201366" cy="3387497"/>
          </a:xfrm>
        </p:spPr>
        <p:txBody>
          <a:bodyPr anchor="b">
            <a:normAutofit/>
          </a:bodyPr>
          <a:lstStyle/>
          <a:p>
            <a:pPr algn="r"/>
            <a:r>
              <a:rPr lang="en-US" sz="3700">
                <a:solidFill>
                  <a:srgbClr val="FFFFFF"/>
                </a:solidFill>
              </a:rPr>
              <a:t>Developing effective marketing communication strategy </a:t>
            </a:r>
          </a:p>
        </p:txBody>
      </p:sp>
      <p:sp>
        <p:nvSpPr>
          <p:cNvPr id="3" name="Content Placeholder 2">
            <a:extLst>
              <a:ext uri="{FF2B5EF4-FFF2-40B4-BE49-F238E27FC236}">
                <a16:creationId xmlns:a16="http://schemas.microsoft.com/office/drawing/2014/main" id="{DD2A6A5F-0189-3F8F-6639-6F079C73D6ED}"/>
              </a:ext>
            </a:extLst>
          </p:cNvPr>
          <p:cNvSpPr>
            <a:spLocks noGrp="1"/>
          </p:cNvSpPr>
          <p:nvPr>
            <p:ph idx="1"/>
          </p:nvPr>
        </p:nvSpPr>
        <p:spPr>
          <a:xfrm>
            <a:off x="4810259" y="649480"/>
            <a:ext cx="6555347" cy="5546047"/>
          </a:xfrm>
        </p:spPr>
        <p:txBody>
          <a:bodyPr anchor="ctr">
            <a:normAutofit/>
          </a:bodyPr>
          <a:lstStyle/>
          <a:p>
            <a:r>
              <a:rPr lang="en-US" sz="2000" dirty="0"/>
              <a:t>6.	Deciding on the promotion mix variables: this is deciding how much of advertisement, personal selling, sales promotion and publicity the organization is going to use.</a:t>
            </a:r>
          </a:p>
          <a:p>
            <a:r>
              <a:rPr lang="en-US" sz="2000" dirty="0"/>
              <a:t>Companies face the task of distributing the total promotion budget over the promotion mix variables i.e. personal selling, sales promotion, publicity, and advertisement. </a:t>
            </a:r>
          </a:p>
          <a:p>
            <a:r>
              <a:rPr lang="en-US" sz="2000" dirty="0"/>
              <a:t>There are several factors that influence the marketers’ mix (choice) of promotional tools.</a:t>
            </a:r>
          </a:p>
          <a:p>
            <a:pPr marL="514350" indent="-514350">
              <a:buFont typeface="+mj-lt"/>
              <a:buAutoNum type="alphaLcPeriod"/>
            </a:pPr>
            <a:r>
              <a:rPr lang="en-US" sz="2000" dirty="0"/>
              <a:t>Qualities of promotional tools</a:t>
            </a:r>
          </a:p>
          <a:p>
            <a:pPr marL="514350" indent="-514350">
              <a:buFont typeface="+mj-lt"/>
              <a:buAutoNum type="alphaLcPeriod"/>
            </a:pPr>
            <a:r>
              <a:rPr lang="en-US" sz="2000" dirty="0"/>
              <a:t>Target market</a:t>
            </a:r>
          </a:p>
          <a:p>
            <a:pPr marL="514350" indent="-514350">
              <a:buFont typeface="+mj-lt"/>
              <a:buAutoNum type="alphaLcPeriod"/>
            </a:pPr>
            <a:r>
              <a:rPr lang="en-US" sz="2000" dirty="0"/>
              <a:t>Nature of the product </a:t>
            </a:r>
          </a:p>
          <a:p>
            <a:pPr marL="514350" indent="-514350">
              <a:buFont typeface="+mj-lt"/>
              <a:buAutoNum type="alphaLcPeriod"/>
            </a:pPr>
            <a:r>
              <a:rPr lang="en-US" sz="2000" dirty="0"/>
              <a:t>Stage of the product life cycle</a:t>
            </a:r>
          </a:p>
          <a:p>
            <a:pPr marL="514350" indent="-514350">
              <a:buFont typeface="+mj-lt"/>
              <a:buAutoNum type="alphaLcPeriod"/>
            </a:pPr>
            <a:r>
              <a:rPr lang="en-US" sz="2000" dirty="0"/>
              <a:t>Funds available </a:t>
            </a:r>
          </a:p>
          <a:p>
            <a:endParaRPr lang="en-US" sz="2000" dirty="0"/>
          </a:p>
        </p:txBody>
      </p:sp>
    </p:spTree>
    <p:extLst>
      <p:ext uri="{BB962C8B-B14F-4D97-AF65-F5344CB8AC3E}">
        <p14:creationId xmlns:p14="http://schemas.microsoft.com/office/powerpoint/2010/main" val="38820131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FA32F9-C53A-2468-0964-8D896F7295E2}"/>
              </a:ext>
            </a:extLst>
          </p:cNvPr>
          <p:cNvSpPr>
            <a:spLocks noGrp="1"/>
          </p:cNvSpPr>
          <p:nvPr>
            <p:ph type="title"/>
          </p:nvPr>
        </p:nvSpPr>
        <p:spPr>
          <a:xfrm>
            <a:off x="466722" y="586855"/>
            <a:ext cx="3201366" cy="3387497"/>
          </a:xfrm>
        </p:spPr>
        <p:txBody>
          <a:bodyPr anchor="b">
            <a:normAutofit/>
          </a:bodyPr>
          <a:lstStyle/>
          <a:p>
            <a:pPr algn="r"/>
            <a:r>
              <a:rPr lang="en-US" sz="3700">
                <a:solidFill>
                  <a:srgbClr val="FFFFFF"/>
                </a:solidFill>
              </a:rPr>
              <a:t>Developing effective marketing communication strategy </a:t>
            </a:r>
          </a:p>
        </p:txBody>
      </p:sp>
      <p:sp>
        <p:nvSpPr>
          <p:cNvPr id="3" name="Content Placeholder 2">
            <a:extLst>
              <a:ext uri="{FF2B5EF4-FFF2-40B4-BE49-F238E27FC236}">
                <a16:creationId xmlns:a16="http://schemas.microsoft.com/office/drawing/2014/main" id="{DD2A6A5F-0189-3F8F-6639-6F079C73D6ED}"/>
              </a:ext>
            </a:extLst>
          </p:cNvPr>
          <p:cNvSpPr>
            <a:spLocks noGrp="1"/>
          </p:cNvSpPr>
          <p:nvPr>
            <p:ph idx="1"/>
          </p:nvPr>
        </p:nvSpPr>
        <p:spPr>
          <a:xfrm>
            <a:off x="4810259" y="649480"/>
            <a:ext cx="6555347" cy="5546047"/>
          </a:xfrm>
        </p:spPr>
        <p:txBody>
          <a:bodyPr anchor="ctr">
            <a:normAutofit/>
          </a:bodyPr>
          <a:lstStyle/>
          <a:p>
            <a:r>
              <a:rPr lang="en-US" sz="1900" dirty="0"/>
              <a:t>7.	Measure communication results/Collecting feedback: </a:t>
            </a:r>
          </a:p>
          <a:p>
            <a:r>
              <a:rPr lang="en-US" sz="1900" dirty="0"/>
              <a:t>The marketing communicator must conduct research on the target audience after sending the message to determine its impact. </a:t>
            </a:r>
          </a:p>
          <a:p>
            <a:r>
              <a:rPr lang="en-US" sz="1900" dirty="0"/>
              <a:t>this involves asking the following questions:</a:t>
            </a:r>
          </a:p>
          <a:p>
            <a:pPr marL="514350" indent="-514350">
              <a:buFont typeface="+mj-lt"/>
              <a:buAutoNum type="alphaLcPeriod"/>
            </a:pPr>
            <a:r>
              <a:rPr lang="en-US" sz="1900" dirty="0"/>
              <a:t>Whether they remember the message</a:t>
            </a:r>
          </a:p>
          <a:p>
            <a:pPr marL="514350" indent="-514350">
              <a:buFont typeface="+mj-lt"/>
              <a:buAutoNum type="alphaLcPeriod"/>
            </a:pPr>
            <a:r>
              <a:rPr lang="en-US" sz="1900" dirty="0"/>
              <a:t>How many times they saw it.</a:t>
            </a:r>
          </a:p>
          <a:p>
            <a:pPr marL="514350" indent="-514350">
              <a:buFont typeface="+mj-lt"/>
              <a:buAutoNum type="alphaLcPeriod"/>
            </a:pPr>
            <a:r>
              <a:rPr lang="en-US" sz="1900" dirty="0"/>
              <a:t>What points they recall.</a:t>
            </a:r>
          </a:p>
          <a:p>
            <a:pPr marL="514350" indent="-514350">
              <a:buFont typeface="+mj-lt"/>
              <a:buAutoNum type="alphaLcPeriod"/>
            </a:pPr>
            <a:r>
              <a:rPr lang="en-US" sz="1900" dirty="0"/>
              <a:t>How they felt about the message.</a:t>
            </a:r>
          </a:p>
          <a:p>
            <a:pPr marL="514350" indent="-514350">
              <a:buFont typeface="+mj-lt"/>
              <a:buAutoNum type="alphaLcPeriod"/>
            </a:pPr>
            <a:r>
              <a:rPr lang="en-US" sz="1900" dirty="0"/>
              <a:t>Their present attitudes toward the product and company</a:t>
            </a:r>
          </a:p>
          <a:p>
            <a:r>
              <a:rPr lang="en-US" sz="1900" dirty="0"/>
              <a:t>The communicator should also measure behavior resulting from the</a:t>
            </a:r>
          </a:p>
          <a:p>
            <a:r>
              <a:rPr lang="en-US" sz="1900" dirty="0"/>
              <a:t>Feedback on marketing communication can be used to make changes in promotion program or the product itself.</a:t>
            </a:r>
          </a:p>
          <a:p>
            <a:endParaRPr lang="en-US" sz="1900" dirty="0"/>
          </a:p>
        </p:txBody>
      </p:sp>
    </p:spTree>
    <p:extLst>
      <p:ext uri="{BB962C8B-B14F-4D97-AF65-F5344CB8AC3E}">
        <p14:creationId xmlns:p14="http://schemas.microsoft.com/office/powerpoint/2010/main" val="10249264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FA32F9-C53A-2468-0964-8D896F7295E2}"/>
              </a:ext>
            </a:extLst>
          </p:cNvPr>
          <p:cNvSpPr>
            <a:spLocks noGrp="1"/>
          </p:cNvSpPr>
          <p:nvPr>
            <p:ph type="title"/>
          </p:nvPr>
        </p:nvSpPr>
        <p:spPr>
          <a:xfrm>
            <a:off x="466722" y="586855"/>
            <a:ext cx="3201366" cy="3387497"/>
          </a:xfrm>
        </p:spPr>
        <p:txBody>
          <a:bodyPr anchor="b">
            <a:normAutofit/>
          </a:bodyPr>
          <a:lstStyle/>
          <a:p>
            <a:pPr algn="r"/>
            <a:r>
              <a:rPr lang="en-US" sz="3700">
                <a:solidFill>
                  <a:srgbClr val="FFFFFF"/>
                </a:solidFill>
              </a:rPr>
              <a:t>Developing effective marketing communication strategy </a:t>
            </a:r>
          </a:p>
        </p:txBody>
      </p:sp>
      <p:sp>
        <p:nvSpPr>
          <p:cNvPr id="3" name="Content Placeholder 2">
            <a:extLst>
              <a:ext uri="{FF2B5EF4-FFF2-40B4-BE49-F238E27FC236}">
                <a16:creationId xmlns:a16="http://schemas.microsoft.com/office/drawing/2014/main" id="{DD2A6A5F-0189-3F8F-6639-6F079C73D6ED}"/>
              </a:ext>
            </a:extLst>
          </p:cNvPr>
          <p:cNvSpPr>
            <a:spLocks noGrp="1"/>
          </p:cNvSpPr>
          <p:nvPr>
            <p:ph idx="1"/>
          </p:nvPr>
        </p:nvSpPr>
        <p:spPr>
          <a:xfrm>
            <a:off x="4810259" y="649480"/>
            <a:ext cx="6555347" cy="5546047"/>
          </a:xfrm>
        </p:spPr>
        <p:txBody>
          <a:bodyPr anchor="ctr">
            <a:normAutofit/>
          </a:bodyPr>
          <a:lstStyle/>
          <a:p>
            <a:r>
              <a:rPr lang="en-US" sz="1600" dirty="0"/>
              <a:t>8.	Manage integrated marketing communication (IMC)</a:t>
            </a:r>
          </a:p>
          <a:p>
            <a:r>
              <a:rPr lang="en-US" sz="1600" dirty="0"/>
              <a:t>IMC is communication process that entails the planning, creation, integration, and implementation of diverse forms of communications (ads, sales promotions, publicity releases, event etc.) those are delivered over time to a brands targeted customers and prospects. </a:t>
            </a:r>
          </a:p>
          <a:p>
            <a:r>
              <a:rPr lang="en-US" sz="1600" dirty="0"/>
              <a:t>American Marketing Association define IMC as planning process designed to assure that all brand contacts received by a customer or prospect for a product or service, or organization are relevant to that person and consistent over time. </a:t>
            </a:r>
          </a:p>
          <a:p>
            <a:r>
              <a:rPr lang="en-US" sz="1600" dirty="0"/>
              <a:t>The goal of IMC is ultimately to influence or directly affect the behavior of the target audience.</a:t>
            </a:r>
          </a:p>
          <a:p>
            <a:r>
              <a:rPr lang="en-US" sz="1600" dirty="0"/>
              <a:t> IMC considers all sources of contact that a customer/ prospect has with the brand as potential delivery channels or messages and makes use f all communication methods that are relevant to customers/ prospects and to which they might be receptive.</a:t>
            </a:r>
          </a:p>
          <a:p>
            <a:r>
              <a:rPr lang="en-US" sz="1600" dirty="0"/>
              <a:t> IMC requires that all of a brands communication media and messages deliver a consistent message.</a:t>
            </a:r>
          </a:p>
          <a:p>
            <a:r>
              <a:rPr lang="en-US" sz="1600" dirty="0"/>
              <a:t> The IMC process further necessitates that the customer/ prospects is the starting point for determining the types of messages and channels that will serve best to inform, persuade and induce action.</a:t>
            </a:r>
          </a:p>
          <a:p>
            <a:endParaRPr lang="en-US" sz="1600" dirty="0"/>
          </a:p>
        </p:txBody>
      </p:sp>
    </p:spTree>
    <p:extLst>
      <p:ext uri="{BB962C8B-B14F-4D97-AF65-F5344CB8AC3E}">
        <p14:creationId xmlns:p14="http://schemas.microsoft.com/office/powerpoint/2010/main" val="36205133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7A833E-F296-6B08-7D76-5E11CDDA575D}"/>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References </a:t>
            </a:r>
          </a:p>
        </p:txBody>
      </p:sp>
      <p:sp>
        <p:nvSpPr>
          <p:cNvPr id="3" name="Content Placeholder 2">
            <a:extLst>
              <a:ext uri="{FF2B5EF4-FFF2-40B4-BE49-F238E27FC236}">
                <a16:creationId xmlns:a16="http://schemas.microsoft.com/office/drawing/2014/main" id="{86C865F1-1463-6A11-5DF2-373862B48A00}"/>
              </a:ext>
            </a:extLst>
          </p:cNvPr>
          <p:cNvSpPr>
            <a:spLocks noGrp="1"/>
          </p:cNvSpPr>
          <p:nvPr>
            <p:ph idx="1"/>
          </p:nvPr>
        </p:nvSpPr>
        <p:spPr>
          <a:xfrm>
            <a:off x="4810259" y="649480"/>
            <a:ext cx="6555347" cy="5546047"/>
          </a:xfrm>
        </p:spPr>
        <p:txBody>
          <a:bodyPr anchor="ctr">
            <a:normAutofit/>
          </a:bodyPr>
          <a:lstStyle/>
          <a:p>
            <a:r>
              <a:rPr lang="en-US" sz="1300"/>
              <a:t>Belch G. E and Belch M. A (1999) Advertising and promotion McGraw Hill </a:t>
            </a:r>
          </a:p>
          <a:p>
            <a:r>
              <a:rPr lang="en-US" sz="1300"/>
              <a:t>Bello, D. C., Pitts, R. E., &amp; Etzel, M. J. (1983). The Communication Effects of Controversial Sexual Content in Television Programs and Commercials. Journal of Advertising, 12(3), 32–42. https://doi.org/10.1080/00913367.1983.10672846</a:t>
            </a:r>
          </a:p>
          <a:p>
            <a:r>
              <a:rPr lang="en-US" sz="1300"/>
              <a:t>Clow, K. E., &amp; Baack, D. (2002). Integrated Advertising, Promotion and Marketing Communications (1st ed.). Prentic Hall</a:t>
            </a:r>
          </a:p>
          <a:p>
            <a:r>
              <a:rPr lang="en-US" sz="1300"/>
              <a:t>De Pelsmacker, P., Geuens M. and Van den Bergh J. (2007), Marketing communications: a European perspective. Harlow: Prentice-Hall/Financial Times. 610 p.</a:t>
            </a:r>
          </a:p>
          <a:p>
            <a:r>
              <a:rPr lang="en-US" sz="1300"/>
              <a:t>Fill C &amp; Barbara J. (2014) Marketing communication, Edinburgh Business School Heriot-Watt University</a:t>
            </a:r>
          </a:p>
          <a:p>
            <a:r>
              <a:rPr lang="en-US" sz="1300"/>
              <a:t>Kotler P &amp; Keller K.L (2016), Marketing management 16th Edition Pearson</a:t>
            </a:r>
          </a:p>
          <a:p>
            <a:r>
              <a:rPr lang="en-US" sz="1300"/>
              <a:t>Kotler P. &amp; Armstrong G. (2006). Principles of marketing, (11th Ed.) Upper Saddle River: New Jersey: Prentice-Hall</a:t>
            </a:r>
          </a:p>
          <a:p>
            <a:r>
              <a:rPr lang="en-US" sz="1300"/>
              <a:t>Quinn, V., Meenaghan, T., &amp; Brannick, T. (1992). Fear appeals: Segmentation is the way  to go. International Journal of Advertising, 11, 333-366</a:t>
            </a:r>
          </a:p>
          <a:p>
            <a:r>
              <a:rPr lang="en-US" sz="1300"/>
              <a:t>Reichert, T. and Ramirez, A. (2000). Defining sexually oriented appeals in advertising: A grounded theory investigation. Advances in Consumer Research, 27, 267-273.</a:t>
            </a:r>
          </a:p>
          <a:p>
            <a:r>
              <a:rPr lang="en-US" sz="1300"/>
              <a:t>Shimp, T. A. (2003) Advertising, Promotion and Supplemental Aspects of Integrated Marketing Communications (6th ed.). Mason, Ohio: Thomson South Western.</a:t>
            </a:r>
          </a:p>
          <a:p>
            <a:r>
              <a:rPr lang="en-US" sz="1300"/>
              <a:t>Tina, H (2000), Financial Services Marketing. Essex. Pearson Education Limited. </a:t>
            </a:r>
          </a:p>
        </p:txBody>
      </p:sp>
    </p:spTree>
    <p:extLst>
      <p:ext uri="{BB962C8B-B14F-4D97-AF65-F5344CB8AC3E}">
        <p14:creationId xmlns:p14="http://schemas.microsoft.com/office/powerpoint/2010/main" val="15361437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17E911-875F-4DE5-8699-99D9F1805A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A8249D-5CD0-119D-213B-878EE76CE857}"/>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Marketing Management Project </a:t>
            </a:r>
            <a:br>
              <a:rPr lang="en-US" sz="4000">
                <a:solidFill>
                  <a:srgbClr val="FFFFFF"/>
                </a:solidFill>
              </a:rPr>
            </a:br>
            <a:r>
              <a:rPr lang="en-US" sz="4000">
                <a:solidFill>
                  <a:srgbClr val="FFFFFF"/>
                </a:solidFill>
              </a:rPr>
              <a:t>part 7</a:t>
            </a:r>
          </a:p>
        </p:txBody>
      </p:sp>
      <p:sp>
        <p:nvSpPr>
          <p:cNvPr id="3" name="Content Placeholder 2">
            <a:extLst>
              <a:ext uri="{FF2B5EF4-FFF2-40B4-BE49-F238E27FC236}">
                <a16:creationId xmlns:a16="http://schemas.microsoft.com/office/drawing/2014/main" id="{ED901E3C-160E-8916-DA31-7BB3D460AF7B}"/>
              </a:ext>
            </a:extLst>
          </p:cNvPr>
          <p:cNvSpPr>
            <a:spLocks noGrp="1"/>
          </p:cNvSpPr>
          <p:nvPr>
            <p:ph idx="1"/>
          </p:nvPr>
        </p:nvSpPr>
        <p:spPr>
          <a:xfrm>
            <a:off x="4581727" y="649480"/>
            <a:ext cx="3025303" cy="5546047"/>
          </a:xfrm>
        </p:spPr>
        <p:txBody>
          <a:bodyPr anchor="ctr">
            <a:normAutofit/>
          </a:bodyPr>
          <a:lstStyle/>
          <a:p>
            <a:pPr marL="0" indent="0">
              <a:buNone/>
            </a:pPr>
            <a:endParaRPr lang="en-US" sz="2000"/>
          </a:p>
          <a:p>
            <a:r>
              <a:rPr lang="en-US" sz="2000"/>
              <a:t>This week we focus on communication strategy of the firm that we are studying. The task include:</a:t>
            </a:r>
          </a:p>
          <a:p>
            <a:r>
              <a:rPr lang="en-US" sz="2000"/>
              <a:t>a)	Determine the communication strategy employed by the firm.</a:t>
            </a:r>
          </a:p>
          <a:p>
            <a:r>
              <a:rPr lang="en-US" sz="2000"/>
              <a:t>b)	Recommend changes to make it more effective and justify your choices.</a:t>
            </a:r>
          </a:p>
          <a:p>
            <a:endParaRPr lang="en-US" sz="2000"/>
          </a:p>
        </p:txBody>
      </p:sp>
      <p:pic>
        <p:nvPicPr>
          <p:cNvPr id="5" name="Picture 4" descr="White bulbs with a yellow one standing out">
            <a:extLst>
              <a:ext uri="{FF2B5EF4-FFF2-40B4-BE49-F238E27FC236}">
                <a16:creationId xmlns:a16="http://schemas.microsoft.com/office/drawing/2014/main" id="{B8731E9A-81ED-C889-B761-26ACAC490125}"/>
              </a:ext>
            </a:extLst>
          </p:cNvPr>
          <p:cNvPicPr>
            <a:picLocks noChangeAspect="1"/>
          </p:cNvPicPr>
          <p:nvPr/>
        </p:nvPicPr>
        <p:blipFill rotWithShape="1">
          <a:blip r:embed="rId2"/>
          <a:srcRect l="22197" r="38067" b="-1"/>
          <a:stretch/>
        </p:blipFill>
        <p:spPr>
          <a:xfrm>
            <a:off x="8109502" y="10"/>
            <a:ext cx="4082498" cy="6857990"/>
          </a:xfrm>
          <a:prstGeom prst="rect">
            <a:avLst/>
          </a:prstGeom>
        </p:spPr>
      </p:pic>
    </p:spTree>
    <p:extLst>
      <p:ext uri="{BB962C8B-B14F-4D97-AF65-F5344CB8AC3E}">
        <p14:creationId xmlns:p14="http://schemas.microsoft.com/office/powerpoint/2010/main" val="18433878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6" name="Rectangle 25">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A7A7B8-DCB4-9C7E-0775-58BB9D37304D}"/>
              </a:ext>
            </a:extLst>
          </p:cNvPr>
          <p:cNvSpPr>
            <a:spLocks noGrp="1"/>
          </p:cNvSpPr>
          <p:nvPr>
            <p:ph type="title"/>
          </p:nvPr>
        </p:nvSpPr>
        <p:spPr>
          <a:xfrm>
            <a:off x="586478" y="1683756"/>
            <a:ext cx="3115265" cy="2396359"/>
          </a:xfrm>
        </p:spPr>
        <p:txBody>
          <a:bodyPr anchor="b">
            <a:normAutofit/>
          </a:bodyPr>
          <a:lstStyle/>
          <a:p>
            <a:pPr algn="r"/>
            <a:r>
              <a:rPr lang="en-US" sz="4000">
                <a:solidFill>
                  <a:srgbClr val="FFFFFF"/>
                </a:solidFill>
              </a:rPr>
              <a:t>End </a:t>
            </a:r>
          </a:p>
        </p:txBody>
      </p:sp>
      <p:graphicFrame>
        <p:nvGraphicFramePr>
          <p:cNvPr id="27" name="Content Placeholder 2">
            <a:extLst>
              <a:ext uri="{FF2B5EF4-FFF2-40B4-BE49-F238E27FC236}">
                <a16:creationId xmlns:a16="http://schemas.microsoft.com/office/drawing/2014/main" id="{DFBBBE92-881A-829D-CDD8-BD487925C518}"/>
              </a:ext>
            </a:extLst>
          </p:cNvPr>
          <p:cNvGraphicFramePr>
            <a:graphicFrameLocks noGrp="1"/>
          </p:cNvGraphicFramePr>
          <p:nvPr>
            <p:ph idx="1"/>
            <p:extLst>
              <p:ext uri="{D42A27DB-BD31-4B8C-83A1-F6EECF244321}">
                <p14:modId xmlns:p14="http://schemas.microsoft.com/office/powerpoint/2010/main" val="4204625876"/>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680018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234</TotalTime>
  <Words>3589</Words>
  <Application>Microsoft Office PowerPoint</Application>
  <PresentationFormat>Widescreen</PresentationFormat>
  <Paragraphs>244</Paragraphs>
  <Slides>36</Slides>
  <Notes>1</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36</vt:i4>
      </vt:variant>
    </vt:vector>
  </HeadingPairs>
  <TitlesOfParts>
    <vt:vector size="40" baseType="lpstr">
      <vt:lpstr>Aptos</vt:lpstr>
      <vt:lpstr>Aptos Display</vt:lpstr>
      <vt:lpstr>Arial</vt:lpstr>
      <vt:lpstr>Office Theme</vt:lpstr>
      <vt:lpstr>MARKETING MANAGEMENT AND STRATEGIES  WEEK 8 LECTURE MARKETING COMMUNICATION STRATEGIES</vt:lpstr>
      <vt:lpstr>Welcome!</vt:lpstr>
      <vt:lpstr>Quotes on marketing communication</vt:lpstr>
      <vt:lpstr>Subtopics </vt:lpstr>
      <vt:lpstr>What is marketing  communication?</vt:lpstr>
      <vt:lpstr>What is marketing  communication?</vt:lpstr>
      <vt:lpstr>Roles of marketing communication</vt:lpstr>
      <vt:lpstr>Communication process</vt:lpstr>
      <vt:lpstr>Communication process</vt:lpstr>
      <vt:lpstr>Communication process</vt:lpstr>
      <vt:lpstr>Strategic applications of selected communication elements in marketing communications</vt:lpstr>
      <vt:lpstr>Strategic applications of selected communication elements in marketing communications</vt:lpstr>
      <vt:lpstr>Strategic applications of selected communication elements in marketing communications</vt:lpstr>
      <vt:lpstr>Strategic applications of selected communication elements in marketing communications</vt:lpstr>
      <vt:lpstr>Strategic applications of selected communication elements in marketing communications</vt:lpstr>
      <vt:lpstr>Strategic applications of selected communication elements in marketing communications</vt:lpstr>
      <vt:lpstr>Strategic applications of selected communication elements in marketing communications</vt:lpstr>
      <vt:lpstr>Promotion mix </vt:lpstr>
      <vt:lpstr>Promotion mix </vt:lpstr>
      <vt:lpstr>Promotion mix </vt:lpstr>
      <vt:lpstr>Promotion mix </vt:lpstr>
      <vt:lpstr>Promotion mix </vt:lpstr>
      <vt:lpstr>Promotion mix </vt:lpstr>
      <vt:lpstr>Promotion mix </vt:lpstr>
      <vt:lpstr>.</vt:lpstr>
      <vt:lpstr>Developing effective marketing communication strategy </vt:lpstr>
      <vt:lpstr>Developing effective marketing communication strategy </vt:lpstr>
      <vt:lpstr>Developing effective marketing communication strategy </vt:lpstr>
      <vt:lpstr>Developing effective marketing communication strategy </vt:lpstr>
      <vt:lpstr>Developing effective marketing communication strategy </vt:lpstr>
      <vt:lpstr>Developing effective marketing communication strategy </vt:lpstr>
      <vt:lpstr>Developing effective marketing communication strategy </vt:lpstr>
      <vt:lpstr>Developing effective marketing communication strategy </vt:lpstr>
      <vt:lpstr>References </vt:lpstr>
      <vt:lpstr>Marketing Management Project  part 7</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MANAGEMENT AND STRATEGIES  WEEK 8 LECTURE MARKETING COMMUNICATION STRATEGIES</dc:title>
  <dc:creator>Dr. John N. Kamau</dc:creator>
  <cp:lastModifiedBy>Dr. John N. Kamau</cp:lastModifiedBy>
  <cp:revision>4</cp:revision>
  <dcterms:created xsi:type="dcterms:W3CDTF">2024-05-07T04:31:42Z</dcterms:created>
  <dcterms:modified xsi:type="dcterms:W3CDTF">2024-05-07T08:26:26Z</dcterms:modified>
</cp:coreProperties>
</file>