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5"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15" autoAdjust="0"/>
    <p:restoredTop sz="94660"/>
  </p:normalViewPr>
  <p:slideViewPr>
    <p:cSldViewPr snapToGrid="0">
      <p:cViewPr varScale="1">
        <p:scale>
          <a:sx n="65" d="100"/>
          <a:sy n="65" d="100"/>
        </p:scale>
        <p:origin x="91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BFDC5E3A-E97F-4057-9B44-7DA162ADB701}" type="datetimeFigureOut">
              <a:rPr lang="en-US" smtClean="0"/>
              <a:t>5/13/2024</a:t>
            </a:fld>
            <a:endParaRPr lang="en-US"/>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U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A844C860-DF31-4C8C-A093-C63BE4782FEE}" type="slidenum">
              <a:rPr lang="en-US" smtClean="0"/>
              <a:t>‹#›</a:t>
            </a:fld>
            <a:endParaRPr lang="en-US"/>
          </a:p>
        </p:txBody>
      </p:sp>
    </p:spTree>
    <p:extLst>
      <p:ext uri="{BB962C8B-B14F-4D97-AF65-F5344CB8AC3E}">
        <p14:creationId xmlns:p14="http://schemas.microsoft.com/office/powerpoint/2010/main" val="3050790600"/>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FDC5E3A-E97F-4057-9B44-7DA162ADB701}" type="datetimeFigureOut">
              <a:rPr lang="en-US" smtClean="0"/>
              <a:t>5/13/2024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844C860-DF31-4C8C-A093-C63BE4782FEE}" type="slidenum">
              <a:rPr lang="en-US" smtClean="0"/>
              <a:t>‹#›</a:t>
            </a:fld>
            <a:endParaRPr lang="en-US"/>
          </a:p>
        </p:txBody>
      </p:sp>
    </p:spTree>
    <p:extLst>
      <p:ext uri="{BB962C8B-B14F-4D97-AF65-F5344CB8AC3E}">
        <p14:creationId xmlns:p14="http://schemas.microsoft.com/office/powerpoint/2010/main" val="15249077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BFDC5E3A-E97F-4057-9B44-7DA162ADB701}" type="datetimeFigureOut">
              <a:rPr lang="en-US" smtClean="0"/>
              <a:t>5/13/2024</a:t>
            </a:fld>
            <a:endParaRPr lang="en-US"/>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US"/>
          </a:p>
        </p:txBody>
      </p:sp>
      <p:sp>
        <p:nvSpPr>
          <p:cNvPr id="6" name="Slide Number Placeholder 5"/>
          <p:cNvSpPr>
            <a:spLocks noGrp="1"/>
          </p:cNvSpPr>
          <p:nvPr>
            <p:ph type="sldNum" sz="quarter" idx="12"/>
          </p:nvPr>
        </p:nvSpPr>
        <p:spPr>
          <a:xfrm>
            <a:off x="8604504" y="5211060"/>
            <a:ext cx="2112264" cy="228600"/>
          </a:xfrm>
        </p:spPr>
        <p:txBody>
          <a:bodyPr/>
          <a:lstStyle/>
          <a:p>
            <a:fld id="{A844C860-DF31-4C8C-A093-C63BE4782FEE}" type="slidenum">
              <a:rPr lang="en-US" smtClean="0"/>
              <a:t>‹#›</a:t>
            </a:fld>
            <a:endParaRPr lang="en-US"/>
          </a:p>
        </p:txBody>
      </p:sp>
    </p:spTree>
    <p:extLst>
      <p:ext uri="{BB962C8B-B14F-4D97-AF65-F5344CB8AC3E}">
        <p14:creationId xmlns:p14="http://schemas.microsoft.com/office/powerpoint/2010/main" val="43298671"/>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FDC5E3A-E97F-4057-9B44-7DA162ADB701}" type="datetimeFigureOut">
              <a:rPr lang="en-US" smtClean="0"/>
              <a:t>5/13/2024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844C860-DF31-4C8C-A093-C63BE4782FEE}" type="slidenum">
              <a:rPr lang="en-US" smtClean="0"/>
              <a:t>‹#›</a:t>
            </a:fld>
            <a:endParaRPr lang="en-US"/>
          </a:p>
        </p:txBody>
      </p:sp>
    </p:spTree>
    <p:extLst>
      <p:ext uri="{BB962C8B-B14F-4D97-AF65-F5344CB8AC3E}">
        <p14:creationId xmlns:p14="http://schemas.microsoft.com/office/powerpoint/2010/main" val="33968081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FDC5E3A-E97F-4057-9B44-7DA162ADB701}" type="datetimeFigureOut">
              <a:rPr lang="en-US" smtClean="0"/>
              <a:t>5/13/2024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844C860-DF31-4C8C-A093-C63BE4782FEE}" type="slidenum">
              <a:rPr lang="en-US" smtClean="0"/>
              <a:t>‹#›</a:t>
            </a:fld>
            <a:endParaRPr lang="en-US"/>
          </a:p>
        </p:txBody>
      </p:sp>
    </p:spTree>
    <p:extLst>
      <p:ext uri="{BB962C8B-B14F-4D97-AF65-F5344CB8AC3E}">
        <p14:creationId xmlns:p14="http://schemas.microsoft.com/office/powerpoint/2010/main" val="7721822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FDC5E3A-E97F-4057-9B44-7DA162ADB701}" type="datetimeFigureOut">
              <a:rPr lang="en-US" smtClean="0"/>
              <a:t>5/13/2024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844C860-DF31-4C8C-A093-C63BE4782FEE}" type="slidenum">
              <a:rPr lang="en-US" smtClean="0"/>
              <a:t>‹#›</a:t>
            </a:fld>
            <a:endParaRPr lang="en-US"/>
          </a:p>
        </p:txBody>
      </p:sp>
    </p:spTree>
    <p:extLst>
      <p:ext uri="{BB962C8B-B14F-4D97-AF65-F5344CB8AC3E}">
        <p14:creationId xmlns:p14="http://schemas.microsoft.com/office/powerpoint/2010/main" val="30109582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DC5E3A-E97F-4057-9B44-7DA162ADB701}" type="datetimeFigureOut">
              <a:rPr lang="en-US" smtClean="0"/>
              <a:t>5/13/2024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844C860-DF31-4C8C-A093-C63BE4782FEE}" type="slidenum">
              <a:rPr lang="en-US" smtClean="0"/>
              <a:t>‹#›</a:t>
            </a:fld>
            <a:endParaRPr lang="en-US"/>
          </a:p>
        </p:txBody>
      </p:sp>
    </p:spTree>
    <p:extLst>
      <p:ext uri="{BB962C8B-B14F-4D97-AF65-F5344CB8AC3E}">
        <p14:creationId xmlns:p14="http://schemas.microsoft.com/office/powerpoint/2010/main" val="32491710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BFDC5E3A-E97F-4057-9B44-7DA162ADB701}" type="datetimeFigureOut">
              <a:rPr lang="en-US" smtClean="0"/>
              <a:t>5/13/2024</a:t>
            </a:fld>
            <a:endParaRPr lang="en-US"/>
          </a:p>
        </p:txBody>
      </p:sp>
      <p:sp>
        <p:nvSpPr>
          <p:cNvPr id="9" name="Footer Placeholder 8"/>
          <p:cNvSpPr>
            <a:spLocks noGrp="1"/>
          </p:cNvSpPr>
          <p:nvPr>
            <p:ph type="ftr" sz="quarter" idx="11"/>
          </p:nvPr>
        </p:nvSpPr>
        <p:spPr/>
        <p:txBody>
          <a:bodyPr/>
          <a:lstStyle>
            <a:lvl1pPr algn="r">
              <a:defRPr/>
            </a:lvl1pPr>
          </a:lstStyle>
          <a:p>
            <a:endParaRPr lang="en-US"/>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A844C860-DF31-4C8C-A093-C63BE4782FEE}" type="slidenum">
              <a:rPr lang="en-US" smtClean="0"/>
              <a:t>‹#›</a:t>
            </a:fld>
            <a:endParaRPr lang="en-US"/>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5710109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BFDC5E3A-E97F-4057-9B44-7DA162ADB701}" type="datetimeFigureOut">
              <a:rPr lang="en-US" smtClean="0"/>
              <a:t>5/13/2024</a:t>
            </a:fld>
            <a:endParaRPr lang="en-U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US"/>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A844C860-DF31-4C8C-A093-C63BE4782FEE}" type="slidenum">
              <a:rPr lang="en-US" smtClean="0"/>
              <a:t>‹#›</a:t>
            </a:fld>
            <a:endParaRPr lang="en-US"/>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9503817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DC5E3A-E97F-4057-9B44-7DA162ADB701}" type="datetimeFigureOut">
              <a:rPr lang="en-US" smtClean="0"/>
              <a:t>5/13/2024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844C860-DF31-4C8C-A093-C63BE4782FEE}" type="slidenum">
              <a:rPr lang="en-US" smtClean="0"/>
              <a:t>‹#›</a:t>
            </a:fld>
            <a:endParaRPr lang="en-US"/>
          </a:p>
        </p:txBody>
      </p:sp>
    </p:spTree>
    <p:extLst>
      <p:ext uri="{BB962C8B-B14F-4D97-AF65-F5344CB8AC3E}">
        <p14:creationId xmlns:p14="http://schemas.microsoft.com/office/powerpoint/2010/main" val="8443551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DC5E3A-E97F-4057-9B44-7DA162ADB701}" type="datetimeFigureOut">
              <a:rPr lang="en-US" smtClean="0"/>
              <a:t>5/13/2024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844C860-DF31-4C8C-A093-C63BE4782FEE}" type="slidenum">
              <a:rPr lang="en-US" smtClean="0"/>
              <a:t>‹#›</a:t>
            </a:fld>
            <a:endParaRPr lang="en-US"/>
          </a:p>
        </p:txBody>
      </p:sp>
    </p:spTree>
    <p:extLst>
      <p:ext uri="{BB962C8B-B14F-4D97-AF65-F5344CB8AC3E}">
        <p14:creationId xmlns:p14="http://schemas.microsoft.com/office/powerpoint/2010/main" val="9542317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BFDC5E3A-E97F-4057-9B44-7DA162ADB701}" type="datetimeFigureOut">
              <a:rPr lang="en-US" smtClean="0"/>
              <a:t>5/13/2024</a:t>
            </a:fld>
            <a:endParaRPr lang="en-US"/>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US"/>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A844C860-DF31-4C8C-A093-C63BE4782FEE}" type="slidenum">
              <a:rPr lang="en-US" smtClean="0"/>
              <a:t>‹#›</a:t>
            </a:fld>
            <a:endParaRPr lang="en-US"/>
          </a:p>
        </p:txBody>
      </p:sp>
    </p:spTree>
    <p:extLst>
      <p:ext uri="{BB962C8B-B14F-4D97-AF65-F5344CB8AC3E}">
        <p14:creationId xmlns:p14="http://schemas.microsoft.com/office/powerpoint/2010/main" val="920809968"/>
      </p:ext>
    </p:extLst>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7AB99E-39B5-96CF-D506-5E2DE56C0259}"/>
              </a:ext>
            </a:extLst>
          </p:cNvPr>
          <p:cNvSpPr>
            <a:spLocks noGrp="1"/>
          </p:cNvSpPr>
          <p:nvPr>
            <p:ph type="ctrTitle"/>
          </p:nvPr>
        </p:nvSpPr>
        <p:spPr/>
        <p:txBody>
          <a:bodyPr>
            <a:noAutofit/>
          </a:bodyPr>
          <a:lstStyle/>
          <a:p>
            <a:r>
              <a:rPr lang="en-US" sz="4400" dirty="0"/>
              <a:t>MARKETING MANAGEMENT AND STRATEGY</a:t>
            </a:r>
            <a:br>
              <a:rPr lang="en-US" sz="4400" dirty="0"/>
            </a:br>
            <a:r>
              <a:rPr lang="en-US" sz="4400" dirty="0"/>
              <a:t>WEEK 9 LECTURE</a:t>
            </a:r>
            <a:br>
              <a:rPr lang="en-US" sz="4400" dirty="0"/>
            </a:br>
            <a:r>
              <a:rPr lang="en-US" sz="4400" dirty="0"/>
              <a:t>DISTRIBUTION STRATEGIES</a:t>
            </a:r>
          </a:p>
        </p:txBody>
      </p:sp>
      <p:sp>
        <p:nvSpPr>
          <p:cNvPr id="3" name="Subtitle 2">
            <a:extLst>
              <a:ext uri="{FF2B5EF4-FFF2-40B4-BE49-F238E27FC236}">
                <a16:creationId xmlns:a16="http://schemas.microsoft.com/office/drawing/2014/main" id="{5D41A391-7A41-19A7-F501-36993E2EF21F}"/>
              </a:ext>
            </a:extLst>
          </p:cNvPr>
          <p:cNvSpPr>
            <a:spLocks noGrp="1"/>
          </p:cNvSpPr>
          <p:nvPr>
            <p:ph type="subTitle" idx="1"/>
          </p:nvPr>
        </p:nvSpPr>
        <p:spPr/>
        <p:txBody>
          <a:bodyPr/>
          <a:lstStyle/>
          <a:p>
            <a:r>
              <a:rPr lang="en-US" dirty="0"/>
              <a:t>Dr. John N Kamau</a:t>
            </a:r>
          </a:p>
        </p:txBody>
      </p:sp>
    </p:spTree>
    <p:extLst>
      <p:ext uri="{BB962C8B-B14F-4D97-AF65-F5344CB8AC3E}">
        <p14:creationId xmlns:p14="http://schemas.microsoft.com/office/powerpoint/2010/main" val="766963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9B9A98-1BEE-AE8A-5DC0-29C89836A58E}"/>
              </a:ext>
            </a:extLst>
          </p:cNvPr>
          <p:cNvSpPr>
            <a:spLocks noGrp="1"/>
          </p:cNvSpPr>
          <p:nvPr>
            <p:ph type="title"/>
          </p:nvPr>
        </p:nvSpPr>
        <p:spPr/>
        <p:txBody>
          <a:bodyPr/>
          <a:lstStyle/>
          <a:p>
            <a:r>
              <a:rPr lang="en-US" dirty="0"/>
              <a:t>Welcome </a:t>
            </a:r>
          </a:p>
        </p:txBody>
      </p:sp>
      <p:sp>
        <p:nvSpPr>
          <p:cNvPr id="3" name="Content Placeholder 2">
            <a:extLst>
              <a:ext uri="{FF2B5EF4-FFF2-40B4-BE49-F238E27FC236}">
                <a16:creationId xmlns:a16="http://schemas.microsoft.com/office/drawing/2014/main" id="{D0154341-CCAC-E23B-87FC-5F5156F705BF}"/>
              </a:ext>
            </a:extLst>
          </p:cNvPr>
          <p:cNvSpPr>
            <a:spLocks noGrp="1"/>
          </p:cNvSpPr>
          <p:nvPr>
            <p:ph idx="1"/>
          </p:nvPr>
        </p:nvSpPr>
        <p:spPr/>
        <p:txBody>
          <a:bodyPr>
            <a:normAutofit/>
          </a:bodyPr>
          <a:lstStyle/>
          <a:p>
            <a:r>
              <a:rPr lang="en-US" dirty="0"/>
              <a:t>Welcome to week 9 lecture</a:t>
            </a:r>
          </a:p>
          <a:p>
            <a:r>
              <a:rPr lang="en-US" dirty="0"/>
              <a:t>We have covered three Ps of marketing </a:t>
            </a:r>
          </a:p>
          <a:p>
            <a:r>
              <a:rPr lang="en-US" dirty="0"/>
              <a:t>We are now focusing on fourth P (Place, Distribution)</a:t>
            </a:r>
          </a:p>
          <a:p>
            <a:r>
              <a:rPr lang="en-US" dirty="0"/>
              <a:t>Remember the great commission “ </a:t>
            </a:r>
          </a:p>
          <a:p>
            <a:r>
              <a:rPr lang="en-US" dirty="0"/>
              <a:t>Matthew 28:18-20 NIV: 18  Then Jesus came to them and said, “All authority in heaven and on earth has been given to me.   19  Therefore go and make disciples of all nations,   baptizing them in the name of the Father and of the Son and of the Holy Spirit,   20  and teaching   them to obey everything I have commanded you. And surely I am with you   always, to the very end of the age.”</a:t>
            </a:r>
          </a:p>
        </p:txBody>
      </p:sp>
    </p:spTree>
    <p:extLst>
      <p:ext uri="{BB962C8B-B14F-4D97-AF65-F5344CB8AC3E}">
        <p14:creationId xmlns:p14="http://schemas.microsoft.com/office/powerpoint/2010/main" val="37838542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118AE5-2E97-E12D-B7A6-3CE809C759A2}"/>
              </a:ext>
            </a:extLst>
          </p:cNvPr>
          <p:cNvSpPr>
            <a:spLocks noGrp="1"/>
          </p:cNvSpPr>
          <p:nvPr>
            <p:ph type="title"/>
          </p:nvPr>
        </p:nvSpPr>
        <p:spPr/>
        <p:txBody>
          <a:bodyPr/>
          <a:lstStyle/>
          <a:p>
            <a:r>
              <a:rPr lang="en-US" dirty="0"/>
              <a:t>Subtopics </a:t>
            </a:r>
          </a:p>
        </p:txBody>
      </p:sp>
      <p:sp>
        <p:nvSpPr>
          <p:cNvPr id="3" name="Content Placeholder 2">
            <a:extLst>
              <a:ext uri="{FF2B5EF4-FFF2-40B4-BE49-F238E27FC236}">
                <a16:creationId xmlns:a16="http://schemas.microsoft.com/office/drawing/2014/main" id="{7FB60457-2261-8722-F616-49FD8E3970E6}"/>
              </a:ext>
            </a:extLst>
          </p:cNvPr>
          <p:cNvSpPr>
            <a:spLocks noGrp="1"/>
          </p:cNvSpPr>
          <p:nvPr>
            <p:ph idx="1"/>
          </p:nvPr>
        </p:nvSpPr>
        <p:spPr/>
        <p:txBody>
          <a:bodyPr/>
          <a:lstStyle/>
          <a:p>
            <a:r>
              <a:rPr lang="en-US" dirty="0"/>
              <a:t>Definition of distribution channels  (place) </a:t>
            </a:r>
          </a:p>
          <a:p>
            <a:r>
              <a:rPr lang="en-US" dirty="0"/>
              <a:t>Participants in distribution (intermediaries)</a:t>
            </a:r>
          </a:p>
          <a:p>
            <a:r>
              <a:rPr lang="en-US" dirty="0"/>
              <a:t>Distribution channels </a:t>
            </a:r>
          </a:p>
          <a:p>
            <a:r>
              <a:rPr lang="en-US" dirty="0"/>
              <a:t>Distribution strategies </a:t>
            </a:r>
          </a:p>
          <a:p>
            <a:r>
              <a:rPr lang="en-US" dirty="0"/>
              <a:t>Physical distribution (logistics management ) </a:t>
            </a:r>
          </a:p>
        </p:txBody>
      </p:sp>
    </p:spTree>
    <p:extLst>
      <p:ext uri="{BB962C8B-B14F-4D97-AF65-F5344CB8AC3E}">
        <p14:creationId xmlns:p14="http://schemas.microsoft.com/office/powerpoint/2010/main" val="23604074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CFF8B8-8F2E-436F-339F-A8B6B39689BE}"/>
              </a:ext>
            </a:extLst>
          </p:cNvPr>
          <p:cNvSpPr>
            <a:spLocks noGrp="1"/>
          </p:cNvSpPr>
          <p:nvPr>
            <p:ph type="title"/>
          </p:nvPr>
        </p:nvSpPr>
        <p:spPr/>
        <p:txBody>
          <a:bodyPr/>
          <a:lstStyle/>
          <a:p>
            <a:r>
              <a:rPr lang="en-US" dirty="0"/>
              <a:t>Quotes on distribution </a:t>
            </a:r>
          </a:p>
        </p:txBody>
      </p:sp>
      <p:sp>
        <p:nvSpPr>
          <p:cNvPr id="3" name="Content Placeholder 2">
            <a:extLst>
              <a:ext uri="{FF2B5EF4-FFF2-40B4-BE49-F238E27FC236}">
                <a16:creationId xmlns:a16="http://schemas.microsoft.com/office/drawing/2014/main" id="{F5D76C97-FBF5-2DE1-3ABC-6B221C6A1531}"/>
              </a:ext>
            </a:extLst>
          </p:cNvPr>
          <p:cNvSpPr>
            <a:spLocks noGrp="1"/>
          </p:cNvSpPr>
          <p:nvPr>
            <p:ph idx="1"/>
          </p:nvPr>
        </p:nvSpPr>
        <p:spPr/>
        <p:txBody>
          <a:bodyPr>
            <a:normAutofit/>
          </a:bodyPr>
          <a:lstStyle/>
          <a:p>
            <a:r>
              <a:rPr lang="en-US" dirty="0"/>
              <a:t>1.	“By getting into distribution and production, I am actually widening my base.” Ajay Devgan</a:t>
            </a:r>
          </a:p>
          <a:p>
            <a:r>
              <a:rPr lang="en-US" dirty="0"/>
              <a:t>2.	“If you can get just one distribution channel to work, you have a great business. If you try for several but don't nail one, you're finished.” “Most businesses get zero distribution channels to work: poor sales rather than bad product is the most common cause of failure.” Peter Thiel</a:t>
            </a:r>
          </a:p>
          <a:p>
            <a:r>
              <a:rPr lang="en-US" dirty="0"/>
              <a:t>3.	“It's not about in store versus online, or physical versus virtual... business in this century is often but not always about omni-channel distribution and getting leads and sales through a variety of platforms that may include all of the above or unique combinations.” </a:t>
            </a:r>
            <a:r>
              <a:rPr lang="en-US" dirty="0" err="1"/>
              <a:t>Hendrith</a:t>
            </a:r>
            <a:r>
              <a:rPr lang="en-US" dirty="0"/>
              <a:t> </a:t>
            </a:r>
            <a:r>
              <a:rPr lang="en-US" dirty="0" err="1"/>
              <a:t>Vanlon</a:t>
            </a:r>
            <a:r>
              <a:rPr lang="en-US" dirty="0"/>
              <a:t> Smith Jr, CEO of Mayflower-Plymouth.</a:t>
            </a:r>
          </a:p>
          <a:p>
            <a:endParaRPr lang="en-US" dirty="0"/>
          </a:p>
        </p:txBody>
      </p:sp>
    </p:spTree>
    <p:extLst>
      <p:ext uri="{BB962C8B-B14F-4D97-AF65-F5344CB8AC3E}">
        <p14:creationId xmlns:p14="http://schemas.microsoft.com/office/powerpoint/2010/main" val="20210947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CFF8B8-8F2E-436F-339F-A8B6B39689BE}"/>
              </a:ext>
            </a:extLst>
          </p:cNvPr>
          <p:cNvSpPr>
            <a:spLocks noGrp="1"/>
          </p:cNvSpPr>
          <p:nvPr>
            <p:ph type="title"/>
          </p:nvPr>
        </p:nvSpPr>
        <p:spPr/>
        <p:txBody>
          <a:bodyPr/>
          <a:lstStyle/>
          <a:p>
            <a:r>
              <a:rPr lang="en-US" dirty="0"/>
              <a:t>Quotes on distribution </a:t>
            </a:r>
          </a:p>
        </p:txBody>
      </p:sp>
      <p:sp>
        <p:nvSpPr>
          <p:cNvPr id="3" name="Content Placeholder 2">
            <a:extLst>
              <a:ext uri="{FF2B5EF4-FFF2-40B4-BE49-F238E27FC236}">
                <a16:creationId xmlns:a16="http://schemas.microsoft.com/office/drawing/2014/main" id="{F5D76C97-FBF5-2DE1-3ABC-6B221C6A1531}"/>
              </a:ext>
            </a:extLst>
          </p:cNvPr>
          <p:cNvSpPr>
            <a:spLocks noGrp="1"/>
          </p:cNvSpPr>
          <p:nvPr>
            <p:ph idx="1"/>
          </p:nvPr>
        </p:nvSpPr>
        <p:spPr/>
        <p:txBody>
          <a:bodyPr>
            <a:normAutofit/>
          </a:bodyPr>
          <a:lstStyle/>
          <a:p>
            <a:r>
              <a:rPr lang="en-US" dirty="0"/>
              <a:t>4.	Like most retailers, we don’t know exactly where we will land at the end of it but our curiosity and willingness to create will be a guide for us.  Jesper </a:t>
            </a:r>
            <a:r>
              <a:rPr lang="en-US" dirty="0" err="1"/>
              <a:t>Brodin</a:t>
            </a:r>
            <a:r>
              <a:rPr lang="en-US" dirty="0"/>
              <a:t>, CEO, Ikea</a:t>
            </a:r>
          </a:p>
          <a:p>
            <a:r>
              <a:rPr lang="en-US" dirty="0"/>
              <a:t>5.	With more [distribution] channels, it's important to have 'must-have' content and brands that cut through the clutter. Thomas O Staggs</a:t>
            </a:r>
          </a:p>
          <a:p>
            <a:endParaRPr lang="en-US" dirty="0"/>
          </a:p>
        </p:txBody>
      </p:sp>
    </p:spTree>
    <p:extLst>
      <p:ext uri="{BB962C8B-B14F-4D97-AF65-F5344CB8AC3E}">
        <p14:creationId xmlns:p14="http://schemas.microsoft.com/office/powerpoint/2010/main" val="8052709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6A036F-34CC-7FB3-AEA7-432C9C90A0CF}"/>
              </a:ext>
            </a:extLst>
          </p:cNvPr>
          <p:cNvSpPr>
            <a:spLocks noGrp="1"/>
          </p:cNvSpPr>
          <p:nvPr>
            <p:ph type="title"/>
          </p:nvPr>
        </p:nvSpPr>
        <p:spPr/>
        <p:txBody>
          <a:bodyPr/>
          <a:lstStyle/>
          <a:p>
            <a:r>
              <a:rPr lang="en-US" dirty="0"/>
              <a:t>What is a marketing channel?</a:t>
            </a:r>
          </a:p>
        </p:txBody>
      </p:sp>
      <p:sp>
        <p:nvSpPr>
          <p:cNvPr id="3" name="Content Placeholder 2">
            <a:extLst>
              <a:ext uri="{FF2B5EF4-FFF2-40B4-BE49-F238E27FC236}">
                <a16:creationId xmlns:a16="http://schemas.microsoft.com/office/drawing/2014/main" id="{FF86C029-9117-4750-8DF3-1772C9957E66}"/>
              </a:ext>
            </a:extLst>
          </p:cNvPr>
          <p:cNvSpPr>
            <a:spLocks noGrp="1"/>
          </p:cNvSpPr>
          <p:nvPr>
            <p:ph idx="1"/>
          </p:nvPr>
        </p:nvSpPr>
        <p:spPr/>
        <p:txBody>
          <a:bodyPr>
            <a:normAutofit/>
          </a:bodyPr>
          <a:lstStyle/>
          <a:p>
            <a:r>
              <a:rPr lang="en-US" dirty="0"/>
              <a:t>A channel of distribution refers to a set of interdependent entities that are aligned for the purpose of transferring possession of a product from producer to consumer or business user (Marshall and Johnson (2010).  </a:t>
            </a:r>
          </a:p>
          <a:p>
            <a:r>
              <a:rPr lang="en-US" dirty="0"/>
              <a:t>A marketing channel is a set of interdependent organizations involved in the process of making a product or service available for use or consumption (El-Ansary et al , 2001) .</a:t>
            </a:r>
          </a:p>
          <a:p>
            <a:r>
              <a:rPr lang="en-US" dirty="0"/>
              <a:t>Rosenbloom (2013) views a marketing channel as the external contractual organization that management operates to achieve its distribution objectives</a:t>
            </a:r>
          </a:p>
        </p:txBody>
      </p:sp>
    </p:spTree>
    <p:extLst>
      <p:ext uri="{BB962C8B-B14F-4D97-AF65-F5344CB8AC3E}">
        <p14:creationId xmlns:p14="http://schemas.microsoft.com/office/powerpoint/2010/main" val="8115772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6A036F-34CC-7FB3-AEA7-432C9C90A0CF}"/>
              </a:ext>
            </a:extLst>
          </p:cNvPr>
          <p:cNvSpPr>
            <a:spLocks noGrp="1"/>
          </p:cNvSpPr>
          <p:nvPr>
            <p:ph type="title"/>
          </p:nvPr>
        </p:nvSpPr>
        <p:spPr/>
        <p:txBody>
          <a:bodyPr/>
          <a:lstStyle/>
          <a:p>
            <a:r>
              <a:rPr lang="en-US" dirty="0"/>
              <a:t>What is a marketing channel?</a:t>
            </a:r>
          </a:p>
        </p:txBody>
      </p:sp>
      <p:sp>
        <p:nvSpPr>
          <p:cNvPr id="3" name="Content Placeholder 2">
            <a:extLst>
              <a:ext uri="{FF2B5EF4-FFF2-40B4-BE49-F238E27FC236}">
                <a16:creationId xmlns:a16="http://schemas.microsoft.com/office/drawing/2014/main" id="{FF86C029-9117-4750-8DF3-1772C9957E66}"/>
              </a:ext>
            </a:extLst>
          </p:cNvPr>
          <p:cNvSpPr>
            <a:spLocks noGrp="1"/>
          </p:cNvSpPr>
          <p:nvPr>
            <p:ph idx="1"/>
          </p:nvPr>
        </p:nvSpPr>
        <p:spPr/>
        <p:txBody>
          <a:bodyPr>
            <a:normAutofit/>
          </a:bodyPr>
          <a:lstStyle/>
          <a:p>
            <a:r>
              <a:rPr lang="en-US" dirty="0"/>
              <a:t>From these definitions we observe that: </a:t>
            </a:r>
          </a:p>
          <a:p>
            <a:r>
              <a:rPr lang="en-US" dirty="0"/>
              <a:t>(</a:t>
            </a:r>
            <a:r>
              <a:rPr lang="en-US" dirty="0" err="1"/>
              <a:t>i</a:t>
            </a:r>
            <a:r>
              <a:rPr lang="en-US" dirty="0"/>
              <a:t>)	A marketing channel is a set of interdependent organizations </a:t>
            </a:r>
          </a:p>
          <a:p>
            <a:r>
              <a:rPr lang="en-US" dirty="0"/>
              <a:t>(ii)	Marketing channel is a process.  </a:t>
            </a:r>
          </a:p>
          <a:p>
            <a:r>
              <a:rPr lang="en-US" dirty="0"/>
              <a:t>(iii)	External: the marketing channel exists outside the firm</a:t>
            </a:r>
          </a:p>
          <a:p>
            <a:r>
              <a:rPr lang="en-US" dirty="0"/>
              <a:t>(iv)	Contractual: firms or parties involved in the negotiatory functions</a:t>
            </a:r>
          </a:p>
          <a:p>
            <a:r>
              <a:rPr lang="en-US" dirty="0"/>
              <a:t>(v)	Operates: involvement by management in the affairs of the channel. </a:t>
            </a:r>
          </a:p>
          <a:p>
            <a:r>
              <a:rPr lang="en-US" dirty="0"/>
              <a:t>(vi)	Distribution objective: management has certain distribution goals (vii)	The purpose of the marketing channel is making a product or service available for use or consumption.</a:t>
            </a:r>
          </a:p>
          <a:p>
            <a:endParaRPr lang="en-US" dirty="0"/>
          </a:p>
        </p:txBody>
      </p:sp>
    </p:spTree>
    <p:extLst>
      <p:ext uri="{BB962C8B-B14F-4D97-AF65-F5344CB8AC3E}">
        <p14:creationId xmlns:p14="http://schemas.microsoft.com/office/powerpoint/2010/main" val="7585352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26EF36-624C-5BB7-9FBA-34AF10728271}"/>
              </a:ext>
            </a:extLst>
          </p:cNvPr>
          <p:cNvSpPr>
            <a:spLocks noGrp="1"/>
          </p:cNvSpPr>
          <p:nvPr>
            <p:ph type="title"/>
          </p:nvPr>
        </p:nvSpPr>
        <p:spPr/>
        <p:txBody>
          <a:bodyPr>
            <a:normAutofit fontScale="90000"/>
          </a:bodyPr>
          <a:lstStyle/>
          <a:p>
            <a:r>
              <a:rPr lang="en-US" dirty="0"/>
              <a:t>Participant in distribution management (marketing intermediaries) and their functions </a:t>
            </a:r>
            <a:br>
              <a:rPr lang="en-US" dirty="0"/>
            </a:br>
            <a:endParaRPr lang="en-US" dirty="0"/>
          </a:p>
        </p:txBody>
      </p:sp>
      <p:sp>
        <p:nvSpPr>
          <p:cNvPr id="3" name="Content Placeholder 2">
            <a:extLst>
              <a:ext uri="{FF2B5EF4-FFF2-40B4-BE49-F238E27FC236}">
                <a16:creationId xmlns:a16="http://schemas.microsoft.com/office/drawing/2014/main" id="{308C994C-AF91-ADCD-C470-3C942E9647E0}"/>
              </a:ext>
            </a:extLst>
          </p:cNvPr>
          <p:cNvSpPr>
            <a:spLocks noGrp="1"/>
          </p:cNvSpPr>
          <p:nvPr>
            <p:ph idx="1"/>
          </p:nvPr>
        </p:nvSpPr>
        <p:spPr/>
        <p:txBody>
          <a:bodyPr>
            <a:normAutofit fontScale="85000" lnSpcReduction="10000"/>
          </a:bodyPr>
          <a:lstStyle/>
          <a:p>
            <a:r>
              <a:rPr lang="en-US" sz="2000" dirty="0"/>
              <a:t>There are a variety of distributors that facilitate movement of goods from manufacturer to consumers. </a:t>
            </a:r>
          </a:p>
          <a:p>
            <a:r>
              <a:rPr lang="en-US" sz="2000" dirty="0"/>
              <a:t>1. Wholesalers: These are companies that are engaged largely in buying, taking title to, storing and physically handling products in relatively large quantities and then reselling them in small quantities to retailers, industrial, commercial, institutions and other wholesalers. </a:t>
            </a:r>
          </a:p>
          <a:p>
            <a:r>
              <a:rPr lang="en-US" sz="2000" dirty="0"/>
              <a:t>2. Retailers: Retailers consist of business firms engaged primarily in selling merchandise for personal or household consumption and rendering services incidental to the sales of goods </a:t>
            </a:r>
          </a:p>
          <a:p>
            <a:r>
              <a:rPr lang="en-US" sz="2000" dirty="0"/>
              <a:t>3. Agents: They are independent market intermediaries who do not take title to the goods in which they deal with but are actively involved in functions of buying and selling while acting on behalf of their client </a:t>
            </a:r>
          </a:p>
          <a:p>
            <a:r>
              <a:rPr lang="en-US" sz="2000" dirty="0"/>
              <a:t>4. Brokers: an intermediary between buyers and sellers, facilitating transactions between parties in exchange for a fee or commission and usually possess specialized knowledge of the market and provide valuable insights and advice to their clients. </a:t>
            </a:r>
          </a:p>
        </p:txBody>
      </p:sp>
    </p:spTree>
    <p:extLst>
      <p:ext uri="{BB962C8B-B14F-4D97-AF65-F5344CB8AC3E}">
        <p14:creationId xmlns:p14="http://schemas.microsoft.com/office/powerpoint/2010/main" val="21419277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73CB75-D288-C648-6B60-9E47E0EC6A3A}"/>
              </a:ext>
            </a:extLst>
          </p:cNvPr>
          <p:cNvSpPr>
            <a:spLocks noGrp="1"/>
          </p:cNvSpPr>
          <p:nvPr>
            <p:ph type="title"/>
          </p:nvPr>
        </p:nvSpPr>
        <p:spPr/>
        <p:txBody>
          <a:bodyPr/>
          <a:lstStyle/>
          <a:p>
            <a:r>
              <a:rPr lang="en-US" dirty="0"/>
              <a:t>Tasks performed by wholesalers </a:t>
            </a:r>
          </a:p>
        </p:txBody>
      </p:sp>
      <p:graphicFrame>
        <p:nvGraphicFramePr>
          <p:cNvPr id="4" name="Content Placeholder 3">
            <a:extLst>
              <a:ext uri="{FF2B5EF4-FFF2-40B4-BE49-F238E27FC236}">
                <a16:creationId xmlns:a16="http://schemas.microsoft.com/office/drawing/2014/main" id="{55153E2E-ED9B-9D6B-7FE8-BC989E5DEF41}"/>
              </a:ext>
            </a:extLst>
          </p:cNvPr>
          <p:cNvGraphicFramePr>
            <a:graphicFrameLocks noGrp="1"/>
          </p:cNvGraphicFramePr>
          <p:nvPr>
            <p:ph idx="1"/>
            <p:extLst>
              <p:ext uri="{D42A27DB-BD31-4B8C-83A1-F6EECF244321}">
                <p14:modId xmlns:p14="http://schemas.microsoft.com/office/powerpoint/2010/main" val="1027427853"/>
              </p:ext>
            </p:extLst>
          </p:nvPr>
        </p:nvGraphicFramePr>
        <p:xfrm>
          <a:off x="1371600" y="1489588"/>
          <a:ext cx="8495071" cy="5111092"/>
        </p:xfrm>
        <a:graphic>
          <a:graphicData uri="http://schemas.openxmlformats.org/drawingml/2006/table">
            <a:tbl>
              <a:tblPr firstRow="1" firstCol="1" bandRow="1"/>
              <a:tblGrid>
                <a:gridCol w="1226561">
                  <a:extLst>
                    <a:ext uri="{9D8B030D-6E8A-4147-A177-3AD203B41FA5}">
                      <a16:colId xmlns:a16="http://schemas.microsoft.com/office/drawing/2014/main" val="3167167399"/>
                    </a:ext>
                  </a:extLst>
                </a:gridCol>
                <a:gridCol w="7268510">
                  <a:extLst>
                    <a:ext uri="{9D8B030D-6E8A-4147-A177-3AD203B41FA5}">
                      <a16:colId xmlns:a16="http://schemas.microsoft.com/office/drawing/2014/main" val="976236939"/>
                    </a:ext>
                  </a:extLst>
                </a:gridCol>
              </a:tblGrid>
              <a:tr h="255189">
                <a:tc>
                  <a:txBody>
                    <a:bodyPr/>
                    <a:lstStyle/>
                    <a:p>
                      <a:pPr marL="0" marR="0" algn="just">
                        <a:lnSpc>
                          <a:spcPct val="115000"/>
                        </a:lnSpc>
                        <a:spcBef>
                          <a:spcPts val="0"/>
                        </a:spcBef>
                        <a:spcAft>
                          <a:spcPts val="600"/>
                        </a:spcAft>
                      </a:pPr>
                      <a:r>
                        <a:rPr lang="en-US" sz="1600" b="1" kern="100">
                          <a:effectLst/>
                          <a:latin typeface="Times New Roman" panose="02020603050405020304" pitchFamily="18" charset="0"/>
                          <a:ea typeface="SimSun" panose="02010600030101010101" pitchFamily="2" charset="-122"/>
                          <a:cs typeface="Times New Roman" panose="02020603050405020304" pitchFamily="18" charset="0"/>
                        </a:rPr>
                        <a:t>Task </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40698" marR="40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600" b="1" kern="100">
                          <a:effectLst/>
                          <a:latin typeface="Times New Roman" panose="02020603050405020304" pitchFamily="18" charset="0"/>
                          <a:ea typeface="SimSun" panose="02010600030101010101" pitchFamily="2" charset="-122"/>
                          <a:cs typeface="Times New Roman" panose="02020603050405020304" pitchFamily="18" charset="0"/>
                        </a:rPr>
                        <a:t>Explanation </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40698" marR="40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346727014"/>
                  </a:ext>
                </a:extLst>
              </a:tr>
              <a:tr h="255189">
                <a:tc gridSpan="2">
                  <a:txBody>
                    <a:bodyPr/>
                    <a:lstStyle/>
                    <a:p>
                      <a:pPr marL="0" marR="0" algn="ctr">
                        <a:lnSpc>
                          <a:spcPct val="115000"/>
                        </a:lnSpc>
                        <a:spcBef>
                          <a:spcPts val="0"/>
                        </a:spcBef>
                        <a:spcAft>
                          <a:spcPts val="600"/>
                        </a:spcAft>
                      </a:pPr>
                      <a:r>
                        <a:rPr lang="en-US" sz="1600" i="1" kern="100">
                          <a:effectLst/>
                          <a:latin typeface="Times New Roman" panose="02020603050405020304" pitchFamily="18" charset="0"/>
                          <a:ea typeface="SimSun" panose="02010600030101010101" pitchFamily="2" charset="-122"/>
                          <a:cs typeface="Times New Roman" panose="02020603050405020304" pitchFamily="18" charset="0"/>
                        </a:rPr>
                        <a:t>Task performed to producers/manufacturers</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40698" marR="40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extLst>
                  <a:ext uri="{0D108BD9-81ED-4DB2-BD59-A6C34878D82A}">
                    <a16:rowId xmlns:a16="http://schemas.microsoft.com/office/drawing/2014/main" val="3644978473"/>
                  </a:ext>
                </a:extLst>
              </a:tr>
              <a:tr h="527567">
                <a:tc>
                  <a:txBody>
                    <a:bodyPr/>
                    <a:lstStyle/>
                    <a:p>
                      <a:pPr marL="0" marR="0" algn="just">
                        <a:lnSpc>
                          <a:spcPct val="115000"/>
                        </a:lnSpc>
                        <a:spcBef>
                          <a:spcPts val="0"/>
                        </a:spcBef>
                        <a:spcAft>
                          <a:spcPts val="600"/>
                        </a:spcAft>
                      </a:pPr>
                      <a:r>
                        <a:rPr lang="en-US" sz="1600" kern="100">
                          <a:effectLst/>
                          <a:latin typeface="Times New Roman" panose="02020603050405020304" pitchFamily="18" charset="0"/>
                          <a:ea typeface="SimSun" panose="02010600030101010101" pitchFamily="2" charset="-122"/>
                          <a:cs typeface="Times New Roman" panose="02020603050405020304" pitchFamily="18" charset="0"/>
                        </a:rPr>
                        <a:t>Market coverage </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40698" marR="40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600" kern="100">
                          <a:effectLst/>
                          <a:latin typeface="Times New Roman" panose="02020603050405020304" pitchFamily="18" charset="0"/>
                          <a:ea typeface="SimSun" panose="02010600030101010101" pitchFamily="2" charset="-122"/>
                          <a:cs typeface="Times New Roman" panose="02020603050405020304" pitchFamily="18" charset="0"/>
                        </a:rPr>
                        <a:t>Ensuring goods are made available to customers who are spread over large geographical areas.</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40698" marR="40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23838831"/>
                  </a:ext>
                </a:extLst>
              </a:tr>
              <a:tr h="527567">
                <a:tc>
                  <a:txBody>
                    <a:bodyPr/>
                    <a:lstStyle/>
                    <a:p>
                      <a:pPr marL="0" marR="0" algn="just">
                        <a:lnSpc>
                          <a:spcPct val="115000"/>
                        </a:lnSpc>
                        <a:spcBef>
                          <a:spcPts val="0"/>
                        </a:spcBef>
                        <a:spcAft>
                          <a:spcPts val="600"/>
                        </a:spcAft>
                      </a:pPr>
                      <a:r>
                        <a:rPr lang="en-US" sz="1600" kern="100">
                          <a:effectLst/>
                          <a:latin typeface="Times New Roman" panose="02020603050405020304" pitchFamily="18" charset="0"/>
                          <a:ea typeface="SimSun" panose="02010600030101010101" pitchFamily="2" charset="-122"/>
                          <a:cs typeface="Times New Roman" panose="02020603050405020304" pitchFamily="18" charset="0"/>
                        </a:rPr>
                        <a:t>Making Sales </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40698" marR="40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600" kern="100">
                          <a:effectLst/>
                          <a:latin typeface="Times New Roman" panose="02020603050405020304" pitchFamily="18" charset="0"/>
                          <a:ea typeface="SimSun" panose="02010600030101010101" pitchFamily="2" charset="-122"/>
                          <a:cs typeface="Times New Roman" panose="02020603050405020304" pitchFamily="18" charset="0"/>
                        </a:rPr>
                        <a:t>This helps to reduce cost of employing salespeople to cover large geographical areas</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40698" marR="40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30013407"/>
                  </a:ext>
                </a:extLst>
              </a:tr>
              <a:tr h="527567">
                <a:tc>
                  <a:txBody>
                    <a:bodyPr/>
                    <a:lstStyle/>
                    <a:p>
                      <a:pPr marL="0" marR="0" algn="just">
                        <a:lnSpc>
                          <a:spcPct val="115000"/>
                        </a:lnSpc>
                        <a:spcBef>
                          <a:spcPts val="0"/>
                        </a:spcBef>
                        <a:spcAft>
                          <a:spcPts val="600"/>
                        </a:spcAft>
                      </a:pPr>
                      <a:r>
                        <a:rPr lang="en-US" sz="1600" kern="100">
                          <a:effectLst/>
                          <a:latin typeface="Times New Roman" panose="02020603050405020304" pitchFamily="18" charset="0"/>
                          <a:ea typeface="SimSun" panose="02010600030101010101" pitchFamily="2" charset="-122"/>
                          <a:cs typeface="Times New Roman" panose="02020603050405020304" pitchFamily="18" charset="0"/>
                        </a:rPr>
                        <a:t>Holding inventory</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40698" marR="40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600" kern="100">
                          <a:effectLst/>
                          <a:latin typeface="Times New Roman" panose="02020603050405020304" pitchFamily="18" charset="0"/>
                          <a:ea typeface="SimSun" panose="02010600030101010101" pitchFamily="2" charset="-122"/>
                          <a:cs typeface="Times New Roman" panose="02020603050405020304" pitchFamily="18" charset="0"/>
                        </a:rPr>
                        <a:t>Wholesalers reduce the producer’s financial burden and producers’ risks associated with holding large inventories.</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40698" marR="40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1481813"/>
                  </a:ext>
                </a:extLst>
              </a:tr>
              <a:tr h="527567">
                <a:tc>
                  <a:txBody>
                    <a:bodyPr/>
                    <a:lstStyle/>
                    <a:p>
                      <a:pPr marL="0" marR="0" algn="just">
                        <a:lnSpc>
                          <a:spcPct val="115000"/>
                        </a:lnSpc>
                        <a:spcBef>
                          <a:spcPts val="0"/>
                        </a:spcBef>
                        <a:spcAft>
                          <a:spcPts val="600"/>
                        </a:spcAft>
                      </a:pPr>
                      <a:r>
                        <a:rPr lang="en-US" sz="1600" kern="100">
                          <a:effectLst/>
                          <a:latin typeface="Times New Roman" panose="02020603050405020304" pitchFamily="18" charset="0"/>
                          <a:ea typeface="SimSun" panose="02010600030101010101" pitchFamily="2" charset="-122"/>
                          <a:cs typeface="Times New Roman" panose="02020603050405020304" pitchFamily="18" charset="0"/>
                        </a:rPr>
                        <a:t>Order processing </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40698" marR="40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600" kern="100">
                          <a:effectLst/>
                          <a:latin typeface="Times New Roman" panose="02020603050405020304" pitchFamily="18" charset="0"/>
                          <a:ea typeface="SimSun" panose="02010600030101010101" pitchFamily="2" charset="-122"/>
                          <a:cs typeface="Times New Roman" panose="02020603050405020304" pitchFamily="18" charset="0"/>
                        </a:rPr>
                        <a:t>Wholesalers, are equipped to handle small orders, from many customers which would be too challenging for producers</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40698" marR="40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908042828"/>
                  </a:ext>
                </a:extLst>
              </a:tr>
              <a:tr h="799941">
                <a:tc>
                  <a:txBody>
                    <a:bodyPr/>
                    <a:lstStyle/>
                    <a:p>
                      <a:pPr marL="0" marR="0" algn="just">
                        <a:lnSpc>
                          <a:spcPct val="115000"/>
                        </a:lnSpc>
                        <a:spcBef>
                          <a:spcPts val="0"/>
                        </a:spcBef>
                        <a:spcAft>
                          <a:spcPts val="600"/>
                        </a:spcAft>
                      </a:pPr>
                      <a:r>
                        <a:rPr lang="en-US" sz="1600" kern="100">
                          <a:effectLst/>
                          <a:latin typeface="Times New Roman" panose="02020603050405020304" pitchFamily="18" charset="0"/>
                          <a:ea typeface="SimSun" panose="02010600030101010101" pitchFamily="2" charset="-122"/>
                          <a:cs typeface="Times New Roman" panose="02020603050405020304" pitchFamily="18" charset="0"/>
                        </a:rPr>
                        <a:t>Marketing information</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40698" marR="40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600" kern="100">
                          <a:effectLst/>
                          <a:latin typeface="Times New Roman" panose="02020603050405020304" pitchFamily="18" charset="0"/>
                          <a:ea typeface="SimSun" panose="02010600030101010101" pitchFamily="2" charset="-122"/>
                          <a:cs typeface="Times New Roman" panose="02020603050405020304" pitchFamily="18" charset="0"/>
                        </a:rPr>
                        <a:t>Wholesalers learn about customers’ product and service requirements and pass information to producers who use it for product planning strategies</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40698" marR="40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934671383"/>
                  </a:ext>
                </a:extLst>
              </a:tr>
              <a:tr h="527567">
                <a:tc>
                  <a:txBody>
                    <a:bodyPr/>
                    <a:lstStyle/>
                    <a:p>
                      <a:pPr marL="0" marR="0" algn="just">
                        <a:lnSpc>
                          <a:spcPct val="115000"/>
                        </a:lnSpc>
                        <a:spcBef>
                          <a:spcPts val="0"/>
                        </a:spcBef>
                        <a:spcAft>
                          <a:spcPts val="600"/>
                        </a:spcAft>
                      </a:pPr>
                      <a:r>
                        <a:rPr lang="en-US" sz="1600" kern="100">
                          <a:effectLst/>
                          <a:latin typeface="Times New Roman" panose="02020603050405020304" pitchFamily="18" charset="0"/>
                          <a:ea typeface="SimSun" panose="02010600030101010101" pitchFamily="2" charset="-122"/>
                          <a:cs typeface="Times New Roman" panose="02020603050405020304" pitchFamily="18" charset="0"/>
                        </a:rPr>
                        <a:t>Physical distribution</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40698" marR="40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600" kern="100">
                          <a:effectLst/>
                          <a:latin typeface="Times New Roman" panose="02020603050405020304" pitchFamily="18" charset="0"/>
                          <a:ea typeface="SimSun" panose="02010600030101010101" pitchFamily="2" charset="-122"/>
                          <a:cs typeface="Times New Roman" panose="02020603050405020304" pitchFamily="18" charset="0"/>
                        </a:rPr>
                        <a:t>This is the transportation and storage of products as they move from the producer to the consumer.</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40698" marR="40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53619055"/>
                  </a:ext>
                </a:extLst>
              </a:tr>
              <a:tr h="527567">
                <a:tc>
                  <a:txBody>
                    <a:bodyPr/>
                    <a:lstStyle/>
                    <a:p>
                      <a:pPr marL="0" marR="0" algn="just">
                        <a:lnSpc>
                          <a:spcPct val="115000"/>
                        </a:lnSpc>
                        <a:spcBef>
                          <a:spcPts val="0"/>
                        </a:spcBef>
                        <a:spcAft>
                          <a:spcPts val="600"/>
                        </a:spcAft>
                      </a:pPr>
                      <a:r>
                        <a:rPr lang="en-US" sz="1600" kern="100">
                          <a:effectLst/>
                          <a:latin typeface="Times New Roman" panose="02020603050405020304" pitchFamily="18" charset="0"/>
                          <a:ea typeface="SimSun" panose="02010600030101010101" pitchFamily="2" charset="-122"/>
                          <a:cs typeface="Times New Roman" panose="02020603050405020304" pitchFamily="18" charset="0"/>
                        </a:rPr>
                        <a:t>Demand stimulation</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40698" marR="40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600" kern="100">
                          <a:effectLst/>
                          <a:latin typeface="Times New Roman" panose="02020603050405020304" pitchFamily="18" charset="0"/>
                          <a:ea typeface="SimSun" panose="02010600030101010101" pitchFamily="2" charset="-122"/>
                          <a:cs typeface="Times New Roman" panose="02020603050405020304" pitchFamily="18" charset="0"/>
                        </a:rPr>
                        <a:t>Wholesalers stimulate demand by engaging in personal selling, advertising, sales promotion, publicity, direct marketing, and public relations etc.</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40698" marR="40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2174035"/>
                  </a:ext>
                </a:extLst>
              </a:tr>
              <a:tr h="527567">
                <a:tc>
                  <a:txBody>
                    <a:bodyPr/>
                    <a:lstStyle/>
                    <a:p>
                      <a:pPr marL="0" marR="0" algn="just">
                        <a:lnSpc>
                          <a:spcPct val="115000"/>
                        </a:lnSpc>
                        <a:spcBef>
                          <a:spcPts val="0"/>
                        </a:spcBef>
                        <a:spcAft>
                          <a:spcPts val="600"/>
                        </a:spcAft>
                      </a:pPr>
                      <a:r>
                        <a:rPr lang="en-US" sz="1600" kern="100">
                          <a:effectLst/>
                          <a:latin typeface="Times New Roman" panose="02020603050405020304" pitchFamily="18" charset="0"/>
                          <a:ea typeface="SimSun" panose="02010600030101010101" pitchFamily="2" charset="-122"/>
                          <a:cs typeface="Times New Roman" panose="02020603050405020304" pitchFamily="18" charset="0"/>
                        </a:rPr>
                        <a:t>Customer support</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40698" marR="40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600" kern="100" dirty="0">
                          <a:effectLst/>
                          <a:latin typeface="Times New Roman" panose="02020603050405020304" pitchFamily="18" charset="0"/>
                          <a:ea typeface="SimSun" panose="02010600030101010101" pitchFamily="2" charset="-122"/>
                          <a:cs typeface="Times New Roman" panose="02020603050405020304" pitchFamily="18" charset="0"/>
                        </a:rPr>
                        <a:t>Customers require support in installation, repairs, maintenance, servicing, setting up displays or technical assistance easily offered by wholesalers.</a:t>
                      </a:r>
                      <a:endParaRPr lang="en-US" sz="16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40698" marR="40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681435996"/>
                  </a:ext>
                </a:extLst>
              </a:tr>
            </a:tbl>
          </a:graphicData>
        </a:graphic>
      </p:graphicFrame>
    </p:spTree>
    <p:extLst>
      <p:ext uri="{BB962C8B-B14F-4D97-AF65-F5344CB8AC3E}">
        <p14:creationId xmlns:p14="http://schemas.microsoft.com/office/powerpoint/2010/main" val="35202637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73CB75-D288-C648-6B60-9E47E0EC6A3A}"/>
              </a:ext>
            </a:extLst>
          </p:cNvPr>
          <p:cNvSpPr>
            <a:spLocks noGrp="1"/>
          </p:cNvSpPr>
          <p:nvPr>
            <p:ph type="title"/>
          </p:nvPr>
        </p:nvSpPr>
        <p:spPr/>
        <p:txBody>
          <a:bodyPr/>
          <a:lstStyle/>
          <a:p>
            <a:r>
              <a:rPr lang="en-US" dirty="0"/>
              <a:t>Tasks performed by wholesalers </a:t>
            </a:r>
          </a:p>
        </p:txBody>
      </p:sp>
      <p:graphicFrame>
        <p:nvGraphicFramePr>
          <p:cNvPr id="4" name="Content Placeholder 3">
            <a:extLst>
              <a:ext uri="{FF2B5EF4-FFF2-40B4-BE49-F238E27FC236}">
                <a16:creationId xmlns:a16="http://schemas.microsoft.com/office/drawing/2014/main" id="{55153E2E-ED9B-9D6B-7FE8-BC989E5DEF41}"/>
              </a:ext>
            </a:extLst>
          </p:cNvPr>
          <p:cNvGraphicFramePr>
            <a:graphicFrameLocks noGrp="1"/>
          </p:cNvGraphicFramePr>
          <p:nvPr>
            <p:ph idx="1"/>
            <p:extLst>
              <p:ext uri="{D42A27DB-BD31-4B8C-83A1-F6EECF244321}">
                <p14:modId xmlns:p14="http://schemas.microsoft.com/office/powerpoint/2010/main" val="1736135207"/>
              </p:ext>
            </p:extLst>
          </p:nvPr>
        </p:nvGraphicFramePr>
        <p:xfrm>
          <a:off x="1371600" y="1489587"/>
          <a:ext cx="9733935" cy="5377064"/>
        </p:xfrm>
        <a:graphic>
          <a:graphicData uri="http://schemas.openxmlformats.org/drawingml/2006/table">
            <a:tbl>
              <a:tblPr firstRow="1" firstCol="1" bandRow="1"/>
              <a:tblGrid>
                <a:gridCol w="1405434">
                  <a:extLst>
                    <a:ext uri="{9D8B030D-6E8A-4147-A177-3AD203B41FA5}">
                      <a16:colId xmlns:a16="http://schemas.microsoft.com/office/drawing/2014/main" val="3167167399"/>
                    </a:ext>
                  </a:extLst>
                </a:gridCol>
                <a:gridCol w="8328501">
                  <a:extLst>
                    <a:ext uri="{9D8B030D-6E8A-4147-A177-3AD203B41FA5}">
                      <a16:colId xmlns:a16="http://schemas.microsoft.com/office/drawing/2014/main" val="976236939"/>
                    </a:ext>
                  </a:extLst>
                </a:gridCol>
              </a:tblGrid>
              <a:tr h="256822">
                <a:tc>
                  <a:txBody>
                    <a:bodyPr/>
                    <a:lstStyle/>
                    <a:p>
                      <a:pPr marL="0" marR="0" algn="just">
                        <a:lnSpc>
                          <a:spcPct val="115000"/>
                        </a:lnSpc>
                        <a:spcBef>
                          <a:spcPts val="0"/>
                        </a:spcBef>
                        <a:spcAft>
                          <a:spcPts val="600"/>
                        </a:spcAft>
                      </a:pPr>
                      <a:r>
                        <a:rPr lang="en-US" sz="1800" b="1" kern="100">
                          <a:effectLst/>
                          <a:latin typeface="Times New Roman" panose="02020603050405020304" pitchFamily="18" charset="0"/>
                          <a:ea typeface="SimSun" panose="02010600030101010101" pitchFamily="2" charset="-122"/>
                          <a:cs typeface="Times New Roman" panose="02020603050405020304" pitchFamily="18" charset="0"/>
                        </a:rPr>
                        <a:t>Task </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40698" marR="40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800" b="1" kern="100">
                          <a:effectLst/>
                          <a:latin typeface="Times New Roman" panose="02020603050405020304" pitchFamily="18" charset="0"/>
                          <a:ea typeface="SimSun" panose="02010600030101010101" pitchFamily="2" charset="-122"/>
                          <a:cs typeface="Times New Roman" panose="02020603050405020304" pitchFamily="18" charset="0"/>
                        </a:rPr>
                        <a:t>Explanation </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40698" marR="40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346727014"/>
                  </a:ext>
                </a:extLst>
              </a:tr>
              <a:tr h="256822">
                <a:tc gridSpan="2">
                  <a:txBody>
                    <a:bodyPr/>
                    <a:lstStyle/>
                    <a:p>
                      <a:pPr marL="0" marR="0" algn="ctr">
                        <a:lnSpc>
                          <a:spcPct val="115000"/>
                        </a:lnSpc>
                        <a:spcBef>
                          <a:spcPts val="0"/>
                        </a:spcBef>
                        <a:spcAft>
                          <a:spcPts val="600"/>
                        </a:spcAft>
                      </a:pPr>
                      <a:r>
                        <a:rPr lang="en-US" sz="1800" i="1" kern="100" dirty="0">
                          <a:effectLst/>
                          <a:latin typeface="Times New Roman" panose="02020603050405020304" pitchFamily="18" charset="0"/>
                          <a:ea typeface="SimSun" panose="02010600030101010101" pitchFamily="2" charset="-122"/>
                          <a:cs typeface="Times New Roman" panose="02020603050405020304" pitchFamily="18" charset="0"/>
                        </a:rPr>
                        <a:t>Tasks performed to customer</a:t>
                      </a:r>
                      <a:endParaRPr lang="en-US" sz="18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40698" marR="40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extLst>
                  <a:ext uri="{0D108BD9-81ED-4DB2-BD59-A6C34878D82A}">
                    <a16:rowId xmlns:a16="http://schemas.microsoft.com/office/drawing/2014/main" val="1985171084"/>
                  </a:ext>
                </a:extLst>
              </a:tr>
              <a:tr h="530943">
                <a:tc>
                  <a:txBody>
                    <a:bodyPr/>
                    <a:lstStyle/>
                    <a:p>
                      <a:pPr marL="0" marR="0" algn="just">
                        <a:lnSpc>
                          <a:spcPct val="115000"/>
                        </a:lnSpc>
                        <a:spcBef>
                          <a:spcPts val="0"/>
                        </a:spcBef>
                        <a:spcAft>
                          <a:spcPts val="600"/>
                        </a:spcAft>
                      </a:pPr>
                      <a:r>
                        <a:rPr lang="en-US" sz="1800" kern="100">
                          <a:effectLst/>
                          <a:latin typeface="Times New Roman" panose="02020603050405020304" pitchFamily="18" charset="0"/>
                          <a:ea typeface="SimSun" panose="02010600030101010101" pitchFamily="2" charset="-122"/>
                          <a:cs typeface="Times New Roman" panose="02020603050405020304" pitchFamily="18" charset="0"/>
                        </a:rPr>
                        <a:t>Product availability </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40698" marR="40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800" kern="100">
                          <a:effectLst/>
                          <a:latin typeface="Times New Roman" panose="02020603050405020304" pitchFamily="18" charset="0"/>
                          <a:ea typeface="SimSun" panose="02010600030101010101" pitchFamily="2" charset="-122"/>
                          <a:cs typeface="Times New Roman" panose="02020603050405020304" pitchFamily="18" charset="0"/>
                        </a:rPr>
                        <a:t>They ensure producer’s products are available to customers which many producers cannot easily ensure.</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40698" marR="40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207271804"/>
                  </a:ext>
                </a:extLst>
              </a:tr>
              <a:tr h="530943">
                <a:tc>
                  <a:txBody>
                    <a:bodyPr/>
                    <a:lstStyle/>
                    <a:p>
                      <a:pPr marL="0" marR="0" algn="just">
                        <a:lnSpc>
                          <a:spcPct val="115000"/>
                        </a:lnSpc>
                        <a:spcBef>
                          <a:spcPts val="0"/>
                        </a:spcBef>
                        <a:spcAft>
                          <a:spcPts val="600"/>
                        </a:spcAft>
                      </a:pPr>
                      <a:r>
                        <a:rPr lang="en-US" sz="1800" kern="100">
                          <a:effectLst/>
                          <a:latin typeface="Times New Roman" panose="02020603050405020304" pitchFamily="18" charset="0"/>
                          <a:ea typeface="SimSun" panose="02010600030101010101" pitchFamily="2" charset="-122"/>
                          <a:cs typeface="Times New Roman" panose="02020603050405020304" pitchFamily="18" charset="0"/>
                        </a:rPr>
                        <a:t>Customer service </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40698" marR="40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800" kern="100">
                          <a:effectLst/>
                          <a:latin typeface="Times New Roman" panose="02020603050405020304" pitchFamily="18" charset="0"/>
                          <a:ea typeface="SimSun" panose="02010600030101010101" pitchFamily="2" charset="-122"/>
                          <a:cs typeface="Times New Roman" panose="02020603050405020304" pitchFamily="18" charset="0"/>
                        </a:rPr>
                        <a:t>Making services such as delivery, installation, repair and maintenance, display set up and warranty available to their customers saving them effort and expense. </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40698" marR="40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233141494"/>
                  </a:ext>
                </a:extLst>
              </a:tr>
              <a:tr h="530943">
                <a:tc>
                  <a:txBody>
                    <a:bodyPr/>
                    <a:lstStyle/>
                    <a:p>
                      <a:pPr marL="0" marR="0" algn="just">
                        <a:lnSpc>
                          <a:spcPct val="115000"/>
                        </a:lnSpc>
                        <a:spcBef>
                          <a:spcPts val="0"/>
                        </a:spcBef>
                        <a:spcAft>
                          <a:spcPts val="600"/>
                        </a:spcAft>
                      </a:pPr>
                      <a:r>
                        <a:rPr lang="en-US" sz="1800" kern="100">
                          <a:effectLst/>
                          <a:latin typeface="Times New Roman" panose="02020603050405020304" pitchFamily="18" charset="0"/>
                          <a:ea typeface="SimSun" panose="02010600030101010101" pitchFamily="2" charset="-122"/>
                          <a:cs typeface="Times New Roman" panose="02020603050405020304" pitchFamily="18" charset="0"/>
                        </a:rPr>
                        <a:t>Credit assistance </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40698" marR="40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800" kern="100">
                          <a:effectLst/>
                          <a:latin typeface="Times New Roman" panose="02020603050405020304" pitchFamily="18" charset="0"/>
                          <a:ea typeface="SimSun" panose="02010600030101010101" pitchFamily="2" charset="-122"/>
                          <a:cs typeface="Times New Roman" panose="02020603050405020304" pitchFamily="18" charset="0"/>
                        </a:rPr>
                        <a:t>Wholesalers provide these through extending credit to customers on products sold reducing financial burden to customers</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40698" marR="40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654332970"/>
                  </a:ext>
                </a:extLst>
              </a:tr>
              <a:tr h="805060">
                <a:tc>
                  <a:txBody>
                    <a:bodyPr/>
                    <a:lstStyle/>
                    <a:p>
                      <a:pPr marL="0" marR="0" algn="just">
                        <a:lnSpc>
                          <a:spcPct val="115000"/>
                        </a:lnSpc>
                        <a:spcBef>
                          <a:spcPts val="0"/>
                        </a:spcBef>
                        <a:spcAft>
                          <a:spcPts val="600"/>
                        </a:spcAft>
                      </a:pPr>
                      <a:r>
                        <a:rPr lang="en-US" sz="1800" kern="100">
                          <a:effectLst/>
                          <a:latin typeface="Times New Roman" panose="02020603050405020304" pitchFamily="18" charset="0"/>
                          <a:ea typeface="SimSun" panose="02010600030101010101" pitchFamily="2" charset="-122"/>
                          <a:cs typeface="Times New Roman" panose="02020603050405020304" pitchFamily="18" charset="0"/>
                        </a:rPr>
                        <a:t>Assortment convenience </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40698" marR="40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800" kern="100">
                          <a:effectLst/>
                          <a:latin typeface="Times New Roman" panose="02020603050405020304" pitchFamily="18" charset="0"/>
                          <a:ea typeface="SimSun" panose="02010600030101010101" pitchFamily="2" charset="-122"/>
                          <a:cs typeface="Times New Roman" panose="02020603050405020304" pitchFamily="18" charset="0"/>
                        </a:rPr>
                        <a:t>The wholesaler’s ability to bring together from a variety of producers an assortment of products, greatly simplifying customer’s ordering tasks</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40698" marR="40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67454526"/>
                  </a:ext>
                </a:extLst>
              </a:tr>
              <a:tr h="530943">
                <a:tc>
                  <a:txBody>
                    <a:bodyPr/>
                    <a:lstStyle/>
                    <a:p>
                      <a:pPr marL="0" marR="0" algn="just">
                        <a:lnSpc>
                          <a:spcPct val="115000"/>
                        </a:lnSpc>
                        <a:spcBef>
                          <a:spcPts val="0"/>
                        </a:spcBef>
                        <a:spcAft>
                          <a:spcPts val="600"/>
                        </a:spcAft>
                      </a:pPr>
                      <a:r>
                        <a:rPr lang="en-US" sz="1800" kern="100">
                          <a:effectLst/>
                          <a:latin typeface="Times New Roman" panose="02020603050405020304" pitchFamily="18" charset="0"/>
                          <a:ea typeface="SimSun" panose="02010600030101010101" pitchFamily="2" charset="-122"/>
                          <a:cs typeface="Times New Roman" panose="02020603050405020304" pitchFamily="18" charset="0"/>
                        </a:rPr>
                        <a:t>Bulk breaking </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40698" marR="40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800" kern="100">
                          <a:effectLst/>
                          <a:latin typeface="Times New Roman" panose="02020603050405020304" pitchFamily="18" charset="0"/>
                          <a:ea typeface="SimSun" panose="02010600030101010101" pitchFamily="2" charset="-122"/>
                          <a:cs typeface="Times New Roman" panose="02020603050405020304" pitchFamily="18" charset="0"/>
                        </a:rPr>
                        <a:t>The wholesaler’s ability to bring together from a variety of producers an assortment of products, greatly simplifying customer’s ordering tasks</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40698" marR="40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008428274"/>
                  </a:ext>
                </a:extLst>
              </a:tr>
              <a:tr h="530943">
                <a:tc>
                  <a:txBody>
                    <a:bodyPr/>
                    <a:lstStyle/>
                    <a:p>
                      <a:pPr marL="0" marR="0" algn="just">
                        <a:lnSpc>
                          <a:spcPct val="115000"/>
                        </a:lnSpc>
                        <a:spcBef>
                          <a:spcPts val="0"/>
                        </a:spcBef>
                        <a:spcAft>
                          <a:spcPts val="600"/>
                        </a:spcAft>
                      </a:pPr>
                      <a:r>
                        <a:rPr lang="en-US" sz="1800" kern="100">
                          <a:effectLst/>
                          <a:latin typeface="Times New Roman" panose="02020603050405020304" pitchFamily="18" charset="0"/>
                          <a:ea typeface="SimSun" panose="02010600030101010101" pitchFamily="2" charset="-122"/>
                          <a:cs typeface="Times New Roman" panose="02020603050405020304" pitchFamily="18" charset="0"/>
                        </a:rPr>
                        <a:t>Building bulk </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40698" marR="40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800" kern="100">
                          <a:effectLst/>
                          <a:latin typeface="Times New Roman" panose="02020603050405020304" pitchFamily="18" charset="0"/>
                          <a:ea typeface="SimSun" panose="02010600030101010101" pitchFamily="2" charset="-122"/>
                          <a:cs typeface="Times New Roman" panose="02020603050405020304" pitchFamily="18" charset="0"/>
                        </a:rPr>
                        <a:t>The wholesaler buys from different producers and combines the units suitable for resale eg marketing of agricultural products </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40698" marR="40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776775486"/>
                  </a:ext>
                </a:extLst>
              </a:tr>
              <a:tr h="805060">
                <a:tc>
                  <a:txBody>
                    <a:bodyPr/>
                    <a:lstStyle/>
                    <a:p>
                      <a:pPr marL="0" marR="0" algn="just">
                        <a:lnSpc>
                          <a:spcPct val="115000"/>
                        </a:lnSpc>
                        <a:spcBef>
                          <a:spcPts val="0"/>
                        </a:spcBef>
                        <a:spcAft>
                          <a:spcPts val="600"/>
                        </a:spcAft>
                      </a:pPr>
                      <a:r>
                        <a:rPr lang="en-US" sz="1800" kern="100">
                          <a:effectLst/>
                          <a:latin typeface="Times New Roman" panose="02020603050405020304" pitchFamily="18" charset="0"/>
                          <a:ea typeface="SimSun" panose="02010600030101010101" pitchFamily="2" charset="-122"/>
                          <a:cs typeface="Times New Roman" panose="02020603050405020304" pitchFamily="18" charset="0"/>
                        </a:rPr>
                        <a:t>Advice &amp; technical support</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40698" marR="40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800" kern="100" dirty="0">
                          <a:effectLst/>
                          <a:latin typeface="Times New Roman" panose="02020603050405020304" pitchFamily="18" charset="0"/>
                          <a:ea typeface="SimSun" panose="02010600030101010101" pitchFamily="2" charset="-122"/>
                          <a:cs typeface="Times New Roman" panose="02020603050405020304" pitchFamily="18" charset="0"/>
                        </a:rPr>
                        <a:t>Wholesalers through a well-trained sale force provide this kind of technical and business assistance to customers.</a:t>
                      </a:r>
                      <a:endParaRPr lang="en-US" sz="18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40698" marR="406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746650690"/>
                  </a:ext>
                </a:extLst>
              </a:tr>
            </a:tbl>
          </a:graphicData>
        </a:graphic>
      </p:graphicFrame>
    </p:spTree>
    <p:extLst>
      <p:ext uri="{BB962C8B-B14F-4D97-AF65-F5344CB8AC3E}">
        <p14:creationId xmlns:p14="http://schemas.microsoft.com/office/powerpoint/2010/main" val="40687678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C51B1C-CF9A-ACB8-F534-BFACE37569A4}"/>
              </a:ext>
            </a:extLst>
          </p:cNvPr>
          <p:cNvSpPr>
            <a:spLocks noGrp="1"/>
          </p:cNvSpPr>
          <p:nvPr>
            <p:ph type="title"/>
          </p:nvPr>
        </p:nvSpPr>
        <p:spPr/>
        <p:txBody>
          <a:bodyPr/>
          <a:lstStyle/>
          <a:p>
            <a:r>
              <a:rPr lang="en-US" dirty="0"/>
              <a:t>Retailers distribution tasks </a:t>
            </a:r>
          </a:p>
        </p:txBody>
      </p:sp>
      <p:graphicFrame>
        <p:nvGraphicFramePr>
          <p:cNvPr id="4" name="Content Placeholder 3">
            <a:extLst>
              <a:ext uri="{FF2B5EF4-FFF2-40B4-BE49-F238E27FC236}">
                <a16:creationId xmlns:a16="http://schemas.microsoft.com/office/drawing/2014/main" id="{1E5D2459-0F97-5F69-9FCF-57DA8A09EAD2}"/>
              </a:ext>
            </a:extLst>
          </p:cNvPr>
          <p:cNvGraphicFramePr>
            <a:graphicFrameLocks noGrp="1"/>
          </p:cNvGraphicFramePr>
          <p:nvPr>
            <p:ph idx="1"/>
            <p:extLst>
              <p:ext uri="{D42A27DB-BD31-4B8C-83A1-F6EECF244321}">
                <p14:modId xmlns:p14="http://schemas.microsoft.com/office/powerpoint/2010/main" val="2915559242"/>
              </p:ext>
            </p:extLst>
          </p:nvPr>
        </p:nvGraphicFramePr>
        <p:xfrm>
          <a:off x="838200" y="1415845"/>
          <a:ext cx="9397181" cy="4970207"/>
        </p:xfrm>
        <a:graphic>
          <a:graphicData uri="http://schemas.openxmlformats.org/drawingml/2006/table">
            <a:tbl>
              <a:tblPr firstRow="1" firstCol="1" bandRow="1"/>
              <a:tblGrid>
                <a:gridCol w="1984966">
                  <a:extLst>
                    <a:ext uri="{9D8B030D-6E8A-4147-A177-3AD203B41FA5}">
                      <a16:colId xmlns:a16="http://schemas.microsoft.com/office/drawing/2014/main" val="1611731729"/>
                    </a:ext>
                  </a:extLst>
                </a:gridCol>
                <a:gridCol w="7412215">
                  <a:extLst>
                    <a:ext uri="{9D8B030D-6E8A-4147-A177-3AD203B41FA5}">
                      <a16:colId xmlns:a16="http://schemas.microsoft.com/office/drawing/2014/main" val="3108140945"/>
                    </a:ext>
                  </a:extLst>
                </a:gridCol>
              </a:tblGrid>
              <a:tr h="283383">
                <a:tc>
                  <a:txBody>
                    <a:bodyPr/>
                    <a:lstStyle/>
                    <a:p>
                      <a:pPr marL="0" marR="0" algn="just">
                        <a:lnSpc>
                          <a:spcPct val="115000"/>
                        </a:lnSpc>
                        <a:spcBef>
                          <a:spcPts val="0"/>
                        </a:spcBef>
                        <a:spcAft>
                          <a:spcPts val="600"/>
                        </a:spcAft>
                      </a:pPr>
                      <a:r>
                        <a:rPr lang="en-US" sz="1600" b="1" kern="100">
                          <a:effectLst/>
                          <a:latin typeface="Times New Roman" panose="02020603050405020304" pitchFamily="18" charset="0"/>
                          <a:ea typeface="SimSun" panose="02010600030101010101" pitchFamily="2" charset="-122"/>
                          <a:cs typeface="Times New Roman" panose="02020603050405020304" pitchFamily="18" charset="0"/>
                        </a:rPr>
                        <a:t>Task </a:t>
                      </a:r>
                      <a:endParaRPr lang="en-US" sz="1600" b="1"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600" b="1" kern="100" dirty="0">
                          <a:effectLst/>
                          <a:latin typeface="Times New Roman" panose="02020603050405020304" pitchFamily="18" charset="0"/>
                          <a:ea typeface="SimSun" panose="02010600030101010101" pitchFamily="2" charset="-122"/>
                          <a:cs typeface="Times New Roman" panose="02020603050405020304" pitchFamily="18" charset="0"/>
                        </a:rPr>
                        <a:t>Explanation </a:t>
                      </a:r>
                      <a:endParaRPr lang="en-US" sz="1600" b="1"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51984919"/>
                  </a:ext>
                </a:extLst>
              </a:tr>
              <a:tr h="585853">
                <a:tc>
                  <a:txBody>
                    <a:bodyPr/>
                    <a:lstStyle/>
                    <a:p>
                      <a:pPr marL="0" marR="0" algn="just">
                        <a:lnSpc>
                          <a:spcPct val="115000"/>
                        </a:lnSpc>
                        <a:spcBef>
                          <a:spcPts val="0"/>
                        </a:spcBef>
                        <a:spcAft>
                          <a:spcPts val="600"/>
                        </a:spcAft>
                      </a:pPr>
                      <a:r>
                        <a:rPr lang="en-US" sz="1600" kern="100">
                          <a:effectLst/>
                          <a:latin typeface="Times New Roman" panose="02020603050405020304" pitchFamily="18" charset="0"/>
                          <a:ea typeface="SimSun" panose="02010600030101010101" pitchFamily="2" charset="-122"/>
                          <a:cs typeface="Times New Roman" panose="02020603050405020304" pitchFamily="18" charset="0"/>
                        </a:rPr>
                        <a:t>Manpower and physical facilities </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600" kern="100">
                          <a:effectLst/>
                          <a:latin typeface="Times New Roman" panose="02020603050405020304" pitchFamily="18" charset="0"/>
                          <a:ea typeface="SimSun" panose="02010600030101010101" pitchFamily="2" charset="-122"/>
                          <a:cs typeface="Times New Roman" panose="02020603050405020304" pitchFamily="18" charset="0"/>
                        </a:rPr>
                        <a:t>By offering these, they enable producers and wholesalers to have many points of contact with consumers close to their places of residences.</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22323995"/>
                  </a:ext>
                </a:extLst>
              </a:tr>
              <a:tr h="585853">
                <a:tc>
                  <a:txBody>
                    <a:bodyPr/>
                    <a:lstStyle/>
                    <a:p>
                      <a:pPr marL="0" marR="0" algn="just">
                        <a:lnSpc>
                          <a:spcPct val="115000"/>
                        </a:lnSpc>
                        <a:spcBef>
                          <a:spcPts val="0"/>
                        </a:spcBef>
                        <a:spcAft>
                          <a:spcPts val="600"/>
                        </a:spcAft>
                      </a:pPr>
                      <a:r>
                        <a:rPr lang="en-US" sz="1600" kern="100">
                          <a:effectLst/>
                          <a:latin typeface="Times New Roman" panose="02020603050405020304" pitchFamily="18" charset="0"/>
                          <a:ea typeface="SimSun" panose="02010600030101010101" pitchFamily="2" charset="-122"/>
                          <a:cs typeface="Times New Roman" panose="02020603050405020304" pitchFamily="18" charset="0"/>
                        </a:rPr>
                        <a:t>Demand stimulation </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600" kern="100">
                          <a:effectLst/>
                          <a:latin typeface="Times New Roman" panose="02020603050405020304" pitchFamily="18" charset="0"/>
                          <a:ea typeface="SimSun" panose="02010600030101010101" pitchFamily="2" charset="-122"/>
                          <a:cs typeface="Times New Roman" panose="02020603050405020304" pitchFamily="18" charset="0"/>
                        </a:rPr>
                        <a:t>They do this by providing personal selling, advertising and display that aid in selling suppliers products.</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273808483"/>
                  </a:ext>
                </a:extLst>
              </a:tr>
              <a:tr h="585853">
                <a:tc>
                  <a:txBody>
                    <a:bodyPr/>
                    <a:lstStyle/>
                    <a:p>
                      <a:pPr marL="0" marR="0" algn="just">
                        <a:lnSpc>
                          <a:spcPct val="115000"/>
                        </a:lnSpc>
                        <a:spcBef>
                          <a:spcPts val="0"/>
                        </a:spcBef>
                        <a:spcAft>
                          <a:spcPts val="600"/>
                        </a:spcAft>
                      </a:pPr>
                      <a:r>
                        <a:rPr lang="en-US" sz="1600" kern="100">
                          <a:effectLst/>
                          <a:latin typeface="Times New Roman" panose="02020603050405020304" pitchFamily="18" charset="0"/>
                          <a:ea typeface="SimSun" panose="02010600030101010101" pitchFamily="2" charset="-122"/>
                          <a:cs typeface="Times New Roman" panose="02020603050405020304" pitchFamily="18" charset="0"/>
                        </a:rPr>
                        <a:t>Market information </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600" kern="100">
                          <a:effectLst/>
                          <a:latin typeface="Times New Roman" panose="02020603050405020304" pitchFamily="18" charset="0"/>
                          <a:ea typeface="SimSun" panose="02010600030101010101" pitchFamily="2" charset="-122"/>
                          <a:cs typeface="Times New Roman" panose="02020603050405020304" pitchFamily="18" charset="0"/>
                        </a:rPr>
                        <a:t>They do this by providing personal selling, advertising and display that aid in selling suppliers products.</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187134296"/>
                  </a:ext>
                </a:extLst>
              </a:tr>
              <a:tr h="585853">
                <a:tc>
                  <a:txBody>
                    <a:bodyPr/>
                    <a:lstStyle/>
                    <a:p>
                      <a:pPr marL="0" marR="0" algn="just">
                        <a:lnSpc>
                          <a:spcPct val="115000"/>
                        </a:lnSpc>
                        <a:spcBef>
                          <a:spcPts val="0"/>
                        </a:spcBef>
                        <a:spcAft>
                          <a:spcPts val="600"/>
                        </a:spcAft>
                      </a:pPr>
                      <a:r>
                        <a:rPr lang="en-US" sz="1600" kern="100">
                          <a:effectLst/>
                          <a:latin typeface="Times New Roman" panose="02020603050405020304" pitchFamily="18" charset="0"/>
                          <a:ea typeface="SimSun" panose="02010600030101010101" pitchFamily="2" charset="-122"/>
                          <a:cs typeface="Times New Roman" panose="02020603050405020304" pitchFamily="18" charset="0"/>
                        </a:rPr>
                        <a:t>Bulk breaking </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600" kern="100">
                          <a:effectLst/>
                          <a:latin typeface="Times New Roman" panose="02020603050405020304" pitchFamily="18" charset="0"/>
                          <a:ea typeface="SimSun" panose="02010600030101010101" pitchFamily="2" charset="-122"/>
                          <a:cs typeface="Times New Roman" panose="02020603050405020304" pitchFamily="18" charset="0"/>
                        </a:rPr>
                        <a:t>Retailers divide large quantities into consumer-size lots thereby providing economies for suppliers and convenience for consumers.</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764550860"/>
                  </a:ext>
                </a:extLst>
              </a:tr>
              <a:tr h="585853">
                <a:tc>
                  <a:txBody>
                    <a:bodyPr/>
                    <a:lstStyle/>
                    <a:p>
                      <a:pPr marL="0" marR="0" algn="just">
                        <a:lnSpc>
                          <a:spcPct val="115000"/>
                        </a:lnSpc>
                        <a:spcBef>
                          <a:spcPts val="0"/>
                        </a:spcBef>
                        <a:spcAft>
                          <a:spcPts val="600"/>
                        </a:spcAft>
                      </a:pPr>
                      <a:r>
                        <a:rPr lang="en-US" sz="1600" kern="100">
                          <a:effectLst/>
                          <a:latin typeface="Times New Roman" panose="02020603050405020304" pitchFamily="18" charset="0"/>
                          <a:ea typeface="SimSun" panose="02010600030101010101" pitchFamily="2" charset="-122"/>
                          <a:cs typeface="Times New Roman" panose="02020603050405020304" pitchFamily="18" charset="0"/>
                        </a:rPr>
                        <a:t>Transportation </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600" kern="100">
                          <a:effectLst/>
                          <a:latin typeface="Times New Roman" panose="02020603050405020304" pitchFamily="18" charset="0"/>
                          <a:ea typeface="SimSun" panose="02010600030101010101" pitchFamily="2" charset="-122"/>
                          <a:cs typeface="Times New Roman" panose="02020603050405020304" pitchFamily="18" charset="0"/>
                        </a:rPr>
                        <a:t>Transportation creates place utility by ensuring that products are available where they are needed.</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02743468"/>
                  </a:ext>
                </a:extLst>
              </a:tr>
              <a:tr h="585853">
                <a:tc>
                  <a:txBody>
                    <a:bodyPr/>
                    <a:lstStyle/>
                    <a:p>
                      <a:pPr marL="0" marR="0" algn="just">
                        <a:lnSpc>
                          <a:spcPct val="115000"/>
                        </a:lnSpc>
                        <a:spcBef>
                          <a:spcPts val="0"/>
                        </a:spcBef>
                        <a:spcAft>
                          <a:spcPts val="600"/>
                        </a:spcAft>
                      </a:pPr>
                      <a:r>
                        <a:rPr lang="en-US" sz="1600" kern="100">
                          <a:effectLst/>
                          <a:latin typeface="Times New Roman" panose="02020603050405020304" pitchFamily="18" charset="0"/>
                          <a:ea typeface="SimSun" panose="02010600030101010101" pitchFamily="2" charset="-122"/>
                          <a:cs typeface="Times New Roman" panose="02020603050405020304" pitchFamily="18" charset="0"/>
                        </a:rPr>
                        <a:t>Storage </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600" kern="100">
                          <a:effectLst/>
                          <a:latin typeface="Times New Roman" panose="02020603050405020304" pitchFamily="18" charset="0"/>
                          <a:ea typeface="SimSun" panose="02010600030101010101" pitchFamily="2" charset="-122"/>
                          <a:cs typeface="Times New Roman" panose="02020603050405020304" pitchFamily="18" charset="0"/>
                        </a:rPr>
                        <a:t>By retailers offering storage facilities suppliers can have widely dispersed inventories of their products at low cost</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183681393"/>
                  </a:ext>
                </a:extLst>
              </a:tr>
              <a:tr h="585853">
                <a:tc>
                  <a:txBody>
                    <a:bodyPr/>
                    <a:lstStyle/>
                    <a:p>
                      <a:pPr marL="0" marR="0" algn="just">
                        <a:lnSpc>
                          <a:spcPct val="115000"/>
                        </a:lnSpc>
                        <a:spcBef>
                          <a:spcPts val="0"/>
                        </a:spcBef>
                        <a:spcAft>
                          <a:spcPts val="600"/>
                        </a:spcAft>
                      </a:pPr>
                      <a:r>
                        <a:rPr lang="en-US" sz="1600" kern="100">
                          <a:effectLst/>
                          <a:latin typeface="Times New Roman" panose="02020603050405020304" pitchFamily="18" charset="0"/>
                          <a:ea typeface="SimSun" panose="02010600030101010101" pitchFamily="2" charset="-122"/>
                          <a:cs typeface="Times New Roman" panose="02020603050405020304" pitchFamily="18" charset="0"/>
                        </a:rPr>
                        <a:t>Credit and financial aid </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600" kern="100">
                          <a:effectLst/>
                          <a:latin typeface="Times New Roman" panose="02020603050405020304" pitchFamily="18" charset="0"/>
                          <a:ea typeface="SimSun" panose="02010600030101010101" pitchFamily="2" charset="-122"/>
                          <a:cs typeface="Times New Roman" panose="02020603050405020304" pitchFamily="18" charset="0"/>
                        </a:rPr>
                        <a:t>Retailers provide credit to final consumer by allowing them to buy on credit. This</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09297806"/>
                  </a:ext>
                </a:extLst>
              </a:tr>
              <a:tr h="585853">
                <a:tc>
                  <a:txBody>
                    <a:bodyPr/>
                    <a:lstStyle/>
                    <a:p>
                      <a:pPr marL="0" marR="0" algn="just">
                        <a:lnSpc>
                          <a:spcPct val="115000"/>
                        </a:lnSpc>
                        <a:spcBef>
                          <a:spcPts val="0"/>
                        </a:spcBef>
                        <a:spcAft>
                          <a:spcPts val="600"/>
                        </a:spcAft>
                      </a:pPr>
                      <a:r>
                        <a:rPr lang="en-US" sz="1600" kern="100">
                          <a:effectLst/>
                          <a:latin typeface="Times New Roman" panose="02020603050405020304" pitchFamily="18" charset="0"/>
                          <a:ea typeface="SimSun" panose="02010600030101010101" pitchFamily="2" charset="-122"/>
                          <a:cs typeface="Times New Roman" panose="02020603050405020304" pitchFamily="18" charset="0"/>
                        </a:rPr>
                        <a:t>Risk taking </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600" kern="100" dirty="0">
                          <a:effectLst/>
                          <a:latin typeface="Times New Roman" panose="02020603050405020304" pitchFamily="18" charset="0"/>
                          <a:ea typeface="SimSun" panose="02010600030101010101" pitchFamily="2" charset="-122"/>
                          <a:cs typeface="Times New Roman" panose="02020603050405020304" pitchFamily="18" charset="0"/>
                        </a:rPr>
                        <a:t>Retailers remove substantial risk from the producer (or wholesaler) by ordering and accepting delivery in advance of the season.</a:t>
                      </a:r>
                      <a:endParaRPr lang="en-US" sz="16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55408168"/>
                  </a:ext>
                </a:extLst>
              </a:tr>
            </a:tbl>
          </a:graphicData>
        </a:graphic>
      </p:graphicFrame>
    </p:spTree>
    <p:extLst>
      <p:ext uri="{BB962C8B-B14F-4D97-AF65-F5344CB8AC3E}">
        <p14:creationId xmlns:p14="http://schemas.microsoft.com/office/powerpoint/2010/main" val="11152413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AC0015-0B6E-CD63-11F3-65DCE4043A11}"/>
              </a:ext>
            </a:extLst>
          </p:cNvPr>
          <p:cNvSpPr>
            <a:spLocks noGrp="1"/>
          </p:cNvSpPr>
          <p:nvPr>
            <p:ph type="title"/>
          </p:nvPr>
        </p:nvSpPr>
        <p:spPr/>
        <p:txBody>
          <a:bodyPr/>
          <a:lstStyle/>
          <a:p>
            <a:r>
              <a:rPr lang="en-US" dirty="0"/>
              <a:t>Agents/brokers distribution tasks </a:t>
            </a:r>
          </a:p>
        </p:txBody>
      </p:sp>
      <p:graphicFrame>
        <p:nvGraphicFramePr>
          <p:cNvPr id="4" name="Content Placeholder 3">
            <a:extLst>
              <a:ext uri="{FF2B5EF4-FFF2-40B4-BE49-F238E27FC236}">
                <a16:creationId xmlns:a16="http://schemas.microsoft.com/office/drawing/2014/main" id="{E89FC0FE-6915-CA23-155E-E5CE7D38FA87}"/>
              </a:ext>
            </a:extLst>
          </p:cNvPr>
          <p:cNvGraphicFramePr>
            <a:graphicFrameLocks noGrp="1"/>
          </p:cNvGraphicFramePr>
          <p:nvPr>
            <p:ph idx="1"/>
            <p:extLst>
              <p:ext uri="{D42A27DB-BD31-4B8C-83A1-F6EECF244321}">
                <p14:modId xmlns:p14="http://schemas.microsoft.com/office/powerpoint/2010/main" val="3052889565"/>
              </p:ext>
            </p:extLst>
          </p:nvPr>
        </p:nvGraphicFramePr>
        <p:xfrm>
          <a:off x="1091381" y="1548581"/>
          <a:ext cx="9320980" cy="4944296"/>
        </p:xfrm>
        <a:graphic>
          <a:graphicData uri="http://schemas.openxmlformats.org/drawingml/2006/table">
            <a:tbl>
              <a:tblPr firstRow="1" firstCol="1" bandRow="1"/>
              <a:tblGrid>
                <a:gridCol w="2238032">
                  <a:extLst>
                    <a:ext uri="{9D8B030D-6E8A-4147-A177-3AD203B41FA5}">
                      <a16:colId xmlns:a16="http://schemas.microsoft.com/office/drawing/2014/main" val="948843344"/>
                    </a:ext>
                  </a:extLst>
                </a:gridCol>
                <a:gridCol w="7082948">
                  <a:extLst>
                    <a:ext uri="{9D8B030D-6E8A-4147-A177-3AD203B41FA5}">
                      <a16:colId xmlns:a16="http://schemas.microsoft.com/office/drawing/2014/main" val="4107471472"/>
                    </a:ext>
                  </a:extLst>
                </a:gridCol>
              </a:tblGrid>
              <a:tr h="296536">
                <a:tc>
                  <a:txBody>
                    <a:bodyPr/>
                    <a:lstStyle/>
                    <a:p>
                      <a:pPr marL="0" marR="0" algn="just">
                        <a:lnSpc>
                          <a:spcPct val="115000"/>
                        </a:lnSpc>
                        <a:spcBef>
                          <a:spcPts val="0"/>
                        </a:spcBef>
                        <a:spcAft>
                          <a:spcPts val="600"/>
                        </a:spcAft>
                      </a:pPr>
                      <a:r>
                        <a:rPr lang="en-US" sz="1800" kern="100">
                          <a:effectLst/>
                          <a:latin typeface="Times New Roman" panose="02020603050405020304" pitchFamily="18" charset="0"/>
                          <a:ea typeface="SimSun" panose="02010600030101010101" pitchFamily="2" charset="-122"/>
                          <a:cs typeface="Times New Roman" panose="02020603050405020304" pitchFamily="18" charset="0"/>
                        </a:rPr>
                        <a:t>Intermediary agents</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800" kern="100">
                          <a:effectLst/>
                          <a:latin typeface="Times New Roman" panose="02020603050405020304" pitchFamily="18" charset="0"/>
                          <a:ea typeface="SimSun" panose="02010600030101010101" pitchFamily="2" charset="-122"/>
                          <a:cs typeface="Times New Roman" panose="02020603050405020304" pitchFamily="18" charset="0"/>
                        </a:rPr>
                        <a:t>Tasks performed </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70380348"/>
                  </a:ext>
                </a:extLst>
              </a:tr>
              <a:tr h="929552">
                <a:tc>
                  <a:txBody>
                    <a:bodyPr/>
                    <a:lstStyle/>
                    <a:p>
                      <a:pPr marL="0" marR="0" algn="just">
                        <a:lnSpc>
                          <a:spcPct val="115000"/>
                        </a:lnSpc>
                        <a:spcBef>
                          <a:spcPts val="0"/>
                        </a:spcBef>
                        <a:spcAft>
                          <a:spcPts val="600"/>
                        </a:spcAft>
                      </a:pPr>
                      <a:r>
                        <a:rPr lang="en-US" sz="1800" kern="100">
                          <a:effectLst/>
                          <a:latin typeface="Times New Roman" panose="02020603050405020304" pitchFamily="18" charset="0"/>
                          <a:ea typeface="SimSun" panose="02010600030101010101" pitchFamily="2" charset="-122"/>
                          <a:cs typeface="Times New Roman" panose="02020603050405020304" pitchFamily="18" charset="0"/>
                        </a:rPr>
                        <a:t>Producer’s agents/Producer’s representatives</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800" kern="100">
                          <a:effectLst/>
                          <a:latin typeface="Times New Roman" panose="02020603050405020304" pitchFamily="18" charset="0"/>
                          <a:ea typeface="SimSun" panose="02010600030101010101" pitchFamily="2" charset="-122"/>
                          <a:cs typeface="Times New Roman" panose="02020603050405020304" pitchFamily="18" charset="0"/>
                        </a:rPr>
                        <a:t>They specialize in performing the market coverage and sales contact distribution tasks for producers.</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054037984"/>
                  </a:ext>
                </a:extLst>
              </a:tr>
              <a:tr h="929552">
                <a:tc>
                  <a:txBody>
                    <a:bodyPr/>
                    <a:lstStyle/>
                    <a:p>
                      <a:pPr marL="0" marR="0" algn="just">
                        <a:lnSpc>
                          <a:spcPct val="115000"/>
                        </a:lnSpc>
                        <a:spcBef>
                          <a:spcPts val="0"/>
                        </a:spcBef>
                        <a:spcAft>
                          <a:spcPts val="600"/>
                        </a:spcAft>
                      </a:pPr>
                      <a:r>
                        <a:rPr lang="en-US" sz="1800" kern="100">
                          <a:effectLst/>
                          <a:latin typeface="Times New Roman" panose="02020603050405020304" pitchFamily="18" charset="0"/>
                          <a:ea typeface="SimSun" panose="02010600030101010101" pitchFamily="2" charset="-122"/>
                          <a:cs typeface="Times New Roman" panose="02020603050405020304" pitchFamily="18" charset="0"/>
                        </a:rPr>
                        <a:t>Selling </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800" kern="100">
                          <a:effectLst/>
                          <a:latin typeface="Times New Roman" panose="02020603050405020304" pitchFamily="18" charset="0"/>
                          <a:ea typeface="SimSun" panose="02010600030101010101" pitchFamily="2" charset="-122"/>
                          <a:cs typeface="Times New Roman" panose="02020603050405020304" pitchFamily="18" charset="0"/>
                        </a:rPr>
                        <a:t>On top of what producers’ agents do, they do marketing coverage, sales contact, order processing, marketing information, product availability and customer service</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416201870"/>
                  </a:ext>
                </a:extLst>
              </a:tr>
              <a:tr h="613044">
                <a:tc>
                  <a:txBody>
                    <a:bodyPr/>
                    <a:lstStyle/>
                    <a:p>
                      <a:pPr marL="0" marR="0" algn="just">
                        <a:lnSpc>
                          <a:spcPct val="115000"/>
                        </a:lnSpc>
                        <a:spcBef>
                          <a:spcPts val="0"/>
                        </a:spcBef>
                        <a:spcAft>
                          <a:spcPts val="600"/>
                        </a:spcAft>
                      </a:pPr>
                      <a:r>
                        <a:rPr lang="en-US" sz="1800" kern="100">
                          <a:effectLst/>
                          <a:latin typeface="Times New Roman" panose="02020603050405020304" pitchFamily="18" charset="0"/>
                          <a:ea typeface="SimSun" panose="02010600030101010101" pitchFamily="2" charset="-122"/>
                          <a:cs typeface="Times New Roman" panose="02020603050405020304" pitchFamily="18" charset="0"/>
                        </a:rPr>
                        <a:t>Brokers </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800" kern="100">
                          <a:effectLst/>
                          <a:latin typeface="Times New Roman" panose="02020603050405020304" pitchFamily="18" charset="0"/>
                          <a:ea typeface="SimSun" panose="02010600030101010101" pitchFamily="2" charset="-122"/>
                          <a:cs typeface="Times New Roman" panose="02020603050405020304" pitchFamily="18" charset="0"/>
                        </a:rPr>
                        <a:t>They are go-between or a party that brings buyers and sellers together, and mainly  provide marketing information.</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579170937"/>
                  </a:ext>
                </a:extLst>
              </a:tr>
              <a:tr h="1246060">
                <a:tc>
                  <a:txBody>
                    <a:bodyPr/>
                    <a:lstStyle/>
                    <a:p>
                      <a:pPr marL="0" marR="0" algn="just">
                        <a:lnSpc>
                          <a:spcPct val="115000"/>
                        </a:lnSpc>
                        <a:spcBef>
                          <a:spcPts val="0"/>
                        </a:spcBef>
                        <a:spcAft>
                          <a:spcPts val="600"/>
                        </a:spcAft>
                      </a:pPr>
                      <a:r>
                        <a:rPr lang="en-US" sz="1800" kern="100">
                          <a:effectLst/>
                          <a:latin typeface="Times New Roman" panose="02020603050405020304" pitchFamily="18" charset="0"/>
                          <a:ea typeface="SimSun" panose="02010600030101010101" pitchFamily="2" charset="-122"/>
                          <a:cs typeface="Times New Roman" panose="02020603050405020304" pitchFamily="18" charset="0"/>
                        </a:rPr>
                        <a:t>Commission agents </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800" kern="100">
                          <a:effectLst/>
                          <a:latin typeface="Times New Roman" panose="02020603050405020304" pitchFamily="18" charset="0"/>
                          <a:ea typeface="SimSun" panose="02010600030101010101" pitchFamily="2" charset="-122"/>
                          <a:cs typeface="Times New Roman" panose="02020603050405020304" pitchFamily="18" charset="0"/>
                        </a:rPr>
                        <a:t>Mainly found in agricultural markets and perform tasks such as physical holding of inventory (though not taking title), providing market coverage, sales contact, bulk-breaking, credit and order processing.</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1334752"/>
                  </a:ext>
                </a:extLst>
              </a:tr>
              <a:tr h="929552">
                <a:tc>
                  <a:txBody>
                    <a:bodyPr/>
                    <a:lstStyle/>
                    <a:p>
                      <a:pPr marL="0" marR="0" algn="just">
                        <a:lnSpc>
                          <a:spcPct val="115000"/>
                        </a:lnSpc>
                        <a:spcBef>
                          <a:spcPts val="0"/>
                        </a:spcBef>
                        <a:spcAft>
                          <a:spcPts val="600"/>
                        </a:spcAft>
                      </a:pPr>
                      <a:r>
                        <a:rPr lang="en-US" sz="1800" kern="100">
                          <a:effectLst/>
                          <a:latin typeface="Times New Roman" panose="02020603050405020304" pitchFamily="18" charset="0"/>
                          <a:ea typeface="SimSun" panose="02010600030101010101" pitchFamily="2" charset="-122"/>
                          <a:cs typeface="Times New Roman" panose="02020603050405020304" pitchFamily="18" charset="0"/>
                        </a:rPr>
                        <a:t>Manufacturer’s sales branches and offices</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800" kern="100" dirty="0">
                          <a:effectLst/>
                          <a:latin typeface="Times New Roman" panose="02020603050405020304" pitchFamily="18" charset="0"/>
                          <a:ea typeface="SimSun" panose="02010600030101010101" pitchFamily="2" charset="-122"/>
                          <a:cs typeface="Times New Roman" panose="02020603050405020304" pitchFamily="18" charset="0"/>
                        </a:rPr>
                        <a:t>Owned and operated by producers. They are physically separated from production facilities. Maily distribute the producer own products at wholesale level. </a:t>
                      </a:r>
                      <a:endParaRPr lang="en-US" sz="18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010836773"/>
                  </a:ext>
                </a:extLst>
              </a:tr>
            </a:tbl>
          </a:graphicData>
        </a:graphic>
      </p:graphicFrame>
    </p:spTree>
    <p:extLst>
      <p:ext uri="{BB962C8B-B14F-4D97-AF65-F5344CB8AC3E}">
        <p14:creationId xmlns:p14="http://schemas.microsoft.com/office/powerpoint/2010/main" val="37480644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BA1880-A8C1-D88C-7749-4F38B67DFCF5}"/>
              </a:ext>
            </a:extLst>
          </p:cNvPr>
          <p:cNvSpPr>
            <a:spLocks noGrp="1"/>
          </p:cNvSpPr>
          <p:nvPr>
            <p:ph type="title"/>
          </p:nvPr>
        </p:nvSpPr>
        <p:spPr>
          <a:xfrm>
            <a:off x="1066800" y="642594"/>
            <a:ext cx="9699523" cy="743753"/>
          </a:xfrm>
        </p:spPr>
        <p:txBody>
          <a:bodyPr>
            <a:normAutofit fontScale="90000"/>
          </a:bodyPr>
          <a:lstStyle/>
          <a:p>
            <a:r>
              <a:rPr lang="en-US" dirty="0"/>
              <a:t>Facilitating agencies </a:t>
            </a:r>
          </a:p>
        </p:txBody>
      </p:sp>
      <p:graphicFrame>
        <p:nvGraphicFramePr>
          <p:cNvPr id="4" name="Content Placeholder 3">
            <a:extLst>
              <a:ext uri="{FF2B5EF4-FFF2-40B4-BE49-F238E27FC236}">
                <a16:creationId xmlns:a16="http://schemas.microsoft.com/office/drawing/2014/main" id="{E68D6252-420A-5D31-F357-762FC1E251C8}"/>
              </a:ext>
            </a:extLst>
          </p:cNvPr>
          <p:cNvGraphicFramePr>
            <a:graphicFrameLocks noGrp="1"/>
          </p:cNvGraphicFramePr>
          <p:nvPr>
            <p:ph idx="1"/>
            <p:extLst>
              <p:ext uri="{D42A27DB-BD31-4B8C-83A1-F6EECF244321}">
                <p14:modId xmlns:p14="http://schemas.microsoft.com/office/powerpoint/2010/main" val="2239156717"/>
              </p:ext>
            </p:extLst>
          </p:nvPr>
        </p:nvGraphicFramePr>
        <p:xfrm>
          <a:off x="973394" y="1386347"/>
          <a:ext cx="10380406" cy="5637474"/>
        </p:xfrm>
        <a:graphic>
          <a:graphicData uri="http://schemas.openxmlformats.org/drawingml/2006/table">
            <a:tbl>
              <a:tblPr firstRow="1" firstCol="1" bandRow="1"/>
              <a:tblGrid>
                <a:gridCol w="2092735">
                  <a:extLst>
                    <a:ext uri="{9D8B030D-6E8A-4147-A177-3AD203B41FA5}">
                      <a16:colId xmlns:a16="http://schemas.microsoft.com/office/drawing/2014/main" val="2098471579"/>
                    </a:ext>
                  </a:extLst>
                </a:gridCol>
                <a:gridCol w="8287671">
                  <a:extLst>
                    <a:ext uri="{9D8B030D-6E8A-4147-A177-3AD203B41FA5}">
                      <a16:colId xmlns:a16="http://schemas.microsoft.com/office/drawing/2014/main" val="2671139195"/>
                    </a:ext>
                  </a:extLst>
                </a:gridCol>
              </a:tblGrid>
              <a:tr h="250907">
                <a:tc>
                  <a:txBody>
                    <a:bodyPr/>
                    <a:lstStyle/>
                    <a:p>
                      <a:pPr marL="0" marR="0" algn="just">
                        <a:lnSpc>
                          <a:spcPct val="115000"/>
                        </a:lnSpc>
                        <a:spcBef>
                          <a:spcPts val="0"/>
                        </a:spcBef>
                        <a:spcAft>
                          <a:spcPts val="600"/>
                        </a:spcAft>
                      </a:pPr>
                      <a:r>
                        <a:rPr lang="en-US" sz="1800" b="1" kern="100">
                          <a:effectLst/>
                          <a:latin typeface="Times New Roman" panose="02020603050405020304" pitchFamily="18" charset="0"/>
                          <a:ea typeface="SimSun" panose="02010600030101010101" pitchFamily="2" charset="-122"/>
                          <a:cs typeface="Times New Roman" panose="02020603050405020304" pitchFamily="18" charset="0"/>
                        </a:rPr>
                        <a:t>Type of agency </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800" b="1" kern="100">
                          <a:effectLst/>
                          <a:latin typeface="Times New Roman" panose="02020603050405020304" pitchFamily="18" charset="0"/>
                          <a:ea typeface="SimSun" panose="02010600030101010101" pitchFamily="2" charset="-122"/>
                          <a:cs typeface="Times New Roman" panose="02020603050405020304" pitchFamily="18" charset="0"/>
                        </a:rPr>
                        <a:t>Function </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03592138"/>
                  </a:ext>
                </a:extLst>
              </a:tr>
              <a:tr h="786519">
                <a:tc>
                  <a:txBody>
                    <a:bodyPr/>
                    <a:lstStyle/>
                    <a:p>
                      <a:pPr marL="0" marR="0" algn="just">
                        <a:lnSpc>
                          <a:spcPct val="115000"/>
                        </a:lnSpc>
                        <a:spcBef>
                          <a:spcPts val="0"/>
                        </a:spcBef>
                        <a:spcAft>
                          <a:spcPts val="600"/>
                        </a:spcAft>
                      </a:pPr>
                      <a:r>
                        <a:rPr lang="en-US" sz="1800" kern="100">
                          <a:effectLst/>
                          <a:latin typeface="Times New Roman" panose="02020603050405020304" pitchFamily="18" charset="0"/>
                          <a:ea typeface="SimSun" panose="02010600030101010101" pitchFamily="2" charset="-122"/>
                          <a:cs typeface="Times New Roman" panose="02020603050405020304" pitchFamily="18" charset="0"/>
                        </a:rPr>
                        <a:t>Transportation agencies </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800" kern="100" dirty="0">
                          <a:effectLst/>
                          <a:latin typeface="Times New Roman" panose="02020603050405020304" pitchFamily="18" charset="0"/>
                          <a:ea typeface="SimSun" panose="02010600030101010101" pitchFamily="2" charset="-122"/>
                          <a:cs typeface="Times New Roman" panose="02020603050405020304" pitchFamily="18" charset="0"/>
                        </a:rPr>
                        <a:t>They constitute all companies offering transportation services. They perform transportation services far efficiently and effectively than producers, wholesalers or retailers because they deal with many customers.</a:t>
                      </a:r>
                      <a:endParaRPr lang="en-US" sz="18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352492335"/>
                  </a:ext>
                </a:extLst>
              </a:tr>
              <a:tr h="518713">
                <a:tc>
                  <a:txBody>
                    <a:bodyPr/>
                    <a:lstStyle/>
                    <a:p>
                      <a:pPr marL="0" marR="0" algn="just">
                        <a:lnSpc>
                          <a:spcPct val="115000"/>
                        </a:lnSpc>
                        <a:spcBef>
                          <a:spcPts val="0"/>
                        </a:spcBef>
                        <a:spcAft>
                          <a:spcPts val="600"/>
                        </a:spcAft>
                      </a:pPr>
                      <a:r>
                        <a:rPr lang="en-US" sz="1800" kern="100">
                          <a:effectLst/>
                          <a:latin typeface="Times New Roman" panose="02020603050405020304" pitchFamily="18" charset="0"/>
                          <a:ea typeface="SimSun" panose="02010600030101010101" pitchFamily="2" charset="-122"/>
                          <a:cs typeface="Times New Roman" panose="02020603050405020304" pitchFamily="18" charset="0"/>
                        </a:rPr>
                        <a:t>Storage agencies </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800" kern="100">
                          <a:effectLst/>
                          <a:latin typeface="Times New Roman" panose="02020603050405020304" pitchFamily="18" charset="0"/>
                          <a:ea typeface="SimSun" panose="02010600030101010101" pitchFamily="2" charset="-122"/>
                          <a:cs typeface="Times New Roman" panose="02020603050405020304" pitchFamily="18" charset="0"/>
                        </a:rPr>
                        <a:t>They consist mainly of public and private warehouses that specialize in the storage of goods by charging a fee.</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49862393"/>
                  </a:ext>
                </a:extLst>
              </a:tr>
              <a:tr h="786519">
                <a:tc>
                  <a:txBody>
                    <a:bodyPr/>
                    <a:lstStyle/>
                    <a:p>
                      <a:pPr marL="0" marR="0" algn="just">
                        <a:lnSpc>
                          <a:spcPct val="115000"/>
                        </a:lnSpc>
                        <a:spcBef>
                          <a:spcPts val="0"/>
                        </a:spcBef>
                        <a:spcAft>
                          <a:spcPts val="600"/>
                        </a:spcAft>
                      </a:pPr>
                      <a:r>
                        <a:rPr lang="en-US" sz="1800" kern="100">
                          <a:effectLst/>
                          <a:latin typeface="Times New Roman" panose="02020603050405020304" pitchFamily="18" charset="0"/>
                          <a:ea typeface="SimSun" panose="02010600030101010101" pitchFamily="2" charset="-122"/>
                          <a:cs typeface="Times New Roman" panose="02020603050405020304" pitchFamily="18" charset="0"/>
                        </a:rPr>
                        <a:t>Order processing </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800" kern="100">
                          <a:effectLst/>
                          <a:latin typeface="Times New Roman" panose="02020603050405020304" pitchFamily="18" charset="0"/>
                          <a:ea typeface="SimSun" panose="02010600030101010101" pitchFamily="2" charset="-122"/>
                          <a:cs typeface="Times New Roman" panose="02020603050405020304" pitchFamily="18" charset="0"/>
                        </a:rPr>
                        <a:t>They are companies that specialize in order fulfillment. For instance, companies, involved in catalog selling have their orders processed by others.</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513937093"/>
                  </a:ext>
                </a:extLst>
              </a:tr>
              <a:tr h="518713">
                <a:tc>
                  <a:txBody>
                    <a:bodyPr/>
                    <a:lstStyle/>
                    <a:p>
                      <a:pPr marL="0" marR="0" algn="just">
                        <a:lnSpc>
                          <a:spcPct val="115000"/>
                        </a:lnSpc>
                        <a:spcBef>
                          <a:spcPts val="0"/>
                        </a:spcBef>
                        <a:spcAft>
                          <a:spcPts val="600"/>
                        </a:spcAft>
                      </a:pPr>
                      <a:r>
                        <a:rPr lang="en-US" sz="1800" kern="100">
                          <a:effectLst/>
                          <a:latin typeface="Times New Roman" panose="02020603050405020304" pitchFamily="18" charset="0"/>
                          <a:ea typeface="SimSun" panose="02010600030101010101" pitchFamily="2" charset="-122"/>
                          <a:cs typeface="Times New Roman" panose="02020603050405020304" pitchFamily="18" charset="0"/>
                        </a:rPr>
                        <a:t>Advertising agencies </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800" kern="100">
                          <a:effectLst/>
                          <a:latin typeface="Times New Roman" panose="02020603050405020304" pitchFamily="18" charset="0"/>
                          <a:ea typeface="SimSun" panose="02010600030101010101" pitchFamily="2" charset="-122"/>
                          <a:cs typeface="Times New Roman" panose="02020603050405020304" pitchFamily="18" charset="0"/>
                        </a:rPr>
                        <a:t>They offer the marketing manager expertise in developing advertising strategies.</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777375915"/>
                  </a:ext>
                </a:extLst>
              </a:tr>
              <a:tr h="786519">
                <a:tc>
                  <a:txBody>
                    <a:bodyPr/>
                    <a:lstStyle/>
                    <a:p>
                      <a:pPr marL="0" marR="0" algn="just">
                        <a:lnSpc>
                          <a:spcPct val="115000"/>
                        </a:lnSpc>
                        <a:spcBef>
                          <a:spcPts val="0"/>
                        </a:spcBef>
                        <a:spcAft>
                          <a:spcPts val="600"/>
                        </a:spcAft>
                      </a:pPr>
                      <a:r>
                        <a:rPr lang="en-US" sz="1800" kern="100">
                          <a:effectLst/>
                          <a:latin typeface="Times New Roman" panose="02020603050405020304" pitchFamily="18" charset="0"/>
                          <a:ea typeface="SimSun" panose="02010600030101010101" pitchFamily="2" charset="-122"/>
                          <a:cs typeface="Times New Roman" panose="02020603050405020304" pitchFamily="18" charset="0"/>
                        </a:rPr>
                        <a:t>Financial agencies </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800" kern="100">
                          <a:effectLst/>
                          <a:latin typeface="Times New Roman" panose="02020603050405020304" pitchFamily="18" charset="0"/>
                          <a:ea typeface="SimSun" panose="02010600030101010101" pitchFamily="2" charset="-122"/>
                          <a:cs typeface="Times New Roman" panose="02020603050405020304" pitchFamily="18" charset="0"/>
                        </a:rPr>
                        <a:t>They consist of companies such as banks, finance companies and credit card companies. They possess financial resources and expertise that the marketing manager lacks.</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643752452"/>
                  </a:ext>
                </a:extLst>
              </a:tr>
              <a:tr h="786519">
                <a:tc>
                  <a:txBody>
                    <a:bodyPr/>
                    <a:lstStyle/>
                    <a:p>
                      <a:pPr marL="0" marR="0" algn="just">
                        <a:lnSpc>
                          <a:spcPct val="115000"/>
                        </a:lnSpc>
                        <a:spcBef>
                          <a:spcPts val="0"/>
                        </a:spcBef>
                        <a:spcAft>
                          <a:spcPts val="600"/>
                        </a:spcAft>
                      </a:pPr>
                      <a:r>
                        <a:rPr lang="en-US" sz="1800" kern="100">
                          <a:effectLst/>
                          <a:latin typeface="Times New Roman" panose="02020603050405020304" pitchFamily="18" charset="0"/>
                          <a:ea typeface="SimSun" panose="02010600030101010101" pitchFamily="2" charset="-122"/>
                          <a:cs typeface="Times New Roman" panose="02020603050405020304" pitchFamily="18" charset="0"/>
                        </a:rPr>
                        <a:t>Insurance companies </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800" kern="100">
                          <a:effectLst/>
                          <a:latin typeface="Times New Roman" panose="02020603050405020304" pitchFamily="18" charset="0"/>
                          <a:ea typeface="SimSun" panose="02010600030101010101" pitchFamily="2" charset="-122"/>
                          <a:cs typeface="Times New Roman" panose="02020603050405020304" pitchFamily="18" charset="0"/>
                        </a:rPr>
                        <a:t>They provide the marketing manager with a means for shifting some of the risks inherent in any business venture such as fire, theft, losses and damage in transit of goods and in some cases even the effects of weather.</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645537674"/>
                  </a:ext>
                </a:extLst>
              </a:tr>
              <a:tr h="786519">
                <a:tc>
                  <a:txBody>
                    <a:bodyPr/>
                    <a:lstStyle/>
                    <a:p>
                      <a:pPr marL="0" marR="0" algn="just">
                        <a:lnSpc>
                          <a:spcPct val="115000"/>
                        </a:lnSpc>
                        <a:spcBef>
                          <a:spcPts val="0"/>
                        </a:spcBef>
                        <a:spcAft>
                          <a:spcPts val="600"/>
                        </a:spcAft>
                      </a:pPr>
                      <a:r>
                        <a:rPr lang="en-US" sz="1800" kern="100">
                          <a:effectLst/>
                          <a:latin typeface="Times New Roman" panose="02020603050405020304" pitchFamily="18" charset="0"/>
                          <a:ea typeface="SimSun" panose="02010600030101010101" pitchFamily="2" charset="-122"/>
                          <a:cs typeface="Times New Roman" panose="02020603050405020304" pitchFamily="18" charset="0"/>
                        </a:rPr>
                        <a:t>Marketing research firms </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just">
                        <a:lnSpc>
                          <a:spcPct val="115000"/>
                        </a:lnSpc>
                        <a:spcBef>
                          <a:spcPts val="0"/>
                        </a:spcBef>
                        <a:spcAft>
                          <a:spcPts val="600"/>
                        </a:spcAft>
                      </a:pPr>
                      <a:r>
                        <a:rPr lang="en-US" sz="1800" kern="100" dirty="0">
                          <a:effectLst/>
                          <a:latin typeface="Times New Roman" panose="02020603050405020304" pitchFamily="18" charset="0"/>
                          <a:ea typeface="SimSun" panose="02010600030101010101" pitchFamily="2" charset="-122"/>
                          <a:cs typeface="Times New Roman" panose="02020603050405020304" pitchFamily="18" charset="0"/>
                        </a:rPr>
                        <a:t>They provide information when the marketing manager of the firm lacks the necessary skills to obtain marketing information relevant to distribution.</a:t>
                      </a:r>
                      <a:endParaRPr lang="en-US" sz="18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494250344"/>
                  </a:ext>
                </a:extLst>
              </a:tr>
            </a:tbl>
          </a:graphicData>
        </a:graphic>
      </p:graphicFrame>
    </p:spTree>
    <p:extLst>
      <p:ext uri="{BB962C8B-B14F-4D97-AF65-F5344CB8AC3E}">
        <p14:creationId xmlns:p14="http://schemas.microsoft.com/office/powerpoint/2010/main" val="8193923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E3B945-90F0-0B69-644C-F9F6D2FB1EA3}"/>
              </a:ext>
            </a:extLst>
          </p:cNvPr>
          <p:cNvSpPr>
            <a:spLocks noGrp="1"/>
          </p:cNvSpPr>
          <p:nvPr>
            <p:ph type="title"/>
          </p:nvPr>
        </p:nvSpPr>
        <p:spPr/>
        <p:txBody>
          <a:bodyPr/>
          <a:lstStyle/>
          <a:p>
            <a:r>
              <a:rPr lang="en-US" dirty="0"/>
              <a:t>Levels of distribution </a:t>
            </a:r>
          </a:p>
        </p:txBody>
      </p:sp>
      <p:pic>
        <p:nvPicPr>
          <p:cNvPr id="4" name="Content Placeholder 3">
            <a:extLst>
              <a:ext uri="{FF2B5EF4-FFF2-40B4-BE49-F238E27FC236}">
                <a16:creationId xmlns:a16="http://schemas.microsoft.com/office/drawing/2014/main" id="{BB6B67CB-5A2D-9E33-6FF3-F523E3601D0D}"/>
              </a:ext>
            </a:extLst>
          </p:cNvPr>
          <p:cNvPicPr>
            <a:picLocks noGrp="1" noChangeAspect="1"/>
          </p:cNvPicPr>
          <p:nvPr>
            <p:ph idx="1"/>
          </p:nvPr>
        </p:nvPicPr>
        <p:blipFill>
          <a:blip r:embed="rId2"/>
          <a:stretch>
            <a:fillRect/>
          </a:stretch>
        </p:blipFill>
        <p:spPr>
          <a:xfrm>
            <a:off x="1548581" y="1386349"/>
            <a:ext cx="8880306" cy="5106526"/>
          </a:xfrm>
          <a:prstGeom prst="rect">
            <a:avLst/>
          </a:prstGeom>
        </p:spPr>
      </p:pic>
    </p:spTree>
    <p:extLst>
      <p:ext uri="{BB962C8B-B14F-4D97-AF65-F5344CB8AC3E}">
        <p14:creationId xmlns:p14="http://schemas.microsoft.com/office/powerpoint/2010/main" val="5686308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5158CD-CA80-6A03-07B8-63F30E0FA269}"/>
              </a:ext>
            </a:extLst>
          </p:cNvPr>
          <p:cNvSpPr>
            <a:spLocks noGrp="1"/>
          </p:cNvSpPr>
          <p:nvPr>
            <p:ph type="title"/>
          </p:nvPr>
        </p:nvSpPr>
        <p:spPr/>
        <p:txBody>
          <a:bodyPr>
            <a:normAutofit fontScale="90000"/>
          </a:bodyPr>
          <a:lstStyle/>
          <a:p>
            <a:r>
              <a:rPr lang="en-US" dirty="0"/>
              <a:t>Electronic channels of distribution </a:t>
            </a:r>
            <a:br>
              <a:rPr lang="en-US" dirty="0"/>
            </a:br>
            <a:endParaRPr lang="en-US" dirty="0"/>
          </a:p>
        </p:txBody>
      </p:sp>
      <p:sp>
        <p:nvSpPr>
          <p:cNvPr id="3" name="Content Placeholder 2">
            <a:extLst>
              <a:ext uri="{FF2B5EF4-FFF2-40B4-BE49-F238E27FC236}">
                <a16:creationId xmlns:a16="http://schemas.microsoft.com/office/drawing/2014/main" id="{EC0BEFF2-5DFD-E4B1-DC94-1C9EBF1C7E16}"/>
              </a:ext>
            </a:extLst>
          </p:cNvPr>
          <p:cNvSpPr>
            <a:spLocks noGrp="1"/>
          </p:cNvSpPr>
          <p:nvPr>
            <p:ph idx="1"/>
          </p:nvPr>
        </p:nvSpPr>
        <p:spPr/>
        <p:txBody>
          <a:bodyPr>
            <a:normAutofit lnSpcReduction="10000"/>
          </a:bodyPr>
          <a:lstStyle/>
          <a:p>
            <a:r>
              <a:rPr lang="en-US" dirty="0"/>
              <a:t>This is the use of the internet to make products and services available so that the target market with access to computers or other enabling technologies can shop and complete the transaction for purchase via interactive electronic means (Rosenbloom, 2013). </a:t>
            </a:r>
          </a:p>
          <a:p>
            <a:r>
              <a:rPr lang="en-US" dirty="0"/>
              <a:t>Electronic marketing channels enable businesses to target specific demographics, personalize messages, track customer behavior, and measure the effectiveness of marketing campaigns in real-time.</a:t>
            </a:r>
          </a:p>
          <a:p>
            <a:r>
              <a:rPr lang="en-US" dirty="0"/>
              <a:t> From the definition we note the following</a:t>
            </a:r>
          </a:p>
          <a:p>
            <a:r>
              <a:rPr lang="en-US" dirty="0"/>
              <a:t>A) Available: It does not imply physical availability of the product over the internet. </a:t>
            </a:r>
          </a:p>
          <a:p>
            <a:r>
              <a:rPr lang="en-US" dirty="0"/>
              <a:t>B) Enabling technologies: This is used to leave the door open to other means besides the PC for accessing the internet</a:t>
            </a:r>
          </a:p>
          <a:p>
            <a:r>
              <a:rPr lang="en-US" dirty="0"/>
              <a:t>C) Interactive electronic means: The completion of the transaction through interactive electronic means</a:t>
            </a:r>
          </a:p>
        </p:txBody>
      </p:sp>
    </p:spTree>
    <p:extLst>
      <p:ext uri="{BB962C8B-B14F-4D97-AF65-F5344CB8AC3E}">
        <p14:creationId xmlns:p14="http://schemas.microsoft.com/office/powerpoint/2010/main" val="15797259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EEF9E9-5835-A66E-5BE8-A29E70714F4F}"/>
              </a:ext>
            </a:extLst>
          </p:cNvPr>
          <p:cNvSpPr>
            <a:spLocks noGrp="1"/>
          </p:cNvSpPr>
          <p:nvPr>
            <p:ph type="title"/>
          </p:nvPr>
        </p:nvSpPr>
        <p:spPr/>
        <p:txBody>
          <a:bodyPr>
            <a:normAutofit fontScale="90000"/>
          </a:bodyPr>
          <a:lstStyle/>
          <a:p>
            <a:r>
              <a:rPr lang="en-US" dirty="0"/>
              <a:t>Advantages of electronic channels </a:t>
            </a:r>
          </a:p>
        </p:txBody>
      </p:sp>
      <p:sp>
        <p:nvSpPr>
          <p:cNvPr id="3" name="Content Placeholder 2">
            <a:extLst>
              <a:ext uri="{FF2B5EF4-FFF2-40B4-BE49-F238E27FC236}">
                <a16:creationId xmlns:a16="http://schemas.microsoft.com/office/drawing/2014/main" id="{B555E06C-F68C-DEB6-5DE3-B8715B7DA790}"/>
              </a:ext>
            </a:extLst>
          </p:cNvPr>
          <p:cNvSpPr>
            <a:spLocks noGrp="1"/>
          </p:cNvSpPr>
          <p:nvPr>
            <p:ph idx="1"/>
          </p:nvPr>
        </p:nvSpPr>
        <p:spPr/>
        <p:txBody>
          <a:bodyPr>
            <a:normAutofit/>
          </a:bodyPr>
          <a:lstStyle/>
          <a:p>
            <a:r>
              <a:rPr lang="en-US" dirty="0"/>
              <a:t>Global scope and reach</a:t>
            </a:r>
          </a:p>
          <a:p>
            <a:r>
              <a:rPr lang="en-US" dirty="0"/>
              <a:t>Convenience/Rapid transaction processing </a:t>
            </a:r>
          </a:p>
          <a:p>
            <a:r>
              <a:rPr lang="en-US" dirty="0"/>
              <a:t>Information processing efficiency and flexibility </a:t>
            </a:r>
          </a:p>
          <a:p>
            <a:r>
              <a:rPr lang="en-US" dirty="0"/>
              <a:t>Data-based management and relationships enhancement  </a:t>
            </a:r>
          </a:p>
          <a:p>
            <a:r>
              <a:rPr lang="en-US" dirty="0"/>
              <a:t>Lower sales and distribution costs</a:t>
            </a:r>
          </a:p>
        </p:txBody>
      </p:sp>
    </p:spTree>
    <p:extLst>
      <p:ext uri="{BB962C8B-B14F-4D97-AF65-F5344CB8AC3E}">
        <p14:creationId xmlns:p14="http://schemas.microsoft.com/office/powerpoint/2010/main" val="23493468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35AA86-C974-4C5D-3845-0468DC0FCBC4}"/>
              </a:ext>
            </a:extLst>
          </p:cNvPr>
          <p:cNvSpPr>
            <a:spLocks noGrp="1"/>
          </p:cNvSpPr>
          <p:nvPr>
            <p:ph type="title"/>
          </p:nvPr>
        </p:nvSpPr>
        <p:spPr/>
        <p:txBody>
          <a:bodyPr>
            <a:normAutofit fontScale="90000"/>
          </a:bodyPr>
          <a:lstStyle/>
          <a:p>
            <a:r>
              <a:rPr lang="en-US" dirty="0"/>
              <a:t>Disadvantages of electronic channels </a:t>
            </a:r>
          </a:p>
        </p:txBody>
      </p:sp>
      <p:sp>
        <p:nvSpPr>
          <p:cNvPr id="3" name="Content Placeholder 2">
            <a:extLst>
              <a:ext uri="{FF2B5EF4-FFF2-40B4-BE49-F238E27FC236}">
                <a16:creationId xmlns:a16="http://schemas.microsoft.com/office/drawing/2014/main" id="{E98A9A5B-9C40-51DD-04B0-AB8F99B1183E}"/>
              </a:ext>
            </a:extLst>
          </p:cNvPr>
          <p:cNvSpPr>
            <a:spLocks noGrp="1"/>
          </p:cNvSpPr>
          <p:nvPr>
            <p:ph idx="1"/>
          </p:nvPr>
        </p:nvSpPr>
        <p:spPr/>
        <p:txBody>
          <a:bodyPr>
            <a:normAutofit/>
          </a:bodyPr>
          <a:lstStyle/>
          <a:p>
            <a:r>
              <a:rPr lang="en-US" dirty="0"/>
              <a:t>Lack of contact with actual products and delayed possession </a:t>
            </a:r>
          </a:p>
          <a:p>
            <a:r>
              <a:rPr lang="en-US" dirty="0"/>
              <a:t>Fulfillment logistics not at internet speed or efficiency </a:t>
            </a:r>
          </a:p>
          <a:p>
            <a:r>
              <a:rPr lang="en-US" dirty="0"/>
              <a:t>Web clutter, confusion and cumbersomeness </a:t>
            </a:r>
          </a:p>
          <a:p>
            <a:r>
              <a:rPr lang="en-US" dirty="0"/>
              <a:t>Ignores personal and social shopping motives </a:t>
            </a:r>
          </a:p>
          <a:p>
            <a:r>
              <a:rPr lang="en-US" dirty="0"/>
              <a:t>Security concerns of customers: Concerns about the security of shopping on the internet take two basic firms.</a:t>
            </a:r>
          </a:p>
          <a:p>
            <a:r>
              <a:rPr lang="en-US" dirty="0"/>
              <a:t>a)	Buying products from unknown firms that exist only in cyberspace.</a:t>
            </a:r>
          </a:p>
          <a:p>
            <a:r>
              <a:rPr lang="en-US" dirty="0"/>
              <a:t> b)	Consumer discomfort with sending credit card number over the internet.  </a:t>
            </a:r>
          </a:p>
        </p:txBody>
      </p:sp>
    </p:spTree>
    <p:extLst>
      <p:ext uri="{BB962C8B-B14F-4D97-AF65-F5344CB8AC3E}">
        <p14:creationId xmlns:p14="http://schemas.microsoft.com/office/powerpoint/2010/main" val="30470527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710A10-CEF4-4DCA-ECFE-0C57C69BD4AC}"/>
              </a:ext>
            </a:extLst>
          </p:cNvPr>
          <p:cNvSpPr>
            <a:spLocks noGrp="1"/>
          </p:cNvSpPr>
          <p:nvPr>
            <p:ph type="title"/>
          </p:nvPr>
        </p:nvSpPr>
        <p:spPr/>
        <p:txBody>
          <a:bodyPr/>
          <a:lstStyle/>
          <a:p>
            <a:r>
              <a:rPr lang="en-US" dirty="0"/>
              <a:t>Distribution strategies </a:t>
            </a:r>
          </a:p>
        </p:txBody>
      </p:sp>
      <p:sp>
        <p:nvSpPr>
          <p:cNvPr id="3" name="Content Placeholder 2">
            <a:extLst>
              <a:ext uri="{FF2B5EF4-FFF2-40B4-BE49-F238E27FC236}">
                <a16:creationId xmlns:a16="http://schemas.microsoft.com/office/drawing/2014/main" id="{BA88BD6F-674D-E307-595C-8297B94F02D4}"/>
              </a:ext>
            </a:extLst>
          </p:cNvPr>
          <p:cNvSpPr>
            <a:spLocks noGrp="1"/>
          </p:cNvSpPr>
          <p:nvPr>
            <p:ph idx="1"/>
          </p:nvPr>
        </p:nvSpPr>
        <p:spPr/>
        <p:txBody>
          <a:bodyPr>
            <a:normAutofit/>
          </a:bodyPr>
          <a:lstStyle/>
          <a:p>
            <a:r>
              <a:rPr lang="en-US" dirty="0"/>
              <a:t>Distribution strategies </a:t>
            </a:r>
          </a:p>
          <a:p>
            <a:r>
              <a:rPr lang="en-US" dirty="0"/>
              <a:t>Firms employ various distribution strategies to ensure their products reach customers efficiently. </a:t>
            </a:r>
          </a:p>
          <a:p>
            <a:r>
              <a:rPr lang="en-US" dirty="0" err="1"/>
              <a:t>i</a:t>
            </a:r>
            <a:r>
              <a:rPr lang="en-US" dirty="0"/>
              <a:t>) Intensive Distribution: This strategy aims to make a product available in as many outlets as possible. </a:t>
            </a:r>
          </a:p>
          <a:p>
            <a:r>
              <a:rPr lang="en-US" dirty="0"/>
              <a:t>ii) Selective Distribution: With this strategy, firms choose a limited number of outlets to distribute their products. </a:t>
            </a:r>
          </a:p>
          <a:p>
            <a:r>
              <a:rPr lang="en-US" dirty="0"/>
              <a:t>iii) Exclusive Distribution: Here, firms grant exclusive rights to specific distributors or retailers to sell their products. </a:t>
            </a:r>
          </a:p>
          <a:p>
            <a:r>
              <a:rPr lang="en-US" dirty="0"/>
              <a:t>iv) Direct Distribution: In this approach, firms sell products directly to consumers without intermediaries. </a:t>
            </a:r>
          </a:p>
        </p:txBody>
      </p:sp>
    </p:spTree>
    <p:extLst>
      <p:ext uri="{BB962C8B-B14F-4D97-AF65-F5344CB8AC3E}">
        <p14:creationId xmlns:p14="http://schemas.microsoft.com/office/powerpoint/2010/main" val="3236399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710A10-CEF4-4DCA-ECFE-0C57C69BD4AC}"/>
              </a:ext>
            </a:extLst>
          </p:cNvPr>
          <p:cNvSpPr>
            <a:spLocks noGrp="1"/>
          </p:cNvSpPr>
          <p:nvPr>
            <p:ph type="title"/>
          </p:nvPr>
        </p:nvSpPr>
        <p:spPr/>
        <p:txBody>
          <a:bodyPr/>
          <a:lstStyle/>
          <a:p>
            <a:r>
              <a:rPr lang="en-US" dirty="0"/>
              <a:t>Distribution strategies </a:t>
            </a:r>
          </a:p>
        </p:txBody>
      </p:sp>
      <p:sp>
        <p:nvSpPr>
          <p:cNvPr id="3" name="Content Placeholder 2">
            <a:extLst>
              <a:ext uri="{FF2B5EF4-FFF2-40B4-BE49-F238E27FC236}">
                <a16:creationId xmlns:a16="http://schemas.microsoft.com/office/drawing/2014/main" id="{BA88BD6F-674D-E307-595C-8297B94F02D4}"/>
              </a:ext>
            </a:extLst>
          </p:cNvPr>
          <p:cNvSpPr>
            <a:spLocks noGrp="1"/>
          </p:cNvSpPr>
          <p:nvPr>
            <p:ph idx="1"/>
          </p:nvPr>
        </p:nvSpPr>
        <p:spPr/>
        <p:txBody>
          <a:bodyPr>
            <a:normAutofit/>
          </a:bodyPr>
          <a:lstStyle/>
          <a:p>
            <a:r>
              <a:rPr lang="en-US" dirty="0"/>
              <a:t>v) Online Distribution: many firms are leveraging on websites, online marketplaces, and social media platforms to sell products directly to consumers or through intermediaries.</a:t>
            </a:r>
          </a:p>
          <a:p>
            <a:r>
              <a:rPr lang="en-US" dirty="0"/>
              <a:t>vi) Dual Distribution: Some firms employ both direct and indirect distribution channels simultaneously. </a:t>
            </a:r>
          </a:p>
          <a:p>
            <a:r>
              <a:rPr lang="en-US" dirty="0"/>
              <a:t>vii) Franchising: (the franchisor) grants the right to another party (the franchisee) to use its business model, brand, and processes in exchange for fees and royalties. </a:t>
            </a:r>
          </a:p>
          <a:p>
            <a:r>
              <a:rPr lang="en-US" dirty="0"/>
              <a:t>viii)	Reverse Logistics: involves managing product returns, exchanges, and recycling. Effective reverse logistics can enhance customer satisfaction and reduce waste.</a:t>
            </a:r>
          </a:p>
          <a:p>
            <a:endParaRPr lang="en-US" dirty="0"/>
          </a:p>
        </p:txBody>
      </p:sp>
    </p:spTree>
    <p:extLst>
      <p:ext uri="{BB962C8B-B14F-4D97-AF65-F5344CB8AC3E}">
        <p14:creationId xmlns:p14="http://schemas.microsoft.com/office/powerpoint/2010/main" val="15936298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3451C4-57DD-660D-3020-7817230DB7AF}"/>
              </a:ext>
            </a:extLst>
          </p:cNvPr>
          <p:cNvSpPr>
            <a:spLocks noGrp="1"/>
          </p:cNvSpPr>
          <p:nvPr>
            <p:ph type="title"/>
          </p:nvPr>
        </p:nvSpPr>
        <p:spPr/>
        <p:txBody>
          <a:bodyPr>
            <a:normAutofit fontScale="90000"/>
          </a:bodyPr>
          <a:lstStyle/>
          <a:p>
            <a:r>
              <a:rPr lang="en-US" dirty="0"/>
              <a:t>Physical Distribution (Logistics management )</a:t>
            </a:r>
            <a:br>
              <a:rPr lang="en-US" dirty="0"/>
            </a:br>
            <a:endParaRPr lang="en-US" dirty="0"/>
          </a:p>
        </p:txBody>
      </p:sp>
      <p:sp>
        <p:nvSpPr>
          <p:cNvPr id="3" name="Content Placeholder 2">
            <a:extLst>
              <a:ext uri="{FF2B5EF4-FFF2-40B4-BE49-F238E27FC236}">
                <a16:creationId xmlns:a16="http://schemas.microsoft.com/office/drawing/2014/main" id="{ED4C1486-519C-C809-A47A-CE00F5C036B9}"/>
              </a:ext>
            </a:extLst>
          </p:cNvPr>
          <p:cNvSpPr>
            <a:spLocks noGrp="1"/>
          </p:cNvSpPr>
          <p:nvPr>
            <p:ph idx="1"/>
          </p:nvPr>
        </p:nvSpPr>
        <p:spPr/>
        <p:txBody>
          <a:bodyPr>
            <a:normAutofit/>
          </a:bodyPr>
          <a:lstStyle/>
          <a:p>
            <a:r>
              <a:rPr lang="en-US" dirty="0"/>
              <a:t>Berman and Evans (1992) notes that physical distribution encompasses the broad range of activities concerned with efficiently delivering raw materials, parts, semi-finished items, and finished products to designated places, and in proper times, and in proper condition.</a:t>
            </a:r>
          </a:p>
          <a:p>
            <a:r>
              <a:rPr lang="en-US" dirty="0"/>
              <a:t> It may be undertaken by any member of a channel from producer to consumer. </a:t>
            </a:r>
          </a:p>
          <a:p>
            <a:r>
              <a:rPr lang="en-US" dirty="0" err="1"/>
              <a:t>Assael</a:t>
            </a:r>
            <a:r>
              <a:rPr lang="en-US" dirty="0"/>
              <a:t> (1990) observes that physical distribution involves all activities involved in moving goods from where they are produced to where they are purchased or consumed. </a:t>
            </a:r>
          </a:p>
          <a:p>
            <a:r>
              <a:rPr lang="en-US" dirty="0"/>
              <a:t>This involves order processing, merchandise handling, inventory management, storage, packaging and transportation functions.</a:t>
            </a:r>
          </a:p>
          <a:p>
            <a:endParaRPr lang="en-US" dirty="0"/>
          </a:p>
        </p:txBody>
      </p:sp>
    </p:spTree>
    <p:extLst>
      <p:ext uri="{BB962C8B-B14F-4D97-AF65-F5344CB8AC3E}">
        <p14:creationId xmlns:p14="http://schemas.microsoft.com/office/powerpoint/2010/main" val="23506997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3451C4-57DD-660D-3020-7817230DB7AF}"/>
              </a:ext>
            </a:extLst>
          </p:cNvPr>
          <p:cNvSpPr>
            <a:spLocks noGrp="1"/>
          </p:cNvSpPr>
          <p:nvPr>
            <p:ph type="title"/>
          </p:nvPr>
        </p:nvSpPr>
        <p:spPr/>
        <p:txBody>
          <a:bodyPr>
            <a:normAutofit fontScale="90000"/>
          </a:bodyPr>
          <a:lstStyle/>
          <a:p>
            <a:r>
              <a:rPr lang="en-US" dirty="0"/>
              <a:t>Physical Distribution (Logistics management )</a:t>
            </a:r>
            <a:br>
              <a:rPr lang="en-US" dirty="0"/>
            </a:br>
            <a:endParaRPr lang="en-US" dirty="0"/>
          </a:p>
        </p:txBody>
      </p:sp>
      <p:sp>
        <p:nvSpPr>
          <p:cNvPr id="3" name="Content Placeholder 2">
            <a:extLst>
              <a:ext uri="{FF2B5EF4-FFF2-40B4-BE49-F238E27FC236}">
                <a16:creationId xmlns:a16="http://schemas.microsoft.com/office/drawing/2014/main" id="{ED4C1486-519C-C809-A47A-CE00F5C036B9}"/>
              </a:ext>
            </a:extLst>
          </p:cNvPr>
          <p:cNvSpPr>
            <a:spLocks noGrp="1"/>
          </p:cNvSpPr>
          <p:nvPr>
            <p:ph idx="1"/>
          </p:nvPr>
        </p:nvSpPr>
        <p:spPr/>
        <p:txBody>
          <a:bodyPr>
            <a:normAutofit/>
          </a:bodyPr>
          <a:lstStyle/>
          <a:p>
            <a:r>
              <a:rPr lang="en-US" dirty="0"/>
              <a:t>Kotler and Keller (2006) notes that, physical distribution planning involves the following stages:</a:t>
            </a:r>
          </a:p>
          <a:p>
            <a:r>
              <a:rPr lang="en-US" dirty="0"/>
              <a:t>(</a:t>
            </a:r>
            <a:r>
              <a:rPr lang="en-US" dirty="0" err="1"/>
              <a:t>i</a:t>
            </a:r>
            <a:r>
              <a:rPr lang="en-US" dirty="0"/>
              <a:t>)	Deciding on the company’s value proposition to its customers.</a:t>
            </a:r>
          </a:p>
          <a:p>
            <a:r>
              <a:rPr lang="en-US" dirty="0"/>
              <a:t> (ii)	Deciding on the best channel of distribution and network strategy for reaching the customers. </a:t>
            </a:r>
          </a:p>
          <a:p>
            <a:r>
              <a:rPr lang="en-US" dirty="0"/>
              <a:t>(iii)	Developing operational excellence in sales forecasting, warehouse management, transportation management, and materials management.</a:t>
            </a:r>
          </a:p>
          <a:p>
            <a:r>
              <a:rPr lang="en-US" dirty="0"/>
              <a:t>(iv)	Implementing the solution with the best information systems, equipment, policies and procedures.</a:t>
            </a:r>
          </a:p>
          <a:p>
            <a:endParaRPr lang="en-US" dirty="0"/>
          </a:p>
        </p:txBody>
      </p:sp>
    </p:spTree>
    <p:extLst>
      <p:ext uri="{BB962C8B-B14F-4D97-AF65-F5344CB8AC3E}">
        <p14:creationId xmlns:p14="http://schemas.microsoft.com/office/powerpoint/2010/main" val="17041810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1450F5-546A-E98E-528A-6DF1E56EDEE6}"/>
              </a:ext>
            </a:extLst>
          </p:cNvPr>
          <p:cNvSpPr>
            <a:spLocks noGrp="1"/>
          </p:cNvSpPr>
          <p:nvPr>
            <p:ph type="title"/>
          </p:nvPr>
        </p:nvSpPr>
        <p:spPr/>
        <p:txBody>
          <a:bodyPr>
            <a:normAutofit fontScale="90000"/>
          </a:bodyPr>
          <a:lstStyle/>
          <a:p>
            <a:r>
              <a:rPr lang="en-US" dirty="0"/>
              <a:t>The importance of physical distribution</a:t>
            </a:r>
            <a:br>
              <a:rPr lang="en-US" dirty="0"/>
            </a:br>
            <a:endParaRPr lang="en-US" dirty="0"/>
          </a:p>
        </p:txBody>
      </p:sp>
      <p:sp>
        <p:nvSpPr>
          <p:cNvPr id="3" name="Content Placeholder 2">
            <a:extLst>
              <a:ext uri="{FF2B5EF4-FFF2-40B4-BE49-F238E27FC236}">
                <a16:creationId xmlns:a16="http://schemas.microsoft.com/office/drawing/2014/main" id="{FE675713-7667-38E5-D374-ECFC4E35F933}"/>
              </a:ext>
            </a:extLst>
          </p:cNvPr>
          <p:cNvSpPr>
            <a:spLocks noGrp="1"/>
          </p:cNvSpPr>
          <p:nvPr>
            <p:ph idx="1"/>
          </p:nvPr>
        </p:nvSpPr>
        <p:spPr/>
        <p:txBody>
          <a:bodyPr>
            <a:normAutofit/>
          </a:bodyPr>
          <a:lstStyle/>
          <a:p>
            <a:r>
              <a:rPr lang="en-US" dirty="0"/>
              <a:t>Physical distribution is significant because of the following reasons:</a:t>
            </a:r>
          </a:p>
          <a:p>
            <a:r>
              <a:rPr lang="en-US" dirty="0"/>
              <a:t>a) High costs </a:t>
            </a:r>
          </a:p>
          <a:p>
            <a:r>
              <a:rPr lang="en-US" dirty="0"/>
              <a:t>b) Customer service </a:t>
            </a:r>
          </a:p>
          <a:p>
            <a:r>
              <a:rPr lang="en-US" dirty="0"/>
              <a:t>c) Physical distribution and other functional areas </a:t>
            </a:r>
          </a:p>
          <a:p>
            <a:r>
              <a:rPr lang="en-US" dirty="0"/>
              <a:t>d) Creation of time, place and possession utility and distribution efficiency </a:t>
            </a:r>
          </a:p>
          <a:p>
            <a:r>
              <a:rPr lang="en-US" dirty="0"/>
              <a:t>e) Helps to avoid stock outs due to poor inventory or delivery </a:t>
            </a:r>
          </a:p>
          <a:p>
            <a:r>
              <a:rPr lang="en-US" dirty="0"/>
              <a:t>f) Gaining competitive advantage</a:t>
            </a:r>
          </a:p>
        </p:txBody>
      </p:sp>
    </p:spTree>
    <p:extLst>
      <p:ext uri="{BB962C8B-B14F-4D97-AF65-F5344CB8AC3E}">
        <p14:creationId xmlns:p14="http://schemas.microsoft.com/office/powerpoint/2010/main" val="19502833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F80DBC-88BD-56B3-A00E-3B2855F0362F}"/>
              </a:ext>
            </a:extLst>
          </p:cNvPr>
          <p:cNvSpPr>
            <a:spLocks noGrp="1"/>
          </p:cNvSpPr>
          <p:nvPr>
            <p:ph type="title"/>
          </p:nvPr>
        </p:nvSpPr>
        <p:spPr/>
        <p:txBody>
          <a:bodyPr>
            <a:normAutofit fontScale="90000"/>
          </a:bodyPr>
          <a:lstStyle/>
          <a:p>
            <a:r>
              <a:rPr lang="en-US" dirty="0"/>
              <a:t>Major Physical distribution decisions</a:t>
            </a:r>
            <a:br>
              <a:rPr lang="en-US" dirty="0"/>
            </a:br>
            <a:endParaRPr lang="en-US" dirty="0"/>
          </a:p>
        </p:txBody>
      </p:sp>
      <p:sp>
        <p:nvSpPr>
          <p:cNvPr id="3" name="Content Placeholder 2">
            <a:extLst>
              <a:ext uri="{FF2B5EF4-FFF2-40B4-BE49-F238E27FC236}">
                <a16:creationId xmlns:a16="http://schemas.microsoft.com/office/drawing/2014/main" id="{292B241F-7724-AA59-0261-2444A058F165}"/>
              </a:ext>
            </a:extLst>
          </p:cNvPr>
          <p:cNvSpPr>
            <a:spLocks noGrp="1"/>
          </p:cNvSpPr>
          <p:nvPr>
            <p:ph idx="1"/>
          </p:nvPr>
        </p:nvSpPr>
        <p:spPr/>
        <p:txBody>
          <a:bodyPr>
            <a:normAutofit/>
          </a:bodyPr>
          <a:lstStyle/>
          <a:p>
            <a:pPr marL="514350" indent="-514350">
              <a:buFont typeface="+mj-lt"/>
              <a:buAutoNum type="arabicPeriod"/>
            </a:pPr>
            <a:r>
              <a:rPr lang="en-US" dirty="0"/>
              <a:t>Order processing . This relates to decision regarding how orders should be handled.</a:t>
            </a:r>
          </a:p>
          <a:p>
            <a:pPr marL="514350" indent="-514350">
              <a:buFont typeface="+mj-lt"/>
              <a:buAutoNum type="arabicPeriod"/>
            </a:pPr>
            <a:r>
              <a:rPr lang="en-US" dirty="0"/>
              <a:t>Warehousing. This relates to decision on where warehouses should be located, how many and what types of warehouses. </a:t>
            </a:r>
          </a:p>
          <a:p>
            <a:pPr marL="514350" indent="-514350">
              <a:buFont typeface="+mj-lt"/>
              <a:buAutoNum type="arabicPeriod"/>
            </a:pPr>
            <a:r>
              <a:rPr lang="en-US" dirty="0"/>
              <a:t>Inventory management. This is concerned with decision on how much stock should be held</a:t>
            </a:r>
          </a:p>
          <a:p>
            <a:pPr marL="514350" indent="-514350">
              <a:buFont typeface="+mj-lt"/>
              <a:buAutoNum type="arabicPeriod"/>
            </a:pPr>
            <a:r>
              <a:rPr lang="en-US" dirty="0"/>
              <a:t>Material handling. This is concerned with such decisions as how products (or materials) are to be moved within the warehouse, equipment's to be used in the movement and better utilization of employees involved in the process</a:t>
            </a:r>
          </a:p>
        </p:txBody>
      </p:sp>
    </p:spTree>
    <p:extLst>
      <p:ext uri="{BB962C8B-B14F-4D97-AF65-F5344CB8AC3E}">
        <p14:creationId xmlns:p14="http://schemas.microsoft.com/office/powerpoint/2010/main" val="12463720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F80DBC-88BD-56B3-A00E-3B2855F0362F}"/>
              </a:ext>
            </a:extLst>
          </p:cNvPr>
          <p:cNvSpPr>
            <a:spLocks noGrp="1"/>
          </p:cNvSpPr>
          <p:nvPr>
            <p:ph type="title"/>
          </p:nvPr>
        </p:nvSpPr>
        <p:spPr/>
        <p:txBody>
          <a:bodyPr>
            <a:normAutofit fontScale="90000"/>
          </a:bodyPr>
          <a:lstStyle/>
          <a:p>
            <a:r>
              <a:rPr lang="en-US" dirty="0"/>
              <a:t>Major Physical distribution decisions</a:t>
            </a:r>
            <a:br>
              <a:rPr lang="en-US" dirty="0"/>
            </a:br>
            <a:endParaRPr lang="en-US" dirty="0"/>
          </a:p>
        </p:txBody>
      </p:sp>
      <p:sp>
        <p:nvSpPr>
          <p:cNvPr id="3" name="Content Placeholder 2">
            <a:extLst>
              <a:ext uri="{FF2B5EF4-FFF2-40B4-BE49-F238E27FC236}">
                <a16:creationId xmlns:a16="http://schemas.microsoft.com/office/drawing/2014/main" id="{292B241F-7724-AA59-0261-2444A058F165}"/>
              </a:ext>
            </a:extLst>
          </p:cNvPr>
          <p:cNvSpPr>
            <a:spLocks noGrp="1"/>
          </p:cNvSpPr>
          <p:nvPr>
            <p:ph idx="1"/>
          </p:nvPr>
        </p:nvSpPr>
        <p:spPr/>
        <p:txBody>
          <a:bodyPr>
            <a:normAutofit lnSpcReduction="10000"/>
          </a:bodyPr>
          <a:lstStyle/>
          <a:p>
            <a:r>
              <a:rPr lang="en-US" dirty="0"/>
              <a:t>When developing material handling systems Rosenbloom (2013) recommends that the following issues are addressed:</a:t>
            </a:r>
          </a:p>
          <a:p>
            <a:r>
              <a:rPr lang="en-US" dirty="0"/>
              <a:t>a)	How to minimize the distances products are moved within the warehouse in the course of receiving, storage and shipping.</a:t>
            </a:r>
          </a:p>
          <a:p>
            <a:r>
              <a:rPr lang="en-US" dirty="0"/>
              <a:t>b)	What kind of mechanical equipment should be used in handling materials? </a:t>
            </a:r>
            <a:r>
              <a:rPr lang="en-US" dirty="0" err="1"/>
              <a:t>Equipments</a:t>
            </a:r>
            <a:r>
              <a:rPr lang="en-US" dirty="0"/>
              <a:t> such as conveyor belts, cranes and forklifts are used.</a:t>
            </a:r>
          </a:p>
          <a:p>
            <a:r>
              <a:rPr lang="en-US" dirty="0"/>
              <a:t>c)	How to make the best use of labor involved in receiving, handling and shipping products</a:t>
            </a:r>
          </a:p>
          <a:p>
            <a:r>
              <a:rPr lang="en-US" dirty="0"/>
              <a:t>5. Packaging. This relates to the decision of ensuring that the package is attractive, easy to handle, stacks up with no problem and takes minimum space in the warehouse or shelves. </a:t>
            </a:r>
          </a:p>
          <a:p>
            <a:r>
              <a:rPr lang="en-US" dirty="0"/>
              <a:t>6. Transportation. This entails the decision regarding how goods should be shipped. </a:t>
            </a:r>
          </a:p>
        </p:txBody>
      </p:sp>
    </p:spTree>
    <p:extLst>
      <p:ext uri="{BB962C8B-B14F-4D97-AF65-F5344CB8AC3E}">
        <p14:creationId xmlns:p14="http://schemas.microsoft.com/office/powerpoint/2010/main" val="3318126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3813BD-E249-4A59-B28F-3EA0F0733C07}"/>
              </a:ext>
            </a:extLst>
          </p:cNvPr>
          <p:cNvSpPr>
            <a:spLocks noGrp="1"/>
          </p:cNvSpPr>
          <p:nvPr>
            <p:ph type="title"/>
          </p:nvPr>
        </p:nvSpPr>
        <p:spPr/>
        <p:txBody>
          <a:bodyPr>
            <a:normAutofit fontScale="90000"/>
          </a:bodyPr>
          <a:lstStyle/>
          <a:p>
            <a:r>
              <a:rPr lang="en-US" dirty="0"/>
              <a:t>Physical distribution evaluation and control</a:t>
            </a:r>
            <a:br>
              <a:rPr lang="en-US" dirty="0"/>
            </a:br>
            <a:endParaRPr lang="en-US" dirty="0"/>
          </a:p>
        </p:txBody>
      </p:sp>
      <p:sp>
        <p:nvSpPr>
          <p:cNvPr id="3" name="Content Placeholder 2">
            <a:extLst>
              <a:ext uri="{FF2B5EF4-FFF2-40B4-BE49-F238E27FC236}">
                <a16:creationId xmlns:a16="http://schemas.microsoft.com/office/drawing/2014/main" id="{D7F7C36C-5788-BABD-C1E2-42685C59FB5B}"/>
              </a:ext>
            </a:extLst>
          </p:cNvPr>
          <p:cNvSpPr>
            <a:spLocks noGrp="1"/>
          </p:cNvSpPr>
          <p:nvPr>
            <p:ph idx="1"/>
          </p:nvPr>
        </p:nvSpPr>
        <p:spPr/>
        <p:txBody>
          <a:bodyPr>
            <a:normAutofit fontScale="92500" lnSpcReduction="20000"/>
          </a:bodyPr>
          <a:lstStyle/>
          <a:p>
            <a:r>
              <a:rPr lang="en-US" dirty="0"/>
              <a:t>After making decisions regarding order processing, storage, inventory management, material handling, packaging and transportation, the company must evaluate its performance on these activities. </a:t>
            </a:r>
          </a:p>
          <a:p>
            <a:r>
              <a:rPr lang="en-US" dirty="0"/>
              <a:t>Control requires comparing performance with physical distribution objectives. </a:t>
            </a:r>
            <a:r>
              <a:rPr lang="en-US" dirty="0" err="1"/>
              <a:t>Assael</a:t>
            </a:r>
            <a:r>
              <a:rPr lang="en-US" dirty="0"/>
              <a:t> (1990) observes that the key indicators of performance are:</a:t>
            </a:r>
          </a:p>
          <a:p>
            <a:r>
              <a:rPr lang="en-US" dirty="0"/>
              <a:t>The amount of time it takes to process an order.</a:t>
            </a:r>
          </a:p>
          <a:p>
            <a:r>
              <a:rPr lang="en-US" dirty="0"/>
              <a:t>The amount of time it takes to deliver an order.</a:t>
            </a:r>
          </a:p>
          <a:p>
            <a:r>
              <a:rPr lang="en-US" dirty="0"/>
              <a:t>The proportion of items that arrive undamaged</a:t>
            </a:r>
          </a:p>
          <a:p>
            <a:r>
              <a:rPr lang="en-US" dirty="0"/>
              <a:t>The amount of time products are in inventory</a:t>
            </a:r>
          </a:p>
          <a:p>
            <a:r>
              <a:rPr lang="en-US" dirty="0"/>
              <a:t>The proportion of times items arrive on time</a:t>
            </a:r>
          </a:p>
          <a:p>
            <a:r>
              <a:rPr lang="en-US" dirty="0"/>
              <a:t>Inability to meet objectives based on these criteria could spell problems for the company’s distribution system. </a:t>
            </a:r>
          </a:p>
          <a:p>
            <a:r>
              <a:rPr lang="en-US" dirty="0"/>
              <a:t>This would warrant examination of each of the activities in the system.</a:t>
            </a:r>
          </a:p>
          <a:p>
            <a:endParaRPr lang="en-US" dirty="0"/>
          </a:p>
          <a:p>
            <a:endParaRPr lang="en-US" dirty="0"/>
          </a:p>
        </p:txBody>
      </p:sp>
    </p:spTree>
    <p:extLst>
      <p:ext uri="{BB962C8B-B14F-4D97-AF65-F5344CB8AC3E}">
        <p14:creationId xmlns:p14="http://schemas.microsoft.com/office/powerpoint/2010/main" val="24812789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834570-AF8B-674C-B3F4-25AFC8DF6558}"/>
              </a:ext>
            </a:extLst>
          </p:cNvPr>
          <p:cNvSpPr>
            <a:spLocks noGrp="1"/>
          </p:cNvSpPr>
          <p:nvPr>
            <p:ph type="title"/>
          </p:nvPr>
        </p:nvSpPr>
        <p:spPr/>
        <p:txBody>
          <a:bodyPr>
            <a:normAutofit fontScale="90000"/>
          </a:bodyPr>
          <a:lstStyle/>
          <a:p>
            <a:r>
              <a:rPr lang="en-US" dirty="0"/>
              <a:t>Major trends in the distribution management.</a:t>
            </a:r>
            <a:br>
              <a:rPr lang="en-US" dirty="0"/>
            </a:br>
            <a:endParaRPr lang="en-US" dirty="0"/>
          </a:p>
        </p:txBody>
      </p:sp>
      <p:sp>
        <p:nvSpPr>
          <p:cNvPr id="3" name="Content Placeholder 2">
            <a:extLst>
              <a:ext uri="{FF2B5EF4-FFF2-40B4-BE49-F238E27FC236}">
                <a16:creationId xmlns:a16="http://schemas.microsoft.com/office/drawing/2014/main" id="{1577E64C-44A6-ADA2-8563-A57F4CF940C5}"/>
              </a:ext>
            </a:extLst>
          </p:cNvPr>
          <p:cNvSpPr>
            <a:spLocks noGrp="1"/>
          </p:cNvSpPr>
          <p:nvPr>
            <p:ph idx="1"/>
          </p:nvPr>
        </p:nvSpPr>
        <p:spPr/>
        <p:txBody>
          <a:bodyPr>
            <a:normAutofit/>
          </a:bodyPr>
          <a:lstStyle/>
          <a:p>
            <a:r>
              <a:rPr lang="en-US" dirty="0"/>
              <a:t>(</a:t>
            </a:r>
            <a:r>
              <a:rPr lang="en-US" dirty="0" err="1"/>
              <a:t>i</a:t>
            </a:r>
            <a:r>
              <a:rPr lang="en-US" dirty="0"/>
              <a:t>) Growth in vertical marketing systems (VMS): Kotler and Armstrong (2006) notes that vertical marketing system is a distribution channel structure in which producers, wholesalers and resellers act as a unified system. </a:t>
            </a:r>
          </a:p>
          <a:p>
            <a:r>
              <a:rPr lang="en-US" dirty="0"/>
              <a:t>a) The first case is called corporate VMS, where one channel member (producer, wholesaler or retailer) owns the others</a:t>
            </a:r>
          </a:p>
          <a:p>
            <a:r>
              <a:rPr lang="en-US" dirty="0"/>
              <a:t>b) The second case is called contractual VMS and involves independent firms at different levels of production and distribution joining together to obtain more economies or impact than they could achieve alone </a:t>
            </a:r>
          </a:p>
          <a:p>
            <a:r>
              <a:rPr lang="en-US" dirty="0"/>
              <a:t>c) The third case is called administered VMS. It is a vertical marketing system where one channel member acquires channel leadership through size and power. </a:t>
            </a:r>
          </a:p>
          <a:p>
            <a:r>
              <a:rPr lang="en-US" dirty="0"/>
              <a:t>Vertical marketing system is a new development in the marketing system. </a:t>
            </a:r>
          </a:p>
        </p:txBody>
      </p:sp>
    </p:spTree>
    <p:extLst>
      <p:ext uri="{BB962C8B-B14F-4D97-AF65-F5344CB8AC3E}">
        <p14:creationId xmlns:p14="http://schemas.microsoft.com/office/powerpoint/2010/main" val="160129003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B9520C-66F1-FB7D-2B5A-619BE29E3C6D}"/>
              </a:ext>
            </a:extLst>
          </p:cNvPr>
          <p:cNvSpPr>
            <a:spLocks noGrp="1"/>
          </p:cNvSpPr>
          <p:nvPr>
            <p:ph type="title"/>
          </p:nvPr>
        </p:nvSpPr>
        <p:spPr/>
        <p:txBody>
          <a:bodyPr>
            <a:normAutofit fontScale="90000"/>
          </a:bodyPr>
          <a:lstStyle/>
          <a:p>
            <a:r>
              <a:rPr lang="en-US" dirty="0"/>
              <a:t>Major trends in the distribution management.</a:t>
            </a:r>
            <a:br>
              <a:rPr lang="en-US" dirty="0"/>
            </a:br>
            <a:endParaRPr lang="en-US" dirty="0"/>
          </a:p>
        </p:txBody>
      </p:sp>
      <p:sp>
        <p:nvSpPr>
          <p:cNvPr id="3" name="Content Placeholder 2">
            <a:extLst>
              <a:ext uri="{FF2B5EF4-FFF2-40B4-BE49-F238E27FC236}">
                <a16:creationId xmlns:a16="http://schemas.microsoft.com/office/drawing/2014/main" id="{59E7D4D4-D515-DD56-F90A-4E3BB16E80ED}"/>
              </a:ext>
            </a:extLst>
          </p:cNvPr>
          <p:cNvSpPr>
            <a:spLocks noGrp="1"/>
          </p:cNvSpPr>
          <p:nvPr>
            <p:ph idx="1"/>
          </p:nvPr>
        </p:nvSpPr>
        <p:spPr/>
        <p:txBody>
          <a:bodyPr>
            <a:normAutofit/>
          </a:bodyPr>
          <a:lstStyle/>
          <a:p>
            <a:r>
              <a:rPr lang="en-US" dirty="0"/>
              <a:t>(ii)	Growth of horizontal marketing system: </a:t>
            </a:r>
          </a:p>
          <a:p>
            <a:r>
              <a:rPr lang="en-US" dirty="0"/>
              <a:t>This is a channel arrangement where two or more companies at one level join together to follow a marketing opportunity (Kotler &amp; Armstrong, 2006). </a:t>
            </a:r>
          </a:p>
          <a:p>
            <a:r>
              <a:rPr lang="en-US" dirty="0"/>
              <a:t>These companies may be competitors or non-competitors and the arrangement could be permanent or temporary or it could involve formation of a new firm </a:t>
            </a:r>
          </a:p>
          <a:p>
            <a:r>
              <a:rPr lang="en-US" dirty="0"/>
              <a:t>(iii)	Multi-channel distribution systems: </a:t>
            </a:r>
          </a:p>
          <a:p>
            <a:r>
              <a:rPr lang="en-US" dirty="0"/>
              <a:t>This is a distribution system in which a single company sets up two or more marketing channels to reach one or more customer segments (Kotler &amp; Armstrong, 2006).</a:t>
            </a:r>
          </a:p>
          <a:p>
            <a:r>
              <a:rPr lang="en-US" dirty="0"/>
              <a:t> It is also called hybrid marketing channel.</a:t>
            </a:r>
          </a:p>
          <a:p>
            <a:r>
              <a:rPr lang="en-US" dirty="0"/>
              <a:t> Many companies use multiple channels to reach different consumer segments. </a:t>
            </a:r>
          </a:p>
        </p:txBody>
      </p:sp>
    </p:spTree>
    <p:extLst>
      <p:ext uri="{BB962C8B-B14F-4D97-AF65-F5344CB8AC3E}">
        <p14:creationId xmlns:p14="http://schemas.microsoft.com/office/powerpoint/2010/main" val="37353383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B9520C-66F1-FB7D-2B5A-619BE29E3C6D}"/>
              </a:ext>
            </a:extLst>
          </p:cNvPr>
          <p:cNvSpPr>
            <a:spLocks noGrp="1"/>
          </p:cNvSpPr>
          <p:nvPr>
            <p:ph type="title"/>
          </p:nvPr>
        </p:nvSpPr>
        <p:spPr/>
        <p:txBody>
          <a:bodyPr>
            <a:normAutofit fontScale="90000"/>
          </a:bodyPr>
          <a:lstStyle/>
          <a:p>
            <a:r>
              <a:rPr lang="en-US" dirty="0"/>
              <a:t>Major trends in the distribution management.</a:t>
            </a:r>
            <a:br>
              <a:rPr lang="en-US" dirty="0"/>
            </a:br>
            <a:endParaRPr lang="en-US" dirty="0"/>
          </a:p>
        </p:txBody>
      </p:sp>
      <p:sp>
        <p:nvSpPr>
          <p:cNvPr id="3" name="Content Placeholder 2">
            <a:extLst>
              <a:ext uri="{FF2B5EF4-FFF2-40B4-BE49-F238E27FC236}">
                <a16:creationId xmlns:a16="http://schemas.microsoft.com/office/drawing/2014/main" id="{59E7D4D4-D515-DD56-F90A-4E3BB16E80ED}"/>
              </a:ext>
            </a:extLst>
          </p:cNvPr>
          <p:cNvSpPr>
            <a:spLocks noGrp="1"/>
          </p:cNvSpPr>
          <p:nvPr>
            <p:ph idx="1"/>
          </p:nvPr>
        </p:nvSpPr>
        <p:spPr/>
        <p:txBody>
          <a:bodyPr>
            <a:normAutofit/>
          </a:bodyPr>
          <a:lstStyle/>
          <a:p>
            <a:r>
              <a:rPr lang="en-US" dirty="0"/>
              <a:t>(iv) Disintermediation: </a:t>
            </a:r>
          </a:p>
          <a:p>
            <a:r>
              <a:rPr lang="en-US" dirty="0"/>
              <a:t>This is displacing of traditional resellers from the marketing channel by radical new types of intermediaries (Kotler &amp; Armstrong, 2006). </a:t>
            </a:r>
          </a:p>
          <a:p>
            <a:r>
              <a:rPr lang="en-US" dirty="0"/>
              <a:t>This is mainly because of changes in technology and growth of direct and online marketing. </a:t>
            </a:r>
          </a:p>
          <a:p>
            <a:r>
              <a:rPr lang="en-US" dirty="0"/>
              <a:t>Most manufacturers are bypassing retailers and wholesalers and selling directly to buyers. </a:t>
            </a:r>
          </a:p>
        </p:txBody>
      </p:sp>
    </p:spTree>
    <p:extLst>
      <p:ext uri="{BB962C8B-B14F-4D97-AF65-F5344CB8AC3E}">
        <p14:creationId xmlns:p14="http://schemas.microsoft.com/office/powerpoint/2010/main" val="32424795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23C24C-7FDA-3A09-8050-F38E196EE414}"/>
              </a:ext>
            </a:extLst>
          </p:cNvPr>
          <p:cNvSpPr>
            <a:spLocks noGrp="1"/>
          </p:cNvSpPr>
          <p:nvPr>
            <p:ph type="title"/>
          </p:nvPr>
        </p:nvSpPr>
        <p:spPr/>
        <p:txBody>
          <a:bodyPr/>
          <a:lstStyle/>
          <a:p>
            <a:r>
              <a:rPr lang="en-US" dirty="0"/>
              <a:t>References </a:t>
            </a:r>
          </a:p>
        </p:txBody>
      </p:sp>
      <p:sp>
        <p:nvSpPr>
          <p:cNvPr id="3" name="Content Placeholder 2">
            <a:extLst>
              <a:ext uri="{FF2B5EF4-FFF2-40B4-BE49-F238E27FC236}">
                <a16:creationId xmlns:a16="http://schemas.microsoft.com/office/drawing/2014/main" id="{9A2FB4B3-3BC5-2FD1-3EE4-0634057D4970}"/>
              </a:ext>
            </a:extLst>
          </p:cNvPr>
          <p:cNvSpPr>
            <a:spLocks noGrp="1"/>
          </p:cNvSpPr>
          <p:nvPr>
            <p:ph idx="1"/>
          </p:nvPr>
        </p:nvSpPr>
        <p:spPr/>
        <p:txBody>
          <a:bodyPr>
            <a:normAutofit lnSpcReduction="10000"/>
          </a:bodyPr>
          <a:lstStyle/>
          <a:p>
            <a:r>
              <a:rPr lang="en-US" dirty="0" err="1"/>
              <a:t>Assael</a:t>
            </a:r>
            <a:r>
              <a:rPr lang="en-US" dirty="0"/>
              <a:t> H (1990) Marketing: Principles and Strategy, Chicago : Dryden Press</a:t>
            </a:r>
          </a:p>
          <a:p>
            <a:r>
              <a:rPr lang="en-US" dirty="0"/>
              <a:t>Berman B, &amp; Evans J. R (1992). Retail Management: A Strategic Approach 5th Edition , Macmillan.</a:t>
            </a:r>
          </a:p>
          <a:p>
            <a:r>
              <a:rPr lang="en-US" dirty="0"/>
              <a:t>Coughlan, A. T., Anderson, E., Stern, L., &amp; El-Ansary, A. (2001). Marketing Channels. New Jersey: Prentice Hall Upper Saddle River. </a:t>
            </a:r>
          </a:p>
          <a:p>
            <a:r>
              <a:rPr lang="en-US" dirty="0"/>
              <a:t>Kotler P. &amp; Armstrong G. (2006). Principles of marketing, (11th Ed.) Upper Saddle River: New Jersey: Prentice-Hall</a:t>
            </a:r>
          </a:p>
          <a:p>
            <a:r>
              <a:rPr lang="en-US" dirty="0"/>
              <a:t>Marketing channel level: https://www.mbaskool.com/business-concepts/ </a:t>
            </a:r>
          </a:p>
          <a:p>
            <a:r>
              <a:rPr lang="en-US" dirty="0"/>
              <a:t>Marshall G. W &amp; Johnson M.W (2010)  Marketing Management McGraw Hill Irwin </a:t>
            </a:r>
          </a:p>
          <a:p>
            <a:r>
              <a:rPr lang="en-US" dirty="0"/>
              <a:t>Rosenbloom B (2013) Marketing Channels management South-Western, Cengage Learning</a:t>
            </a:r>
          </a:p>
          <a:p>
            <a:r>
              <a:rPr lang="en-US" dirty="0"/>
              <a:t>Webster J. and Fredric E (1991) Industrial marketing, John Wiley et sons ltd. </a:t>
            </a:r>
          </a:p>
          <a:p>
            <a:endParaRPr lang="en-US" dirty="0"/>
          </a:p>
        </p:txBody>
      </p:sp>
    </p:spTree>
    <p:extLst>
      <p:ext uri="{BB962C8B-B14F-4D97-AF65-F5344CB8AC3E}">
        <p14:creationId xmlns:p14="http://schemas.microsoft.com/office/powerpoint/2010/main" val="11046501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E015DA-E029-070D-687E-1F0CB856BC0A}"/>
              </a:ext>
            </a:extLst>
          </p:cNvPr>
          <p:cNvSpPr>
            <a:spLocks noGrp="1"/>
          </p:cNvSpPr>
          <p:nvPr>
            <p:ph type="title"/>
          </p:nvPr>
        </p:nvSpPr>
        <p:spPr/>
        <p:txBody>
          <a:bodyPr/>
          <a:lstStyle/>
          <a:p>
            <a:r>
              <a:rPr lang="en-US" dirty="0"/>
              <a:t>Management project  part 8</a:t>
            </a:r>
          </a:p>
        </p:txBody>
      </p:sp>
      <p:sp>
        <p:nvSpPr>
          <p:cNvPr id="3" name="Content Placeholder 2">
            <a:extLst>
              <a:ext uri="{FF2B5EF4-FFF2-40B4-BE49-F238E27FC236}">
                <a16:creationId xmlns:a16="http://schemas.microsoft.com/office/drawing/2014/main" id="{2F0248BB-8393-FD43-6FAB-47DFEADAA844}"/>
              </a:ext>
            </a:extLst>
          </p:cNvPr>
          <p:cNvSpPr>
            <a:spLocks noGrp="1"/>
          </p:cNvSpPr>
          <p:nvPr>
            <p:ph idx="1"/>
          </p:nvPr>
        </p:nvSpPr>
        <p:spPr/>
        <p:txBody>
          <a:bodyPr>
            <a:normAutofit/>
          </a:bodyPr>
          <a:lstStyle/>
          <a:p>
            <a:r>
              <a:rPr lang="en-US" dirty="0"/>
              <a:t>This week we focus on distribution strategies employed by the firm we have been studying</a:t>
            </a:r>
          </a:p>
          <a:p>
            <a:r>
              <a:rPr lang="en-US" dirty="0"/>
              <a:t>Tasks</a:t>
            </a:r>
          </a:p>
          <a:p>
            <a:r>
              <a:rPr lang="en-US" dirty="0"/>
              <a:t>a)	Identify the distribution channel employed by the firm.</a:t>
            </a:r>
          </a:p>
          <a:p>
            <a:r>
              <a:rPr lang="en-US" dirty="0"/>
              <a:t>b)	Determine the distribution strategy used.</a:t>
            </a:r>
          </a:p>
          <a:p>
            <a:r>
              <a:rPr lang="en-US" dirty="0"/>
              <a:t>c)	Explain how this can be improved and justify responses.</a:t>
            </a:r>
          </a:p>
          <a:p>
            <a:r>
              <a:rPr lang="en-US" dirty="0"/>
              <a:t>d)	Comment on how the firm carries out logistics management and show this can be improved.</a:t>
            </a:r>
          </a:p>
          <a:p>
            <a:endParaRPr lang="en-US" dirty="0"/>
          </a:p>
        </p:txBody>
      </p:sp>
    </p:spTree>
    <p:extLst>
      <p:ext uri="{BB962C8B-B14F-4D97-AF65-F5344CB8AC3E}">
        <p14:creationId xmlns:p14="http://schemas.microsoft.com/office/powerpoint/2010/main" val="25114675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ACF3A0-2E2F-2F42-BB67-CB53E20DF3B4}"/>
              </a:ext>
            </a:extLst>
          </p:cNvPr>
          <p:cNvSpPr>
            <a:spLocks noGrp="1"/>
          </p:cNvSpPr>
          <p:nvPr>
            <p:ph type="title"/>
          </p:nvPr>
        </p:nvSpPr>
        <p:spPr/>
        <p:txBody>
          <a:bodyPr/>
          <a:lstStyle/>
          <a:p>
            <a:pPr algn="ctr"/>
            <a:r>
              <a:rPr lang="en-US" dirty="0"/>
              <a:t>End </a:t>
            </a:r>
          </a:p>
        </p:txBody>
      </p:sp>
      <p:sp>
        <p:nvSpPr>
          <p:cNvPr id="3" name="Content Placeholder 2">
            <a:extLst>
              <a:ext uri="{FF2B5EF4-FFF2-40B4-BE49-F238E27FC236}">
                <a16:creationId xmlns:a16="http://schemas.microsoft.com/office/drawing/2014/main" id="{DE02A16B-62C8-4242-C099-23610AA5EC27}"/>
              </a:ext>
            </a:extLst>
          </p:cNvPr>
          <p:cNvSpPr>
            <a:spLocks noGrp="1"/>
          </p:cNvSpPr>
          <p:nvPr>
            <p:ph idx="1"/>
          </p:nvPr>
        </p:nvSpPr>
        <p:spPr/>
        <p:txBody>
          <a:bodyPr/>
          <a:lstStyle/>
          <a:p>
            <a:pPr algn="ctr"/>
            <a:endParaRPr lang="en-US" dirty="0"/>
          </a:p>
          <a:p>
            <a:pPr algn="ctr"/>
            <a:r>
              <a:rPr lang="en-US" dirty="0"/>
              <a:t>End </a:t>
            </a:r>
          </a:p>
          <a:p>
            <a:pPr algn="ctr"/>
            <a:endParaRPr lang="en-US" dirty="0"/>
          </a:p>
          <a:p>
            <a:pPr algn="ctr"/>
            <a:r>
              <a:rPr lang="en-US" dirty="0"/>
              <a:t>Thank you </a:t>
            </a:r>
          </a:p>
          <a:p>
            <a:pPr algn="ctr"/>
            <a:endParaRPr lang="en-US" dirty="0"/>
          </a:p>
          <a:p>
            <a:pPr algn="ctr"/>
            <a:r>
              <a:rPr lang="en-US" dirty="0"/>
              <a:t>Next topic: Relationship marketing </a:t>
            </a:r>
          </a:p>
        </p:txBody>
      </p:sp>
    </p:spTree>
    <p:extLst>
      <p:ext uri="{BB962C8B-B14F-4D97-AF65-F5344CB8AC3E}">
        <p14:creationId xmlns:p14="http://schemas.microsoft.com/office/powerpoint/2010/main" val="65974017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docProps/app.xml><?xml version="1.0" encoding="utf-8"?>
<Properties xmlns="http://schemas.openxmlformats.org/officeDocument/2006/extended-properties" xmlns:vt="http://schemas.openxmlformats.org/officeDocument/2006/docPropsVTypes">
  <Template>TM03457510[[fn=Savon]]</Template>
  <TotalTime>181</TotalTime>
  <Words>3284</Words>
  <Application>Microsoft Office PowerPoint</Application>
  <PresentationFormat>Widescreen</PresentationFormat>
  <Paragraphs>243</Paragraphs>
  <Slides>31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31</vt:i4>
      </vt:variant>
    </vt:vector>
  </HeadingPairs>
  <TitlesOfParts>
    <vt:vector size="36" baseType="lpstr">
      <vt:lpstr>Calibri</vt:lpstr>
      <vt:lpstr>Century Gothic</vt:lpstr>
      <vt:lpstr>Garamond</vt:lpstr>
      <vt:lpstr>Times New Roman</vt:lpstr>
      <vt:lpstr>Savon</vt:lpstr>
      <vt:lpstr>MARKETING MANAGEMENT AND STRATEGY WEEK 9 LECTURE DISTRIBUTION STRATEGIES</vt:lpstr>
      <vt:lpstr>Welcome </vt:lpstr>
      <vt:lpstr>Subtopics </vt:lpstr>
      <vt:lpstr>Quotes on distribution </vt:lpstr>
      <vt:lpstr>Quotes on distribution </vt:lpstr>
      <vt:lpstr>What is a marketing channel?</vt:lpstr>
      <vt:lpstr>What is a marketing channel?</vt:lpstr>
      <vt:lpstr>Participant in distribution management (marketing intermediaries) and their functions  </vt:lpstr>
      <vt:lpstr>Tasks performed by wholesalers </vt:lpstr>
      <vt:lpstr>Tasks performed by wholesalers </vt:lpstr>
      <vt:lpstr>Retailers distribution tasks </vt:lpstr>
      <vt:lpstr>Agents/brokers distribution tasks </vt:lpstr>
      <vt:lpstr>Facilitating agencies </vt:lpstr>
      <vt:lpstr>Levels of distribution </vt:lpstr>
      <vt:lpstr>Electronic channels of distribution  </vt:lpstr>
      <vt:lpstr>Advantages of electronic channels </vt:lpstr>
      <vt:lpstr>Disadvantages of electronic channels </vt:lpstr>
      <vt:lpstr>Distribution strategies </vt:lpstr>
      <vt:lpstr>Distribution strategies </vt:lpstr>
      <vt:lpstr>Physical Distribution (Logistics management ) </vt:lpstr>
      <vt:lpstr>Physical Distribution (Logistics management ) </vt:lpstr>
      <vt:lpstr>The importance of physical distribution </vt:lpstr>
      <vt:lpstr>Major Physical distribution decisions </vt:lpstr>
      <vt:lpstr>Major Physical distribution decisions </vt:lpstr>
      <vt:lpstr>Physical distribution evaluation and control </vt:lpstr>
      <vt:lpstr>Major trends in the distribution management. </vt:lpstr>
      <vt:lpstr>Major trends in the distribution management. </vt:lpstr>
      <vt:lpstr>Major trends in the distribution management. </vt:lpstr>
      <vt:lpstr>References </vt:lpstr>
      <vt:lpstr>Management project  part 8</vt:lpstr>
      <vt:lpstr>End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MARKETING MANAGEMENT AND STRATEGY WEEK 9 LECTURE DISTRIBUTION STRATEGIES</dc:title>
  <dc:creator>Dr. John N. Kamau</dc:creator>
  <cp:lastModifiedBy>Dr. John N. Kamau</cp:lastModifiedBy>
  <cp:revision>16</cp:revision>
  <dcterms:created xsi:type="dcterms:W3CDTF">2024-05-11T06:30:49Z</dcterms:created>
  <dcterms:modified xsi:type="dcterms:W3CDTF">2024-05-13T08:37:47Z</dcterms:modified>
</cp:coreProperties>
</file>