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9" r:id="rId24"/>
    <p:sldId id="278" r:id="rId25"/>
    <p:sldId id="280" r:id="rId26"/>
    <p:sldId id="282" r:id="rId27"/>
    <p:sldId id="281" r:id="rId28"/>
    <p:sldId id="283" r:id="rId29"/>
    <p:sldId id="284" r:id="rId30"/>
    <p:sldId id="285" r:id="rId31"/>
    <p:sldId id="286" r:id="rId32"/>
    <p:sldId id="287" r:id="rId33"/>
    <p:sldId id="288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60"/>
  </p:normalViewPr>
  <p:slideViewPr>
    <p:cSldViewPr snapToGrid="0">
      <p:cViewPr varScale="1">
        <p:scale>
          <a:sx n="65" d="100"/>
          <a:sy n="65" d="100"/>
        </p:scale>
        <p:origin x="1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012772-990F-4B29-88F9-364712B37F8E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1C05D30-DDB0-4BCF-880D-EC2DD7C8B6D7}">
      <dgm:prSet/>
      <dgm:spPr/>
      <dgm:t>
        <a:bodyPr/>
        <a:lstStyle/>
        <a:p>
          <a:r>
            <a:rPr lang="en-US"/>
            <a:t>End </a:t>
          </a:r>
        </a:p>
      </dgm:t>
    </dgm:pt>
    <dgm:pt modelId="{AAB59D62-5A0A-470F-BB75-1527BC1272AF}" type="parTrans" cxnId="{5AA9EDDA-4531-47BA-AA1A-40763A775946}">
      <dgm:prSet/>
      <dgm:spPr/>
      <dgm:t>
        <a:bodyPr/>
        <a:lstStyle/>
        <a:p>
          <a:endParaRPr lang="en-US"/>
        </a:p>
      </dgm:t>
    </dgm:pt>
    <dgm:pt modelId="{747C0C89-CEBA-44A2-A236-923C2701DEEB}" type="sibTrans" cxnId="{5AA9EDDA-4531-47BA-AA1A-40763A775946}">
      <dgm:prSet/>
      <dgm:spPr/>
      <dgm:t>
        <a:bodyPr/>
        <a:lstStyle/>
        <a:p>
          <a:endParaRPr lang="en-US"/>
        </a:p>
      </dgm:t>
    </dgm:pt>
    <dgm:pt modelId="{5665F47B-4033-447C-9DCB-BD8E02D7F010}">
      <dgm:prSet/>
      <dgm:spPr/>
      <dgm:t>
        <a:bodyPr/>
        <a:lstStyle/>
        <a:p>
          <a:r>
            <a:rPr lang="en-US"/>
            <a:t>Thank you </a:t>
          </a:r>
        </a:p>
      </dgm:t>
    </dgm:pt>
    <dgm:pt modelId="{BED3E1A6-DA7D-40E7-89BD-548B96846641}" type="parTrans" cxnId="{7DE5EF70-461D-4B2A-AC7D-1B1E34DAA9CD}">
      <dgm:prSet/>
      <dgm:spPr/>
      <dgm:t>
        <a:bodyPr/>
        <a:lstStyle/>
        <a:p>
          <a:endParaRPr lang="en-US"/>
        </a:p>
      </dgm:t>
    </dgm:pt>
    <dgm:pt modelId="{816C2F9E-6EC1-42EF-B926-F885BB094B5B}" type="sibTrans" cxnId="{7DE5EF70-461D-4B2A-AC7D-1B1E34DAA9CD}">
      <dgm:prSet/>
      <dgm:spPr/>
      <dgm:t>
        <a:bodyPr/>
        <a:lstStyle/>
        <a:p>
          <a:endParaRPr lang="en-US"/>
        </a:p>
      </dgm:t>
    </dgm:pt>
    <dgm:pt modelId="{3023139D-6966-447C-8453-77F406D18A04}">
      <dgm:prSet/>
      <dgm:spPr/>
      <dgm:t>
        <a:bodyPr/>
        <a:lstStyle/>
        <a:p>
          <a:r>
            <a:rPr lang="en-US"/>
            <a:t>Next lecture: Internal marketing</a:t>
          </a:r>
        </a:p>
      </dgm:t>
    </dgm:pt>
    <dgm:pt modelId="{9CDD8B6D-9F9B-4AFC-904E-1A2E6C4C4822}" type="parTrans" cxnId="{1AF01915-9429-47C9-A4D4-0D05DF008B2F}">
      <dgm:prSet/>
      <dgm:spPr/>
      <dgm:t>
        <a:bodyPr/>
        <a:lstStyle/>
        <a:p>
          <a:endParaRPr lang="en-US"/>
        </a:p>
      </dgm:t>
    </dgm:pt>
    <dgm:pt modelId="{2CB6D427-69DE-44B7-8646-7C26EB026438}" type="sibTrans" cxnId="{1AF01915-9429-47C9-A4D4-0D05DF008B2F}">
      <dgm:prSet/>
      <dgm:spPr/>
      <dgm:t>
        <a:bodyPr/>
        <a:lstStyle/>
        <a:p>
          <a:endParaRPr lang="en-US"/>
        </a:p>
      </dgm:t>
    </dgm:pt>
    <dgm:pt modelId="{95E0F6E3-04E7-4924-BF43-3E89B68A3F57}" type="pres">
      <dgm:prSet presAssocID="{EA012772-990F-4B29-88F9-364712B37F8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1C450DD-7577-4DDA-9487-064ABA933D2C}" type="pres">
      <dgm:prSet presAssocID="{01C05D30-DDB0-4BCF-880D-EC2DD7C8B6D7}" presName="hierRoot1" presStyleCnt="0"/>
      <dgm:spPr/>
    </dgm:pt>
    <dgm:pt modelId="{8FB028FE-7BF7-4886-962A-5463D7F81343}" type="pres">
      <dgm:prSet presAssocID="{01C05D30-DDB0-4BCF-880D-EC2DD7C8B6D7}" presName="composite" presStyleCnt="0"/>
      <dgm:spPr/>
    </dgm:pt>
    <dgm:pt modelId="{5EA272E9-A862-4BA8-A0E3-9F2EA993CB1B}" type="pres">
      <dgm:prSet presAssocID="{01C05D30-DDB0-4BCF-880D-EC2DD7C8B6D7}" presName="background" presStyleLbl="node0" presStyleIdx="0" presStyleCnt="3"/>
      <dgm:spPr/>
    </dgm:pt>
    <dgm:pt modelId="{19E81598-9AC2-44D6-A00D-211C2A59B368}" type="pres">
      <dgm:prSet presAssocID="{01C05D30-DDB0-4BCF-880D-EC2DD7C8B6D7}" presName="text" presStyleLbl="fgAcc0" presStyleIdx="0" presStyleCnt="3">
        <dgm:presLayoutVars>
          <dgm:chPref val="3"/>
        </dgm:presLayoutVars>
      </dgm:prSet>
      <dgm:spPr/>
    </dgm:pt>
    <dgm:pt modelId="{A6AAEA47-2600-4BA0-81B8-074F5FBCF3D2}" type="pres">
      <dgm:prSet presAssocID="{01C05D30-DDB0-4BCF-880D-EC2DD7C8B6D7}" presName="hierChild2" presStyleCnt="0"/>
      <dgm:spPr/>
    </dgm:pt>
    <dgm:pt modelId="{7769ED7E-09DE-4687-BB78-F3E2878E0924}" type="pres">
      <dgm:prSet presAssocID="{5665F47B-4033-447C-9DCB-BD8E02D7F010}" presName="hierRoot1" presStyleCnt="0"/>
      <dgm:spPr/>
    </dgm:pt>
    <dgm:pt modelId="{91584F12-E1E9-445F-A45C-14C47467B434}" type="pres">
      <dgm:prSet presAssocID="{5665F47B-4033-447C-9DCB-BD8E02D7F010}" presName="composite" presStyleCnt="0"/>
      <dgm:spPr/>
    </dgm:pt>
    <dgm:pt modelId="{EC63DFF1-6DDB-4CBA-947A-21BBBEE924BE}" type="pres">
      <dgm:prSet presAssocID="{5665F47B-4033-447C-9DCB-BD8E02D7F010}" presName="background" presStyleLbl="node0" presStyleIdx="1" presStyleCnt="3"/>
      <dgm:spPr/>
    </dgm:pt>
    <dgm:pt modelId="{287AE96C-2B17-425E-91BA-3D17B137305D}" type="pres">
      <dgm:prSet presAssocID="{5665F47B-4033-447C-9DCB-BD8E02D7F010}" presName="text" presStyleLbl="fgAcc0" presStyleIdx="1" presStyleCnt="3">
        <dgm:presLayoutVars>
          <dgm:chPref val="3"/>
        </dgm:presLayoutVars>
      </dgm:prSet>
      <dgm:spPr/>
    </dgm:pt>
    <dgm:pt modelId="{2324CEAD-70B6-4D60-B3F0-27BAD59D660A}" type="pres">
      <dgm:prSet presAssocID="{5665F47B-4033-447C-9DCB-BD8E02D7F010}" presName="hierChild2" presStyleCnt="0"/>
      <dgm:spPr/>
    </dgm:pt>
    <dgm:pt modelId="{B55919FA-1331-40DE-BC74-6BD36D0D5796}" type="pres">
      <dgm:prSet presAssocID="{3023139D-6966-447C-8453-77F406D18A04}" presName="hierRoot1" presStyleCnt="0"/>
      <dgm:spPr/>
    </dgm:pt>
    <dgm:pt modelId="{0411FBB5-4F98-4A96-A399-1CEA6B7A1E99}" type="pres">
      <dgm:prSet presAssocID="{3023139D-6966-447C-8453-77F406D18A04}" presName="composite" presStyleCnt="0"/>
      <dgm:spPr/>
    </dgm:pt>
    <dgm:pt modelId="{7D0CFB0C-F70D-4FCC-8EAD-14A019C49C4C}" type="pres">
      <dgm:prSet presAssocID="{3023139D-6966-447C-8453-77F406D18A04}" presName="background" presStyleLbl="node0" presStyleIdx="2" presStyleCnt="3"/>
      <dgm:spPr/>
    </dgm:pt>
    <dgm:pt modelId="{8D063723-3DDE-48E0-A268-6C384639878F}" type="pres">
      <dgm:prSet presAssocID="{3023139D-6966-447C-8453-77F406D18A04}" presName="text" presStyleLbl="fgAcc0" presStyleIdx="2" presStyleCnt="3">
        <dgm:presLayoutVars>
          <dgm:chPref val="3"/>
        </dgm:presLayoutVars>
      </dgm:prSet>
      <dgm:spPr/>
    </dgm:pt>
    <dgm:pt modelId="{DF8066B2-F631-4C7C-9F00-4546F8C8AFF3}" type="pres">
      <dgm:prSet presAssocID="{3023139D-6966-447C-8453-77F406D18A04}" presName="hierChild2" presStyleCnt="0"/>
      <dgm:spPr/>
    </dgm:pt>
  </dgm:ptLst>
  <dgm:cxnLst>
    <dgm:cxn modelId="{1AF01915-9429-47C9-A4D4-0D05DF008B2F}" srcId="{EA012772-990F-4B29-88F9-364712B37F8E}" destId="{3023139D-6966-447C-8453-77F406D18A04}" srcOrd="2" destOrd="0" parTransId="{9CDD8B6D-9F9B-4AFC-904E-1A2E6C4C4822}" sibTransId="{2CB6D427-69DE-44B7-8646-7C26EB026438}"/>
    <dgm:cxn modelId="{A6C15C60-48E0-4DF2-8737-475242C91030}" type="presOf" srcId="{01C05D30-DDB0-4BCF-880D-EC2DD7C8B6D7}" destId="{19E81598-9AC2-44D6-A00D-211C2A59B368}" srcOrd="0" destOrd="0" presId="urn:microsoft.com/office/officeart/2005/8/layout/hierarchy1"/>
    <dgm:cxn modelId="{7DE5EF70-461D-4B2A-AC7D-1B1E34DAA9CD}" srcId="{EA012772-990F-4B29-88F9-364712B37F8E}" destId="{5665F47B-4033-447C-9DCB-BD8E02D7F010}" srcOrd="1" destOrd="0" parTransId="{BED3E1A6-DA7D-40E7-89BD-548B96846641}" sibTransId="{816C2F9E-6EC1-42EF-B926-F885BB094B5B}"/>
    <dgm:cxn modelId="{55F18D89-8A60-4DD8-B7BF-30A6A86083E3}" type="presOf" srcId="{5665F47B-4033-447C-9DCB-BD8E02D7F010}" destId="{287AE96C-2B17-425E-91BA-3D17B137305D}" srcOrd="0" destOrd="0" presId="urn:microsoft.com/office/officeart/2005/8/layout/hierarchy1"/>
    <dgm:cxn modelId="{B8091CBC-0519-4D56-837B-35E686E0FC71}" type="presOf" srcId="{3023139D-6966-447C-8453-77F406D18A04}" destId="{8D063723-3DDE-48E0-A268-6C384639878F}" srcOrd="0" destOrd="0" presId="urn:microsoft.com/office/officeart/2005/8/layout/hierarchy1"/>
    <dgm:cxn modelId="{19CE17C2-829B-40DA-BC46-E463A980846C}" type="presOf" srcId="{EA012772-990F-4B29-88F9-364712B37F8E}" destId="{95E0F6E3-04E7-4924-BF43-3E89B68A3F57}" srcOrd="0" destOrd="0" presId="urn:microsoft.com/office/officeart/2005/8/layout/hierarchy1"/>
    <dgm:cxn modelId="{5AA9EDDA-4531-47BA-AA1A-40763A775946}" srcId="{EA012772-990F-4B29-88F9-364712B37F8E}" destId="{01C05D30-DDB0-4BCF-880D-EC2DD7C8B6D7}" srcOrd="0" destOrd="0" parTransId="{AAB59D62-5A0A-470F-BB75-1527BC1272AF}" sibTransId="{747C0C89-CEBA-44A2-A236-923C2701DEEB}"/>
    <dgm:cxn modelId="{545E1630-4215-4DD1-81A8-70AFA799E281}" type="presParOf" srcId="{95E0F6E3-04E7-4924-BF43-3E89B68A3F57}" destId="{11C450DD-7577-4DDA-9487-064ABA933D2C}" srcOrd="0" destOrd="0" presId="urn:microsoft.com/office/officeart/2005/8/layout/hierarchy1"/>
    <dgm:cxn modelId="{900BE634-5ABC-4560-A493-165BC4D17179}" type="presParOf" srcId="{11C450DD-7577-4DDA-9487-064ABA933D2C}" destId="{8FB028FE-7BF7-4886-962A-5463D7F81343}" srcOrd="0" destOrd="0" presId="urn:microsoft.com/office/officeart/2005/8/layout/hierarchy1"/>
    <dgm:cxn modelId="{E1EF5837-B70E-49A6-8FE9-408F2E497126}" type="presParOf" srcId="{8FB028FE-7BF7-4886-962A-5463D7F81343}" destId="{5EA272E9-A862-4BA8-A0E3-9F2EA993CB1B}" srcOrd="0" destOrd="0" presId="urn:microsoft.com/office/officeart/2005/8/layout/hierarchy1"/>
    <dgm:cxn modelId="{378C3D02-9390-4988-A5EB-B3E5ADF925DD}" type="presParOf" srcId="{8FB028FE-7BF7-4886-962A-5463D7F81343}" destId="{19E81598-9AC2-44D6-A00D-211C2A59B368}" srcOrd="1" destOrd="0" presId="urn:microsoft.com/office/officeart/2005/8/layout/hierarchy1"/>
    <dgm:cxn modelId="{214DEE95-67F4-45E0-AA21-69125D11DBD9}" type="presParOf" srcId="{11C450DD-7577-4DDA-9487-064ABA933D2C}" destId="{A6AAEA47-2600-4BA0-81B8-074F5FBCF3D2}" srcOrd="1" destOrd="0" presId="urn:microsoft.com/office/officeart/2005/8/layout/hierarchy1"/>
    <dgm:cxn modelId="{AE23049D-DFD4-487E-A2D1-3FBE0C33F337}" type="presParOf" srcId="{95E0F6E3-04E7-4924-BF43-3E89B68A3F57}" destId="{7769ED7E-09DE-4687-BB78-F3E2878E0924}" srcOrd="1" destOrd="0" presId="urn:microsoft.com/office/officeart/2005/8/layout/hierarchy1"/>
    <dgm:cxn modelId="{F725207D-83DF-47B2-B915-2022010E565E}" type="presParOf" srcId="{7769ED7E-09DE-4687-BB78-F3E2878E0924}" destId="{91584F12-E1E9-445F-A45C-14C47467B434}" srcOrd="0" destOrd="0" presId="urn:microsoft.com/office/officeart/2005/8/layout/hierarchy1"/>
    <dgm:cxn modelId="{A61DCF32-1131-435E-A848-7D0D7E03B21B}" type="presParOf" srcId="{91584F12-E1E9-445F-A45C-14C47467B434}" destId="{EC63DFF1-6DDB-4CBA-947A-21BBBEE924BE}" srcOrd="0" destOrd="0" presId="urn:microsoft.com/office/officeart/2005/8/layout/hierarchy1"/>
    <dgm:cxn modelId="{5781C37F-D0C6-45D3-91FF-DB3903888A46}" type="presParOf" srcId="{91584F12-E1E9-445F-A45C-14C47467B434}" destId="{287AE96C-2B17-425E-91BA-3D17B137305D}" srcOrd="1" destOrd="0" presId="urn:microsoft.com/office/officeart/2005/8/layout/hierarchy1"/>
    <dgm:cxn modelId="{2D60FD5A-1A20-4A8E-9022-6E7F9C41AC81}" type="presParOf" srcId="{7769ED7E-09DE-4687-BB78-F3E2878E0924}" destId="{2324CEAD-70B6-4D60-B3F0-27BAD59D660A}" srcOrd="1" destOrd="0" presId="urn:microsoft.com/office/officeart/2005/8/layout/hierarchy1"/>
    <dgm:cxn modelId="{62F458A1-4DC7-4B29-8A9C-3C9BCAE1852D}" type="presParOf" srcId="{95E0F6E3-04E7-4924-BF43-3E89B68A3F57}" destId="{B55919FA-1331-40DE-BC74-6BD36D0D5796}" srcOrd="2" destOrd="0" presId="urn:microsoft.com/office/officeart/2005/8/layout/hierarchy1"/>
    <dgm:cxn modelId="{D96D44E2-E1F8-4504-8093-4F45D766A707}" type="presParOf" srcId="{B55919FA-1331-40DE-BC74-6BD36D0D5796}" destId="{0411FBB5-4F98-4A96-A399-1CEA6B7A1E99}" srcOrd="0" destOrd="0" presId="urn:microsoft.com/office/officeart/2005/8/layout/hierarchy1"/>
    <dgm:cxn modelId="{A780FEFE-266D-4F87-A064-B416C330CBEC}" type="presParOf" srcId="{0411FBB5-4F98-4A96-A399-1CEA6B7A1E99}" destId="{7D0CFB0C-F70D-4FCC-8EAD-14A019C49C4C}" srcOrd="0" destOrd="0" presId="urn:microsoft.com/office/officeart/2005/8/layout/hierarchy1"/>
    <dgm:cxn modelId="{03C28CC3-6C7B-44A0-9EB6-C50D809A6662}" type="presParOf" srcId="{0411FBB5-4F98-4A96-A399-1CEA6B7A1E99}" destId="{8D063723-3DDE-48E0-A268-6C384639878F}" srcOrd="1" destOrd="0" presId="urn:microsoft.com/office/officeart/2005/8/layout/hierarchy1"/>
    <dgm:cxn modelId="{B3498CA1-7851-45AC-B1CD-C5AEF2A8216A}" type="presParOf" srcId="{B55919FA-1331-40DE-BC74-6BD36D0D5796}" destId="{DF8066B2-F631-4C7C-9F00-4546F8C8AFF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A272E9-A862-4BA8-A0E3-9F2EA993CB1B}">
      <dsp:nvSpPr>
        <dsp:cNvPr id="0" name=""/>
        <dsp:cNvSpPr/>
      </dsp:nvSpPr>
      <dsp:spPr>
        <a:xfrm>
          <a:off x="0" y="740056"/>
          <a:ext cx="3043237" cy="19324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E81598-9AC2-44D6-A00D-211C2A59B368}">
      <dsp:nvSpPr>
        <dsp:cNvPr id="0" name=""/>
        <dsp:cNvSpPr/>
      </dsp:nvSpPr>
      <dsp:spPr>
        <a:xfrm>
          <a:off x="338137" y="1061286"/>
          <a:ext cx="3043237" cy="19324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End </a:t>
          </a:r>
        </a:p>
      </dsp:txBody>
      <dsp:txXfrm>
        <a:off x="394737" y="1117886"/>
        <a:ext cx="2930037" cy="1819255"/>
      </dsp:txXfrm>
    </dsp:sp>
    <dsp:sp modelId="{EC63DFF1-6DDB-4CBA-947A-21BBBEE924BE}">
      <dsp:nvSpPr>
        <dsp:cNvPr id="0" name=""/>
        <dsp:cNvSpPr/>
      </dsp:nvSpPr>
      <dsp:spPr>
        <a:xfrm>
          <a:off x="3719512" y="740056"/>
          <a:ext cx="3043237" cy="19324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7AE96C-2B17-425E-91BA-3D17B137305D}">
      <dsp:nvSpPr>
        <dsp:cNvPr id="0" name=""/>
        <dsp:cNvSpPr/>
      </dsp:nvSpPr>
      <dsp:spPr>
        <a:xfrm>
          <a:off x="4057650" y="1061286"/>
          <a:ext cx="3043237" cy="19324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Thank you </a:t>
          </a:r>
        </a:p>
      </dsp:txBody>
      <dsp:txXfrm>
        <a:off x="4114250" y="1117886"/>
        <a:ext cx="2930037" cy="1819255"/>
      </dsp:txXfrm>
    </dsp:sp>
    <dsp:sp modelId="{7D0CFB0C-F70D-4FCC-8EAD-14A019C49C4C}">
      <dsp:nvSpPr>
        <dsp:cNvPr id="0" name=""/>
        <dsp:cNvSpPr/>
      </dsp:nvSpPr>
      <dsp:spPr>
        <a:xfrm>
          <a:off x="7439025" y="740056"/>
          <a:ext cx="3043237" cy="19324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063723-3DDE-48E0-A268-6C384639878F}">
      <dsp:nvSpPr>
        <dsp:cNvPr id="0" name=""/>
        <dsp:cNvSpPr/>
      </dsp:nvSpPr>
      <dsp:spPr>
        <a:xfrm>
          <a:off x="7777162" y="1061286"/>
          <a:ext cx="3043237" cy="19324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Next lecture: Internal marketing</a:t>
          </a:r>
        </a:p>
      </dsp:txBody>
      <dsp:txXfrm>
        <a:off x="7833762" y="1117886"/>
        <a:ext cx="2930037" cy="18192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5B8A73-6A73-4521-B9DF-E3A890434AC2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0F3EB9-2BA0-4FAD-A926-16EDE4C471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82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0F3EB9-2BA0-4FAD-A926-16EDE4C4710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465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DF63FA-236C-265E-B2E6-6C18EDAF14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66F761-4233-2466-1794-2660E63A48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9461A7-BB37-5D18-5F12-6EAFE1294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9B9BF-B0BD-4831-BF56-170104661C87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09292F-A956-FF8D-F05B-EE55F446B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C1D614-7E1D-8BDC-2E2A-913C87FC4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83FB-295D-4E42-9982-CA9CDFBD21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986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813A6-8733-509A-EC82-92DC99011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D3AC1A-4FBD-6C48-4ADB-7D6973F122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A7D2EA-E4B6-D5BD-1E55-BF531EAF9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9B9BF-B0BD-4831-BF56-170104661C87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1F02FD-334E-02A5-616B-EAFB50DA8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0F354E-B7A8-7524-87E3-A23B1E6E7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83FB-295D-4E42-9982-CA9CDFBD21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333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D74B4-38AC-16BF-7DB1-1EE4FB3E50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4A46B1-7DD0-06F1-35AB-2E656610BE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FB596D-21CF-4191-F4E5-3ECF4ABA1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9B9BF-B0BD-4831-BF56-170104661C87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051F94-E01E-7EC3-93E5-C71EBF6FF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CB1340-3DC6-9FBE-4C96-40BB44C2B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83FB-295D-4E42-9982-CA9CDFBD21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576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92FA08-EA04-F29F-2F2A-B5DF6EC1F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EFD90D-9FDF-0A64-4CC3-4CC57B33C2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034F63-811A-2146-1F85-B1B3CDFAA7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75BF00-2668-36F3-19CB-0EBB60BFD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9B9BF-B0BD-4831-BF56-170104661C87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FA50A3-EE6F-28E7-6E74-B2248ED7E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0A2F6F-6ABF-C65F-51A9-E490FDE98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83FB-295D-4E42-9982-CA9CDFBD21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480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8D75DE-00D3-F1A9-1A40-4C6E3EC19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D8E507-9759-2F7C-420F-4A94160DEA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37301C-055D-3B22-7535-5E70D10C19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696A273-FBF0-6EC7-69A2-6C44E63AF9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09A0300-3063-37B5-F78A-D76C3E0834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2B93861-4C0D-B73A-D4EE-4EA1BCEDF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9B9BF-B0BD-4831-BF56-170104661C87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989664-BE05-9555-75C9-233E80A55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98A72E-5225-DAAD-55FD-B980C8C5E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83FB-295D-4E42-9982-CA9CDFBD21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621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7F7B2D-C974-2D50-BEDA-11234C39C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5290AA-2ACD-BA91-B506-E4224D7CE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9B9BF-B0BD-4831-BF56-170104661C87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E6568D-2B5E-A6C8-A82A-E8850AA12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416ACE-D149-7441-F468-D2FCA083D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83FB-295D-4E42-9982-CA9CDFBD21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727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7C7C75-B8E7-950B-319E-7317FE9ADF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9B9BF-B0BD-4831-BF56-170104661C87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1CECAE-9388-98D7-D942-0DD47E2A1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23787D-4B2C-2E7B-477D-A48133097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83FB-295D-4E42-9982-CA9CDFBD21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230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1A4FC-7125-9B31-C26E-8CAE3E82D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892896-0403-F351-AD49-F2A9255DEF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9FE587-8627-8009-E549-44CEC2B744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506522-604F-BA25-3EEB-D805D7AD6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9B9BF-B0BD-4831-BF56-170104661C87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FF8B9F-8913-E548-1CC2-07D77760A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0B75DA-8CAA-5463-C724-78EAF6434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83FB-295D-4E42-9982-CA9CDFBD21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547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2BC96F-9278-DD9D-CFAE-BC3F0DB57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27A81F-A375-EDCD-B1D1-5FB8B98FC8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44E4DF-97E3-FA9D-E55B-24FE4BE89C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31C5A7-CEB8-1709-299D-458FA639E6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9B9BF-B0BD-4831-BF56-170104661C87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0FA000-2C18-73B0-E58A-B964A3637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D2C85D-C049-CFD8-43AC-E02A722F3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83FB-295D-4E42-9982-CA9CDFBD21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340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63997-1D33-8FD5-C796-6411B2538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C32EC7-AED2-55D8-5C10-260562F14F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038740-C276-1E0C-429F-AB34F4F2A8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9B9BF-B0BD-4831-BF56-170104661C87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BC35A7-A52F-1D25-DB54-37F255AEA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5B3687-3D16-1C3B-B9FE-7F026BBB6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83FB-295D-4E42-9982-CA9CDFBD21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353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B0FD8A-219C-0273-9AB4-A67DE79D0A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6D679C-FB3D-1955-428C-EE606339C7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26196F-D221-7A71-25B7-0A2808DD0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9B9BF-B0BD-4831-BF56-170104661C87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C3ABAE-280E-DDEA-5186-78F2D3E04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62868A-2267-ADEA-5634-BC4A767EC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383FB-295D-4E42-9982-CA9CDFBD21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645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9DB89FF-94B8-740E-0A66-BDA952DAD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23C0A9-8CA4-CAFF-71DF-82427ABC1C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B22802-CF76-EBF5-0447-EC7E4E11E7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89B9BF-B0BD-4831-BF56-170104661C87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47688-9983-9D23-4DC4-774C548D84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CF167C-D301-2AB9-C390-5A44C8EC2B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8383FB-295D-4E42-9982-CA9CDFBD21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788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CBD95C-5AC6-E8A9-2716-A1F7AFD196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97762" y="640080"/>
            <a:ext cx="6251110" cy="3566160"/>
          </a:xfrm>
        </p:spPr>
        <p:txBody>
          <a:bodyPr anchor="b">
            <a:normAutofit/>
          </a:bodyPr>
          <a:lstStyle/>
          <a:p>
            <a:pPr algn="l"/>
            <a:r>
              <a:rPr lang="en-US" sz="4200"/>
              <a:t>MARKETING MANAGEMENT AND STRATEGY</a:t>
            </a:r>
            <a:br>
              <a:rPr lang="en-US" sz="4200"/>
            </a:br>
            <a:r>
              <a:rPr lang="en-US" sz="4200"/>
              <a:t>WEEK 10 LECTURE</a:t>
            </a:r>
            <a:br>
              <a:rPr lang="en-US" sz="4200"/>
            </a:br>
            <a:r>
              <a:rPr lang="en-US" sz="4200"/>
              <a:t>RELATIONSHIP MARKETING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970754-54F6-CD6A-67BB-E7E76BD5E7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97760" y="4636008"/>
            <a:ext cx="6251111" cy="1572768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Dr. John N Kamau</a:t>
            </a:r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6F4EB2-62B7-B6C9-D84A-FBCD0BB46C9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067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2862" y="440926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563791 w 4243589"/>
              <a:gd name="connsiteY1" fmla="*/ 0 h 18288"/>
              <a:gd name="connsiteX2" fmla="*/ 1042710 w 4243589"/>
              <a:gd name="connsiteY2" fmla="*/ 0 h 18288"/>
              <a:gd name="connsiteX3" fmla="*/ 1564066 w 4243589"/>
              <a:gd name="connsiteY3" fmla="*/ 0 h 18288"/>
              <a:gd name="connsiteX4" fmla="*/ 2212729 w 4243589"/>
              <a:gd name="connsiteY4" fmla="*/ 0 h 18288"/>
              <a:gd name="connsiteX5" fmla="*/ 2776520 w 4243589"/>
              <a:gd name="connsiteY5" fmla="*/ 0 h 18288"/>
              <a:gd name="connsiteX6" fmla="*/ 3297875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637362 w 4243589"/>
              <a:gd name="connsiteY9" fmla="*/ 18288 h 18288"/>
              <a:gd name="connsiteX10" fmla="*/ 3116007 w 4243589"/>
              <a:gd name="connsiteY10" fmla="*/ 18288 h 18288"/>
              <a:gd name="connsiteX11" fmla="*/ 2424908 w 4243589"/>
              <a:gd name="connsiteY11" fmla="*/ 18288 h 18288"/>
              <a:gd name="connsiteX12" fmla="*/ 1861117 w 4243589"/>
              <a:gd name="connsiteY12" fmla="*/ 18288 h 18288"/>
              <a:gd name="connsiteX13" fmla="*/ 1382198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656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684FC8-63AE-4792-D7C7-F854DD162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US" sz="5400"/>
              <a:t>Welcome </a:t>
            </a:r>
          </a:p>
        </p:txBody>
      </p:sp>
      <p:pic>
        <p:nvPicPr>
          <p:cNvPr id="8" name="Picture 7" descr="White bulbs with a yellow one standing out">
            <a:extLst>
              <a:ext uri="{FF2B5EF4-FFF2-40B4-BE49-F238E27FC236}">
                <a16:creationId xmlns:a16="http://schemas.microsoft.com/office/drawing/2014/main" id="{8BC6CB2C-88EC-B8B2-C0DD-B81DA63326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399" r="35269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BA874B-15A2-DDC3-8217-FCE574DF06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r>
              <a:rPr lang="en-US" sz="2000"/>
              <a:t>Welcome to week 10 lecture!</a:t>
            </a:r>
          </a:p>
          <a:p>
            <a:r>
              <a:rPr lang="en-US" sz="2000"/>
              <a:t>Its my joy to have you in this class!</a:t>
            </a:r>
          </a:p>
          <a:p>
            <a:r>
              <a:rPr lang="en-US" sz="2000"/>
              <a:t>We have now covered marketing management strategies on 4Ps of marketing </a:t>
            </a:r>
          </a:p>
          <a:p>
            <a:r>
              <a:rPr lang="en-US" sz="2000"/>
              <a:t>We now focus on holistic marketing strategies </a:t>
            </a:r>
          </a:p>
          <a:p>
            <a:r>
              <a:rPr lang="en-US" sz="2000"/>
              <a:t>We begin with Relationship marketing</a:t>
            </a:r>
          </a:p>
          <a:p>
            <a:r>
              <a:rPr lang="en-US" sz="2000"/>
              <a:t>Judges 18:28 “There was no one to rescue them because they lived a long way from Sidon and had no relationship with anyone else. The city was in a valley near Beth Rehob.”</a:t>
            </a:r>
          </a:p>
        </p:txBody>
      </p:sp>
    </p:spTree>
    <p:extLst>
      <p:ext uri="{BB962C8B-B14F-4D97-AF65-F5344CB8AC3E}">
        <p14:creationId xmlns:p14="http://schemas.microsoft.com/office/powerpoint/2010/main" val="3433868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C21BAE-6866-4C7A-A7EC-C1B2E572D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37BAC5-B4FD-514F-B1C8-2DAE12FBF6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1" y="1"/>
            <a:ext cx="12192000" cy="6857999"/>
          </a:xfrm>
          <a:prstGeom prst="rect">
            <a:avLst/>
          </a:prstGeom>
        </p:spPr>
      </p:pic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7E7D0C94-08B4-48AE-8813-CC4D60294F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3899" y="609600"/>
            <a:ext cx="5372101" cy="5513767"/>
          </a:xfrm>
          <a:custGeom>
            <a:avLst/>
            <a:gdLst>
              <a:gd name="connsiteX0" fmla="*/ 0 w 5372101"/>
              <a:gd name="connsiteY0" fmla="*/ 0 h 5513767"/>
              <a:gd name="connsiteX1" fmla="*/ 5372101 w 5372101"/>
              <a:gd name="connsiteY1" fmla="*/ 0 h 5513767"/>
              <a:gd name="connsiteX2" fmla="*/ 5372101 w 5372101"/>
              <a:gd name="connsiteY2" fmla="*/ 5513767 h 5513767"/>
              <a:gd name="connsiteX3" fmla="*/ 5363126 w 5372101"/>
              <a:gd name="connsiteY3" fmla="*/ 5512835 h 5513767"/>
              <a:gd name="connsiteX4" fmla="*/ 5316714 w 5372101"/>
              <a:gd name="connsiteY4" fmla="*/ 5491247 h 5513767"/>
              <a:gd name="connsiteX5" fmla="*/ 5198331 w 5372101"/>
              <a:gd name="connsiteY5" fmla="*/ 5470092 h 5513767"/>
              <a:gd name="connsiteX6" fmla="*/ 5150428 w 5372101"/>
              <a:gd name="connsiteY6" fmla="*/ 5472506 h 5513767"/>
              <a:gd name="connsiteX7" fmla="*/ 5085506 w 5372101"/>
              <a:gd name="connsiteY7" fmla="*/ 5468851 h 5513767"/>
              <a:gd name="connsiteX8" fmla="*/ 4968663 w 5372101"/>
              <a:gd name="connsiteY8" fmla="*/ 5470487 h 5513767"/>
              <a:gd name="connsiteX9" fmla="*/ 4815623 w 5372101"/>
              <a:gd name="connsiteY9" fmla="*/ 5458622 h 5513767"/>
              <a:gd name="connsiteX10" fmla="*/ 4716679 w 5372101"/>
              <a:gd name="connsiteY10" fmla="*/ 5405365 h 5513767"/>
              <a:gd name="connsiteX11" fmla="*/ 4704891 w 5372101"/>
              <a:gd name="connsiteY11" fmla="*/ 5411529 h 5513767"/>
              <a:gd name="connsiteX12" fmla="*/ 4630496 w 5372101"/>
              <a:gd name="connsiteY12" fmla="*/ 5396532 h 5513767"/>
              <a:gd name="connsiteX13" fmla="*/ 4506964 w 5372101"/>
              <a:gd name="connsiteY13" fmla="*/ 5396685 h 5513767"/>
              <a:gd name="connsiteX14" fmla="*/ 4427135 w 5372101"/>
              <a:gd name="connsiteY14" fmla="*/ 5358585 h 5513767"/>
              <a:gd name="connsiteX15" fmla="*/ 4028338 w 5372101"/>
              <a:gd name="connsiteY15" fmla="*/ 5313494 h 5513767"/>
              <a:gd name="connsiteX16" fmla="*/ 4015367 w 5372101"/>
              <a:gd name="connsiteY16" fmla="*/ 5320766 h 5513767"/>
              <a:gd name="connsiteX17" fmla="*/ 4002837 w 5372101"/>
              <a:gd name="connsiteY17" fmla="*/ 5322294 h 5513767"/>
              <a:gd name="connsiteX18" fmla="*/ 3997650 w 5372101"/>
              <a:gd name="connsiteY18" fmla="*/ 5329513 h 5513767"/>
              <a:gd name="connsiteX19" fmla="*/ 3991991 w 5372101"/>
              <a:gd name="connsiteY19" fmla="*/ 5331908 h 5513767"/>
              <a:gd name="connsiteX20" fmla="*/ 3925210 w 5372101"/>
              <a:gd name="connsiteY20" fmla="*/ 5319395 h 5513767"/>
              <a:gd name="connsiteX21" fmla="*/ 3837014 w 5372101"/>
              <a:gd name="connsiteY21" fmla="*/ 5289023 h 5513767"/>
              <a:gd name="connsiteX22" fmla="*/ 3798765 w 5372101"/>
              <a:gd name="connsiteY22" fmla="*/ 5299431 h 5513767"/>
              <a:gd name="connsiteX23" fmla="*/ 3792144 w 5372101"/>
              <a:gd name="connsiteY23" fmla="*/ 5301616 h 5513767"/>
              <a:gd name="connsiteX24" fmla="*/ 3766249 w 5372101"/>
              <a:gd name="connsiteY24" fmla="*/ 5301869 h 5513767"/>
              <a:gd name="connsiteX25" fmla="*/ 3718651 w 5372101"/>
              <a:gd name="connsiteY25" fmla="*/ 5320541 h 5513767"/>
              <a:gd name="connsiteX26" fmla="*/ 3671207 w 5372101"/>
              <a:gd name="connsiteY26" fmla="*/ 5318046 h 5513767"/>
              <a:gd name="connsiteX27" fmla="*/ 3446863 w 5372101"/>
              <a:gd name="connsiteY27" fmla="*/ 5294348 h 5513767"/>
              <a:gd name="connsiteX28" fmla="*/ 3312000 w 5372101"/>
              <a:gd name="connsiteY28" fmla="*/ 5286923 h 5513767"/>
              <a:gd name="connsiteX29" fmla="*/ 3259756 w 5372101"/>
              <a:gd name="connsiteY29" fmla="*/ 5294712 h 5513767"/>
              <a:gd name="connsiteX30" fmla="*/ 3187481 w 5372101"/>
              <a:gd name="connsiteY30" fmla="*/ 5298457 h 5513767"/>
              <a:gd name="connsiteX31" fmla="*/ 3124115 w 5372101"/>
              <a:gd name="connsiteY31" fmla="*/ 5294626 h 5513767"/>
              <a:gd name="connsiteX32" fmla="*/ 3099907 w 5372101"/>
              <a:gd name="connsiteY32" fmla="*/ 5302443 h 5513767"/>
              <a:gd name="connsiteX33" fmla="*/ 3017494 w 5372101"/>
              <a:gd name="connsiteY33" fmla="*/ 5301439 h 5513767"/>
              <a:gd name="connsiteX34" fmla="*/ 3010848 w 5372101"/>
              <a:gd name="connsiteY34" fmla="*/ 5307225 h 5513767"/>
              <a:gd name="connsiteX35" fmla="*/ 2994286 w 5372101"/>
              <a:gd name="connsiteY35" fmla="*/ 5309060 h 5513767"/>
              <a:gd name="connsiteX36" fmla="*/ 2988160 w 5372101"/>
              <a:gd name="connsiteY36" fmla="*/ 5310041 h 5513767"/>
              <a:gd name="connsiteX37" fmla="*/ 2984260 w 5372101"/>
              <a:gd name="connsiteY37" fmla="*/ 5307528 h 5513767"/>
              <a:gd name="connsiteX38" fmla="*/ 2979127 w 5372101"/>
              <a:gd name="connsiteY38" fmla="*/ 5308389 h 5513767"/>
              <a:gd name="connsiteX39" fmla="*/ 2978660 w 5372101"/>
              <a:gd name="connsiteY39" fmla="*/ 5311563 h 5513767"/>
              <a:gd name="connsiteX40" fmla="*/ 2946326 w 5372101"/>
              <a:gd name="connsiteY40" fmla="*/ 5316745 h 5513767"/>
              <a:gd name="connsiteX41" fmla="*/ 2713134 w 5372101"/>
              <a:gd name="connsiteY41" fmla="*/ 5331381 h 5513767"/>
              <a:gd name="connsiteX42" fmla="*/ 2352072 w 5372101"/>
              <a:gd name="connsiteY42" fmla="*/ 5342761 h 5513767"/>
              <a:gd name="connsiteX43" fmla="*/ 2260922 w 5372101"/>
              <a:gd name="connsiteY43" fmla="*/ 5328122 h 5513767"/>
              <a:gd name="connsiteX44" fmla="*/ 2178497 w 5372101"/>
              <a:gd name="connsiteY44" fmla="*/ 5351065 h 5513767"/>
              <a:gd name="connsiteX45" fmla="*/ 2034408 w 5372101"/>
              <a:gd name="connsiteY45" fmla="*/ 5307958 h 5513767"/>
              <a:gd name="connsiteX46" fmla="*/ 1831505 w 5372101"/>
              <a:gd name="connsiteY46" fmla="*/ 5312691 h 5513767"/>
              <a:gd name="connsiteX47" fmla="*/ 1710387 w 5372101"/>
              <a:gd name="connsiteY47" fmla="*/ 5308705 h 5513767"/>
              <a:gd name="connsiteX48" fmla="*/ 1664816 w 5372101"/>
              <a:gd name="connsiteY48" fmla="*/ 5296479 h 5513767"/>
              <a:gd name="connsiteX49" fmla="*/ 1600883 w 5372101"/>
              <a:gd name="connsiteY49" fmla="*/ 5286607 h 5513767"/>
              <a:gd name="connsiteX50" fmla="*/ 1488397 w 5372101"/>
              <a:gd name="connsiteY50" fmla="*/ 5260898 h 5513767"/>
              <a:gd name="connsiteX51" fmla="*/ 1336670 w 5372101"/>
              <a:gd name="connsiteY51" fmla="*/ 5240770 h 5513767"/>
              <a:gd name="connsiteX52" fmla="*/ 1224297 w 5372101"/>
              <a:gd name="connsiteY52" fmla="*/ 5271845 h 5513767"/>
              <a:gd name="connsiteX53" fmla="*/ 1214830 w 5372101"/>
              <a:gd name="connsiteY53" fmla="*/ 5263450 h 5513767"/>
              <a:gd name="connsiteX54" fmla="*/ 1138181 w 5372101"/>
              <a:gd name="connsiteY54" fmla="*/ 5262590 h 5513767"/>
              <a:gd name="connsiteX55" fmla="*/ 943575 w 5372101"/>
              <a:gd name="connsiteY55" fmla="*/ 5290808 h 5513767"/>
              <a:gd name="connsiteX56" fmla="*/ 529813 w 5372101"/>
              <a:gd name="connsiteY56" fmla="*/ 5218555 h 5513767"/>
              <a:gd name="connsiteX57" fmla="*/ 519546 w 5372101"/>
              <a:gd name="connsiteY57" fmla="*/ 5208845 h 5513767"/>
              <a:gd name="connsiteX58" fmla="*/ 507906 w 5372101"/>
              <a:gd name="connsiteY58" fmla="*/ 5204779 h 5513767"/>
              <a:gd name="connsiteX59" fmla="*/ 505153 w 5372101"/>
              <a:gd name="connsiteY59" fmla="*/ 5196726 h 5513767"/>
              <a:gd name="connsiteX60" fmla="*/ 500429 w 5372101"/>
              <a:gd name="connsiteY60" fmla="*/ 5193241 h 5513767"/>
              <a:gd name="connsiteX61" fmla="*/ 431923 w 5372101"/>
              <a:gd name="connsiteY61" fmla="*/ 5191553 h 5513767"/>
              <a:gd name="connsiteX62" fmla="*/ 337115 w 5372101"/>
              <a:gd name="connsiteY62" fmla="*/ 5202714 h 5513767"/>
              <a:gd name="connsiteX63" fmla="*/ 303383 w 5372101"/>
              <a:gd name="connsiteY63" fmla="*/ 5184750 h 5513767"/>
              <a:gd name="connsiteX64" fmla="*/ 297664 w 5372101"/>
              <a:gd name="connsiteY64" fmla="*/ 5181269 h 5513767"/>
              <a:gd name="connsiteX65" fmla="*/ 272701 w 5372101"/>
              <a:gd name="connsiteY65" fmla="*/ 5175678 h 5513767"/>
              <a:gd name="connsiteX66" fmla="*/ 268242 w 5372101"/>
              <a:gd name="connsiteY66" fmla="*/ 5163678 h 5513767"/>
              <a:gd name="connsiteX67" fmla="*/ 232517 w 5372101"/>
              <a:gd name="connsiteY67" fmla="*/ 5147792 h 5513767"/>
              <a:gd name="connsiteX68" fmla="*/ 185851 w 5372101"/>
              <a:gd name="connsiteY68" fmla="*/ 5140408 h 5513767"/>
              <a:gd name="connsiteX69" fmla="*/ 20337 w 5372101"/>
              <a:gd name="connsiteY69" fmla="*/ 5113040 h 5513767"/>
              <a:gd name="connsiteX70" fmla="*/ 0 w 5372101"/>
              <a:gd name="connsiteY70" fmla="*/ 5112243 h 5513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5372101" h="5513767">
                <a:moveTo>
                  <a:pt x="0" y="0"/>
                </a:moveTo>
                <a:lnTo>
                  <a:pt x="5372101" y="0"/>
                </a:lnTo>
                <a:lnTo>
                  <a:pt x="5372101" y="5513767"/>
                </a:lnTo>
                <a:lnTo>
                  <a:pt x="5363126" y="5512835"/>
                </a:lnTo>
                <a:cubicBezTo>
                  <a:pt x="5345779" y="5509071"/>
                  <a:pt x="5329767" y="5502649"/>
                  <a:pt x="5316714" y="5491247"/>
                </a:cubicBezTo>
                <a:cubicBezTo>
                  <a:pt x="5295689" y="5478131"/>
                  <a:pt x="5219502" y="5459909"/>
                  <a:pt x="5198331" y="5470092"/>
                </a:cubicBezTo>
                <a:cubicBezTo>
                  <a:pt x="5181052" y="5469102"/>
                  <a:pt x="5165047" y="5459569"/>
                  <a:pt x="5150428" y="5472506"/>
                </a:cubicBezTo>
                <a:cubicBezTo>
                  <a:pt x="5129562" y="5487248"/>
                  <a:pt x="5088050" y="5445894"/>
                  <a:pt x="5085506" y="5468851"/>
                </a:cubicBezTo>
                <a:cubicBezTo>
                  <a:pt x="5055692" y="5440170"/>
                  <a:pt x="5006122" y="5469577"/>
                  <a:pt x="4968663" y="5470487"/>
                </a:cubicBezTo>
                <a:cubicBezTo>
                  <a:pt x="4947085" y="5444049"/>
                  <a:pt x="4889767" y="5472037"/>
                  <a:pt x="4815623" y="5458622"/>
                </a:cubicBezTo>
                <a:cubicBezTo>
                  <a:pt x="4792418" y="5428488"/>
                  <a:pt x="4765548" y="5449887"/>
                  <a:pt x="4716679" y="5405365"/>
                </a:cubicBezTo>
                <a:cubicBezTo>
                  <a:pt x="4713235" y="5407807"/>
                  <a:pt x="4709266" y="5409883"/>
                  <a:pt x="4704891" y="5411529"/>
                </a:cubicBezTo>
                <a:cubicBezTo>
                  <a:pt x="4679473" y="5421092"/>
                  <a:pt x="4646164" y="5414379"/>
                  <a:pt x="4630496" y="5396532"/>
                </a:cubicBezTo>
                <a:cubicBezTo>
                  <a:pt x="4590205" y="5365061"/>
                  <a:pt x="4548419" y="5412094"/>
                  <a:pt x="4506964" y="5396685"/>
                </a:cubicBezTo>
                <a:lnTo>
                  <a:pt x="4427135" y="5358585"/>
                </a:lnTo>
                <a:cubicBezTo>
                  <a:pt x="4319267" y="5308575"/>
                  <a:pt x="4152341" y="5340956"/>
                  <a:pt x="4028338" y="5313494"/>
                </a:cubicBezTo>
                <a:lnTo>
                  <a:pt x="4015367" y="5320766"/>
                </a:lnTo>
                <a:lnTo>
                  <a:pt x="4002837" y="5322294"/>
                </a:lnTo>
                <a:lnTo>
                  <a:pt x="3997650" y="5329513"/>
                </a:lnTo>
                <a:lnTo>
                  <a:pt x="3991991" y="5331908"/>
                </a:lnTo>
                <a:cubicBezTo>
                  <a:pt x="3969659" y="5338581"/>
                  <a:pt x="3978880" y="5316131"/>
                  <a:pt x="3925210" y="5319395"/>
                </a:cubicBezTo>
                <a:cubicBezTo>
                  <a:pt x="3947765" y="5277139"/>
                  <a:pt x="3837331" y="5338342"/>
                  <a:pt x="3837014" y="5289023"/>
                </a:cubicBezTo>
                <a:cubicBezTo>
                  <a:pt x="3824001" y="5291376"/>
                  <a:pt x="3811407" y="5295212"/>
                  <a:pt x="3798765" y="5299431"/>
                </a:cubicBezTo>
                <a:lnTo>
                  <a:pt x="3792144" y="5301616"/>
                </a:lnTo>
                <a:lnTo>
                  <a:pt x="3766249" y="5301869"/>
                </a:lnTo>
                <a:lnTo>
                  <a:pt x="3718651" y="5320541"/>
                </a:lnTo>
                <a:cubicBezTo>
                  <a:pt x="3703968" y="5321892"/>
                  <a:pt x="3688308" y="5321427"/>
                  <a:pt x="3671207" y="5318046"/>
                </a:cubicBezTo>
                <a:cubicBezTo>
                  <a:pt x="3616458" y="5288532"/>
                  <a:pt x="3514048" y="5333307"/>
                  <a:pt x="3446863" y="5294348"/>
                </a:cubicBezTo>
                <a:cubicBezTo>
                  <a:pt x="3420930" y="5283822"/>
                  <a:pt x="3333157" y="5274511"/>
                  <a:pt x="3312000" y="5286923"/>
                </a:cubicBezTo>
                <a:cubicBezTo>
                  <a:pt x="3292759" y="5287903"/>
                  <a:pt x="3273112" y="5280334"/>
                  <a:pt x="3259756" y="5294712"/>
                </a:cubicBezTo>
                <a:cubicBezTo>
                  <a:pt x="3239905" y="5311572"/>
                  <a:pt x="3185410" y="5275588"/>
                  <a:pt x="3187481" y="5298457"/>
                </a:cubicBezTo>
                <a:cubicBezTo>
                  <a:pt x="3168018" y="5286036"/>
                  <a:pt x="3146200" y="5288458"/>
                  <a:pt x="3124115" y="5294626"/>
                </a:cubicBezTo>
                <a:lnTo>
                  <a:pt x="3099907" y="5302443"/>
                </a:lnTo>
                <a:lnTo>
                  <a:pt x="3017494" y="5301439"/>
                </a:lnTo>
                <a:lnTo>
                  <a:pt x="3010848" y="5307225"/>
                </a:lnTo>
                <a:lnTo>
                  <a:pt x="2994286" y="5309060"/>
                </a:lnTo>
                <a:lnTo>
                  <a:pt x="2988160" y="5310041"/>
                </a:lnTo>
                <a:lnTo>
                  <a:pt x="2984260" y="5307528"/>
                </a:lnTo>
                <a:cubicBezTo>
                  <a:pt x="2981957" y="5306419"/>
                  <a:pt x="2980273" y="5306402"/>
                  <a:pt x="2979127" y="5308389"/>
                </a:cubicBezTo>
                <a:cubicBezTo>
                  <a:pt x="2978971" y="5309447"/>
                  <a:pt x="2978816" y="5310505"/>
                  <a:pt x="2978660" y="5311563"/>
                </a:cubicBezTo>
                <a:lnTo>
                  <a:pt x="2946326" y="5316745"/>
                </a:lnTo>
                <a:lnTo>
                  <a:pt x="2713134" y="5331381"/>
                </a:lnTo>
                <a:cubicBezTo>
                  <a:pt x="2610698" y="5372328"/>
                  <a:pt x="2466037" y="5325762"/>
                  <a:pt x="2352072" y="5342761"/>
                </a:cubicBezTo>
                <a:cubicBezTo>
                  <a:pt x="2293501" y="5293708"/>
                  <a:pt x="2324138" y="5338538"/>
                  <a:pt x="2260922" y="5328122"/>
                </a:cubicBezTo>
                <a:cubicBezTo>
                  <a:pt x="2275681" y="5372347"/>
                  <a:pt x="2185007" y="5301703"/>
                  <a:pt x="2178497" y="5351065"/>
                </a:cubicBezTo>
                <a:cubicBezTo>
                  <a:pt x="2133294" y="5337229"/>
                  <a:pt x="2097074" y="5300208"/>
                  <a:pt x="2034408" y="5307958"/>
                </a:cubicBezTo>
                <a:cubicBezTo>
                  <a:pt x="1981894" y="5332879"/>
                  <a:pt x="1896288" y="5279365"/>
                  <a:pt x="1831505" y="5312691"/>
                </a:cubicBezTo>
                <a:cubicBezTo>
                  <a:pt x="1807063" y="5321035"/>
                  <a:pt x="1727674" y="5322925"/>
                  <a:pt x="1710387" y="5308705"/>
                </a:cubicBezTo>
                <a:cubicBezTo>
                  <a:pt x="1693367" y="5306094"/>
                  <a:pt x="1674901" y="5312009"/>
                  <a:pt x="1664816" y="5296479"/>
                </a:cubicBezTo>
                <a:cubicBezTo>
                  <a:pt x="1649255" y="5277912"/>
                  <a:pt x="1596152" y="5309335"/>
                  <a:pt x="1600883" y="5286607"/>
                </a:cubicBezTo>
                <a:cubicBezTo>
                  <a:pt x="1563066" y="5308189"/>
                  <a:pt x="1524339" y="5269513"/>
                  <a:pt x="1488397" y="5260898"/>
                </a:cubicBezTo>
                <a:cubicBezTo>
                  <a:pt x="1459246" y="5282011"/>
                  <a:pt x="1412580" y="5243108"/>
                  <a:pt x="1336670" y="5240770"/>
                </a:cubicBezTo>
                <a:cubicBezTo>
                  <a:pt x="1304792" y="5265122"/>
                  <a:pt x="1285508" y="5238878"/>
                  <a:pt x="1224297" y="5271845"/>
                </a:cubicBezTo>
                <a:cubicBezTo>
                  <a:pt x="1221731" y="5268771"/>
                  <a:pt x="1218543" y="5265944"/>
                  <a:pt x="1214830" y="5263450"/>
                </a:cubicBezTo>
                <a:cubicBezTo>
                  <a:pt x="1193241" y="5248952"/>
                  <a:pt x="1158925" y="5248567"/>
                  <a:pt x="1138181" y="5262590"/>
                </a:cubicBezTo>
                <a:lnTo>
                  <a:pt x="943575" y="5290808"/>
                </a:lnTo>
                <a:cubicBezTo>
                  <a:pt x="823587" y="5316899"/>
                  <a:pt x="658340" y="5217603"/>
                  <a:pt x="529813" y="5218555"/>
                </a:cubicBezTo>
                <a:lnTo>
                  <a:pt x="519546" y="5208845"/>
                </a:lnTo>
                <a:lnTo>
                  <a:pt x="507906" y="5204779"/>
                </a:lnTo>
                <a:lnTo>
                  <a:pt x="505153" y="5196726"/>
                </a:lnTo>
                <a:lnTo>
                  <a:pt x="500429" y="5193241"/>
                </a:lnTo>
                <a:cubicBezTo>
                  <a:pt x="480923" y="5182176"/>
                  <a:pt x="482807" y="5205793"/>
                  <a:pt x="431923" y="5191553"/>
                </a:cubicBezTo>
                <a:cubicBezTo>
                  <a:pt x="440499" y="5237077"/>
                  <a:pt x="352872" y="5155083"/>
                  <a:pt x="337115" y="5202714"/>
                </a:cubicBezTo>
                <a:cubicBezTo>
                  <a:pt x="325265" y="5197752"/>
                  <a:pt x="314288" y="5191441"/>
                  <a:pt x="303383" y="5184750"/>
                </a:cubicBezTo>
                <a:lnTo>
                  <a:pt x="297664" y="5181269"/>
                </a:lnTo>
                <a:lnTo>
                  <a:pt x="272701" y="5175678"/>
                </a:lnTo>
                <a:lnTo>
                  <a:pt x="268242" y="5163678"/>
                </a:lnTo>
                <a:lnTo>
                  <a:pt x="232517" y="5147792"/>
                </a:lnTo>
                <a:cubicBezTo>
                  <a:pt x="218741" y="5143453"/>
                  <a:pt x="203450" y="5140668"/>
                  <a:pt x="185851" y="5140408"/>
                </a:cubicBezTo>
                <a:cubicBezTo>
                  <a:pt x="139207" y="5153337"/>
                  <a:pt x="79723" y="5120316"/>
                  <a:pt x="20337" y="5113040"/>
                </a:cubicBezTo>
                <a:lnTo>
                  <a:pt x="0" y="5112243"/>
                </a:lnTo>
                <a:close/>
              </a:path>
            </a:pathLst>
          </a:custGeom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F3ED82-944C-3567-1AB7-EDC2E0DE3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809" y="1071350"/>
            <a:ext cx="4775162" cy="1339382"/>
          </a:xfrm>
        </p:spPr>
        <p:txBody>
          <a:bodyPr>
            <a:normAutofit/>
          </a:bodyPr>
          <a:lstStyle/>
          <a:p>
            <a:pPr algn="ctr"/>
            <a:r>
              <a:rPr lang="en-US" sz="3600"/>
              <a:t>Subtopics</a:t>
            </a:r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F0C518C2-0AA4-470C-87B9-9CBF428FB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64666" y="399531"/>
            <a:ext cx="1707751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6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38A1A7-3FE2-E8AF-D54F-A28EAB1C8E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9319" y="2547257"/>
            <a:ext cx="4458446" cy="3109740"/>
          </a:xfrm>
        </p:spPr>
        <p:txBody>
          <a:bodyPr anchor="ctr">
            <a:normAutofit/>
          </a:bodyPr>
          <a:lstStyle/>
          <a:p>
            <a:r>
              <a:rPr lang="en-US" sz="1700" dirty="0"/>
              <a:t>Definition of relationship marketing</a:t>
            </a:r>
          </a:p>
          <a:p>
            <a:r>
              <a:rPr lang="en-US" sz="1700" dirty="0"/>
              <a:t>Significance of relationship marketing </a:t>
            </a:r>
          </a:p>
          <a:p>
            <a:r>
              <a:rPr lang="en-US" sz="1700" dirty="0"/>
              <a:t>Scope of relationship marketing </a:t>
            </a:r>
          </a:p>
          <a:p>
            <a:r>
              <a:rPr lang="en-US" sz="1700" dirty="0"/>
              <a:t>The Process of Relationship Development</a:t>
            </a:r>
          </a:p>
          <a:p>
            <a:r>
              <a:rPr lang="en-US" sz="1700" dirty="0"/>
              <a:t>Relationship cycle</a:t>
            </a:r>
          </a:p>
          <a:p>
            <a:r>
              <a:rPr lang="en-US" sz="1700" dirty="0"/>
              <a:t>Creating Customer Relationship Management Strategy. </a:t>
            </a:r>
          </a:p>
          <a:p>
            <a:r>
              <a:rPr lang="en-US" sz="1700" dirty="0"/>
              <a:t>Drawbacks to customer relationship management </a:t>
            </a:r>
          </a:p>
        </p:txBody>
      </p:sp>
    </p:spTree>
    <p:extLst>
      <p:ext uri="{BB962C8B-B14F-4D97-AF65-F5344CB8AC3E}">
        <p14:creationId xmlns:p14="http://schemas.microsoft.com/office/powerpoint/2010/main" val="1872502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C21BAE-6866-4C7A-A7EC-C1B2E572D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tock market graph on display">
            <a:extLst>
              <a:ext uri="{FF2B5EF4-FFF2-40B4-BE49-F238E27FC236}">
                <a16:creationId xmlns:a16="http://schemas.microsoft.com/office/drawing/2014/main" id="{7D25415F-7B96-4454-3072-0E75CE66E8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017"/>
          <a:stretch/>
        </p:blipFill>
        <p:spPr>
          <a:xfrm>
            <a:off x="1" y="1"/>
            <a:ext cx="12192000" cy="6857999"/>
          </a:xfrm>
          <a:prstGeom prst="rect">
            <a:avLst/>
          </a:prstGeom>
        </p:spPr>
      </p:pic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7E7D0C94-08B4-48AE-8813-CC4D60294F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3899" y="609600"/>
            <a:ext cx="5372101" cy="5513767"/>
          </a:xfrm>
          <a:custGeom>
            <a:avLst/>
            <a:gdLst>
              <a:gd name="connsiteX0" fmla="*/ 0 w 5372101"/>
              <a:gd name="connsiteY0" fmla="*/ 0 h 5513767"/>
              <a:gd name="connsiteX1" fmla="*/ 5372101 w 5372101"/>
              <a:gd name="connsiteY1" fmla="*/ 0 h 5513767"/>
              <a:gd name="connsiteX2" fmla="*/ 5372101 w 5372101"/>
              <a:gd name="connsiteY2" fmla="*/ 5513767 h 5513767"/>
              <a:gd name="connsiteX3" fmla="*/ 5363126 w 5372101"/>
              <a:gd name="connsiteY3" fmla="*/ 5512835 h 5513767"/>
              <a:gd name="connsiteX4" fmla="*/ 5316714 w 5372101"/>
              <a:gd name="connsiteY4" fmla="*/ 5491247 h 5513767"/>
              <a:gd name="connsiteX5" fmla="*/ 5198331 w 5372101"/>
              <a:gd name="connsiteY5" fmla="*/ 5470092 h 5513767"/>
              <a:gd name="connsiteX6" fmla="*/ 5150428 w 5372101"/>
              <a:gd name="connsiteY6" fmla="*/ 5472506 h 5513767"/>
              <a:gd name="connsiteX7" fmla="*/ 5085506 w 5372101"/>
              <a:gd name="connsiteY7" fmla="*/ 5468851 h 5513767"/>
              <a:gd name="connsiteX8" fmla="*/ 4968663 w 5372101"/>
              <a:gd name="connsiteY8" fmla="*/ 5470487 h 5513767"/>
              <a:gd name="connsiteX9" fmla="*/ 4815623 w 5372101"/>
              <a:gd name="connsiteY9" fmla="*/ 5458622 h 5513767"/>
              <a:gd name="connsiteX10" fmla="*/ 4716679 w 5372101"/>
              <a:gd name="connsiteY10" fmla="*/ 5405365 h 5513767"/>
              <a:gd name="connsiteX11" fmla="*/ 4704891 w 5372101"/>
              <a:gd name="connsiteY11" fmla="*/ 5411529 h 5513767"/>
              <a:gd name="connsiteX12" fmla="*/ 4630496 w 5372101"/>
              <a:gd name="connsiteY12" fmla="*/ 5396532 h 5513767"/>
              <a:gd name="connsiteX13" fmla="*/ 4506964 w 5372101"/>
              <a:gd name="connsiteY13" fmla="*/ 5396685 h 5513767"/>
              <a:gd name="connsiteX14" fmla="*/ 4427135 w 5372101"/>
              <a:gd name="connsiteY14" fmla="*/ 5358585 h 5513767"/>
              <a:gd name="connsiteX15" fmla="*/ 4028338 w 5372101"/>
              <a:gd name="connsiteY15" fmla="*/ 5313494 h 5513767"/>
              <a:gd name="connsiteX16" fmla="*/ 4015367 w 5372101"/>
              <a:gd name="connsiteY16" fmla="*/ 5320766 h 5513767"/>
              <a:gd name="connsiteX17" fmla="*/ 4002837 w 5372101"/>
              <a:gd name="connsiteY17" fmla="*/ 5322294 h 5513767"/>
              <a:gd name="connsiteX18" fmla="*/ 3997650 w 5372101"/>
              <a:gd name="connsiteY18" fmla="*/ 5329513 h 5513767"/>
              <a:gd name="connsiteX19" fmla="*/ 3991991 w 5372101"/>
              <a:gd name="connsiteY19" fmla="*/ 5331908 h 5513767"/>
              <a:gd name="connsiteX20" fmla="*/ 3925210 w 5372101"/>
              <a:gd name="connsiteY20" fmla="*/ 5319395 h 5513767"/>
              <a:gd name="connsiteX21" fmla="*/ 3837014 w 5372101"/>
              <a:gd name="connsiteY21" fmla="*/ 5289023 h 5513767"/>
              <a:gd name="connsiteX22" fmla="*/ 3798765 w 5372101"/>
              <a:gd name="connsiteY22" fmla="*/ 5299431 h 5513767"/>
              <a:gd name="connsiteX23" fmla="*/ 3792144 w 5372101"/>
              <a:gd name="connsiteY23" fmla="*/ 5301616 h 5513767"/>
              <a:gd name="connsiteX24" fmla="*/ 3766249 w 5372101"/>
              <a:gd name="connsiteY24" fmla="*/ 5301869 h 5513767"/>
              <a:gd name="connsiteX25" fmla="*/ 3718651 w 5372101"/>
              <a:gd name="connsiteY25" fmla="*/ 5320541 h 5513767"/>
              <a:gd name="connsiteX26" fmla="*/ 3671207 w 5372101"/>
              <a:gd name="connsiteY26" fmla="*/ 5318046 h 5513767"/>
              <a:gd name="connsiteX27" fmla="*/ 3446863 w 5372101"/>
              <a:gd name="connsiteY27" fmla="*/ 5294348 h 5513767"/>
              <a:gd name="connsiteX28" fmla="*/ 3312000 w 5372101"/>
              <a:gd name="connsiteY28" fmla="*/ 5286923 h 5513767"/>
              <a:gd name="connsiteX29" fmla="*/ 3259756 w 5372101"/>
              <a:gd name="connsiteY29" fmla="*/ 5294712 h 5513767"/>
              <a:gd name="connsiteX30" fmla="*/ 3187481 w 5372101"/>
              <a:gd name="connsiteY30" fmla="*/ 5298457 h 5513767"/>
              <a:gd name="connsiteX31" fmla="*/ 3124115 w 5372101"/>
              <a:gd name="connsiteY31" fmla="*/ 5294626 h 5513767"/>
              <a:gd name="connsiteX32" fmla="*/ 3099907 w 5372101"/>
              <a:gd name="connsiteY32" fmla="*/ 5302443 h 5513767"/>
              <a:gd name="connsiteX33" fmla="*/ 3017494 w 5372101"/>
              <a:gd name="connsiteY33" fmla="*/ 5301439 h 5513767"/>
              <a:gd name="connsiteX34" fmla="*/ 3010848 w 5372101"/>
              <a:gd name="connsiteY34" fmla="*/ 5307225 h 5513767"/>
              <a:gd name="connsiteX35" fmla="*/ 2994286 w 5372101"/>
              <a:gd name="connsiteY35" fmla="*/ 5309060 h 5513767"/>
              <a:gd name="connsiteX36" fmla="*/ 2988160 w 5372101"/>
              <a:gd name="connsiteY36" fmla="*/ 5310041 h 5513767"/>
              <a:gd name="connsiteX37" fmla="*/ 2984260 w 5372101"/>
              <a:gd name="connsiteY37" fmla="*/ 5307528 h 5513767"/>
              <a:gd name="connsiteX38" fmla="*/ 2979127 w 5372101"/>
              <a:gd name="connsiteY38" fmla="*/ 5308389 h 5513767"/>
              <a:gd name="connsiteX39" fmla="*/ 2978660 w 5372101"/>
              <a:gd name="connsiteY39" fmla="*/ 5311563 h 5513767"/>
              <a:gd name="connsiteX40" fmla="*/ 2946326 w 5372101"/>
              <a:gd name="connsiteY40" fmla="*/ 5316745 h 5513767"/>
              <a:gd name="connsiteX41" fmla="*/ 2713134 w 5372101"/>
              <a:gd name="connsiteY41" fmla="*/ 5331381 h 5513767"/>
              <a:gd name="connsiteX42" fmla="*/ 2352072 w 5372101"/>
              <a:gd name="connsiteY42" fmla="*/ 5342761 h 5513767"/>
              <a:gd name="connsiteX43" fmla="*/ 2260922 w 5372101"/>
              <a:gd name="connsiteY43" fmla="*/ 5328122 h 5513767"/>
              <a:gd name="connsiteX44" fmla="*/ 2178497 w 5372101"/>
              <a:gd name="connsiteY44" fmla="*/ 5351065 h 5513767"/>
              <a:gd name="connsiteX45" fmla="*/ 2034408 w 5372101"/>
              <a:gd name="connsiteY45" fmla="*/ 5307958 h 5513767"/>
              <a:gd name="connsiteX46" fmla="*/ 1831505 w 5372101"/>
              <a:gd name="connsiteY46" fmla="*/ 5312691 h 5513767"/>
              <a:gd name="connsiteX47" fmla="*/ 1710387 w 5372101"/>
              <a:gd name="connsiteY47" fmla="*/ 5308705 h 5513767"/>
              <a:gd name="connsiteX48" fmla="*/ 1664816 w 5372101"/>
              <a:gd name="connsiteY48" fmla="*/ 5296479 h 5513767"/>
              <a:gd name="connsiteX49" fmla="*/ 1600883 w 5372101"/>
              <a:gd name="connsiteY49" fmla="*/ 5286607 h 5513767"/>
              <a:gd name="connsiteX50" fmla="*/ 1488397 w 5372101"/>
              <a:gd name="connsiteY50" fmla="*/ 5260898 h 5513767"/>
              <a:gd name="connsiteX51" fmla="*/ 1336670 w 5372101"/>
              <a:gd name="connsiteY51" fmla="*/ 5240770 h 5513767"/>
              <a:gd name="connsiteX52" fmla="*/ 1224297 w 5372101"/>
              <a:gd name="connsiteY52" fmla="*/ 5271845 h 5513767"/>
              <a:gd name="connsiteX53" fmla="*/ 1214830 w 5372101"/>
              <a:gd name="connsiteY53" fmla="*/ 5263450 h 5513767"/>
              <a:gd name="connsiteX54" fmla="*/ 1138181 w 5372101"/>
              <a:gd name="connsiteY54" fmla="*/ 5262590 h 5513767"/>
              <a:gd name="connsiteX55" fmla="*/ 943575 w 5372101"/>
              <a:gd name="connsiteY55" fmla="*/ 5290808 h 5513767"/>
              <a:gd name="connsiteX56" fmla="*/ 529813 w 5372101"/>
              <a:gd name="connsiteY56" fmla="*/ 5218555 h 5513767"/>
              <a:gd name="connsiteX57" fmla="*/ 519546 w 5372101"/>
              <a:gd name="connsiteY57" fmla="*/ 5208845 h 5513767"/>
              <a:gd name="connsiteX58" fmla="*/ 507906 w 5372101"/>
              <a:gd name="connsiteY58" fmla="*/ 5204779 h 5513767"/>
              <a:gd name="connsiteX59" fmla="*/ 505153 w 5372101"/>
              <a:gd name="connsiteY59" fmla="*/ 5196726 h 5513767"/>
              <a:gd name="connsiteX60" fmla="*/ 500429 w 5372101"/>
              <a:gd name="connsiteY60" fmla="*/ 5193241 h 5513767"/>
              <a:gd name="connsiteX61" fmla="*/ 431923 w 5372101"/>
              <a:gd name="connsiteY61" fmla="*/ 5191553 h 5513767"/>
              <a:gd name="connsiteX62" fmla="*/ 337115 w 5372101"/>
              <a:gd name="connsiteY62" fmla="*/ 5202714 h 5513767"/>
              <a:gd name="connsiteX63" fmla="*/ 303383 w 5372101"/>
              <a:gd name="connsiteY63" fmla="*/ 5184750 h 5513767"/>
              <a:gd name="connsiteX64" fmla="*/ 297664 w 5372101"/>
              <a:gd name="connsiteY64" fmla="*/ 5181269 h 5513767"/>
              <a:gd name="connsiteX65" fmla="*/ 272701 w 5372101"/>
              <a:gd name="connsiteY65" fmla="*/ 5175678 h 5513767"/>
              <a:gd name="connsiteX66" fmla="*/ 268242 w 5372101"/>
              <a:gd name="connsiteY66" fmla="*/ 5163678 h 5513767"/>
              <a:gd name="connsiteX67" fmla="*/ 232517 w 5372101"/>
              <a:gd name="connsiteY67" fmla="*/ 5147792 h 5513767"/>
              <a:gd name="connsiteX68" fmla="*/ 185851 w 5372101"/>
              <a:gd name="connsiteY68" fmla="*/ 5140408 h 5513767"/>
              <a:gd name="connsiteX69" fmla="*/ 20337 w 5372101"/>
              <a:gd name="connsiteY69" fmla="*/ 5113040 h 5513767"/>
              <a:gd name="connsiteX70" fmla="*/ 0 w 5372101"/>
              <a:gd name="connsiteY70" fmla="*/ 5112243 h 5513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5372101" h="5513767">
                <a:moveTo>
                  <a:pt x="0" y="0"/>
                </a:moveTo>
                <a:lnTo>
                  <a:pt x="5372101" y="0"/>
                </a:lnTo>
                <a:lnTo>
                  <a:pt x="5372101" y="5513767"/>
                </a:lnTo>
                <a:lnTo>
                  <a:pt x="5363126" y="5512835"/>
                </a:lnTo>
                <a:cubicBezTo>
                  <a:pt x="5345779" y="5509071"/>
                  <a:pt x="5329767" y="5502649"/>
                  <a:pt x="5316714" y="5491247"/>
                </a:cubicBezTo>
                <a:cubicBezTo>
                  <a:pt x="5295689" y="5478131"/>
                  <a:pt x="5219502" y="5459909"/>
                  <a:pt x="5198331" y="5470092"/>
                </a:cubicBezTo>
                <a:cubicBezTo>
                  <a:pt x="5181052" y="5469102"/>
                  <a:pt x="5165047" y="5459569"/>
                  <a:pt x="5150428" y="5472506"/>
                </a:cubicBezTo>
                <a:cubicBezTo>
                  <a:pt x="5129562" y="5487248"/>
                  <a:pt x="5088050" y="5445894"/>
                  <a:pt x="5085506" y="5468851"/>
                </a:cubicBezTo>
                <a:cubicBezTo>
                  <a:pt x="5055692" y="5440170"/>
                  <a:pt x="5006122" y="5469577"/>
                  <a:pt x="4968663" y="5470487"/>
                </a:cubicBezTo>
                <a:cubicBezTo>
                  <a:pt x="4947085" y="5444049"/>
                  <a:pt x="4889767" y="5472037"/>
                  <a:pt x="4815623" y="5458622"/>
                </a:cubicBezTo>
                <a:cubicBezTo>
                  <a:pt x="4792418" y="5428488"/>
                  <a:pt x="4765548" y="5449887"/>
                  <a:pt x="4716679" y="5405365"/>
                </a:cubicBezTo>
                <a:cubicBezTo>
                  <a:pt x="4713235" y="5407807"/>
                  <a:pt x="4709266" y="5409883"/>
                  <a:pt x="4704891" y="5411529"/>
                </a:cubicBezTo>
                <a:cubicBezTo>
                  <a:pt x="4679473" y="5421092"/>
                  <a:pt x="4646164" y="5414379"/>
                  <a:pt x="4630496" y="5396532"/>
                </a:cubicBezTo>
                <a:cubicBezTo>
                  <a:pt x="4590205" y="5365061"/>
                  <a:pt x="4548419" y="5412094"/>
                  <a:pt x="4506964" y="5396685"/>
                </a:cubicBezTo>
                <a:lnTo>
                  <a:pt x="4427135" y="5358585"/>
                </a:lnTo>
                <a:cubicBezTo>
                  <a:pt x="4319267" y="5308575"/>
                  <a:pt x="4152341" y="5340956"/>
                  <a:pt x="4028338" y="5313494"/>
                </a:cubicBezTo>
                <a:lnTo>
                  <a:pt x="4015367" y="5320766"/>
                </a:lnTo>
                <a:lnTo>
                  <a:pt x="4002837" y="5322294"/>
                </a:lnTo>
                <a:lnTo>
                  <a:pt x="3997650" y="5329513"/>
                </a:lnTo>
                <a:lnTo>
                  <a:pt x="3991991" y="5331908"/>
                </a:lnTo>
                <a:cubicBezTo>
                  <a:pt x="3969659" y="5338581"/>
                  <a:pt x="3978880" y="5316131"/>
                  <a:pt x="3925210" y="5319395"/>
                </a:cubicBezTo>
                <a:cubicBezTo>
                  <a:pt x="3947765" y="5277139"/>
                  <a:pt x="3837331" y="5338342"/>
                  <a:pt x="3837014" y="5289023"/>
                </a:cubicBezTo>
                <a:cubicBezTo>
                  <a:pt x="3824001" y="5291376"/>
                  <a:pt x="3811407" y="5295212"/>
                  <a:pt x="3798765" y="5299431"/>
                </a:cubicBezTo>
                <a:lnTo>
                  <a:pt x="3792144" y="5301616"/>
                </a:lnTo>
                <a:lnTo>
                  <a:pt x="3766249" y="5301869"/>
                </a:lnTo>
                <a:lnTo>
                  <a:pt x="3718651" y="5320541"/>
                </a:lnTo>
                <a:cubicBezTo>
                  <a:pt x="3703968" y="5321892"/>
                  <a:pt x="3688308" y="5321427"/>
                  <a:pt x="3671207" y="5318046"/>
                </a:cubicBezTo>
                <a:cubicBezTo>
                  <a:pt x="3616458" y="5288532"/>
                  <a:pt x="3514048" y="5333307"/>
                  <a:pt x="3446863" y="5294348"/>
                </a:cubicBezTo>
                <a:cubicBezTo>
                  <a:pt x="3420930" y="5283822"/>
                  <a:pt x="3333157" y="5274511"/>
                  <a:pt x="3312000" y="5286923"/>
                </a:cubicBezTo>
                <a:cubicBezTo>
                  <a:pt x="3292759" y="5287903"/>
                  <a:pt x="3273112" y="5280334"/>
                  <a:pt x="3259756" y="5294712"/>
                </a:cubicBezTo>
                <a:cubicBezTo>
                  <a:pt x="3239905" y="5311572"/>
                  <a:pt x="3185410" y="5275588"/>
                  <a:pt x="3187481" y="5298457"/>
                </a:cubicBezTo>
                <a:cubicBezTo>
                  <a:pt x="3168018" y="5286036"/>
                  <a:pt x="3146200" y="5288458"/>
                  <a:pt x="3124115" y="5294626"/>
                </a:cubicBezTo>
                <a:lnTo>
                  <a:pt x="3099907" y="5302443"/>
                </a:lnTo>
                <a:lnTo>
                  <a:pt x="3017494" y="5301439"/>
                </a:lnTo>
                <a:lnTo>
                  <a:pt x="3010848" y="5307225"/>
                </a:lnTo>
                <a:lnTo>
                  <a:pt x="2994286" y="5309060"/>
                </a:lnTo>
                <a:lnTo>
                  <a:pt x="2988160" y="5310041"/>
                </a:lnTo>
                <a:lnTo>
                  <a:pt x="2984260" y="5307528"/>
                </a:lnTo>
                <a:cubicBezTo>
                  <a:pt x="2981957" y="5306419"/>
                  <a:pt x="2980273" y="5306402"/>
                  <a:pt x="2979127" y="5308389"/>
                </a:cubicBezTo>
                <a:cubicBezTo>
                  <a:pt x="2978971" y="5309447"/>
                  <a:pt x="2978816" y="5310505"/>
                  <a:pt x="2978660" y="5311563"/>
                </a:cubicBezTo>
                <a:lnTo>
                  <a:pt x="2946326" y="5316745"/>
                </a:lnTo>
                <a:lnTo>
                  <a:pt x="2713134" y="5331381"/>
                </a:lnTo>
                <a:cubicBezTo>
                  <a:pt x="2610698" y="5372328"/>
                  <a:pt x="2466037" y="5325762"/>
                  <a:pt x="2352072" y="5342761"/>
                </a:cubicBezTo>
                <a:cubicBezTo>
                  <a:pt x="2293501" y="5293708"/>
                  <a:pt x="2324138" y="5338538"/>
                  <a:pt x="2260922" y="5328122"/>
                </a:cubicBezTo>
                <a:cubicBezTo>
                  <a:pt x="2275681" y="5372347"/>
                  <a:pt x="2185007" y="5301703"/>
                  <a:pt x="2178497" y="5351065"/>
                </a:cubicBezTo>
                <a:cubicBezTo>
                  <a:pt x="2133294" y="5337229"/>
                  <a:pt x="2097074" y="5300208"/>
                  <a:pt x="2034408" y="5307958"/>
                </a:cubicBezTo>
                <a:cubicBezTo>
                  <a:pt x="1981894" y="5332879"/>
                  <a:pt x="1896288" y="5279365"/>
                  <a:pt x="1831505" y="5312691"/>
                </a:cubicBezTo>
                <a:cubicBezTo>
                  <a:pt x="1807063" y="5321035"/>
                  <a:pt x="1727674" y="5322925"/>
                  <a:pt x="1710387" y="5308705"/>
                </a:cubicBezTo>
                <a:cubicBezTo>
                  <a:pt x="1693367" y="5306094"/>
                  <a:pt x="1674901" y="5312009"/>
                  <a:pt x="1664816" y="5296479"/>
                </a:cubicBezTo>
                <a:cubicBezTo>
                  <a:pt x="1649255" y="5277912"/>
                  <a:pt x="1596152" y="5309335"/>
                  <a:pt x="1600883" y="5286607"/>
                </a:cubicBezTo>
                <a:cubicBezTo>
                  <a:pt x="1563066" y="5308189"/>
                  <a:pt x="1524339" y="5269513"/>
                  <a:pt x="1488397" y="5260898"/>
                </a:cubicBezTo>
                <a:cubicBezTo>
                  <a:pt x="1459246" y="5282011"/>
                  <a:pt x="1412580" y="5243108"/>
                  <a:pt x="1336670" y="5240770"/>
                </a:cubicBezTo>
                <a:cubicBezTo>
                  <a:pt x="1304792" y="5265122"/>
                  <a:pt x="1285508" y="5238878"/>
                  <a:pt x="1224297" y="5271845"/>
                </a:cubicBezTo>
                <a:cubicBezTo>
                  <a:pt x="1221731" y="5268771"/>
                  <a:pt x="1218543" y="5265944"/>
                  <a:pt x="1214830" y="5263450"/>
                </a:cubicBezTo>
                <a:cubicBezTo>
                  <a:pt x="1193241" y="5248952"/>
                  <a:pt x="1158925" y="5248567"/>
                  <a:pt x="1138181" y="5262590"/>
                </a:cubicBezTo>
                <a:lnTo>
                  <a:pt x="943575" y="5290808"/>
                </a:lnTo>
                <a:cubicBezTo>
                  <a:pt x="823587" y="5316899"/>
                  <a:pt x="658340" y="5217603"/>
                  <a:pt x="529813" y="5218555"/>
                </a:cubicBezTo>
                <a:lnTo>
                  <a:pt x="519546" y="5208845"/>
                </a:lnTo>
                <a:lnTo>
                  <a:pt x="507906" y="5204779"/>
                </a:lnTo>
                <a:lnTo>
                  <a:pt x="505153" y="5196726"/>
                </a:lnTo>
                <a:lnTo>
                  <a:pt x="500429" y="5193241"/>
                </a:lnTo>
                <a:cubicBezTo>
                  <a:pt x="480923" y="5182176"/>
                  <a:pt x="482807" y="5205793"/>
                  <a:pt x="431923" y="5191553"/>
                </a:cubicBezTo>
                <a:cubicBezTo>
                  <a:pt x="440499" y="5237077"/>
                  <a:pt x="352872" y="5155083"/>
                  <a:pt x="337115" y="5202714"/>
                </a:cubicBezTo>
                <a:cubicBezTo>
                  <a:pt x="325265" y="5197752"/>
                  <a:pt x="314288" y="5191441"/>
                  <a:pt x="303383" y="5184750"/>
                </a:cubicBezTo>
                <a:lnTo>
                  <a:pt x="297664" y="5181269"/>
                </a:lnTo>
                <a:lnTo>
                  <a:pt x="272701" y="5175678"/>
                </a:lnTo>
                <a:lnTo>
                  <a:pt x="268242" y="5163678"/>
                </a:lnTo>
                <a:lnTo>
                  <a:pt x="232517" y="5147792"/>
                </a:lnTo>
                <a:cubicBezTo>
                  <a:pt x="218741" y="5143453"/>
                  <a:pt x="203450" y="5140668"/>
                  <a:pt x="185851" y="5140408"/>
                </a:cubicBezTo>
                <a:cubicBezTo>
                  <a:pt x="139207" y="5153337"/>
                  <a:pt x="79723" y="5120316"/>
                  <a:pt x="20337" y="5113040"/>
                </a:cubicBezTo>
                <a:lnTo>
                  <a:pt x="0" y="5112243"/>
                </a:lnTo>
                <a:close/>
              </a:path>
            </a:pathLst>
          </a:custGeom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86B11B-8A50-6C11-99E3-E6A1A93EA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809" y="1071350"/>
            <a:ext cx="4775162" cy="1339382"/>
          </a:xfrm>
        </p:spPr>
        <p:txBody>
          <a:bodyPr>
            <a:normAutofit/>
          </a:bodyPr>
          <a:lstStyle/>
          <a:p>
            <a:pPr algn="ctr"/>
            <a:r>
              <a:rPr lang="en-US" sz="2800"/>
              <a:t>Quotes on relationship marketing </a:t>
            </a:r>
            <a:br>
              <a:rPr lang="en-US" sz="2800"/>
            </a:br>
            <a:endParaRPr lang="en-US" sz="2800"/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F0C518C2-0AA4-470C-87B9-9CBF428FB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64666" y="399531"/>
            <a:ext cx="1707751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6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E99B38-E67A-9C0A-1F31-0261D0BDBC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7808" y="1991032"/>
            <a:ext cx="5058192" cy="4132335"/>
          </a:xfrm>
        </p:spPr>
        <p:txBody>
          <a:bodyPr anchor="ctr">
            <a:normAutofit/>
          </a:bodyPr>
          <a:lstStyle/>
          <a:p>
            <a:r>
              <a:rPr lang="en-US" sz="1400" dirty="0"/>
              <a:t>1. “To build a long-term, successful enterprise, when you don’t close a sale, open a relationship.” Patricia </a:t>
            </a:r>
            <a:r>
              <a:rPr lang="en-US" sz="1400" dirty="0" err="1"/>
              <a:t>Fripp</a:t>
            </a:r>
            <a:endParaRPr lang="en-US" sz="1400" dirty="0"/>
          </a:p>
          <a:p>
            <a:r>
              <a:rPr lang="en-US" sz="1400" dirty="0"/>
              <a:t>2. “Our job is to connect to people, to interact with them in a way that leaves them better than we found them, more able to get where they’d like to </a:t>
            </a:r>
            <a:r>
              <a:rPr lang="en-US" sz="1400" dirty="0" err="1"/>
              <a:t>go.”Seth</a:t>
            </a:r>
            <a:r>
              <a:rPr lang="en-US" sz="1400" dirty="0"/>
              <a:t> Godin</a:t>
            </a:r>
          </a:p>
          <a:p>
            <a:r>
              <a:rPr lang="en-US" sz="1400" dirty="0"/>
              <a:t>3. “Instead of using technology to automate processes, think about using technology to enhance human interaction.” Tony </a:t>
            </a:r>
            <a:r>
              <a:rPr lang="en-US" sz="1400" dirty="0" err="1"/>
              <a:t>Zambito</a:t>
            </a:r>
            <a:r>
              <a:rPr lang="en-US" sz="1400" dirty="0"/>
              <a:t>, lead authority in buyer personas.</a:t>
            </a:r>
          </a:p>
          <a:p>
            <a:r>
              <a:rPr lang="en-US" sz="1400" dirty="0"/>
              <a:t>4. “Marketing is no longer about the stuff you make, but about the stories you </a:t>
            </a:r>
            <a:r>
              <a:rPr lang="en-US" sz="1400" dirty="0" err="1"/>
              <a:t>tell.”Seth</a:t>
            </a:r>
            <a:r>
              <a:rPr lang="en-US" sz="1400" dirty="0"/>
              <a:t> </a:t>
            </a:r>
            <a:r>
              <a:rPr lang="en-US" sz="1400" dirty="0" err="1"/>
              <a:t>Godi</a:t>
            </a:r>
            <a:endParaRPr lang="en-US" sz="1400" dirty="0"/>
          </a:p>
          <a:p>
            <a:r>
              <a:rPr lang="en-US" sz="1400" dirty="0"/>
              <a:t>5. “The aim of marketing is to know and understand the customer so well the product or service fits him and sells itself.” Peter Drucker, founder of Drucker Institute</a:t>
            </a:r>
          </a:p>
          <a:p>
            <a:r>
              <a:rPr lang="en-US" sz="1400" dirty="0"/>
              <a:t>6. “I’ve learned that people will forget what you said, people will forget what you did, but people will never forget how you made them feel.” Maya Angelou</a:t>
            </a:r>
          </a:p>
          <a:p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835951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944E337-3E5D-4A1F-A5A1-2057F25B8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DA50D69-7CF7-4844-B844-A2B821C77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-7854"/>
            <a:ext cx="12192000" cy="6865854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86B11B-8A50-6C11-99E3-E6A1A93EA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1" y="601744"/>
            <a:ext cx="6781800" cy="1338696"/>
          </a:xfrm>
        </p:spPr>
        <p:txBody>
          <a:bodyPr>
            <a:normAutofit/>
          </a:bodyPr>
          <a:lstStyle/>
          <a:p>
            <a:r>
              <a:rPr lang="en-US" sz="3700"/>
              <a:t>Quotes on relationship marketing </a:t>
            </a:r>
            <a:br>
              <a:rPr lang="en-US" sz="3700"/>
            </a:br>
            <a:endParaRPr lang="en-US" sz="3700"/>
          </a:p>
        </p:txBody>
      </p:sp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2D441724-8F41-494F-41E3-171ABE9302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41" r="57013" b="-1"/>
          <a:stretch/>
        </p:blipFill>
        <p:spPr>
          <a:xfrm>
            <a:off x="20" y="10"/>
            <a:ext cx="3754739" cy="6857990"/>
          </a:xfrm>
          <a:custGeom>
            <a:avLst/>
            <a:gdLst/>
            <a:ahLst/>
            <a:cxnLst/>
            <a:rect l="l" t="t" r="r" b="b"/>
            <a:pathLst>
              <a:path w="3754759" h="6858000">
                <a:moveTo>
                  <a:pt x="0" y="0"/>
                </a:moveTo>
                <a:lnTo>
                  <a:pt x="3405358" y="0"/>
                </a:lnTo>
                <a:lnTo>
                  <a:pt x="3406298" y="5103"/>
                </a:lnTo>
                <a:cubicBezTo>
                  <a:pt x="3408705" y="9272"/>
                  <a:pt x="3410993" y="13534"/>
                  <a:pt x="3408744" y="22806"/>
                </a:cubicBezTo>
                <a:cubicBezTo>
                  <a:pt x="3398212" y="18869"/>
                  <a:pt x="3412504" y="58782"/>
                  <a:pt x="3403554" y="60481"/>
                </a:cubicBezTo>
                <a:cubicBezTo>
                  <a:pt x="3417198" y="75379"/>
                  <a:pt x="3401704" y="83956"/>
                  <a:pt x="3406685" y="104437"/>
                </a:cubicBezTo>
                <a:cubicBezTo>
                  <a:pt x="3412035" y="113935"/>
                  <a:pt x="3413215" y="120918"/>
                  <a:pt x="3408439" y="130745"/>
                </a:cubicBezTo>
                <a:cubicBezTo>
                  <a:pt x="3434362" y="174436"/>
                  <a:pt x="3410826" y="157826"/>
                  <a:pt x="3422002" y="199353"/>
                </a:cubicBezTo>
                <a:cubicBezTo>
                  <a:pt x="3433366" y="235046"/>
                  <a:pt x="3441595" y="275734"/>
                  <a:pt x="3466217" y="309590"/>
                </a:cubicBezTo>
                <a:cubicBezTo>
                  <a:pt x="3473022" y="315692"/>
                  <a:pt x="3476249" y="331335"/>
                  <a:pt x="3473425" y="344525"/>
                </a:cubicBezTo>
                <a:cubicBezTo>
                  <a:pt x="3472938" y="346792"/>
                  <a:pt x="3472286" y="348904"/>
                  <a:pt x="3471491" y="350788"/>
                </a:cubicBezTo>
                <a:cubicBezTo>
                  <a:pt x="3476473" y="380853"/>
                  <a:pt x="3497528" y="490678"/>
                  <a:pt x="3503314" y="524915"/>
                </a:cubicBezTo>
                <a:cubicBezTo>
                  <a:pt x="3495110" y="528110"/>
                  <a:pt x="3511009" y="544789"/>
                  <a:pt x="3506208" y="556205"/>
                </a:cubicBezTo>
                <a:cubicBezTo>
                  <a:pt x="3501906" y="564424"/>
                  <a:pt x="3505727" y="571402"/>
                  <a:pt x="3506503" y="579730"/>
                </a:cubicBezTo>
                <a:cubicBezTo>
                  <a:pt x="3503352" y="590904"/>
                  <a:pt x="3511763" y="626437"/>
                  <a:pt x="3516997" y="635552"/>
                </a:cubicBezTo>
                <a:cubicBezTo>
                  <a:pt x="3534688" y="657082"/>
                  <a:pt x="3524838" y="708447"/>
                  <a:pt x="3538464" y="726388"/>
                </a:cubicBezTo>
                <a:cubicBezTo>
                  <a:pt x="3540659" y="733032"/>
                  <a:pt x="3541735" y="739585"/>
                  <a:pt x="3542115" y="746049"/>
                </a:cubicBezTo>
                <a:lnTo>
                  <a:pt x="3541598" y="764218"/>
                </a:lnTo>
                <a:lnTo>
                  <a:pt x="3538294" y="769538"/>
                </a:lnTo>
                <a:lnTo>
                  <a:pt x="3539714" y="780556"/>
                </a:lnTo>
                <a:lnTo>
                  <a:pt x="3539328" y="783752"/>
                </a:lnTo>
                <a:cubicBezTo>
                  <a:pt x="3538575" y="789859"/>
                  <a:pt x="3537953" y="795880"/>
                  <a:pt x="3537882" y="801812"/>
                </a:cubicBezTo>
                <a:cubicBezTo>
                  <a:pt x="3555332" y="793164"/>
                  <a:pt x="3540143" y="850853"/>
                  <a:pt x="3553763" y="833773"/>
                </a:cubicBezTo>
                <a:cubicBezTo>
                  <a:pt x="3556400" y="864868"/>
                  <a:pt x="3568671" y="840452"/>
                  <a:pt x="3557696" y="878520"/>
                </a:cubicBezTo>
                <a:cubicBezTo>
                  <a:pt x="3574636" y="926170"/>
                  <a:pt x="3572932" y="1002669"/>
                  <a:pt x="3596902" y="1039468"/>
                </a:cubicBezTo>
                <a:cubicBezTo>
                  <a:pt x="3588227" y="1035176"/>
                  <a:pt x="3582669" y="1055878"/>
                  <a:pt x="3587550" y="1069793"/>
                </a:cubicBezTo>
                <a:cubicBezTo>
                  <a:pt x="3553603" y="1054905"/>
                  <a:pt x="3620138" y="1124159"/>
                  <a:pt x="3598129" y="1137690"/>
                </a:cubicBezTo>
                <a:cubicBezTo>
                  <a:pt x="3619154" y="1137277"/>
                  <a:pt x="3657845" y="1198819"/>
                  <a:pt x="3642072" y="1229443"/>
                </a:cubicBezTo>
                <a:cubicBezTo>
                  <a:pt x="3648492" y="1274612"/>
                  <a:pt x="3667414" y="1305895"/>
                  <a:pt x="3662799" y="1353804"/>
                </a:cubicBezTo>
                <a:cubicBezTo>
                  <a:pt x="3665680" y="1355144"/>
                  <a:pt x="3668149" y="1357448"/>
                  <a:pt x="3670319" y="1360420"/>
                </a:cubicBezTo>
                <a:lnTo>
                  <a:pt x="3675717" y="1370453"/>
                </a:lnTo>
                <a:lnTo>
                  <a:pt x="3675458" y="1372456"/>
                </a:lnTo>
                <a:cubicBezTo>
                  <a:pt x="3675775" y="1380261"/>
                  <a:pt x="3677154" y="1384198"/>
                  <a:pt x="3678998" y="1386422"/>
                </a:cubicBezTo>
                <a:lnTo>
                  <a:pt x="3681613" y="1387932"/>
                </a:lnTo>
                <a:lnTo>
                  <a:pt x="3684619" y="1397028"/>
                </a:lnTo>
                <a:lnTo>
                  <a:pt x="3692094" y="1413643"/>
                </a:lnTo>
                <a:lnTo>
                  <a:pt x="3692036" y="1417975"/>
                </a:lnTo>
                <a:lnTo>
                  <a:pt x="3701043" y="1444940"/>
                </a:lnTo>
                <a:lnTo>
                  <a:pt x="3700474" y="1445893"/>
                </a:lnTo>
                <a:cubicBezTo>
                  <a:pt x="3699407" y="1448641"/>
                  <a:pt x="3699006" y="1451835"/>
                  <a:pt x="3699990" y="1456030"/>
                </a:cubicBezTo>
                <a:cubicBezTo>
                  <a:pt x="3688343" y="1458099"/>
                  <a:pt x="3696713" y="1461887"/>
                  <a:pt x="3700642" y="1474079"/>
                </a:cubicBezTo>
                <a:cubicBezTo>
                  <a:pt x="3683431" y="1480016"/>
                  <a:pt x="3700716" y="1509516"/>
                  <a:pt x="3693587" y="1522890"/>
                </a:cubicBezTo>
                <a:cubicBezTo>
                  <a:pt x="3696861" y="1531716"/>
                  <a:pt x="3700010" y="1541157"/>
                  <a:pt x="3702900" y="1551068"/>
                </a:cubicBezTo>
                <a:lnTo>
                  <a:pt x="3708038" y="1631578"/>
                </a:lnTo>
                <a:lnTo>
                  <a:pt x="3698097" y="1716642"/>
                </a:lnTo>
                <a:cubicBezTo>
                  <a:pt x="3699314" y="1747867"/>
                  <a:pt x="3695412" y="1775147"/>
                  <a:pt x="3700384" y="1801382"/>
                </a:cubicBezTo>
                <a:cubicBezTo>
                  <a:pt x="3696845" y="1812311"/>
                  <a:pt x="3695699" y="1822504"/>
                  <a:pt x="3702257" y="1832013"/>
                </a:cubicBezTo>
                <a:cubicBezTo>
                  <a:pt x="3701651" y="1861238"/>
                  <a:pt x="3693313" y="1868713"/>
                  <a:pt x="3700986" y="1886838"/>
                </a:cubicBezTo>
                <a:cubicBezTo>
                  <a:pt x="3687741" y="1903887"/>
                  <a:pt x="3693148" y="1904594"/>
                  <a:pt x="3697545" y="1912087"/>
                </a:cubicBezTo>
                <a:lnTo>
                  <a:pt x="3697885" y="1913171"/>
                </a:lnTo>
                <a:lnTo>
                  <a:pt x="3695987" y="1915505"/>
                </a:lnTo>
                <a:lnTo>
                  <a:pt x="3695284" y="1920179"/>
                </a:lnTo>
                <a:lnTo>
                  <a:pt x="3696499" y="1932787"/>
                </a:lnTo>
                <a:lnTo>
                  <a:pt x="3697473" y="1937503"/>
                </a:lnTo>
                <a:cubicBezTo>
                  <a:pt x="3697953" y="1940760"/>
                  <a:pt x="3698023" y="1942937"/>
                  <a:pt x="3697799" y="1944457"/>
                </a:cubicBezTo>
                <a:lnTo>
                  <a:pt x="3697642" y="1944638"/>
                </a:lnTo>
                <a:lnTo>
                  <a:pt x="3698268" y="1951136"/>
                </a:lnTo>
                <a:cubicBezTo>
                  <a:pt x="3699704" y="1962083"/>
                  <a:pt x="3701457" y="1972719"/>
                  <a:pt x="3703418" y="1982828"/>
                </a:cubicBezTo>
                <a:cubicBezTo>
                  <a:pt x="3694620" y="1991887"/>
                  <a:pt x="3707345" y="2028973"/>
                  <a:pt x="3689767" y="2025705"/>
                </a:cubicBezTo>
                <a:cubicBezTo>
                  <a:pt x="3691896" y="2039367"/>
                  <a:pt x="3699517" y="2047321"/>
                  <a:pt x="3687894" y="2043252"/>
                </a:cubicBezTo>
                <a:cubicBezTo>
                  <a:pt x="3688268" y="2047766"/>
                  <a:pt x="3687435" y="2050599"/>
                  <a:pt x="3686015" y="2052668"/>
                </a:cubicBezTo>
                <a:lnTo>
                  <a:pt x="3685329" y="2053280"/>
                </a:lnTo>
                <a:lnTo>
                  <a:pt x="3690348" y="2083660"/>
                </a:lnTo>
                <a:lnTo>
                  <a:pt x="3689688" y="2087758"/>
                </a:lnTo>
                <a:lnTo>
                  <a:pt x="3694656" y="2107476"/>
                </a:lnTo>
                <a:lnTo>
                  <a:pt x="3696317" y="2117709"/>
                </a:lnTo>
                <a:lnTo>
                  <a:pt x="3698652" y="2120508"/>
                </a:lnTo>
                <a:cubicBezTo>
                  <a:pt x="3700138" y="2123582"/>
                  <a:pt x="3700933" y="2128051"/>
                  <a:pt x="3700157" y="2135655"/>
                </a:cubicBezTo>
                <a:lnTo>
                  <a:pt x="3699626" y="2137431"/>
                </a:lnTo>
                <a:lnTo>
                  <a:pt x="3703486" y="2149795"/>
                </a:lnTo>
                <a:cubicBezTo>
                  <a:pt x="3705184" y="2153754"/>
                  <a:pt x="3707268" y="2157232"/>
                  <a:pt x="3709885" y="2160002"/>
                </a:cubicBezTo>
                <a:cubicBezTo>
                  <a:pt x="3698737" y="2203287"/>
                  <a:pt x="3712805" y="2242927"/>
                  <a:pt x="3712777" y="2289319"/>
                </a:cubicBezTo>
                <a:cubicBezTo>
                  <a:pt x="3693169" y="2310331"/>
                  <a:pt x="3722276" y="2389074"/>
                  <a:pt x="3742794" y="2399589"/>
                </a:cubicBezTo>
                <a:cubicBezTo>
                  <a:pt x="3725319" y="2400703"/>
                  <a:pt x="3751962" y="2457534"/>
                  <a:pt x="3753311" y="2472464"/>
                </a:cubicBezTo>
                <a:cubicBezTo>
                  <a:pt x="3753760" y="2477441"/>
                  <a:pt x="3751399" y="2477762"/>
                  <a:pt x="3743656" y="2469811"/>
                </a:cubicBezTo>
                <a:cubicBezTo>
                  <a:pt x="3746474" y="2485608"/>
                  <a:pt x="3738186" y="2502460"/>
                  <a:pt x="3730339" y="2493869"/>
                </a:cubicBezTo>
                <a:cubicBezTo>
                  <a:pt x="3748556" y="2541387"/>
                  <a:pt x="3736267" y="2613433"/>
                  <a:pt x="3746134" y="2667651"/>
                </a:cubicBezTo>
                <a:cubicBezTo>
                  <a:pt x="3730160" y="2698252"/>
                  <a:pt x="3745496" y="2681337"/>
                  <a:pt x="3743743" y="2712354"/>
                </a:cubicBezTo>
                <a:cubicBezTo>
                  <a:pt x="3759373" y="2703131"/>
                  <a:pt x="3736572" y="2750256"/>
                  <a:pt x="3754759" y="2751060"/>
                </a:cubicBezTo>
                <a:cubicBezTo>
                  <a:pt x="3753864" y="2756679"/>
                  <a:pt x="3752424" y="2762098"/>
                  <a:pt x="3750841" y="2767527"/>
                </a:cubicBezTo>
                <a:lnTo>
                  <a:pt x="3750021" y="2770377"/>
                </a:lnTo>
                <a:lnTo>
                  <a:pt x="3749874" y="2781617"/>
                </a:lnTo>
                <a:lnTo>
                  <a:pt x="3745916" y="2784975"/>
                </a:lnTo>
                <a:lnTo>
                  <a:pt x="3742888" y="2802030"/>
                </a:lnTo>
                <a:cubicBezTo>
                  <a:pt x="3742360" y="2808388"/>
                  <a:pt x="3742498" y="2815196"/>
                  <a:pt x="3743710" y="2822667"/>
                </a:cubicBezTo>
                <a:cubicBezTo>
                  <a:pt x="3751787" y="2840797"/>
                  <a:pt x="3744398" y="2870002"/>
                  <a:pt x="3746201" y="2896003"/>
                </a:cubicBezTo>
                <a:lnTo>
                  <a:pt x="3749006" y="2907846"/>
                </a:lnTo>
                <a:lnTo>
                  <a:pt x="3747206" y="2947037"/>
                </a:lnTo>
                <a:cubicBezTo>
                  <a:pt x="3747030" y="2958176"/>
                  <a:pt x="3747214" y="2969719"/>
                  <a:pt x="3748070" y="2981841"/>
                </a:cubicBezTo>
                <a:lnTo>
                  <a:pt x="3750937" y="3004278"/>
                </a:lnTo>
                <a:lnTo>
                  <a:pt x="3749761" y="3010254"/>
                </a:lnTo>
                <a:cubicBezTo>
                  <a:pt x="3750425" y="3020530"/>
                  <a:pt x="3756245" y="3033889"/>
                  <a:pt x="3749923" y="3032983"/>
                </a:cubicBezTo>
                <a:lnTo>
                  <a:pt x="3752658" y="3044429"/>
                </a:lnTo>
                <a:lnTo>
                  <a:pt x="3748217" y="3056076"/>
                </a:lnTo>
                <a:cubicBezTo>
                  <a:pt x="3747117" y="3057381"/>
                  <a:pt x="3745928" y="3058381"/>
                  <a:pt x="3744691" y="3059042"/>
                </a:cubicBezTo>
                <a:lnTo>
                  <a:pt x="3747123" y="3075102"/>
                </a:lnTo>
                <a:lnTo>
                  <a:pt x="3744190" y="3088509"/>
                </a:lnTo>
                <a:lnTo>
                  <a:pt x="3747093" y="3099930"/>
                </a:lnTo>
                <a:lnTo>
                  <a:pt x="3746799" y="3104743"/>
                </a:lnTo>
                <a:lnTo>
                  <a:pt x="3745610" y="3116729"/>
                </a:lnTo>
                <a:cubicBezTo>
                  <a:pt x="3744666" y="3122891"/>
                  <a:pt x="3743503" y="3129792"/>
                  <a:pt x="3742676" y="3137453"/>
                </a:cubicBezTo>
                <a:lnTo>
                  <a:pt x="3742441" y="3143884"/>
                </a:lnTo>
                <a:lnTo>
                  <a:pt x="3737104" y="3158122"/>
                </a:lnTo>
                <a:cubicBezTo>
                  <a:pt x="3733050" y="3168490"/>
                  <a:pt x="3730374" y="3176626"/>
                  <a:pt x="3733275" y="3185367"/>
                </a:cubicBezTo>
                <a:cubicBezTo>
                  <a:pt x="3728135" y="3200760"/>
                  <a:pt x="3712176" y="3212117"/>
                  <a:pt x="3717639" y="3233769"/>
                </a:cubicBezTo>
                <a:cubicBezTo>
                  <a:pt x="3709851" y="3227497"/>
                  <a:pt x="3717920" y="3258095"/>
                  <a:pt x="3710433" y="3262123"/>
                </a:cubicBezTo>
                <a:cubicBezTo>
                  <a:pt x="3704342" y="3264110"/>
                  <a:pt x="3705370" y="3273856"/>
                  <a:pt x="3703458" y="3281408"/>
                </a:cubicBezTo>
                <a:cubicBezTo>
                  <a:pt x="3697412" y="3287020"/>
                  <a:pt x="3693483" y="3324746"/>
                  <a:pt x="3695027" y="3337739"/>
                </a:cubicBezTo>
                <a:cubicBezTo>
                  <a:pt x="3703095" y="3374177"/>
                  <a:pt x="3679154" y="3404974"/>
                  <a:pt x="3684951" y="3434139"/>
                </a:cubicBezTo>
                <a:cubicBezTo>
                  <a:pt x="3684732" y="3441861"/>
                  <a:pt x="3683615" y="3448308"/>
                  <a:pt x="3681946" y="3453928"/>
                </a:cubicBezTo>
                <a:lnTo>
                  <a:pt x="3675939" y="3468021"/>
                </a:lnTo>
                <a:cubicBezTo>
                  <a:pt x="3674480" y="3468264"/>
                  <a:pt x="3673022" y="3468506"/>
                  <a:pt x="3671563" y="3468748"/>
                </a:cubicBezTo>
                <a:lnTo>
                  <a:pt x="3669360" y="3479164"/>
                </a:lnTo>
                <a:lnTo>
                  <a:pt x="3668060" y="3481325"/>
                </a:lnTo>
                <a:cubicBezTo>
                  <a:pt x="3665560" y="3485437"/>
                  <a:pt x="3663197" y="3489622"/>
                  <a:pt x="3661315" y="3494328"/>
                </a:cubicBezTo>
                <a:cubicBezTo>
                  <a:pt x="3678446" y="3506175"/>
                  <a:pt x="3648136" y="3536311"/>
                  <a:pt x="3664679" y="3537226"/>
                </a:cubicBezTo>
                <a:cubicBezTo>
                  <a:pt x="3657322" y="3565147"/>
                  <a:pt x="3674997" y="3558694"/>
                  <a:pt x="3654205" y="3577551"/>
                </a:cubicBezTo>
                <a:cubicBezTo>
                  <a:pt x="3653633" y="3634248"/>
                  <a:pt x="3628736" y="3694092"/>
                  <a:pt x="3637325" y="3749618"/>
                </a:cubicBezTo>
                <a:cubicBezTo>
                  <a:pt x="3631446" y="3736800"/>
                  <a:pt x="3620480" y="3747498"/>
                  <a:pt x="3620258" y="3763981"/>
                </a:cubicBezTo>
                <a:cubicBezTo>
                  <a:pt x="3596667" y="3715365"/>
                  <a:pt x="3630603" y="3842969"/>
                  <a:pt x="3608193" y="3830141"/>
                </a:cubicBezTo>
                <a:cubicBezTo>
                  <a:pt x="3625759" y="3852486"/>
                  <a:pt x="3638965" y="3943841"/>
                  <a:pt x="3616479" y="3951521"/>
                </a:cubicBezTo>
                <a:cubicBezTo>
                  <a:pt x="3607940" y="3994867"/>
                  <a:pt x="3614033" y="4040502"/>
                  <a:pt x="3595498" y="4074157"/>
                </a:cubicBezTo>
                <a:cubicBezTo>
                  <a:pt x="3597477" y="4078342"/>
                  <a:pt x="3598819" y="4082864"/>
                  <a:pt x="3599706" y="4087599"/>
                </a:cubicBezTo>
                <a:lnTo>
                  <a:pt x="3601103" y="4101515"/>
                </a:lnTo>
                <a:lnTo>
                  <a:pt x="3600274" y="4102849"/>
                </a:lnTo>
                <a:cubicBezTo>
                  <a:pt x="3598143" y="4109482"/>
                  <a:pt x="3598077" y="4114144"/>
                  <a:pt x="3598925" y="4117926"/>
                </a:cubicBezTo>
                <a:lnTo>
                  <a:pt x="3600630" y="4121966"/>
                </a:lnTo>
                <a:lnTo>
                  <a:pt x="3600331" y="4132543"/>
                </a:lnTo>
                <a:lnTo>
                  <a:pt x="3601432" y="4154003"/>
                </a:lnTo>
                <a:lnTo>
                  <a:pt x="3600054" y="4157433"/>
                </a:lnTo>
                <a:lnTo>
                  <a:pt x="3599248" y="4188888"/>
                </a:lnTo>
                <a:cubicBezTo>
                  <a:pt x="3598993" y="4188940"/>
                  <a:pt x="3598738" y="4188992"/>
                  <a:pt x="3598484" y="4189044"/>
                </a:cubicBezTo>
                <a:cubicBezTo>
                  <a:pt x="3596754" y="4190111"/>
                  <a:pt x="3595443" y="4192250"/>
                  <a:pt x="3594971" y="4196698"/>
                </a:cubicBezTo>
                <a:cubicBezTo>
                  <a:pt x="3584674" y="4185805"/>
                  <a:pt x="3590455" y="4197885"/>
                  <a:pt x="3589971" y="4211958"/>
                </a:cubicBezTo>
                <a:cubicBezTo>
                  <a:pt x="3573870" y="4198179"/>
                  <a:pt x="3579156" y="4240607"/>
                  <a:pt x="3569135" y="4243705"/>
                </a:cubicBezTo>
                <a:cubicBezTo>
                  <a:pt x="3569142" y="4254351"/>
                  <a:pt x="3568856" y="4265362"/>
                  <a:pt x="3568210" y="4276468"/>
                </a:cubicBezTo>
                <a:lnTo>
                  <a:pt x="3567613" y="4282925"/>
                </a:lnTo>
                <a:cubicBezTo>
                  <a:pt x="3567553" y="4282949"/>
                  <a:pt x="3567492" y="4282974"/>
                  <a:pt x="3567432" y="4282999"/>
                </a:cubicBezTo>
                <a:cubicBezTo>
                  <a:pt x="3566940" y="4284280"/>
                  <a:pt x="3566607" y="4286359"/>
                  <a:pt x="3566464" y="4289697"/>
                </a:cubicBezTo>
                <a:lnTo>
                  <a:pt x="3566526" y="4294698"/>
                </a:lnTo>
                <a:lnTo>
                  <a:pt x="3565367" y="4307225"/>
                </a:lnTo>
                <a:lnTo>
                  <a:pt x="3563841" y="4311164"/>
                </a:lnTo>
                <a:lnTo>
                  <a:pt x="3561610" y="4312189"/>
                </a:lnTo>
                <a:lnTo>
                  <a:pt x="3561734" y="4313408"/>
                </a:lnTo>
                <a:cubicBezTo>
                  <a:pt x="3564537" y="4323096"/>
                  <a:pt x="3569544" y="4327053"/>
                  <a:pt x="3553832" y="4334910"/>
                </a:cubicBezTo>
                <a:cubicBezTo>
                  <a:pt x="3557797" y="4356533"/>
                  <a:pt x="3548502" y="4358433"/>
                  <a:pt x="3542564" y="4385380"/>
                </a:cubicBezTo>
                <a:cubicBezTo>
                  <a:pt x="3547050" y="4398267"/>
                  <a:pt x="3544091" y="4407098"/>
                  <a:pt x="3538724" y="4415150"/>
                </a:cubicBezTo>
                <a:cubicBezTo>
                  <a:pt x="3538633" y="4442707"/>
                  <a:pt x="3529920" y="4465824"/>
                  <a:pt x="3525348" y="4495753"/>
                </a:cubicBezTo>
                <a:cubicBezTo>
                  <a:pt x="3529387" y="4530212"/>
                  <a:pt x="3514579" y="4543935"/>
                  <a:pt x="3509749" y="4575934"/>
                </a:cubicBezTo>
                <a:cubicBezTo>
                  <a:pt x="3519579" y="4606914"/>
                  <a:pt x="3496418" y="4596497"/>
                  <a:pt x="3489779" y="4611927"/>
                </a:cubicBezTo>
                <a:lnTo>
                  <a:pt x="3488856" y="4616508"/>
                </a:lnTo>
                <a:lnTo>
                  <a:pt x="3489486" y="4629163"/>
                </a:lnTo>
                <a:lnTo>
                  <a:pt x="3490242" y="4633947"/>
                </a:lnTo>
                <a:cubicBezTo>
                  <a:pt x="3490570" y="4637233"/>
                  <a:pt x="3490539" y="4639406"/>
                  <a:pt x="3490244" y="4640894"/>
                </a:cubicBezTo>
                <a:lnTo>
                  <a:pt x="3490078" y="4641059"/>
                </a:lnTo>
                <a:lnTo>
                  <a:pt x="3490403" y="4647582"/>
                </a:lnTo>
                <a:cubicBezTo>
                  <a:pt x="3491330" y="4658608"/>
                  <a:pt x="3492590" y="4669354"/>
                  <a:pt x="3494082" y="4679601"/>
                </a:cubicBezTo>
                <a:cubicBezTo>
                  <a:pt x="3484854" y="4687754"/>
                  <a:pt x="3495864" y="4725869"/>
                  <a:pt x="3478421" y="4720918"/>
                </a:cubicBezTo>
                <a:cubicBezTo>
                  <a:pt x="3479918" y="4734712"/>
                  <a:pt x="3487176" y="4743359"/>
                  <a:pt x="3475730" y="4738188"/>
                </a:cubicBezTo>
                <a:cubicBezTo>
                  <a:pt x="3475894" y="4742712"/>
                  <a:pt x="3474928" y="4745450"/>
                  <a:pt x="3473409" y="4747368"/>
                </a:cubicBezTo>
                <a:lnTo>
                  <a:pt x="3472696" y="4747913"/>
                </a:lnTo>
                <a:lnTo>
                  <a:pt x="3476304" y="4778609"/>
                </a:lnTo>
                <a:lnTo>
                  <a:pt x="3475454" y="4782623"/>
                </a:lnTo>
                <a:lnTo>
                  <a:pt x="3479507" y="4802712"/>
                </a:lnTo>
                <a:lnTo>
                  <a:pt x="3480695" y="4813049"/>
                </a:lnTo>
                <a:lnTo>
                  <a:pt x="3482902" y="4816057"/>
                </a:lnTo>
                <a:cubicBezTo>
                  <a:pt x="3484247" y="4819259"/>
                  <a:pt x="3484834" y="4823783"/>
                  <a:pt x="3483703" y="4831270"/>
                </a:cubicBezTo>
                <a:lnTo>
                  <a:pt x="3483090" y="4832984"/>
                </a:lnTo>
                <a:lnTo>
                  <a:pt x="3486378" y="4845654"/>
                </a:lnTo>
                <a:cubicBezTo>
                  <a:pt x="3487893" y="4849755"/>
                  <a:pt x="3489817" y="4853416"/>
                  <a:pt x="3492309" y="4856425"/>
                </a:cubicBezTo>
                <a:cubicBezTo>
                  <a:pt x="3479133" y="4898390"/>
                  <a:pt x="3491371" y="4939174"/>
                  <a:pt x="3489182" y="4985308"/>
                </a:cubicBezTo>
                <a:cubicBezTo>
                  <a:pt x="3492413" y="5037202"/>
                  <a:pt x="3496839" y="5073159"/>
                  <a:pt x="3498182" y="5107346"/>
                </a:cubicBezTo>
                <a:cubicBezTo>
                  <a:pt x="3500266" y="5123329"/>
                  <a:pt x="3506680" y="5240376"/>
                  <a:pt x="3499225" y="5231073"/>
                </a:cubicBezTo>
                <a:cubicBezTo>
                  <a:pt x="3515247" y="5280090"/>
                  <a:pt x="3497607" y="5309911"/>
                  <a:pt x="3504960" y="5364785"/>
                </a:cubicBezTo>
                <a:cubicBezTo>
                  <a:pt x="3487546" y="5393671"/>
                  <a:pt x="3503686" y="5378336"/>
                  <a:pt x="3500486" y="5409009"/>
                </a:cubicBezTo>
                <a:cubicBezTo>
                  <a:pt x="3516561" y="5401350"/>
                  <a:pt x="3491544" y="5446009"/>
                  <a:pt x="3509710" y="5448570"/>
                </a:cubicBezTo>
                <a:cubicBezTo>
                  <a:pt x="3508555" y="5454072"/>
                  <a:pt x="3506859" y="5459319"/>
                  <a:pt x="3505022" y="5464568"/>
                </a:cubicBezTo>
                <a:lnTo>
                  <a:pt x="3504070" y="5467320"/>
                </a:lnTo>
                <a:lnTo>
                  <a:pt x="3503399" y="5478483"/>
                </a:lnTo>
                <a:lnTo>
                  <a:pt x="3499281" y="5481443"/>
                </a:lnTo>
                <a:lnTo>
                  <a:pt x="3499047" y="5616712"/>
                </a:lnTo>
                <a:cubicBezTo>
                  <a:pt x="3502347" y="5628424"/>
                  <a:pt x="3503819" y="5666768"/>
                  <a:pt x="3498775" y="5675291"/>
                </a:cubicBezTo>
                <a:cubicBezTo>
                  <a:pt x="3497984" y="5683547"/>
                  <a:pt x="3500335" y="5692400"/>
                  <a:pt x="3494739" y="5697458"/>
                </a:cubicBezTo>
                <a:cubicBezTo>
                  <a:pt x="3492180" y="5715432"/>
                  <a:pt x="3486290" y="5756597"/>
                  <a:pt x="3483423" y="5783137"/>
                </a:cubicBezTo>
                <a:cubicBezTo>
                  <a:pt x="3491452" y="5796973"/>
                  <a:pt x="3477643" y="5819988"/>
                  <a:pt x="3477532" y="5856699"/>
                </a:cubicBezTo>
                <a:cubicBezTo>
                  <a:pt x="3486776" y="5871818"/>
                  <a:pt x="3477340" y="5881447"/>
                  <a:pt x="3490032" y="5910638"/>
                </a:cubicBezTo>
                <a:cubicBezTo>
                  <a:pt x="3488930" y="5911913"/>
                  <a:pt x="3487924" y="5913488"/>
                  <a:pt x="3487046" y="5915313"/>
                </a:cubicBezTo>
                <a:cubicBezTo>
                  <a:pt x="3481941" y="5925917"/>
                  <a:pt x="3482137" y="5942505"/>
                  <a:pt x="3487484" y="5952365"/>
                </a:cubicBezTo>
                <a:cubicBezTo>
                  <a:pt x="3504666" y="5999029"/>
                  <a:pt x="3505019" y="6042078"/>
                  <a:pt x="3509266" y="6082373"/>
                </a:cubicBezTo>
                <a:cubicBezTo>
                  <a:pt x="3512265" y="6128005"/>
                  <a:pt x="3492950" y="6098121"/>
                  <a:pt x="3509564" y="6154771"/>
                </a:cubicBezTo>
                <a:cubicBezTo>
                  <a:pt x="3503223" y="6161045"/>
                  <a:pt x="3503062" y="6168289"/>
                  <a:pt x="3506404" y="6180433"/>
                </a:cubicBezTo>
                <a:cubicBezTo>
                  <a:pt x="3507378" y="6202614"/>
                  <a:pt x="3491084" y="6201180"/>
                  <a:pt x="3501312" y="6223427"/>
                </a:cubicBezTo>
                <a:cubicBezTo>
                  <a:pt x="3492497" y="6219559"/>
                  <a:pt x="3498753" y="6265580"/>
                  <a:pt x="3489469" y="6255476"/>
                </a:cubicBezTo>
                <a:cubicBezTo>
                  <a:pt x="3481791" y="6270065"/>
                  <a:pt x="3495037" y="6276996"/>
                  <a:pt x="3488398" y="6291462"/>
                </a:cubicBezTo>
                <a:cubicBezTo>
                  <a:pt x="3487099" y="6307679"/>
                  <a:pt x="3497555" y="6282019"/>
                  <a:pt x="3498547" y="6299935"/>
                </a:cubicBezTo>
                <a:cubicBezTo>
                  <a:pt x="3498173" y="6321676"/>
                  <a:pt x="3514193" y="6321381"/>
                  <a:pt x="3494028" y="6338390"/>
                </a:cubicBezTo>
                <a:lnTo>
                  <a:pt x="3486030" y="6396716"/>
                </a:lnTo>
                <a:cubicBezTo>
                  <a:pt x="3491309" y="6409668"/>
                  <a:pt x="3488928" y="6420134"/>
                  <a:pt x="3484103" y="6430386"/>
                </a:cubicBezTo>
                <a:cubicBezTo>
                  <a:pt x="3485763" y="6460632"/>
                  <a:pt x="3478568" y="6488285"/>
                  <a:pt x="3475922" y="6522318"/>
                </a:cubicBezTo>
                <a:cubicBezTo>
                  <a:pt x="3482128" y="6559051"/>
                  <a:pt x="3468277" y="6578006"/>
                  <a:pt x="3465506" y="6614374"/>
                </a:cubicBezTo>
                <a:cubicBezTo>
                  <a:pt x="3478925" y="6650248"/>
                  <a:pt x="3446064" y="6638174"/>
                  <a:pt x="3446789" y="6668768"/>
                </a:cubicBezTo>
                <a:cubicBezTo>
                  <a:pt x="3458869" y="6718505"/>
                  <a:pt x="3435878" y="6667592"/>
                  <a:pt x="3439582" y="6744454"/>
                </a:cubicBezTo>
                <a:cubicBezTo>
                  <a:pt x="3441631" y="6748797"/>
                  <a:pt x="3439393" y="6758101"/>
                  <a:pt x="3436538" y="6757102"/>
                </a:cubicBezTo>
                <a:cubicBezTo>
                  <a:pt x="3437461" y="6773941"/>
                  <a:pt x="3420846" y="6822488"/>
                  <a:pt x="3424061" y="6846522"/>
                </a:cubicBezTo>
                <a:lnTo>
                  <a:pt x="342303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E99B38-E67A-9C0A-1F31-0261D0BDBC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1" y="2201957"/>
            <a:ext cx="7270954" cy="4479061"/>
          </a:xfrm>
        </p:spPr>
        <p:txBody>
          <a:bodyPr anchor="t">
            <a:normAutofit lnSpcReduction="10000"/>
          </a:bodyPr>
          <a:lstStyle/>
          <a:p>
            <a:r>
              <a:rPr lang="en-US" sz="2000" dirty="0"/>
              <a:t>7. “Even when you are marketing to your entire audience or customer base, you are still simply speaking to a single human at any given </a:t>
            </a:r>
            <a:r>
              <a:rPr lang="en-US" sz="2000" dirty="0" err="1"/>
              <a:t>time.”Ann</a:t>
            </a:r>
            <a:r>
              <a:rPr lang="en-US" sz="2000" dirty="0"/>
              <a:t> Handley, head of content at Marketing Profs</a:t>
            </a:r>
          </a:p>
          <a:p>
            <a:r>
              <a:rPr lang="en-US" sz="2000" dirty="0"/>
              <a:t>8. “Build something 100 people love, not something 1 million people kind of like.” Brian </a:t>
            </a:r>
            <a:r>
              <a:rPr lang="en-US" sz="2000" dirty="0" err="1"/>
              <a:t>Chesky</a:t>
            </a:r>
            <a:r>
              <a:rPr lang="en-US" sz="2000" dirty="0"/>
              <a:t>, cofounder of Airbnb</a:t>
            </a:r>
          </a:p>
          <a:p>
            <a:r>
              <a:rPr lang="en-US" sz="2000" dirty="0"/>
              <a:t>9. Building relationships is a vital currency you cannot afford to run out of. Yvonne A Jones</a:t>
            </a:r>
          </a:p>
          <a:p>
            <a:r>
              <a:rPr lang="en-US" sz="2000" dirty="0"/>
              <a:t>10. After all, happy customers = Wealthy business!</a:t>
            </a:r>
          </a:p>
          <a:p>
            <a:r>
              <a:rPr lang="en-US" sz="2000" dirty="0"/>
              <a:t>11. “Integrity is important in building relationships. And is the foundation upon which many other qualities for success are built, such as respect, dignity and trust.” – John C. Maxwell</a:t>
            </a:r>
          </a:p>
          <a:p>
            <a:r>
              <a:rPr lang="en-US" sz="2000" dirty="0"/>
              <a:t>12. “CRM is your GPS to a better route on your Business Development journey.” ― Bobby Darnell</a:t>
            </a:r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2967918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86B11B-8A50-6C11-99E3-E6A1A93EA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US" sz="3800"/>
              <a:t>Quotes on relationship marketing </a:t>
            </a:r>
            <a:br>
              <a:rPr lang="en-US" sz="3800"/>
            </a:br>
            <a:endParaRPr lang="en-US" sz="3800"/>
          </a:p>
        </p:txBody>
      </p:sp>
      <p:pic>
        <p:nvPicPr>
          <p:cNvPr id="5" name="Picture 4" descr="Lock with a love heart">
            <a:extLst>
              <a:ext uri="{FF2B5EF4-FFF2-40B4-BE49-F238E27FC236}">
                <a16:creationId xmlns:a16="http://schemas.microsoft.com/office/drawing/2014/main" id="{AD5AFCCF-8CDD-278A-7F59-4221D28C11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175" r="30625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E99B38-E67A-9C0A-1F31-0261D0BDBC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663180" cy="4015100"/>
          </a:xfrm>
        </p:spPr>
        <p:txBody>
          <a:bodyPr>
            <a:normAutofit lnSpcReduction="10000"/>
          </a:bodyPr>
          <a:lstStyle/>
          <a:p>
            <a:r>
              <a:rPr lang="en-US" sz="2000" dirty="0"/>
              <a:t>13. “Yes, CRM is all about Customer Relationship Management … but it is also about prospect relationships.” ― Bobby Darnell</a:t>
            </a:r>
          </a:p>
          <a:p>
            <a:r>
              <a:rPr lang="en-US" sz="2000" dirty="0"/>
              <a:t>14. “If people believe they share values with a company, they will stay loyal to the brand.” – Howard Schultz</a:t>
            </a:r>
          </a:p>
          <a:p>
            <a:r>
              <a:rPr lang="en-US" sz="2000" dirty="0"/>
              <a:t>15. “One customer well taken care of could be more valuable than $10,000 worth of advertising.” – Jim </a:t>
            </a:r>
            <a:r>
              <a:rPr lang="en-US" sz="2000" dirty="0" err="1"/>
              <a:t>Rohn</a:t>
            </a:r>
            <a:endParaRPr lang="en-US" sz="2000" dirty="0"/>
          </a:p>
          <a:p>
            <a:r>
              <a:rPr lang="en-US" sz="2000" dirty="0"/>
              <a:t>16. “The more you engage with customers, the clearer things become and the easier it is to determine what you should be doing.” – John Russell</a:t>
            </a:r>
          </a:p>
          <a:p>
            <a:r>
              <a:rPr lang="en-US" sz="2000" dirty="0"/>
              <a:t>17. “What we really need is a mindset shift that will make us relevant to today’s consumers, a mindset shift from telling to selling to building relationships.” – Jim Stengel</a:t>
            </a:r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32683814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8E5E98-E298-1C13-2D48-91A992284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US" sz="5000"/>
              <a:t>Definition of relationship marketing </a:t>
            </a:r>
          </a:p>
        </p:txBody>
      </p:sp>
      <p:pic>
        <p:nvPicPr>
          <p:cNvPr id="5" name="Picture 4" descr="Puzzle pieces">
            <a:extLst>
              <a:ext uri="{FF2B5EF4-FFF2-40B4-BE49-F238E27FC236}">
                <a16:creationId xmlns:a16="http://schemas.microsoft.com/office/drawing/2014/main" id="{F7200184-0CA0-9A4D-A4B0-57912D8375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228" r="2361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8841BE-F9C8-D5EA-7D62-D78059570F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677928" cy="3908322"/>
          </a:xfrm>
        </p:spPr>
        <p:txBody>
          <a:bodyPr>
            <a:noAutofit/>
          </a:bodyPr>
          <a:lstStyle/>
          <a:p>
            <a:r>
              <a:rPr lang="en-US" sz="2000" dirty="0"/>
              <a:t>1. Berry ( 1983, p. 25) states, "Relationship marketing is attracting, maintaining and-in multi-service organizations-enhancing customer relationships"</a:t>
            </a:r>
          </a:p>
          <a:p>
            <a:r>
              <a:rPr lang="en-US" sz="2000" dirty="0"/>
              <a:t>2. Berry and Para-</a:t>
            </a:r>
            <a:r>
              <a:rPr lang="en-US" sz="2000" dirty="0" err="1"/>
              <a:t>suraman</a:t>
            </a:r>
            <a:r>
              <a:rPr lang="en-US" sz="2000" dirty="0"/>
              <a:t> (1991, p. 133) propose that "relationship marketing concerns attracting, developing, and retaining customer relationships." </a:t>
            </a:r>
          </a:p>
          <a:p>
            <a:r>
              <a:rPr lang="en-US" sz="2000" dirty="0"/>
              <a:t>3. Jackson (1985, p. 2) refers to relationship marketing as "marketing oriented to-ward strong, lasting relationships with individual accounts." </a:t>
            </a:r>
          </a:p>
          <a:p>
            <a:r>
              <a:rPr lang="en-US" sz="2000" dirty="0"/>
              <a:t>4. Doyle and Roth (1992, p. 59) indicate that "the goal of relationship selling is to earn the position of preferred supplier by developing trust in key ac-counts over a period of time."</a:t>
            </a:r>
          </a:p>
        </p:txBody>
      </p:sp>
    </p:spTree>
    <p:extLst>
      <p:ext uri="{BB962C8B-B14F-4D97-AF65-F5344CB8AC3E}">
        <p14:creationId xmlns:p14="http://schemas.microsoft.com/office/powerpoint/2010/main" val="38169064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8E5E98-E298-1C13-2D48-91A992284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US" sz="5000"/>
              <a:t>Definition of relationship marketing </a:t>
            </a:r>
          </a:p>
        </p:txBody>
      </p:sp>
      <p:pic>
        <p:nvPicPr>
          <p:cNvPr id="5" name="Picture 4" descr="Three arrows on bullseye">
            <a:extLst>
              <a:ext uri="{FF2B5EF4-FFF2-40B4-BE49-F238E27FC236}">
                <a16:creationId xmlns:a16="http://schemas.microsoft.com/office/drawing/2014/main" id="{2B626C18-DA81-A08D-AF65-87CC0ED7C8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085" r="44434" b="2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8841BE-F9C8-D5EA-7D62-D78059570F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1" y="2706624"/>
            <a:ext cx="6766419" cy="3822192"/>
          </a:xfrm>
        </p:spPr>
        <p:txBody>
          <a:bodyPr>
            <a:normAutofit fontScale="92500" lnSpcReduction="20000"/>
          </a:bodyPr>
          <a:lstStyle/>
          <a:p>
            <a:r>
              <a:rPr lang="en-US" sz="2000" dirty="0"/>
              <a:t>5. Morgan &amp; Shelby (1994, p.22) state that “Relationship marketing refers to all marketing activities directed toward establishing, developing, and maintaining successful relational exchanges.” </a:t>
            </a:r>
          </a:p>
          <a:p>
            <a:r>
              <a:rPr lang="en-US" sz="2000" dirty="0"/>
              <a:t>6. Bruce de (1988) Relationship marketing is the process of attracting, maintaining, and enhancing relationships with key people.</a:t>
            </a:r>
          </a:p>
          <a:p>
            <a:r>
              <a:rPr lang="en-US" sz="2000" dirty="0"/>
              <a:t>7. According to advanced dictionary of marketing (pp, 445), relationship marketing also called customer relationship marketing refers to marketing characterized by an emphasis on building a long-term customer relationship with selected customers. </a:t>
            </a:r>
          </a:p>
          <a:p>
            <a:r>
              <a:rPr lang="en-US" sz="2000" dirty="0"/>
              <a:t>Relationship marketing centers on all activities directed towards establishing, developing, and maintaining successful exchanges with customers and other constituents. </a:t>
            </a:r>
          </a:p>
        </p:txBody>
      </p:sp>
    </p:spTree>
    <p:extLst>
      <p:ext uri="{BB962C8B-B14F-4D97-AF65-F5344CB8AC3E}">
        <p14:creationId xmlns:p14="http://schemas.microsoft.com/office/powerpoint/2010/main" val="167997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B289CD-41A6-DF06-A1C5-7C11D7F59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br>
              <a:rPr lang="en-US" sz="2800"/>
            </a:br>
            <a:r>
              <a:rPr lang="en-US" sz="2800"/>
              <a:t>Significance of relationship marketing to a business</a:t>
            </a:r>
            <a:br>
              <a:rPr lang="en-US" sz="2800"/>
            </a:br>
            <a:endParaRPr lang="en-US" sz="2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F0554F-3453-8914-B0C4-AB4B458D85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 dirty="0"/>
              <a:t>Customer Loyalty: By nurturing relationships with customers, businesses can increase loyalty. </a:t>
            </a:r>
          </a:p>
          <a:p>
            <a:r>
              <a:rPr lang="en-US" sz="2000" dirty="0"/>
              <a:t>Repeat Business: Satisfied customers are more likely to make repeat purchases. </a:t>
            </a:r>
          </a:p>
          <a:p>
            <a:r>
              <a:rPr lang="en-US" sz="2000" dirty="0"/>
              <a:t>Word-of-Mouth Marketing: Happy customers become brand advocates. </a:t>
            </a:r>
          </a:p>
          <a:p>
            <a:r>
              <a:rPr lang="en-US" sz="2000" dirty="0"/>
              <a:t>Reduced Marketing Costs: Acquiring new customers can be expensive.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D2ADBC-18A3-4AEB-5F15-35569E45EE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180" r="39137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546909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B289CD-41A6-DF06-A1C5-7C11D7F59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br>
              <a:rPr lang="en-US" sz="2800"/>
            </a:br>
            <a:r>
              <a:rPr lang="en-US" sz="2800"/>
              <a:t>Significance of relationship marketing to a business</a:t>
            </a:r>
            <a:br>
              <a:rPr lang="en-US" sz="2800"/>
            </a:br>
            <a:endParaRPr lang="en-US" sz="28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F0554F-3453-8914-B0C4-AB4B458D85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624252" cy="4196027"/>
          </a:xfrm>
        </p:spPr>
        <p:txBody>
          <a:bodyPr anchor="ctr">
            <a:normAutofit/>
          </a:bodyPr>
          <a:lstStyle/>
          <a:p>
            <a:r>
              <a:rPr lang="en-US" sz="2000" dirty="0"/>
              <a:t>Better Feedback and Insights: Building relationships allows businesses to gather valuable feedback directly from customers. </a:t>
            </a:r>
          </a:p>
          <a:p>
            <a:r>
              <a:rPr lang="en-US" sz="2000" dirty="0"/>
              <a:t>Competitive Advantage: Businesses that excel at relationship marketing often enjoy a competitive advantage</a:t>
            </a:r>
          </a:p>
          <a:p>
            <a:r>
              <a:rPr lang="en-US" sz="2000" dirty="0"/>
              <a:t>Long-Term Growth: Sustainable growth often comes from repeat business and customer referrals. </a:t>
            </a:r>
          </a:p>
          <a:p>
            <a:r>
              <a:rPr lang="en-US" sz="2000" dirty="0"/>
              <a:t>Relationship marketing recognizes that customers are more than just transactions; they're individuals with needs, preferences, and emotions.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D1C155-B259-3F47-CDC4-58A546E5E7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180" r="39137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302698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8AFCA-5E18-625B-AA86-E3735332B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7953"/>
          </a:xfrm>
        </p:spPr>
        <p:txBody>
          <a:bodyPr/>
          <a:lstStyle/>
          <a:p>
            <a:r>
              <a:rPr lang="en-US" dirty="0"/>
              <a:t>Scope of relationship marketing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638FE4-D585-75D2-3C58-3AA7C2A4CC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07004"/>
            <a:ext cx="10515600" cy="4869959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13FBFCDD-1031-8965-6460-BB7764F7CAC0}"/>
              </a:ext>
            </a:extLst>
          </p:cNvPr>
          <p:cNvGrpSpPr/>
          <p:nvPr/>
        </p:nvGrpSpPr>
        <p:grpSpPr>
          <a:xfrm>
            <a:off x="1666568" y="1519084"/>
            <a:ext cx="9483213" cy="5191431"/>
            <a:chOff x="0" y="362309"/>
            <a:chExt cx="5727425" cy="2967486"/>
          </a:xfrm>
        </p:grpSpPr>
        <p:sp>
          <p:nvSpPr>
            <p:cNvPr id="5" name="Text Box 16">
              <a:extLst>
                <a:ext uri="{FF2B5EF4-FFF2-40B4-BE49-F238E27FC236}">
                  <a16:creationId xmlns:a16="http://schemas.microsoft.com/office/drawing/2014/main" id="{581BD3F4-BABF-8764-1167-771FE3661F9D}"/>
                </a:ext>
              </a:extLst>
            </p:cNvPr>
            <p:cNvSpPr txBox="1"/>
            <p:nvPr/>
          </p:nvSpPr>
          <p:spPr>
            <a:xfrm>
              <a:off x="2355012" y="1440611"/>
              <a:ext cx="974785" cy="500332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rgbClr val="000000"/>
              </a:solidFill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100" kern="100">
                  <a:effectLst/>
                  <a:latin typeface="Calibri" panose="020F0502020204030204" pitchFamily="34" charset="0"/>
                  <a:ea typeface="SimSun" panose="02010600030101010101" pitchFamily="2" charset="-122"/>
                  <a:cs typeface="Times New Roman" panose="02020603050405020304" pitchFamily="18" charset="0"/>
                </a:rPr>
                <a:t>Focal</a:t>
              </a:r>
            </a:p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1100" kern="100">
                  <a:effectLst/>
                  <a:latin typeface="Calibri" panose="020F0502020204030204" pitchFamily="34" charset="0"/>
                  <a:ea typeface="SimSun" panose="02010600030101010101" pitchFamily="2" charset="-122"/>
                  <a:cs typeface="Times New Roman" panose="02020603050405020304" pitchFamily="18" charset="0"/>
                </a:rPr>
                <a:t>Firm</a:t>
              </a:r>
            </a:p>
          </p:txBody>
        </p:sp>
        <p:sp>
          <p:nvSpPr>
            <p:cNvPr id="6" name="Text Box 17">
              <a:extLst>
                <a:ext uri="{FF2B5EF4-FFF2-40B4-BE49-F238E27FC236}">
                  <a16:creationId xmlns:a16="http://schemas.microsoft.com/office/drawing/2014/main" id="{37C2DBA9-AEC8-5397-F40F-0E03D9643987}"/>
                </a:ext>
              </a:extLst>
            </p:cNvPr>
            <p:cNvSpPr txBox="1"/>
            <p:nvPr/>
          </p:nvSpPr>
          <p:spPr>
            <a:xfrm>
              <a:off x="543464" y="983411"/>
              <a:ext cx="974785" cy="336430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rgbClr val="000000"/>
              </a:solidFill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kern="100">
                  <a:effectLst/>
                  <a:latin typeface="Calibri" panose="020F0502020204030204" pitchFamily="34" charset="0"/>
                  <a:ea typeface="SimSun" panose="02010600030101010101" pitchFamily="2" charset="-122"/>
                  <a:cs typeface="Times New Roman" panose="02020603050405020304" pitchFamily="18" charset="0"/>
                </a:rPr>
                <a:t>Business units </a:t>
              </a:r>
              <a:endParaRPr lang="en-US" sz="1100" kern="10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7" name="Text Box 18">
              <a:extLst>
                <a:ext uri="{FF2B5EF4-FFF2-40B4-BE49-F238E27FC236}">
                  <a16:creationId xmlns:a16="http://schemas.microsoft.com/office/drawing/2014/main" id="{7A035AB7-F357-7E14-0354-B49D98DFA2C5}"/>
                </a:ext>
              </a:extLst>
            </p:cNvPr>
            <p:cNvSpPr txBox="1"/>
            <p:nvPr/>
          </p:nvSpPr>
          <p:spPr>
            <a:xfrm>
              <a:off x="1915064" y="759124"/>
              <a:ext cx="974725" cy="422694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rgbClr val="000000"/>
              </a:solidFill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kern="100">
                  <a:effectLst/>
                  <a:latin typeface="Calibri" panose="020F0502020204030204" pitchFamily="34" charset="0"/>
                  <a:ea typeface="SimSun" panose="02010600030101010101" pitchFamily="2" charset="-122"/>
                  <a:cs typeface="Times New Roman" panose="02020603050405020304" pitchFamily="18" charset="0"/>
                </a:rPr>
                <a:t>Goods suppliers </a:t>
              </a:r>
              <a:endParaRPr lang="en-US" sz="1100" kern="10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8" name="Text Box 19">
              <a:extLst>
                <a:ext uri="{FF2B5EF4-FFF2-40B4-BE49-F238E27FC236}">
                  <a16:creationId xmlns:a16="http://schemas.microsoft.com/office/drawing/2014/main" id="{95396FCD-F0C9-698B-B688-C5052D3D81FE}"/>
                </a:ext>
              </a:extLst>
            </p:cNvPr>
            <p:cNvSpPr txBox="1"/>
            <p:nvPr/>
          </p:nvSpPr>
          <p:spPr>
            <a:xfrm>
              <a:off x="3019246" y="759124"/>
              <a:ext cx="974725" cy="422275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rgbClr val="000000"/>
              </a:solidFill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kern="100">
                  <a:effectLst/>
                  <a:latin typeface="Calibri" panose="020F0502020204030204" pitchFamily="34" charset="0"/>
                  <a:ea typeface="SimSun" panose="02010600030101010101" pitchFamily="2" charset="-122"/>
                  <a:cs typeface="Times New Roman" panose="02020603050405020304" pitchFamily="18" charset="0"/>
                </a:rPr>
                <a:t>Services suppliers</a:t>
              </a:r>
              <a:endParaRPr lang="en-US" sz="1100" kern="10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9" name="Text Box 20">
              <a:extLst>
                <a:ext uri="{FF2B5EF4-FFF2-40B4-BE49-F238E27FC236}">
                  <a16:creationId xmlns:a16="http://schemas.microsoft.com/office/drawing/2014/main" id="{C8365D2D-E97F-1ACB-4A6F-913D63726474}"/>
                </a:ext>
              </a:extLst>
            </p:cNvPr>
            <p:cNvSpPr txBox="1"/>
            <p:nvPr/>
          </p:nvSpPr>
          <p:spPr>
            <a:xfrm>
              <a:off x="4321834" y="931653"/>
              <a:ext cx="974785" cy="345057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rgbClr val="000000"/>
              </a:solidFill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kern="100">
                  <a:effectLst/>
                  <a:latin typeface="Calibri" panose="020F0502020204030204" pitchFamily="34" charset="0"/>
                  <a:ea typeface="SimSun" panose="02010600030101010101" pitchFamily="2" charset="-122"/>
                  <a:cs typeface="Times New Roman" panose="02020603050405020304" pitchFamily="18" charset="0"/>
                </a:rPr>
                <a:t>Competitors</a:t>
              </a:r>
              <a:endParaRPr lang="en-US" sz="1100" kern="10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0" name="Text Box 21">
              <a:extLst>
                <a:ext uri="{FF2B5EF4-FFF2-40B4-BE49-F238E27FC236}">
                  <a16:creationId xmlns:a16="http://schemas.microsoft.com/office/drawing/2014/main" id="{90200E39-CEDE-45AA-B649-6BAD431AEFF0}"/>
                </a:ext>
              </a:extLst>
            </p:cNvPr>
            <p:cNvSpPr txBox="1"/>
            <p:nvPr/>
          </p:nvSpPr>
          <p:spPr>
            <a:xfrm>
              <a:off x="543464" y="1440611"/>
              <a:ext cx="974785" cy="310551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rgbClr val="000000"/>
              </a:solidFill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kern="100">
                  <a:effectLst/>
                  <a:latin typeface="Calibri" panose="020F0502020204030204" pitchFamily="34" charset="0"/>
                  <a:ea typeface="SimSun" panose="02010600030101010101" pitchFamily="2" charset="-122"/>
                  <a:cs typeface="Times New Roman" panose="02020603050405020304" pitchFamily="18" charset="0"/>
                </a:rPr>
                <a:t>Employees </a:t>
              </a:r>
              <a:endParaRPr lang="en-US" sz="1100" kern="10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Text Box 22">
              <a:extLst>
                <a:ext uri="{FF2B5EF4-FFF2-40B4-BE49-F238E27FC236}">
                  <a16:creationId xmlns:a16="http://schemas.microsoft.com/office/drawing/2014/main" id="{865F3525-6AC7-4F1E-8872-289ED61D2DE0}"/>
                </a:ext>
              </a:extLst>
            </p:cNvPr>
            <p:cNvSpPr txBox="1"/>
            <p:nvPr/>
          </p:nvSpPr>
          <p:spPr>
            <a:xfrm>
              <a:off x="543464" y="1871932"/>
              <a:ext cx="974785" cy="422694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rgbClr val="000000"/>
              </a:solidFill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kern="100">
                  <a:effectLst/>
                  <a:latin typeface="Calibri" panose="020F0502020204030204" pitchFamily="34" charset="0"/>
                  <a:ea typeface="SimSun" panose="02010600030101010101" pitchFamily="2" charset="-122"/>
                  <a:cs typeface="Times New Roman" panose="02020603050405020304" pitchFamily="18" charset="0"/>
                </a:rPr>
                <a:t>Functional departments </a:t>
              </a:r>
              <a:endParaRPr lang="en-US" sz="1100" kern="10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2" name="Text Box 25">
              <a:extLst>
                <a:ext uri="{FF2B5EF4-FFF2-40B4-BE49-F238E27FC236}">
                  <a16:creationId xmlns:a16="http://schemas.microsoft.com/office/drawing/2014/main" id="{6513A483-B7BA-1D1C-98EC-632AECA3140D}"/>
                </a:ext>
              </a:extLst>
            </p:cNvPr>
            <p:cNvSpPr txBox="1"/>
            <p:nvPr/>
          </p:nvSpPr>
          <p:spPr>
            <a:xfrm>
              <a:off x="1837197" y="2293950"/>
              <a:ext cx="974785" cy="372658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rgbClr val="000000"/>
              </a:solidFill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kern="100">
                  <a:effectLst/>
                  <a:latin typeface="Calibri" panose="020F0502020204030204" pitchFamily="34" charset="0"/>
                  <a:ea typeface="SimSun" panose="02010600030101010101" pitchFamily="2" charset="-122"/>
                  <a:cs typeface="Times New Roman" panose="02020603050405020304" pitchFamily="18" charset="0"/>
                </a:rPr>
                <a:t>Intermediate customers</a:t>
              </a:r>
              <a:endParaRPr lang="en-US" sz="1100" kern="10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3" name="Text Box 26">
              <a:extLst>
                <a:ext uri="{FF2B5EF4-FFF2-40B4-BE49-F238E27FC236}">
                  <a16:creationId xmlns:a16="http://schemas.microsoft.com/office/drawing/2014/main" id="{03DFC250-DD0C-3058-0694-940821449CFA}"/>
                </a:ext>
              </a:extLst>
            </p:cNvPr>
            <p:cNvSpPr txBox="1"/>
            <p:nvPr/>
          </p:nvSpPr>
          <p:spPr>
            <a:xfrm>
              <a:off x="2941238" y="2276703"/>
              <a:ext cx="974725" cy="390297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rgbClr val="000000"/>
              </a:solidFill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kern="100">
                  <a:effectLst/>
                  <a:latin typeface="Calibri" panose="020F0502020204030204" pitchFamily="34" charset="0"/>
                  <a:ea typeface="SimSun" panose="02010600030101010101" pitchFamily="2" charset="-122"/>
                  <a:cs typeface="Times New Roman" panose="02020603050405020304" pitchFamily="18" charset="0"/>
                </a:rPr>
                <a:t>Ultimate customers</a:t>
              </a:r>
              <a:endParaRPr lang="en-US" sz="1100" kern="10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4" name="Text Box 27">
              <a:extLst>
                <a:ext uri="{FF2B5EF4-FFF2-40B4-BE49-F238E27FC236}">
                  <a16:creationId xmlns:a16="http://schemas.microsoft.com/office/drawing/2014/main" id="{4E878814-2B86-F469-DA89-23CF66A6F9BC}"/>
                </a:ext>
              </a:extLst>
            </p:cNvPr>
            <p:cNvSpPr txBox="1"/>
            <p:nvPr/>
          </p:nvSpPr>
          <p:spPr>
            <a:xfrm>
              <a:off x="4373593" y="2122098"/>
              <a:ext cx="974725" cy="353683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rgbClr val="000000"/>
              </a:solidFill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kern="100">
                  <a:effectLst/>
                  <a:latin typeface="Calibri" panose="020F0502020204030204" pitchFamily="34" charset="0"/>
                  <a:ea typeface="SimSun" panose="02010600030101010101" pitchFamily="2" charset="-122"/>
                  <a:cs typeface="Times New Roman" panose="02020603050405020304" pitchFamily="18" charset="0"/>
                </a:rPr>
                <a:t>Governments </a:t>
              </a:r>
              <a:endParaRPr lang="en-US" sz="1100" kern="10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5" name="Text Box 28">
              <a:extLst>
                <a:ext uri="{FF2B5EF4-FFF2-40B4-BE49-F238E27FC236}">
                  <a16:creationId xmlns:a16="http://schemas.microsoft.com/office/drawing/2014/main" id="{68E8C0AF-ADA0-E6C2-0BE8-9B65E2E70019}"/>
                </a:ext>
              </a:extLst>
            </p:cNvPr>
            <p:cNvSpPr txBox="1"/>
            <p:nvPr/>
          </p:nvSpPr>
          <p:spPr>
            <a:xfrm>
              <a:off x="4321834" y="1440611"/>
              <a:ext cx="1026484" cy="586596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rgbClr val="000000"/>
              </a:solidFill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kern="100">
                  <a:effectLst/>
                  <a:latin typeface="Calibri" panose="020F0502020204030204" pitchFamily="34" charset="0"/>
                  <a:ea typeface="SimSun" panose="02010600030101010101" pitchFamily="2" charset="-122"/>
                  <a:cs typeface="Times New Roman" panose="02020603050405020304" pitchFamily="18" charset="0"/>
                </a:rPr>
                <a:t>Non-Governmental Organizations</a:t>
              </a:r>
              <a:endParaRPr lang="en-US" sz="1100" kern="10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6" name="Text Box 29">
              <a:extLst>
                <a:ext uri="{FF2B5EF4-FFF2-40B4-BE49-F238E27FC236}">
                  <a16:creationId xmlns:a16="http://schemas.microsoft.com/office/drawing/2014/main" id="{10734952-E6B7-099D-8582-F30ECC603BF7}"/>
                </a:ext>
              </a:extLst>
            </p:cNvPr>
            <p:cNvSpPr txBox="1"/>
            <p:nvPr/>
          </p:nvSpPr>
          <p:spPr>
            <a:xfrm>
              <a:off x="0" y="3001992"/>
              <a:ext cx="3124396" cy="327803"/>
            </a:xfrm>
            <a:prstGeom prst="rect">
              <a:avLst/>
            </a:prstGeom>
            <a:solidFill>
              <a:sysClr val="window" lastClr="FFFFFF"/>
            </a:solidFill>
            <a:ln w="9525">
              <a:noFill/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100" i="1" kern="100">
                  <a:effectLst/>
                  <a:latin typeface="Calibri" panose="020F0502020204030204" pitchFamily="34" charset="0"/>
                  <a:ea typeface="SimSun" panose="02010600030101010101" pitchFamily="2" charset="-122"/>
                  <a:cs typeface="Times New Roman" panose="02020603050405020304" pitchFamily="18" charset="0"/>
                </a:rPr>
                <a:t>Source: Adopted from Morgan &amp; Hunt, 1994</a:t>
              </a:r>
              <a:endParaRPr lang="en-US" sz="1100" kern="10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7" name="Text Box 30">
              <a:extLst>
                <a:ext uri="{FF2B5EF4-FFF2-40B4-BE49-F238E27FC236}">
                  <a16:creationId xmlns:a16="http://schemas.microsoft.com/office/drawing/2014/main" id="{87F1F1E1-0028-F29F-D523-83F88D790CE7}"/>
                </a:ext>
              </a:extLst>
            </p:cNvPr>
            <p:cNvSpPr txBox="1"/>
            <p:nvPr/>
          </p:nvSpPr>
          <p:spPr>
            <a:xfrm>
              <a:off x="103517" y="905773"/>
              <a:ext cx="396408" cy="1466490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rgbClr val="000000"/>
              </a:solidFill>
            </a:ln>
            <a:effectLst/>
          </p:spPr>
          <p:txBody>
            <a:bodyPr rot="0" spcFirstLastPara="0" vert="vert270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b="1" kern="100">
                  <a:effectLst/>
                  <a:latin typeface="Calibri" panose="020F0502020204030204" pitchFamily="34" charset="0"/>
                  <a:ea typeface="SimSun" panose="02010600030101010101" pitchFamily="2" charset="-122"/>
                  <a:cs typeface="Times New Roman" panose="02020603050405020304" pitchFamily="18" charset="0"/>
                </a:rPr>
                <a:t>Internal p</a:t>
              </a:r>
              <a:r>
                <a:rPr lang="en-US" sz="1100" b="1" kern="100">
                  <a:effectLst/>
                  <a:latin typeface="Calibri" panose="020F0502020204030204" pitchFamily="34" charset="0"/>
                  <a:ea typeface="SimSun" panose="02010600030101010101" pitchFamily="2" charset="-122"/>
                  <a:cs typeface="Times New Roman" panose="02020603050405020304" pitchFamily="18" charset="0"/>
                </a:rPr>
                <a:t>artnerships</a:t>
              </a:r>
              <a:endParaRPr lang="en-US" sz="1100" kern="10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8" name="Text Box 31">
              <a:extLst>
                <a:ext uri="{FF2B5EF4-FFF2-40B4-BE49-F238E27FC236}">
                  <a16:creationId xmlns:a16="http://schemas.microsoft.com/office/drawing/2014/main" id="{998E2C8F-4A9B-3B1F-4049-2354CB8E0BA8}"/>
                </a:ext>
              </a:extLst>
            </p:cNvPr>
            <p:cNvSpPr txBox="1"/>
            <p:nvPr/>
          </p:nvSpPr>
          <p:spPr>
            <a:xfrm>
              <a:off x="2216989" y="362309"/>
              <a:ext cx="1475117" cy="310551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rgbClr val="000000"/>
              </a:solidFill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b="1" kern="100">
                  <a:effectLst/>
                  <a:latin typeface="Calibri" panose="020F0502020204030204" pitchFamily="34" charset="0"/>
                  <a:ea typeface="SimSun" panose="02010600030101010101" pitchFamily="2" charset="-122"/>
                  <a:cs typeface="Times New Roman" panose="02020603050405020304" pitchFamily="18" charset="0"/>
                </a:rPr>
                <a:t>Supplier partnerships</a:t>
              </a:r>
              <a:endParaRPr lang="en-US" sz="1100" kern="10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9" name="Text Box 32">
              <a:extLst>
                <a:ext uri="{FF2B5EF4-FFF2-40B4-BE49-F238E27FC236}">
                  <a16:creationId xmlns:a16="http://schemas.microsoft.com/office/drawing/2014/main" id="{EDAE58BB-DDC7-92DE-D58B-D87D2C875161}"/>
                </a:ext>
              </a:extLst>
            </p:cNvPr>
            <p:cNvSpPr txBox="1"/>
            <p:nvPr/>
          </p:nvSpPr>
          <p:spPr>
            <a:xfrm>
              <a:off x="5391510" y="992038"/>
              <a:ext cx="335915" cy="1465951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rgbClr val="000000"/>
              </a:solidFill>
            </a:ln>
            <a:effectLst/>
          </p:spPr>
          <p:txBody>
            <a:bodyPr rot="0" spcFirstLastPara="0" vert="vert270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100" b="1" kern="100">
                  <a:effectLst/>
                  <a:latin typeface="Calibri" panose="020F0502020204030204" pitchFamily="34" charset="0"/>
                  <a:ea typeface="SimSun" panose="02010600030101010101" pitchFamily="2" charset="-122"/>
                  <a:cs typeface="Times New Roman" panose="02020603050405020304" pitchFamily="18" charset="0"/>
                </a:rPr>
                <a:t>Lateral partnerships</a:t>
              </a:r>
              <a:endParaRPr lang="en-US" sz="1100" kern="10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0" name="Text Box 33">
              <a:extLst>
                <a:ext uri="{FF2B5EF4-FFF2-40B4-BE49-F238E27FC236}">
                  <a16:creationId xmlns:a16="http://schemas.microsoft.com/office/drawing/2014/main" id="{7206E148-F17C-A32F-DE31-708FDE9ED05D}"/>
                </a:ext>
              </a:extLst>
            </p:cNvPr>
            <p:cNvSpPr txBox="1"/>
            <p:nvPr/>
          </p:nvSpPr>
          <p:spPr>
            <a:xfrm>
              <a:off x="1846053" y="2717321"/>
              <a:ext cx="2070340" cy="276045"/>
            </a:xfrm>
            <a:prstGeom prst="rect">
              <a:avLst/>
            </a:prstGeom>
            <a:solidFill>
              <a:sysClr val="window" lastClr="FFFFFF"/>
            </a:solidFill>
            <a:ln w="9525">
              <a:solidFill>
                <a:srgbClr val="000000"/>
              </a:solidFill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</a:pPr>
              <a:r>
                <a:rPr lang="en-US" sz="1000" b="1" kern="100" dirty="0">
                  <a:effectLst/>
                  <a:latin typeface="Calibri" panose="020F0502020204030204" pitchFamily="34" charset="0"/>
                  <a:ea typeface="SimSun" panose="02010600030101010101" pitchFamily="2" charset="-122"/>
                  <a:cs typeface="Times New Roman" panose="02020603050405020304" pitchFamily="18" charset="0"/>
                </a:rPr>
                <a:t>Buyer partnerships</a:t>
              </a:r>
              <a:endParaRPr lang="en-US" sz="1100" kern="100" dirty="0">
                <a:effectLst/>
                <a:latin typeface="Calibri" panose="020F0502020204030204" pitchFamily="34" charset="0"/>
                <a:ea typeface="SimSun" panose="02010600030101010101" pitchFamily="2" charset="-122"/>
                <a:cs typeface="Times New Roman" panose="02020603050405020304" pitchFamily="18" charset="0"/>
              </a:endParaRPr>
            </a:p>
          </p:txBody>
        </p: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F15F1376-D273-842B-1FEE-CFC6A2026B10}"/>
                </a:ext>
              </a:extLst>
            </p:cNvPr>
            <p:cNvCxnSpPr/>
            <p:nvPr/>
          </p:nvCxnSpPr>
          <p:spPr>
            <a:xfrm flipV="1">
              <a:off x="1518249" y="1871932"/>
              <a:ext cx="836823" cy="250166"/>
            </a:xfrm>
            <a:prstGeom prst="straightConnector1">
              <a:avLst/>
            </a:prstGeom>
            <a:noFill/>
            <a:ln w="9525" cap="flat" cmpd="sng" algn="ctr">
              <a:solidFill>
                <a:srgbClr val="000000"/>
              </a:solidFill>
              <a:prstDash val="solid"/>
              <a:headEnd type="triangle"/>
              <a:tailEnd type="triangle"/>
            </a:ln>
            <a:effectLst/>
          </p:spPr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0BE0E69C-2A76-7369-A172-6356B3BEC56B}"/>
                </a:ext>
              </a:extLst>
            </p:cNvPr>
            <p:cNvCxnSpPr/>
            <p:nvPr/>
          </p:nvCxnSpPr>
          <p:spPr>
            <a:xfrm>
              <a:off x="1518249" y="1181819"/>
              <a:ext cx="836823" cy="336849"/>
            </a:xfrm>
            <a:prstGeom prst="straightConnector1">
              <a:avLst/>
            </a:prstGeom>
            <a:noFill/>
            <a:ln w="9525" cap="flat" cmpd="sng" algn="ctr">
              <a:solidFill>
                <a:srgbClr val="000000"/>
              </a:solidFill>
              <a:prstDash val="solid"/>
              <a:headEnd type="triangle"/>
              <a:tailEnd type="triangle"/>
            </a:ln>
            <a:effectLst/>
          </p:spPr>
        </p:cxnSp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5A1003FF-DAD2-5BDC-937A-BD3A21C1A775}"/>
                </a:ext>
              </a:extLst>
            </p:cNvPr>
            <p:cNvCxnSpPr/>
            <p:nvPr/>
          </p:nvCxnSpPr>
          <p:spPr>
            <a:xfrm flipV="1">
              <a:off x="2467155" y="1940943"/>
              <a:ext cx="241540" cy="353850"/>
            </a:xfrm>
            <a:prstGeom prst="straightConnector1">
              <a:avLst/>
            </a:prstGeom>
            <a:noFill/>
            <a:ln w="9525" cap="flat" cmpd="sng" algn="ctr">
              <a:solidFill>
                <a:srgbClr val="000000"/>
              </a:solidFill>
              <a:prstDash val="solid"/>
              <a:headEnd type="triangle"/>
              <a:tailEnd type="triangle"/>
            </a:ln>
            <a:effectLst/>
          </p:spPr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ED825ACA-CF7F-0117-BBFF-03FBBEAB64CE}"/>
                </a:ext>
              </a:extLst>
            </p:cNvPr>
            <p:cNvCxnSpPr/>
            <p:nvPr/>
          </p:nvCxnSpPr>
          <p:spPr>
            <a:xfrm flipH="1" flipV="1">
              <a:off x="3019246" y="1940943"/>
              <a:ext cx="250166" cy="337017"/>
            </a:xfrm>
            <a:prstGeom prst="straightConnector1">
              <a:avLst/>
            </a:prstGeom>
            <a:noFill/>
            <a:ln w="9525" cap="flat" cmpd="sng" algn="ctr">
              <a:solidFill>
                <a:srgbClr val="000000"/>
              </a:solidFill>
              <a:prstDash val="solid"/>
              <a:headEnd type="triangle"/>
              <a:tailEnd type="triangle"/>
            </a:ln>
            <a:effectLst/>
          </p:spPr>
        </p:cxn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14F31A0E-0614-9B33-FE2D-5556B506B999}"/>
                </a:ext>
              </a:extLst>
            </p:cNvPr>
            <p:cNvCxnSpPr/>
            <p:nvPr/>
          </p:nvCxnSpPr>
          <p:spPr>
            <a:xfrm flipV="1">
              <a:off x="3329797" y="1181819"/>
              <a:ext cx="992097" cy="336969"/>
            </a:xfrm>
            <a:prstGeom prst="straightConnector1">
              <a:avLst/>
            </a:prstGeom>
            <a:noFill/>
            <a:ln w="9525" cap="flat" cmpd="sng" algn="ctr">
              <a:solidFill>
                <a:srgbClr val="000000"/>
              </a:solidFill>
              <a:prstDash val="solid"/>
              <a:headEnd type="triangle"/>
              <a:tailEnd type="triangle"/>
            </a:ln>
            <a:effectLst/>
          </p:spPr>
        </p:cxn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8AF3960B-8730-B199-A485-7FBA6EF6DD53}"/>
                </a:ext>
              </a:extLst>
            </p:cNvPr>
            <p:cNvCxnSpPr/>
            <p:nvPr/>
          </p:nvCxnSpPr>
          <p:spPr>
            <a:xfrm>
              <a:off x="3329797" y="1871932"/>
              <a:ext cx="1043796" cy="422695"/>
            </a:xfrm>
            <a:prstGeom prst="straightConnector1">
              <a:avLst/>
            </a:prstGeom>
            <a:noFill/>
            <a:ln w="9525" cap="flat" cmpd="sng" algn="ctr">
              <a:solidFill>
                <a:srgbClr val="000000"/>
              </a:solidFill>
              <a:prstDash val="solid"/>
              <a:headEnd type="triangle"/>
              <a:tailEnd type="triangle"/>
            </a:ln>
            <a:effectLst/>
          </p:spPr>
        </p:cxn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BD81D834-A2EE-737E-9D6B-C1CAF2536213}"/>
                </a:ext>
              </a:extLst>
            </p:cNvPr>
            <p:cNvCxnSpPr/>
            <p:nvPr/>
          </p:nvCxnSpPr>
          <p:spPr>
            <a:xfrm>
              <a:off x="2562046" y="1181819"/>
              <a:ext cx="250106" cy="258793"/>
            </a:xfrm>
            <a:prstGeom prst="straightConnector1">
              <a:avLst/>
            </a:prstGeom>
            <a:noFill/>
            <a:ln w="9525" cap="flat" cmpd="sng" algn="ctr">
              <a:solidFill>
                <a:srgbClr val="000000"/>
              </a:solidFill>
              <a:prstDash val="solid"/>
              <a:headEnd type="triangle"/>
              <a:tailEnd type="triangle"/>
            </a:ln>
            <a:effectLst/>
          </p:spPr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C623B89E-FCB7-220D-A267-51BDC1382482}"/>
                </a:ext>
              </a:extLst>
            </p:cNvPr>
            <p:cNvCxnSpPr/>
            <p:nvPr/>
          </p:nvCxnSpPr>
          <p:spPr>
            <a:xfrm flipV="1">
              <a:off x="2941608" y="1181819"/>
              <a:ext cx="327193" cy="258445"/>
            </a:xfrm>
            <a:prstGeom prst="straightConnector1">
              <a:avLst/>
            </a:prstGeom>
            <a:noFill/>
            <a:ln w="9525" cap="flat" cmpd="sng" algn="ctr">
              <a:solidFill>
                <a:srgbClr val="000000"/>
              </a:solidFill>
              <a:prstDash val="solid"/>
              <a:headEnd type="triangle"/>
              <a:tailEnd type="triangle"/>
            </a:ln>
            <a:effectLst/>
          </p:spPr>
        </p:cxnSp>
      </p:grp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9B425135-68AC-4BB1-DD4E-001DEAD56E39}"/>
              </a:ext>
            </a:extLst>
          </p:cNvPr>
          <p:cNvCxnSpPr>
            <a:stCxn id="10" idx="3"/>
            <a:endCxn id="5" idx="1"/>
          </p:cNvCxnSpPr>
          <p:nvPr/>
        </p:nvCxnSpPr>
        <p:spPr>
          <a:xfrm>
            <a:off x="4180416" y="3677151"/>
            <a:ext cx="1385475" cy="16600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61984DB1-F7F4-0939-41C5-DB323FD72B3C}"/>
              </a:ext>
            </a:extLst>
          </p:cNvPr>
          <p:cNvCxnSpPr>
            <a:stCxn id="5" idx="3"/>
          </p:cNvCxnSpPr>
          <p:nvPr/>
        </p:nvCxnSpPr>
        <p:spPr>
          <a:xfrm>
            <a:off x="7179896" y="3843156"/>
            <a:ext cx="1642571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47281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68AFCA-5E18-625B-AA86-E3735332B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/>
              <a:t>Scope of relationship marketing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638FE4-D585-75D2-3C58-3AA7C2A4CC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794" y="2123768"/>
            <a:ext cx="5639006" cy="4454013"/>
          </a:xfrm>
        </p:spPr>
        <p:txBody>
          <a:bodyPr anchor="ctr">
            <a:normAutofit lnSpcReduction="10000"/>
          </a:bodyPr>
          <a:lstStyle/>
          <a:p>
            <a:r>
              <a:rPr lang="en-US" sz="1800" dirty="0"/>
              <a:t>1. Supplier partnerships: Supplier partnerships in business involve establishing collaborative and mutually beneficial relationships with suppliers. </a:t>
            </a:r>
          </a:p>
          <a:p>
            <a:r>
              <a:rPr lang="en-US" sz="1800" dirty="0"/>
              <a:t>2. Internal partnerships: refer to collaborative relationships formed between different departments, teams, or individuals within the same organization. </a:t>
            </a:r>
          </a:p>
          <a:p>
            <a:r>
              <a:rPr lang="en-US" sz="1800" dirty="0"/>
              <a:t>3. Buyer partnerships: Buyer partnerships, also known as buyer-supplier partnerships or customer-supplier partnerships, are collaborative relationships between buyers (customers) and sellers (suppliers) in a business context. </a:t>
            </a:r>
          </a:p>
          <a:p>
            <a:r>
              <a:rPr lang="en-US" sz="1800" dirty="0"/>
              <a:t>4. Lateral partnerships: refer to collaborative relationships formed between different entities or organizations that operate at a certain marketing ecosystem. In our model, we consider relationship with stakeholders such as government, NGOs and other businesses. </a:t>
            </a:r>
          </a:p>
        </p:txBody>
      </p:sp>
      <p:pic>
        <p:nvPicPr>
          <p:cNvPr id="5" name="Picture 4" descr="Hands-on top of each other">
            <a:extLst>
              <a:ext uri="{FF2B5EF4-FFF2-40B4-BE49-F238E27FC236}">
                <a16:creationId xmlns:a16="http://schemas.microsoft.com/office/drawing/2014/main" id="{35305D5A-D455-DAD5-3E81-4E2A585EBDE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362" r="11663" b="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547765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93500E-35D9-3A75-3543-0BC04E0E3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3700"/>
              <a:t>The Process of Relationship Development</a:t>
            </a:r>
            <a:br>
              <a:rPr lang="en-US" sz="3700"/>
            </a:br>
            <a:endParaRPr lang="en-US" sz="3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8BCB52-9D0F-D553-DCFB-10DDBD72D8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794" y="2035278"/>
            <a:ext cx="5476774" cy="4527754"/>
          </a:xfrm>
        </p:spPr>
        <p:txBody>
          <a:bodyPr anchor="ctr">
            <a:normAutofit/>
          </a:bodyPr>
          <a:lstStyle/>
          <a:p>
            <a:r>
              <a:rPr lang="en-US" sz="2000" dirty="0"/>
              <a:t>The process of relationship development has been defined as consisting of eight distinct stages (Stone and Woodcock,1995).</a:t>
            </a:r>
          </a:p>
          <a:p>
            <a:r>
              <a:rPr lang="en-US" sz="2000" dirty="0" err="1"/>
              <a:t>i</a:t>
            </a:r>
            <a:r>
              <a:rPr lang="en-US" sz="2000" dirty="0"/>
              <a:t>. Recruitment: in this stage the marketer identifies the clients he would want to develop relationship with. </a:t>
            </a:r>
          </a:p>
          <a:p>
            <a:r>
              <a:rPr lang="en-US" sz="2000" dirty="0"/>
              <a:t>ii. Welcoming: in this stage the marketer welcomes the potential client and makes his intent of wanting to develop a relation with the customer clear. </a:t>
            </a:r>
          </a:p>
          <a:p>
            <a:r>
              <a:rPr lang="en-US" sz="2000" dirty="0"/>
              <a:t>iii. Getting acquainted: it is in this stage that the marketer seeks to know the goals, aspirations, needs and wants of his client. </a:t>
            </a:r>
          </a:p>
        </p:txBody>
      </p:sp>
      <p:pic>
        <p:nvPicPr>
          <p:cNvPr id="5" name="Picture 4" descr="Illustration of people on a blockchain">
            <a:extLst>
              <a:ext uri="{FF2B5EF4-FFF2-40B4-BE49-F238E27FC236}">
                <a16:creationId xmlns:a16="http://schemas.microsoft.com/office/drawing/2014/main" id="{9B129B41-5AF6-9BEF-B3F5-210A634E81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388" r="27300" b="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54446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93500E-35D9-3A75-3543-0BC04E0E3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3700"/>
              <a:t>The Process of Relationship Development</a:t>
            </a:r>
            <a:br>
              <a:rPr lang="en-US" sz="3700"/>
            </a:br>
            <a:endParaRPr lang="en-US" sz="3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8BCB52-9D0F-D553-DCFB-10DDBD72D8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794" y="1991032"/>
            <a:ext cx="5801238" cy="4616245"/>
          </a:xfrm>
        </p:spPr>
        <p:txBody>
          <a:bodyPr anchor="ctr">
            <a:normAutofit/>
          </a:bodyPr>
          <a:lstStyle/>
          <a:p>
            <a:r>
              <a:rPr lang="en-US" sz="2400" dirty="0"/>
              <a:t>iv. Account Management: this is the stage of running the accounts where the client does his side of the contract and likewise the marketer. </a:t>
            </a:r>
          </a:p>
          <a:p>
            <a:r>
              <a:rPr lang="en-US" sz="2400" dirty="0"/>
              <a:t>v. Intensive Care: this occurs when the parities have a very serious difference that has the potential to cripple or even terminate the relationship. </a:t>
            </a:r>
          </a:p>
          <a:p>
            <a:r>
              <a:rPr lang="en-US" sz="2400" dirty="0"/>
              <a:t>vi. Potential divorce: occurs when the differences between the parties cannot be resolved</a:t>
            </a:r>
            <a:r>
              <a:rPr lang="en-US" sz="2000" dirty="0"/>
              <a:t>. </a:t>
            </a:r>
          </a:p>
        </p:txBody>
      </p:sp>
      <p:pic>
        <p:nvPicPr>
          <p:cNvPr id="5" name="Picture 4" descr="Lock with a love heart">
            <a:extLst>
              <a:ext uri="{FF2B5EF4-FFF2-40B4-BE49-F238E27FC236}">
                <a16:creationId xmlns:a16="http://schemas.microsoft.com/office/drawing/2014/main" id="{838892B9-C5EC-B05F-6E5E-528CDA067A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434" r="27883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871707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93500E-35D9-3A75-3543-0BC04E0E3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3700"/>
              <a:t>The Process of Relationship Development</a:t>
            </a:r>
            <a:br>
              <a:rPr lang="en-US" sz="3700"/>
            </a:br>
            <a:endParaRPr lang="en-US" sz="3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8BCB52-9D0F-D553-DCFB-10DDBD72D8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 dirty="0"/>
              <a:t>vii.	Divorce: this stage is arrived at when the parties have to part ways. </a:t>
            </a:r>
          </a:p>
          <a:p>
            <a:r>
              <a:rPr lang="en-US" sz="2000" dirty="0"/>
              <a:t>Divorce must be done in such a way that there is room for coming back together and continue the business.</a:t>
            </a:r>
          </a:p>
          <a:p>
            <a:r>
              <a:rPr lang="en-US" sz="2000" dirty="0"/>
              <a:t>viii.	Win back: this is the final stage where the marketer tries to win back the lost customer. </a:t>
            </a:r>
          </a:p>
          <a:p>
            <a:r>
              <a:rPr lang="en-US" sz="2000" dirty="0"/>
              <a:t>As they say in politics, there are no permanent enemies in business, and all must work to ensure they meet their interest.</a:t>
            </a:r>
          </a:p>
          <a:p>
            <a:endParaRPr lang="en-US" sz="2000" dirty="0"/>
          </a:p>
        </p:txBody>
      </p:sp>
      <p:pic>
        <p:nvPicPr>
          <p:cNvPr id="5" name="Picture 4" descr="Illustration of people on a blockchain">
            <a:extLst>
              <a:ext uri="{FF2B5EF4-FFF2-40B4-BE49-F238E27FC236}">
                <a16:creationId xmlns:a16="http://schemas.microsoft.com/office/drawing/2014/main" id="{8E2941D9-C152-0E35-EB15-E2B5199D5A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388" r="27300" b="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597039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7E78F-994C-EF51-4A2C-90AC4DF8E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6981"/>
            <a:ext cx="10515600" cy="719075"/>
          </a:xfrm>
        </p:spPr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dirty="0"/>
              <a:t>Customer relationship life cycle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46CDC2-7382-25F9-2279-0338AF995E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96056"/>
            <a:ext cx="10515600" cy="528090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Source: adopted from Fill, C., &amp; McKee, S. (2011).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7740A5-D76C-23B7-3FC7-037692468E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039" y="896056"/>
            <a:ext cx="8123213" cy="473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6258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DD218B-BD6C-5E2E-4738-B84781496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/>
              <a:t>Customer relationship life cycle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984973-7ACE-B514-7879-E37096AF9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182762"/>
            <a:ext cx="5334197" cy="4057318"/>
          </a:xfrm>
        </p:spPr>
        <p:txBody>
          <a:bodyPr anchor="ctr">
            <a:normAutofit/>
          </a:bodyPr>
          <a:lstStyle/>
          <a:p>
            <a:r>
              <a:rPr lang="en-US" sz="2000" dirty="0"/>
              <a:t>1. Customer acquisition: </a:t>
            </a:r>
          </a:p>
          <a:p>
            <a:r>
              <a:rPr lang="en-US" sz="2000" dirty="0"/>
              <a:t>First, is a buyer–seller search for a suitable pairing. </a:t>
            </a:r>
          </a:p>
          <a:p>
            <a:r>
              <a:rPr lang="en-US" sz="2000" dirty="0"/>
              <a:t>Second, is a period of initiation during which both organizations seek out information about the other before any transaction occurs. </a:t>
            </a:r>
          </a:p>
          <a:p>
            <a:r>
              <a:rPr lang="en-US" sz="2000" dirty="0"/>
              <a:t>Third, is the socialization period during which the buyer and seller start to familiarize themselves with each other and gradually begin to reveal more information about themselves. </a:t>
            </a:r>
          </a:p>
          <a:p>
            <a:endParaRPr lang="en-US" sz="2000" dirty="0"/>
          </a:p>
        </p:txBody>
      </p:sp>
      <p:pic>
        <p:nvPicPr>
          <p:cNvPr id="5" name="Picture 4" descr="Red toy person in front of two lines of white figures">
            <a:extLst>
              <a:ext uri="{FF2B5EF4-FFF2-40B4-BE49-F238E27FC236}">
                <a16:creationId xmlns:a16="http://schemas.microsoft.com/office/drawing/2014/main" id="{C37A486C-6C9E-7C57-04CE-D9EF6E1738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98" r="22541" b="-2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641747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5B0944-1BC2-A817-24A0-1F508214A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/>
              <a:t>Customer relationship life cycle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74E1DD-E227-05E0-24E7-D7132D8941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285999"/>
            <a:ext cx="5034314" cy="4365523"/>
          </a:xfrm>
        </p:spPr>
        <p:txBody>
          <a:bodyPr anchor="ctr">
            <a:normAutofit/>
          </a:bodyPr>
          <a:lstStyle/>
          <a:p>
            <a:r>
              <a:rPr lang="en-US" sz="2000" dirty="0"/>
              <a:t>2. Customer development: </a:t>
            </a:r>
          </a:p>
          <a:p>
            <a:r>
              <a:rPr lang="en-US" sz="2000" dirty="0"/>
              <a:t>The seller encourages the buyer to try other products, increase the volume of purchases, engage with other added value services and to vary delivery times and quantities. </a:t>
            </a:r>
          </a:p>
          <a:p>
            <a:r>
              <a:rPr lang="en-US" sz="2000" dirty="0"/>
              <a:t>The buyer will agree according to specific needs and increase the level of the drive to become more involved with the supplier. </a:t>
            </a:r>
          </a:p>
          <a:p>
            <a:r>
              <a:rPr lang="en-US" sz="2000" dirty="0"/>
              <a:t>The buyer is able to determine whether it is worth or not to develop deeper relationships with the seller.</a:t>
            </a:r>
          </a:p>
          <a:p>
            <a:endParaRPr lang="en-US" sz="17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A1499E-E8D5-174B-BD95-C88558D807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170" r="23774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5338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80B96C-AEA3-4EB5-CCB2-9FEAD6DBE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/>
              <a:t>Customer relationship life cycle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4C5DC6-DF30-3521-F24B-7AD86802D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 dirty="0"/>
              <a:t>3. Customer retention: </a:t>
            </a:r>
          </a:p>
          <a:p>
            <a:r>
              <a:rPr lang="en-US" sz="2000" dirty="0"/>
              <a:t>Greater involvement in relationships results in greater levels of trust and commitment between the partners. </a:t>
            </a:r>
          </a:p>
          <a:p>
            <a:r>
              <a:rPr lang="en-US" sz="2000" dirty="0"/>
              <a:t>Whether both the buyer and seller are able to meet their individual and joint goals. </a:t>
            </a:r>
          </a:p>
          <a:p>
            <a:r>
              <a:rPr lang="en-US" sz="2000" dirty="0"/>
              <a:t>The means of measuring levels of retention as well as determining when resources are moved from acquisition to retention and back become critical. </a:t>
            </a:r>
          </a:p>
          <a:p>
            <a:endParaRPr lang="en-US" sz="2000" dirty="0"/>
          </a:p>
        </p:txBody>
      </p:sp>
      <p:pic>
        <p:nvPicPr>
          <p:cNvPr id="5" name="Picture 4" descr="Colourful carved figures of humans">
            <a:extLst>
              <a:ext uri="{FF2B5EF4-FFF2-40B4-BE49-F238E27FC236}">
                <a16:creationId xmlns:a16="http://schemas.microsoft.com/office/drawing/2014/main" id="{4792658D-C171-79D9-491A-C9A1F5BFB0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451" r="22217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12294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A1C075-7C57-03FF-115D-7A4BC9BCA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/>
              <a:t>Customer relationship life cycle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93FFD8-3340-1CE2-3DD6-4C045507E7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636196"/>
            <a:ext cx="5181798" cy="4118566"/>
          </a:xfrm>
        </p:spPr>
        <p:txBody>
          <a:bodyPr anchor="ctr">
            <a:normAutofit/>
          </a:bodyPr>
          <a:lstStyle/>
          <a:p>
            <a:r>
              <a:rPr lang="en-US" sz="2000" dirty="0"/>
              <a:t>4. Customer decline: </a:t>
            </a:r>
          </a:p>
          <a:p>
            <a:r>
              <a:rPr lang="en-US" sz="2000" dirty="0"/>
              <a:t>This period is concerned with the demise of the relationship in which case termination may occur</a:t>
            </a:r>
          </a:p>
          <a:p>
            <a:r>
              <a:rPr lang="en-US" sz="2000" dirty="0"/>
              <a:t>The more likely process in this phase is the buying organization deciding to reduce their reliance on the seller </a:t>
            </a:r>
          </a:p>
          <a:p>
            <a:r>
              <a:rPr lang="en-US" sz="2000" dirty="0"/>
              <a:t>Notifies them formally</a:t>
            </a:r>
          </a:p>
          <a:p>
            <a:r>
              <a:rPr lang="en-US" sz="2000" dirty="0"/>
              <a:t>Begins to reduce the frequency and duration of contact and moves the business to other, competitive organizations.</a:t>
            </a:r>
          </a:p>
          <a:p>
            <a:endParaRPr lang="en-US" sz="1700" dirty="0"/>
          </a:p>
        </p:txBody>
      </p:sp>
      <p:pic>
        <p:nvPicPr>
          <p:cNvPr id="5" name="Picture 4" descr="Graph on document with pen">
            <a:extLst>
              <a:ext uri="{FF2B5EF4-FFF2-40B4-BE49-F238E27FC236}">
                <a16:creationId xmlns:a16="http://schemas.microsoft.com/office/drawing/2014/main" id="{DDACF538-0C3C-645B-04FF-1EF56AEEB8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161" r="13438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3683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96FAEC-3AF6-13BE-318D-07849438A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3700"/>
              <a:t>Creating Customer Relationship Management Strategy.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46EEB8-38E5-3CA3-D8C5-9318B425C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5078559" cy="4114800"/>
          </a:xfrm>
        </p:spPr>
        <p:txBody>
          <a:bodyPr anchor="ctr">
            <a:normAutofit fontScale="92500" lnSpcReduction="20000"/>
          </a:bodyPr>
          <a:lstStyle/>
          <a:p>
            <a:r>
              <a:rPr lang="en-US" sz="2000" dirty="0"/>
              <a:t>1.	Acquiring the right customers: </a:t>
            </a:r>
          </a:p>
          <a:p>
            <a:r>
              <a:rPr lang="en-US" sz="2000" dirty="0"/>
              <a:t>Identify the most valuable customers </a:t>
            </a:r>
          </a:p>
          <a:p>
            <a:r>
              <a:rPr lang="en-US" sz="2000" dirty="0"/>
              <a:t>Calculate the share of their purchases (wallet) </a:t>
            </a:r>
          </a:p>
          <a:p>
            <a:r>
              <a:rPr lang="en-US" sz="2000" dirty="0"/>
              <a:t>Identify current and future high-value customers, </a:t>
            </a:r>
          </a:p>
          <a:p>
            <a:r>
              <a:rPr lang="en-US" sz="2000" dirty="0"/>
              <a:t>Marketing communications to high-value customers.</a:t>
            </a:r>
          </a:p>
          <a:p>
            <a:r>
              <a:rPr lang="en-US" sz="2000" dirty="0"/>
              <a:t>2.	 Crafting the right value proposition: </a:t>
            </a:r>
          </a:p>
          <a:p>
            <a:r>
              <a:rPr lang="en-US" sz="2000" dirty="0"/>
              <a:t>Determine the products or services the customers </a:t>
            </a:r>
          </a:p>
          <a:p>
            <a:r>
              <a:rPr lang="en-US" sz="2000" dirty="0"/>
              <a:t>Assess competitors offering </a:t>
            </a:r>
          </a:p>
          <a:p>
            <a:r>
              <a:rPr lang="en-US" sz="2000" dirty="0"/>
              <a:t>Create new distribution channels and pricing models.</a:t>
            </a:r>
          </a:p>
          <a:p>
            <a:endParaRPr lang="en-US" sz="1400" dirty="0"/>
          </a:p>
        </p:txBody>
      </p:sp>
      <p:pic>
        <p:nvPicPr>
          <p:cNvPr id="5" name="Picture 4" descr="Graph">
            <a:extLst>
              <a:ext uri="{FF2B5EF4-FFF2-40B4-BE49-F238E27FC236}">
                <a16:creationId xmlns:a16="http://schemas.microsoft.com/office/drawing/2014/main" id="{0FE5A35A-56CA-60BD-58D1-331B150C8B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558" r="27824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5260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96FAEC-3AF6-13BE-318D-07849438A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3700"/>
              <a:t>Creating Customer Relationship Management Strategy.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46EEB8-38E5-3CA3-D8C5-9318B425C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/>
              <a:t>3. Instituting the best processes: </a:t>
            </a:r>
          </a:p>
          <a:p>
            <a:r>
              <a:rPr lang="en-US" sz="2000"/>
              <a:t>Research the best way to deliver the products or services to customers, </a:t>
            </a:r>
          </a:p>
          <a:p>
            <a:r>
              <a:rPr lang="en-US" sz="2000"/>
              <a:t>Determine the service capabilities that must be developed</a:t>
            </a:r>
          </a:p>
          <a:p>
            <a:r>
              <a:rPr lang="en-US" sz="2000"/>
              <a:t> The technology investments that are required to implement customer strategy, </a:t>
            </a:r>
          </a:p>
          <a:p>
            <a:r>
              <a:rPr lang="en-US" sz="2000"/>
              <a:t>Provide better information to customers </a:t>
            </a:r>
          </a:p>
          <a:p>
            <a:r>
              <a:rPr lang="en-US" sz="2000"/>
              <a:t>Manage logistics and the supply chain more efficiently.</a:t>
            </a:r>
          </a:p>
          <a:p>
            <a:endParaRPr lang="en-US" sz="2000"/>
          </a:p>
        </p:txBody>
      </p:sp>
      <p:pic>
        <p:nvPicPr>
          <p:cNvPr id="5" name="Picture 4" descr="A 3D pattern of ring shapes connected by lines">
            <a:extLst>
              <a:ext uri="{FF2B5EF4-FFF2-40B4-BE49-F238E27FC236}">
                <a16:creationId xmlns:a16="http://schemas.microsoft.com/office/drawing/2014/main" id="{933451E3-537E-E9B7-E258-DD7CC23975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798" r="44519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069830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96FAEC-3AF6-13BE-318D-07849438A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3700"/>
              <a:t>Creating Customer Relationship Management Strategy.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46EEB8-38E5-3CA3-D8C5-9318B425C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/>
              <a:t>4. Motivating employees: </a:t>
            </a:r>
          </a:p>
          <a:p>
            <a:r>
              <a:rPr lang="en-US" sz="2000"/>
              <a:t> Identify the tools the employees need to foster customer relationships. </a:t>
            </a:r>
          </a:p>
          <a:p>
            <a:r>
              <a:rPr lang="en-US" sz="2000"/>
              <a:t> Earn employee loyalty by investing in training and development </a:t>
            </a:r>
          </a:p>
          <a:p>
            <a:r>
              <a:rPr lang="en-US" sz="2000"/>
              <a:t>Align employee incentives and performance measures and </a:t>
            </a:r>
          </a:p>
          <a:p>
            <a:r>
              <a:rPr lang="en-US" sz="2000"/>
              <a:t>Distribute customer knowledge to employees throughout the organization.</a:t>
            </a:r>
          </a:p>
          <a:p>
            <a:endParaRPr lang="en-US" sz="2000"/>
          </a:p>
        </p:txBody>
      </p:sp>
      <p:pic>
        <p:nvPicPr>
          <p:cNvPr id="5" name="Picture 4" descr="Person holding a puzzle piece">
            <a:extLst>
              <a:ext uri="{FF2B5EF4-FFF2-40B4-BE49-F238E27FC236}">
                <a16:creationId xmlns:a16="http://schemas.microsoft.com/office/drawing/2014/main" id="{31F1B21C-2B2D-41B6-BF80-513AFF850D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856" r="23530" b="-2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88045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96FAEC-3AF6-13BE-318D-07849438A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3700"/>
              <a:t>Creating Customer Relationship Management Strategy.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46EEB8-38E5-3CA3-D8C5-9318B425C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 dirty="0"/>
              <a:t>5.	Learning to retain customers: </a:t>
            </a:r>
          </a:p>
          <a:p>
            <a:r>
              <a:rPr lang="en-US" sz="2000" dirty="0"/>
              <a:t>Understand why customers defect and how to win them back. </a:t>
            </a:r>
          </a:p>
          <a:p>
            <a:r>
              <a:rPr lang="en-US" sz="2000" dirty="0"/>
              <a:t>Identify the strategies their competitors are using to win your high-value customers. </a:t>
            </a:r>
          </a:p>
          <a:p>
            <a:r>
              <a:rPr lang="en-US" sz="2000" dirty="0"/>
              <a:t>Tracking customer defection and retention and service satisfaction levels are crucial in this process. </a:t>
            </a:r>
          </a:p>
          <a:p>
            <a:endParaRPr lang="en-US" sz="2000" dirty="0"/>
          </a:p>
        </p:txBody>
      </p:sp>
      <p:pic>
        <p:nvPicPr>
          <p:cNvPr id="5" name="Picture 4" descr="Drawings on colourful paper">
            <a:extLst>
              <a:ext uri="{FF2B5EF4-FFF2-40B4-BE49-F238E27FC236}">
                <a16:creationId xmlns:a16="http://schemas.microsoft.com/office/drawing/2014/main" id="{AF9FC1E4-ECD5-42C5-2BF7-905D350540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953" r="34210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110337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05AC1C-D62C-0755-27C4-A8F088ADD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3400"/>
              <a:t>Application of Technology in Customer Relationship Management.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F916E1-F981-B001-3711-61FC515C9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3" y="2285999"/>
            <a:ext cx="5078558" cy="4572001"/>
          </a:xfrm>
        </p:spPr>
        <p:txBody>
          <a:bodyPr anchor="ctr">
            <a:normAutofit/>
          </a:bodyPr>
          <a:lstStyle/>
          <a:p>
            <a:r>
              <a:rPr lang="en-US" sz="2000" dirty="0"/>
              <a:t>The impact of technology in customer relationship management is profound. </a:t>
            </a:r>
          </a:p>
          <a:p>
            <a:r>
              <a:rPr lang="en-US" sz="2000" dirty="0"/>
              <a:t> The use of ICT in business relationships has seen development in automation, standardization and improved communications, greater efficiencies, and increased quantities of targeted information to identified clients. </a:t>
            </a:r>
          </a:p>
          <a:p>
            <a:r>
              <a:rPr lang="en-US" sz="2000" dirty="0"/>
              <a:t>The use of technology has destroyed some relationships as well as create opportunities for others. </a:t>
            </a:r>
          </a:p>
          <a:p>
            <a:r>
              <a:rPr lang="en-US" sz="2000" dirty="0"/>
              <a:t>Strategically orientated purchases may be maintained through strong relationships between partnerships and alliances</a:t>
            </a:r>
          </a:p>
          <a:p>
            <a:endParaRPr lang="en-US" sz="1600" dirty="0"/>
          </a:p>
        </p:txBody>
      </p:sp>
      <p:pic>
        <p:nvPicPr>
          <p:cNvPr id="5" name="Picture 4" descr="Top shot of a representation of networks with stick figures.">
            <a:extLst>
              <a:ext uri="{FF2B5EF4-FFF2-40B4-BE49-F238E27FC236}">
                <a16:creationId xmlns:a16="http://schemas.microsoft.com/office/drawing/2014/main" id="{AE6844BB-5241-0E74-F482-80B9AD7972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328" r="8495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1730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05AC1C-D62C-0755-27C4-A8F088ADD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3700"/>
              <a:t>Application of Technology in Customer Relationship Management.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F916E1-F981-B001-3711-61FC515C9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919219" cy="4387756"/>
          </a:xfrm>
        </p:spPr>
        <p:txBody>
          <a:bodyPr anchor="ctr">
            <a:normAutofit fontScale="92500" lnSpcReduction="10000"/>
          </a:bodyPr>
          <a:lstStyle/>
          <a:p>
            <a:r>
              <a:rPr lang="en-US" sz="2000" dirty="0"/>
              <a:t>Customer relationship management applications were initially designed for supplier organizations to enable them to manage their end-user customers.</a:t>
            </a:r>
          </a:p>
          <a:p>
            <a:r>
              <a:rPr lang="en-US" sz="2000" dirty="0"/>
              <a:t> The aim of CRM systems is to provide all employees who interact with customers, either directly or indirectly, access to real-time customer information. </a:t>
            </a:r>
          </a:p>
          <a:p>
            <a:r>
              <a:rPr lang="en-US" sz="2000" dirty="0"/>
              <a:t>CRM applications typically consist of call management, lead management, customer record, sales support, and payment systems.</a:t>
            </a:r>
          </a:p>
          <a:p>
            <a:r>
              <a:rPr lang="en-US" sz="2000" dirty="0"/>
              <a:t> Ideally, CRM systems should be incorporated as part of an overall strategic approach (Wightman, 2000).  </a:t>
            </a:r>
          </a:p>
          <a:p>
            <a:r>
              <a:rPr lang="en-US" sz="2000" dirty="0"/>
              <a:t>Rapp et al. (2010) note that durable customer relationships are best maintained using a “combination of customer-centric technology, human, and business resources along with a relationship-focused strategy”.</a:t>
            </a:r>
          </a:p>
          <a:p>
            <a:endParaRPr lang="en-US" sz="1400" dirty="0"/>
          </a:p>
        </p:txBody>
      </p:sp>
      <p:pic>
        <p:nvPicPr>
          <p:cNvPr id="5" name="Picture 4" descr="Person watching empty phone">
            <a:extLst>
              <a:ext uri="{FF2B5EF4-FFF2-40B4-BE49-F238E27FC236}">
                <a16:creationId xmlns:a16="http://schemas.microsoft.com/office/drawing/2014/main" id="{B45F1C1F-1185-3215-26B5-C2C5EB5A9F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661" r="8502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098980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05AC1C-D62C-0755-27C4-A8F088ADD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3700"/>
              <a:t>Application of Technology in Customer Relationship Management.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F916E1-F981-B001-3711-61FC515C9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/>
              <a:t>The success of using information technology to improve customer relationship management (CRM) depends on:</a:t>
            </a:r>
          </a:p>
          <a:p>
            <a:r>
              <a:rPr lang="en-US" sz="2000"/>
              <a:t>1. CRM perceived usefulness</a:t>
            </a:r>
          </a:p>
          <a:p>
            <a:r>
              <a:rPr lang="en-US" sz="2000"/>
              <a:t>2. Setting of accurate expectations regarding system usage </a:t>
            </a:r>
          </a:p>
          <a:p>
            <a:r>
              <a:rPr lang="en-US" sz="2000"/>
              <a:t>3. Salesperson innovativeness toward new technological tools </a:t>
            </a:r>
          </a:p>
          <a:p>
            <a:r>
              <a:rPr lang="en-US" sz="2000"/>
              <a:t>4. CRM perceived ease of use </a:t>
            </a:r>
          </a:p>
          <a:p>
            <a:r>
              <a:rPr lang="en-US" sz="2000"/>
              <a:t>5. Supervisor encouragement and support</a:t>
            </a:r>
          </a:p>
        </p:txBody>
      </p:sp>
      <p:pic>
        <p:nvPicPr>
          <p:cNvPr id="5" name="Picture 4" descr="Person watching empty phone">
            <a:extLst>
              <a:ext uri="{FF2B5EF4-FFF2-40B4-BE49-F238E27FC236}">
                <a16:creationId xmlns:a16="http://schemas.microsoft.com/office/drawing/2014/main" id="{11082426-4FAC-9EC0-AFDD-A8830FEB13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661" r="8502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250596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232B31-481F-FC8A-ED15-C7515604C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/>
              <a:t>Drawbacks of Relationship Marketing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9301E8-5D1F-764F-8DC8-7C39C097A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 dirty="0"/>
              <a:t>Though relationship marketing is hailed for its contribution to increasing business performance, there are also demerits to this business strategy. </a:t>
            </a:r>
          </a:p>
          <a:p>
            <a:r>
              <a:rPr lang="en-US" sz="2000" dirty="0"/>
              <a:t>New customers negligence </a:t>
            </a:r>
          </a:p>
          <a:p>
            <a:r>
              <a:rPr lang="en-US" sz="2000" dirty="0"/>
              <a:t>Instant gratification customer</a:t>
            </a:r>
          </a:p>
          <a:p>
            <a:r>
              <a:rPr lang="en-US" sz="2000" dirty="0"/>
              <a:t>Time constrains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53781F-64F5-6A9E-4925-603800D3A7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180" r="39137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314559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232B31-481F-FC8A-ED15-C7515604C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/>
              <a:t>Drawbacks of Relationship Marketing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9301E8-5D1F-764F-8DC8-7C39C097A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/>
              <a:t> Value proposition change difficulties </a:t>
            </a:r>
          </a:p>
          <a:p>
            <a:r>
              <a:rPr lang="en-US" sz="2000"/>
              <a:t>Too many demands  </a:t>
            </a:r>
          </a:p>
          <a:p>
            <a:r>
              <a:rPr lang="en-US" sz="2000"/>
              <a:t>Resource Intensive </a:t>
            </a:r>
          </a:p>
          <a:p>
            <a:r>
              <a:rPr lang="en-US" sz="2000"/>
              <a:t>Dependency on Individual Relationships </a:t>
            </a:r>
          </a:p>
          <a:p>
            <a:r>
              <a:rPr lang="en-US" sz="2000"/>
              <a:t>Potential for Over personalization</a:t>
            </a:r>
          </a:p>
        </p:txBody>
      </p:sp>
      <p:pic>
        <p:nvPicPr>
          <p:cNvPr id="5" name="Picture 4" descr="Drawings on colourful paper">
            <a:extLst>
              <a:ext uri="{FF2B5EF4-FFF2-40B4-BE49-F238E27FC236}">
                <a16:creationId xmlns:a16="http://schemas.microsoft.com/office/drawing/2014/main" id="{FE1CEFAC-2301-2DA1-E925-3B2EF877CF9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953" r="34210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947323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232B31-481F-FC8A-ED15-C7515604C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/>
              <a:t>Drawbacks of Relationship Marketing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9301E8-5D1F-764F-8DC8-7C39C097A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1700"/>
              <a:t>Difficulty Scaling up</a:t>
            </a:r>
          </a:p>
          <a:p>
            <a:r>
              <a:rPr lang="en-US" sz="1700"/>
              <a:t>Customer Turnover </a:t>
            </a:r>
          </a:p>
          <a:p>
            <a:r>
              <a:rPr lang="en-US" sz="1700"/>
              <a:t>Measurement and ROI difficulties </a:t>
            </a:r>
          </a:p>
          <a:p>
            <a:r>
              <a:rPr lang="en-US" sz="1700"/>
              <a:t>Despite these drawbacks, relationship marketing remains a valuable strategy for businesses looking to foster long-term customer loyalty, enhance brand reputation, and drive sustainable growth. </a:t>
            </a:r>
          </a:p>
          <a:p>
            <a:r>
              <a:rPr lang="en-US" sz="1700"/>
              <a:t>However, it's essential for businesses to carefully balance the benefits and challenges of relationship marketing and tailor their strategies to align with their specific goals and resources.</a:t>
            </a:r>
          </a:p>
          <a:p>
            <a:endParaRPr lang="en-US" sz="17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B78E1C-AADE-79AB-2161-F3153F4BEC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180" r="39137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584145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EBFA4C8-C301-60A7-C96E-E85360F5DF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1729117"/>
          </a:xfrm>
          <a:prstGeom prst="rect">
            <a:avLst/>
          </a:prstGeom>
          <a:ln>
            <a:noFill/>
          </a:ln>
          <a:effectLst>
            <a:outerShdw blurRad="368300" dist="101600" dir="546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1F2DD2-4FA0-9E3A-39E1-3CAF47489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283714"/>
            <a:ext cx="9906799" cy="1161688"/>
          </a:xfrm>
        </p:spPr>
        <p:txBody>
          <a:bodyPr anchor="ctr">
            <a:normAutofit/>
          </a:bodyPr>
          <a:lstStyle/>
          <a:p>
            <a:r>
              <a:rPr lang="en-US" sz="400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41E3B3-303F-413A-A745-64E06E6F7E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3561" y="2217761"/>
            <a:ext cx="7680959" cy="4034116"/>
          </a:xfrm>
        </p:spPr>
        <p:txBody>
          <a:bodyPr anchor="ctr">
            <a:normAutofit/>
          </a:bodyPr>
          <a:lstStyle/>
          <a:p>
            <a:r>
              <a:rPr lang="en-US" sz="1100" dirty="0" err="1"/>
              <a:t>Avlonitis</a:t>
            </a:r>
            <a:r>
              <a:rPr lang="en-US" sz="1100" dirty="0"/>
              <a:t>, George J. and Panagopoulos, Nikolaos G. (2005). “Antecedents and consequences of CRM technology acceptance in the sales force.” Industrial Marketing Management, Vol. 34, </a:t>
            </a:r>
            <a:r>
              <a:rPr lang="en-US" sz="1100" dirty="0" err="1"/>
              <a:t>Iss</a:t>
            </a:r>
            <a:r>
              <a:rPr lang="en-US" sz="1100" dirty="0"/>
              <a:t>. 4, May, 369–77.</a:t>
            </a:r>
          </a:p>
          <a:p>
            <a:r>
              <a:rPr lang="en-US" sz="1100" dirty="0"/>
              <a:t>Berry, L. L. (1983), "Relationship Marketing," in Emerging Perspectives on Services Marketing, L. Berry, G.L. </a:t>
            </a:r>
            <a:r>
              <a:rPr lang="en-US" sz="1100" dirty="0" err="1"/>
              <a:t>Shostack</a:t>
            </a:r>
            <a:r>
              <a:rPr lang="en-US" sz="1100" dirty="0"/>
              <a:t>, and G.D. </a:t>
            </a:r>
            <a:r>
              <a:rPr lang="en-US" sz="1100" dirty="0" err="1"/>
              <a:t>Upah</a:t>
            </a:r>
            <a:r>
              <a:rPr lang="en-US" sz="1100" dirty="0"/>
              <a:t>, eds. Chicago: American Marketing Association, 25-28.</a:t>
            </a:r>
          </a:p>
          <a:p>
            <a:r>
              <a:rPr lang="en-US" sz="1100" dirty="0"/>
              <a:t>Bruce De Young  (1988) Relationship marketing  Journal of extension  Oregon State University-Corvallis</a:t>
            </a:r>
          </a:p>
          <a:p>
            <a:r>
              <a:rPr lang="en-US" sz="1100" dirty="0"/>
              <a:t>Buehrer, Richard E., </a:t>
            </a:r>
            <a:r>
              <a:rPr lang="en-US" sz="1100" dirty="0" err="1"/>
              <a:t>Senecal</a:t>
            </a:r>
            <a:r>
              <a:rPr lang="en-US" sz="1100" dirty="0"/>
              <a:t>, Sylvain, and </a:t>
            </a:r>
            <a:r>
              <a:rPr lang="en-US" sz="1100" dirty="0" err="1"/>
              <a:t>Pullins</a:t>
            </a:r>
            <a:r>
              <a:rPr lang="en-US" sz="1100" dirty="0"/>
              <a:t>, Ellen Bolman (2005). “Sales force technology usage – reasons, barriers, and support: An exploratory investigation.” Industrial Marketing Management, Vol. 34, </a:t>
            </a:r>
            <a:r>
              <a:rPr lang="en-US" sz="1100" dirty="0" err="1"/>
              <a:t>Iss</a:t>
            </a:r>
            <a:r>
              <a:rPr lang="en-US" sz="1100" dirty="0"/>
              <a:t>. 4, May, 399–405.</a:t>
            </a:r>
          </a:p>
          <a:p>
            <a:r>
              <a:rPr lang="en-US" sz="1100" dirty="0"/>
              <a:t>Doyle, Stephen X. and George T. Roth (1992), "Selling and Sales Management in Action: The Use of Insight Coaching to Improve Relationship Selling," Journal of Personal Selling and Sales Management, 12 (winter), 59-64. </a:t>
            </a:r>
          </a:p>
          <a:p>
            <a:r>
              <a:rPr lang="en-US" sz="1100" dirty="0"/>
              <a:t>Fill, C., &amp; McKee, S. (2011). Business marketing face to face. Goodfellow Publishers, Limited.</a:t>
            </a:r>
          </a:p>
          <a:p>
            <a:r>
              <a:rPr lang="en-US" sz="1100" dirty="0"/>
              <a:t>Jackson, Barbara Bund (1985), Winning and Keeping Industrial Customers. Lexington, KY: Lexington Books.</a:t>
            </a:r>
          </a:p>
          <a:p>
            <a:r>
              <a:rPr lang="en-US" sz="1100" dirty="0"/>
              <a:t>Morgan, R. M., &amp; Shelby D. H. (1994), “The Commitment-Trust Theory of Relationship Marketing.” Journal of Marketing 58 (July), 20–38. </a:t>
            </a:r>
          </a:p>
          <a:p>
            <a:r>
              <a:rPr lang="en-US" sz="1100" dirty="0"/>
              <a:t>Rapp, A., Trainor, K.J. and Agnihotri, R. (2010) Performance implications of customer linking.</a:t>
            </a:r>
          </a:p>
          <a:p>
            <a:r>
              <a:rPr lang="en-US" sz="1100" dirty="0" err="1"/>
              <a:t>Skjott</a:t>
            </a:r>
            <a:r>
              <a:rPr lang="en-US" sz="1100" dirty="0"/>
              <a:t>-Larsen, T., </a:t>
            </a:r>
            <a:r>
              <a:rPr lang="en-US" sz="1100" dirty="0" err="1"/>
              <a:t>Kotazab</a:t>
            </a:r>
            <a:r>
              <a:rPr lang="en-US" sz="1100" dirty="0"/>
              <a:t>, H. and </a:t>
            </a:r>
            <a:r>
              <a:rPr lang="en-US" sz="1100" dirty="0" err="1"/>
              <a:t>Grieger</a:t>
            </a:r>
            <a:r>
              <a:rPr lang="en-US" sz="1100" dirty="0"/>
              <a:t>, M. (2003) Electronic marketplaces and supply</a:t>
            </a:r>
          </a:p>
          <a:p>
            <a:r>
              <a:rPr lang="en-US" sz="1100" dirty="0"/>
              <a:t>Wightman, T. (2000) e-CRM: the Critical dot.com discipline, </a:t>
            </a:r>
            <a:r>
              <a:rPr lang="en-US" sz="1100" dirty="0" err="1"/>
              <a:t>Admap</a:t>
            </a:r>
            <a:r>
              <a:rPr lang="en-US" sz="1100" dirty="0"/>
              <a:t> (April) 46–48.</a:t>
            </a:r>
          </a:p>
          <a:p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3870329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3D5D27-8E7F-2C99-85A6-06BBA750C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/>
              <a:t>Management research project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EC2C4-A201-5E7C-C315-41463C4468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/>
              <a:t>Part 9</a:t>
            </a:r>
          </a:p>
          <a:p>
            <a:r>
              <a:rPr lang="en-US" sz="2000"/>
              <a:t>1.	Determine the extent to which the firm you are studying is applying relationship marketing strategy.</a:t>
            </a:r>
          </a:p>
          <a:p>
            <a:r>
              <a:rPr lang="en-US" sz="2000"/>
              <a:t>2.	Recommend any changes required to improve relationships within and without the firm </a:t>
            </a:r>
          </a:p>
          <a:p>
            <a:endParaRPr lang="en-US" sz="2000"/>
          </a:p>
        </p:txBody>
      </p:sp>
      <p:pic>
        <p:nvPicPr>
          <p:cNvPr id="5" name="Picture 4" descr="Graph on document with pen">
            <a:extLst>
              <a:ext uri="{FF2B5EF4-FFF2-40B4-BE49-F238E27FC236}">
                <a16:creationId xmlns:a16="http://schemas.microsoft.com/office/drawing/2014/main" id="{E033CAD2-DA6C-76D0-2C8C-D8B2513BD5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943" r="17221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02393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5314994-6337-4875-8CF5-652CAFE83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1999" cy="4267200"/>
            <a:chOff x="7467600" y="0"/>
            <a:chExt cx="4724400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3A2D4D6-D501-439A-9FC6-397879C465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CD20BAA-1998-4EBB-AD61-13A92072EC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449A6C7-D15F-4AA5-BFA5-71A404B47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267200"/>
          </a:xfrm>
          <a:custGeom>
            <a:avLst/>
            <a:gdLst>
              <a:gd name="connsiteX0" fmla="*/ 2537169 w 12192000"/>
              <a:gd name="connsiteY0" fmla="*/ 4125568 h 4267200"/>
              <a:gd name="connsiteX1" fmla="*/ 3246267 w 12192000"/>
              <a:gd name="connsiteY1" fmla="*/ 4262961 h 4267200"/>
              <a:gd name="connsiteX2" fmla="*/ 3253970 w 12192000"/>
              <a:gd name="connsiteY2" fmla="*/ 4267200 h 4267200"/>
              <a:gd name="connsiteX3" fmla="*/ 3071791 w 12192000"/>
              <a:gd name="connsiteY3" fmla="*/ 4267200 h 4267200"/>
              <a:gd name="connsiteX4" fmla="*/ 2975095 w 12192000"/>
              <a:gd name="connsiteY4" fmla="*/ 4243356 h 4267200"/>
              <a:gd name="connsiteX5" fmla="*/ 2626982 w 12192000"/>
              <a:gd name="connsiteY5" fmla="*/ 4206450 h 4267200"/>
              <a:gd name="connsiteX6" fmla="*/ 2490617 w 12192000"/>
              <a:gd name="connsiteY6" fmla="*/ 4206951 h 4267200"/>
              <a:gd name="connsiteX7" fmla="*/ 2819869 w 12192000"/>
              <a:gd name="connsiteY7" fmla="*/ 4252936 h 4267200"/>
              <a:gd name="connsiteX8" fmla="*/ 2900997 w 12192000"/>
              <a:gd name="connsiteY8" fmla="*/ 4267200 h 4267200"/>
              <a:gd name="connsiteX9" fmla="*/ 2705858 w 12192000"/>
              <a:gd name="connsiteY9" fmla="*/ 4267200 h 4267200"/>
              <a:gd name="connsiteX10" fmla="*/ 2561467 w 12192000"/>
              <a:gd name="connsiteY10" fmla="*/ 4246270 h 4267200"/>
              <a:gd name="connsiteX11" fmla="*/ 2305292 w 12192000"/>
              <a:gd name="connsiteY11" fmla="*/ 4219492 h 4267200"/>
              <a:gd name="connsiteX12" fmla="*/ 2409349 w 12192000"/>
              <a:gd name="connsiteY12" fmla="*/ 4267200 h 4267200"/>
              <a:gd name="connsiteX13" fmla="*/ 2266705 w 12192000"/>
              <a:gd name="connsiteY13" fmla="*/ 4267200 h 4267200"/>
              <a:gd name="connsiteX14" fmla="*/ 2183576 w 12192000"/>
              <a:gd name="connsiteY14" fmla="*/ 4227150 h 4267200"/>
              <a:gd name="connsiteX15" fmla="*/ 2151029 w 12192000"/>
              <a:gd name="connsiteY15" fmla="*/ 4146947 h 4267200"/>
              <a:gd name="connsiteX16" fmla="*/ 2537169 w 12192000"/>
              <a:gd name="connsiteY16" fmla="*/ 4125568 h 4267200"/>
              <a:gd name="connsiteX17" fmla="*/ 9258094 w 12192000"/>
              <a:gd name="connsiteY17" fmla="*/ 3958602 h 4267200"/>
              <a:gd name="connsiteX18" fmla="*/ 8526712 w 12192000"/>
              <a:gd name="connsiteY18" fmla="*/ 4119804 h 4267200"/>
              <a:gd name="connsiteX19" fmla="*/ 9258094 w 12192000"/>
              <a:gd name="connsiteY19" fmla="*/ 3958602 h 4267200"/>
              <a:gd name="connsiteX20" fmla="*/ 9168987 w 12192000"/>
              <a:gd name="connsiteY20" fmla="*/ 3919232 h 4267200"/>
              <a:gd name="connsiteX21" fmla="*/ 8603910 w 12192000"/>
              <a:gd name="connsiteY21" fmla="*/ 4068895 h 4267200"/>
              <a:gd name="connsiteX22" fmla="*/ 9252382 w 12192000"/>
              <a:gd name="connsiteY22" fmla="*/ 3927759 h 4267200"/>
              <a:gd name="connsiteX23" fmla="*/ 9168987 w 12192000"/>
              <a:gd name="connsiteY23" fmla="*/ 3919232 h 4267200"/>
              <a:gd name="connsiteX24" fmla="*/ 1635889 w 12192000"/>
              <a:gd name="connsiteY24" fmla="*/ 3709494 h 4267200"/>
              <a:gd name="connsiteX25" fmla="*/ 1634800 w 12192000"/>
              <a:gd name="connsiteY25" fmla="*/ 3731111 h 4267200"/>
              <a:gd name="connsiteX26" fmla="*/ 1635889 w 12192000"/>
              <a:gd name="connsiteY26" fmla="*/ 3709494 h 4267200"/>
              <a:gd name="connsiteX27" fmla="*/ 3174829 w 12192000"/>
              <a:gd name="connsiteY27" fmla="*/ 3620110 h 4267200"/>
              <a:gd name="connsiteX28" fmla="*/ 3189263 w 12192000"/>
              <a:gd name="connsiteY28" fmla="*/ 3625726 h 4267200"/>
              <a:gd name="connsiteX29" fmla="*/ 3560912 w 12192000"/>
              <a:gd name="connsiteY29" fmla="*/ 4079863 h 4267200"/>
              <a:gd name="connsiteX30" fmla="*/ 3611854 w 12192000"/>
              <a:gd name="connsiteY30" fmla="*/ 4188366 h 4267200"/>
              <a:gd name="connsiteX31" fmla="*/ 3631583 w 12192000"/>
              <a:gd name="connsiteY31" fmla="*/ 4267200 h 4267200"/>
              <a:gd name="connsiteX32" fmla="*/ 3575699 w 12192000"/>
              <a:gd name="connsiteY32" fmla="*/ 4267200 h 4267200"/>
              <a:gd name="connsiteX33" fmla="*/ 3575567 w 12192000"/>
              <a:gd name="connsiteY33" fmla="*/ 4263588 h 4267200"/>
              <a:gd name="connsiteX34" fmla="*/ 3467355 w 12192000"/>
              <a:gd name="connsiteY34" fmla="*/ 3988130 h 4267200"/>
              <a:gd name="connsiteX35" fmla="*/ 3310753 w 12192000"/>
              <a:gd name="connsiteY35" fmla="*/ 3787140 h 4267200"/>
              <a:gd name="connsiteX36" fmla="*/ 3291335 w 12192000"/>
              <a:gd name="connsiteY36" fmla="*/ 3767420 h 4267200"/>
              <a:gd name="connsiteX37" fmla="*/ 3390805 w 12192000"/>
              <a:gd name="connsiteY37" fmla="*/ 3937163 h 4267200"/>
              <a:gd name="connsiteX38" fmla="*/ 3545740 w 12192000"/>
              <a:gd name="connsiteY38" fmla="*/ 4251102 h 4267200"/>
              <a:gd name="connsiteX39" fmla="*/ 3550709 w 12192000"/>
              <a:gd name="connsiteY39" fmla="*/ 4267200 h 4267200"/>
              <a:gd name="connsiteX40" fmla="*/ 3513586 w 12192000"/>
              <a:gd name="connsiteY40" fmla="*/ 4267200 h 4267200"/>
              <a:gd name="connsiteX41" fmla="*/ 3470728 w 12192000"/>
              <a:gd name="connsiteY41" fmla="*/ 4152456 h 4267200"/>
              <a:gd name="connsiteX42" fmla="*/ 3364433 w 12192000"/>
              <a:gd name="connsiteY42" fmla="*/ 3953121 h 4267200"/>
              <a:gd name="connsiteX43" fmla="*/ 3316479 w 12192000"/>
              <a:gd name="connsiteY43" fmla="*/ 3872136 h 4267200"/>
              <a:gd name="connsiteX44" fmla="*/ 3504482 w 12192000"/>
              <a:gd name="connsiteY44" fmla="*/ 4267200 h 4267200"/>
              <a:gd name="connsiteX45" fmla="*/ 3467547 w 12192000"/>
              <a:gd name="connsiteY45" fmla="*/ 4267200 h 4267200"/>
              <a:gd name="connsiteX46" fmla="*/ 3177952 w 12192000"/>
              <a:gd name="connsiteY46" fmla="*/ 3657386 h 4267200"/>
              <a:gd name="connsiteX47" fmla="*/ 3174829 w 12192000"/>
              <a:gd name="connsiteY47" fmla="*/ 3620110 h 4267200"/>
              <a:gd name="connsiteX48" fmla="*/ 11279315 w 12192000"/>
              <a:gd name="connsiteY48" fmla="*/ 3618448 h 4267200"/>
              <a:gd name="connsiteX49" fmla="*/ 11317765 w 12192000"/>
              <a:gd name="connsiteY49" fmla="*/ 3638405 h 4267200"/>
              <a:gd name="connsiteX50" fmla="*/ 11304886 w 12192000"/>
              <a:gd name="connsiteY50" fmla="*/ 4200582 h 4267200"/>
              <a:gd name="connsiteX51" fmla="*/ 11298904 w 12192000"/>
              <a:gd name="connsiteY51" fmla="*/ 4267200 h 4267200"/>
              <a:gd name="connsiteX52" fmla="*/ 11213088 w 12192000"/>
              <a:gd name="connsiteY52" fmla="*/ 4267200 h 4267200"/>
              <a:gd name="connsiteX53" fmla="*/ 11219157 w 12192000"/>
              <a:gd name="connsiteY53" fmla="*/ 4210725 h 4267200"/>
              <a:gd name="connsiteX54" fmla="*/ 11225213 w 12192000"/>
              <a:gd name="connsiteY54" fmla="*/ 3936722 h 4267200"/>
              <a:gd name="connsiteX55" fmla="*/ 11182914 w 12192000"/>
              <a:gd name="connsiteY55" fmla="*/ 4196771 h 4267200"/>
              <a:gd name="connsiteX56" fmla="*/ 11172266 w 12192000"/>
              <a:gd name="connsiteY56" fmla="*/ 4267200 h 4267200"/>
              <a:gd name="connsiteX57" fmla="*/ 11140975 w 12192000"/>
              <a:gd name="connsiteY57" fmla="*/ 4267200 h 4267200"/>
              <a:gd name="connsiteX58" fmla="*/ 11152239 w 12192000"/>
              <a:gd name="connsiteY58" fmla="*/ 4192628 h 4267200"/>
              <a:gd name="connsiteX59" fmla="*/ 11201005 w 12192000"/>
              <a:gd name="connsiteY59" fmla="*/ 3900089 h 4267200"/>
              <a:gd name="connsiteX60" fmla="*/ 11105754 w 12192000"/>
              <a:gd name="connsiteY60" fmla="*/ 4139192 h 4267200"/>
              <a:gd name="connsiteX61" fmla="*/ 11065821 w 12192000"/>
              <a:gd name="connsiteY61" fmla="*/ 4267200 h 4267200"/>
              <a:gd name="connsiteX62" fmla="*/ 10978133 w 12192000"/>
              <a:gd name="connsiteY62" fmla="*/ 4267200 h 4267200"/>
              <a:gd name="connsiteX63" fmla="*/ 11088889 w 12192000"/>
              <a:gd name="connsiteY63" fmla="*/ 3963916 h 4267200"/>
              <a:gd name="connsiteX64" fmla="*/ 11231212 w 12192000"/>
              <a:gd name="connsiteY64" fmla="*/ 3645474 h 4267200"/>
              <a:gd name="connsiteX65" fmla="*/ 11279315 w 12192000"/>
              <a:gd name="connsiteY65" fmla="*/ 3618448 h 4267200"/>
              <a:gd name="connsiteX66" fmla="*/ 10296877 w 12192000"/>
              <a:gd name="connsiteY66" fmla="*/ 3526602 h 4267200"/>
              <a:gd name="connsiteX67" fmla="*/ 10314210 w 12192000"/>
              <a:gd name="connsiteY67" fmla="*/ 3538353 h 4267200"/>
              <a:gd name="connsiteX68" fmla="*/ 10450858 w 12192000"/>
              <a:gd name="connsiteY68" fmla="*/ 3902477 h 4267200"/>
              <a:gd name="connsiteX69" fmla="*/ 10572255 w 12192000"/>
              <a:gd name="connsiteY69" fmla="*/ 4267200 h 4267200"/>
              <a:gd name="connsiteX70" fmla="*/ 10477642 w 12192000"/>
              <a:gd name="connsiteY70" fmla="*/ 4267200 h 4267200"/>
              <a:gd name="connsiteX71" fmla="*/ 10436479 w 12192000"/>
              <a:gd name="connsiteY71" fmla="*/ 4144570 h 4267200"/>
              <a:gd name="connsiteX72" fmla="*/ 10277529 w 12192000"/>
              <a:gd name="connsiteY72" fmla="*/ 3701307 h 4267200"/>
              <a:gd name="connsiteX73" fmla="*/ 10276797 w 12192000"/>
              <a:gd name="connsiteY73" fmla="*/ 3708672 h 4267200"/>
              <a:gd name="connsiteX74" fmla="*/ 10385906 w 12192000"/>
              <a:gd name="connsiteY74" fmla="*/ 4147031 h 4267200"/>
              <a:gd name="connsiteX75" fmla="*/ 10431445 w 12192000"/>
              <a:gd name="connsiteY75" fmla="*/ 4267200 h 4267200"/>
              <a:gd name="connsiteX76" fmla="*/ 10398237 w 12192000"/>
              <a:gd name="connsiteY76" fmla="*/ 4267200 h 4267200"/>
              <a:gd name="connsiteX77" fmla="*/ 10356661 w 12192000"/>
              <a:gd name="connsiteY77" fmla="*/ 4157302 h 4267200"/>
              <a:gd name="connsiteX78" fmla="*/ 10268559 w 12192000"/>
              <a:gd name="connsiteY78" fmla="*/ 3871054 h 4267200"/>
              <a:gd name="connsiteX79" fmla="*/ 10340065 w 12192000"/>
              <a:gd name="connsiteY79" fmla="*/ 4201637 h 4267200"/>
              <a:gd name="connsiteX80" fmla="*/ 10368861 w 12192000"/>
              <a:gd name="connsiteY80" fmla="*/ 4267200 h 4267200"/>
              <a:gd name="connsiteX81" fmla="*/ 10267862 w 12192000"/>
              <a:gd name="connsiteY81" fmla="*/ 4267200 h 4267200"/>
              <a:gd name="connsiteX82" fmla="*/ 10236210 w 12192000"/>
              <a:gd name="connsiteY82" fmla="*/ 4185635 h 4267200"/>
              <a:gd name="connsiteX83" fmla="*/ 10225980 w 12192000"/>
              <a:gd name="connsiteY83" fmla="*/ 3561061 h 4267200"/>
              <a:gd name="connsiteX84" fmla="*/ 10296877 w 12192000"/>
              <a:gd name="connsiteY84" fmla="*/ 3526602 h 4267200"/>
              <a:gd name="connsiteX85" fmla="*/ 3429186 w 12192000"/>
              <a:gd name="connsiteY85" fmla="*/ 3458784 h 4267200"/>
              <a:gd name="connsiteX86" fmla="*/ 3446761 w 12192000"/>
              <a:gd name="connsiteY86" fmla="*/ 3461278 h 4267200"/>
              <a:gd name="connsiteX87" fmla="*/ 4419733 w 12192000"/>
              <a:gd name="connsiteY87" fmla="*/ 3963555 h 4267200"/>
              <a:gd name="connsiteX88" fmla="*/ 4659448 w 12192000"/>
              <a:gd name="connsiteY88" fmla="*/ 4172746 h 4267200"/>
              <a:gd name="connsiteX89" fmla="*/ 4719140 w 12192000"/>
              <a:gd name="connsiteY89" fmla="*/ 4267200 h 4267200"/>
              <a:gd name="connsiteX90" fmla="*/ 4641222 w 12192000"/>
              <a:gd name="connsiteY90" fmla="*/ 4267200 h 4267200"/>
              <a:gd name="connsiteX91" fmla="*/ 4599968 w 12192000"/>
              <a:gd name="connsiteY91" fmla="*/ 4207074 h 4267200"/>
              <a:gd name="connsiteX92" fmla="*/ 4136093 w 12192000"/>
              <a:gd name="connsiteY92" fmla="*/ 3858466 h 4267200"/>
              <a:gd name="connsiteX93" fmla="*/ 3670252 w 12192000"/>
              <a:gd name="connsiteY93" fmla="*/ 3622798 h 4267200"/>
              <a:gd name="connsiteX94" fmla="*/ 3817258 w 12192000"/>
              <a:gd name="connsiteY94" fmla="*/ 3723577 h 4267200"/>
              <a:gd name="connsiteX95" fmla="*/ 4000461 w 12192000"/>
              <a:gd name="connsiteY95" fmla="*/ 3855966 h 4267200"/>
              <a:gd name="connsiteX96" fmla="*/ 4088180 w 12192000"/>
              <a:gd name="connsiteY96" fmla="*/ 3929774 h 4267200"/>
              <a:gd name="connsiteX97" fmla="*/ 4184555 w 12192000"/>
              <a:gd name="connsiteY97" fmla="*/ 4010683 h 4267200"/>
              <a:gd name="connsiteX98" fmla="*/ 4399563 w 12192000"/>
              <a:gd name="connsiteY98" fmla="*/ 4158106 h 4267200"/>
              <a:gd name="connsiteX99" fmla="*/ 4546299 w 12192000"/>
              <a:gd name="connsiteY99" fmla="*/ 4254934 h 4267200"/>
              <a:gd name="connsiteX100" fmla="*/ 4561743 w 12192000"/>
              <a:gd name="connsiteY100" fmla="*/ 4267200 h 4267200"/>
              <a:gd name="connsiteX101" fmla="*/ 4509274 w 12192000"/>
              <a:gd name="connsiteY101" fmla="*/ 4267200 h 4267200"/>
              <a:gd name="connsiteX102" fmla="*/ 4383389 w 12192000"/>
              <a:gd name="connsiteY102" fmla="*/ 4184369 h 4267200"/>
              <a:gd name="connsiteX103" fmla="*/ 4165508 w 12192000"/>
              <a:gd name="connsiteY103" fmla="*/ 4035196 h 4267200"/>
              <a:gd name="connsiteX104" fmla="*/ 4068162 w 12192000"/>
              <a:gd name="connsiteY104" fmla="*/ 3953394 h 4267200"/>
              <a:gd name="connsiteX105" fmla="*/ 3981416 w 12192000"/>
              <a:gd name="connsiteY105" fmla="*/ 3880482 h 4267200"/>
              <a:gd name="connsiteX106" fmla="*/ 3800147 w 12192000"/>
              <a:gd name="connsiteY106" fmla="*/ 3749872 h 4267200"/>
              <a:gd name="connsiteX107" fmla="*/ 3655073 w 12192000"/>
              <a:gd name="connsiteY107" fmla="*/ 3650884 h 4267200"/>
              <a:gd name="connsiteX108" fmla="*/ 3989938 w 12192000"/>
              <a:gd name="connsiteY108" fmla="*/ 3991685 h 4267200"/>
              <a:gd name="connsiteX109" fmla="*/ 4393907 w 12192000"/>
              <a:gd name="connsiteY109" fmla="*/ 4261258 h 4267200"/>
              <a:gd name="connsiteX110" fmla="*/ 4408201 w 12192000"/>
              <a:gd name="connsiteY110" fmla="*/ 4267200 h 4267200"/>
              <a:gd name="connsiteX111" fmla="*/ 4250346 w 12192000"/>
              <a:gd name="connsiteY111" fmla="*/ 4267200 h 4267200"/>
              <a:gd name="connsiteX112" fmla="*/ 4245269 w 12192000"/>
              <a:gd name="connsiteY112" fmla="*/ 4265040 h 4267200"/>
              <a:gd name="connsiteX113" fmla="*/ 4036318 w 12192000"/>
              <a:gd name="connsiteY113" fmla="*/ 4147013 h 4267200"/>
              <a:gd name="connsiteX114" fmla="*/ 3432098 w 12192000"/>
              <a:gd name="connsiteY114" fmla="*/ 3537312 h 4267200"/>
              <a:gd name="connsiteX115" fmla="*/ 3429186 w 12192000"/>
              <a:gd name="connsiteY115" fmla="*/ 3458784 h 4267200"/>
              <a:gd name="connsiteX116" fmla="*/ 9334796 w 12192000"/>
              <a:gd name="connsiteY116" fmla="*/ 3456584 h 4267200"/>
              <a:gd name="connsiteX117" fmla="*/ 9651570 w 12192000"/>
              <a:gd name="connsiteY117" fmla="*/ 3826505 h 4267200"/>
              <a:gd name="connsiteX118" fmla="*/ 9334796 w 12192000"/>
              <a:gd name="connsiteY118" fmla="*/ 3456584 h 4267200"/>
              <a:gd name="connsiteX119" fmla="*/ 4440129 w 12192000"/>
              <a:gd name="connsiteY119" fmla="*/ 3448571 h 4267200"/>
              <a:gd name="connsiteX120" fmla="*/ 4856525 w 12192000"/>
              <a:gd name="connsiteY120" fmla="*/ 3915351 h 4267200"/>
              <a:gd name="connsiteX121" fmla="*/ 5059055 w 12192000"/>
              <a:gd name="connsiteY121" fmla="*/ 4108918 h 4267200"/>
              <a:gd name="connsiteX122" fmla="*/ 5290070 w 12192000"/>
              <a:gd name="connsiteY122" fmla="*/ 4263619 h 4267200"/>
              <a:gd name="connsiteX123" fmla="*/ 4834991 w 12192000"/>
              <a:gd name="connsiteY123" fmla="*/ 3830985 h 4267200"/>
              <a:gd name="connsiteX124" fmla="*/ 4440129 w 12192000"/>
              <a:gd name="connsiteY124" fmla="*/ 3448571 h 4267200"/>
              <a:gd name="connsiteX125" fmla="*/ 5425834 w 12192000"/>
              <a:gd name="connsiteY125" fmla="*/ 3162785 h 4267200"/>
              <a:gd name="connsiteX126" fmla="*/ 5401644 w 12192000"/>
              <a:gd name="connsiteY126" fmla="*/ 3617847 h 4267200"/>
              <a:gd name="connsiteX127" fmla="*/ 5467256 w 12192000"/>
              <a:gd name="connsiteY127" fmla="*/ 4175494 h 4267200"/>
              <a:gd name="connsiteX128" fmla="*/ 5448069 w 12192000"/>
              <a:gd name="connsiteY128" fmla="*/ 3567554 h 4267200"/>
              <a:gd name="connsiteX129" fmla="*/ 1318687 w 12192000"/>
              <a:gd name="connsiteY129" fmla="*/ 3113840 h 4267200"/>
              <a:gd name="connsiteX130" fmla="*/ 1066793 w 12192000"/>
              <a:gd name="connsiteY130" fmla="*/ 3212171 h 4267200"/>
              <a:gd name="connsiteX131" fmla="*/ 993319 w 12192000"/>
              <a:gd name="connsiteY131" fmla="*/ 3247648 h 4267200"/>
              <a:gd name="connsiteX132" fmla="*/ 853081 w 12192000"/>
              <a:gd name="connsiteY132" fmla="*/ 3312410 h 4267200"/>
              <a:gd name="connsiteX133" fmla="*/ 805957 w 12192000"/>
              <a:gd name="connsiteY133" fmla="*/ 3330443 h 4267200"/>
              <a:gd name="connsiteX134" fmla="*/ 1318687 w 12192000"/>
              <a:gd name="connsiteY134" fmla="*/ 3113840 h 4267200"/>
              <a:gd name="connsiteX135" fmla="*/ 5453702 w 12192000"/>
              <a:gd name="connsiteY135" fmla="*/ 3090882 h 4267200"/>
              <a:gd name="connsiteX136" fmla="*/ 5480135 w 12192000"/>
              <a:gd name="connsiteY136" fmla="*/ 3565802 h 4267200"/>
              <a:gd name="connsiteX137" fmla="*/ 5499023 w 12192000"/>
              <a:gd name="connsiteY137" fmla="*/ 4166310 h 4267200"/>
              <a:gd name="connsiteX138" fmla="*/ 5547022 w 12192000"/>
              <a:gd name="connsiteY138" fmla="*/ 3607838 h 4267200"/>
              <a:gd name="connsiteX139" fmla="*/ 5515964 w 12192000"/>
              <a:gd name="connsiteY139" fmla="*/ 3378541 h 4267200"/>
              <a:gd name="connsiteX140" fmla="*/ 5453702 w 12192000"/>
              <a:gd name="connsiteY140" fmla="*/ 3090882 h 4267200"/>
              <a:gd name="connsiteX141" fmla="*/ 9790480 w 12192000"/>
              <a:gd name="connsiteY141" fmla="*/ 3078533 h 4267200"/>
              <a:gd name="connsiteX142" fmla="*/ 9763295 w 12192000"/>
              <a:gd name="connsiteY142" fmla="*/ 3245370 h 4267200"/>
              <a:gd name="connsiteX143" fmla="*/ 9736458 w 12192000"/>
              <a:gd name="connsiteY143" fmla="*/ 3758413 h 4267200"/>
              <a:gd name="connsiteX144" fmla="*/ 9763499 w 12192000"/>
              <a:gd name="connsiteY144" fmla="*/ 3528057 h 4267200"/>
              <a:gd name="connsiteX145" fmla="*/ 9793906 w 12192000"/>
              <a:gd name="connsiteY145" fmla="*/ 3231157 h 4267200"/>
              <a:gd name="connsiteX146" fmla="*/ 9791874 w 12192000"/>
              <a:gd name="connsiteY146" fmla="*/ 3142788 h 4267200"/>
              <a:gd name="connsiteX147" fmla="*/ 9790480 w 12192000"/>
              <a:gd name="connsiteY147" fmla="*/ 3078533 h 4267200"/>
              <a:gd name="connsiteX148" fmla="*/ 1238695 w 12192000"/>
              <a:gd name="connsiteY148" fmla="*/ 3076820 h 4267200"/>
              <a:gd name="connsiteX149" fmla="*/ 716371 w 12192000"/>
              <a:gd name="connsiteY149" fmla="*/ 3293249 h 4267200"/>
              <a:gd name="connsiteX150" fmla="*/ 579522 w 12192000"/>
              <a:gd name="connsiteY150" fmla="*/ 3371759 h 4267200"/>
              <a:gd name="connsiteX151" fmla="*/ 600288 w 12192000"/>
              <a:gd name="connsiteY151" fmla="*/ 3365555 h 4267200"/>
              <a:gd name="connsiteX152" fmla="*/ 840692 w 12192000"/>
              <a:gd name="connsiteY152" fmla="*/ 3284921 h 4267200"/>
              <a:gd name="connsiteX153" fmla="*/ 979248 w 12192000"/>
              <a:gd name="connsiteY153" fmla="*/ 3221003 h 4267200"/>
              <a:gd name="connsiteX154" fmla="*/ 1053282 w 12192000"/>
              <a:gd name="connsiteY154" fmla="*/ 3185247 h 4267200"/>
              <a:gd name="connsiteX155" fmla="*/ 1320603 w 12192000"/>
              <a:gd name="connsiteY155" fmla="*/ 3081281 h 4267200"/>
              <a:gd name="connsiteX156" fmla="*/ 1238695 w 12192000"/>
              <a:gd name="connsiteY156" fmla="*/ 3076820 h 4267200"/>
              <a:gd name="connsiteX157" fmla="*/ 5425627 w 12192000"/>
              <a:gd name="connsiteY157" fmla="*/ 2954192 h 4267200"/>
              <a:gd name="connsiteX158" fmla="*/ 5470770 w 12192000"/>
              <a:gd name="connsiteY158" fmla="*/ 3005435 h 4267200"/>
              <a:gd name="connsiteX159" fmla="*/ 5567647 w 12192000"/>
              <a:gd name="connsiteY159" fmla="*/ 4190286 h 4267200"/>
              <a:gd name="connsiteX160" fmla="*/ 5545854 w 12192000"/>
              <a:gd name="connsiteY160" fmla="*/ 4267200 h 4267200"/>
              <a:gd name="connsiteX161" fmla="*/ 5391871 w 12192000"/>
              <a:gd name="connsiteY161" fmla="*/ 4267200 h 4267200"/>
              <a:gd name="connsiteX162" fmla="*/ 5318171 w 12192000"/>
              <a:gd name="connsiteY162" fmla="*/ 4175818 h 4267200"/>
              <a:gd name="connsiteX163" fmla="*/ 4943646 w 12192000"/>
              <a:gd name="connsiteY163" fmla="*/ 3822916 h 4267200"/>
              <a:gd name="connsiteX164" fmla="*/ 4594837 w 12192000"/>
              <a:gd name="connsiteY164" fmla="*/ 3532274 h 4267200"/>
              <a:gd name="connsiteX165" fmla="*/ 4441737 w 12192000"/>
              <a:gd name="connsiteY165" fmla="*/ 3399734 h 4267200"/>
              <a:gd name="connsiteX166" fmla="*/ 4431236 w 12192000"/>
              <a:gd name="connsiteY166" fmla="*/ 3400954 h 4267200"/>
              <a:gd name="connsiteX167" fmla="*/ 4557150 w 12192000"/>
              <a:gd name="connsiteY167" fmla="*/ 3510023 h 4267200"/>
              <a:gd name="connsiteX168" fmla="*/ 4856936 w 12192000"/>
              <a:gd name="connsiteY168" fmla="*/ 3809146 h 4267200"/>
              <a:gd name="connsiteX169" fmla="*/ 5111996 w 12192000"/>
              <a:gd name="connsiteY169" fmla="*/ 4065759 h 4267200"/>
              <a:gd name="connsiteX170" fmla="*/ 5246890 w 12192000"/>
              <a:gd name="connsiteY170" fmla="*/ 4187633 h 4267200"/>
              <a:gd name="connsiteX171" fmla="*/ 5347266 w 12192000"/>
              <a:gd name="connsiteY171" fmla="*/ 4267200 h 4267200"/>
              <a:gd name="connsiteX172" fmla="*/ 5164092 w 12192000"/>
              <a:gd name="connsiteY172" fmla="*/ 4267200 h 4267200"/>
              <a:gd name="connsiteX173" fmla="*/ 5108945 w 12192000"/>
              <a:gd name="connsiteY173" fmla="*/ 4232176 h 4267200"/>
              <a:gd name="connsiteX174" fmla="*/ 4294126 w 12192000"/>
              <a:gd name="connsiteY174" fmla="*/ 3303048 h 4267200"/>
              <a:gd name="connsiteX175" fmla="*/ 4305321 w 12192000"/>
              <a:gd name="connsiteY175" fmla="*/ 3256953 h 4267200"/>
              <a:gd name="connsiteX176" fmla="*/ 4949299 w 12192000"/>
              <a:gd name="connsiteY176" fmla="*/ 3766336 h 4267200"/>
              <a:gd name="connsiteX177" fmla="*/ 5291452 w 12192000"/>
              <a:gd name="connsiteY177" fmla="*/ 4076801 h 4267200"/>
              <a:gd name="connsiteX178" fmla="*/ 5434998 w 12192000"/>
              <a:gd name="connsiteY178" fmla="*/ 4254100 h 4267200"/>
              <a:gd name="connsiteX179" fmla="*/ 5351015 w 12192000"/>
              <a:gd name="connsiteY179" fmla="*/ 3760989 h 4267200"/>
              <a:gd name="connsiteX180" fmla="*/ 5413780 w 12192000"/>
              <a:gd name="connsiteY180" fmla="*/ 2966265 h 4267200"/>
              <a:gd name="connsiteX181" fmla="*/ 5425627 w 12192000"/>
              <a:gd name="connsiteY181" fmla="*/ 2954192 h 4267200"/>
              <a:gd name="connsiteX182" fmla="*/ 8380397 w 12192000"/>
              <a:gd name="connsiteY182" fmla="*/ 2896659 h 4267200"/>
              <a:gd name="connsiteX183" fmla="*/ 8634801 w 12192000"/>
              <a:gd name="connsiteY183" fmla="*/ 3304169 h 4267200"/>
              <a:gd name="connsiteX184" fmla="*/ 8971448 w 12192000"/>
              <a:gd name="connsiteY184" fmla="*/ 3675946 h 4267200"/>
              <a:gd name="connsiteX185" fmla="*/ 8820691 w 12192000"/>
              <a:gd name="connsiteY185" fmla="*/ 3486482 h 4267200"/>
              <a:gd name="connsiteX186" fmla="*/ 8807612 w 12192000"/>
              <a:gd name="connsiteY186" fmla="*/ 3467256 h 4267200"/>
              <a:gd name="connsiteX187" fmla="*/ 8556796 w 12192000"/>
              <a:gd name="connsiteY187" fmla="*/ 3116474 h 4267200"/>
              <a:gd name="connsiteX188" fmla="*/ 8427018 w 12192000"/>
              <a:gd name="connsiteY188" fmla="*/ 2948853 h 4267200"/>
              <a:gd name="connsiteX189" fmla="*/ 8380397 w 12192000"/>
              <a:gd name="connsiteY189" fmla="*/ 2896659 h 4267200"/>
              <a:gd name="connsiteX190" fmla="*/ 9831020 w 12192000"/>
              <a:gd name="connsiteY190" fmla="*/ 2871730 h 4267200"/>
              <a:gd name="connsiteX191" fmla="*/ 9827707 w 12192000"/>
              <a:gd name="connsiteY191" fmla="*/ 2915231 h 4267200"/>
              <a:gd name="connsiteX192" fmla="*/ 9820699 w 12192000"/>
              <a:gd name="connsiteY192" fmla="*/ 3051540 h 4267200"/>
              <a:gd name="connsiteX193" fmla="*/ 9822525 w 12192000"/>
              <a:gd name="connsiteY193" fmla="*/ 3140814 h 4267200"/>
              <a:gd name="connsiteX194" fmla="*/ 9824704 w 12192000"/>
              <a:gd name="connsiteY194" fmla="*/ 3230628 h 4267200"/>
              <a:gd name="connsiteX195" fmla="*/ 9793821 w 12192000"/>
              <a:gd name="connsiteY195" fmla="*/ 3531652 h 4267200"/>
              <a:gd name="connsiteX196" fmla="*/ 9767436 w 12192000"/>
              <a:gd name="connsiteY196" fmla="*/ 3750864 h 4267200"/>
              <a:gd name="connsiteX197" fmla="*/ 9814477 w 12192000"/>
              <a:gd name="connsiteY197" fmla="*/ 3662531 h 4267200"/>
              <a:gd name="connsiteX198" fmla="*/ 9831020 w 12192000"/>
              <a:gd name="connsiteY198" fmla="*/ 2871730 h 4267200"/>
              <a:gd name="connsiteX199" fmla="*/ 8380521 w 12192000"/>
              <a:gd name="connsiteY199" fmla="*/ 2850596 h 4267200"/>
              <a:gd name="connsiteX200" fmla="*/ 8451446 w 12192000"/>
              <a:gd name="connsiteY200" fmla="*/ 2928627 h 4267200"/>
              <a:gd name="connsiteX201" fmla="*/ 8582269 w 12192000"/>
              <a:gd name="connsiteY201" fmla="*/ 3097880 h 4267200"/>
              <a:gd name="connsiteX202" fmla="*/ 8833783 w 12192000"/>
              <a:gd name="connsiteY202" fmla="*/ 3449753 h 4267200"/>
              <a:gd name="connsiteX203" fmla="*/ 8846863 w 12192000"/>
              <a:gd name="connsiteY203" fmla="*/ 3468981 h 4267200"/>
              <a:gd name="connsiteX204" fmla="*/ 8960046 w 12192000"/>
              <a:gd name="connsiteY204" fmla="*/ 3620389 h 4267200"/>
              <a:gd name="connsiteX205" fmla="*/ 8380521 w 12192000"/>
              <a:gd name="connsiteY205" fmla="*/ 2850596 h 4267200"/>
              <a:gd name="connsiteX206" fmla="*/ 9854151 w 12192000"/>
              <a:gd name="connsiteY206" fmla="*/ 2642862 h 4267200"/>
              <a:gd name="connsiteX207" fmla="*/ 9871341 w 12192000"/>
              <a:gd name="connsiteY207" fmla="*/ 2659697 h 4267200"/>
              <a:gd name="connsiteX208" fmla="*/ 9966678 w 12192000"/>
              <a:gd name="connsiteY208" fmla="*/ 3423399 h 4267200"/>
              <a:gd name="connsiteX209" fmla="*/ 9880832 w 12192000"/>
              <a:gd name="connsiteY209" fmla="*/ 3700562 h 4267200"/>
              <a:gd name="connsiteX210" fmla="*/ 9896024 w 12192000"/>
              <a:gd name="connsiteY210" fmla="*/ 4178295 h 4267200"/>
              <a:gd name="connsiteX211" fmla="*/ 10028060 w 12192000"/>
              <a:gd name="connsiteY211" fmla="*/ 4267200 h 4267200"/>
              <a:gd name="connsiteX212" fmla="*/ 9651813 w 12192000"/>
              <a:gd name="connsiteY212" fmla="*/ 4267200 h 4267200"/>
              <a:gd name="connsiteX213" fmla="*/ 9814527 w 12192000"/>
              <a:gd name="connsiteY213" fmla="*/ 4248048 h 4267200"/>
              <a:gd name="connsiteX214" fmla="*/ 9615182 w 12192000"/>
              <a:gd name="connsiteY214" fmla="*/ 4220499 h 4267200"/>
              <a:gd name="connsiteX215" fmla="*/ 9465210 w 12192000"/>
              <a:gd name="connsiteY215" fmla="*/ 4242240 h 4267200"/>
              <a:gd name="connsiteX216" fmla="*/ 9387108 w 12192000"/>
              <a:gd name="connsiteY216" fmla="*/ 4267200 h 4267200"/>
              <a:gd name="connsiteX217" fmla="*/ 9268441 w 12192000"/>
              <a:gd name="connsiteY217" fmla="*/ 4267200 h 4267200"/>
              <a:gd name="connsiteX218" fmla="*/ 9307676 w 12192000"/>
              <a:gd name="connsiteY218" fmla="*/ 4251276 h 4267200"/>
              <a:gd name="connsiteX219" fmla="*/ 9761570 w 12192000"/>
              <a:gd name="connsiteY219" fmla="*/ 4182283 h 4267200"/>
              <a:gd name="connsiteX220" fmla="*/ 9368237 w 12192000"/>
              <a:gd name="connsiteY220" fmla="*/ 3949470 h 4267200"/>
              <a:gd name="connsiteX221" fmla="*/ 9354614 w 12192000"/>
              <a:gd name="connsiteY221" fmla="*/ 3951288 h 4267200"/>
              <a:gd name="connsiteX222" fmla="*/ 8364351 w 12192000"/>
              <a:gd name="connsiteY222" fmla="*/ 4159267 h 4267200"/>
              <a:gd name="connsiteX223" fmla="*/ 8386567 w 12192000"/>
              <a:gd name="connsiteY223" fmla="*/ 4119760 h 4267200"/>
              <a:gd name="connsiteX224" fmla="*/ 9231713 w 12192000"/>
              <a:gd name="connsiteY224" fmla="*/ 3873539 h 4267200"/>
              <a:gd name="connsiteX225" fmla="*/ 9023301 w 12192000"/>
              <a:gd name="connsiteY225" fmla="*/ 3763109 h 4267200"/>
              <a:gd name="connsiteX226" fmla="*/ 9010556 w 12192000"/>
              <a:gd name="connsiteY226" fmla="*/ 3758998 h 4267200"/>
              <a:gd name="connsiteX227" fmla="*/ 8604324 w 12192000"/>
              <a:gd name="connsiteY227" fmla="*/ 3417171 h 4267200"/>
              <a:gd name="connsiteX228" fmla="*/ 8218577 w 12192000"/>
              <a:gd name="connsiteY228" fmla="*/ 2770227 h 4267200"/>
              <a:gd name="connsiteX229" fmla="*/ 8222774 w 12192000"/>
              <a:gd name="connsiteY229" fmla="*/ 2749954 h 4267200"/>
              <a:gd name="connsiteX230" fmla="*/ 8297623 w 12192000"/>
              <a:gd name="connsiteY230" fmla="*/ 2731935 h 4267200"/>
              <a:gd name="connsiteX231" fmla="*/ 9090618 w 12192000"/>
              <a:gd name="connsiteY231" fmla="*/ 3716225 h 4267200"/>
              <a:gd name="connsiteX232" fmla="*/ 9762441 w 12192000"/>
              <a:gd name="connsiteY232" fmla="*/ 4093587 h 4267200"/>
              <a:gd name="connsiteX233" fmla="*/ 9717826 w 12192000"/>
              <a:gd name="connsiteY233" fmla="*/ 3916719 h 4267200"/>
              <a:gd name="connsiteX234" fmla="*/ 9713123 w 12192000"/>
              <a:gd name="connsiteY234" fmla="*/ 3916663 h 4267200"/>
              <a:gd name="connsiteX235" fmla="*/ 9175594 w 12192000"/>
              <a:gd name="connsiteY235" fmla="*/ 3326950 h 4267200"/>
              <a:gd name="connsiteX236" fmla="*/ 9253941 w 12192000"/>
              <a:gd name="connsiteY236" fmla="*/ 3287566 h 4267200"/>
              <a:gd name="connsiteX237" fmla="*/ 9625671 w 12192000"/>
              <a:gd name="connsiteY237" fmla="*/ 3639960 h 4267200"/>
              <a:gd name="connsiteX238" fmla="*/ 9656881 w 12192000"/>
              <a:gd name="connsiteY238" fmla="*/ 3333361 h 4267200"/>
              <a:gd name="connsiteX239" fmla="*/ 9782066 w 12192000"/>
              <a:gd name="connsiteY239" fmla="*/ 2680771 h 4267200"/>
              <a:gd name="connsiteX240" fmla="*/ 9854151 w 12192000"/>
              <a:gd name="connsiteY240" fmla="*/ 2642862 h 4267200"/>
              <a:gd name="connsiteX241" fmla="*/ 11114299 w 12192000"/>
              <a:gd name="connsiteY241" fmla="*/ 2390555 h 4267200"/>
              <a:gd name="connsiteX242" fmla="*/ 11113373 w 12192000"/>
              <a:gd name="connsiteY242" fmla="*/ 2392739 h 4267200"/>
              <a:gd name="connsiteX243" fmla="*/ 11117197 w 12192000"/>
              <a:gd name="connsiteY243" fmla="*/ 2394358 h 4267200"/>
              <a:gd name="connsiteX244" fmla="*/ 11114299 w 12192000"/>
              <a:gd name="connsiteY244" fmla="*/ 2390555 h 4267200"/>
              <a:gd name="connsiteX245" fmla="*/ 10506276 w 12192000"/>
              <a:gd name="connsiteY245" fmla="*/ 2118977 h 4267200"/>
              <a:gd name="connsiteX246" fmla="*/ 10431542 w 12192000"/>
              <a:gd name="connsiteY246" fmla="*/ 2525128 h 4267200"/>
              <a:gd name="connsiteX247" fmla="*/ 10391375 w 12192000"/>
              <a:gd name="connsiteY247" fmla="*/ 2667145 h 4267200"/>
              <a:gd name="connsiteX248" fmla="*/ 10355047 w 12192000"/>
              <a:gd name="connsiteY248" fmla="*/ 2832031 h 4267200"/>
              <a:gd name="connsiteX249" fmla="*/ 10336080 w 12192000"/>
              <a:gd name="connsiteY249" fmla="*/ 2927011 h 4267200"/>
              <a:gd name="connsiteX250" fmla="*/ 10389394 w 12192000"/>
              <a:gd name="connsiteY250" fmla="*/ 2782834 h 4267200"/>
              <a:gd name="connsiteX251" fmla="*/ 10506276 w 12192000"/>
              <a:gd name="connsiteY251" fmla="*/ 2118977 h 4267200"/>
              <a:gd name="connsiteX252" fmla="*/ 11538179 w 12192000"/>
              <a:gd name="connsiteY252" fmla="*/ 2090376 h 4267200"/>
              <a:gd name="connsiteX253" fmla="*/ 11577479 w 12192000"/>
              <a:gd name="connsiteY253" fmla="*/ 2228695 h 4267200"/>
              <a:gd name="connsiteX254" fmla="*/ 11586754 w 12192000"/>
              <a:gd name="connsiteY254" fmla="*/ 2266098 h 4267200"/>
              <a:gd name="connsiteX255" fmla="*/ 11609011 w 12192000"/>
              <a:gd name="connsiteY255" fmla="*/ 2353427 h 4267200"/>
              <a:gd name="connsiteX256" fmla="*/ 11761579 w 12192000"/>
              <a:gd name="connsiteY256" fmla="*/ 2703223 h 4267200"/>
              <a:gd name="connsiteX257" fmla="*/ 11877711 w 12192000"/>
              <a:gd name="connsiteY257" fmla="*/ 2947465 h 4267200"/>
              <a:gd name="connsiteX258" fmla="*/ 11538179 w 12192000"/>
              <a:gd name="connsiteY258" fmla="*/ 2090376 h 4267200"/>
              <a:gd name="connsiteX259" fmla="*/ 6604735 w 12192000"/>
              <a:gd name="connsiteY259" fmla="*/ 2041381 h 4267200"/>
              <a:gd name="connsiteX260" fmla="*/ 7204487 w 12192000"/>
              <a:gd name="connsiteY260" fmla="*/ 2742112 h 4267200"/>
              <a:gd name="connsiteX261" fmla="*/ 7131592 w 12192000"/>
              <a:gd name="connsiteY261" fmla="*/ 2672096 h 4267200"/>
              <a:gd name="connsiteX262" fmla="*/ 6996344 w 12192000"/>
              <a:gd name="connsiteY262" fmla="*/ 2518310 h 4267200"/>
              <a:gd name="connsiteX263" fmla="*/ 6735495 w 12192000"/>
              <a:gd name="connsiteY263" fmla="*/ 2196890 h 4267200"/>
              <a:gd name="connsiteX264" fmla="*/ 6721901 w 12192000"/>
              <a:gd name="connsiteY264" fmla="*/ 2179274 h 4267200"/>
              <a:gd name="connsiteX265" fmla="*/ 6604735 w 12192000"/>
              <a:gd name="connsiteY265" fmla="*/ 2041381 h 4267200"/>
              <a:gd name="connsiteX266" fmla="*/ 11488421 w 12192000"/>
              <a:gd name="connsiteY266" fmla="*/ 2034549 h 4267200"/>
              <a:gd name="connsiteX267" fmla="*/ 11840356 w 12192000"/>
              <a:gd name="connsiteY267" fmla="*/ 2932293 h 4267200"/>
              <a:gd name="connsiteX268" fmla="*/ 11736331 w 12192000"/>
              <a:gd name="connsiteY268" fmla="*/ 2715710 h 4267200"/>
              <a:gd name="connsiteX269" fmla="*/ 11581560 w 12192000"/>
              <a:gd name="connsiteY269" fmla="*/ 2360474 h 4267200"/>
              <a:gd name="connsiteX270" fmla="*/ 11558442 w 12192000"/>
              <a:gd name="connsiteY270" fmla="*/ 2272139 h 4267200"/>
              <a:gd name="connsiteX271" fmla="*/ 11549169 w 12192000"/>
              <a:gd name="connsiteY271" fmla="*/ 2234734 h 4267200"/>
              <a:gd name="connsiteX272" fmla="*/ 11488421 w 12192000"/>
              <a:gd name="connsiteY272" fmla="*/ 2034549 h 4267200"/>
              <a:gd name="connsiteX273" fmla="*/ 10468916 w 12192000"/>
              <a:gd name="connsiteY273" fmla="*/ 2032338 h 4267200"/>
              <a:gd name="connsiteX274" fmla="*/ 10421480 w 12192000"/>
              <a:gd name="connsiteY274" fmla="*/ 2185446 h 4267200"/>
              <a:gd name="connsiteX275" fmla="*/ 10351264 w 12192000"/>
              <a:gd name="connsiteY275" fmla="*/ 2591574 h 4267200"/>
              <a:gd name="connsiteX276" fmla="*/ 10294485 w 12192000"/>
              <a:gd name="connsiteY276" fmla="*/ 2991809 h 4267200"/>
              <a:gd name="connsiteX277" fmla="*/ 10327850 w 12192000"/>
              <a:gd name="connsiteY277" fmla="*/ 2826310 h 4267200"/>
              <a:gd name="connsiteX278" fmla="*/ 10364099 w 12192000"/>
              <a:gd name="connsiteY278" fmla="*/ 2660098 h 4267200"/>
              <a:gd name="connsiteX279" fmla="*/ 10404725 w 12192000"/>
              <a:gd name="connsiteY279" fmla="*/ 2516991 h 4267200"/>
              <a:gd name="connsiteX280" fmla="*/ 10478071 w 12192000"/>
              <a:gd name="connsiteY280" fmla="*/ 2114122 h 4267200"/>
              <a:gd name="connsiteX281" fmla="*/ 10468916 w 12192000"/>
              <a:gd name="connsiteY281" fmla="*/ 2032338 h 4267200"/>
              <a:gd name="connsiteX282" fmla="*/ 10573132 w 12192000"/>
              <a:gd name="connsiteY282" fmla="*/ 1991479 h 4267200"/>
              <a:gd name="connsiteX283" fmla="*/ 11066880 w 12192000"/>
              <a:gd name="connsiteY283" fmla="*/ 2371770 h 4267200"/>
              <a:gd name="connsiteX284" fmla="*/ 10573132 w 12192000"/>
              <a:gd name="connsiteY284" fmla="*/ 1991479 h 4267200"/>
              <a:gd name="connsiteX285" fmla="*/ 6591670 w 12192000"/>
              <a:gd name="connsiteY285" fmla="*/ 1988277 h 4267200"/>
              <a:gd name="connsiteX286" fmla="*/ 6747349 w 12192000"/>
              <a:gd name="connsiteY286" fmla="*/ 2160069 h 4267200"/>
              <a:gd name="connsiteX287" fmla="*/ 6760943 w 12192000"/>
              <a:gd name="connsiteY287" fmla="*/ 2177686 h 4267200"/>
              <a:gd name="connsiteX288" fmla="*/ 7021065 w 12192000"/>
              <a:gd name="connsiteY288" fmla="*/ 2498102 h 4267200"/>
              <a:gd name="connsiteX289" fmla="*/ 7155223 w 12192000"/>
              <a:gd name="connsiteY289" fmla="*/ 2650386 h 4267200"/>
              <a:gd name="connsiteX290" fmla="*/ 7203167 w 12192000"/>
              <a:gd name="connsiteY290" fmla="*/ 2697288 h 4267200"/>
              <a:gd name="connsiteX291" fmla="*/ 6937703 w 12192000"/>
              <a:gd name="connsiteY291" fmla="*/ 2321981 h 4267200"/>
              <a:gd name="connsiteX292" fmla="*/ 6591670 w 12192000"/>
              <a:gd name="connsiteY292" fmla="*/ 1988277 h 4267200"/>
              <a:gd name="connsiteX293" fmla="*/ 5798671 w 12192000"/>
              <a:gd name="connsiteY293" fmla="*/ 1981601 h 4267200"/>
              <a:gd name="connsiteX294" fmla="*/ 5754709 w 12192000"/>
              <a:gd name="connsiteY294" fmla="*/ 2071454 h 4267200"/>
              <a:gd name="connsiteX295" fmla="*/ 5763044 w 12192000"/>
              <a:gd name="connsiteY295" fmla="*/ 2842206 h 4267200"/>
              <a:gd name="connsiteX296" fmla="*/ 5764974 w 12192000"/>
              <a:gd name="connsiteY296" fmla="*/ 2799609 h 4267200"/>
              <a:gd name="connsiteX297" fmla="*/ 5767665 w 12192000"/>
              <a:gd name="connsiteY297" fmla="*/ 2666409 h 4267200"/>
              <a:gd name="connsiteX298" fmla="*/ 5763055 w 12192000"/>
              <a:gd name="connsiteY298" fmla="*/ 2579705 h 4267200"/>
              <a:gd name="connsiteX299" fmla="*/ 5758079 w 12192000"/>
              <a:gd name="connsiteY299" fmla="*/ 2492508 h 4267200"/>
              <a:gd name="connsiteX300" fmla="*/ 5779325 w 12192000"/>
              <a:gd name="connsiteY300" fmla="*/ 2197069 h 4267200"/>
              <a:gd name="connsiteX301" fmla="*/ 5798671 w 12192000"/>
              <a:gd name="connsiteY301" fmla="*/ 1981601 h 4267200"/>
              <a:gd name="connsiteX302" fmla="*/ 5829202 w 12192000"/>
              <a:gd name="connsiteY302" fmla="*/ 1971679 h 4267200"/>
              <a:gd name="connsiteX303" fmla="*/ 5809558 w 12192000"/>
              <a:gd name="connsiteY303" fmla="*/ 2198043 h 4267200"/>
              <a:gd name="connsiteX304" fmla="*/ 5788653 w 12192000"/>
              <a:gd name="connsiteY304" fmla="*/ 2489430 h 4267200"/>
              <a:gd name="connsiteX305" fmla="*/ 5793439 w 12192000"/>
              <a:gd name="connsiteY305" fmla="*/ 2575235 h 4267200"/>
              <a:gd name="connsiteX306" fmla="*/ 5796837 w 12192000"/>
              <a:gd name="connsiteY306" fmla="*/ 2637633 h 4267200"/>
              <a:gd name="connsiteX307" fmla="*/ 5818614 w 12192000"/>
              <a:gd name="connsiteY307" fmla="*/ 2473055 h 4267200"/>
              <a:gd name="connsiteX308" fmla="*/ 5829202 w 12192000"/>
              <a:gd name="connsiteY308" fmla="*/ 1971679 h 4267200"/>
              <a:gd name="connsiteX309" fmla="*/ 10578769 w 12192000"/>
              <a:gd name="connsiteY309" fmla="*/ 1962963 h 4267200"/>
              <a:gd name="connsiteX310" fmla="*/ 11073823 w 12192000"/>
              <a:gd name="connsiteY310" fmla="*/ 2338658 h 4267200"/>
              <a:gd name="connsiteX311" fmla="*/ 10578769 w 12192000"/>
              <a:gd name="connsiteY311" fmla="*/ 1962963 h 4267200"/>
              <a:gd name="connsiteX312" fmla="*/ 5911389 w 12192000"/>
              <a:gd name="connsiteY312" fmla="*/ 1898371 h 4267200"/>
              <a:gd name="connsiteX313" fmla="*/ 6237627 w 12192000"/>
              <a:gd name="connsiteY313" fmla="*/ 2231921 h 4267200"/>
              <a:gd name="connsiteX314" fmla="*/ 5911389 w 12192000"/>
              <a:gd name="connsiteY314" fmla="*/ 1898371 h 4267200"/>
              <a:gd name="connsiteX315" fmla="*/ 6944437 w 12192000"/>
              <a:gd name="connsiteY315" fmla="*/ 1575402 h 4267200"/>
              <a:gd name="connsiteX316" fmla="*/ 6304730 w 12192000"/>
              <a:gd name="connsiteY316" fmla="*/ 1766654 h 4267200"/>
              <a:gd name="connsiteX317" fmla="*/ 6944437 w 12192000"/>
              <a:gd name="connsiteY317" fmla="*/ 1575402 h 4267200"/>
              <a:gd name="connsiteX318" fmla="*/ 7019523 w 12192000"/>
              <a:gd name="connsiteY318" fmla="*/ 1519450 h 4267200"/>
              <a:gd name="connsiteX319" fmla="*/ 6298091 w 12192000"/>
              <a:gd name="connsiteY319" fmla="*/ 1737122 h 4267200"/>
              <a:gd name="connsiteX320" fmla="*/ 7019523 w 12192000"/>
              <a:gd name="connsiteY320" fmla="*/ 1519450 h 4267200"/>
              <a:gd name="connsiteX321" fmla="*/ 2399523 w 12192000"/>
              <a:gd name="connsiteY321" fmla="*/ 1428234 h 4267200"/>
              <a:gd name="connsiteX322" fmla="*/ 2224982 w 12192000"/>
              <a:gd name="connsiteY322" fmla="*/ 1826201 h 4267200"/>
              <a:gd name="connsiteX323" fmla="*/ 2096099 w 12192000"/>
              <a:gd name="connsiteY323" fmla="*/ 2345900 h 4267200"/>
              <a:gd name="connsiteX324" fmla="*/ 2283317 w 12192000"/>
              <a:gd name="connsiteY324" fmla="*/ 1796925 h 4267200"/>
              <a:gd name="connsiteX325" fmla="*/ 2448558 w 12192000"/>
              <a:gd name="connsiteY325" fmla="*/ 1373435 h 4267200"/>
              <a:gd name="connsiteX326" fmla="*/ 2312521 w 12192000"/>
              <a:gd name="connsiteY326" fmla="*/ 1806140 h 4267200"/>
              <a:gd name="connsiteX327" fmla="*/ 2127533 w 12192000"/>
              <a:gd name="connsiteY327" fmla="*/ 2348380 h 4267200"/>
              <a:gd name="connsiteX328" fmla="*/ 2358080 w 12192000"/>
              <a:gd name="connsiteY328" fmla="*/ 1866134 h 4267200"/>
              <a:gd name="connsiteX329" fmla="*/ 2407436 w 12192000"/>
              <a:gd name="connsiteY329" fmla="*/ 1651070 h 4267200"/>
              <a:gd name="connsiteX330" fmla="*/ 2448558 w 12192000"/>
              <a:gd name="connsiteY330" fmla="*/ 1373435 h 4267200"/>
              <a:gd name="connsiteX331" fmla="*/ 278707 w 12192000"/>
              <a:gd name="connsiteY331" fmla="*/ 1352270 h 4267200"/>
              <a:gd name="connsiteX332" fmla="*/ 321570 w 12192000"/>
              <a:gd name="connsiteY332" fmla="*/ 1861610 h 4267200"/>
              <a:gd name="connsiteX333" fmla="*/ 294281 w 12192000"/>
              <a:gd name="connsiteY333" fmla="*/ 1440658 h 4267200"/>
              <a:gd name="connsiteX334" fmla="*/ 1423821 w 12192000"/>
              <a:gd name="connsiteY334" fmla="*/ 1351958 h 4267200"/>
              <a:gd name="connsiteX335" fmla="*/ 1638521 w 12192000"/>
              <a:gd name="connsiteY335" fmla="*/ 1908470 h 4267200"/>
              <a:gd name="connsiteX336" fmla="*/ 1754199 w 12192000"/>
              <a:gd name="connsiteY336" fmla="*/ 2149284 h 4267200"/>
              <a:gd name="connsiteX337" fmla="*/ 1908359 w 12192000"/>
              <a:gd name="connsiteY337" fmla="*/ 2364988 h 4267200"/>
              <a:gd name="connsiteX338" fmla="*/ 1647661 w 12192000"/>
              <a:gd name="connsiteY338" fmla="*/ 1825945 h 4267200"/>
              <a:gd name="connsiteX339" fmla="*/ 1423821 w 12192000"/>
              <a:gd name="connsiteY339" fmla="*/ 1351958 h 4267200"/>
              <a:gd name="connsiteX340" fmla="*/ 9518298 w 12192000"/>
              <a:gd name="connsiteY340" fmla="*/ 1338235 h 4267200"/>
              <a:gd name="connsiteX341" fmla="*/ 9838009 w 12192000"/>
              <a:gd name="connsiteY341" fmla="*/ 2272553 h 4267200"/>
              <a:gd name="connsiteX342" fmla="*/ 9805906 w 12192000"/>
              <a:gd name="connsiteY342" fmla="*/ 2159819 h 4267200"/>
              <a:gd name="connsiteX343" fmla="*/ 9801623 w 12192000"/>
              <a:gd name="connsiteY343" fmla="*/ 2142555 h 4267200"/>
              <a:gd name="connsiteX344" fmla="*/ 9628671 w 12192000"/>
              <a:gd name="connsiteY344" fmla="*/ 1617375 h 4267200"/>
              <a:gd name="connsiteX345" fmla="*/ 9598299 w 12192000"/>
              <a:gd name="connsiteY345" fmla="*/ 1544643 h 4267200"/>
              <a:gd name="connsiteX346" fmla="*/ 9518298 w 12192000"/>
              <a:gd name="connsiteY346" fmla="*/ 1338235 h 4267200"/>
              <a:gd name="connsiteX347" fmla="*/ 1431890 w 12192000"/>
              <a:gd name="connsiteY347" fmla="*/ 1306475 h 4267200"/>
              <a:gd name="connsiteX348" fmla="*/ 1507597 w 12192000"/>
              <a:gd name="connsiteY348" fmla="*/ 1446132 h 4267200"/>
              <a:gd name="connsiteX349" fmla="*/ 1674586 w 12192000"/>
              <a:gd name="connsiteY349" fmla="*/ 1813832 h 4267200"/>
              <a:gd name="connsiteX350" fmla="*/ 1815950 w 12192000"/>
              <a:gd name="connsiteY350" fmla="*/ 2128564 h 4267200"/>
              <a:gd name="connsiteX351" fmla="*/ 1984242 w 12192000"/>
              <a:gd name="connsiteY351" fmla="*/ 2430829 h 4267200"/>
              <a:gd name="connsiteX352" fmla="*/ 2014023 w 12192000"/>
              <a:gd name="connsiteY352" fmla="*/ 2450995 h 4267200"/>
              <a:gd name="connsiteX353" fmla="*/ 1747337 w 12192000"/>
              <a:gd name="connsiteY353" fmla="*/ 1855264 h 4267200"/>
              <a:gd name="connsiteX354" fmla="*/ 1533749 w 12192000"/>
              <a:gd name="connsiteY354" fmla="*/ 1478656 h 4267200"/>
              <a:gd name="connsiteX355" fmla="*/ 1431890 w 12192000"/>
              <a:gd name="connsiteY355" fmla="*/ 1306475 h 4267200"/>
              <a:gd name="connsiteX356" fmla="*/ 5052692 w 12192000"/>
              <a:gd name="connsiteY356" fmla="*/ 1292994 h 4267200"/>
              <a:gd name="connsiteX357" fmla="*/ 5200661 w 12192000"/>
              <a:gd name="connsiteY357" fmla="*/ 1635186 h 4267200"/>
              <a:gd name="connsiteX358" fmla="*/ 5297138 w 12192000"/>
              <a:gd name="connsiteY358" fmla="*/ 1906351 h 4267200"/>
              <a:gd name="connsiteX359" fmla="*/ 5052692 w 12192000"/>
              <a:gd name="connsiteY359" fmla="*/ 1292994 h 4267200"/>
              <a:gd name="connsiteX360" fmla="*/ 9528078 w 12192000"/>
              <a:gd name="connsiteY360" fmla="*/ 1278636 h 4267200"/>
              <a:gd name="connsiteX361" fmla="*/ 9623946 w 12192000"/>
              <a:gd name="connsiteY361" fmla="*/ 1534260 h 4267200"/>
              <a:gd name="connsiteX362" fmla="*/ 9654858 w 12192000"/>
              <a:gd name="connsiteY362" fmla="*/ 1607218 h 4267200"/>
              <a:gd name="connsiteX363" fmla="*/ 9826304 w 12192000"/>
              <a:gd name="connsiteY363" fmla="*/ 2125320 h 4267200"/>
              <a:gd name="connsiteX364" fmla="*/ 9701198 w 12192000"/>
              <a:gd name="connsiteY364" fmla="*/ 1646797 h 4267200"/>
              <a:gd name="connsiteX365" fmla="*/ 9528078 w 12192000"/>
              <a:gd name="connsiteY365" fmla="*/ 1278636 h 4267200"/>
              <a:gd name="connsiteX366" fmla="*/ 5009948 w 12192000"/>
              <a:gd name="connsiteY366" fmla="*/ 1273619 h 4267200"/>
              <a:gd name="connsiteX367" fmla="*/ 5121777 w 12192000"/>
              <a:gd name="connsiteY367" fmla="*/ 1654213 h 4267200"/>
              <a:gd name="connsiteX368" fmla="*/ 5293545 w 12192000"/>
              <a:gd name="connsiteY368" fmla="*/ 2072247 h 4267200"/>
              <a:gd name="connsiteX369" fmla="*/ 5294042 w 12192000"/>
              <a:gd name="connsiteY369" fmla="*/ 2065019 h 4267200"/>
              <a:gd name="connsiteX370" fmla="*/ 5171936 w 12192000"/>
              <a:gd name="connsiteY370" fmla="*/ 1647613 h 4267200"/>
              <a:gd name="connsiteX371" fmla="*/ 5009948 w 12192000"/>
              <a:gd name="connsiteY371" fmla="*/ 1273619 h 4267200"/>
              <a:gd name="connsiteX372" fmla="*/ 655236 w 12192000"/>
              <a:gd name="connsiteY372" fmla="*/ 1268632 h 4267200"/>
              <a:gd name="connsiteX373" fmla="*/ 839521 w 12192000"/>
              <a:gd name="connsiteY373" fmla="*/ 1685315 h 4267200"/>
              <a:gd name="connsiteX374" fmla="*/ 1109416 w 12192000"/>
              <a:gd name="connsiteY374" fmla="*/ 2061663 h 4267200"/>
              <a:gd name="connsiteX375" fmla="*/ 1298300 w 12192000"/>
              <a:gd name="connsiteY375" fmla="*/ 2247742 h 4267200"/>
              <a:gd name="connsiteX376" fmla="*/ 1125871 w 12192000"/>
              <a:gd name="connsiteY376" fmla="*/ 1989513 h 4267200"/>
              <a:gd name="connsiteX377" fmla="*/ 981574 w 12192000"/>
              <a:gd name="connsiteY377" fmla="*/ 1783157 h 4267200"/>
              <a:gd name="connsiteX378" fmla="*/ 922198 w 12192000"/>
              <a:gd name="connsiteY378" fmla="*/ 1677437 h 4267200"/>
              <a:gd name="connsiteX379" fmla="*/ 869293 w 12192000"/>
              <a:gd name="connsiteY379" fmla="*/ 1583214 h 4267200"/>
              <a:gd name="connsiteX380" fmla="*/ 751431 w 12192000"/>
              <a:gd name="connsiteY380" fmla="*/ 1405731 h 4267200"/>
              <a:gd name="connsiteX381" fmla="*/ 6516292 w 12192000"/>
              <a:gd name="connsiteY381" fmla="*/ 1263064 h 4267200"/>
              <a:gd name="connsiteX382" fmla="*/ 5736320 w 12192000"/>
              <a:gd name="connsiteY382" fmla="*/ 1501803 h 4267200"/>
              <a:gd name="connsiteX383" fmla="*/ 6516292 w 12192000"/>
              <a:gd name="connsiteY383" fmla="*/ 1263064 h 4267200"/>
              <a:gd name="connsiteX384" fmla="*/ 291466 w 12192000"/>
              <a:gd name="connsiteY384" fmla="*/ 1250369 h 4267200"/>
              <a:gd name="connsiteX385" fmla="*/ 323180 w 12192000"/>
              <a:gd name="connsiteY385" fmla="*/ 1435283 h 4267200"/>
              <a:gd name="connsiteX386" fmla="*/ 349381 w 12192000"/>
              <a:gd name="connsiteY386" fmla="*/ 1875041 h 4267200"/>
              <a:gd name="connsiteX387" fmla="*/ 374363 w 12192000"/>
              <a:gd name="connsiteY387" fmla="*/ 1506494 h 4267200"/>
              <a:gd name="connsiteX388" fmla="*/ 302168 w 12192000"/>
              <a:gd name="connsiteY388" fmla="*/ 1274495 h 4267200"/>
              <a:gd name="connsiteX389" fmla="*/ 291466 w 12192000"/>
              <a:gd name="connsiteY389" fmla="*/ 1250369 h 4267200"/>
              <a:gd name="connsiteX390" fmla="*/ 678222 w 12192000"/>
              <a:gd name="connsiteY390" fmla="*/ 1248670 h 4267200"/>
              <a:gd name="connsiteX391" fmla="*/ 775536 w 12192000"/>
              <a:gd name="connsiteY391" fmla="*/ 1388015 h 4267200"/>
              <a:gd name="connsiteX392" fmla="*/ 894529 w 12192000"/>
              <a:gd name="connsiteY392" fmla="*/ 1567739 h 4267200"/>
              <a:gd name="connsiteX393" fmla="*/ 948000 w 12192000"/>
              <a:gd name="connsiteY393" fmla="*/ 1663088 h 4267200"/>
              <a:gd name="connsiteX394" fmla="*/ 1006812 w 12192000"/>
              <a:gd name="connsiteY394" fmla="*/ 1767683 h 4267200"/>
              <a:gd name="connsiteX395" fmla="*/ 1149133 w 12192000"/>
              <a:gd name="connsiteY395" fmla="*/ 1971513 h 4267200"/>
              <a:gd name="connsiteX396" fmla="*/ 1333952 w 12192000"/>
              <a:gd name="connsiteY396" fmla="*/ 2251620 h 4267200"/>
              <a:gd name="connsiteX397" fmla="*/ 1337329 w 12192000"/>
              <a:gd name="connsiteY397" fmla="*/ 2258350 h 4267200"/>
              <a:gd name="connsiteX398" fmla="*/ 1014726 w 12192000"/>
              <a:gd name="connsiteY398" fmla="*/ 1615556 h 4267200"/>
              <a:gd name="connsiteX399" fmla="*/ 678222 w 12192000"/>
              <a:gd name="connsiteY399" fmla="*/ 1248670 h 4267200"/>
              <a:gd name="connsiteX400" fmla="*/ 9441752 w 12192000"/>
              <a:gd name="connsiteY400" fmla="*/ 1245311 h 4267200"/>
              <a:gd name="connsiteX401" fmla="*/ 9278979 w 12192000"/>
              <a:gd name="connsiteY401" fmla="*/ 1406236 h 4267200"/>
              <a:gd name="connsiteX402" fmla="*/ 9235540 w 12192000"/>
              <a:gd name="connsiteY402" fmla="*/ 1546869 h 4267200"/>
              <a:gd name="connsiteX403" fmla="*/ 9264074 w 12192000"/>
              <a:gd name="connsiteY403" fmla="*/ 1557016 h 4267200"/>
              <a:gd name="connsiteX404" fmla="*/ 9441752 w 12192000"/>
              <a:gd name="connsiteY404" fmla="*/ 1245311 h 4267200"/>
              <a:gd name="connsiteX405" fmla="*/ 6691602 w 12192000"/>
              <a:gd name="connsiteY405" fmla="*/ 1140573 h 4267200"/>
              <a:gd name="connsiteX406" fmla="*/ 6571100 w 12192000"/>
              <a:gd name="connsiteY406" fmla="*/ 1183662 h 4267200"/>
              <a:gd name="connsiteX407" fmla="*/ 6241687 w 12192000"/>
              <a:gd name="connsiteY407" fmla="*/ 1257600 h 4267200"/>
              <a:gd name="connsiteX408" fmla="*/ 5693009 w 12192000"/>
              <a:gd name="connsiteY408" fmla="*/ 1478256 h 4267200"/>
              <a:gd name="connsiteX409" fmla="*/ 6548420 w 12192000"/>
              <a:gd name="connsiteY409" fmla="*/ 1214599 h 4267200"/>
              <a:gd name="connsiteX410" fmla="*/ 6605473 w 12192000"/>
              <a:gd name="connsiteY410" fmla="*/ 1184686 h 4267200"/>
              <a:gd name="connsiteX411" fmla="*/ 6691602 w 12192000"/>
              <a:gd name="connsiteY411" fmla="*/ 1140573 h 4267200"/>
              <a:gd name="connsiteX412" fmla="*/ 4002475 w 12192000"/>
              <a:gd name="connsiteY412" fmla="*/ 1037802 h 4267200"/>
              <a:gd name="connsiteX413" fmla="*/ 4000324 w 12192000"/>
              <a:gd name="connsiteY413" fmla="*/ 1039362 h 4267200"/>
              <a:gd name="connsiteX414" fmla="*/ 4002862 w 12192000"/>
              <a:gd name="connsiteY414" fmla="*/ 1042866 h 4267200"/>
              <a:gd name="connsiteX415" fmla="*/ 4002475 w 12192000"/>
              <a:gd name="connsiteY415" fmla="*/ 1037802 h 4267200"/>
              <a:gd name="connsiteX416" fmla="*/ 506322 w 12192000"/>
              <a:gd name="connsiteY416" fmla="*/ 1020997 h 4267200"/>
              <a:gd name="connsiteX417" fmla="*/ 533068 w 12192000"/>
              <a:gd name="connsiteY417" fmla="*/ 1029409 h 4267200"/>
              <a:gd name="connsiteX418" fmla="*/ 1232525 w 12192000"/>
              <a:gd name="connsiteY418" fmla="*/ 1804675 h 4267200"/>
              <a:gd name="connsiteX419" fmla="*/ 1388858 w 12192000"/>
              <a:gd name="connsiteY419" fmla="*/ 2368011 h 4267200"/>
              <a:gd name="connsiteX420" fmla="*/ 1384098 w 12192000"/>
              <a:gd name="connsiteY420" fmla="*/ 2378125 h 4267200"/>
              <a:gd name="connsiteX421" fmla="*/ 1425393 w 12192000"/>
              <a:gd name="connsiteY421" fmla="*/ 2589124 h 4267200"/>
              <a:gd name="connsiteX422" fmla="*/ 1424001 w 12192000"/>
              <a:gd name="connsiteY422" fmla="*/ 2597541 h 4267200"/>
              <a:gd name="connsiteX423" fmla="*/ 2152729 w 12192000"/>
              <a:gd name="connsiteY423" fmla="*/ 2864487 h 4267200"/>
              <a:gd name="connsiteX424" fmla="*/ 2020609 w 12192000"/>
              <a:gd name="connsiteY424" fmla="*/ 2539671 h 4267200"/>
              <a:gd name="connsiteX425" fmla="*/ 2018920 w 12192000"/>
              <a:gd name="connsiteY425" fmla="*/ 2536309 h 4267200"/>
              <a:gd name="connsiteX426" fmla="*/ 1342441 w 12192000"/>
              <a:gd name="connsiteY426" fmla="*/ 1173017 h 4267200"/>
              <a:gd name="connsiteX427" fmla="*/ 1367925 w 12192000"/>
              <a:gd name="connsiteY427" fmla="*/ 1135648 h 4267200"/>
              <a:gd name="connsiteX428" fmla="*/ 1771401 w 12192000"/>
              <a:gd name="connsiteY428" fmla="*/ 1806673 h 4267200"/>
              <a:gd name="connsiteX429" fmla="*/ 1972385 w 12192000"/>
              <a:gd name="connsiteY429" fmla="*/ 2198735 h 4267200"/>
              <a:gd name="connsiteX430" fmla="*/ 2040892 w 12192000"/>
              <a:gd name="connsiteY430" fmla="*/ 2405205 h 4267200"/>
              <a:gd name="connsiteX431" fmla="*/ 2131689 w 12192000"/>
              <a:gd name="connsiteY431" fmla="*/ 1936926 h 4267200"/>
              <a:gd name="connsiteX432" fmla="*/ 2454820 w 12192000"/>
              <a:gd name="connsiteY432" fmla="*/ 1248808 h 4267200"/>
              <a:gd name="connsiteX433" fmla="*/ 2492512 w 12192000"/>
              <a:gd name="connsiteY433" fmla="*/ 1302920 h 4267200"/>
              <a:gd name="connsiteX434" fmla="*/ 2081216 w 12192000"/>
              <a:gd name="connsiteY434" fmla="*/ 2527513 h 4267200"/>
              <a:gd name="connsiteX435" fmla="*/ 2081211 w 12192000"/>
              <a:gd name="connsiteY435" fmla="*/ 2528916 h 4267200"/>
              <a:gd name="connsiteX436" fmla="*/ 2199067 w 12192000"/>
              <a:gd name="connsiteY436" fmla="*/ 2884061 h 4267200"/>
              <a:gd name="connsiteX437" fmla="*/ 3192586 w 12192000"/>
              <a:gd name="connsiteY437" fmla="*/ 3411496 h 4267200"/>
              <a:gd name="connsiteX438" fmla="*/ 3182620 w 12192000"/>
              <a:gd name="connsiteY438" fmla="*/ 3483279 h 4267200"/>
              <a:gd name="connsiteX439" fmla="*/ 2435119 w 12192000"/>
              <a:gd name="connsiteY439" fmla="*/ 3080173 h 4267200"/>
              <a:gd name="connsiteX440" fmla="*/ 2410152 w 12192000"/>
              <a:gd name="connsiteY440" fmla="*/ 3063751 h 4267200"/>
              <a:gd name="connsiteX441" fmla="*/ 2408099 w 12192000"/>
              <a:gd name="connsiteY441" fmla="*/ 3064403 h 4267200"/>
              <a:gd name="connsiteX442" fmla="*/ 2407218 w 12192000"/>
              <a:gd name="connsiteY442" fmla="*/ 3070324 h 4267200"/>
              <a:gd name="connsiteX443" fmla="*/ 2380138 w 12192000"/>
              <a:gd name="connsiteY443" fmla="*/ 3099341 h 4267200"/>
              <a:gd name="connsiteX444" fmla="*/ 1765923 w 12192000"/>
              <a:gd name="connsiteY444" fmla="*/ 3581043 h 4267200"/>
              <a:gd name="connsiteX445" fmla="*/ 1702258 w 12192000"/>
              <a:gd name="connsiteY445" fmla="*/ 3612286 h 4267200"/>
              <a:gd name="connsiteX446" fmla="*/ 1538370 w 12192000"/>
              <a:gd name="connsiteY446" fmla="*/ 3811804 h 4267200"/>
              <a:gd name="connsiteX447" fmla="*/ 1325720 w 12192000"/>
              <a:gd name="connsiteY447" fmla="*/ 4125411 h 4267200"/>
              <a:gd name="connsiteX448" fmla="*/ 1206279 w 12192000"/>
              <a:gd name="connsiteY448" fmla="*/ 4267200 h 4267200"/>
              <a:gd name="connsiteX449" fmla="*/ 1115040 w 12192000"/>
              <a:gd name="connsiteY449" fmla="*/ 4267200 h 4267200"/>
              <a:gd name="connsiteX450" fmla="*/ 1258195 w 12192000"/>
              <a:gd name="connsiteY450" fmla="*/ 4099624 h 4267200"/>
              <a:gd name="connsiteX451" fmla="*/ 1423113 w 12192000"/>
              <a:gd name="connsiteY451" fmla="*/ 3874565 h 4267200"/>
              <a:gd name="connsiteX452" fmla="*/ 1260565 w 12192000"/>
              <a:gd name="connsiteY452" fmla="*/ 4031982 h 4267200"/>
              <a:gd name="connsiteX453" fmla="*/ 1073327 w 12192000"/>
              <a:gd name="connsiteY453" fmla="*/ 4218727 h 4267200"/>
              <a:gd name="connsiteX454" fmla="*/ 1032294 w 12192000"/>
              <a:gd name="connsiteY454" fmla="*/ 4267200 h 4267200"/>
              <a:gd name="connsiteX455" fmla="*/ 993830 w 12192000"/>
              <a:gd name="connsiteY455" fmla="*/ 4267200 h 4267200"/>
              <a:gd name="connsiteX456" fmla="*/ 1051860 w 12192000"/>
              <a:gd name="connsiteY456" fmla="*/ 4198693 h 4267200"/>
              <a:gd name="connsiteX457" fmla="*/ 1240607 w 12192000"/>
              <a:gd name="connsiteY457" fmla="*/ 4010401 h 4267200"/>
              <a:gd name="connsiteX458" fmla="*/ 1310106 w 12192000"/>
              <a:gd name="connsiteY458" fmla="*/ 3943217 h 4267200"/>
              <a:gd name="connsiteX459" fmla="*/ 952103 w 12192000"/>
              <a:gd name="connsiteY459" fmla="*/ 4265972 h 4267200"/>
              <a:gd name="connsiteX460" fmla="*/ 951207 w 12192000"/>
              <a:gd name="connsiteY460" fmla="*/ 4267200 h 4267200"/>
              <a:gd name="connsiteX461" fmla="*/ 862760 w 12192000"/>
              <a:gd name="connsiteY461" fmla="*/ 4267200 h 4267200"/>
              <a:gd name="connsiteX462" fmla="*/ 909145 w 12192000"/>
              <a:gd name="connsiteY462" fmla="*/ 4199225 h 4267200"/>
              <a:gd name="connsiteX463" fmla="*/ 1214067 w 12192000"/>
              <a:gd name="connsiteY463" fmla="*/ 3908561 h 4267200"/>
              <a:gd name="connsiteX464" fmla="*/ 640967 w 12192000"/>
              <a:gd name="connsiteY464" fmla="*/ 4105601 h 4267200"/>
              <a:gd name="connsiteX465" fmla="*/ 372807 w 12192000"/>
              <a:gd name="connsiteY465" fmla="*/ 4243651 h 4267200"/>
              <a:gd name="connsiteX466" fmla="*/ 332830 w 12192000"/>
              <a:gd name="connsiteY466" fmla="*/ 4267200 h 4267200"/>
              <a:gd name="connsiteX467" fmla="*/ 168301 w 12192000"/>
              <a:gd name="connsiteY467" fmla="*/ 4267200 h 4267200"/>
              <a:gd name="connsiteX468" fmla="*/ 278002 w 12192000"/>
              <a:gd name="connsiteY468" fmla="*/ 4201399 h 4267200"/>
              <a:gd name="connsiteX469" fmla="*/ 527241 w 12192000"/>
              <a:gd name="connsiteY469" fmla="*/ 4065078 h 4267200"/>
              <a:gd name="connsiteX470" fmla="*/ 1510397 w 12192000"/>
              <a:gd name="connsiteY470" fmla="*/ 3684705 h 4267200"/>
              <a:gd name="connsiteX471" fmla="*/ 1146550 w 12192000"/>
              <a:gd name="connsiteY471" fmla="*/ 3802012 h 4267200"/>
              <a:gd name="connsiteX472" fmla="*/ 698834 w 12192000"/>
              <a:gd name="connsiteY472" fmla="*/ 3952272 h 4267200"/>
              <a:gd name="connsiteX473" fmla="*/ 192528 w 12192000"/>
              <a:gd name="connsiteY473" fmla="*/ 4236299 h 4267200"/>
              <a:gd name="connsiteX474" fmla="*/ 148586 w 12192000"/>
              <a:gd name="connsiteY474" fmla="*/ 4267200 h 4267200"/>
              <a:gd name="connsiteX475" fmla="*/ 98116 w 12192000"/>
              <a:gd name="connsiteY475" fmla="*/ 4267200 h 4267200"/>
              <a:gd name="connsiteX476" fmla="*/ 169669 w 12192000"/>
              <a:gd name="connsiteY476" fmla="*/ 4216852 h 4267200"/>
              <a:gd name="connsiteX477" fmla="*/ 687572 w 12192000"/>
              <a:gd name="connsiteY477" fmla="*/ 3925629 h 4267200"/>
              <a:gd name="connsiteX478" fmla="*/ 1138365 w 12192000"/>
              <a:gd name="connsiteY478" fmla="*/ 3774515 h 4267200"/>
              <a:gd name="connsiteX479" fmla="*/ 1505579 w 12192000"/>
              <a:gd name="connsiteY479" fmla="*/ 3655526 h 4267200"/>
              <a:gd name="connsiteX480" fmla="*/ 1313114 w 12192000"/>
              <a:gd name="connsiteY480" fmla="*/ 3655216 h 4267200"/>
              <a:gd name="connsiteX481" fmla="*/ 1109304 w 12192000"/>
              <a:gd name="connsiteY481" fmla="*/ 3669030 h 4267200"/>
              <a:gd name="connsiteX482" fmla="*/ 258951 w 12192000"/>
              <a:gd name="connsiteY482" fmla="*/ 4111994 h 4267200"/>
              <a:gd name="connsiteX483" fmla="*/ 80807 w 12192000"/>
              <a:gd name="connsiteY483" fmla="*/ 4267200 h 4267200"/>
              <a:gd name="connsiteX484" fmla="*/ 0 w 12192000"/>
              <a:gd name="connsiteY484" fmla="*/ 4267200 h 4267200"/>
              <a:gd name="connsiteX485" fmla="*/ 0 w 12192000"/>
              <a:gd name="connsiteY485" fmla="*/ 4233763 h 4267200"/>
              <a:gd name="connsiteX486" fmla="*/ 36881 w 12192000"/>
              <a:gd name="connsiteY486" fmla="*/ 4200118 h 4267200"/>
              <a:gd name="connsiteX487" fmla="*/ 910534 w 12192000"/>
              <a:gd name="connsiteY487" fmla="*/ 3629753 h 4267200"/>
              <a:gd name="connsiteX488" fmla="*/ 1578717 w 12192000"/>
              <a:gd name="connsiteY488" fmla="*/ 3575982 h 4267200"/>
              <a:gd name="connsiteX489" fmla="*/ 2338780 w 12192000"/>
              <a:gd name="connsiteY489" fmla="*/ 3033725 h 4267200"/>
              <a:gd name="connsiteX490" fmla="*/ 1807991 w 12192000"/>
              <a:gd name="connsiteY490" fmla="*/ 2807184 h 4267200"/>
              <a:gd name="connsiteX491" fmla="*/ 1416358 w 12192000"/>
              <a:gd name="connsiteY491" fmla="*/ 3112571 h 4267200"/>
              <a:gd name="connsiteX492" fmla="*/ 939066 w 12192000"/>
              <a:gd name="connsiteY492" fmla="*/ 3378798 h 4267200"/>
              <a:gd name="connsiteX493" fmla="*/ 115099 w 12192000"/>
              <a:gd name="connsiteY493" fmla="*/ 3607650 h 4267200"/>
              <a:gd name="connsiteX494" fmla="*/ 97284 w 12192000"/>
              <a:gd name="connsiteY494" fmla="*/ 3520393 h 4267200"/>
              <a:gd name="connsiteX495" fmla="*/ 922050 w 12192000"/>
              <a:gd name="connsiteY495" fmla="*/ 3074867 h 4267200"/>
              <a:gd name="connsiteX496" fmla="*/ 1405265 w 12192000"/>
              <a:gd name="connsiteY496" fmla="*/ 3016319 h 4267200"/>
              <a:gd name="connsiteX497" fmla="*/ 1407512 w 12192000"/>
              <a:gd name="connsiteY497" fmla="*/ 3018001 h 4267200"/>
              <a:gd name="connsiteX498" fmla="*/ 1726266 w 12192000"/>
              <a:gd name="connsiteY498" fmla="*/ 2777274 h 4267200"/>
              <a:gd name="connsiteX499" fmla="*/ 625390 w 12192000"/>
              <a:gd name="connsiteY499" fmla="*/ 2514541 h 4267200"/>
              <a:gd name="connsiteX500" fmla="*/ 619799 w 12192000"/>
              <a:gd name="connsiteY500" fmla="*/ 2527180 h 4267200"/>
              <a:gd name="connsiteX501" fmla="*/ 310030 w 12192000"/>
              <a:gd name="connsiteY501" fmla="*/ 2771818 h 4267200"/>
              <a:gd name="connsiteX502" fmla="*/ 173877 w 12192000"/>
              <a:gd name="connsiteY502" fmla="*/ 2937056 h 4267200"/>
              <a:gd name="connsiteX503" fmla="*/ 77889 w 12192000"/>
              <a:gd name="connsiteY503" fmla="*/ 3138440 h 4267200"/>
              <a:gd name="connsiteX504" fmla="*/ 0 w 12192000"/>
              <a:gd name="connsiteY504" fmla="*/ 3271395 h 4267200"/>
              <a:gd name="connsiteX505" fmla="*/ 0 w 12192000"/>
              <a:gd name="connsiteY505" fmla="*/ 3153002 h 4267200"/>
              <a:gd name="connsiteX506" fmla="*/ 2386 w 12192000"/>
              <a:gd name="connsiteY506" fmla="*/ 3149203 h 4267200"/>
              <a:gd name="connsiteX507" fmla="*/ 89753 w 12192000"/>
              <a:gd name="connsiteY507" fmla="*/ 2987702 h 4267200"/>
              <a:gd name="connsiteX508" fmla="*/ 76869 w 12192000"/>
              <a:gd name="connsiteY508" fmla="*/ 3005404 h 4267200"/>
              <a:gd name="connsiteX509" fmla="*/ 32049 w 12192000"/>
              <a:gd name="connsiteY509" fmla="*/ 3065814 h 4267200"/>
              <a:gd name="connsiteX510" fmla="*/ 0 w 12192000"/>
              <a:gd name="connsiteY510" fmla="*/ 3108744 h 4267200"/>
              <a:gd name="connsiteX511" fmla="*/ 0 w 12192000"/>
              <a:gd name="connsiteY511" fmla="*/ 3058059 h 4267200"/>
              <a:gd name="connsiteX512" fmla="*/ 7610 w 12192000"/>
              <a:gd name="connsiteY512" fmla="*/ 3047889 h 4267200"/>
              <a:gd name="connsiteX513" fmla="*/ 52419 w 12192000"/>
              <a:gd name="connsiteY513" fmla="*/ 2987479 h 4267200"/>
              <a:gd name="connsiteX514" fmla="*/ 59142 w 12192000"/>
              <a:gd name="connsiteY514" fmla="*/ 2978488 h 4267200"/>
              <a:gd name="connsiteX515" fmla="*/ 0 w 12192000"/>
              <a:gd name="connsiteY515" fmla="*/ 3015334 h 4267200"/>
              <a:gd name="connsiteX516" fmla="*/ 0 w 12192000"/>
              <a:gd name="connsiteY516" fmla="*/ 2914286 h 4267200"/>
              <a:gd name="connsiteX517" fmla="*/ 36383 w 12192000"/>
              <a:gd name="connsiteY517" fmla="*/ 2901128 h 4267200"/>
              <a:gd name="connsiteX518" fmla="*/ 156329 w 12192000"/>
              <a:gd name="connsiteY518" fmla="*/ 2840533 h 4267200"/>
              <a:gd name="connsiteX519" fmla="*/ 358355 w 12192000"/>
              <a:gd name="connsiteY519" fmla="*/ 2620471 h 4267200"/>
              <a:gd name="connsiteX520" fmla="*/ 510577 w 12192000"/>
              <a:gd name="connsiteY520" fmla="*/ 2501244 h 4267200"/>
              <a:gd name="connsiteX521" fmla="*/ 211967 w 12192000"/>
              <a:gd name="connsiteY521" fmla="*/ 2479171 h 4267200"/>
              <a:gd name="connsiteX522" fmla="*/ 0 w 12192000"/>
              <a:gd name="connsiteY522" fmla="*/ 2476398 h 4267200"/>
              <a:gd name="connsiteX523" fmla="*/ 0 w 12192000"/>
              <a:gd name="connsiteY523" fmla="*/ 2389189 h 4267200"/>
              <a:gd name="connsiteX524" fmla="*/ 103062 w 12192000"/>
              <a:gd name="connsiteY524" fmla="*/ 2389518 h 4267200"/>
              <a:gd name="connsiteX525" fmla="*/ 510734 w 12192000"/>
              <a:gd name="connsiteY525" fmla="*/ 2416201 h 4267200"/>
              <a:gd name="connsiteX526" fmla="*/ 279257 w 12192000"/>
              <a:gd name="connsiteY526" fmla="*/ 2092102 h 4267200"/>
              <a:gd name="connsiteX527" fmla="*/ 65265 w 12192000"/>
              <a:gd name="connsiteY527" fmla="*/ 2006049 h 4267200"/>
              <a:gd name="connsiteX528" fmla="*/ 0 w 12192000"/>
              <a:gd name="connsiteY528" fmla="*/ 1982532 h 4267200"/>
              <a:gd name="connsiteX529" fmla="*/ 0 w 12192000"/>
              <a:gd name="connsiteY529" fmla="*/ 1912789 h 4267200"/>
              <a:gd name="connsiteX530" fmla="*/ 97460 w 12192000"/>
              <a:gd name="connsiteY530" fmla="*/ 1953725 h 4267200"/>
              <a:gd name="connsiteX531" fmla="*/ 221272 w 12192000"/>
              <a:gd name="connsiteY531" fmla="*/ 1980766 h 4267200"/>
              <a:gd name="connsiteX532" fmla="*/ 116765 w 12192000"/>
              <a:gd name="connsiteY532" fmla="*/ 1911033 h 4267200"/>
              <a:gd name="connsiteX533" fmla="*/ 16405 w 12192000"/>
              <a:gd name="connsiteY533" fmla="*/ 1803412 h 4267200"/>
              <a:gd name="connsiteX534" fmla="*/ 0 w 12192000"/>
              <a:gd name="connsiteY534" fmla="*/ 1784777 h 4267200"/>
              <a:gd name="connsiteX535" fmla="*/ 0 w 12192000"/>
              <a:gd name="connsiteY535" fmla="*/ 1740082 h 4267200"/>
              <a:gd name="connsiteX536" fmla="*/ 39394 w 12192000"/>
              <a:gd name="connsiteY536" fmla="*/ 1784856 h 4267200"/>
              <a:gd name="connsiteX537" fmla="*/ 135813 w 12192000"/>
              <a:gd name="connsiteY537" fmla="*/ 1888838 h 4267200"/>
              <a:gd name="connsiteX538" fmla="*/ 242575 w 12192000"/>
              <a:gd name="connsiteY538" fmla="*/ 1958841 h 4267200"/>
              <a:gd name="connsiteX539" fmla="*/ 82197 w 12192000"/>
              <a:gd name="connsiteY539" fmla="*/ 1754826 h 4267200"/>
              <a:gd name="connsiteX540" fmla="*/ 0 w 12192000"/>
              <a:gd name="connsiteY540" fmla="*/ 1679650 h 4267200"/>
              <a:gd name="connsiteX541" fmla="*/ 0 w 12192000"/>
              <a:gd name="connsiteY541" fmla="*/ 1602463 h 4267200"/>
              <a:gd name="connsiteX542" fmla="*/ 84689 w 12192000"/>
              <a:gd name="connsiteY542" fmla="*/ 1677442 h 4267200"/>
              <a:gd name="connsiteX543" fmla="*/ 298437 w 12192000"/>
              <a:gd name="connsiteY543" fmla="*/ 1968019 h 4267200"/>
              <a:gd name="connsiteX544" fmla="*/ 227269 w 12192000"/>
              <a:gd name="connsiteY544" fmla="*/ 1114064 h 4267200"/>
              <a:gd name="connsiteX545" fmla="*/ 248003 w 12192000"/>
              <a:gd name="connsiteY545" fmla="*/ 1089613 h 4267200"/>
              <a:gd name="connsiteX546" fmla="*/ 427020 w 12192000"/>
              <a:gd name="connsiteY546" fmla="*/ 1619803 h 4267200"/>
              <a:gd name="connsiteX547" fmla="*/ 340345 w 12192000"/>
              <a:gd name="connsiteY547" fmla="*/ 2027739 h 4267200"/>
              <a:gd name="connsiteX548" fmla="*/ 360865 w 12192000"/>
              <a:gd name="connsiteY548" fmla="*/ 2044827 h 4267200"/>
              <a:gd name="connsiteX549" fmla="*/ 560414 w 12192000"/>
              <a:gd name="connsiteY549" fmla="*/ 2421457 h 4267200"/>
              <a:gd name="connsiteX550" fmla="*/ 1359703 w 12192000"/>
              <a:gd name="connsiteY550" fmla="*/ 2578554 h 4267200"/>
              <a:gd name="connsiteX551" fmla="*/ 1359422 w 12192000"/>
              <a:gd name="connsiteY551" fmla="*/ 2577994 h 4267200"/>
              <a:gd name="connsiteX552" fmla="*/ 828701 w 12192000"/>
              <a:gd name="connsiteY552" fmla="*/ 1839520 h 4267200"/>
              <a:gd name="connsiteX553" fmla="*/ 494427 w 12192000"/>
              <a:gd name="connsiteY553" fmla="*/ 1092333 h 4267200"/>
              <a:gd name="connsiteX554" fmla="*/ 506322 w 12192000"/>
              <a:gd name="connsiteY554" fmla="*/ 1020997 h 4267200"/>
              <a:gd name="connsiteX555" fmla="*/ 4570198 w 12192000"/>
              <a:gd name="connsiteY555" fmla="*/ 978081 h 4267200"/>
              <a:gd name="connsiteX556" fmla="*/ 4523691 w 12192000"/>
              <a:gd name="connsiteY556" fmla="*/ 1127776 h 4267200"/>
              <a:gd name="connsiteX557" fmla="*/ 4509875 w 12192000"/>
              <a:gd name="connsiteY557" fmla="*/ 1167552 h 4267200"/>
              <a:gd name="connsiteX558" fmla="*/ 4478168 w 12192000"/>
              <a:gd name="connsiteY558" fmla="*/ 1260735 h 4267200"/>
              <a:gd name="connsiteX559" fmla="*/ 4409309 w 12192000"/>
              <a:gd name="connsiteY559" fmla="*/ 1666996 h 4267200"/>
              <a:gd name="connsiteX560" fmla="*/ 4370031 w 12192000"/>
              <a:gd name="connsiteY560" fmla="*/ 1955666 h 4267200"/>
              <a:gd name="connsiteX561" fmla="*/ 4570198 w 12192000"/>
              <a:gd name="connsiteY561" fmla="*/ 978081 h 4267200"/>
              <a:gd name="connsiteX562" fmla="*/ 12149131 w 12192000"/>
              <a:gd name="connsiteY562" fmla="*/ 959050 h 4267200"/>
              <a:gd name="connsiteX563" fmla="*/ 12105664 w 12192000"/>
              <a:gd name="connsiteY563" fmla="*/ 1006960 h 4267200"/>
              <a:gd name="connsiteX564" fmla="*/ 11883102 w 12192000"/>
              <a:gd name="connsiteY564" fmla="*/ 1184424 h 4267200"/>
              <a:gd name="connsiteX565" fmla="*/ 11665174 w 12192000"/>
              <a:gd name="connsiteY565" fmla="*/ 1317493 h 4267200"/>
              <a:gd name="connsiteX566" fmla="*/ 11590337 w 12192000"/>
              <a:gd name="connsiteY566" fmla="*/ 1348256 h 4267200"/>
              <a:gd name="connsiteX567" fmla="*/ 11492588 w 12192000"/>
              <a:gd name="connsiteY567" fmla="*/ 1390573 h 4267200"/>
              <a:gd name="connsiteX568" fmla="*/ 11888865 w 12192000"/>
              <a:gd name="connsiteY568" fmla="*/ 1220988 h 4267200"/>
              <a:gd name="connsiteX569" fmla="*/ 12149131 w 12192000"/>
              <a:gd name="connsiteY569" fmla="*/ 959050 h 4267200"/>
              <a:gd name="connsiteX570" fmla="*/ 4557898 w 12192000"/>
              <a:gd name="connsiteY570" fmla="*/ 900011 h 4267200"/>
              <a:gd name="connsiteX571" fmla="*/ 4344840 w 12192000"/>
              <a:gd name="connsiteY571" fmla="*/ 1922038 h 4267200"/>
              <a:gd name="connsiteX572" fmla="*/ 4378710 w 12192000"/>
              <a:gd name="connsiteY572" fmla="*/ 1665516 h 4267200"/>
              <a:gd name="connsiteX573" fmla="*/ 4448798 w 12192000"/>
              <a:gd name="connsiteY573" fmla="*/ 1253024 h 4267200"/>
              <a:gd name="connsiteX574" fmla="*/ 4480315 w 12192000"/>
              <a:gd name="connsiteY574" fmla="*/ 1158454 h 4267200"/>
              <a:gd name="connsiteX575" fmla="*/ 4494133 w 12192000"/>
              <a:gd name="connsiteY575" fmla="*/ 1118676 h 4267200"/>
              <a:gd name="connsiteX576" fmla="*/ 4557898 w 12192000"/>
              <a:gd name="connsiteY576" fmla="*/ 900011 h 4267200"/>
              <a:gd name="connsiteX577" fmla="*/ 5870151 w 12192000"/>
              <a:gd name="connsiteY577" fmla="*/ 898890 h 4267200"/>
              <a:gd name="connsiteX578" fmla="*/ 5861335 w 12192000"/>
              <a:gd name="connsiteY578" fmla="*/ 899177 h 4267200"/>
              <a:gd name="connsiteX579" fmla="*/ 5843702 w 12192000"/>
              <a:gd name="connsiteY579" fmla="*/ 899748 h 4267200"/>
              <a:gd name="connsiteX580" fmla="*/ 5651107 w 12192000"/>
              <a:gd name="connsiteY580" fmla="*/ 920306 h 4267200"/>
              <a:gd name="connsiteX581" fmla="*/ 5459407 w 12192000"/>
              <a:gd name="connsiteY581" fmla="*/ 940975 h 4267200"/>
              <a:gd name="connsiteX582" fmla="*/ 5374846 w 12192000"/>
              <a:gd name="connsiteY582" fmla="*/ 941988 h 4267200"/>
              <a:gd name="connsiteX583" fmla="*/ 5256105 w 12192000"/>
              <a:gd name="connsiteY583" fmla="*/ 945632 h 4267200"/>
              <a:gd name="connsiteX584" fmla="*/ 5107071 w 12192000"/>
              <a:gd name="connsiteY584" fmla="*/ 969720 h 4267200"/>
              <a:gd name="connsiteX585" fmla="*/ 4998681 w 12192000"/>
              <a:gd name="connsiteY585" fmla="*/ 988771 h 4267200"/>
              <a:gd name="connsiteX586" fmla="*/ 5870151 w 12192000"/>
              <a:gd name="connsiteY586" fmla="*/ 898890 h 4267200"/>
              <a:gd name="connsiteX587" fmla="*/ 12190084 w 12192000"/>
              <a:gd name="connsiteY587" fmla="*/ 854709 h 4267200"/>
              <a:gd name="connsiteX588" fmla="*/ 12162947 w 12192000"/>
              <a:gd name="connsiteY588" fmla="*/ 879275 h 4267200"/>
              <a:gd name="connsiteX589" fmla="*/ 11721478 w 12192000"/>
              <a:gd name="connsiteY589" fmla="*/ 1216434 h 4267200"/>
              <a:gd name="connsiteX590" fmla="*/ 11680712 w 12192000"/>
              <a:gd name="connsiteY590" fmla="*/ 1239730 h 4267200"/>
              <a:gd name="connsiteX591" fmla="*/ 11505347 w 12192000"/>
              <a:gd name="connsiteY591" fmla="*/ 1352837 h 4267200"/>
              <a:gd name="connsiteX592" fmla="*/ 11580962 w 12192000"/>
              <a:gd name="connsiteY592" fmla="*/ 1321759 h 4267200"/>
              <a:gd name="connsiteX593" fmla="*/ 11654234 w 12192000"/>
              <a:gd name="connsiteY593" fmla="*/ 1291618 h 4267200"/>
              <a:gd name="connsiteX594" fmla="*/ 11867274 w 12192000"/>
              <a:gd name="connsiteY594" fmla="*/ 1160983 h 4267200"/>
              <a:gd name="connsiteX595" fmla="*/ 12086035 w 12192000"/>
              <a:gd name="connsiteY595" fmla="*/ 986418 h 4267200"/>
              <a:gd name="connsiteX596" fmla="*/ 12190084 w 12192000"/>
              <a:gd name="connsiteY596" fmla="*/ 854709 h 4267200"/>
              <a:gd name="connsiteX597" fmla="*/ 5504425 w 12192000"/>
              <a:gd name="connsiteY597" fmla="*/ 848067 h 4267200"/>
              <a:gd name="connsiteX598" fmla="*/ 4968849 w 12192000"/>
              <a:gd name="connsiteY598" fmla="*/ 962318 h 4267200"/>
              <a:gd name="connsiteX599" fmla="*/ 5104039 w 12192000"/>
              <a:gd name="connsiteY599" fmla="*/ 940634 h 4267200"/>
              <a:gd name="connsiteX600" fmla="*/ 5256311 w 12192000"/>
              <a:gd name="connsiteY600" fmla="*/ 916490 h 4267200"/>
              <a:gd name="connsiteX601" fmla="*/ 5377381 w 12192000"/>
              <a:gd name="connsiteY601" fmla="*/ 912671 h 4267200"/>
              <a:gd name="connsiteX602" fmla="*/ 5460148 w 12192000"/>
              <a:gd name="connsiteY602" fmla="*/ 911442 h 4267200"/>
              <a:gd name="connsiteX603" fmla="*/ 5648971 w 12192000"/>
              <a:gd name="connsiteY603" fmla="*/ 891331 h 4267200"/>
              <a:gd name="connsiteX604" fmla="*/ 5844807 w 12192000"/>
              <a:gd name="connsiteY604" fmla="*/ 870718 h 4267200"/>
              <a:gd name="connsiteX605" fmla="*/ 5862975 w 12192000"/>
              <a:gd name="connsiteY605" fmla="*/ 869756 h 4267200"/>
              <a:gd name="connsiteX606" fmla="*/ 5920887 w 12192000"/>
              <a:gd name="connsiteY606" fmla="*/ 865929 h 4267200"/>
              <a:gd name="connsiteX607" fmla="*/ 5504425 w 12192000"/>
              <a:gd name="connsiteY607" fmla="*/ 848067 h 4267200"/>
              <a:gd name="connsiteX608" fmla="*/ 8924104 w 12192000"/>
              <a:gd name="connsiteY608" fmla="*/ 777000 h 4267200"/>
              <a:gd name="connsiteX609" fmla="*/ 8921999 w 12192000"/>
              <a:gd name="connsiteY609" fmla="*/ 794136 h 4267200"/>
              <a:gd name="connsiteX610" fmla="*/ 8916066 w 12192000"/>
              <a:gd name="connsiteY610" fmla="*/ 843129 h 4267200"/>
              <a:gd name="connsiteX611" fmla="*/ 8909852 w 12192000"/>
              <a:gd name="connsiteY611" fmla="*/ 1005313 h 4267200"/>
              <a:gd name="connsiteX612" fmla="*/ 8936982 w 12192000"/>
              <a:gd name="connsiteY612" fmla="*/ 1614896 h 4267200"/>
              <a:gd name="connsiteX613" fmla="*/ 8939706 w 12192000"/>
              <a:gd name="connsiteY613" fmla="*/ 1632791 h 4267200"/>
              <a:gd name="connsiteX614" fmla="*/ 8946691 w 12192000"/>
              <a:gd name="connsiteY614" fmla="*/ 1680170 h 4267200"/>
              <a:gd name="connsiteX615" fmla="*/ 8947643 w 12192000"/>
              <a:gd name="connsiteY615" fmla="*/ 1649028 h 4267200"/>
              <a:gd name="connsiteX616" fmla="*/ 8931687 w 12192000"/>
              <a:gd name="connsiteY616" fmla="*/ 871628 h 4267200"/>
              <a:gd name="connsiteX617" fmla="*/ 8929804 w 12192000"/>
              <a:gd name="connsiteY617" fmla="*/ 850229 h 4267200"/>
              <a:gd name="connsiteX618" fmla="*/ 8924104 w 12192000"/>
              <a:gd name="connsiteY618" fmla="*/ 777000 h 4267200"/>
              <a:gd name="connsiteX619" fmla="*/ 8951219 w 12192000"/>
              <a:gd name="connsiteY619" fmla="*/ 764662 h 4267200"/>
              <a:gd name="connsiteX620" fmla="*/ 8957270 w 12192000"/>
              <a:gd name="connsiteY620" fmla="*/ 847698 h 4267200"/>
              <a:gd name="connsiteX621" fmla="*/ 8959153 w 12192000"/>
              <a:gd name="connsiteY621" fmla="*/ 869097 h 4267200"/>
              <a:gd name="connsiteX622" fmla="*/ 8976081 w 12192000"/>
              <a:gd name="connsiteY622" fmla="*/ 1619865 h 4267200"/>
              <a:gd name="connsiteX623" fmla="*/ 8951219 w 12192000"/>
              <a:gd name="connsiteY623" fmla="*/ 764662 h 4267200"/>
              <a:gd name="connsiteX624" fmla="*/ 8898081 w 12192000"/>
              <a:gd name="connsiteY624" fmla="*/ 630137 h 4267200"/>
              <a:gd name="connsiteX625" fmla="*/ 8910095 w 12192000"/>
              <a:gd name="connsiteY625" fmla="*/ 1626691 h 4267200"/>
              <a:gd name="connsiteX626" fmla="*/ 8908822 w 12192000"/>
              <a:gd name="connsiteY626" fmla="*/ 1619067 h 4267200"/>
              <a:gd name="connsiteX627" fmla="*/ 8881669 w 12192000"/>
              <a:gd name="connsiteY627" fmla="*/ 1004967 h 4267200"/>
              <a:gd name="connsiteX628" fmla="*/ 8888265 w 12192000"/>
              <a:gd name="connsiteY628" fmla="*/ 840369 h 4267200"/>
              <a:gd name="connsiteX629" fmla="*/ 8894429 w 12192000"/>
              <a:gd name="connsiteY629" fmla="*/ 790831 h 4267200"/>
              <a:gd name="connsiteX630" fmla="*/ 8898081 w 12192000"/>
              <a:gd name="connsiteY630" fmla="*/ 630137 h 4267200"/>
              <a:gd name="connsiteX631" fmla="*/ 11491396 w 12192000"/>
              <a:gd name="connsiteY631" fmla="*/ 623931 h 4267200"/>
              <a:gd name="connsiteX632" fmla="*/ 11413329 w 12192000"/>
              <a:gd name="connsiteY632" fmla="*/ 662344 h 4267200"/>
              <a:gd name="connsiteX633" fmla="*/ 10966547 w 12192000"/>
              <a:gd name="connsiteY633" fmla="*/ 818916 h 4267200"/>
              <a:gd name="connsiteX634" fmla="*/ 10498883 w 12192000"/>
              <a:gd name="connsiteY634" fmla="*/ 1111507 h 4267200"/>
              <a:gd name="connsiteX635" fmla="*/ 10671292 w 12192000"/>
              <a:gd name="connsiteY635" fmla="*/ 1035777 h 4267200"/>
              <a:gd name="connsiteX636" fmla="*/ 10685894 w 12192000"/>
              <a:gd name="connsiteY636" fmla="*/ 1027151 h 4267200"/>
              <a:gd name="connsiteX637" fmla="*/ 11104337 w 12192000"/>
              <a:gd name="connsiteY637" fmla="*/ 817377 h 4267200"/>
              <a:gd name="connsiteX638" fmla="*/ 11491396 w 12192000"/>
              <a:gd name="connsiteY638" fmla="*/ 623931 h 4267200"/>
              <a:gd name="connsiteX639" fmla="*/ 10779304 w 12192000"/>
              <a:gd name="connsiteY639" fmla="*/ 584486 h 4267200"/>
              <a:gd name="connsiteX640" fmla="*/ 10658378 w 12192000"/>
              <a:gd name="connsiteY640" fmla="*/ 772788 h 4267200"/>
              <a:gd name="connsiteX641" fmla="*/ 10475581 w 12192000"/>
              <a:gd name="connsiteY641" fmla="*/ 1070739 h 4267200"/>
              <a:gd name="connsiteX642" fmla="*/ 10735178 w 12192000"/>
              <a:gd name="connsiteY642" fmla="*/ 693281 h 4267200"/>
              <a:gd name="connsiteX643" fmla="*/ 10132488 w 12192000"/>
              <a:gd name="connsiteY643" fmla="*/ 518596 h 4267200"/>
              <a:gd name="connsiteX644" fmla="*/ 9879465 w 12192000"/>
              <a:gd name="connsiteY644" fmla="*/ 567273 h 4267200"/>
              <a:gd name="connsiteX645" fmla="*/ 9364243 w 12192000"/>
              <a:gd name="connsiteY645" fmla="*/ 809468 h 4267200"/>
              <a:gd name="connsiteX646" fmla="*/ 9366655 w 12192000"/>
              <a:gd name="connsiteY646" fmla="*/ 809848 h 4267200"/>
              <a:gd name="connsiteX647" fmla="*/ 9914233 w 12192000"/>
              <a:gd name="connsiteY647" fmla="*/ 596159 h 4267200"/>
              <a:gd name="connsiteX648" fmla="*/ 10264524 w 12192000"/>
              <a:gd name="connsiteY648" fmla="*/ 501747 h 4267200"/>
              <a:gd name="connsiteX649" fmla="*/ 9922837 w 12192000"/>
              <a:gd name="connsiteY649" fmla="*/ 622979 h 4267200"/>
              <a:gd name="connsiteX650" fmla="*/ 9416908 w 12192000"/>
              <a:gd name="connsiteY650" fmla="*/ 818889 h 4267200"/>
              <a:gd name="connsiteX651" fmla="*/ 9418234 w 12192000"/>
              <a:gd name="connsiteY651" fmla="*/ 818810 h 4267200"/>
              <a:gd name="connsiteX652" fmla="*/ 10264524 w 12192000"/>
              <a:gd name="connsiteY652" fmla="*/ 501747 h 4267200"/>
              <a:gd name="connsiteX653" fmla="*/ 10802699 w 12192000"/>
              <a:gd name="connsiteY653" fmla="*/ 488163 h 4267200"/>
              <a:gd name="connsiteX654" fmla="*/ 10618739 w 12192000"/>
              <a:gd name="connsiteY654" fmla="*/ 734118 h 4267200"/>
              <a:gd name="connsiteX655" fmla="*/ 10604580 w 12192000"/>
              <a:gd name="connsiteY655" fmla="*/ 753877 h 4267200"/>
              <a:gd name="connsiteX656" fmla="*/ 10529643 w 12192000"/>
              <a:gd name="connsiteY656" fmla="*/ 867004 h 4267200"/>
              <a:gd name="connsiteX657" fmla="*/ 10462194 w 12192000"/>
              <a:gd name="connsiteY657" fmla="*/ 1035452 h 4267200"/>
              <a:gd name="connsiteX658" fmla="*/ 10635117 w 12192000"/>
              <a:gd name="connsiteY658" fmla="*/ 757788 h 4267200"/>
              <a:gd name="connsiteX659" fmla="*/ 10802699 w 12192000"/>
              <a:gd name="connsiteY659" fmla="*/ 488163 h 4267200"/>
              <a:gd name="connsiteX660" fmla="*/ 10359107 w 12192000"/>
              <a:gd name="connsiteY660" fmla="*/ 485136 h 4267200"/>
              <a:gd name="connsiteX661" fmla="*/ 9515108 w 12192000"/>
              <a:gd name="connsiteY661" fmla="*/ 825701 h 4267200"/>
              <a:gd name="connsiteX662" fmla="*/ 10359107 w 12192000"/>
              <a:gd name="connsiteY662" fmla="*/ 485136 h 4267200"/>
              <a:gd name="connsiteX663" fmla="*/ 11886089 w 12192000"/>
              <a:gd name="connsiteY663" fmla="*/ 483936 h 4267200"/>
              <a:gd name="connsiteX664" fmla="*/ 11622890 w 12192000"/>
              <a:gd name="connsiteY664" fmla="*/ 661575 h 4267200"/>
              <a:gd name="connsiteX665" fmla="*/ 11038640 w 12192000"/>
              <a:gd name="connsiteY665" fmla="*/ 996875 h 4267200"/>
              <a:gd name="connsiteX666" fmla="*/ 10561310 w 12192000"/>
              <a:gd name="connsiteY666" fmla="*/ 1145020 h 4267200"/>
              <a:gd name="connsiteX667" fmla="*/ 10675127 w 12192000"/>
              <a:gd name="connsiteY667" fmla="*/ 1163586 h 4267200"/>
              <a:gd name="connsiteX668" fmla="*/ 11120351 w 12192000"/>
              <a:gd name="connsiteY668" fmla="*/ 990907 h 4267200"/>
              <a:gd name="connsiteX669" fmla="*/ 11648506 w 12192000"/>
              <a:gd name="connsiteY669" fmla="*/ 680145 h 4267200"/>
              <a:gd name="connsiteX670" fmla="*/ 11886089 w 12192000"/>
              <a:gd name="connsiteY670" fmla="*/ 483936 h 4267200"/>
              <a:gd name="connsiteX671" fmla="*/ 3607114 w 12192000"/>
              <a:gd name="connsiteY671" fmla="*/ 467441 h 4267200"/>
              <a:gd name="connsiteX672" fmla="*/ 3296242 w 12192000"/>
              <a:gd name="connsiteY672" fmla="*/ 807991 h 4267200"/>
              <a:gd name="connsiteX673" fmla="*/ 3174674 w 12192000"/>
              <a:gd name="connsiteY673" fmla="*/ 919759 h 4267200"/>
              <a:gd name="connsiteX674" fmla="*/ 3042978 w 12192000"/>
              <a:gd name="connsiteY674" fmla="*/ 1054894 h 4267200"/>
              <a:gd name="connsiteX675" fmla="*/ 2968914 w 12192000"/>
              <a:gd name="connsiteY675" fmla="*/ 1133756 h 4267200"/>
              <a:gd name="connsiteX676" fmla="*/ 3103823 w 12192000"/>
              <a:gd name="connsiteY676" fmla="*/ 1026814 h 4267200"/>
              <a:gd name="connsiteX677" fmla="*/ 3607114 w 12192000"/>
              <a:gd name="connsiteY677" fmla="*/ 467441 h 4267200"/>
              <a:gd name="connsiteX678" fmla="*/ 10784544 w 12192000"/>
              <a:gd name="connsiteY678" fmla="*/ 465669 h 4267200"/>
              <a:gd name="connsiteX679" fmla="*/ 10426419 w 12192000"/>
              <a:gd name="connsiteY679" fmla="*/ 1062158 h 4267200"/>
              <a:gd name="connsiteX680" fmla="*/ 10471732 w 12192000"/>
              <a:gd name="connsiteY680" fmla="*/ 921679 h 4267200"/>
              <a:gd name="connsiteX681" fmla="*/ 10504824 w 12192000"/>
              <a:gd name="connsiteY681" fmla="*/ 852631 h 4267200"/>
              <a:gd name="connsiteX682" fmla="*/ 10582237 w 12192000"/>
              <a:gd name="connsiteY682" fmla="*/ 736692 h 4267200"/>
              <a:gd name="connsiteX683" fmla="*/ 10596401 w 12192000"/>
              <a:gd name="connsiteY683" fmla="*/ 716935 h 4267200"/>
              <a:gd name="connsiteX684" fmla="*/ 10784544 w 12192000"/>
              <a:gd name="connsiteY684" fmla="*/ 465669 h 4267200"/>
              <a:gd name="connsiteX685" fmla="*/ 11916494 w 12192000"/>
              <a:gd name="connsiteY685" fmla="*/ 422768 h 4267200"/>
              <a:gd name="connsiteX686" fmla="*/ 11703185 w 12192000"/>
              <a:gd name="connsiteY686" fmla="*/ 528178 h 4267200"/>
              <a:gd name="connsiteX687" fmla="*/ 11680755 w 12192000"/>
              <a:gd name="connsiteY687" fmla="*/ 543149 h 4267200"/>
              <a:gd name="connsiteX688" fmla="*/ 11116818 w 12192000"/>
              <a:gd name="connsiteY688" fmla="*/ 842623 h 4267200"/>
              <a:gd name="connsiteX689" fmla="*/ 10700164 w 12192000"/>
              <a:gd name="connsiteY689" fmla="*/ 1051220 h 4267200"/>
              <a:gd name="connsiteX690" fmla="*/ 10685570 w 12192000"/>
              <a:gd name="connsiteY690" fmla="*/ 1059849 h 4267200"/>
              <a:gd name="connsiteX691" fmla="*/ 10584288 w 12192000"/>
              <a:gd name="connsiteY691" fmla="*/ 1113543 h 4267200"/>
              <a:gd name="connsiteX692" fmla="*/ 11026698 w 12192000"/>
              <a:gd name="connsiteY692" fmla="*/ 971858 h 4267200"/>
              <a:gd name="connsiteX693" fmla="*/ 11607604 w 12192000"/>
              <a:gd name="connsiteY693" fmla="*/ 638368 h 4267200"/>
              <a:gd name="connsiteX694" fmla="*/ 11919452 w 12192000"/>
              <a:gd name="connsiteY694" fmla="*/ 423380 h 4267200"/>
              <a:gd name="connsiteX695" fmla="*/ 11916494 w 12192000"/>
              <a:gd name="connsiteY695" fmla="*/ 422768 h 4267200"/>
              <a:gd name="connsiteX696" fmla="*/ 8148168 w 12192000"/>
              <a:gd name="connsiteY696" fmla="*/ 416949 h 4267200"/>
              <a:gd name="connsiteX697" fmla="*/ 7862052 w 12192000"/>
              <a:gd name="connsiteY697" fmla="*/ 694330 h 4267200"/>
              <a:gd name="connsiteX698" fmla="*/ 7808002 w 12192000"/>
              <a:gd name="connsiteY698" fmla="*/ 759654 h 4267200"/>
              <a:gd name="connsiteX699" fmla="*/ 8295299 w 12192000"/>
              <a:gd name="connsiteY699" fmla="*/ 416143 h 4267200"/>
              <a:gd name="connsiteX700" fmla="*/ 8309124 w 12192000"/>
              <a:gd name="connsiteY700" fmla="*/ 534021 h 4267200"/>
              <a:gd name="connsiteX701" fmla="*/ 8293154 w 12192000"/>
              <a:gd name="connsiteY701" fmla="*/ 672115 h 4267200"/>
              <a:gd name="connsiteX702" fmla="*/ 8279099 w 12192000"/>
              <a:gd name="connsiteY702" fmla="*/ 769176 h 4267200"/>
              <a:gd name="connsiteX703" fmla="*/ 8309186 w 12192000"/>
              <a:gd name="connsiteY703" fmla="*/ 1060039 h 4267200"/>
              <a:gd name="connsiteX704" fmla="*/ 8410512 w 12192000"/>
              <a:gd name="connsiteY704" fmla="*/ 1511108 h 4267200"/>
              <a:gd name="connsiteX705" fmla="*/ 8351657 w 12192000"/>
              <a:gd name="connsiteY705" fmla="*/ 521768 h 4267200"/>
              <a:gd name="connsiteX706" fmla="*/ 8295299 w 12192000"/>
              <a:gd name="connsiteY706" fmla="*/ 416143 h 4267200"/>
              <a:gd name="connsiteX707" fmla="*/ 8266483 w 12192000"/>
              <a:gd name="connsiteY707" fmla="*/ 414244 h 4267200"/>
              <a:gd name="connsiteX708" fmla="*/ 8343425 w 12192000"/>
              <a:gd name="connsiteY708" fmla="*/ 1357811 h 4267200"/>
              <a:gd name="connsiteX709" fmla="*/ 8282114 w 12192000"/>
              <a:gd name="connsiteY709" fmla="*/ 1064671 h 4267200"/>
              <a:gd name="connsiteX710" fmla="*/ 8251298 w 12192000"/>
              <a:gd name="connsiteY710" fmla="*/ 766414 h 4267200"/>
              <a:gd name="connsiteX711" fmla="*/ 8265729 w 12192000"/>
              <a:gd name="connsiteY711" fmla="*/ 666939 h 4267200"/>
              <a:gd name="connsiteX712" fmla="*/ 8281494 w 12192000"/>
              <a:gd name="connsiteY712" fmla="*/ 533909 h 4267200"/>
              <a:gd name="connsiteX713" fmla="*/ 8266483 w 12192000"/>
              <a:gd name="connsiteY713" fmla="*/ 414244 h 4267200"/>
              <a:gd name="connsiteX714" fmla="*/ 8140802 w 12192000"/>
              <a:gd name="connsiteY714" fmla="*/ 388720 h 4267200"/>
              <a:gd name="connsiteX715" fmla="*/ 7860379 w 12192000"/>
              <a:gd name="connsiteY715" fmla="*/ 596411 h 4267200"/>
              <a:gd name="connsiteX716" fmla="*/ 7737688 w 12192000"/>
              <a:gd name="connsiteY716" fmla="*/ 790400 h 4267200"/>
              <a:gd name="connsiteX717" fmla="*/ 7726885 w 12192000"/>
              <a:gd name="connsiteY717" fmla="*/ 812869 h 4267200"/>
              <a:gd name="connsiteX718" fmla="*/ 7840490 w 12192000"/>
              <a:gd name="connsiteY718" fmla="*/ 676832 h 4267200"/>
              <a:gd name="connsiteX719" fmla="*/ 8140802 w 12192000"/>
              <a:gd name="connsiteY719" fmla="*/ 388720 h 4267200"/>
              <a:gd name="connsiteX720" fmla="*/ 3744487 w 12192000"/>
              <a:gd name="connsiteY720" fmla="*/ 383136 h 4267200"/>
              <a:gd name="connsiteX721" fmla="*/ 3970213 w 12192000"/>
              <a:gd name="connsiteY721" fmla="*/ 995559 h 4267200"/>
              <a:gd name="connsiteX722" fmla="*/ 3744487 w 12192000"/>
              <a:gd name="connsiteY722" fmla="*/ 383136 h 4267200"/>
              <a:gd name="connsiteX723" fmla="*/ 3624562 w 12192000"/>
              <a:gd name="connsiteY723" fmla="*/ 367041 h 4267200"/>
              <a:gd name="connsiteX724" fmla="*/ 3489712 w 12192000"/>
              <a:gd name="connsiteY724" fmla="*/ 485386 h 4267200"/>
              <a:gd name="connsiteX725" fmla="*/ 3182994 w 12192000"/>
              <a:gd name="connsiteY725" fmla="*/ 828265 h 4267200"/>
              <a:gd name="connsiteX726" fmla="*/ 2892114 w 12192000"/>
              <a:gd name="connsiteY726" fmla="*/ 1172635 h 4267200"/>
              <a:gd name="connsiteX727" fmla="*/ 3021459 w 12192000"/>
              <a:gd name="connsiteY727" fmla="*/ 1035385 h 4267200"/>
              <a:gd name="connsiteX728" fmla="*/ 3153873 w 12192000"/>
              <a:gd name="connsiteY728" fmla="*/ 898971 h 4267200"/>
              <a:gd name="connsiteX729" fmla="*/ 3276511 w 12192000"/>
              <a:gd name="connsiteY729" fmla="*/ 786423 h 4267200"/>
              <a:gd name="connsiteX730" fmla="*/ 3584154 w 12192000"/>
              <a:gd name="connsiteY730" fmla="*/ 448218 h 4267200"/>
              <a:gd name="connsiteX731" fmla="*/ 3624562 w 12192000"/>
              <a:gd name="connsiteY731" fmla="*/ 367041 h 4267200"/>
              <a:gd name="connsiteX732" fmla="*/ 3766672 w 12192000"/>
              <a:gd name="connsiteY732" fmla="*/ 359429 h 4267200"/>
              <a:gd name="connsiteX733" fmla="*/ 3996338 w 12192000"/>
              <a:gd name="connsiteY733" fmla="*/ 968237 h 4267200"/>
              <a:gd name="connsiteX734" fmla="*/ 3766672 w 12192000"/>
              <a:gd name="connsiteY734" fmla="*/ 359429 h 4267200"/>
              <a:gd name="connsiteX735" fmla="*/ 5805386 w 12192000"/>
              <a:gd name="connsiteY735" fmla="*/ 239240 h 4267200"/>
              <a:gd name="connsiteX736" fmla="*/ 5736947 w 12192000"/>
              <a:gd name="connsiteY736" fmla="*/ 261367 h 4267200"/>
              <a:gd name="connsiteX737" fmla="*/ 5427012 w 12192000"/>
              <a:gd name="connsiteY737" fmla="*/ 311272 h 4267200"/>
              <a:gd name="connsiteX738" fmla="*/ 5147818 w 12192000"/>
              <a:gd name="connsiteY738" fmla="*/ 322112 h 4267200"/>
              <a:gd name="connsiteX739" fmla="*/ 5060854 w 12192000"/>
              <a:gd name="connsiteY739" fmla="*/ 311882 h 4267200"/>
              <a:gd name="connsiteX740" fmla="*/ 4945989 w 12192000"/>
              <a:gd name="connsiteY740" fmla="*/ 300516 h 4267200"/>
              <a:gd name="connsiteX741" fmla="*/ 5410479 w 12192000"/>
              <a:gd name="connsiteY741" fmla="*/ 348434 h 4267200"/>
              <a:gd name="connsiteX742" fmla="*/ 5805386 w 12192000"/>
              <a:gd name="connsiteY742" fmla="*/ 239240 h 4267200"/>
              <a:gd name="connsiteX743" fmla="*/ 5905192 w 12192000"/>
              <a:gd name="connsiteY743" fmla="*/ 163079 h 4267200"/>
              <a:gd name="connsiteX744" fmla="*/ 5865655 w 12192000"/>
              <a:gd name="connsiteY744" fmla="*/ 171901 h 4267200"/>
              <a:gd name="connsiteX745" fmla="*/ 5259740 w 12192000"/>
              <a:gd name="connsiteY745" fmla="*/ 257013 h 4267200"/>
              <a:gd name="connsiteX746" fmla="*/ 5208466 w 12192000"/>
              <a:gd name="connsiteY746" fmla="*/ 257550 h 4267200"/>
              <a:gd name="connsiteX747" fmla="*/ 4980204 w 12192000"/>
              <a:gd name="connsiteY747" fmla="*/ 271903 h 4267200"/>
              <a:gd name="connsiteX748" fmla="*/ 5068068 w 12192000"/>
              <a:gd name="connsiteY748" fmla="*/ 282244 h 4267200"/>
              <a:gd name="connsiteX749" fmla="*/ 5153231 w 12192000"/>
              <a:gd name="connsiteY749" fmla="*/ 292240 h 4267200"/>
              <a:gd name="connsiteX750" fmla="*/ 5426491 w 12192000"/>
              <a:gd name="connsiteY750" fmla="*/ 281128 h 4267200"/>
              <a:gd name="connsiteX751" fmla="*/ 5731212 w 12192000"/>
              <a:gd name="connsiteY751" fmla="*/ 231951 h 4267200"/>
              <a:gd name="connsiteX752" fmla="*/ 5905192 w 12192000"/>
              <a:gd name="connsiteY752" fmla="*/ 163079 h 4267200"/>
              <a:gd name="connsiteX753" fmla="*/ 5944437 w 12192000"/>
              <a:gd name="connsiteY753" fmla="*/ 113829 h 4267200"/>
              <a:gd name="connsiteX754" fmla="*/ 5825032 w 12192000"/>
              <a:gd name="connsiteY754" fmla="*/ 146405 h 4267200"/>
              <a:gd name="connsiteX755" fmla="*/ 4955599 w 12192000"/>
              <a:gd name="connsiteY755" fmla="*/ 247008 h 4267200"/>
              <a:gd name="connsiteX756" fmla="*/ 5210104 w 12192000"/>
              <a:gd name="connsiteY756" fmla="*/ 228123 h 4267200"/>
              <a:gd name="connsiteX757" fmla="*/ 5261015 w 12192000"/>
              <a:gd name="connsiteY757" fmla="*/ 227087 h 4267200"/>
              <a:gd name="connsiteX758" fmla="*/ 5861181 w 12192000"/>
              <a:gd name="connsiteY758" fmla="*/ 143093 h 4267200"/>
              <a:gd name="connsiteX759" fmla="*/ 5961252 w 12192000"/>
              <a:gd name="connsiteY759" fmla="*/ 114820 h 4267200"/>
              <a:gd name="connsiteX760" fmla="*/ 5944437 w 12192000"/>
              <a:gd name="connsiteY760" fmla="*/ 113829 h 4267200"/>
              <a:gd name="connsiteX761" fmla="*/ 9095810 w 12192000"/>
              <a:gd name="connsiteY761" fmla="*/ 0 h 4267200"/>
              <a:gd name="connsiteX762" fmla="*/ 9215999 w 12192000"/>
              <a:gd name="connsiteY762" fmla="*/ 0 h 4267200"/>
              <a:gd name="connsiteX763" fmla="*/ 9250991 w 12192000"/>
              <a:gd name="connsiteY763" fmla="*/ 17650 h 4267200"/>
              <a:gd name="connsiteX764" fmla="*/ 9551793 w 12192000"/>
              <a:gd name="connsiteY764" fmla="*/ 69947 h 4267200"/>
              <a:gd name="connsiteX765" fmla="*/ 10211701 w 12192000"/>
              <a:gd name="connsiteY765" fmla="*/ 15192 h 4267200"/>
              <a:gd name="connsiteX766" fmla="*/ 9665014 w 12192000"/>
              <a:gd name="connsiteY766" fmla="*/ 41266 h 4267200"/>
              <a:gd name="connsiteX767" fmla="*/ 9382567 w 12192000"/>
              <a:gd name="connsiteY767" fmla="*/ 18583 h 4267200"/>
              <a:gd name="connsiteX768" fmla="*/ 9283159 w 12192000"/>
              <a:gd name="connsiteY768" fmla="*/ 0 h 4267200"/>
              <a:gd name="connsiteX769" fmla="*/ 9469266 w 12192000"/>
              <a:gd name="connsiteY769" fmla="*/ 0 h 4267200"/>
              <a:gd name="connsiteX770" fmla="*/ 9504117 w 12192000"/>
              <a:gd name="connsiteY770" fmla="*/ 4274 h 4267200"/>
              <a:gd name="connsiteX771" fmla="*/ 9667223 w 12192000"/>
              <a:gd name="connsiteY771" fmla="*/ 13232 h 4267200"/>
              <a:gd name="connsiteX772" fmla="*/ 9887703 w 12192000"/>
              <a:gd name="connsiteY772" fmla="*/ 12601 h 4267200"/>
              <a:gd name="connsiteX773" fmla="*/ 10088930 w 12192000"/>
              <a:gd name="connsiteY773" fmla="*/ 0 h 4267200"/>
              <a:gd name="connsiteX774" fmla="*/ 10544171 w 12192000"/>
              <a:gd name="connsiteY774" fmla="*/ 0 h 4267200"/>
              <a:gd name="connsiteX775" fmla="*/ 10392396 w 12192000"/>
              <a:gd name="connsiteY775" fmla="*/ 36772 h 4267200"/>
              <a:gd name="connsiteX776" fmla="*/ 9413803 w 12192000"/>
              <a:gd name="connsiteY776" fmla="*/ 131277 h 4267200"/>
              <a:gd name="connsiteX777" fmla="*/ 9174626 w 12192000"/>
              <a:gd name="connsiteY777" fmla="*/ 44983 h 4267200"/>
              <a:gd name="connsiteX778" fmla="*/ 8474998 w 12192000"/>
              <a:gd name="connsiteY778" fmla="*/ 0 h 4267200"/>
              <a:gd name="connsiteX779" fmla="*/ 8573502 w 12192000"/>
              <a:gd name="connsiteY779" fmla="*/ 0 h 4267200"/>
              <a:gd name="connsiteX780" fmla="*/ 8659539 w 12192000"/>
              <a:gd name="connsiteY780" fmla="*/ 117664 h 4267200"/>
              <a:gd name="connsiteX781" fmla="*/ 9248507 w 12192000"/>
              <a:gd name="connsiteY781" fmla="*/ 743734 h 4267200"/>
              <a:gd name="connsiteX782" fmla="*/ 9309457 w 12192000"/>
              <a:gd name="connsiteY782" fmla="*/ 795932 h 4267200"/>
              <a:gd name="connsiteX783" fmla="*/ 9785496 w 12192000"/>
              <a:gd name="connsiteY783" fmla="*/ 530713 h 4267200"/>
              <a:gd name="connsiteX784" fmla="*/ 10482828 w 12192000"/>
              <a:gd name="connsiteY784" fmla="*/ 399738 h 4267200"/>
              <a:gd name="connsiteX785" fmla="*/ 10468382 w 12192000"/>
              <a:gd name="connsiteY785" fmla="*/ 461219 h 4267200"/>
              <a:gd name="connsiteX786" fmla="*/ 9430790 w 12192000"/>
              <a:gd name="connsiteY786" fmla="*/ 895589 h 4267200"/>
              <a:gd name="connsiteX787" fmla="*/ 10019780 w 12192000"/>
              <a:gd name="connsiteY787" fmla="*/ 1298815 h 4267200"/>
              <a:gd name="connsiteX788" fmla="*/ 10372218 w 12192000"/>
              <a:gd name="connsiteY788" fmla="*/ 1146081 h 4267200"/>
              <a:gd name="connsiteX789" fmla="*/ 10896429 w 12192000"/>
              <a:gd name="connsiteY789" fmla="*/ 310883 h 4267200"/>
              <a:gd name="connsiteX790" fmla="*/ 10919735 w 12192000"/>
              <a:gd name="connsiteY790" fmla="*/ 318176 h 4267200"/>
              <a:gd name="connsiteX791" fmla="*/ 10637064 w 12192000"/>
              <a:gd name="connsiteY791" fmla="*/ 935661 h 4267200"/>
              <a:gd name="connsiteX792" fmla="*/ 10516995 w 12192000"/>
              <a:gd name="connsiteY792" fmla="*/ 1070245 h 4267200"/>
              <a:gd name="connsiteX793" fmla="*/ 10868835 w 12192000"/>
              <a:gd name="connsiteY793" fmla="*/ 815534 h 4267200"/>
              <a:gd name="connsiteX794" fmla="*/ 11704547 w 12192000"/>
              <a:gd name="connsiteY794" fmla="*/ 465665 h 4267200"/>
              <a:gd name="connsiteX795" fmla="*/ 12033562 w 12192000"/>
              <a:gd name="connsiteY795" fmla="*/ 350012 h 4267200"/>
              <a:gd name="connsiteX796" fmla="*/ 12025537 w 12192000"/>
              <a:gd name="connsiteY796" fmla="*/ 382666 h 4267200"/>
              <a:gd name="connsiteX797" fmla="*/ 11088649 w 12192000"/>
              <a:gd name="connsiteY797" fmla="*/ 1056676 h 4267200"/>
              <a:gd name="connsiteX798" fmla="*/ 10561600 w 12192000"/>
              <a:gd name="connsiteY798" fmla="*/ 1229477 h 4267200"/>
              <a:gd name="connsiteX799" fmla="*/ 10280797 w 12192000"/>
              <a:gd name="connsiteY799" fmla="*/ 1263181 h 4267200"/>
              <a:gd name="connsiteX800" fmla="*/ 10083376 w 12192000"/>
              <a:gd name="connsiteY800" fmla="*/ 1334114 h 4267200"/>
              <a:gd name="connsiteX801" fmla="*/ 10832582 w 12192000"/>
              <a:gd name="connsiteY801" fmla="*/ 1687356 h 4267200"/>
              <a:gd name="connsiteX802" fmla="*/ 10839263 w 12192000"/>
              <a:gd name="connsiteY802" fmla="*/ 1683743 h 4267200"/>
              <a:gd name="connsiteX803" fmla="*/ 11350910 w 12192000"/>
              <a:gd name="connsiteY803" fmla="*/ 1443899 h 4267200"/>
              <a:gd name="connsiteX804" fmla="*/ 11360346 w 12192000"/>
              <a:gd name="connsiteY804" fmla="*/ 1429225 h 4267200"/>
              <a:gd name="connsiteX805" fmla="*/ 12167580 w 12192000"/>
              <a:gd name="connsiteY805" fmla="*/ 789523 h 4267200"/>
              <a:gd name="connsiteX806" fmla="*/ 12192000 w 12192000"/>
              <a:gd name="connsiteY806" fmla="*/ 769876 h 4267200"/>
              <a:gd name="connsiteX807" fmla="*/ 12192000 w 12192000"/>
              <a:gd name="connsiteY807" fmla="*/ 802845 h 4267200"/>
              <a:gd name="connsiteX808" fmla="*/ 12173558 w 12192000"/>
              <a:gd name="connsiteY808" fmla="*/ 821317 h 4267200"/>
              <a:gd name="connsiteX809" fmla="*/ 12117398 w 12192000"/>
              <a:gd name="connsiteY809" fmla="*/ 877374 h 4267200"/>
              <a:gd name="connsiteX810" fmla="*/ 11472926 w 12192000"/>
              <a:gd name="connsiteY810" fmla="*/ 1344259 h 4267200"/>
              <a:gd name="connsiteX811" fmla="*/ 11666978 w 12192000"/>
              <a:gd name="connsiteY811" fmla="*/ 1215889 h 4267200"/>
              <a:gd name="connsiteX812" fmla="*/ 11707200 w 12192000"/>
              <a:gd name="connsiteY812" fmla="*/ 1192361 h 4267200"/>
              <a:gd name="connsiteX813" fmla="*/ 12144637 w 12192000"/>
              <a:gd name="connsiteY813" fmla="*/ 858646 h 4267200"/>
              <a:gd name="connsiteX814" fmla="*/ 12192000 w 12192000"/>
              <a:gd name="connsiteY814" fmla="*/ 810414 h 4267200"/>
              <a:gd name="connsiteX815" fmla="*/ 12192000 w 12192000"/>
              <a:gd name="connsiteY815" fmla="*/ 916439 h 4267200"/>
              <a:gd name="connsiteX816" fmla="*/ 12150630 w 12192000"/>
              <a:gd name="connsiteY816" fmla="*/ 982925 h 4267200"/>
              <a:gd name="connsiteX817" fmla="*/ 11389484 w 12192000"/>
              <a:gd name="connsiteY817" fmla="*/ 1469889 h 4267200"/>
              <a:gd name="connsiteX818" fmla="*/ 10923736 w 12192000"/>
              <a:gd name="connsiteY818" fmla="*/ 1721439 h 4267200"/>
              <a:gd name="connsiteX819" fmla="*/ 11091913 w 12192000"/>
              <a:gd name="connsiteY819" fmla="*/ 1780406 h 4267200"/>
              <a:gd name="connsiteX820" fmla="*/ 11771238 w 12192000"/>
              <a:gd name="connsiteY820" fmla="*/ 1944400 h 4267200"/>
              <a:gd name="connsiteX821" fmla="*/ 11783166 w 12192000"/>
              <a:gd name="connsiteY821" fmla="*/ 1931422 h 4267200"/>
              <a:gd name="connsiteX822" fmla="*/ 12131988 w 12192000"/>
              <a:gd name="connsiteY822" fmla="*/ 1574357 h 4267200"/>
              <a:gd name="connsiteX823" fmla="*/ 12192000 w 12192000"/>
              <a:gd name="connsiteY823" fmla="*/ 1537429 h 4267200"/>
              <a:gd name="connsiteX824" fmla="*/ 12192000 w 12192000"/>
              <a:gd name="connsiteY824" fmla="*/ 1589108 h 4267200"/>
              <a:gd name="connsiteX825" fmla="*/ 12112105 w 12192000"/>
              <a:gd name="connsiteY825" fmla="*/ 1640352 h 4267200"/>
              <a:gd name="connsiteX826" fmla="*/ 11849203 w 12192000"/>
              <a:gd name="connsiteY826" fmla="*/ 1900149 h 4267200"/>
              <a:gd name="connsiteX827" fmla="*/ 11946326 w 12192000"/>
              <a:gd name="connsiteY827" fmla="*/ 1822808 h 4267200"/>
              <a:gd name="connsiteX828" fmla="*/ 12055863 w 12192000"/>
              <a:gd name="connsiteY828" fmla="*/ 1735914 h 4267200"/>
              <a:gd name="connsiteX829" fmla="*/ 12150816 w 12192000"/>
              <a:gd name="connsiteY829" fmla="*/ 1678902 h 4267200"/>
              <a:gd name="connsiteX830" fmla="*/ 12192000 w 12192000"/>
              <a:gd name="connsiteY830" fmla="*/ 1655121 h 4267200"/>
              <a:gd name="connsiteX831" fmla="*/ 12192000 w 12192000"/>
              <a:gd name="connsiteY831" fmla="*/ 1686869 h 4267200"/>
              <a:gd name="connsiteX832" fmla="*/ 12163772 w 12192000"/>
              <a:gd name="connsiteY832" fmla="*/ 1703058 h 4267200"/>
              <a:gd name="connsiteX833" fmla="*/ 12070597 w 12192000"/>
              <a:gd name="connsiteY833" fmla="*/ 1758893 h 4267200"/>
              <a:gd name="connsiteX834" fmla="*/ 11963621 w 12192000"/>
              <a:gd name="connsiteY834" fmla="*/ 1844299 h 4267200"/>
              <a:gd name="connsiteX835" fmla="*/ 11886604 w 12192000"/>
              <a:gd name="connsiteY835" fmla="*/ 1907617 h 4267200"/>
              <a:gd name="connsiteX836" fmla="*/ 12153575 w 12192000"/>
              <a:gd name="connsiteY836" fmla="*/ 1786372 h 4267200"/>
              <a:gd name="connsiteX837" fmla="*/ 12192000 w 12192000"/>
              <a:gd name="connsiteY837" fmla="*/ 1759693 h 4267200"/>
              <a:gd name="connsiteX838" fmla="*/ 12192000 w 12192000"/>
              <a:gd name="connsiteY838" fmla="*/ 1809459 h 4267200"/>
              <a:gd name="connsiteX839" fmla="*/ 12121362 w 12192000"/>
              <a:gd name="connsiteY839" fmla="*/ 1857561 h 4267200"/>
              <a:gd name="connsiteX840" fmla="*/ 11895949 w 12192000"/>
              <a:gd name="connsiteY840" fmla="*/ 1963079 h 4267200"/>
              <a:gd name="connsiteX841" fmla="*/ 12192000 w 12192000"/>
              <a:gd name="connsiteY841" fmla="*/ 1990579 h 4267200"/>
              <a:gd name="connsiteX842" fmla="*/ 12192000 w 12192000"/>
              <a:gd name="connsiteY842" fmla="*/ 2065582 h 4267200"/>
              <a:gd name="connsiteX843" fmla="*/ 12153918 w 12192000"/>
              <a:gd name="connsiteY843" fmla="*/ 2063926 h 4267200"/>
              <a:gd name="connsiteX844" fmla="*/ 12192000 w 12192000"/>
              <a:gd name="connsiteY844" fmla="*/ 2085104 h 4267200"/>
              <a:gd name="connsiteX845" fmla="*/ 12192000 w 12192000"/>
              <a:gd name="connsiteY845" fmla="*/ 2178471 h 4267200"/>
              <a:gd name="connsiteX846" fmla="*/ 12085355 w 12192000"/>
              <a:gd name="connsiteY846" fmla="*/ 2122457 h 4267200"/>
              <a:gd name="connsiteX847" fmla="*/ 12192000 w 12192000"/>
              <a:gd name="connsiteY847" fmla="*/ 2196158 h 4267200"/>
              <a:gd name="connsiteX848" fmla="*/ 12192000 w 12192000"/>
              <a:gd name="connsiteY848" fmla="*/ 2230374 h 4267200"/>
              <a:gd name="connsiteX849" fmla="*/ 12041237 w 12192000"/>
              <a:gd name="connsiteY849" fmla="*/ 2126309 h 4267200"/>
              <a:gd name="connsiteX850" fmla="*/ 12174450 w 12192000"/>
              <a:gd name="connsiteY850" fmla="*/ 2262541 h 4267200"/>
              <a:gd name="connsiteX851" fmla="*/ 12192000 w 12192000"/>
              <a:gd name="connsiteY851" fmla="*/ 2275857 h 4267200"/>
              <a:gd name="connsiteX852" fmla="*/ 12192000 w 12192000"/>
              <a:gd name="connsiteY852" fmla="*/ 2377131 h 4267200"/>
              <a:gd name="connsiteX853" fmla="*/ 12155801 w 12192000"/>
              <a:gd name="connsiteY853" fmla="*/ 2349925 h 4267200"/>
              <a:gd name="connsiteX854" fmla="*/ 11930164 w 12192000"/>
              <a:gd name="connsiteY854" fmla="*/ 2041945 h 4267200"/>
              <a:gd name="connsiteX855" fmla="*/ 11561767 w 12192000"/>
              <a:gd name="connsiteY855" fmla="*/ 1984479 h 4267200"/>
              <a:gd name="connsiteX856" fmla="*/ 11987997 w 12192000"/>
              <a:gd name="connsiteY856" fmla="*/ 3153822 h 4267200"/>
              <a:gd name="connsiteX857" fmla="*/ 11926558 w 12192000"/>
              <a:gd name="connsiteY857" fmla="*/ 3203134 h 4267200"/>
              <a:gd name="connsiteX858" fmla="*/ 11440430 w 12192000"/>
              <a:gd name="connsiteY858" fmla="*/ 1973028 h 4267200"/>
              <a:gd name="connsiteX859" fmla="*/ 11446754 w 12192000"/>
              <a:gd name="connsiteY859" fmla="*/ 1959605 h 4267200"/>
              <a:gd name="connsiteX860" fmla="*/ 11050651 w 12192000"/>
              <a:gd name="connsiteY860" fmla="*/ 1850495 h 4267200"/>
              <a:gd name="connsiteX861" fmla="*/ 10389960 w 12192000"/>
              <a:gd name="connsiteY861" fmla="*/ 1586232 h 4267200"/>
              <a:gd name="connsiteX862" fmla="*/ 10500699 w 12192000"/>
              <a:gd name="connsiteY862" fmla="*/ 1913175 h 4267200"/>
              <a:gd name="connsiteX863" fmla="*/ 10507814 w 12192000"/>
              <a:gd name="connsiteY863" fmla="*/ 1920694 h 4267200"/>
              <a:gd name="connsiteX864" fmla="*/ 10518908 w 12192000"/>
              <a:gd name="connsiteY864" fmla="*/ 1911226 h 4267200"/>
              <a:gd name="connsiteX865" fmla="*/ 11258935 w 12192000"/>
              <a:gd name="connsiteY865" fmla="*/ 2442781 h 4267200"/>
              <a:gd name="connsiteX866" fmla="*/ 11211663 w 12192000"/>
              <a:gd name="connsiteY866" fmla="*/ 2510325 h 4267200"/>
              <a:gd name="connsiteX867" fmla="*/ 10571295 w 12192000"/>
              <a:gd name="connsiteY867" fmla="*/ 2105302 h 4267200"/>
              <a:gd name="connsiteX868" fmla="*/ 10435737 w 12192000"/>
              <a:gd name="connsiteY868" fmla="*/ 2805672 h 4267200"/>
              <a:gd name="connsiteX869" fmla="*/ 10206831 w 12192000"/>
              <a:gd name="connsiteY869" fmla="*/ 3151701 h 4267200"/>
              <a:gd name="connsiteX870" fmla="*/ 10196482 w 12192000"/>
              <a:gd name="connsiteY870" fmla="*/ 3135084 h 4267200"/>
              <a:gd name="connsiteX871" fmla="*/ 10381882 w 12192000"/>
              <a:gd name="connsiteY871" fmla="*/ 2155807 h 4267200"/>
              <a:gd name="connsiteX872" fmla="*/ 10439260 w 12192000"/>
              <a:gd name="connsiteY872" fmla="*/ 1962486 h 4267200"/>
              <a:gd name="connsiteX873" fmla="*/ 10439409 w 12192000"/>
              <a:gd name="connsiteY873" fmla="*/ 1960615 h 4267200"/>
              <a:gd name="connsiteX874" fmla="*/ 10439915 w 12192000"/>
              <a:gd name="connsiteY874" fmla="*/ 1951821 h 4267200"/>
              <a:gd name="connsiteX875" fmla="*/ 10314241 w 12192000"/>
              <a:gd name="connsiteY875" fmla="*/ 1556749 h 4267200"/>
              <a:gd name="connsiteX876" fmla="*/ 10315061 w 12192000"/>
              <a:gd name="connsiteY876" fmla="*/ 1548729 h 4267200"/>
              <a:gd name="connsiteX877" fmla="*/ 9526158 w 12192000"/>
              <a:gd name="connsiteY877" fmla="*/ 1071804 h 4267200"/>
              <a:gd name="connsiteX878" fmla="*/ 9758689 w 12192000"/>
              <a:gd name="connsiteY878" fmla="*/ 1585512 h 4267200"/>
              <a:gd name="connsiteX879" fmla="*/ 9941392 w 12192000"/>
              <a:gd name="connsiteY879" fmla="*/ 2432858 h 4267200"/>
              <a:gd name="connsiteX880" fmla="*/ 9887724 w 12192000"/>
              <a:gd name="connsiteY880" fmla="*/ 2495762 h 4267200"/>
              <a:gd name="connsiteX881" fmla="*/ 9587446 w 12192000"/>
              <a:gd name="connsiteY881" fmla="*/ 1872898 h 4267200"/>
              <a:gd name="connsiteX882" fmla="*/ 9462810 w 12192000"/>
              <a:gd name="connsiteY882" fmla="*/ 1288346 h 4267200"/>
              <a:gd name="connsiteX883" fmla="*/ 9318575 w 12192000"/>
              <a:gd name="connsiteY883" fmla="*/ 1540820 h 4267200"/>
              <a:gd name="connsiteX884" fmla="*/ 9191090 w 12192000"/>
              <a:gd name="connsiteY884" fmla="*/ 1688355 h 4267200"/>
              <a:gd name="connsiteX885" fmla="*/ 9177757 w 12192000"/>
              <a:gd name="connsiteY885" fmla="*/ 1683354 h 4267200"/>
              <a:gd name="connsiteX886" fmla="*/ 9274865 w 12192000"/>
              <a:gd name="connsiteY886" fmla="*/ 1336896 h 4267200"/>
              <a:gd name="connsiteX887" fmla="*/ 9478649 w 12192000"/>
              <a:gd name="connsiteY887" fmla="*/ 1173376 h 4267200"/>
              <a:gd name="connsiteX888" fmla="*/ 9482281 w 12192000"/>
              <a:gd name="connsiteY888" fmla="*/ 1167830 h 4267200"/>
              <a:gd name="connsiteX889" fmla="*/ 9438637 w 12192000"/>
              <a:gd name="connsiteY889" fmla="*/ 1015438 h 4267200"/>
              <a:gd name="connsiteX890" fmla="*/ 9439458 w 12192000"/>
              <a:gd name="connsiteY890" fmla="*/ 1007420 h 4267200"/>
              <a:gd name="connsiteX891" fmla="*/ 9197105 w 12192000"/>
              <a:gd name="connsiteY891" fmla="*/ 808882 h 4267200"/>
              <a:gd name="connsiteX892" fmla="*/ 8973607 w 12192000"/>
              <a:gd name="connsiteY892" fmla="*/ 597733 h 4267200"/>
              <a:gd name="connsiteX893" fmla="*/ 8967512 w 12192000"/>
              <a:gd name="connsiteY893" fmla="*/ 1795211 h 4267200"/>
              <a:gd name="connsiteX894" fmla="*/ 8912526 w 12192000"/>
              <a:gd name="connsiteY894" fmla="*/ 1841464 h 4267200"/>
              <a:gd name="connsiteX895" fmla="*/ 8893391 w 12192000"/>
              <a:gd name="connsiteY895" fmla="*/ 572788 h 4267200"/>
              <a:gd name="connsiteX896" fmla="*/ 8902990 w 12192000"/>
              <a:gd name="connsiteY896" fmla="*/ 560750 h 4267200"/>
              <a:gd name="connsiteX897" fmla="*/ 8919102 w 12192000"/>
              <a:gd name="connsiteY897" fmla="*/ 542471 h 4267200"/>
              <a:gd name="connsiteX898" fmla="*/ 8661728 w 12192000"/>
              <a:gd name="connsiteY898" fmla="*/ 250903 h 4267200"/>
              <a:gd name="connsiteX899" fmla="*/ 8357758 w 12192000"/>
              <a:gd name="connsiteY899" fmla="*/ 0 h 4267200"/>
              <a:gd name="connsiteX900" fmla="*/ 8405492 w 12192000"/>
              <a:gd name="connsiteY900" fmla="*/ 0 h 4267200"/>
              <a:gd name="connsiteX901" fmla="*/ 8392083 w 12192000"/>
              <a:gd name="connsiteY901" fmla="*/ 30495 h 4267200"/>
              <a:gd name="connsiteX902" fmla="*/ 8339888 w 12192000"/>
              <a:gd name="connsiteY902" fmla="*/ 306259 h 4267200"/>
              <a:gd name="connsiteX903" fmla="*/ 8473847 w 12192000"/>
              <a:gd name="connsiteY903" fmla="*/ 727373 h 4267200"/>
              <a:gd name="connsiteX904" fmla="*/ 8454081 w 12192000"/>
              <a:gd name="connsiteY904" fmla="*/ 1611960 h 4267200"/>
              <a:gd name="connsiteX905" fmla="*/ 8396000 w 12192000"/>
              <a:gd name="connsiteY905" fmla="*/ 1663986 h 4267200"/>
              <a:gd name="connsiteX906" fmla="*/ 8238881 w 12192000"/>
              <a:gd name="connsiteY906" fmla="*/ 368438 h 4267200"/>
              <a:gd name="connsiteX907" fmla="*/ 7668140 w 12192000"/>
              <a:gd name="connsiteY907" fmla="*/ 942511 h 4267200"/>
              <a:gd name="connsiteX908" fmla="*/ 7637853 w 12192000"/>
              <a:gd name="connsiteY908" fmla="*/ 942567 h 4267200"/>
              <a:gd name="connsiteX909" fmla="*/ 7909649 w 12192000"/>
              <a:gd name="connsiteY909" fmla="*/ 489150 h 4267200"/>
              <a:gd name="connsiteX910" fmla="*/ 8256182 w 12192000"/>
              <a:gd name="connsiteY910" fmla="*/ 301724 h 4267200"/>
              <a:gd name="connsiteX911" fmla="*/ 8255912 w 12192000"/>
              <a:gd name="connsiteY911" fmla="*/ 276498 h 4267200"/>
              <a:gd name="connsiteX912" fmla="*/ 8315225 w 12192000"/>
              <a:gd name="connsiteY912" fmla="*/ 89075 h 4267200"/>
              <a:gd name="connsiteX913" fmla="*/ 7497388 w 12192000"/>
              <a:gd name="connsiteY913" fmla="*/ 0 h 4267200"/>
              <a:gd name="connsiteX914" fmla="*/ 7560921 w 12192000"/>
              <a:gd name="connsiteY914" fmla="*/ 0 h 4267200"/>
              <a:gd name="connsiteX915" fmla="*/ 7546742 w 12192000"/>
              <a:gd name="connsiteY915" fmla="*/ 68966 h 4267200"/>
              <a:gd name="connsiteX916" fmla="*/ 7488853 w 12192000"/>
              <a:gd name="connsiteY916" fmla="*/ 535687 h 4267200"/>
              <a:gd name="connsiteX917" fmla="*/ 7529509 w 12192000"/>
              <a:gd name="connsiteY917" fmla="*/ 380358 h 4267200"/>
              <a:gd name="connsiteX918" fmla="*/ 7585939 w 12192000"/>
              <a:gd name="connsiteY918" fmla="*/ 184712 h 4267200"/>
              <a:gd name="connsiteX919" fmla="*/ 7621792 w 12192000"/>
              <a:gd name="connsiteY919" fmla="*/ 87864 h 4267200"/>
              <a:gd name="connsiteX920" fmla="*/ 7654204 w 12192000"/>
              <a:gd name="connsiteY920" fmla="*/ 0 h 4267200"/>
              <a:gd name="connsiteX921" fmla="*/ 7683986 w 12192000"/>
              <a:gd name="connsiteY921" fmla="*/ 0 h 4267200"/>
              <a:gd name="connsiteX922" fmla="*/ 7647914 w 12192000"/>
              <a:gd name="connsiteY922" fmla="*/ 97640 h 4267200"/>
              <a:gd name="connsiteX923" fmla="*/ 7612524 w 12192000"/>
              <a:gd name="connsiteY923" fmla="*/ 193392 h 4267200"/>
              <a:gd name="connsiteX924" fmla="*/ 7557013 w 12192000"/>
              <a:gd name="connsiteY924" fmla="*/ 386853 h 4267200"/>
              <a:gd name="connsiteX925" fmla="*/ 7517286 w 12192000"/>
              <a:gd name="connsiteY925" fmla="*/ 539999 h 4267200"/>
              <a:gd name="connsiteX926" fmla="*/ 7704204 w 12192000"/>
              <a:gd name="connsiteY926" fmla="*/ 152292 h 4267200"/>
              <a:gd name="connsiteX927" fmla="*/ 7756975 w 12192000"/>
              <a:gd name="connsiteY927" fmla="*/ 0 h 4267200"/>
              <a:gd name="connsiteX928" fmla="*/ 7837329 w 12192000"/>
              <a:gd name="connsiteY928" fmla="*/ 0 h 4267200"/>
              <a:gd name="connsiteX929" fmla="*/ 7821760 w 12192000"/>
              <a:gd name="connsiteY929" fmla="*/ 65656 h 4267200"/>
              <a:gd name="connsiteX930" fmla="*/ 7488925 w 12192000"/>
              <a:gd name="connsiteY930" fmla="*/ 763628 h 4267200"/>
              <a:gd name="connsiteX931" fmla="*/ 7419999 w 12192000"/>
              <a:gd name="connsiteY931" fmla="*/ 774360 h 4267200"/>
              <a:gd name="connsiteX932" fmla="*/ 7487820 w 12192000"/>
              <a:gd name="connsiteY932" fmla="*/ 37416 h 4267200"/>
              <a:gd name="connsiteX933" fmla="*/ 3882765 w 12192000"/>
              <a:gd name="connsiteY933" fmla="*/ 0 h 4267200"/>
              <a:gd name="connsiteX934" fmla="*/ 3995099 w 12192000"/>
              <a:gd name="connsiteY934" fmla="*/ 0 h 4267200"/>
              <a:gd name="connsiteX935" fmla="*/ 4163818 w 12192000"/>
              <a:gd name="connsiteY935" fmla="*/ 234104 h 4267200"/>
              <a:gd name="connsiteX936" fmla="*/ 4172099 w 12192000"/>
              <a:gd name="connsiteY936" fmla="*/ 234207 h 4267200"/>
              <a:gd name="connsiteX937" fmla="*/ 4784282 w 12192000"/>
              <a:gd name="connsiteY937" fmla="*/ 276561 h 4267200"/>
              <a:gd name="connsiteX938" fmla="*/ 4801687 w 12192000"/>
              <a:gd name="connsiteY938" fmla="*/ 267764 h 4267200"/>
              <a:gd name="connsiteX939" fmla="*/ 6082788 w 12192000"/>
              <a:gd name="connsiteY939" fmla="*/ 64119 h 4267200"/>
              <a:gd name="connsiteX940" fmla="*/ 6099442 w 12192000"/>
              <a:gd name="connsiteY940" fmla="*/ 82568 h 4267200"/>
              <a:gd name="connsiteX941" fmla="*/ 4804137 w 12192000"/>
              <a:gd name="connsiteY941" fmla="*/ 320931 h 4267200"/>
              <a:gd name="connsiteX942" fmla="*/ 4227047 w 12192000"/>
              <a:gd name="connsiteY942" fmla="*/ 313415 h 4267200"/>
              <a:gd name="connsiteX943" fmla="*/ 4346041 w 12192000"/>
              <a:gd name="connsiteY943" fmla="*/ 456086 h 4267200"/>
              <a:gd name="connsiteX944" fmla="*/ 4870967 w 12192000"/>
              <a:gd name="connsiteY944" fmla="*/ 963061 h 4267200"/>
              <a:gd name="connsiteX945" fmla="*/ 4889647 w 12192000"/>
              <a:gd name="connsiteY945" fmla="*/ 957147 h 4267200"/>
              <a:gd name="connsiteX946" fmla="*/ 5422504 w 12192000"/>
              <a:gd name="connsiteY946" fmla="*/ 805191 h 4267200"/>
              <a:gd name="connsiteX947" fmla="*/ 6087656 w 12192000"/>
              <a:gd name="connsiteY947" fmla="*/ 826703 h 4267200"/>
              <a:gd name="connsiteX948" fmla="*/ 6058717 w 12192000"/>
              <a:gd name="connsiteY948" fmla="*/ 865992 h 4267200"/>
              <a:gd name="connsiteX949" fmla="*/ 4974153 w 12192000"/>
              <a:gd name="connsiteY949" fmla="*/ 1045456 h 4267200"/>
              <a:gd name="connsiteX950" fmla="*/ 5627835 w 12192000"/>
              <a:gd name="connsiteY950" fmla="*/ 1472077 h 4267200"/>
              <a:gd name="connsiteX951" fmla="*/ 5629817 w 12192000"/>
              <a:gd name="connsiteY951" fmla="*/ 1471412 h 4267200"/>
              <a:gd name="connsiteX952" fmla="*/ 5634124 w 12192000"/>
              <a:gd name="connsiteY952" fmla="*/ 1470572 h 4267200"/>
              <a:gd name="connsiteX953" fmla="*/ 5755832 w 12192000"/>
              <a:gd name="connsiteY953" fmla="*/ 1383886 h 4267200"/>
              <a:gd name="connsiteX954" fmla="*/ 6014186 w 12192000"/>
              <a:gd name="connsiteY954" fmla="*/ 1279799 h 4267200"/>
              <a:gd name="connsiteX955" fmla="*/ 6901619 w 12192000"/>
              <a:gd name="connsiteY955" fmla="*/ 1047874 h 4267200"/>
              <a:gd name="connsiteX956" fmla="*/ 6931566 w 12192000"/>
              <a:gd name="connsiteY956" fmla="*/ 1062034 h 4267200"/>
              <a:gd name="connsiteX957" fmla="*/ 5790982 w 12192000"/>
              <a:gd name="connsiteY957" fmla="*/ 1561380 h 4267200"/>
              <a:gd name="connsiteX958" fmla="*/ 6188971 w 12192000"/>
              <a:gd name="connsiteY958" fmla="*/ 1755168 h 4267200"/>
              <a:gd name="connsiteX959" fmla="*/ 6202446 w 12192000"/>
              <a:gd name="connsiteY959" fmla="*/ 1752268 h 4267200"/>
              <a:gd name="connsiteX960" fmla="*/ 7179560 w 12192000"/>
              <a:gd name="connsiteY960" fmla="*/ 1467551 h 4267200"/>
              <a:gd name="connsiteX961" fmla="*/ 7158730 w 12192000"/>
              <a:gd name="connsiteY961" fmla="*/ 1507835 h 4267200"/>
              <a:gd name="connsiteX962" fmla="*/ 6326959 w 12192000"/>
              <a:gd name="connsiteY962" fmla="*/ 1817686 h 4267200"/>
              <a:gd name="connsiteX963" fmla="*/ 6537433 w 12192000"/>
              <a:gd name="connsiteY963" fmla="*/ 1907790 h 4267200"/>
              <a:gd name="connsiteX964" fmla="*/ 6550221 w 12192000"/>
              <a:gd name="connsiteY964" fmla="*/ 1910729 h 4267200"/>
              <a:gd name="connsiteX965" fmla="*/ 6964438 w 12192000"/>
              <a:gd name="connsiteY965" fmla="*/ 2209505 h 4267200"/>
              <a:gd name="connsiteX966" fmla="*/ 7367862 w 12192000"/>
              <a:gd name="connsiteY966" fmla="*/ 2806833 h 4267200"/>
              <a:gd name="connsiteX967" fmla="*/ 7364329 w 12192000"/>
              <a:gd name="connsiteY967" fmla="*/ 2826907 h 4267200"/>
              <a:gd name="connsiteX968" fmla="*/ 7290545 w 12192000"/>
              <a:gd name="connsiteY968" fmla="*/ 2850663 h 4267200"/>
              <a:gd name="connsiteX969" fmla="*/ 6472036 w 12192000"/>
              <a:gd name="connsiteY969" fmla="*/ 1959003 h 4267200"/>
              <a:gd name="connsiteX970" fmla="*/ 5792897 w 12192000"/>
              <a:gd name="connsiteY970" fmla="*/ 1647747 h 4267200"/>
              <a:gd name="connsiteX971" fmla="*/ 5842751 w 12192000"/>
              <a:gd name="connsiteY971" fmla="*/ 1816112 h 4267200"/>
              <a:gd name="connsiteX972" fmla="*/ 5847424 w 12192000"/>
              <a:gd name="connsiteY972" fmla="*/ 1815776 h 4267200"/>
              <a:gd name="connsiteX973" fmla="*/ 6399821 w 12192000"/>
              <a:gd name="connsiteY973" fmla="*/ 2344799 h 4267200"/>
              <a:gd name="connsiteX974" fmla="*/ 6323232 w 12192000"/>
              <a:gd name="connsiteY974" fmla="*/ 2389634 h 4267200"/>
              <a:gd name="connsiteX975" fmla="*/ 5942958 w 12192000"/>
              <a:gd name="connsiteY975" fmla="*/ 2077708 h 4267200"/>
              <a:gd name="connsiteX976" fmla="*/ 5921559 w 12192000"/>
              <a:gd name="connsiteY976" fmla="*/ 2378596 h 4267200"/>
              <a:gd name="connsiteX977" fmla="*/ 5817651 w 12192000"/>
              <a:gd name="connsiteY977" fmla="*/ 3023919 h 4267200"/>
              <a:gd name="connsiteX978" fmla="*/ 5729634 w 12192000"/>
              <a:gd name="connsiteY978" fmla="*/ 3051849 h 4267200"/>
              <a:gd name="connsiteX979" fmla="*/ 5611018 w 12192000"/>
              <a:gd name="connsiteY979" fmla="*/ 2316769 h 4267200"/>
              <a:gd name="connsiteX980" fmla="*/ 5687608 w 12192000"/>
              <a:gd name="connsiteY980" fmla="*/ 2039972 h 4267200"/>
              <a:gd name="connsiteX981" fmla="*/ 5657554 w 12192000"/>
              <a:gd name="connsiteY981" fmla="*/ 1576445 h 4267200"/>
              <a:gd name="connsiteX982" fmla="*/ 5150475 w 12192000"/>
              <a:gd name="connsiteY982" fmla="*/ 1274012 h 4267200"/>
              <a:gd name="connsiteX983" fmla="*/ 5349142 w 12192000"/>
              <a:gd name="connsiteY983" fmla="*/ 2204405 h 4267200"/>
              <a:gd name="connsiteX984" fmla="*/ 5262214 w 12192000"/>
              <a:gd name="connsiteY984" fmla="*/ 2233836 h 4267200"/>
              <a:gd name="connsiteX985" fmla="*/ 4981539 w 12192000"/>
              <a:gd name="connsiteY985" fmla="*/ 1542201 h 4267200"/>
              <a:gd name="connsiteX986" fmla="*/ 4958461 w 12192000"/>
              <a:gd name="connsiteY986" fmla="*/ 1136957 h 4267200"/>
              <a:gd name="connsiteX987" fmla="*/ 4655015 w 12192000"/>
              <a:gd name="connsiteY987" fmla="*/ 891426 h 4267200"/>
              <a:gd name="connsiteX988" fmla="*/ 4348002 w 12192000"/>
              <a:gd name="connsiteY988" fmla="*/ 2205895 h 4267200"/>
              <a:gd name="connsiteX989" fmla="*/ 4262250 w 12192000"/>
              <a:gd name="connsiteY989" fmla="*/ 2219972 h 4267200"/>
              <a:gd name="connsiteX990" fmla="*/ 4550611 w 12192000"/>
              <a:gd name="connsiteY990" fmla="*/ 817540 h 4267200"/>
              <a:gd name="connsiteX991" fmla="*/ 4564418 w 12192000"/>
              <a:gd name="connsiteY991" fmla="*/ 808293 h 4267200"/>
              <a:gd name="connsiteX992" fmla="*/ 4266388 w 12192000"/>
              <a:gd name="connsiteY992" fmla="*/ 500083 h 4267200"/>
              <a:gd name="connsiteX993" fmla="*/ 4032842 w 12192000"/>
              <a:gd name="connsiteY993" fmla="*/ 211809 h 4267200"/>
              <a:gd name="connsiteX994" fmla="*/ 3721337 w 12192000"/>
              <a:gd name="connsiteY994" fmla="*/ 0 h 4267200"/>
              <a:gd name="connsiteX995" fmla="*/ 3797544 w 12192000"/>
              <a:gd name="connsiteY995" fmla="*/ 0 h 4267200"/>
              <a:gd name="connsiteX996" fmla="*/ 3775734 w 12192000"/>
              <a:gd name="connsiteY996" fmla="*/ 95131 h 4267200"/>
              <a:gd name="connsiteX997" fmla="*/ 3724807 w 12192000"/>
              <a:gd name="connsiteY997" fmla="*/ 272257 h 4267200"/>
              <a:gd name="connsiteX998" fmla="*/ 3726844 w 12192000"/>
              <a:gd name="connsiteY998" fmla="*/ 282988 h 4267200"/>
              <a:gd name="connsiteX999" fmla="*/ 3742664 w 12192000"/>
              <a:gd name="connsiteY999" fmla="*/ 279918 h 4267200"/>
              <a:gd name="connsiteX1000" fmla="*/ 4103910 w 12192000"/>
              <a:gd name="connsiteY1000" fmla="*/ 1161917 h 4267200"/>
              <a:gd name="connsiteX1001" fmla="*/ 4020269 w 12192000"/>
              <a:gd name="connsiteY1001" fmla="*/ 1200406 h 4267200"/>
              <a:gd name="connsiteX1002" fmla="*/ 3674882 w 12192000"/>
              <a:gd name="connsiteY1002" fmla="*/ 488524 h 4267200"/>
              <a:gd name="connsiteX1003" fmla="*/ 3132682 w 12192000"/>
              <a:gd name="connsiteY1003" fmla="*/ 1072284 h 4267200"/>
              <a:gd name="connsiteX1004" fmla="*/ 2716346 w 12192000"/>
              <a:gd name="connsiteY1004" fmla="*/ 1276376 h 4267200"/>
              <a:gd name="connsiteX1005" fmla="*/ 2716772 w 12192000"/>
              <a:gd name="connsiteY1005" fmla="*/ 1255462 h 4267200"/>
              <a:gd name="connsiteX1006" fmla="*/ 3471096 w 12192000"/>
              <a:gd name="connsiteY1006" fmla="*/ 437072 h 4267200"/>
              <a:gd name="connsiteX1007" fmla="*/ 3639057 w 12192000"/>
              <a:gd name="connsiteY1007" fmla="*/ 286334 h 4267200"/>
              <a:gd name="connsiteX1008" fmla="*/ 3640309 w 12192000"/>
              <a:gd name="connsiteY1008" fmla="*/ 284664 h 4267200"/>
              <a:gd name="connsiteX1009" fmla="*/ 3646022 w 12192000"/>
              <a:gd name="connsiteY1009" fmla="*/ 276711 h 4267200"/>
              <a:gd name="connsiteX1010" fmla="*/ 3707943 w 12192000"/>
              <a:gd name="connsiteY1010" fmla="*/ 65958 h 4267200"/>
              <a:gd name="connsiteX1011" fmla="*/ 2867960 w 12192000"/>
              <a:gd name="connsiteY1011" fmla="*/ 0 h 4267200"/>
              <a:gd name="connsiteX1012" fmla="*/ 2926351 w 12192000"/>
              <a:gd name="connsiteY1012" fmla="*/ 0 h 4267200"/>
              <a:gd name="connsiteX1013" fmla="*/ 2902823 w 12192000"/>
              <a:gd name="connsiteY1013" fmla="*/ 262929 h 4267200"/>
              <a:gd name="connsiteX1014" fmla="*/ 2940663 w 12192000"/>
              <a:gd name="connsiteY1014" fmla="*/ 140884 h 4267200"/>
              <a:gd name="connsiteX1015" fmla="*/ 2947039 w 12192000"/>
              <a:gd name="connsiteY1015" fmla="*/ 122524 h 4267200"/>
              <a:gd name="connsiteX1016" fmla="*/ 2984316 w 12192000"/>
              <a:gd name="connsiteY1016" fmla="*/ 0 h 4267200"/>
              <a:gd name="connsiteX1017" fmla="*/ 3016114 w 12192000"/>
              <a:gd name="connsiteY1017" fmla="*/ 0 h 4267200"/>
              <a:gd name="connsiteX1018" fmla="*/ 2979949 w 12192000"/>
              <a:gd name="connsiteY1018" fmla="*/ 119274 h 4267200"/>
              <a:gd name="connsiteX1019" fmla="*/ 3023879 w 12192000"/>
              <a:gd name="connsiteY1019" fmla="*/ 0 h 4267200"/>
              <a:gd name="connsiteX1020" fmla="*/ 3105400 w 12192000"/>
              <a:gd name="connsiteY1020" fmla="*/ 0 h 4267200"/>
              <a:gd name="connsiteX1021" fmla="*/ 3094669 w 12192000"/>
              <a:gd name="connsiteY1021" fmla="*/ 30308 h 4267200"/>
              <a:gd name="connsiteX1022" fmla="*/ 2901945 w 12192000"/>
              <a:gd name="connsiteY1022" fmla="*/ 466538 h 4267200"/>
              <a:gd name="connsiteX1023" fmla="*/ 2815209 w 12192000"/>
              <a:gd name="connsiteY1023" fmla="*/ 497361 h 4267200"/>
              <a:gd name="connsiteX1024" fmla="*/ 2844845 w 12192000"/>
              <a:gd name="connsiteY1024" fmla="*/ 127638 h 4267200"/>
              <a:gd name="connsiteX1025" fmla="*/ 1057230 w 12192000"/>
              <a:gd name="connsiteY1025" fmla="*/ 0 h 4267200"/>
              <a:gd name="connsiteX1026" fmla="*/ 1111003 w 12192000"/>
              <a:gd name="connsiteY1026" fmla="*/ 0 h 4267200"/>
              <a:gd name="connsiteX1027" fmla="*/ 1125553 w 12192000"/>
              <a:gd name="connsiteY1027" fmla="*/ 52588 h 4267200"/>
              <a:gd name="connsiteX1028" fmla="*/ 1304276 w 12192000"/>
              <a:gd name="connsiteY1028" fmla="*/ 476275 h 4267200"/>
              <a:gd name="connsiteX1029" fmla="*/ 1492066 w 12192000"/>
              <a:gd name="connsiteY1029" fmla="*/ 886333 h 4267200"/>
              <a:gd name="connsiteX1030" fmla="*/ 1423698 w 12192000"/>
              <a:gd name="connsiteY1030" fmla="*/ 710817 h 4267200"/>
              <a:gd name="connsiteX1031" fmla="*/ 1357609 w 12192000"/>
              <a:gd name="connsiteY1031" fmla="*/ 532892 h 4267200"/>
              <a:gd name="connsiteX1032" fmla="*/ 1309550 w 12192000"/>
              <a:gd name="connsiteY1032" fmla="*/ 374031 h 4267200"/>
              <a:gd name="connsiteX1033" fmla="*/ 1193673 w 12192000"/>
              <a:gd name="connsiteY1033" fmla="*/ 49533 h 4267200"/>
              <a:gd name="connsiteX1034" fmla="*/ 1164391 w 12192000"/>
              <a:gd name="connsiteY1034" fmla="*/ 0 h 4267200"/>
              <a:gd name="connsiteX1035" fmla="*/ 1200666 w 12192000"/>
              <a:gd name="connsiteY1035" fmla="*/ 0 h 4267200"/>
              <a:gd name="connsiteX1036" fmla="*/ 1223408 w 12192000"/>
              <a:gd name="connsiteY1036" fmla="*/ 38996 h 4267200"/>
              <a:gd name="connsiteX1037" fmla="*/ 1339635 w 12192000"/>
              <a:gd name="connsiteY1037" fmla="*/ 365517 h 4267200"/>
              <a:gd name="connsiteX1038" fmla="*/ 1387469 w 12192000"/>
              <a:gd name="connsiteY1038" fmla="*/ 523079 h 4267200"/>
              <a:gd name="connsiteX1039" fmla="*/ 1452685 w 12192000"/>
              <a:gd name="connsiteY1039" fmla="*/ 699806 h 4267200"/>
              <a:gd name="connsiteX1040" fmla="*/ 1492092 w 12192000"/>
              <a:gd name="connsiteY1040" fmla="*/ 800424 h 4267200"/>
              <a:gd name="connsiteX1041" fmla="*/ 1455302 w 12192000"/>
              <a:gd name="connsiteY1041" fmla="*/ 632913 h 4267200"/>
              <a:gd name="connsiteX1042" fmla="*/ 1222336 w 12192000"/>
              <a:gd name="connsiteY1042" fmla="*/ 9480 h 4267200"/>
              <a:gd name="connsiteX1043" fmla="*/ 1214634 w 12192000"/>
              <a:gd name="connsiteY1043" fmla="*/ 0 h 4267200"/>
              <a:gd name="connsiteX1044" fmla="*/ 1289827 w 12192000"/>
              <a:gd name="connsiteY1044" fmla="*/ 0 h 4267200"/>
              <a:gd name="connsiteX1045" fmla="*/ 1321076 w 12192000"/>
              <a:gd name="connsiteY1045" fmla="*/ 59722 h 4267200"/>
              <a:gd name="connsiteX1046" fmla="*/ 1512579 w 12192000"/>
              <a:gd name="connsiteY1046" fmla="*/ 626441 h 4267200"/>
              <a:gd name="connsiteX1047" fmla="*/ 1506076 w 12192000"/>
              <a:gd name="connsiteY1047" fmla="*/ 1089289 h 4267200"/>
              <a:gd name="connsiteX1048" fmla="*/ 1486346 w 12192000"/>
              <a:gd name="connsiteY1048" fmla="*/ 1079919 h 4267200"/>
              <a:gd name="connsiteX1049" fmla="*/ 1070511 w 12192000"/>
              <a:gd name="connsiteY1049" fmla="*/ 48609 h 4267200"/>
              <a:gd name="connsiteX1050" fmla="*/ 43151 w 12192000"/>
              <a:gd name="connsiteY1050" fmla="*/ 0 h 4267200"/>
              <a:gd name="connsiteX1051" fmla="*/ 95283 w 12192000"/>
              <a:gd name="connsiteY1051" fmla="*/ 0 h 4267200"/>
              <a:gd name="connsiteX1052" fmla="*/ 300708 w 12192000"/>
              <a:gd name="connsiteY1052" fmla="*/ 154571 h 4267200"/>
              <a:gd name="connsiteX1053" fmla="*/ 530414 w 12192000"/>
              <a:gd name="connsiteY1053" fmla="*/ 354673 h 4267200"/>
              <a:gd name="connsiteX1054" fmla="*/ 333785 w 12192000"/>
              <a:gd name="connsiteY1054" fmla="*/ 161564 h 4267200"/>
              <a:gd name="connsiteX1055" fmla="*/ 147005 w 12192000"/>
              <a:gd name="connsiteY1055" fmla="*/ 0 h 4267200"/>
              <a:gd name="connsiteX1056" fmla="*/ 272509 w 12192000"/>
              <a:gd name="connsiteY1056" fmla="*/ 0 h 4267200"/>
              <a:gd name="connsiteX1057" fmla="*/ 326276 w 12192000"/>
              <a:gd name="connsiteY1057" fmla="*/ 45847 h 4267200"/>
              <a:gd name="connsiteX1058" fmla="*/ 823759 w 12192000"/>
              <a:gd name="connsiteY1058" fmla="*/ 574145 h 4267200"/>
              <a:gd name="connsiteX1059" fmla="*/ 811254 w 12192000"/>
              <a:gd name="connsiteY1059" fmla="*/ 665546 h 4267200"/>
              <a:gd name="connsiteX1060" fmla="*/ 154042 w 12192000"/>
              <a:gd name="connsiteY1060" fmla="*/ 261522 h 4267200"/>
              <a:gd name="connsiteX1061" fmla="*/ 13550 w 12192000"/>
              <a:gd name="connsiteY1061" fmla="*/ 158423 h 4267200"/>
              <a:gd name="connsiteX1062" fmla="*/ 0 w 12192000"/>
              <a:gd name="connsiteY1062" fmla="*/ 146618 h 4267200"/>
              <a:gd name="connsiteX1063" fmla="*/ 0 w 12192000"/>
              <a:gd name="connsiteY1063" fmla="*/ 59161 h 4267200"/>
              <a:gd name="connsiteX1064" fmla="*/ 45427 w 12192000"/>
              <a:gd name="connsiteY1064" fmla="*/ 101078 h 4267200"/>
              <a:gd name="connsiteX1065" fmla="*/ 630103 w 12192000"/>
              <a:gd name="connsiteY1065" fmla="*/ 485885 h 4267200"/>
              <a:gd name="connsiteX1066" fmla="*/ 532040 w 12192000"/>
              <a:gd name="connsiteY1066" fmla="*/ 399359 h 4267200"/>
              <a:gd name="connsiteX1067" fmla="*/ 517618 w 12192000"/>
              <a:gd name="connsiteY1067" fmla="*/ 385726 h 4267200"/>
              <a:gd name="connsiteX1068" fmla="*/ 285074 w 12192000"/>
              <a:gd name="connsiteY1068" fmla="*/ 182755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</a:cxnLst>
            <a:rect l="l" t="t" r="r" b="b"/>
            <a:pathLst>
              <a:path w="12192000" h="4267200">
                <a:moveTo>
                  <a:pt x="2537169" y="4125568"/>
                </a:moveTo>
                <a:cubicBezTo>
                  <a:pt x="2788218" y="4126068"/>
                  <a:pt x="3025872" y="4161336"/>
                  <a:pt x="3246267" y="4262961"/>
                </a:cubicBezTo>
                <a:lnTo>
                  <a:pt x="3253970" y="4267200"/>
                </a:lnTo>
                <a:lnTo>
                  <a:pt x="3071791" y="4267200"/>
                </a:lnTo>
                <a:lnTo>
                  <a:pt x="2975095" y="4243356"/>
                </a:lnTo>
                <a:cubicBezTo>
                  <a:pt x="2862058" y="4220032"/>
                  <a:pt x="2745568" y="4209031"/>
                  <a:pt x="2626982" y="4206450"/>
                </a:cubicBez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lnTo>
                  <a:pt x="2900997" y="4267200"/>
                </a:lnTo>
                <a:lnTo>
                  <a:pt x="2705858" y="4267200"/>
                </a:lnTo>
                <a:lnTo>
                  <a:pt x="2561467" y="4246270"/>
                </a:lnTo>
                <a:cubicBezTo>
                  <a:pt x="2476258" y="4235123"/>
                  <a:pt x="2390533" y="4225627"/>
                  <a:pt x="2305292" y="4219492"/>
                </a:cubicBezTo>
                <a:lnTo>
                  <a:pt x="2409349" y="4267200"/>
                </a:lnTo>
                <a:lnTo>
                  <a:pt x="2266705" y="4267200"/>
                </a:lnTo>
                <a:lnTo>
                  <a:pt x="2183576" y="4227150"/>
                </a:lnTo>
                <a:cubicBezTo>
                  <a:pt x="2170260" y="4220226"/>
                  <a:pt x="2115765" y="4150220"/>
                  <a:pt x="2151029" y="4146947"/>
                </a:cubicBezTo>
                <a:cubicBezTo>
                  <a:pt x="2282770" y="4133761"/>
                  <a:pt x="2411644" y="4125319"/>
                  <a:pt x="2537169" y="4125568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3174829" y="3620110"/>
                </a:moveTo>
                <a:cubicBezTo>
                  <a:pt x="3177710" y="3619202"/>
                  <a:pt x="3182308" y="3620648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582321" y="4117314"/>
                  <a:pt x="3599153" y="4153173"/>
                  <a:pt x="3611854" y="4188366"/>
                </a:cubicBezTo>
                <a:lnTo>
                  <a:pt x="3631583" y="4267200"/>
                </a:lnTo>
                <a:lnTo>
                  <a:pt x="3575699" y="4267200"/>
                </a:lnTo>
                <a:lnTo>
                  <a:pt x="3575567" y="4263588"/>
                </a:lnTo>
                <a:cubicBezTo>
                  <a:pt x="3563792" y="4170010"/>
                  <a:pt x="3527316" y="4081090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ubicBezTo>
                  <a:pt x="3324815" y="3824296"/>
                  <a:pt x="3358740" y="3880691"/>
                  <a:pt x="3390805" y="3937163"/>
                </a:cubicBezTo>
                <a:cubicBezTo>
                  <a:pt x="3450145" y="4040978"/>
                  <a:pt x="3506325" y="4144397"/>
                  <a:pt x="3545740" y="4251102"/>
                </a:cubicBezTo>
                <a:lnTo>
                  <a:pt x="3550709" y="4267200"/>
                </a:lnTo>
                <a:lnTo>
                  <a:pt x="3513586" y="4267200"/>
                </a:lnTo>
                <a:lnTo>
                  <a:pt x="3470728" y="4152456"/>
                </a:lnTo>
                <a:cubicBezTo>
                  <a:pt x="3439124" y="4085665"/>
                  <a:pt x="3402484" y="4019598"/>
                  <a:pt x="3364433" y="3953121"/>
                </a:cubicBezTo>
                <a:lnTo>
                  <a:pt x="3316479" y="3872136"/>
                </a:lnTo>
                <a:lnTo>
                  <a:pt x="3504482" y="4267200"/>
                </a:lnTo>
                <a:lnTo>
                  <a:pt x="3467547" y="4267200"/>
                </a:lnTo>
                <a:lnTo>
                  <a:pt x="3177952" y="3657386"/>
                </a:lnTo>
                <a:cubicBezTo>
                  <a:pt x="3172991" y="3646754"/>
                  <a:pt x="3166185" y="3622836"/>
                  <a:pt x="3174829" y="3620110"/>
                </a:cubicBezTo>
                <a:close/>
                <a:moveTo>
                  <a:pt x="11279315" y="3618448"/>
                </a:moveTo>
                <a:cubicBezTo>
                  <a:pt x="11299830" y="3614620"/>
                  <a:pt x="11318737" y="3618623"/>
                  <a:pt x="11317765" y="3638405"/>
                </a:cubicBezTo>
                <a:cubicBezTo>
                  <a:pt x="11309587" y="3820966"/>
                  <a:pt x="11315203" y="4012597"/>
                  <a:pt x="11304886" y="4200582"/>
                </a:cubicBezTo>
                <a:lnTo>
                  <a:pt x="11298904" y="4267200"/>
                </a:lnTo>
                <a:lnTo>
                  <a:pt x="11213088" y="4267200"/>
                </a:lnTo>
                <a:lnTo>
                  <a:pt x="11219157" y="4210725"/>
                </a:lnTo>
                <a:cubicBezTo>
                  <a:pt x="11223807" y="4119600"/>
                  <a:pt x="11224640" y="4027718"/>
                  <a:pt x="11225213" y="3936722"/>
                </a:cubicBezTo>
                <a:cubicBezTo>
                  <a:pt x="11207028" y="4022695"/>
                  <a:pt x="11194593" y="4110355"/>
                  <a:pt x="11182914" y="4196771"/>
                </a:cubicBezTo>
                <a:lnTo>
                  <a:pt x="11172266" y="4267200"/>
                </a:lnTo>
                <a:lnTo>
                  <a:pt x="11140975" y="4267200"/>
                </a:lnTo>
                <a:lnTo>
                  <a:pt x="11152239" y="4192628"/>
                </a:lnTo>
                <a:cubicBezTo>
                  <a:pt x="11165272" y="4096160"/>
                  <a:pt x="11178361" y="3997344"/>
                  <a:pt x="11201005" y="3900089"/>
                </a:cubicBezTo>
                <a:cubicBezTo>
                  <a:pt x="11166930" y="3979173"/>
                  <a:pt x="11134730" y="4058831"/>
                  <a:pt x="11105754" y="4139192"/>
                </a:cubicBezTo>
                <a:lnTo>
                  <a:pt x="11065821" y="4267200"/>
                </a:lnTo>
                <a:lnTo>
                  <a:pt x="10978133" y="4267200"/>
                </a:lnTo>
                <a:lnTo>
                  <a:pt x="11088889" y="3963916"/>
                </a:lnTo>
                <a:cubicBezTo>
                  <a:pt x="11133459" y="3856779"/>
                  <a:pt x="11181967" y="3750740"/>
                  <a:pt x="11231212" y="3645474"/>
                </a:cubicBezTo>
                <a:cubicBezTo>
                  <a:pt x="11236675" y="3633934"/>
                  <a:pt x="11258799" y="3622276"/>
                  <a:pt x="11279315" y="3618448"/>
                </a:cubicBezTo>
                <a:close/>
                <a:moveTo>
                  <a:pt x="10296877" y="3526602"/>
                </a:moveTo>
                <a:cubicBezTo>
                  <a:pt x="10305089" y="3527517"/>
                  <a:pt x="10311503" y="3531079"/>
                  <a:pt x="10314210" y="3538353"/>
                </a:cubicBezTo>
                <a:cubicBezTo>
                  <a:pt x="10361472" y="3659113"/>
                  <a:pt x="10407318" y="3780392"/>
                  <a:pt x="10450858" y="3902477"/>
                </a:cubicBezTo>
                <a:lnTo>
                  <a:pt x="10572255" y="4267200"/>
                </a:lnTo>
                <a:lnTo>
                  <a:pt x="10477642" y="4267200"/>
                </a:lnTo>
                <a:lnTo>
                  <a:pt x="10436479" y="4144570"/>
                </a:lnTo>
                <a:cubicBezTo>
                  <a:pt x="10386976" y="3995354"/>
                  <a:pt x="10333255" y="3848072"/>
                  <a:pt x="10277529" y="3701307"/>
                </a:cubicBez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lnTo>
                  <a:pt x="10431445" y="4267200"/>
                </a:lnTo>
                <a:lnTo>
                  <a:pt x="10398237" y="4267200"/>
                </a:lnTo>
                <a:lnTo>
                  <a:pt x="10356661" y="4157302"/>
                </a:lnTo>
                <a:cubicBezTo>
                  <a:pt x="10321871" y="4061517"/>
                  <a:pt x="10289232" y="3966669"/>
                  <a:pt x="10268559" y="3871054"/>
                </a:cubicBezTo>
                <a:cubicBezTo>
                  <a:pt x="10272790" y="3985997"/>
                  <a:pt x="10299544" y="4094770"/>
                  <a:pt x="10340065" y="4201637"/>
                </a:cubicBezTo>
                <a:lnTo>
                  <a:pt x="10368861" y="4267200"/>
                </a:lnTo>
                <a:lnTo>
                  <a:pt x="10267862" y="4267200"/>
                </a:lnTo>
                <a:lnTo>
                  <a:pt x="10236210" y="4185635"/>
                </a:lnTo>
                <a:cubicBezTo>
                  <a:pt x="10169925" y="3991261"/>
                  <a:pt x="10150284" y="3789583"/>
                  <a:pt x="10225980" y="3561061"/>
                </a:cubicBezTo>
                <a:cubicBezTo>
                  <a:pt x="10231424" y="3544935"/>
                  <a:pt x="10272241" y="3523857"/>
                  <a:pt x="10296877" y="3526602"/>
                </a:cubicBezTo>
                <a:close/>
                <a:moveTo>
                  <a:pt x="3429186" y="3458784"/>
                </a:moveTo>
                <a:cubicBezTo>
                  <a:pt x="3434043" y="3458424"/>
                  <a:pt x="3439865" y="3459167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08451" y="4027538"/>
                  <a:pt x="4593765" y="4093753"/>
                  <a:pt x="4659448" y="4172746"/>
                </a:cubicBezTo>
                <a:lnTo>
                  <a:pt x="4719140" y="4267200"/>
                </a:lnTo>
                <a:lnTo>
                  <a:pt x="4641222" y="4267200"/>
                </a:lnTo>
                <a:lnTo>
                  <a:pt x="4599968" y="4207074"/>
                </a:lnTo>
                <a:cubicBezTo>
                  <a:pt x="4478590" y="4057581"/>
                  <a:pt x="4278987" y="3946713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48555" y="4189447"/>
                  <a:pt x="4498141" y="4221114"/>
                  <a:pt x="4546299" y="4254934"/>
                </a:cubicBezTo>
                <a:lnTo>
                  <a:pt x="4561743" y="4267200"/>
                </a:lnTo>
                <a:lnTo>
                  <a:pt x="4509274" y="4267200"/>
                </a:lnTo>
                <a:lnTo>
                  <a:pt x="4383389" y="4184369"/>
                </a:ln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lnTo>
                  <a:pt x="4408201" y="4267200"/>
                </a:lnTo>
                <a:lnTo>
                  <a:pt x="4250346" y="4267200"/>
                </a:lnTo>
                <a:lnTo>
                  <a:pt x="4245269" y="4265040"/>
                </a:lnTo>
                <a:cubicBezTo>
                  <a:pt x="4167858" y="4230709"/>
                  <a:pt x="4095232" y="4193560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8505" y="3517876"/>
                  <a:pt x="3395188" y="3461306"/>
                  <a:pt x="3429186" y="3458784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591522" y="3395900"/>
                  <a:pt x="5656650" y="3795361"/>
                  <a:pt x="5567647" y="4190286"/>
                </a:cubicBezTo>
                <a:lnTo>
                  <a:pt x="5545854" y="4267200"/>
                </a:lnTo>
                <a:lnTo>
                  <a:pt x="5391871" y="4267200"/>
                </a:lnTo>
                <a:lnTo>
                  <a:pt x="5318171" y="4175818"/>
                </a:lnTo>
                <a:cubicBezTo>
                  <a:pt x="5204859" y="4048423"/>
                  <a:pt x="5075331" y="3936412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55961" y="4107518"/>
                  <a:pt x="5200834" y="4148352"/>
                  <a:pt x="5246890" y="4187633"/>
                </a:cubicBezTo>
                <a:lnTo>
                  <a:pt x="5347266" y="4267200"/>
                </a:lnTo>
                <a:lnTo>
                  <a:pt x="5164092" y="4267200"/>
                </a:lnTo>
                <a:lnTo>
                  <a:pt x="5108945" y="4232176"/>
                </a:lnTo>
                <a:cubicBezTo>
                  <a:pt x="4772838" y="3999708"/>
                  <a:pt x="4490756" y="358196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lnTo>
                  <a:pt x="10028060" y="4267200"/>
                </a:lnTo>
                <a:lnTo>
                  <a:pt x="9651813" y="4267200"/>
                </a:lnTo>
                <a:lnTo>
                  <a:pt x="9814527" y="4248048"/>
                </a:lnTo>
                <a:cubicBezTo>
                  <a:pt x="9748431" y="4225943"/>
                  <a:pt x="9681848" y="4217991"/>
                  <a:pt x="9615182" y="4220499"/>
                </a:cubicBezTo>
                <a:cubicBezTo>
                  <a:pt x="9565183" y="4222381"/>
                  <a:pt x="9515136" y="4230147"/>
                  <a:pt x="9465210" y="4242240"/>
                </a:cubicBezTo>
                <a:lnTo>
                  <a:pt x="9387108" y="4267200"/>
                </a:lnTo>
                <a:lnTo>
                  <a:pt x="9268441" y="4267200"/>
                </a:lnTo>
                <a:lnTo>
                  <a:pt x="9307676" y="4251276"/>
                </a:lnTo>
                <a:cubicBezTo>
                  <a:pt x="9459842" y="4196603"/>
                  <a:pt x="9613869" y="4164948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473491" y="3921431"/>
                  <a:pt x="1402113" y="4025542"/>
                  <a:pt x="1325720" y="4125411"/>
                </a:cubicBezTo>
                <a:lnTo>
                  <a:pt x="1206279" y="4267200"/>
                </a:lnTo>
                <a:lnTo>
                  <a:pt x="1115040" y="4267200"/>
                </a:lnTo>
                <a:lnTo>
                  <a:pt x="1258195" y="4099624"/>
                </a:lnTo>
                <a:cubicBezTo>
                  <a:pt x="1315987" y="4027073"/>
                  <a:pt x="1371166" y="3952247"/>
                  <a:pt x="1423113" y="3874565"/>
                </a:cubicBezTo>
                <a:lnTo>
                  <a:pt x="1260565" y="4031982"/>
                </a:lnTo>
                <a:cubicBezTo>
                  <a:pt x="1197929" y="4092559"/>
                  <a:pt x="1134310" y="4154329"/>
                  <a:pt x="1073327" y="4218727"/>
                </a:cubicBezTo>
                <a:lnTo>
                  <a:pt x="1032294" y="4267200"/>
                </a:lnTo>
                <a:lnTo>
                  <a:pt x="993830" y="4267200"/>
                </a:lnTo>
                <a:lnTo>
                  <a:pt x="1051860" y="4198693"/>
                </a:lnTo>
                <a:cubicBezTo>
                  <a:pt x="1113440" y="4133732"/>
                  <a:pt x="1177549" y="4071540"/>
                  <a:pt x="1240607" y="4010401"/>
                </a:cubicBezTo>
                <a:lnTo>
                  <a:pt x="1310106" y="3943217"/>
                </a:lnTo>
                <a:cubicBezTo>
                  <a:pt x="1174685" y="4033303"/>
                  <a:pt x="1054913" y="4139624"/>
                  <a:pt x="952103" y="4265972"/>
                </a:cubicBezTo>
                <a:lnTo>
                  <a:pt x="951207" y="4267200"/>
                </a:lnTo>
                <a:lnTo>
                  <a:pt x="862760" y="4267200"/>
                </a:lnTo>
                <a:lnTo>
                  <a:pt x="909145" y="4199225"/>
                </a:ln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549674" y="4147907"/>
                  <a:pt x="460581" y="4194508"/>
                  <a:pt x="372807" y="4243651"/>
                </a:cubicBezTo>
                <a:lnTo>
                  <a:pt x="332830" y="4267200"/>
                </a:lnTo>
                <a:lnTo>
                  <a:pt x="168301" y="4267200"/>
                </a:lnTo>
                <a:lnTo>
                  <a:pt x="278002" y="4201399"/>
                </a:lnTo>
                <a:cubicBezTo>
                  <a:pt x="359885" y="4153808"/>
                  <a:pt x="442683" y="4107866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519814" y="4027898"/>
                  <a:pt x="352828" y="4127506"/>
                  <a:pt x="192528" y="4236299"/>
                </a:cubicBezTo>
                <a:lnTo>
                  <a:pt x="148586" y="4267200"/>
                </a:lnTo>
                <a:lnTo>
                  <a:pt x="98116" y="4267200"/>
                </a:lnTo>
                <a:lnTo>
                  <a:pt x="169669" y="4216852"/>
                </a:lnTo>
                <a:cubicBezTo>
                  <a:pt x="333361" y="4105506"/>
                  <a:pt x="504130" y="4002947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ubicBezTo>
                  <a:pt x="1247578" y="3654578"/>
                  <a:pt x="1180153" y="3656293"/>
                  <a:pt x="1109304" y="3669030"/>
                </a:cubicBezTo>
                <a:cubicBezTo>
                  <a:pt x="794692" y="3725281"/>
                  <a:pt x="516258" y="3901624"/>
                  <a:pt x="258951" y="4111994"/>
                </a:cubicBezTo>
                <a:lnTo>
                  <a:pt x="80807" y="4267200"/>
                </a:lnTo>
                <a:lnTo>
                  <a:pt x="0" y="4267200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8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200" y="457201"/>
            <a:ext cx="11277600" cy="5943598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335DA0-3011-C7B1-A662-CF693D77B2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990599"/>
            <a:ext cx="9906000" cy="685800"/>
          </a:xfrm>
        </p:spPr>
        <p:txBody>
          <a:bodyPr anchor="t">
            <a:normAutofit/>
          </a:bodyPr>
          <a:lstStyle/>
          <a:p>
            <a:r>
              <a:rPr lang="en-US" sz="4000"/>
              <a:t>End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058D5C0-5F80-E4A4-F7D7-B7644CDB47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3849687"/>
              </p:ext>
            </p:extLst>
          </p:nvPr>
        </p:nvGraphicFramePr>
        <p:xfrm>
          <a:off x="685800" y="2137228"/>
          <a:ext cx="10820400" cy="3733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5592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2737</Words>
  <Application>Microsoft Office PowerPoint</Application>
  <PresentationFormat>Widescreen</PresentationFormat>
  <Paragraphs>212</Paragraphs>
  <Slides>33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Aptos</vt:lpstr>
      <vt:lpstr>Aptos Display</vt:lpstr>
      <vt:lpstr>Arial</vt:lpstr>
      <vt:lpstr>Calibri</vt:lpstr>
      <vt:lpstr>Office Theme</vt:lpstr>
      <vt:lpstr>MARKETING MANAGEMENT AND STRATEGY WEEK 10 LECTURE RELATIONSHIP MARKETING</vt:lpstr>
      <vt:lpstr>Welcome </vt:lpstr>
      <vt:lpstr>Subtopics</vt:lpstr>
      <vt:lpstr>Quotes on relationship marketing  </vt:lpstr>
      <vt:lpstr>Quotes on relationship marketing  </vt:lpstr>
      <vt:lpstr>Quotes on relationship marketing  </vt:lpstr>
      <vt:lpstr>Definition of relationship marketing </vt:lpstr>
      <vt:lpstr>Definition of relationship marketing </vt:lpstr>
      <vt:lpstr> Significance of relationship marketing to a business </vt:lpstr>
      <vt:lpstr> Significance of relationship marketing to a business </vt:lpstr>
      <vt:lpstr>Scope of relationship marketing </vt:lpstr>
      <vt:lpstr>Scope of relationship marketing </vt:lpstr>
      <vt:lpstr>The Process of Relationship Development </vt:lpstr>
      <vt:lpstr>The Process of Relationship Development </vt:lpstr>
      <vt:lpstr>The Process of Relationship Development </vt:lpstr>
      <vt:lpstr> Customer relationship life cycle </vt:lpstr>
      <vt:lpstr>Customer relationship life cycle</vt:lpstr>
      <vt:lpstr>Customer relationship life cycle</vt:lpstr>
      <vt:lpstr>Customer relationship life cycle</vt:lpstr>
      <vt:lpstr>Customer relationship life cycle</vt:lpstr>
      <vt:lpstr>Creating Customer Relationship Management Strategy. </vt:lpstr>
      <vt:lpstr>Creating Customer Relationship Management Strategy. </vt:lpstr>
      <vt:lpstr>Creating Customer Relationship Management Strategy. </vt:lpstr>
      <vt:lpstr>Creating Customer Relationship Management Strategy. </vt:lpstr>
      <vt:lpstr>Application of Technology in Customer Relationship Management.</vt:lpstr>
      <vt:lpstr>Application of Technology in Customer Relationship Management.</vt:lpstr>
      <vt:lpstr>Application of Technology in Customer Relationship Management.</vt:lpstr>
      <vt:lpstr>Drawbacks of Relationship Marketing</vt:lpstr>
      <vt:lpstr>Drawbacks of Relationship Marketing</vt:lpstr>
      <vt:lpstr>Drawbacks of Relationship Marketing</vt:lpstr>
      <vt:lpstr>References </vt:lpstr>
      <vt:lpstr>Management research project </vt:lpstr>
      <vt:lpstr>End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MANAGEMENT AND STRATEGY WEEK 10 LECTURE RELATIONSHIP MARKETING</dc:title>
  <dc:creator>Dr. John N. Kamau</dc:creator>
  <cp:lastModifiedBy>Dr. John N. Kamau</cp:lastModifiedBy>
  <cp:revision>9</cp:revision>
  <dcterms:created xsi:type="dcterms:W3CDTF">2024-05-15T05:03:25Z</dcterms:created>
  <dcterms:modified xsi:type="dcterms:W3CDTF">2024-05-15T08:01:08Z</dcterms:modified>
</cp:coreProperties>
</file>