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15" autoAdjust="0"/>
    <p:restoredTop sz="94660"/>
  </p:normalViewPr>
  <p:slideViewPr>
    <p:cSldViewPr snapToGrid="0">
      <p:cViewPr varScale="1">
        <p:scale>
          <a:sx n="65" d="100"/>
          <a:sy n="65" d="100"/>
        </p:scale>
        <p:origin x="91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E6A925-3C19-7341-8D2D-E6F347F5A7B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1394DBFC-3FCE-99D4-88B1-0C896015138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BA2BFEE-0360-B298-C7E2-F655C217CCCE}"/>
              </a:ext>
            </a:extLst>
          </p:cNvPr>
          <p:cNvSpPr>
            <a:spLocks noGrp="1"/>
          </p:cNvSpPr>
          <p:nvPr>
            <p:ph type="dt" sz="half" idx="10"/>
          </p:nvPr>
        </p:nvSpPr>
        <p:spPr/>
        <p:txBody>
          <a:bodyPr/>
          <a:lstStyle/>
          <a:p>
            <a:fld id="{24F15FF1-5F12-43F6-AD12-C2B1BD5F0A20}" type="datetimeFigureOut">
              <a:rPr lang="en-US" smtClean="0"/>
              <a:t>5/27/2024</a:t>
            </a:fld>
            <a:endParaRPr lang="en-US"/>
          </a:p>
        </p:txBody>
      </p:sp>
      <p:sp>
        <p:nvSpPr>
          <p:cNvPr id="5" name="Footer Placeholder 4">
            <a:extLst>
              <a:ext uri="{FF2B5EF4-FFF2-40B4-BE49-F238E27FC236}">
                <a16:creationId xmlns:a16="http://schemas.microsoft.com/office/drawing/2014/main" id="{127E7D83-1EF8-FC5F-A149-8275DB2DF3E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2190A5-0109-AD62-1115-3D6E0281950F}"/>
              </a:ext>
            </a:extLst>
          </p:cNvPr>
          <p:cNvSpPr>
            <a:spLocks noGrp="1"/>
          </p:cNvSpPr>
          <p:nvPr>
            <p:ph type="sldNum" sz="quarter" idx="12"/>
          </p:nvPr>
        </p:nvSpPr>
        <p:spPr/>
        <p:txBody>
          <a:bodyPr/>
          <a:lstStyle/>
          <a:p>
            <a:fld id="{62CB7CF5-8550-4731-ADD0-FDD11B70E6EB}" type="slidenum">
              <a:rPr lang="en-US" smtClean="0"/>
              <a:t>‹#›</a:t>
            </a:fld>
            <a:endParaRPr lang="en-US"/>
          </a:p>
        </p:txBody>
      </p:sp>
    </p:spTree>
    <p:extLst>
      <p:ext uri="{BB962C8B-B14F-4D97-AF65-F5344CB8AC3E}">
        <p14:creationId xmlns:p14="http://schemas.microsoft.com/office/powerpoint/2010/main" val="33570148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373C46-E5AF-33D1-342C-B3BAC66A114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D6FFADD-29B6-FB26-E55B-58EAD334435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F1EC339-2B10-D0C0-161E-DE14A2585E22}"/>
              </a:ext>
            </a:extLst>
          </p:cNvPr>
          <p:cNvSpPr>
            <a:spLocks noGrp="1"/>
          </p:cNvSpPr>
          <p:nvPr>
            <p:ph type="dt" sz="half" idx="10"/>
          </p:nvPr>
        </p:nvSpPr>
        <p:spPr/>
        <p:txBody>
          <a:bodyPr/>
          <a:lstStyle/>
          <a:p>
            <a:fld id="{24F15FF1-5F12-43F6-AD12-C2B1BD5F0A20}" type="datetimeFigureOut">
              <a:rPr lang="en-US" smtClean="0"/>
              <a:t>5/27/2024</a:t>
            </a:fld>
            <a:endParaRPr lang="en-US"/>
          </a:p>
        </p:txBody>
      </p:sp>
      <p:sp>
        <p:nvSpPr>
          <p:cNvPr id="5" name="Footer Placeholder 4">
            <a:extLst>
              <a:ext uri="{FF2B5EF4-FFF2-40B4-BE49-F238E27FC236}">
                <a16:creationId xmlns:a16="http://schemas.microsoft.com/office/drawing/2014/main" id="{6F904941-7A7C-B422-EAFD-8EE1E230B12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FDA8C0C-F2E2-96F5-BAE8-D535E4680C12}"/>
              </a:ext>
            </a:extLst>
          </p:cNvPr>
          <p:cNvSpPr>
            <a:spLocks noGrp="1"/>
          </p:cNvSpPr>
          <p:nvPr>
            <p:ph type="sldNum" sz="quarter" idx="12"/>
          </p:nvPr>
        </p:nvSpPr>
        <p:spPr/>
        <p:txBody>
          <a:bodyPr/>
          <a:lstStyle/>
          <a:p>
            <a:fld id="{62CB7CF5-8550-4731-ADD0-FDD11B70E6EB}" type="slidenum">
              <a:rPr lang="en-US" smtClean="0"/>
              <a:t>‹#›</a:t>
            </a:fld>
            <a:endParaRPr lang="en-US"/>
          </a:p>
        </p:txBody>
      </p:sp>
    </p:spTree>
    <p:extLst>
      <p:ext uri="{BB962C8B-B14F-4D97-AF65-F5344CB8AC3E}">
        <p14:creationId xmlns:p14="http://schemas.microsoft.com/office/powerpoint/2010/main" val="37342860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B580B-B428-4FE9-3517-A0BA853AABF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A543050-E8E0-C1CB-5506-3B1A87DDD54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F1F6AC8-F0AC-A73A-5970-7AC349BC6814}"/>
              </a:ext>
            </a:extLst>
          </p:cNvPr>
          <p:cNvSpPr>
            <a:spLocks noGrp="1"/>
          </p:cNvSpPr>
          <p:nvPr>
            <p:ph type="dt" sz="half" idx="10"/>
          </p:nvPr>
        </p:nvSpPr>
        <p:spPr/>
        <p:txBody>
          <a:bodyPr/>
          <a:lstStyle/>
          <a:p>
            <a:fld id="{24F15FF1-5F12-43F6-AD12-C2B1BD5F0A20}" type="datetimeFigureOut">
              <a:rPr lang="en-US" smtClean="0"/>
              <a:t>5/27/2024</a:t>
            </a:fld>
            <a:endParaRPr lang="en-US"/>
          </a:p>
        </p:txBody>
      </p:sp>
      <p:sp>
        <p:nvSpPr>
          <p:cNvPr id="5" name="Footer Placeholder 4">
            <a:extLst>
              <a:ext uri="{FF2B5EF4-FFF2-40B4-BE49-F238E27FC236}">
                <a16:creationId xmlns:a16="http://schemas.microsoft.com/office/drawing/2014/main" id="{B8922EB4-3F22-75B2-3664-655454190E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D36EF50-AEE6-9979-8383-7FE9A0DD064B}"/>
              </a:ext>
            </a:extLst>
          </p:cNvPr>
          <p:cNvSpPr>
            <a:spLocks noGrp="1"/>
          </p:cNvSpPr>
          <p:nvPr>
            <p:ph type="sldNum" sz="quarter" idx="12"/>
          </p:nvPr>
        </p:nvSpPr>
        <p:spPr/>
        <p:txBody>
          <a:bodyPr/>
          <a:lstStyle/>
          <a:p>
            <a:fld id="{62CB7CF5-8550-4731-ADD0-FDD11B70E6EB}" type="slidenum">
              <a:rPr lang="en-US" smtClean="0"/>
              <a:t>‹#›</a:t>
            </a:fld>
            <a:endParaRPr lang="en-US"/>
          </a:p>
        </p:txBody>
      </p:sp>
    </p:spTree>
    <p:extLst>
      <p:ext uri="{BB962C8B-B14F-4D97-AF65-F5344CB8AC3E}">
        <p14:creationId xmlns:p14="http://schemas.microsoft.com/office/powerpoint/2010/main" val="17672584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96DB08-C1D2-9C7B-03B5-98AB8A07779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36BB33E-9FD3-4C4A-F33B-7A8AD503AC0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5E240DF-9DDC-535B-8D27-2B5607C330A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94D4791-E2FE-F4FE-0311-F77CDBD83E5B}"/>
              </a:ext>
            </a:extLst>
          </p:cNvPr>
          <p:cNvSpPr>
            <a:spLocks noGrp="1"/>
          </p:cNvSpPr>
          <p:nvPr>
            <p:ph type="dt" sz="half" idx="10"/>
          </p:nvPr>
        </p:nvSpPr>
        <p:spPr/>
        <p:txBody>
          <a:bodyPr/>
          <a:lstStyle/>
          <a:p>
            <a:fld id="{24F15FF1-5F12-43F6-AD12-C2B1BD5F0A20}" type="datetimeFigureOut">
              <a:rPr lang="en-US" smtClean="0"/>
              <a:t>5/27/2024</a:t>
            </a:fld>
            <a:endParaRPr lang="en-US"/>
          </a:p>
        </p:txBody>
      </p:sp>
      <p:sp>
        <p:nvSpPr>
          <p:cNvPr id="6" name="Footer Placeholder 5">
            <a:extLst>
              <a:ext uri="{FF2B5EF4-FFF2-40B4-BE49-F238E27FC236}">
                <a16:creationId xmlns:a16="http://schemas.microsoft.com/office/drawing/2014/main" id="{EA05E569-60EB-635A-9DCD-B0068E1B17D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E0A99B4-8DDF-E7B9-EF40-A23D79683229}"/>
              </a:ext>
            </a:extLst>
          </p:cNvPr>
          <p:cNvSpPr>
            <a:spLocks noGrp="1"/>
          </p:cNvSpPr>
          <p:nvPr>
            <p:ph type="sldNum" sz="quarter" idx="12"/>
          </p:nvPr>
        </p:nvSpPr>
        <p:spPr/>
        <p:txBody>
          <a:bodyPr/>
          <a:lstStyle/>
          <a:p>
            <a:fld id="{62CB7CF5-8550-4731-ADD0-FDD11B70E6EB}" type="slidenum">
              <a:rPr lang="en-US" smtClean="0"/>
              <a:t>‹#›</a:t>
            </a:fld>
            <a:endParaRPr lang="en-US"/>
          </a:p>
        </p:txBody>
      </p:sp>
    </p:spTree>
    <p:extLst>
      <p:ext uri="{BB962C8B-B14F-4D97-AF65-F5344CB8AC3E}">
        <p14:creationId xmlns:p14="http://schemas.microsoft.com/office/powerpoint/2010/main" val="31373322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54A2F4-3E5B-4121-763B-C5D91215BCC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5118D5E0-50B8-7DC5-79FC-6CB956D25EC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A038579-45F7-5A60-7321-A3ACF8626FB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B6CF44F-8A0C-BAB0-D4D2-5B8C266A248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239EF47-7B11-823A-7113-DDE3F636D10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5A432E0-7165-F2EA-3FC6-5409ED3FFA7B}"/>
              </a:ext>
            </a:extLst>
          </p:cNvPr>
          <p:cNvSpPr>
            <a:spLocks noGrp="1"/>
          </p:cNvSpPr>
          <p:nvPr>
            <p:ph type="dt" sz="half" idx="10"/>
          </p:nvPr>
        </p:nvSpPr>
        <p:spPr/>
        <p:txBody>
          <a:bodyPr/>
          <a:lstStyle/>
          <a:p>
            <a:fld id="{24F15FF1-5F12-43F6-AD12-C2B1BD5F0A20}" type="datetimeFigureOut">
              <a:rPr lang="en-US" smtClean="0"/>
              <a:t>5/27/2024</a:t>
            </a:fld>
            <a:endParaRPr lang="en-US"/>
          </a:p>
        </p:txBody>
      </p:sp>
      <p:sp>
        <p:nvSpPr>
          <p:cNvPr id="8" name="Footer Placeholder 7">
            <a:extLst>
              <a:ext uri="{FF2B5EF4-FFF2-40B4-BE49-F238E27FC236}">
                <a16:creationId xmlns:a16="http://schemas.microsoft.com/office/drawing/2014/main" id="{F958DCAC-48D0-1CDA-48C8-2D6F886B1A8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B4CA9E3-F442-D5FE-0370-08ACDA6574B9}"/>
              </a:ext>
            </a:extLst>
          </p:cNvPr>
          <p:cNvSpPr>
            <a:spLocks noGrp="1"/>
          </p:cNvSpPr>
          <p:nvPr>
            <p:ph type="sldNum" sz="quarter" idx="12"/>
          </p:nvPr>
        </p:nvSpPr>
        <p:spPr/>
        <p:txBody>
          <a:bodyPr/>
          <a:lstStyle/>
          <a:p>
            <a:fld id="{62CB7CF5-8550-4731-ADD0-FDD11B70E6EB}" type="slidenum">
              <a:rPr lang="en-US" smtClean="0"/>
              <a:t>‹#›</a:t>
            </a:fld>
            <a:endParaRPr lang="en-US"/>
          </a:p>
        </p:txBody>
      </p:sp>
    </p:spTree>
    <p:extLst>
      <p:ext uri="{BB962C8B-B14F-4D97-AF65-F5344CB8AC3E}">
        <p14:creationId xmlns:p14="http://schemas.microsoft.com/office/powerpoint/2010/main" val="29285225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5435A7-8AD1-8E7F-B68A-4BE7BBE3BAA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CF69C0A-5D27-F8BD-E0BF-8EE0CA85A3EC}"/>
              </a:ext>
            </a:extLst>
          </p:cNvPr>
          <p:cNvSpPr>
            <a:spLocks noGrp="1"/>
          </p:cNvSpPr>
          <p:nvPr>
            <p:ph type="dt" sz="half" idx="10"/>
          </p:nvPr>
        </p:nvSpPr>
        <p:spPr/>
        <p:txBody>
          <a:bodyPr/>
          <a:lstStyle/>
          <a:p>
            <a:fld id="{24F15FF1-5F12-43F6-AD12-C2B1BD5F0A20}" type="datetimeFigureOut">
              <a:rPr lang="en-US" smtClean="0"/>
              <a:t>5/27/2024</a:t>
            </a:fld>
            <a:endParaRPr lang="en-US"/>
          </a:p>
        </p:txBody>
      </p:sp>
      <p:sp>
        <p:nvSpPr>
          <p:cNvPr id="4" name="Footer Placeholder 3">
            <a:extLst>
              <a:ext uri="{FF2B5EF4-FFF2-40B4-BE49-F238E27FC236}">
                <a16:creationId xmlns:a16="http://schemas.microsoft.com/office/drawing/2014/main" id="{B5669524-9A1F-B6B4-B528-ED4507ABBAF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B36CF4B-DBE2-DE01-8751-E9FC486BC746}"/>
              </a:ext>
            </a:extLst>
          </p:cNvPr>
          <p:cNvSpPr>
            <a:spLocks noGrp="1"/>
          </p:cNvSpPr>
          <p:nvPr>
            <p:ph type="sldNum" sz="quarter" idx="12"/>
          </p:nvPr>
        </p:nvSpPr>
        <p:spPr/>
        <p:txBody>
          <a:bodyPr/>
          <a:lstStyle/>
          <a:p>
            <a:fld id="{62CB7CF5-8550-4731-ADD0-FDD11B70E6EB}" type="slidenum">
              <a:rPr lang="en-US" smtClean="0"/>
              <a:t>‹#›</a:t>
            </a:fld>
            <a:endParaRPr lang="en-US"/>
          </a:p>
        </p:txBody>
      </p:sp>
    </p:spTree>
    <p:extLst>
      <p:ext uri="{BB962C8B-B14F-4D97-AF65-F5344CB8AC3E}">
        <p14:creationId xmlns:p14="http://schemas.microsoft.com/office/powerpoint/2010/main" val="40712159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144E33-8CA0-8E51-1ACA-AACDC1DE1B9E}"/>
              </a:ext>
            </a:extLst>
          </p:cNvPr>
          <p:cNvSpPr>
            <a:spLocks noGrp="1"/>
          </p:cNvSpPr>
          <p:nvPr>
            <p:ph type="dt" sz="half" idx="10"/>
          </p:nvPr>
        </p:nvSpPr>
        <p:spPr/>
        <p:txBody>
          <a:bodyPr/>
          <a:lstStyle/>
          <a:p>
            <a:fld id="{24F15FF1-5F12-43F6-AD12-C2B1BD5F0A20}" type="datetimeFigureOut">
              <a:rPr lang="en-US" smtClean="0"/>
              <a:t>5/27/2024</a:t>
            </a:fld>
            <a:endParaRPr lang="en-US"/>
          </a:p>
        </p:txBody>
      </p:sp>
      <p:sp>
        <p:nvSpPr>
          <p:cNvPr id="3" name="Footer Placeholder 2">
            <a:extLst>
              <a:ext uri="{FF2B5EF4-FFF2-40B4-BE49-F238E27FC236}">
                <a16:creationId xmlns:a16="http://schemas.microsoft.com/office/drawing/2014/main" id="{5C3CBED9-269D-2276-2C48-E8191188F13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CE637CC-DEA5-5C52-6694-126602C147AD}"/>
              </a:ext>
            </a:extLst>
          </p:cNvPr>
          <p:cNvSpPr>
            <a:spLocks noGrp="1"/>
          </p:cNvSpPr>
          <p:nvPr>
            <p:ph type="sldNum" sz="quarter" idx="12"/>
          </p:nvPr>
        </p:nvSpPr>
        <p:spPr/>
        <p:txBody>
          <a:bodyPr/>
          <a:lstStyle/>
          <a:p>
            <a:fld id="{62CB7CF5-8550-4731-ADD0-FDD11B70E6EB}" type="slidenum">
              <a:rPr lang="en-US" smtClean="0"/>
              <a:t>‹#›</a:t>
            </a:fld>
            <a:endParaRPr lang="en-US"/>
          </a:p>
        </p:txBody>
      </p:sp>
    </p:spTree>
    <p:extLst>
      <p:ext uri="{BB962C8B-B14F-4D97-AF65-F5344CB8AC3E}">
        <p14:creationId xmlns:p14="http://schemas.microsoft.com/office/powerpoint/2010/main" val="14775451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520594-707C-D696-5944-C3523A04DA1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569FAA8-A8A4-36D3-926F-95EE94E5711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20441F0-92FA-224D-327F-2E44B514B25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1D31595-F8E4-ABF2-764C-D5E97AD4A090}"/>
              </a:ext>
            </a:extLst>
          </p:cNvPr>
          <p:cNvSpPr>
            <a:spLocks noGrp="1"/>
          </p:cNvSpPr>
          <p:nvPr>
            <p:ph type="dt" sz="half" idx="10"/>
          </p:nvPr>
        </p:nvSpPr>
        <p:spPr/>
        <p:txBody>
          <a:bodyPr/>
          <a:lstStyle/>
          <a:p>
            <a:fld id="{24F15FF1-5F12-43F6-AD12-C2B1BD5F0A20}" type="datetimeFigureOut">
              <a:rPr lang="en-US" smtClean="0"/>
              <a:t>5/27/2024</a:t>
            </a:fld>
            <a:endParaRPr lang="en-US"/>
          </a:p>
        </p:txBody>
      </p:sp>
      <p:sp>
        <p:nvSpPr>
          <p:cNvPr id="6" name="Footer Placeholder 5">
            <a:extLst>
              <a:ext uri="{FF2B5EF4-FFF2-40B4-BE49-F238E27FC236}">
                <a16:creationId xmlns:a16="http://schemas.microsoft.com/office/drawing/2014/main" id="{076649BA-0646-BD4F-7639-A45C88126E6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4D72F58-BCB6-87DC-F8FB-0B652977534B}"/>
              </a:ext>
            </a:extLst>
          </p:cNvPr>
          <p:cNvSpPr>
            <a:spLocks noGrp="1"/>
          </p:cNvSpPr>
          <p:nvPr>
            <p:ph type="sldNum" sz="quarter" idx="12"/>
          </p:nvPr>
        </p:nvSpPr>
        <p:spPr/>
        <p:txBody>
          <a:bodyPr/>
          <a:lstStyle/>
          <a:p>
            <a:fld id="{62CB7CF5-8550-4731-ADD0-FDD11B70E6EB}" type="slidenum">
              <a:rPr lang="en-US" smtClean="0"/>
              <a:t>‹#›</a:t>
            </a:fld>
            <a:endParaRPr lang="en-US"/>
          </a:p>
        </p:txBody>
      </p:sp>
    </p:spTree>
    <p:extLst>
      <p:ext uri="{BB962C8B-B14F-4D97-AF65-F5344CB8AC3E}">
        <p14:creationId xmlns:p14="http://schemas.microsoft.com/office/powerpoint/2010/main" val="13717973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C6DF92-B1DE-E0DC-AEED-BC68DE0D182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EF28EB2-929B-C3AD-2F1E-3EA7A7DC246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1958C96-5733-BE82-EB85-82E486BCF03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1C165FE-0D1D-7170-D901-76EB80A04D7D}"/>
              </a:ext>
            </a:extLst>
          </p:cNvPr>
          <p:cNvSpPr>
            <a:spLocks noGrp="1"/>
          </p:cNvSpPr>
          <p:nvPr>
            <p:ph type="dt" sz="half" idx="10"/>
          </p:nvPr>
        </p:nvSpPr>
        <p:spPr/>
        <p:txBody>
          <a:bodyPr/>
          <a:lstStyle/>
          <a:p>
            <a:fld id="{24F15FF1-5F12-43F6-AD12-C2B1BD5F0A20}" type="datetimeFigureOut">
              <a:rPr lang="en-US" smtClean="0"/>
              <a:t>5/27/2024</a:t>
            </a:fld>
            <a:endParaRPr lang="en-US"/>
          </a:p>
        </p:txBody>
      </p:sp>
      <p:sp>
        <p:nvSpPr>
          <p:cNvPr id="6" name="Footer Placeholder 5">
            <a:extLst>
              <a:ext uri="{FF2B5EF4-FFF2-40B4-BE49-F238E27FC236}">
                <a16:creationId xmlns:a16="http://schemas.microsoft.com/office/drawing/2014/main" id="{04BD7CEE-CF94-0DD1-58CF-0FC2E89B9E5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3BA249C-00ED-3A7E-F0FC-3D06542146DC}"/>
              </a:ext>
            </a:extLst>
          </p:cNvPr>
          <p:cNvSpPr>
            <a:spLocks noGrp="1"/>
          </p:cNvSpPr>
          <p:nvPr>
            <p:ph type="sldNum" sz="quarter" idx="12"/>
          </p:nvPr>
        </p:nvSpPr>
        <p:spPr/>
        <p:txBody>
          <a:bodyPr/>
          <a:lstStyle/>
          <a:p>
            <a:fld id="{62CB7CF5-8550-4731-ADD0-FDD11B70E6EB}" type="slidenum">
              <a:rPr lang="en-US" smtClean="0"/>
              <a:t>‹#›</a:t>
            </a:fld>
            <a:endParaRPr lang="en-US"/>
          </a:p>
        </p:txBody>
      </p:sp>
    </p:spTree>
    <p:extLst>
      <p:ext uri="{BB962C8B-B14F-4D97-AF65-F5344CB8AC3E}">
        <p14:creationId xmlns:p14="http://schemas.microsoft.com/office/powerpoint/2010/main" val="25938820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9EE030-848D-B659-860E-39968C19477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58B766B-CCAF-526A-6711-AE091DA798E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EB472FF-0C6B-B3A0-B534-DF148C78F7BA}"/>
              </a:ext>
            </a:extLst>
          </p:cNvPr>
          <p:cNvSpPr>
            <a:spLocks noGrp="1"/>
          </p:cNvSpPr>
          <p:nvPr>
            <p:ph type="dt" sz="half" idx="10"/>
          </p:nvPr>
        </p:nvSpPr>
        <p:spPr/>
        <p:txBody>
          <a:bodyPr/>
          <a:lstStyle/>
          <a:p>
            <a:fld id="{24F15FF1-5F12-43F6-AD12-C2B1BD5F0A20}" type="datetimeFigureOut">
              <a:rPr lang="en-US" smtClean="0"/>
              <a:t>5/27/2024</a:t>
            </a:fld>
            <a:endParaRPr lang="en-US"/>
          </a:p>
        </p:txBody>
      </p:sp>
      <p:sp>
        <p:nvSpPr>
          <p:cNvPr id="5" name="Footer Placeholder 4">
            <a:extLst>
              <a:ext uri="{FF2B5EF4-FFF2-40B4-BE49-F238E27FC236}">
                <a16:creationId xmlns:a16="http://schemas.microsoft.com/office/drawing/2014/main" id="{33201F05-A60F-9771-BF71-6F4A02BD5E4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17B758-C8A1-194D-96CB-4FEA6710BB19}"/>
              </a:ext>
            </a:extLst>
          </p:cNvPr>
          <p:cNvSpPr>
            <a:spLocks noGrp="1"/>
          </p:cNvSpPr>
          <p:nvPr>
            <p:ph type="sldNum" sz="quarter" idx="12"/>
          </p:nvPr>
        </p:nvSpPr>
        <p:spPr/>
        <p:txBody>
          <a:bodyPr/>
          <a:lstStyle/>
          <a:p>
            <a:fld id="{62CB7CF5-8550-4731-ADD0-FDD11B70E6EB}" type="slidenum">
              <a:rPr lang="en-US" smtClean="0"/>
              <a:t>‹#›</a:t>
            </a:fld>
            <a:endParaRPr lang="en-US"/>
          </a:p>
        </p:txBody>
      </p:sp>
    </p:spTree>
    <p:extLst>
      <p:ext uri="{BB962C8B-B14F-4D97-AF65-F5344CB8AC3E}">
        <p14:creationId xmlns:p14="http://schemas.microsoft.com/office/powerpoint/2010/main" val="33751741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361947A-C413-1D27-EBD9-48C408CE41D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3A439F2-DA49-A79B-4981-4A899F25B97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238B36F-27D3-D081-CA71-4F750614D43D}"/>
              </a:ext>
            </a:extLst>
          </p:cNvPr>
          <p:cNvSpPr>
            <a:spLocks noGrp="1"/>
          </p:cNvSpPr>
          <p:nvPr>
            <p:ph type="dt" sz="half" idx="10"/>
          </p:nvPr>
        </p:nvSpPr>
        <p:spPr/>
        <p:txBody>
          <a:bodyPr/>
          <a:lstStyle/>
          <a:p>
            <a:fld id="{24F15FF1-5F12-43F6-AD12-C2B1BD5F0A20}" type="datetimeFigureOut">
              <a:rPr lang="en-US" smtClean="0"/>
              <a:t>5/27/2024</a:t>
            </a:fld>
            <a:endParaRPr lang="en-US"/>
          </a:p>
        </p:txBody>
      </p:sp>
      <p:sp>
        <p:nvSpPr>
          <p:cNvPr id="5" name="Footer Placeholder 4">
            <a:extLst>
              <a:ext uri="{FF2B5EF4-FFF2-40B4-BE49-F238E27FC236}">
                <a16:creationId xmlns:a16="http://schemas.microsoft.com/office/drawing/2014/main" id="{02D231A5-580C-F051-FCD3-1E9E4BBEB59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24EB447-73E2-5E9B-A590-A25D0473C8DF}"/>
              </a:ext>
            </a:extLst>
          </p:cNvPr>
          <p:cNvSpPr>
            <a:spLocks noGrp="1"/>
          </p:cNvSpPr>
          <p:nvPr>
            <p:ph type="sldNum" sz="quarter" idx="12"/>
          </p:nvPr>
        </p:nvSpPr>
        <p:spPr/>
        <p:txBody>
          <a:bodyPr/>
          <a:lstStyle/>
          <a:p>
            <a:fld id="{62CB7CF5-8550-4731-ADD0-FDD11B70E6EB}" type="slidenum">
              <a:rPr lang="en-US" smtClean="0"/>
              <a:t>‹#›</a:t>
            </a:fld>
            <a:endParaRPr lang="en-US"/>
          </a:p>
        </p:txBody>
      </p:sp>
    </p:spTree>
    <p:extLst>
      <p:ext uri="{BB962C8B-B14F-4D97-AF65-F5344CB8AC3E}">
        <p14:creationId xmlns:p14="http://schemas.microsoft.com/office/powerpoint/2010/main" val="22451583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D34261-C40A-3F1F-77D8-0CDCAFC5262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5C1A313-B619-F81D-A8C3-4BE294B9D14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A4D21B6-E9A5-02E3-15E7-2A10B39BA80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4F15FF1-5F12-43F6-AD12-C2B1BD5F0A20}" type="datetimeFigureOut">
              <a:rPr lang="en-US" smtClean="0"/>
              <a:t>5/27/2024</a:t>
            </a:fld>
            <a:endParaRPr lang="en-US"/>
          </a:p>
        </p:txBody>
      </p:sp>
      <p:sp>
        <p:nvSpPr>
          <p:cNvPr id="5" name="Footer Placeholder 4">
            <a:extLst>
              <a:ext uri="{FF2B5EF4-FFF2-40B4-BE49-F238E27FC236}">
                <a16:creationId xmlns:a16="http://schemas.microsoft.com/office/drawing/2014/main" id="{73A9E31F-FF25-A379-794B-CFCBBEB3A73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99ED1171-C796-05F6-7A95-43103DF703D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2CB7CF5-8550-4731-ADD0-FDD11B70E6EB}" type="slidenum">
              <a:rPr lang="en-US" smtClean="0"/>
              <a:t>‹#›</a:t>
            </a:fld>
            <a:endParaRPr lang="en-US"/>
          </a:p>
        </p:txBody>
      </p:sp>
    </p:spTree>
    <p:extLst>
      <p:ext uri="{BB962C8B-B14F-4D97-AF65-F5344CB8AC3E}">
        <p14:creationId xmlns:p14="http://schemas.microsoft.com/office/powerpoint/2010/main" val="14758671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D4FA0C2-3429-BC45-DC75-D5A496FEC24F}"/>
              </a:ext>
            </a:extLst>
          </p:cNvPr>
          <p:cNvSpPr>
            <a:spLocks noGrp="1"/>
          </p:cNvSpPr>
          <p:nvPr>
            <p:ph type="ctrTitle"/>
          </p:nvPr>
        </p:nvSpPr>
        <p:spPr>
          <a:xfrm>
            <a:off x="5297762" y="640080"/>
            <a:ext cx="6251110" cy="3566160"/>
          </a:xfrm>
        </p:spPr>
        <p:txBody>
          <a:bodyPr anchor="b">
            <a:normAutofit/>
          </a:bodyPr>
          <a:lstStyle/>
          <a:p>
            <a:pPr algn="l"/>
            <a:r>
              <a:rPr lang="en-US" sz="5000"/>
              <a:t>MARKETING MANAGEMENT AND STRATEGY</a:t>
            </a:r>
            <a:br>
              <a:rPr lang="en-US" sz="5000"/>
            </a:br>
            <a:r>
              <a:rPr lang="en-US" sz="5000"/>
              <a:t>WEEK 11 LECTURE</a:t>
            </a:r>
            <a:br>
              <a:rPr lang="en-US" sz="5000"/>
            </a:br>
            <a:r>
              <a:rPr lang="en-US" sz="5000"/>
              <a:t>INTERNAL MARKETING</a:t>
            </a:r>
          </a:p>
        </p:txBody>
      </p:sp>
      <p:sp>
        <p:nvSpPr>
          <p:cNvPr id="3" name="Subtitle 2">
            <a:extLst>
              <a:ext uri="{FF2B5EF4-FFF2-40B4-BE49-F238E27FC236}">
                <a16:creationId xmlns:a16="http://schemas.microsoft.com/office/drawing/2014/main" id="{68E3BCC6-BF6C-01FD-37ED-3AA53E360651}"/>
              </a:ext>
            </a:extLst>
          </p:cNvPr>
          <p:cNvSpPr>
            <a:spLocks noGrp="1"/>
          </p:cNvSpPr>
          <p:nvPr>
            <p:ph type="subTitle" idx="1"/>
          </p:nvPr>
        </p:nvSpPr>
        <p:spPr>
          <a:xfrm>
            <a:off x="5297760" y="4636008"/>
            <a:ext cx="6251111" cy="1572768"/>
          </a:xfrm>
        </p:spPr>
        <p:txBody>
          <a:bodyPr>
            <a:normAutofit/>
          </a:bodyPr>
          <a:lstStyle/>
          <a:p>
            <a:pPr algn="l"/>
            <a:r>
              <a:rPr lang="en-US"/>
              <a:t>Dr. John N kamau</a:t>
            </a:r>
          </a:p>
        </p:txBody>
      </p:sp>
      <p:pic>
        <p:nvPicPr>
          <p:cNvPr id="5" name="Picture 4">
            <a:extLst>
              <a:ext uri="{FF2B5EF4-FFF2-40B4-BE49-F238E27FC236}">
                <a16:creationId xmlns:a16="http://schemas.microsoft.com/office/drawing/2014/main" id="{7E1D7394-7FBF-3785-099E-86DB56F3C871}"/>
              </a:ext>
            </a:extLst>
          </p:cNvPr>
          <p:cNvPicPr>
            <a:picLocks noChangeAspect="1"/>
          </p:cNvPicPr>
          <p:nvPr/>
        </p:nvPicPr>
        <p:blipFill rotWithShape="1">
          <a:blip r:embed="rId2"/>
          <a:srcRect l="28961" r="37083"/>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2862" y="4409267"/>
            <a:ext cx="4243589" cy="18288"/>
          </a:xfrm>
          <a:custGeom>
            <a:avLst/>
            <a:gdLst>
              <a:gd name="connsiteX0" fmla="*/ 0 w 4243589"/>
              <a:gd name="connsiteY0" fmla="*/ 0 h 18288"/>
              <a:gd name="connsiteX1" fmla="*/ 563791 w 4243589"/>
              <a:gd name="connsiteY1" fmla="*/ 0 h 18288"/>
              <a:gd name="connsiteX2" fmla="*/ 1042710 w 4243589"/>
              <a:gd name="connsiteY2" fmla="*/ 0 h 18288"/>
              <a:gd name="connsiteX3" fmla="*/ 1564066 w 4243589"/>
              <a:gd name="connsiteY3" fmla="*/ 0 h 18288"/>
              <a:gd name="connsiteX4" fmla="*/ 2212729 w 4243589"/>
              <a:gd name="connsiteY4" fmla="*/ 0 h 18288"/>
              <a:gd name="connsiteX5" fmla="*/ 2776520 w 4243589"/>
              <a:gd name="connsiteY5" fmla="*/ 0 h 18288"/>
              <a:gd name="connsiteX6" fmla="*/ 3297875 w 4243589"/>
              <a:gd name="connsiteY6" fmla="*/ 0 h 18288"/>
              <a:gd name="connsiteX7" fmla="*/ 4243589 w 4243589"/>
              <a:gd name="connsiteY7" fmla="*/ 0 h 18288"/>
              <a:gd name="connsiteX8" fmla="*/ 4243589 w 4243589"/>
              <a:gd name="connsiteY8" fmla="*/ 18288 h 18288"/>
              <a:gd name="connsiteX9" fmla="*/ 3637362 w 4243589"/>
              <a:gd name="connsiteY9" fmla="*/ 18288 h 18288"/>
              <a:gd name="connsiteX10" fmla="*/ 3116007 w 4243589"/>
              <a:gd name="connsiteY10" fmla="*/ 18288 h 18288"/>
              <a:gd name="connsiteX11" fmla="*/ 2424908 w 4243589"/>
              <a:gd name="connsiteY11" fmla="*/ 18288 h 18288"/>
              <a:gd name="connsiteX12" fmla="*/ 1861117 w 4243589"/>
              <a:gd name="connsiteY12" fmla="*/ 18288 h 18288"/>
              <a:gd name="connsiteX13" fmla="*/ 1382198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05697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5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B76507-C25A-C907-0F90-B076939EB96A}"/>
              </a:ext>
            </a:extLst>
          </p:cNvPr>
          <p:cNvSpPr>
            <a:spLocks noGrp="1"/>
          </p:cNvSpPr>
          <p:nvPr>
            <p:ph type="title"/>
          </p:nvPr>
        </p:nvSpPr>
        <p:spPr>
          <a:xfrm>
            <a:off x="5297762" y="329184"/>
            <a:ext cx="6251110" cy="1783080"/>
          </a:xfrm>
        </p:spPr>
        <p:txBody>
          <a:bodyPr anchor="b">
            <a:normAutofit/>
          </a:bodyPr>
          <a:lstStyle/>
          <a:p>
            <a:r>
              <a:rPr lang="en-US" sz="5400"/>
              <a:t>Welcome </a:t>
            </a:r>
          </a:p>
        </p:txBody>
      </p:sp>
      <p:pic>
        <p:nvPicPr>
          <p:cNvPr id="5" name="Picture 4" descr="Still life wooden spoons in pitcher on kitchen counter">
            <a:extLst>
              <a:ext uri="{FF2B5EF4-FFF2-40B4-BE49-F238E27FC236}">
                <a16:creationId xmlns:a16="http://schemas.microsoft.com/office/drawing/2014/main" id="{9CBEEEB6-7E10-F8D9-49EF-0F2FD2355E80}"/>
              </a:ext>
            </a:extLst>
          </p:cNvPr>
          <p:cNvPicPr>
            <a:picLocks noChangeAspect="1"/>
          </p:cNvPicPr>
          <p:nvPr/>
        </p:nvPicPr>
        <p:blipFill rotWithShape="1">
          <a:blip r:embed="rId2"/>
          <a:srcRect l="43721" r="10947" b="-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309074C-E96C-AEF9-1AB2-A0B60C7C4FDE}"/>
              </a:ext>
            </a:extLst>
          </p:cNvPr>
          <p:cNvSpPr>
            <a:spLocks noGrp="1"/>
          </p:cNvSpPr>
          <p:nvPr>
            <p:ph idx="1"/>
          </p:nvPr>
        </p:nvSpPr>
        <p:spPr>
          <a:xfrm>
            <a:off x="5297762" y="2706624"/>
            <a:ext cx="6251110" cy="3483864"/>
          </a:xfrm>
        </p:spPr>
        <p:txBody>
          <a:bodyPr>
            <a:normAutofit/>
          </a:bodyPr>
          <a:lstStyle/>
          <a:p>
            <a:r>
              <a:rPr lang="en-US" sz="1900"/>
              <a:t>Welcome to week eleven lecture</a:t>
            </a:r>
          </a:p>
          <a:p>
            <a:r>
              <a:rPr lang="en-US" sz="1900"/>
              <a:t>It is my joy to have you in the class</a:t>
            </a:r>
          </a:p>
          <a:p>
            <a:r>
              <a:rPr lang="en-US" sz="1900"/>
              <a:t>We continue to review elements of holistic marketing </a:t>
            </a:r>
          </a:p>
          <a:p>
            <a:r>
              <a:rPr lang="en-US" sz="1900"/>
              <a:t>We focus on internal marketing </a:t>
            </a:r>
          </a:p>
          <a:p>
            <a:r>
              <a:rPr lang="en-US" sz="1900"/>
              <a:t>Matthew 23:25-26 NIV</a:t>
            </a:r>
          </a:p>
          <a:p>
            <a:r>
              <a:rPr lang="en-US" sz="1900"/>
              <a:t>25  “Woe to you, teachers of the law and Pharisees, you hypocrites! You clean the outside of the cup and dish,   but inside they are full of greed and self-indulgence.   26  Blind Pharisee! First clean the inside of the cup and dish, and then the outside also will be clean.</a:t>
            </a:r>
          </a:p>
        </p:txBody>
      </p:sp>
    </p:spTree>
    <p:extLst>
      <p:ext uri="{BB962C8B-B14F-4D97-AF65-F5344CB8AC3E}">
        <p14:creationId xmlns:p14="http://schemas.microsoft.com/office/powerpoint/2010/main" val="8147270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9BFCA6C-12FA-F6AF-AD10-4C4F0FA94FB4}"/>
              </a:ext>
            </a:extLst>
          </p:cNvPr>
          <p:cNvSpPr>
            <a:spLocks noGrp="1"/>
          </p:cNvSpPr>
          <p:nvPr>
            <p:ph type="title"/>
          </p:nvPr>
        </p:nvSpPr>
        <p:spPr>
          <a:xfrm>
            <a:off x="5297762" y="329184"/>
            <a:ext cx="6251110" cy="1783080"/>
          </a:xfrm>
        </p:spPr>
        <p:txBody>
          <a:bodyPr anchor="b">
            <a:normAutofit/>
          </a:bodyPr>
          <a:lstStyle/>
          <a:p>
            <a:r>
              <a:rPr lang="en-US" sz="5400"/>
              <a:t>Subtopics</a:t>
            </a:r>
          </a:p>
        </p:txBody>
      </p:sp>
      <p:pic>
        <p:nvPicPr>
          <p:cNvPr id="5" name="Picture 4" descr="Desk with stethoscope and computer keyboard">
            <a:extLst>
              <a:ext uri="{FF2B5EF4-FFF2-40B4-BE49-F238E27FC236}">
                <a16:creationId xmlns:a16="http://schemas.microsoft.com/office/drawing/2014/main" id="{BC5CC3AB-5C11-2F75-0743-C158F6AC4551}"/>
              </a:ext>
            </a:extLst>
          </p:cNvPr>
          <p:cNvPicPr>
            <a:picLocks noChangeAspect="1"/>
          </p:cNvPicPr>
          <p:nvPr/>
        </p:nvPicPr>
        <p:blipFill rotWithShape="1">
          <a:blip r:embed="rId2"/>
          <a:srcRect l="54670" r="-1" b="-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141BECE-A9A8-47A1-EA0F-37935040A4A5}"/>
              </a:ext>
            </a:extLst>
          </p:cNvPr>
          <p:cNvSpPr>
            <a:spLocks noGrp="1"/>
          </p:cNvSpPr>
          <p:nvPr>
            <p:ph idx="1"/>
          </p:nvPr>
        </p:nvSpPr>
        <p:spPr>
          <a:xfrm>
            <a:off x="5297762" y="2706624"/>
            <a:ext cx="6251110" cy="3483864"/>
          </a:xfrm>
        </p:spPr>
        <p:txBody>
          <a:bodyPr>
            <a:normAutofit/>
          </a:bodyPr>
          <a:lstStyle/>
          <a:p>
            <a:r>
              <a:rPr lang="en-US" sz="2200"/>
              <a:t>Definition of internal marketing </a:t>
            </a:r>
          </a:p>
          <a:p>
            <a:r>
              <a:rPr lang="en-US" sz="2200"/>
              <a:t>Significance of internal marketing </a:t>
            </a:r>
          </a:p>
          <a:p>
            <a:r>
              <a:rPr lang="en-US" sz="2200"/>
              <a:t>Pre-requisites for internal marketing</a:t>
            </a:r>
          </a:p>
          <a:p>
            <a:r>
              <a:rPr lang="en-US" sz="2200"/>
              <a:t>Process of internal marketing </a:t>
            </a:r>
          </a:p>
          <a:p>
            <a:r>
              <a:rPr lang="en-US" sz="2200"/>
              <a:t>Roles of Internal Marketing in a business</a:t>
            </a:r>
          </a:p>
          <a:p>
            <a:r>
              <a:rPr lang="en-US" sz="2200"/>
              <a:t>Elements of internal marketing </a:t>
            </a:r>
          </a:p>
          <a:p>
            <a:r>
              <a:rPr lang="en-US" sz="2200"/>
              <a:t>Barriers to internal marketing </a:t>
            </a:r>
          </a:p>
          <a:p>
            <a:r>
              <a:rPr lang="en-US" sz="2200"/>
              <a:t>Best practices in internal marketing </a:t>
            </a:r>
          </a:p>
        </p:txBody>
      </p:sp>
    </p:spTree>
    <p:extLst>
      <p:ext uri="{BB962C8B-B14F-4D97-AF65-F5344CB8AC3E}">
        <p14:creationId xmlns:p14="http://schemas.microsoft.com/office/powerpoint/2010/main" val="29511494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C21BAE-6866-4C7A-A7EC-C1B2E572D5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of a viewing telescope with a city on its background">
            <a:extLst>
              <a:ext uri="{FF2B5EF4-FFF2-40B4-BE49-F238E27FC236}">
                <a16:creationId xmlns:a16="http://schemas.microsoft.com/office/drawing/2014/main" id="{85EF12DB-D238-85D1-105A-C078F9F4EA2D}"/>
              </a:ext>
            </a:extLst>
          </p:cNvPr>
          <p:cNvPicPr>
            <a:picLocks noChangeAspect="1"/>
          </p:cNvPicPr>
          <p:nvPr/>
        </p:nvPicPr>
        <p:blipFill rotWithShape="1">
          <a:blip r:embed="rId2"/>
          <a:srcRect t="11417"/>
          <a:stretch/>
        </p:blipFill>
        <p:spPr>
          <a:xfrm>
            <a:off x="1" y="1"/>
            <a:ext cx="12192000" cy="6857999"/>
          </a:xfrm>
          <a:prstGeom prst="rect">
            <a:avLst/>
          </a:prstGeom>
        </p:spPr>
      </p:pic>
      <p:sp useBgFill="1">
        <p:nvSpPr>
          <p:cNvPr id="11" name="Freeform: Shape 10">
            <a:extLst>
              <a:ext uri="{FF2B5EF4-FFF2-40B4-BE49-F238E27FC236}">
                <a16:creationId xmlns:a16="http://schemas.microsoft.com/office/drawing/2014/main" id="{7E7D0C94-08B4-48AE-8813-CC4D60294F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3899" y="609600"/>
            <a:ext cx="5372101" cy="5513767"/>
          </a:xfrm>
          <a:custGeom>
            <a:avLst/>
            <a:gdLst>
              <a:gd name="connsiteX0" fmla="*/ 0 w 5372101"/>
              <a:gd name="connsiteY0" fmla="*/ 0 h 5513767"/>
              <a:gd name="connsiteX1" fmla="*/ 5372101 w 5372101"/>
              <a:gd name="connsiteY1" fmla="*/ 0 h 5513767"/>
              <a:gd name="connsiteX2" fmla="*/ 5372101 w 5372101"/>
              <a:gd name="connsiteY2" fmla="*/ 5513767 h 5513767"/>
              <a:gd name="connsiteX3" fmla="*/ 5363126 w 5372101"/>
              <a:gd name="connsiteY3" fmla="*/ 5512835 h 5513767"/>
              <a:gd name="connsiteX4" fmla="*/ 5316714 w 5372101"/>
              <a:gd name="connsiteY4" fmla="*/ 5491247 h 5513767"/>
              <a:gd name="connsiteX5" fmla="*/ 5198331 w 5372101"/>
              <a:gd name="connsiteY5" fmla="*/ 5470092 h 5513767"/>
              <a:gd name="connsiteX6" fmla="*/ 5150428 w 5372101"/>
              <a:gd name="connsiteY6" fmla="*/ 5472506 h 5513767"/>
              <a:gd name="connsiteX7" fmla="*/ 5085506 w 5372101"/>
              <a:gd name="connsiteY7" fmla="*/ 5468851 h 5513767"/>
              <a:gd name="connsiteX8" fmla="*/ 4968663 w 5372101"/>
              <a:gd name="connsiteY8" fmla="*/ 5470487 h 5513767"/>
              <a:gd name="connsiteX9" fmla="*/ 4815623 w 5372101"/>
              <a:gd name="connsiteY9" fmla="*/ 5458622 h 5513767"/>
              <a:gd name="connsiteX10" fmla="*/ 4716679 w 5372101"/>
              <a:gd name="connsiteY10" fmla="*/ 5405365 h 5513767"/>
              <a:gd name="connsiteX11" fmla="*/ 4704891 w 5372101"/>
              <a:gd name="connsiteY11" fmla="*/ 5411529 h 5513767"/>
              <a:gd name="connsiteX12" fmla="*/ 4630496 w 5372101"/>
              <a:gd name="connsiteY12" fmla="*/ 5396532 h 5513767"/>
              <a:gd name="connsiteX13" fmla="*/ 4506964 w 5372101"/>
              <a:gd name="connsiteY13" fmla="*/ 5396685 h 5513767"/>
              <a:gd name="connsiteX14" fmla="*/ 4427135 w 5372101"/>
              <a:gd name="connsiteY14" fmla="*/ 5358585 h 5513767"/>
              <a:gd name="connsiteX15" fmla="*/ 4028338 w 5372101"/>
              <a:gd name="connsiteY15" fmla="*/ 5313494 h 5513767"/>
              <a:gd name="connsiteX16" fmla="*/ 4015367 w 5372101"/>
              <a:gd name="connsiteY16" fmla="*/ 5320766 h 5513767"/>
              <a:gd name="connsiteX17" fmla="*/ 4002837 w 5372101"/>
              <a:gd name="connsiteY17" fmla="*/ 5322294 h 5513767"/>
              <a:gd name="connsiteX18" fmla="*/ 3997650 w 5372101"/>
              <a:gd name="connsiteY18" fmla="*/ 5329513 h 5513767"/>
              <a:gd name="connsiteX19" fmla="*/ 3991991 w 5372101"/>
              <a:gd name="connsiteY19" fmla="*/ 5331908 h 5513767"/>
              <a:gd name="connsiteX20" fmla="*/ 3925210 w 5372101"/>
              <a:gd name="connsiteY20" fmla="*/ 5319395 h 5513767"/>
              <a:gd name="connsiteX21" fmla="*/ 3837014 w 5372101"/>
              <a:gd name="connsiteY21" fmla="*/ 5289023 h 5513767"/>
              <a:gd name="connsiteX22" fmla="*/ 3798765 w 5372101"/>
              <a:gd name="connsiteY22" fmla="*/ 5299431 h 5513767"/>
              <a:gd name="connsiteX23" fmla="*/ 3792144 w 5372101"/>
              <a:gd name="connsiteY23" fmla="*/ 5301616 h 5513767"/>
              <a:gd name="connsiteX24" fmla="*/ 3766249 w 5372101"/>
              <a:gd name="connsiteY24" fmla="*/ 5301869 h 5513767"/>
              <a:gd name="connsiteX25" fmla="*/ 3718651 w 5372101"/>
              <a:gd name="connsiteY25" fmla="*/ 5320541 h 5513767"/>
              <a:gd name="connsiteX26" fmla="*/ 3671207 w 5372101"/>
              <a:gd name="connsiteY26" fmla="*/ 5318046 h 5513767"/>
              <a:gd name="connsiteX27" fmla="*/ 3446863 w 5372101"/>
              <a:gd name="connsiteY27" fmla="*/ 5294348 h 5513767"/>
              <a:gd name="connsiteX28" fmla="*/ 3312000 w 5372101"/>
              <a:gd name="connsiteY28" fmla="*/ 5286923 h 5513767"/>
              <a:gd name="connsiteX29" fmla="*/ 3259756 w 5372101"/>
              <a:gd name="connsiteY29" fmla="*/ 5294712 h 5513767"/>
              <a:gd name="connsiteX30" fmla="*/ 3187481 w 5372101"/>
              <a:gd name="connsiteY30" fmla="*/ 5298457 h 5513767"/>
              <a:gd name="connsiteX31" fmla="*/ 3124115 w 5372101"/>
              <a:gd name="connsiteY31" fmla="*/ 5294626 h 5513767"/>
              <a:gd name="connsiteX32" fmla="*/ 3099907 w 5372101"/>
              <a:gd name="connsiteY32" fmla="*/ 5302443 h 5513767"/>
              <a:gd name="connsiteX33" fmla="*/ 3017494 w 5372101"/>
              <a:gd name="connsiteY33" fmla="*/ 5301439 h 5513767"/>
              <a:gd name="connsiteX34" fmla="*/ 3010848 w 5372101"/>
              <a:gd name="connsiteY34" fmla="*/ 5307225 h 5513767"/>
              <a:gd name="connsiteX35" fmla="*/ 2994286 w 5372101"/>
              <a:gd name="connsiteY35" fmla="*/ 5309060 h 5513767"/>
              <a:gd name="connsiteX36" fmla="*/ 2988160 w 5372101"/>
              <a:gd name="connsiteY36" fmla="*/ 5310041 h 5513767"/>
              <a:gd name="connsiteX37" fmla="*/ 2984260 w 5372101"/>
              <a:gd name="connsiteY37" fmla="*/ 5307528 h 5513767"/>
              <a:gd name="connsiteX38" fmla="*/ 2979127 w 5372101"/>
              <a:gd name="connsiteY38" fmla="*/ 5308389 h 5513767"/>
              <a:gd name="connsiteX39" fmla="*/ 2978660 w 5372101"/>
              <a:gd name="connsiteY39" fmla="*/ 5311563 h 5513767"/>
              <a:gd name="connsiteX40" fmla="*/ 2946326 w 5372101"/>
              <a:gd name="connsiteY40" fmla="*/ 5316745 h 5513767"/>
              <a:gd name="connsiteX41" fmla="*/ 2713134 w 5372101"/>
              <a:gd name="connsiteY41" fmla="*/ 5331381 h 5513767"/>
              <a:gd name="connsiteX42" fmla="*/ 2352072 w 5372101"/>
              <a:gd name="connsiteY42" fmla="*/ 5342761 h 5513767"/>
              <a:gd name="connsiteX43" fmla="*/ 2260922 w 5372101"/>
              <a:gd name="connsiteY43" fmla="*/ 5328122 h 5513767"/>
              <a:gd name="connsiteX44" fmla="*/ 2178497 w 5372101"/>
              <a:gd name="connsiteY44" fmla="*/ 5351065 h 5513767"/>
              <a:gd name="connsiteX45" fmla="*/ 2034408 w 5372101"/>
              <a:gd name="connsiteY45" fmla="*/ 5307958 h 5513767"/>
              <a:gd name="connsiteX46" fmla="*/ 1831505 w 5372101"/>
              <a:gd name="connsiteY46" fmla="*/ 5312691 h 5513767"/>
              <a:gd name="connsiteX47" fmla="*/ 1710387 w 5372101"/>
              <a:gd name="connsiteY47" fmla="*/ 5308705 h 5513767"/>
              <a:gd name="connsiteX48" fmla="*/ 1664816 w 5372101"/>
              <a:gd name="connsiteY48" fmla="*/ 5296479 h 5513767"/>
              <a:gd name="connsiteX49" fmla="*/ 1600883 w 5372101"/>
              <a:gd name="connsiteY49" fmla="*/ 5286607 h 5513767"/>
              <a:gd name="connsiteX50" fmla="*/ 1488397 w 5372101"/>
              <a:gd name="connsiteY50" fmla="*/ 5260898 h 5513767"/>
              <a:gd name="connsiteX51" fmla="*/ 1336670 w 5372101"/>
              <a:gd name="connsiteY51" fmla="*/ 5240770 h 5513767"/>
              <a:gd name="connsiteX52" fmla="*/ 1224297 w 5372101"/>
              <a:gd name="connsiteY52" fmla="*/ 5271845 h 5513767"/>
              <a:gd name="connsiteX53" fmla="*/ 1214830 w 5372101"/>
              <a:gd name="connsiteY53" fmla="*/ 5263450 h 5513767"/>
              <a:gd name="connsiteX54" fmla="*/ 1138181 w 5372101"/>
              <a:gd name="connsiteY54" fmla="*/ 5262590 h 5513767"/>
              <a:gd name="connsiteX55" fmla="*/ 943575 w 5372101"/>
              <a:gd name="connsiteY55" fmla="*/ 5290808 h 5513767"/>
              <a:gd name="connsiteX56" fmla="*/ 529813 w 5372101"/>
              <a:gd name="connsiteY56" fmla="*/ 5218555 h 5513767"/>
              <a:gd name="connsiteX57" fmla="*/ 519546 w 5372101"/>
              <a:gd name="connsiteY57" fmla="*/ 5208845 h 5513767"/>
              <a:gd name="connsiteX58" fmla="*/ 507906 w 5372101"/>
              <a:gd name="connsiteY58" fmla="*/ 5204779 h 5513767"/>
              <a:gd name="connsiteX59" fmla="*/ 505153 w 5372101"/>
              <a:gd name="connsiteY59" fmla="*/ 5196726 h 5513767"/>
              <a:gd name="connsiteX60" fmla="*/ 500429 w 5372101"/>
              <a:gd name="connsiteY60" fmla="*/ 5193241 h 5513767"/>
              <a:gd name="connsiteX61" fmla="*/ 431923 w 5372101"/>
              <a:gd name="connsiteY61" fmla="*/ 5191553 h 5513767"/>
              <a:gd name="connsiteX62" fmla="*/ 337115 w 5372101"/>
              <a:gd name="connsiteY62" fmla="*/ 5202714 h 5513767"/>
              <a:gd name="connsiteX63" fmla="*/ 303383 w 5372101"/>
              <a:gd name="connsiteY63" fmla="*/ 5184750 h 5513767"/>
              <a:gd name="connsiteX64" fmla="*/ 297664 w 5372101"/>
              <a:gd name="connsiteY64" fmla="*/ 5181269 h 5513767"/>
              <a:gd name="connsiteX65" fmla="*/ 272701 w 5372101"/>
              <a:gd name="connsiteY65" fmla="*/ 5175678 h 5513767"/>
              <a:gd name="connsiteX66" fmla="*/ 268242 w 5372101"/>
              <a:gd name="connsiteY66" fmla="*/ 5163678 h 5513767"/>
              <a:gd name="connsiteX67" fmla="*/ 232517 w 5372101"/>
              <a:gd name="connsiteY67" fmla="*/ 5147792 h 5513767"/>
              <a:gd name="connsiteX68" fmla="*/ 185851 w 5372101"/>
              <a:gd name="connsiteY68" fmla="*/ 5140408 h 5513767"/>
              <a:gd name="connsiteX69" fmla="*/ 20337 w 5372101"/>
              <a:gd name="connsiteY69" fmla="*/ 5113040 h 5513767"/>
              <a:gd name="connsiteX70" fmla="*/ 0 w 5372101"/>
              <a:gd name="connsiteY70" fmla="*/ 5112243 h 5513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5372101" h="5513767">
                <a:moveTo>
                  <a:pt x="0" y="0"/>
                </a:moveTo>
                <a:lnTo>
                  <a:pt x="5372101" y="0"/>
                </a:lnTo>
                <a:lnTo>
                  <a:pt x="5372101" y="5513767"/>
                </a:lnTo>
                <a:lnTo>
                  <a:pt x="5363126" y="5512835"/>
                </a:lnTo>
                <a:cubicBezTo>
                  <a:pt x="5345779" y="5509071"/>
                  <a:pt x="5329767" y="5502649"/>
                  <a:pt x="5316714" y="5491247"/>
                </a:cubicBezTo>
                <a:cubicBezTo>
                  <a:pt x="5295689" y="5478131"/>
                  <a:pt x="5219502" y="5459909"/>
                  <a:pt x="5198331" y="5470092"/>
                </a:cubicBezTo>
                <a:cubicBezTo>
                  <a:pt x="5181052" y="5469102"/>
                  <a:pt x="5165047" y="5459569"/>
                  <a:pt x="5150428" y="5472506"/>
                </a:cubicBezTo>
                <a:cubicBezTo>
                  <a:pt x="5129562" y="5487248"/>
                  <a:pt x="5088050" y="5445894"/>
                  <a:pt x="5085506" y="5468851"/>
                </a:cubicBezTo>
                <a:cubicBezTo>
                  <a:pt x="5055692" y="5440170"/>
                  <a:pt x="5006122" y="5469577"/>
                  <a:pt x="4968663" y="5470487"/>
                </a:cubicBezTo>
                <a:cubicBezTo>
                  <a:pt x="4947085" y="5444049"/>
                  <a:pt x="4889767" y="5472037"/>
                  <a:pt x="4815623" y="5458622"/>
                </a:cubicBezTo>
                <a:cubicBezTo>
                  <a:pt x="4792418" y="5428488"/>
                  <a:pt x="4765548" y="5449887"/>
                  <a:pt x="4716679" y="5405365"/>
                </a:cubicBezTo>
                <a:cubicBezTo>
                  <a:pt x="4713235" y="5407807"/>
                  <a:pt x="4709266" y="5409883"/>
                  <a:pt x="4704891" y="5411529"/>
                </a:cubicBezTo>
                <a:cubicBezTo>
                  <a:pt x="4679473" y="5421092"/>
                  <a:pt x="4646164" y="5414379"/>
                  <a:pt x="4630496" y="5396532"/>
                </a:cubicBezTo>
                <a:cubicBezTo>
                  <a:pt x="4590205" y="5365061"/>
                  <a:pt x="4548419" y="5412094"/>
                  <a:pt x="4506964" y="5396685"/>
                </a:cubicBezTo>
                <a:lnTo>
                  <a:pt x="4427135" y="5358585"/>
                </a:lnTo>
                <a:cubicBezTo>
                  <a:pt x="4319267" y="5308575"/>
                  <a:pt x="4152341" y="5340956"/>
                  <a:pt x="4028338" y="5313494"/>
                </a:cubicBezTo>
                <a:lnTo>
                  <a:pt x="4015367" y="5320766"/>
                </a:lnTo>
                <a:lnTo>
                  <a:pt x="4002837" y="5322294"/>
                </a:lnTo>
                <a:lnTo>
                  <a:pt x="3997650" y="5329513"/>
                </a:lnTo>
                <a:lnTo>
                  <a:pt x="3991991" y="5331908"/>
                </a:lnTo>
                <a:cubicBezTo>
                  <a:pt x="3969659" y="5338581"/>
                  <a:pt x="3978880" y="5316131"/>
                  <a:pt x="3925210" y="5319395"/>
                </a:cubicBezTo>
                <a:cubicBezTo>
                  <a:pt x="3947765" y="5277139"/>
                  <a:pt x="3837331" y="5338342"/>
                  <a:pt x="3837014" y="5289023"/>
                </a:cubicBezTo>
                <a:cubicBezTo>
                  <a:pt x="3824001" y="5291376"/>
                  <a:pt x="3811407" y="5295212"/>
                  <a:pt x="3798765" y="5299431"/>
                </a:cubicBezTo>
                <a:lnTo>
                  <a:pt x="3792144" y="5301616"/>
                </a:lnTo>
                <a:lnTo>
                  <a:pt x="3766249" y="5301869"/>
                </a:lnTo>
                <a:lnTo>
                  <a:pt x="3718651" y="5320541"/>
                </a:lnTo>
                <a:cubicBezTo>
                  <a:pt x="3703968" y="5321892"/>
                  <a:pt x="3688308" y="5321427"/>
                  <a:pt x="3671207" y="5318046"/>
                </a:cubicBezTo>
                <a:cubicBezTo>
                  <a:pt x="3616458" y="5288532"/>
                  <a:pt x="3514048" y="5333307"/>
                  <a:pt x="3446863" y="5294348"/>
                </a:cubicBezTo>
                <a:cubicBezTo>
                  <a:pt x="3420930" y="5283822"/>
                  <a:pt x="3333157" y="5274511"/>
                  <a:pt x="3312000" y="5286923"/>
                </a:cubicBezTo>
                <a:cubicBezTo>
                  <a:pt x="3292759" y="5287903"/>
                  <a:pt x="3273112" y="5280334"/>
                  <a:pt x="3259756" y="5294712"/>
                </a:cubicBezTo>
                <a:cubicBezTo>
                  <a:pt x="3239905" y="5311572"/>
                  <a:pt x="3185410" y="5275588"/>
                  <a:pt x="3187481" y="5298457"/>
                </a:cubicBezTo>
                <a:cubicBezTo>
                  <a:pt x="3168018" y="5286036"/>
                  <a:pt x="3146200" y="5288458"/>
                  <a:pt x="3124115" y="5294626"/>
                </a:cubicBezTo>
                <a:lnTo>
                  <a:pt x="3099907" y="5302443"/>
                </a:lnTo>
                <a:lnTo>
                  <a:pt x="3017494" y="5301439"/>
                </a:lnTo>
                <a:lnTo>
                  <a:pt x="3010848" y="5307225"/>
                </a:lnTo>
                <a:lnTo>
                  <a:pt x="2994286" y="5309060"/>
                </a:lnTo>
                <a:lnTo>
                  <a:pt x="2988160" y="5310041"/>
                </a:lnTo>
                <a:lnTo>
                  <a:pt x="2984260" y="5307528"/>
                </a:lnTo>
                <a:cubicBezTo>
                  <a:pt x="2981957" y="5306419"/>
                  <a:pt x="2980273" y="5306402"/>
                  <a:pt x="2979127" y="5308389"/>
                </a:cubicBezTo>
                <a:cubicBezTo>
                  <a:pt x="2978971" y="5309447"/>
                  <a:pt x="2978816" y="5310505"/>
                  <a:pt x="2978660" y="5311563"/>
                </a:cubicBezTo>
                <a:lnTo>
                  <a:pt x="2946326" y="5316745"/>
                </a:lnTo>
                <a:lnTo>
                  <a:pt x="2713134" y="5331381"/>
                </a:lnTo>
                <a:cubicBezTo>
                  <a:pt x="2610698" y="5372328"/>
                  <a:pt x="2466037" y="5325762"/>
                  <a:pt x="2352072" y="5342761"/>
                </a:cubicBezTo>
                <a:cubicBezTo>
                  <a:pt x="2293501" y="5293708"/>
                  <a:pt x="2324138" y="5338538"/>
                  <a:pt x="2260922" y="5328122"/>
                </a:cubicBezTo>
                <a:cubicBezTo>
                  <a:pt x="2275681" y="5372347"/>
                  <a:pt x="2185007" y="5301703"/>
                  <a:pt x="2178497" y="5351065"/>
                </a:cubicBezTo>
                <a:cubicBezTo>
                  <a:pt x="2133294" y="5337229"/>
                  <a:pt x="2097074" y="5300208"/>
                  <a:pt x="2034408" y="5307958"/>
                </a:cubicBezTo>
                <a:cubicBezTo>
                  <a:pt x="1981894" y="5332879"/>
                  <a:pt x="1896288" y="5279365"/>
                  <a:pt x="1831505" y="5312691"/>
                </a:cubicBezTo>
                <a:cubicBezTo>
                  <a:pt x="1807063" y="5321035"/>
                  <a:pt x="1727674" y="5322925"/>
                  <a:pt x="1710387" y="5308705"/>
                </a:cubicBezTo>
                <a:cubicBezTo>
                  <a:pt x="1693367" y="5306094"/>
                  <a:pt x="1674901" y="5312009"/>
                  <a:pt x="1664816" y="5296479"/>
                </a:cubicBezTo>
                <a:cubicBezTo>
                  <a:pt x="1649255" y="5277912"/>
                  <a:pt x="1596152" y="5309335"/>
                  <a:pt x="1600883" y="5286607"/>
                </a:cubicBezTo>
                <a:cubicBezTo>
                  <a:pt x="1563066" y="5308189"/>
                  <a:pt x="1524339" y="5269513"/>
                  <a:pt x="1488397" y="5260898"/>
                </a:cubicBezTo>
                <a:cubicBezTo>
                  <a:pt x="1459246" y="5282011"/>
                  <a:pt x="1412580" y="5243108"/>
                  <a:pt x="1336670" y="5240770"/>
                </a:cubicBezTo>
                <a:cubicBezTo>
                  <a:pt x="1304792" y="5265122"/>
                  <a:pt x="1285508" y="5238878"/>
                  <a:pt x="1224297" y="5271845"/>
                </a:cubicBezTo>
                <a:cubicBezTo>
                  <a:pt x="1221731" y="5268771"/>
                  <a:pt x="1218543" y="5265944"/>
                  <a:pt x="1214830" y="5263450"/>
                </a:cubicBezTo>
                <a:cubicBezTo>
                  <a:pt x="1193241" y="5248952"/>
                  <a:pt x="1158925" y="5248567"/>
                  <a:pt x="1138181" y="5262590"/>
                </a:cubicBezTo>
                <a:lnTo>
                  <a:pt x="943575" y="5290808"/>
                </a:lnTo>
                <a:cubicBezTo>
                  <a:pt x="823587" y="5316899"/>
                  <a:pt x="658340" y="5217603"/>
                  <a:pt x="529813" y="5218555"/>
                </a:cubicBezTo>
                <a:lnTo>
                  <a:pt x="519546" y="5208845"/>
                </a:lnTo>
                <a:lnTo>
                  <a:pt x="507906" y="5204779"/>
                </a:lnTo>
                <a:lnTo>
                  <a:pt x="505153" y="5196726"/>
                </a:lnTo>
                <a:lnTo>
                  <a:pt x="500429" y="5193241"/>
                </a:lnTo>
                <a:cubicBezTo>
                  <a:pt x="480923" y="5182176"/>
                  <a:pt x="482807" y="5205793"/>
                  <a:pt x="431923" y="5191553"/>
                </a:cubicBezTo>
                <a:cubicBezTo>
                  <a:pt x="440499" y="5237077"/>
                  <a:pt x="352872" y="5155083"/>
                  <a:pt x="337115" y="5202714"/>
                </a:cubicBezTo>
                <a:cubicBezTo>
                  <a:pt x="325265" y="5197752"/>
                  <a:pt x="314288" y="5191441"/>
                  <a:pt x="303383" y="5184750"/>
                </a:cubicBezTo>
                <a:lnTo>
                  <a:pt x="297664" y="5181269"/>
                </a:lnTo>
                <a:lnTo>
                  <a:pt x="272701" y="5175678"/>
                </a:lnTo>
                <a:lnTo>
                  <a:pt x="268242" y="5163678"/>
                </a:lnTo>
                <a:lnTo>
                  <a:pt x="232517" y="5147792"/>
                </a:lnTo>
                <a:cubicBezTo>
                  <a:pt x="218741" y="5143453"/>
                  <a:pt x="203450" y="5140668"/>
                  <a:pt x="185851" y="5140408"/>
                </a:cubicBezTo>
                <a:cubicBezTo>
                  <a:pt x="139207" y="5153337"/>
                  <a:pt x="79723" y="5120316"/>
                  <a:pt x="20337" y="5113040"/>
                </a:cubicBezTo>
                <a:lnTo>
                  <a:pt x="0" y="5112243"/>
                </a:lnTo>
                <a:close/>
              </a:path>
            </a:pathLst>
          </a:custGeom>
          <a:ln>
            <a:noFill/>
          </a:ln>
          <a:effectLst>
            <a:outerShdw blurRad="25400" dist="12700" dir="30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25D6C9C4-DF02-4624-DA48-B7BFC94F246C}"/>
              </a:ext>
            </a:extLst>
          </p:cNvPr>
          <p:cNvSpPr>
            <a:spLocks noGrp="1"/>
          </p:cNvSpPr>
          <p:nvPr>
            <p:ph type="title"/>
          </p:nvPr>
        </p:nvSpPr>
        <p:spPr>
          <a:xfrm>
            <a:off x="1037809" y="1071350"/>
            <a:ext cx="4775162" cy="1339382"/>
          </a:xfrm>
        </p:spPr>
        <p:txBody>
          <a:bodyPr>
            <a:normAutofit/>
          </a:bodyPr>
          <a:lstStyle/>
          <a:p>
            <a:pPr algn="ctr"/>
            <a:r>
              <a:rPr lang="en-US" sz="3600"/>
              <a:t>Quotes</a:t>
            </a:r>
          </a:p>
        </p:txBody>
      </p:sp>
      <p:sp>
        <p:nvSpPr>
          <p:cNvPr id="13" name="Rectangle 6">
            <a:extLst>
              <a:ext uri="{FF2B5EF4-FFF2-40B4-BE49-F238E27FC236}">
                <a16:creationId xmlns:a16="http://schemas.microsoft.com/office/drawing/2014/main" id="{F0C518C2-0AA4-470C-87B9-9CBF428FBA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564666" y="399531"/>
            <a:ext cx="1707751" cy="428984"/>
          </a:xfrm>
          <a:custGeom>
            <a:avLst/>
            <a:gdLst>
              <a:gd name="connsiteX0" fmla="*/ 0 w 2142503"/>
              <a:gd name="connsiteY0" fmla="*/ 0 h 571500"/>
              <a:gd name="connsiteX1" fmla="*/ 2142503 w 2142503"/>
              <a:gd name="connsiteY1" fmla="*/ 0 h 571500"/>
              <a:gd name="connsiteX2" fmla="*/ 2142503 w 2142503"/>
              <a:gd name="connsiteY2" fmla="*/ 571500 h 571500"/>
              <a:gd name="connsiteX3" fmla="*/ 0 w 2142503"/>
              <a:gd name="connsiteY3" fmla="*/ 571500 h 571500"/>
              <a:gd name="connsiteX4" fmla="*/ 0 w 2142503"/>
              <a:gd name="connsiteY4" fmla="*/ 0 h 571500"/>
              <a:gd name="connsiteX0" fmla="*/ 0 w 2142503"/>
              <a:gd name="connsiteY0" fmla="*/ 0 h 582145"/>
              <a:gd name="connsiteX1" fmla="*/ 2142503 w 2142503"/>
              <a:gd name="connsiteY1" fmla="*/ 0 h 582145"/>
              <a:gd name="connsiteX2" fmla="*/ 2142503 w 2142503"/>
              <a:gd name="connsiteY2" fmla="*/ 571500 h 582145"/>
              <a:gd name="connsiteX3" fmla="*/ 2050917 w 2142503"/>
              <a:gd name="connsiteY3" fmla="*/ 582088 h 582145"/>
              <a:gd name="connsiteX4" fmla="*/ 0 w 2142503"/>
              <a:gd name="connsiteY4" fmla="*/ 571500 h 582145"/>
              <a:gd name="connsiteX5" fmla="*/ 0 w 2142503"/>
              <a:gd name="connsiteY5" fmla="*/ 0 h 582145"/>
              <a:gd name="connsiteX0" fmla="*/ 0 w 2159832"/>
              <a:gd name="connsiteY0" fmla="*/ 0 h 582145"/>
              <a:gd name="connsiteX1" fmla="*/ 2142503 w 2159832"/>
              <a:gd name="connsiteY1" fmla="*/ 0 h 582145"/>
              <a:gd name="connsiteX2" fmla="*/ 2159829 w 2159832"/>
              <a:gd name="connsiteY2" fmla="*/ 96526 h 582145"/>
              <a:gd name="connsiteX3" fmla="*/ 2142503 w 2159832"/>
              <a:gd name="connsiteY3" fmla="*/ 571500 h 582145"/>
              <a:gd name="connsiteX4" fmla="*/ 2050917 w 2159832"/>
              <a:gd name="connsiteY4" fmla="*/ 582088 h 582145"/>
              <a:gd name="connsiteX5" fmla="*/ 0 w 2159832"/>
              <a:gd name="connsiteY5" fmla="*/ 571500 h 582145"/>
              <a:gd name="connsiteX6" fmla="*/ 0 w 2159832"/>
              <a:gd name="connsiteY6" fmla="*/ 0 h 582145"/>
              <a:gd name="connsiteX0" fmla="*/ 0 w 2159832"/>
              <a:gd name="connsiteY0" fmla="*/ 12386 h 594531"/>
              <a:gd name="connsiteX1" fmla="*/ 67826 w 2159832"/>
              <a:gd name="connsiteY1" fmla="*/ 0 h 594531"/>
              <a:gd name="connsiteX2" fmla="*/ 2142503 w 2159832"/>
              <a:gd name="connsiteY2" fmla="*/ 12386 h 594531"/>
              <a:gd name="connsiteX3" fmla="*/ 2159829 w 2159832"/>
              <a:gd name="connsiteY3" fmla="*/ 108912 h 594531"/>
              <a:gd name="connsiteX4" fmla="*/ 2142503 w 2159832"/>
              <a:gd name="connsiteY4" fmla="*/ 583886 h 594531"/>
              <a:gd name="connsiteX5" fmla="*/ 2050917 w 2159832"/>
              <a:gd name="connsiteY5" fmla="*/ 594474 h 594531"/>
              <a:gd name="connsiteX6" fmla="*/ 0 w 2159832"/>
              <a:gd name="connsiteY6" fmla="*/ 583886 h 594531"/>
              <a:gd name="connsiteX7" fmla="*/ 0 w 2159832"/>
              <a:gd name="connsiteY7" fmla="*/ 12386 h 594531"/>
              <a:gd name="connsiteX0" fmla="*/ 0 w 2168908"/>
              <a:gd name="connsiteY0" fmla="*/ 26000 h 594531"/>
              <a:gd name="connsiteX1" fmla="*/ 76902 w 2168908"/>
              <a:gd name="connsiteY1" fmla="*/ 0 h 594531"/>
              <a:gd name="connsiteX2" fmla="*/ 2151579 w 2168908"/>
              <a:gd name="connsiteY2" fmla="*/ 12386 h 594531"/>
              <a:gd name="connsiteX3" fmla="*/ 2168905 w 2168908"/>
              <a:gd name="connsiteY3" fmla="*/ 108912 h 594531"/>
              <a:gd name="connsiteX4" fmla="*/ 2151579 w 2168908"/>
              <a:gd name="connsiteY4" fmla="*/ 583886 h 594531"/>
              <a:gd name="connsiteX5" fmla="*/ 2059993 w 2168908"/>
              <a:gd name="connsiteY5" fmla="*/ 594474 h 594531"/>
              <a:gd name="connsiteX6" fmla="*/ 9076 w 2168908"/>
              <a:gd name="connsiteY6" fmla="*/ 583886 h 594531"/>
              <a:gd name="connsiteX7" fmla="*/ 0 w 2168908"/>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147197 w 2316105"/>
              <a:gd name="connsiteY0" fmla="*/ 26000 h 594531"/>
              <a:gd name="connsiteX1" fmla="*/ 224099 w 2316105"/>
              <a:gd name="connsiteY1" fmla="*/ 0 h 594531"/>
              <a:gd name="connsiteX2" fmla="*/ 2298776 w 2316105"/>
              <a:gd name="connsiteY2" fmla="*/ 12386 h 594531"/>
              <a:gd name="connsiteX3" fmla="*/ 2316102 w 2316105"/>
              <a:gd name="connsiteY3" fmla="*/ 108912 h 594531"/>
              <a:gd name="connsiteX4" fmla="*/ 2298776 w 2316105"/>
              <a:gd name="connsiteY4" fmla="*/ 583886 h 594531"/>
              <a:gd name="connsiteX5" fmla="*/ 2207190 w 2316105"/>
              <a:gd name="connsiteY5" fmla="*/ 594474 h 594531"/>
              <a:gd name="connsiteX6" fmla="*/ 156273 w 2316105"/>
              <a:gd name="connsiteY6" fmla="*/ 583886 h 594531"/>
              <a:gd name="connsiteX7" fmla="*/ 142416 w 2316105"/>
              <a:gd name="connsiteY7" fmla="*/ 235975 h 594531"/>
              <a:gd name="connsiteX8" fmla="*/ 147197 w 2316105"/>
              <a:gd name="connsiteY8" fmla="*/ 26000 h 594531"/>
              <a:gd name="connsiteX0" fmla="*/ 154684 w 2323592"/>
              <a:gd name="connsiteY0" fmla="*/ 26000 h 594531"/>
              <a:gd name="connsiteX1" fmla="*/ 231586 w 2323592"/>
              <a:gd name="connsiteY1" fmla="*/ 0 h 594531"/>
              <a:gd name="connsiteX2" fmla="*/ 2306263 w 2323592"/>
              <a:gd name="connsiteY2" fmla="*/ 12386 h 594531"/>
              <a:gd name="connsiteX3" fmla="*/ 2323589 w 2323592"/>
              <a:gd name="connsiteY3" fmla="*/ 108912 h 594531"/>
              <a:gd name="connsiteX4" fmla="*/ 2306263 w 2323592"/>
              <a:gd name="connsiteY4" fmla="*/ 583886 h 594531"/>
              <a:gd name="connsiteX5" fmla="*/ 2214677 w 2323592"/>
              <a:gd name="connsiteY5" fmla="*/ 594474 h 594531"/>
              <a:gd name="connsiteX6" fmla="*/ 163760 w 2323592"/>
              <a:gd name="connsiteY6" fmla="*/ 583886 h 594531"/>
              <a:gd name="connsiteX7" fmla="*/ 158979 w 2323592"/>
              <a:gd name="connsiteY7" fmla="*/ 403879 h 594531"/>
              <a:gd name="connsiteX8" fmla="*/ 149903 w 2323592"/>
              <a:gd name="connsiteY8" fmla="*/ 235975 h 594531"/>
              <a:gd name="connsiteX9" fmla="*/ 154684 w 2323592"/>
              <a:gd name="connsiteY9" fmla="*/ 26000 h 594531"/>
              <a:gd name="connsiteX0" fmla="*/ 13665 w 2182573"/>
              <a:gd name="connsiteY0" fmla="*/ 26000 h 594531"/>
              <a:gd name="connsiteX1" fmla="*/ 90567 w 2182573"/>
              <a:gd name="connsiteY1" fmla="*/ 0 h 594531"/>
              <a:gd name="connsiteX2" fmla="*/ 2165244 w 2182573"/>
              <a:gd name="connsiteY2" fmla="*/ 12386 h 594531"/>
              <a:gd name="connsiteX3" fmla="*/ 2182570 w 2182573"/>
              <a:gd name="connsiteY3" fmla="*/ 108912 h 594531"/>
              <a:gd name="connsiteX4" fmla="*/ 2165244 w 2182573"/>
              <a:gd name="connsiteY4" fmla="*/ 583886 h 594531"/>
              <a:gd name="connsiteX5" fmla="*/ 2073658 w 2182573"/>
              <a:gd name="connsiteY5" fmla="*/ 594474 h 594531"/>
              <a:gd name="connsiteX6" fmla="*/ 22741 w 2182573"/>
              <a:gd name="connsiteY6" fmla="*/ 583886 h 594531"/>
              <a:gd name="connsiteX7" fmla="*/ 17960 w 2182573"/>
              <a:gd name="connsiteY7" fmla="*/ 403879 h 594531"/>
              <a:gd name="connsiteX8" fmla="*/ 8884 w 2182573"/>
              <a:gd name="connsiteY8" fmla="*/ 235975 h 594531"/>
              <a:gd name="connsiteX9" fmla="*/ 13665 w 2182573"/>
              <a:gd name="connsiteY9" fmla="*/ 26000 h 594531"/>
              <a:gd name="connsiteX0" fmla="*/ 13665 w 2202120"/>
              <a:gd name="connsiteY0" fmla="*/ 26000 h 594531"/>
              <a:gd name="connsiteX1" fmla="*/ 90567 w 2202120"/>
              <a:gd name="connsiteY1" fmla="*/ 0 h 594531"/>
              <a:gd name="connsiteX2" fmla="*/ 2165244 w 2202120"/>
              <a:gd name="connsiteY2" fmla="*/ 12386 h 594531"/>
              <a:gd name="connsiteX3" fmla="*/ 2182570 w 2202120"/>
              <a:gd name="connsiteY3" fmla="*/ 108912 h 594531"/>
              <a:gd name="connsiteX4" fmla="*/ 2192471 w 2202120"/>
              <a:gd name="connsiteY4" fmla="*/ 583886 h 594531"/>
              <a:gd name="connsiteX5" fmla="*/ 2073658 w 2202120"/>
              <a:gd name="connsiteY5" fmla="*/ 594474 h 594531"/>
              <a:gd name="connsiteX6" fmla="*/ 22741 w 2202120"/>
              <a:gd name="connsiteY6" fmla="*/ 583886 h 594531"/>
              <a:gd name="connsiteX7" fmla="*/ 17960 w 2202120"/>
              <a:gd name="connsiteY7" fmla="*/ 403879 h 594531"/>
              <a:gd name="connsiteX8" fmla="*/ 8884 w 2202120"/>
              <a:gd name="connsiteY8" fmla="*/ 235975 h 594531"/>
              <a:gd name="connsiteX9" fmla="*/ 13665 w 2202120"/>
              <a:gd name="connsiteY9" fmla="*/ 26000 h 594531"/>
              <a:gd name="connsiteX0" fmla="*/ 13665 w 2202036"/>
              <a:gd name="connsiteY0" fmla="*/ 26000 h 594531"/>
              <a:gd name="connsiteX1" fmla="*/ 90567 w 2202036"/>
              <a:gd name="connsiteY1" fmla="*/ 0 h 594531"/>
              <a:gd name="connsiteX2" fmla="*/ 2165244 w 2202036"/>
              <a:gd name="connsiteY2" fmla="*/ 12386 h 594531"/>
              <a:gd name="connsiteX3" fmla="*/ 2182570 w 2202036"/>
              <a:gd name="connsiteY3" fmla="*/ 108912 h 594531"/>
              <a:gd name="connsiteX4" fmla="*/ 2191645 w 2202036"/>
              <a:gd name="connsiteY4" fmla="*/ 422031 h 594531"/>
              <a:gd name="connsiteX5" fmla="*/ 2192471 w 2202036"/>
              <a:gd name="connsiteY5" fmla="*/ 583886 h 594531"/>
              <a:gd name="connsiteX6" fmla="*/ 2073658 w 2202036"/>
              <a:gd name="connsiteY6" fmla="*/ 594474 h 594531"/>
              <a:gd name="connsiteX7" fmla="*/ 22741 w 2202036"/>
              <a:gd name="connsiteY7" fmla="*/ 583886 h 594531"/>
              <a:gd name="connsiteX8" fmla="*/ 17960 w 2202036"/>
              <a:gd name="connsiteY8" fmla="*/ 403879 h 594531"/>
              <a:gd name="connsiteX9" fmla="*/ 8884 w 2202036"/>
              <a:gd name="connsiteY9" fmla="*/ 235975 h 594531"/>
              <a:gd name="connsiteX10" fmla="*/ 13665 w 2202036"/>
              <a:gd name="connsiteY10" fmla="*/ 26000 h 594531"/>
              <a:gd name="connsiteX0" fmla="*/ 142254 w 2330625"/>
              <a:gd name="connsiteY0" fmla="*/ 26000 h 594531"/>
              <a:gd name="connsiteX1" fmla="*/ 219156 w 2330625"/>
              <a:gd name="connsiteY1" fmla="*/ 0 h 594531"/>
              <a:gd name="connsiteX2" fmla="*/ 2293833 w 2330625"/>
              <a:gd name="connsiteY2" fmla="*/ 12386 h 594531"/>
              <a:gd name="connsiteX3" fmla="*/ 2311159 w 2330625"/>
              <a:gd name="connsiteY3" fmla="*/ 108912 h 594531"/>
              <a:gd name="connsiteX4" fmla="*/ 2320234 w 2330625"/>
              <a:gd name="connsiteY4" fmla="*/ 422031 h 594531"/>
              <a:gd name="connsiteX5" fmla="*/ 2321060 w 2330625"/>
              <a:gd name="connsiteY5" fmla="*/ 583886 h 594531"/>
              <a:gd name="connsiteX6" fmla="*/ 2202247 w 2330625"/>
              <a:gd name="connsiteY6" fmla="*/ 594474 h 594531"/>
              <a:gd name="connsiteX7" fmla="*/ 151330 w 2330625"/>
              <a:gd name="connsiteY7" fmla="*/ 583886 h 594531"/>
              <a:gd name="connsiteX8" fmla="*/ 155624 w 2330625"/>
              <a:gd name="connsiteY8" fmla="*/ 512790 h 594531"/>
              <a:gd name="connsiteX9" fmla="*/ 146549 w 2330625"/>
              <a:gd name="connsiteY9" fmla="*/ 403879 h 594531"/>
              <a:gd name="connsiteX10" fmla="*/ 137473 w 2330625"/>
              <a:gd name="connsiteY10" fmla="*/ 235975 h 594531"/>
              <a:gd name="connsiteX11" fmla="*/ 142254 w 2330625"/>
              <a:gd name="connsiteY11" fmla="*/ 26000 h 594531"/>
              <a:gd name="connsiteX0" fmla="*/ 13413 w 2201784"/>
              <a:gd name="connsiteY0" fmla="*/ 26000 h 594531"/>
              <a:gd name="connsiteX1" fmla="*/ 90315 w 2201784"/>
              <a:gd name="connsiteY1" fmla="*/ 0 h 594531"/>
              <a:gd name="connsiteX2" fmla="*/ 2164992 w 2201784"/>
              <a:gd name="connsiteY2" fmla="*/ 12386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01784" h="594531">
                <a:moveTo>
                  <a:pt x="13413" y="26000"/>
                </a:moveTo>
                <a:cubicBezTo>
                  <a:pt x="37534" y="24897"/>
                  <a:pt x="66194" y="1103"/>
                  <a:pt x="90315" y="0"/>
                </a:cubicBezTo>
                <a:lnTo>
                  <a:pt x="2164992" y="12386"/>
                </a:lnTo>
                <a:cubicBezTo>
                  <a:pt x="2164717" y="43049"/>
                  <a:pt x="2182593" y="78249"/>
                  <a:pt x="2182318" y="108912"/>
                </a:cubicBezTo>
                <a:cubicBezTo>
                  <a:pt x="2188231" y="177186"/>
                  <a:pt x="2189743" y="342869"/>
                  <a:pt x="2191393" y="422031"/>
                </a:cubicBezTo>
                <a:cubicBezTo>
                  <a:pt x="2193043" y="501193"/>
                  <a:pt x="2213396" y="555146"/>
                  <a:pt x="2192219" y="583886"/>
                </a:cubicBezTo>
                <a:cubicBezTo>
                  <a:pt x="2172279" y="582877"/>
                  <a:pt x="2093346" y="595483"/>
                  <a:pt x="2073406" y="594474"/>
                </a:cubicBezTo>
                <a:lnTo>
                  <a:pt x="22489" y="583886"/>
                </a:lnTo>
                <a:cubicBezTo>
                  <a:pt x="5849" y="592962"/>
                  <a:pt x="27580" y="542791"/>
                  <a:pt x="26783" y="512790"/>
                </a:cubicBezTo>
                <a:cubicBezTo>
                  <a:pt x="25986" y="482789"/>
                  <a:pt x="18464" y="450015"/>
                  <a:pt x="17708" y="403879"/>
                </a:cubicBezTo>
                <a:cubicBezTo>
                  <a:pt x="16952" y="357743"/>
                  <a:pt x="-14855" y="308787"/>
                  <a:pt x="8632" y="235975"/>
                </a:cubicBezTo>
                <a:cubicBezTo>
                  <a:pt x="7119" y="142994"/>
                  <a:pt x="-201" y="65329"/>
                  <a:pt x="13413" y="26000"/>
                </a:cubicBezTo>
                <a:close/>
              </a:path>
            </a:pathLst>
          </a:custGeom>
          <a:solidFill>
            <a:srgbClr val="D9D4D0">
              <a:alpha val="60000"/>
            </a:srgbClr>
          </a:solidFill>
          <a:ln>
            <a:noFill/>
          </a:ln>
          <a:effectLst>
            <a:softEdge rad="63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DAA505B-2CB6-C4CC-8689-A096E7FDE570}"/>
              </a:ext>
            </a:extLst>
          </p:cNvPr>
          <p:cNvSpPr>
            <a:spLocks noGrp="1"/>
          </p:cNvSpPr>
          <p:nvPr>
            <p:ph idx="1"/>
          </p:nvPr>
        </p:nvSpPr>
        <p:spPr>
          <a:xfrm>
            <a:off x="723898" y="2251267"/>
            <a:ext cx="5372100" cy="3818945"/>
          </a:xfrm>
        </p:spPr>
        <p:txBody>
          <a:bodyPr anchor="ctr">
            <a:normAutofit/>
          </a:bodyPr>
          <a:lstStyle/>
          <a:p>
            <a:r>
              <a:rPr lang="en-US" sz="1400" dirty="0"/>
              <a:t> </a:t>
            </a:r>
          </a:p>
          <a:p>
            <a:r>
              <a:rPr lang="en-US" sz="1800" dirty="0"/>
              <a:t>1.	“Internal marketing is probably much more important than external marketing. That's even more true today than it's ever been.” Tom Stewart</a:t>
            </a:r>
          </a:p>
          <a:p>
            <a:r>
              <a:rPr lang="en-US" sz="1800" dirty="0"/>
              <a:t>2.	“Customers will never love a company until the employees love it first.”  Simon Sinek.</a:t>
            </a:r>
          </a:p>
          <a:p>
            <a:r>
              <a:rPr lang="en-US" sz="1800" dirty="0"/>
              <a:t>3.	“Build trust and earn attention. The entity that gets the most trust will get the most customers.” Seth Godwin </a:t>
            </a:r>
          </a:p>
          <a:p>
            <a:r>
              <a:rPr lang="en-US" sz="1800" dirty="0"/>
              <a:t>4.	“People want to deal with people, not machines and automated s. Be human and personal at work. The humility we respond with is key.” Seth Godwin</a:t>
            </a:r>
          </a:p>
          <a:p>
            <a:endParaRPr lang="en-US" sz="1400" dirty="0"/>
          </a:p>
        </p:txBody>
      </p:sp>
    </p:spTree>
    <p:extLst>
      <p:ext uri="{BB962C8B-B14F-4D97-AF65-F5344CB8AC3E}">
        <p14:creationId xmlns:p14="http://schemas.microsoft.com/office/powerpoint/2010/main" val="5540342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C21BAE-6866-4C7A-A7EC-C1B2E572D5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roup of multi coloured wooden stick figures">
            <a:extLst>
              <a:ext uri="{FF2B5EF4-FFF2-40B4-BE49-F238E27FC236}">
                <a16:creationId xmlns:a16="http://schemas.microsoft.com/office/drawing/2014/main" id="{32713C19-A264-5A6A-72C4-B11B7CBFDCD3}"/>
              </a:ext>
            </a:extLst>
          </p:cNvPr>
          <p:cNvPicPr>
            <a:picLocks noChangeAspect="1"/>
          </p:cNvPicPr>
          <p:nvPr/>
        </p:nvPicPr>
        <p:blipFill rotWithShape="1">
          <a:blip r:embed="rId2"/>
          <a:srcRect t="12232" b="6541"/>
          <a:stretch/>
        </p:blipFill>
        <p:spPr>
          <a:xfrm>
            <a:off x="1" y="1"/>
            <a:ext cx="12192000" cy="6857999"/>
          </a:xfrm>
          <a:prstGeom prst="rect">
            <a:avLst/>
          </a:prstGeom>
        </p:spPr>
      </p:pic>
      <p:sp useBgFill="1">
        <p:nvSpPr>
          <p:cNvPr id="11" name="Freeform: Shape 10">
            <a:extLst>
              <a:ext uri="{FF2B5EF4-FFF2-40B4-BE49-F238E27FC236}">
                <a16:creationId xmlns:a16="http://schemas.microsoft.com/office/drawing/2014/main" id="{7E7D0C94-08B4-48AE-8813-CC4D60294F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3899" y="609600"/>
            <a:ext cx="5372101" cy="5513767"/>
          </a:xfrm>
          <a:custGeom>
            <a:avLst/>
            <a:gdLst>
              <a:gd name="connsiteX0" fmla="*/ 0 w 5372101"/>
              <a:gd name="connsiteY0" fmla="*/ 0 h 5513767"/>
              <a:gd name="connsiteX1" fmla="*/ 5372101 w 5372101"/>
              <a:gd name="connsiteY1" fmla="*/ 0 h 5513767"/>
              <a:gd name="connsiteX2" fmla="*/ 5372101 w 5372101"/>
              <a:gd name="connsiteY2" fmla="*/ 5513767 h 5513767"/>
              <a:gd name="connsiteX3" fmla="*/ 5363126 w 5372101"/>
              <a:gd name="connsiteY3" fmla="*/ 5512835 h 5513767"/>
              <a:gd name="connsiteX4" fmla="*/ 5316714 w 5372101"/>
              <a:gd name="connsiteY4" fmla="*/ 5491247 h 5513767"/>
              <a:gd name="connsiteX5" fmla="*/ 5198331 w 5372101"/>
              <a:gd name="connsiteY5" fmla="*/ 5470092 h 5513767"/>
              <a:gd name="connsiteX6" fmla="*/ 5150428 w 5372101"/>
              <a:gd name="connsiteY6" fmla="*/ 5472506 h 5513767"/>
              <a:gd name="connsiteX7" fmla="*/ 5085506 w 5372101"/>
              <a:gd name="connsiteY7" fmla="*/ 5468851 h 5513767"/>
              <a:gd name="connsiteX8" fmla="*/ 4968663 w 5372101"/>
              <a:gd name="connsiteY8" fmla="*/ 5470487 h 5513767"/>
              <a:gd name="connsiteX9" fmla="*/ 4815623 w 5372101"/>
              <a:gd name="connsiteY9" fmla="*/ 5458622 h 5513767"/>
              <a:gd name="connsiteX10" fmla="*/ 4716679 w 5372101"/>
              <a:gd name="connsiteY10" fmla="*/ 5405365 h 5513767"/>
              <a:gd name="connsiteX11" fmla="*/ 4704891 w 5372101"/>
              <a:gd name="connsiteY11" fmla="*/ 5411529 h 5513767"/>
              <a:gd name="connsiteX12" fmla="*/ 4630496 w 5372101"/>
              <a:gd name="connsiteY12" fmla="*/ 5396532 h 5513767"/>
              <a:gd name="connsiteX13" fmla="*/ 4506964 w 5372101"/>
              <a:gd name="connsiteY13" fmla="*/ 5396685 h 5513767"/>
              <a:gd name="connsiteX14" fmla="*/ 4427135 w 5372101"/>
              <a:gd name="connsiteY14" fmla="*/ 5358585 h 5513767"/>
              <a:gd name="connsiteX15" fmla="*/ 4028338 w 5372101"/>
              <a:gd name="connsiteY15" fmla="*/ 5313494 h 5513767"/>
              <a:gd name="connsiteX16" fmla="*/ 4015367 w 5372101"/>
              <a:gd name="connsiteY16" fmla="*/ 5320766 h 5513767"/>
              <a:gd name="connsiteX17" fmla="*/ 4002837 w 5372101"/>
              <a:gd name="connsiteY17" fmla="*/ 5322294 h 5513767"/>
              <a:gd name="connsiteX18" fmla="*/ 3997650 w 5372101"/>
              <a:gd name="connsiteY18" fmla="*/ 5329513 h 5513767"/>
              <a:gd name="connsiteX19" fmla="*/ 3991991 w 5372101"/>
              <a:gd name="connsiteY19" fmla="*/ 5331908 h 5513767"/>
              <a:gd name="connsiteX20" fmla="*/ 3925210 w 5372101"/>
              <a:gd name="connsiteY20" fmla="*/ 5319395 h 5513767"/>
              <a:gd name="connsiteX21" fmla="*/ 3837014 w 5372101"/>
              <a:gd name="connsiteY21" fmla="*/ 5289023 h 5513767"/>
              <a:gd name="connsiteX22" fmla="*/ 3798765 w 5372101"/>
              <a:gd name="connsiteY22" fmla="*/ 5299431 h 5513767"/>
              <a:gd name="connsiteX23" fmla="*/ 3792144 w 5372101"/>
              <a:gd name="connsiteY23" fmla="*/ 5301616 h 5513767"/>
              <a:gd name="connsiteX24" fmla="*/ 3766249 w 5372101"/>
              <a:gd name="connsiteY24" fmla="*/ 5301869 h 5513767"/>
              <a:gd name="connsiteX25" fmla="*/ 3718651 w 5372101"/>
              <a:gd name="connsiteY25" fmla="*/ 5320541 h 5513767"/>
              <a:gd name="connsiteX26" fmla="*/ 3671207 w 5372101"/>
              <a:gd name="connsiteY26" fmla="*/ 5318046 h 5513767"/>
              <a:gd name="connsiteX27" fmla="*/ 3446863 w 5372101"/>
              <a:gd name="connsiteY27" fmla="*/ 5294348 h 5513767"/>
              <a:gd name="connsiteX28" fmla="*/ 3312000 w 5372101"/>
              <a:gd name="connsiteY28" fmla="*/ 5286923 h 5513767"/>
              <a:gd name="connsiteX29" fmla="*/ 3259756 w 5372101"/>
              <a:gd name="connsiteY29" fmla="*/ 5294712 h 5513767"/>
              <a:gd name="connsiteX30" fmla="*/ 3187481 w 5372101"/>
              <a:gd name="connsiteY30" fmla="*/ 5298457 h 5513767"/>
              <a:gd name="connsiteX31" fmla="*/ 3124115 w 5372101"/>
              <a:gd name="connsiteY31" fmla="*/ 5294626 h 5513767"/>
              <a:gd name="connsiteX32" fmla="*/ 3099907 w 5372101"/>
              <a:gd name="connsiteY32" fmla="*/ 5302443 h 5513767"/>
              <a:gd name="connsiteX33" fmla="*/ 3017494 w 5372101"/>
              <a:gd name="connsiteY33" fmla="*/ 5301439 h 5513767"/>
              <a:gd name="connsiteX34" fmla="*/ 3010848 w 5372101"/>
              <a:gd name="connsiteY34" fmla="*/ 5307225 h 5513767"/>
              <a:gd name="connsiteX35" fmla="*/ 2994286 w 5372101"/>
              <a:gd name="connsiteY35" fmla="*/ 5309060 h 5513767"/>
              <a:gd name="connsiteX36" fmla="*/ 2988160 w 5372101"/>
              <a:gd name="connsiteY36" fmla="*/ 5310041 h 5513767"/>
              <a:gd name="connsiteX37" fmla="*/ 2984260 w 5372101"/>
              <a:gd name="connsiteY37" fmla="*/ 5307528 h 5513767"/>
              <a:gd name="connsiteX38" fmla="*/ 2979127 w 5372101"/>
              <a:gd name="connsiteY38" fmla="*/ 5308389 h 5513767"/>
              <a:gd name="connsiteX39" fmla="*/ 2978660 w 5372101"/>
              <a:gd name="connsiteY39" fmla="*/ 5311563 h 5513767"/>
              <a:gd name="connsiteX40" fmla="*/ 2946326 w 5372101"/>
              <a:gd name="connsiteY40" fmla="*/ 5316745 h 5513767"/>
              <a:gd name="connsiteX41" fmla="*/ 2713134 w 5372101"/>
              <a:gd name="connsiteY41" fmla="*/ 5331381 h 5513767"/>
              <a:gd name="connsiteX42" fmla="*/ 2352072 w 5372101"/>
              <a:gd name="connsiteY42" fmla="*/ 5342761 h 5513767"/>
              <a:gd name="connsiteX43" fmla="*/ 2260922 w 5372101"/>
              <a:gd name="connsiteY43" fmla="*/ 5328122 h 5513767"/>
              <a:gd name="connsiteX44" fmla="*/ 2178497 w 5372101"/>
              <a:gd name="connsiteY44" fmla="*/ 5351065 h 5513767"/>
              <a:gd name="connsiteX45" fmla="*/ 2034408 w 5372101"/>
              <a:gd name="connsiteY45" fmla="*/ 5307958 h 5513767"/>
              <a:gd name="connsiteX46" fmla="*/ 1831505 w 5372101"/>
              <a:gd name="connsiteY46" fmla="*/ 5312691 h 5513767"/>
              <a:gd name="connsiteX47" fmla="*/ 1710387 w 5372101"/>
              <a:gd name="connsiteY47" fmla="*/ 5308705 h 5513767"/>
              <a:gd name="connsiteX48" fmla="*/ 1664816 w 5372101"/>
              <a:gd name="connsiteY48" fmla="*/ 5296479 h 5513767"/>
              <a:gd name="connsiteX49" fmla="*/ 1600883 w 5372101"/>
              <a:gd name="connsiteY49" fmla="*/ 5286607 h 5513767"/>
              <a:gd name="connsiteX50" fmla="*/ 1488397 w 5372101"/>
              <a:gd name="connsiteY50" fmla="*/ 5260898 h 5513767"/>
              <a:gd name="connsiteX51" fmla="*/ 1336670 w 5372101"/>
              <a:gd name="connsiteY51" fmla="*/ 5240770 h 5513767"/>
              <a:gd name="connsiteX52" fmla="*/ 1224297 w 5372101"/>
              <a:gd name="connsiteY52" fmla="*/ 5271845 h 5513767"/>
              <a:gd name="connsiteX53" fmla="*/ 1214830 w 5372101"/>
              <a:gd name="connsiteY53" fmla="*/ 5263450 h 5513767"/>
              <a:gd name="connsiteX54" fmla="*/ 1138181 w 5372101"/>
              <a:gd name="connsiteY54" fmla="*/ 5262590 h 5513767"/>
              <a:gd name="connsiteX55" fmla="*/ 943575 w 5372101"/>
              <a:gd name="connsiteY55" fmla="*/ 5290808 h 5513767"/>
              <a:gd name="connsiteX56" fmla="*/ 529813 w 5372101"/>
              <a:gd name="connsiteY56" fmla="*/ 5218555 h 5513767"/>
              <a:gd name="connsiteX57" fmla="*/ 519546 w 5372101"/>
              <a:gd name="connsiteY57" fmla="*/ 5208845 h 5513767"/>
              <a:gd name="connsiteX58" fmla="*/ 507906 w 5372101"/>
              <a:gd name="connsiteY58" fmla="*/ 5204779 h 5513767"/>
              <a:gd name="connsiteX59" fmla="*/ 505153 w 5372101"/>
              <a:gd name="connsiteY59" fmla="*/ 5196726 h 5513767"/>
              <a:gd name="connsiteX60" fmla="*/ 500429 w 5372101"/>
              <a:gd name="connsiteY60" fmla="*/ 5193241 h 5513767"/>
              <a:gd name="connsiteX61" fmla="*/ 431923 w 5372101"/>
              <a:gd name="connsiteY61" fmla="*/ 5191553 h 5513767"/>
              <a:gd name="connsiteX62" fmla="*/ 337115 w 5372101"/>
              <a:gd name="connsiteY62" fmla="*/ 5202714 h 5513767"/>
              <a:gd name="connsiteX63" fmla="*/ 303383 w 5372101"/>
              <a:gd name="connsiteY63" fmla="*/ 5184750 h 5513767"/>
              <a:gd name="connsiteX64" fmla="*/ 297664 w 5372101"/>
              <a:gd name="connsiteY64" fmla="*/ 5181269 h 5513767"/>
              <a:gd name="connsiteX65" fmla="*/ 272701 w 5372101"/>
              <a:gd name="connsiteY65" fmla="*/ 5175678 h 5513767"/>
              <a:gd name="connsiteX66" fmla="*/ 268242 w 5372101"/>
              <a:gd name="connsiteY66" fmla="*/ 5163678 h 5513767"/>
              <a:gd name="connsiteX67" fmla="*/ 232517 w 5372101"/>
              <a:gd name="connsiteY67" fmla="*/ 5147792 h 5513767"/>
              <a:gd name="connsiteX68" fmla="*/ 185851 w 5372101"/>
              <a:gd name="connsiteY68" fmla="*/ 5140408 h 5513767"/>
              <a:gd name="connsiteX69" fmla="*/ 20337 w 5372101"/>
              <a:gd name="connsiteY69" fmla="*/ 5113040 h 5513767"/>
              <a:gd name="connsiteX70" fmla="*/ 0 w 5372101"/>
              <a:gd name="connsiteY70" fmla="*/ 5112243 h 5513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5372101" h="5513767">
                <a:moveTo>
                  <a:pt x="0" y="0"/>
                </a:moveTo>
                <a:lnTo>
                  <a:pt x="5372101" y="0"/>
                </a:lnTo>
                <a:lnTo>
                  <a:pt x="5372101" y="5513767"/>
                </a:lnTo>
                <a:lnTo>
                  <a:pt x="5363126" y="5512835"/>
                </a:lnTo>
                <a:cubicBezTo>
                  <a:pt x="5345779" y="5509071"/>
                  <a:pt x="5329767" y="5502649"/>
                  <a:pt x="5316714" y="5491247"/>
                </a:cubicBezTo>
                <a:cubicBezTo>
                  <a:pt x="5295689" y="5478131"/>
                  <a:pt x="5219502" y="5459909"/>
                  <a:pt x="5198331" y="5470092"/>
                </a:cubicBezTo>
                <a:cubicBezTo>
                  <a:pt x="5181052" y="5469102"/>
                  <a:pt x="5165047" y="5459569"/>
                  <a:pt x="5150428" y="5472506"/>
                </a:cubicBezTo>
                <a:cubicBezTo>
                  <a:pt x="5129562" y="5487248"/>
                  <a:pt x="5088050" y="5445894"/>
                  <a:pt x="5085506" y="5468851"/>
                </a:cubicBezTo>
                <a:cubicBezTo>
                  <a:pt x="5055692" y="5440170"/>
                  <a:pt x="5006122" y="5469577"/>
                  <a:pt x="4968663" y="5470487"/>
                </a:cubicBezTo>
                <a:cubicBezTo>
                  <a:pt x="4947085" y="5444049"/>
                  <a:pt x="4889767" y="5472037"/>
                  <a:pt x="4815623" y="5458622"/>
                </a:cubicBezTo>
                <a:cubicBezTo>
                  <a:pt x="4792418" y="5428488"/>
                  <a:pt x="4765548" y="5449887"/>
                  <a:pt x="4716679" y="5405365"/>
                </a:cubicBezTo>
                <a:cubicBezTo>
                  <a:pt x="4713235" y="5407807"/>
                  <a:pt x="4709266" y="5409883"/>
                  <a:pt x="4704891" y="5411529"/>
                </a:cubicBezTo>
                <a:cubicBezTo>
                  <a:pt x="4679473" y="5421092"/>
                  <a:pt x="4646164" y="5414379"/>
                  <a:pt x="4630496" y="5396532"/>
                </a:cubicBezTo>
                <a:cubicBezTo>
                  <a:pt x="4590205" y="5365061"/>
                  <a:pt x="4548419" y="5412094"/>
                  <a:pt x="4506964" y="5396685"/>
                </a:cubicBezTo>
                <a:lnTo>
                  <a:pt x="4427135" y="5358585"/>
                </a:lnTo>
                <a:cubicBezTo>
                  <a:pt x="4319267" y="5308575"/>
                  <a:pt x="4152341" y="5340956"/>
                  <a:pt x="4028338" y="5313494"/>
                </a:cubicBezTo>
                <a:lnTo>
                  <a:pt x="4015367" y="5320766"/>
                </a:lnTo>
                <a:lnTo>
                  <a:pt x="4002837" y="5322294"/>
                </a:lnTo>
                <a:lnTo>
                  <a:pt x="3997650" y="5329513"/>
                </a:lnTo>
                <a:lnTo>
                  <a:pt x="3991991" y="5331908"/>
                </a:lnTo>
                <a:cubicBezTo>
                  <a:pt x="3969659" y="5338581"/>
                  <a:pt x="3978880" y="5316131"/>
                  <a:pt x="3925210" y="5319395"/>
                </a:cubicBezTo>
                <a:cubicBezTo>
                  <a:pt x="3947765" y="5277139"/>
                  <a:pt x="3837331" y="5338342"/>
                  <a:pt x="3837014" y="5289023"/>
                </a:cubicBezTo>
                <a:cubicBezTo>
                  <a:pt x="3824001" y="5291376"/>
                  <a:pt x="3811407" y="5295212"/>
                  <a:pt x="3798765" y="5299431"/>
                </a:cubicBezTo>
                <a:lnTo>
                  <a:pt x="3792144" y="5301616"/>
                </a:lnTo>
                <a:lnTo>
                  <a:pt x="3766249" y="5301869"/>
                </a:lnTo>
                <a:lnTo>
                  <a:pt x="3718651" y="5320541"/>
                </a:lnTo>
                <a:cubicBezTo>
                  <a:pt x="3703968" y="5321892"/>
                  <a:pt x="3688308" y="5321427"/>
                  <a:pt x="3671207" y="5318046"/>
                </a:cubicBezTo>
                <a:cubicBezTo>
                  <a:pt x="3616458" y="5288532"/>
                  <a:pt x="3514048" y="5333307"/>
                  <a:pt x="3446863" y="5294348"/>
                </a:cubicBezTo>
                <a:cubicBezTo>
                  <a:pt x="3420930" y="5283822"/>
                  <a:pt x="3333157" y="5274511"/>
                  <a:pt x="3312000" y="5286923"/>
                </a:cubicBezTo>
                <a:cubicBezTo>
                  <a:pt x="3292759" y="5287903"/>
                  <a:pt x="3273112" y="5280334"/>
                  <a:pt x="3259756" y="5294712"/>
                </a:cubicBezTo>
                <a:cubicBezTo>
                  <a:pt x="3239905" y="5311572"/>
                  <a:pt x="3185410" y="5275588"/>
                  <a:pt x="3187481" y="5298457"/>
                </a:cubicBezTo>
                <a:cubicBezTo>
                  <a:pt x="3168018" y="5286036"/>
                  <a:pt x="3146200" y="5288458"/>
                  <a:pt x="3124115" y="5294626"/>
                </a:cubicBezTo>
                <a:lnTo>
                  <a:pt x="3099907" y="5302443"/>
                </a:lnTo>
                <a:lnTo>
                  <a:pt x="3017494" y="5301439"/>
                </a:lnTo>
                <a:lnTo>
                  <a:pt x="3010848" y="5307225"/>
                </a:lnTo>
                <a:lnTo>
                  <a:pt x="2994286" y="5309060"/>
                </a:lnTo>
                <a:lnTo>
                  <a:pt x="2988160" y="5310041"/>
                </a:lnTo>
                <a:lnTo>
                  <a:pt x="2984260" y="5307528"/>
                </a:lnTo>
                <a:cubicBezTo>
                  <a:pt x="2981957" y="5306419"/>
                  <a:pt x="2980273" y="5306402"/>
                  <a:pt x="2979127" y="5308389"/>
                </a:cubicBezTo>
                <a:cubicBezTo>
                  <a:pt x="2978971" y="5309447"/>
                  <a:pt x="2978816" y="5310505"/>
                  <a:pt x="2978660" y="5311563"/>
                </a:cubicBezTo>
                <a:lnTo>
                  <a:pt x="2946326" y="5316745"/>
                </a:lnTo>
                <a:lnTo>
                  <a:pt x="2713134" y="5331381"/>
                </a:lnTo>
                <a:cubicBezTo>
                  <a:pt x="2610698" y="5372328"/>
                  <a:pt x="2466037" y="5325762"/>
                  <a:pt x="2352072" y="5342761"/>
                </a:cubicBezTo>
                <a:cubicBezTo>
                  <a:pt x="2293501" y="5293708"/>
                  <a:pt x="2324138" y="5338538"/>
                  <a:pt x="2260922" y="5328122"/>
                </a:cubicBezTo>
                <a:cubicBezTo>
                  <a:pt x="2275681" y="5372347"/>
                  <a:pt x="2185007" y="5301703"/>
                  <a:pt x="2178497" y="5351065"/>
                </a:cubicBezTo>
                <a:cubicBezTo>
                  <a:pt x="2133294" y="5337229"/>
                  <a:pt x="2097074" y="5300208"/>
                  <a:pt x="2034408" y="5307958"/>
                </a:cubicBezTo>
                <a:cubicBezTo>
                  <a:pt x="1981894" y="5332879"/>
                  <a:pt x="1896288" y="5279365"/>
                  <a:pt x="1831505" y="5312691"/>
                </a:cubicBezTo>
                <a:cubicBezTo>
                  <a:pt x="1807063" y="5321035"/>
                  <a:pt x="1727674" y="5322925"/>
                  <a:pt x="1710387" y="5308705"/>
                </a:cubicBezTo>
                <a:cubicBezTo>
                  <a:pt x="1693367" y="5306094"/>
                  <a:pt x="1674901" y="5312009"/>
                  <a:pt x="1664816" y="5296479"/>
                </a:cubicBezTo>
                <a:cubicBezTo>
                  <a:pt x="1649255" y="5277912"/>
                  <a:pt x="1596152" y="5309335"/>
                  <a:pt x="1600883" y="5286607"/>
                </a:cubicBezTo>
                <a:cubicBezTo>
                  <a:pt x="1563066" y="5308189"/>
                  <a:pt x="1524339" y="5269513"/>
                  <a:pt x="1488397" y="5260898"/>
                </a:cubicBezTo>
                <a:cubicBezTo>
                  <a:pt x="1459246" y="5282011"/>
                  <a:pt x="1412580" y="5243108"/>
                  <a:pt x="1336670" y="5240770"/>
                </a:cubicBezTo>
                <a:cubicBezTo>
                  <a:pt x="1304792" y="5265122"/>
                  <a:pt x="1285508" y="5238878"/>
                  <a:pt x="1224297" y="5271845"/>
                </a:cubicBezTo>
                <a:cubicBezTo>
                  <a:pt x="1221731" y="5268771"/>
                  <a:pt x="1218543" y="5265944"/>
                  <a:pt x="1214830" y="5263450"/>
                </a:cubicBezTo>
                <a:cubicBezTo>
                  <a:pt x="1193241" y="5248952"/>
                  <a:pt x="1158925" y="5248567"/>
                  <a:pt x="1138181" y="5262590"/>
                </a:cubicBezTo>
                <a:lnTo>
                  <a:pt x="943575" y="5290808"/>
                </a:lnTo>
                <a:cubicBezTo>
                  <a:pt x="823587" y="5316899"/>
                  <a:pt x="658340" y="5217603"/>
                  <a:pt x="529813" y="5218555"/>
                </a:cubicBezTo>
                <a:lnTo>
                  <a:pt x="519546" y="5208845"/>
                </a:lnTo>
                <a:lnTo>
                  <a:pt x="507906" y="5204779"/>
                </a:lnTo>
                <a:lnTo>
                  <a:pt x="505153" y="5196726"/>
                </a:lnTo>
                <a:lnTo>
                  <a:pt x="500429" y="5193241"/>
                </a:lnTo>
                <a:cubicBezTo>
                  <a:pt x="480923" y="5182176"/>
                  <a:pt x="482807" y="5205793"/>
                  <a:pt x="431923" y="5191553"/>
                </a:cubicBezTo>
                <a:cubicBezTo>
                  <a:pt x="440499" y="5237077"/>
                  <a:pt x="352872" y="5155083"/>
                  <a:pt x="337115" y="5202714"/>
                </a:cubicBezTo>
                <a:cubicBezTo>
                  <a:pt x="325265" y="5197752"/>
                  <a:pt x="314288" y="5191441"/>
                  <a:pt x="303383" y="5184750"/>
                </a:cubicBezTo>
                <a:lnTo>
                  <a:pt x="297664" y="5181269"/>
                </a:lnTo>
                <a:lnTo>
                  <a:pt x="272701" y="5175678"/>
                </a:lnTo>
                <a:lnTo>
                  <a:pt x="268242" y="5163678"/>
                </a:lnTo>
                <a:lnTo>
                  <a:pt x="232517" y="5147792"/>
                </a:lnTo>
                <a:cubicBezTo>
                  <a:pt x="218741" y="5143453"/>
                  <a:pt x="203450" y="5140668"/>
                  <a:pt x="185851" y="5140408"/>
                </a:cubicBezTo>
                <a:cubicBezTo>
                  <a:pt x="139207" y="5153337"/>
                  <a:pt x="79723" y="5120316"/>
                  <a:pt x="20337" y="5113040"/>
                </a:cubicBezTo>
                <a:lnTo>
                  <a:pt x="0" y="5112243"/>
                </a:lnTo>
                <a:close/>
              </a:path>
            </a:pathLst>
          </a:custGeom>
          <a:ln>
            <a:noFill/>
          </a:ln>
          <a:effectLst>
            <a:outerShdw blurRad="25400" dist="12700" dir="30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6147EE84-74DD-1CC2-1B17-5A0C050BB1B5}"/>
              </a:ext>
            </a:extLst>
          </p:cNvPr>
          <p:cNvSpPr>
            <a:spLocks noGrp="1"/>
          </p:cNvSpPr>
          <p:nvPr>
            <p:ph type="title"/>
          </p:nvPr>
        </p:nvSpPr>
        <p:spPr>
          <a:xfrm>
            <a:off x="1037809" y="1071350"/>
            <a:ext cx="4775162" cy="1339382"/>
          </a:xfrm>
        </p:spPr>
        <p:txBody>
          <a:bodyPr>
            <a:normAutofit/>
          </a:bodyPr>
          <a:lstStyle/>
          <a:p>
            <a:pPr algn="ctr"/>
            <a:r>
              <a:rPr lang="en-US" sz="3600"/>
              <a:t>Beliefs on IM</a:t>
            </a:r>
            <a:br>
              <a:rPr lang="en-US" sz="3600"/>
            </a:br>
            <a:endParaRPr lang="en-US" sz="3600"/>
          </a:p>
        </p:txBody>
      </p:sp>
      <p:sp>
        <p:nvSpPr>
          <p:cNvPr id="13" name="Rectangle 6">
            <a:extLst>
              <a:ext uri="{FF2B5EF4-FFF2-40B4-BE49-F238E27FC236}">
                <a16:creationId xmlns:a16="http://schemas.microsoft.com/office/drawing/2014/main" id="{F0C518C2-0AA4-470C-87B9-9CBF428FBA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564666" y="399531"/>
            <a:ext cx="1707751" cy="428984"/>
          </a:xfrm>
          <a:custGeom>
            <a:avLst/>
            <a:gdLst>
              <a:gd name="connsiteX0" fmla="*/ 0 w 2142503"/>
              <a:gd name="connsiteY0" fmla="*/ 0 h 571500"/>
              <a:gd name="connsiteX1" fmla="*/ 2142503 w 2142503"/>
              <a:gd name="connsiteY1" fmla="*/ 0 h 571500"/>
              <a:gd name="connsiteX2" fmla="*/ 2142503 w 2142503"/>
              <a:gd name="connsiteY2" fmla="*/ 571500 h 571500"/>
              <a:gd name="connsiteX3" fmla="*/ 0 w 2142503"/>
              <a:gd name="connsiteY3" fmla="*/ 571500 h 571500"/>
              <a:gd name="connsiteX4" fmla="*/ 0 w 2142503"/>
              <a:gd name="connsiteY4" fmla="*/ 0 h 571500"/>
              <a:gd name="connsiteX0" fmla="*/ 0 w 2142503"/>
              <a:gd name="connsiteY0" fmla="*/ 0 h 582145"/>
              <a:gd name="connsiteX1" fmla="*/ 2142503 w 2142503"/>
              <a:gd name="connsiteY1" fmla="*/ 0 h 582145"/>
              <a:gd name="connsiteX2" fmla="*/ 2142503 w 2142503"/>
              <a:gd name="connsiteY2" fmla="*/ 571500 h 582145"/>
              <a:gd name="connsiteX3" fmla="*/ 2050917 w 2142503"/>
              <a:gd name="connsiteY3" fmla="*/ 582088 h 582145"/>
              <a:gd name="connsiteX4" fmla="*/ 0 w 2142503"/>
              <a:gd name="connsiteY4" fmla="*/ 571500 h 582145"/>
              <a:gd name="connsiteX5" fmla="*/ 0 w 2142503"/>
              <a:gd name="connsiteY5" fmla="*/ 0 h 582145"/>
              <a:gd name="connsiteX0" fmla="*/ 0 w 2159832"/>
              <a:gd name="connsiteY0" fmla="*/ 0 h 582145"/>
              <a:gd name="connsiteX1" fmla="*/ 2142503 w 2159832"/>
              <a:gd name="connsiteY1" fmla="*/ 0 h 582145"/>
              <a:gd name="connsiteX2" fmla="*/ 2159829 w 2159832"/>
              <a:gd name="connsiteY2" fmla="*/ 96526 h 582145"/>
              <a:gd name="connsiteX3" fmla="*/ 2142503 w 2159832"/>
              <a:gd name="connsiteY3" fmla="*/ 571500 h 582145"/>
              <a:gd name="connsiteX4" fmla="*/ 2050917 w 2159832"/>
              <a:gd name="connsiteY4" fmla="*/ 582088 h 582145"/>
              <a:gd name="connsiteX5" fmla="*/ 0 w 2159832"/>
              <a:gd name="connsiteY5" fmla="*/ 571500 h 582145"/>
              <a:gd name="connsiteX6" fmla="*/ 0 w 2159832"/>
              <a:gd name="connsiteY6" fmla="*/ 0 h 582145"/>
              <a:gd name="connsiteX0" fmla="*/ 0 w 2159832"/>
              <a:gd name="connsiteY0" fmla="*/ 12386 h 594531"/>
              <a:gd name="connsiteX1" fmla="*/ 67826 w 2159832"/>
              <a:gd name="connsiteY1" fmla="*/ 0 h 594531"/>
              <a:gd name="connsiteX2" fmla="*/ 2142503 w 2159832"/>
              <a:gd name="connsiteY2" fmla="*/ 12386 h 594531"/>
              <a:gd name="connsiteX3" fmla="*/ 2159829 w 2159832"/>
              <a:gd name="connsiteY3" fmla="*/ 108912 h 594531"/>
              <a:gd name="connsiteX4" fmla="*/ 2142503 w 2159832"/>
              <a:gd name="connsiteY4" fmla="*/ 583886 h 594531"/>
              <a:gd name="connsiteX5" fmla="*/ 2050917 w 2159832"/>
              <a:gd name="connsiteY5" fmla="*/ 594474 h 594531"/>
              <a:gd name="connsiteX6" fmla="*/ 0 w 2159832"/>
              <a:gd name="connsiteY6" fmla="*/ 583886 h 594531"/>
              <a:gd name="connsiteX7" fmla="*/ 0 w 2159832"/>
              <a:gd name="connsiteY7" fmla="*/ 12386 h 594531"/>
              <a:gd name="connsiteX0" fmla="*/ 0 w 2168908"/>
              <a:gd name="connsiteY0" fmla="*/ 26000 h 594531"/>
              <a:gd name="connsiteX1" fmla="*/ 76902 w 2168908"/>
              <a:gd name="connsiteY1" fmla="*/ 0 h 594531"/>
              <a:gd name="connsiteX2" fmla="*/ 2151579 w 2168908"/>
              <a:gd name="connsiteY2" fmla="*/ 12386 h 594531"/>
              <a:gd name="connsiteX3" fmla="*/ 2168905 w 2168908"/>
              <a:gd name="connsiteY3" fmla="*/ 108912 h 594531"/>
              <a:gd name="connsiteX4" fmla="*/ 2151579 w 2168908"/>
              <a:gd name="connsiteY4" fmla="*/ 583886 h 594531"/>
              <a:gd name="connsiteX5" fmla="*/ 2059993 w 2168908"/>
              <a:gd name="connsiteY5" fmla="*/ 594474 h 594531"/>
              <a:gd name="connsiteX6" fmla="*/ 9076 w 2168908"/>
              <a:gd name="connsiteY6" fmla="*/ 583886 h 594531"/>
              <a:gd name="connsiteX7" fmla="*/ 0 w 2168908"/>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147197 w 2316105"/>
              <a:gd name="connsiteY0" fmla="*/ 26000 h 594531"/>
              <a:gd name="connsiteX1" fmla="*/ 224099 w 2316105"/>
              <a:gd name="connsiteY1" fmla="*/ 0 h 594531"/>
              <a:gd name="connsiteX2" fmla="*/ 2298776 w 2316105"/>
              <a:gd name="connsiteY2" fmla="*/ 12386 h 594531"/>
              <a:gd name="connsiteX3" fmla="*/ 2316102 w 2316105"/>
              <a:gd name="connsiteY3" fmla="*/ 108912 h 594531"/>
              <a:gd name="connsiteX4" fmla="*/ 2298776 w 2316105"/>
              <a:gd name="connsiteY4" fmla="*/ 583886 h 594531"/>
              <a:gd name="connsiteX5" fmla="*/ 2207190 w 2316105"/>
              <a:gd name="connsiteY5" fmla="*/ 594474 h 594531"/>
              <a:gd name="connsiteX6" fmla="*/ 156273 w 2316105"/>
              <a:gd name="connsiteY6" fmla="*/ 583886 h 594531"/>
              <a:gd name="connsiteX7" fmla="*/ 142416 w 2316105"/>
              <a:gd name="connsiteY7" fmla="*/ 235975 h 594531"/>
              <a:gd name="connsiteX8" fmla="*/ 147197 w 2316105"/>
              <a:gd name="connsiteY8" fmla="*/ 26000 h 594531"/>
              <a:gd name="connsiteX0" fmla="*/ 154684 w 2323592"/>
              <a:gd name="connsiteY0" fmla="*/ 26000 h 594531"/>
              <a:gd name="connsiteX1" fmla="*/ 231586 w 2323592"/>
              <a:gd name="connsiteY1" fmla="*/ 0 h 594531"/>
              <a:gd name="connsiteX2" fmla="*/ 2306263 w 2323592"/>
              <a:gd name="connsiteY2" fmla="*/ 12386 h 594531"/>
              <a:gd name="connsiteX3" fmla="*/ 2323589 w 2323592"/>
              <a:gd name="connsiteY3" fmla="*/ 108912 h 594531"/>
              <a:gd name="connsiteX4" fmla="*/ 2306263 w 2323592"/>
              <a:gd name="connsiteY4" fmla="*/ 583886 h 594531"/>
              <a:gd name="connsiteX5" fmla="*/ 2214677 w 2323592"/>
              <a:gd name="connsiteY5" fmla="*/ 594474 h 594531"/>
              <a:gd name="connsiteX6" fmla="*/ 163760 w 2323592"/>
              <a:gd name="connsiteY6" fmla="*/ 583886 h 594531"/>
              <a:gd name="connsiteX7" fmla="*/ 158979 w 2323592"/>
              <a:gd name="connsiteY7" fmla="*/ 403879 h 594531"/>
              <a:gd name="connsiteX8" fmla="*/ 149903 w 2323592"/>
              <a:gd name="connsiteY8" fmla="*/ 235975 h 594531"/>
              <a:gd name="connsiteX9" fmla="*/ 154684 w 2323592"/>
              <a:gd name="connsiteY9" fmla="*/ 26000 h 594531"/>
              <a:gd name="connsiteX0" fmla="*/ 13665 w 2182573"/>
              <a:gd name="connsiteY0" fmla="*/ 26000 h 594531"/>
              <a:gd name="connsiteX1" fmla="*/ 90567 w 2182573"/>
              <a:gd name="connsiteY1" fmla="*/ 0 h 594531"/>
              <a:gd name="connsiteX2" fmla="*/ 2165244 w 2182573"/>
              <a:gd name="connsiteY2" fmla="*/ 12386 h 594531"/>
              <a:gd name="connsiteX3" fmla="*/ 2182570 w 2182573"/>
              <a:gd name="connsiteY3" fmla="*/ 108912 h 594531"/>
              <a:gd name="connsiteX4" fmla="*/ 2165244 w 2182573"/>
              <a:gd name="connsiteY4" fmla="*/ 583886 h 594531"/>
              <a:gd name="connsiteX5" fmla="*/ 2073658 w 2182573"/>
              <a:gd name="connsiteY5" fmla="*/ 594474 h 594531"/>
              <a:gd name="connsiteX6" fmla="*/ 22741 w 2182573"/>
              <a:gd name="connsiteY6" fmla="*/ 583886 h 594531"/>
              <a:gd name="connsiteX7" fmla="*/ 17960 w 2182573"/>
              <a:gd name="connsiteY7" fmla="*/ 403879 h 594531"/>
              <a:gd name="connsiteX8" fmla="*/ 8884 w 2182573"/>
              <a:gd name="connsiteY8" fmla="*/ 235975 h 594531"/>
              <a:gd name="connsiteX9" fmla="*/ 13665 w 2182573"/>
              <a:gd name="connsiteY9" fmla="*/ 26000 h 594531"/>
              <a:gd name="connsiteX0" fmla="*/ 13665 w 2202120"/>
              <a:gd name="connsiteY0" fmla="*/ 26000 h 594531"/>
              <a:gd name="connsiteX1" fmla="*/ 90567 w 2202120"/>
              <a:gd name="connsiteY1" fmla="*/ 0 h 594531"/>
              <a:gd name="connsiteX2" fmla="*/ 2165244 w 2202120"/>
              <a:gd name="connsiteY2" fmla="*/ 12386 h 594531"/>
              <a:gd name="connsiteX3" fmla="*/ 2182570 w 2202120"/>
              <a:gd name="connsiteY3" fmla="*/ 108912 h 594531"/>
              <a:gd name="connsiteX4" fmla="*/ 2192471 w 2202120"/>
              <a:gd name="connsiteY4" fmla="*/ 583886 h 594531"/>
              <a:gd name="connsiteX5" fmla="*/ 2073658 w 2202120"/>
              <a:gd name="connsiteY5" fmla="*/ 594474 h 594531"/>
              <a:gd name="connsiteX6" fmla="*/ 22741 w 2202120"/>
              <a:gd name="connsiteY6" fmla="*/ 583886 h 594531"/>
              <a:gd name="connsiteX7" fmla="*/ 17960 w 2202120"/>
              <a:gd name="connsiteY7" fmla="*/ 403879 h 594531"/>
              <a:gd name="connsiteX8" fmla="*/ 8884 w 2202120"/>
              <a:gd name="connsiteY8" fmla="*/ 235975 h 594531"/>
              <a:gd name="connsiteX9" fmla="*/ 13665 w 2202120"/>
              <a:gd name="connsiteY9" fmla="*/ 26000 h 594531"/>
              <a:gd name="connsiteX0" fmla="*/ 13665 w 2202036"/>
              <a:gd name="connsiteY0" fmla="*/ 26000 h 594531"/>
              <a:gd name="connsiteX1" fmla="*/ 90567 w 2202036"/>
              <a:gd name="connsiteY1" fmla="*/ 0 h 594531"/>
              <a:gd name="connsiteX2" fmla="*/ 2165244 w 2202036"/>
              <a:gd name="connsiteY2" fmla="*/ 12386 h 594531"/>
              <a:gd name="connsiteX3" fmla="*/ 2182570 w 2202036"/>
              <a:gd name="connsiteY3" fmla="*/ 108912 h 594531"/>
              <a:gd name="connsiteX4" fmla="*/ 2191645 w 2202036"/>
              <a:gd name="connsiteY4" fmla="*/ 422031 h 594531"/>
              <a:gd name="connsiteX5" fmla="*/ 2192471 w 2202036"/>
              <a:gd name="connsiteY5" fmla="*/ 583886 h 594531"/>
              <a:gd name="connsiteX6" fmla="*/ 2073658 w 2202036"/>
              <a:gd name="connsiteY6" fmla="*/ 594474 h 594531"/>
              <a:gd name="connsiteX7" fmla="*/ 22741 w 2202036"/>
              <a:gd name="connsiteY7" fmla="*/ 583886 h 594531"/>
              <a:gd name="connsiteX8" fmla="*/ 17960 w 2202036"/>
              <a:gd name="connsiteY8" fmla="*/ 403879 h 594531"/>
              <a:gd name="connsiteX9" fmla="*/ 8884 w 2202036"/>
              <a:gd name="connsiteY9" fmla="*/ 235975 h 594531"/>
              <a:gd name="connsiteX10" fmla="*/ 13665 w 2202036"/>
              <a:gd name="connsiteY10" fmla="*/ 26000 h 594531"/>
              <a:gd name="connsiteX0" fmla="*/ 142254 w 2330625"/>
              <a:gd name="connsiteY0" fmla="*/ 26000 h 594531"/>
              <a:gd name="connsiteX1" fmla="*/ 219156 w 2330625"/>
              <a:gd name="connsiteY1" fmla="*/ 0 h 594531"/>
              <a:gd name="connsiteX2" fmla="*/ 2293833 w 2330625"/>
              <a:gd name="connsiteY2" fmla="*/ 12386 h 594531"/>
              <a:gd name="connsiteX3" fmla="*/ 2311159 w 2330625"/>
              <a:gd name="connsiteY3" fmla="*/ 108912 h 594531"/>
              <a:gd name="connsiteX4" fmla="*/ 2320234 w 2330625"/>
              <a:gd name="connsiteY4" fmla="*/ 422031 h 594531"/>
              <a:gd name="connsiteX5" fmla="*/ 2321060 w 2330625"/>
              <a:gd name="connsiteY5" fmla="*/ 583886 h 594531"/>
              <a:gd name="connsiteX6" fmla="*/ 2202247 w 2330625"/>
              <a:gd name="connsiteY6" fmla="*/ 594474 h 594531"/>
              <a:gd name="connsiteX7" fmla="*/ 151330 w 2330625"/>
              <a:gd name="connsiteY7" fmla="*/ 583886 h 594531"/>
              <a:gd name="connsiteX8" fmla="*/ 155624 w 2330625"/>
              <a:gd name="connsiteY8" fmla="*/ 512790 h 594531"/>
              <a:gd name="connsiteX9" fmla="*/ 146549 w 2330625"/>
              <a:gd name="connsiteY9" fmla="*/ 403879 h 594531"/>
              <a:gd name="connsiteX10" fmla="*/ 137473 w 2330625"/>
              <a:gd name="connsiteY10" fmla="*/ 235975 h 594531"/>
              <a:gd name="connsiteX11" fmla="*/ 142254 w 2330625"/>
              <a:gd name="connsiteY11" fmla="*/ 26000 h 594531"/>
              <a:gd name="connsiteX0" fmla="*/ 13413 w 2201784"/>
              <a:gd name="connsiteY0" fmla="*/ 26000 h 594531"/>
              <a:gd name="connsiteX1" fmla="*/ 90315 w 2201784"/>
              <a:gd name="connsiteY1" fmla="*/ 0 h 594531"/>
              <a:gd name="connsiteX2" fmla="*/ 2164992 w 2201784"/>
              <a:gd name="connsiteY2" fmla="*/ 12386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01784" h="594531">
                <a:moveTo>
                  <a:pt x="13413" y="26000"/>
                </a:moveTo>
                <a:cubicBezTo>
                  <a:pt x="37534" y="24897"/>
                  <a:pt x="66194" y="1103"/>
                  <a:pt x="90315" y="0"/>
                </a:cubicBezTo>
                <a:lnTo>
                  <a:pt x="2164992" y="12386"/>
                </a:lnTo>
                <a:cubicBezTo>
                  <a:pt x="2164717" y="43049"/>
                  <a:pt x="2182593" y="78249"/>
                  <a:pt x="2182318" y="108912"/>
                </a:cubicBezTo>
                <a:cubicBezTo>
                  <a:pt x="2188231" y="177186"/>
                  <a:pt x="2189743" y="342869"/>
                  <a:pt x="2191393" y="422031"/>
                </a:cubicBezTo>
                <a:cubicBezTo>
                  <a:pt x="2193043" y="501193"/>
                  <a:pt x="2213396" y="555146"/>
                  <a:pt x="2192219" y="583886"/>
                </a:cubicBezTo>
                <a:cubicBezTo>
                  <a:pt x="2172279" y="582877"/>
                  <a:pt x="2093346" y="595483"/>
                  <a:pt x="2073406" y="594474"/>
                </a:cubicBezTo>
                <a:lnTo>
                  <a:pt x="22489" y="583886"/>
                </a:lnTo>
                <a:cubicBezTo>
                  <a:pt x="5849" y="592962"/>
                  <a:pt x="27580" y="542791"/>
                  <a:pt x="26783" y="512790"/>
                </a:cubicBezTo>
                <a:cubicBezTo>
                  <a:pt x="25986" y="482789"/>
                  <a:pt x="18464" y="450015"/>
                  <a:pt x="17708" y="403879"/>
                </a:cubicBezTo>
                <a:cubicBezTo>
                  <a:pt x="16952" y="357743"/>
                  <a:pt x="-14855" y="308787"/>
                  <a:pt x="8632" y="235975"/>
                </a:cubicBezTo>
                <a:cubicBezTo>
                  <a:pt x="7119" y="142994"/>
                  <a:pt x="-201" y="65329"/>
                  <a:pt x="13413" y="26000"/>
                </a:cubicBezTo>
                <a:close/>
              </a:path>
            </a:pathLst>
          </a:custGeom>
          <a:solidFill>
            <a:srgbClr val="D9D4D0">
              <a:alpha val="60000"/>
            </a:srgbClr>
          </a:solidFill>
          <a:ln>
            <a:noFill/>
          </a:ln>
          <a:effectLst>
            <a:softEdge rad="63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D50B652-0A82-E226-C68A-B4EED18548C2}"/>
              </a:ext>
            </a:extLst>
          </p:cNvPr>
          <p:cNvSpPr>
            <a:spLocks noGrp="1"/>
          </p:cNvSpPr>
          <p:nvPr>
            <p:ph idx="1"/>
          </p:nvPr>
        </p:nvSpPr>
        <p:spPr>
          <a:xfrm>
            <a:off x="1189319" y="2547257"/>
            <a:ext cx="4458446" cy="3109740"/>
          </a:xfrm>
        </p:spPr>
        <p:txBody>
          <a:bodyPr anchor="ctr">
            <a:normAutofit/>
          </a:bodyPr>
          <a:lstStyle/>
          <a:p>
            <a:r>
              <a:rPr lang="en-US" sz="2000"/>
              <a:t>People matter</a:t>
            </a:r>
          </a:p>
          <a:p>
            <a:r>
              <a:rPr lang="en-US" sz="2000"/>
              <a:t>IM drives performance</a:t>
            </a:r>
          </a:p>
          <a:p>
            <a:r>
              <a:rPr lang="en-US" sz="2000"/>
              <a:t>Anyone can make a difference</a:t>
            </a:r>
          </a:p>
          <a:p>
            <a:r>
              <a:rPr lang="en-US" sz="2000"/>
              <a:t>Employee loyalty is critical </a:t>
            </a:r>
          </a:p>
          <a:p>
            <a:r>
              <a:rPr lang="en-US" sz="2000"/>
              <a:t>Culture can be a competitive advantage</a:t>
            </a:r>
          </a:p>
        </p:txBody>
      </p:sp>
    </p:spTree>
    <p:extLst>
      <p:ext uri="{BB962C8B-B14F-4D97-AF65-F5344CB8AC3E}">
        <p14:creationId xmlns:p14="http://schemas.microsoft.com/office/powerpoint/2010/main" val="7224763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06E0B5-2169-6886-0C2E-268499AF4A20}"/>
              </a:ext>
            </a:extLst>
          </p:cNvPr>
          <p:cNvSpPr>
            <a:spLocks noGrp="1"/>
          </p:cNvSpPr>
          <p:nvPr>
            <p:ph type="title"/>
          </p:nvPr>
        </p:nvSpPr>
        <p:spPr>
          <a:xfrm>
            <a:off x="5868557" y="1138036"/>
            <a:ext cx="5444382" cy="1402470"/>
          </a:xfrm>
        </p:spPr>
        <p:txBody>
          <a:bodyPr anchor="t">
            <a:normAutofit/>
          </a:bodyPr>
          <a:lstStyle/>
          <a:p>
            <a:r>
              <a:rPr lang="en-US" sz="3000"/>
              <a:t>Concept of Internal Marketing (IM) </a:t>
            </a:r>
            <a:br>
              <a:rPr lang="en-US" sz="3000"/>
            </a:br>
            <a:endParaRPr lang="en-US" sz="3000"/>
          </a:p>
        </p:txBody>
      </p:sp>
      <p:pic>
        <p:nvPicPr>
          <p:cNvPr id="15" name="Picture 14">
            <a:extLst>
              <a:ext uri="{FF2B5EF4-FFF2-40B4-BE49-F238E27FC236}">
                <a16:creationId xmlns:a16="http://schemas.microsoft.com/office/drawing/2014/main" id="{F96282C4-F8E0-4B24-F4C7-5A1FB7BC2874}"/>
              </a:ext>
            </a:extLst>
          </p:cNvPr>
          <p:cNvPicPr>
            <a:picLocks noChangeAspect="1"/>
          </p:cNvPicPr>
          <p:nvPr/>
        </p:nvPicPr>
        <p:blipFill rotWithShape="1">
          <a:blip r:embed="rId2"/>
          <a:srcRect l="35604" r="14258" b="-1"/>
          <a:stretch/>
        </p:blipFill>
        <p:spPr>
          <a:xfrm>
            <a:off x="-1" y="10"/>
            <a:ext cx="5151179" cy="6857990"/>
          </a:xfrm>
          <a:prstGeom prst="rect">
            <a:avLst/>
          </a:prstGeom>
        </p:spPr>
      </p:pic>
      <p:cxnSp>
        <p:nvCxnSpPr>
          <p:cNvPr id="16" name="Straight Connector 15">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4E0DB1AE-1191-8AFE-7C84-7F02BC2E0D0D}"/>
              </a:ext>
            </a:extLst>
          </p:cNvPr>
          <p:cNvSpPr>
            <a:spLocks noGrp="1"/>
          </p:cNvSpPr>
          <p:nvPr>
            <p:ph idx="1"/>
          </p:nvPr>
        </p:nvSpPr>
        <p:spPr>
          <a:xfrm>
            <a:off x="5678906" y="1652337"/>
            <a:ext cx="6513094" cy="5205663"/>
          </a:xfrm>
        </p:spPr>
        <p:txBody>
          <a:bodyPr>
            <a:normAutofit/>
          </a:bodyPr>
          <a:lstStyle/>
          <a:p>
            <a:r>
              <a:rPr lang="en-US" sz="2000" dirty="0"/>
              <a:t>The idea of viewing employees as internal customers was first developed by Berry (1981). </a:t>
            </a:r>
          </a:p>
          <a:p>
            <a:r>
              <a:rPr lang="en-US" sz="2000" dirty="0"/>
              <a:t>Ballantyne (2000): Internal marketing as a relationship development strategy for the purpose of knowledge renewal. </a:t>
            </a:r>
          </a:p>
          <a:p>
            <a:r>
              <a:rPr lang="en-US" sz="2000" dirty="0"/>
              <a:t>(Kotler et al., 2006) : internal marketing is the task of hiring, training and motivating able employees to serve the customer well. </a:t>
            </a:r>
          </a:p>
          <a:p>
            <a:r>
              <a:rPr lang="en-US" sz="2000" dirty="0"/>
              <a:t>Ferrel and Hartline (2008): Internal marketing is ―a planned effort using a marketing-like approach to overcome organizational resistance to change, and to align, motivate and inter-functionally coordinate and integrated employees towards the effective implementation of corporate and functional strategies in order to deliver customer satisfaction through a process of creating motivated and customer orientated employees. </a:t>
            </a:r>
          </a:p>
        </p:txBody>
      </p:sp>
    </p:spTree>
    <p:extLst>
      <p:ext uri="{BB962C8B-B14F-4D97-AF65-F5344CB8AC3E}">
        <p14:creationId xmlns:p14="http://schemas.microsoft.com/office/powerpoint/2010/main" val="11847719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06E0B5-2169-6886-0C2E-268499AF4A20}"/>
              </a:ext>
            </a:extLst>
          </p:cNvPr>
          <p:cNvSpPr>
            <a:spLocks noGrp="1"/>
          </p:cNvSpPr>
          <p:nvPr>
            <p:ph type="title"/>
          </p:nvPr>
        </p:nvSpPr>
        <p:spPr>
          <a:xfrm>
            <a:off x="5868557" y="1138036"/>
            <a:ext cx="5444382" cy="1402470"/>
          </a:xfrm>
        </p:spPr>
        <p:txBody>
          <a:bodyPr anchor="t">
            <a:normAutofit/>
          </a:bodyPr>
          <a:lstStyle/>
          <a:p>
            <a:r>
              <a:rPr lang="en-US" sz="3000"/>
              <a:t>Concept of Internal Marketing (IM) </a:t>
            </a:r>
            <a:br>
              <a:rPr lang="en-US" sz="3000"/>
            </a:br>
            <a:endParaRPr lang="en-US" sz="3000"/>
          </a:p>
        </p:txBody>
      </p:sp>
      <p:pic>
        <p:nvPicPr>
          <p:cNvPr id="5" name="Picture 4" descr="Arrows pointing right while one points left">
            <a:extLst>
              <a:ext uri="{FF2B5EF4-FFF2-40B4-BE49-F238E27FC236}">
                <a16:creationId xmlns:a16="http://schemas.microsoft.com/office/drawing/2014/main" id="{EFA9500D-7BED-FA7A-4F5E-59B4DC751619}"/>
              </a:ext>
            </a:extLst>
          </p:cNvPr>
          <p:cNvPicPr>
            <a:picLocks noChangeAspect="1"/>
          </p:cNvPicPr>
          <p:nvPr/>
        </p:nvPicPr>
        <p:blipFill rotWithShape="1">
          <a:blip r:embed="rId2"/>
          <a:srcRect l="32665" r="17197" b="-1"/>
          <a:stretch/>
        </p:blipFill>
        <p:spPr>
          <a:xfrm>
            <a:off x="-1" y="10"/>
            <a:ext cx="5151179" cy="6857990"/>
          </a:xfrm>
          <a:prstGeom prst="rect">
            <a:avLst/>
          </a:prstGeom>
        </p:spPr>
      </p:pic>
      <p:cxnSp>
        <p:nvCxnSpPr>
          <p:cNvPr id="9" name="Straight Connector 8">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4E0DB1AE-1191-8AFE-7C84-7F02BC2E0D0D}"/>
              </a:ext>
            </a:extLst>
          </p:cNvPr>
          <p:cNvSpPr>
            <a:spLocks noGrp="1"/>
          </p:cNvSpPr>
          <p:nvPr>
            <p:ph idx="1"/>
          </p:nvPr>
        </p:nvSpPr>
        <p:spPr>
          <a:xfrm>
            <a:off x="5868557" y="2551176"/>
            <a:ext cx="5444382" cy="3591207"/>
          </a:xfrm>
        </p:spPr>
        <p:txBody>
          <a:bodyPr>
            <a:normAutofit/>
          </a:bodyPr>
          <a:lstStyle/>
          <a:p>
            <a:r>
              <a:rPr lang="en-US" sz="2000" dirty="0"/>
              <a:t>“Internal Marketing is orienting the service delivery employees and other supporting service people to work as a team to provide customer satisfaction.” </a:t>
            </a:r>
          </a:p>
          <a:p>
            <a:r>
              <a:rPr lang="en-US" sz="2000" dirty="0"/>
              <a:t>Internal Marketing refers to the process within a service organization to motivate and empower their employees at all the hierarchical positions to consistently offer a quality and a satisfying service experience to the consumers.</a:t>
            </a:r>
          </a:p>
        </p:txBody>
      </p:sp>
    </p:spTree>
    <p:extLst>
      <p:ext uri="{BB962C8B-B14F-4D97-AF65-F5344CB8AC3E}">
        <p14:creationId xmlns:p14="http://schemas.microsoft.com/office/powerpoint/2010/main" val="33436723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2ACD7C-A3DE-9A02-2981-194AED439A3E}"/>
              </a:ext>
            </a:extLst>
          </p:cNvPr>
          <p:cNvSpPr>
            <a:spLocks noGrp="1"/>
          </p:cNvSpPr>
          <p:nvPr>
            <p:ph type="title"/>
          </p:nvPr>
        </p:nvSpPr>
        <p:spPr>
          <a:xfrm>
            <a:off x="5868557" y="1138036"/>
            <a:ext cx="5444382" cy="1402470"/>
          </a:xfrm>
        </p:spPr>
        <p:txBody>
          <a:bodyPr anchor="t">
            <a:normAutofit/>
          </a:bodyPr>
          <a:lstStyle/>
          <a:p>
            <a:r>
              <a:rPr lang="en-US" sz="3200"/>
              <a:t>Concept of internal marketing </a:t>
            </a:r>
          </a:p>
        </p:txBody>
      </p:sp>
      <p:pic>
        <p:nvPicPr>
          <p:cNvPr id="5" name="Picture 4" descr="Red toy person in front of two lines of white figures">
            <a:extLst>
              <a:ext uri="{FF2B5EF4-FFF2-40B4-BE49-F238E27FC236}">
                <a16:creationId xmlns:a16="http://schemas.microsoft.com/office/drawing/2014/main" id="{8A290B1E-F1BB-E82C-9994-FB6CACCA9324}"/>
              </a:ext>
            </a:extLst>
          </p:cNvPr>
          <p:cNvPicPr>
            <a:picLocks noChangeAspect="1"/>
          </p:cNvPicPr>
          <p:nvPr/>
        </p:nvPicPr>
        <p:blipFill rotWithShape="1">
          <a:blip r:embed="rId2"/>
          <a:srcRect l="27235" r="23379"/>
          <a:stretch/>
        </p:blipFill>
        <p:spPr>
          <a:xfrm>
            <a:off x="-1" y="10"/>
            <a:ext cx="5151179" cy="6857990"/>
          </a:xfrm>
          <a:prstGeom prst="rect">
            <a:avLst/>
          </a:prstGeom>
        </p:spPr>
      </p:pic>
      <p:cxnSp>
        <p:nvCxnSpPr>
          <p:cNvPr id="9" name="Straight Connector 8">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5AFCC0E-E59E-2B7E-52A1-5F112258EDE7}"/>
              </a:ext>
            </a:extLst>
          </p:cNvPr>
          <p:cNvSpPr>
            <a:spLocks noGrp="1"/>
          </p:cNvSpPr>
          <p:nvPr>
            <p:ph idx="1"/>
          </p:nvPr>
        </p:nvSpPr>
        <p:spPr>
          <a:xfrm>
            <a:off x="5868556" y="1764632"/>
            <a:ext cx="6018643" cy="4940968"/>
          </a:xfrm>
        </p:spPr>
        <p:txBody>
          <a:bodyPr>
            <a:normAutofit lnSpcReduction="10000"/>
          </a:bodyPr>
          <a:lstStyle/>
          <a:p>
            <a:r>
              <a:rPr lang="en-US" sz="2400" dirty="0"/>
              <a:t>Marketing like approach,</a:t>
            </a:r>
          </a:p>
          <a:p>
            <a:r>
              <a:rPr lang="en-US" sz="2400" dirty="0"/>
              <a:t>Establishment of internal relationships </a:t>
            </a:r>
          </a:p>
          <a:p>
            <a:r>
              <a:rPr lang="en-US" sz="2400" dirty="0"/>
              <a:t>Jobs as internal products, </a:t>
            </a:r>
          </a:p>
          <a:p>
            <a:r>
              <a:rPr lang="en-US" sz="2400" dirty="0"/>
              <a:t>Satisfaction of employees as internal customers,</a:t>
            </a:r>
          </a:p>
          <a:p>
            <a:r>
              <a:rPr lang="en-US" sz="2400" dirty="0"/>
              <a:t>Training and development of employees, </a:t>
            </a:r>
          </a:p>
          <a:p>
            <a:r>
              <a:rPr lang="en-US" sz="2400" dirty="0"/>
              <a:t>Customer orientation, </a:t>
            </a:r>
          </a:p>
          <a:p>
            <a:r>
              <a:rPr lang="en-US" sz="2400" dirty="0"/>
              <a:t>Motivation and empowerment of employees,</a:t>
            </a:r>
          </a:p>
          <a:p>
            <a:r>
              <a:rPr lang="en-US" sz="2400" dirty="0"/>
              <a:t>Inter-functional integration</a:t>
            </a:r>
          </a:p>
          <a:p>
            <a:r>
              <a:rPr lang="en-US" sz="2400" dirty="0"/>
              <a:t>Internal communication encompassing the concept of internal marketing.</a:t>
            </a:r>
          </a:p>
          <a:p>
            <a:endParaRPr lang="en-US" sz="1700" dirty="0"/>
          </a:p>
        </p:txBody>
      </p:sp>
    </p:spTree>
    <p:extLst>
      <p:ext uri="{BB962C8B-B14F-4D97-AF65-F5344CB8AC3E}">
        <p14:creationId xmlns:p14="http://schemas.microsoft.com/office/powerpoint/2010/main" val="10132906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1828-13F0-D4CC-0E02-0B267245605B}"/>
              </a:ext>
            </a:extLst>
          </p:cNvPr>
          <p:cNvSpPr>
            <a:spLocks noGrp="1"/>
          </p:cNvSpPr>
          <p:nvPr>
            <p:ph type="title"/>
          </p:nvPr>
        </p:nvSpPr>
        <p:spPr>
          <a:xfrm>
            <a:off x="5868557" y="1138036"/>
            <a:ext cx="5444382" cy="1402470"/>
          </a:xfrm>
        </p:spPr>
        <p:txBody>
          <a:bodyPr anchor="t">
            <a:normAutofit/>
          </a:bodyPr>
          <a:lstStyle/>
          <a:p>
            <a:r>
              <a:rPr lang="en-US" sz="3000"/>
              <a:t>Significance of internal marketing to a firm</a:t>
            </a:r>
            <a:br>
              <a:rPr lang="en-US" sz="3000"/>
            </a:br>
            <a:endParaRPr lang="en-US" sz="3000"/>
          </a:p>
        </p:txBody>
      </p:sp>
      <p:pic>
        <p:nvPicPr>
          <p:cNvPr id="5" name="Picture 4">
            <a:extLst>
              <a:ext uri="{FF2B5EF4-FFF2-40B4-BE49-F238E27FC236}">
                <a16:creationId xmlns:a16="http://schemas.microsoft.com/office/drawing/2014/main" id="{CE7DE718-CE68-B79D-3CCC-F4EF5C26C743}"/>
              </a:ext>
            </a:extLst>
          </p:cNvPr>
          <p:cNvPicPr>
            <a:picLocks noChangeAspect="1"/>
          </p:cNvPicPr>
          <p:nvPr/>
        </p:nvPicPr>
        <p:blipFill rotWithShape="1">
          <a:blip r:embed="rId2"/>
          <a:srcRect l="17895" r="39854"/>
          <a:stretch/>
        </p:blipFill>
        <p:spPr>
          <a:xfrm>
            <a:off x="-1" y="10"/>
            <a:ext cx="5151179" cy="6857990"/>
          </a:xfrm>
          <a:prstGeom prst="rect">
            <a:avLst/>
          </a:prstGeom>
        </p:spPr>
      </p:pic>
      <p:cxnSp>
        <p:nvCxnSpPr>
          <p:cNvPr id="9" name="Straight Connector 8">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75DD2CA-A223-6741-E0F1-F0E0D48A9E0E}"/>
              </a:ext>
            </a:extLst>
          </p:cNvPr>
          <p:cNvSpPr>
            <a:spLocks noGrp="1"/>
          </p:cNvSpPr>
          <p:nvPr>
            <p:ph idx="1"/>
          </p:nvPr>
        </p:nvSpPr>
        <p:spPr>
          <a:xfrm>
            <a:off x="5868557" y="2551176"/>
            <a:ext cx="5444382" cy="3591207"/>
          </a:xfrm>
        </p:spPr>
        <p:txBody>
          <a:bodyPr>
            <a:normAutofit/>
          </a:bodyPr>
          <a:lstStyle/>
          <a:p>
            <a:r>
              <a:rPr lang="en-US" sz="2000" dirty="0"/>
              <a:t>The significance of internal marketing to a firm includes several key aspects:</a:t>
            </a:r>
          </a:p>
          <a:p>
            <a:r>
              <a:rPr lang="en-US" sz="2000" dirty="0"/>
              <a:t>1. Employee Engagement and Motivation: </a:t>
            </a:r>
          </a:p>
          <a:p>
            <a:r>
              <a:rPr lang="en-US" sz="2000" dirty="0"/>
              <a:t>Improved Morale</a:t>
            </a:r>
          </a:p>
          <a:p>
            <a:r>
              <a:rPr lang="en-US" sz="2000" dirty="0"/>
              <a:t>Retention Rates </a:t>
            </a:r>
          </a:p>
          <a:p>
            <a:r>
              <a:rPr lang="en-US" sz="2000" dirty="0"/>
              <a:t>2. Brand Ambassadorship </a:t>
            </a:r>
          </a:p>
          <a:p>
            <a:r>
              <a:rPr lang="en-US" sz="2000" dirty="0"/>
              <a:t>Consistent Messaging </a:t>
            </a:r>
          </a:p>
          <a:p>
            <a:r>
              <a:rPr lang="en-US" sz="2000" dirty="0"/>
              <a:t>Advocacy</a:t>
            </a:r>
          </a:p>
        </p:txBody>
      </p:sp>
    </p:spTree>
    <p:extLst>
      <p:ext uri="{BB962C8B-B14F-4D97-AF65-F5344CB8AC3E}">
        <p14:creationId xmlns:p14="http://schemas.microsoft.com/office/powerpoint/2010/main" val="9639362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1828-13F0-D4CC-0E02-0B267245605B}"/>
              </a:ext>
            </a:extLst>
          </p:cNvPr>
          <p:cNvSpPr>
            <a:spLocks noGrp="1"/>
          </p:cNvSpPr>
          <p:nvPr>
            <p:ph type="title"/>
          </p:nvPr>
        </p:nvSpPr>
        <p:spPr>
          <a:xfrm>
            <a:off x="5868557" y="1138036"/>
            <a:ext cx="5444382" cy="1402470"/>
          </a:xfrm>
        </p:spPr>
        <p:txBody>
          <a:bodyPr anchor="t">
            <a:normAutofit/>
          </a:bodyPr>
          <a:lstStyle/>
          <a:p>
            <a:r>
              <a:rPr lang="en-US" sz="3000"/>
              <a:t>Significance of internal marketing to a firm</a:t>
            </a:r>
            <a:br>
              <a:rPr lang="en-US" sz="3000"/>
            </a:br>
            <a:endParaRPr lang="en-US" sz="3000"/>
          </a:p>
        </p:txBody>
      </p:sp>
      <p:pic>
        <p:nvPicPr>
          <p:cNvPr id="11" name="Picture 10" descr="A 3D pattern of ring shapes connected by lines">
            <a:extLst>
              <a:ext uri="{FF2B5EF4-FFF2-40B4-BE49-F238E27FC236}">
                <a16:creationId xmlns:a16="http://schemas.microsoft.com/office/drawing/2014/main" id="{A2ACC15C-E10F-080A-32C5-827AC40FB101}"/>
              </a:ext>
            </a:extLst>
          </p:cNvPr>
          <p:cNvPicPr>
            <a:picLocks noChangeAspect="1"/>
          </p:cNvPicPr>
          <p:nvPr/>
        </p:nvPicPr>
        <p:blipFill rotWithShape="1">
          <a:blip r:embed="rId2"/>
          <a:srcRect l="12513" r="45236"/>
          <a:stretch/>
        </p:blipFill>
        <p:spPr>
          <a:xfrm>
            <a:off x="-1" y="10"/>
            <a:ext cx="5151179" cy="6857990"/>
          </a:xfrm>
          <a:prstGeom prst="rect">
            <a:avLst/>
          </a:prstGeom>
        </p:spPr>
      </p:pic>
      <p:cxnSp>
        <p:nvCxnSpPr>
          <p:cNvPr id="12" name="Straight Connector 11">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75DD2CA-A223-6741-E0F1-F0E0D48A9E0E}"/>
              </a:ext>
            </a:extLst>
          </p:cNvPr>
          <p:cNvSpPr>
            <a:spLocks noGrp="1"/>
          </p:cNvSpPr>
          <p:nvPr>
            <p:ph idx="1"/>
          </p:nvPr>
        </p:nvSpPr>
        <p:spPr>
          <a:xfrm>
            <a:off x="5868557" y="2551176"/>
            <a:ext cx="5444382" cy="3591207"/>
          </a:xfrm>
        </p:spPr>
        <p:txBody>
          <a:bodyPr>
            <a:normAutofit/>
          </a:bodyPr>
          <a:lstStyle/>
          <a:p>
            <a:r>
              <a:rPr lang="en-US" sz="2000" dirty="0"/>
              <a:t>3. Service Quality</a:t>
            </a:r>
          </a:p>
          <a:p>
            <a:r>
              <a:rPr lang="en-US" sz="2000" dirty="0"/>
              <a:t>Customer Experience </a:t>
            </a:r>
          </a:p>
          <a:p>
            <a:r>
              <a:rPr lang="en-US" sz="2000" dirty="0"/>
              <a:t>Innovation and Improvement </a:t>
            </a:r>
          </a:p>
          <a:p>
            <a:r>
              <a:rPr lang="en-US" sz="2000" dirty="0"/>
              <a:t>4. Organizational Alignment</a:t>
            </a:r>
          </a:p>
          <a:p>
            <a:r>
              <a:rPr lang="en-US" sz="2000" dirty="0"/>
              <a:t>Strategic Alignment </a:t>
            </a:r>
          </a:p>
          <a:p>
            <a:r>
              <a:rPr lang="en-US" sz="2000" dirty="0"/>
              <a:t>Cohesive Culture</a:t>
            </a:r>
          </a:p>
        </p:txBody>
      </p:sp>
    </p:spTree>
    <p:extLst>
      <p:ext uri="{BB962C8B-B14F-4D97-AF65-F5344CB8AC3E}">
        <p14:creationId xmlns:p14="http://schemas.microsoft.com/office/powerpoint/2010/main" val="37999361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B210AC1D-4063-4C6E-9528-FA9C4C0C18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02F8C595-E68C-4306-AED8-DC7826A0A5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416414"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2DB1828-13F0-D4CC-0E02-0B267245605B}"/>
              </a:ext>
            </a:extLst>
          </p:cNvPr>
          <p:cNvSpPr>
            <a:spLocks noGrp="1"/>
          </p:cNvSpPr>
          <p:nvPr>
            <p:ph type="title"/>
          </p:nvPr>
        </p:nvSpPr>
        <p:spPr>
          <a:xfrm>
            <a:off x="6803409" y="762001"/>
            <a:ext cx="4156512" cy="1708244"/>
          </a:xfrm>
        </p:spPr>
        <p:txBody>
          <a:bodyPr anchor="ctr">
            <a:normAutofit/>
          </a:bodyPr>
          <a:lstStyle/>
          <a:p>
            <a:r>
              <a:rPr lang="en-US" sz="3400"/>
              <a:t>Significance of internal marketing to a firm</a:t>
            </a:r>
            <a:br>
              <a:rPr lang="en-US" sz="3400"/>
            </a:br>
            <a:endParaRPr lang="en-US" sz="3400"/>
          </a:p>
        </p:txBody>
      </p:sp>
      <p:pic>
        <p:nvPicPr>
          <p:cNvPr id="5" name="Picture 4" descr="Light bulb on yellow background with sketched light beams and cord">
            <a:extLst>
              <a:ext uri="{FF2B5EF4-FFF2-40B4-BE49-F238E27FC236}">
                <a16:creationId xmlns:a16="http://schemas.microsoft.com/office/drawing/2014/main" id="{79DDD45E-F5CD-ABF9-7509-A2EF0AF1E06B}"/>
              </a:ext>
            </a:extLst>
          </p:cNvPr>
          <p:cNvPicPr>
            <a:picLocks noChangeAspect="1"/>
          </p:cNvPicPr>
          <p:nvPr/>
        </p:nvPicPr>
        <p:blipFill rotWithShape="1">
          <a:blip r:embed="rId2"/>
          <a:srcRect l="44796" r="538"/>
          <a:stretch/>
        </p:blipFill>
        <p:spPr>
          <a:xfrm>
            <a:off x="-1" y="-2"/>
            <a:ext cx="6096001" cy="6858002"/>
          </a:xfrm>
          <a:prstGeom prst="rect">
            <a:avLst/>
          </a:prstGeom>
        </p:spPr>
      </p:pic>
      <p:sp>
        <p:nvSpPr>
          <p:cNvPr id="3" name="Content Placeholder 2">
            <a:extLst>
              <a:ext uri="{FF2B5EF4-FFF2-40B4-BE49-F238E27FC236}">
                <a16:creationId xmlns:a16="http://schemas.microsoft.com/office/drawing/2014/main" id="{275DD2CA-A223-6741-E0F1-F0E0D48A9E0E}"/>
              </a:ext>
            </a:extLst>
          </p:cNvPr>
          <p:cNvSpPr>
            <a:spLocks noGrp="1"/>
          </p:cNvSpPr>
          <p:nvPr>
            <p:ph idx="1"/>
          </p:nvPr>
        </p:nvSpPr>
        <p:spPr>
          <a:xfrm>
            <a:off x="6803409" y="2470245"/>
            <a:ext cx="4156512" cy="3769835"/>
          </a:xfrm>
        </p:spPr>
        <p:txBody>
          <a:bodyPr anchor="ctr">
            <a:normAutofit/>
          </a:bodyPr>
          <a:lstStyle/>
          <a:p>
            <a:r>
              <a:rPr lang="en-US" sz="2000"/>
              <a:t>5. Performance and Productivity</a:t>
            </a:r>
          </a:p>
          <a:p>
            <a:r>
              <a:rPr lang="en-US" sz="2000"/>
              <a:t>Efficiency </a:t>
            </a:r>
          </a:p>
          <a:p>
            <a:r>
              <a:rPr lang="en-US" sz="2000"/>
              <a:t>Quality of Work </a:t>
            </a:r>
          </a:p>
          <a:p>
            <a:r>
              <a:rPr lang="en-US" sz="2000"/>
              <a:t>6. Crisis Management </a:t>
            </a:r>
          </a:p>
          <a:p>
            <a:r>
              <a:rPr lang="en-US" sz="2000"/>
              <a:t>Resilience </a:t>
            </a:r>
          </a:p>
          <a:p>
            <a:r>
              <a:rPr lang="en-US" sz="2000"/>
              <a:t>Communication</a:t>
            </a:r>
          </a:p>
        </p:txBody>
      </p:sp>
    </p:spTree>
    <p:extLst>
      <p:ext uri="{BB962C8B-B14F-4D97-AF65-F5344CB8AC3E}">
        <p14:creationId xmlns:p14="http://schemas.microsoft.com/office/powerpoint/2010/main" val="31205947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B210AC1D-4063-4C6E-9528-FA9C4C0C18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02F8C595-E68C-4306-AED8-DC7826A0A5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416414"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2DB1828-13F0-D4CC-0E02-0B267245605B}"/>
              </a:ext>
            </a:extLst>
          </p:cNvPr>
          <p:cNvSpPr>
            <a:spLocks noGrp="1"/>
          </p:cNvSpPr>
          <p:nvPr>
            <p:ph type="title"/>
          </p:nvPr>
        </p:nvSpPr>
        <p:spPr>
          <a:xfrm>
            <a:off x="6803409" y="762001"/>
            <a:ext cx="4156512" cy="1708244"/>
          </a:xfrm>
        </p:spPr>
        <p:txBody>
          <a:bodyPr anchor="ctr">
            <a:normAutofit/>
          </a:bodyPr>
          <a:lstStyle/>
          <a:p>
            <a:r>
              <a:rPr lang="en-US" sz="3400"/>
              <a:t>Significance of internal marketing to a firm</a:t>
            </a:r>
            <a:br>
              <a:rPr lang="en-US" sz="3400"/>
            </a:br>
            <a:endParaRPr lang="en-US" sz="3400"/>
          </a:p>
        </p:txBody>
      </p:sp>
      <p:pic>
        <p:nvPicPr>
          <p:cNvPr id="5" name="Picture 4" descr="Light bulb on yellow background with sketched light beams and cord">
            <a:extLst>
              <a:ext uri="{FF2B5EF4-FFF2-40B4-BE49-F238E27FC236}">
                <a16:creationId xmlns:a16="http://schemas.microsoft.com/office/drawing/2014/main" id="{82322E13-1D0A-5A09-41FF-717E7AFC5113}"/>
              </a:ext>
            </a:extLst>
          </p:cNvPr>
          <p:cNvPicPr>
            <a:picLocks noChangeAspect="1"/>
          </p:cNvPicPr>
          <p:nvPr/>
        </p:nvPicPr>
        <p:blipFill rotWithShape="1">
          <a:blip r:embed="rId2"/>
          <a:srcRect l="44796" r="538"/>
          <a:stretch/>
        </p:blipFill>
        <p:spPr>
          <a:xfrm>
            <a:off x="-1" y="-2"/>
            <a:ext cx="6096001" cy="6858002"/>
          </a:xfrm>
          <a:prstGeom prst="rect">
            <a:avLst/>
          </a:prstGeom>
        </p:spPr>
      </p:pic>
      <p:sp>
        <p:nvSpPr>
          <p:cNvPr id="3" name="Content Placeholder 2">
            <a:extLst>
              <a:ext uri="{FF2B5EF4-FFF2-40B4-BE49-F238E27FC236}">
                <a16:creationId xmlns:a16="http://schemas.microsoft.com/office/drawing/2014/main" id="{275DD2CA-A223-6741-E0F1-F0E0D48A9E0E}"/>
              </a:ext>
            </a:extLst>
          </p:cNvPr>
          <p:cNvSpPr>
            <a:spLocks noGrp="1"/>
          </p:cNvSpPr>
          <p:nvPr>
            <p:ph idx="1"/>
          </p:nvPr>
        </p:nvSpPr>
        <p:spPr>
          <a:xfrm>
            <a:off x="6803409" y="2470245"/>
            <a:ext cx="4156512" cy="3769835"/>
          </a:xfrm>
        </p:spPr>
        <p:txBody>
          <a:bodyPr anchor="ctr">
            <a:normAutofit/>
          </a:bodyPr>
          <a:lstStyle/>
          <a:p>
            <a:r>
              <a:rPr lang="en-US" sz="2000" dirty="0"/>
              <a:t>7.	Employee Development </a:t>
            </a:r>
          </a:p>
          <a:p>
            <a:r>
              <a:rPr lang="en-US" sz="2000" dirty="0"/>
              <a:t>Skill Enhancement </a:t>
            </a:r>
          </a:p>
          <a:p>
            <a:r>
              <a:rPr lang="en-US" sz="2000" dirty="0"/>
              <a:t>Career Growth</a:t>
            </a:r>
          </a:p>
          <a:p>
            <a:r>
              <a:rPr lang="en-US" sz="2000" dirty="0"/>
              <a:t>Internal marketing is significant because it fosters a positive work environment, aligns employees with the company's goals, enhances customer satisfaction, and ultimately drives the overall success and growth of the firm.</a:t>
            </a:r>
          </a:p>
        </p:txBody>
      </p:sp>
    </p:spTree>
    <p:extLst>
      <p:ext uri="{BB962C8B-B14F-4D97-AF65-F5344CB8AC3E}">
        <p14:creationId xmlns:p14="http://schemas.microsoft.com/office/powerpoint/2010/main" val="35877767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Slide Background">
            <a:extLst>
              <a:ext uri="{FF2B5EF4-FFF2-40B4-BE49-F238E27FC236}">
                <a16:creationId xmlns:a16="http://schemas.microsoft.com/office/drawing/2014/main" id="{B210AC1D-4063-4C6E-9528-FA9C4C0C18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02F8C595-E68C-4306-AED8-DC7826A0A5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416414"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0E6896B-5DB0-718F-1ADD-59922A660E31}"/>
              </a:ext>
            </a:extLst>
          </p:cNvPr>
          <p:cNvSpPr>
            <a:spLocks noGrp="1"/>
          </p:cNvSpPr>
          <p:nvPr>
            <p:ph type="title"/>
          </p:nvPr>
        </p:nvSpPr>
        <p:spPr>
          <a:xfrm>
            <a:off x="6803409" y="762001"/>
            <a:ext cx="4156512" cy="1708244"/>
          </a:xfrm>
        </p:spPr>
        <p:txBody>
          <a:bodyPr anchor="ctr">
            <a:normAutofit/>
          </a:bodyPr>
          <a:lstStyle/>
          <a:p>
            <a:r>
              <a:rPr lang="en-US" sz="4000"/>
              <a:t>Prerequisites for Internal Marketing</a:t>
            </a:r>
          </a:p>
        </p:txBody>
      </p:sp>
      <p:pic>
        <p:nvPicPr>
          <p:cNvPr id="15" name="Picture 14" descr="White bulbs with a yellow one standing out">
            <a:extLst>
              <a:ext uri="{FF2B5EF4-FFF2-40B4-BE49-F238E27FC236}">
                <a16:creationId xmlns:a16="http://schemas.microsoft.com/office/drawing/2014/main" id="{F9823088-E5D8-B4AD-30F9-4E0FFA1E0E59}"/>
              </a:ext>
            </a:extLst>
          </p:cNvPr>
          <p:cNvPicPr>
            <a:picLocks noChangeAspect="1"/>
          </p:cNvPicPr>
          <p:nvPr/>
        </p:nvPicPr>
        <p:blipFill rotWithShape="1">
          <a:blip r:embed="rId2"/>
          <a:srcRect l="12398" r="28268" b="-2"/>
          <a:stretch/>
        </p:blipFill>
        <p:spPr>
          <a:xfrm>
            <a:off x="-1" y="-2"/>
            <a:ext cx="6096001" cy="6858002"/>
          </a:xfrm>
          <a:prstGeom prst="rect">
            <a:avLst/>
          </a:prstGeom>
        </p:spPr>
      </p:pic>
      <p:sp>
        <p:nvSpPr>
          <p:cNvPr id="3" name="Content Placeholder 2">
            <a:extLst>
              <a:ext uri="{FF2B5EF4-FFF2-40B4-BE49-F238E27FC236}">
                <a16:creationId xmlns:a16="http://schemas.microsoft.com/office/drawing/2014/main" id="{790D2788-0414-FA79-46CB-A3B56AB41744}"/>
              </a:ext>
            </a:extLst>
          </p:cNvPr>
          <p:cNvSpPr>
            <a:spLocks noGrp="1"/>
          </p:cNvSpPr>
          <p:nvPr>
            <p:ph idx="1"/>
          </p:nvPr>
        </p:nvSpPr>
        <p:spPr>
          <a:xfrm>
            <a:off x="6803409" y="2470245"/>
            <a:ext cx="4156512" cy="3769835"/>
          </a:xfrm>
        </p:spPr>
        <p:txBody>
          <a:bodyPr anchor="ctr">
            <a:normAutofit/>
          </a:bodyPr>
          <a:lstStyle/>
          <a:p>
            <a:r>
              <a:rPr lang="en-US" sz="1700"/>
              <a:t>1. Internal Communication: Internal Marketing informs employess about the organizational core values, guiding philosophy, vision, Marketing strategies, long term and short-term objectives, consumers needs and expectations, priorities of different consumer segments etc., which is sought to be done through Communication.</a:t>
            </a:r>
          </a:p>
          <a:p>
            <a:r>
              <a:rPr lang="en-US" sz="1700"/>
              <a:t>2. Organizational Culture: Culture facilitates the understanding of the organizational functioning and serves as a guide for the employees. </a:t>
            </a:r>
          </a:p>
        </p:txBody>
      </p:sp>
    </p:spTree>
    <p:extLst>
      <p:ext uri="{BB962C8B-B14F-4D97-AF65-F5344CB8AC3E}">
        <p14:creationId xmlns:p14="http://schemas.microsoft.com/office/powerpoint/2010/main" val="39970509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0E6896B-5DB0-718F-1ADD-59922A660E31}"/>
              </a:ext>
            </a:extLst>
          </p:cNvPr>
          <p:cNvSpPr>
            <a:spLocks noGrp="1"/>
          </p:cNvSpPr>
          <p:nvPr>
            <p:ph type="title"/>
          </p:nvPr>
        </p:nvSpPr>
        <p:spPr>
          <a:xfrm>
            <a:off x="761800" y="762001"/>
            <a:ext cx="5334197" cy="1708242"/>
          </a:xfrm>
        </p:spPr>
        <p:txBody>
          <a:bodyPr anchor="ctr">
            <a:normAutofit/>
          </a:bodyPr>
          <a:lstStyle/>
          <a:p>
            <a:r>
              <a:rPr lang="en-US" sz="4000"/>
              <a:t>Prerequisites for Internal Marketing</a:t>
            </a:r>
          </a:p>
        </p:txBody>
      </p:sp>
      <p:sp>
        <p:nvSpPr>
          <p:cNvPr id="3" name="Content Placeholder 2">
            <a:extLst>
              <a:ext uri="{FF2B5EF4-FFF2-40B4-BE49-F238E27FC236}">
                <a16:creationId xmlns:a16="http://schemas.microsoft.com/office/drawing/2014/main" id="{790D2788-0414-FA79-46CB-A3B56AB41744}"/>
              </a:ext>
            </a:extLst>
          </p:cNvPr>
          <p:cNvSpPr>
            <a:spLocks noGrp="1"/>
          </p:cNvSpPr>
          <p:nvPr>
            <p:ph idx="1"/>
          </p:nvPr>
        </p:nvSpPr>
        <p:spPr>
          <a:xfrm>
            <a:off x="761800" y="2470244"/>
            <a:ext cx="5334197" cy="3769835"/>
          </a:xfrm>
        </p:spPr>
        <p:txBody>
          <a:bodyPr anchor="ctr">
            <a:normAutofit/>
          </a:bodyPr>
          <a:lstStyle/>
          <a:p>
            <a:r>
              <a:rPr lang="en-US" sz="2000" dirty="0"/>
              <a:t>3. Managerial Skills and Competencies:  The competencies of the managers are reflected in making Internal Marketing successful by building relations with all the employees in the chain of service creation and service delivery. </a:t>
            </a:r>
          </a:p>
          <a:p>
            <a:r>
              <a:rPr lang="en-US" sz="2000" dirty="0"/>
              <a:t>4. Linking Internal and External Communication: the messages being conveyed in the Internal and external communication are the same. </a:t>
            </a:r>
          </a:p>
        </p:txBody>
      </p:sp>
      <p:pic>
        <p:nvPicPr>
          <p:cNvPr id="5" name="Picture 4" descr="Top view of cubes connected with black lines">
            <a:extLst>
              <a:ext uri="{FF2B5EF4-FFF2-40B4-BE49-F238E27FC236}">
                <a16:creationId xmlns:a16="http://schemas.microsoft.com/office/drawing/2014/main" id="{B47C2168-AB77-0B63-2680-80FC582AA7DE}"/>
              </a:ext>
            </a:extLst>
          </p:cNvPr>
          <p:cNvPicPr>
            <a:picLocks noChangeAspect="1"/>
          </p:cNvPicPr>
          <p:nvPr/>
        </p:nvPicPr>
        <p:blipFill rotWithShape="1">
          <a:blip r:embed="rId2"/>
          <a:srcRect l="25840" r="15916"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7244410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926A4C1-FD83-CD27-38DB-76A2FEC30DD7}"/>
              </a:ext>
            </a:extLst>
          </p:cNvPr>
          <p:cNvSpPr>
            <a:spLocks noGrp="1"/>
          </p:cNvSpPr>
          <p:nvPr>
            <p:ph type="title"/>
          </p:nvPr>
        </p:nvSpPr>
        <p:spPr>
          <a:xfrm>
            <a:off x="838200" y="365125"/>
            <a:ext cx="10515600" cy="1325563"/>
          </a:xfrm>
        </p:spPr>
        <p:txBody>
          <a:bodyPr>
            <a:normAutofit/>
          </a:bodyPr>
          <a:lstStyle/>
          <a:p>
            <a:r>
              <a:rPr lang="en-US" sz="4200"/>
              <a:t>Internal marketing process</a:t>
            </a:r>
            <a:br>
              <a:rPr lang="en-US" sz="4200"/>
            </a:br>
            <a:endParaRPr lang="en-US" sz="420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1041DB9-FA14-A9ED-7A13-FFB68F48B89D}"/>
              </a:ext>
            </a:extLst>
          </p:cNvPr>
          <p:cNvSpPr>
            <a:spLocks noGrp="1"/>
          </p:cNvSpPr>
          <p:nvPr>
            <p:ph idx="1"/>
          </p:nvPr>
        </p:nvSpPr>
        <p:spPr>
          <a:xfrm>
            <a:off x="838200" y="1929384"/>
            <a:ext cx="10515600" cy="4251960"/>
          </a:xfrm>
        </p:spPr>
        <p:txBody>
          <a:bodyPr>
            <a:normAutofit/>
          </a:bodyPr>
          <a:lstStyle/>
          <a:p>
            <a:r>
              <a:rPr lang="en-US" sz="2200"/>
              <a:t>a) Aligning Organizational objective with employee attitude: The service staff should be involved and taken into confidence while designing the external promotional and communication marketing plans. </a:t>
            </a:r>
          </a:p>
          <a:p>
            <a:r>
              <a:rPr lang="en-US" sz="2200"/>
              <a:t>b) Comprehending the Organizational Core values: Every employee of the organization should be introduced to the core values and philosophy of the organization. </a:t>
            </a:r>
          </a:p>
          <a:p>
            <a:r>
              <a:rPr lang="en-US" sz="2200"/>
              <a:t>c) Coordination: coordinate the efforts of all employees to achieve the common purpose of customer satisfaction and organizational growth. </a:t>
            </a:r>
          </a:p>
        </p:txBody>
      </p:sp>
    </p:spTree>
    <p:extLst>
      <p:ext uri="{BB962C8B-B14F-4D97-AF65-F5344CB8AC3E}">
        <p14:creationId xmlns:p14="http://schemas.microsoft.com/office/powerpoint/2010/main" val="41706323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926A4C1-FD83-CD27-38DB-76A2FEC30DD7}"/>
              </a:ext>
            </a:extLst>
          </p:cNvPr>
          <p:cNvSpPr>
            <a:spLocks noGrp="1"/>
          </p:cNvSpPr>
          <p:nvPr>
            <p:ph type="title"/>
          </p:nvPr>
        </p:nvSpPr>
        <p:spPr>
          <a:xfrm>
            <a:off x="838200" y="365125"/>
            <a:ext cx="10515600" cy="1325563"/>
          </a:xfrm>
        </p:spPr>
        <p:txBody>
          <a:bodyPr>
            <a:normAutofit/>
          </a:bodyPr>
          <a:lstStyle/>
          <a:p>
            <a:r>
              <a:rPr lang="en-US" sz="4200"/>
              <a:t>Internal marketing process</a:t>
            </a:r>
            <a:br>
              <a:rPr lang="en-US" sz="4200"/>
            </a:br>
            <a:endParaRPr lang="en-US" sz="420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1041DB9-FA14-A9ED-7A13-FFB68F48B89D}"/>
              </a:ext>
            </a:extLst>
          </p:cNvPr>
          <p:cNvSpPr>
            <a:spLocks noGrp="1"/>
          </p:cNvSpPr>
          <p:nvPr>
            <p:ph idx="1"/>
          </p:nvPr>
        </p:nvSpPr>
        <p:spPr>
          <a:xfrm>
            <a:off x="838200" y="1929384"/>
            <a:ext cx="10515600" cy="4251960"/>
          </a:xfrm>
        </p:spPr>
        <p:txBody>
          <a:bodyPr>
            <a:normAutofit/>
          </a:bodyPr>
          <a:lstStyle/>
          <a:p>
            <a:r>
              <a:rPr lang="en-US" sz="2200" dirty="0"/>
              <a:t>d) Developing congenial environment: The employees should feel confident sharing their views with their immediate seniors as well as with the top authorities for the purpose of improving the service quality or reduction in the customer waiting time.</a:t>
            </a:r>
          </a:p>
          <a:p>
            <a:r>
              <a:rPr lang="en-US" sz="2200" dirty="0"/>
              <a:t>e) Empowering employees: The level of belongingness and motivation is directly proportional to the degree of empowerment offered to the service staff. </a:t>
            </a:r>
          </a:p>
          <a:p>
            <a:r>
              <a:rPr lang="en-US" sz="2200" dirty="0"/>
              <a:t>f) Reward: Rewarding the service employees for their exceptional performance in discharging their duties</a:t>
            </a:r>
          </a:p>
        </p:txBody>
      </p:sp>
    </p:spTree>
    <p:extLst>
      <p:ext uri="{BB962C8B-B14F-4D97-AF65-F5344CB8AC3E}">
        <p14:creationId xmlns:p14="http://schemas.microsoft.com/office/powerpoint/2010/main" val="30012367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C55F54E-19F7-E777-3B12-8950204EE600}"/>
              </a:ext>
            </a:extLst>
          </p:cNvPr>
          <p:cNvSpPr>
            <a:spLocks noGrp="1"/>
          </p:cNvSpPr>
          <p:nvPr>
            <p:ph type="title"/>
          </p:nvPr>
        </p:nvSpPr>
        <p:spPr>
          <a:xfrm>
            <a:off x="761800" y="762001"/>
            <a:ext cx="5334197" cy="1708242"/>
          </a:xfrm>
        </p:spPr>
        <p:txBody>
          <a:bodyPr anchor="ctr">
            <a:normAutofit/>
          </a:bodyPr>
          <a:lstStyle/>
          <a:p>
            <a:r>
              <a:rPr lang="en-US" sz="4000"/>
              <a:t>Roles of Internal Marketing in a business</a:t>
            </a:r>
          </a:p>
        </p:txBody>
      </p:sp>
      <p:sp>
        <p:nvSpPr>
          <p:cNvPr id="3" name="Content Placeholder 2">
            <a:extLst>
              <a:ext uri="{FF2B5EF4-FFF2-40B4-BE49-F238E27FC236}">
                <a16:creationId xmlns:a16="http://schemas.microsoft.com/office/drawing/2014/main" id="{31F02467-B495-237B-C8DD-45B9529747B6}"/>
              </a:ext>
            </a:extLst>
          </p:cNvPr>
          <p:cNvSpPr>
            <a:spLocks noGrp="1"/>
          </p:cNvSpPr>
          <p:nvPr>
            <p:ph idx="1"/>
          </p:nvPr>
        </p:nvSpPr>
        <p:spPr>
          <a:xfrm>
            <a:off x="761800" y="2470244"/>
            <a:ext cx="5334197" cy="3769835"/>
          </a:xfrm>
        </p:spPr>
        <p:txBody>
          <a:bodyPr anchor="ctr">
            <a:normAutofit/>
          </a:bodyPr>
          <a:lstStyle/>
          <a:p>
            <a:pPr marL="0" indent="0">
              <a:buNone/>
            </a:pPr>
            <a:endParaRPr lang="en-US" sz="2000"/>
          </a:p>
          <a:p>
            <a:r>
              <a:rPr lang="en-US" sz="2000"/>
              <a:t>Management of change: Internal marketing may be used to place and gain acceptance of new systems such as the introduction of information technology and new working practices, and other changes. </a:t>
            </a:r>
          </a:p>
          <a:p>
            <a:r>
              <a:rPr lang="en-US" sz="2000"/>
              <a:t>Building corporate image: Internal marketing can play a key role in creating awareness and appreciation of the company’s aims and strengths - as all employees are potential company ambassadors.</a:t>
            </a:r>
          </a:p>
          <a:p>
            <a:endParaRPr lang="en-US" sz="2000"/>
          </a:p>
        </p:txBody>
      </p:sp>
      <p:pic>
        <p:nvPicPr>
          <p:cNvPr id="5" name="Picture 4" descr="Wooden blocks stacked to create a bar graph">
            <a:extLst>
              <a:ext uri="{FF2B5EF4-FFF2-40B4-BE49-F238E27FC236}">
                <a16:creationId xmlns:a16="http://schemas.microsoft.com/office/drawing/2014/main" id="{7081D760-E562-95F2-E2C7-D5BABBBAE418}"/>
              </a:ext>
            </a:extLst>
          </p:cNvPr>
          <p:cNvPicPr>
            <a:picLocks noChangeAspect="1"/>
          </p:cNvPicPr>
          <p:nvPr/>
        </p:nvPicPr>
        <p:blipFill rotWithShape="1">
          <a:blip r:embed="rId2"/>
          <a:srcRect l="29453" r="18711"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15153237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a:extLst>
              <a:ext uri="{FF2B5EF4-FFF2-40B4-BE49-F238E27FC236}">
                <a16:creationId xmlns:a16="http://schemas.microsoft.com/office/drawing/2014/main" id="{A99050EE-26AF-4253-BD50-F0FCD965A8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0284" y="575361"/>
            <a:ext cx="5707277" cy="5707277"/>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C55F54E-19F7-E777-3B12-8950204EE600}"/>
              </a:ext>
            </a:extLst>
          </p:cNvPr>
          <p:cNvSpPr>
            <a:spLocks noGrp="1"/>
          </p:cNvSpPr>
          <p:nvPr>
            <p:ph type="title"/>
          </p:nvPr>
        </p:nvSpPr>
        <p:spPr>
          <a:xfrm>
            <a:off x="838200" y="1748452"/>
            <a:ext cx="4974771" cy="3587786"/>
          </a:xfrm>
        </p:spPr>
        <p:txBody>
          <a:bodyPr>
            <a:normAutofit/>
          </a:bodyPr>
          <a:lstStyle/>
          <a:p>
            <a:pPr algn="ctr"/>
            <a:r>
              <a:rPr lang="en-US">
                <a:solidFill>
                  <a:schemeClr val="bg1"/>
                </a:solidFill>
              </a:rPr>
              <a:t>Roles of Internal Marketing in a business</a:t>
            </a:r>
          </a:p>
        </p:txBody>
      </p:sp>
      <p:grpSp>
        <p:nvGrpSpPr>
          <p:cNvPr id="12" name="Graphic 190">
            <a:extLst>
              <a:ext uri="{FF2B5EF4-FFF2-40B4-BE49-F238E27FC236}">
                <a16:creationId xmlns:a16="http://schemas.microsoft.com/office/drawing/2014/main" id="{00E015F5-1A99-4E40-BC3D-7707802996B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93117" y="1193254"/>
            <a:ext cx="1291642" cy="429215"/>
            <a:chOff x="2504802" y="1755501"/>
            <a:chExt cx="1598829" cy="531293"/>
          </a:xfrm>
          <a:solidFill>
            <a:schemeClr val="bg1"/>
          </a:solidFill>
        </p:grpSpPr>
        <p:sp>
          <p:nvSpPr>
            <p:cNvPr id="13" name="Freeform: Shape 12">
              <a:extLst>
                <a:ext uri="{FF2B5EF4-FFF2-40B4-BE49-F238E27FC236}">
                  <a16:creationId xmlns:a16="http://schemas.microsoft.com/office/drawing/2014/main" id="{3FE6F571-2BB7-46DA-A3D9-B32ADDC16A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2113855"/>
              <a:ext cx="1598614" cy="172939"/>
            </a:xfrm>
            <a:custGeom>
              <a:avLst/>
              <a:gdLst>
                <a:gd name="connsiteX0" fmla="*/ 1248648 w 1598614"/>
                <a:gd name="connsiteY0" fmla="*/ 172939 h 172939"/>
                <a:gd name="connsiteX1" fmla="*/ 1123031 w 1598614"/>
                <a:gd name="connsiteY1" fmla="*/ 92708 h 172939"/>
                <a:gd name="connsiteX2" fmla="*/ 1024085 w 1598614"/>
                <a:gd name="connsiteY2" fmla="*/ 29469 h 172939"/>
                <a:gd name="connsiteX3" fmla="*/ 925140 w 1598614"/>
                <a:gd name="connsiteY3" fmla="*/ 92708 h 172939"/>
                <a:gd name="connsiteX4" fmla="*/ 799522 w 1598614"/>
                <a:gd name="connsiteY4" fmla="*/ 172939 h 172939"/>
                <a:gd name="connsiteX5" fmla="*/ 799522 w 1598614"/>
                <a:gd name="connsiteY5" fmla="*/ 172939 h 172939"/>
                <a:gd name="connsiteX6" fmla="*/ 673905 w 1598614"/>
                <a:gd name="connsiteY6" fmla="*/ 92708 h 172939"/>
                <a:gd name="connsiteX7" fmla="*/ 574959 w 1598614"/>
                <a:gd name="connsiteY7" fmla="*/ 29469 h 172939"/>
                <a:gd name="connsiteX8" fmla="*/ 476014 w 1598614"/>
                <a:gd name="connsiteY8" fmla="*/ 92708 h 172939"/>
                <a:gd name="connsiteX9" fmla="*/ 350396 w 1598614"/>
                <a:gd name="connsiteY9" fmla="*/ 172939 h 172939"/>
                <a:gd name="connsiteX10" fmla="*/ 224778 w 1598614"/>
                <a:gd name="connsiteY10" fmla="*/ 92708 h 172939"/>
                <a:gd name="connsiteX11" fmla="*/ 125833 w 1598614"/>
                <a:gd name="connsiteY11" fmla="*/ 29469 h 172939"/>
                <a:gd name="connsiteX12" fmla="*/ 26887 w 1598614"/>
                <a:gd name="connsiteY12" fmla="*/ 92708 h 172939"/>
                <a:gd name="connsiteX13" fmla="*/ 0 w 1598614"/>
                <a:gd name="connsiteY13" fmla="*/ 80232 h 172939"/>
                <a:gd name="connsiteX14" fmla="*/ 125618 w 1598614"/>
                <a:gd name="connsiteY14" fmla="*/ 0 h 172939"/>
                <a:gd name="connsiteX15" fmla="*/ 251235 w 1598614"/>
                <a:gd name="connsiteY15" fmla="*/ 80232 h 172939"/>
                <a:gd name="connsiteX16" fmla="*/ 350181 w 1598614"/>
                <a:gd name="connsiteY16" fmla="*/ 143471 h 172939"/>
                <a:gd name="connsiteX17" fmla="*/ 449126 w 1598614"/>
                <a:gd name="connsiteY17" fmla="*/ 80232 h 172939"/>
                <a:gd name="connsiteX18" fmla="*/ 574744 w 1598614"/>
                <a:gd name="connsiteY18" fmla="*/ 0 h 172939"/>
                <a:gd name="connsiteX19" fmla="*/ 700362 w 1598614"/>
                <a:gd name="connsiteY19" fmla="*/ 80232 h 172939"/>
                <a:gd name="connsiteX20" fmla="*/ 799307 w 1598614"/>
                <a:gd name="connsiteY20" fmla="*/ 143471 h 172939"/>
                <a:gd name="connsiteX21" fmla="*/ 799307 w 1598614"/>
                <a:gd name="connsiteY21" fmla="*/ 143471 h 172939"/>
                <a:gd name="connsiteX22" fmla="*/ 898253 w 1598614"/>
                <a:gd name="connsiteY22" fmla="*/ 80232 h 172939"/>
                <a:gd name="connsiteX23" fmla="*/ 1023870 w 1598614"/>
                <a:gd name="connsiteY23" fmla="*/ 0 h 172939"/>
                <a:gd name="connsiteX24" fmla="*/ 1149488 w 1598614"/>
                <a:gd name="connsiteY24" fmla="*/ 80232 h 172939"/>
                <a:gd name="connsiteX25" fmla="*/ 1248433 w 1598614"/>
                <a:gd name="connsiteY25" fmla="*/ 143471 h 172939"/>
                <a:gd name="connsiteX26" fmla="*/ 1347379 w 1598614"/>
                <a:gd name="connsiteY26" fmla="*/ 80232 h 172939"/>
                <a:gd name="connsiteX27" fmla="*/ 1472997 w 1598614"/>
                <a:gd name="connsiteY27" fmla="*/ 0 h 172939"/>
                <a:gd name="connsiteX28" fmla="*/ 1598614 w 1598614"/>
                <a:gd name="connsiteY28" fmla="*/ 80232 h 172939"/>
                <a:gd name="connsiteX29" fmla="*/ 1571942 w 1598614"/>
                <a:gd name="connsiteY29" fmla="*/ 92708 h 172939"/>
                <a:gd name="connsiteX30" fmla="*/ 1472997 w 1598614"/>
                <a:gd name="connsiteY30" fmla="*/ 29469 h 172939"/>
                <a:gd name="connsiteX31" fmla="*/ 1374051 w 1598614"/>
                <a:gd name="connsiteY31" fmla="*/ 92708 h 172939"/>
                <a:gd name="connsiteX32" fmla="*/ 1248648 w 1598614"/>
                <a:gd name="connsiteY32" fmla="*/ 172939 h 172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614" h="172939">
                  <a:moveTo>
                    <a:pt x="1248648" y="172939"/>
                  </a:moveTo>
                  <a:cubicBezTo>
                    <a:pt x="1194229" y="172939"/>
                    <a:pt x="1146046" y="142180"/>
                    <a:pt x="1123031" y="92708"/>
                  </a:cubicBezTo>
                  <a:cubicBezTo>
                    <a:pt x="1104962" y="53775"/>
                    <a:pt x="1067105" y="29469"/>
                    <a:pt x="1024085" y="29469"/>
                  </a:cubicBezTo>
                  <a:cubicBezTo>
                    <a:pt x="981066" y="29469"/>
                    <a:pt x="943208" y="53775"/>
                    <a:pt x="925140" y="92708"/>
                  </a:cubicBezTo>
                  <a:cubicBezTo>
                    <a:pt x="902124" y="142180"/>
                    <a:pt x="853942" y="172939"/>
                    <a:pt x="799522" y="172939"/>
                  </a:cubicBezTo>
                  <a:cubicBezTo>
                    <a:pt x="799522" y="172939"/>
                    <a:pt x="799522" y="172939"/>
                    <a:pt x="799522" y="172939"/>
                  </a:cubicBezTo>
                  <a:cubicBezTo>
                    <a:pt x="744887" y="172939"/>
                    <a:pt x="696920" y="142180"/>
                    <a:pt x="673905" y="92708"/>
                  </a:cubicBezTo>
                  <a:cubicBezTo>
                    <a:pt x="655836" y="53775"/>
                    <a:pt x="617979" y="29469"/>
                    <a:pt x="574959" y="29469"/>
                  </a:cubicBezTo>
                  <a:cubicBezTo>
                    <a:pt x="531939" y="29469"/>
                    <a:pt x="494082" y="53775"/>
                    <a:pt x="476014" y="92708"/>
                  </a:cubicBezTo>
                  <a:cubicBezTo>
                    <a:pt x="452998" y="142180"/>
                    <a:pt x="405031" y="172939"/>
                    <a:pt x="350396" y="172939"/>
                  </a:cubicBezTo>
                  <a:cubicBezTo>
                    <a:pt x="295976" y="172939"/>
                    <a:pt x="247794" y="142180"/>
                    <a:pt x="224778" y="92708"/>
                  </a:cubicBezTo>
                  <a:cubicBezTo>
                    <a:pt x="206710" y="53775"/>
                    <a:pt x="168853" y="29469"/>
                    <a:pt x="125833" y="29469"/>
                  </a:cubicBezTo>
                  <a:cubicBezTo>
                    <a:pt x="82813" y="29469"/>
                    <a:pt x="44956" y="53775"/>
                    <a:pt x="26887" y="92708"/>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268" y="30759"/>
                    <a:pt x="969235" y="0"/>
                    <a:pt x="1023870" y="0"/>
                  </a:cubicBezTo>
                  <a:cubicBezTo>
                    <a:pt x="1078505" y="0"/>
                    <a:pt x="1126472" y="30759"/>
                    <a:pt x="1149488" y="80232"/>
                  </a:cubicBezTo>
                  <a:cubicBezTo>
                    <a:pt x="1167556" y="119165"/>
                    <a:pt x="1205414" y="143471"/>
                    <a:pt x="1248433" y="143471"/>
                  </a:cubicBezTo>
                  <a:cubicBezTo>
                    <a:pt x="1291453" y="143471"/>
                    <a:pt x="1329311" y="119165"/>
                    <a:pt x="1347379" y="80232"/>
                  </a:cubicBezTo>
                  <a:cubicBezTo>
                    <a:pt x="1370394" y="30759"/>
                    <a:pt x="1418361" y="0"/>
                    <a:pt x="1472997" y="0"/>
                  </a:cubicBezTo>
                  <a:cubicBezTo>
                    <a:pt x="1527632" y="0"/>
                    <a:pt x="1575814" y="30759"/>
                    <a:pt x="1598614" y="80232"/>
                  </a:cubicBezTo>
                  <a:lnTo>
                    <a:pt x="1571942" y="92708"/>
                  </a:lnTo>
                  <a:cubicBezTo>
                    <a:pt x="1553874" y="53775"/>
                    <a:pt x="1515801" y="29469"/>
                    <a:pt x="1472997" y="29469"/>
                  </a:cubicBezTo>
                  <a:cubicBezTo>
                    <a:pt x="1429977" y="29469"/>
                    <a:pt x="1392119" y="53775"/>
                    <a:pt x="1374051" y="92708"/>
                  </a:cubicBezTo>
                  <a:cubicBezTo>
                    <a:pt x="1351251" y="142180"/>
                    <a:pt x="1303069" y="172939"/>
                    <a:pt x="1248648" y="172939"/>
                  </a:cubicBezTo>
                  <a:close/>
                </a:path>
              </a:pathLst>
            </a:custGeom>
            <a:grpFill/>
            <a:ln w="21496" cap="flat">
              <a:noFill/>
              <a:prstDash val="solid"/>
              <a:miter/>
            </a:ln>
          </p:spPr>
          <p:txBody>
            <a:bodyPr rtlCol="0" anchor="ctr"/>
            <a:lstStyle/>
            <a:p>
              <a:endParaRPr lang="en-US"/>
            </a:p>
          </p:txBody>
        </p:sp>
        <p:sp>
          <p:nvSpPr>
            <p:cNvPr id="14" name="Freeform: Shape 13">
              <a:extLst>
                <a:ext uri="{FF2B5EF4-FFF2-40B4-BE49-F238E27FC236}">
                  <a16:creationId xmlns:a16="http://schemas.microsoft.com/office/drawing/2014/main" id="{A905CC16-753C-4B9F-B3E2-C456795AED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1755501"/>
              <a:ext cx="1598829" cy="172724"/>
            </a:xfrm>
            <a:custGeom>
              <a:avLst/>
              <a:gdLst>
                <a:gd name="connsiteX0" fmla="*/ 1248648 w 1598829"/>
                <a:gd name="connsiteY0" fmla="*/ 172724 h 172724"/>
                <a:gd name="connsiteX1" fmla="*/ 1123031 w 1598829"/>
                <a:gd name="connsiteY1" fmla="*/ 92492 h 172724"/>
                <a:gd name="connsiteX2" fmla="*/ 1024085 w 1598829"/>
                <a:gd name="connsiteY2" fmla="*/ 29253 h 172724"/>
                <a:gd name="connsiteX3" fmla="*/ 925140 w 1598829"/>
                <a:gd name="connsiteY3" fmla="*/ 92492 h 172724"/>
                <a:gd name="connsiteX4" fmla="*/ 799522 w 1598829"/>
                <a:gd name="connsiteY4" fmla="*/ 172724 h 172724"/>
                <a:gd name="connsiteX5" fmla="*/ 799522 w 1598829"/>
                <a:gd name="connsiteY5" fmla="*/ 172724 h 172724"/>
                <a:gd name="connsiteX6" fmla="*/ 673905 w 1598829"/>
                <a:gd name="connsiteY6" fmla="*/ 92492 h 172724"/>
                <a:gd name="connsiteX7" fmla="*/ 574959 w 1598829"/>
                <a:gd name="connsiteY7" fmla="*/ 29253 h 172724"/>
                <a:gd name="connsiteX8" fmla="*/ 476014 w 1598829"/>
                <a:gd name="connsiteY8" fmla="*/ 92492 h 172724"/>
                <a:gd name="connsiteX9" fmla="*/ 350396 w 1598829"/>
                <a:gd name="connsiteY9" fmla="*/ 172724 h 172724"/>
                <a:gd name="connsiteX10" fmla="*/ 224778 w 1598829"/>
                <a:gd name="connsiteY10" fmla="*/ 92492 h 172724"/>
                <a:gd name="connsiteX11" fmla="*/ 125833 w 1598829"/>
                <a:gd name="connsiteY11" fmla="*/ 29253 h 172724"/>
                <a:gd name="connsiteX12" fmla="*/ 26887 w 1598829"/>
                <a:gd name="connsiteY12" fmla="*/ 92492 h 172724"/>
                <a:gd name="connsiteX13" fmla="*/ 0 w 1598829"/>
                <a:gd name="connsiteY13" fmla="*/ 80232 h 172724"/>
                <a:gd name="connsiteX14" fmla="*/ 125618 w 1598829"/>
                <a:gd name="connsiteY14" fmla="*/ 0 h 172724"/>
                <a:gd name="connsiteX15" fmla="*/ 251235 w 1598829"/>
                <a:gd name="connsiteY15" fmla="*/ 80232 h 172724"/>
                <a:gd name="connsiteX16" fmla="*/ 350181 w 1598829"/>
                <a:gd name="connsiteY16" fmla="*/ 143471 h 172724"/>
                <a:gd name="connsiteX17" fmla="*/ 449126 w 1598829"/>
                <a:gd name="connsiteY17" fmla="*/ 80232 h 172724"/>
                <a:gd name="connsiteX18" fmla="*/ 574744 w 1598829"/>
                <a:gd name="connsiteY18" fmla="*/ 0 h 172724"/>
                <a:gd name="connsiteX19" fmla="*/ 700362 w 1598829"/>
                <a:gd name="connsiteY19" fmla="*/ 80232 h 172724"/>
                <a:gd name="connsiteX20" fmla="*/ 799307 w 1598829"/>
                <a:gd name="connsiteY20" fmla="*/ 143471 h 172724"/>
                <a:gd name="connsiteX21" fmla="*/ 799307 w 1598829"/>
                <a:gd name="connsiteY21" fmla="*/ 143471 h 172724"/>
                <a:gd name="connsiteX22" fmla="*/ 898253 w 1598829"/>
                <a:gd name="connsiteY22" fmla="*/ 80232 h 172724"/>
                <a:gd name="connsiteX23" fmla="*/ 1024085 w 1598829"/>
                <a:gd name="connsiteY23" fmla="*/ 0 h 172724"/>
                <a:gd name="connsiteX24" fmla="*/ 1149703 w 1598829"/>
                <a:gd name="connsiteY24" fmla="*/ 80232 h 172724"/>
                <a:gd name="connsiteX25" fmla="*/ 1248648 w 1598829"/>
                <a:gd name="connsiteY25" fmla="*/ 143471 h 172724"/>
                <a:gd name="connsiteX26" fmla="*/ 1347594 w 1598829"/>
                <a:gd name="connsiteY26" fmla="*/ 80232 h 172724"/>
                <a:gd name="connsiteX27" fmla="*/ 1473212 w 1598829"/>
                <a:gd name="connsiteY27" fmla="*/ 0 h 172724"/>
                <a:gd name="connsiteX28" fmla="*/ 1598829 w 1598829"/>
                <a:gd name="connsiteY28" fmla="*/ 80232 h 172724"/>
                <a:gd name="connsiteX29" fmla="*/ 1572157 w 1598829"/>
                <a:gd name="connsiteY29" fmla="*/ 92492 h 172724"/>
                <a:gd name="connsiteX30" fmla="*/ 1473212 w 1598829"/>
                <a:gd name="connsiteY30" fmla="*/ 29253 h 172724"/>
                <a:gd name="connsiteX31" fmla="*/ 1374266 w 1598829"/>
                <a:gd name="connsiteY31" fmla="*/ 92492 h 172724"/>
                <a:gd name="connsiteX32" fmla="*/ 1248648 w 1598829"/>
                <a:gd name="connsiteY32" fmla="*/ 172724 h 1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829" h="172724">
                  <a:moveTo>
                    <a:pt x="1248648" y="172724"/>
                  </a:moveTo>
                  <a:cubicBezTo>
                    <a:pt x="1194229" y="172724"/>
                    <a:pt x="1146046" y="141965"/>
                    <a:pt x="1123031" y="92492"/>
                  </a:cubicBezTo>
                  <a:cubicBezTo>
                    <a:pt x="1104962" y="53560"/>
                    <a:pt x="1067105" y="29253"/>
                    <a:pt x="1024085" y="29253"/>
                  </a:cubicBezTo>
                  <a:cubicBezTo>
                    <a:pt x="981066" y="29253"/>
                    <a:pt x="943208" y="53560"/>
                    <a:pt x="925140" y="92492"/>
                  </a:cubicBezTo>
                  <a:cubicBezTo>
                    <a:pt x="902124" y="141965"/>
                    <a:pt x="853942" y="172724"/>
                    <a:pt x="799522" y="172724"/>
                  </a:cubicBezTo>
                  <a:cubicBezTo>
                    <a:pt x="799522" y="172724"/>
                    <a:pt x="799522" y="172724"/>
                    <a:pt x="799522" y="172724"/>
                  </a:cubicBezTo>
                  <a:cubicBezTo>
                    <a:pt x="744887" y="172724"/>
                    <a:pt x="696920" y="141965"/>
                    <a:pt x="673905" y="92492"/>
                  </a:cubicBezTo>
                  <a:cubicBezTo>
                    <a:pt x="655836" y="53560"/>
                    <a:pt x="617979" y="29253"/>
                    <a:pt x="574959" y="29253"/>
                  </a:cubicBezTo>
                  <a:cubicBezTo>
                    <a:pt x="531939" y="29253"/>
                    <a:pt x="494082" y="53560"/>
                    <a:pt x="476014" y="92492"/>
                  </a:cubicBezTo>
                  <a:cubicBezTo>
                    <a:pt x="452998" y="141965"/>
                    <a:pt x="405031" y="172724"/>
                    <a:pt x="350396" y="172724"/>
                  </a:cubicBezTo>
                  <a:cubicBezTo>
                    <a:pt x="295976" y="172724"/>
                    <a:pt x="247794" y="141965"/>
                    <a:pt x="224778" y="92492"/>
                  </a:cubicBezTo>
                  <a:cubicBezTo>
                    <a:pt x="206710" y="53560"/>
                    <a:pt x="168853" y="29253"/>
                    <a:pt x="125833" y="29253"/>
                  </a:cubicBezTo>
                  <a:cubicBezTo>
                    <a:pt x="82813" y="29253"/>
                    <a:pt x="44956" y="53560"/>
                    <a:pt x="26887" y="92492"/>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483" y="30759"/>
                    <a:pt x="969450" y="0"/>
                    <a:pt x="1024085" y="0"/>
                  </a:cubicBezTo>
                  <a:cubicBezTo>
                    <a:pt x="1078720" y="0"/>
                    <a:pt x="1126688" y="30759"/>
                    <a:pt x="1149703" y="80232"/>
                  </a:cubicBezTo>
                  <a:cubicBezTo>
                    <a:pt x="1167771" y="119165"/>
                    <a:pt x="1205629" y="143471"/>
                    <a:pt x="1248648" y="143471"/>
                  </a:cubicBezTo>
                  <a:cubicBezTo>
                    <a:pt x="1291668" y="143471"/>
                    <a:pt x="1329526" y="119165"/>
                    <a:pt x="1347594" y="80232"/>
                  </a:cubicBezTo>
                  <a:cubicBezTo>
                    <a:pt x="1370610" y="30759"/>
                    <a:pt x="1418792" y="0"/>
                    <a:pt x="1473212" y="0"/>
                  </a:cubicBezTo>
                  <a:cubicBezTo>
                    <a:pt x="1527847" y="0"/>
                    <a:pt x="1576029" y="30759"/>
                    <a:pt x="1598829" y="80232"/>
                  </a:cubicBezTo>
                  <a:lnTo>
                    <a:pt x="1572157" y="92492"/>
                  </a:lnTo>
                  <a:cubicBezTo>
                    <a:pt x="1554089" y="53560"/>
                    <a:pt x="1516016" y="29253"/>
                    <a:pt x="1473212" y="29253"/>
                  </a:cubicBezTo>
                  <a:cubicBezTo>
                    <a:pt x="1430192" y="29253"/>
                    <a:pt x="1392335" y="53560"/>
                    <a:pt x="1374266" y="92492"/>
                  </a:cubicBezTo>
                  <a:cubicBezTo>
                    <a:pt x="1351251" y="141965"/>
                    <a:pt x="1303069" y="172724"/>
                    <a:pt x="1248648" y="172724"/>
                  </a:cubicBezTo>
                  <a:close/>
                </a:path>
              </a:pathLst>
            </a:custGeom>
            <a:grpFill/>
            <a:ln w="21496" cap="flat">
              <a:noFill/>
              <a:prstDash val="solid"/>
              <a:miter/>
            </a:ln>
          </p:spPr>
          <p:txBody>
            <a:bodyPr rtlCol="0" anchor="ctr"/>
            <a:lstStyle/>
            <a:p>
              <a:endParaRPr lang="en-US"/>
            </a:p>
          </p:txBody>
        </p:sp>
      </p:grpSp>
      <p:sp>
        <p:nvSpPr>
          <p:cNvPr id="16" name="Graphic 212">
            <a:extLst>
              <a:ext uri="{FF2B5EF4-FFF2-40B4-BE49-F238E27FC236}">
                <a16:creationId xmlns:a16="http://schemas.microsoft.com/office/drawing/2014/main" id="{D0C78466-EB6E-45A0-99A6-A00789ACD9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7727" y="421588"/>
            <a:ext cx="1291468" cy="1291468"/>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18" name="Graphic 212">
            <a:extLst>
              <a:ext uri="{FF2B5EF4-FFF2-40B4-BE49-F238E27FC236}">
                <a16:creationId xmlns:a16="http://schemas.microsoft.com/office/drawing/2014/main" id="{E99F76E4-5DFD-4DBE-B042-66FBCD118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7727" y="421588"/>
            <a:ext cx="1291468" cy="1291468"/>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grpSp>
        <p:nvGrpSpPr>
          <p:cNvPr id="20" name="Graphic 4">
            <a:extLst>
              <a:ext uri="{FF2B5EF4-FFF2-40B4-BE49-F238E27FC236}">
                <a16:creationId xmlns:a16="http://schemas.microsoft.com/office/drawing/2014/main" id="{5468B3A9-705E-43C3-A742-0619B0D8F2E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80915" y="4748271"/>
            <a:ext cx="1330536" cy="1330521"/>
            <a:chOff x="5734037" y="3067039"/>
            <a:chExt cx="724483" cy="724489"/>
          </a:xfrm>
          <a:solidFill>
            <a:schemeClr val="bg1"/>
          </a:solidFill>
        </p:grpSpPr>
        <p:sp>
          <p:nvSpPr>
            <p:cNvPr id="21" name="Freeform: Shape 20">
              <a:extLst>
                <a:ext uri="{FF2B5EF4-FFF2-40B4-BE49-F238E27FC236}">
                  <a16:creationId xmlns:a16="http://schemas.microsoft.com/office/drawing/2014/main" id="{29D439AD-5D67-497C-B831-D17FC3E592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067039"/>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23F54BF2-C71C-45C5-9408-3B5E011B0F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2BBABE17-DB56-44AB-934B-63C07C79F0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CB483D20-A128-4076-AF54-88646172B8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E5EFA818-FDDA-49E9-B11F-E9DC1854A9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EA1F8728-F8F7-4828-A718-A15E7663EA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8DA1F73F-AA1D-41D7-BAAB-292FD94A3E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D9441DEA-C85E-4B9C-A48D-8437854C4C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26284"/>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15EBAA20-1368-4495-8D7C-820FAD8ECF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2628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0FB92591-626C-4D2B-A3E6-EC8742D67B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D392448D-513F-4528-9D8D-A151982041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61946BAE-1546-4EA4-A108-A799BF5D2C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42A8EC93-6A35-4D37-A8CB-59362BF875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126284"/>
              <a:ext cx="14097" cy="14097"/>
            </a:xfrm>
            <a:custGeom>
              <a:avLst/>
              <a:gdLst>
                <a:gd name="connsiteX0" fmla="*/ 14097 w 14097"/>
                <a:gd name="connsiteY0" fmla="*/ 7049 h 14097"/>
                <a:gd name="connsiteX1" fmla="*/ 7048 w 14097"/>
                <a:gd name="connsiteY1" fmla="*/ 14097 h 14097"/>
                <a:gd name="connsiteX2" fmla="*/ 0 w 14097"/>
                <a:gd name="connsiteY2" fmla="*/ 7049 h 14097"/>
                <a:gd name="connsiteX3" fmla="*/ 7048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4" name="Freeform: Shape 33">
              <a:extLst>
                <a:ext uri="{FF2B5EF4-FFF2-40B4-BE49-F238E27FC236}">
                  <a16:creationId xmlns:a16="http://schemas.microsoft.com/office/drawing/2014/main" id="{AFC3ECA2-E914-4D83-ABF9-B9FFD96E92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5" name="Freeform: Shape 34">
              <a:extLst>
                <a:ext uri="{FF2B5EF4-FFF2-40B4-BE49-F238E27FC236}">
                  <a16:creationId xmlns:a16="http://schemas.microsoft.com/office/drawing/2014/main" id="{712B1108-9AAC-4F10-A64F-0D6963E518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8543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36" name="Freeform: Shape 35">
              <a:extLst>
                <a:ext uri="{FF2B5EF4-FFF2-40B4-BE49-F238E27FC236}">
                  <a16:creationId xmlns:a16="http://schemas.microsoft.com/office/drawing/2014/main" id="{284CDA0C-B2AB-4791-83B1-C053C061D6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37" name="Freeform: Shape 36">
              <a:extLst>
                <a:ext uri="{FF2B5EF4-FFF2-40B4-BE49-F238E27FC236}">
                  <a16:creationId xmlns:a16="http://schemas.microsoft.com/office/drawing/2014/main" id="{F857BF6B-E0CA-49C0-8827-B44CE8B928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8" name="Freeform: Shape 37">
              <a:extLst>
                <a:ext uri="{FF2B5EF4-FFF2-40B4-BE49-F238E27FC236}">
                  <a16:creationId xmlns:a16="http://schemas.microsoft.com/office/drawing/2014/main" id="{6D7B06A7-ADDF-4F27-B11F-08422FC180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9" name="Freeform: Shape 38">
              <a:extLst>
                <a:ext uri="{FF2B5EF4-FFF2-40B4-BE49-F238E27FC236}">
                  <a16:creationId xmlns:a16="http://schemas.microsoft.com/office/drawing/2014/main" id="{E8B0DA6C-71D7-4FCB-AE4C-035E0ADB50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40" name="Freeform: Shape 39">
              <a:extLst>
                <a:ext uri="{FF2B5EF4-FFF2-40B4-BE49-F238E27FC236}">
                  <a16:creationId xmlns:a16="http://schemas.microsoft.com/office/drawing/2014/main" id="{EB078173-ADFB-480D-91A4-4D71C01098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41" name="Freeform: Shape 40">
              <a:extLst>
                <a:ext uri="{FF2B5EF4-FFF2-40B4-BE49-F238E27FC236}">
                  <a16:creationId xmlns:a16="http://schemas.microsoft.com/office/drawing/2014/main" id="{AAA4027A-C97B-4C9A-B04C-EBE2112200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42" name="Freeform: Shape 41">
              <a:extLst>
                <a:ext uri="{FF2B5EF4-FFF2-40B4-BE49-F238E27FC236}">
                  <a16:creationId xmlns:a16="http://schemas.microsoft.com/office/drawing/2014/main" id="{C06DA92D-C6D0-4C7D-98CF-D9576912E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24467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43" name="Freeform: Shape 42">
              <a:extLst>
                <a:ext uri="{FF2B5EF4-FFF2-40B4-BE49-F238E27FC236}">
                  <a16:creationId xmlns:a16="http://schemas.microsoft.com/office/drawing/2014/main" id="{D6601653-3941-4C9B-BD39-62EECE23AE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244677"/>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44" name="Freeform: Shape 43">
              <a:extLst>
                <a:ext uri="{FF2B5EF4-FFF2-40B4-BE49-F238E27FC236}">
                  <a16:creationId xmlns:a16="http://schemas.microsoft.com/office/drawing/2014/main" id="{2BC4A394-4FFE-4BFE-9A59-2B624E0711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45" name="Freeform: Shape 44">
              <a:extLst>
                <a:ext uri="{FF2B5EF4-FFF2-40B4-BE49-F238E27FC236}">
                  <a16:creationId xmlns:a16="http://schemas.microsoft.com/office/drawing/2014/main" id="{EB4EABA5-FDCF-4F6F-8FF1-6FDFF50580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46" name="Freeform: Shape 45">
              <a:extLst>
                <a:ext uri="{FF2B5EF4-FFF2-40B4-BE49-F238E27FC236}">
                  <a16:creationId xmlns:a16="http://schemas.microsoft.com/office/drawing/2014/main" id="{10F3C940-2320-488A-B24C-AB0A4FB539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47" name="Freeform: Shape 46">
              <a:extLst>
                <a:ext uri="{FF2B5EF4-FFF2-40B4-BE49-F238E27FC236}">
                  <a16:creationId xmlns:a16="http://schemas.microsoft.com/office/drawing/2014/main" id="{F525BA82-37D8-47ED-AFF6-AE57124A4E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24467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48" name="Freeform: Shape 47">
              <a:extLst>
                <a:ext uri="{FF2B5EF4-FFF2-40B4-BE49-F238E27FC236}">
                  <a16:creationId xmlns:a16="http://schemas.microsoft.com/office/drawing/2014/main" id="{C2D78955-C80F-4DA3-83AA-D28A5A6FAD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49" name="Freeform: Shape 48">
              <a:extLst>
                <a:ext uri="{FF2B5EF4-FFF2-40B4-BE49-F238E27FC236}">
                  <a16:creationId xmlns:a16="http://schemas.microsoft.com/office/drawing/2014/main" id="{BC23DAAC-7C06-4012-8CBB-8E3126B68B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0382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50" name="Freeform: Shape 49">
              <a:extLst>
                <a:ext uri="{FF2B5EF4-FFF2-40B4-BE49-F238E27FC236}">
                  <a16:creationId xmlns:a16="http://schemas.microsoft.com/office/drawing/2014/main" id="{60D19F80-DC80-49EC-8EDD-7889092C18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1" name="Freeform: Shape 50">
              <a:extLst>
                <a:ext uri="{FF2B5EF4-FFF2-40B4-BE49-F238E27FC236}">
                  <a16:creationId xmlns:a16="http://schemas.microsoft.com/office/drawing/2014/main" id="{11F50BB3-EA39-4693-BAE1-1101EF0A41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2" name="Freeform: Shape 51">
              <a:extLst>
                <a:ext uri="{FF2B5EF4-FFF2-40B4-BE49-F238E27FC236}">
                  <a16:creationId xmlns:a16="http://schemas.microsoft.com/office/drawing/2014/main" id="{00EFD45B-69A8-47F6-A5BF-779F7EB49F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3" name="Freeform: Shape 52">
              <a:extLst>
                <a:ext uri="{FF2B5EF4-FFF2-40B4-BE49-F238E27FC236}">
                  <a16:creationId xmlns:a16="http://schemas.microsoft.com/office/drawing/2014/main" id="{9E53C464-7272-4EBC-830B-CB29A96988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4" name="Freeform: Shape 53">
              <a:extLst>
                <a:ext uri="{FF2B5EF4-FFF2-40B4-BE49-F238E27FC236}">
                  <a16:creationId xmlns:a16="http://schemas.microsoft.com/office/drawing/2014/main" id="{B6BF10CE-C2AD-487A-9402-8D5C746ECF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0382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5" name="Freeform: Shape 54">
              <a:extLst>
                <a:ext uri="{FF2B5EF4-FFF2-40B4-BE49-F238E27FC236}">
                  <a16:creationId xmlns:a16="http://schemas.microsoft.com/office/drawing/2014/main" id="{1064C7FE-F8EB-47EF-97FA-348A520599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6" name="Freeform: Shape 55">
              <a:extLst>
                <a:ext uri="{FF2B5EF4-FFF2-40B4-BE49-F238E27FC236}">
                  <a16:creationId xmlns:a16="http://schemas.microsoft.com/office/drawing/2014/main" id="{A991C553-06A1-4F26-BBBC-80F7E11E7A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63074"/>
              <a:ext cx="14192" cy="14097"/>
            </a:xfrm>
            <a:custGeom>
              <a:avLst/>
              <a:gdLst>
                <a:gd name="connsiteX0" fmla="*/ 14192 w 14192"/>
                <a:gd name="connsiteY0" fmla="*/ 7048 h 14097"/>
                <a:gd name="connsiteX1" fmla="*/ 7144 w 14192"/>
                <a:gd name="connsiteY1" fmla="*/ 14097 h 14097"/>
                <a:gd name="connsiteX2" fmla="*/ 0 w 14192"/>
                <a:gd name="connsiteY2" fmla="*/ 7048 h 14097"/>
                <a:gd name="connsiteX3" fmla="*/ 7049 w 14192"/>
                <a:gd name="connsiteY3" fmla="*/ 0 h 14097"/>
                <a:gd name="connsiteX4" fmla="*/ 14192 w 14192"/>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57" name="Freeform: Shape 56">
              <a:extLst>
                <a:ext uri="{FF2B5EF4-FFF2-40B4-BE49-F238E27FC236}">
                  <a16:creationId xmlns:a16="http://schemas.microsoft.com/office/drawing/2014/main" id="{BCE9C081-2191-4C84-956E-F106BB015C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8" name="Freeform: Shape 57">
              <a:extLst>
                <a:ext uri="{FF2B5EF4-FFF2-40B4-BE49-F238E27FC236}">
                  <a16:creationId xmlns:a16="http://schemas.microsoft.com/office/drawing/2014/main" id="{292F6F03-BC34-40C6-8F17-7A169CD72F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9" name="Freeform: Shape 58">
              <a:extLst>
                <a:ext uri="{FF2B5EF4-FFF2-40B4-BE49-F238E27FC236}">
                  <a16:creationId xmlns:a16="http://schemas.microsoft.com/office/drawing/2014/main" id="{A5101B80-7351-4F0F-AB7D-3E40B4D266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0" name="Freeform: Shape 59">
              <a:extLst>
                <a:ext uri="{FF2B5EF4-FFF2-40B4-BE49-F238E27FC236}">
                  <a16:creationId xmlns:a16="http://schemas.microsoft.com/office/drawing/2014/main" id="{0570EE1D-95AC-4660-8E96-7C8A36FEB6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1" name="Freeform: Shape 60">
              <a:extLst>
                <a:ext uri="{FF2B5EF4-FFF2-40B4-BE49-F238E27FC236}">
                  <a16:creationId xmlns:a16="http://schemas.microsoft.com/office/drawing/2014/main" id="{385D9A56-2D15-4E0A-B981-E168F09064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63074"/>
              <a:ext cx="14097" cy="14097"/>
            </a:xfrm>
            <a:custGeom>
              <a:avLst/>
              <a:gdLst>
                <a:gd name="connsiteX0" fmla="*/ 14097 w 14097"/>
                <a:gd name="connsiteY0" fmla="*/ 7048 h 14097"/>
                <a:gd name="connsiteX1" fmla="*/ 7048 w 14097"/>
                <a:gd name="connsiteY1" fmla="*/ 14097 h 14097"/>
                <a:gd name="connsiteX2" fmla="*/ 0 w 14097"/>
                <a:gd name="connsiteY2" fmla="*/ 7048 h 14097"/>
                <a:gd name="connsiteX3" fmla="*/ 7048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2" name="Freeform: Shape 61">
              <a:extLst>
                <a:ext uri="{FF2B5EF4-FFF2-40B4-BE49-F238E27FC236}">
                  <a16:creationId xmlns:a16="http://schemas.microsoft.com/office/drawing/2014/main" id="{28D0BA2F-9273-4EAA-AD17-C4EFE11403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3" name="Freeform: Shape 62">
              <a:extLst>
                <a:ext uri="{FF2B5EF4-FFF2-40B4-BE49-F238E27FC236}">
                  <a16:creationId xmlns:a16="http://schemas.microsoft.com/office/drawing/2014/main" id="{512CC54E-7976-4DC9-984C-45C2A23A72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2222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64" name="Freeform: Shape 63">
              <a:extLst>
                <a:ext uri="{FF2B5EF4-FFF2-40B4-BE49-F238E27FC236}">
                  <a16:creationId xmlns:a16="http://schemas.microsoft.com/office/drawing/2014/main" id="{C8A3FC72-9FF9-41F6-97E0-45A0FEE946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5" name="Freeform: Shape 64">
              <a:extLst>
                <a:ext uri="{FF2B5EF4-FFF2-40B4-BE49-F238E27FC236}">
                  <a16:creationId xmlns:a16="http://schemas.microsoft.com/office/drawing/2014/main" id="{48918C16-C9B6-40D5-93A0-DB547B644A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6" name="Freeform: Shape 65">
              <a:extLst>
                <a:ext uri="{FF2B5EF4-FFF2-40B4-BE49-F238E27FC236}">
                  <a16:creationId xmlns:a16="http://schemas.microsoft.com/office/drawing/2014/main" id="{A05612C6-4858-4854-A3D3-90CF1E1C75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7" name="Freeform: Shape 66">
              <a:extLst>
                <a:ext uri="{FF2B5EF4-FFF2-40B4-BE49-F238E27FC236}">
                  <a16:creationId xmlns:a16="http://schemas.microsoft.com/office/drawing/2014/main" id="{A8E88D77-C726-4008-849C-DA7361F885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8" name="Freeform: Shape 67">
              <a:extLst>
                <a:ext uri="{FF2B5EF4-FFF2-40B4-BE49-F238E27FC236}">
                  <a16:creationId xmlns:a16="http://schemas.microsoft.com/office/drawing/2014/main" id="{24CFE7CA-C955-4365-90C3-6272CB9A3C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42222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9" name="Freeform: Shape 68">
              <a:extLst>
                <a:ext uri="{FF2B5EF4-FFF2-40B4-BE49-F238E27FC236}">
                  <a16:creationId xmlns:a16="http://schemas.microsoft.com/office/drawing/2014/main" id="{38B43FC8-B81C-490A-A346-4C6235DA8A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0" name="Freeform: Shape 69">
              <a:extLst>
                <a:ext uri="{FF2B5EF4-FFF2-40B4-BE49-F238E27FC236}">
                  <a16:creationId xmlns:a16="http://schemas.microsoft.com/office/drawing/2014/main" id="{214D0221-0C97-4C71-B535-7506956EF8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6953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9" y="14097"/>
                  </a:cubicBezTo>
                  <a:cubicBezTo>
                    <a:pt x="3143" y="14097"/>
                    <a:pt x="0" y="10954"/>
                    <a:pt x="0" y="7049"/>
                  </a:cubicBezTo>
                  <a:cubicBezTo>
                    <a:pt x="0" y="3143"/>
                    <a:pt x="3048" y="0"/>
                    <a:pt x="6953"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71" name="Freeform: Shape 70">
              <a:extLst>
                <a:ext uri="{FF2B5EF4-FFF2-40B4-BE49-F238E27FC236}">
                  <a16:creationId xmlns:a16="http://schemas.microsoft.com/office/drawing/2014/main" id="{ED0C44EA-BD25-49A3-9EB8-9D8DED7C19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72" name="Freeform: Shape 71">
              <a:extLst>
                <a:ext uri="{FF2B5EF4-FFF2-40B4-BE49-F238E27FC236}">
                  <a16:creationId xmlns:a16="http://schemas.microsoft.com/office/drawing/2014/main" id="{A3C9CCF2-15CC-4F7D-87F5-7FFEBAC9C2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067039"/>
              <a:ext cx="14096" cy="14097"/>
            </a:xfrm>
            <a:custGeom>
              <a:avLst/>
              <a:gdLst>
                <a:gd name="connsiteX0" fmla="*/ 14097 w 14096"/>
                <a:gd name="connsiteY0" fmla="*/ 7049 h 14097"/>
                <a:gd name="connsiteX1" fmla="*/ 7049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9" y="14097"/>
                  </a:cubicBezTo>
                  <a:cubicBezTo>
                    <a:pt x="3143" y="14097"/>
                    <a:pt x="0" y="10954"/>
                    <a:pt x="0" y="7049"/>
                  </a:cubicBezTo>
                  <a:cubicBezTo>
                    <a:pt x="0" y="3143"/>
                    <a:pt x="3048" y="0"/>
                    <a:pt x="6953"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73" name="Freeform: Shape 72">
              <a:extLst>
                <a:ext uri="{FF2B5EF4-FFF2-40B4-BE49-F238E27FC236}">
                  <a16:creationId xmlns:a16="http://schemas.microsoft.com/office/drawing/2014/main" id="{8AA321D8-1D2C-472C-A2DB-EBB74498DD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74" name="Freeform: Shape 73">
              <a:extLst>
                <a:ext uri="{FF2B5EF4-FFF2-40B4-BE49-F238E27FC236}">
                  <a16:creationId xmlns:a16="http://schemas.microsoft.com/office/drawing/2014/main" id="{724680C1-4BB5-45DB-A558-82514418CF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048" y="0"/>
                    <a:pt x="6953"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75" name="Freeform: Shape 74">
              <a:extLst>
                <a:ext uri="{FF2B5EF4-FFF2-40B4-BE49-F238E27FC236}">
                  <a16:creationId xmlns:a16="http://schemas.microsoft.com/office/drawing/2014/main" id="{C94F4CEF-82DD-4CFB-8EE3-4AB115F6A0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76" name="Freeform: Shape 75">
              <a:extLst>
                <a:ext uri="{FF2B5EF4-FFF2-40B4-BE49-F238E27FC236}">
                  <a16:creationId xmlns:a16="http://schemas.microsoft.com/office/drawing/2014/main" id="{4F186C9C-C620-4426-A674-E40F808F66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26281"/>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77" name="Freeform: Shape 76">
              <a:extLst>
                <a:ext uri="{FF2B5EF4-FFF2-40B4-BE49-F238E27FC236}">
                  <a16:creationId xmlns:a16="http://schemas.microsoft.com/office/drawing/2014/main" id="{8929942C-BA3F-40EF-94DD-4A5C22C5B7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78" name="Freeform: Shape 77">
              <a:extLst>
                <a:ext uri="{FF2B5EF4-FFF2-40B4-BE49-F238E27FC236}">
                  <a16:creationId xmlns:a16="http://schemas.microsoft.com/office/drawing/2014/main" id="{D234974B-3555-465B-95A7-1C63CE7386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26281"/>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0E38F9FD-48AC-4C3E-9E75-D1C0B555E0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3AA72E26-5C3D-4231-9042-E00AE43E80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6684433D-3C9E-4C19-A801-D51CF3064F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2628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DADB0C3D-A021-4F40-93B3-76B61334FD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85433"/>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41781C18-F408-401D-8A86-99FFBB9895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9D958D9F-E4B0-48B1-ADA4-3053AFB5D9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85433"/>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id="{43EFCD46-F0FB-499C-81B9-3508FE5C8C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86" name="Freeform: Shape 85">
              <a:extLst>
                <a:ext uri="{FF2B5EF4-FFF2-40B4-BE49-F238E27FC236}">
                  <a16:creationId xmlns:a16="http://schemas.microsoft.com/office/drawing/2014/main" id="{2B6A130F-CB85-4BDA-8DDF-8DAAB2F7D0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87" name="Freeform: Shape 86">
              <a:extLst>
                <a:ext uri="{FF2B5EF4-FFF2-40B4-BE49-F238E27FC236}">
                  <a16:creationId xmlns:a16="http://schemas.microsoft.com/office/drawing/2014/main" id="{9359DA40-CA94-4B1F-9BE6-C800BEEC77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85432"/>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88" name="Freeform: Shape 87">
              <a:extLst>
                <a:ext uri="{FF2B5EF4-FFF2-40B4-BE49-F238E27FC236}">
                  <a16:creationId xmlns:a16="http://schemas.microsoft.com/office/drawing/2014/main" id="{73304FCD-8DAD-4BC8-A16E-84DDCA07FF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244676"/>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89" name="Freeform: Shape 88">
              <a:extLst>
                <a:ext uri="{FF2B5EF4-FFF2-40B4-BE49-F238E27FC236}">
                  <a16:creationId xmlns:a16="http://schemas.microsoft.com/office/drawing/2014/main" id="{BCB4864C-8F67-4BE7-89CC-664EA25EC5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id="{845F543D-67FC-4640-A2A1-69DA6D0528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244676"/>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id="{DBDB2A9C-60E5-4F7E-BA2B-4DD1595FB9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72B10DA2-D88E-4952-BDB5-102E61B4B2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AC5F5BED-3698-4F52-9977-D8CA2DC031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24467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E19CCEBC-AD20-45B2-A751-42B40BB31C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3A978AD9-9A35-4B89-B3BC-61E54AD9EB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77D8C808-AFC9-42DD-B253-0048903791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03829"/>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97" name="Freeform: Shape 96">
              <a:extLst>
                <a:ext uri="{FF2B5EF4-FFF2-40B4-BE49-F238E27FC236}">
                  <a16:creationId xmlns:a16="http://schemas.microsoft.com/office/drawing/2014/main" id="{EECD0BF1-7C64-407E-8306-4C447B1D32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8" name="Freeform: Shape 97">
              <a:extLst>
                <a:ext uri="{FF2B5EF4-FFF2-40B4-BE49-F238E27FC236}">
                  <a16:creationId xmlns:a16="http://schemas.microsoft.com/office/drawing/2014/main" id="{953B0F94-AC35-4CB2-878D-1DC7D68BE9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99" name="Freeform: Shape 98">
              <a:extLst>
                <a:ext uri="{FF2B5EF4-FFF2-40B4-BE49-F238E27FC236}">
                  <a16:creationId xmlns:a16="http://schemas.microsoft.com/office/drawing/2014/main" id="{08EA50C2-BB5F-4368-AA91-67B207C1AB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0" name="Freeform: Shape 99">
              <a:extLst>
                <a:ext uri="{FF2B5EF4-FFF2-40B4-BE49-F238E27FC236}">
                  <a16:creationId xmlns:a16="http://schemas.microsoft.com/office/drawing/2014/main" id="{DE45A7FE-0A45-45F6-8417-EBDA5A12D8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01" name="Freeform: Shape 100">
              <a:extLst>
                <a:ext uri="{FF2B5EF4-FFF2-40B4-BE49-F238E27FC236}">
                  <a16:creationId xmlns:a16="http://schemas.microsoft.com/office/drawing/2014/main" id="{DA8B8DC8-F88C-432E-A8C2-8D13FE874F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02" name="Freeform: Shape 101">
              <a:extLst>
                <a:ext uri="{FF2B5EF4-FFF2-40B4-BE49-F238E27FC236}">
                  <a16:creationId xmlns:a16="http://schemas.microsoft.com/office/drawing/2014/main" id="{D02C5430-233D-49F7-B852-181D2B2F61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63072"/>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103" name="Freeform: Shape 102">
              <a:extLst>
                <a:ext uri="{FF2B5EF4-FFF2-40B4-BE49-F238E27FC236}">
                  <a16:creationId xmlns:a16="http://schemas.microsoft.com/office/drawing/2014/main" id="{76DB286F-9E15-441C-8697-57007B76C1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04" name="Freeform: Shape 103">
              <a:extLst>
                <a:ext uri="{FF2B5EF4-FFF2-40B4-BE49-F238E27FC236}">
                  <a16:creationId xmlns:a16="http://schemas.microsoft.com/office/drawing/2014/main" id="{534DC0EE-15B7-44AE-A7DC-8B5E22688A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105" name="Freeform: Shape 104">
              <a:extLst>
                <a:ext uri="{FF2B5EF4-FFF2-40B4-BE49-F238E27FC236}">
                  <a16:creationId xmlns:a16="http://schemas.microsoft.com/office/drawing/2014/main" id="{4FBE9900-F640-4248-9C4C-EDBE5E00AF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63074"/>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6" name="Freeform: Shape 105">
              <a:extLst>
                <a:ext uri="{FF2B5EF4-FFF2-40B4-BE49-F238E27FC236}">
                  <a16:creationId xmlns:a16="http://schemas.microsoft.com/office/drawing/2014/main" id="{37FF04AF-F86B-49F8-AAB5-DA696591A1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7" name="Freeform: Shape 106">
              <a:extLst>
                <a:ext uri="{FF2B5EF4-FFF2-40B4-BE49-F238E27FC236}">
                  <a16:creationId xmlns:a16="http://schemas.microsoft.com/office/drawing/2014/main" id="{710DCFEA-4572-47A3-A6BE-7B21F5758C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8" name="Freeform: Shape 107">
              <a:extLst>
                <a:ext uri="{FF2B5EF4-FFF2-40B4-BE49-F238E27FC236}">
                  <a16:creationId xmlns:a16="http://schemas.microsoft.com/office/drawing/2014/main" id="{BA42ED8E-CCC8-478F-9EF4-625B633071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422225"/>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09" name="Freeform: Shape 108">
              <a:extLst>
                <a:ext uri="{FF2B5EF4-FFF2-40B4-BE49-F238E27FC236}">
                  <a16:creationId xmlns:a16="http://schemas.microsoft.com/office/drawing/2014/main" id="{146DF8F4-DF09-4E6C-887F-C9269E56A5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0" name="Freeform: Shape 109">
              <a:extLst>
                <a:ext uri="{FF2B5EF4-FFF2-40B4-BE49-F238E27FC236}">
                  <a16:creationId xmlns:a16="http://schemas.microsoft.com/office/drawing/2014/main" id="{7FF3916E-5C82-4956-A88B-81BFAC91B8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11" name="Freeform: Shape 110">
              <a:extLst>
                <a:ext uri="{FF2B5EF4-FFF2-40B4-BE49-F238E27FC236}">
                  <a16:creationId xmlns:a16="http://schemas.microsoft.com/office/drawing/2014/main" id="{7E5CF7AE-ED45-4AB5-9AEB-56FC964BFA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4222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2" name="Freeform: Shape 111">
              <a:extLst>
                <a:ext uri="{FF2B5EF4-FFF2-40B4-BE49-F238E27FC236}">
                  <a16:creationId xmlns:a16="http://schemas.microsoft.com/office/drawing/2014/main" id="{7CFB132C-BEB1-4897-B1A4-97422811F6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81374"/>
              <a:ext cx="14192" cy="14096"/>
            </a:xfrm>
            <a:custGeom>
              <a:avLst/>
              <a:gdLst>
                <a:gd name="connsiteX0" fmla="*/ 14192 w 14192"/>
                <a:gd name="connsiteY0" fmla="*/ 7049 h 14096"/>
                <a:gd name="connsiteX1" fmla="*/ 7144 w 14192"/>
                <a:gd name="connsiteY1" fmla="*/ 14097 h 14096"/>
                <a:gd name="connsiteX2" fmla="*/ 0 w 14192"/>
                <a:gd name="connsiteY2" fmla="*/ 7049 h 14096"/>
                <a:gd name="connsiteX3" fmla="*/ 7049 w 14192"/>
                <a:gd name="connsiteY3" fmla="*/ 0 h 14096"/>
                <a:gd name="connsiteX4" fmla="*/ 14192 w 14192"/>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9"/>
                  </a:moveTo>
                  <a:cubicBezTo>
                    <a:pt x="14192" y="10954"/>
                    <a:pt x="11049" y="14097"/>
                    <a:pt x="7144" y="14097"/>
                  </a:cubicBezTo>
                  <a:cubicBezTo>
                    <a:pt x="3239" y="14097"/>
                    <a:pt x="0" y="11049"/>
                    <a:pt x="0" y="7049"/>
                  </a:cubicBezTo>
                  <a:cubicBezTo>
                    <a:pt x="0" y="3048"/>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113" name="Freeform: Shape 112">
              <a:extLst>
                <a:ext uri="{FF2B5EF4-FFF2-40B4-BE49-F238E27FC236}">
                  <a16:creationId xmlns:a16="http://schemas.microsoft.com/office/drawing/2014/main" id="{4EE49F21-E336-41BC-8256-85A9AB597F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14" name="Freeform: Shape 113">
              <a:extLst>
                <a:ext uri="{FF2B5EF4-FFF2-40B4-BE49-F238E27FC236}">
                  <a16:creationId xmlns:a16="http://schemas.microsoft.com/office/drawing/2014/main" id="{C62510EE-BDCD-4393-9AD7-2D0C9A722D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15" name="Freeform: Shape 114">
              <a:extLst>
                <a:ext uri="{FF2B5EF4-FFF2-40B4-BE49-F238E27FC236}">
                  <a16:creationId xmlns:a16="http://schemas.microsoft.com/office/drawing/2014/main" id="{2420F94B-4F00-4C6C-97E3-BA5B5E6871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16" name="Freeform: Shape 115">
              <a:extLst>
                <a:ext uri="{FF2B5EF4-FFF2-40B4-BE49-F238E27FC236}">
                  <a16:creationId xmlns:a16="http://schemas.microsoft.com/office/drawing/2014/main" id="{E712560A-A110-4132-85D5-21BBBFA8C8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17" name="Freeform: Shape 116">
              <a:extLst>
                <a:ext uri="{FF2B5EF4-FFF2-40B4-BE49-F238E27FC236}">
                  <a16:creationId xmlns:a16="http://schemas.microsoft.com/office/drawing/2014/main" id="{D1E3102B-23D5-43AE-A67D-583AAA52BA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18" name="Freeform: Shape 117">
              <a:extLst>
                <a:ext uri="{FF2B5EF4-FFF2-40B4-BE49-F238E27FC236}">
                  <a16:creationId xmlns:a16="http://schemas.microsoft.com/office/drawing/2014/main" id="{9D5ABE4E-EB80-423C-BBCE-9C1B77D9B0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19" name="Freeform: Shape 118">
              <a:extLst>
                <a:ext uri="{FF2B5EF4-FFF2-40B4-BE49-F238E27FC236}">
                  <a16:creationId xmlns:a16="http://schemas.microsoft.com/office/drawing/2014/main" id="{BEB8CCC5-38F5-4892-A00B-14B645BBDF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4062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20" name="Freeform: Shape 119">
              <a:extLst>
                <a:ext uri="{FF2B5EF4-FFF2-40B4-BE49-F238E27FC236}">
                  <a16:creationId xmlns:a16="http://schemas.microsoft.com/office/drawing/2014/main" id="{8860175F-F7D5-4464-AD61-5B435528FE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21" name="Freeform: Shape 120">
              <a:extLst>
                <a:ext uri="{FF2B5EF4-FFF2-40B4-BE49-F238E27FC236}">
                  <a16:creationId xmlns:a16="http://schemas.microsoft.com/office/drawing/2014/main" id="{E28C20B0-98AA-4A5B-8CE1-236A3F6CAA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2" name="Freeform: Shape 121">
              <a:extLst>
                <a:ext uri="{FF2B5EF4-FFF2-40B4-BE49-F238E27FC236}">
                  <a16:creationId xmlns:a16="http://schemas.microsoft.com/office/drawing/2014/main" id="{8A56719F-13F0-4B75-8C04-DAACD8FD86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3" name="Freeform: Shape 122">
              <a:extLst>
                <a:ext uri="{FF2B5EF4-FFF2-40B4-BE49-F238E27FC236}">
                  <a16:creationId xmlns:a16="http://schemas.microsoft.com/office/drawing/2014/main" id="{B30555DA-285C-4859-83DE-B16FF6DB13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4" name="Freeform: Shape 123">
              <a:extLst>
                <a:ext uri="{FF2B5EF4-FFF2-40B4-BE49-F238E27FC236}">
                  <a16:creationId xmlns:a16="http://schemas.microsoft.com/office/drawing/2014/main" id="{67AF00E9-C8D6-41C4-9703-5468F51639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25" name="Freeform: Shape 124">
              <a:extLst>
                <a:ext uri="{FF2B5EF4-FFF2-40B4-BE49-F238E27FC236}">
                  <a16:creationId xmlns:a16="http://schemas.microsoft.com/office/drawing/2014/main" id="{D07F88BD-A2E8-4F25-BB43-9372C6C9F3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6" name="Freeform: Shape 125">
              <a:extLst>
                <a:ext uri="{FF2B5EF4-FFF2-40B4-BE49-F238E27FC236}">
                  <a16:creationId xmlns:a16="http://schemas.microsoft.com/office/drawing/2014/main" id="{DFAE35DA-8283-4F4B-8C00-FF8EFE39B3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9977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27" name="Freeform: Shape 126">
              <a:extLst>
                <a:ext uri="{FF2B5EF4-FFF2-40B4-BE49-F238E27FC236}">
                  <a16:creationId xmlns:a16="http://schemas.microsoft.com/office/drawing/2014/main" id="{4340DEBE-A255-48E2-B7B2-AE881651CE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9977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8" name="Freeform: Shape 127">
              <a:extLst>
                <a:ext uri="{FF2B5EF4-FFF2-40B4-BE49-F238E27FC236}">
                  <a16:creationId xmlns:a16="http://schemas.microsoft.com/office/drawing/2014/main" id="{FE968FB9-507A-4F2E-B346-15995081B1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9" name="Freeform: Shape 128">
              <a:extLst>
                <a:ext uri="{FF2B5EF4-FFF2-40B4-BE49-F238E27FC236}">
                  <a16:creationId xmlns:a16="http://schemas.microsoft.com/office/drawing/2014/main" id="{4DA99BD8-9C2B-46BF-AA27-ED405540D1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0" name="Freeform: Shape 129">
              <a:extLst>
                <a:ext uri="{FF2B5EF4-FFF2-40B4-BE49-F238E27FC236}">
                  <a16:creationId xmlns:a16="http://schemas.microsoft.com/office/drawing/2014/main" id="{50C84F67-D2C2-48DF-8537-DF99C60240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1" name="Freeform: Shape 130">
              <a:extLst>
                <a:ext uri="{FF2B5EF4-FFF2-40B4-BE49-F238E27FC236}">
                  <a16:creationId xmlns:a16="http://schemas.microsoft.com/office/drawing/2014/main" id="{F5CAEB9A-26A6-4FBF-916B-19FC9B0BFC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599770"/>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2" name="Freeform: Shape 131">
              <a:extLst>
                <a:ext uri="{FF2B5EF4-FFF2-40B4-BE49-F238E27FC236}">
                  <a16:creationId xmlns:a16="http://schemas.microsoft.com/office/drawing/2014/main" id="{E4DEDE1B-4819-4E4B-849E-330D7DF56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3" name="Freeform: Shape 132">
              <a:extLst>
                <a:ext uri="{FF2B5EF4-FFF2-40B4-BE49-F238E27FC236}">
                  <a16:creationId xmlns:a16="http://schemas.microsoft.com/office/drawing/2014/main" id="{C441B73E-F19C-4313-8F46-F600603B36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7" y="365901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34" name="Freeform: Shape 133">
              <a:extLst>
                <a:ext uri="{FF2B5EF4-FFF2-40B4-BE49-F238E27FC236}">
                  <a16:creationId xmlns:a16="http://schemas.microsoft.com/office/drawing/2014/main" id="{014FE805-EF51-4859-A6DF-CF75F9A0F5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2" y="3659014"/>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5" name="Freeform: Shape 134">
              <a:extLst>
                <a:ext uri="{FF2B5EF4-FFF2-40B4-BE49-F238E27FC236}">
                  <a16:creationId xmlns:a16="http://schemas.microsoft.com/office/drawing/2014/main" id="{624CF2A5-BD9E-4570-8560-063BC70F26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2"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6" name="Freeform: Shape 135">
              <a:extLst>
                <a:ext uri="{FF2B5EF4-FFF2-40B4-BE49-F238E27FC236}">
                  <a16:creationId xmlns:a16="http://schemas.microsoft.com/office/drawing/2014/main" id="{6BEC415C-7946-43B2-9AC8-348B6B5CD0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7" name="Freeform: Shape 136">
              <a:extLst>
                <a:ext uri="{FF2B5EF4-FFF2-40B4-BE49-F238E27FC236}">
                  <a16:creationId xmlns:a16="http://schemas.microsoft.com/office/drawing/2014/main" id="{1B615AD5-3365-43D4-8E16-377A2A2F97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8" name="Freeform: Shape 137">
              <a:extLst>
                <a:ext uri="{FF2B5EF4-FFF2-40B4-BE49-F238E27FC236}">
                  <a16:creationId xmlns:a16="http://schemas.microsoft.com/office/drawing/2014/main" id="{9D184DFD-DD33-491E-90FF-6E4ECA2668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659014"/>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9" name="Freeform: Shape 138">
              <a:extLst>
                <a:ext uri="{FF2B5EF4-FFF2-40B4-BE49-F238E27FC236}">
                  <a16:creationId xmlns:a16="http://schemas.microsoft.com/office/drawing/2014/main" id="{31B62FE1-0262-4B09-ABEA-8AA010137D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0" name="Freeform: Shape 139">
              <a:extLst>
                <a:ext uri="{FF2B5EF4-FFF2-40B4-BE49-F238E27FC236}">
                  <a16:creationId xmlns:a16="http://schemas.microsoft.com/office/drawing/2014/main" id="{20C539C6-FAA9-4EBE-93D9-1F946E1449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9" y="371816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41" name="Freeform: Shape 140">
              <a:extLst>
                <a:ext uri="{FF2B5EF4-FFF2-40B4-BE49-F238E27FC236}">
                  <a16:creationId xmlns:a16="http://schemas.microsoft.com/office/drawing/2014/main" id="{8C6EF3FF-09E5-4099-A49B-CA364A6E83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4" y="371816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2" name="Freeform: Shape 141">
              <a:extLst>
                <a:ext uri="{FF2B5EF4-FFF2-40B4-BE49-F238E27FC236}">
                  <a16:creationId xmlns:a16="http://schemas.microsoft.com/office/drawing/2014/main" id="{B3C5E06F-8F1E-4771-AAE4-B34B1D6A3D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4"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3" name="Freeform: Shape 142">
              <a:extLst>
                <a:ext uri="{FF2B5EF4-FFF2-40B4-BE49-F238E27FC236}">
                  <a16:creationId xmlns:a16="http://schemas.microsoft.com/office/drawing/2014/main" id="{538D5AE9-76CC-4AE4-B026-656EDCB01B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4" name="Freeform: Shape 143">
              <a:extLst>
                <a:ext uri="{FF2B5EF4-FFF2-40B4-BE49-F238E27FC236}">
                  <a16:creationId xmlns:a16="http://schemas.microsoft.com/office/drawing/2014/main" id="{30F1A9B9-52AB-4527-BD4A-1802F7C960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5" name="Freeform: Shape 144">
              <a:extLst>
                <a:ext uri="{FF2B5EF4-FFF2-40B4-BE49-F238E27FC236}">
                  <a16:creationId xmlns:a16="http://schemas.microsoft.com/office/drawing/2014/main" id="{46A57D78-C020-4EEF-971D-0C8802889A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71816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6" name="Freeform: Shape 145">
              <a:extLst>
                <a:ext uri="{FF2B5EF4-FFF2-40B4-BE49-F238E27FC236}">
                  <a16:creationId xmlns:a16="http://schemas.microsoft.com/office/drawing/2014/main" id="{7666D7A3-5ABF-4EDE-A0C5-F2099B2D86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5"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7" name="Freeform: Shape 146">
              <a:extLst>
                <a:ext uri="{FF2B5EF4-FFF2-40B4-BE49-F238E27FC236}">
                  <a16:creationId xmlns:a16="http://schemas.microsoft.com/office/drawing/2014/main" id="{13BC460A-E0FF-4658-A2FD-A3AF4D51DF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40" y="377741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48" name="Freeform: Shape 147">
              <a:extLst>
                <a:ext uri="{FF2B5EF4-FFF2-40B4-BE49-F238E27FC236}">
                  <a16:creationId xmlns:a16="http://schemas.microsoft.com/office/drawing/2014/main" id="{26467CC2-3AB3-4D37-8323-385B7399F7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5"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49" name="Freeform: Shape 148">
              <a:extLst>
                <a:ext uri="{FF2B5EF4-FFF2-40B4-BE49-F238E27FC236}">
                  <a16:creationId xmlns:a16="http://schemas.microsoft.com/office/drawing/2014/main" id="{563A1F58-33CE-4EDF-B902-3F43F69DA2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6"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0" name="Freeform: Shape 149">
              <a:extLst>
                <a:ext uri="{FF2B5EF4-FFF2-40B4-BE49-F238E27FC236}">
                  <a16:creationId xmlns:a16="http://schemas.microsoft.com/office/drawing/2014/main" id="{DDCFAB2F-7E88-4A57-999A-2506A1FE71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83"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1" name="Freeform: Shape 150">
              <a:extLst>
                <a:ext uri="{FF2B5EF4-FFF2-40B4-BE49-F238E27FC236}">
                  <a16:creationId xmlns:a16="http://schemas.microsoft.com/office/drawing/2014/main" id="{571BEB66-3787-441F-BB54-80C05C6F13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35"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2" name="Freeform: Shape 151">
              <a:extLst>
                <a:ext uri="{FF2B5EF4-FFF2-40B4-BE49-F238E27FC236}">
                  <a16:creationId xmlns:a16="http://schemas.microsoft.com/office/drawing/2014/main" id="{641DC095-611E-4979-8664-6C0EB878FC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82"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53" name="Freeform: Shape 152">
              <a:extLst>
                <a:ext uri="{FF2B5EF4-FFF2-40B4-BE49-F238E27FC236}">
                  <a16:creationId xmlns:a16="http://schemas.microsoft.com/office/drawing/2014/main" id="{210B9ECF-D859-4919-A9D6-3208548F00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31"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4" name="Freeform: Shape 153">
              <a:extLst>
                <a:ext uri="{FF2B5EF4-FFF2-40B4-BE49-F238E27FC236}">
                  <a16:creationId xmlns:a16="http://schemas.microsoft.com/office/drawing/2014/main" id="{4FBC31D4-7E98-452C-8A87-822DE0432C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481374"/>
              <a:ext cx="14097" cy="14096"/>
            </a:xfrm>
            <a:custGeom>
              <a:avLst/>
              <a:gdLst>
                <a:gd name="connsiteX0" fmla="*/ 14097 w 14097"/>
                <a:gd name="connsiteY0" fmla="*/ 7049 h 14096"/>
                <a:gd name="connsiteX1" fmla="*/ 7049 w 14097"/>
                <a:gd name="connsiteY1" fmla="*/ 14097 h 14096"/>
                <a:gd name="connsiteX2" fmla="*/ 0 w 14097"/>
                <a:gd name="connsiteY2" fmla="*/ 7049 h 14096"/>
                <a:gd name="connsiteX3" fmla="*/ 7049 w 14097"/>
                <a:gd name="connsiteY3" fmla="*/ 0 h 14096"/>
                <a:gd name="connsiteX4" fmla="*/ 14097 w 14097"/>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9"/>
                  </a:moveTo>
                  <a:cubicBezTo>
                    <a:pt x="14097" y="10954"/>
                    <a:pt x="10954" y="14097"/>
                    <a:pt x="7049" y="14097"/>
                  </a:cubicBezTo>
                  <a:cubicBezTo>
                    <a:pt x="3143" y="14097"/>
                    <a:pt x="0" y="10954"/>
                    <a:pt x="0" y="7049"/>
                  </a:cubicBezTo>
                  <a:cubicBezTo>
                    <a:pt x="0" y="3143"/>
                    <a:pt x="3143" y="0"/>
                    <a:pt x="7049"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55" name="Freeform: Shape 154">
              <a:extLst>
                <a:ext uri="{FF2B5EF4-FFF2-40B4-BE49-F238E27FC236}">
                  <a16:creationId xmlns:a16="http://schemas.microsoft.com/office/drawing/2014/main" id="{E302346C-F328-435B-87ED-447C6F8542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56" name="Freeform: Shape 155">
              <a:extLst>
                <a:ext uri="{FF2B5EF4-FFF2-40B4-BE49-F238E27FC236}">
                  <a16:creationId xmlns:a16="http://schemas.microsoft.com/office/drawing/2014/main" id="{B94F507E-9E94-432E-AE8A-A6CB2C5D05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481374"/>
              <a:ext cx="14096" cy="14096"/>
            </a:xfrm>
            <a:custGeom>
              <a:avLst/>
              <a:gdLst>
                <a:gd name="connsiteX0" fmla="*/ 14097 w 14096"/>
                <a:gd name="connsiteY0" fmla="*/ 7049 h 14096"/>
                <a:gd name="connsiteX1" fmla="*/ 7049 w 14096"/>
                <a:gd name="connsiteY1" fmla="*/ 14097 h 14096"/>
                <a:gd name="connsiteX2" fmla="*/ 0 w 14096"/>
                <a:gd name="connsiteY2" fmla="*/ 7049 h 14096"/>
                <a:gd name="connsiteX3" fmla="*/ 7049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9" y="14097"/>
                  </a:cubicBezTo>
                  <a:cubicBezTo>
                    <a:pt x="3143" y="14097"/>
                    <a:pt x="0" y="10954"/>
                    <a:pt x="0" y="7049"/>
                  </a:cubicBezTo>
                  <a:cubicBezTo>
                    <a:pt x="0" y="3143"/>
                    <a:pt x="3143" y="0"/>
                    <a:pt x="7049"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157" name="Freeform: Shape 156">
              <a:extLst>
                <a:ext uri="{FF2B5EF4-FFF2-40B4-BE49-F238E27FC236}">
                  <a16:creationId xmlns:a16="http://schemas.microsoft.com/office/drawing/2014/main" id="{1FFAC4F0-FD7F-4943-B60E-E276F8B23F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58" name="Freeform: Shape 157">
              <a:extLst>
                <a:ext uri="{FF2B5EF4-FFF2-40B4-BE49-F238E27FC236}">
                  <a16:creationId xmlns:a16="http://schemas.microsoft.com/office/drawing/2014/main" id="{A8A5D871-92FD-43C3-BF94-0B524FA7D3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159" name="Freeform: Shape 158">
              <a:extLst>
                <a:ext uri="{FF2B5EF4-FFF2-40B4-BE49-F238E27FC236}">
                  <a16:creationId xmlns:a16="http://schemas.microsoft.com/office/drawing/2014/main" id="{6A79A241-1665-453E-ADD4-18892D4F85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48137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60" name="Freeform: Shape 159">
              <a:extLst>
                <a:ext uri="{FF2B5EF4-FFF2-40B4-BE49-F238E27FC236}">
                  <a16:creationId xmlns:a16="http://schemas.microsoft.com/office/drawing/2014/main" id="{81EABE18-4189-4E07-93C9-9B76673E3E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40622"/>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1" name="Freeform: Shape 160">
              <a:extLst>
                <a:ext uri="{FF2B5EF4-FFF2-40B4-BE49-F238E27FC236}">
                  <a16:creationId xmlns:a16="http://schemas.microsoft.com/office/drawing/2014/main" id="{B658A0EE-6F09-4EF7-B5E7-F23A556BDA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4062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2" name="Freeform: Shape 161">
              <a:extLst>
                <a:ext uri="{FF2B5EF4-FFF2-40B4-BE49-F238E27FC236}">
                  <a16:creationId xmlns:a16="http://schemas.microsoft.com/office/drawing/2014/main" id="{15EB019C-C95B-4DE3-BD17-DC20F8007A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406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63" name="Freeform: Shape 162">
              <a:extLst>
                <a:ext uri="{FF2B5EF4-FFF2-40B4-BE49-F238E27FC236}">
                  <a16:creationId xmlns:a16="http://schemas.microsoft.com/office/drawing/2014/main" id="{2948B3ED-79C1-47C8-B712-0BFB5536C3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4062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4" name="Freeform: Shape 163">
              <a:extLst>
                <a:ext uri="{FF2B5EF4-FFF2-40B4-BE49-F238E27FC236}">
                  <a16:creationId xmlns:a16="http://schemas.microsoft.com/office/drawing/2014/main" id="{13387DB9-900B-422D-90F7-C5C7EB5D59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4063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65" name="Freeform: Shape 164">
              <a:extLst>
                <a:ext uri="{FF2B5EF4-FFF2-40B4-BE49-F238E27FC236}">
                  <a16:creationId xmlns:a16="http://schemas.microsoft.com/office/drawing/2014/main" id="{48FDCCF3-E6D6-4CD0-9D47-02FE785C7A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40631"/>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66" name="Freeform: Shape 165">
              <a:extLst>
                <a:ext uri="{FF2B5EF4-FFF2-40B4-BE49-F238E27FC236}">
                  <a16:creationId xmlns:a16="http://schemas.microsoft.com/office/drawing/2014/main" id="{BC14E8F6-33F6-47CE-9A24-EA71D71496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99781"/>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7" name="Freeform: Shape 166">
              <a:extLst>
                <a:ext uri="{FF2B5EF4-FFF2-40B4-BE49-F238E27FC236}">
                  <a16:creationId xmlns:a16="http://schemas.microsoft.com/office/drawing/2014/main" id="{F78CC38F-63FC-4552-B17B-8D79D3C8F8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8" name="Freeform: Shape 167">
              <a:extLst>
                <a:ext uri="{FF2B5EF4-FFF2-40B4-BE49-F238E27FC236}">
                  <a16:creationId xmlns:a16="http://schemas.microsoft.com/office/drawing/2014/main" id="{89042823-A002-49CE-B03D-ED1291DC13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99781"/>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69" name="Freeform: Shape 168">
              <a:extLst>
                <a:ext uri="{FF2B5EF4-FFF2-40B4-BE49-F238E27FC236}">
                  <a16:creationId xmlns:a16="http://schemas.microsoft.com/office/drawing/2014/main" id="{96EFC6CE-198B-489B-B1EE-72CE842628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0" name="Freeform: Shape 169">
              <a:extLst>
                <a:ext uri="{FF2B5EF4-FFF2-40B4-BE49-F238E27FC236}">
                  <a16:creationId xmlns:a16="http://schemas.microsoft.com/office/drawing/2014/main" id="{49FEA23D-54D9-45D7-9325-1E2F638C9C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9978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71" name="Freeform: Shape 170">
              <a:extLst>
                <a:ext uri="{FF2B5EF4-FFF2-40B4-BE49-F238E27FC236}">
                  <a16:creationId xmlns:a16="http://schemas.microsoft.com/office/drawing/2014/main" id="{2DB04EE3-370F-49CE-BCFE-C2999C3CF2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9978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2" name="Freeform: Shape 171">
              <a:extLst>
                <a:ext uri="{FF2B5EF4-FFF2-40B4-BE49-F238E27FC236}">
                  <a16:creationId xmlns:a16="http://schemas.microsoft.com/office/drawing/2014/main" id="{8BCBCC34-797D-41A8-8AD1-7E03E1BBFF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659026"/>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3" name="Freeform: Shape 172">
              <a:extLst>
                <a:ext uri="{FF2B5EF4-FFF2-40B4-BE49-F238E27FC236}">
                  <a16:creationId xmlns:a16="http://schemas.microsoft.com/office/drawing/2014/main" id="{AFF5C1F8-0EDE-4835-89E6-1FCB2EA395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4" name="Freeform: Shape 173">
              <a:extLst>
                <a:ext uri="{FF2B5EF4-FFF2-40B4-BE49-F238E27FC236}">
                  <a16:creationId xmlns:a16="http://schemas.microsoft.com/office/drawing/2014/main" id="{6171D504-6300-457C-AFCC-064DBB3FCC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6590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75" name="Freeform: Shape 174">
              <a:extLst>
                <a:ext uri="{FF2B5EF4-FFF2-40B4-BE49-F238E27FC236}">
                  <a16:creationId xmlns:a16="http://schemas.microsoft.com/office/drawing/2014/main" id="{62ACE739-C8C4-4495-B04C-C3AFC44811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6" name="Freeform: Shape 175">
              <a:extLst>
                <a:ext uri="{FF2B5EF4-FFF2-40B4-BE49-F238E27FC236}">
                  <a16:creationId xmlns:a16="http://schemas.microsoft.com/office/drawing/2014/main" id="{3F4771CD-CDCA-4FFE-8EF5-E42D1781E7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77" name="Freeform: Shape 176">
              <a:extLst>
                <a:ext uri="{FF2B5EF4-FFF2-40B4-BE49-F238E27FC236}">
                  <a16:creationId xmlns:a16="http://schemas.microsoft.com/office/drawing/2014/main" id="{A10C0BFE-A8F9-4E21-9DFD-37A4D26C62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8" name="Freeform: Shape 177">
              <a:extLst>
                <a:ext uri="{FF2B5EF4-FFF2-40B4-BE49-F238E27FC236}">
                  <a16:creationId xmlns:a16="http://schemas.microsoft.com/office/drawing/2014/main" id="{4D8D4EF9-4EF7-4538-A4AE-439F9335EA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718177"/>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9" name="Freeform: Shape 178">
              <a:extLst>
                <a:ext uri="{FF2B5EF4-FFF2-40B4-BE49-F238E27FC236}">
                  <a16:creationId xmlns:a16="http://schemas.microsoft.com/office/drawing/2014/main" id="{7E0500AB-5662-43B9-95C2-2EC80CC54F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0" name="Freeform: Shape 179">
              <a:extLst>
                <a:ext uri="{FF2B5EF4-FFF2-40B4-BE49-F238E27FC236}">
                  <a16:creationId xmlns:a16="http://schemas.microsoft.com/office/drawing/2014/main" id="{984021AD-A6A2-4CDA-A953-72FBA7598B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718177"/>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81" name="Freeform: Shape 180">
              <a:extLst>
                <a:ext uri="{FF2B5EF4-FFF2-40B4-BE49-F238E27FC236}">
                  <a16:creationId xmlns:a16="http://schemas.microsoft.com/office/drawing/2014/main" id="{FD1FBF47-CAC8-4385-9DC7-C9BB6167EA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2" name="Freeform: Shape 181">
              <a:extLst>
                <a:ext uri="{FF2B5EF4-FFF2-40B4-BE49-F238E27FC236}">
                  <a16:creationId xmlns:a16="http://schemas.microsoft.com/office/drawing/2014/main" id="{FBAEE482-005F-4288-8D66-09EA246C45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71817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83" name="Freeform: Shape 182">
              <a:extLst>
                <a:ext uri="{FF2B5EF4-FFF2-40B4-BE49-F238E27FC236}">
                  <a16:creationId xmlns:a16="http://schemas.microsoft.com/office/drawing/2014/main" id="{2C5DCF49-33DE-4AFF-818E-42F59F2804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71817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4" name="Freeform: Shape 183">
              <a:extLst>
                <a:ext uri="{FF2B5EF4-FFF2-40B4-BE49-F238E27FC236}">
                  <a16:creationId xmlns:a16="http://schemas.microsoft.com/office/drawing/2014/main" id="{866903F3-208B-46D5-925B-254DC74291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2" y="3777419"/>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85" name="Freeform: Shape 184">
              <a:extLst>
                <a:ext uri="{FF2B5EF4-FFF2-40B4-BE49-F238E27FC236}">
                  <a16:creationId xmlns:a16="http://schemas.microsoft.com/office/drawing/2014/main" id="{2550D219-E342-4A38-BB89-575C1EE7AA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2" y="377741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86" name="Freeform: Shape 185">
              <a:extLst>
                <a:ext uri="{FF2B5EF4-FFF2-40B4-BE49-F238E27FC236}">
                  <a16:creationId xmlns:a16="http://schemas.microsoft.com/office/drawing/2014/main" id="{5B5485FC-95D0-4660-9594-2C9BD3B776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8" y="3777419"/>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187" name="Freeform: Shape 186">
              <a:extLst>
                <a:ext uri="{FF2B5EF4-FFF2-40B4-BE49-F238E27FC236}">
                  <a16:creationId xmlns:a16="http://schemas.microsoft.com/office/drawing/2014/main" id="{2EA358DA-C7E8-4DF8-B7D6-CC58295655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4" y="3777383"/>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88" name="Freeform: Shape 187">
              <a:extLst>
                <a:ext uri="{FF2B5EF4-FFF2-40B4-BE49-F238E27FC236}">
                  <a16:creationId xmlns:a16="http://schemas.microsoft.com/office/drawing/2014/main" id="{7990E8BB-4369-4845-8436-A6F3FE1D11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87" y="377742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189" name="Freeform: Shape 188">
              <a:extLst>
                <a:ext uri="{FF2B5EF4-FFF2-40B4-BE49-F238E27FC236}">
                  <a16:creationId xmlns:a16="http://schemas.microsoft.com/office/drawing/2014/main" id="{D6C050C5-1951-434B-A7FE-D271E73F82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24" y="37774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dirty="0"/>
            </a:p>
          </p:txBody>
        </p:sp>
      </p:grpSp>
      <p:grpSp>
        <p:nvGrpSpPr>
          <p:cNvPr id="191" name="Graphic 4">
            <a:extLst>
              <a:ext uri="{FF2B5EF4-FFF2-40B4-BE49-F238E27FC236}">
                <a16:creationId xmlns:a16="http://schemas.microsoft.com/office/drawing/2014/main" id="{773717CC-ECEE-4ABF-BA61-C59F4680177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80915" y="4748271"/>
            <a:ext cx="1330536" cy="1330521"/>
            <a:chOff x="5734037" y="3067039"/>
            <a:chExt cx="724483" cy="724489"/>
          </a:xfrm>
          <a:solidFill>
            <a:schemeClr val="bg1">
              <a:alpha val="60000"/>
            </a:schemeClr>
          </a:solidFill>
        </p:grpSpPr>
        <p:sp>
          <p:nvSpPr>
            <p:cNvPr id="192" name="Freeform: Shape 191">
              <a:extLst>
                <a:ext uri="{FF2B5EF4-FFF2-40B4-BE49-F238E27FC236}">
                  <a16:creationId xmlns:a16="http://schemas.microsoft.com/office/drawing/2014/main" id="{9A4FAE41-62DF-4B8E-BD66-8EC206E0E3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067039"/>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193" name="Freeform: Shape 192">
              <a:extLst>
                <a:ext uri="{FF2B5EF4-FFF2-40B4-BE49-F238E27FC236}">
                  <a16:creationId xmlns:a16="http://schemas.microsoft.com/office/drawing/2014/main" id="{564C7F1F-5546-40DC-A16B-C9A3E45777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94" name="Freeform: Shape 193">
              <a:extLst>
                <a:ext uri="{FF2B5EF4-FFF2-40B4-BE49-F238E27FC236}">
                  <a16:creationId xmlns:a16="http://schemas.microsoft.com/office/drawing/2014/main" id="{45583216-FC24-4B75-9703-DBEC401FF8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95" name="Freeform: Shape 194">
              <a:extLst>
                <a:ext uri="{FF2B5EF4-FFF2-40B4-BE49-F238E27FC236}">
                  <a16:creationId xmlns:a16="http://schemas.microsoft.com/office/drawing/2014/main" id="{2FD0A70D-2E7E-4048-8145-0F45EDBBCE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96" name="Freeform: Shape 195">
              <a:extLst>
                <a:ext uri="{FF2B5EF4-FFF2-40B4-BE49-F238E27FC236}">
                  <a16:creationId xmlns:a16="http://schemas.microsoft.com/office/drawing/2014/main" id="{B703C78E-D176-4455-B7B5-2DB4F418DB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97" name="Freeform: Shape 196">
              <a:extLst>
                <a:ext uri="{FF2B5EF4-FFF2-40B4-BE49-F238E27FC236}">
                  <a16:creationId xmlns:a16="http://schemas.microsoft.com/office/drawing/2014/main" id="{AD23B98E-D1FB-4BD9-BA4A-060BC8266E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98" name="Freeform: Shape 197">
              <a:extLst>
                <a:ext uri="{FF2B5EF4-FFF2-40B4-BE49-F238E27FC236}">
                  <a16:creationId xmlns:a16="http://schemas.microsoft.com/office/drawing/2014/main" id="{C1541992-EEDB-4D6B-BDA9-B66E58A17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99" name="Freeform: Shape 198">
              <a:extLst>
                <a:ext uri="{FF2B5EF4-FFF2-40B4-BE49-F238E27FC236}">
                  <a16:creationId xmlns:a16="http://schemas.microsoft.com/office/drawing/2014/main" id="{08072B3B-B852-4186-ACFE-F614251324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26284"/>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200" name="Freeform: Shape 199">
              <a:extLst>
                <a:ext uri="{FF2B5EF4-FFF2-40B4-BE49-F238E27FC236}">
                  <a16:creationId xmlns:a16="http://schemas.microsoft.com/office/drawing/2014/main" id="{7B5DD2CA-BCBA-4F3E-B472-840067686A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2628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01" name="Freeform: Shape 200">
              <a:extLst>
                <a:ext uri="{FF2B5EF4-FFF2-40B4-BE49-F238E27FC236}">
                  <a16:creationId xmlns:a16="http://schemas.microsoft.com/office/drawing/2014/main" id="{C7335DFE-05E4-4D45-B035-1D85E7648E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02" name="Freeform: Shape 201">
              <a:extLst>
                <a:ext uri="{FF2B5EF4-FFF2-40B4-BE49-F238E27FC236}">
                  <a16:creationId xmlns:a16="http://schemas.microsoft.com/office/drawing/2014/main" id="{ADCF9375-A092-491A-960D-A4DBB376C3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03" name="Freeform: Shape 202">
              <a:extLst>
                <a:ext uri="{FF2B5EF4-FFF2-40B4-BE49-F238E27FC236}">
                  <a16:creationId xmlns:a16="http://schemas.microsoft.com/office/drawing/2014/main" id="{95341599-7E99-490F-9AF8-07EAE5C8DB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04" name="Freeform: Shape 203">
              <a:extLst>
                <a:ext uri="{FF2B5EF4-FFF2-40B4-BE49-F238E27FC236}">
                  <a16:creationId xmlns:a16="http://schemas.microsoft.com/office/drawing/2014/main" id="{E1C55EB0-818A-46E6-8D53-5503100290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126284"/>
              <a:ext cx="14097" cy="14097"/>
            </a:xfrm>
            <a:custGeom>
              <a:avLst/>
              <a:gdLst>
                <a:gd name="connsiteX0" fmla="*/ 14097 w 14097"/>
                <a:gd name="connsiteY0" fmla="*/ 7049 h 14097"/>
                <a:gd name="connsiteX1" fmla="*/ 7048 w 14097"/>
                <a:gd name="connsiteY1" fmla="*/ 14097 h 14097"/>
                <a:gd name="connsiteX2" fmla="*/ 0 w 14097"/>
                <a:gd name="connsiteY2" fmla="*/ 7049 h 14097"/>
                <a:gd name="connsiteX3" fmla="*/ 7048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05" name="Freeform: Shape 204">
              <a:extLst>
                <a:ext uri="{FF2B5EF4-FFF2-40B4-BE49-F238E27FC236}">
                  <a16:creationId xmlns:a16="http://schemas.microsoft.com/office/drawing/2014/main" id="{319B036C-5BD8-4F3B-8935-96D50F410D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06" name="Freeform: Shape 205">
              <a:extLst>
                <a:ext uri="{FF2B5EF4-FFF2-40B4-BE49-F238E27FC236}">
                  <a16:creationId xmlns:a16="http://schemas.microsoft.com/office/drawing/2014/main" id="{A8445880-106C-4DC8-A250-D132F0D6F3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8543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07" name="Freeform: Shape 206">
              <a:extLst>
                <a:ext uri="{FF2B5EF4-FFF2-40B4-BE49-F238E27FC236}">
                  <a16:creationId xmlns:a16="http://schemas.microsoft.com/office/drawing/2014/main" id="{952AA1DD-5DBE-43CD-9B85-63C7626929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08" name="Freeform: Shape 207">
              <a:extLst>
                <a:ext uri="{FF2B5EF4-FFF2-40B4-BE49-F238E27FC236}">
                  <a16:creationId xmlns:a16="http://schemas.microsoft.com/office/drawing/2014/main" id="{2A412466-ED73-4944-83CE-224B1769C2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09" name="Freeform: Shape 208">
              <a:extLst>
                <a:ext uri="{FF2B5EF4-FFF2-40B4-BE49-F238E27FC236}">
                  <a16:creationId xmlns:a16="http://schemas.microsoft.com/office/drawing/2014/main" id="{807E195A-10DB-494C-A547-E1D0C6F616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10" name="Freeform: Shape 209">
              <a:extLst>
                <a:ext uri="{FF2B5EF4-FFF2-40B4-BE49-F238E27FC236}">
                  <a16:creationId xmlns:a16="http://schemas.microsoft.com/office/drawing/2014/main" id="{4CD4AECE-734D-4B90-984F-B2ABFA2B6F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11" name="Freeform: Shape 210">
              <a:extLst>
                <a:ext uri="{FF2B5EF4-FFF2-40B4-BE49-F238E27FC236}">
                  <a16:creationId xmlns:a16="http://schemas.microsoft.com/office/drawing/2014/main" id="{2927072E-8001-4AD1-A4C4-2EDBA3BF87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12" name="Freeform: Shape 211">
              <a:extLst>
                <a:ext uri="{FF2B5EF4-FFF2-40B4-BE49-F238E27FC236}">
                  <a16:creationId xmlns:a16="http://schemas.microsoft.com/office/drawing/2014/main" id="{499D6F50-E593-46A3-81D8-73389276B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13" name="Freeform: Shape 212">
              <a:extLst>
                <a:ext uri="{FF2B5EF4-FFF2-40B4-BE49-F238E27FC236}">
                  <a16:creationId xmlns:a16="http://schemas.microsoft.com/office/drawing/2014/main" id="{7A96E600-84B4-452B-AE40-295FC5807E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24467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14" name="Freeform: Shape 213">
              <a:extLst>
                <a:ext uri="{FF2B5EF4-FFF2-40B4-BE49-F238E27FC236}">
                  <a16:creationId xmlns:a16="http://schemas.microsoft.com/office/drawing/2014/main" id="{CBBA17AC-C1AB-4BFC-A051-457275D1D6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244677"/>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15" name="Freeform: Shape 214">
              <a:extLst>
                <a:ext uri="{FF2B5EF4-FFF2-40B4-BE49-F238E27FC236}">
                  <a16:creationId xmlns:a16="http://schemas.microsoft.com/office/drawing/2014/main" id="{488E850C-90D5-4D0F-A57D-7809327EF3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16" name="Freeform: Shape 215">
              <a:extLst>
                <a:ext uri="{FF2B5EF4-FFF2-40B4-BE49-F238E27FC236}">
                  <a16:creationId xmlns:a16="http://schemas.microsoft.com/office/drawing/2014/main" id="{9F98D808-AB13-4D8D-B4C5-9D32153462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17" name="Freeform: Shape 216">
              <a:extLst>
                <a:ext uri="{FF2B5EF4-FFF2-40B4-BE49-F238E27FC236}">
                  <a16:creationId xmlns:a16="http://schemas.microsoft.com/office/drawing/2014/main" id="{95AFFBC0-FF37-4117-86FA-21ABDA17AB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18" name="Freeform: Shape 217">
              <a:extLst>
                <a:ext uri="{FF2B5EF4-FFF2-40B4-BE49-F238E27FC236}">
                  <a16:creationId xmlns:a16="http://schemas.microsoft.com/office/drawing/2014/main" id="{ED0AC42A-17B0-4154-968C-CAE2A04C28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24467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19" name="Freeform: Shape 218">
              <a:extLst>
                <a:ext uri="{FF2B5EF4-FFF2-40B4-BE49-F238E27FC236}">
                  <a16:creationId xmlns:a16="http://schemas.microsoft.com/office/drawing/2014/main" id="{4A7A31A0-8490-4B9D-B9CC-7FF28053EB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20" name="Freeform: Shape 219">
              <a:extLst>
                <a:ext uri="{FF2B5EF4-FFF2-40B4-BE49-F238E27FC236}">
                  <a16:creationId xmlns:a16="http://schemas.microsoft.com/office/drawing/2014/main" id="{8188899C-6A74-43D8-B36C-F86B278C89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0382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21" name="Freeform: Shape 220">
              <a:extLst>
                <a:ext uri="{FF2B5EF4-FFF2-40B4-BE49-F238E27FC236}">
                  <a16:creationId xmlns:a16="http://schemas.microsoft.com/office/drawing/2014/main" id="{1537EAA6-95B6-4674-A7B9-40F9AB7F59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2" name="Freeform: Shape 221">
              <a:extLst>
                <a:ext uri="{FF2B5EF4-FFF2-40B4-BE49-F238E27FC236}">
                  <a16:creationId xmlns:a16="http://schemas.microsoft.com/office/drawing/2014/main" id="{F4B29507-C08F-4764-B703-0EB33A0FAC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3" name="Freeform: Shape 222">
              <a:extLst>
                <a:ext uri="{FF2B5EF4-FFF2-40B4-BE49-F238E27FC236}">
                  <a16:creationId xmlns:a16="http://schemas.microsoft.com/office/drawing/2014/main" id="{4200E500-6A99-47FC-A30F-FA4C85DA8C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4" name="Freeform: Shape 223">
              <a:extLst>
                <a:ext uri="{FF2B5EF4-FFF2-40B4-BE49-F238E27FC236}">
                  <a16:creationId xmlns:a16="http://schemas.microsoft.com/office/drawing/2014/main" id="{9558677C-76AD-451F-AEEE-C5FEE4179C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5" name="Freeform: Shape 224">
              <a:extLst>
                <a:ext uri="{FF2B5EF4-FFF2-40B4-BE49-F238E27FC236}">
                  <a16:creationId xmlns:a16="http://schemas.microsoft.com/office/drawing/2014/main" id="{79E472E5-A81A-44E7-AEBA-C3A593497B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0382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6" name="Freeform: Shape 225">
              <a:extLst>
                <a:ext uri="{FF2B5EF4-FFF2-40B4-BE49-F238E27FC236}">
                  <a16:creationId xmlns:a16="http://schemas.microsoft.com/office/drawing/2014/main" id="{5CD54F54-9E41-4635-A533-6CC6515E13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7" name="Freeform: Shape 226">
              <a:extLst>
                <a:ext uri="{FF2B5EF4-FFF2-40B4-BE49-F238E27FC236}">
                  <a16:creationId xmlns:a16="http://schemas.microsoft.com/office/drawing/2014/main" id="{B22D6F46-74C0-49D9-8CD8-BC125E973D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63074"/>
              <a:ext cx="14192" cy="14097"/>
            </a:xfrm>
            <a:custGeom>
              <a:avLst/>
              <a:gdLst>
                <a:gd name="connsiteX0" fmla="*/ 14192 w 14192"/>
                <a:gd name="connsiteY0" fmla="*/ 7048 h 14097"/>
                <a:gd name="connsiteX1" fmla="*/ 7144 w 14192"/>
                <a:gd name="connsiteY1" fmla="*/ 14097 h 14097"/>
                <a:gd name="connsiteX2" fmla="*/ 0 w 14192"/>
                <a:gd name="connsiteY2" fmla="*/ 7048 h 14097"/>
                <a:gd name="connsiteX3" fmla="*/ 7049 w 14192"/>
                <a:gd name="connsiteY3" fmla="*/ 0 h 14097"/>
                <a:gd name="connsiteX4" fmla="*/ 14192 w 14192"/>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28" name="Freeform: Shape 227">
              <a:extLst>
                <a:ext uri="{FF2B5EF4-FFF2-40B4-BE49-F238E27FC236}">
                  <a16:creationId xmlns:a16="http://schemas.microsoft.com/office/drawing/2014/main" id="{C6FAA6EC-EDF6-4522-ACD8-8D4F7FF872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29" name="Freeform: Shape 228">
              <a:extLst>
                <a:ext uri="{FF2B5EF4-FFF2-40B4-BE49-F238E27FC236}">
                  <a16:creationId xmlns:a16="http://schemas.microsoft.com/office/drawing/2014/main" id="{5F8364DC-ED1A-482D-A418-7941B199CB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30" name="Freeform: Shape 229">
              <a:extLst>
                <a:ext uri="{FF2B5EF4-FFF2-40B4-BE49-F238E27FC236}">
                  <a16:creationId xmlns:a16="http://schemas.microsoft.com/office/drawing/2014/main" id="{1896D361-70A8-4528-940B-F306550F88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31" name="Freeform: Shape 230">
              <a:extLst>
                <a:ext uri="{FF2B5EF4-FFF2-40B4-BE49-F238E27FC236}">
                  <a16:creationId xmlns:a16="http://schemas.microsoft.com/office/drawing/2014/main" id="{4D1CB00A-0CE1-4E25-ADCE-9562845F54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32" name="Freeform: Shape 231">
              <a:extLst>
                <a:ext uri="{FF2B5EF4-FFF2-40B4-BE49-F238E27FC236}">
                  <a16:creationId xmlns:a16="http://schemas.microsoft.com/office/drawing/2014/main" id="{E1B6761E-B7C6-4218-B95F-F6DEC0066D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63074"/>
              <a:ext cx="14097" cy="14097"/>
            </a:xfrm>
            <a:custGeom>
              <a:avLst/>
              <a:gdLst>
                <a:gd name="connsiteX0" fmla="*/ 14097 w 14097"/>
                <a:gd name="connsiteY0" fmla="*/ 7048 h 14097"/>
                <a:gd name="connsiteX1" fmla="*/ 7048 w 14097"/>
                <a:gd name="connsiteY1" fmla="*/ 14097 h 14097"/>
                <a:gd name="connsiteX2" fmla="*/ 0 w 14097"/>
                <a:gd name="connsiteY2" fmla="*/ 7048 h 14097"/>
                <a:gd name="connsiteX3" fmla="*/ 7048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33" name="Freeform: Shape 232">
              <a:extLst>
                <a:ext uri="{FF2B5EF4-FFF2-40B4-BE49-F238E27FC236}">
                  <a16:creationId xmlns:a16="http://schemas.microsoft.com/office/drawing/2014/main" id="{CA081177-DAC3-4667-91A1-4CC885D4A1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34" name="Freeform: Shape 233">
              <a:extLst>
                <a:ext uri="{FF2B5EF4-FFF2-40B4-BE49-F238E27FC236}">
                  <a16:creationId xmlns:a16="http://schemas.microsoft.com/office/drawing/2014/main" id="{435007DC-BB8D-43BA-9598-AE79AA262E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2222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35" name="Freeform: Shape 234">
              <a:extLst>
                <a:ext uri="{FF2B5EF4-FFF2-40B4-BE49-F238E27FC236}">
                  <a16:creationId xmlns:a16="http://schemas.microsoft.com/office/drawing/2014/main" id="{46628B8A-02EC-44EF-B52C-5EBAFBCF9C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36" name="Freeform: Shape 235">
              <a:extLst>
                <a:ext uri="{FF2B5EF4-FFF2-40B4-BE49-F238E27FC236}">
                  <a16:creationId xmlns:a16="http://schemas.microsoft.com/office/drawing/2014/main" id="{2DACEC99-8F4C-495C-8EAA-670A3A02ED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37" name="Freeform: Shape 236">
              <a:extLst>
                <a:ext uri="{FF2B5EF4-FFF2-40B4-BE49-F238E27FC236}">
                  <a16:creationId xmlns:a16="http://schemas.microsoft.com/office/drawing/2014/main" id="{C8EFEAD4-1425-4357-9D8A-F326DABC6E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38" name="Freeform: Shape 237">
              <a:extLst>
                <a:ext uri="{FF2B5EF4-FFF2-40B4-BE49-F238E27FC236}">
                  <a16:creationId xmlns:a16="http://schemas.microsoft.com/office/drawing/2014/main" id="{FDA70E94-A082-47D4-B4F8-142AEF1DC3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39" name="Freeform: Shape 238">
              <a:extLst>
                <a:ext uri="{FF2B5EF4-FFF2-40B4-BE49-F238E27FC236}">
                  <a16:creationId xmlns:a16="http://schemas.microsoft.com/office/drawing/2014/main" id="{10E96E8A-1EEA-4F1D-8CFE-12DC9B9E7A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42222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40" name="Freeform: Shape 239">
              <a:extLst>
                <a:ext uri="{FF2B5EF4-FFF2-40B4-BE49-F238E27FC236}">
                  <a16:creationId xmlns:a16="http://schemas.microsoft.com/office/drawing/2014/main" id="{B12D7CC4-A548-4FF7-A6B2-9151CFA9E3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41" name="Freeform: Shape 240">
              <a:extLst>
                <a:ext uri="{FF2B5EF4-FFF2-40B4-BE49-F238E27FC236}">
                  <a16:creationId xmlns:a16="http://schemas.microsoft.com/office/drawing/2014/main" id="{CB3F1C68-B597-4669-87F8-C80124ABE0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6953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9" y="14097"/>
                  </a:cubicBezTo>
                  <a:cubicBezTo>
                    <a:pt x="3143" y="14097"/>
                    <a:pt x="0" y="10954"/>
                    <a:pt x="0" y="7049"/>
                  </a:cubicBezTo>
                  <a:cubicBezTo>
                    <a:pt x="0" y="3143"/>
                    <a:pt x="3048" y="0"/>
                    <a:pt x="6953"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42" name="Freeform: Shape 241">
              <a:extLst>
                <a:ext uri="{FF2B5EF4-FFF2-40B4-BE49-F238E27FC236}">
                  <a16:creationId xmlns:a16="http://schemas.microsoft.com/office/drawing/2014/main" id="{A57037D2-0958-4F34-815F-C8CA7F86AE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43" name="Freeform: Shape 242">
              <a:extLst>
                <a:ext uri="{FF2B5EF4-FFF2-40B4-BE49-F238E27FC236}">
                  <a16:creationId xmlns:a16="http://schemas.microsoft.com/office/drawing/2014/main" id="{30AF3969-3F11-4157-B4B9-33B1314623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067039"/>
              <a:ext cx="14096" cy="14097"/>
            </a:xfrm>
            <a:custGeom>
              <a:avLst/>
              <a:gdLst>
                <a:gd name="connsiteX0" fmla="*/ 14097 w 14096"/>
                <a:gd name="connsiteY0" fmla="*/ 7049 h 14097"/>
                <a:gd name="connsiteX1" fmla="*/ 7049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9" y="14097"/>
                  </a:cubicBezTo>
                  <a:cubicBezTo>
                    <a:pt x="3143" y="14097"/>
                    <a:pt x="0" y="10954"/>
                    <a:pt x="0" y="7049"/>
                  </a:cubicBezTo>
                  <a:cubicBezTo>
                    <a:pt x="0" y="3143"/>
                    <a:pt x="3048" y="0"/>
                    <a:pt x="6953"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244" name="Freeform: Shape 243">
              <a:extLst>
                <a:ext uri="{FF2B5EF4-FFF2-40B4-BE49-F238E27FC236}">
                  <a16:creationId xmlns:a16="http://schemas.microsoft.com/office/drawing/2014/main" id="{51D613E3-18F5-4426-ADEB-DEC123E16B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45" name="Freeform: Shape 244">
              <a:extLst>
                <a:ext uri="{FF2B5EF4-FFF2-40B4-BE49-F238E27FC236}">
                  <a16:creationId xmlns:a16="http://schemas.microsoft.com/office/drawing/2014/main" id="{1DC25548-A3A9-4018-A29B-6972D353F9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048" y="0"/>
                    <a:pt x="6953"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246" name="Freeform: Shape 245">
              <a:extLst>
                <a:ext uri="{FF2B5EF4-FFF2-40B4-BE49-F238E27FC236}">
                  <a16:creationId xmlns:a16="http://schemas.microsoft.com/office/drawing/2014/main" id="{7EDE6372-94D2-435D-BD43-A20072D807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47" name="Freeform: Shape 246">
              <a:extLst>
                <a:ext uri="{FF2B5EF4-FFF2-40B4-BE49-F238E27FC236}">
                  <a16:creationId xmlns:a16="http://schemas.microsoft.com/office/drawing/2014/main" id="{729575A6-77E2-4199-8F0A-27C89330A0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26281"/>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48" name="Freeform: Shape 247">
              <a:extLst>
                <a:ext uri="{FF2B5EF4-FFF2-40B4-BE49-F238E27FC236}">
                  <a16:creationId xmlns:a16="http://schemas.microsoft.com/office/drawing/2014/main" id="{12EB506D-59AD-4011-80F8-36A2BDB954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49" name="Freeform: Shape 248">
              <a:extLst>
                <a:ext uri="{FF2B5EF4-FFF2-40B4-BE49-F238E27FC236}">
                  <a16:creationId xmlns:a16="http://schemas.microsoft.com/office/drawing/2014/main" id="{92FD46FA-14EB-46A2-B4A3-ECD1F49BAC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26281"/>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250" name="Freeform: Shape 249">
              <a:extLst>
                <a:ext uri="{FF2B5EF4-FFF2-40B4-BE49-F238E27FC236}">
                  <a16:creationId xmlns:a16="http://schemas.microsoft.com/office/drawing/2014/main" id="{1CD84E07-49A9-40E3-B34C-91C156C9C6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51" name="Freeform: Shape 250">
              <a:extLst>
                <a:ext uri="{FF2B5EF4-FFF2-40B4-BE49-F238E27FC236}">
                  <a16:creationId xmlns:a16="http://schemas.microsoft.com/office/drawing/2014/main" id="{F3090306-C384-44A0-8C38-77397133BA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252" name="Freeform: Shape 251">
              <a:extLst>
                <a:ext uri="{FF2B5EF4-FFF2-40B4-BE49-F238E27FC236}">
                  <a16:creationId xmlns:a16="http://schemas.microsoft.com/office/drawing/2014/main" id="{3515E97E-31A4-4273-AB55-8EAD74CB9E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2628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53" name="Freeform: Shape 252">
              <a:extLst>
                <a:ext uri="{FF2B5EF4-FFF2-40B4-BE49-F238E27FC236}">
                  <a16:creationId xmlns:a16="http://schemas.microsoft.com/office/drawing/2014/main" id="{792F63CA-0494-43E2-A0AA-37C35C8326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85433"/>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54" name="Freeform: Shape 253">
              <a:extLst>
                <a:ext uri="{FF2B5EF4-FFF2-40B4-BE49-F238E27FC236}">
                  <a16:creationId xmlns:a16="http://schemas.microsoft.com/office/drawing/2014/main" id="{5389A040-E4CC-4CE7-8B9F-40ECA9ACE1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55" name="Freeform: Shape 254">
              <a:extLst>
                <a:ext uri="{FF2B5EF4-FFF2-40B4-BE49-F238E27FC236}">
                  <a16:creationId xmlns:a16="http://schemas.microsoft.com/office/drawing/2014/main" id="{1BA51B23-705C-49BE-B606-8A9B623E0A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85433"/>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256" name="Freeform: Shape 255">
              <a:extLst>
                <a:ext uri="{FF2B5EF4-FFF2-40B4-BE49-F238E27FC236}">
                  <a16:creationId xmlns:a16="http://schemas.microsoft.com/office/drawing/2014/main" id="{B16EF17A-F451-4B5B-9052-33A9116E9D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57" name="Freeform: Shape 256">
              <a:extLst>
                <a:ext uri="{FF2B5EF4-FFF2-40B4-BE49-F238E27FC236}">
                  <a16:creationId xmlns:a16="http://schemas.microsoft.com/office/drawing/2014/main" id="{1B20B7D1-27D7-4E1A-A317-E9E7A105A9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258" name="Freeform: Shape 257">
              <a:extLst>
                <a:ext uri="{FF2B5EF4-FFF2-40B4-BE49-F238E27FC236}">
                  <a16:creationId xmlns:a16="http://schemas.microsoft.com/office/drawing/2014/main" id="{1E3FADAF-FD1D-45B2-A40D-EBDD536E75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85432"/>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59" name="Freeform: Shape 258">
              <a:extLst>
                <a:ext uri="{FF2B5EF4-FFF2-40B4-BE49-F238E27FC236}">
                  <a16:creationId xmlns:a16="http://schemas.microsoft.com/office/drawing/2014/main" id="{301257BA-BCE2-4479-A04F-A9DBFAF928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244676"/>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60" name="Freeform: Shape 259">
              <a:extLst>
                <a:ext uri="{FF2B5EF4-FFF2-40B4-BE49-F238E27FC236}">
                  <a16:creationId xmlns:a16="http://schemas.microsoft.com/office/drawing/2014/main" id="{619D0ABC-04D9-405A-A52F-5EEC01762A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61" name="Freeform: Shape 260">
              <a:extLst>
                <a:ext uri="{FF2B5EF4-FFF2-40B4-BE49-F238E27FC236}">
                  <a16:creationId xmlns:a16="http://schemas.microsoft.com/office/drawing/2014/main" id="{123AE5C7-608A-47A7-B7A1-55662B70BF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244676"/>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262" name="Freeform: Shape 261">
              <a:extLst>
                <a:ext uri="{FF2B5EF4-FFF2-40B4-BE49-F238E27FC236}">
                  <a16:creationId xmlns:a16="http://schemas.microsoft.com/office/drawing/2014/main" id="{957BDA1A-3081-45EB-A31E-3F98EC6DC3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63" name="Freeform: Shape 262">
              <a:extLst>
                <a:ext uri="{FF2B5EF4-FFF2-40B4-BE49-F238E27FC236}">
                  <a16:creationId xmlns:a16="http://schemas.microsoft.com/office/drawing/2014/main" id="{683DDA50-C794-4DC5-8297-CFDEB8DCB4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264" name="Freeform: Shape 263">
              <a:extLst>
                <a:ext uri="{FF2B5EF4-FFF2-40B4-BE49-F238E27FC236}">
                  <a16:creationId xmlns:a16="http://schemas.microsoft.com/office/drawing/2014/main" id="{FA42024A-A832-4635-9CE6-B968232CE8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24467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5" name="Freeform: Shape 264">
              <a:extLst>
                <a:ext uri="{FF2B5EF4-FFF2-40B4-BE49-F238E27FC236}">
                  <a16:creationId xmlns:a16="http://schemas.microsoft.com/office/drawing/2014/main" id="{564D00AA-3E68-4F56-80A0-08D5DFFB61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6" name="Freeform: Shape 265">
              <a:extLst>
                <a:ext uri="{FF2B5EF4-FFF2-40B4-BE49-F238E27FC236}">
                  <a16:creationId xmlns:a16="http://schemas.microsoft.com/office/drawing/2014/main" id="{D988A711-E3E8-4172-AFE1-60E93FF10A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7" name="Freeform: Shape 266">
              <a:extLst>
                <a:ext uri="{FF2B5EF4-FFF2-40B4-BE49-F238E27FC236}">
                  <a16:creationId xmlns:a16="http://schemas.microsoft.com/office/drawing/2014/main" id="{7A89FF34-EE34-461C-A3EF-73AC3801B9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03829"/>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268" name="Freeform: Shape 267">
              <a:extLst>
                <a:ext uri="{FF2B5EF4-FFF2-40B4-BE49-F238E27FC236}">
                  <a16:creationId xmlns:a16="http://schemas.microsoft.com/office/drawing/2014/main" id="{80D55E43-BE59-444D-B32B-9C0306A126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9" name="Freeform: Shape 268">
              <a:extLst>
                <a:ext uri="{FF2B5EF4-FFF2-40B4-BE49-F238E27FC236}">
                  <a16:creationId xmlns:a16="http://schemas.microsoft.com/office/drawing/2014/main" id="{639C823F-B16B-4DF7-BA6E-0D832AAB27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270" name="Freeform: Shape 269">
              <a:extLst>
                <a:ext uri="{FF2B5EF4-FFF2-40B4-BE49-F238E27FC236}">
                  <a16:creationId xmlns:a16="http://schemas.microsoft.com/office/drawing/2014/main" id="{2E623C08-172F-41EA-90CB-59ED0D583B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71" name="Freeform: Shape 270">
              <a:extLst>
                <a:ext uri="{FF2B5EF4-FFF2-40B4-BE49-F238E27FC236}">
                  <a16:creationId xmlns:a16="http://schemas.microsoft.com/office/drawing/2014/main" id="{94C0577F-0FF9-47D5-8C6D-FC7B4CC318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72" name="Freeform: Shape 271">
              <a:extLst>
                <a:ext uri="{FF2B5EF4-FFF2-40B4-BE49-F238E27FC236}">
                  <a16:creationId xmlns:a16="http://schemas.microsoft.com/office/drawing/2014/main" id="{30C80E9D-7909-4C52-ACAD-80FF874F99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73" name="Freeform: Shape 272">
              <a:extLst>
                <a:ext uri="{FF2B5EF4-FFF2-40B4-BE49-F238E27FC236}">
                  <a16:creationId xmlns:a16="http://schemas.microsoft.com/office/drawing/2014/main" id="{2B9598CE-4E74-4A54-BAB8-59379D2114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63072"/>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274" name="Freeform: Shape 273">
              <a:extLst>
                <a:ext uri="{FF2B5EF4-FFF2-40B4-BE49-F238E27FC236}">
                  <a16:creationId xmlns:a16="http://schemas.microsoft.com/office/drawing/2014/main" id="{E7188EAA-47E1-4B73-8682-C74A0421BE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75" name="Freeform: Shape 274">
              <a:extLst>
                <a:ext uri="{FF2B5EF4-FFF2-40B4-BE49-F238E27FC236}">
                  <a16:creationId xmlns:a16="http://schemas.microsoft.com/office/drawing/2014/main" id="{36900E8B-61F2-411F-B29F-A9CDC6E811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276" name="Freeform: Shape 275">
              <a:extLst>
                <a:ext uri="{FF2B5EF4-FFF2-40B4-BE49-F238E27FC236}">
                  <a16:creationId xmlns:a16="http://schemas.microsoft.com/office/drawing/2014/main" id="{0A25598A-334A-487D-9604-4753EAE81E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63074"/>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77" name="Freeform: Shape 276">
              <a:extLst>
                <a:ext uri="{FF2B5EF4-FFF2-40B4-BE49-F238E27FC236}">
                  <a16:creationId xmlns:a16="http://schemas.microsoft.com/office/drawing/2014/main" id="{C8DBE472-045A-491C-AB7C-4153EE2B00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78" name="Freeform: Shape 277">
              <a:extLst>
                <a:ext uri="{FF2B5EF4-FFF2-40B4-BE49-F238E27FC236}">
                  <a16:creationId xmlns:a16="http://schemas.microsoft.com/office/drawing/2014/main" id="{2F6DD374-5D5F-48BB-8135-8F37EE2C23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79" name="Freeform: Shape 278">
              <a:extLst>
                <a:ext uri="{FF2B5EF4-FFF2-40B4-BE49-F238E27FC236}">
                  <a16:creationId xmlns:a16="http://schemas.microsoft.com/office/drawing/2014/main" id="{386B8A5A-00D0-4291-937B-931B3F19CD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422225"/>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280" name="Freeform: Shape 279">
              <a:extLst>
                <a:ext uri="{FF2B5EF4-FFF2-40B4-BE49-F238E27FC236}">
                  <a16:creationId xmlns:a16="http://schemas.microsoft.com/office/drawing/2014/main" id="{89C10BFA-8067-495D-810E-1F4085F7B4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81" name="Freeform: Shape 280">
              <a:extLst>
                <a:ext uri="{FF2B5EF4-FFF2-40B4-BE49-F238E27FC236}">
                  <a16:creationId xmlns:a16="http://schemas.microsoft.com/office/drawing/2014/main" id="{51F94E69-8294-4AB3-A457-3BD4ACF085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282" name="Freeform: Shape 281">
              <a:extLst>
                <a:ext uri="{FF2B5EF4-FFF2-40B4-BE49-F238E27FC236}">
                  <a16:creationId xmlns:a16="http://schemas.microsoft.com/office/drawing/2014/main" id="{AD2859C5-45C5-4EE2-8272-0FA7A02353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4222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83" name="Freeform: Shape 282">
              <a:extLst>
                <a:ext uri="{FF2B5EF4-FFF2-40B4-BE49-F238E27FC236}">
                  <a16:creationId xmlns:a16="http://schemas.microsoft.com/office/drawing/2014/main" id="{14AFB321-1B9D-41AF-9686-8C689A3F4B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81374"/>
              <a:ext cx="14192" cy="14096"/>
            </a:xfrm>
            <a:custGeom>
              <a:avLst/>
              <a:gdLst>
                <a:gd name="connsiteX0" fmla="*/ 14192 w 14192"/>
                <a:gd name="connsiteY0" fmla="*/ 7049 h 14096"/>
                <a:gd name="connsiteX1" fmla="*/ 7144 w 14192"/>
                <a:gd name="connsiteY1" fmla="*/ 14097 h 14096"/>
                <a:gd name="connsiteX2" fmla="*/ 0 w 14192"/>
                <a:gd name="connsiteY2" fmla="*/ 7049 h 14096"/>
                <a:gd name="connsiteX3" fmla="*/ 7049 w 14192"/>
                <a:gd name="connsiteY3" fmla="*/ 0 h 14096"/>
                <a:gd name="connsiteX4" fmla="*/ 14192 w 14192"/>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9"/>
                  </a:moveTo>
                  <a:cubicBezTo>
                    <a:pt x="14192" y="10954"/>
                    <a:pt x="11049" y="14097"/>
                    <a:pt x="7144" y="14097"/>
                  </a:cubicBezTo>
                  <a:cubicBezTo>
                    <a:pt x="3239" y="14097"/>
                    <a:pt x="0" y="11049"/>
                    <a:pt x="0" y="7049"/>
                  </a:cubicBezTo>
                  <a:cubicBezTo>
                    <a:pt x="0" y="3048"/>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284" name="Freeform: Shape 283">
              <a:extLst>
                <a:ext uri="{FF2B5EF4-FFF2-40B4-BE49-F238E27FC236}">
                  <a16:creationId xmlns:a16="http://schemas.microsoft.com/office/drawing/2014/main" id="{5C4403F4-D893-4E4C-8DFE-E79AE6A62A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85" name="Freeform: Shape 284">
              <a:extLst>
                <a:ext uri="{FF2B5EF4-FFF2-40B4-BE49-F238E27FC236}">
                  <a16:creationId xmlns:a16="http://schemas.microsoft.com/office/drawing/2014/main" id="{BA894316-677B-4B51-AF19-0D3FAF96A7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86" name="Freeform: Shape 285">
              <a:extLst>
                <a:ext uri="{FF2B5EF4-FFF2-40B4-BE49-F238E27FC236}">
                  <a16:creationId xmlns:a16="http://schemas.microsoft.com/office/drawing/2014/main" id="{07FDE9AD-8F5A-44B0-AC7E-30148150D0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87" name="Freeform: Shape 286">
              <a:extLst>
                <a:ext uri="{FF2B5EF4-FFF2-40B4-BE49-F238E27FC236}">
                  <a16:creationId xmlns:a16="http://schemas.microsoft.com/office/drawing/2014/main" id="{A4D0E6BA-489D-4EA4-994E-225F7D078B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88" name="Freeform: Shape 287">
              <a:extLst>
                <a:ext uri="{FF2B5EF4-FFF2-40B4-BE49-F238E27FC236}">
                  <a16:creationId xmlns:a16="http://schemas.microsoft.com/office/drawing/2014/main" id="{7EDFBCCB-EC92-4860-BBDB-2EC6355FEE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89" name="Freeform: Shape 288">
              <a:extLst>
                <a:ext uri="{FF2B5EF4-FFF2-40B4-BE49-F238E27FC236}">
                  <a16:creationId xmlns:a16="http://schemas.microsoft.com/office/drawing/2014/main" id="{459DBA8E-2EB0-4C51-A161-2C595B89D4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90" name="Freeform: Shape 289">
              <a:extLst>
                <a:ext uri="{FF2B5EF4-FFF2-40B4-BE49-F238E27FC236}">
                  <a16:creationId xmlns:a16="http://schemas.microsoft.com/office/drawing/2014/main" id="{FB1BA285-9A95-49B7-A098-F38400D92B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4062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91" name="Freeform: Shape 290">
              <a:extLst>
                <a:ext uri="{FF2B5EF4-FFF2-40B4-BE49-F238E27FC236}">
                  <a16:creationId xmlns:a16="http://schemas.microsoft.com/office/drawing/2014/main" id="{D29C405E-90F5-4AB5-8B5F-3CA2F1815A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292" name="Freeform: Shape 291">
              <a:extLst>
                <a:ext uri="{FF2B5EF4-FFF2-40B4-BE49-F238E27FC236}">
                  <a16:creationId xmlns:a16="http://schemas.microsoft.com/office/drawing/2014/main" id="{F7214FFD-3321-412F-9CA5-4BC6E874F9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93" name="Freeform: Shape 292">
              <a:extLst>
                <a:ext uri="{FF2B5EF4-FFF2-40B4-BE49-F238E27FC236}">
                  <a16:creationId xmlns:a16="http://schemas.microsoft.com/office/drawing/2014/main" id="{5F16C3D8-64A1-443D-92A7-EA97518A63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94" name="Freeform: Shape 293">
              <a:extLst>
                <a:ext uri="{FF2B5EF4-FFF2-40B4-BE49-F238E27FC236}">
                  <a16:creationId xmlns:a16="http://schemas.microsoft.com/office/drawing/2014/main" id="{7E4EFAB9-436A-4B6B-A16B-8DA3F614A8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95" name="Freeform: Shape 294">
              <a:extLst>
                <a:ext uri="{FF2B5EF4-FFF2-40B4-BE49-F238E27FC236}">
                  <a16:creationId xmlns:a16="http://schemas.microsoft.com/office/drawing/2014/main" id="{037DDFC3-D7A5-443D-8417-D723296DA7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296" name="Freeform: Shape 295">
              <a:extLst>
                <a:ext uri="{FF2B5EF4-FFF2-40B4-BE49-F238E27FC236}">
                  <a16:creationId xmlns:a16="http://schemas.microsoft.com/office/drawing/2014/main" id="{253AC142-F4B4-47E8-BBEE-F7D0F8547F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97" name="Freeform: Shape 296">
              <a:extLst>
                <a:ext uri="{FF2B5EF4-FFF2-40B4-BE49-F238E27FC236}">
                  <a16:creationId xmlns:a16="http://schemas.microsoft.com/office/drawing/2014/main" id="{890AAA82-94E2-41D0-AE92-9C87195CCB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9977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98" name="Freeform: Shape 297">
              <a:extLst>
                <a:ext uri="{FF2B5EF4-FFF2-40B4-BE49-F238E27FC236}">
                  <a16:creationId xmlns:a16="http://schemas.microsoft.com/office/drawing/2014/main" id="{FD33B856-EF4E-40FC-BDA0-9E26203D03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9977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99" name="Freeform: Shape 298">
              <a:extLst>
                <a:ext uri="{FF2B5EF4-FFF2-40B4-BE49-F238E27FC236}">
                  <a16:creationId xmlns:a16="http://schemas.microsoft.com/office/drawing/2014/main" id="{24AEBF58-C8A2-4D00-9AFB-B5012AEA36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0" name="Freeform: Shape 299">
              <a:extLst>
                <a:ext uri="{FF2B5EF4-FFF2-40B4-BE49-F238E27FC236}">
                  <a16:creationId xmlns:a16="http://schemas.microsoft.com/office/drawing/2014/main" id="{21270E55-4211-4529-BDC3-29B80BDF50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1" name="Freeform: Shape 300">
              <a:extLst>
                <a:ext uri="{FF2B5EF4-FFF2-40B4-BE49-F238E27FC236}">
                  <a16:creationId xmlns:a16="http://schemas.microsoft.com/office/drawing/2014/main" id="{16DD7E91-EFBB-4DD7-B30F-4A13C20BED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2" name="Freeform: Shape 301">
              <a:extLst>
                <a:ext uri="{FF2B5EF4-FFF2-40B4-BE49-F238E27FC236}">
                  <a16:creationId xmlns:a16="http://schemas.microsoft.com/office/drawing/2014/main" id="{96260F31-66FB-4E2C-801E-701C2B859A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599770"/>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3" name="Freeform: Shape 302">
              <a:extLst>
                <a:ext uri="{FF2B5EF4-FFF2-40B4-BE49-F238E27FC236}">
                  <a16:creationId xmlns:a16="http://schemas.microsoft.com/office/drawing/2014/main" id="{B5FEE1C9-3961-4400-AD3E-B5AD93A474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4" name="Freeform: Shape 303">
              <a:extLst>
                <a:ext uri="{FF2B5EF4-FFF2-40B4-BE49-F238E27FC236}">
                  <a16:creationId xmlns:a16="http://schemas.microsoft.com/office/drawing/2014/main" id="{34E1BE05-269F-4A13-99FE-2A973A0E77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7" y="365901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305" name="Freeform: Shape 304">
              <a:extLst>
                <a:ext uri="{FF2B5EF4-FFF2-40B4-BE49-F238E27FC236}">
                  <a16:creationId xmlns:a16="http://schemas.microsoft.com/office/drawing/2014/main" id="{2D591FBD-65C6-46C4-AF19-875D652DCF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2" y="3659014"/>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6" name="Freeform: Shape 305">
              <a:extLst>
                <a:ext uri="{FF2B5EF4-FFF2-40B4-BE49-F238E27FC236}">
                  <a16:creationId xmlns:a16="http://schemas.microsoft.com/office/drawing/2014/main" id="{85F7E635-CB45-4346-BBFB-10FF0576AF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2"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7" name="Freeform: Shape 306">
              <a:extLst>
                <a:ext uri="{FF2B5EF4-FFF2-40B4-BE49-F238E27FC236}">
                  <a16:creationId xmlns:a16="http://schemas.microsoft.com/office/drawing/2014/main" id="{3BDAC885-F0B3-4D66-8587-4384652983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8" name="Freeform: Shape 307">
              <a:extLst>
                <a:ext uri="{FF2B5EF4-FFF2-40B4-BE49-F238E27FC236}">
                  <a16:creationId xmlns:a16="http://schemas.microsoft.com/office/drawing/2014/main" id="{3427A7E1-71C9-42CC-9CAF-53642DC4D0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9" name="Freeform: Shape 308">
              <a:extLst>
                <a:ext uri="{FF2B5EF4-FFF2-40B4-BE49-F238E27FC236}">
                  <a16:creationId xmlns:a16="http://schemas.microsoft.com/office/drawing/2014/main" id="{20BF60C4-2E5D-473E-96B6-D22BB8536F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659014"/>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0" name="Freeform: Shape 309">
              <a:extLst>
                <a:ext uri="{FF2B5EF4-FFF2-40B4-BE49-F238E27FC236}">
                  <a16:creationId xmlns:a16="http://schemas.microsoft.com/office/drawing/2014/main" id="{C4703732-1088-4448-ACC0-D8BD901B2C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1" name="Freeform: Shape 310">
              <a:extLst>
                <a:ext uri="{FF2B5EF4-FFF2-40B4-BE49-F238E27FC236}">
                  <a16:creationId xmlns:a16="http://schemas.microsoft.com/office/drawing/2014/main" id="{6777D706-23BF-4962-98D3-D5AE7DF4EC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9" y="371816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312" name="Freeform: Shape 311">
              <a:extLst>
                <a:ext uri="{FF2B5EF4-FFF2-40B4-BE49-F238E27FC236}">
                  <a16:creationId xmlns:a16="http://schemas.microsoft.com/office/drawing/2014/main" id="{783FF777-4C59-44D0-9441-2B40E0A70E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4" y="371816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3" name="Freeform: Shape 312">
              <a:extLst>
                <a:ext uri="{FF2B5EF4-FFF2-40B4-BE49-F238E27FC236}">
                  <a16:creationId xmlns:a16="http://schemas.microsoft.com/office/drawing/2014/main" id="{2037F33C-65F4-44B6-9CB2-D32D1552C6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4"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4" name="Freeform: Shape 313">
              <a:extLst>
                <a:ext uri="{FF2B5EF4-FFF2-40B4-BE49-F238E27FC236}">
                  <a16:creationId xmlns:a16="http://schemas.microsoft.com/office/drawing/2014/main" id="{E73BA403-F3FD-4D76-A516-5698375D64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5" name="Freeform: Shape 314">
              <a:extLst>
                <a:ext uri="{FF2B5EF4-FFF2-40B4-BE49-F238E27FC236}">
                  <a16:creationId xmlns:a16="http://schemas.microsoft.com/office/drawing/2014/main" id="{0AF0D29B-415A-4327-A4B4-B5DC8F0AC0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6" name="Freeform: Shape 315">
              <a:extLst>
                <a:ext uri="{FF2B5EF4-FFF2-40B4-BE49-F238E27FC236}">
                  <a16:creationId xmlns:a16="http://schemas.microsoft.com/office/drawing/2014/main" id="{374A9388-F55E-4F94-817D-5BFF0B59E7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71816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7" name="Freeform: Shape 316">
              <a:extLst>
                <a:ext uri="{FF2B5EF4-FFF2-40B4-BE49-F238E27FC236}">
                  <a16:creationId xmlns:a16="http://schemas.microsoft.com/office/drawing/2014/main" id="{30C52183-F223-4E0A-B713-C91589CEB8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5"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8" name="Freeform: Shape 317">
              <a:extLst>
                <a:ext uri="{FF2B5EF4-FFF2-40B4-BE49-F238E27FC236}">
                  <a16:creationId xmlns:a16="http://schemas.microsoft.com/office/drawing/2014/main" id="{A6BEE030-DC6B-4CB1-A01B-95CC825525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40" y="377741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319" name="Freeform: Shape 318">
              <a:extLst>
                <a:ext uri="{FF2B5EF4-FFF2-40B4-BE49-F238E27FC236}">
                  <a16:creationId xmlns:a16="http://schemas.microsoft.com/office/drawing/2014/main" id="{2D41CF67-37BB-443C-85CF-2A05174FD4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5"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320" name="Freeform: Shape 319">
              <a:extLst>
                <a:ext uri="{FF2B5EF4-FFF2-40B4-BE49-F238E27FC236}">
                  <a16:creationId xmlns:a16="http://schemas.microsoft.com/office/drawing/2014/main" id="{65A449CF-396F-45B8-B268-6824A4E89B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6"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21" name="Freeform: Shape 320">
              <a:extLst>
                <a:ext uri="{FF2B5EF4-FFF2-40B4-BE49-F238E27FC236}">
                  <a16:creationId xmlns:a16="http://schemas.microsoft.com/office/drawing/2014/main" id="{9C20A7EF-7013-4D6C-ADD8-868A931DF2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83"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22" name="Freeform: Shape 321">
              <a:extLst>
                <a:ext uri="{FF2B5EF4-FFF2-40B4-BE49-F238E27FC236}">
                  <a16:creationId xmlns:a16="http://schemas.microsoft.com/office/drawing/2014/main" id="{F787692C-3BA9-4D4D-82F8-E497797AAE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35"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23" name="Freeform: Shape 322">
              <a:extLst>
                <a:ext uri="{FF2B5EF4-FFF2-40B4-BE49-F238E27FC236}">
                  <a16:creationId xmlns:a16="http://schemas.microsoft.com/office/drawing/2014/main" id="{A6D539D6-A55E-40F5-83AC-A773405241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82"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324" name="Freeform: Shape 323">
              <a:extLst>
                <a:ext uri="{FF2B5EF4-FFF2-40B4-BE49-F238E27FC236}">
                  <a16:creationId xmlns:a16="http://schemas.microsoft.com/office/drawing/2014/main" id="{D4D7922F-CA55-4202-B99F-ED303E7044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31"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25" name="Freeform: Shape 324">
              <a:extLst>
                <a:ext uri="{FF2B5EF4-FFF2-40B4-BE49-F238E27FC236}">
                  <a16:creationId xmlns:a16="http://schemas.microsoft.com/office/drawing/2014/main" id="{4120C846-A602-4B6C-9C07-11D2B0F8A4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481374"/>
              <a:ext cx="14097" cy="14096"/>
            </a:xfrm>
            <a:custGeom>
              <a:avLst/>
              <a:gdLst>
                <a:gd name="connsiteX0" fmla="*/ 14097 w 14097"/>
                <a:gd name="connsiteY0" fmla="*/ 7049 h 14096"/>
                <a:gd name="connsiteX1" fmla="*/ 7049 w 14097"/>
                <a:gd name="connsiteY1" fmla="*/ 14097 h 14096"/>
                <a:gd name="connsiteX2" fmla="*/ 0 w 14097"/>
                <a:gd name="connsiteY2" fmla="*/ 7049 h 14096"/>
                <a:gd name="connsiteX3" fmla="*/ 7049 w 14097"/>
                <a:gd name="connsiteY3" fmla="*/ 0 h 14096"/>
                <a:gd name="connsiteX4" fmla="*/ 14097 w 14097"/>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9"/>
                  </a:moveTo>
                  <a:cubicBezTo>
                    <a:pt x="14097" y="10954"/>
                    <a:pt x="10954" y="14097"/>
                    <a:pt x="7049" y="14097"/>
                  </a:cubicBezTo>
                  <a:cubicBezTo>
                    <a:pt x="3143" y="14097"/>
                    <a:pt x="0" y="10954"/>
                    <a:pt x="0" y="7049"/>
                  </a:cubicBezTo>
                  <a:cubicBezTo>
                    <a:pt x="0" y="3143"/>
                    <a:pt x="3143" y="0"/>
                    <a:pt x="7049"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26" name="Freeform: Shape 325">
              <a:extLst>
                <a:ext uri="{FF2B5EF4-FFF2-40B4-BE49-F238E27FC236}">
                  <a16:creationId xmlns:a16="http://schemas.microsoft.com/office/drawing/2014/main" id="{84B5D527-4684-45F5-84CE-73642492DB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27" name="Freeform: Shape 326">
              <a:extLst>
                <a:ext uri="{FF2B5EF4-FFF2-40B4-BE49-F238E27FC236}">
                  <a16:creationId xmlns:a16="http://schemas.microsoft.com/office/drawing/2014/main" id="{FF31CF21-8169-4D45-A115-9CF8D37189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481374"/>
              <a:ext cx="14096" cy="14096"/>
            </a:xfrm>
            <a:custGeom>
              <a:avLst/>
              <a:gdLst>
                <a:gd name="connsiteX0" fmla="*/ 14097 w 14096"/>
                <a:gd name="connsiteY0" fmla="*/ 7049 h 14096"/>
                <a:gd name="connsiteX1" fmla="*/ 7049 w 14096"/>
                <a:gd name="connsiteY1" fmla="*/ 14097 h 14096"/>
                <a:gd name="connsiteX2" fmla="*/ 0 w 14096"/>
                <a:gd name="connsiteY2" fmla="*/ 7049 h 14096"/>
                <a:gd name="connsiteX3" fmla="*/ 7049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9" y="14097"/>
                  </a:cubicBezTo>
                  <a:cubicBezTo>
                    <a:pt x="3143" y="14097"/>
                    <a:pt x="0" y="10954"/>
                    <a:pt x="0" y="7049"/>
                  </a:cubicBezTo>
                  <a:cubicBezTo>
                    <a:pt x="0" y="3143"/>
                    <a:pt x="3143" y="0"/>
                    <a:pt x="7049"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328" name="Freeform: Shape 327">
              <a:extLst>
                <a:ext uri="{FF2B5EF4-FFF2-40B4-BE49-F238E27FC236}">
                  <a16:creationId xmlns:a16="http://schemas.microsoft.com/office/drawing/2014/main" id="{DA8762B9-9CD8-4676-93F5-6C9358A940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29" name="Freeform: Shape 328">
              <a:extLst>
                <a:ext uri="{FF2B5EF4-FFF2-40B4-BE49-F238E27FC236}">
                  <a16:creationId xmlns:a16="http://schemas.microsoft.com/office/drawing/2014/main" id="{A183E80A-70D1-4F52-A92D-D396648CCB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330" name="Freeform: Shape 329">
              <a:extLst>
                <a:ext uri="{FF2B5EF4-FFF2-40B4-BE49-F238E27FC236}">
                  <a16:creationId xmlns:a16="http://schemas.microsoft.com/office/drawing/2014/main" id="{83FBB0F7-E17E-4890-9B66-3625BA1468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48137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331" name="Freeform: Shape 330">
              <a:extLst>
                <a:ext uri="{FF2B5EF4-FFF2-40B4-BE49-F238E27FC236}">
                  <a16:creationId xmlns:a16="http://schemas.microsoft.com/office/drawing/2014/main" id="{708E7BF1-2D4D-44AB-A5CC-0ED91B8462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40622"/>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2" name="Freeform: Shape 331">
              <a:extLst>
                <a:ext uri="{FF2B5EF4-FFF2-40B4-BE49-F238E27FC236}">
                  <a16:creationId xmlns:a16="http://schemas.microsoft.com/office/drawing/2014/main" id="{4B468C4E-6F63-4172-AE1F-8965744DBC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4062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3" name="Freeform: Shape 332">
              <a:extLst>
                <a:ext uri="{FF2B5EF4-FFF2-40B4-BE49-F238E27FC236}">
                  <a16:creationId xmlns:a16="http://schemas.microsoft.com/office/drawing/2014/main" id="{974C7149-F567-4D55-8F48-511DCF3A81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406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334" name="Freeform: Shape 333">
              <a:extLst>
                <a:ext uri="{FF2B5EF4-FFF2-40B4-BE49-F238E27FC236}">
                  <a16:creationId xmlns:a16="http://schemas.microsoft.com/office/drawing/2014/main" id="{54A551FA-7E10-4D28-9A10-B9A06C0780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4062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5" name="Freeform: Shape 334">
              <a:extLst>
                <a:ext uri="{FF2B5EF4-FFF2-40B4-BE49-F238E27FC236}">
                  <a16:creationId xmlns:a16="http://schemas.microsoft.com/office/drawing/2014/main" id="{1D04F3C0-CE2C-4B8D-A5BD-0E994FD8D9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4063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336" name="Freeform: Shape 335">
              <a:extLst>
                <a:ext uri="{FF2B5EF4-FFF2-40B4-BE49-F238E27FC236}">
                  <a16:creationId xmlns:a16="http://schemas.microsoft.com/office/drawing/2014/main" id="{D2EA9230-DD52-48A9-B268-56744EA506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40631"/>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337" name="Freeform: Shape 336">
              <a:extLst>
                <a:ext uri="{FF2B5EF4-FFF2-40B4-BE49-F238E27FC236}">
                  <a16:creationId xmlns:a16="http://schemas.microsoft.com/office/drawing/2014/main" id="{043A05F5-A8CF-4D01-AF12-95D1ECAE46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99781"/>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8" name="Freeform: Shape 337">
              <a:extLst>
                <a:ext uri="{FF2B5EF4-FFF2-40B4-BE49-F238E27FC236}">
                  <a16:creationId xmlns:a16="http://schemas.microsoft.com/office/drawing/2014/main" id="{1F47C6BC-BD1A-4291-B018-05E5A72E4B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9" name="Freeform: Shape 338">
              <a:extLst>
                <a:ext uri="{FF2B5EF4-FFF2-40B4-BE49-F238E27FC236}">
                  <a16:creationId xmlns:a16="http://schemas.microsoft.com/office/drawing/2014/main" id="{E5B89844-FD17-4048-A3F5-35E390C6EF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99781"/>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340" name="Freeform: Shape 339">
              <a:extLst>
                <a:ext uri="{FF2B5EF4-FFF2-40B4-BE49-F238E27FC236}">
                  <a16:creationId xmlns:a16="http://schemas.microsoft.com/office/drawing/2014/main" id="{B5593F34-8B0E-4D34-9781-B594E2F5D7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1" name="Freeform: Shape 340">
              <a:extLst>
                <a:ext uri="{FF2B5EF4-FFF2-40B4-BE49-F238E27FC236}">
                  <a16:creationId xmlns:a16="http://schemas.microsoft.com/office/drawing/2014/main" id="{4428E4BB-2263-4D19-8254-C9B54B8565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9978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342" name="Freeform: Shape 341">
              <a:extLst>
                <a:ext uri="{FF2B5EF4-FFF2-40B4-BE49-F238E27FC236}">
                  <a16:creationId xmlns:a16="http://schemas.microsoft.com/office/drawing/2014/main" id="{2366216E-6EA2-4872-8370-C5EC22520F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9978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3" name="Freeform: Shape 342">
              <a:extLst>
                <a:ext uri="{FF2B5EF4-FFF2-40B4-BE49-F238E27FC236}">
                  <a16:creationId xmlns:a16="http://schemas.microsoft.com/office/drawing/2014/main" id="{D66F8E3F-BF33-4F99-A1F0-EB5885BF2C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659026"/>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4" name="Freeform: Shape 343">
              <a:extLst>
                <a:ext uri="{FF2B5EF4-FFF2-40B4-BE49-F238E27FC236}">
                  <a16:creationId xmlns:a16="http://schemas.microsoft.com/office/drawing/2014/main" id="{EB506747-ED9D-43EA-BD67-DF7971849E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5" name="Freeform: Shape 344">
              <a:extLst>
                <a:ext uri="{FF2B5EF4-FFF2-40B4-BE49-F238E27FC236}">
                  <a16:creationId xmlns:a16="http://schemas.microsoft.com/office/drawing/2014/main" id="{AC803CE8-FFF7-40EA-AF62-102724C324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6590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346" name="Freeform: Shape 345">
              <a:extLst>
                <a:ext uri="{FF2B5EF4-FFF2-40B4-BE49-F238E27FC236}">
                  <a16:creationId xmlns:a16="http://schemas.microsoft.com/office/drawing/2014/main" id="{7EF6FFCA-06CC-4395-AEB0-425719A42D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7" name="Freeform: Shape 346">
              <a:extLst>
                <a:ext uri="{FF2B5EF4-FFF2-40B4-BE49-F238E27FC236}">
                  <a16:creationId xmlns:a16="http://schemas.microsoft.com/office/drawing/2014/main" id="{0D95F285-AAC0-4F32-8665-2677878BD3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348" name="Freeform: Shape 347">
              <a:extLst>
                <a:ext uri="{FF2B5EF4-FFF2-40B4-BE49-F238E27FC236}">
                  <a16:creationId xmlns:a16="http://schemas.microsoft.com/office/drawing/2014/main" id="{8DFCCA2E-BF12-4D26-A5A4-A03387546A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9" name="Freeform: Shape 348">
              <a:extLst>
                <a:ext uri="{FF2B5EF4-FFF2-40B4-BE49-F238E27FC236}">
                  <a16:creationId xmlns:a16="http://schemas.microsoft.com/office/drawing/2014/main" id="{2ABEAC60-6AC3-4D6A-95F9-2E79F6BE00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718177"/>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50" name="Freeform: Shape 349">
              <a:extLst>
                <a:ext uri="{FF2B5EF4-FFF2-40B4-BE49-F238E27FC236}">
                  <a16:creationId xmlns:a16="http://schemas.microsoft.com/office/drawing/2014/main" id="{FA6015B7-49FE-4729-B2F4-585F0F305F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51" name="Freeform: Shape 350">
              <a:extLst>
                <a:ext uri="{FF2B5EF4-FFF2-40B4-BE49-F238E27FC236}">
                  <a16:creationId xmlns:a16="http://schemas.microsoft.com/office/drawing/2014/main" id="{D611DEB1-76FE-4625-9449-88E52D15F4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718177"/>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352" name="Freeform: Shape 351">
              <a:extLst>
                <a:ext uri="{FF2B5EF4-FFF2-40B4-BE49-F238E27FC236}">
                  <a16:creationId xmlns:a16="http://schemas.microsoft.com/office/drawing/2014/main" id="{97F031C1-1AA7-4CA7-ADD3-E0577626E1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53" name="Freeform: Shape 352">
              <a:extLst>
                <a:ext uri="{FF2B5EF4-FFF2-40B4-BE49-F238E27FC236}">
                  <a16:creationId xmlns:a16="http://schemas.microsoft.com/office/drawing/2014/main" id="{96F5D0CB-22E6-4536-8403-F42527F31F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71817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354" name="Freeform: Shape 353">
              <a:extLst>
                <a:ext uri="{FF2B5EF4-FFF2-40B4-BE49-F238E27FC236}">
                  <a16:creationId xmlns:a16="http://schemas.microsoft.com/office/drawing/2014/main" id="{A32718AB-7401-4F66-9C77-E06C3CF7CD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71817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55" name="Freeform: Shape 354">
              <a:extLst>
                <a:ext uri="{FF2B5EF4-FFF2-40B4-BE49-F238E27FC236}">
                  <a16:creationId xmlns:a16="http://schemas.microsoft.com/office/drawing/2014/main" id="{85B6B5F1-D1E4-45A3-8117-348D02D2A3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2" y="3777419"/>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56" name="Freeform: Shape 355">
              <a:extLst>
                <a:ext uri="{FF2B5EF4-FFF2-40B4-BE49-F238E27FC236}">
                  <a16:creationId xmlns:a16="http://schemas.microsoft.com/office/drawing/2014/main" id="{534869FD-184C-42DB-B9DA-293DB67E5E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2" y="377741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57" name="Freeform: Shape 356">
              <a:extLst>
                <a:ext uri="{FF2B5EF4-FFF2-40B4-BE49-F238E27FC236}">
                  <a16:creationId xmlns:a16="http://schemas.microsoft.com/office/drawing/2014/main" id="{A781504F-CAFD-4201-B288-8B4A809B43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8" y="3777419"/>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358" name="Freeform: Shape 357">
              <a:extLst>
                <a:ext uri="{FF2B5EF4-FFF2-40B4-BE49-F238E27FC236}">
                  <a16:creationId xmlns:a16="http://schemas.microsoft.com/office/drawing/2014/main" id="{D9FC8348-2BA6-4631-8AA7-D63CD898C5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4" y="3777383"/>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59" name="Freeform: Shape 358">
              <a:extLst>
                <a:ext uri="{FF2B5EF4-FFF2-40B4-BE49-F238E27FC236}">
                  <a16:creationId xmlns:a16="http://schemas.microsoft.com/office/drawing/2014/main" id="{C1AF95A2-64EA-45E2-A43B-1EBD569109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87" y="377742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360" name="Freeform: Shape 359">
              <a:extLst>
                <a:ext uri="{FF2B5EF4-FFF2-40B4-BE49-F238E27FC236}">
                  <a16:creationId xmlns:a16="http://schemas.microsoft.com/office/drawing/2014/main" id="{CFC80050-240D-434A-BFCB-DE4DA4FAFB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24" y="37774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dirty="0"/>
            </a:p>
          </p:txBody>
        </p:sp>
      </p:grpSp>
      <p:sp>
        <p:nvSpPr>
          <p:cNvPr id="3" name="Content Placeholder 2">
            <a:extLst>
              <a:ext uri="{FF2B5EF4-FFF2-40B4-BE49-F238E27FC236}">
                <a16:creationId xmlns:a16="http://schemas.microsoft.com/office/drawing/2014/main" id="{31F02467-B495-237B-C8DD-45B9529747B6}"/>
              </a:ext>
            </a:extLst>
          </p:cNvPr>
          <p:cNvSpPr>
            <a:spLocks noGrp="1"/>
          </p:cNvSpPr>
          <p:nvPr>
            <p:ph idx="1"/>
          </p:nvPr>
        </p:nvSpPr>
        <p:spPr>
          <a:xfrm>
            <a:off x="6477270" y="1130846"/>
            <a:ext cx="4974771" cy="4351338"/>
          </a:xfrm>
        </p:spPr>
        <p:txBody>
          <a:bodyPr>
            <a:normAutofit/>
          </a:bodyPr>
          <a:lstStyle/>
          <a:p>
            <a:pPr marL="0" indent="0">
              <a:buNone/>
            </a:pPr>
            <a:endParaRPr lang="en-US" sz="1800">
              <a:solidFill>
                <a:schemeClr val="bg1"/>
              </a:solidFill>
            </a:endParaRPr>
          </a:p>
          <a:p>
            <a:r>
              <a:rPr lang="en-US" sz="1800">
                <a:solidFill>
                  <a:schemeClr val="bg1"/>
                </a:solidFill>
              </a:rPr>
              <a:t>Employee empowerment: Internal marketing underpins the drive for greater involvement, commitment, and understanding.</a:t>
            </a:r>
          </a:p>
          <a:p>
            <a:r>
              <a:rPr lang="en-US" sz="1800">
                <a:solidFill>
                  <a:schemeClr val="bg1"/>
                </a:solidFill>
              </a:rPr>
              <a:t>Enhancing Organizational Commitment: The major thrust of the internal marketing concept is to ensure that employees feel that management cares about them and their needs are met. </a:t>
            </a:r>
          </a:p>
          <a:p>
            <a:r>
              <a:rPr lang="en-US" sz="1800">
                <a:solidFill>
                  <a:schemeClr val="bg1"/>
                </a:solidFill>
              </a:rPr>
              <a:t>Employee satisfaction: Internal marketing which aims at reducing interdepartmental and inter-functional conflict and developing the co-operation and commitment needed to make external marketing strategies work.</a:t>
            </a:r>
          </a:p>
          <a:p>
            <a:endParaRPr lang="en-US" sz="1800">
              <a:solidFill>
                <a:schemeClr val="bg1"/>
              </a:solidFill>
            </a:endParaRPr>
          </a:p>
        </p:txBody>
      </p:sp>
    </p:spTree>
    <p:extLst>
      <p:ext uri="{BB962C8B-B14F-4D97-AF65-F5344CB8AC3E}">
        <p14:creationId xmlns:p14="http://schemas.microsoft.com/office/powerpoint/2010/main" val="27475095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079D944-2B80-6102-CBE6-BBD69A6E93F9}"/>
              </a:ext>
            </a:extLst>
          </p:cNvPr>
          <p:cNvSpPr>
            <a:spLocks noGrp="1"/>
          </p:cNvSpPr>
          <p:nvPr>
            <p:ph type="title"/>
          </p:nvPr>
        </p:nvSpPr>
        <p:spPr>
          <a:xfrm>
            <a:off x="838200" y="365125"/>
            <a:ext cx="10515600" cy="1325563"/>
          </a:xfrm>
        </p:spPr>
        <p:txBody>
          <a:bodyPr>
            <a:normAutofit/>
          </a:bodyPr>
          <a:lstStyle/>
          <a:p>
            <a:r>
              <a:rPr lang="en-US" sz="4200"/>
              <a:t>Elements of Internal Marketing</a:t>
            </a:r>
            <a:br>
              <a:rPr lang="en-US" sz="4200"/>
            </a:br>
            <a:endParaRPr lang="en-US" sz="420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287870A-FF2D-4A63-D790-9B135BD80146}"/>
              </a:ext>
            </a:extLst>
          </p:cNvPr>
          <p:cNvSpPr>
            <a:spLocks noGrp="1"/>
          </p:cNvSpPr>
          <p:nvPr>
            <p:ph idx="1"/>
          </p:nvPr>
        </p:nvSpPr>
        <p:spPr>
          <a:xfrm>
            <a:off x="838200" y="1929384"/>
            <a:ext cx="10515600" cy="4251960"/>
          </a:xfrm>
        </p:spPr>
        <p:txBody>
          <a:bodyPr>
            <a:normAutofit/>
          </a:bodyPr>
          <a:lstStyle/>
          <a:p>
            <a:r>
              <a:rPr lang="en-US" sz="2200"/>
              <a:t>The following section gives a clear summary of the internal marketing elements namely from employee point of view (Azzam, 2016):</a:t>
            </a:r>
          </a:p>
          <a:p>
            <a:r>
              <a:rPr lang="en-US" sz="2200"/>
              <a:t>1. Employees Selection</a:t>
            </a:r>
          </a:p>
          <a:p>
            <a:r>
              <a:rPr lang="en-US" sz="2200"/>
              <a:t>2. Employees Training </a:t>
            </a:r>
          </a:p>
          <a:p>
            <a:r>
              <a:rPr lang="en-US" sz="2200"/>
              <a:t>3. Employees Motivation </a:t>
            </a:r>
          </a:p>
          <a:p>
            <a:r>
              <a:rPr lang="en-US" sz="2200"/>
              <a:t>4. Employees Empowerment - Empowerment is the process of delegating power and authority to employees so that objectives of the organization is achieved</a:t>
            </a:r>
          </a:p>
        </p:txBody>
      </p:sp>
    </p:spTree>
    <p:extLst>
      <p:ext uri="{BB962C8B-B14F-4D97-AF65-F5344CB8AC3E}">
        <p14:creationId xmlns:p14="http://schemas.microsoft.com/office/powerpoint/2010/main" val="38019270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33CF07B-DB10-6600-15C5-BFCB67CD77D1}"/>
              </a:ext>
            </a:extLst>
          </p:cNvPr>
          <p:cNvSpPr>
            <a:spLocks noGrp="1"/>
          </p:cNvSpPr>
          <p:nvPr>
            <p:ph type="title"/>
          </p:nvPr>
        </p:nvSpPr>
        <p:spPr>
          <a:xfrm>
            <a:off x="761800" y="762001"/>
            <a:ext cx="5334197" cy="1708242"/>
          </a:xfrm>
        </p:spPr>
        <p:txBody>
          <a:bodyPr anchor="ctr">
            <a:normAutofit/>
          </a:bodyPr>
          <a:lstStyle/>
          <a:p>
            <a:r>
              <a:rPr lang="en-US" sz="4000"/>
              <a:t>Elements of Internal Marketing</a:t>
            </a:r>
          </a:p>
        </p:txBody>
      </p:sp>
      <p:sp>
        <p:nvSpPr>
          <p:cNvPr id="3" name="Content Placeholder 2">
            <a:extLst>
              <a:ext uri="{FF2B5EF4-FFF2-40B4-BE49-F238E27FC236}">
                <a16:creationId xmlns:a16="http://schemas.microsoft.com/office/drawing/2014/main" id="{C7541BFB-0975-644A-0309-5821F336DC10}"/>
              </a:ext>
            </a:extLst>
          </p:cNvPr>
          <p:cNvSpPr>
            <a:spLocks noGrp="1"/>
          </p:cNvSpPr>
          <p:nvPr>
            <p:ph idx="1"/>
          </p:nvPr>
        </p:nvSpPr>
        <p:spPr>
          <a:xfrm>
            <a:off x="761800" y="2470244"/>
            <a:ext cx="5334197" cy="3769835"/>
          </a:xfrm>
        </p:spPr>
        <p:txBody>
          <a:bodyPr anchor="ctr">
            <a:normAutofit/>
          </a:bodyPr>
          <a:lstStyle/>
          <a:p>
            <a:r>
              <a:rPr lang="en-US" sz="1900"/>
              <a:t>From marketing perspective elements of internal marketing can be classified as internal; products, price, promotion, place, physical evidence, people and processes (Mohanty&amp; Mishra, 2019. </a:t>
            </a:r>
          </a:p>
          <a:p>
            <a:r>
              <a:rPr lang="en-US" sz="1900"/>
              <a:t>1. Internal product</a:t>
            </a:r>
          </a:p>
          <a:p>
            <a:r>
              <a:rPr lang="en-US" sz="1900"/>
              <a:t> From an internal perspective, product generally relates to the employee ‘s job. </a:t>
            </a:r>
          </a:p>
          <a:p>
            <a:r>
              <a:rPr lang="en-US" sz="1900"/>
              <a:t>making job more comfortable and valuable for employees  through training, empowerment, remuneration and career opportunities to increase satisfaction level of the employee. </a:t>
            </a:r>
          </a:p>
          <a:p>
            <a:endParaRPr lang="en-US" sz="1900"/>
          </a:p>
        </p:txBody>
      </p:sp>
      <p:pic>
        <p:nvPicPr>
          <p:cNvPr id="5" name="Picture 4" descr="Empty office area">
            <a:extLst>
              <a:ext uri="{FF2B5EF4-FFF2-40B4-BE49-F238E27FC236}">
                <a16:creationId xmlns:a16="http://schemas.microsoft.com/office/drawing/2014/main" id="{9A5ABF04-A09D-E408-B601-6B19F239CE06}"/>
              </a:ext>
            </a:extLst>
          </p:cNvPr>
          <p:cNvPicPr>
            <a:picLocks noChangeAspect="1"/>
          </p:cNvPicPr>
          <p:nvPr/>
        </p:nvPicPr>
        <p:blipFill rotWithShape="1">
          <a:blip r:embed="rId2"/>
          <a:srcRect l="33093" r="15071"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35458303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33CF07B-DB10-6600-15C5-BFCB67CD77D1}"/>
              </a:ext>
            </a:extLst>
          </p:cNvPr>
          <p:cNvSpPr>
            <a:spLocks noGrp="1"/>
          </p:cNvSpPr>
          <p:nvPr>
            <p:ph type="title"/>
          </p:nvPr>
        </p:nvSpPr>
        <p:spPr>
          <a:xfrm>
            <a:off x="761800" y="762001"/>
            <a:ext cx="5334197" cy="1708242"/>
          </a:xfrm>
        </p:spPr>
        <p:txBody>
          <a:bodyPr anchor="ctr">
            <a:normAutofit/>
          </a:bodyPr>
          <a:lstStyle/>
          <a:p>
            <a:r>
              <a:rPr lang="en-US" sz="4000"/>
              <a:t>Elements of Internal Marketing</a:t>
            </a:r>
          </a:p>
        </p:txBody>
      </p:sp>
      <p:sp>
        <p:nvSpPr>
          <p:cNvPr id="3" name="Content Placeholder 2">
            <a:extLst>
              <a:ext uri="{FF2B5EF4-FFF2-40B4-BE49-F238E27FC236}">
                <a16:creationId xmlns:a16="http://schemas.microsoft.com/office/drawing/2014/main" id="{C7541BFB-0975-644A-0309-5821F336DC10}"/>
              </a:ext>
            </a:extLst>
          </p:cNvPr>
          <p:cNvSpPr>
            <a:spLocks noGrp="1"/>
          </p:cNvSpPr>
          <p:nvPr>
            <p:ph idx="1"/>
          </p:nvPr>
        </p:nvSpPr>
        <p:spPr>
          <a:xfrm>
            <a:off x="761800" y="2470244"/>
            <a:ext cx="5334197" cy="3769835"/>
          </a:xfrm>
        </p:spPr>
        <p:txBody>
          <a:bodyPr anchor="ctr">
            <a:normAutofit/>
          </a:bodyPr>
          <a:lstStyle/>
          <a:p>
            <a:r>
              <a:rPr lang="en-US" sz="2000"/>
              <a:t>2. Internal price: The price element of the internal marketing mix is concerned with what internal customers need to pay‘, when they buy into the product offered by an organization.</a:t>
            </a:r>
          </a:p>
          <a:p>
            <a:r>
              <a:rPr lang="en-US" sz="2000"/>
              <a:t>There are many costs borne by the employee in exchange of the job which are not monetary based, but more intrinsic in nature.</a:t>
            </a:r>
          </a:p>
          <a:p>
            <a:r>
              <a:rPr lang="en-US" sz="2000"/>
              <a:t>Internal price is thus the sacrifice and contributions made by employees. </a:t>
            </a:r>
          </a:p>
          <a:p>
            <a:endParaRPr lang="en-US" sz="2000"/>
          </a:p>
        </p:txBody>
      </p:sp>
      <p:pic>
        <p:nvPicPr>
          <p:cNvPr id="5" name="Picture 4" descr="Calculator, pen, compass, money and a paper with graphs printed on it">
            <a:extLst>
              <a:ext uri="{FF2B5EF4-FFF2-40B4-BE49-F238E27FC236}">
                <a16:creationId xmlns:a16="http://schemas.microsoft.com/office/drawing/2014/main" id="{720740AA-FC78-2DC9-3FB3-E5A50096E64F}"/>
              </a:ext>
            </a:extLst>
          </p:cNvPr>
          <p:cNvPicPr>
            <a:picLocks noChangeAspect="1"/>
          </p:cNvPicPr>
          <p:nvPr/>
        </p:nvPicPr>
        <p:blipFill rotWithShape="1">
          <a:blip r:embed="rId2"/>
          <a:srcRect l="28716" r="24496"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37149037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4F012F-69A9-CA28-C27F-173CA2A14077}"/>
              </a:ext>
            </a:extLst>
          </p:cNvPr>
          <p:cNvSpPr>
            <a:spLocks noGrp="1"/>
          </p:cNvSpPr>
          <p:nvPr>
            <p:ph type="title"/>
          </p:nvPr>
        </p:nvSpPr>
        <p:spPr>
          <a:xfrm>
            <a:off x="5868557" y="1138036"/>
            <a:ext cx="5444382" cy="1402470"/>
          </a:xfrm>
        </p:spPr>
        <p:txBody>
          <a:bodyPr anchor="t">
            <a:normAutofit/>
          </a:bodyPr>
          <a:lstStyle/>
          <a:p>
            <a:r>
              <a:rPr lang="en-US" sz="3200"/>
              <a:t>Elements of Internal Marketing</a:t>
            </a:r>
          </a:p>
        </p:txBody>
      </p:sp>
      <p:pic>
        <p:nvPicPr>
          <p:cNvPr id="5" name="Picture 4" descr="3D rendering of game pieces tied together with a rope">
            <a:extLst>
              <a:ext uri="{FF2B5EF4-FFF2-40B4-BE49-F238E27FC236}">
                <a16:creationId xmlns:a16="http://schemas.microsoft.com/office/drawing/2014/main" id="{D0444160-18E0-5913-7B9F-3E0F119087C6}"/>
              </a:ext>
            </a:extLst>
          </p:cNvPr>
          <p:cNvPicPr>
            <a:picLocks noChangeAspect="1"/>
          </p:cNvPicPr>
          <p:nvPr/>
        </p:nvPicPr>
        <p:blipFill rotWithShape="1">
          <a:blip r:embed="rId2"/>
          <a:srcRect l="8747" r="34919"/>
          <a:stretch/>
        </p:blipFill>
        <p:spPr>
          <a:xfrm>
            <a:off x="-1" y="10"/>
            <a:ext cx="5151179" cy="6857990"/>
          </a:xfrm>
          <a:prstGeom prst="rect">
            <a:avLst/>
          </a:prstGeom>
        </p:spPr>
      </p:pic>
      <p:cxnSp>
        <p:nvCxnSpPr>
          <p:cNvPr id="9" name="Straight Connector 8">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67403F0-ADEB-80A7-3C1D-124E9EDD15D8}"/>
              </a:ext>
            </a:extLst>
          </p:cNvPr>
          <p:cNvSpPr>
            <a:spLocks noGrp="1"/>
          </p:cNvSpPr>
          <p:nvPr>
            <p:ph idx="1"/>
          </p:nvPr>
        </p:nvSpPr>
        <p:spPr>
          <a:xfrm>
            <a:off x="5868557" y="2551176"/>
            <a:ext cx="5444382" cy="3591207"/>
          </a:xfrm>
        </p:spPr>
        <p:txBody>
          <a:bodyPr>
            <a:normAutofit/>
          </a:bodyPr>
          <a:lstStyle/>
          <a:p>
            <a:r>
              <a:rPr lang="en-US" sz="1700"/>
              <a:t>3. Internal place: </a:t>
            </a:r>
          </a:p>
          <a:p>
            <a:r>
              <a:rPr lang="en-US" sz="1700"/>
              <a:t>The non-physical relates to the invisible and intangible aspects such as the cultural and symbolic aspects of the organization). </a:t>
            </a:r>
          </a:p>
          <a:p>
            <a:r>
              <a:rPr lang="en-US" sz="1700"/>
              <a:t>Giving more resources, better support, changing or at least attempting to change and fine-tune organizational culture, as well as examining ways of empowering employees through structural and responsibility adjustments. </a:t>
            </a:r>
          </a:p>
          <a:p>
            <a:r>
              <a:rPr lang="en-US" sz="1700"/>
              <a:t>Thus, place comprises of organizational structure and organizational culture that play an important in the satisfaction of employees.</a:t>
            </a:r>
          </a:p>
          <a:p>
            <a:endParaRPr lang="en-US" sz="1700"/>
          </a:p>
        </p:txBody>
      </p:sp>
    </p:spTree>
    <p:extLst>
      <p:ext uri="{BB962C8B-B14F-4D97-AF65-F5344CB8AC3E}">
        <p14:creationId xmlns:p14="http://schemas.microsoft.com/office/powerpoint/2010/main" val="37551691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D4F012F-69A9-CA28-C27F-173CA2A14077}"/>
              </a:ext>
            </a:extLst>
          </p:cNvPr>
          <p:cNvSpPr>
            <a:spLocks noGrp="1"/>
          </p:cNvSpPr>
          <p:nvPr>
            <p:ph type="title"/>
          </p:nvPr>
        </p:nvSpPr>
        <p:spPr>
          <a:xfrm>
            <a:off x="841248" y="548640"/>
            <a:ext cx="3600860" cy="5431536"/>
          </a:xfrm>
        </p:spPr>
        <p:txBody>
          <a:bodyPr>
            <a:normAutofit/>
          </a:bodyPr>
          <a:lstStyle/>
          <a:p>
            <a:r>
              <a:rPr lang="en-US" sz="5400"/>
              <a:t>Elements of Internal Marketing</a:t>
            </a: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67403F0-ADEB-80A7-3C1D-124E9EDD15D8}"/>
              </a:ext>
            </a:extLst>
          </p:cNvPr>
          <p:cNvSpPr>
            <a:spLocks noGrp="1"/>
          </p:cNvSpPr>
          <p:nvPr>
            <p:ph idx="1"/>
          </p:nvPr>
        </p:nvSpPr>
        <p:spPr>
          <a:xfrm>
            <a:off x="5126418" y="552091"/>
            <a:ext cx="6224335" cy="5431536"/>
          </a:xfrm>
        </p:spPr>
        <p:txBody>
          <a:bodyPr anchor="ctr">
            <a:normAutofit/>
          </a:bodyPr>
          <a:lstStyle/>
          <a:p>
            <a:r>
              <a:rPr lang="en-US" sz="2200"/>
              <a:t>4. Internal promotion</a:t>
            </a:r>
          </a:p>
          <a:p>
            <a:r>
              <a:rPr lang="en-US" sz="2200"/>
              <a:t>internal promotional mix is a blend of communication tools used by an organization to execute the promotion process and to communicate directly with the internal market. </a:t>
            </a:r>
          </a:p>
          <a:p>
            <a:r>
              <a:rPr lang="en-US" sz="2200"/>
              <a:t>Internal communication is sharing of information within the company, which enables creating value for the external customer. </a:t>
            </a:r>
          </a:p>
        </p:txBody>
      </p:sp>
    </p:spTree>
    <p:extLst>
      <p:ext uri="{BB962C8B-B14F-4D97-AF65-F5344CB8AC3E}">
        <p14:creationId xmlns:p14="http://schemas.microsoft.com/office/powerpoint/2010/main" val="14078039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D4F012F-69A9-CA28-C27F-173CA2A14077}"/>
              </a:ext>
            </a:extLst>
          </p:cNvPr>
          <p:cNvSpPr>
            <a:spLocks noGrp="1"/>
          </p:cNvSpPr>
          <p:nvPr>
            <p:ph type="title"/>
          </p:nvPr>
        </p:nvSpPr>
        <p:spPr>
          <a:xfrm>
            <a:off x="841248" y="548640"/>
            <a:ext cx="3600860" cy="5431536"/>
          </a:xfrm>
        </p:spPr>
        <p:txBody>
          <a:bodyPr>
            <a:normAutofit/>
          </a:bodyPr>
          <a:lstStyle/>
          <a:p>
            <a:r>
              <a:rPr lang="en-US" sz="5400"/>
              <a:t>Elements of Internal Marketing</a:t>
            </a: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67403F0-ADEB-80A7-3C1D-124E9EDD15D8}"/>
              </a:ext>
            </a:extLst>
          </p:cNvPr>
          <p:cNvSpPr>
            <a:spLocks noGrp="1"/>
          </p:cNvSpPr>
          <p:nvPr>
            <p:ph idx="1"/>
          </p:nvPr>
        </p:nvSpPr>
        <p:spPr>
          <a:xfrm>
            <a:off x="5126418" y="552091"/>
            <a:ext cx="6224335" cy="5431536"/>
          </a:xfrm>
        </p:spPr>
        <p:txBody>
          <a:bodyPr anchor="ctr">
            <a:normAutofit/>
          </a:bodyPr>
          <a:lstStyle/>
          <a:p>
            <a:r>
              <a:rPr lang="en-US" sz="2200"/>
              <a:t>5. Internal people: </a:t>
            </a:r>
          </a:p>
          <a:p>
            <a:r>
              <a:rPr lang="en-US" sz="2200"/>
              <a:t>The employee is the internal customer whose perception of the service encounter is affected by internal suppliers and other employees. </a:t>
            </a:r>
          </a:p>
          <a:p>
            <a:r>
              <a:rPr lang="en-US" sz="2200"/>
              <a:t>The relationship with leaders, supervisors/direct managers and co-workers all have an impact on the employee job satisfaction</a:t>
            </a:r>
          </a:p>
          <a:p>
            <a:r>
              <a:rPr lang="en-US" sz="2200"/>
              <a:t>Leaders, managers and supervisors have a powerful influence over employees and their work behaviors.</a:t>
            </a:r>
          </a:p>
          <a:p>
            <a:endParaRPr lang="en-US" sz="2200"/>
          </a:p>
        </p:txBody>
      </p:sp>
    </p:spTree>
    <p:extLst>
      <p:ext uri="{BB962C8B-B14F-4D97-AF65-F5344CB8AC3E}">
        <p14:creationId xmlns:p14="http://schemas.microsoft.com/office/powerpoint/2010/main" val="42061392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D4F012F-69A9-CA28-C27F-173CA2A14077}"/>
              </a:ext>
            </a:extLst>
          </p:cNvPr>
          <p:cNvSpPr>
            <a:spLocks noGrp="1"/>
          </p:cNvSpPr>
          <p:nvPr>
            <p:ph type="title"/>
          </p:nvPr>
        </p:nvSpPr>
        <p:spPr>
          <a:xfrm>
            <a:off x="841248" y="548640"/>
            <a:ext cx="3600860" cy="5431536"/>
          </a:xfrm>
        </p:spPr>
        <p:txBody>
          <a:bodyPr>
            <a:normAutofit/>
          </a:bodyPr>
          <a:lstStyle/>
          <a:p>
            <a:r>
              <a:rPr lang="en-US" sz="5400"/>
              <a:t>Elements of Internal Marketing</a:t>
            </a: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67403F0-ADEB-80A7-3C1D-124E9EDD15D8}"/>
              </a:ext>
            </a:extLst>
          </p:cNvPr>
          <p:cNvSpPr>
            <a:spLocks noGrp="1"/>
          </p:cNvSpPr>
          <p:nvPr>
            <p:ph idx="1"/>
          </p:nvPr>
        </p:nvSpPr>
        <p:spPr>
          <a:xfrm>
            <a:off x="5126418" y="552091"/>
            <a:ext cx="6224335" cy="5431536"/>
          </a:xfrm>
        </p:spPr>
        <p:txBody>
          <a:bodyPr anchor="ctr">
            <a:normAutofit/>
          </a:bodyPr>
          <a:lstStyle/>
          <a:p>
            <a:r>
              <a:rPr lang="en-US" sz="2200"/>
              <a:t>6. Internal processes: </a:t>
            </a:r>
          </a:p>
          <a:p>
            <a:r>
              <a:rPr lang="en-US" sz="2200"/>
              <a:t>Internal process relates to how the employee receives the job product. </a:t>
            </a:r>
          </a:p>
          <a:p>
            <a:r>
              <a:rPr lang="en-US" sz="2200"/>
              <a:t>Require design and implementation of effective process to ensure that both employees and customers experience a satisfactory interaction. </a:t>
            </a:r>
          </a:p>
          <a:p>
            <a:r>
              <a:rPr lang="en-US" sz="2200"/>
              <a:t>Process design involves understanding the characteristics of products or services well in order to translate the product or service design into information, knowledge, organizational capabilities and operating processes needed to deliver the service. </a:t>
            </a:r>
          </a:p>
          <a:p>
            <a:endParaRPr lang="en-US" sz="2200"/>
          </a:p>
        </p:txBody>
      </p:sp>
    </p:spTree>
    <p:extLst>
      <p:ext uri="{BB962C8B-B14F-4D97-AF65-F5344CB8AC3E}">
        <p14:creationId xmlns:p14="http://schemas.microsoft.com/office/powerpoint/2010/main" val="6555755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D4F012F-69A9-CA28-C27F-173CA2A14077}"/>
              </a:ext>
            </a:extLst>
          </p:cNvPr>
          <p:cNvSpPr>
            <a:spLocks noGrp="1"/>
          </p:cNvSpPr>
          <p:nvPr>
            <p:ph type="title"/>
          </p:nvPr>
        </p:nvSpPr>
        <p:spPr>
          <a:xfrm>
            <a:off x="841248" y="548640"/>
            <a:ext cx="3600860" cy="5431536"/>
          </a:xfrm>
        </p:spPr>
        <p:txBody>
          <a:bodyPr>
            <a:normAutofit/>
          </a:bodyPr>
          <a:lstStyle/>
          <a:p>
            <a:r>
              <a:rPr lang="en-US" sz="5400"/>
              <a:t>Elements of Internal Marketing</a:t>
            </a: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67403F0-ADEB-80A7-3C1D-124E9EDD15D8}"/>
              </a:ext>
            </a:extLst>
          </p:cNvPr>
          <p:cNvSpPr>
            <a:spLocks noGrp="1"/>
          </p:cNvSpPr>
          <p:nvPr>
            <p:ph idx="1"/>
          </p:nvPr>
        </p:nvSpPr>
        <p:spPr>
          <a:xfrm>
            <a:off x="5126418" y="552091"/>
            <a:ext cx="6224335" cy="5431536"/>
          </a:xfrm>
        </p:spPr>
        <p:txBody>
          <a:bodyPr anchor="ctr">
            <a:normAutofit/>
          </a:bodyPr>
          <a:lstStyle/>
          <a:p>
            <a:r>
              <a:rPr lang="en-US" sz="2200"/>
              <a:t>Internal Physical Evidence: </a:t>
            </a:r>
          </a:p>
          <a:p>
            <a:r>
              <a:rPr lang="en-US" sz="2200"/>
              <a:t>physical environment or servicescape is the physical facility or actual working environment where the service is provided</a:t>
            </a:r>
          </a:p>
          <a:p>
            <a:r>
              <a:rPr lang="en-US" sz="2200"/>
              <a:t> The non-living features of the service environment. </a:t>
            </a:r>
          </a:p>
          <a:p>
            <a:r>
              <a:rPr lang="en-US" sz="2200"/>
              <a:t>Physical evidence relates to the physical environment being the tangible aspects used to improve service quality, influence employee productivity and satisfaction. </a:t>
            </a:r>
          </a:p>
          <a:p>
            <a:r>
              <a:rPr lang="en-US" sz="2200"/>
              <a:t>The physical environment includes aspects such as the branch buildings, exterior signage, parking and landscaping.  </a:t>
            </a:r>
          </a:p>
        </p:txBody>
      </p:sp>
    </p:spTree>
    <p:extLst>
      <p:ext uri="{BB962C8B-B14F-4D97-AF65-F5344CB8AC3E}">
        <p14:creationId xmlns:p14="http://schemas.microsoft.com/office/powerpoint/2010/main" val="19574721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8D0DF77-42A2-93F2-D860-50D0768FCB2D}"/>
              </a:ext>
            </a:extLst>
          </p:cNvPr>
          <p:cNvSpPr>
            <a:spLocks noGrp="1"/>
          </p:cNvSpPr>
          <p:nvPr>
            <p:ph type="title"/>
          </p:nvPr>
        </p:nvSpPr>
        <p:spPr>
          <a:xfrm>
            <a:off x="5297762" y="329184"/>
            <a:ext cx="6251110" cy="1783080"/>
          </a:xfrm>
        </p:spPr>
        <p:txBody>
          <a:bodyPr anchor="b">
            <a:normAutofit/>
          </a:bodyPr>
          <a:lstStyle/>
          <a:p>
            <a:r>
              <a:rPr lang="en-US" sz="3800"/>
              <a:t>Barriers to Internal Marketing</a:t>
            </a:r>
            <a:br>
              <a:rPr lang="en-US" sz="3800"/>
            </a:br>
            <a:endParaRPr lang="en-US" sz="3800"/>
          </a:p>
        </p:txBody>
      </p:sp>
      <p:pic>
        <p:nvPicPr>
          <p:cNvPr id="5" name="Picture 4" descr="White puzzle with one red piece">
            <a:extLst>
              <a:ext uri="{FF2B5EF4-FFF2-40B4-BE49-F238E27FC236}">
                <a16:creationId xmlns:a16="http://schemas.microsoft.com/office/drawing/2014/main" id="{051F07E6-A935-30F0-F016-D37C1C02D2F2}"/>
              </a:ext>
            </a:extLst>
          </p:cNvPr>
          <p:cNvPicPr>
            <a:picLocks noChangeAspect="1"/>
          </p:cNvPicPr>
          <p:nvPr/>
        </p:nvPicPr>
        <p:blipFill rotWithShape="1">
          <a:blip r:embed="rId2"/>
          <a:srcRect l="31702" r="30098"/>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49C147-43B4-58DC-1B2C-3F4FA1E7D8C7}"/>
              </a:ext>
            </a:extLst>
          </p:cNvPr>
          <p:cNvSpPr>
            <a:spLocks noGrp="1"/>
          </p:cNvSpPr>
          <p:nvPr>
            <p:ph idx="1"/>
          </p:nvPr>
        </p:nvSpPr>
        <p:spPr>
          <a:xfrm>
            <a:off x="5297762" y="2706624"/>
            <a:ext cx="6251110" cy="3483864"/>
          </a:xfrm>
        </p:spPr>
        <p:txBody>
          <a:bodyPr>
            <a:normAutofit/>
          </a:bodyPr>
          <a:lstStyle/>
          <a:p>
            <a:r>
              <a:rPr lang="en-US" sz="2200"/>
              <a:t>There are several factors which hinder the process of Internal marketing (Bansal et al 2016). </a:t>
            </a:r>
          </a:p>
          <a:p>
            <a:r>
              <a:rPr lang="en-US" sz="2200"/>
              <a:t>a) Resistance to change </a:t>
            </a:r>
          </a:p>
          <a:p>
            <a:r>
              <a:rPr lang="en-US" sz="2200"/>
              <a:t>b) Failure to fix responsibilities </a:t>
            </a:r>
          </a:p>
          <a:p>
            <a:r>
              <a:rPr lang="en-US" sz="2200"/>
              <a:t>c) Lack of support from the top management </a:t>
            </a:r>
          </a:p>
          <a:p>
            <a:r>
              <a:rPr lang="en-US" sz="2200"/>
              <a:t>d) Managerial incompetence: </a:t>
            </a:r>
          </a:p>
        </p:txBody>
      </p:sp>
    </p:spTree>
    <p:extLst>
      <p:ext uri="{BB962C8B-B14F-4D97-AF65-F5344CB8AC3E}">
        <p14:creationId xmlns:p14="http://schemas.microsoft.com/office/powerpoint/2010/main" val="298053690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8619046-854A-56DC-5C78-7D9507EE309E}"/>
              </a:ext>
            </a:extLst>
          </p:cNvPr>
          <p:cNvSpPr>
            <a:spLocks noGrp="1"/>
          </p:cNvSpPr>
          <p:nvPr>
            <p:ph type="title"/>
          </p:nvPr>
        </p:nvSpPr>
        <p:spPr>
          <a:xfrm>
            <a:off x="5297762" y="329184"/>
            <a:ext cx="6251110" cy="1783080"/>
          </a:xfrm>
        </p:spPr>
        <p:txBody>
          <a:bodyPr anchor="b">
            <a:normAutofit/>
          </a:bodyPr>
          <a:lstStyle/>
          <a:p>
            <a:r>
              <a:rPr lang="en-US" sz="3800"/>
              <a:t>Advantages of Internal Marketing </a:t>
            </a:r>
            <a:br>
              <a:rPr lang="en-US" sz="3800"/>
            </a:br>
            <a:endParaRPr lang="en-US" sz="3800"/>
          </a:p>
        </p:txBody>
      </p:sp>
      <p:pic>
        <p:nvPicPr>
          <p:cNvPr id="5" name="Picture 4" descr="Outdoor warehouse">
            <a:extLst>
              <a:ext uri="{FF2B5EF4-FFF2-40B4-BE49-F238E27FC236}">
                <a16:creationId xmlns:a16="http://schemas.microsoft.com/office/drawing/2014/main" id="{CA2DD3EF-9550-6CFB-52F6-D9F3073FD5A3}"/>
              </a:ext>
            </a:extLst>
          </p:cNvPr>
          <p:cNvPicPr>
            <a:picLocks noChangeAspect="1"/>
          </p:cNvPicPr>
          <p:nvPr/>
        </p:nvPicPr>
        <p:blipFill rotWithShape="1">
          <a:blip r:embed="rId2"/>
          <a:srcRect l="21847" r="32992"/>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163E86F-72BA-BC65-C41A-4C088B6EEF09}"/>
              </a:ext>
            </a:extLst>
          </p:cNvPr>
          <p:cNvSpPr>
            <a:spLocks noGrp="1"/>
          </p:cNvSpPr>
          <p:nvPr>
            <p:ph idx="1"/>
          </p:nvPr>
        </p:nvSpPr>
        <p:spPr>
          <a:xfrm>
            <a:off x="5297762" y="2706624"/>
            <a:ext cx="6251110" cy="3483864"/>
          </a:xfrm>
        </p:spPr>
        <p:txBody>
          <a:bodyPr>
            <a:normAutofit/>
          </a:bodyPr>
          <a:lstStyle/>
          <a:p>
            <a:r>
              <a:rPr lang="en-US" sz="2200"/>
              <a:t>There are a number of benefits which a Service firm can accrue from the Internal Marketing.</a:t>
            </a:r>
          </a:p>
          <a:p>
            <a:r>
              <a:rPr lang="en-US" sz="2200"/>
              <a:t>a) Introduction of change</a:t>
            </a:r>
          </a:p>
          <a:p>
            <a:r>
              <a:rPr lang="en-US" sz="2200"/>
              <a:t>b) Building Corporate Brand Image </a:t>
            </a:r>
          </a:p>
          <a:p>
            <a:r>
              <a:rPr lang="en-US" sz="2200"/>
              <a:t>c) Improving Coordination </a:t>
            </a:r>
          </a:p>
          <a:p>
            <a:r>
              <a:rPr lang="en-US" sz="2200"/>
              <a:t>d) Motivates the Employees and enhances performance</a:t>
            </a:r>
          </a:p>
        </p:txBody>
      </p:sp>
    </p:spTree>
    <p:extLst>
      <p:ext uri="{BB962C8B-B14F-4D97-AF65-F5344CB8AC3E}">
        <p14:creationId xmlns:p14="http://schemas.microsoft.com/office/powerpoint/2010/main" val="40496072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F82F6F0-BFB0-C837-ECCA-105422859513}"/>
              </a:ext>
            </a:extLst>
          </p:cNvPr>
          <p:cNvSpPr>
            <a:spLocks noGrp="1"/>
          </p:cNvSpPr>
          <p:nvPr>
            <p:ph type="title"/>
          </p:nvPr>
        </p:nvSpPr>
        <p:spPr>
          <a:xfrm>
            <a:off x="838200" y="365125"/>
            <a:ext cx="10515600" cy="1325563"/>
          </a:xfrm>
        </p:spPr>
        <p:txBody>
          <a:bodyPr>
            <a:normAutofit/>
          </a:bodyPr>
          <a:lstStyle/>
          <a:p>
            <a:r>
              <a:rPr lang="en-US" sz="5400"/>
              <a:t>Best practices in Internal Marketing  </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05B3A45-AA9C-E379-70DF-3533C9BA3A1F}"/>
              </a:ext>
            </a:extLst>
          </p:cNvPr>
          <p:cNvSpPr>
            <a:spLocks noGrp="1"/>
          </p:cNvSpPr>
          <p:nvPr>
            <p:ph idx="1"/>
          </p:nvPr>
        </p:nvSpPr>
        <p:spPr>
          <a:xfrm>
            <a:off x="838200" y="1929384"/>
            <a:ext cx="10515600" cy="4251960"/>
          </a:xfrm>
        </p:spPr>
        <p:txBody>
          <a:bodyPr>
            <a:normAutofit/>
          </a:bodyPr>
          <a:lstStyle/>
          <a:p>
            <a:r>
              <a:rPr lang="en-US" sz="2200"/>
              <a:t>1. Senior Management Participation: Leadership initiative, support and/or buy-in are vital for the success of any internal marketing initiative. </a:t>
            </a:r>
          </a:p>
          <a:p>
            <a:r>
              <a:rPr lang="en-US" sz="2200"/>
              <a:t>Major change will come from the top down, inspiring employees to follow what their company leaders truly believe in.</a:t>
            </a:r>
          </a:p>
          <a:p>
            <a:r>
              <a:rPr lang="en-US" sz="2200"/>
              <a:t>2. Integrated Organizational Structure: IM should encompass all employees in a company. </a:t>
            </a:r>
          </a:p>
          <a:p>
            <a:r>
              <a:rPr lang="en-US" sz="2200"/>
              <a:t>Using a horizontally integrated management or process structure enables all functions and levels to be involved in a collaborative decision-making process.</a:t>
            </a:r>
          </a:p>
          <a:p>
            <a:endParaRPr lang="en-US" sz="2200"/>
          </a:p>
        </p:txBody>
      </p:sp>
    </p:spTree>
    <p:extLst>
      <p:ext uri="{BB962C8B-B14F-4D97-AF65-F5344CB8AC3E}">
        <p14:creationId xmlns:p14="http://schemas.microsoft.com/office/powerpoint/2010/main" val="13275903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F82F6F0-BFB0-C837-ECCA-105422859513}"/>
              </a:ext>
            </a:extLst>
          </p:cNvPr>
          <p:cNvSpPr>
            <a:spLocks noGrp="1"/>
          </p:cNvSpPr>
          <p:nvPr>
            <p:ph type="title"/>
          </p:nvPr>
        </p:nvSpPr>
        <p:spPr>
          <a:xfrm>
            <a:off x="4654296" y="329184"/>
            <a:ext cx="6894576" cy="1783080"/>
          </a:xfrm>
        </p:spPr>
        <p:txBody>
          <a:bodyPr anchor="b">
            <a:normAutofit/>
          </a:bodyPr>
          <a:lstStyle/>
          <a:p>
            <a:r>
              <a:rPr lang="en-US" sz="5400"/>
              <a:t>Best practices in Internal Marketing  </a:t>
            </a:r>
          </a:p>
        </p:txBody>
      </p:sp>
      <p:pic>
        <p:nvPicPr>
          <p:cNvPr id="5" name="Picture 4" descr="White bulbs with a yellow one standing out">
            <a:extLst>
              <a:ext uri="{FF2B5EF4-FFF2-40B4-BE49-F238E27FC236}">
                <a16:creationId xmlns:a16="http://schemas.microsoft.com/office/drawing/2014/main" id="{7AAEF240-78F4-EC24-36BE-CA46523A7951}"/>
              </a:ext>
            </a:extLst>
          </p:cNvPr>
          <p:cNvPicPr>
            <a:picLocks noChangeAspect="1"/>
          </p:cNvPicPr>
          <p:nvPr/>
        </p:nvPicPr>
        <p:blipFill rotWithShape="1">
          <a:blip r:embed="rId2"/>
          <a:srcRect l="22343" r="38213" b="-2"/>
          <a:stretch/>
        </p:blipFill>
        <p:spPr>
          <a:xfrm>
            <a:off x="20" y="1"/>
            <a:ext cx="4052522" cy="6858000"/>
          </a:xfrm>
          <a:custGeom>
            <a:avLst/>
            <a:gdLst/>
            <a:ahLst/>
            <a:cxnLst/>
            <a:rect l="l" t="t" r="r" b="b"/>
            <a:pathLst>
              <a:path w="4052542" h="6858000">
                <a:moveTo>
                  <a:pt x="0" y="0"/>
                </a:moveTo>
                <a:lnTo>
                  <a:pt x="4020923" y="0"/>
                </a:lnTo>
                <a:lnTo>
                  <a:pt x="4022656" y="14697"/>
                </a:lnTo>
                <a:cubicBezTo>
                  <a:pt x="4037606" y="98462"/>
                  <a:pt x="4035072" y="183369"/>
                  <a:pt x="4039126" y="267642"/>
                </a:cubicBezTo>
                <a:cubicBezTo>
                  <a:pt x="4043941" y="370699"/>
                  <a:pt x="4037860" y="474136"/>
                  <a:pt x="4035579" y="577446"/>
                </a:cubicBezTo>
                <a:cubicBezTo>
                  <a:pt x="4033805" y="665399"/>
                  <a:pt x="4025063" y="753226"/>
                  <a:pt x="4027724" y="841306"/>
                </a:cubicBezTo>
                <a:cubicBezTo>
                  <a:pt x="4027914" y="844352"/>
                  <a:pt x="4027914" y="847398"/>
                  <a:pt x="4027724" y="850444"/>
                </a:cubicBezTo>
                <a:cubicBezTo>
                  <a:pt x="4019615" y="947281"/>
                  <a:pt x="4019615" y="1044626"/>
                  <a:pt x="4027724" y="1141464"/>
                </a:cubicBezTo>
                <a:cubicBezTo>
                  <a:pt x="4030296" y="1181772"/>
                  <a:pt x="4029574" y="1222221"/>
                  <a:pt x="4025570" y="1262415"/>
                </a:cubicBezTo>
                <a:cubicBezTo>
                  <a:pt x="4021769" y="1313563"/>
                  <a:pt x="4009606" y="1365472"/>
                  <a:pt x="4018348" y="1416238"/>
                </a:cubicBezTo>
                <a:cubicBezTo>
                  <a:pt x="4024037" y="1458058"/>
                  <a:pt x="4027166" y="1500194"/>
                  <a:pt x="4027724" y="1542394"/>
                </a:cubicBezTo>
                <a:cubicBezTo>
                  <a:pt x="4032158" y="1636820"/>
                  <a:pt x="4027977" y="1731753"/>
                  <a:pt x="4026330" y="1826433"/>
                </a:cubicBezTo>
                <a:cubicBezTo>
                  <a:pt x="4024556" y="1936724"/>
                  <a:pt x="4027344" y="2047015"/>
                  <a:pt x="4018475" y="2157432"/>
                </a:cubicBezTo>
                <a:cubicBezTo>
                  <a:pt x="4013597" y="2246629"/>
                  <a:pt x="4013597" y="2336029"/>
                  <a:pt x="4018475" y="2425226"/>
                </a:cubicBezTo>
                <a:cubicBezTo>
                  <a:pt x="4020882" y="2506961"/>
                  <a:pt x="4033172" y="2587934"/>
                  <a:pt x="4031145" y="2670557"/>
                </a:cubicBezTo>
                <a:cubicBezTo>
                  <a:pt x="4028737" y="2766886"/>
                  <a:pt x="4017335" y="2862962"/>
                  <a:pt x="4020882" y="2959546"/>
                </a:cubicBezTo>
                <a:cubicBezTo>
                  <a:pt x="4022529" y="3005617"/>
                  <a:pt x="4022656" y="3051688"/>
                  <a:pt x="4023543" y="3097758"/>
                </a:cubicBezTo>
                <a:cubicBezTo>
                  <a:pt x="4024683" y="3153221"/>
                  <a:pt x="4034692" y="3208556"/>
                  <a:pt x="4029117" y="3263892"/>
                </a:cubicBezTo>
                <a:cubicBezTo>
                  <a:pt x="4019869" y="3356161"/>
                  <a:pt x="3995923" y="3446906"/>
                  <a:pt x="4010873" y="3541459"/>
                </a:cubicBezTo>
                <a:cubicBezTo>
                  <a:pt x="4019108" y="3593495"/>
                  <a:pt x="4028357" y="3645658"/>
                  <a:pt x="4033172" y="3698201"/>
                </a:cubicBezTo>
                <a:cubicBezTo>
                  <a:pt x="4037353" y="3745160"/>
                  <a:pt x="4047868" y="3792881"/>
                  <a:pt x="4039886" y="3839586"/>
                </a:cubicBezTo>
                <a:cubicBezTo>
                  <a:pt x="4033045" y="3879565"/>
                  <a:pt x="4036592" y="3919544"/>
                  <a:pt x="4031271" y="3959523"/>
                </a:cubicBezTo>
                <a:cubicBezTo>
                  <a:pt x="4024303" y="4011939"/>
                  <a:pt x="4020629" y="4065244"/>
                  <a:pt x="4015308" y="4118042"/>
                </a:cubicBezTo>
                <a:cubicBezTo>
                  <a:pt x="4010620" y="4165889"/>
                  <a:pt x="4006946" y="4213610"/>
                  <a:pt x="4019615" y="4258539"/>
                </a:cubicBezTo>
                <a:cubicBezTo>
                  <a:pt x="4050656" y="4371622"/>
                  <a:pt x="4033679" y="4484070"/>
                  <a:pt x="4022023" y="4596391"/>
                </a:cubicBezTo>
                <a:cubicBezTo>
                  <a:pt x="4016321" y="4650965"/>
                  <a:pt x="4007959" y="4708712"/>
                  <a:pt x="4020629" y="4758718"/>
                </a:cubicBezTo>
                <a:cubicBezTo>
                  <a:pt x="4043941" y="4847432"/>
                  <a:pt x="4025697" y="4931705"/>
                  <a:pt x="4015561" y="5016866"/>
                </a:cubicBezTo>
                <a:cubicBezTo>
                  <a:pt x="4003335" y="5100174"/>
                  <a:pt x="4005096" y="5184929"/>
                  <a:pt x="4020756" y="5267654"/>
                </a:cubicBezTo>
                <a:cubicBezTo>
                  <a:pt x="4033172" y="5326035"/>
                  <a:pt x="4033172" y="5385432"/>
                  <a:pt x="4034692" y="5444194"/>
                </a:cubicBezTo>
                <a:cubicBezTo>
                  <a:pt x="4035579" y="5481001"/>
                  <a:pt x="4022023" y="5518441"/>
                  <a:pt x="4013027" y="5555120"/>
                </a:cubicBezTo>
                <a:cubicBezTo>
                  <a:pt x="3996937" y="5621371"/>
                  <a:pt x="3991109" y="5688636"/>
                  <a:pt x="4013027" y="5753237"/>
                </a:cubicBezTo>
                <a:cubicBezTo>
                  <a:pt x="4043561" y="5842713"/>
                  <a:pt x="4061045" y="5932189"/>
                  <a:pt x="4048375" y="6026870"/>
                </a:cubicBezTo>
                <a:cubicBezTo>
                  <a:pt x="4041027" y="6085251"/>
                  <a:pt x="4039380" y="6144902"/>
                  <a:pt x="4028357" y="6202522"/>
                </a:cubicBezTo>
                <a:cubicBezTo>
                  <a:pt x="4010240" y="6298091"/>
                  <a:pt x="4016701" y="6393024"/>
                  <a:pt x="4031145" y="6487196"/>
                </a:cubicBezTo>
                <a:cubicBezTo>
                  <a:pt x="4041293" y="6565885"/>
                  <a:pt x="4042395" y="6645474"/>
                  <a:pt x="4034439" y="6724403"/>
                </a:cubicBezTo>
                <a:lnTo>
                  <a:pt x="4025206" y="6858000"/>
                </a:lnTo>
                <a:lnTo>
                  <a:pt x="0" y="6858000"/>
                </a:lnTo>
                <a:close/>
              </a:path>
            </a:pathLst>
          </a:custGeom>
        </p:spPr>
      </p:pic>
      <p:sp>
        <p:nvSpPr>
          <p:cNvPr id="11"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05B3A45-AA9C-E379-70DF-3533C9BA3A1F}"/>
              </a:ext>
            </a:extLst>
          </p:cNvPr>
          <p:cNvSpPr>
            <a:spLocks noGrp="1"/>
          </p:cNvSpPr>
          <p:nvPr>
            <p:ph idx="1"/>
          </p:nvPr>
        </p:nvSpPr>
        <p:spPr>
          <a:xfrm>
            <a:off x="4654296" y="2706624"/>
            <a:ext cx="6894576" cy="3483864"/>
          </a:xfrm>
        </p:spPr>
        <p:txBody>
          <a:bodyPr>
            <a:normAutofit/>
          </a:bodyPr>
          <a:lstStyle/>
          <a:p>
            <a:r>
              <a:rPr lang="en-US" sz="2200"/>
              <a:t>3. Strategic Marketing Approach: Best practice companies take a formal approach to internal marketing by applying research and planning processes as well as tools and techniques similar to those used in external marketing programs.</a:t>
            </a:r>
          </a:p>
          <a:p>
            <a:r>
              <a:rPr lang="en-US" sz="2200"/>
              <a:t>4. Human Resources Partnership: The human resources function provides a vital role in developing strategies that synchronize with internal marketing and business development.</a:t>
            </a:r>
          </a:p>
          <a:p>
            <a:endParaRPr lang="en-US" sz="2200"/>
          </a:p>
        </p:txBody>
      </p:sp>
    </p:spTree>
    <p:extLst>
      <p:ext uri="{BB962C8B-B14F-4D97-AF65-F5344CB8AC3E}">
        <p14:creationId xmlns:p14="http://schemas.microsoft.com/office/powerpoint/2010/main" val="42859013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F82F6F0-BFB0-C837-ECCA-105422859513}"/>
              </a:ext>
            </a:extLst>
          </p:cNvPr>
          <p:cNvSpPr>
            <a:spLocks noGrp="1"/>
          </p:cNvSpPr>
          <p:nvPr>
            <p:ph type="title"/>
          </p:nvPr>
        </p:nvSpPr>
        <p:spPr>
          <a:xfrm>
            <a:off x="4654296" y="329184"/>
            <a:ext cx="6894576" cy="1783080"/>
          </a:xfrm>
        </p:spPr>
        <p:txBody>
          <a:bodyPr anchor="b">
            <a:normAutofit/>
          </a:bodyPr>
          <a:lstStyle/>
          <a:p>
            <a:r>
              <a:rPr lang="en-US" sz="5400"/>
              <a:t>Best practices in Internal Marketing  </a:t>
            </a:r>
          </a:p>
        </p:txBody>
      </p:sp>
      <p:pic>
        <p:nvPicPr>
          <p:cNvPr id="5" name="Picture 4">
            <a:extLst>
              <a:ext uri="{FF2B5EF4-FFF2-40B4-BE49-F238E27FC236}">
                <a16:creationId xmlns:a16="http://schemas.microsoft.com/office/drawing/2014/main" id="{B8293954-2D53-A68A-5CF4-70CF6DBD6A4A}"/>
              </a:ext>
            </a:extLst>
          </p:cNvPr>
          <p:cNvPicPr>
            <a:picLocks noChangeAspect="1"/>
          </p:cNvPicPr>
          <p:nvPr/>
        </p:nvPicPr>
        <p:blipFill rotWithShape="1">
          <a:blip r:embed="rId2"/>
          <a:srcRect l="45495" r="21266"/>
          <a:stretch/>
        </p:blipFill>
        <p:spPr>
          <a:xfrm>
            <a:off x="20" y="1"/>
            <a:ext cx="4052522" cy="6858000"/>
          </a:xfrm>
          <a:custGeom>
            <a:avLst/>
            <a:gdLst/>
            <a:ahLst/>
            <a:cxnLst/>
            <a:rect l="l" t="t" r="r" b="b"/>
            <a:pathLst>
              <a:path w="4052542" h="6858000">
                <a:moveTo>
                  <a:pt x="0" y="0"/>
                </a:moveTo>
                <a:lnTo>
                  <a:pt x="4020923" y="0"/>
                </a:lnTo>
                <a:lnTo>
                  <a:pt x="4022656" y="14697"/>
                </a:lnTo>
                <a:cubicBezTo>
                  <a:pt x="4037606" y="98462"/>
                  <a:pt x="4035072" y="183369"/>
                  <a:pt x="4039126" y="267642"/>
                </a:cubicBezTo>
                <a:cubicBezTo>
                  <a:pt x="4043941" y="370699"/>
                  <a:pt x="4037860" y="474136"/>
                  <a:pt x="4035579" y="577446"/>
                </a:cubicBezTo>
                <a:cubicBezTo>
                  <a:pt x="4033805" y="665399"/>
                  <a:pt x="4025063" y="753226"/>
                  <a:pt x="4027724" y="841306"/>
                </a:cubicBezTo>
                <a:cubicBezTo>
                  <a:pt x="4027914" y="844352"/>
                  <a:pt x="4027914" y="847398"/>
                  <a:pt x="4027724" y="850444"/>
                </a:cubicBezTo>
                <a:cubicBezTo>
                  <a:pt x="4019615" y="947281"/>
                  <a:pt x="4019615" y="1044626"/>
                  <a:pt x="4027724" y="1141464"/>
                </a:cubicBezTo>
                <a:cubicBezTo>
                  <a:pt x="4030296" y="1181772"/>
                  <a:pt x="4029574" y="1222221"/>
                  <a:pt x="4025570" y="1262415"/>
                </a:cubicBezTo>
                <a:cubicBezTo>
                  <a:pt x="4021769" y="1313563"/>
                  <a:pt x="4009606" y="1365472"/>
                  <a:pt x="4018348" y="1416238"/>
                </a:cubicBezTo>
                <a:cubicBezTo>
                  <a:pt x="4024037" y="1458058"/>
                  <a:pt x="4027166" y="1500194"/>
                  <a:pt x="4027724" y="1542394"/>
                </a:cubicBezTo>
                <a:cubicBezTo>
                  <a:pt x="4032158" y="1636820"/>
                  <a:pt x="4027977" y="1731753"/>
                  <a:pt x="4026330" y="1826433"/>
                </a:cubicBezTo>
                <a:cubicBezTo>
                  <a:pt x="4024556" y="1936724"/>
                  <a:pt x="4027344" y="2047015"/>
                  <a:pt x="4018475" y="2157432"/>
                </a:cubicBezTo>
                <a:cubicBezTo>
                  <a:pt x="4013597" y="2246629"/>
                  <a:pt x="4013597" y="2336029"/>
                  <a:pt x="4018475" y="2425226"/>
                </a:cubicBezTo>
                <a:cubicBezTo>
                  <a:pt x="4020882" y="2506961"/>
                  <a:pt x="4033172" y="2587934"/>
                  <a:pt x="4031145" y="2670557"/>
                </a:cubicBezTo>
                <a:cubicBezTo>
                  <a:pt x="4028737" y="2766886"/>
                  <a:pt x="4017335" y="2862962"/>
                  <a:pt x="4020882" y="2959546"/>
                </a:cubicBezTo>
                <a:cubicBezTo>
                  <a:pt x="4022529" y="3005617"/>
                  <a:pt x="4022656" y="3051688"/>
                  <a:pt x="4023543" y="3097758"/>
                </a:cubicBezTo>
                <a:cubicBezTo>
                  <a:pt x="4024683" y="3153221"/>
                  <a:pt x="4034692" y="3208556"/>
                  <a:pt x="4029117" y="3263892"/>
                </a:cubicBezTo>
                <a:cubicBezTo>
                  <a:pt x="4019869" y="3356161"/>
                  <a:pt x="3995923" y="3446906"/>
                  <a:pt x="4010873" y="3541459"/>
                </a:cubicBezTo>
                <a:cubicBezTo>
                  <a:pt x="4019108" y="3593495"/>
                  <a:pt x="4028357" y="3645658"/>
                  <a:pt x="4033172" y="3698201"/>
                </a:cubicBezTo>
                <a:cubicBezTo>
                  <a:pt x="4037353" y="3745160"/>
                  <a:pt x="4047868" y="3792881"/>
                  <a:pt x="4039886" y="3839586"/>
                </a:cubicBezTo>
                <a:cubicBezTo>
                  <a:pt x="4033045" y="3879565"/>
                  <a:pt x="4036592" y="3919544"/>
                  <a:pt x="4031271" y="3959523"/>
                </a:cubicBezTo>
                <a:cubicBezTo>
                  <a:pt x="4024303" y="4011939"/>
                  <a:pt x="4020629" y="4065244"/>
                  <a:pt x="4015308" y="4118042"/>
                </a:cubicBezTo>
                <a:cubicBezTo>
                  <a:pt x="4010620" y="4165889"/>
                  <a:pt x="4006946" y="4213610"/>
                  <a:pt x="4019615" y="4258539"/>
                </a:cubicBezTo>
                <a:cubicBezTo>
                  <a:pt x="4050656" y="4371622"/>
                  <a:pt x="4033679" y="4484070"/>
                  <a:pt x="4022023" y="4596391"/>
                </a:cubicBezTo>
                <a:cubicBezTo>
                  <a:pt x="4016321" y="4650965"/>
                  <a:pt x="4007959" y="4708712"/>
                  <a:pt x="4020629" y="4758718"/>
                </a:cubicBezTo>
                <a:cubicBezTo>
                  <a:pt x="4043941" y="4847432"/>
                  <a:pt x="4025697" y="4931705"/>
                  <a:pt x="4015561" y="5016866"/>
                </a:cubicBezTo>
                <a:cubicBezTo>
                  <a:pt x="4003335" y="5100174"/>
                  <a:pt x="4005096" y="5184929"/>
                  <a:pt x="4020756" y="5267654"/>
                </a:cubicBezTo>
                <a:cubicBezTo>
                  <a:pt x="4033172" y="5326035"/>
                  <a:pt x="4033172" y="5385432"/>
                  <a:pt x="4034692" y="5444194"/>
                </a:cubicBezTo>
                <a:cubicBezTo>
                  <a:pt x="4035579" y="5481001"/>
                  <a:pt x="4022023" y="5518441"/>
                  <a:pt x="4013027" y="5555120"/>
                </a:cubicBezTo>
                <a:cubicBezTo>
                  <a:pt x="3996937" y="5621371"/>
                  <a:pt x="3991109" y="5688636"/>
                  <a:pt x="4013027" y="5753237"/>
                </a:cubicBezTo>
                <a:cubicBezTo>
                  <a:pt x="4043561" y="5842713"/>
                  <a:pt x="4061045" y="5932189"/>
                  <a:pt x="4048375" y="6026870"/>
                </a:cubicBezTo>
                <a:cubicBezTo>
                  <a:pt x="4041027" y="6085251"/>
                  <a:pt x="4039380" y="6144902"/>
                  <a:pt x="4028357" y="6202522"/>
                </a:cubicBezTo>
                <a:cubicBezTo>
                  <a:pt x="4010240" y="6298091"/>
                  <a:pt x="4016701" y="6393024"/>
                  <a:pt x="4031145" y="6487196"/>
                </a:cubicBezTo>
                <a:cubicBezTo>
                  <a:pt x="4041293" y="6565885"/>
                  <a:pt x="4042395" y="6645474"/>
                  <a:pt x="4034439" y="6724403"/>
                </a:cubicBezTo>
                <a:lnTo>
                  <a:pt x="4025206" y="6858000"/>
                </a:lnTo>
                <a:lnTo>
                  <a:pt x="0" y="6858000"/>
                </a:lnTo>
                <a:close/>
              </a:path>
            </a:pathLst>
          </a:custGeom>
        </p:spPr>
      </p:pic>
      <p:sp>
        <p:nvSpPr>
          <p:cNvPr id="11"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05B3A45-AA9C-E379-70DF-3533C9BA3A1F}"/>
              </a:ext>
            </a:extLst>
          </p:cNvPr>
          <p:cNvSpPr>
            <a:spLocks noGrp="1"/>
          </p:cNvSpPr>
          <p:nvPr>
            <p:ph idx="1"/>
          </p:nvPr>
        </p:nvSpPr>
        <p:spPr>
          <a:xfrm>
            <a:off x="4654296" y="2706624"/>
            <a:ext cx="6894576" cy="3483864"/>
          </a:xfrm>
        </p:spPr>
        <p:txBody>
          <a:bodyPr>
            <a:normAutofit/>
          </a:bodyPr>
          <a:lstStyle/>
          <a:p>
            <a:r>
              <a:rPr lang="en-US" sz="2200"/>
              <a:t>5. Focus on Employee Engagement: Creating an efficient and collaborative work environment where employees feel involved and motivated is critical to the success of internal marketing.</a:t>
            </a:r>
          </a:p>
          <a:p>
            <a:r>
              <a:rPr lang="en-US" sz="2200"/>
              <a:t> Focus is on positive reinforcement of proactive work.</a:t>
            </a:r>
          </a:p>
          <a:p>
            <a:r>
              <a:rPr lang="en-US" sz="2200"/>
              <a:t>6. Internal Brand Communication: Best practice companies communicate the brand promise to employees across the most relevant channels and then motivate employees to deliver on that promise to all levels of customers.</a:t>
            </a:r>
          </a:p>
          <a:p>
            <a:endParaRPr lang="en-US" sz="2200"/>
          </a:p>
        </p:txBody>
      </p:sp>
    </p:spTree>
    <p:extLst>
      <p:ext uri="{BB962C8B-B14F-4D97-AF65-F5344CB8AC3E}">
        <p14:creationId xmlns:p14="http://schemas.microsoft.com/office/powerpoint/2010/main" val="3221864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C19946C-D683-A3A5-7C62-FD00A6485DDB}"/>
              </a:ext>
            </a:extLst>
          </p:cNvPr>
          <p:cNvSpPr>
            <a:spLocks noGrp="1"/>
          </p:cNvSpPr>
          <p:nvPr>
            <p:ph type="title"/>
          </p:nvPr>
        </p:nvSpPr>
        <p:spPr>
          <a:xfrm>
            <a:off x="4654296" y="329184"/>
            <a:ext cx="6894576" cy="1783080"/>
          </a:xfrm>
        </p:spPr>
        <p:txBody>
          <a:bodyPr anchor="b">
            <a:normAutofit/>
          </a:bodyPr>
          <a:lstStyle/>
          <a:p>
            <a:r>
              <a:rPr lang="en-US" sz="5400"/>
              <a:t>References </a:t>
            </a:r>
          </a:p>
        </p:txBody>
      </p:sp>
      <p:pic>
        <p:nvPicPr>
          <p:cNvPr id="5" name="Picture 4" descr="Angled shot of pen on a graph">
            <a:extLst>
              <a:ext uri="{FF2B5EF4-FFF2-40B4-BE49-F238E27FC236}">
                <a16:creationId xmlns:a16="http://schemas.microsoft.com/office/drawing/2014/main" id="{7023715B-A945-FBD5-7E3A-3F03BBFADF1C}"/>
              </a:ext>
            </a:extLst>
          </p:cNvPr>
          <p:cNvPicPr>
            <a:picLocks noChangeAspect="1"/>
          </p:cNvPicPr>
          <p:nvPr/>
        </p:nvPicPr>
        <p:blipFill rotWithShape="1">
          <a:blip r:embed="rId2"/>
          <a:srcRect l="11545" r="49011" b="-2"/>
          <a:stretch/>
        </p:blipFill>
        <p:spPr>
          <a:xfrm>
            <a:off x="20" y="1"/>
            <a:ext cx="4052522" cy="6858000"/>
          </a:xfrm>
          <a:custGeom>
            <a:avLst/>
            <a:gdLst/>
            <a:ahLst/>
            <a:cxnLst/>
            <a:rect l="l" t="t" r="r" b="b"/>
            <a:pathLst>
              <a:path w="4052542" h="6858000">
                <a:moveTo>
                  <a:pt x="0" y="0"/>
                </a:moveTo>
                <a:lnTo>
                  <a:pt x="4020923" y="0"/>
                </a:lnTo>
                <a:lnTo>
                  <a:pt x="4022656" y="14697"/>
                </a:lnTo>
                <a:cubicBezTo>
                  <a:pt x="4037606" y="98462"/>
                  <a:pt x="4035072" y="183369"/>
                  <a:pt x="4039126" y="267642"/>
                </a:cubicBezTo>
                <a:cubicBezTo>
                  <a:pt x="4043941" y="370699"/>
                  <a:pt x="4037860" y="474136"/>
                  <a:pt x="4035579" y="577446"/>
                </a:cubicBezTo>
                <a:cubicBezTo>
                  <a:pt x="4033805" y="665399"/>
                  <a:pt x="4025063" y="753226"/>
                  <a:pt x="4027724" y="841306"/>
                </a:cubicBezTo>
                <a:cubicBezTo>
                  <a:pt x="4027914" y="844352"/>
                  <a:pt x="4027914" y="847398"/>
                  <a:pt x="4027724" y="850444"/>
                </a:cubicBezTo>
                <a:cubicBezTo>
                  <a:pt x="4019615" y="947281"/>
                  <a:pt x="4019615" y="1044626"/>
                  <a:pt x="4027724" y="1141464"/>
                </a:cubicBezTo>
                <a:cubicBezTo>
                  <a:pt x="4030296" y="1181772"/>
                  <a:pt x="4029574" y="1222221"/>
                  <a:pt x="4025570" y="1262415"/>
                </a:cubicBezTo>
                <a:cubicBezTo>
                  <a:pt x="4021769" y="1313563"/>
                  <a:pt x="4009606" y="1365472"/>
                  <a:pt x="4018348" y="1416238"/>
                </a:cubicBezTo>
                <a:cubicBezTo>
                  <a:pt x="4024037" y="1458058"/>
                  <a:pt x="4027166" y="1500194"/>
                  <a:pt x="4027724" y="1542394"/>
                </a:cubicBezTo>
                <a:cubicBezTo>
                  <a:pt x="4032158" y="1636820"/>
                  <a:pt x="4027977" y="1731753"/>
                  <a:pt x="4026330" y="1826433"/>
                </a:cubicBezTo>
                <a:cubicBezTo>
                  <a:pt x="4024556" y="1936724"/>
                  <a:pt x="4027344" y="2047015"/>
                  <a:pt x="4018475" y="2157432"/>
                </a:cubicBezTo>
                <a:cubicBezTo>
                  <a:pt x="4013597" y="2246629"/>
                  <a:pt x="4013597" y="2336029"/>
                  <a:pt x="4018475" y="2425226"/>
                </a:cubicBezTo>
                <a:cubicBezTo>
                  <a:pt x="4020882" y="2506961"/>
                  <a:pt x="4033172" y="2587934"/>
                  <a:pt x="4031145" y="2670557"/>
                </a:cubicBezTo>
                <a:cubicBezTo>
                  <a:pt x="4028737" y="2766886"/>
                  <a:pt x="4017335" y="2862962"/>
                  <a:pt x="4020882" y="2959546"/>
                </a:cubicBezTo>
                <a:cubicBezTo>
                  <a:pt x="4022529" y="3005617"/>
                  <a:pt x="4022656" y="3051688"/>
                  <a:pt x="4023543" y="3097758"/>
                </a:cubicBezTo>
                <a:cubicBezTo>
                  <a:pt x="4024683" y="3153221"/>
                  <a:pt x="4034692" y="3208556"/>
                  <a:pt x="4029117" y="3263892"/>
                </a:cubicBezTo>
                <a:cubicBezTo>
                  <a:pt x="4019869" y="3356161"/>
                  <a:pt x="3995923" y="3446906"/>
                  <a:pt x="4010873" y="3541459"/>
                </a:cubicBezTo>
                <a:cubicBezTo>
                  <a:pt x="4019108" y="3593495"/>
                  <a:pt x="4028357" y="3645658"/>
                  <a:pt x="4033172" y="3698201"/>
                </a:cubicBezTo>
                <a:cubicBezTo>
                  <a:pt x="4037353" y="3745160"/>
                  <a:pt x="4047868" y="3792881"/>
                  <a:pt x="4039886" y="3839586"/>
                </a:cubicBezTo>
                <a:cubicBezTo>
                  <a:pt x="4033045" y="3879565"/>
                  <a:pt x="4036592" y="3919544"/>
                  <a:pt x="4031271" y="3959523"/>
                </a:cubicBezTo>
                <a:cubicBezTo>
                  <a:pt x="4024303" y="4011939"/>
                  <a:pt x="4020629" y="4065244"/>
                  <a:pt x="4015308" y="4118042"/>
                </a:cubicBezTo>
                <a:cubicBezTo>
                  <a:pt x="4010620" y="4165889"/>
                  <a:pt x="4006946" y="4213610"/>
                  <a:pt x="4019615" y="4258539"/>
                </a:cubicBezTo>
                <a:cubicBezTo>
                  <a:pt x="4050656" y="4371622"/>
                  <a:pt x="4033679" y="4484070"/>
                  <a:pt x="4022023" y="4596391"/>
                </a:cubicBezTo>
                <a:cubicBezTo>
                  <a:pt x="4016321" y="4650965"/>
                  <a:pt x="4007959" y="4708712"/>
                  <a:pt x="4020629" y="4758718"/>
                </a:cubicBezTo>
                <a:cubicBezTo>
                  <a:pt x="4043941" y="4847432"/>
                  <a:pt x="4025697" y="4931705"/>
                  <a:pt x="4015561" y="5016866"/>
                </a:cubicBezTo>
                <a:cubicBezTo>
                  <a:pt x="4003335" y="5100174"/>
                  <a:pt x="4005096" y="5184929"/>
                  <a:pt x="4020756" y="5267654"/>
                </a:cubicBezTo>
                <a:cubicBezTo>
                  <a:pt x="4033172" y="5326035"/>
                  <a:pt x="4033172" y="5385432"/>
                  <a:pt x="4034692" y="5444194"/>
                </a:cubicBezTo>
                <a:cubicBezTo>
                  <a:pt x="4035579" y="5481001"/>
                  <a:pt x="4022023" y="5518441"/>
                  <a:pt x="4013027" y="5555120"/>
                </a:cubicBezTo>
                <a:cubicBezTo>
                  <a:pt x="3996937" y="5621371"/>
                  <a:pt x="3991109" y="5688636"/>
                  <a:pt x="4013027" y="5753237"/>
                </a:cubicBezTo>
                <a:cubicBezTo>
                  <a:pt x="4043561" y="5842713"/>
                  <a:pt x="4061045" y="5932189"/>
                  <a:pt x="4048375" y="6026870"/>
                </a:cubicBezTo>
                <a:cubicBezTo>
                  <a:pt x="4041027" y="6085251"/>
                  <a:pt x="4039380" y="6144902"/>
                  <a:pt x="4028357" y="6202522"/>
                </a:cubicBezTo>
                <a:cubicBezTo>
                  <a:pt x="4010240" y="6298091"/>
                  <a:pt x="4016701" y="6393024"/>
                  <a:pt x="4031145" y="6487196"/>
                </a:cubicBezTo>
                <a:cubicBezTo>
                  <a:pt x="4041293" y="6565885"/>
                  <a:pt x="4042395" y="6645474"/>
                  <a:pt x="4034439" y="6724403"/>
                </a:cubicBezTo>
                <a:lnTo>
                  <a:pt x="4025206" y="6858000"/>
                </a:lnTo>
                <a:lnTo>
                  <a:pt x="0" y="6858000"/>
                </a:lnTo>
                <a:close/>
              </a:path>
            </a:pathLst>
          </a:custGeom>
        </p:spPr>
      </p:pic>
      <p:sp>
        <p:nvSpPr>
          <p:cNvPr id="11"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2615036-E16E-8C5F-A84B-D0B76D2EF7B8}"/>
              </a:ext>
            </a:extLst>
          </p:cNvPr>
          <p:cNvSpPr>
            <a:spLocks noGrp="1"/>
          </p:cNvSpPr>
          <p:nvPr>
            <p:ph idx="1"/>
          </p:nvPr>
        </p:nvSpPr>
        <p:spPr>
          <a:xfrm>
            <a:off x="4654296" y="2706624"/>
            <a:ext cx="6894576" cy="3483864"/>
          </a:xfrm>
        </p:spPr>
        <p:txBody>
          <a:bodyPr>
            <a:normAutofit/>
          </a:bodyPr>
          <a:lstStyle/>
          <a:p>
            <a:r>
              <a:rPr lang="en-US" sz="900" dirty="0"/>
              <a:t>Azzam Z.K (2016) Internal marketing as a tool for maintaining high quality services provided by services firms a case of hospitality industry in Jordan. International Journal of Economics, Commerce and Management, United Kingdom.</a:t>
            </a:r>
          </a:p>
          <a:p>
            <a:r>
              <a:rPr lang="en-US" sz="900" dirty="0"/>
              <a:t>Ballantyne, D. (2000). The strengths and weaknesses of internal marketing. In Internal Marketing. Routledge. https://doi.org/doi:10.4324/9780203207352.ch3</a:t>
            </a:r>
          </a:p>
          <a:p>
            <a:r>
              <a:rPr lang="en-US" sz="900" dirty="0"/>
              <a:t>Bansal S.P, Verma Y, Bansal H &amp; Mann PW (2016) internal marketing module, An MHRD project under its National mission on Education through ICT (NME-ICT)	</a:t>
            </a:r>
          </a:p>
          <a:p>
            <a:r>
              <a:rPr lang="en-US" sz="900" dirty="0"/>
              <a:t>Berry, L. L. (1981). The employee as Customer. Journal of Retailing Banking, 3(1), 33–40.</a:t>
            </a:r>
          </a:p>
          <a:p>
            <a:r>
              <a:rPr lang="en-US" sz="900" dirty="0"/>
              <a:t>Ferrel, O.C. &amp; Hartline, M.D. (2008). Marketing strategy. 4th ed. Mason, Ohio: Thomson South-</a:t>
            </a:r>
          </a:p>
          <a:p>
            <a:r>
              <a:rPr lang="en-US" sz="900" dirty="0"/>
              <a:t>industry - a Literature Review: International Journal of Business Marketing and Management (IJBMM)Volume 4 Issue, P.P. 05-16</a:t>
            </a:r>
          </a:p>
          <a:p>
            <a:r>
              <a:rPr lang="en-US" sz="900" dirty="0"/>
              <a:t>Kotler, P., Keller, K. L. (2006). Marketing Management 12e. New Jersey: Prentice Hall, 3-31.</a:t>
            </a:r>
          </a:p>
          <a:p>
            <a:r>
              <a:rPr lang="en-US" sz="900" dirty="0"/>
              <a:t>Mishra S. (2010) Internal Marketing- A Tool to Harness Employees’ Power in Service Organizations in India. International Journal of Business Management.</a:t>
            </a:r>
          </a:p>
          <a:p>
            <a:r>
              <a:rPr lang="en-US" sz="900" dirty="0"/>
              <a:t>Mohanty A. &amp; Mishra B.B (2019) Internal Marketing Mix and Employee satisfaction in service</a:t>
            </a:r>
          </a:p>
          <a:p>
            <a:r>
              <a:rPr lang="en-US" sz="900" dirty="0"/>
              <a:t>Mulhern F (2006) Forum for People Performance Management and Measurement Internal Marketing Best Practice Study Integrated Marketing Communications Program Medill School Northwestern University.</a:t>
            </a:r>
          </a:p>
          <a:p>
            <a:endParaRPr lang="en-US" sz="900" dirty="0"/>
          </a:p>
        </p:txBody>
      </p:sp>
    </p:spTree>
    <p:extLst>
      <p:ext uri="{BB962C8B-B14F-4D97-AF65-F5344CB8AC3E}">
        <p14:creationId xmlns:p14="http://schemas.microsoft.com/office/powerpoint/2010/main" val="4220359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E83BEF-F4BC-A275-5EEA-A31F75B449CB}"/>
              </a:ext>
            </a:extLst>
          </p:cNvPr>
          <p:cNvSpPr>
            <a:spLocks noGrp="1"/>
          </p:cNvSpPr>
          <p:nvPr>
            <p:ph type="title"/>
          </p:nvPr>
        </p:nvSpPr>
        <p:spPr>
          <a:xfrm>
            <a:off x="5297762" y="329184"/>
            <a:ext cx="6251110" cy="1783080"/>
          </a:xfrm>
        </p:spPr>
        <p:txBody>
          <a:bodyPr anchor="b">
            <a:normAutofit/>
          </a:bodyPr>
          <a:lstStyle/>
          <a:p>
            <a:r>
              <a:rPr lang="en-US" sz="5400" dirty="0"/>
              <a:t>Marketing Management project </a:t>
            </a:r>
          </a:p>
        </p:txBody>
      </p:sp>
      <p:pic>
        <p:nvPicPr>
          <p:cNvPr id="5" name="Picture 4" descr="Light bulb on yellow background with sketched light beams and cord">
            <a:extLst>
              <a:ext uri="{FF2B5EF4-FFF2-40B4-BE49-F238E27FC236}">
                <a16:creationId xmlns:a16="http://schemas.microsoft.com/office/drawing/2014/main" id="{93A8C6CA-D7FB-1170-37F9-6FAC8E725D24}"/>
              </a:ext>
            </a:extLst>
          </p:cNvPr>
          <p:cNvPicPr>
            <a:picLocks noChangeAspect="1"/>
          </p:cNvPicPr>
          <p:nvPr/>
        </p:nvPicPr>
        <p:blipFill rotWithShape="1">
          <a:blip r:embed="rId2"/>
          <a:srcRect l="51246" r="6988"/>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4103F84-E34C-0274-9014-A52BA2F11DAB}"/>
              </a:ext>
            </a:extLst>
          </p:cNvPr>
          <p:cNvSpPr>
            <a:spLocks noGrp="1"/>
          </p:cNvSpPr>
          <p:nvPr>
            <p:ph idx="1"/>
          </p:nvPr>
        </p:nvSpPr>
        <p:spPr>
          <a:xfrm>
            <a:off x="5297762" y="2706624"/>
            <a:ext cx="6251110" cy="3483864"/>
          </a:xfrm>
        </p:spPr>
        <p:txBody>
          <a:bodyPr>
            <a:normAutofit/>
          </a:bodyPr>
          <a:lstStyle/>
          <a:p>
            <a:r>
              <a:rPr lang="en-US" sz="2200"/>
              <a:t>Tasks </a:t>
            </a:r>
          </a:p>
          <a:p>
            <a:r>
              <a:rPr lang="en-US" sz="2200"/>
              <a:t>a)	Discuss how well the firm you have been studying has been making deliberate effort to incorporate internal marketing in its strategy. Show the evidence.</a:t>
            </a:r>
          </a:p>
          <a:p>
            <a:r>
              <a:rPr lang="en-US" sz="2200"/>
              <a:t>b)	Suggest any improvement required to achieve maximum benefit from application of internal marketing to the firm. </a:t>
            </a:r>
          </a:p>
          <a:p>
            <a:endParaRPr lang="en-US" sz="2200"/>
          </a:p>
        </p:txBody>
      </p:sp>
    </p:spTree>
    <p:extLst>
      <p:ext uri="{BB962C8B-B14F-4D97-AF65-F5344CB8AC3E}">
        <p14:creationId xmlns:p14="http://schemas.microsoft.com/office/powerpoint/2010/main" val="24131825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8C55CCC-2F7F-CB5A-6A28-00E5E527AFF1}"/>
              </a:ext>
            </a:extLst>
          </p:cNvPr>
          <p:cNvSpPr>
            <a:spLocks noGrp="1"/>
          </p:cNvSpPr>
          <p:nvPr>
            <p:ph type="title"/>
          </p:nvPr>
        </p:nvSpPr>
        <p:spPr>
          <a:xfrm>
            <a:off x="4654296" y="329184"/>
            <a:ext cx="6894576" cy="1783080"/>
          </a:xfrm>
        </p:spPr>
        <p:txBody>
          <a:bodyPr anchor="b">
            <a:normAutofit/>
          </a:bodyPr>
          <a:lstStyle/>
          <a:p>
            <a:r>
              <a:rPr lang="en-US" sz="5400"/>
              <a:t>End </a:t>
            </a:r>
          </a:p>
        </p:txBody>
      </p:sp>
      <p:pic>
        <p:nvPicPr>
          <p:cNvPr id="5" name="Picture 4" descr="Wood human figure">
            <a:extLst>
              <a:ext uri="{FF2B5EF4-FFF2-40B4-BE49-F238E27FC236}">
                <a16:creationId xmlns:a16="http://schemas.microsoft.com/office/drawing/2014/main" id="{9E59616F-9D9E-744F-8D0E-1A6A2DD52F4F}"/>
              </a:ext>
            </a:extLst>
          </p:cNvPr>
          <p:cNvPicPr>
            <a:picLocks noChangeAspect="1"/>
          </p:cNvPicPr>
          <p:nvPr/>
        </p:nvPicPr>
        <p:blipFill rotWithShape="1">
          <a:blip r:embed="rId2"/>
          <a:srcRect l="4991" r="55564" b="-2"/>
          <a:stretch/>
        </p:blipFill>
        <p:spPr>
          <a:xfrm>
            <a:off x="20" y="1"/>
            <a:ext cx="4052522" cy="6858000"/>
          </a:xfrm>
          <a:custGeom>
            <a:avLst/>
            <a:gdLst/>
            <a:ahLst/>
            <a:cxnLst/>
            <a:rect l="l" t="t" r="r" b="b"/>
            <a:pathLst>
              <a:path w="4052542" h="6858000">
                <a:moveTo>
                  <a:pt x="0" y="0"/>
                </a:moveTo>
                <a:lnTo>
                  <a:pt x="4020923" y="0"/>
                </a:lnTo>
                <a:lnTo>
                  <a:pt x="4022656" y="14697"/>
                </a:lnTo>
                <a:cubicBezTo>
                  <a:pt x="4037606" y="98462"/>
                  <a:pt x="4035072" y="183369"/>
                  <a:pt x="4039126" y="267642"/>
                </a:cubicBezTo>
                <a:cubicBezTo>
                  <a:pt x="4043941" y="370699"/>
                  <a:pt x="4037860" y="474136"/>
                  <a:pt x="4035579" y="577446"/>
                </a:cubicBezTo>
                <a:cubicBezTo>
                  <a:pt x="4033805" y="665399"/>
                  <a:pt x="4025063" y="753226"/>
                  <a:pt x="4027724" y="841306"/>
                </a:cubicBezTo>
                <a:cubicBezTo>
                  <a:pt x="4027914" y="844352"/>
                  <a:pt x="4027914" y="847398"/>
                  <a:pt x="4027724" y="850444"/>
                </a:cubicBezTo>
                <a:cubicBezTo>
                  <a:pt x="4019615" y="947281"/>
                  <a:pt x="4019615" y="1044626"/>
                  <a:pt x="4027724" y="1141464"/>
                </a:cubicBezTo>
                <a:cubicBezTo>
                  <a:pt x="4030296" y="1181772"/>
                  <a:pt x="4029574" y="1222221"/>
                  <a:pt x="4025570" y="1262415"/>
                </a:cubicBezTo>
                <a:cubicBezTo>
                  <a:pt x="4021769" y="1313563"/>
                  <a:pt x="4009606" y="1365472"/>
                  <a:pt x="4018348" y="1416238"/>
                </a:cubicBezTo>
                <a:cubicBezTo>
                  <a:pt x="4024037" y="1458058"/>
                  <a:pt x="4027166" y="1500194"/>
                  <a:pt x="4027724" y="1542394"/>
                </a:cubicBezTo>
                <a:cubicBezTo>
                  <a:pt x="4032158" y="1636820"/>
                  <a:pt x="4027977" y="1731753"/>
                  <a:pt x="4026330" y="1826433"/>
                </a:cubicBezTo>
                <a:cubicBezTo>
                  <a:pt x="4024556" y="1936724"/>
                  <a:pt x="4027344" y="2047015"/>
                  <a:pt x="4018475" y="2157432"/>
                </a:cubicBezTo>
                <a:cubicBezTo>
                  <a:pt x="4013597" y="2246629"/>
                  <a:pt x="4013597" y="2336029"/>
                  <a:pt x="4018475" y="2425226"/>
                </a:cubicBezTo>
                <a:cubicBezTo>
                  <a:pt x="4020882" y="2506961"/>
                  <a:pt x="4033172" y="2587934"/>
                  <a:pt x="4031145" y="2670557"/>
                </a:cubicBezTo>
                <a:cubicBezTo>
                  <a:pt x="4028737" y="2766886"/>
                  <a:pt x="4017335" y="2862962"/>
                  <a:pt x="4020882" y="2959546"/>
                </a:cubicBezTo>
                <a:cubicBezTo>
                  <a:pt x="4022529" y="3005617"/>
                  <a:pt x="4022656" y="3051688"/>
                  <a:pt x="4023543" y="3097758"/>
                </a:cubicBezTo>
                <a:cubicBezTo>
                  <a:pt x="4024683" y="3153221"/>
                  <a:pt x="4034692" y="3208556"/>
                  <a:pt x="4029117" y="3263892"/>
                </a:cubicBezTo>
                <a:cubicBezTo>
                  <a:pt x="4019869" y="3356161"/>
                  <a:pt x="3995923" y="3446906"/>
                  <a:pt x="4010873" y="3541459"/>
                </a:cubicBezTo>
                <a:cubicBezTo>
                  <a:pt x="4019108" y="3593495"/>
                  <a:pt x="4028357" y="3645658"/>
                  <a:pt x="4033172" y="3698201"/>
                </a:cubicBezTo>
                <a:cubicBezTo>
                  <a:pt x="4037353" y="3745160"/>
                  <a:pt x="4047868" y="3792881"/>
                  <a:pt x="4039886" y="3839586"/>
                </a:cubicBezTo>
                <a:cubicBezTo>
                  <a:pt x="4033045" y="3879565"/>
                  <a:pt x="4036592" y="3919544"/>
                  <a:pt x="4031271" y="3959523"/>
                </a:cubicBezTo>
                <a:cubicBezTo>
                  <a:pt x="4024303" y="4011939"/>
                  <a:pt x="4020629" y="4065244"/>
                  <a:pt x="4015308" y="4118042"/>
                </a:cubicBezTo>
                <a:cubicBezTo>
                  <a:pt x="4010620" y="4165889"/>
                  <a:pt x="4006946" y="4213610"/>
                  <a:pt x="4019615" y="4258539"/>
                </a:cubicBezTo>
                <a:cubicBezTo>
                  <a:pt x="4050656" y="4371622"/>
                  <a:pt x="4033679" y="4484070"/>
                  <a:pt x="4022023" y="4596391"/>
                </a:cubicBezTo>
                <a:cubicBezTo>
                  <a:pt x="4016321" y="4650965"/>
                  <a:pt x="4007959" y="4708712"/>
                  <a:pt x="4020629" y="4758718"/>
                </a:cubicBezTo>
                <a:cubicBezTo>
                  <a:pt x="4043941" y="4847432"/>
                  <a:pt x="4025697" y="4931705"/>
                  <a:pt x="4015561" y="5016866"/>
                </a:cubicBezTo>
                <a:cubicBezTo>
                  <a:pt x="4003335" y="5100174"/>
                  <a:pt x="4005096" y="5184929"/>
                  <a:pt x="4020756" y="5267654"/>
                </a:cubicBezTo>
                <a:cubicBezTo>
                  <a:pt x="4033172" y="5326035"/>
                  <a:pt x="4033172" y="5385432"/>
                  <a:pt x="4034692" y="5444194"/>
                </a:cubicBezTo>
                <a:cubicBezTo>
                  <a:pt x="4035579" y="5481001"/>
                  <a:pt x="4022023" y="5518441"/>
                  <a:pt x="4013027" y="5555120"/>
                </a:cubicBezTo>
                <a:cubicBezTo>
                  <a:pt x="3996937" y="5621371"/>
                  <a:pt x="3991109" y="5688636"/>
                  <a:pt x="4013027" y="5753237"/>
                </a:cubicBezTo>
                <a:cubicBezTo>
                  <a:pt x="4043561" y="5842713"/>
                  <a:pt x="4061045" y="5932189"/>
                  <a:pt x="4048375" y="6026870"/>
                </a:cubicBezTo>
                <a:cubicBezTo>
                  <a:pt x="4041027" y="6085251"/>
                  <a:pt x="4039380" y="6144902"/>
                  <a:pt x="4028357" y="6202522"/>
                </a:cubicBezTo>
                <a:cubicBezTo>
                  <a:pt x="4010240" y="6298091"/>
                  <a:pt x="4016701" y="6393024"/>
                  <a:pt x="4031145" y="6487196"/>
                </a:cubicBezTo>
                <a:cubicBezTo>
                  <a:pt x="4041293" y="6565885"/>
                  <a:pt x="4042395" y="6645474"/>
                  <a:pt x="4034439" y="6724403"/>
                </a:cubicBezTo>
                <a:lnTo>
                  <a:pt x="4025206" y="6858000"/>
                </a:lnTo>
                <a:lnTo>
                  <a:pt x="0" y="6858000"/>
                </a:lnTo>
                <a:close/>
              </a:path>
            </a:pathLst>
          </a:custGeom>
        </p:spPr>
      </p:pic>
      <p:sp>
        <p:nvSpPr>
          <p:cNvPr id="11"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60651AB-58BC-C33C-A575-35917D053D02}"/>
              </a:ext>
            </a:extLst>
          </p:cNvPr>
          <p:cNvSpPr>
            <a:spLocks noGrp="1"/>
          </p:cNvSpPr>
          <p:nvPr>
            <p:ph idx="1"/>
          </p:nvPr>
        </p:nvSpPr>
        <p:spPr>
          <a:xfrm>
            <a:off x="4654296" y="2706624"/>
            <a:ext cx="6894576" cy="3483864"/>
          </a:xfrm>
        </p:spPr>
        <p:txBody>
          <a:bodyPr>
            <a:normAutofit/>
          </a:bodyPr>
          <a:lstStyle/>
          <a:p>
            <a:endParaRPr lang="en-US" sz="2200"/>
          </a:p>
          <a:p>
            <a:endParaRPr lang="en-US" sz="2200"/>
          </a:p>
          <a:p>
            <a:r>
              <a:rPr lang="en-US" sz="2200"/>
              <a:t>End </a:t>
            </a:r>
          </a:p>
          <a:p>
            <a:r>
              <a:rPr lang="en-US" sz="2200"/>
              <a:t>Thank you </a:t>
            </a:r>
          </a:p>
          <a:p>
            <a:r>
              <a:rPr lang="en-US" sz="2200"/>
              <a:t>Next lecture: Corporate social responsibility marketing </a:t>
            </a:r>
          </a:p>
        </p:txBody>
      </p:sp>
    </p:spTree>
    <p:extLst>
      <p:ext uri="{BB962C8B-B14F-4D97-AF65-F5344CB8AC3E}">
        <p14:creationId xmlns:p14="http://schemas.microsoft.com/office/powerpoint/2010/main" val="4415244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157</TotalTime>
  <Words>2366</Words>
  <Application>Microsoft Office PowerPoint</Application>
  <PresentationFormat>Widescreen</PresentationFormat>
  <Paragraphs>183</Paragraphs>
  <Slides>34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34</vt:i4>
      </vt:variant>
    </vt:vector>
  </HeadingPairs>
  <TitlesOfParts>
    <vt:vector size="38" baseType="lpstr">
      <vt:lpstr>Aptos</vt:lpstr>
      <vt:lpstr>Aptos Display</vt:lpstr>
      <vt:lpstr>Arial</vt:lpstr>
      <vt:lpstr>Office Theme</vt:lpstr>
      <vt:lpstr>MARKETING MANAGEMENT AND STRATEGY WEEK 11 LECTURE INTERNAL MARKETING</vt:lpstr>
      <vt:lpstr>Welcome </vt:lpstr>
      <vt:lpstr>Subtopics</vt:lpstr>
      <vt:lpstr>Quotes</vt:lpstr>
      <vt:lpstr>Beliefs on IM </vt:lpstr>
      <vt:lpstr>Concept of Internal Marketing (IM)  </vt:lpstr>
      <vt:lpstr>Concept of Internal Marketing (IM)  </vt:lpstr>
      <vt:lpstr>Concept of internal marketing </vt:lpstr>
      <vt:lpstr>Significance of internal marketing to a firm </vt:lpstr>
      <vt:lpstr>Significance of internal marketing to a firm </vt:lpstr>
      <vt:lpstr>Significance of internal marketing to a firm </vt:lpstr>
      <vt:lpstr>Significance of internal marketing to a firm </vt:lpstr>
      <vt:lpstr>Prerequisites for Internal Marketing</vt:lpstr>
      <vt:lpstr>Prerequisites for Internal Marketing</vt:lpstr>
      <vt:lpstr>Internal marketing process </vt:lpstr>
      <vt:lpstr>Internal marketing process </vt:lpstr>
      <vt:lpstr>Roles of Internal Marketing in a business</vt:lpstr>
      <vt:lpstr>Roles of Internal Marketing in a business</vt:lpstr>
      <vt:lpstr>Elements of Internal Marketing </vt:lpstr>
      <vt:lpstr>Elements of Internal Marketing</vt:lpstr>
      <vt:lpstr>Elements of Internal Marketing</vt:lpstr>
      <vt:lpstr>Elements of Internal Marketing</vt:lpstr>
      <vt:lpstr>Elements of Internal Marketing</vt:lpstr>
      <vt:lpstr>Elements of Internal Marketing</vt:lpstr>
      <vt:lpstr>Elements of Internal Marketing</vt:lpstr>
      <vt:lpstr>Elements of Internal Marketing</vt:lpstr>
      <vt:lpstr>Barriers to Internal Marketing </vt:lpstr>
      <vt:lpstr>Advantages of Internal Marketing  </vt:lpstr>
      <vt:lpstr>Best practices in Internal Marketing  </vt:lpstr>
      <vt:lpstr>Best practices in Internal Marketing  </vt:lpstr>
      <vt:lpstr>Best practices in Internal Marketing  </vt:lpstr>
      <vt:lpstr>References </vt:lpstr>
      <vt:lpstr>Marketing Management project </vt:lpstr>
      <vt:lpstr>End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MARKETING MANAGEMENT AND STRATEGY WEEK 11 LECTURE INTERNAL MARKETING</dc:title>
  <dc:creator>Dr. John N. Kamau</dc:creator>
  <cp:lastModifiedBy>Dr. John N. Kamau</cp:lastModifiedBy>
  <cp:revision>8</cp:revision>
  <dcterms:created xsi:type="dcterms:W3CDTF">2024-05-24T07:01:27Z</dcterms:created>
  <dcterms:modified xsi:type="dcterms:W3CDTF">2024-05-27T13:42:27Z</dcterms:modified>
</cp:coreProperties>
</file>