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2" r:id="rId37"/>
    <p:sldId id="293" r:id="rId38"/>
    <p:sldId id="294" r:id="rId39"/>
    <p:sldId id="295"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15" autoAdjust="0"/>
    <p:restoredTop sz="94660"/>
  </p:normalViewPr>
  <p:slideViewPr>
    <p:cSldViewPr snapToGrid="0">
      <p:cViewPr varScale="1">
        <p:scale>
          <a:sx n="65" d="100"/>
          <a:sy n="65" d="100"/>
        </p:scale>
        <p:origin x="18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7DBBD8D-4C8A-4DDC-B6D0-69B2E7055B92}"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43AD88ED-2500-46A1-A64E-BFED6E45A9D4}">
      <dgm:prSet/>
      <dgm:spPr/>
      <dgm:t>
        <a:bodyPr/>
        <a:lstStyle/>
        <a:p>
          <a:r>
            <a:rPr lang="en-US"/>
            <a:t>End </a:t>
          </a:r>
        </a:p>
      </dgm:t>
    </dgm:pt>
    <dgm:pt modelId="{2BC4F373-BAFE-4454-9CA8-7FA7D2C5CF29}" type="parTrans" cxnId="{3D1E88DC-7647-4A4F-9CCB-40FD6810DC93}">
      <dgm:prSet/>
      <dgm:spPr/>
      <dgm:t>
        <a:bodyPr/>
        <a:lstStyle/>
        <a:p>
          <a:endParaRPr lang="en-US"/>
        </a:p>
      </dgm:t>
    </dgm:pt>
    <dgm:pt modelId="{B39CD0C8-50DB-4896-9A55-DC838E4CF5F6}" type="sibTrans" cxnId="{3D1E88DC-7647-4A4F-9CCB-40FD6810DC93}">
      <dgm:prSet/>
      <dgm:spPr/>
      <dgm:t>
        <a:bodyPr/>
        <a:lstStyle/>
        <a:p>
          <a:endParaRPr lang="en-US"/>
        </a:p>
      </dgm:t>
    </dgm:pt>
    <dgm:pt modelId="{9F3E7852-F5C2-48FD-A141-E6A8B42299ED}">
      <dgm:prSet/>
      <dgm:spPr/>
      <dgm:t>
        <a:bodyPr/>
        <a:lstStyle/>
        <a:p>
          <a:r>
            <a:rPr lang="en-US"/>
            <a:t>Thankyou </a:t>
          </a:r>
        </a:p>
      </dgm:t>
    </dgm:pt>
    <dgm:pt modelId="{2629949E-8E2B-44B7-925A-1D5D1D9630D9}" type="parTrans" cxnId="{7C20B950-B98E-4304-A8F9-6EC872A9FB62}">
      <dgm:prSet/>
      <dgm:spPr/>
      <dgm:t>
        <a:bodyPr/>
        <a:lstStyle/>
        <a:p>
          <a:endParaRPr lang="en-US"/>
        </a:p>
      </dgm:t>
    </dgm:pt>
    <dgm:pt modelId="{149CB6D6-C5C5-4975-AC43-41D04F21FB47}" type="sibTrans" cxnId="{7C20B950-B98E-4304-A8F9-6EC872A9FB62}">
      <dgm:prSet/>
      <dgm:spPr/>
      <dgm:t>
        <a:bodyPr/>
        <a:lstStyle/>
        <a:p>
          <a:endParaRPr lang="en-US"/>
        </a:p>
      </dgm:t>
    </dgm:pt>
    <dgm:pt modelId="{04FA1BC8-4BF9-4D00-A6AF-52142F5E5E9C}">
      <dgm:prSet/>
      <dgm:spPr/>
      <dgm:t>
        <a:bodyPr/>
        <a:lstStyle/>
        <a:p>
          <a:r>
            <a:rPr lang="en-US"/>
            <a:t>Next lesson: Strategic marketing implementation and control</a:t>
          </a:r>
        </a:p>
      </dgm:t>
    </dgm:pt>
    <dgm:pt modelId="{76B6FF61-A14B-4021-BBE1-7270F118A0BD}" type="parTrans" cxnId="{9FC6B93A-4ADD-4EFD-9CC3-6903240FCC82}">
      <dgm:prSet/>
      <dgm:spPr/>
      <dgm:t>
        <a:bodyPr/>
        <a:lstStyle/>
        <a:p>
          <a:endParaRPr lang="en-US"/>
        </a:p>
      </dgm:t>
    </dgm:pt>
    <dgm:pt modelId="{35D96368-48A4-4BD8-8CAD-FE2298989BCE}" type="sibTrans" cxnId="{9FC6B93A-4ADD-4EFD-9CC3-6903240FCC82}">
      <dgm:prSet/>
      <dgm:spPr/>
      <dgm:t>
        <a:bodyPr/>
        <a:lstStyle/>
        <a:p>
          <a:endParaRPr lang="en-US"/>
        </a:p>
      </dgm:t>
    </dgm:pt>
    <dgm:pt modelId="{1F36BF43-CD10-4BBC-B5EA-B6A71AAD0E73}" type="pres">
      <dgm:prSet presAssocID="{07DBBD8D-4C8A-4DDC-B6D0-69B2E7055B92}" presName="linear" presStyleCnt="0">
        <dgm:presLayoutVars>
          <dgm:animLvl val="lvl"/>
          <dgm:resizeHandles val="exact"/>
        </dgm:presLayoutVars>
      </dgm:prSet>
      <dgm:spPr/>
    </dgm:pt>
    <dgm:pt modelId="{2C915797-16C2-431C-B464-315969E65A42}" type="pres">
      <dgm:prSet presAssocID="{43AD88ED-2500-46A1-A64E-BFED6E45A9D4}" presName="parentText" presStyleLbl="node1" presStyleIdx="0" presStyleCnt="3">
        <dgm:presLayoutVars>
          <dgm:chMax val="0"/>
          <dgm:bulletEnabled val="1"/>
        </dgm:presLayoutVars>
      </dgm:prSet>
      <dgm:spPr/>
    </dgm:pt>
    <dgm:pt modelId="{3BEA8950-B5C7-44E9-AB25-5979CB6C5199}" type="pres">
      <dgm:prSet presAssocID="{B39CD0C8-50DB-4896-9A55-DC838E4CF5F6}" presName="spacer" presStyleCnt="0"/>
      <dgm:spPr/>
    </dgm:pt>
    <dgm:pt modelId="{BAB5FA4E-BCD4-4B0E-9B2E-BA65898DD89D}" type="pres">
      <dgm:prSet presAssocID="{9F3E7852-F5C2-48FD-A141-E6A8B42299ED}" presName="parentText" presStyleLbl="node1" presStyleIdx="1" presStyleCnt="3">
        <dgm:presLayoutVars>
          <dgm:chMax val="0"/>
          <dgm:bulletEnabled val="1"/>
        </dgm:presLayoutVars>
      </dgm:prSet>
      <dgm:spPr/>
    </dgm:pt>
    <dgm:pt modelId="{3A6BCCBD-0E47-4D30-9B68-056F4587242D}" type="pres">
      <dgm:prSet presAssocID="{149CB6D6-C5C5-4975-AC43-41D04F21FB47}" presName="spacer" presStyleCnt="0"/>
      <dgm:spPr/>
    </dgm:pt>
    <dgm:pt modelId="{7F0B60C7-4409-417C-8A50-0B3304F45D80}" type="pres">
      <dgm:prSet presAssocID="{04FA1BC8-4BF9-4D00-A6AF-52142F5E5E9C}" presName="parentText" presStyleLbl="node1" presStyleIdx="2" presStyleCnt="3">
        <dgm:presLayoutVars>
          <dgm:chMax val="0"/>
          <dgm:bulletEnabled val="1"/>
        </dgm:presLayoutVars>
      </dgm:prSet>
      <dgm:spPr/>
    </dgm:pt>
  </dgm:ptLst>
  <dgm:cxnLst>
    <dgm:cxn modelId="{E72BCF19-AF1B-404D-B147-66583441C963}" type="presOf" srcId="{04FA1BC8-4BF9-4D00-A6AF-52142F5E5E9C}" destId="{7F0B60C7-4409-417C-8A50-0B3304F45D80}" srcOrd="0" destOrd="0" presId="urn:microsoft.com/office/officeart/2005/8/layout/vList2"/>
    <dgm:cxn modelId="{9FC6B93A-4ADD-4EFD-9CC3-6903240FCC82}" srcId="{07DBBD8D-4C8A-4DDC-B6D0-69B2E7055B92}" destId="{04FA1BC8-4BF9-4D00-A6AF-52142F5E5E9C}" srcOrd="2" destOrd="0" parTransId="{76B6FF61-A14B-4021-BBE1-7270F118A0BD}" sibTransId="{35D96368-48A4-4BD8-8CAD-FE2298989BCE}"/>
    <dgm:cxn modelId="{4BF3863E-732C-457E-BE20-EB1FB8C73430}" type="presOf" srcId="{43AD88ED-2500-46A1-A64E-BFED6E45A9D4}" destId="{2C915797-16C2-431C-B464-315969E65A42}" srcOrd="0" destOrd="0" presId="urn:microsoft.com/office/officeart/2005/8/layout/vList2"/>
    <dgm:cxn modelId="{7C20B950-B98E-4304-A8F9-6EC872A9FB62}" srcId="{07DBBD8D-4C8A-4DDC-B6D0-69B2E7055B92}" destId="{9F3E7852-F5C2-48FD-A141-E6A8B42299ED}" srcOrd="1" destOrd="0" parTransId="{2629949E-8E2B-44B7-925A-1D5D1D9630D9}" sibTransId="{149CB6D6-C5C5-4975-AC43-41D04F21FB47}"/>
    <dgm:cxn modelId="{5290DB59-8371-4F52-BAA1-8F73188415BD}" type="presOf" srcId="{9F3E7852-F5C2-48FD-A141-E6A8B42299ED}" destId="{BAB5FA4E-BCD4-4B0E-9B2E-BA65898DD89D}" srcOrd="0" destOrd="0" presId="urn:microsoft.com/office/officeart/2005/8/layout/vList2"/>
    <dgm:cxn modelId="{3BD1EE85-BDF9-4F10-8E67-AE58D7A08643}" type="presOf" srcId="{07DBBD8D-4C8A-4DDC-B6D0-69B2E7055B92}" destId="{1F36BF43-CD10-4BBC-B5EA-B6A71AAD0E73}" srcOrd="0" destOrd="0" presId="urn:microsoft.com/office/officeart/2005/8/layout/vList2"/>
    <dgm:cxn modelId="{3D1E88DC-7647-4A4F-9CCB-40FD6810DC93}" srcId="{07DBBD8D-4C8A-4DDC-B6D0-69B2E7055B92}" destId="{43AD88ED-2500-46A1-A64E-BFED6E45A9D4}" srcOrd="0" destOrd="0" parTransId="{2BC4F373-BAFE-4454-9CA8-7FA7D2C5CF29}" sibTransId="{B39CD0C8-50DB-4896-9A55-DC838E4CF5F6}"/>
    <dgm:cxn modelId="{E329AC1C-51F6-4A1B-970B-206DB67DDAEB}" type="presParOf" srcId="{1F36BF43-CD10-4BBC-B5EA-B6A71AAD0E73}" destId="{2C915797-16C2-431C-B464-315969E65A42}" srcOrd="0" destOrd="0" presId="urn:microsoft.com/office/officeart/2005/8/layout/vList2"/>
    <dgm:cxn modelId="{0A13C285-95F0-4946-B5D8-F4EC99D25D96}" type="presParOf" srcId="{1F36BF43-CD10-4BBC-B5EA-B6A71AAD0E73}" destId="{3BEA8950-B5C7-44E9-AB25-5979CB6C5199}" srcOrd="1" destOrd="0" presId="urn:microsoft.com/office/officeart/2005/8/layout/vList2"/>
    <dgm:cxn modelId="{5D90C8C5-50A2-4B3D-8788-C56839A722BB}" type="presParOf" srcId="{1F36BF43-CD10-4BBC-B5EA-B6A71AAD0E73}" destId="{BAB5FA4E-BCD4-4B0E-9B2E-BA65898DD89D}" srcOrd="2" destOrd="0" presId="urn:microsoft.com/office/officeart/2005/8/layout/vList2"/>
    <dgm:cxn modelId="{2D521FD5-500A-443E-AD0C-0F92783D1616}" type="presParOf" srcId="{1F36BF43-CD10-4BBC-B5EA-B6A71AAD0E73}" destId="{3A6BCCBD-0E47-4D30-9B68-056F4587242D}" srcOrd="3" destOrd="0" presId="urn:microsoft.com/office/officeart/2005/8/layout/vList2"/>
    <dgm:cxn modelId="{5C386DD4-196A-4CD8-BAD3-992A302B53F5}" type="presParOf" srcId="{1F36BF43-CD10-4BBC-B5EA-B6A71AAD0E73}" destId="{7F0B60C7-4409-417C-8A50-0B3304F45D80}"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915797-16C2-431C-B464-315969E65A42}">
      <dsp:nvSpPr>
        <dsp:cNvPr id="0" name=""/>
        <dsp:cNvSpPr/>
      </dsp:nvSpPr>
      <dsp:spPr>
        <a:xfrm>
          <a:off x="0" y="32296"/>
          <a:ext cx="6798539" cy="1157861"/>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a:t>End </a:t>
          </a:r>
        </a:p>
      </dsp:txBody>
      <dsp:txXfrm>
        <a:off x="56522" y="88818"/>
        <a:ext cx="6685495" cy="1044817"/>
      </dsp:txXfrm>
    </dsp:sp>
    <dsp:sp modelId="{BAB5FA4E-BCD4-4B0E-9B2E-BA65898DD89D}">
      <dsp:nvSpPr>
        <dsp:cNvPr id="0" name=""/>
        <dsp:cNvSpPr/>
      </dsp:nvSpPr>
      <dsp:spPr>
        <a:xfrm>
          <a:off x="0" y="1273677"/>
          <a:ext cx="6798539" cy="1157861"/>
        </a:xfrm>
        <a:prstGeom prst="roundRect">
          <a:avLst/>
        </a:prstGeom>
        <a:solidFill>
          <a:schemeClr val="accent2">
            <a:hueOff val="3221807"/>
            <a:satOff val="-9246"/>
            <a:lumOff val="-1480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a:t>Thankyou </a:t>
          </a:r>
        </a:p>
      </dsp:txBody>
      <dsp:txXfrm>
        <a:off x="56522" y="1330199"/>
        <a:ext cx="6685495" cy="1044817"/>
      </dsp:txXfrm>
    </dsp:sp>
    <dsp:sp modelId="{7F0B60C7-4409-417C-8A50-0B3304F45D80}">
      <dsp:nvSpPr>
        <dsp:cNvPr id="0" name=""/>
        <dsp:cNvSpPr/>
      </dsp:nvSpPr>
      <dsp:spPr>
        <a:xfrm>
          <a:off x="0" y="2515059"/>
          <a:ext cx="6798539" cy="1157861"/>
        </a:xfrm>
        <a:prstGeom prst="round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a:t>Next lesson: Strategic marketing implementation and control</a:t>
          </a:r>
        </a:p>
      </dsp:txBody>
      <dsp:txXfrm>
        <a:off x="56522" y="2571581"/>
        <a:ext cx="6685495" cy="104481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7F4AEA-A5F1-6492-4086-FB99E5AECA5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711A97A-DC14-546E-21A7-94911241A4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BEB5D39-511D-49F3-CCDE-E26745107D82}"/>
              </a:ext>
            </a:extLst>
          </p:cNvPr>
          <p:cNvSpPr>
            <a:spLocks noGrp="1"/>
          </p:cNvSpPr>
          <p:nvPr>
            <p:ph type="dt" sz="half" idx="10"/>
          </p:nvPr>
        </p:nvSpPr>
        <p:spPr/>
        <p:txBody>
          <a:bodyPr/>
          <a:lstStyle/>
          <a:p>
            <a:fld id="{6527C75A-272A-4ADA-84A3-268DCF077BA7}" type="datetimeFigureOut">
              <a:rPr lang="en-US" smtClean="0"/>
              <a:t>5/29/2024</a:t>
            </a:fld>
            <a:endParaRPr lang="en-US"/>
          </a:p>
        </p:txBody>
      </p:sp>
      <p:sp>
        <p:nvSpPr>
          <p:cNvPr id="5" name="Footer Placeholder 4">
            <a:extLst>
              <a:ext uri="{FF2B5EF4-FFF2-40B4-BE49-F238E27FC236}">
                <a16:creationId xmlns:a16="http://schemas.microsoft.com/office/drawing/2014/main" id="{909682A4-6AD7-4598-5C5E-2BDE99D927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0A6EBD-F734-6A43-1C5B-0C5530177B12}"/>
              </a:ext>
            </a:extLst>
          </p:cNvPr>
          <p:cNvSpPr>
            <a:spLocks noGrp="1"/>
          </p:cNvSpPr>
          <p:nvPr>
            <p:ph type="sldNum" sz="quarter" idx="12"/>
          </p:nvPr>
        </p:nvSpPr>
        <p:spPr/>
        <p:txBody>
          <a:bodyPr/>
          <a:lstStyle/>
          <a:p>
            <a:fld id="{8E5AD17C-2123-4BE6-B445-6B0C6E154BE3}" type="slidenum">
              <a:rPr lang="en-US" smtClean="0"/>
              <a:t>‹#›</a:t>
            </a:fld>
            <a:endParaRPr lang="en-US"/>
          </a:p>
        </p:txBody>
      </p:sp>
    </p:spTree>
    <p:extLst>
      <p:ext uri="{BB962C8B-B14F-4D97-AF65-F5344CB8AC3E}">
        <p14:creationId xmlns:p14="http://schemas.microsoft.com/office/powerpoint/2010/main" val="12082879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DCB34-DC25-58D1-2A3B-F2D50F91D5E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9DD46CD-A5F2-7E3E-1091-D45DEB5AD8F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1BFE2C-DBCB-72F9-9160-5EEA8F3FC0DE}"/>
              </a:ext>
            </a:extLst>
          </p:cNvPr>
          <p:cNvSpPr>
            <a:spLocks noGrp="1"/>
          </p:cNvSpPr>
          <p:nvPr>
            <p:ph type="dt" sz="half" idx="10"/>
          </p:nvPr>
        </p:nvSpPr>
        <p:spPr/>
        <p:txBody>
          <a:bodyPr/>
          <a:lstStyle/>
          <a:p>
            <a:fld id="{6527C75A-272A-4ADA-84A3-268DCF077BA7}" type="datetimeFigureOut">
              <a:rPr lang="en-US" smtClean="0"/>
              <a:t>5/29/2024</a:t>
            </a:fld>
            <a:endParaRPr lang="en-US"/>
          </a:p>
        </p:txBody>
      </p:sp>
      <p:sp>
        <p:nvSpPr>
          <p:cNvPr id="5" name="Footer Placeholder 4">
            <a:extLst>
              <a:ext uri="{FF2B5EF4-FFF2-40B4-BE49-F238E27FC236}">
                <a16:creationId xmlns:a16="http://schemas.microsoft.com/office/drawing/2014/main" id="{3E494DD3-E75F-24BF-6B4B-3518B9AFFB1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BCBB9A4-C865-8FB9-1E16-794A7772A135}"/>
              </a:ext>
            </a:extLst>
          </p:cNvPr>
          <p:cNvSpPr>
            <a:spLocks noGrp="1"/>
          </p:cNvSpPr>
          <p:nvPr>
            <p:ph type="sldNum" sz="quarter" idx="12"/>
          </p:nvPr>
        </p:nvSpPr>
        <p:spPr/>
        <p:txBody>
          <a:bodyPr/>
          <a:lstStyle/>
          <a:p>
            <a:fld id="{8E5AD17C-2123-4BE6-B445-6B0C6E154BE3}" type="slidenum">
              <a:rPr lang="en-US" smtClean="0"/>
              <a:t>‹#›</a:t>
            </a:fld>
            <a:endParaRPr lang="en-US"/>
          </a:p>
        </p:txBody>
      </p:sp>
    </p:spTree>
    <p:extLst>
      <p:ext uri="{BB962C8B-B14F-4D97-AF65-F5344CB8AC3E}">
        <p14:creationId xmlns:p14="http://schemas.microsoft.com/office/powerpoint/2010/main" val="29508920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F5A65D-4BD7-88E3-FFB4-222EE864368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08931DA-B213-2B3D-F1C8-0F0EF3F7ED2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5A5FC1D-DB47-AA84-B33F-D960280A755F}"/>
              </a:ext>
            </a:extLst>
          </p:cNvPr>
          <p:cNvSpPr>
            <a:spLocks noGrp="1"/>
          </p:cNvSpPr>
          <p:nvPr>
            <p:ph type="dt" sz="half" idx="10"/>
          </p:nvPr>
        </p:nvSpPr>
        <p:spPr/>
        <p:txBody>
          <a:bodyPr/>
          <a:lstStyle/>
          <a:p>
            <a:fld id="{6527C75A-272A-4ADA-84A3-268DCF077BA7}" type="datetimeFigureOut">
              <a:rPr lang="en-US" smtClean="0"/>
              <a:t>5/29/2024</a:t>
            </a:fld>
            <a:endParaRPr lang="en-US"/>
          </a:p>
        </p:txBody>
      </p:sp>
      <p:sp>
        <p:nvSpPr>
          <p:cNvPr id="5" name="Footer Placeholder 4">
            <a:extLst>
              <a:ext uri="{FF2B5EF4-FFF2-40B4-BE49-F238E27FC236}">
                <a16:creationId xmlns:a16="http://schemas.microsoft.com/office/drawing/2014/main" id="{C5163730-599A-39D6-4D25-6DA910A070B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351EEF-8E5B-94B8-B9E3-C9530D2C0995}"/>
              </a:ext>
            </a:extLst>
          </p:cNvPr>
          <p:cNvSpPr>
            <a:spLocks noGrp="1"/>
          </p:cNvSpPr>
          <p:nvPr>
            <p:ph type="sldNum" sz="quarter" idx="12"/>
          </p:nvPr>
        </p:nvSpPr>
        <p:spPr/>
        <p:txBody>
          <a:bodyPr/>
          <a:lstStyle/>
          <a:p>
            <a:fld id="{8E5AD17C-2123-4BE6-B445-6B0C6E154BE3}" type="slidenum">
              <a:rPr lang="en-US" smtClean="0"/>
              <a:t>‹#›</a:t>
            </a:fld>
            <a:endParaRPr lang="en-US"/>
          </a:p>
        </p:txBody>
      </p:sp>
    </p:spTree>
    <p:extLst>
      <p:ext uri="{BB962C8B-B14F-4D97-AF65-F5344CB8AC3E}">
        <p14:creationId xmlns:p14="http://schemas.microsoft.com/office/powerpoint/2010/main" val="2971974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41DF0-CC26-9E2D-58B1-9034C0F3CD4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A0BFA7B-31BA-90DC-1960-517BE42C2FD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CE961FA-7676-B2D9-755D-2233CA919F2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8FB77B-224E-6884-21F3-A984C57AED59}"/>
              </a:ext>
            </a:extLst>
          </p:cNvPr>
          <p:cNvSpPr>
            <a:spLocks noGrp="1"/>
          </p:cNvSpPr>
          <p:nvPr>
            <p:ph type="dt" sz="half" idx="10"/>
          </p:nvPr>
        </p:nvSpPr>
        <p:spPr/>
        <p:txBody>
          <a:bodyPr/>
          <a:lstStyle/>
          <a:p>
            <a:fld id="{6527C75A-272A-4ADA-84A3-268DCF077BA7}" type="datetimeFigureOut">
              <a:rPr lang="en-US" smtClean="0"/>
              <a:t>5/29/2024</a:t>
            </a:fld>
            <a:endParaRPr lang="en-US"/>
          </a:p>
        </p:txBody>
      </p:sp>
      <p:sp>
        <p:nvSpPr>
          <p:cNvPr id="6" name="Footer Placeholder 5">
            <a:extLst>
              <a:ext uri="{FF2B5EF4-FFF2-40B4-BE49-F238E27FC236}">
                <a16:creationId xmlns:a16="http://schemas.microsoft.com/office/drawing/2014/main" id="{84981713-296C-B78E-6576-AE20874D2B0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73D518-C79C-116D-EC84-64066E0AD20A}"/>
              </a:ext>
            </a:extLst>
          </p:cNvPr>
          <p:cNvSpPr>
            <a:spLocks noGrp="1"/>
          </p:cNvSpPr>
          <p:nvPr>
            <p:ph type="sldNum" sz="quarter" idx="12"/>
          </p:nvPr>
        </p:nvSpPr>
        <p:spPr/>
        <p:txBody>
          <a:bodyPr/>
          <a:lstStyle/>
          <a:p>
            <a:fld id="{8E5AD17C-2123-4BE6-B445-6B0C6E154BE3}" type="slidenum">
              <a:rPr lang="en-US" smtClean="0"/>
              <a:t>‹#›</a:t>
            </a:fld>
            <a:endParaRPr lang="en-US"/>
          </a:p>
        </p:txBody>
      </p:sp>
    </p:spTree>
    <p:extLst>
      <p:ext uri="{BB962C8B-B14F-4D97-AF65-F5344CB8AC3E}">
        <p14:creationId xmlns:p14="http://schemas.microsoft.com/office/powerpoint/2010/main" val="3565675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362E67-84EC-7195-2BEC-62BD01C07EC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F79EA1E-926D-1BFC-CE7C-7BF444CA13E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E71BC49-2EAA-70FC-ACF7-360BCC60104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A7CA3E0-7648-5F6C-8165-FFB61FBE174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6769D3A-E51B-A1A9-7675-318F16A83F9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BF0FBE6-C4B6-9893-D303-F68F23D6EFA7}"/>
              </a:ext>
            </a:extLst>
          </p:cNvPr>
          <p:cNvSpPr>
            <a:spLocks noGrp="1"/>
          </p:cNvSpPr>
          <p:nvPr>
            <p:ph type="dt" sz="half" idx="10"/>
          </p:nvPr>
        </p:nvSpPr>
        <p:spPr/>
        <p:txBody>
          <a:bodyPr/>
          <a:lstStyle/>
          <a:p>
            <a:fld id="{6527C75A-272A-4ADA-84A3-268DCF077BA7}" type="datetimeFigureOut">
              <a:rPr lang="en-US" smtClean="0"/>
              <a:t>5/29/2024</a:t>
            </a:fld>
            <a:endParaRPr lang="en-US"/>
          </a:p>
        </p:txBody>
      </p:sp>
      <p:sp>
        <p:nvSpPr>
          <p:cNvPr id="8" name="Footer Placeholder 7">
            <a:extLst>
              <a:ext uri="{FF2B5EF4-FFF2-40B4-BE49-F238E27FC236}">
                <a16:creationId xmlns:a16="http://schemas.microsoft.com/office/drawing/2014/main" id="{AD2E78E4-309E-0AAE-A680-0391379C53E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FAB1B96-54F5-5A82-B24E-BE672B3257C6}"/>
              </a:ext>
            </a:extLst>
          </p:cNvPr>
          <p:cNvSpPr>
            <a:spLocks noGrp="1"/>
          </p:cNvSpPr>
          <p:nvPr>
            <p:ph type="sldNum" sz="quarter" idx="12"/>
          </p:nvPr>
        </p:nvSpPr>
        <p:spPr/>
        <p:txBody>
          <a:bodyPr/>
          <a:lstStyle/>
          <a:p>
            <a:fld id="{8E5AD17C-2123-4BE6-B445-6B0C6E154BE3}" type="slidenum">
              <a:rPr lang="en-US" smtClean="0"/>
              <a:t>‹#›</a:t>
            </a:fld>
            <a:endParaRPr lang="en-US"/>
          </a:p>
        </p:txBody>
      </p:sp>
    </p:spTree>
    <p:extLst>
      <p:ext uri="{BB962C8B-B14F-4D97-AF65-F5344CB8AC3E}">
        <p14:creationId xmlns:p14="http://schemas.microsoft.com/office/powerpoint/2010/main" val="12503746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4A314-B588-7DD3-AA86-BC0737FE3D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DC6B117-C6FE-93B5-67CC-2BAC235A2EBE}"/>
              </a:ext>
            </a:extLst>
          </p:cNvPr>
          <p:cNvSpPr>
            <a:spLocks noGrp="1"/>
          </p:cNvSpPr>
          <p:nvPr>
            <p:ph type="dt" sz="half" idx="10"/>
          </p:nvPr>
        </p:nvSpPr>
        <p:spPr/>
        <p:txBody>
          <a:bodyPr/>
          <a:lstStyle/>
          <a:p>
            <a:fld id="{6527C75A-272A-4ADA-84A3-268DCF077BA7}" type="datetimeFigureOut">
              <a:rPr lang="en-US" smtClean="0"/>
              <a:t>5/29/2024</a:t>
            </a:fld>
            <a:endParaRPr lang="en-US"/>
          </a:p>
        </p:txBody>
      </p:sp>
      <p:sp>
        <p:nvSpPr>
          <p:cNvPr id="4" name="Footer Placeholder 3">
            <a:extLst>
              <a:ext uri="{FF2B5EF4-FFF2-40B4-BE49-F238E27FC236}">
                <a16:creationId xmlns:a16="http://schemas.microsoft.com/office/drawing/2014/main" id="{4CB0F5C7-568A-73F0-BE0E-61616273C96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4DD2401-3E95-C350-289D-68A9A6027B95}"/>
              </a:ext>
            </a:extLst>
          </p:cNvPr>
          <p:cNvSpPr>
            <a:spLocks noGrp="1"/>
          </p:cNvSpPr>
          <p:nvPr>
            <p:ph type="sldNum" sz="quarter" idx="12"/>
          </p:nvPr>
        </p:nvSpPr>
        <p:spPr/>
        <p:txBody>
          <a:bodyPr/>
          <a:lstStyle/>
          <a:p>
            <a:fld id="{8E5AD17C-2123-4BE6-B445-6B0C6E154BE3}" type="slidenum">
              <a:rPr lang="en-US" smtClean="0"/>
              <a:t>‹#›</a:t>
            </a:fld>
            <a:endParaRPr lang="en-US"/>
          </a:p>
        </p:txBody>
      </p:sp>
    </p:spTree>
    <p:extLst>
      <p:ext uri="{BB962C8B-B14F-4D97-AF65-F5344CB8AC3E}">
        <p14:creationId xmlns:p14="http://schemas.microsoft.com/office/powerpoint/2010/main" val="31801163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D665F8-5CAD-E5BE-46F0-5F6E2BE9BC9B}"/>
              </a:ext>
            </a:extLst>
          </p:cNvPr>
          <p:cNvSpPr>
            <a:spLocks noGrp="1"/>
          </p:cNvSpPr>
          <p:nvPr>
            <p:ph type="dt" sz="half" idx="10"/>
          </p:nvPr>
        </p:nvSpPr>
        <p:spPr/>
        <p:txBody>
          <a:bodyPr/>
          <a:lstStyle/>
          <a:p>
            <a:fld id="{6527C75A-272A-4ADA-84A3-268DCF077BA7}" type="datetimeFigureOut">
              <a:rPr lang="en-US" smtClean="0"/>
              <a:t>5/29/2024</a:t>
            </a:fld>
            <a:endParaRPr lang="en-US"/>
          </a:p>
        </p:txBody>
      </p:sp>
      <p:sp>
        <p:nvSpPr>
          <p:cNvPr id="3" name="Footer Placeholder 2">
            <a:extLst>
              <a:ext uri="{FF2B5EF4-FFF2-40B4-BE49-F238E27FC236}">
                <a16:creationId xmlns:a16="http://schemas.microsoft.com/office/drawing/2014/main" id="{667A33CD-387D-2E6C-1029-A27DE03BCA2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AD60350-3F30-A966-648C-1ED8B0F5AE8F}"/>
              </a:ext>
            </a:extLst>
          </p:cNvPr>
          <p:cNvSpPr>
            <a:spLocks noGrp="1"/>
          </p:cNvSpPr>
          <p:nvPr>
            <p:ph type="sldNum" sz="quarter" idx="12"/>
          </p:nvPr>
        </p:nvSpPr>
        <p:spPr/>
        <p:txBody>
          <a:bodyPr/>
          <a:lstStyle/>
          <a:p>
            <a:fld id="{8E5AD17C-2123-4BE6-B445-6B0C6E154BE3}" type="slidenum">
              <a:rPr lang="en-US" smtClean="0"/>
              <a:t>‹#›</a:t>
            </a:fld>
            <a:endParaRPr lang="en-US"/>
          </a:p>
        </p:txBody>
      </p:sp>
    </p:spTree>
    <p:extLst>
      <p:ext uri="{BB962C8B-B14F-4D97-AF65-F5344CB8AC3E}">
        <p14:creationId xmlns:p14="http://schemas.microsoft.com/office/powerpoint/2010/main" val="10077534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6BDF15-D050-EB4A-ADCE-7DAB7310053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51F1940-BADF-5FAC-9F90-88C957FE3A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C737B90-5558-8025-5C8F-262BB9492F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A769D2E-2C15-B173-7DF0-89B02FE4EBD4}"/>
              </a:ext>
            </a:extLst>
          </p:cNvPr>
          <p:cNvSpPr>
            <a:spLocks noGrp="1"/>
          </p:cNvSpPr>
          <p:nvPr>
            <p:ph type="dt" sz="half" idx="10"/>
          </p:nvPr>
        </p:nvSpPr>
        <p:spPr/>
        <p:txBody>
          <a:bodyPr/>
          <a:lstStyle/>
          <a:p>
            <a:fld id="{6527C75A-272A-4ADA-84A3-268DCF077BA7}" type="datetimeFigureOut">
              <a:rPr lang="en-US" smtClean="0"/>
              <a:t>5/29/2024</a:t>
            </a:fld>
            <a:endParaRPr lang="en-US"/>
          </a:p>
        </p:txBody>
      </p:sp>
      <p:sp>
        <p:nvSpPr>
          <p:cNvPr id="6" name="Footer Placeholder 5">
            <a:extLst>
              <a:ext uri="{FF2B5EF4-FFF2-40B4-BE49-F238E27FC236}">
                <a16:creationId xmlns:a16="http://schemas.microsoft.com/office/drawing/2014/main" id="{E826FDD4-7422-C1B5-0EA0-A97FF088B70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9DFDE77-0938-3DDA-E8A0-C2525124AC49}"/>
              </a:ext>
            </a:extLst>
          </p:cNvPr>
          <p:cNvSpPr>
            <a:spLocks noGrp="1"/>
          </p:cNvSpPr>
          <p:nvPr>
            <p:ph type="sldNum" sz="quarter" idx="12"/>
          </p:nvPr>
        </p:nvSpPr>
        <p:spPr/>
        <p:txBody>
          <a:bodyPr/>
          <a:lstStyle/>
          <a:p>
            <a:fld id="{8E5AD17C-2123-4BE6-B445-6B0C6E154BE3}" type="slidenum">
              <a:rPr lang="en-US" smtClean="0"/>
              <a:t>‹#›</a:t>
            </a:fld>
            <a:endParaRPr lang="en-US"/>
          </a:p>
        </p:txBody>
      </p:sp>
    </p:spTree>
    <p:extLst>
      <p:ext uri="{BB962C8B-B14F-4D97-AF65-F5344CB8AC3E}">
        <p14:creationId xmlns:p14="http://schemas.microsoft.com/office/powerpoint/2010/main" val="39951651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FCD7BC-1B00-F018-CE5C-AF4692A5BD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31E18C6-063A-073B-B592-297CDB81254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DAF130B-6FF0-0E9E-D1AE-695FB9B0C1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A2151AA-2E45-EB8F-78CE-8C0A00A63AB9}"/>
              </a:ext>
            </a:extLst>
          </p:cNvPr>
          <p:cNvSpPr>
            <a:spLocks noGrp="1"/>
          </p:cNvSpPr>
          <p:nvPr>
            <p:ph type="dt" sz="half" idx="10"/>
          </p:nvPr>
        </p:nvSpPr>
        <p:spPr/>
        <p:txBody>
          <a:bodyPr/>
          <a:lstStyle/>
          <a:p>
            <a:fld id="{6527C75A-272A-4ADA-84A3-268DCF077BA7}" type="datetimeFigureOut">
              <a:rPr lang="en-US" smtClean="0"/>
              <a:t>5/29/2024</a:t>
            </a:fld>
            <a:endParaRPr lang="en-US"/>
          </a:p>
        </p:txBody>
      </p:sp>
      <p:sp>
        <p:nvSpPr>
          <p:cNvPr id="6" name="Footer Placeholder 5">
            <a:extLst>
              <a:ext uri="{FF2B5EF4-FFF2-40B4-BE49-F238E27FC236}">
                <a16:creationId xmlns:a16="http://schemas.microsoft.com/office/drawing/2014/main" id="{5EBFA65E-B130-906A-BC0F-FA4CA357E38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D13F392-B2F3-BD3E-0168-99AA4206D562}"/>
              </a:ext>
            </a:extLst>
          </p:cNvPr>
          <p:cNvSpPr>
            <a:spLocks noGrp="1"/>
          </p:cNvSpPr>
          <p:nvPr>
            <p:ph type="sldNum" sz="quarter" idx="12"/>
          </p:nvPr>
        </p:nvSpPr>
        <p:spPr/>
        <p:txBody>
          <a:bodyPr/>
          <a:lstStyle/>
          <a:p>
            <a:fld id="{8E5AD17C-2123-4BE6-B445-6B0C6E154BE3}" type="slidenum">
              <a:rPr lang="en-US" smtClean="0"/>
              <a:t>‹#›</a:t>
            </a:fld>
            <a:endParaRPr lang="en-US"/>
          </a:p>
        </p:txBody>
      </p:sp>
    </p:spTree>
    <p:extLst>
      <p:ext uri="{BB962C8B-B14F-4D97-AF65-F5344CB8AC3E}">
        <p14:creationId xmlns:p14="http://schemas.microsoft.com/office/powerpoint/2010/main" val="3264021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B423E4-187A-7CB7-0381-356AE922429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6DD9A6C-CE17-5805-8878-D8C935C3828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2E0E016-20DC-DCFD-E76F-D678178DDCC5}"/>
              </a:ext>
            </a:extLst>
          </p:cNvPr>
          <p:cNvSpPr>
            <a:spLocks noGrp="1"/>
          </p:cNvSpPr>
          <p:nvPr>
            <p:ph type="dt" sz="half" idx="10"/>
          </p:nvPr>
        </p:nvSpPr>
        <p:spPr/>
        <p:txBody>
          <a:bodyPr/>
          <a:lstStyle/>
          <a:p>
            <a:fld id="{6527C75A-272A-4ADA-84A3-268DCF077BA7}" type="datetimeFigureOut">
              <a:rPr lang="en-US" smtClean="0"/>
              <a:t>5/29/2024</a:t>
            </a:fld>
            <a:endParaRPr lang="en-US"/>
          </a:p>
        </p:txBody>
      </p:sp>
      <p:sp>
        <p:nvSpPr>
          <p:cNvPr id="5" name="Footer Placeholder 4">
            <a:extLst>
              <a:ext uri="{FF2B5EF4-FFF2-40B4-BE49-F238E27FC236}">
                <a16:creationId xmlns:a16="http://schemas.microsoft.com/office/drawing/2014/main" id="{2008A8F5-422E-FAC0-6CED-53DD6F7258B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8CA7C48-BE13-24FB-4A83-45C585AB6183}"/>
              </a:ext>
            </a:extLst>
          </p:cNvPr>
          <p:cNvSpPr>
            <a:spLocks noGrp="1"/>
          </p:cNvSpPr>
          <p:nvPr>
            <p:ph type="sldNum" sz="quarter" idx="12"/>
          </p:nvPr>
        </p:nvSpPr>
        <p:spPr/>
        <p:txBody>
          <a:bodyPr/>
          <a:lstStyle/>
          <a:p>
            <a:fld id="{8E5AD17C-2123-4BE6-B445-6B0C6E154BE3}" type="slidenum">
              <a:rPr lang="en-US" smtClean="0"/>
              <a:t>‹#›</a:t>
            </a:fld>
            <a:endParaRPr lang="en-US"/>
          </a:p>
        </p:txBody>
      </p:sp>
    </p:spTree>
    <p:extLst>
      <p:ext uri="{BB962C8B-B14F-4D97-AF65-F5344CB8AC3E}">
        <p14:creationId xmlns:p14="http://schemas.microsoft.com/office/powerpoint/2010/main" val="2459187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4E741E0-57F7-7B99-FF2B-74DCC2CA2B2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0DAC6F6-C740-F616-8A87-25D0788F7E8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B5B735A-5DA5-7A68-875D-E0BA8676B503}"/>
              </a:ext>
            </a:extLst>
          </p:cNvPr>
          <p:cNvSpPr>
            <a:spLocks noGrp="1"/>
          </p:cNvSpPr>
          <p:nvPr>
            <p:ph type="dt" sz="half" idx="10"/>
          </p:nvPr>
        </p:nvSpPr>
        <p:spPr/>
        <p:txBody>
          <a:bodyPr/>
          <a:lstStyle/>
          <a:p>
            <a:fld id="{6527C75A-272A-4ADA-84A3-268DCF077BA7}" type="datetimeFigureOut">
              <a:rPr lang="en-US" smtClean="0"/>
              <a:t>5/29/2024</a:t>
            </a:fld>
            <a:endParaRPr lang="en-US"/>
          </a:p>
        </p:txBody>
      </p:sp>
      <p:sp>
        <p:nvSpPr>
          <p:cNvPr id="5" name="Footer Placeholder 4">
            <a:extLst>
              <a:ext uri="{FF2B5EF4-FFF2-40B4-BE49-F238E27FC236}">
                <a16:creationId xmlns:a16="http://schemas.microsoft.com/office/drawing/2014/main" id="{461534E6-BD50-C456-85C4-802F177E552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79EDCF-3F3F-749E-F4E2-1CC951AA85B8}"/>
              </a:ext>
            </a:extLst>
          </p:cNvPr>
          <p:cNvSpPr>
            <a:spLocks noGrp="1"/>
          </p:cNvSpPr>
          <p:nvPr>
            <p:ph type="sldNum" sz="quarter" idx="12"/>
          </p:nvPr>
        </p:nvSpPr>
        <p:spPr/>
        <p:txBody>
          <a:bodyPr/>
          <a:lstStyle/>
          <a:p>
            <a:fld id="{8E5AD17C-2123-4BE6-B445-6B0C6E154BE3}" type="slidenum">
              <a:rPr lang="en-US" smtClean="0"/>
              <a:t>‹#›</a:t>
            </a:fld>
            <a:endParaRPr lang="en-US"/>
          </a:p>
        </p:txBody>
      </p:sp>
    </p:spTree>
    <p:extLst>
      <p:ext uri="{BB962C8B-B14F-4D97-AF65-F5344CB8AC3E}">
        <p14:creationId xmlns:p14="http://schemas.microsoft.com/office/powerpoint/2010/main" val="979929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600D840-9F8B-9094-C01F-87EA1B1370F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C8A2896-48C3-67A5-E4DA-01F6F53BE3E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71E4C8-F7AC-7D7B-F19E-7E208327C2A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527C75A-272A-4ADA-84A3-268DCF077BA7}" type="datetimeFigureOut">
              <a:rPr lang="en-US" smtClean="0"/>
              <a:t>5/29/2024</a:t>
            </a:fld>
            <a:endParaRPr lang="en-US"/>
          </a:p>
        </p:txBody>
      </p:sp>
      <p:sp>
        <p:nvSpPr>
          <p:cNvPr id="5" name="Footer Placeholder 4">
            <a:extLst>
              <a:ext uri="{FF2B5EF4-FFF2-40B4-BE49-F238E27FC236}">
                <a16:creationId xmlns:a16="http://schemas.microsoft.com/office/drawing/2014/main" id="{BE35C0FE-C50A-40A2-7898-CF1524B17EC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887FAF3B-B2D8-D918-59AE-273DE5EC9F2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E5AD17C-2123-4BE6-B445-6B0C6E154BE3}" type="slidenum">
              <a:rPr lang="en-US" smtClean="0"/>
              <a:t>‹#›</a:t>
            </a:fld>
            <a:endParaRPr lang="en-US"/>
          </a:p>
        </p:txBody>
      </p:sp>
    </p:spTree>
    <p:extLst>
      <p:ext uri="{BB962C8B-B14F-4D97-AF65-F5344CB8AC3E}">
        <p14:creationId xmlns:p14="http://schemas.microsoft.com/office/powerpoint/2010/main" val="26351096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E8E8F0E-0966-6180-2A70-B7724E7CBFAF}"/>
              </a:ext>
            </a:extLst>
          </p:cNvPr>
          <p:cNvPicPr>
            <a:picLocks noChangeAspect="1"/>
          </p:cNvPicPr>
          <p:nvPr/>
        </p:nvPicPr>
        <p:blipFill rotWithShape="1">
          <a:blip r:embed="rId2">
            <a:alphaModFix amt="40000"/>
          </a:blip>
          <a:srcRect r="3112" b="1"/>
          <a:stretch/>
        </p:blipFill>
        <p:spPr>
          <a:xfrm>
            <a:off x="20" y="10"/>
            <a:ext cx="12191980" cy="6857990"/>
          </a:xfrm>
          <a:prstGeom prst="rect">
            <a:avLst/>
          </a:prstGeom>
        </p:spPr>
      </p:pic>
      <p:sp>
        <p:nvSpPr>
          <p:cNvPr id="2" name="Title 1">
            <a:extLst>
              <a:ext uri="{FF2B5EF4-FFF2-40B4-BE49-F238E27FC236}">
                <a16:creationId xmlns:a16="http://schemas.microsoft.com/office/drawing/2014/main" id="{0C5D5210-0A50-1655-834F-AF356445BBC9}"/>
              </a:ext>
            </a:extLst>
          </p:cNvPr>
          <p:cNvSpPr>
            <a:spLocks noGrp="1"/>
          </p:cNvSpPr>
          <p:nvPr>
            <p:ph type="ctrTitle"/>
          </p:nvPr>
        </p:nvSpPr>
        <p:spPr>
          <a:xfrm>
            <a:off x="965200" y="965200"/>
            <a:ext cx="10261600" cy="3564869"/>
          </a:xfrm>
        </p:spPr>
        <p:txBody>
          <a:bodyPr>
            <a:normAutofit/>
          </a:bodyPr>
          <a:lstStyle/>
          <a:p>
            <a:pPr algn="l"/>
            <a:r>
              <a:rPr lang="en-US" sz="4600">
                <a:ln w="22225">
                  <a:solidFill>
                    <a:schemeClr val="tx1"/>
                  </a:solidFill>
                  <a:miter lim="800000"/>
                </a:ln>
                <a:noFill/>
              </a:rPr>
              <a:t>MARKETING MANAGEMENT AND STRATEGY</a:t>
            </a:r>
            <a:br>
              <a:rPr lang="en-US" sz="4600">
                <a:ln w="22225">
                  <a:solidFill>
                    <a:schemeClr val="tx1"/>
                  </a:solidFill>
                  <a:miter lim="800000"/>
                </a:ln>
                <a:noFill/>
              </a:rPr>
            </a:br>
            <a:r>
              <a:rPr lang="en-US" sz="4600">
                <a:ln w="22225">
                  <a:solidFill>
                    <a:schemeClr val="tx1"/>
                  </a:solidFill>
                  <a:miter lim="800000"/>
                </a:ln>
                <a:noFill/>
              </a:rPr>
              <a:t>WEEK 12 LECTURE</a:t>
            </a:r>
            <a:br>
              <a:rPr lang="en-US" sz="4600">
                <a:ln w="22225">
                  <a:solidFill>
                    <a:schemeClr val="tx1"/>
                  </a:solidFill>
                  <a:miter lim="800000"/>
                </a:ln>
                <a:noFill/>
              </a:rPr>
            </a:br>
            <a:r>
              <a:rPr lang="en-US" sz="4600">
                <a:ln w="22225">
                  <a:solidFill>
                    <a:schemeClr val="tx1"/>
                  </a:solidFill>
                  <a:miter lim="800000"/>
                </a:ln>
                <a:noFill/>
              </a:rPr>
              <a:t>CORPORATE SOCIAL RESPONSIBILITY MARKETING</a:t>
            </a:r>
          </a:p>
        </p:txBody>
      </p:sp>
      <p:sp>
        <p:nvSpPr>
          <p:cNvPr id="3" name="Subtitle 2">
            <a:extLst>
              <a:ext uri="{FF2B5EF4-FFF2-40B4-BE49-F238E27FC236}">
                <a16:creationId xmlns:a16="http://schemas.microsoft.com/office/drawing/2014/main" id="{A4A291AC-BA46-D47B-F6E4-89A01191B6FF}"/>
              </a:ext>
            </a:extLst>
          </p:cNvPr>
          <p:cNvSpPr>
            <a:spLocks noGrp="1"/>
          </p:cNvSpPr>
          <p:nvPr>
            <p:ph type="subTitle" idx="1"/>
          </p:nvPr>
        </p:nvSpPr>
        <p:spPr>
          <a:xfrm>
            <a:off x="965200" y="4572002"/>
            <a:ext cx="10261600" cy="1202995"/>
          </a:xfrm>
        </p:spPr>
        <p:txBody>
          <a:bodyPr>
            <a:normAutofit/>
          </a:bodyPr>
          <a:lstStyle/>
          <a:p>
            <a:pPr algn="l"/>
            <a:r>
              <a:rPr lang="en-US" sz="3200"/>
              <a:t>Dr. John N Kamau</a:t>
            </a:r>
          </a:p>
        </p:txBody>
      </p:sp>
    </p:spTree>
    <p:extLst>
      <p:ext uri="{BB962C8B-B14F-4D97-AF65-F5344CB8AC3E}">
        <p14:creationId xmlns:p14="http://schemas.microsoft.com/office/powerpoint/2010/main" val="3632716196"/>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icrophone and piano">
            <a:extLst>
              <a:ext uri="{FF2B5EF4-FFF2-40B4-BE49-F238E27FC236}">
                <a16:creationId xmlns:a16="http://schemas.microsoft.com/office/drawing/2014/main" id="{44791180-0999-BDDA-30EE-186438490B39}"/>
              </a:ext>
            </a:extLst>
          </p:cNvPr>
          <p:cNvPicPr>
            <a:picLocks noChangeAspect="1"/>
          </p:cNvPicPr>
          <p:nvPr/>
        </p:nvPicPr>
        <p:blipFill rotWithShape="1">
          <a:blip r:embed="rId2"/>
          <a:srcRect l="14913" r="26265" b="-1"/>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ACDB81-649D-E219-5F5C-FA367CA32C51}"/>
              </a:ext>
            </a:extLst>
          </p:cNvPr>
          <p:cNvSpPr>
            <a:spLocks noGrp="1"/>
          </p:cNvSpPr>
          <p:nvPr>
            <p:ph type="title"/>
          </p:nvPr>
        </p:nvSpPr>
        <p:spPr>
          <a:xfrm>
            <a:off x="761801" y="328512"/>
            <a:ext cx="4778387" cy="1628970"/>
          </a:xfrm>
        </p:spPr>
        <p:txBody>
          <a:bodyPr anchor="ctr">
            <a:normAutofit/>
          </a:bodyPr>
          <a:lstStyle/>
          <a:p>
            <a:r>
              <a:rPr lang="en-US" sz="4000"/>
              <a:t>Welcome </a:t>
            </a:r>
          </a:p>
        </p:txBody>
      </p:sp>
      <p:sp>
        <p:nvSpPr>
          <p:cNvPr id="3" name="Content Placeholder 2">
            <a:extLst>
              <a:ext uri="{FF2B5EF4-FFF2-40B4-BE49-F238E27FC236}">
                <a16:creationId xmlns:a16="http://schemas.microsoft.com/office/drawing/2014/main" id="{63544F79-9502-EF53-9D71-7DA1498F8146}"/>
              </a:ext>
            </a:extLst>
          </p:cNvPr>
          <p:cNvSpPr>
            <a:spLocks noGrp="1"/>
          </p:cNvSpPr>
          <p:nvPr>
            <p:ph idx="1"/>
          </p:nvPr>
        </p:nvSpPr>
        <p:spPr>
          <a:xfrm>
            <a:off x="643170" y="2285995"/>
            <a:ext cx="4778387" cy="3973072"/>
          </a:xfrm>
        </p:spPr>
        <p:txBody>
          <a:bodyPr anchor="ctr">
            <a:normAutofit fontScale="92500" lnSpcReduction="10000"/>
          </a:bodyPr>
          <a:lstStyle/>
          <a:p>
            <a:r>
              <a:rPr lang="en-US" sz="1800" dirty="0"/>
              <a:t>Welcome to week 12 lecture</a:t>
            </a:r>
          </a:p>
          <a:p>
            <a:r>
              <a:rPr lang="en-US" sz="1800" dirty="0"/>
              <a:t>Its my joy to have you in class</a:t>
            </a:r>
          </a:p>
          <a:p>
            <a:r>
              <a:rPr lang="en-US" sz="1800" dirty="0"/>
              <a:t>Last week we looked at internal marketing </a:t>
            </a:r>
          </a:p>
          <a:p>
            <a:r>
              <a:rPr lang="en-US" sz="1800" dirty="0"/>
              <a:t>Today we focus on CSR marketing </a:t>
            </a:r>
          </a:p>
          <a:p>
            <a:r>
              <a:rPr lang="en-US" sz="1800" dirty="0"/>
              <a:t>Matthew 6:2-4 NIV</a:t>
            </a:r>
          </a:p>
          <a:p>
            <a:r>
              <a:rPr lang="en-US" sz="1800" dirty="0"/>
              <a:t>2  “So when you give to the needy, do not announce it with trumpets, as the hypocrites do in the synagogues and on the streets, to be honored by others. Truly I tell you, they have received their reward in full. 3  But when you give to the needy, do not let your left hand know what your right hand is doing, 4  so that your giving may be in secret. Then your Father, who sees what is done in secret, will reward you.</a:t>
            </a:r>
          </a:p>
        </p:txBody>
      </p:sp>
    </p:spTree>
    <p:extLst>
      <p:ext uri="{BB962C8B-B14F-4D97-AF65-F5344CB8AC3E}">
        <p14:creationId xmlns:p14="http://schemas.microsoft.com/office/powerpoint/2010/main" val="20095265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esk with stethoscope and computer keyboard">
            <a:extLst>
              <a:ext uri="{FF2B5EF4-FFF2-40B4-BE49-F238E27FC236}">
                <a16:creationId xmlns:a16="http://schemas.microsoft.com/office/drawing/2014/main" id="{0B2A05B7-3363-1903-A91F-9096BCAE202F}"/>
              </a:ext>
            </a:extLst>
          </p:cNvPr>
          <p:cNvPicPr>
            <a:picLocks noChangeAspect="1"/>
          </p:cNvPicPr>
          <p:nvPr/>
        </p:nvPicPr>
        <p:blipFill rotWithShape="1">
          <a:blip r:embed="rId2"/>
          <a:srcRect l="47342" r="-2" b="-2"/>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BEC2F1-5E3D-826D-1770-1FAA198D6655}"/>
              </a:ext>
            </a:extLst>
          </p:cNvPr>
          <p:cNvSpPr>
            <a:spLocks noGrp="1"/>
          </p:cNvSpPr>
          <p:nvPr>
            <p:ph type="title"/>
          </p:nvPr>
        </p:nvSpPr>
        <p:spPr>
          <a:xfrm>
            <a:off x="6115317" y="405685"/>
            <a:ext cx="5464968" cy="1559301"/>
          </a:xfrm>
        </p:spPr>
        <p:txBody>
          <a:bodyPr>
            <a:normAutofit/>
          </a:bodyPr>
          <a:lstStyle/>
          <a:p>
            <a:r>
              <a:rPr lang="en-US" sz="4000"/>
              <a:t>Subtopic </a:t>
            </a:r>
          </a:p>
        </p:txBody>
      </p:sp>
      <p:sp>
        <p:nvSpPr>
          <p:cNvPr id="3" name="Content Placeholder 2">
            <a:extLst>
              <a:ext uri="{FF2B5EF4-FFF2-40B4-BE49-F238E27FC236}">
                <a16:creationId xmlns:a16="http://schemas.microsoft.com/office/drawing/2014/main" id="{948BD6E2-00FF-2E89-465C-DAD8B55B5912}"/>
              </a:ext>
            </a:extLst>
          </p:cNvPr>
          <p:cNvSpPr>
            <a:spLocks noGrp="1"/>
          </p:cNvSpPr>
          <p:nvPr>
            <p:ph idx="1"/>
          </p:nvPr>
        </p:nvSpPr>
        <p:spPr>
          <a:xfrm>
            <a:off x="6115317" y="2743200"/>
            <a:ext cx="5247340" cy="3496878"/>
          </a:xfrm>
        </p:spPr>
        <p:txBody>
          <a:bodyPr anchor="ctr">
            <a:normAutofit/>
          </a:bodyPr>
          <a:lstStyle/>
          <a:p>
            <a:r>
              <a:rPr lang="en-US" sz="2000"/>
              <a:t>Concept of CSR</a:t>
            </a:r>
          </a:p>
          <a:p>
            <a:r>
              <a:rPr lang="en-US" sz="2000"/>
              <a:t>Significance of CSR</a:t>
            </a:r>
          </a:p>
          <a:p>
            <a:r>
              <a:rPr lang="en-US" sz="2000"/>
              <a:t>Types of CSR marketing</a:t>
            </a:r>
          </a:p>
          <a:p>
            <a:r>
              <a:rPr lang="en-US" sz="2000"/>
              <a:t>Barriers to  implementation </a:t>
            </a:r>
          </a:p>
          <a:p>
            <a:r>
              <a:rPr lang="en-US" sz="2000"/>
              <a:t>Best practices in CSR</a:t>
            </a:r>
          </a:p>
        </p:txBody>
      </p:sp>
    </p:spTree>
    <p:extLst>
      <p:ext uri="{BB962C8B-B14F-4D97-AF65-F5344CB8AC3E}">
        <p14:creationId xmlns:p14="http://schemas.microsoft.com/office/powerpoint/2010/main" val="19487868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lose-up of a calculator keypad">
            <a:extLst>
              <a:ext uri="{FF2B5EF4-FFF2-40B4-BE49-F238E27FC236}">
                <a16:creationId xmlns:a16="http://schemas.microsoft.com/office/drawing/2014/main" id="{C095E19D-FD63-8BEC-2605-91687DA13C54}"/>
              </a:ext>
            </a:extLst>
          </p:cNvPr>
          <p:cNvPicPr>
            <a:picLocks noChangeAspect="1"/>
          </p:cNvPicPr>
          <p:nvPr/>
        </p:nvPicPr>
        <p:blipFill rotWithShape="1">
          <a:blip r:embed="rId2"/>
          <a:srcRect l="20551" r="27185" b="-1"/>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DE7278-331F-FD7D-DED5-A2AF5740E48B}"/>
              </a:ext>
            </a:extLst>
          </p:cNvPr>
          <p:cNvSpPr>
            <a:spLocks noGrp="1"/>
          </p:cNvSpPr>
          <p:nvPr>
            <p:ph type="title"/>
          </p:nvPr>
        </p:nvSpPr>
        <p:spPr>
          <a:xfrm>
            <a:off x="6115317" y="405685"/>
            <a:ext cx="5464968" cy="1559301"/>
          </a:xfrm>
        </p:spPr>
        <p:txBody>
          <a:bodyPr>
            <a:normAutofit/>
          </a:bodyPr>
          <a:lstStyle/>
          <a:p>
            <a:r>
              <a:rPr lang="en-US" sz="4000"/>
              <a:t>Quotes on CSR</a:t>
            </a:r>
          </a:p>
        </p:txBody>
      </p:sp>
      <p:sp>
        <p:nvSpPr>
          <p:cNvPr id="3" name="Content Placeholder 2">
            <a:extLst>
              <a:ext uri="{FF2B5EF4-FFF2-40B4-BE49-F238E27FC236}">
                <a16:creationId xmlns:a16="http://schemas.microsoft.com/office/drawing/2014/main" id="{07EC7C84-E0E3-600A-2866-02EF1B67DA9B}"/>
              </a:ext>
            </a:extLst>
          </p:cNvPr>
          <p:cNvSpPr>
            <a:spLocks noGrp="1"/>
          </p:cNvSpPr>
          <p:nvPr>
            <p:ph idx="1"/>
          </p:nvPr>
        </p:nvSpPr>
        <p:spPr>
          <a:xfrm>
            <a:off x="6115317" y="2743200"/>
            <a:ext cx="5247340" cy="3496878"/>
          </a:xfrm>
        </p:spPr>
        <p:txBody>
          <a:bodyPr anchor="ctr">
            <a:normAutofit/>
          </a:bodyPr>
          <a:lstStyle/>
          <a:p>
            <a:r>
              <a:rPr lang="en-US" sz="1900"/>
              <a:t>1. Sustainability includes how you run your business, and my bottom line includes how you treat your people. Sustainability starts with your staff”  Tom Douglas</a:t>
            </a:r>
          </a:p>
          <a:p>
            <a:r>
              <a:rPr lang="en-US" sz="1900"/>
              <a:t>2.	“A business is successful to the extent that it provides a product or a service that contributes to happiness in all of its forms.” - Mihaly Csikszentmihalyi</a:t>
            </a:r>
          </a:p>
          <a:p>
            <a:r>
              <a:rPr lang="en-US" sz="1900"/>
              <a:t>3.	“To give real service you must add something which cannot be bought or measured with money, and that is sincerity and integrity.” - Douglas Adams</a:t>
            </a:r>
          </a:p>
          <a:p>
            <a:endParaRPr lang="en-US" sz="1900"/>
          </a:p>
        </p:txBody>
      </p:sp>
    </p:spTree>
    <p:extLst>
      <p:ext uri="{BB962C8B-B14F-4D97-AF65-F5344CB8AC3E}">
        <p14:creationId xmlns:p14="http://schemas.microsoft.com/office/powerpoint/2010/main" val="39875810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ntique cash register keys">
            <a:extLst>
              <a:ext uri="{FF2B5EF4-FFF2-40B4-BE49-F238E27FC236}">
                <a16:creationId xmlns:a16="http://schemas.microsoft.com/office/drawing/2014/main" id="{4EEA26E8-EF0A-CE85-5909-48C26FC1352C}"/>
              </a:ext>
            </a:extLst>
          </p:cNvPr>
          <p:cNvPicPr>
            <a:picLocks noChangeAspect="1"/>
          </p:cNvPicPr>
          <p:nvPr/>
        </p:nvPicPr>
        <p:blipFill rotWithShape="1">
          <a:blip r:embed="rId2"/>
          <a:srcRect l="22088" r="25451"/>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DE7278-331F-FD7D-DED5-A2AF5740E48B}"/>
              </a:ext>
            </a:extLst>
          </p:cNvPr>
          <p:cNvSpPr>
            <a:spLocks noGrp="1"/>
          </p:cNvSpPr>
          <p:nvPr>
            <p:ph type="title"/>
          </p:nvPr>
        </p:nvSpPr>
        <p:spPr>
          <a:xfrm>
            <a:off x="6115317" y="405685"/>
            <a:ext cx="5464968" cy="1559301"/>
          </a:xfrm>
        </p:spPr>
        <p:txBody>
          <a:bodyPr>
            <a:normAutofit/>
          </a:bodyPr>
          <a:lstStyle/>
          <a:p>
            <a:r>
              <a:rPr lang="en-US" sz="4000"/>
              <a:t>Quotes on CSR</a:t>
            </a:r>
          </a:p>
        </p:txBody>
      </p:sp>
      <p:sp>
        <p:nvSpPr>
          <p:cNvPr id="3" name="Content Placeholder 2">
            <a:extLst>
              <a:ext uri="{FF2B5EF4-FFF2-40B4-BE49-F238E27FC236}">
                <a16:creationId xmlns:a16="http://schemas.microsoft.com/office/drawing/2014/main" id="{07EC7C84-E0E3-600A-2866-02EF1B67DA9B}"/>
              </a:ext>
            </a:extLst>
          </p:cNvPr>
          <p:cNvSpPr>
            <a:spLocks noGrp="1"/>
          </p:cNvSpPr>
          <p:nvPr>
            <p:ph idx="1"/>
          </p:nvPr>
        </p:nvSpPr>
        <p:spPr>
          <a:xfrm>
            <a:off x="5958348" y="2285999"/>
            <a:ext cx="5796117" cy="4321277"/>
          </a:xfrm>
        </p:spPr>
        <p:txBody>
          <a:bodyPr anchor="ctr">
            <a:normAutofit/>
          </a:bodyPr>
          <a:lstStyle/>
          <a:p>
            <a:r>
              <a:rPr lang="en-US" sz="1800" dirty="0"/>
              <a:t>4.	“Because every exchange is always a relationship, to get the most while giving the least is unjust, unethical, antisocial, abusive, perhaps 'evil.' Yet predatory commerce ("the free market" as it is euphemistically called) operates regularly on the principle of 'get the most and pay the least’.”- James Hillman</a:t>
            </a:r>
          </a:p>
          <a:p>
            <a:r>
              <a:rPr lang="en-US" sz="1800" dirty="0"/>
              <a:t>5.	“Never deceive others, in business or in life. In 1995, I was deceived by four companies - four companies that are now closed. A company cannot go far by deceit.”- Jack ma</a:t>
            </a:r>
          </a:p>
          <a:p>
            <a:r>
              <a:rPr lang="en-US" sz="1800" dirty="0"/>
              <a:t>6.	“The price of greatness is responsibility.”- Winston Churchill</a:t>
            </a:r>
          </a:p>
          <a:p>
            <a:endParaRPr lang="en-US" sz="1700" dirty="0"/>
          </a:p>
        </p:txBody>
      </p:sp>
    </p:spTree>
    <p:extLst>
      <p:ext uri="{BB962C8B-B14F-4D97-AF65-F5344CB8AC3E}">
        <p14:creationId xmlns:p14="http://schemas.microsoft.com/office/powerpoint/2010/main" val="26547225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DE7278-331F-FD7D-DED5-A2AF5740E48B}"/>
              </a:ext>
            </a:extLst>
          </p:cNvPr>
          <p:cNvSpPr>
            <a:spLocks noGrp="1"/>
          </p:cNvSpPr>
          <p:nvPr>
            <p:ph type="title"/>
          </p:nvPr>
        </p:nvSpPr>
        <p:spPr>
          <a:xfrm>
            <a:off x="761800" y="762001"/>
            <a:ext cx="5334197" cy="1708242"/>
          </a:xfrm>
        </p:spPr>
        <p:txBody>
          <a:bodyPr anchor="ctr">
            <a:normAutofit/>
          </a:bodyPr>
          <a:lstStyle/>
          <a:p>
            <a:r>
              <a:rPr lang="en-US" sz="4000"/>
              <a:t>Quotes on CSR</a:t>
            </a:r>
          </a:p>
        </p:txBody>
      </p:sp>
      <p:sp>
        <p:nvSpPr>
          <p:cNvPr id="3" name="Content Placeholder 2">
            <a:extLst>
              <a:ext uri="{FF2B5EF4-FFF2-40B4-BE49-F238E27FC236}">
                <a16:creationId xmlns:a16="http://schemas.microsoft.com/office/drawing/2014/main" id="{07EC7C84-E0E3-600A-2866-02EF1B67DA9B}"/>
              </a:ext>
            </a:extLst>
          </p:cNvPr>
          <p:cNvSpPr>
            <a:spLocks noGrp="1"/>
          </p:cNvSpPr>
          <p:nvPr>
            <p:ph idx="1"/>
          </p:nvPr>
        </p:nvSpPr>
        <p:spPr>
          <a:xfrm>
            <a:off x="761794" y="1946787"/>
            <a:ext cx="5565264" cy="4719483"/>
          </a:xfrm>
        </p:spPr>
        <p:txBody>
          <a:bodyPr anchor="ctr">
            <a:normAutofit fontScale="92500" lnSpcReduction="10000"/>
          </a:bodyPr>
          <a:lstStyle/>
          <a:p>
            <a:r>
              <a:rPr lang="en-US" sz="1800" dirty="0"/>
              <a:t>7. "Our consumers are very sensitive to social and environmental issues... We have actively engaged with them on these issues in the last ten years, and they have become very aware as consumers. They especially ask for information on environmental policies, workers' rights and product safety ." Walter </a:t>
            </a:r>
            <a:r>
              <a:rPr lang="en-US" sz="1800" dirty="0" err="1"/>
              <a:t>Dondi</a:t>
            </a:r>
            <a:r>
              <a:rPr lang="en-US" sz="1800" dirty="0"/>
              <a:t>, Director of Co-op </a:t>
            </a:r>
            <a:r>
              <a:rPr lang="en-US" sz="1800" dirty="0" err="1"/>
              <a:t>Adriatica</a:t>
            </a:r>
            <a:r>
              <a:rPr lang="en-US" sz="1800" dirty="0"/>
              <a:t> (Italy's largest retailer)</a:t>
            </a:r>
          </a:p>
          <a:p>
            <a:r>
              <a:rPr lang="en-US" sz="1800" dirty="0"/>
              <a:t>8. "Corporate social responsibility is a hard-edged business decision. Not because it is a nice thing to do or because people are forcing us to do it... because it is good for our business" Niall </a:t>
            </a:r>
            <a:r>
              <a:rPr lang="en-US" sz="1800" dirty="0" err="1"/>
              <a:t>Fitzerald</a:t>
            </a:r>
            <a:r>
              <a:rPr lang="en-US" sz="1800" dirty="0"/>
              <a:t>, Former CEO, Unilever</a:t>
            </a:r>
          </a:p>
          <a:p>
            <a:r>
              <a:rPr lang="en-US" sz="1800" dirty="0"/>
              <a:t>9. "In my view the successful companies of the future will be those that integrate business and employees' personal values. The best people want to do work that contributes to society with a company whose values they share, where their actions count and their views matter ." Jeroen van der Veer, Committee of Managing Directors (Shell)</a:t>
            </a:r>
          </a:p>
          <a:p>
            <a:endParaRPr lang="en-US" sz="1400" dirty="0"/>
          </a:p>
        </p:txBody>
      </p:sp>
      <p:pic>
        <p:nvPicPr>
          <p:cNvPr id="5" name="Picture 4" descr="Row of florence flasks with green liquid and yellow background">
            <a:extLst>
              <a:ext uri="{FF2B5EF4-FFF2-40B4-BE49-F238E27FC236}">
                <a16:creationId xmlns:a16="http://schemas.microsoft.com/office/drawing/2014/main" id="{0736A725-B42F-09AD-AFAA-09E6AB29174C}"/>
              </a:ext>
            </a:extLst>
          </p:cNvPr>
          <p:cNvPicPr>
            <a:picLocks noChangeAspect="1"/>
          </p:cNvPicPr>
          <p:nvPr/>
        </p:nvPicPr>
        <p:blipFill rotWithShape="1">
          <a:blip r:embed="rId2"/>
          <a:srcRect l="21861" r="22614"/>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5424146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D19670-C9B1-00EB-3944-60C357FA67DC}"/>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Concept of CSR</a:t>
            </a:r>
          </a:p>
        </p:txBody>
      </p:sp>
      <p:sp>
        <p:nvSpPr>
          <p:cNvPr id="3" name="Content Placeholder 2">
            <a:extLst>
              <a:ext uri="{FF2B5EF4-FFF2-40B4-BE49-F238E27FC236}">
                <a16:creationId xmlns:a16="http://schemas.microsoft.com/office/drawing/2014/main" id="{DA2A13CA-C2EE-0950-4B70-1C4108F06819}"/>
              </a:ext>
            </a:extLst>
          </p:cNvPr>
          <p:cNvSpPr>
            <a:spLocks noGrp="1"/>
          </p:cNvSpPr>
          <p:nvPr>
            <p:ph idx="1"/>
          </p:nvPr>
        </p:nvSpPr>
        <p:spPr>
          <a:xfrm>
            <a:off x="4810259" y="649480"/>
            <a:ext cx="6555347" cy="5546047"/>
          </a:xfrm>
        </p:spPr>
        <p:txBody>
          <a:bodyPr anchor="ctr">
            <a:normAutofit/>
          </a:bodyPr>
          <a:lstStyle/>
          <a:p>
            <a:r>
              <a:rPr lang="en-US" sz="2000"/>
              <a:t>CSR also referred to as: Socially responsible marketing (SRM), Ethical corporate marketing or green marketing.</a:t>
            </a:r>
          </a:p>
          <a:p>
            <a:r>
              <a:rPr lang="en-US" sz="2000"/>
              <a:t>1. CSR concerns the ethical and transparent relationship between a company and its public audiences, the establishment of goals in line with the sustainable development of society, the conservation of natural and environmental resources for future generations, respect for diversity and support for the reduction of social inequality (Ethos, 2016).</a:t>
            </a:r>
          </a:p>
          <a:p>
            <a:r>
              <a:rPr lang="en-US" sz="2000"/>
              <a:t>2. CSR involves a commitment to improving community well-being through discretionary business practices and corporate resource contributions (Kotler and Lee, 2005)</a:t>
            </a:r>
          </a:p>
          <a:p>
            <a:r>
              <a:rPr lang="en-US" sz="2000"/>
              <a:t>3. CSR involves the management of stakeholders’ concerns about responsible and irresponsible actions related to environmental, ethical and social phenomena to create corporate benefits (Vaaland et al, 2008).</a:t>
            </a:r>
          </a:p>
          <a:p>
            <a:endParaRPr lang="en-US" sz="2000"/>
          </a:p>
        </p:txBody>
      </p:sp>
    </p:spTree>
    <p:extLst>
      <p:ext uri="{BB962C8B-B14F-4D97-AF65-F5344CB8AC3E}">
        <p14:creationId xmlns:p14="http://schemas.microsoft.com/office/powerpoint/2010/main" val="2297353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D19670-C9B1-00EB-3944-60C357FA67DC}"/>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Concept of CSR</a:t>
            </a:r>
          </a:p>
        </p:txBody>
      </p:sp>
      <p:sp>
        <p:nvSpPr>
          <p:cNvPr id="3" name="Content Placeholder 2">
            <a:extLst>
              <a:ext uri="{FF2B5EF4-FFF2-40B4-BE49-F238E27FC236}">
                <a16:creationId xmlns:a16="http://schemas.microsoft.com/office/drawing/2014/main" id="{DA2A13CA-C2EE-0950-4B70-1C4108F06819}"/>
              </a:ext>
            </a:extLst>
          </p:cNvPr>
          <p:cNvSpPr>
            <a:spLocks noGrp="1"/>
          </p:cNvSpPr>
          <p:nvPr>
            <p:ph idx="1"/>
          </p:nvPr>
        </p:nvSpPr>
        <p:spPr>
          <a:xfrm>
            <a:off x="4810259" y="649480"/>
            <a:ext cx="6555347" cy="5546047"/>
          </a:xfrm>
        </p:spPr>
        <p:txBody>
          <a:bodyPr anchor="ctr">
            <a:normAutofit/>
          </a:bodyPr>
          <a:lstStyle/>
          <a:p>
            <a:r>
              <a:rPr lang="en-US" sz="1800" dirty="0"/>
              <a:t>4. CSR involves a new way of doing business whereby companies manage their operations in a sustainable manner economically, socially and environmentally while recognizing the interests of different public audiences they relate to (i.e., shareholders, employees, the community, suppliers, and customers) in consideration of the environment and sustainable development (Forum </a:t>
            </a:r>
            <a:r>
              <a:rPr lang="en-US" sz="1800" dirty="0" err="1"/>
              <a:t>Empresa</a:t>
            </a:r>
            <a:r>
              <a:rPr lang="en-US" sz="1800" dirty="0"/>
              <a:t>, 2016).</a:t>
            </a:r>
          </a:p>
          <a:p>
            <a:r>
              <a:rPr lang="en-US" sz="1800" dirty="0"/>
              <a:t>5. CSR involves a company’s voluntary integration of social and environmental concerns regarding its business operations and relationships with representatives (2001).It refers to the responsibility that companies have in structuring their impacts on society (2011).UE Green Paper (2001,2011)</a:t>
            </a:r>
          </a:p>
          <a:p>
            <a:r>
              <a:rPr lang="en-US" sz="1800" dirty="0"/>
              <a:t>6. Corporate social responsibility is the continuing commitment by business to behave ethically and contribute to economic development while improving the quality of life of the workforce and their families as well as of the local community and society at large” (</a:t>
            </a:r>
            <a:r>
              <a:rPr lang="en-US" sz="1800" dirty="0" err="1"/>
              <a:t>Labhai</a:t>
            </a:r>
            <a:r>
              <a:rPr lang="en-US" sz="1800" dirty="0"/>
              <a:t>, 2007).</a:t>
            </a:r>
          </a:p>
          <a:p>
            <a:endParaRPr lang="en-US" sz="1700" dirty="0"/>
          </a:p>
        </p:txBody>
      </p:sp>
    </p:spTree>
    <p:extLst>
      <p:ext uri="{BB962C8B-B14F-4D97-AF65-F5344CB8AC3E}">
        <p14:creationId xmlns:p14="http://schemas.microsoft.com/office/powerpoint/2010/main" val="2236119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D19670-C9B1-00EB-3944-60C357FA67DC}"/>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Concept of CSR</a:t>
            </a:r>
          </a:p>
        </p:txBody>
      </p:sp>
      <p:sp>
        <p:nvSpPr>
          <p:cNvPr id="3" name="Content Placeholder 2">
            <a:extLst>
              <a:ext uri="{FF2B5EF4-FFF2-40B4-BE49-F238E27FC236}">
                <a16:creationId xmlns:a16="http://schemas.microsoft.com/office/drawing/2014/main" id="{DA2A13CA-C2EE-0950-4B70-1C4108F06819}"/>
              </a:ext>
            </a:extLst>
          </p:cNvPr>
          <p:cNvSpPr>
            <a:spLocks noGrp="1"/>
          </p:cNvSpPr>
          <p:nvPr>
            <p:ph idx="1"/>
          </p:nvPr>
        </p:nvSpPr>
        <p:spPr>
          <a:xfrm>
            <a:off x="4810259" y="649480"/>
            <a:ext cx="6555347" cy="5546047"/>
          </a:xfrm>
        </p:spPr>
        <p:txBody>
          <a:bodyPr anchor="ctr">
            <a:normAutofit/>
          </a:bodyPr>
          <a:lstStyle/>
          <a:p>
            <a:r>
              <a:rPr lang="en-US" sz="2000" dirty="0"/>
              <a:t>7.	</a:t>
            </a:r>
            <a:r>
              <a:rPr lang="en-US" sz="2000" dirty="0" err="1"/>
              <a:t>Enderle</a:t>
            </a:r>
            <a:r>
              <a:rPr lang="en-US" sz="2000" dirty="0"/>
              <a:t> and Tavis (1998) corporate social responsibility is ‘the policy and practice of a corporation’s social involvement over and beyond its legal obligations for the benefit of the society at large’.</a:t>
            </a:r>
          </a:p>
          <a:p>
            <a:r>
              <a:rPr lang="en-US" sz="2000" dirty="0"/>
              <a:t>8.	</a:t>
            </a:r>
            <a:r>
              <a:rPr lang="en-US" sz="2000" dirty="0" err="1"/>
              <a:t>Angelidis</a:t>
            </a:r>
            <a:r>
              <a:rPr lang="en-US" sz="2000" dirty="0"/>
              <a:t> and Ibrahim (1993), corporate social responsibility is ‘corporate social actions whose purpose is to satisfy social needs’. </a:t>
            </a:r>
          </a:p>
          <a:p>
            <a:r>
              <a:rPr lang="en-US" sz="2000" dirty="0"/>
              <a:t>9.	Lerner and Fryxell (1988) CSR describes the extent to which organizational outcomes are consistent with societal values and expectations.</a:t>
            </a:r>
          </a:p>
          <a:p>
            <a:endParaRPr lang="en-US" sz="2000" dirty="0"/>
          </a:p>
        </p:txBody>
      </p:sp>
    </p:spTree>
    <p:extLst>
      <p:ext uri="{BB962C8B-B14F-4D97-AF65-F5344CB8AC3E}">
        <p14:creationId xmlns:p14="http://schemas.microsoft.com/office/powerpoint/2010/main" val="42507951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3F771D-A95E-BFAD-96D3-44D1D219D8D6}"/>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Significance of CSR to a business </a:t>
            </a:r>
          </a:p>
        </p:txBody>
      </p:sp>
      <p:sp>
        <p:nvSpPr>
          <p:cNvPr id="3" name="Content Placeholder 2">
            <a:extLst>
              <a:ext uri="{FF2B5EF4-FFF2-40B4-BE49-F238E27FC236}">
                <a16:creationId xmlns:a16="http://schemas.microsoft.com/office/drawing/2014/main" id="{3C35A511-272A-EC3F-8C32-AF7902DB5F1D}"/>
              </a:ext>
            </a:extLst>
          </p:cNvPr>
          <p:cNvSpPr>
            <a:spLocks noGrp="1"/>
          </p:cNvSpPr>
          <p:nvPr>
            <p:ph idx="1"/>
          </p:nvPr>
        </p:nvSpPr>
        <p:spPr>
          <a:xfrm>
            <a:off x="4810259" y="649480"/>
            <a:ext cx="6555347" cy="5546047"/>
          </a:xfrm>
        </p:spPr>
        <p:txBody>
          <a:bodyPr anchor="ctr">
            <a:normAutofit/>
          </a:bodyPr>
          <a:lstStyle/>
          <a:p>
            <a:r>
              <a:rPr lang="en-US" sz="2000"/>
              <a:t>1. Reputation and Brand Loyalty: CSR leads to enhanced brand image and trust credibility. Trust and Credibility implies demonstrating a commitment to social and environmental issues which helps in building trust with stakeholders, including customers, investors, and employees.</a:t>
            </a:r>
          </a:p>
          <a:p>
            <a:r>
              <a:rPr lang="en-US" sz="2000"/>
              <a:t>2. Competitive Advantage: this is achieved through differentiation and innovation. Businesses that go beyond profit-making to address social and environmental concerns can attract customers who prioritize ethical consumption. </a:t>
            </a:r>
          </a:p>
          <a:p>
            <a:r>
              <a:rPr lang="en-US" sz="2000"/>
              <a:t>3. Employee Engagement and Retention; this is expressed through attracting talents and employee motivation and morale. </a:t>
            </a:r>
          </a:p>
          <a:p>
            <a:r>
              <a:rPr lang="en-US" sz="2000"/>
              <a:t>4. Operational Efficiency and Cost Savings: this is achieved through sustainable policies and practices as well as through long-term viability thinking. </a:t>
            </a:r>
          </a:p>
        </p:txBody>
      </p:sp>
    </p:spTree>
    <p:extLst>
      <p:ext uri="{BB962C8B-B14F-4D97-AF65-F5344CB8AC3E}">
        <p14:creationId xmlns:p14="http://schemas.microsoft.com/office/powerpoint/2010/main" val="26179507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3F771D-A95E-BFAD-96D3-44D1D219D8D6}"/>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Significance of CSR to a business </a:t>
            </a:r>
          </a:p>
        </p:txBody>
      </p:sp>
      <p:sp>
        <p:nvSpPr>
          <p:cNvPr id="3" name="Content Placeholder 2">
            <a:extLst>
              <a:ext uri="{FF2B5EF4-FFF2-40B4-BE49-F238E27FC236}">
                <a16:creationId xmlns:a16="http://schemas.microsoft.com/office/drawing/2014/main" id="{3C35A511-272A-EC3F-8C32-AF7902DB5F1D}"/>
              </a:ext>
            </a:extLst>
          </p:cNvPr>
          <p:cNvSpPr>
            <a:spLocks noGrp="1"/>
          </p:cNvSpPr>
          <p:nvPr>
            <p:ph idx="1"/>
          </p:nvPr>
        </p:nvSpPr>
        <p:spPr>
          <a:xfrm>
            <a:off x="4810259" y="649480"/>
            <a:ext cx="6555347" cy="5546047"/>
          </a:xfrm>
        </p:spPr>
        <p:txBody>
          <a:bodyPr anchor="ctr">
            <a:normAutofit/>
          </a:bodyPr>
          <a:lstStyle/>
          <a:p>
            <a:r>
              <a:rPr lang="en-US" sz="2000"/>
              <a:t>5. Risk Management: this is addressed through regulatory compliance and crisis management. Stakeholders may be more forgiving if a socially responsible company encounters issues.</a:t>
            </a:r>
          </a:p>
          <a:p>
            <a:r>
              <a:rPr lang="en-US" sz="2000"/>
              <a:t>6. Market Opportunities and Revenue Growth.  CSR can open up new market opportunities, particularly in areas where social or environmental needs are unmet.</a:t>
            </a:r>
          </a:p>
          <a:p>
            <a:r>
              <a:rPr lang="en-US" sz="2000"/>
              <a:t>7. Investor Attraction and Financial Performance: More investors are incorporating environmental, social, and governance (ESG) criteria into their decision-making. Companies with strong CSR practices may attract more investment. </a:t>
            </a:r>
          </a:p>
          <a:p>
            <a:r>
              <a:rPr lang="en-US" sz="2000"/>
              <a:t>8. Community Relations and Social Impact: CSR activities that support community development, education, and health can lead to a more stable and prosperous society, which in turn benefits businesses operating within that community. </a:t>
            </a:r>
          </a:p>
        </p:txBody>
      </p:sp>
    </p:spTree>
    <p:extLst>
      <p:ext uri="{BB962C8B-B14F-4D97-AF65-F5344CB8AC3E}">
        <p14:creationId xmlns:p14="http://schemas.microsoft.com/office/powerpoint/2010/main" val="2212632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0B01C51-E8E7-6035-2591-7DDDBC00B1D5}"/>
              </a:ext>
            </a:extLst>
          </p:cNvPr>
          <p:cNvSpPr>
            <a:spLocks noGrp="1"/>
          </p:cNvSpPr>
          <p:nvPr>
            <p:ph type="title"/>
          </p:nvPr>
        </p:nvSpPr>
        <p:spPr>
          <a:xfrm>
            <a:off x="4572001" y="601744"/>
            <a:ext cx="6781800" cy="1338696"/>
          </a:xfrm>
        </p:spPr>
        <p:txBody>
          <a:bodyPr>
            <a:normAutofit/>
          </a:bodyPr>
          <a:lstStyle/>
          <a:p>
            <a:r>
              <a:rPr lang="en-US" dirty="0"/>
              <a:t>Link between marketing and CSR</a:t>
            </a:r>
          </a:p>
        </p:txBody>
      </p:sp>
      <p:pic>
        <p:nvPicPr>
          <p:cNvPr id="5" name="Picture 4" descr="Green dialogue boxes">
            <a:extLst>
              <a:ext uri="{FF2B5EF4-FFF2-40B4-BE49-F238E27FC236}">
                <a16:creationId xmlns:a16="http://schemas.microsoft.com/office/drawing/2014/main" id="{554327FE-17DA-A68A-6687-71BBBFB7C41F}"/>
              </a:ext>
            </a:extLst>
          </p:cNvPr>
          <p:cNvPicPr>
            <a:picLocks noChangeAspect="1"/>
          </p:cNvPicPr>
          <p:nvPr/>
        </p:nvPicPr>
        <p:blipFill rotWithShape="1">
          <a:blip r:embed="rId2"/>
          <a:srcRect l="24296" r="30126" b="2"/>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06C192A6-7D37-E567-18C3-251CC86317EF}"/>
              </a:ext>
            </a:extLst>
          </p:cNvPr>
          <p:cNvSpPr>
            <a:spLocks noGrp="1"/>
          </p:cNvSpPr>
          <p:nvPr>
            <p:ph idx="1"/>
          </p:nvPr>
        </p:nvSpPr>
        <p:spPr>
          <a:xfrm>
            <a:off x="4572001" y="2201958"/>
            <a:ext cx="6781800" cy="3900730"/>
          </a:xfrm>
        </p:spPr>
        <p:txBody>
          <a:bodyPr anchor="t">
            <a:normAutofit/>
          </a:bodyPr>
          <a:lstStyle/>
          <a:p>
            <a:r>
              <a:rPr lang="en-US" sz="2000"/>
              <a:t>To understand the link between marketing and CSR, Sanclemente (2012), has made the following observations. </a:t>
            </a:r>
          </a:p>
          <a:p>
            <a:r>
              <a:rPr lang="en-US" sz="2000"/>
              <a:t>1. Broadening of the concept of marketing</a:t>
            </a:r>
          </a:p>
          <a:p>
            <a:r>
              <a:rPr lang="en-US" sz="2000"/>
              <a:t>2. Marketing and society </a:t>
            </a:r>
          </a:p>
          <a:p>
            <a:r>
              <a:rPr lang="en-US" sz="2000"/>
              <a:t>3. CSR, corporate associations, images, reputations and stakeholders. The needs of the company stakeholders are also considered.</a:t>
            </a:r>
          </a:p>
          <a:p>
            <a:r>
              <a:rPr lang="en-US" sz="2000"/>
              <a:t>4. The relationship between CSR and overall company performance: This involves considering CSR as a corporate strategy and as a source of competitive advantage in organizations. </a:t>
            </a:r>
          </a:p>
        </p:txBody>
      </p:sp>
    </p:spTree>
    <p:extLst>
      <p:ext uri="{BB962C8B-B14F-4D97-AF65-F5344CB8AC3E}">
        <p14:creationId xmlns:p14="http://schemas.microsoft.com/office/powerpoint/2010/main" val="7994983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0B01C51-E8E7-6035-2591-7DDDBC00B1D5}"/>
              </a:ext>
            </a:extLst>
          </p:cNvPr>
          <p:cNvSpPr>
            <a:spLocks noGrp="1"/>
          </p:cNvSpPr>
          <p:nvPr>
            <p:ph type="title"/>
          </p:nvPr>
        </p:nvSpPr>
        <p:spPr>
          <a:xfrm>
            <a:off x="4572001" y="601744"/>
            <a:ext cx="6781800" cy="1338696"/>
          </a:xfrm>
        </p:spPr>
        <p:txBody>
          <a:bodyPr>
            <a:normAutofit/>
          </a:bodyPr>
          <a:lstStyle/>
          <a:p>
            <a:r>
              <a:rPr lang="en-US" dirty="0"/>
              <a:t>Link between marketing and CSR</a:t>
            </a:r>
          </a:p>
        </p:txBody>
      </p:sp>
      <p:pic>
        <p:nvPicPr>
          <p:cNvPr id="5" name="Picture 4" descr="Green dialogue boxes">
            <a:extLst>
              <a:ext uri="{FF2B5EF4-FFF2-40B4-BE49-F238E27FC236}">
                <a16:creationId xmlns:a16="http://schemas.microsoft.com/office/drawing/2014/main" id="{DA1C7453-5D73-3C4D-AED0-D0D2E7EDC94B}"/>
              </a:ext>
            </a:extLst>
          </p:cNvPr>
          <p:cNvPicPr>
            <a:picLocks noChangeAspect="1"/>
          </p:cNvPicPr>
          <p:nvPr/>
        </p:nvPicPr>
        <p:blipFill rotWithShape="1">
          <a:blip r:embed="rId2"/>
          <a:srcRect l="24296" r="30126" b="2"/>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06C192A6-7D37-E567-18C3-251CC86317EF}"/>
              </a:ext>
            </a:extLst>
          </p:cNvPr>
          <p:cNvSpPr>
            <a:spLocks noGrp="1"/>
          </p:cNvSpPr>
          <p:nvPr>
            <p:ph idx="1"/>
          </p:nvPr>
        </p:nvSpPr>
        <p:spPr>
          <a:xfrm>
            <a:off x="4572001" y="2201958"/>
            <a:ext cx="6781800" cy="3900730"/>
          </a:xfrm>
        </p:spPr>
        <p:txBody>
          <a:bodyPr anchor="t">
            <a:normAutofit/>
          </a:bodyPr>
          <a:lstStyle/>
          <a:p>
            <a:r>
              <a:rPr lang="en-US" sz="2000"/>
              <a:t>5.	Specific dimensions of social responsibility in marketing:</a:t>
            </a:r>
          </a:p>
          <a:p>
            <a:r>
              <a:rPr lang="en-US" sz="2000"/>
              <a:t> Marketing ethics; retailing and CSR; social marketing</a:t>
            </a:r>
          </a:p>
          <a:p>
            <a:r>
              <a:rPr lang="en-US" sz="2000"/>
              <a:t>‘Cause-related marketing;’’ fair trade, responsible consumption</a:t>
            </a:r>
          </a:p>
          <a:p>
            <a:r>
              <a:rPr lang="en-US" sz="2000"/>
              <a:t> Consumer vulnerability; philanthropy; green marketing</a:t>
            </a:r>
          </a:p>
          <a:p>
            <a:r>
              <a:rPr lang="en-US" sz="2000"/>
              <a:t> ‘‘Greenwashing;’’ and responsible marketing</a:t>
            </a:r>
          </a:p>
          <a:p>
            <a:r>
              <a:rPr lang="en-US" sz="2000"/>
              <a:t> Social/environmental aspects</a:t>
            </a:r>
          </a:p>
        </p:txBody>
      </p:sp>
    </p:spTree>
    <p:extLst>
      <p:ext uri="{BB962C8B-B14F-4D97-AF65-F5344CB8AC3E}">
        <p14:creationId xmlns:p14="http://schemas.microsoft.com/office/powerpoint/2010/main" val="10037134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9A45B3-47C9-24DE-DA0D-4AB11B23B9FC}"/>
              </a:ext>
            </a:extLst>
          </p:cNvPr>
          <p:cNvSpPr>
            <a:spLocks noGrp="1"/>
          </p:cNvSpPr>
          <p:nvPr>
            <p:ph type="title"/>
          </p:nvPr>
        </p:nvSpPr>
        <p:spPr>
          <a:xfrm>
            <a:off x="4572001" y="601744"/>
            <a:ext cx="6781800" cy="1338696"/>
          </a:xfrm>
        </p:spPr>
        <p:txBody>
          <a:bodyPr>
            <a:normAutofit/>
          </a:bodyPr>
          <a:lstStyle/>
          <a:p>
            <a:r>
              <a:rPr lang="en-US" dirty="0"/>
              <a:t>Types of CSR marketing </a:t>
            </a:r>
          </a:p>
        </p:txBody>
      </p:sp>
      <p:pic>
        <p:nvPicPr>
          <p:cNvPr id="5" name="Picture 4">
            <a:extLst>
              <a:ext uri="{FF2B5EF4-FFF2-40B4-BE49-F238E27FC236}">
                <a16:creationId xmlns:a16="http://schemas.microsoft.com/office/drawing/2014/main" id="{3D504502-A368-39FA-8983-EC1C13709C40}"/>
              </a:ext>
            </a:extLst>
          </p:cNvPr>
          <p:cNvPicPr>
            <a:picLocks noChangeAspect="1"/>
          </p:cNvPicPr>
          <p:nvPr/>
        </p:nvPicPr>
        <p:blipFill rotWithShape="1">
          <a:blip r:embed="rId2"/>
          <a:srcRect l="23622" r="45581"/>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5821090D-CB5B-A869-8AB7-DD3F762588C0}"/>
              </a:ext>
            </a:extLst>
          </p:cNvPr>
          <p:cNvSpPr>
            <a:spLocks noGrp="1"/>
          </p:cNvSpPr>
          <p:nvPr>
            <p:ph idx="1"/>
          </p:nvPr>
        </p:nvSpPr>
        <p:spPr>
          <a:xfrm>
            <a:off x="4572001" y="2201958"/>
            <a:ext cx="6781800" cy="3900730"/>
          </a:xfrm>
        </p:spPr>
        <p:txBody>
          <a:bodyPr anchor="t">
            <a:normAutofit/>
          </a:bodyPr>
          <a:lstStyle/>
          <a:p>
            <a:r>
              <a:rPr lang="en-US" sz="2000"/>
              <a:t>Specific dimensions of CSR marketing as outlined by Kotler and Lee (2005) will include the following.</a:t>
            </a:r>
          </a:p>
          <a:p>
            <a:r>
              <a:rPr lang="en-US" sz="2000"/>
              <a:t>1. Cause promotions is about supporting a social cause through promotional sponsorship and the support can be contributed as fundraising, participation and so on. </a:t>
            </a:r>
          </a:p>
          <a:p>
            <a:r>
              <a:rPr lang="en-US" sz="2000"/>
              <a:t>Cause promotion is a strategy where businesses support and raise awareness for social or environmental issues without directly linking their efforts to a specific product or sales campaign.</a:t>
            </a:r>
          </a:p>
          <a:p>
            <a:r>
              <a:rPr lang="en-US" sz="2000"/>
              <a:t> The primary goal is to leverage the company's resources, brand influence, and platforms to promote a cause, encourage public engagement, and drive positive change.</a:t>
            </a:r>
          </a:p>
          <a:p>
            <a:endParaRPr lang="en-US" sz="2000"/>
          </a:p>
        </p:txBody>
      </p:sp>
    </p:spTree>
    <p:extLst>
      <p:ext uri="{BB962C8B-B14F-4D97-AF65-F5344CB8AC3E}">
        <p14:creationId xmlns:p14="http://schemas.microsoft.com/office/powerpoint/2010/main" val="35410892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9A45B3-47C9-24DE-DA0D-4AB11B23B9FC}"/>
              </a:ext>
            </a:extLst>
          </p:cNvPr>
          <p:cNvSpPr>
            <a:spLocks noGrp="1"/>
          </p:cNvSpPr>
          <p:nvPr>
            <p:ph type="title"/>
          </p:nvPr>
        </p:nvSpPr>
        <p:spPr>
          <a:xfrm>
            <a:off x="4572001" y="601744"/>
            <a:ext cx="6781800" cy="1338696"/>
          </a:xfrm>
        </p:spPr>
        <p:txBody>
          <a:bodyPr>
            <a:normAutofit/>
          </a:bodyPr>
          <a:lstStyle/>
          <a:p>
            <a:r>
              <a:rPr lang="en-US" dirty="0"/>
              <a:t>Types of CSR marketing </a:t>
            </a:r>
          </a:p>
        </p:txBody>
      </p:sp>
      <p:pic>
        <p:nvPicPr>
          <p:cNvPr id="5" name="Picture 4">
            <a:extLst>
              <a:ext uri="{FF2B5EF4-FFF2-40B4-BE49-F238E27FC236}">
                <a16:creationId xmlns:a16="http://schemas.microsoft.com/office/drawing/2014/main" id="{F92FFDFD-F939-0869-8CD7-CF3C9C34633D}"/>
              </a:ext>
            </a:extLst>
          </p:cNvPr>
          <p:cNvPicPr>
            <a:picLocks noChangeAspect="1"/>
          </p:cNvPicPr>
          <p:nvPr/>
        </p:nvPicPr>
        <p:blipFill rotWithShape="1">
          <a:blip r:embed="rId2"/>
          <a:srcRect l="23622" r="45581"/>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5821090D-CB5B-A869-8AB7-DD3F762588C0}"/>
              </a:ext>
            </a:extLst>
          </p:cNvPr>
          <p:cNvSpPr>
            <a:spLocks noGrp="1"/>
          </p:cNvSpPr>
          <p:nvPr>
            <p:ph idx="1"/>
          </p:nvPr>
        </p:nvSpPr>
        <p:spPr>
          <a:xfrm>
            <a:off x="4572001" y="2201958"/>
            <a:ext cx="6781800" cy="3900730"/>
          </a:xfrm>
        </p:spPr>
        <p:txBody>
          <a:bodyPr anchor="t">
            <a:normAutofit/>
          </a:bodyPr>
          <a:lstStyle/>
          <a:p>
            <a:r>
              <a:rPr lang="en-US" sz="2000"/>
              <a:t>Key Characteristics of Cause Promotion:</a:t>
            </a:r>
          </a:p>
          <a:p>
            <a:r>
              <a:rPr lang="en-US" sz="2000"/>
              <a:t>Awareness and Education</a:t>
            </a:r>
          </a:p>
          <a:p>
            <a:r>
              <a:rPr lang="en-US" sz="2000"/>
              <a:t>Partnerships: </a:t>
            </a:r>
          </a:p>
          <a:p>
            <a:r>
              <a:rPr lang="en-US" sz="2000"/>
              <a:t>Use of Media and Marketing Channels: </a:t>
            </a:r>
          </a:p>
          <a:p>
            <a:r>
              <a:rPr lang="en-US" sz="2000"/>
              <a:t>Non-commercial Focus: Unlike cause-related marketing, cause promotion does not directly tie the campaign to sales or product purchases.</a:t>
            </a:r>
          </a:p>
          <a:p>
            <a:endParaRPr lang="en-US" sz="2000"/>
          </a:p>
        </p:txBody>
      </p:sp>
    </p:spTree>
    <p:extLst>
      <p:ext uri="{BB962C8B-B14F-4D97-AF65-F5344CB8AC3E}">
        <p14:creationId xmlns:p14="http://schemas.microsoft.com/office/powerpoint/2010/main" val="39926368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9A45B3-47C9-24DE-DA0D-4AB11B23B9FC}"/>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Types of CSR marketing </a:t>
            </a:r>
          </a:p>
        </p:txBody>
      </p:sp>
      <p:sp>
        <p:nvSpPr>
          <p:cNvPr id="3" name="Content Placeholder 2">
            <a:extLst>
              <a:ext uri="{FF2B5EF4-FFF2-40B4-BE49-F238E27FC236}">
                <a16:creationId xmlns:a16="http://schemas.microsoft.com/office/drawing/2014/main" id="{5821090D-CB5B-A869-8AB7-DD3F762588C0}"/>
              </a:ext>
            </a:extLst>
          </p:cNvPr>
          <p:cNvSpPr>
            <a:spLocks noGrp="1"/>
          </p:cNvSpPr>
          <p:nvPr>
            <p:ph idx="1"/>
          </p:nvPr>
        </p:nvSpPr>
        <p:spPr>
          <a:xfrm>
            <a:off x="4810259" y="649480"/>
            <a:ext cx="6555347" cy="5546047"/>
          </a:xfrm>
        </p:spPr>
        <p:txBody>
          <a:bodyPr anchor="ctr">
            <a:normAutofit/>
          </a:bodyPr>
          <a:lstStyle/>
          <a:p>
            <a:r>
              <a:rPr lang="en-US" sz="2000"/>
              <a:t>Benefits of Cause Promotion:</a:t>
            </a:r>
          </a:p>
          <a:p>
            <a:r>
              <a:rPr lang="en-US" sz="2000"/>
              <a:t>Public Engagement: Increases awareness and encourages public involvement in important social and environmental issues.</a:t>
            </a:r>
          </a:p>
          <a:p>
            <a:r>
              <a:rPr lang="en-US" sz="2000"/>
              <a:t>Brand Reputation: Enhances the company’s reputation as a socially responsible and ethical entity, fostering goodwill among consumers and stakeholders.</a:t>
            </a:r>
          </a:p>
          <a:p>
            <a:r>
              <a:rPr lang="en-US" sz="2000"/>
              <a:t>Community Impact: Drives positive social change by educating the public and mobilizing resources to address critical issues.</a:t>
            </a:r>
          </a:p>
          <a:p>
            <a:r>
              <a:rPr lang="en-US" sz="2000"/>
              <a:t>Employee Pride: Boosts employee morale and engagement as they take pride in their company’s commitment to meaningful causes.</a:t>
            </a:r>
          </a:p>
          <a:p>
            <a:endParaRPr lang="en-US" sz="2000"/>
          </a:p>
        </p:txBody>
      </p:sp>
    </p:spTree>
    <p:extLst>
      <p:ext uri="{BB962C8B-B14F-4D97-AF65-F5344CB8AC3E}">
        <p14:creationId xmlns:p14="http://schemas.microsoft.com/office/powerpoint/2010/main" val="39734644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0B4A7E-F943-41DE-41AD-86EA5D517219}"/>
              </a:ext>
            </a:extLst>
          </p:cNvPr>
          <p:cNvSpPr>
            <a:spLocks noGrp="1"/>
          </p:cNvSpPr>
          <p:nvPr>
            <p:ph type="title"/>
          </p:nvPr>
        </p:nvSpPr>
        <p:spPr>
          <a:xfrm>
            <a:off x="4553733" y="548464"/>
            <a:ext cx="6798541" cy="1675623"/>
          </a:xfrm>
        </p:spPr>
        <p:txBody>
          <a:bodyPr anchor="b">
            <a:normAutofit/>
          </a:bodyPr>
          <a:lstStyle/>
          <a:p>
            <a:r>
              <a:rPr lang="en-US" sz="4000"/>
              <a:t>Types of CSR marketing</a:t>
            </a:r>
          </a:p>
        </p:txBody>
      </p:sp>
      <p:pic>
        <p:nvPicPr>
          <p:cNvPr id="5" name="Picture 4" descr="Green dialogue boxes">
            <a:extLst>
              <a:ext uri="{FF2B5EF4-FFF2-40B4-BE49-F238E27FC236}">
                <a16:creationId xmlns:a16="http://schemas.microsoft.com/office/drawing/2014/main" id="{41508A22-AD70-A719-8B64-17FC5B769C9D}"/>
              </a:ext>
            </a:extLst>
          </p:cNvPr>
          <p:cNvPicPr>
            <a:picLocks noChangeAspect="1"/>
          </p:cNvPicPr>
          <p:nvPr/>
        </p:nvPicPr>
        <p:blipFill rotWithShape="1">
          <a:blip r:embed="rId2"/>
          <a:srcRect l="21615" r="27444" b="2"/>
          <a:stretch/>
        </p:blipFill>
        <p:spPr>
          <a:xfrm>
            <a:off x="1" y="10"/>
            <a:ext cx="4196496" cy="6857990"/>
          </a:xfrm>
          <a:prstGeom prst="rect">
            <a:avLst/>
          </a:prstGeom>
          <a:effectLst/>
        </p:spPr>
      </p:pic>
      <p:sp>
        <p:nvSpPr>
          <p:cNvPr id="3" name="Content Placeholder 2">
            <a:extLst>
              <a:ext uri="{FF2B5EF4-FFF2-40B4-BE49-F238E27FC236}">
                <a16:creationId xmlns:a16="http://schemas.microsoft.com/office/drawing/2014/main" id="{0141CE97-50C5-7AAC-FF2B-5311BEF001D3}"/>
              </a:ext>
            </a:extLst>
          </p:cNvPr>
          <p:cNvSpPr>
            <a:spLocks noGrp="1"/>
          </p:cNvSpPr>
          <p:nvPr>
            <p:ph idx="1"/>
          </p:nvPr>
        </p:nvSpPr>
        <p:spPr>
          <a:xfrm>
            <a:off x="4553734" y="2409830"/>
            <a:ext cx="6798539" cy="3705217"/>
          </a:xfrm>
        </p:spPr>
        <p:txBody>
          <a:bodyPr>
            <a:normAutofit/>
          </a:bodyPr>
          <a:lstStyle/>
          <a:p>
            <a:r>
              <a:rPr lang="en-US" sz="1900"/>
              <a:t>2. Cause-related marketing activity starts when a corporation decides to donate a given revenue percentage to a cause that is based on the product sales or usage. </a:t>
            </a:r>
          </a:p>
          <a:p>
            <a:r>
              <a:rPr lang="en-US" sz="1900"/>
              <a:t>Cause-related marketing (CRM) is a strategy where businesses align themselves with a social or environmental cause to benefit both the cause and the company. </a:t>
            </a:r>
          </a:p>
          <a:p>
            <a:r>
              <a:rPr lang="en-US" sz="1900"/>
              <a:t>This approach involves a partnership between a for-profit business and a non-profit organization, where the business commits to donating a portion of proceeds from specific products or services to the non-profit or its initiatives. </a:t>
            </a:r>
          </a:p>
          <a:p>
            <a:r>
              <a:rPr lang="en-US" sz="1900"/>
              <a:t>The primary goal is to drive sales while simultaneously raising awareness and funds for the cause.</a:t>
            </a:r>
          </a:p>
          <a:p>
            <a:endParaRPr lang="en-US" sz="1900"/>
          </a:p>
        </p:txBody>
      </p:sp>
    </p:spTree>
    <p:extLst>
      <p:ext uri="{BB962C8B-B14F-4D97-AF65-F5344CB8AC3E}">
        <p14:creationId xmlns:p14="http://schemas.microsoft.com/office/powerpoint/2010/main" val="23097335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0B4A7E-F943-41DE-41AD-86EA5D517219}"/>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Types of CSR marketing</a:t>
            </a:r>
          </a:p>
        </p:txBody>
      </p:sp>
      <p:sp>
        <p:nvSpPr>
          <p:cNvPr id="3" name="Content Placeholder 2">
            <a:extLst>
              <a:ext uri="{FF2B5EF4-FFF2-40B4-BE49-F238E27FC236}">
                <a16:creationId xmlns:a16="http://schemas.microsoft.com/office/drawing/2014/main" id="{0141CE97-50C5-7AAC-FF2B-5311BEF001D3}"/>
              </a:ext>
            </a:extLst>
          </p:cNvPr>
          <p:cNvSpPr>
            <a:spLocks noGrp="1"/>
          </p:cNvSpPr>
          <p:nvPr>
            <p:ph idx="1"/>
          </p:nvPr>
        </p:nvSpPr>
        <p:spPr>
          <a:xfrm>
            <a:off x="4810259" y="649480"/>
            <a:ext cx="6555347" cy="5546047"/>
          </a:xfrm>
        </p:spPr>
        <p:txBody>
          <a:bodyPr anchor="ctr">
            <a:normAutofit/>
          </a:bodyPr>
          <a:lstStyle/>
          <a:p>
            <a:r>
              <a:rPr lang="en-US" sz="2000"/>
              <a:t>Key Characteristics of Cause-related Marketing:</a:t>
            </a:r>
          </a:p>
          <a:p>
            <a:r>
              <a:rPr lang="en-US" sz="2000"/>
              <a:t>Mutual Benefit: Both the business and the non-profit organization benefit from the partnership. </a:t>
            </a:r>
          </a:p>
          <a:p>
            <a:r>
              <a:rPr lang="en-US" sz="2000"/>
              <a:t>Product or Service Linkage: The marketing campaign is often linked to the sale of a specific product or service, with a portion of the sales revenue going to the cause.</a:t>
            </a:r>
          </a:p>
          <a:p>
            <a:r>
              <a:rPr lang="en-US" sz="2000"/>
              <a:t>Promotion and Awareness: The campaign includes efforts to promote the cause, raising awareness among consumers and encouraging them to support the cause through their purchases.</a:t>
            </a:r>
          </a:p>
          <a:p>
            <a:endParaRPr lang="en-US" sz="2000"/>
          </a:p>
        </p:txBody>
      </p:sp>
    </p:spTree>
    <p:extLst>
      <p:ext uri="{BB962C8B-B14F-4D97-AF65-F5344CB8AC3E}">
        <p14:creationId xmlns:p14="http://schemas.microsoft.com/office/powerpoint/2010/main" val="42316451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0B4A7E-F943-41DE-41AD-86EA5D517219}"/>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Types of CSR marketing</a:t>
            </a:r>
          </a:p>
        </p:txBody>
      </p:sp>
      <p:sp>
        <p:nvSpPr>
          <p:cNvPr id="3" name="Content Placeholder 2">
            <a:extLst>
              <a:ext uri="{FF2B5EF4-FFF2-40B4-BE49-F238E27FC236}">
                <a16:creationId xmlns:a16="http://schemas.microsoft.com/office/drawing/2014/main" id="{0141CE97-50C5-7AAC-FF2B-5311BEF001D3}"/>
              </a:ext>
            </a:extLst>
          </p:cNvPr>
          <p:cNvSpPr>
            <a:spLocks noGrp="1"/>
          </p:cNvSpPr>
          <p:nvPr>
            <p:ph idx="1"/>
          </p:nvPr>
        </p:nvSpPr>
        <p:spPr>
          <a:xfrm>
            <a:off x="4810259" y="649480"/>
            <a:ext cx="6555347" cy="5546047"/>
          </a:xfrm>
        </p:spPr>
        <p:txBody>
          <a:bodyPr anchor="ctr">
            <a:normAutofit/>
          </a:bodyPr>
          <a:lstStyle/>
          <a:p>
            <a:r>
              <a:rPr lang="en-US" sz="2000"/>
              <a:t>Benefits of Cause-related Marketing:</a:t>
            </a:r>
          </a:p>
          <a:p>
            <a:r>
              <a:rPr lang="en-US" sz="2000"/>
              <a:t>Enhanced Brand Image: Associating with a good cause can improve a company's public perception and build brand loyalty.</a:t>
            </a:r>
          </a:p>
          <a:p>
            <a:r>
              <a:rPr lang="en-US" sz="2000"/>
              <a:t>Increased Sales: Consumers are often more likely to purchase products that support a cause they care about, driving sales for the company.</a:t>
            </a:r>
          </a:p>
          <a:p>
            <a:r>
              <a:rPr lang="en-US" sz="2000"/>
              <a:t>Customer Engagement: CRM campaigns can engage customers on a deeper level, fostering a sense of community and shared purpose.</a:t>
            </a:r>
          </a:p>
          <a:p>
            <a:r>
              <a:rPr lang="en-US" sz="2000"/>
              <a:t>Social Impact: By supporting important causes, businesses can contribute positively to society, addressing issues such as poverty, health, and environmental sustainability.</a:t>
            </a:r>
          </a:p>
          <a:p>
            <a:endParaRPr lang="en-US" sz="2000"/>
          </a:p>
        </p:txBody>
      </p:sp>
    </p:spTree>
    <p:extLst>
      <p:ext uri="{BB962C8B-B14F-4D97-AF65-F5344CB8AC3E}">
        <p14:creationId xmlns:p14="http://schemas.microsoft.com/office/powerpoint/2010/main" val="36146718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25211B-13B8-7719-CE79-B7F7F6D82E1F}"/>
              </a:ext>
            </a:extLst>
          </p:cNvPr>
          <p:cNvSpPr>
            <a:spLocks noGrp="1"/>
          </p:cNvSpPr>
          <p:nvPr>
            <p:ph type="title"/>
          </p:nvPr>
        </p:nvSpPr>
        <p:spPr>
          <a:xfrm>
            <a:off x="686834" y="1153572"/>
            <a:ext cx="3200400" cy="4461163"/>
          </a:xfrm>
        </p:spPr>
        <p:txBody>
          <a:bodyPr>
            <a:normAutofit/>
          </a:bodyPr>
          <a:lstStyle/>
          <a:p>
            <a:r>
              <a:rPr lang="en-US">
                <a:solidFill>
                  <a:srgbClr val="FFFFFF"/>
                </a:solidFill>
              </a:rPr>
              <a:t>Types of CSR marketing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B340FF2-8910-B33B-9355-CBC373938D0A}"/>
              </a:ext>
            </a:extLst>
          </p:cNvPr>
          <p:cNvSpPr>
            <a:spLocks noGrp="1"/>
          </p:cNvSpPr>
          <p:nvPr>
            <p:ph idx="1"/>
          </p:nvPr>
        </p:nvSpPr>
        <p:spPr>
          <a:xfrm>
            <a:off x="4447308" y="591344"/>
            <a:ext cx="6906491" cy="5585619"/>
          </a:xfrm>
        </p:spPr>
        <p:txBody>
          <a:bodyPr anchor="ctr">
            <a:normAutofit/>
          </a:bodyPr>
          <a:lstStyle/>
          <a:p>
            <a:r>
              <a:rPr lang="en-US" sz="2200"/>
              <a:t>3.	Corporate social marketing focuses more on behavioral change which supports the campaign that rely upon such matter and for instance it could be an example of public health, safety, and community well being. </a:t>
            </a:r>
          </a:p>
          <a:p>
            <a:r>
              <a:rPr lang="en-US" sz="2200"/>
              <a:t>Corporate social marketing (CSM) is a strategy where businesses use marketing techniques to promote behavior change that benefits society as a whole. </a:t>
            </a:r>
          </a:p>
          <a:p>
            <a:r>
              <a:rPr lang="en-US" sz="2200"/>
              <a:t>Unlike cause-related marketing, which focuses on raising funds and awareness for a specific cause, CSM aims to influence positive social behaviors directly. </a:t>
            </a:r>
          </a:p>
          <a:p>
            <a:r>
              <a:rPr lang="en-US" sz="2200"/>
              <a:t>This can include promoting healthier lifestyles, environmental conservation, safety practices, and more. </a:t>
            </a:r>
          </a:p>
        </p:txBody>
      </p:sp>
    </p:spTree>
    <p:extLst>
      <p:ext uri="{BB962C8B-B14F-4D97-AF65-F5344CB8AC3E}">
        <p14:creationId xmlns:p14="http://schemas.microsoft.com/office/powerpoint/2010/main" val="812539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25211B-13B8-7719-CE79-B7F7F6D82E1F}"/>
              </a:ext>
            </a:extLst>
          </p:cNvPr>
          <p:cNvSpPr>
            <a:spLocks noGrp="1"/>
          </p:cNvSpPr>
          <p:nvPr>
            <p:ph type="title"/>
          </p:nvPr>
        </p:nvSpPr>
        <p:spPr>
          <a:xfrm>
            <a:off x="686834" y="1153572"/>
            <a:ext cx="3200400" cy="4461163"/>
          </a:xfrm>
        </p:spPr>
        <p:txBody>
          <a:bodyPr>
            <a:normAutofit/>
          </a:bodyPr>
          <a:lstStyle/>
          <a:p>
            <a:r>
              <a:rPr lang="en-US">
                <a:solidFill>
                  <a:srgbClr val="FFFFFF"/>
                </a:solidFill>
              </a:rPr>
              <a:t>Types of CSR marketing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B340FF2-8910-B33B-9355-CBC373938D0A}"/>
              </a:ext>
            </a:extLst>
          </p:cNvPr>
          <p:cNvSpPr>
            <a:spLocks noGrp="1"/>
          </p:cNvSpPr>
          <p:nvPr>
            <p:ph idx="1"/>
          </p:nvPr>
        </p:nvSpPr>
        <p:spPr>
          <a:xfrm>
            <a:off x="4447308" y="591344"/>
            <a:ext cx="6906491" cy="5585619"/>
          </a:xfrm>
        </p:spPr>
        <p:txBody>
          <a:bodyPr anchor="ctr">
            <a:normAutofit/>
          </a:bodyPr>
          <a:lstStyle/>
          <a:p>
            <a:r>
              <a:rPr lang="en-US" sz="2200"/>
              <a:t>Key Characteristics of Corporate Social Marketing:</a:t>
            </a:r>
          </a:p>
          <a:p>
            <a:r>
              <a:rPr lang="en-US" sz="2200"/>
              <a:t>Behavior Change Focus: The primary goal is to influence specific behaviors that lead to social or environmental benefits.</a:t>
            </a:r>
          </a:p>
          <a:p>
            <a:r>
              <a:rPr lang="en-US" sz="2200"/>
              <a:t>Marketing Techniques: Utilizes traditional and digital marketing tools, such as advertising, social media campaigns, and public relations, to reach and influence target audiences.</a:t>
            </a:r>
          </a:p>
          <a:p>
            <a:r>
              <a:rPr lang="en-US" sz="2200"/>
              <a:t>Partnerships: Often involves collaboration with government agencies, non-profits, or other organizations to enhance the campaign's reach and effectiveness.</a:t>
            </a:r>
          </a:p>
          <a:p>
            <a:r>
              <a:rPr lang="en-US" sz="2200"/>
              <a:t>Long-term Commitment: Successful CSM initiatives typically require sustained effort and commitment over time to achieve significant impact.</a:t>
            </a:r>
          </a:p>
          <a:p>
            <a:endParaRPr lang="en-US" sz="2200"/>
          </a:p>
        </p:txBody>
      </p:sp>
    </p:spTree>
    <p:extLst>
      <p:ext uri="{BB962C8B-B14F-4D97-AF65-F5344CB8AC3E}">
        <p14:creationId xmlns:p14="http://schemas.microsoft.com/office/powerpoint/2010/main" val="17193611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25211B-13B8-7719-CE79-B7F7F6D82E1F}"/>
              </a:ext>
            </a:extLst>
          </p:cNvPr>
          <p:cNvSpPr>
            <a:spLocks noGrp="1"/>
          </p:cNvSpPr>
          <p:nvPr>
            <p:ph type="title"/>
          </p:nvPr>
        </p:nvSpPr>
        <p:spPr>
          <a:xfrm>
            <a:off x="686834" y="1153572"/>
            <a:ext cx="3200400" cy="4461163"/>
          </a:xfrm>
        </p:spPr>
        <p:txBody>
          <a:bodyPr>
            <a:normAutofit/>
          </a:bodyPr>
          <a:lstStyle/>
          <a:p>
            <a:r>
              <a:rPr lang="en-US">
                <a:solidFill>
                  <a:srgbClr val="FFFFFF"/>
                </a:solidFill>
              </a:rPr>
              <a:t>Types of CSR marketing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B340FF2-8910-B33B-9355-CBC373938D0A}"/>
              </a:ext>
            </a:extLst>
          </p:cNvPr>
          <p:cNvSpPr>
            <a:spLocks noGrp="1"/>
          </p:cNvSpPr>
          <p:nvPr>
            <p:ph idx="1"/>
          </p:nvPr>
        </p:nvSpPr>
        <p:spPr>
          <a:xfrm>
            <a:off x="4447308" y="591344"/>
            <a:ext cx="6906491" cy="5585619"/>
          </a:xfrm>
        </p:spPr>
        <p:txBody>
          <a:bodyPr anchor="ctr">
            <a:normAutofit/>
          </a:bodyPr>
          <a:lstStyle/>
          <a:p>
            <a:r>
              <a:rPr lang="en-US" sz="2400"/>
              <a:t>Benefits of Corporate Social Marketing:</a:t>
            </a:r>
          </a:p>
          <a:p>
            <a:r>
              <a:rPr lang="en-US" sz="2400"/>
              <a:t>Social Impact: Directly contributes to addressing societal and environmental issues by promoting beneficial behaviors.</a:t>
            </a:r>
          </a:p>
          <a:p>
            <a:r>
              <a:rPr lang="en-US" sz="2400"/>
              <a:t>Brand Reputation: Enhances the company's reputation as a responsible and caring corporate citizen, leading to increased customer loyalty and trust.</a:t>
            </a:r>
          </a:p>
          <a:p>
            <a:r>
              <a:rPr lang="en-US" sz="2400"/>
              <a:t>Employee Engagement: Motivates employees who are proud to work for a company that actively contributes to societal well-being.</a:t>
            </a:r>
          </a:p>
          <a:p>
            <a:r>
              <a:rPr lang="en-US" sz="2400"/>
              <a:t>Customer Engagement: Creates a deeper connection with customers who share the company's values and are motivated to support its social initiatives.</a:t>
            </a:r>
          </a:p>
          <a:p>
            <a:endParaRPr lang="en-US" sz="2400"/>
          </a:p>
        </p:txBody>
      </p:sp>
    </p:spTree>
    <p:extLst>
      <p:ext uri="{BB962C8B-B14F-4D97-AF65-F5344CB8AC3E}">
        <p14:creationId xmlns:p14="http://schemas.microsoft.com/office/powerpoint/2010/main" val="29593902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344CEAA-90D1-1372-2CA6-56E5C5C12DDB}"/>
              </a:ext>
            </a:extLst>
          </p:cNvPr>
          <p:cNvSpPr>
            <a:spLocks noGrp="1"/>
          </p:cNvSpPr>
          <p:nvPr>
            <p:ph type="title"/>
          </p:nvPr>
        </p:nvSpPr>
        <p:spPr>
          <a:xfrm>
            <a:off x="4654296" y="329184"/>
            <a:ext cx="6894576" cy="1783080"/>
          </a:xfrm>
        </p:spPr>
        <p:txBody>
          <a:bodyPr anchor="b">
            <a:normAutofit/>
          </a:bodyPr>
          <a:lstStyle/>
          <a:p>
            <a:r>
              <a:rPr lang="en-US" sz="5400"/>
              <a:t>Types of CSR Marketing</a:t>
            </a:r>
          </a:p>
        </p:txBody>
      </p:sp>
      <p:pic>
        <p:nvPicPr>
          <p:cNvPr id="14" name="Picture 13">
            <a:extLst>
              <a:ext uri="{FF2B5EF4-FFF2-40B4-BE49-F238E27FC236}">
                <a16:creationId xmlns:a16="http://schemas.microsoft.com/office/drawing/2014/main" id="{29F9020E-FBB1-D36A-0FA8-C10967E157FB}"/>
              </a:ext>
            </a:extLst>
          </p:cNvPr>
          <p:cNvPicPr>
            <a:picLocks noChangeAspect="1"/>
          </p:cNvPicPr>
          <p:nvPr/>
        </p:nvPicPr>
        <p:blipFill rotWithShape="1">
          <a:blip r:embed="rId2"/>
          <a:srcRect l="22401" r="44360"/>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20"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3EA78F5-0570-338D-D637-48A115DCD937}"/>
              </a:ext>
            </a:extLst>
          </p:cNvPr>
          <p:cNvSpPr>
            <a:spLocks noGrp="1"/>
          </p:cNvSpPr>
          <p:nvPr>
            <p:ph idx="1"/>
          </p:nvPr>
        </p:nvSpPr>
        <p:spPr>
          <a:xfrm>
            <a:off x="4654296" y="2706624"/>
            <a:ext cx="6894576" cy="3483864"/>
          </a:xfrm>
        </p:spPr>
        <p:txBody>
          <a:bodyPr>
            <a:normAutofit/>
          </a:bodyPr>
          <a:lstStyle/>
          <a:p>
            <a:r>
              <a:rPr lang="en-US" sz="2000"/>
              <a:t>4. Corporate philanthropy is the most common form of activity among the ones mentioned and it differs from the rest through its direct giving to the cause, rather than involving in the actual process. </a:t>
            </a:r>
          </a:p>
          <a:p>
            <a:r>
              <a:rPr lang="en-US" sz="2000"/>
              <a:t>Corporate philanthropy refers to the practice of businesses donating their resources, including money, products, services, or time, to support charitable causes and organizations. </a:t>
            </a:r>
          </a:p>
          <a:p>
            <a:r>
              <a:rPr lang="en-US" sz="2000"/>
              <a:t>It is a key component of corporate social responsibility (CSR) and reflects a company’s commitment to giving back to the community and addressing social issues.</a:t>
            </a:r>
          </a:p>
          <a:p>
            <a:endParaRPr lang="en-US" sz="2000"/>
          </a:p>
        </p:txBody>
      </p:sp>
    </p:spTree>
    <p:extLst>
      <p:ext uri="{BB962C8B-B14F-4D97-AF65-F5344CB8AC3E}">
        <p14:creationId xmlns:p14="http://schemas.microsoft.com/office/powerpoint/2010/main" val="27651859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344CEAA-90D1-1372-2CA6-56E5C5C12DDB}"/>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Types of CSR  Marketing</a:t>
            </a:r>
          </a:p>
        </p:txBody>
      </p:sp>
      <p:sp>
        <p:nvSpPr>
          <p:cNvPr id="3" name="Content Placeholder 2">
            <a:extLst>
              <a:ext uri="{FF2B5EF4-FFF2-40B4-BE49-F238E27FC236}">
                <a16:creationId xmlns:a16="http://schemas.microsoft.com/office/drawing/2014/main" id="{E3EA78F5-0570-338D-D637-48A115DCD937}"/>
              </a:ext>
            </a:extLst>
          </p:cNvPr>
          <p:cNvSpPr>
            <a:spLocks noGrp="1"/>
          </p:cNvSpPr>
          <p:nvPr>
            <p:ph idx="1"/>
          </p:nvPr>
        </p:nvSpPr>
        <p:spPr>
          <a:xfrm>
            <a:off x="4810259" y="649480"/>
            <a:ext cx="6555347" cy="5546047"/>
          </a:xfrm>
        </p:spPr>
        <p:txBody>
          <a:bodyPr anchor="ctr">
            <a:normAutofit/>
          </a:bodyPr>
          <a:lstStyle/>
          <a:p>
            <a:r>
              <a:rPr lang="en-US" sz="2000"/>
              <a:t>Key Characteristics of Corporate Philanthropy:</a:t>
            </a:r>
          </a:p>
          <a:p>
            <a:r>
              <a:rPr lang="en-US" sz="2000"/>
              <a:t>Monetary Donations: Companies contribute cash donations to non-profit organizations, charitable causes, or community projects.</a:t>
            </a:r>
          </a:p>
          <a:p>
            <a:r>
              <a:rPr lang="en-US" sz="2000"/>
              <a:t>In-kind Donations: Businesses provide products or services to support non-profits and community initiatives. </a:t>
            </a:r>
          </a:p>
          <a:p>
            <a:r>
              <a:rPr lang="en-US" sz="2000"/>
              <a:t>Employee Volunteerism: Companies encourage and sometimes organize employees to volunteer their time and skills to support charitable activities.</a:t>
            </a:r>
          </a:p>
          <a:p>
            <a:r>
              <a:rPr lang="en-US" sz="2000"/>
              <a:t>Sponsorships and Grants: Businesses offer sponsorships for events or provide grants to non-profit organizations to help fund specific projects or programs.</a:t>
            </a:r>
          </a:p>
          <a:p>
            <a:r>
              <a:rPr lang="en-US" sz="2000"/>
              <a:t>Matching Gift Programs: Companies match the charitable contributions made by their employees, effectively doubling the impact of the donations.</a:t>
            </a:r>
          </a:p>
          <a:p>
            <a:endParaRPr lang="en-US" sz="2000"/>
          </a:p>
        </p:txBody>
      </p:sp>
    </p:spTree>
    <p:extLst>
      <p:ext uri="{BB962C8B-B14F-4D97-AF65-F5344CB8AC3E}">
        <p14:creationId xmlns:p14="http://schemas.microsoft.com/office/powerpoint/2010/main" val="25692064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344CEAA-90D1-1372-2CA6-56E5C5C12DDB}"/>
              </a:ext>
            </a:extLst>
          </p:cNvPr>
          <p:cNvSpPr>
            <a:spLocks noGrp="1"/>
          </p:cNvSpPr>
          <p:nvPr>
            <p:ph type="title"/>
          </p:nvPr>
        </p:nvSpPr>
        <p:spPr>
          <a:xfrm>
            <a:off x="4572001" y="601744"/>
            <a:ext cx="6781800" cy="1338696"/>
          </a:xfrm>
        </p:spPr>
        <p:txBody>
          <a:bodyPr>
            <a:normAutofit/>
          </a:bodyPr>
          <a:lstStyle/>
          <a:p>
            <a:r>
              <a:rPr lang="en-US" dirty="0"/>
              <a:t>Types of CSR marketing  </a:t>
            </a:r>
          </a:p>
        </p:txBody>
      </p:sp>
      <p:pic>
        <p:nvPicPr>
          <p:cNvPr id="5" name="Picture 4" descr="A group of multi coloured wooden stick figures">
            <a:extLst>
              <a:ext uri="{FF2B5EF4-FFF2-40B4-BE49-F238E27FC236}">
                <a16:creationId xmlns:a16="http://schemas.microsoft.com/office/drawing/2014/main" id="{0570F786-6D60-CFAA-CB29-1CCE08DBB984}"/>
              </a:ext>
            </a:extLst>
          </p:cNvPr>
          <p:cNvPicPr>
            <a:picLocks noChangeAspect="1"/>
          </p:cNvPicPr>
          <p:nvPr/>
        </p:nvPicPr>
        <p:blipFill rotWithShape="1">
          <a:blip r:embed="rId2"/>
          <a:srcRect l="23977" r="38108"/>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E3EA78F5-0570-338D-D637-48A115DCD937}"/>
              </a:ext>
            </a:extLst>
          </p:cNvPr>
          <p:cNvSpPr>
            <a:spLocks noGrp="1"/>
          </p:cNvSpPr>
          <p:nvPr>
            <p:ph idx="1"/>
          </p:nvPr>
        </p:nvSpPr>
        <p:spPr>
          <a:xfrm>
            <a:off x="4572000" y="2201958"/>
            <a:ext cx="7256205" cy="4493810"/>
          </a:xfrm>
        </p:spPr>
        <p:txBody>
          <a:bodyPr anchor="t">
            <a:normAutofit fontScale="92500" lnSpcReduction="10000"/>
          </a:bodyPr>
          <a:lstStyle/>
          <a:p>
            <a:r>
              <a:rPr lang="en-US" sz="2000" dirty="0"/>
              <a:t>Benefits of Corporate Philanthropy:</a:t>
            </a:r>
          </a:p>
          <a:p>
            <a:r>
              <a:rPr lang="en-US" sz="2000" dirty="0"/>
              <a:t>Community Impact: Directly contributes to the well-being and development of communities, addressing critical social, environmental, and economic issues.</a:t>
            </a:r>
          </a:p>
          <a:p>
            <a:r>
              <a:rPr lang="en-US" sz="2000" dirty="0"/>
              <a:t>Brand Reputation: Enhances the company's image as a socially responsible and ethical entity, fostering goodwill among customers, employees, and stakeholders.</a:t>
            </a:r>
          </a:p>
          <a:p>
            <a:r>
              <a:rPr lang="en-US" sz="2000" dirty="0"/>
              <a:t>Employee Morale: Increases employee satisfaction and loyalty as they take pride in working for a company that actively supports meaningful causes.</a:t>
            </a:r>
          </a:p>
          <a:p>
            <a:r>
              <a:rPr lang="en-US" sz="2000" dirty="0"/>
              <a:t>Customer Loyalty: Builds stronger relationships with customers who value and support businesses that demonstrate a commitment to philanthropy.</a:t>
            </a:r>
          </a:p>
          <a:p>
            <a:r>
              <a:rPr lang="en-US" sz="2000" dirty="0"/>
              <a:t>Networking and Partnerships: Facilitates relationships with non-profit organizations, community leaders, and other businesses, leading to potential collaborations and mutual benefits.</a:t>
            </a:r>
          </a:p>
          <a:p>
            <a:endParaRPr lang="en-US" sz="1400" dirty="0"/>
          </a:p>
        </p:txBody>
      </p:sp>
    </p:spTree>
    <p:extLst>
      <p:ext uri="{BB962C8B-B14F-4D97-AF65-F5344CB8AC3E}">
        <p14:creationId xmlns:p14="http://schemas.microsoft.com/office/powerpoint/2010/main" val="24733304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68ADB7-97D4-0205-0A74-801FD25B36F5}"/>
              </a:ext>
            </a:extLst>
          </p:cNvPr>
          <p:cNvSpPr>
            <a:spLocks noGrp="1"/>
          </p:cNvSpPr>
          <p:nvPr>
            <p:ph type="title"/>
          </p:nvPr>
        </p:nvSpPr>
        <p:spPr>
          <a:xfrm>
            <a:off x="4572001" y="601744"/>
            <a:ext cx="6781800" cy="1338696"/>
          </a:xfrm>
        </p:spPr>
        <p:txBody>
          <a:bodyPr>
            <a:normAutofit/>
          </a:bodyPr>
          <a:lstStyle/>
          <a:p>
            <a:r>
              <a:rPr lang="en-US"/>
              <a:t>Types of CSR marketing </a:t>
            </a:r>
            <a:endParaRPr lang="en-US" dirty="0"/>
          </a:p>
        </p:txBody>
      </p:sp>
      <p:pic>
        <p:nvPicPr>
          <p:cNvPr id="5" name="Picture 4" descr="Drawings on colourful paper">
            <a:extLst>
              <a:ext uri="{FF2B5EF4-FFF2-40B4-BE49-F238E27FC236}">
                <a16:creationId xmlns:a16="http://schemas.microsoft.com/office/drawing/2014/main" id="{171ECD48-9A78-93BC-F3CB-85DAEEBDD010}"/>
              </a:ext>
            </a:extLst>
          </p:cNvPr>
          <p:cNvPicPr>
            <a:picLocks noChangeAspect="1"/>
          </p:cNvPicPr>
          <p:nvPr/>
        </p:nvPicPr>
        <p:blipFill rotWithShape="1">
          <a:blip r:embed="rId2"/>
          <a:srcRect l="21599" r="41855" b="-1"/>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EB1DC075-6CFA-36D1-3D2E-14AA4BC4811B}"/>
              </a:ext>
            </a:extLst>
          </p:cNvPr>
          <p:cNvSpPr>
            <a:spLocks noGrp="1"/>
          </p:cNvSpPr>
          <p:nvPr>
            <p:ph idx="1"/>
          </p:nvPr>
        </p:nvSpPr>
        <p:spPr>
          <a:xfrm>
            <a:off x="4572001" y="2201958"/>
            <a:ext cx="6781800" cy="3900730"/>
          </a:xfrm>
        </p:spPr>
        <p:txBody>
          <a:bodyPr anchor="t">
            <a:normAutofit/>
          </a:bodyPr>
          <a:lstStyle/>
          <a:p>
            <a:r>
              <a:rPr lang="en-US" sz="2000"/>
              <a:t>5. Community volunteering occurs when a corporation supports a cause through its help of employees, retail partners, or franchise members. </a:t>
            </a:r>
          </a:p>
          <a:p>
            <a:r>
              <a:rPr lang="en-US" sz="2000"/>
              <a:t>Community volunteering is the practice of employees contributing their time, skills, and effort to support community projects and non-profit organizations. </a:t>
            </a:r>
          </a:p>
          <a:p>
            <a:r>
              <a:rPr lang="en-US" sz="2000"/>
              <a:t>This form of corporate social responsibility involves businesses encouraging and often organizing their workforce to engage in volunteer activities that benefit the local community and address social issues.</a:t>
            </a:r>
          </a:p>
          <a:p>
            <a:endParaRPr lang="en-US" sz="2000"/>
          </a:p>
        </p:txBody>
      </p:sp>
    </p:spTree>
    <p:extLst>
      <p:ext uri="{BB962C8B-B14F-4D97-AF65-F5344CB8AC3E}">
        <p14:creationId xmlns:p14="http://schemas.microsoft.com/office/powerpoint/2010/main" val="3826219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68ADB7-97D4-0205-0A74-801FD25B36F5}"/>
              </a:ext>
            </a:extLst>
          </p:cNvPr>
          <p:cNvSpPr>
            <a:spLocks noGrp="1"/>
          </p:cNvSpPr>
          <p:nvPr>
            <p:ph type="title"/>
          </p:nvPr>
        </p:nvSpPr>
        <p:spPr>
          <a:xfrm>
            <a:off x="4572001" y="601744"/>
            <a:ext cx="6781800" cy="1338696"/>
          </a:xfrm>
        </p:spPr>
        <p:txBody>
          <a:bodyPr>
            <a:normAutofit/>
          </a:bodyPr>
          <a:lstStyle/>
          <a:p>
            <a:r>
              <a:rPr lang="en-US" dirty="0"/>
              <a:t>Types of CSR marketing </a:t>
            </a:r>
          </a:p>
        </p:txBody>
      </p:sp>
      <p:pic>
        <p:nvPicPr>
          <p:cNvPr id="5" name="Picture 4" descr="Hands holding each other's wrists and interlinked to form a circle">
            <a:extLst>
              <a:ext uri="{FF2B5EF4-FFF2-40B4-BE49-F238E27FC236}">
                <a16:creationId xmlns:a16="http://schemas.microsoft.com/office/drawing/2014/main" id="{A79BC8B0-C86E-AD3B-B1C0-9A687C543DD9}"/>
              </a:ext>
            </a:extLst>
          </p:cNvPr>
          <p:cNvPicPr>
            <a:picLocks noChangeAspect="1"/>
          </p:cNvPicPr>
          <p:nvPr/>
        </p:nvPicPr>
        <p:blipFill rotWithShape="1">
          <a:blip r:embed="rId2"/>
          <a:srcRect l="33545" r="29909" b="-1"/>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EB1DC075-6CFA-36D1-3D2E-14AA4BC4811B}"/>
              </a:ext>
            </a:extLst>
          </p:cNvPr>
          <p:cNvSpPr>
            <a:spLocks noGrp="1"/>
          </p:cNvSpPr>
          <p:nvPr>
            <p:ph idx="1"/>
          </p:nvPr>
        </p:nvSpPr>
        <p:spPr>
          <a:xfrm>
            <a:off x="4572001" y="2201958"/>
            <a:ext cx="6781800" cy="3900730"/>
          </a:xfrm>
        </p:spPr>
        <p:txBody>
          <a:bodyPr anchor="t">
            <a:normAutofit/>
          </a:bodyPr>
          <a:lstStyle/>
          <a:p>
            <a:r>
              <a:rPr lang="en-US" sz="1700"/>
              <a:t>Key Characteristics of Community Volunteering:</a:t>
            </a:r>
          </a:p>
          <a:p>
            <a:r>
              <a:rPr lang="en-US" sz="1700"/>
              <a:t>Employee Involvement: Employees participate in volunteer activities, either individually or in groups, supported by their employer.</a:t>
            </a:r>
          </a:p>
          <a:p>
            <a:r>
              <a:rPr lang="en-US" sz="1700"/>
              <a:t>Company Support: Businesses may offer paid time off for volunteering, organize volunteer events, or create programs that facilitate employee participation in community service.</a:t>
            </a:r>
          </a:p>
          <a:p>
            <a:r>
              <a:rPr lang="en-US" sz="1700"/>
              <a:t>Skill-Based Volunteering: Employees use their professional skills and expertise to support non-profit organizations, providing specialized assistance that these organizations might otherwise be unable to afford.</a:t>
            </a:r>
          </a:p>
          <a:p>
            <a:r>
              <a:rPr lang="en-US" sz="1700"/>
              <a:t>Community Focus: Activities are typically aimed at addressing local needs and contributing to the welfare of the community where the business operates.</a:t>
            </a:r>
          </a:p>
          <a:p>
            <a:endParaRPr lang="en-US" sz="1700"/>
          </a:p>
        </p:txBody>
      </p:sp>
    </p:spTree>
    <p:extLst>
      <p:ext uri="{BB962C8B-B14F-4D97-AF65-F5344CB8AC3E}">
        <p14:creationId xmlns:p14="http://schemas.microsoft.com/office/powerpoint/2010/main" val="18489500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68ADB7-97D4-0205-0A74-801FD25B36F5}"/>
              </a:ext>
            </a:extLst>
          </p:cNvPr>
          <p:cNvSpPr>
            <a:spLocks noGrp="1"/>
          </p:cNvSpPr>
          <p:nvPr>
            <p:ph type="title"/>
          </p:nvPr>
        </p:nvSpPr>
        <p:spPr>
          <a:xfrm>
            <a:off x="4572001" y="601744"/>
            <a:ext cx="6781800" cy="1338696"/>
          </a:xfrm>
        </p:spPr>
        <p:txBody>
          <a:bodyPr>
            <a:normAutofit/>
          </a:bodyPr>
          <a:lstStyle/>
          <a:p>
            <a:r>
              <a:rPr lang="en-US" dirty="0"/>
              <a:t>Types of CSR marketing </a:t>
            </a:r>
          </a:p>
        </p:txBody>
      </p:sp>
      <p:pic>
        <p:nvPicPr>
          <p:cNvPr id="5" name="Picture 4" descr="Colourful carved figures of humans">
            <a:extLst>
              <a:ext uri="{FF2B5EF4-FFF2-40B4-BE49-F238E27FC236}">
                <a16:creationId xmlns:a16="http://schemas.microsoft.com/office/drawing/2014/main" id="{7744CC2B-8AB1-2FB2-A2BB-D4B253D26886}"/>
              </a:ext>
            </a:extLst>
          </p:cNvPr>
          <p:cNvPicPr>
            <a:picLocks noChangeAspect="1"/>
          </p:cNvPicPr>
          <p:nvPr/>
        </p:nvPicPr>
        <p:blipFill rotWithShape="1">
          <a:blip r:embed="rId2"/>
          <a:srcRect l="30612" r="30379" b="-1"/>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EB1DC075-6CFA-36D1-3D2E-14AA4BC4811B}"/>
              </a:ext>
            </a:extLst>
          </p:cNvPr>
          <p:cNvSpPr>
            <a:spLocks noGrp="1"/>
          </p:cNvSpPr>
          <p:nvPr>
            <p:ph idx="1"/>
          </p:nvPr>
        </p:nvSpPr>
        <p:spPr>
          <a:xfrm>
            <a:off x="4572001" y="2201957"/>
            <a:ext cx="7182464" cy="4464313"/>
          </a:xfrm>
        </p:spPr>
        <p:txBody>
          <a:bodyPr anchor="t">
            <a:normAutofit fontScale="92500" lnSpcReduction="10000"/>
          </a:bodyPr>
          <a:lstStyle/>
          <a:p>
            <a:r>
              <a:rPr lang="en-US" sz="2000" dirty="0"/>
              <a:t>Benefits of Community Volunteering:</a:t>
            </a:r>
          </a:p>
          <a:p>
            <a:r>
              <a:rPr lang="en-US" sz="2000" dirty="0"/>
              <a:t>Community Impact: Provides valuable support to non-profit organizations and addresses local community needs, contributing to social and economic development.</a:t>
            </a:r>
          </a:p>
          <a:p>
            <a:r>
              <a:rPr lang="en-US" sz="2000" dirty="0"/>
              <a:t>Employee Engagement: Enhances employee morale, job satisfaction, and retention by fostering a sense of purpose and pride in contributing to the community.</a:t>
            </a:r>
          </a:p>
          <a:p>
            <a:r>
              <a:rPr lang="en-US" sz="2000" dirty="0"/>
              <a:t>Skill Development: Allows employees to develop new skills and gain experiences outside their usual work environment, which can enhance their professional growth.</a:t>
            </a:r>
          </a:p>
          <a:p>
            <a:r>
              <a:rPr lang="en-US" sz="2000" dirty="0"/>
              <a:t>Corporate Reputation: Builds a positive company image and strengthens relationships with the community, customers, and other stakeholders.</a:t>
            </a:r>
          </a:p>
          <a:p>
            <a:r>
              <a:rPr lang="en-US" sz="2000" dirty="0"/>
              <a:t>Team Building: Promotes teamwork and collaboration among employees as they work together on volunteer projects, enhancing workplace cohesion and culture.</a:t>
            </a:r>
          </a:p>
          <a:p>
            <a:endParaRPr lang="en-US" sz="1400" dirty="0"/>
          </a:p>
        </p:txBody>
      </p:sp>
    </p:spTree>
    <p:extLst>
      <p:ext uri="{BB962C8B-B14F-4D97-AF65-F5344CB8AC3E}">
        <p14:creationId xmlns:p14="http://schemas.microsoft.com/office/powerpoint/2010/main" val="13758050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9396C8-3DD0-4F0C-F95E-8EB499548658}"/>
              </a:ext>
            </a:extLst>
          </p:cNvPr>
          <p:cNvSpPr>
            <a:spLocks noGrp="1"/>
          </p:cNvSpPr>
          <p:nvPr>
            <p:ph type="title"/>
          </p:nvPr>
        </p:nvSpPr>
        <p:spPr>
          <a:xfrm>
            <a:off x="4572001" y="601744"/>
            <a:ext cx="6781800" cy="1338696"/>
          </a:xfrm>
        </p:spPr>
        <p:txBody>
          <a:bodyPr>
            <a:normAutofit/>
          </a:bodyPr>
          <a:lstStyle/>
          <a:p>
            <a:r>
              <a:rPr lang="en-US" dirty="0"/>
              <a:t>Types of CSR marketing </a:t>
            </a:r>
          </a:p>
        </p:txBody>
      </p:sp>
      <p:pic>
        <p:nvPicPr>
          <p:cNvPr id="5" name="Picture 4" descr="Graph on document with pen">
            <a:extLst>
              <a:ext uri="{FF2B5EF4-FFF2-40B4-BE49-F238E27FC236}">
                <a16:creationId xmlns:a16="http://schemas.microsoft.com/office/drawing/2014/main" id="{79B11D54-BAB6-6EEC-7867-253C3A4AB702}"/>
              </a:ext>
            </a:extLst>
          </p:cNvPr>
          <p:cNvPicPr>
            <a:picLocks noChangeAspect="1"/>
          </p:cNvPicPr>
          <p:nvPr/>
        </p:nvPicPr>
        <p:blipFill rotWithShape="1">
          <a:blip r:embed="rId2"/>
          <a:srcRect l="38588" r="24866" b="-1"/>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8F03F200-DE9B-8491-CA55-D9E824C7BB8C}"/>
              </a:ext>
            </a:extLst>
          </p:cNvPr>
          <p:cNvSpPr>
            <a:spLocks noGrp="1"/>
          </p:cNvSpPr>
          <p:nvPr>
            <p:ph idx="1"/>
          </p:nvPr>
        </p:nvSpPr>
        <p:spPr>
          <a:xfrm>
            <a:off x="4572001" y="2201958"/>
            <a:ext cx="6781800" cy="3900730"/>
          </a:xfrm>
        </p:spPr>
        <p:txBody>
          <a:bodyPr anchor="t">
            <a:normAutofit/>
          </a:bodyPr>
          <a:lstStyle/>
          <a:p>
            <a:r>
              <a:rPr lang="en-US" sz="2000" dirty="0"/>
              <a:t>6. Socially responsible business practices is about a corporation‘s willingness to conduct more of discretionary business practices that concerns to support of any causes in order to improve community wellbeing and furthermore protect the environment.</a:t>
            </a:r>
          </a:p>
          <a:p>
            <a:r>
              <a:rPr lang="en-US" sz="2000" dirty="0"/>
              <a:t> Socially responsible business practices refer to the strategies and actions a company takes to operate ethically and contribute positively to society. </a:t>
            </a:r>
          </a:p>
          <a:p>
            <a:r>
              <a:rPr lang="en-US" sz="2000" dirty="0"/>
              <a:t>These practices go beyond compliance with legal requirements and focus on enhancing the well-being of employees, communities, and the environment. </a:t>
            </a:r>
          </a:p>
          <a:p>
            <a:endParaRPr lang="en-US" sz="2000" dirty="0"/>
          </a:p>
        </p:txBody>
      </p:sp>
    </p:spTree>
    <p:extLst>
      <p:ext uri="{BB962C8B-B14F-4D97-AF65-F5344CB8AC3E}">
        <p14:creationId xmlns:p14="http://schemas.microsoft.com/office/powerpoint/2010/main" val="31510415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9396C8-3DD0-4F0C-F95E-8EB499548658}"/>
              </a:ext>
            </a:extLst>
          </p:cNvPr>
          <p:cNvSpPr>
            <a:spLocks noGrp="1"/>
          </p:cNvSpPr>
          <p:nvPr>
            <p:ph type="title"/>
          </p:nvPr>
        </p:nvSpPr>
        <p:spPr>
          <a:xfrm>
            <a:off x="4654296" y="329184"/>
            <a:ext cx="6894576" cy="1783080"/>
          </a:xfrm>
        </p:spPr>
        <p:txBody>
          <a:bodyPr anchor="b">
            <a:normAutofit/>
          </a:bodyPr>
          <a:lstStyle/>
          <a:p>
            <a:r>
              <a:rPr lang="en-US" sz="5400"/>
              <a:t>Types of CSR marketing </a:t>
            </a:r>
          </a:p>
        </p:txBody>
      </p:sp>
      <p:pic>
        <p:nvPicPr>
          <p:cNvPr id="5" name="Picture 4" descr="Colourful carved figures of humans">
            <a:extLst>
              <a:ext uri="{FF2B5EF4-FFF2-40B4-BE49-F238E27FC236}">
                <a16:creationId xmlns:a16="http://schemas.microsoft.com/office/drawing/2014/main" id="{33275B83-69EE-A2CA-79DE-AA947CDE8327}"/>
              </a:ext>
            </a:extLst>
          </p:cNvPr>
          <p:cNvPicPr>
            <a:picLocks noChangeAspect="1"/>
          </p:cNvPicPr>
          <p:nvPr/>
        </p:nvPicPr>
        <p:blipFill rotWithShape="1">
          <a:blip r:embed="rId2"/>
          <a:srcRect l="29065" r="28832" b="-1"/>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1"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F03F200-DE9B-8491-CA55-D9E824C7BB8C}"/>
              </a:ext>
            </a:extLst>
          </p:cNvPr>
          <p:cNvSpPr>
            <a:spLocks noGrp="1"/>
          </p:cNvSpPr>
          <p:nvPr>
            <p:ph idx="1"/>
          </p:nvPr>
        </p:nvSpPr>
        <p:spPr>
          <a:xfrm>
            <a:off x="4654296" y="2706624"/>
            <a:ext cx="7173910" cy="3822192"/>
          </a:xfrm>
        </p:spPr>
        <p:txBody>
          <a:bodyPr>
            <a:normAutofit fontScale="92500" lnSpcReduction="20000"/>
          </a:bodyPr>
          <a:lstStyle/>
          <a:p>
            <a:r>
              <a:rPr lang="en-US" sz="2000" dirty="0"/>
              <a:t>Key Characteristics of Socially Responsible Business Practices:</a:t>
            </a:r>
          </a:p>
          <a:p>
            <a:r>
              <a:rPr lang="en-US" sz="2000" dirty="0"/>
              <a:t>Ethical Labor Practices: Ensuring fair wages, safe working conditions, and respect for workers' rights.</a:t>
            </a:r>
          </a:p>
          <a:p>
            <a:r>
              <a:rPr lang="en-US" sz="2000" dirty="0"/>
              <a:t>Environmental Sustainability: Implementing eco-friendly operations, reducing carbon footprints, and promoting sustainable resource use.</a:t>
            </a:r>
          </a:p>
          <a:p>
            <a:r>
              <a:rPr lang="en-US" sz="2000" dirty="0"/>
              <a:t>Community Engagement: Actively contributing to community development through philanthropy, volunteerism, and local partnerships.</a:t>
            </a:r>
          </a:p>
          <a:p>
            <a:r>
              <a:rPr lang="en-US" sz="2000" dirty="0"/>
              <a:t>Product Responsibility: Offering safe, high-quality products and services while being transparent about sourcing and manufacturing processes.</a:t>
            </a:r>
          </a:p>
          <a:p>
            <a:r>
              <a:rPr lang="en-US" sz="2000" dirty="0"/>
              <a:t>Corporate Governance: Adhering to high standards of integrity, transparency, and accountability in corporate decision-making.</a:t>
            </a:r>
          </a:p>
          <a:p>
            <a:endParaRPr lang="en-US" sz="1500" dirty="0"/>
          </a:p>
        </p:txBody>
      </p:sp>
    </p:spTree>
    <p:extLst>
      <p:ext uri="{BB962C8B-B14F-4D97-AF65-F5344CB8AC3E}">
        <p14:creationId xmlns:p14="http://schemas.microsoft.com/office/powerpoint/2010/main" val="15780074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9396C8-3DD0-4F0C-F95E-8EB499548658}"/>
              </a:ext>
            </a:extLst>
          </p:cNvPr>
          <p:cNvSpPr>
            <a:spLocks noGrp="1"/>
          </p:cNvSpPr>
          <p:nvPr>
            <p:ph type="title"/>
          </p:nvPr>
        </p:nvSpPr>
        <p:spPr>
          <a:xfrm>
            <a:off x="4654296" y="329184"/>
            <a:ext cx="6894576" cy="1783080"/>
          </a:xfrm>
        </p:spPr>
        <p:txBody>
          <a:bodyPr anchor="b">
            <a:normAutofit/>
          </a:bodyPr>
          <a:lstStyle/>
          <a:p>
            <a:r>
              <a:rPr lang="en-US" sz="5400"/>
              <a:t>Types of CSR marketing </a:t>
            </a:r>
          </a:p>
        </p:txBody>
      </p:sp>
      <p:pic>
        <p:nvPicPr>
          <p:cNvPr id="5" name="Picture 4" descr="Colourful carved figures of humans">
            <a:extLst>
              <a:ext uri="{FF2B5EF4-FFF2-40B4-BE49-F238E27FC236}">
                <a16:creationId xmlns:a16="http://schemas.microsoft.com/office/drawing/2014/main" id="{773B4FCA-6EA8-70A8-1A86-01823F484293}"/>
              </a:ext>
            </a:extLst>
          </p:cNvPr>
          <p:cNvPicPr>
            <a:picLocks noChangeAspect="1"/>
          </p:cNvPicPr>
          <p:nvPr/>
        </p:nvPicPr>
        <p:blipFill rotWithShape="1">
          <a:blip r:embed="rId2"/>
          <a:srcRect l="29065" r="28832" b="-1"/>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1"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F03F200-DE9B-8491-CA55-D9E824C7BB8C}"/>
              </a:ext>
            </a:extLst>
          </p:cNvPr>
          <p:cNvSpPr>
            <a:spLocks noGrp="1"/>
          </p:cNvSpPr>
          <p:nvPr>
            <p:ph idx="1"/>
          </p:nvPr>
        </p:nvSpPr>
        <p:spPr>
          <a:xfrm>
            <a:off x="4654296" y="2706623"/>
            <a:ext cx="7395136" cy="4033389"/>
          </a:xfrm>
        </p:spPr>
        <p:txBody>
          <a:bodyPr>
            <a:normAutofit/>
          </a:bodyPr>
          <a:lstStyle/>
          <a:p>
            <a:r>
              <a:rPr lang="en-US" sz="1800" dirty="0"/>
              <a:t>Benefits of Socially Responsible Business Practices:</a:t>
            </a:r>
          </a:p>
          <a:p>
            <a:r>
              <a:rPr lang="en-US" sz="1800" dirty="0"/>
              <a:t>Enhanced Reputation: Builds trust and credibility with customers, investors, and other stakeholders.</a:t>
            </a:r>
          </a:p>
          <a:p>
            <a:r>
              <a:rPr lang="en-US" sz="1800" dirty="0"/>
              <a:t>Customer Loyalty: Attracts and retains customers who value ethical and sustainable business practices.</a:t>
            </a:r>
          </a:p>
          <a:p>
            <a:r>
              <a:rPr lang="en-US" sz="1800" dirty="0"/>
              <a:t>Employee Satisfaction: Increases employee morale and retention by fostering a positive and ethical workplace culture.</a:t>
            </a:r>
          </a:p>
          <a:p>
            <a:r>
              <a:rPr lang="en-US" sz="1800" dirty="0"/>
              <a:t>Risk Management: Reduces risks related to legal issues, supply chain disruptions, and reputational damage.</a:t>
            </a:r>
          </a:p>
          <a:p>
            <a:r>
              <a:rPr lang="en-US" sz="1800" dirty="0"/>
              <a:t>Financial Performance: Can lead to long-term financial gains by fostering innovation, operational efficiencies, and customer loyalty.</a:t>
            </a:r>
          </a:p>
          <a:p>
            <a:endParaRPr lang="en-US" sz="1700" dirty="0"/>
          </a:p>
        </p:txBody>
      </p:sp>
    </p:spTree>
    <p:extLst>
      <p:ext uri="{BB962C8B-B14F-4D97-AF65-F5344CB8AC3E}">
        <p14:creationId xmlns:p14="http://schemas.microsoft.com/office/powerpoint/2010/main" val="30882273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EA9042-3240-97D9-3DB1-CB9C09AF41E7}"/>
              </a:ext>
            </a:extLst>
          </p:cNvPr>
          <p:cNvSpPr>
            <a:spLocks noGrp="1"/>
          </p:cNvSpPr>
          <p:nvPr>
            <p:ph type="title"/>
          </p:nvPr>
        </p:nvSpPr>
        <p:spPr>
          <a:xfrm>
            <a:off x="4654296" y="329184"/>
            <a:ext cx="6894576" cy="1783080"/>
          </a:xfrm>
        </p:spPr>
        <p:txBody>
          <a:bodyPr anchor="b">
            <a:normAutofit/>
          </a:bodyPr>
          <a:lstStyle/>
          <a:p>
            <a:br>
              <a:rPr lang="en-US" sz="3000"/>
            </a:br>
            <a:r>
              <a:rPr lang="en-US" sz="3000"/>
              <a:t>Barriers to effective implementation of corporate social responsibility marketing </a:t>
            </a:r>
            <a:br>
              <a:rPr lang="en-US" sz="3000"/>
            </a:br>
            <a:endParaRPr lang="en-US" sz="3000"/>
          </a:p>
        </p:txBody>
      </p:sp>
      <p:pic>
        <p:nvPicPr>
          <p:cNvPr id="14" name="Picture 13" descr="White puzzle with one red piece">
            <a:extLst>
              <a:ext uri="{FF2B5EF4-FFF2-40B4-BE49-F238E27FC236}">
                <a16:creationId xmlns:a16="http://schemas.microsoft.com/office/drawing/2014/main" id="{6171871C-4D2A-79C4-63DF-9ACF29E6C595}"/>
              </a:ext>
            </a:extLst>
          </p:cNvPr>
          <p:cNvPicPr>
            <a:picLocks noChangeAspect="1"/>
          </p:cNvPicPr>
          <p:nvPr/>
        </p:nvPicPr>
        <p:blipFill rotWithShape="1">
          <a:blip r:embed="rId2"/>
          <a:srcRect l="34182" r="32578"/>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5"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7124C8A-EBEB-F914-BBD3-C5D8A7293FA7}"/>
              </a:ext>
            </a:extLst>
          </p:cNvPr>
          <p:cNvSpPr>
            <a:spLocks noGrp="1"/>
          </p:cNvSpPr>
          <p:nvPr>
            <p:ph idx="1"/>
          </p:nvPr>
        </p:nvSpPr>
        <p:spPr>
          <a:xfrm>
            <a:off x="4654296" y="2706624"/>
            <a:ext cx="7534656" cy="3822192"/>
          </a:xfrm>
        </p:spPr>
        <p:txBody>
          <a:bodyPr>
            <a:normAutofit fontScale="92500" lnSpcReduction="10000"/>
          </a:bodyPr>
          <a:lstStyle/>
          <a:p>
            <a:r>
              <a:rPr lang="en-US" sz="1800" dirty="0"/>
              <a:t>Lack of Resources: CSR initiatives often require significant financial, human, and technological resources. </a:t>
            </a:r>
          </a:p>
          <a:p>
            <a:r>
              <a:rPr lang="en-US" sz="1800" dirty="0"/>
              <a:t>Lack of Strategic Vision: CSR needs to be integrated into the overall business strategy to be effective. </a:t>
            </a:r>
          </a:p>
          <a:p>
            <a:r>
              <a:rPr lang="en-US" sz="1800" dirty="0"/>
              <a:t>Lack of Measurement System: Measuring the impact of CSR programs is crucial for understanding their effectiveness and justifying continued investment. </a:t>
            </a:r>
          </a:p>
          <a:p>
            <a:r>
              <a:rPr lang="en-US" sz="1800" dirty="0"/>
              <a:t>Lack of Top Management Commitment: Top management's support is vital for the successful implementation of CSR programs.</a:t>
            </a:r>
          </a:p>
          <a:p>
            <a:r>
              <a:rPr lang="en-US" sz="1800" dirty="0"/>
              <a:t>Lack of Understanding of CSR: CSR encompasses a broad range of activities, from environmental sustainability to social equity. </a:t>
            </a:r>
          </a:p>
          <a:p>
            <a:r>
              <a:rPr lang="en-US" sz="1800" dirty="0"/>
              <a:t>Complexity to Implementing CSR: Implementing CSR programs can be complex due to the need to balance various stakeholder interests, comply with regulations, and address diverse social and environmental issues. </a:t>
            </a:r>
          </a:p>
        </p:txBody>
      </p:sp>
    </p:spTree>
    <p:extLst>
      <p:ext uri="{BB962C8B-B14F-4D97-AF65-F5344CB8AC3E}">
        <p14:creationId xmlns:p14="http://schemas.microsoft.com/office/powerpoint/2010/main" val="8862464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EA9042-3240-97D9-3DB1-CB9C09AF41E7}"/>
              </a:ext>
            </a:extLst>
          </p:cNvPr>
          <p:cNvSpPr>
            <a:spLocks noGrp="1"/>
          </p:cNvSpPr>
          <p:nvPr>
            <p:ph type="title"/>
          </p:nvPr>
        </p:nvSpPr>
        <p:spPr>
          <a:xfrm>
            <a:off x="5297762" y="329184"/>
            <a:ext cx="6251110" cy="1783080"/>
          </a:xfrm>
        </p:spPr>
        <p:txBody>
          <a:bodyPr anchor="b">
            <a:normAutofit/>
          </a:bodyPr>
          <a:lstStyle/>
          <a:p>
            <a:br>
              <a:rPr lang="en-US" sz="2600"/>
            </a:br>
            <a:r>
              <a:rPr lang="en-US" sz="2600"/>
              <a:t>Barriers to effective implementation of corporate social responsibility marketing </a:t>
            </a:r>
            <a:br>
              <a:rPr lang="en-US" sz="2600"/>
            </a:br>
            <a:endParaRPr lang="en-US" sz="2600"/>
          </a:p>
        </p:txBody>
      </p:sp>
      <p:pic>
        <p:nvPicPr>
          <p:cNvPr id="5" name="Picture 4" descr="White puzzle with one red piece">
            <a:extLst>
              <a:ext uri="{FF2B5EF4-FFF2-40B4-BE49-F238E27FC236}">
                <a16:creationId xmlns:a16="http://schemas.microsoft.com/office/drawing/2014/main" id="{24CA5C9B-0478-F841-F365-AE25C6F71474}"/>
              </a:ext>
            </a:extLst>
          </p:cNvPr>
          <p:cNvPicPr>
            <a:picLocks noChangeAspect="1"/>
          </p:cNvPicPr>
          <p:nvPr/>
        </p:nvPicPr>
        <p:blipFill rotWithShape="1">
          <a:blip r:embed="rId2"/>
          <a:srcRect l="31702" r="30098"/>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7124C8A-EBEB-F914-BBD3-C5D8A7293FA7}"/>
              </a:ext>
            </a:extLst>
          </p:cNvPr>
          <p:cNvSpPr>
            <a:spLocks noGrp="1"/>
          </p:cNvSpPr>
          <p:nvPr>
            <p:ph idx="1"/>
          </p:nvPr>
        </p:nvSpPr>
        <p:spPr>
          <a:xfrm>
            <a:off x="5297762" y="2706623"/>
            <a:ext cx="6604186" cy="3974395"/>
          </a:xfrm>
        </p:spPr>
        <p:txBody>
          <a:bodyPr>
            <a:normAutofit fontScale="92500" lnSpcReduction="10000"/>
          </a:bodyPr>
          <a:lstStyle/>
          <a:p>
            <a:r>
              <a:rPr lang="en-US" sz="1800" dirty="0"/>
              <a:t>Other industry and macro factor affecting implementation of CSR include:</a:t>
            </a:r>
          </a:p>
          <a:p>
            <a:r>
              <a:rPr lang="en-US" sz="1800" dirty="0"/>
              <a:t>Lack of Regulatory Framework: A strong regulatory framework can provide guidance and set standards for CSR activities</a:t>
            </a:r>
          </a:p>
          <a:p>
            <a:r>
              <a:rPr lang="en-US" sz="1800" dirty="0"/>
              <a:t>Low Willingness to Pay for CSR: Implementing CSR initiatives often comes with additional costs. </a:t>
            </a:r>
          </a:p>
          <a:p>
            <a:r>
              <a:rPr lang="en-US" sz="1800" dirty="0"/>
              <a:t>Lack of Stakeholder Engagement: Effective CSR requires the active participation and support of various stakeholders, including employees, customers, suppliers, and the community</a:t>
            </a:r>
          </a:p>
          <a:p>
            <a:r>
              <a:rPr lang="en-US" sz="1800" dirty="0"/>
              <a:t>Short-Term Focus: Many businesses prioritize short-term financial performance over long-term sustainability</a:t>
            </a:r>
          </a:p>
          <a:p>
            <a:r>
              <a:rPr lang="en-US" sz="1800" dirty="0"/>
              <a:t>Cultural Resistance: Organizational culture plays a crucial role in the adoption of CSR practices. </a:t>
            </a:r>
          </a:p>
          <a:p>
            <a:r>
              <a:rPr lang="en-US" sz="1800" dirty="0"/>
              <a:t>Inadequate Communication: Effective communication is essential for the success of CSR programs. </a:t>
            </a:r>
          </a:p>
        </p:txBody>
      </p:sp>
    </p:spTree>
    <p:extLst>
      <p:ext uri="{BB962C8B-B14F-4D97-AF65-F5344CB8AC3E}">
        <p14:creationId xmlns:p14="http://schemas.microsoft.com/office/powerpoint/2010/main" val="2330221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622A33-44CB-D3BF-620A-1FCE77CD1965}"/>
              </a:ext>
            </a:extLst>
          </p:cNvPr>
          <p:cNvSpPr>
            <a:spLocks noGrp="1"/>
          </p:cNvSpPr>
          <p:nvPr>
            <p:ph type="title"/>
          </p:nvPr>
        </p:nvSpPr>
        <p:spPr>
          <a:xfrm>
            <a:off x="4654296" y="329184"/>
            <a:ext cx="6894576" cy="1783080"/>
          </a:xfrm>
        </p:spPr>
        <p:txBody>
          <a:bodyPr anchor="b">
            <a:normAutofit/>
          </a:bodyPr>
          <a:lstStyle/>
          <a:p>
            <a:r>
              <a:rPr lang="en-US" sz="5400"/>
              <a:t>Best practices in CSR marketing </a:t>
            </a:r>
          </a:p>
        </p:txBody>
      </p:sp>
      <p:pic>
        <p:nvPicPr>
          <p:cNvPr id="5" name="Picture 4" descr="Person holding a puzzle piece">
            <a:extLst>
              <a:ext uri="{FF2B5EF4-FFF2-40B4-BE49-F238E27FC236}">
                <a16:creationId xmlns:a16="http://schemas.microsoft.com/office/drawing/2014/main" id="{E1B2723A-9A61-566A-0DB0-624428469308}"/>
              </a:ext>
            </a:extLst>
          </p:cNvPr>
          <p:cNvPicPr>
            <a:picLocks noChangeAspect="1"/>
          </p:cNvPicPr>
          <p:nvPr/>
        </p:nvPicPr>
        <p:blipFill rotWithShape="1">
          <a:blip r:embed="rId2"/>
          <a:srcRect l="30145" r="29820" b="-1"/>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1"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9239519-839A-A5B8-3BE2-8D8393926F09}"/>
              </a:ext>
            </a:extLst>
          </p:cNvPr>
          <p:cNvSpPr>
            <a:spLocks noGrp="1"/>
          </p:cNvSpPr>
          <p:nvPr>
            <p:ph idx="1"/>
          </p:nvPr>
        </p:nvSpPr>
        <p:spPr>
          <a:xfrm>
            <a:off x="4654296" y="2706624"/>
            <a:ext cx="6894576" cy="3483864"/>
          </a:xfrm>
        </p:spPr>
        <p:txBody>
          <a:bodyPr>
            <a:normAutofit/>
          </a:bodyPr>
          <a:lstStyle/>
          <a:p>
            <a:r>
              <a:rPr lang="en-US" sz="2200"/>
              <a:t>1. Human Rights issues </a:t>
            </a:r>
          </a:p>
          <a:p>
            <a:r>
              <a:rPr lang="en-US" sz="2200"/>
              <a:t>Fair Labor Practices </a:t>
            </a:r>
          </a:p>
          <a:p>
            <a:r>
              <a:rPr lang="en-US" sz="2200"/>
              <a:t>Employee Rights </a:t>
            </a:r>
          </a:p>
          <a:p>
            <a:r>
              <a:rPr lang="en-US" sz="2200"/>
              <a:t>Community Rights </a:t>
            </a:r>
          </a:p>
          <a:p>
            <a:r>
              <a:rPr lang="en-US" sz="2200"/>
              <a:t>2.	Fair Trade and Supply Chain</a:t>
            </a:r>
          </a:p>
          <a:p>
            <a:r>
              <a:rPr lang="en-US" sz="2200"/>
              <a:t>Ethical Sourcing </a:t>
            </a:r>
          </a:p>
          <a:p>
            <a:r>
              <a:rPr lang="en-US" sz="2200"/>
              <a:t>Transparency </a:t>
            </a:r>
          </a:p>
          <a:p>
            <a:r>
              <a:rPr lang="en-US" sz="2200"/>
              <a:t>Fair Compensation</a:t>
            </a:r>
          </a:p>
        </p:txBody>
      </p:sp>
    </p:spTree>
    <p:extLst>
      <p:ext uri="{BB962C8B-B14F-4D97-AF65-F5344CB8AC3E}">
        <p14:creationId xmlns:p14="http://schemas.microsoft.com/office/powerpoint/2010/main" val="22696804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622A33-44CB-D3BF-620A-1FCE77CD1965}"/>
              </a:ext>
            </a:extLst>
          </p:cNvPr>
          <p:cNvSpPr>
            <a:spLocks noGrp="1"/>
          </p:cNvSpPr>
          <p:nvPr>
            <p:ph type="title"/>
          </p:nvPr>
        </p:nvSpPr>
        <p:spPr>
          <a:xfrm>
            <a:off x="4654296" y="329184"/>
            <a:ext cx="6894576" cy="1783080"/>
          </a:xfrm>
        </p:spPr>
        <p:txBody>
          <a:bodyPr anchor="b">
            <a:normAutofit/>
          </a:bodyPr>
          <a:lstStyle/>
          <a:p>
            <a:r>
              <a:rPr lang="en-US" sz="5400"/>
              <a:t>Best practices in CSR marketing </a:t>
            </a:r>
          </a:p>
        </p:txBody>
      </p:sp>
      <p:pic>
        <p:nvPicPr>
          <p:cNvPr id="5" name="Picture 4" descr="Desk with stethoscope and computer keyboard">
            <a:extLst>
              <a:ext uri="{FF2B5EF4-FFF2-40B4-BE49-F238E27FC236}">
                <a16:creationId xmlns:a16="http://schemas.microsoft.com/office/drawing/2014/main" id="{AE00F95F-B9CA-6988-4E09-68A0B7D39BB3}"/>
              </a:ext>
            </a:extLst>
          </p:cNvPr>
          <p:cNvPicPr>
            <a:picLocks noChangeAspect="1"/>
          </p:cNvPicPr>
          <p:nvPr/>
        </p:nvPicPr>
        <p:blipFill rotWithShape="1">
          <a:blip r:embed="rId2"/>
          <a:srcRect l="57754" r="2802" b="-2"/>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1"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9239519-839A-A5B8-3BE2-8D8393926F09}"/>
              </a:ext>
            </a:extLst>
          </p:cNvPr>
          <p:cNvSpPr>
            <a:spLocks noGrp="1"/>
          </p:cNvSpPr>
          <p:nvPr>
            <p:ph idx="1"/>
          </p:nvPr>
        </p:nvSpPr>
        <p:spPr>
          <a:xfrm>
            <a:off x="4654295" y="2706624"/>
            <a:ext cx="7277149" cy="3967316"/>
          </a:xfrm>
        </p:spPr>
        <p:txBody>
          <a:bodyPr>
            <a:normAutofit lnSpcReduction="10000"/>
          </a:bodyPr>
          <a:lstStyle/>
          <a:p>
            <a:r>
              <a:rPr lang="en-US" sz="1800" dirty="0"/>
              <a:t>3. Education and Culture</a:t>
            </a:r>
          </a:p>
          <a:p>
            <a:r>
              <a:rPr lang="en-US" sz="1800" dirty="0"/>
              <a:t>Educational Programs: Invest in educational initiatives for employees, their families, and the broader community. </a:t>
            </a:r>
          </a:p>
          <a:p>
            <a:r>
              <a:rPr lang="en-US" sz="1800" dirty="0"/>
              <a:t>Cultural Preservation: Support and respect local cultures and traditions. </a:t>
            </a:r>
          </a:p>
          <a:p>
            <a:r>
              <a:rPr lang="en-US" sz="1800" dirty="0"/>
              <a:t>Employee Development: Provide continuous learning and development opportunities for employees </a:t>
            </a:r>
          </a:p>
          <a:p>
            <a:r>
              <a:rPr lang="en-US" sz="1800" dirty="0"/>
              <a:t>4. Health</a:t>
            </a:r>
          </a:p>
          <a:p>
            <a:r>
              <a:rPr lang="en-US" sz="1800" dirty="0"/>
              <a:t>Workplace Health and Safety: </a:t>
            </a:r>
          </a:p>
          <a:p>
            <a:r>
              <a:rPr lang="en-US" sz="1800" dirty="0"/>
              <a:t>Community Health Initiatives: Support public health initiatives in the communities </a:t>
            </a:r>
          </a:p>
          <a:p>
            <a:r>
              <a:rPr lang="en-US" sz="1800" dirty="0"/>
              <a:t>Mental Health: Promote mental health awareness and provide resources for employees </a:t>
            </a:r>
            <a:r>
              <a:rPr lang="en-US" sz="1500" dirty="0"/>
              <a:t>	</a:t>
            </a:r>
          </a:p>
        </p:txBody>
      </p:sp>
    </p:spTree>
    <p:extLst>
      <p:ext uri="{BB962C8B-B14F-4D97-AF65-F5344CB8AC3E}">
        <p14:creationId xmlns:p14="http://schemas.microsoft.com/office/powerpoint/2010/main" val="25584580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622A33-44CB-D3BF-620A-1FCE77CD1965}"/>
              </a:ext>
            </a:extLst>
          </p:cNvPr>
          <p:cNvSpPr>
            <a:spLocks noGrp="1"/>
          </p:cNvSpPr>
          <p:nvPr>
            <p:ph type="title"/>
          </p:nvPr>
        </p:nvSpPr>
        <p:spPr>
          <a:xfrm>
            <a:off x="4553733" y="548464"/>
            <a:ext cx="6798541" cy="1675623"/>
          </a:xfrm>
        </p:spPr>
        <p:txBody>
          <a:bodyPr anchor="b">
            <a:normAutofit/>
          </a:bodyPr>
          <a:lstStyle/>
          <a:p>
            <a:r>
              <a:rPr lang="en-US" sz="4000"/>
              <a:t>Best practices in CSR marketing </a:t>
            </a:r>
          </a:p>
        </p:txBody>
      </p:sp>
      <p:pic>
        <p:nvPicPr>
          <p:cNvPr id="5" name="Picture 4" descr="A cropped image of a person touching a plant">
            <a:extLst>
              <a:ext uri="{FF2B5EF4-FFF2-40B4-BE49-F238E27FC236}">
                <a16:creationId xmlns:a16="http://schemas.microsoft.com/office/drawing/2014/main" id="{2430DB0E-6DFC-2777-BAB1-3923656DA0F2}"/>
              </a:ext>
            </a:extLst>
          </p:cNvPr>
          <p:cNvPicPr>
            <a:picLocks noChangeAspect="1"/>
          </p:cNvPicPr>
          <p:nvPr/>
        </p:nvPicPr>
        <p:blipFill rotWithShape="1">
          <a:blip r:embed="rId2"/>
          <a:srcRect l="28101" r="31053" b="-1"/>
          <a:stretch/>
        </p:blipFill>
        <p:spPr>
          <a:xfrm>
            <a:off x="1" y="10"/>
            <a:ext cx="4196496" cy="6857990"/>
          </a:xfrm>
          <a:prstGeom prst="rect">
            <a:avLst/>
          </a:prstGeom>
          <a:effectLst/>
        </p:spPr>
      </p:pic>
      <p:sp>
        <p:nvSpPr>
          <p:cNvPr id="3" name="Content Placeholder 2">
            <a:extLst>
              <a:ext uri="{FF2B5EF4-FFF2-40B4-BE49-F238E27FC236}">
                <a16:creationId xmlns:a16="http://schemas.microsoft.com/office/drawing/2014/main" id="{69239519-839A-A5B8-3BE2-8D8393926F09}"/>
              </a:ext>
            </a:extLst>
          </p:cNvPr>
          <p:cNvSpPr>
            <a:spLocks noGrp="1"/>
          </p:cNvSpPr>
          <p:nvPr>
            <p:ph idx="1"/>
          </p:nvPr>
        </p:nvSpPr>
        <p:spPr>
          <a:xfrm>
            <a:off x="4553734" y="2409830"/>
            <a:ext cx="7510447" cy="4448170"/>
          </a:xfrm>
        </p:spPr>
        <p:txBody>
          <a:bodyPr>
            <a:normAutofit lnSpcReduction="10000"/>
          </a:bodyPr>
          <a:lstStyle/>
          <a:p>
            <a:r>
              <a:rPr lang="en-US" sz="1800" dirty="0"/>
              <a:t>5. Environment issues </a:t>
            </a:r>
          </a:p>
          <a:p>
            <a:r>
              <a:rPr lang="en-US" sz="1800" dirty="0"/>
              <a:t>• Sustainable Practices</a:t>
            </a:r>
          </a:p>
          <a:p>
            <a:r>
              <a:rPr lang="en-US" sz="1800" dirty="0"/>
              <a:t>Environmental Restoration</a:t>
            </a:r>
          </a:p>
          <a:p>
            <a:r>
              <a:rPr lang="en-US" sz="1800" dirty="0"/>
              <a:t>Green Innovations: Invest in research and development of environmentally friendly technologies and products.</a:t>
            </a:r>
          </a:p>
          <a:p>
            <a:r>
              <a:rPr lang="en-US" sz="1800" dirty="0"/>
              <a:t>6. Professional Development and Workforce</a:t>
            </a:r>
          </a:p>
          <a:p>
            <a:r>
              <a:rPr lang="en-US" sz="1800" dirty="0"/>
              <a:t>Career Advancement.</a:t>
            </a:r>
          </a:p>
          <a:p>
            <a:r>
              <a:rPr lang="en-US" sz="1800" dirty="0"/>
              <a:t>Diversity and Inclusion</a:t>
            </a:r>
          </a:p>
          <a:p>
            <a:r>
              <a:rPr lang="en-US" sz="1800" dirty="0"/>
              <a:t>Work-Life Balance</a:t>
            </a:r>
          </a:p>
          <a:p>
            <a:r>
              <a:rPr lang="en-US" sz="1800" dirty="0"/>
              <a:t>7. Community Development</a:t>
            </a:r>
          </a:p>
          <a:p>
            <a:r>
              <a:rPr lang="en-US" sz="1800" dirty="0"/>
              <a:t>Local Economic Development </a:t>
            </a:r>
          </a:p>
          <a:p>
            <a:r>
              <a:rPr lang="en-US" sz="1800" dirty="0"/>
              <a:t>Philanthropy and Volunteering </a:t>
            </a:r>
          </a:p>
          <a:p>
            <a:r>
              <a:rPr lang="en-US" sz="1800" dirty="0"/>
              <a:t>Stakeholder Engagement</a:t>
            </a:r>
          </a:p>
        </p:txBody>
      </p:sp>
    </p:spTree>
    <p:extLst>
      <p:ext uri="{BB962C8B-B14F-4D97-AF65-F5344CB8AC3E}">
        <p14:creationId xmlns:p14="http://schemas.microsoft.com/office/powerpoint/2010/main" val="31428772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F1AA87-0477-41DA-FE01-2E35837C7C05}"/>
              </a:ext>
            </a:extLst>
          </p:cNvPr>
          <p:cNvSpPr>
            <a:spLocks noGrp="1"/>
          </p:cNvSpPr>
          <p:nvPr>
            <p:ph type="title"/>
          </p:nvPr>
        </p:nvSpPr>
        <p:spPr>
          <a:xfrm>
            <a:off x="4553733" y="548464"/>
            <a:ext cx="6798541" cy="1675623"/>
          </a:xfrm>
        </p:spPr>
        <p:txBody>
          <a:bodyPr anchor="b">
            <a:normAutofit/>
          </a:bodyPr>
          <a:lstStyle/>
          <a:p>
            <a:r>
              <a:rPr lang="en-US" sz="4000"/>
              <a:t>References </a:t>
            </a:r>
          </a:p>
        </p:txBody>
      </p:sp>
      <p:pic>
        <p:nvPicPr>
          <p:cNvPr id="5" name="Picture 4" descr="Low angle view of modern skyscrapers rising straight up against a dramatic sky">
            <a:extLst>
              <a:ext uri="{FF2B5EF4-FFF2-40B4-BE49-F238E27FC236}">
                <a16:creationId xmlns:a16="http://schemas.microsoft.com/office/drawing/2014/main" id="{C120A1EF-9688-DD6A-D203-B9E78CF0F516}"/>
              </a:ext>
            </a:extLst>
          </p:cNvPr>
          <p:cNvPicPr>
            <a:picLocks noChangeAspect="1"/>
          </p:cNvPicPr>
          <p:nvPr/>
        </p:nvPicPr>
        <p:blipFill rotWithShape="1">
          <a:blip r:embed="rId2"/>
          <a:srcRect l="21221" r="37933" b="-1"/>
          <a:stretch/>
        </p:blipFill>
        <p:spPr>
          <a:xfrm>
            <a:off x="1" y="10"/>
            <a:ext cx="4196496" cy="6857990"/>
          </a:xfrm>
          <a:prstGeom prst="rect">
            <a:avLst/>
          </a:prstGeom>
          <a:effectLst/>
        </p:spPr>
      </p:pic>
      <p:sp>
        <p:nvSpPr>
          <p:cNvPr id="3" name="Content Placeholder 2">
            <a:extLst>
              <a:ext uri="{FF2B5EF4-FFF2-40B4-BE49-F238E27FC236}">
                <a16:creationId xmlns:a16="http://schemas.microsoft.com/office/drawing/2014/main" id="{7C7A39C3-18F8-C92D-256F-7BAFCBB81548}"/>
              </a:ext>
            </a:extLst>
          </p:cNvPr>
          <p:cNvSpPr>
            <a:spLocks noGrp="1"/>
          </p:cNvSpPr>
          <p:nvPr>
            <p:ph idx="1"/>
          </p:nvPr>
        </p:nvSpPr>
        <p:spPr>
          <a:xfrm>
            <a:off x="4553734" y="2409830"/>
            <a:ext cx="6798539" cy="3705217"/>
          </a:xfrm>
        </p:spPr>
        <p:txBody>
          <a:bodyPr>
            <a:normAutofit/>
          </a:bodyPr>
          <a:lstStyle/>
          <a:p>
            <a:r>
              <a:rPr lang="en-US" sz="1100"/>
              <a:t>Angelidis, J.P. &amp; Ibrahim, N.A. (1993) ‘Social demand and corporate strategy: a corporate social responsibility model’, Review of Business, 15(1), (summer/fall), 7–10.</a:t>
            </a:r>
          </a:p>
          <a:p>
            <a:r>
              <a:rPr lang="en-US" sz="1100"/>
              <a:t>Enderle, G. &amp; Tavis, A.L. (1998) ‘A balanced concept of the firm and the measurement of its long-term planning and performance’, Journal of Business Ethics, 17(11), 1129–1143.</a:t>
            </a:r>
          </a:p>
          <a:p>
            <a:r>
              <a:rPr lang="en-US" sz="1100"/>
              <a:t>Ethos (2016) sourced from: Marketing and Corporate Social Responsibility (CSR). Moving between broadening the concept of marketing and social factors as a marketing strategy J.C. Sanclemente-Téllez</a:t>
            </a:r>
          </a:p>
          <a:p>
            <a:r>
              <a:rPr lang="en-US" sz="1100"/>
              <a:t>European Commission. (2001). Green paper: Promoting a European framework for corporate social responsibility.</a:t>
            </a:r>
          </a:p>
          <a:p>
            <a:r>
              <a:rPr lang="en-US" sz="1100"/>
              <a:t>European Commission. (2011). Communication from the Commission to the European Parliament, The Council, The European Economic and Social Committee and the Committee of the Regions. A renewed EU Strategy 2011---2014 for Corporate Social Responsibility.</a:t>
            </a:r>
          </a:p>
          <a:p>
            <a:r>
              <a:rPr lang="en-US" sz="1100"/>
              <a:t>Forum Empessor (2016) sourced from: Marketing and Corporate Social Responsibility (CSR). Moving between broadening the concept of marketing and social factors as a marketing strategy J.C. Sanclemente-Téllez</a:t>
            </a:r>
          </a:p>
          <a:p>
            <a:r>
              <a:rPr lang="en-US" sz="1100"/>
              <a:t>Kotler, P., &amp; Lee, N. (2005). Corporate social responsibility. Doing the most good for your company and your cause. Hoboken, New Jersey: John Wiley &amp; Sons, Inc. </a:t>
            </a:r>
          </a:p>
          <a:p>
            <a:endParaRPr lang="en-US" sz="1100"/>
          </a:p>
        </p:txBody>
      </p:sp>
    </p:spTree>
    <p:extLst>
      <p:ext uri="{BB962C8B-B14F-4D97-AF65-F5344CB8AC3E}">
        <p14:creationId xmlns:p14="http://schemas.microsoft.com/office/powerpoint/2010/main" val="328333530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F1AA87-0477-41DA-FE01-2E35837C7C05}"/>
              </a:ext>
            </a:extLst>
          </p:cNvPr>
          <p:cNvSpPr>
            <a:spLocks noGrp="1"/>
          </p:cNvSpPr>
          <p:nvPr>
            <p:ph type="title"/>
          </p:nvPr>
        </p:nvSpPr>
        <p:spPr>
          <a:xfrm>
            <a:off x="4553733" y="548464"/>
            <a:ext cx="6798541" cy="1675623"/>
          </a:xfrm>
        </p:spPr>
        <p:txBody>
          <a:bodyPr anchor="b">
            <a:normAutofit/>
          </a:bodyPr>
          <a:lstStyle/>
          <a:p>
            <a:r>
              <a:rPr lang="en-US" sz="4000"/>
              <a:t>References </a:t>
            </a:r>
          </a:p>
        </p:txBody>
      </p:sp>
      <p:pic>
        <p:nvPicPr>
          <p:cNvPr id="5" name="Picture 4" descr="Storage crates">
            <a:extLst>
              <a:ext uri="{FF2B5EF4-FFF2-40B4-BE49-F238E27FC236}">
                <a16:creationId xmlns:a16="http://schemas.microsoft.com/office/drawing/2014/main" id="{6D031D30-1E63-9168-7D26-B5B575549BCA}"/>
              </a:ext>
            </a:extLst>
          </p:cNvPr>
          <p:cNvPicPr>
            <a:picLocks noChangeAspect="1"/>
          </p:cNvPicPr>
          <p:nvPr/>
        </p:nvPicPr>
        <p:blipFill rotWithShape="1">
          <a:blip r:embed="rId2"/>
          <a:srcRect l="28919" r="30389"/>
          <a:stretch/>
        </p:blipFill>
        <p:spPr>
          <a:xfrm>
            <a:off x="1" y="10"/>
            <a:ext cx="4196496" cy="6857990"/>
          </a:xfrm>
          <a:prstGeom prst="rect">
            <a:avLst/>
          </a:prstGeom>
          <a:effectLst/>
        </p:spPr>
      </p:pic>
      <p:sp>
        <p:nvSpPr>
          <p:cNvPr id="3" name="Content Placeholder 2">
            <a:extLst>
              <a:ext uri="{FF2B5EF4-FFF2-40B4-BE49-F238E27FC236}">
                <a16:creationId xmlns:a16="http://schemas.microsoft.com/office/drawing/2014/main" id="{7C7A39C3-18F8-C92D-256F-7BAFCBB81548}"/>
              </a:ext>
            </a:extLst>
          </p:cNvPr>
          <p:cNvSpPr>
            <a:spLocks noGrp="1"/>
          </p:cNvSpPr>
          <p:nvPr>
            <p:ph idx="1"/>
          </p:nvPr>
        </p:nvSpPr>
        <p:spPr>
          <a:xfrm>
            <a:off x="4553734" y="2409830"/>
            <a:ext cx="6798539" cy="3705217"/>
          </a:xfrm>
        </p:spPr>
        <p:txBody>
          <a:bodyPr>
            <a:normAutofit/>
          </a:bodyPr>
          <a:lstStyle/>
          <a:p>
            <a:r>
              <a:rPr lang="en-US" sz="1100"/>
              <a:t>Kum F.Y. &amp;, Jun M. L (2016). Barriers to the Implementation of Strategic Corporate Social Responsibility in Shipping. The Asian Journal of Shipping and Logistics Elsevier. </a:t>
            </a:r>
          </a:p>
          <a:p>
            <a:r>
              <a:rPr lang="en-US" sz="1100"/>
              <a:t>Labbai M.M (2007) Social Responsibility and Ethics in Marketing. Business School, VIT University, Vellore, Tamil Nadu, India.</a:t>
            </a:r>
          </a:p>
          <a:p>
            <a:r>
              <a:rPr lang="en-US" sz="1100"/>
              <a:t>Lerner, D.L. &amp; Fryxell, E.G. (1988) ‘An empirical study of the predictors of corporate social performance: a multi-dimensional analysis’, Journal of Business Ethics, 7, 951–959.</a:t>
            </a:r>
          </a:p>
          <a:p>
            <a:r>
              <a:rPr lang="en-US" sz="1100"/>
              <a:t>Mahmood, A.; Naveed, R.T.; Ahmad, N.; Scholz, M.; Khalique, M.; Adnan, M.(2021)  Unleashing the Barriers to CSR Implementation in the SME Sector of a Developing Economy: A Thematic Analysis Approach. </a:t>
            </a:r>
          </a:p>
          <a:p>
            <a:r>
              <a:rPr lang="en-US" sz="1100"/>
              <a:t>Sanclemente, J. C. (2012). Marketing y la RSE. Lo social como estrategia de marketing. In E. Raufflet, J. F. Lozano, E. Barrera, &amp; C. Garcia (Eds.), Responsabilidad Social Empresarial (pp. 145---156). México: Pearson Educación.</a:t>
            </a:r>
          </a:p>
          <a:p>
            <a:r>
              <a:rPr lang="en-US" sz="1100"/>
              <a:t>The protection project (2015) 100 Best Practices in Corporate Social Responsibility. https://www.academia.edu/23888028/A_100_Best_Practices_in_Corporate_Social_Responsibility</a:t>
            </a:r>
          </a:p>
          <a:p>
            <a:r>
              <a:rPr lang="en-US" sz="1100"/>
              <a:t>Vaaland, T., Heide, M., &amp; Gronhaug, K. (2008). Corporate social responsibility: Investigating theory and research in the marketing context. European Journal of Marketing, 42(9/10), 927---953.</a:t>
            </a:r>
          </a:p>
          <a:p>
            <a:endParaRPr lang="en-US" sz="1100"/>
          </a:p>
        </p:txBody>
      </p:sp>
    </p:spTree>
    <p:extLst>
      <p:ext uri="{BB962C8B-B14F-4D97-AF65-F5344CB8AC3E}">
        <p14:creationId xmlns:p14="http://schemas.microsoft.com/office/powerpoint/2010/main" val="23537789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CC7BD1-80C0-3C97-2FF6-797800CFA6C7}"/>
              </a:ext>
            </a:extLst>
          </p:cNvPr>
          <p:cNvSpPr>
            <a:spLocks noGrp="1"/>
          </p:cNvSpPr>
          <p:nvPr>
            <p:ph type="title"/>
          </p:nvPr>
        </p:nvSpPr>
        <p:spPr>
          <a:xfrm>
            <a:off x="4553733" y="548464"/>
            <a:ext cx="6798541" cy="1675623"/>
          </a:xfrm>
        </p:spPr>
        <p:txBody>
          <a:bodyPr anchor="b">
            <a:normAutofit/>
          </a:bodyPr>
          <a:lstStyle/>
          <a:p>
            <a:r>
              <a:rPr lang="en-US" sz="4000"/>
              <a:t>End </a:t>
            </a:r>
          </a:p>
        </p:txBody>
      </p:sp>
      <p:pic>
        <p:nvPicPr>
          <p:cNvPr id="6" name="Picture 5">
            <a:extLst>
              <a:ext uri="{FF2B5EF4-FFF2-40B4-BE49-F238E27FC236}">
                <a16:creationId xmlns:a16="http://schemas.microsoft.com/office/drawing/2014/main" id="{097CB07A-F9C4-8710-725A-5F9DA5601ECC}"/>
              </a:ext>
            </a:extLst>
          </p:cNvPr>
          <p:cNvPicPr>
            <a:picLocks noChangeAspect="1"/>
          </p:cNvPicPr>
          <p:nvPr/>
        </p:nvPicPr>
        <p:blipFill rotWithShape="1">
          <a:blip r:embed="rId2"/>
          <a:srcRect l="44225" r="14929" b="-1"/>
          <a:stretch/>
        </p:blipFill>
        <p:spPr>
          <a:xfrm>
            <a:off x="1" y="10"/>
            <a:ext cx="4196496" cy="6857990"/>
          </a:xfrm>
          <a:prstGeom prst="rect">
            <a:avLst/>
          </a:prstGeom>
          <a:effectLst/>
        </p:spPr>
      </p:pic>
      <p:graphicFrame>
        <p:nvGraphicFramePr>
          <p:cNvPr id="5" name="Content Placeholder 2">
            <a:extLst>
              <a:ext uri="{FF2B5EF4-FFF2-40B4-BE49-F238E27FC236}">
                <a16:creationId xmlns:a16="http://schemas.microsoft.com/office/drawing/2014/main" id="{BB34E0DB-8C12-A8FC-E05E-E7F57F19E6C2}"/>
              </a:ext>
            </a:extLst>
          </p:cNvPr>
          <p:cNvGraphicFramePr>
            <a:graphicFrameLocks noGrp="1"/>
          </p:cNvGraphicFramePr>
          <p:nvPr>
            <p:ph idx="1"/>
            <p:extLst>
              <p:ext uri="{D42A27DB-BD31-4B8C-83A1-F6EECF244321}">
                <p14:modId xmlns:p14="http://schemas.microsoft.com/office/powerpoint/2010/main" val="2036867896"/>
              </p:ext>
            </p:extLst>
          </p:nvPr>
        </p:nvGraphicFramePr>
        <p:xfrm>
          <a:off x="4553734" y="2409830"/>
          <a:ext cx="6798539" cy="37052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67502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292</TotalTime>
  <Words>4116</Words>
  <Application>Microsoft Office PowerPoint</Application>
  <PresentationFormat>Widescreen</PresentationFormat>
  <Paragraphs>232</Paragraphs>
  <Slides>39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39</vt:i4>
      </vt:variant>
    </vt:vector>
  </HeadingPairs>
  <TitlesOfParts>
    <vt:vector size="43" baseType="lpstr">
      <vt:lpstr>Aptos</vt:lpstr>
      <vt:lpstr>Aptos Display</vt:lpstr>
      <vt:lpstr>Arial</vt:lpstr>
      <vt:lpstr>Office Theme</vt:lpstr>
      <vt:lpstr>MARKETING MANAGEMENT AND STRATEGY WEEK 12 LECTURE CORPORATE SOCIAL RESPONSIBILITY MARKETING</vt:lpstr>
      <vt:lpstr>Welcome </vt:lpstr>
      <vt:lpstr>Subtopic </vt:lpstr>
      <vt:lpstr>Quotes on CSR</vt:lpstr>
      <vt:lpstr>Quotes on CSR</vt:lpstr>
      <vt:lpstr>Quotes on CSR</vt:lpstr>
      <vt:lpstr>Concept of CSR</vt:lpstr>
      <vt:lpstr>Concept of CSR</vt:lpstr>
      <vt:lpstr>Concept of CSR</vt:lpstr>
      <vt:lpstr>Significance of CSR to a business </vt:lpstr>
      <vt:lpstr>Significance of CSR to a business </vt:lpstr>
      <vt:lpstr>Link between marketing and CSR</vt:lpstr>
      <vt:lpstr>Link between marketing and CSR</vt:lpstr>
      <vt:lpstr>Types of CSR marketing </vt:lpstr>
      <vt:lpstr>Types of CSR marketing </vt:lpstr>
      <vt:lpstr>Types of CSR marketing </vt:lpstr>
      <vt:lpstr>Types of CSR marketing</vt:lpstr>
      <vt:lpstr>Types of CSR marketing</vt:lpstr>
      <vt:lpstr>Types of CSR marketing</vt:lpstr>
      <vt:lpstr>Types of CSR marketing </vt:lpstr>
      <vt:lpstr>Types of CSR marketing </vt:lpstr>
      <vt:lpstr>Types of CSR marketing </vt:lpstr>
      <vt:lpstr>Types of CSR Marketing</vt:lpstr>
      <vt:lpstr>Types of CSR  Marketing</vt:lpstr>
      <vt:lpstr>Types of CSR marketing  </vt:lpstr>
      <vt:lpstr>Types of CSR marketing </vt:lpstr>
      <vt:lpstr>Types of CSR marketing </vt:lpstr>
      <vt:lpstr>Types of CSR marketing </vt:lpstr>
      <vt:lpstr>Types of CSR marketing </vt:lpstr>
      <vt:lpstr>Types of CSR marketing </vt:lpstr>
      <vt:lpstr>Types of CSR marketing </vt:lpstr>
      <vt:lpstr> Barriers to effective implementation of corporate social responsibility marketing  </vt:lpstr>
      <vt:lpstr> Barriers to effective implementation of corporate social responsibility marketing  </vt:lpstr>
      <vt:lpstr>Best practices in CSR marketing </vt:lpstr>
      <vt:lpstr>Best practices in CSR marketing </vt:lpstr>
      <vt:lpstr>Best practices in CSR marketing </vt:lpstr>
      <vt:lpstr>References </vt:lpstr>
      <vt:lpstr>References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MANAGEMENT AND STRATEGY WEEK 12 LECTURE CORPORATE SOCIAL RESPONSIBILITY MARKETING</dc:title>
  <dc:creator>Dr. John N. Kamau</dc:creator>
  <cp:lastModifiedBy>Dr. John N. Kamau</cp:lastModifiedBy>
  <cp:revision>8</cp:revision>
  <dcterms:created xsi:type="dcterms:W3CDTF">2024-05-28T09:22:42Z</dcterms:created>
  <dcterms:modified xsi:type="dcterms:W3CDTF">2024-05-29T10:04:05Z</dcterms:modified>
</cp:coreProperties>
</file>