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9" r:id="rId34"/>
    <p:sldId id="28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5" autoAdjust="0"/>
    <p:restoredTop sz="94660"/>
  </p:normalViewPr>
  <p:slideViewPr>
    <p:cSldViewPr snapToGrid="0">
      <p:cViewPr varScale="1">
        <p:scale>
          <a:sx n="65" d="100"/>
          <a:sy n="65" d="100"/>
        </p:scale>
        <p:origin x="18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90AF3-0C67-420F-4FC4-2BAB29A6B1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2575395-55D7-47F0-027E-53BF9B01569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38E0B40-3B83-1625-BC52-35C21A65F0D5}"/>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5" name="Footer Placeholder 4">
            <a:extLst>
              <a:ext uri="{FF2B5EF4-FFF2-40B4-BE49-F238E27FC236}">
                <a16:creationId xmlns:a16="http://schemas.microsoft.com/office/drawing/2014/main" id="{BF822467-C825-1AB8-C90A-FD3AF31993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E43921-EC56-B477-24E7-55A401852310}"/>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1776418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A7E19-5DA3-0FD0-AAFC-F6F5593ECA2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0FE5BCF-D7A6-DB03-FA52-76D2A4EE913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438AA9-4546-57A0-00B0-34C2A14F7818}"/>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5" name="Footer Placeholder 4">
            <a:extLst>
              <a:ext uri="{FF2B5EF4-FFF2-40B4-BE49-F238E27FC236}">
                <a16:creationId xmlns:a16="http://schemas.microsoft.com/office/drawing/2014/main" id="{36BBB5F3-3590-E3B5-827B-A9CE5C7F7D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B24AC7-63B7-48C9-19B4-94BBC65A8276}"/>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1971367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56B92-7531-255D-DC7F-BA8F1B5244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1F5B253-BAB1-3D3A-5799-B0FD9E69BC3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838959-BE59-42F7-0FBB-D8106234C004}"/>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5" name="Footer Placeholder 4">
            <a:extLst>
              <a:ext uri="{FF2B5EF4-FFF2-40B4-BE49-F238E27FC236}">
                <a16:creationId xmlns:a16="http://schemas.microsoft.com/office/drawing/2014/main" id="{C39B8EE6-0A0C-20EE-FB2B-512E178E1E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3C47D4-2A20-2DCC-05C2-C37A39A9A120}"/>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1921258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01C93-8829-E7B9-48E4-CA912C4B77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90B482-C69D-7387-CE90-7206C0006A2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900FF6-0821-E132-5211-59EC59F8B4C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0C57B4B-E781-DBC3-1C86-559DC0A88639}"/>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6" name="Footer Placeholder 5">
            <a:extLst>
              <a:ext uri="{FF2B5EF4-FFF2-40B4-BE49-F238E27FC236}">
                <a16:creationId xmlns:a16="http://schemas.microsoft.com/office/drawing/2014/main" id="{5FBBBFD2-A621-71A3-5386-FB511554FF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5132D72-B605-D68B-F4FD-D4E29818DBEE}"/>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3271478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CA62B-77D4-8111-F472-8E4AADC84A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F3CA59E-6CA9-899B-B70C-0EB940E93E6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74EEFF-475B-C4C6-6D90-E9C2942C57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2B5DE32-1D19-7E47-6035-EE08A0F496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213D105-CC03-462E-0AA4-B6514104B30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92DB61A-E911-96F0-F25B-D2CACAE0C9C5}"/>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8" name="Footer Placeholder 7">
            <a:extLst>
              <a:ext uri="{FF2B5EF4-FFF2-40B4-BE49-F238E27FC236}">
                <a16:creationId xmlns:a16="http://schemas.microsoft.com/office/drawing/2014/main" id="{C032EF9B-F3B8-D1EE-A599-97D05DE006C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03C7F97-D3AF-CF9F-A3EF-D7B0EEDC711F}"/>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3768520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802D8-76ED-EE35-300E-8280D01871E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5B70B41-363B-A97C-599C-5244C9E43B3C}"/>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4" name="Footer Placeholder 3">
            <a:extLst>
              <a:ext uri="{FF2B5EF4-FFF2-40B4-BE49-F238E27FC236}">
                <a16:creationId xmlns:a16="http://schemas.microsoft.com/office/drawing/2014/main" id="{9154C932-44FD-76B0-DDB6-6716B54BFDA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F11D3D0-282F-2C59-0BBC-67D1F1BAC4D5}"/>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230500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8D5C0D-360C-4DA8-247C-3544539B5157}"/>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3" name="Footer Placeholder 2">
            <a:extLst>
              <a:ext uri="{FF2B5EF4-FFF2-40B4-BE49-F238E27FC236}">
                <a16:creationId xmlns:a16="http://schemas.microsoft.com/office/drawing/2014/main" id="{A0ACDDB9-A950-9A31-518D-FB1BC6DD69B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1BBCDBE-BC5B-AC9B-EA89-8B7BEE3B1495}"/>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300177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2BFCB-35F2-7AC3-2A9A-0F5856F043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C7FD98-B59E-7B10-35A4-BD20A7821BB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424B7FC-5D34-C3BC-65DC-43AB4F6AD0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3DACE1-14D2-869F-A800-4FE6DE0259F5}"/>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6" name="Footer Placeholder 5">
            <a:extLst>
              <a:ext uri="{FF2B5EF4-FFF2-40B4-BE49-F238E27FC236}">
                <a16:creationId xmlns:a16="http://schemas.microsoft.com/office/drawing/2014/main" id="{2423700B-6996-9642-7F38-5CAAB854E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DCB11E-8EAF-80E3-E66B-F233C5602934}"/>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2386894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F332D-D6AF-4D35-A4AF-0BC1E41428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E89698A-F834-5B15-3FD6-23EA95C9CE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5734D43-C211-A825-1EAB-513ADDE940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F0177A-2B30-1CDB-9AB9-D02B81481ED9}"/>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6" name="Footer Placeholder 5">
            <a:extLst>
              <a:ext uri="{FF2B5EF4-FFF2-40B4-BE49-F238E27FC236}">
                <a16:creationId xmlns:a16="http://schemas.microsoft.com/office/drawing/2014/main" id="{6F79BB30-C901-0D21-7871-E13C49A8EB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09170C-8F98-5F06-8CCE-260BB1A0C582}"/>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3784176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CD2B-E98F-7D68-BED3-007212D40CE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59D29E1-B673-FB0B-2916-8BF28B78F8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9444A7-7996-4A5B-C1D2-73A2AAC5FBB4}"/>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5" name="Footer Placeholder 4">
            <a:extLst>
              <a:ext uri="{FF2B5EF4-FFF2-40B4-BE49-F238E27FC236}">
                <a16:creationId xmlns:a16="http://schemas.microsoft.com/office/drawing/2014/main" id="{8B52D60F-A989-5E62-5F3B-61F369267B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1ACB15-F6A8-6513-9DD5-3B20E62C8DF0}"/>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1867754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7E0E64-9006-291F-85B2-FBAA2ED9CFC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6C0960B-EF79-78D2-E37D-4592DDBDE63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7EE3860-376B-19C3-FF6D-1C0B0783C577}"/>
              </a:ext>
            </a:extLst>
          </p:cNvPr>
          <p:cNvSpPr>
            <a:spLocks noGrp="1"/>
          </p:cNvSpPr>
          <p:nvPr>
            <p:ph type="dt" sz="half" idx="10"/>
          </p:nvPr>
        </p:nvSpPr>
        <p:spPr/>
        <p:txBody>
          <a:bodyPr/>
          <a:lstStyle/>
          <a:p>
            <a:fld id="{3B18370E-BB2C-45A0-B789-E9A23C823BE5}" type="datetimeFigureOut">
              <a:rPr lang="en-US" smtClean="0"/>
              <a:t>6/3/2024</a:t>
            </a:fld>
            <a:endParaRPr lang="en-US"/>
          </a:p>
        </p:txBody>
      </p:sp>
      <p:sp>
        <p:nvSpPr>
          <p:cNvPr id="5" name="Footer Placeholder 4">
            <a:extLst>
              <a:ext uri="{FF2B5EF4-FFF2-40B4-BE49-F238E27FC236}">
                <a16:creationId xmlns:a16="http://schemas.microsoft.com/office/drawing/2014/main" id="{C7A0335D-A8D5-A213-26DE-92CB7A67F7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806FD3-9FB2-D24F-B06F-9E794DC3E843}"/>
              </a:ext>
            </a:extLst>
          </p:cNvPr>
          <p:cNvSpPr>
            <a:spLocks noGrp="1"/>
          </p:cNvSpPr>
          <p:nvPr>
            <p:ph type="sldNum" sz="quarter" idx="12"/>
          </p:nvPr>
        </p:nvSpPr>
        <p:spPr/>
        <p:txBody>
          <a:bodyPr/>
          <a:lstStyle/>
          <a:p>
            <a:fld id="{79A397FB-A933-4FBB-AC2A-5EA4CF208FC9}" type="slidenum">
              <a:rPr lang="en-US" smtClean="0"/>
              <a:t>‹#›</a:t>
            </a:fld>
            <a:endParaRPr lang="en-US"/>
          </a:p>
        </p:txBody>
      </p:sp>
    </p:spTree>
    <p:extLst>
      <p:ext uri="{BB962C8B-B14F-4D97-AF65-F5344CB8AC3E}">
        <p14:creationId xmlns:p14="http://schemas.microsoft.com/office/powerpoint/2010/main" val="26743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CD987D-F46E-4386-74BD-FBB5DC1B7D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A1E7935-99A0-B2BB-82EF-A1E38C54DD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76C572-56B7-05FA-FE44-237FE75E05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B18370E-BB2C-45A0-B789-E9A23C823BE5}" type="datetimeFigureOut">
              <a:rPr lang="en-US" smtClean="0"/>
              <a:t>6/3/2024</a:t>
            </a:fld>
            <a:endParaRPr lang="en-US"/>
          </a:p>
        </p:txBody>
      </p:sp>
      <p:sp>
        <p:nvSpPr>
          <p:cNvPr id="5" name="Footer Placeholder 4">
            <a:extLst>
              <a:ext uri="{FF2B5EF4-FFF2-40B4-BE49-F238E27FC236}">
                <a16:creationId xmlns:a16="http://schemas.microsoft.com/office/drawing/2014/main" id="{AB5F89EA-0467-D63C-2FED-79EECA9D5B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F67BE89-451C-0188-9289-974133E923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9A397FB-A933-4FBB-AC2A-5EA4CF208FC9}" type="slidenum">
              <a:rPr lang="en-US" smtClean="0"/>
              <a:t>‹#›</a:t>
            </a:fld>
            <a:endParaRPr lang="en-US"/>
          </a:p>
        </p:txBody>
      </p:sp>
    </p:spTree>
    <p:extLst>
      <p:ext uri="{BB962C8B-B14F-4D97-AF65-F5344CB8AC3E}">
        <p14:creationId xmlns:p14="http://schemas.microsoft.com/office/powerpoint/2010/main" val="2228400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1FEC590B-3306-47E9-BD67-97F3F76169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1" name="Color">
              <a:extLst>
                <a:ext uri="{FF2B5EF4-FFF2-40B4-BE49-F238E27FC236}">
                  <a16:creationId xmlns:a16="http://schemas.microsoft.com/office/drawing/2014/main" id="{54F87DBC-E43C-4CE4-A8C5-61E3D6819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Color">
              <a:extLst>
                <a:ext uri="{FF2B5EF4-FFF2-40B4-BE49-F238E27FC236}">
                  <a16:creationId xmlns:a16="http://schemas.microsoft.com/office/drawing/2014/main" id="{CD39A88A-7F84-4ACA-877B-E28BC26CD8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4" name="Group 13">
            <a:extLst>
              <a:ext uri="{FF2B5EF4-FFF2-40B4-BE49-F238E27FC236}">
                <a16:creationId xmlns:a16="http://schemas.microsoft.com/office/drawing/2014/main" id="{A47AAF5E-1692-48C9-98FB-6432BF0BC4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5F36A26D-E71D-4663-B197-8B7BFA37AD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8A821CEB-DA96-4952-93B9-81F9C42BAD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18C8EDE0-D69B-4F65-9AB7-DDE7EAD78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546F0982-BF10-4BF6-842A-F631654FF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2B313509-2128-42CA-81B6-C9EC23E44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1589188C-E06E-4F8A-BDD1-02ADF1408F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6B4E610F-FCD0-483F-B9F2-6DF2C28FE8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20511D62-1D6F-3C4B-C509-982773D01E9A}"/>
              </a:ext>
            </a:extLst>
          </p:cNvPr>
          <p:cNvSpPr>
            <a:spLocks noGrp="1"/>
          </p:cNvSpPr>
          <p:nvPr>
            <p:ph type="ctrTitle"/>
          </p:nvPr>
        </p:nvSpPr>
        <p:spPr>
          <a:xfrm>
            <a:off x="789708" y="666351"/>
            <a:ext cx="10558405" cy="3044335"/>
          </a:xfrm>
        </p:spPr>
        <p:txBody>
          <a:bodyPr anchor="b">
            <a:normAutofit/>
          </a:bodyPr>
          <a:lstStyle/>
          <a:p>
            <a:r>
              <a:rPr lang="en-US" sz="4400">
                <a:solidFill>
                  <a:schemeClr val="bg1"/>
                </a:solidFill>
              </a:rPr>
              <a:t>MARKETING MANAGEMENT AND STRATEGY</a:t>
            </a:r>
            <a:br>
              <a:rPr lang="en-US" sz="4400">
                <a:solidFill>
                  <a:schemeClr val="bg1"/>
                </a:solidFill>
              </a:rPr>
            </a:br>
            <a:r>
              <a:rPr lang="en-US" sz="4400">
                <a:solidFill>
                  <a:schemeClr val="bg1"/>
                </a:solidFill>
              </a:rPr>
              <a:t>WEEK 13</a:t>
            </a:r>
            <a:br>
              <a:rPr lang="en-US" sz="4400">
                <a:solidFill>
                  <a:schemeClr val="bg1"/>
                </a:solidFill>
              </a:rPr>
            </a:br>
            <a:r>
              <a:rPr lang="en-US" sz="4400">
                <a:solidFill>
                  <a:schemeClr val="bg1"/>
                </a:solidFill>
              </a:rPr>
              <a:t>STRATEGIC MARKETING IMPLEMENTATION AND CONTROL</a:t>
            </a:r>
          </a:p>
        </p:txBody>
      </p:sp>
      <p:sp>
        <p:nvSpPr>
          <p:cNvPr id="3" name="Subtitle 2">
            <a:extLst>
              <a:ext uri="{FF2B5EF4-FFF2-40B4-BE49-F238E27FC236}">
                <a16:creationId xmlns:a16="http://schemas.microsoft.com/office/drawing/2014/main" id="{09CE159A-EB1A-C216-7810-15BBCD75A677}"/>
              </a:ext>
            </a:extLst>
          </p:cNvPr>
          <p:cNvSpPr>
            <a:spLocks noGrp="1"/>
          </p:cNvSpPr>
          <p:nvPr>
            <p:ph type="subTitle" idx="1"/>
          </p:nvPr>
        </p:nvSpPr>
        <p:spPr>
          <a:xfrm>
            <a:off x="789708" y="3866064"/>
            <a:ext cx="10558405" cy="2234485"/>
          </a:xfrm>
        </p:spPr>
        <p:txBody>
          <a:bodyPr anchor="t">
            <a:normAutofit/>
          </a:bodyPr>
          <a:lstStyle/>
          <a:p>
            <a:r>
              <a:rPr lang="en-US">
                <a:solidFill>
                  <a:schemeClr val="bg1"/>
                </a:solidFill>
              </a:rPr>
              <a:t>Dr John Kamau</a:t>
            </a:r>
          </a:p>
        </p:txBody>
      </p:sp>
    </p:spTree>
    <p:extLst>
      <p:ext uri="{BB962C8B-B14F-4D97-AF65-F5344CB8AC3E}">
        <p14:creationId xmlns:p14="http://schemas.microsoft.com/office/powerpoint/2010/main" val="585054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CF403D-448C-B4EA-96CB-097599F4CF71}"/>
              </a:ext>
            </a:extLst>
          </p:cNvPr>
          <p:cNvSpPr>
            <a:spLocks noGrp="1"/>
          </p:cNvSpPr>
          <p:nvPr>
            <p:ph type="title"/>
          </p:nvPr>
        </p:nvSpPr>
        <p:spPr>
          <a:xfrm>
            <a:off x="761803" y="350196"/>
            <a:ext cx="4646904" cy="1624520"/>
          </a:xfrm>
        </p:spPr>
        <p:txBody>
          <a:bodyPr anchor="ctr">
            <a:normAutofit/>
          </a:bodyPr>
          <a:lstStyle/>
          <a:p>
            <a:r>
              <a:rPr lang="en-US" sz="4000"/>
              <a:t>Welcome </a:t>
            </a:r>
          </a:p>
        </p:txBody>
      </p:sp>
      <p:sp>
        <p:nvSpPr>
          <p:cNvPr id="3" name="Content Placeholder 2">
            <a:extLst>
              <a:ext uri="{FF2B5EF4-FFF2-40B4-BE49-F238E27FC236}">
                <a16:creationId xmlns:a16="http://schemas.microsoft.com/office/drawing/2014/main" id="{BDE5D9C6-BC6E-8171-2B89-D9B642E84758}"/>
              </a:ext>
            </a:extLst>
          </p:cNvPr>
          <p:cNvSpPr>
            <a:spLocks noGrp="1"/>
          </p:cNvSpPr>
          <p:nvPr>
            <p:ph idx="1"/>
          </p:nvPr>
        </p:nvSpPr>
        <p:spPr>
          <a:xfrm>
            <a:off x="516194" y="1974716"/>
            <a:ext cx="4892513" cy="4381633"/>
          </a:xfrm>
        </p:spPr>
        <p:txBody>
          <a:bodyPr anchor="ctr">
            <a:normAutofit/>
          </a:bodyPr>
          <a:lstStyle/>
          <a:p>
            <a:r>
              <a:rPr lang="en-US" sz="1800" dirty="0"/>
              <a:t>Welcome to week 13 lecture</a:t>
            </a:r>
          </a:p>
          <a:p>
            <a:r>
              <a:rPr lang="en-US" sz="1800" dirty="0"/>
              <a:t>It is my joy to have you in this class</a:t>
            </a:r>
          </a:p>
          <a:p>
            <a:r>
              <a:rPr lang="en-US" sz="1800" dirty="0"/>
              <a:t>This second last lecture</a:t>
            </a:r>
          </a:p>
          <a:p>
            <a:r>
              <a:rPr lang="en-US" sz="1800" dirty="0"/>
              <a:t>Focus is on strategy implementation</a:t>
            </a:r>
          </a:p>
          <a:p>
            <a:r>
              <a:rPr lang="en-US" sz="1800" dirty="0"/>
              <a:t>James 1:22-25 NIV: 22  Do not merely listen to the word, and so deceive yourselves. Do what it says.   23  Anyone who listens to the word but does not do what it says is like someone who looks at his face in a mirror 24  and, after looking at himself, goes away and immediately forgets what he looks like. 25  But whoever looks intently into the perfect law that gives freedom and continues in it—not forgetting what they have heard, but doing it—they will be blessed in what they do</a:t>
            </a:r>
            <a:r>
              <a:rPr lang="en-US" sz="1400" dirty="0"/>
              <a:t>.</a:t>
            </a:r>
          </a:p>
        </p:txBody>
      </p:sp>
      <p:pic>
        <p:nvPicPr>
          <p:cNvPr id="5" name="Picture 4" descr="Exclamation mark on a yellow background">
            <a:extLst>
              <a:ext uri="{FF2B5EF4-FFF2-40B4-BE49-F238E27FC236}">
                <a16:creationId xmlns:a16="http://schemas.microsoft.com/office/drawing/2014/main" id="{994AFC44-8ADE-A33E-583A-340FDB0FD5DF}"/>
              </a:ext>
            </a:extLst>
          </p:cNvPr>
          <p:cNvPicPr>
            <a:picLocks noChangeAspect="1"/>
          </p:cNvPicPr>
          <p:nvPr/>
        </p:nvPicPr>
        <p:blipFill rotWithShape="1">
          <a:blip r:embed="rId2"/>
          <a:srcRect l="23088" r="10171"/>
          <a:stretch/>
        </p:blipFill>
        <p:spPr>
          <a:xfrm>
            <a:off x="6096000" y="1"/>
            <a:ext cx="6102825" cy="6858000"/>
          </a:xfrm>
          <a:prstGeom prst="rect">
            <a:avLst/>
          </a:prstGeom>
        </p:spPr>
      </p:pic>
    </p:spTree>
    <p:extLst>
      <p:ext uri="{BB962C8B-B14F-4D97-AF65-F5344CB8AC3E}">
        <p14:creationId xmlns:p14="http://schemas.microsoft.com/office/powerpoint/2010/main" val="16628162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A34223-D15B-11FC-4FD0-0E48E54419DE}"/>
              </a:ext>
            </a:extLst>
          </p:cNvPr>
          <p:cNvSpPr>
            <a:spLocks noGrp="1"/>
          </p:cNvSpPr>
          <p:nvPr>
            <p:ph type="title"/>
          </p:nvPr>
        </p:nvSpPr>
        <p:spPr>
          <a:xfrm>
            <a:off x="761803" y="350196"/>
            <a:ext cx="4646904" cy="1624520"/>
          </a:xfrm>
        </p:spPr>
        <p:txBody>
          <a:bodyPr anchor="ctr">
            <a:normAutofit/>
          </a:bodyPr>
          <a:lstStyle/>
          <a:p>
            <a:r>
              <a:rPr lang="en-US" sz="4000"/>
              <a:t>Subtopics </a:t>
            </a:r>
          </a:p>
        </p:txBody>
      </p:sp>
      <p:sp>
        <p:nvSpPr>
          <p:cNvPr id="3" name="Content Placeholder 2">
            <a:extLst>
              <a:ext uri="{FF2B5EF4-FFF2-40B4-BE49-F238E27FC236}">
                <a16:creationId xmlns:a16="http://schemas.microsoft.com/office/drawing/2014/main" id="{DE6FE245-173C-E8B8-90A2-A432B5CE9D25}"/>
              </a:ext>
            </a:extLst>
          </p:cNvPr>
          <p:cNvSpPr>
            <a:spLocks noGrp="1"/>
          </p:cNvSpPr>
          <p:nvPr>
            <p:ph idx="1"/>
          </p:nvPr>
        </p:nvSpPr>
        <p:spPr>
          <a:xfrm>
            <a:off x="761802" y="2743200"/>
            <a:ext cx="4646905" cy="3613149"/>
          </a:xfrm>
        </p:spPr>
        <p:txBody>
          <a:bodyPr anchor="ctr">
            <a:normAutofit/>
          </a:bodyPr>
          <a:lstStyle/>
          <a:p>
            <a:r>
              <a:rPr lang="en-US" sz="1600" dirty="0"/>
              <a:t>Concept of strategic marketing implementation </a:t>
            </a:r>
          </a:p>
          <a:p>
            <a:r>
              <a:rPr lang="en-US" sz="1600" dirty="0"/>
              <a:t>Strategy implementation requirements </a:t>
            </a:r>
          </a:p>
          <a:p>
            <a:r>
              <a:rPr lang="en-US" sz="1600" dirty="0"/>
              <a:t>Skills required for implementing marketing programs</a:t>
            </a:r>
          </a:p>
          <a:p>
            <a:r>
              <a:rPr lang="en-US" sz="1600" dirty="0"/>
              <a:t>Challenges in implementing a marketing strategy</a:t>
            </a:r>
          </a:p>
          <a:p>
            <a:r>
              <a:rPr lang="en-US" sz="1600" dirty="0"/>
              <a:t>Marketing control </a:t>
            </a:r>
          </a:p>
          <a:p>
            <a:r>
              <a:rPr lang="en-US" sz="1600" dirty="0"/>
              <a:t>Significance of marketing control</a:t>
            </a:r>
          </a:p>
          <a:p>
            <a:r>
              <a:rPr lang="en-US" sz="1600" dirty="0"/>
              <a:t>Types of control</a:t>
            </a:r>
          </a:p>
          <a:p>
            <a:r>
              <a:rPr lang="en-US" sz="1600" dirty="0"/>
              <a:t> Major marketing weakness and the future of marketing </a:t>
            </a:r>
          </a:p>
        </p:txBody>
      </p:sp>
      <p:pic>
        <p:nvPicPr>
          <p:cNvPr id="5" name="Picture 4" descr="Colourful and shiny bells">
            <a:extLst>
              <a:ext uri="{FF2B5EF4-FFF2-40B4-BE49-F238E27FC236}">
                <a16:creationId xmlns:a16="http://schemas.microsoft.com/office/drawing/2014/main" id="{00B03A38-F4F6-98D0-7DA1-E2A88CCE6FA5}"/>
              </a:ext>
            </a:extLst>
          </p:cNvPr>
          <p:cNvPicPr>
            <a:picLocks noChangeAspect="1"/>
          </p:cNvPicPr>
          <p:nvPr/>
        </p:nvPicPr>
        <p:blipFill rotWithShape="1">
          <a:blip r:embed="rId2"/>
          <a:srcRect l="14165" r="19093"/>
          <a:stretch/>
        </p:blipFill>
        <p:spPr>
          <a:xfrm>
            <a:off x="6096000" y="1"/>
            <a:ext cx="6102825" cy="6858000"/>
          </a:xfrm>
          <a:prstGeom prst="rect">
            <a:avLst/>
          </a:prstGeom>
        </p:spPr>
      </p:pic>
    </p:spTree>
    <p:extLst>
      <p:ext uri="{BB962C8B-B14F-4D97-AF65-F5344CB8AC3E}">
        <p14:creationId xmlns:p14="http://schemas.microsoft.com/office/powerpoint/2010/main" val="3416678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64BB0C-4365-61B7-FCD1-442B9A5486E4}"/>
              </a:ext>
            </a:extLst>
          </p:cNvPr>
          <p:cNvSpPr>
            <a:spLocks noGrp="1"/>
          </p:cNvSpPr>
          <p:nvPr>
            <p:ph type="title"/>
          </p:nvPr>
        </p:nvSpPr>
        <p:spPr>
          <a:xfrm>
            <a:off x="761803" y="350196"/>
            <a:ext cx="4646904" cy="1624520"/>
          </a:xfrm>
        </p:spPr>
        <p:txBody>
          <a:bodyPr anchor="ctr">
            <a:normAutofit/>
          </a:bodyPr>
          <a:lstStyle/>
          <a:p>
            <a:r>
              <a:rPr lang="en-US" sz="3400"/>
              <a:t>Quotes on marketing strategy implementation  </a:t>
            </a:r>
            <a:br>
              <a:rPr lang="en-US" sz="3400"/>
            </a:br>
            <a:endParaRPr lang="en-US" sz="3400"/>
          </a:p>
        </p:txBody>
      </p:sp>
      <p:sp>
        <p:nvSpPr>
          <p:cNvPr id="3" name="Content Placeholder 2">
            <a:extLst>
              <a:ext uri="{FF2B5EF4-FFF2-40B4-BE49-F238E27FC236}">
                <a16:creationId xmlns:a16="http://schemas.microsoft.com/office/drawing/2014/main" id="{EB7B9D28-5B98-9ACC-FB46-F370F05CE202}"/>
              </a:ext>
            </a:extLst>
          </p:cNvPr>
          <p:cNvSpPr>
            <a:spLocks noGrp="1"/>
          </p:cNvSpPr>
          <p:nvPr>
            <p:ph idx="1"/>
          </p:nvPr>
        </p:nvSpPr>
        <p:spPr>
          <a:xfrm>
            <a:off x="761802" y="2743200"/>
            <a:ext cx="4646905" cy="3613149"/>
          </a:xfrm>
        </p:spPr>
        <p:txBody>
          <a:bodyPr anchor="ctr">
            <a:normAutofit/>
          </a:bodyPr>
          <a:lstStyle/>
          <a:p>
            <a:r>
              <a:rPr lang="en-US" sz="1700"/>
              <a:t>1. “Strategy is execution.” – Fred Gluck. </a:t>
            </a:r>
          </a:p>
          <a:p>
            <a:r>
              <a:rPr lang="en-US" sz="1700"/>
              <a:t>2. “Execution without a strategy is aimless, strategy without execution is useless.” – Morris Chang. </a:t>
            </a:r>
          </a:p>
          <a:p>
            <a:r>
              <a:rPr lang="en-US" sz="1700"/>
              <a:t>3. “The best strategy is useless without people to execute it.” – Mike Duke. </a:t>
            </a:r>
          </a:p>
          <a:p>
            <a:r>
              <a:rPr lang="en-US" sz="1700"/>
              <a:t>4. “Execution is the ability to mesh strategy with reality.” – Lawrence Bossidy</a:t>
            </a:r>
          </a:p>
          <a:p>
            <a:r>
              <a:rPr lang="en-US" sz="1700"/>
              <a:t>5. "The essence of strategy is choosing what not to do." — Michael E. Porter, American  economist and founder of strategic management</a:t>
            </a:r>
          </a:p>
          <a:p>
            <a:endParaRPr lang="en-US" sz="1700"/>
          </a:p>
        </p:txBody>
      </p:sp>
      <p:pic>
        <p:nvPicPr>
          <p:cNvPr id="5" name="Picture 4" descr="White bulbs with a yellow one standing out">
            <a:extLst>
              <a:ext uri="{FF2B5EF4-FFF2-40B4-BE49-F238E27FC236}">
                <a16:creationId xmlns:a16="http://schemas.microsoft.com/office/drawing/2014/main" id="{1A571910-B688-1442-6F24-0A8AF01704AF}"/>
              </a:ext>
            </a:extLst>
          </p:cNvPr>
          <p:cNvPicPr>
            <a:picLocks noChangeAspect="1"/>
          </p:cNvPicPr>
          <p:nvPr/>
        </p:nvPicPr>
        <p:blipFill rotWithShape="1">
          <a:blip r:embed="rId2"/>
          <a:srcRect l="12365" r="28234" b="-2"/>
          <a:stretch/>
        </p:blipFill>
        <p:spPr>
          <a:xfrm>
            <a:off x="6096000" y="1"/>
            <a:ext cx="6102825" cy="6858000"/>
          </a:xfrm>
          <a:prstGeom prst="rect">
            <a:avLst/>
          </a:prstGeom>
        </p:spPr>
      </p:pic>
    </p:spTree>
    <p:extLst>
      <p:ext uri="{BB962C8B-B14F-4D97-AF65-F5344CB8AC3E}">
        <p14:creationId xmlns:p14="http://schemas.microsoft.com/office/powerpoint/2010/main" val="2489695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64BB0C-4365-61B7-FCD1-442B9A5486E4}"/>
              </a:ext>
            </a:extLst>
          </p:cNvPr>
          <p:cNvSpPr>
            <a:spLocks noGrp="1"/>
          </p:cNvSpPr>
          <p:nvPr>
            <p:ph type="title"/>
          </p:nvPr>
        </p:nvSpPr>
        <p:spPr>
          <a:xfrm>
            <a:off x="761800" y="762001"/>
            <a:ext cx="5334197" cy="1708242"/>
          </a:xfrm>
        </p:spPr>
        <p:txBody>
          <a:bodyPr anchor="ctr">
            <a:normAutofit/>
          </a:bodyPr>
          <a:lstStyle/>
          <a:p>
            <a:r>
              <a:rPr lang="en-US" sz="3700"/>
              <a:t>Quotes on marketing strategy implementation  </a:t>
            </a:r>
            <a:br>
              <a:rPr lang="en-US" sz="3700"/>
            </a:br>
            <a:endParaRPr lang="en-US" sz="3700"/>
          </a:p>
        </p:txBody>
      </p:sp>
      <p:sp>
        <p:nvSpPr>
          <p:cNvPr id="3" name="Content Placeholder 2">
            <a:extLst>
              <a:ext uri="{FF2B5EF4-FFF2-40B4-BE49-F238E27FC236}">
                <a16:creationId xmlns:a16="http://schemas.microsoft.com/office/drawing/2014/main" id="{EB7B9D28-5B98-9ACC-FB46-F370F05CE202}"/>
              </a:ext>
            </a:extLst>
          </p:cNvPr>
          <p:cNvSpPr>
            <a:spLocks noGrp="1"/>
          </p:cNvSpPr>
          <p:nvPr>
            <p:ph idx="1"/>
          </p:nvPr>
        </p:nvSpPr>
        <p:spPr>
          <a:xfrm>
            <a:off x="761800" y="2470244"/>
            <a:ext cx="5334197" cy="3769835"/>
          </a:xfrm>
        </p:spPr>
        <p:txBody>
          <a:bodyPr anchor="ctr">
            <a:normAutofit/>
          </a:bodyPr>
          <a:lstStyle/>
          <a:p>
            <a:r>
              <a:rPr lang="en-US" sz="1400"/>
              <a:t>6. "In real life, strategy is actually very straightforward. You pick a general direction and implement like hell." — Jack Welch, former CEO of General Electric</a:t>
            </a:r>
          </a:p>
          <a:p>
            <a:r>
              <a:rPr lang="en-US" sz="1400"/>
              <a:t>7. "However beautiful the strategy, you should occasionally look at the results." — Sir Winston Churchill</a:t>
            </a:r>
          </a:p>
          <a:p>
            <a:r>
              <a:rPr lang="en-US" sz="1400"/>
              <a:t>8. "The real challenge in crafting strategy lies in detecting subtle discontinuities that may undermine a business in the future. And for that there is no technique, no program, just a sharp mind in touch with the situation." — and again Henry Mintzberg</a:t>
            </a:r>
          </a:p>
          <a:p>
            <a:r>
              <a:rPr lang="en-US" sz="1400"/>
              <a:t>9. "Winning should be at the heart of every strategy." — A.G. Lafley &amp; Roger L. Martin in their book Playing to Win: How Strategy Really Works.</a:t>
            </a:r>
          </a:p>
          <a:p>
            <a:r>
              <a:rPr lang="en-US" sz="1400"/>
              <a:t>10. "Building a visionary company requires one percent vision and 99 percent alignment." — Jim Collins &amp; Jerry Porras in their book Built to Last: Successful Habits of Visionary Companies</a:t>
            </a:r>
          </a:p>
          <a:p>
            <a:endParaRPr lang="en-US" sz="1400"/>
          </a:p>
        </p:txBody>
      </p:sp>
      <p:pic>
        <p:nvPicPr>
          <p:cNvPr id="14" name="Picture 13" descr="Light bulb on yellow background with sketched light beams and cord">
            <a:extLst>
              <a:ext uri="{FF2B5EF4-FFF2-40B4-BE49-F238E27FC236}">
                <a16:creationId xmlns:a16="http://schemas.microsoft.com/office/drawing/2014/main" id="{79730CA0-F626-CAAD-AEA1-014F8EFCBE03}"/>
              </a:ext>
            </a:extLst>
          </p:cNvPr>
          <p:cNvPicPr>
            <a:picLocks noChangeAspect="1"/>
          </p:cNvPicPr>
          <p:nvPr/>
        </p:nvPicPr>
        <p:blipFill rotWithShape="1">
          <a:blip r:embed="rId2"/>
          <a:srcRect l="48250" r="3990"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846880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64BB0C-4365-61B7-FCD1-442B9A5486E4}"/>
              </a:ext>
            </a:extLst>
          </p:cNvPr>
          <p:cNvSpPr>
            <a:spLocks noGrp="1"/>
          </p:cNvSpPr>
          <p:nvPr>
            <p:ph type="title"/>
          </p:nvPr>
        </p:nvSpPr>
        <p:spPr>
          <a:xfrm>
            <a:off x="761800" y="762001"/>
            <a:ext cx="5334197" cy="1708242"/>
          </a:xfrm>
        </p:spPr>
        <p:txBody>
          <a:bodyPr anchor="ctr">
            <a:normAutofit/>
          </a:bodyPr>
          <a:lstStyle/>
          <a:p>
            <a:r>
              <a:rPr lang="en-US" sz="3700"/>
              <a:t>Quotes on marketing strategy implementation  </a:t>
            </a:r>
            <a:br>
              <a:rPr lang="en-US" sz="3700"/>
            </a:br>
            <a:endParaRPr lang="en-US" sz="3700"/>
          </a:p>
        </p:txBody>
      </p:sp>
      <p:sp>
        <p:nvSpPr>
          <p:cNvPr id="3" name="Content Placeholder 2">
            <a:extLst>
              <a:ext uri="{FF2B5EF4-FFF2-40B4-BE49-F238E27FC236}">
                <a16:creationId xmlns:a16="http://schemas.microsoft.com/office/drawing/2014/main" id="{EB7B9D28-5B98-9ACC-FB46-F370F05CE202}"/>
              </a:ext>
            </a:extLst>
          </p:cNvPr>
          <p:cNvSpPr>
            <a:spLocks noGrp="1"/>
          </p:cNvSpPr>
          <p:nvPr>
            <p:ph idx="1"/>
          </p:nvPr>
        </p:nvSpPr>
        <p:spPr>
          <a:xfrm>
            <a:off x="761800" y="2470244"/>
            <a:ext cx="5334197" cy="3769835"/>
          </a:xfrm>
        </p:spPr>
        <p:txBody>
          <a:bodyPr anchor="ctr">
            <a:normAutofit/>
          </a:bodyPr>
          <a:lstStyle/>
          <a:p>
            <a:r>
              <a:rPr lang="en-US" sz="1600"/>
              <a:t>11. "Victorious warriors win first and then go to war, while defeated warriors go to war first and then seek to win." — Sun Tzu, Chinese philosopher and military strategist</a:t>
            </a:r>
          </a:p>
          <a:p>
            <a:r>
              <a:rPr lang="en-US" sz="1600"/>
              <a:t>12. “A goal without a plan is just a wish.” — Antoine de Saint-Exupéry, French writer and pilot</a:t>
            </a:r>
          </a:p>
          <a:p>
            <a:r>
              <a:rPr lang="en-US" sz="1600"/>
              <a:t>13. "There is nothing so useless as doing efficiently that which should not be done at all." — Peter Drucker</a:t>
            </a:r>
          </a:p>
          <a:p>
            <a:r>
              <a:rPr lang="en-US" sz="1600"/>
              <a:t>14. "An organization’s ability to learn, and translate that learning into action rapidly, is the ultimate competitive advantage." — Jack Welch</a:t>
            </a:r>
          </a:p>
          <a:p>
            <a:r>
              <a:rPr lang="en-US" sz="1600"/>
              <a:t>15. "Strategy is buying a bottle of fine wine when you take a lady out for dinner. Tactics is getting her to drink it." — Frank Muir, British actor and comedy writer</a:t>
            </a:r>
          </a:p>
          <a:p>
            <a:endParaRPr lang="en-US" sz="1600"/>
          </a:p>
        </p:txBody>
      </p:sp>
      <p:pic>
        <p:nvPicPr>
          <p:cNvPr id="5" name="Picture 4" descr="Checkmate in a chess game">
            <a:extLst>
              <a:ext uri="{FF2B5EF4-FFF2-40B4-BE49-F238E27FC236}">
                <a16:creationId xmlns:a16="http://schemas.microsoft.com/office/drawing/2014/main" id="{B7C264C1-752F-893B-0D02-B388A7A836D6}"/>
              </a:ext>
            </a:extLst>
          </p:cNvPr>
          <p:cNvPicPr>
            <a:picLocks noChangeAspect="1"/>
          </p:cNvPicPr>
          <p:nvPr/>
        </p:nvPicPr>
        <p:blipFill rotWithShape="1">
          <a:blip r:embed="rId2"/>
          <a:srcRect l="19331" r="21844" b="2"/>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291328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1FAF35-DBA2-76A4-04DA-7019107CAAB6}"/>
              </a:ext>
            </a:extLst>
          </p:cNvPr>
          <p:cNvSpPr>
            <a:spLocks noGrp="1"/>
          </p:cNvSpPr>
          <p:nvPr>
            <p:ph type="title"/>
          </p:nvPr>
        </p:nvSpPr>
        <p:spPr>
          <a:xfrm>
            <a:off x="761803" y="350196"/>
            <a:ext cx="4646904" cy="1624520"/>
          </a:xfrm>
        </p:spPr>
        <p:txBody>
          <a:bodyPr anchor="ctr">
            <a:normAutofit/>
          </a:bodyPr>
          <a:lstStyle/>
          <a:p>
            <a:r>
              <a:rPr lang="en-US" sz="3700"/>
              <a:t>Concept of strategic marketing implementation </a:t>
            </a:r>
          </a:p>
        </p:txBody>
      </p:sp>
      <p:sp>
        <p:nvSpPr>
          <p:cNvPr id="3" name="Content Placeholder 2">
            <a:extLst>
              <a:ext uri="{FF2B5EF4-FFF2-40B4-BE49-F238E27FC236}">
                <a16:creationId xmlns:a16="http://schemas.microsoft.com/office/drawing/2014/main" id="{1CD6D648-B733-16D1-8656-4CF147CEA65B}"/>
              </a:ext>
            </a:extLst>
          </p:cNvPr>
          <p:cNvSpPr>
            <a:spLocks noGrp="1"/>
          </p:cNvSpPr>
          <p:nvPr>
            <p:ph idx="1"/>
          </p:nvPr>
        </p:nvSpPr>
        <p:spPr>
          <a:xfrm>
            <a:off x="761802" y="2743200"/>
            <a:ext cx="4646905" cy="3613149"/>
          </a:xfrm>
        </p:spPr>
        <p:txBody>
          <a:bodyPr anchor="ctr">
            <a:normAutofit/>
          </a:bodyPr>
          <a:lstStyle/>
          <a:p>
            <a:r>
              <a:rPr lang="en-US" sz="1600"/>
              <a:t>Marketing implementation is the process that turns marketing plans into actions assignments and ensures they accomplish the plans stated objectives.</a:t>
            </a:r>
          </a:p>
          <a:p>
            <a:r>
              <a:rPr lang="en-US" sz="1600"/>
              <a:t> Strategy addresses the what, and why of marketing activities, implementation addresses the who, where when and how. </a:t>
            </a:r>
          </a:p>
          <a:p>
            <a:r>
              <a:rPr lang="en-US" sz="1600"/>
              <a:t>Strategy implementation is the process of turning strategic plans into actions to achieve an organization's objectives. </a:t>
            </a:r>
          </a:p>
          <a:p>
            <a:r>
              <a:rPr lang="en-US" sz="1600"/>
              <a:t>It involves coordinating resources, aligning operations, and ensuring all departments and stakeholders work together towards the common goals set forth in the strategic plan. </a:t>
            </a:r>
          </a:p>
        </p:txBody>
      </p:sp>
      <p:pic>
        <p:nvPicPr>
          <p:cNvPr id="5" name="Picture 4" descr="People working on ideas">
            <a:extLst>
              <a:ext uri="{FF2B5EF4-FFF2-40B4-BE49-F238E27FC236}">
                <a16:creationId xmlns:a16="http://schemas.microsoft.com/office/drawing/2014/main" id="{58C81209-824F-43E5-F25E-0CB4FCE21B08}"/>
              </a:ext>
            </a:extLst>
          </p:cNvPr>
          <p:cNvPicPr>
            <a:picLocks noChangeAspect="1"/>
          </p:cNvPicPr>
          <p:nvPr/>
        </p:nvPicPr>
        <p:blipFill rotWithShape="1">
          <a:blip r:embed="rId2"/>
          <a:srcRect l="16870" r="24843" b="2"/>
          <a:stretch/>
        </p:blipFill>
        <p:spPr>
          <a:xfrm>
            <a:off x="6096000" y="1"/>
            <a:ext cx="6102825" cy="6858000"/>
          </a:xfrm>
          <a:prstGeom prst="rect">
            <a:avLst/>
          </a:prstGeom>
        </p:spPr>
      </p:pic>
    </p:spTree>
    <p:extLst>
      <p:ext uri="{BB962C8B-B14F-4D97-AF65-F5344CB8AC3E}">
        <p14:creationId xmlns:p14="http://schemas.microsoft.com/office/powerpoint/2010/main" val="30063375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1FAF35-DBA2-76A4-04DA-7019107CAAB6}"/>
              </a:ext>
            </a:extLst>
          </p:cNvPr>
          <p:cNvSpPr>
            <a:spLocks noGrp="1"/>
          </p:cNvSpPr>
          <p:nvPr>
            <p:ph type="title"/>
          </p:nvPr>
        </p:nvSpPr>
        <p:spPr>
          <a:xfrm>
            <a:off x="761803" y="350196"/>
            <a:ext cx="4646904" cy="1624520"/>
          </a:xfrm>
        </p:spPr>
        <p:txBody>
          <a:bodyPr anchor="ctr">
            <a:normAutofit/>
          </a:bodyPr>
          <a:lstStyle/>
          <a:p>
            <a:r>
              <a:rPr lang="en-US" sz="3700"/>
              <a:t>Concept of strategic marketing implementation </a:t>
            </a:r>
          </a:p>
        </p:txBody>
      </p:sp>
      <p:sp>
        <p:nvSpPr>
          <p:cNvPr id="3" name="Content Placeholder 2">
            <a:extLst>
              <a:ext uri="{FF2B5EF4-FFF2-40B4-BE49-F238E27FC236}">
                <a16:creationId xmlns:a16="http://schemas.microsoft.com/office/drawing/2014/main" id="{1CD6D648-B733-16D1-8656-4CF147CEA65B}"/>
              </a:ext>
            </a:extLst>
          </p:cNvPr>
          <p:cNvSpPr>
            <a:spLocks noGrp="1"/>
          </p:cNvSpPr>
          <p:nvPr>
            <p:ph idx="1"/>
          </p:nvPr>
        </p:nvSpPr>
        <p:spPr>
          <a:xfrm>
            <a:off x="761802" y="2743200"/>
            <a:ext cx="4646905" cy="3613149"/>
          </a:xfrm>
        </p:spPr>
        <p:txBody>
          <a:bodyPr anchor="ctr">
            <a:normAutofit/>
          </a:bodyPr>
          <a:lstStyle/>
          <a:p>
            <a:r>
              <a:rPr lang="en-US" sz="2000"/>
              <a:t>Key Components of Strategy Implementation</a:t>
            </a:r>
          </a:p>
          <a:p>
            <a:r>
              <a:rPr lang="en-US" sz="2000"/>
              <a:t>Action Plans and Objectives </a:t>
            </a:r>
          </a:p>
          <a:p>
            <a:r>
              <a:rPr lang="en-US" sz="2000"/>
              <a:t>Resource Allocation</a:t>
            </a:r>
          </a:p>
          <a:p>
            <a:r>
              <a:rPr lang="en-US" sz="2000"/>
              <a:t>Organizational Structure </a:t>
            </a:r>
          </a:p>
          <a:p>
            <a:r>
              <a:rPr lang="en-US" sz="2000"/>
              <a:t>Leadership and Management </a:t>
            </a:r>
          </a:p>
          <a:p>
            <a:r>
              <a:rPr lang="en-US" sz="2000"/>
              <a:t>Communication</a:t>
            </a:r>
          </a:p>
          <a:p>
            <a:r>
              <a:rPr lang="en-US" sz="2000"/>
              <a:t>Performance Monitoring </a:t>
            </a:r>
          </a:p>
          <a:p>
            <a:r>
              <a:rPr lang="en-US" sz="2000"/>
              <a:t>Feedback and Adaptation</a:t>
            </a:r>
          </a:p>
        </p:txBody>
      </p:sp>
      <p:pic>
        <p:nvPicPr>
          <p:cNvPr id="5" name="Picture 4" descr="White bulbs with a yellow one standing out">
            <a:extLst>
              <a:ext uri="{FF2B5EF4-FFF2-40B4-BE49-F238E27FC236}">
                <a16:creationId xmlns:a16="http://schemas.microsoft.com/office/drawing/2014/main" id="{873219A6-F458-DB60-CA35-A99F314EDB46}"/>
              </a:ext>
            </a:extLst>
          </p:cNvPr>
          <p:cNvPicPr>
            <a:picLocks noChangeAspect="1"/>
          </p:cNvPicPr>
          <p:nvPr/>
        </p:nvPicPr>
        <p:blipFill rotWithShape="1">
          <a:blip r:embed="rId2"/>
          <a:srcRect l="12365" r="28234" b="-2"/>
          <a:stretch/>
        </p:blipFill>
        <p:spPr>
          <a:xfrm>
            <a:off x="6096000" y="1"/>
            <a:ext cx="6102825" cy="6858000"/>
          </a:xfrm>
          <a:prstGeom prst="rect">
            <a:avLst/>
          </a:prstGeom>
        </p:spPr>
      </p:pic>
    </p:spTree>
    <p:extLst>
      <p:ext uri="{BB962C8B-B14F-4D97-AF65-F5344CB8AC3E}">
        <p14:creationId xmlns:p14="http://schemas.microsoft.com/office/powerpoint/2010/main" val="2418694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6DD737-C1D1-313F-330F-8D3E8F883513}"/>
              </a:ext>
            </a:extLst>
          </p:cNvPr>
          <p:cNvSpPr>
            <a:spLocks noGrp="1"/>
          </p:cNvSpPr>
          <p:nvPr>
            <p:ph type="title"/>
          </p:nvPr>
        </p:nvSpPr>
        <p:spPr>
          <a:xfrm>
            <a:off x="761800" y="762001"/>
            <a:ext cx="5334197" cy="1708242"/>
          </a:xfrm>
        </p:spPr>
        <p:txBody>
          <a:bodyPr anchor="ctr">
            <a:normAutofit/>
          </a:bodyPr>
          <a:lstStyle/>
          <a:p>
            <a:r>
              <a:rPr lang="en-US" sz="3700"/>
              <a:t>Strategy implementation requirements </a:t>
            </a:r>
            <a:br>
              <a:rPr lang="en-US" sz="3700"/>
            </a:br>
            <a:endParaRPr lang="en-US" sz="3700"/>
          </a:p>
        </p:txBody>
      </p:sp>
      <p:sp>
        <p:nvSpPr>
          <p:cNvPr id="3" name="Content Placeholder 2">
            <a:extLst>
              <a:ext uri="{FF2B5EF4-FFF2-40B4-BE49-F238E27FC236}">
                <a16:creationId xmlns:a16="http://schemas.microsoft.com/office/drawing/2014/main" id="{9D95B622-74CE-D129-742B-C99BA95C42FD}"/>
              </a:ext>
            </a:extLst>
          </p:cNvPr>
          <p:cNvSpPr>
            <a:spLocks noGrp="1"/>
          </p:cNvSpPr>
          <p:nvPr>
            <p:ph idx="1"/>
          </p:nvPr>
        </p:nvSpPr>
        <p:spPr>
          <a:xfrm>
            <a:off x="761800" y="2470244"/>
            <a:ext cx="5334197" cy="3769835"/>
          </a:xfrm>
        </p:spPr>
        <p:txBody>
          <a:bodyPr anchor="ctr">
            <a:normAutofit/>
          </a:bodyPr>
          <a:lstStyle/>
          <a:p>
            <a:r>
              <a:rPr lang="en-US" sz="2000"/>
              <a:t>The beauty of any plan lies in implementation. Implementation requires appropriate structures, personnel, and resources. </a:t>
            </a:r>
          </a:p>
          <a:p>
            <a:r>
              <a:rPr lang="en-US" sz="2000"/>
              <a:t>Implementation structures </a:t>
            </a:r>
          </a:p>
          <a:p>
            <a:r>
              <a:rPr lang="en-US" sz="2000"/>
              <a:t>1. Functional organization </a:t>
            </a:r>
          </a:p>
          <a:p>
            <a:r>
              <a:rPr lang="en-US" sz="2000"/>
              <a:t>2. Product organization </a:t>
            </a:r>
          </a:p>
          <a:p>
            <a:r>
              <a:rPr lang="en-US" sz="2000"/>
              <a:t>3. Regional organization </a:t>
            </a:r>
          </a:p>
          <a:p>
            <a:r>
              <a:rPr lang="en-US" sz="2000"/>
              <a:t>4. Segmental organization </a:t>
            </a:r>
          </a:p>
          <a:p>
            <a:r>
              <a:rPr lang="en-US" sz="2000"/>
              <a:t>5.Matrix</a:t>
            </a:r>
          </a:p>
        </p:txBody>
      </p:sp>
      <p:pic>
        <p:nvPicPr>
          <p:cNvPr id="5" name="Picture 4" descr="Cubes connected with a red line">
            <a:extLst>
              <a:ext uri="{FF2B5EF4-FFF2-40B4-BE49-F238E27FC236}">
                <a16:creationId xmlns:a16="http://schemas.microsoft.com/office/drawing/2014/main" id="{2B6875F8-0942-2576-79D9-9B29F8331FCA}"/>
              </a:ext>
            </a:extLst>
          </p:cNvPr>
          <p:cNvPicPr>
            <a:picLocks noChangeAspect="1"/>
          </p:cNvPicPr>
          <p:nvPr/>
        </p:nvPicPr>
        <p:blipFill rotWithShape="1">
          <a:blip r:embed="rId2"/>
          <a:srcRect l="25816" r="14389" b="2"/>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037591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9F19CD-554C-2CC4-463E-2110199396D3}"/>
              </a:ext>
            </a:extLst>
          </p:cNvPr>
          <p:cNvSpPr>
            <a:spLocks noGrp="1"/>
          </p:cNvSpPr>
          <p:nvPr>
            <p:ph type="title"/>
          </p:nvPr>
        </p:nvSpPr>
        <p:spPr>
          <a:xfrm>
            <a:off x="761803" y="350196"/>
            <a:ext cx="4646904" cy="1624520"/>
          </a:xfrm>
        </p:spPr>
        <p:txBody>
          <a:bodyPr anchor="ctr">
            <a:normAutofit/>
          </a:bodyPr>
          <a:lstStyle/>
          <a:p>
            <a:r>
              <a:rPr lang="en-US" sz="4000"/>
              <a:t>Implementation resources required </a:t>
            </a:r>
          </a:p>
        </p:txBody>
      </p:sp>
      <p:sp>
        <p:nvSpPr>
          <p:cNvPr id="3" name="Content Placeholder 2">
            <a:extLst>
              <a:ext uri="{FF2B5EF4-FFF2-40B4-BE49-F238E27FC236}">
                <a16:creationId xmlns:a16="http://schemas.microsoft.com/office/drawing/2014/main" id="{8B81DE8E-91A2-A918-B021-D7A183E1B79F}"/>
              </a:ext>
            </a:extLst>
          </p:cNvPr>
          <p:cNvSpPr>
            <a:spLocks noGrp="1"/>
          </p:cNvSpPr>
          <p:nvPr>
            <p:ph idx="1"/>
          </p:nvPr>
        </p:nvSpPr>
        <p:spPr>
          <a:xfrm>
            <a:off x="761802" y="2743200"/>
            <a:ext cx="4646905" cy="3613149"/>
          </a:xfrm>
        </p:spPr>
        <p:txBody>
          <a:bodyPr anchor="ctr">
            <a:normAutofit/>
          </a:bodyPr>
          <a:lstStyle/>
          <a:p>
            <a:r>
              <a:rPr lang="en-US" sz="1400"/>
              <a:t>A) Tangible resources include financial, physical, technological, and organizational categories (Peng, 2009). </a:t>
            </a:r>
          </a:p>
          <a:p>
            <a:r>
              <a:rPr lang="en-US" sz="1400"/>
              <a:t>They include the ability to raise money or generate external funds, machinery, buildings, vehicles, raw materials, work in progress, possession of patents trademarks and copyrights, planning, command-and-control systems, and management information systems which can be measured.</a:t>
            </a:r>
          </a:p>
          <a:p>
            <a:r>
              <a:rPr lang="en-US" sz="1400"/>
              <a:t>B)  Intangible resources include human, innovation and reputation resources and capabilities. </a:t>
            </a:r>
          </a:p>
          <a:p>
            <a:r>
              <a:rPr lang="en-US" sz="1400"/>
              <a:t>Intangible resources also include relational resources and competences. Relational resources are all of the means available to the firm derived from its relationship with its environment (Lowendahl,1997). </a:t>
            </a:r>
          </a:p>
        </p:txBody>
      </p:sp>
      <p:pic>
        <p:nvPicPr>
          <p:cNvPr id="5" name="Picture 4">
            <a:extLst>
              <a:ext uri="{FF2B5EF4-FFF2-40B4-BE49-F238E27FC236}">
                <a16:creationId xmlns:a16="http://schemas.microsoft.com/office/drawing/2014/main" id="{800570AA-EB17-2F09-943F-F7733FAAB25E}"/>
              </a:ext>
            </a:extLst>
          </p:cNvPr>
          <p:cNvPicPr>
            <a:picLocks noChangeAspect="1"/>
          </p:cNvPicPr>
          <p:nvPr/>
        </p:nvPicPr>
        <p:blipFill rotWithShape="1">
          <a:blip r:embed="rId2"/>
          <a:srcRect r="49944"/>
          <a:stretch/>
        </p:blipFill>
        <p:spPr>
          <a:xfrm>
            <a:off x="6096000" y="1"/>
            <a:ext cx="6102825" cy="6858000"/>
          </a:xfrm>
          <a:prstGeom prst="rect">
            <a:avLst/>
          </a:prstGeom>
        </p:spPr>
      </p:pic>
    </p:spTree>
    <p:extLst>
      <p:ext uri="{BB962C8B-B14F-4D97-AF65-F5344CB8AC3E}">
        <p14:creationId xmlns:p14="http://schemas.microsoft.com/office/powerpoint/2010/main" val="3854189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B26AED-F575-F2E9-4DE8-63B8FA6D4160}"/>
              </a:ext>
            </a:extLst>
          </p:cNvPr>
          <p:cNvSpPr>
            <a:spLocks noGrp="1"/>
          </p:cNvSpPr>
          <p:nvPr>
            <p:ph type="title"/>
          </p:nvPr>
        </p:nvSpPr>
        <p:spPr>
          <a:xfrm>
            <a:off x="761800" y="762001"/>
            <a:ext cx="5334197" cy="1708242"/>
          </a:xfrm>
        </p:spPr>
        <p:txBody>
          <a:bodyPr anchor="ctr">
            <a:normAutofit/>
          </a:bodyPr>
          <a:lstStyle/>
          <a:p>
            <a:r>
              <a:rPr lang="en-US" sz="4000"/>
              <a:t>Resource audit </a:t>
            </a:r>
          </a:p>
        </p:txBody>
      </p:sp>
      <p:sp>
        <p:nvSpPr>
          <p:cNvPr id="3" name="Content Placeholder 2">
            <a:extLst>
              <a:ext uri="{FF2B5EF4-FFF2-40B4-BE49-F238E27FC236}">
                <a16:creationId xmlns:a16="http://schemas.microsoft.com/office/drawing/2014/main" id="{2CD495B5-7CDC-C03D-2F96-EE572343D096}"/>
              </a:ext>
            </a:extLst>
          </p:cNvPr>
          <p:cNvSpPr>
            <a:spLocks noGrp="1"/>
          </p:cNvSpPr>
          <p:nvPr>
            <p:ph idx="1"/>
          </p:nvPr>
        </p:nvSpPr>
        <p:spPr>
          <a:xfrm>
            <a:off x="761800" y="2470244"/>
            <a:ext cx="5334197" cy="3769835"/>
          </a:xfrm>
        </p:spPr>
        <p:txBody>
          <a:bodyPr anchor="ctr">
            <a:normAutofit/>
          </a:bodyPr>
          <a:lstStyle/>
          <a:p>
            <a:r>
              <a:rPr lang="en-US" sz="2000"/>
              <a:t>1. Financial </a:t>
            </a:r>
          </a:p>
          <a:p>
            <a:r>
              <a:rPr lang="en-US" sz="2000"/>
              <a:t>2. Physical </a:t>
            </a:r>
          </a:p>
          <a:p>
            <a:r>
              <a:rPr lang="en-US" sz="2000"/>
              <a:t>3. Technological </a:t>
            </a:r>
          </a:p>
          <a:p>
            <a:r>
              <a:rPr lang="en-US" sz="2000"/>
              <a:t>4. Human :resources, motivation and commitment </a:t>
            </a:r>
          </a:p>
          <a:p>
            <a:r>
              <a:rPr lang="en-US" sz="2000"/>
              <a:t>5. Innovation: Research and development capabilities </a:t>
            </a:r>
          </a:p>
          <a:p>
            <a:r>
              <a:rPr lang="en-US" sz="2000"/>
              <a:t>6. Reputation: This includes customer perceptions of product quality and reliability, and company reputation as a good employee and responsible corporate citizen.</a:t>
            </a:r>
          </a:p>
          <a:p>
            <a:endParaRPr lang="en-US" sz="2000"/>
          </a:p>
        </p:txBody>
      </p:sp>
      <p:pic>
        <p:nvPicPr>
          <p:cNvPr id="5" name="Picture 4" descr="Person holding a puzzle piece">
            <a:extLst>
              <a:ext uri="{FF2B5EF4-FFF2-40B4-BE49-F238E27FC236}">
                <a16:creationId xmlns:a16="http://schemas.microsoft.com/office/drawing/2014/main" id="{5F7EBDBE-D4B9-5F9E-E4CC-C387D857B14A}"/>
              </a:ext>
            </a:extLst>
          </p:cNvPr>
          <p:cNvPicPr>
            <a:picLocks noChangeAspect="1"/>
          </p:cNvPicPr>
          <p:nvPr/>
        </p:nvPicPr>
        <p:blipFill rotWithShape="1">
          <a:blip r:embed="rId2"/>
          <a:srcRect l="23856" r="23530" b="-2"/>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515912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351810-63B2-51B7-4D68-C8EDD29DF1AF}"/>
              </a:ext>
            </a:extLst>
          </p:cNvPr>
          <p:cNvSpPr>
            <a:spLocks noGrp="1"/>
          </p:cNvSpPr>
          <p:nvPr>
            <p:ph type="title"/>
          </p:nvPr>
        </p:nvSpPr>
        <p:spPr>
          <a:xfrm>
            <a:off x="761800" y="762001"/>
            <a:ext cx="5334197" cy="1708242"/>
          </a:xfrm>
        </p:spPr>
        <p:txBody>
          <a:bodyPr anchor="ctr">
            <a:normAutofit/>
          </a:bodyPr>
          <a:lstStyle/>
          <a:p>
            <a:r>
              <a:rPr lang="en-US" sz="4000"/>
              <a:t>Effective implementation requirements </a:t>
            </a:r>
          </a:p>
        </p:txBody>
      </p:sp>
      <p:sp>
        <p:nvSpPr>
          <p:cNvPr id="3" name="Content Placeholder 2">
            <a:extLst>
              <a:ext uri="{FF2B5EF4-FFF2-40B4-BE49-F238E27FC236}">
                <a16:creationId xmlns:a16="http://schemas.microsoft.com/office/drawing/2014/main" id="{1BEFBB4C-B89A-7F1C-D8B2-95191E75037D}"/>
              </a:ext>
            </a:extLst>
          </p:cNvPr>
          <p:cNvSpPr>
            <a:spLocks noGrp="1"/>
          </p:cNvSpPr>
          <p:nvPr>
            <p:ph idx="1"/>
          </p:nvPr>
        </p:nvSpPr>
        <p:spPr>
          <a:xfrm>
            <a:off x="761800" y="2470244"/>
            <a:ext cx="5334197" cy="3769835"/>
          </a:xfrm>
        </p:spPr>
        <p:txBody>
          <a:bodyPr anchor="ctr">
            <a:normAutofit/>
          </a:bodyPr>
          <a:lstStyle/>
          <a:p>
            <a:r>
              <a:rPr lang="en-US" sz="1600"/>
              <a:t>Effective implementation of strategy requires that  every process combines the following four resources:</a:t>
            </a:r>
          </a:p>
          <a:p>
            <a:r>
              <a:rPr lang="en-US" sz="1600"/>
              <a:t>a) Basic assets. These are the tangible and intangible assets of the business, as expressed in the financial reporting systems. </a:t>
            </a:r>
          </a:p>
          <a:p>
            <a:r>
              <a:rPr lang="en-US" sz="1600"/>
              <a:t>b) Explicit knowledge. This is knowledge which can be written down or otherwise recorded. </a:t>
            </a:r>
          </a:p>
          <a:p>
            <a:r>
              <a:rPr lang="en-US" sz="1600"/>
              <a:t>c) Tacit knowledge. This is knowledge, which is difficult or impossible to codify, and usually resides in the heads of employees.</a:t>
            </a:r>
          </a:p>
          <a:p>
            <a:r>
              <a:rPr lang="en-US" sz="1600"/>
              <a:t>d) Procedure. This is the mechanism by which the basic assets, explicit knowledge, and tacit knowledge are brought together.</a:t>
            </a:r>
          </a:p>
          <a:p>
            <a:endParaRPr lang="en-US" sz="1600"/>
          </a:p>
        </p:txBody>
      </p:sp>
      <p:pic>
        <p:nvPicPr>
          <p:cNvPr id="5" name="Picture 4" descr="Calculator, pen, compass, money and a paper with graphs printed on it">
            <a:extLst>
              <a:ext uri="{FF2B5EF4-FFF2-40B4-BE49-F238E27FC236}">
                <a16:creationId xmlns:a16="http://schemas.microsoft.com/office/drawing/2014/main" id="{8F09AD43-7335-354E-637F-3CFCE0EF82B1}"/>
              </a:ext>
            </a:extLst>
          </p:cNvPr>
          <p:cNvPicPr>
            <a:picLocks noChangeAspect="1"/>
          </p:cNvPicPr>
          <p:nvPr/>
        </p:nvPicPr>
        <p:blipFill rotWithShape="1">
          <a:blip r:embed="rId2"/>
          <a:srcRect l="28716" r="24496"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537874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hree arrows on bullseye">
            <a:extLst>
              <a:ext uri="{FF2B5EF4-FFF2-40B4-BE49-F238E27FC236}">
                <a16:creationId xmlns:a16="http://schemas.microsoft.com/office/drawing/2014/main" id="{74F45EAC-99CE-E235-7603-4B9D403EA82B}"/>
              </a:ext>
            </a:extLst>
          </p:cNvPr>
          <p:cNvPicPr>
            <a:picLocks noChangeAspect="1"/>
          </p:cNvPicPr>
          <p:nvPr/>
        </p:nvPicPr>
        <p:blipFill rotWithShape="1">
          <a:blip r:embed="rId2"/>
          <a:srcRect l="7490" r="40839"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748B89-0AF1-65EA-DF7C-82B10E8868BD}"/>
              </a:ext>
            </a:extLst>
          </p:cNvPr>
          <p:cNvSpPr>
            <a:spLocks noGrp="1"/>
          </p:cNvSpPr>
          <p:nvPr>
            <p:ph type="title"/>
          </p:nvPr>
        </p:nvSpPr>
        <p:spPr>
          <a:xfrm>
            <a:off x="6115317" y="405685"/>
            <a:ext cx="5464968" cy="1559301"/>
          </a:xfrm>
        </p:spPr>
        <p:txBody>
          <a:bodyPr>
            <a:normAutofit/>
          </a:bodyPr>
          <a:lstStyle/>
          <a:p>
            <a:r>
              <a:rPr lang="en-US" sz="3400"/>
              <a:t>Skills required for implementing marketing programs</a:t>
            </a:r>
          </a:p>
        </p:txBody>
      </p:sp>
      <p:sp>
        <p:nvSpPr>
          <p:cNvPr id="3" name="Content Placeholder 2">
            <a:extLst>
              <a:ext uri="{FF2B5EF4-FFF2-40B4-BE49-F238E27FC236}">
                <a16:creationId xmlns:a16="http://schemas.microsoft.com/office/drawing/2014/main" id="{A171675C-55AD-DD93-CECA-06594CC4E7D1}"/>
              </a:ext>
            </a:extLst>
          </p:cNvPr>
          <p:cNvSpPr>
            <a:spLocks noGrp="1"/>
          </p:cNvSpPr>
          <p:nvPr>
            <p:ph idx="1"/>
          </p:nvPr>
        </p:nvSpPr>
        <p:spPr>
          <a:xfrm>
            <a:off x="6115317" y="2743200"/>
            <a:ext cx="5247340" cy="3496878"/>
          </a:xfrm>
        </p:spPr>
        <p:txBody>
          <a:bodyPr anchor="ctr">
            <a:normAutofit/>
          </a:bodyPr>
          <a:lstStyle/>
          <a:p>
            <a:r>
              <a:rPr lang="en-US" sz="2000"/>
              <a:t>(i) Diagnostic skills : This is the ability to determine the causes of implementation  problems. </a:t>
            </a:r>
          </a:p>
          <a:p>
            <a:r>
              <a:rPr lang="en-US" sz="2000"/>
              <a:t>(ii)	Identification of company level: This involves the ability to determine where the implementation problems occurred. </a:t>
            </a:r>
          </a:p>
          <a:p>
            <a:r>
              <a:rPr lang="en-US" sz="2000"/>
              <a:t>They can occur at three levels:-</a:t>
            </a:r>
          </a:p>
          <a:p>
            <a:r>
              <a:rPr lang="en-US" sz="2000"/>
              <a:t>the marketing function level.</a:t>
            </a:r>
          </a:p>
          <a:p>
            <a:r>
              <a:rPr lang="en-US" sz="2000"/>
              <a:t>the marketing program level.</a:t>
            </a:r>
          </a:p>
          <a:p>
            <a:r>
              <a:rPr lang="en-US" sz="2000"/>
              <a:t>the marketing policy level.</a:t>
            </a:r>
          </a:p>
          <a:p>
            <a:endParaRPr lang="en-US" sz="2000"/>
          </a:p>
        </p:txBody>
      </p:sp>
    </p:spTree>
    <p:extLst>
      <p:ext uri="{BB962C8B-B14F-4D97-AF65-F5344CB8AC3E}">
        <p14:creationId xmlns:p14="http://schemas.microsoft.com/office/powerpoint/2010/main" val="1553415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748B89-0AF1-65EA-DF7C-82B10E8868BD}"/>
              </a:ext>
            </a:extLst>
          </p:cNvPr>
          <p:cNvSpPr>
            <a:spLocks noGrp="1"/>
          </p:cNvSpPr>
          <p:nvPr>
            <p:ph type="title"/>
          </p:nvPr>
        </p:nvSpPr>
        <p:spPr>
          <a:xfrm>
            <a:off x="761800" y="762001"/>
            <a:ext cx="5334197" cy="1708242"/>
          </a:xfrm>
        </p:spPr>
        <p:txBody>
          <a:bodyPr anchor="ctr">
            <a:normAutofit/>
          </a:bodyPr>
          <a:lstStyle/>
          <a:p>
            <a:r>
              <a:rPr lang="en-US" sz="3700"/>
              <a:t>Skills required for implementing marketing programs</a:t>
            </a:r>
          </a:p>
        </p:txBody>
      </p:sp>
      <p:sp>
        <p:nvSpPr>
          <p:cNvPr id="3" name="Content Placeholder 2">
            <a:extLst>
              <a:ext uri="{FF2B5EF4-FFF2-40B4-BE49-F238E27FC236}">
                <a16:creationId xmlns:a16="http://schemas.microsoft.com/office/drawing/2014/main" id="{A171675C-55AD-DD93-CECA-06594CC4E7D1}"/>
              </a:ext>
            </a:extLst>
          </p:cNvPr>
          <p:cNvSpPr>
            <a:spLocks noGrp="1"/>
          </p:cNvSpPr>
          <p:nvPr>
            <p:ph idx="1"/>
          </p:nvPr>
        </p:nvSpPr>
        <p:spPr>
          <a:xfrm>
            <a:off x="761800" y="2470244"/>
            <a:ext cx="5334197" cy="3769835"/>
          </a:xfrm>
        </p:spPr>
        <p:txBody>
          <a:bodyPr anchor="ctr">
            <a:normAutofit/>
          </a:bodyPr>
          <a:lstStyle/>
          <a:p>
            <a:r>
              <a:rPr lang="en-US" sz="2000"/>
              <a:t>(iii)	 Implementation skills: To implement marketing programs successfully, marketers need other skills such as:-</a:t>
            </a:r>
          </a:p>
          <a:p>
            <a:r>
              <a:rPr lang="en-US" sz="2000"/>
              <a:t>Allocating skills for budgeting resources.</a:t>
            </a:r>
          </a:p>
          <a:p>
            <a:r>
              <a:rPr lang="en-US" sz="2000"/>
              <a:t>Organizing skills to develop an effective organization.</a:t>
            </a:r>
          </a:p>
          <a:p>
            <a:r>
              <a:rPr lang="en-US" sz="2000"/>
              <a:t>Interaction skills to motivate others to get things done.</a:t>
            </a:r>
          </a:p>
          <a:p>
            <a:r>
              <a:rPr lang="en-US" sz="2000"/>
              <a:t>(iv)	Evaluation skills: Marketers also need monitoring skills to track and evaluate marketing actions.</a:t>
            </a:r>
          </a:p>
          <a:p>
            <a:endParaRPr lang="en-US" sz="2000"/>
          </a:p>
        </p:txBody>
      </p:sp>
      <p:pic>
        <p:nvPicPr>
          <p:cNvPr id="5" name="Picture 4">
            <a:extLst>
              <a:ext uri="{FF2B5EF4-FFF2-40B4-BE49-F238E27FC236}">
                <a16:creationId xmlns:a16="http://schemas.microsoft.com/office/drawing/2014/main" id="{A77AE3BC-086F-FB08-0F1F-9999FEEC4040}"/>
              </a:ext>
            </a:extLst>
          </p:cNvPr>
          <p:cNvPicPr>
            <a:picLocks noChangeAspect="1"/>
          </p:cNvPicPr>
          <p:nvPr/>
        </p:nvPicPr>
        <p:blipFill rotWithShape="1">
          <a:blip r:embed="rId2"/>
          <a:srcRect l="30459" r="25858"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112091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094E2A-BBF0-5EDE-F8AE-B7CDD07C568A}"/>
              </a:ext>
            </a:extLst>
          </p:cNvPr>
          <p:cNvSpPr>
            <a:spLocks noGrp="1"/>
          </p:cNvSpPr>
          <p:nvPr>
            <p:ph type="title"/>
          </p:nvPr>
        </p:nvSpPr>
        <p:spPr>
          <a:xfrm>
            <a:off x="761800" y="762001"/>
            <a:ext cx="5334197" cy="1708242"/>
          </a:xfrm>
        </p:spPr>
        <p:txBody>
          <a:bodyPr anchor="ctr">
            <a:normAutofit/>
          </a:bodyPr>
          <a:lstStyle/>
          <a:p>
            <a:r>
              <a:rPr lang="en-US" sz="3400"/>
              <a:t>Challenges in implementing a marketing strategy</a:t>
            </a:r>
            <a:br>
              <a:rPr lang="en-US" sz="3400"/>
            </a:br>
            <a:endParaRPr lang="en-US" sz="3400"/>
          </a:p>
        </p:txBody>
      </p:sp>
      <p:sp>
        <p:nvSpPr>
          <p:cNvPr id="3" name="Content Placeholder 2">
            <a:extLst>
              <a:ext uri="{FF2B5EF4-FFF2-40B4-BE49-F238E27FC236}">
                <a16:creationId xmlns:a16="http://schemas.microsoft.com/office/drawing/2014/main" id="{B64718D0-ED64-FA9C-F3A9-86DC14D828A1}"/>
              </a:ext>
            </a:extLst>
          </p:cNvPr>
          <p:cNvSpPr>
            <a:spLocks noGrp="1"/>
          </p:cNvSpPr>
          <p:nvPr>
            <p:ph idx="1"/>
          </p:nvPr>
        </p:nvSpPr>
        <p:spPr>
          <a:xfrm>
            <a:off x="761800" y="2470244"/>
            <a:ext cx="5334197" cy="3769835"/>
          </a:xfrm>
        </p:spPr>
        <p:txBody>
          <a:bodyPr anchor="ctr">
            <a:normAutofit/>
          </a:bodyPr>
          <a:lstStyle/>
          <a:p>
            <a:r>
              <a:rPr lang="en-US" sz="1700"/>
              <a:t>1. Resource Constraints</a:t>
            </a:r>
          </a:p>
          <a:p>
            <a:r>
              <a:rPr lang="en-US" sz="1700"/>
              <a:t>Limited Budget</a:t>
            </a:r>
          </a:p>
          <a:p>
            <a:r>
              <a:rPr lang="en-US" sz="1700"/>
              <a:t>Insufficient Manpower </a:t>
            </a:r>
          </a:p>
          <a:p>
            <a:r>
              <a:rPr lang="en-US" sz="1700"/>
              <a:t>Inadequate Technology </a:t>
            </a:r>
          </a:p>
          <a:p>
            <a:r>
              <a:rPr lang="en-US" sz="1700"/>
              <a:t>2. Poor Communication which considers </a:t>
            </a:r>
          </a:p>
          <a:p>
            <a:r>
              <a:rPr lang="en-US" sz="1700"/>
              <a:t>Internal Miscommunication</a:t>
            </a:r>
          </a:p>
          <a:p>
            <a:r>
              <a:rPr lang="en-US" sz="1700"/>
              <a:t>Stakeholder Alignment </a:t>
            </a:r>
          </a:p>
          <a:p>
            <a:r>
              <a:rPr lang="en-US" sz="1700"/>
              <a:t>3. Resistance to Change due to </a:t>
            </a:r>
          </a:p>
          <a:p>
            <a:r>
              <a:rPr lang="en-US" sz="1700"/>
              <a:t>Organizational Culture </a:t>
            </a:r>
          </a:p>
          <a:p>
            <a:r>
              <a:rPr lang="en-US" sz="1700"/>
              <a:t>Inertia</a:t>
            </a:r>
          </a:p>
        </p:txBody>
      </p:sp>
      <p:pic>
        <p:nvPicPr>
          <p:cNvPr id="5" name="Picture 4" descr="A 3D pattern of ring shapes connected by lines">
            <a:extLst>
              <a:ext uri="{FF2B5EF4-FFF2-40B4-BE49-F238E27FC236}">
                <a16:creationId xmlns:a16="http://schemas.microsoft.com/office/drawing/2014/main" id="{942E1758-AF3B-75B0-5794-563E1FA8191D}"/>
              </a:ext>
            </a:extLst>
          </p:cNvPr>
          <p:cNvPicPr>
            <a:picLocks noChangeAspect="1"/>
          </p:cNvPicPr>
          <p:nvPr/>
        </p:nvPicPr>
        <p:blipFill rotWithShape="1">
          <a:blip r:embed="rId2"/>
          <a:srcRect l="11798" r="44519"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576187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094E2A-BBF0-5EDE-F8AE-B7CDD07C568A}"/>
              </a:ext>
            </a:extLst>
          </p:cNvPr>
          <p:cNvSpPr>
            <a:spLocks noGrp="1"/>
          </p:cNvSpPr>
          <p:nvPr>
            <p:ph type="title"/>
          </p:nvPr>
        </p:nvSpPr>
        <p:spPr>
          <a:xfrm>
            <a:off x="761803" y="350196"/>
            <a:ext cx="4646904" cy="1624520"/>
          </a:xfrm>
        </p:spPr>
        <p:txBody>
          <a:bodyPr anchor="ctr">
            <a:normAutofit/>
          </a:bodyPr>
          <a:lstStyle/>
          <a:p>
            <a:r>
              <a:rPr lang="en-US" sz="3100"/>
              <a:t>Challenges in implementing a marketing strategy</a:t>
            </a:r>
            <a:br>
              <a:rPr lang="en-US" sz="3100"/>
            </a:br>
            <a:endParaRPr lang="en-US" sz="3100"/>
          </a:p>
        </p:txBody>
      </p:sp>
      <p:sp>
        <p:nvSpPr>
          <p:cNvPr id="3" name="Content Placeholder 2">
            <a:extLst>
              <a:ext uri="{FF2B5EF4-FFF2-40B4-BE49-F238E27FC236}">
                <a16:creationId xmlns:a16="http://schemas.microsoft.com/office/drawing/2014/main" id="{B64718D0-ED64-FA9C-F3A9-86DC14D828A1}"/>
              </a:ext>
            </a:extLst>
          </p:cNvPr>
          <p:cNvSpPr>
            <a:spLocks noGrp="1"/>
          </p:cNvSpPr>
          <p:nvPr>
            <p:ph idx="1"/>
          </p:nvPr>
        </p:nvSpPr>
        <p:spPr>
          <a:xfrm>
            <a:off x="761802" y="2743200"/>
            <a:ext cx="4646905" cy="3613149"/>
          </a:xfrm>
        </p:spPr>
        <p:txBody>
          <a:bodyPr anchor="ctr">
            <a:normAutofit/>
          </a:bodyPr>
          <a:lstStyle/>
          <a:p>
            <a:r>
              <a:rPr lang="en-US" sz="1600"/>
              <a:t>4. Ineffective Coordination within the organization</a:t>
            </a:r>
          </a:p>
          <a:p>
            <a:r>
              <a:rPr lang="en-US" sz="1600"/>
              <a:t>Cross-Departmental Coordination </a:t>
            </a:r>
          </a:p>
          <a:p>
            <a:r>
              <a:rPr lang="en-US" sz="1600"/>
              <a:t>Process Integration</a:t>
            </a:r>
          </a:p>
          <a:p>
            <a:r>
              <a:rPr lang="en-US" sz="1600"/>
              <a:t>5. Inadequate Market Research due to:</a:t>
            </a:r>
          </a:p>
          <a:p>
            <a:r>
              <a:rPr lang="en-US" sz="1600"/>
              <a:t>Target Audience Misunderstanding </a:t>
            </a:r>
          </a:p>
          <a:p>
            <a:r>
              <a:rPr lang="en-US" sz="1600"/>
              <a:t>Outdated Data </a:t>
            </a:r>
          </a:p>
          <a:p>
            <a:r>
              <a:rPr lang="en-US" sz="1600"/>
              <a:t>6. Performance Measurement Issues such as:</a:t>
            </a:r>
          </a:p>
          <a:p>
            <a:r>
              <a:rPr lang="en-US" sz="1600"/>
              <a:t>Defining KPIs </a:t>
            </a:r>
          </a:p>
          <a:p>
            <a:r>
              <a:rPr lang="en-US" sz="1600"/>
              <a:t>Tracking and Analysis</a:t>
            </a:r>
          </a:p>
        </p:txBody>
      </p:sp>
      <p:pic>
        <p:nvPicPr>
          <p:cNvPr id="5" name="Picture 4" descr="Three arrows on bullseye">
            <a:extLst>
              <a:ext uri="{FF2B5EF4-FFF2-40B4-BE49-F238E27FC236}">
                <a16:creationId xmlns:a16="http://schemas.microsoft.com/office/drawing/2014/main" id="{581A8AAE-E4CB-1DE4-5297-CFDD5F610D08}"/>
              </a:ext>
            </a:extLst>
          </p:cNvPr>
          <p:cNvPicPr>
            <a:picLocks noChangeAspect="1"/>
          </p:cNvPicPr>
          <p:nvPr/>
        </p:nvPicPr>
        <p:blipFill rotWithShape="1">
          <a:blip r:embed="rId2"/>
          <a:srcRect l="4182" r="37531" b="2"/>
          <a:stretch/>
        </p:blipFill>
        <p:spPr>
          <a:xfrm>
            <a:off x="6096000" y="1"/>
            <a:ext cx="6102825" cy="6858000"/>
          </a:xfrm>
          <a:prstGeom prst="rect">
            <a:avLst/>
          </a:prstGeom>
        </p:spPr>
      </p:pic>
    </p:spTree>
    <p:extLst>
      <p:ext uri="{BB962C8B-B14F-4D97-AF65-F5344CB8AC3E}">
        <p14:creationId xmlns:p14="http://schemas.microsoft.com/office/powerpoint/2010/main" val="21108453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08FE80-EC97-482B-69ED-F3A02691E796}"/>
              </a:ext>
            </a:extLst>
          </p:cNvPr>
          <p:cNvSpPr>
            <a:spLocks noGrp="1"/>
          </p:cNvSpPr>
          <p:nvPr>
            <p:ph type="title"/>
          </p:nvPr>
        </p:nvSpPr>
        <p:spPr>
          <a:xfrm>
            <a:off x="761800" y="762001"/>
            <a:ext cx="5334197" cy="1708242"/>
          </a:xfrm>
        </p:spPr>
        <p:txBody>
          <a:bodyPr anchor="ctr">
            <a:normAutofit/>
          </a:bodyPr>
          <a:lstStyle/>
          <a:p>
            <a:r>
              <a:rPr lang="en-US" sz="3700"/>
              <a:t>Challenges in implementing a marketing strategy</a:t>
            </a:r>
          </a:p>
        </p:txBody>
      </p:sp>
      <p:sp>
        <p:nvSpPr>
          <p:cNvPr id="3" name="Content Placeholder 2">
            <a:extLst>
              <a:ext uri="{FF2B5EF4-FFF2-40B4-BE49-F238E27FC236}">
                <a16:creationId xmlns:a16="http://schemas.microsoft.com/office/drawing/2014/main" id="{DA27B538-024B-7E59-C428-3402DA7A9856}"/>
              </a:ext>
            </a:extLst>
          </p:cNvPr>
          <p:cNvSpPr>
            <a:spLocks noGrp="1"/>
          </p:cNvSpPr>
          <p:nvPr>
            <p:ph idx="1"/>
          </p:nvPr>
        </p:nvSpPr>
        <p:spPr>
          <a:xfrm>
            <a:off x="761800" y="2470244"/>
            <a:ext cx="5334197" cy="3769835"/>
          </a:xfrm>
        </p:spPr>
        <p:txBody>
          <a:bodyPr anchor="ctr">
            <a:normAutofit/>
          </a:bodyPr>
          <a:lstStyle/>
          <a:p>
            <a:r>
              <a:rPr lang="en-US" sz="2000"/>
              <a:t>7. External Factors that include </a:t>
            </a:r>
          </a:p>
          <a:p>
            <a:r>
              <a:rPr lang="en-US" sz="2000"/>
              <a:t>Market Dynamics </a:t>
            </a:r>
          </a:p>
          <a:p>
            <a:r>
              <a:rPr lang="en-US" sz="2000"/>
              <a:t>Regulatory Changes </a:t>
            </a:r>
          </a:p>
          <a:p>
            <a:r>
              <a:rPr lang="en-US" sz="2000"/>
              <a:t>8. Technology Challenges</a:t>
            </a:r>
          </a:p>
          <a:p>
            <a:r>
              <a:rPr lang="en-US" sz="2000"/>
              <a:t>Implementation Complexity </a:t>
            </a:r>
          </a:p>
          <a:p>
            <a:r>
              <a:rPr lang="en-US" sz="2000"/>
              <a:t>Training Needs </a:t>
            </a:r>
          </a:p>
          <a:p>
            <a:r>
              <a:rPr lang="en-US" sz="2000"/>
              <a:t>9. Maintaining Consistency issues such as:</a:t>
            </a:r>
          </a:p>
          <a:p>
            <a:r>
              <a:rPr lang="en-US" sz="2000"/>
              <a:t>Brand Messaging </a:t>
            </a:r>
          </a:p>
          <a:p>
            <a:r>
              <a:rPr lang="en-US" sz="2000"/>
              <a:t>Quality Control</a:t>
            </a:r>
          </a:p>
          <a:p>
            <a:endParaRPr lang="en-US" sz="2000"/>
          </a:p>
        </p:txBody>
      </p:sp>
      <p:pic>
        <p:nvPicPr>
          <p:cNvPr id="5" name="Picture 4" descr="Green dialogue boxes">
            <a:extLst>
              <a:ext uri="{FF2B5EF4-FFF2-40B4-BE49-F238E27FC236}">
                <a16:creationId xmlns:a16="http://schemas.microsoft.com/office/drawing/2014/main" id="{EF74A8BD-49ED-35BB-DEA6-DAEA0780D952}"/>
              </a:ext>
            </a:extLst>
          </p:cNvPr>
          <p:cNvPicPr>
            <a:picLocks noChangeAspect="1"/>
          </p:cNvPicPr>
          <p:nvPr/>
        </p:nvPicPr>
        <p:blipFill rotWithShape="1">
          <a:blip r:embed="rId2"/>
          <a:srcRect l="14762" r="20588"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7353746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8FE80-EC97-482B-69ED-F3A02691E796}"/>
              </a:ext>
            </a:extLst>
          </p:cNvPr>
          <p:cNvSpPr>
            <a:spLocks noGrp="1"/>
          </p:cNvSpPr>
          <p:nvPr>
            <p:ph type="title"/>
          </p:nvPr>
        </p:nvSpPr>
        <p:spPr/>
        <p:txBody>
          <a:bodyPr/>
          <a:lstStyle/>
          <a:p>
            <a:r>
              <a:rPr lang="en-US" dirty="0"/>
              <a:t>Challenges in implementing a marketing strategy</a:t>
            </a:r>
          </a:p>
        </p:txBody>
      </p:sp>
      <p:sp>
        <p:nvSpPr>
          <p:cNvPr id="3" name="Content Placeholder 2">
            <a:extLst>
              <a:ext uri="{FF2B5EF4-FFF2-40B4-BE49-F238E27FC236}">
                <a16:creationId xmlns:a16="http://schemas.microsoft.com/office/drawing/2014/main" id="{DA27B538-024B-7E59-C428-3402DA7A9856}"/>
              </a:ext>
            </a:extLst>
          </p:cNvPr>
          <p:cNvSpPr>
            <a:spLocks noGrp="1"/>
          </p:cNvSpPr>
          <p:nvPr>
            <p:ph idx="1"/>
          </p:nvPr>
        </p:nvSpPr>
        <p:spPr/>
        <p:txBody>
          <a:bodyPr>
            <a:normAutofit lnSpcReduction="10000"/>
          </a:bodyPr>
          <a:lstStyle/>
          <a:p>
            <a:pPr marL="0" indent="0">
              <a:buNone/>
            </a:pPr>
            <a:endParaRPr lang="en-US" dirty="0"/>
          </a:p>
          <a:p>
            <a:r>
              <a:rPr lang="en-US" dirty="0"/>
              <a:t>10. Adaptability which requires:</a:t>
            </a:r>
          </a:p>
          <a:p>
            <a:r>
              <a:rPr lang="en-US" dirty="0"/>
              <a:t>Feedback Integration </a:t>
            </a:r>
          </a:p>
          <a:p>
            <a:r>
              <a:rPr lang="en-US" dirty="0"/>
              <a:t>Agility </a:t>
            </a:r>
          </a:p>
          <a:p>
            <a:r>
              <a:rPr lang="en-US" dirty="0"/>
              <a:t>Addressing these challenges requires a proactive approach, including thorough planning, effective communication, continuous monitoring, and a willingness to adapt as necessary.</a:t>
            </a:r>
          </a:p>
          <a:p>
            <a:r>
              <a:rPr lang="en-US" dirty="0"/>
              <a:t> By anticipating and managing these obstacles, organizations can improve their chances of successfully implementing their marketing strategies.</a:t>
            </a:r>
          </a:p>
          <a:p>
            <a:endParaRPr lang="en-US" dirty="0"/>
          </a:p>
        </p:txBody>
      </p:sp>
    </p:spTree>
    <p:extLst>
      <p:ext uri="{BB962C8B-B14F-4D97-AF65-F5344CB8AC3E}">
        <p14:creationId xmlns:p14="http://schemas.microsoft.com/office/powerpoint/2010/main" val="1535968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67783-5EAB-FB5B-02EF-E9CE7EFE8D16}"/>
              </a:ext>
            </a:extLst>
          </p:cNvPr>
          <p:cNvSpPr>
            <a:spLocks noGrp="1"/>
          </p:cNvSpPr>
          <p:nvPr>
            <p:ph type="title"/>
          </p:nvPr>
        </p:nvSpPr>
        <p:spPr/>
        <p:txBody>
          <a:bodyPr/>
          <a:lstStyle/>
          <a:p>
            <a:r>
              <a:rPr lang="en-US" dirty="0"/>
              <a:t>Marketing Control </a:t>
            </a:r>
          </a:p>
        </p:txBody>
      </p:sp>
      <p:sp>
        <p:nvSpPr>
          <p:cNvPr id="3" name="Content Placeholder 2">
            <a:extLst>
              <a:ext uri="{FF2B5EF4-FFF2-40B4-BE49-F238E27FC236}">
                <a16:creationId xmlns:a16="http://schemas.microsoft.com/office/drawing/2014/main" id="{211459A9-6AD6-47D8-C7F4-0D370FF340F3}"/>
              </a:ext>
            </a:extLst>
          </p:cNvPr>
          <p:cNvSpPr>
            <a:spLocks noGrp="1"/>
          </p:cNvSpPr>
          <p:nvPr>
            <p:ph idx="1"/>
          </p:nvPr>
        </p:nvSpPr>
        <p:spPr>
          <a:xfrm>
            <a:off x="705464" y="1958360"/>
            <a:ext cx="10515600" cy="4351338"/>
          </a:xfrm>
        </p:spPr>
        <p:txBody>
          <a:bodyPr>
            <a:normAutofit/>
          </a:bodyPr>
          <a:lstStyle/>
          <a:p>
            <a:r>
              <a:rPr lang="en-US" dirty="0"/>
              <a:t>Marketing control is the process by which firms assess the effect of their marketing activities and programs and make necessary changes and adjustments (Kotler and Kelly, 2016). </a:t>
            </a:r>
          </a:p>
          <a:p>
            <a:r>
              <a:rPr lang="en-US" dirty="0"/>
              <a:t>Marketing control is the process of monitoring and evaluating the implementation of marketing strategies and plans to ensure that organizational goals are achieved. </a:t>
            </a:r>
          </a:p>
          <a:p>
            <a:r>
              <a:rPr lang="en-US" dirty="0"/>
              <a:t>Control refers to the process of monitoring and measuring performance, identifying the shortfalls in the predetermined achievement levels and taking the required measures to ensure the achievement of the targets. </a:t>
            </a:r>
          </a:p>
        </p:txBody>
      </p:sp>
    </p:spTree>
    <p:extLst>
      <p:ext uri="{BB962C8B-B14F-4D97-AF65-F5344CB8AC3E}">
        <p14:creationId xmlns:p14="http://schemas.microsoft.com/office/powerpoint/2010/main" val="35735176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C67783-5EAB-FB5B-02EF-E9CE7EFE8D16}"/>
              </a:ext>
            </a:extLst>
          </p:cNvPr>
          <p:cNvSpPr>
            <a:spLocks noGrp="1"/>
          </p:cNvSpPr>
          <p:nvPr>
            <p:ph type="title"/>
          </p:nvPr>
        </p:nvSpPr>
        <p:spPr>
          <a:xfrm>
            <a:off x="761803" y="350196"/>
            <a:ext cx="4646904" cy="1624520"/>
          </a:xfrm>
        </p:spPr>
        <p:txBody>
          <a:bodyPr anchor="ctr">
            <a:normAutofit/>
          </a:bodyPr>
          <a:lstStyle/>
          <a:p>
            <a:r>
              <a:rPr lang="en-US" sz="4000"/>
              <a:t>Marketing Control </a:t>
            </a:r>
          </a:p>
        </p:txBody>
      </p:sp>
      <p:sp>
        <p:nvSpPr>
          <p:cNvPr id="3" name="Content Placeholder 2">
            <a:extLst>
              <a:ext uri="{FF2B5EF4-FFF2-40B4-BE49-F238E27FC236}">
                <a16:creationId xmlns:a16="http://schemas.microsoft.com/office/drawing/2014/main" id="{211459A9-6AD6-47D8-C7F4-0D370FF340F3}"/>
              </a:ext>
            </a:extLst>
          </p:cNvPr>
          <p:cNvSpPr>
            <a:spLocks noGrp="1"/>
          </p:cNvSpPr>
          <p:nvPr>
            <p:ph idx="1"/>
          </p:nvPr>
        </p:nvSpPr>
        <p:spPr>
          <a:xfrm>
            <a:off x="761802" y="1799304"/>
            <a:ext cx="5034313" cy="4896464"/>
          </a:xfrm>
        </p:spPr>
        <p:txBody>
          <a:bodyPr anchor="ctr">
            <a:normAutofit/>
          </a:bodyPr>
          <a:lstStyle/>
          <a:p>
            <a:r>
              <a:rPr lang="en-US" sz="1800" dirty="0"/>
              <a:t>The control process involves four main steps:</a:t>
            </a:r>
          </a:p>
          <a:p>
            <a:r>
              <a:rPr lang="en-US" sz="1800" dirty="0"/>
              <a:t>1. Establish criteria and standards: These could be quantitative or qualitative such as company image, employee motivation and customer satisfaction.</a:t>
            </a:r>
          </a:p>
          <a:p>
            <a:r>
              <a:rPr lang="en-US" sz="1800" dirty="0"/>
              <a:t> Standard is the planned level of  performance which must be realistic.</a:t>
            </a:r>
          </a:p>
          <a:p>
            <a:r>
              <a:rPr lang="en-US" sz="1800" dirty="0"/>
              <a:t>2. Measure and compare performance: The actual performance is measured and compared with the planned performance. </a:t>
            </a:r>
          </a:p>
          <a:p>
            <a:r>
              <a:rPr lang="en-US" sz="1800" dirty="0"/>
              <a:t>3. Performance gap analysis: This is the difference between the planned performance and the actual performance. </a:t>
            </a:r>
          </a:p>
          <a:p>
            <a:r>
              <a:rPr lang="en-US" sz="1800" dirty="0"/>
              <a:t>4. Taking corrective measures.: This could be modification of objectives, reviewing of performance standards among others. </a:t>
            </a:r>
          </a:p>
        </p:txBody>
      </p:sp>
      <p:pic>
        <p:nvPicPr>
          <p:cNvPr id="5" name="Picture 4" descr="Angled shot of pen on a graph">
            <a:extLst>
              <a:ext uri="{FF2B5EF4-FFF2-40B4-BE49-F238E27FC236}">
                <a16:creationId xmlns:a16="http://schemas.microsoft.com/office/drawing/2014/main" id="{7312B530-0ACD-0B5E-F801-06A66593BD3A}"/>
              </a:ext>
            </a:extLst>
          </p:cNvPr>
          <p:cNvPicPr>
            <a:picLocks noChangeAspect="1"/>
          </p:cNvPicPr>
          <p:nvPr/>
        </p:nvPicPr>
        <p:blipFill rotWithShape="1">
          <a:blip r:embed="rId2"/>
          <a:srcRect l="1567" r="39032" b="-2"/>
          <a:stretch/>
        </p:blipFill>
        <p:spPr>
          <a:xfrm>
            <a:off x="6096000" y="1"/>
            <a:ext cx="6102825" cy="6858000"/>
          </a:xfrm>
          <a:prstGeom prst="rect">
            <a:avLst/>
          </a:prstGeom>
        </p:spPr>
      </p:pic>
    </p:spTree>
    <p:extLst>
      <p:ext uri="{BB962C8B-B14F-4D97-AF65-F5344CB8AC3E}">
        <p14:creationId xmlns:p14="http://schemas.microsoft.com/office/powerpoint/2010/main" val="28580699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A9EB4-DAF8-8CE2-E5EC-703FFBF5CEF5}"/>
              </a:ext>
            </a:extLst>
          </p:cNvPr>
          <p:cNvSpPr>
            <a:spLocks noGrp="1"/>
          </p:cNvSpPr>
          <p:nvPr>
            <p:ph type="title"/>
          </p:nvPr>
        </p:nvSpPr>
        <p:spPr/>
        <p:txBody>
          <a:bodyPr/>
          <a:lstStyle/>
          <a:p>
            <a:r>
              <a:rPr lang="en-US" dirty="0"/>
              <a:t>Significance of market control </a:t>
            </a:r>
          </a:p>
        </p:txBody>
      </p:sp>
      <p:sp>
        <p:nvSpPr>
          <p:cNvPr id="3" name="Content Placeholder 2">
            <a:extLst>
              <a:ext uri="{FF2B5EF4-FFF2-40B4-BE49-F238E27FC236}">
                <a16:creationId xmlns:a16="http://schemas.microsoft.com/office/drawing/2014/main" id="{289BE583-387C-9C07-0999-D15E5E21235A}"/>
              </a:ext>
            </a:extLst>
          </p:cNvPr>
          <p:cNvSpPr>
            <a:spLocks noGrp="1"/>
          </p:cNvSpPr>
          <p:nvPr>
            <p:ph idx="1"/>
          </p:nvPr>
        </p:nvSpPr>
        <p:spPr/>
        <p:txBody>
          <a:bodyPr>
            <a:normAutofit lnSpcReduction="10000"/>
          </a:bodyPr>
          <a:lstStyle/>
          <a:p>
            <a:r>
              <a:rPr lang="en-US" dirty="0"/>
              <a:t>1. Ensures Alignment with Objectives</a:t>
            </a:r>
          </a:p>
          <a:p>
            <a:r>
              <a:rPr lang="en-US" dirty="0"/>
              <a:t>Strategic Alignment</a:t>
            </a:r>
          </a:p>
          <a:p>
            <a:r>
              <a:rPr lang="en-US" dirty="0"/>
              <a:t>Consistent Direction </a:t>
            </a:r>
          </a:p>
          <a:p>
            <a:r>
              <a:rPr lang="en-US" dirty="0"/>
              <a:t>2. Monitors Performance</a:t>
            </a:r>
          </a:p>
          <a:p>
            <a:r>
              <a:rPr lang="en-US" dirty="0"/>
              <a:t>Performance Tracking </a:t>
            </a:r>
          </a:p>
          <a:p>
            <a:r>
              <a:rPr lang="en-US" dirty="0"/>
              <a:t>Data-Driven Decisions </a:t>
            </a:r>
          </a:p>
          <a:p>
            <a:r>
              <a:rPr lang="en-US" dirty="0"/>
              <a:t>3. Identifies Deviations and Problems</a:t>
            </a:r>
          </a:p>
          <a:p>
            <a:r>
              <a:rPr lang="en-US" dirty="0"/>
              <a:t>Variance Analysis </a:t>
            </a:r>
          </a:p>
          <a:p>
            <a:r>
              <a:rPr lang="en-US" dirty="0"/>
              <a:t>Early Detection.</a:t>
            </a:r>
          </a:p>
          <a:p>
            <a:endParaRPr lang="en-US" dirty="0"/>
          </a:p>
        </p:txBody>
      </p:sp>
    </p:spTree>
    <p:extLst>
      <p:ext uri="{BB962C8B-B14F-4D97-AF65-F5344CB8AC3E}">
        <p14:creationId xmlns:p14="http://schemas.microsoft.com/office/powerpoint/2010/main" val="416375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A9EB4-DAF8-8CE2-E5EC-703FFBF5CEF5}"/>
              </a:ext>
            </a:extLst>
          </p:cNvPr>
          <p:cNvSpPr>
            <a:spLocks noGrp="1"/>
          </p:cNvSpPr>
          <p:nvPr>
            <p:ph type="title"/>
          </p:nvPr>
        </p:nvSpPr>
        <p:spPr/>
        <p:txBody>
          <a:bodyPr/>
          <a:lstStyle/>
          <a:p>
            <a:r>
              <a:rPr lang="en-US" dirty="0"/>
              <a:t>Significance of market control </a:t>
            </a:r>
          </a:p>
        </p:txBody>
      </p:sp>
      <p:sp>
        <p:nvSpPr>
          <p:cNvPr id="3" name="Content Placeholder 2">
            <a:extLst>
              <a:ext uri="{FF2B5EF4-FFF2-40B4-BE49-F238E27FC236}">
                <a16:creationId xmlns:a16="http://schemas.microsoft.com/office/drawing/2014/main" id="{289BE583-387C-9C07-0999-D15E5E21235A}"/>
              </a:ext>
            </a:extLst>
          </p:cNvPr>
          <p:cNvSpPr>
            <a:spLocks noGrp="1"/>
          </p:cNvSpPr>
          <p:nvPr>
            <p:ph idx="1"/>
          </p:nvPr>
        </p:nvSpPr>
        <p:spPr/>
        <p:txBody>
          <a:bodyPr>
            <a:normAutofit lnSpcReduction="10000"/>
          </a:bodyPr>
          <a:lstStyle/>
          <a:p>
            <a:r>
              <a:rPr lang="en-US" dirty="0"/>
              <a:t>4.	Facilitates Resource Optimization</a:t>
            </a:r>
          </a:p>
          <a:p>
            <a:r>
              <a:rPr lang="en-US" dirty="0"/>
              <a:t>Efficient Resource Use</a:t>
            </a:r>
          </a:p>
          <a:p>
            <a:r>
              <a:rPr lang="en-US" dirty="0"/>
              <a:t>Budget Management </a:t>
            </a:r>
          </a:p>
          <a:p>
            <a:r>
              <a:rPr lang="en-US" dirty="0"/>
              <a:t>5. Improves Adaptability</a:t>
            </a:r>
          </a:p>
          <a:p>
            <a:r>
              <a:rPr lang="en-US" dirty="0"/>
              <a:t>Responsive Adjustments.</a:t>
            </a:r>
          </a:p>
          <a:p>
            <a:r>
              <a:rPr lang="en-US" dirty="0"/>
              <a:t>Continuous Improvement </a:t>
            </a:r>
          </a:p>
          <a:p>
            <a:r>
              <a:rPr lang="en-US" dirty="0"/>
              <a:t>6. Enhances Accountability</a:t>
            </a:r>
          </a:p>
          <a:p>
            <a:r>
              <a:rPr lang="en-US" dirty="0"/>
              <a:t>Clear Accountability </a:t>
            </a:r>
          </a:p>
          <a:p>
            <a:r>
              <a:rPr lang="en-US" dirty="0"/>
              <a:t>Informed Management</a:t>
            </a:r>
          </a:p>
          <a:p>
            <a:endParaRPr lang="en-US" dirty="0"/>
          </a:p>
        </p:txBody>
      </p:sp>
    </p:spTree>
    <p:extLst>
      <p:ext uri="{BB962C8B-B14F-4D97-AF65-F5344CB8AC3E}">
        <p14:creationId xmlns:p14="http://schemas.microsoft.com/office/powerpoint/2010/main" val="37639679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A9EB4-DAF8-8CE2-E5EC-703FFBF5CEF5}"/>
              </a:ext>
            </a:extLst>
          </p:cNvPr>
          <p:cNvSpPr>
            <a:spLocks noGrp="1"/>
          </p:cNvSpPr>
          <p:nvPr>
            <p:ph type="title"/>
          </p:nvPr>
        </p:nvSpPr>
        <p:spPr/>
        <p:txBody>
          <a:bodyPr/>
          <a:lstStyle/>
          <a:p>
            <a:r>
              <a:rPr lang="en-US" dirty="0"/>
              <a:t>Significance of market control </a:t>
            </a:r>
          </a:p>
        </p:txBody>
      </p:sp>
      <p:sp>
        <p:nvSpPr>
          <p:cNvPr id="3" name="Content Placeholder 2">
            <a:extLst>
              <a:ext uri="{FF2B5EF4-FFF2-40B4-BE49-F238E27FC236}">
                <a16:creationId xmlns:a16="http://schemas.microsoft.com/office/drawing/2014/main" id="{289BE583-387C-9C07-0999-D15E5E21235A}"/>
              </a:ext>
            </a:extLst>
          </p:cNvPr>
          <p:cNvSpPr>
            <a:spLocks noGrp="1"/>
          </p:cNvSpPr>
          <p:nvPr>
            <p:ph idx="1"/>
          </p:nvPr>
        </p:nvSpPr>
        <p:spPr/>
        <p:txBody>
          <a:bodyPr>
            <a:normAutofit fontScale="62500" lnSpcReduction="20000"/>
          </a:bodyPr>
          <a:lstStyle/>
          <a:p>
            <a:endParaRPr lang="en-US" dirty="0"/>
          </a:p>
          <a:p>
            <a:r>
              <a:rPr lang="en-US" dirty="0"/>
              <a:t>7. Boosts Profitability</a:t>
            </a:r>
          </a:p>
          <a:p>
            <a:r>
              <a:rPr lang="en-US" dirty="0"/>
              <a:t>Profitability Analysis </a:t>
            </a:r>
          </a:p>
          <a:p>
            <a:r>
              <a:rPr lang="en-US" dirty="0"/>
              <a:t>Cost Control</a:t>
            </a:r>
          </a:p>
          <a:p>
            <a:r>
              <a:rPr lang="en-US" dirty="0"/>
              <a:t>8. Improves Customer Satisfaction</a:t>
            </a:r>
          </a:p>
          <a:p>
            <a:r>
              <a:rPr lang="en-US" dirty="0"/>
              <a:t>Feedback Mechanisms </a:t>
            </a:r>
          </a:p>
          <a:p>
            <a:r>
              <a:rPr lang="en-US" dirty="0"/>
              <a:t>Customer-Centric Adjustments </a:t>
            </a:r>
          </a:p>
          <a:p>
            <a:r>
              <a:rPr lang="en-US" dirty="0"/>
              <a:t>9. Supports Strategic Decision-Making</a:t>
            </a:r>
          </a:p>
          <a:p>
            <a:r>
              <a:rPr lang="en-US" dirty="0"/>
              <a:t>Informed Strategy Development </a:t>
            </a:r>
          </a:p>
          <a:p>
            <a:r>
              <a:rPr lang="en-US" dirty="0"/>
              <a:t>Long-Term Planning </a:t>
            </a:r>
          </a:p>
          <a:p>
            <a:r>
              <a:rPr lang="en-US" dirty="0"/>
              <a:t>10. Competitive Advantage</a:t>
            </a:r>
          </a:p>
          <a:p>
            <a:r>
              <a:rPr lang="en-US" dirty="0"/>
              <a:t>Market Positioning </a:t>
            </a:r>
          </a:p>
          <a:p>
            <a:r>
              <a:rPr lang="en-US" dirty="0"/>
              <a:t>Adapt to Competitors</a:t>
            </a:r>
          </a:p>
        </p:txBody>
      </p:sp>
    </p:spTree>
    <p:extLst>
      <p:ext uri="{BB962C8B-B14F-4D97-AF65-F5344CB8AC3E}">
        <p14:creationId xmlns:p14="http://schemas.microsoft.com/office/powerpoint/2010/main" val="25914789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815F82-33C4-6A17-199A-814654DA5572}"/>
              </a:ext>
            </a:extLst>
          </p:cNvPr>
          <p:cNvSpPr>
            <a:spLocks noGrp="1"/>
          </p:cNvSpPr>
          <p:nvPr>
            <p:ph type="title"/>
          </p:nvPr>
        </p:nvSpPr>
        <p:spPr>
          <a:xfrm>
            <a:off x="761800" y="762001"/>
            <a:ext cx="5334197" cy="1708242"/>
          </a:xfrm>
        </p:spPr>
        <p:txBody>
          <a:bodyPr anchor="ctr">
            <a:normAutofit/>
          </a:bodyPr>
          <a:lstStyle/>
          <a:p>
            <a:r>
              <a:rPr lang="en-US" sz="4000"/>
              <a:t>Types of control </a:t>
            </a:r>
          </a:p>
        </p:txBody>
      </p:sp>
      <p:sp>
        <p:nvSpPr>
          <p:cNvPr id="3" name="Content Placeholder 2">
            <a:extLst>
              <a:ext uri="{FF2B5EF4-FFF2-40B4-BE49-F238E27FC236}">
                <a16:creationId xmlns:a16="http://schemas.microsoft.com/office/drawing/2014/main" id="{8D0D132F-1204-182B-109A-62B73AE51B7B}"/>
              </a:ext>
            </a:extLst>
          </p:cNvPr>
          <p:cNvSpPr>
            <a:spLocks noGrp="1"/>
          </p:cNvSpPr>
          <p:nvPr>
            <p:ph idx="1"/>
          </p:nvPr>
        </p:nvSpPr>
        <p:spPr>
          <a:xfrm>
            <a:off x="761800" y="2470244"/>
            <a:ext cx="5334197" cy="3769835"/>
          </a:xfrm>
        </p:spPr>
        <p:txBody>
          <a:bodyPr anchor="ctr">
            <a:normAutofit/>
          </a:bodyPr>
          <a:lstStyle/>
          <a:p>
            <a:r>
              <a:rPr lang="en-US" sz="2000"/>
              <a:t>1. Annual plan control: Its purpose is to monitor the and takes different approaches such as sales analysis, market share analysis, sales to expense ratio, financial analysis, and market based-score card analysis. </a:t>
            </a:r>
          </a:p>
          <a:p>
            <a:r>
              <a:rPr lang="en-US" sz="2000"/>
              <a:t>2. Profitability control: This examines where the company is making and losing money. </a:t>
            </a:r>
          </a:p>
          <a:p>
            <a:r>
              <a:rPr lang="en-US" sz="2000"/>
              <a:t>3. Efficiency control: It seeks to evaluate and improve the spending, efficiency, and impact of marketing expenditures. </a:t>
            </a:r>
          </a:p>
          <a:p>
            <a:endParaRPr lang="en-US" sz="2000"/>
          </a:p>
        </p:txBody>
      </p:sp>
      <p:pic>
        <p:nvPicPr>
          <p:cNvPr id="5" name="Picture 4" descr="Calculator, pen, compass, money and a paper with graphs printed on it">
            <a:extLst>
              <a:ext uri="{FF2B5EF4-FFF2-40B4-BE49-F238E27FC236}">
                <a16:creationId xmlns:a16="http://schemas.microsoft.com/office/drawing/2014/main" id="{781E4DBF-A404-EA68-603F-E1034BDEC70E}"/>
              </a:ext>
            </a:extLst>
          </p:cNvPr>
          <p:cNvPicPr>
            <a:picLocks noChangeAspect="1"/>
          </p:cNvPicPr>
          <p:nvPr/>
        </p:nvPicPr>
        <p:blipFill rotWithShape="1">
          <a:blip r:embed="rId2"/>
          <a:srcRect l="28716" r="24496"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3702380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15F82-33C4-6A17-199A-814654DA5572}"/>
              </a:ext>
            </a:extLst>
          </p:cNvPr>
          <p:cNvSpPr>
            <a:spLocks noGrp="1"/>
          </p:cNvSpPr>
          <p:nvPr>
            <p:ph type="title"/>
          </p:nvPr>
        </p:nvSpPr>
        <p:spPr/>
        <p:txBody>
          <a:bodyPr/>
          <a:lstStyle/>
          <a:p>
            <a:r>
              <a:rPr lang="en-US" dirty="0"/>
              <a:t>Types of control </a:t>
            </a:r>
          </a:p>
        </p:txBody>
      </p:sp>
      <p:sp>
        <p:nvSpPr>
          <p:cNvPr id="3" name="Content Placeholder 2">
            <a:extLst>
              <a:ext uri="{FF2B5EF4-FFF2-40B4-BE49-F238E27FC236}">
                <a16:creationId xmlns:a16="http://schemas.microsoft.com/office/drawing/2014/main" id="{8D0D132F-1204-182B-109A-62B73AE51B7B}"/>
              </a:ext>
            </a:extLst>
          </p:cNvPr>
          <p:cNvSpPr>
            <a:spLocks noGrp="1"/>
          </p:cNvSpPr>
          <p:nvPr>
            <p:ph idx="1"/>
          </p:nvPr>
        </p:nvSpPr>
        <p:spPr/>
        <p:txBody>
          <a:bodyPr>
            <a:normAutofit fontScale="85000" lnSpcReduction="20000"/>
          </a:bodyPr>
          <a:lstStyle/>
          <a:p>
            <a:r>
              <a:rPr lang="en-US" dirty="0"/>
              <a:t>4.	Strategic control: It is concerned with tracking the strategy as it is being implemented, </a:t>
            </a:r>
          </a:p>
          <a:p>
            <a:r>
              <a:rPr lang="en-US" dirty="0"/>
              <a:t>It may take different forms such as premise control, implementation control, strategic surveillance, and special alert control (</a:t>
            </a:r>
            <a:r>
              <a:rPr lang="en-US" dirty="0" err="1"/>
              <a:t>Cherunilam</a:t>
            </a:r>
            <a:r>
              <a:rPr lang="en-US" dirty="0"/>
              <a:t>, </a:t>
            </a:r>
            <a:r>
              <a:rPr lang="en-US" dirty="0" err="1"/>
              <a:t>n.d</a:t>
            </a:r>
            <a:r>
              <a:rPr lang="en-US" dirty="0"/>
              <a:t>). </a:t>
            </a:r>
          </a:p>
          <a:p>
            <a:r>
              <a:rPr lang="en-US" dirty="0"/>
              <a:t>- Premise control is designed to check systematically and continuously whether the premises (assumptions and conditions) set during the planning and implementation process are still valid) </a:t>
            </a:r>
          </a:p>
          <a:p>
            <a:r>
              <a:rPr lang="en-US" dirty="0"/>
              <a:t>- Implementation control is designed to assess whether the overall strategy should be changed in the light of unfolding events and results associated with incremental steps, and actions that implement the overall strategy. </a:t>
            </a:r>
          </a:p>
          <a:p>
            <a:r>
              <a:rPr lang="en-US" dirty="0"/>
              <a:t>- Strategic surveillance is designed to monitor a broad range of events inside and outside the company that are likely to threaten the course of the firm’s strategy. </a:t>
            </a:r>
          </a:p>
          <a:p>
            <a:endParaRPr lang="en-US" dirty="0"/>
          </a:p>
        </p:txBody>
      </p:sp>
    </p:spTree>
    <p:extLst>
      <p:ext uri="{BB962C8B-B14F-4D97-AF65-F5344CB8AC3E}">
        <p14:creationId xmlns:p14="http://schemas.microsoft.com/office/powerpoint/2010/main" val="880975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15F82-33C4-6A17-199A-814654DA5572}"/>
              </a:ext>
            </a:extLst>
          </p:cNvPr>
          <p:cNvSpPr>
            <a:spLocks noGrp="1"/>
          </p:cNvSpPr>
          <p:nvPr>
            <p:ph type="title"/>
          </p:nvPr>
        </p:nvSpPr>
        <p:spPr/>
        <p:txBody>
          <a:bodyPr/>
          <a:lstStyle/>
          <a:p>
            <a:r>
              <a:rPr lang="en-US" dirty="0"/>
              <a:t>Types of control </a:t>
            </a:r>
          </a:p>
        </p:txBody>
      </p:sp>
      <p:sp>
        <p:nvSpPr>
          <p:cNvPr id="3" name="Content Placeholder 2">
            <a:extLst>
              <a:ext uri="{FF2B5EF4-FFF2-40B4-BE49-F238E27FC236}">
                <a16:creationId xmlns:a16="http://schemas.microsoft.com/office/drawing/2014/main" id="{8D0D132F-1204-182B-109A-62B73AE51B7B}"/>
              </a:ext>
            </a:extLst>
          </p:cNvPr>
          <p:cNvSpPr>
            <a:spLocks noGrp="1"/>
          </p:cNvSpPr>
          <p:nvPr>
            <p:ph idx="1"/>
          </p:nvPr>
        </p:nvSpPr>
        <p:spPr/>
        <p:txBody>
          <a:bodyPr>
            <a:normAutofit fontScale="92500"/>
          </a:bodyPr>
          <a:lstStyle/>
          <a:p>
            <a:r>
              <a:rPr lang="en-US" dirty="0"/>
              <a:t>5. Balance scorecard: It was developed by Kaplan and Norton (1992)</a:t>
            </a:r>
          </a:p>
          <a:p>
            <a:r>
              <a:rPr lang="en-US" dirty="0"/>
              <a:t> Financial measures. These would include return on capital employed, cash flow, growth in share value and so forth.</a:t>
            </a:r>
          </a:p>
          <a:p>
            <a:r>
              <a:rPr lang="en-US" dirty="0"/>
              <a:t>Customers. These measures would include perceived value for money (not necessarily cheapness), competitive benefits package</a:t>
            </a:r>
          </a:p>
          <a:p>
            <a:r>
              <a:rPr lang="en-US" dirty="0"/>
              <a:t>Internal processes. These might be enquiry response time, conversion rate from enquiry to order.</a:t>
            </a:r>
          </a:p>
          <a:p>
            <a:r>
              <a:rPr lang="en-US" dirty="0"/>
              <a:t>Growth and improvement. This would include the number of new products on offer, the extent of employee involvement and empowerment, employee attitudes to the firm, and so forth.</a:t>
            </a:r>
          </a:p>
          <a:p>
            <a:endParaRPr lang="en-US" dirty="0"/>
          </a:p>
        </p:txBody>
      </p:sp>
    </p:spTree>
    <p:extLst>
      <p:ext uri="{BB962C8B-B14F-4D97-AF65-F5344CB8AC3E}">
        <p14:creationId xmlns:p14="http://schemas.microsoft.com/office/powerpoint/2010/main" val="28031653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15F82-33C4-6A17-199A-814654DA5572}"/>
              </a:ext>
            </a:extLst>
          </p:cNvPr>
          <p:cNvSpPr>
            <a:spLocks noGrp="1"/>
          </p:cNvSpPr>
          <p:nvPr>
            <p:ph type="title"/>
          </p:nvPr>
        </p:nvSpPr>
        <p:spPr/>
        <p:txBody>
          <a:bodyPr/>
          <a:lstStyle/>
          <a:p>
            <a:r>
              <a:rPr lang="en-US" dirty="0"/>
              <a:t>Types of control </a:t>
            </a:r>
          </a:p>
        </p:txBody>
      </p:sp>
      <p:sp>
        <p:nvSpPr>
          <p:cNvPr id="3" name="Content Placeholder 2">
            <a:extLst>
              <a:ext uri="{FF2B5EF4-FFF2-40B4-BE49-F238E27FC236}">
                <a16:creationId xmlns:a16="http://schemas.microsoft.com/office/drawing/2014/main" id="{8D0D132F-1204-182B-109A-62B73AE51B7B}"/>
              </a:ext>
            </a:extLst>
          </p:cNvPr>
          <p:cNvSpPr>
            <a:spLocks noGrp="1"/>
          </p:cNvSpPr>
          <p:nvPr>
            <p:ph idx="1"/>
          </p:nvPr>
        </p:nvSpPr>
        <p:spPr/>
        <p:txBody>
          <a:bodyPr>
            <a:normAutofit/>
          </a:bodyPr>
          <a:lstStyle/>
          <a:p>
            <a:r>
              <a:rPr lang="en-US" dirty="0"/>
              <a:t>6. Administrative control:  Based on systems, rules and procedures. </a:t>
            </a:r>
          </a:p>
          <a:p>
            <a:r>
              <a:rPr lang="en-US" dirty="0"/>
              <a:t>7. Social control:  The control exercised by workmates and the organizational culture. </a:t>
            </a:r>
          </a:p>
          <a:p>
            <a:r>
              <a:rPr lang="en-US" dirty="0"/>
              <a:t>8. Self-control:  Control exercised by individuals on themselves, based on their own interpretation of correct behavior. </a:t>
            </a:r>
          </a:p>
        </p:txBody>
      </p:sp>
    </p:spTree>
    <p:extLst>
      <p:ext uri="{BB962C8B-B14F-4D97-AF65-F5344CB8AC3E}">
        <p14:creationId xmlns:p14="http://schemas.microsoft.com/office/powerpoint/2010/main" val="7988822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18BCD-E166-EA3D-08DA-EB02A34A64BB}"/>
              </a:ext>
            </a:extLst>
          </p:cNvPr>
          <p:cNvSpPr>
            <a:spLocks noGrp="1"/>
          </p:cNvSpPr>
          <p:nvPr>
            <p:ph type="title"/>
          </p:nvPr>
        </p:nvSpPr>
        <p:spPr/>
        <p:txBody>
          <a:bodyPr/>
          <a:lstStyle/>
          <a:p>
            <a:r>
              <a:rPr lang="en-US" dirty="0"/>
              <a:t>Difficulties with control systems:  </a:t>
            </a:r>
            <a:br>
              <a:rPr lang="en-US" dirty="0"/>
            </a:br>
            <a:endParaRPr lang="en-US" dirty="0"/>
          </a:p>
        </p:txBody>
      </p:sp>
      <p:sp>
        <p:nvSpPr>
          <p:cNvPr id="3" name="Content Placeholder 2">
            <a:extLst>
              <a:ext uri="{FF2B5EF4-FFF2-40B4-BE49-F238E27FC236}">
                <a16:creationId xmlns:a16="http://schemas.microsoft.com/office/drawing/2014/main" id="{08CE4646-4EC8-72BC-385A-E4B9AB09111D}"/>
              </a:ext>
            </a:extLst>
          </p:cNvPr>
          <p:cNvSpPr>
            <a:spLocks noGrp="1"/>
          </p:cNvSpPr>
          <p:nvPr>
            <p:ph idx="1"/>
          </p:nvPr>
        </p:nvSpPr>
        <p:spPr/>
        <p:txBody>
          <a:bodyPr>
            <a:normAutofit fontScale="85000" lnSpcReduction="20000"/>
          </a:bodyPr>
          <a:lstStyle/>
          <a:p>
            <a:r>
              <a:rPr lang="en-US" dirty="0"/>
              <a:t>Control concepts are mainly borrowed from the engineering world and may not apply well in the world of management.</a:t>
            </a:r>
          </a:p>
          <a:p>
            <a:r>
              <a:rPr lang="en-US" dirty="0"/>
              <a:t> This is because managers deal with humans who don’t behave like machines. </a:t>
            </a:r>
          </a:p>
          <a:p>
            <a:r>
              <a:rPr lang="en-US" dirty="0"/>
              <a:t>1. Objectives can be devised and can be stated precisely:  Most organizations do not have clear objectives, but rather have broad goals. </a:t>
            </a:r>
          </a:p>
          <a:p>
            <a:r>
              <a:rPr lang="en-US" dirty="0"/>
              <a:t>2. Achievement can be measured, and a measure of variance measured:  Without measurable objectives, achievement cannot be easily measured. </a:t>
            </a:r>
          </a:p>
          <a:p>
            <a:r>
              <a:rPr lang="en-US" dirty="0"/>
              <a:t>3. Variance information can be fed back.:  Unstructured activities involve judgment and are often unique, so feedback for one activity is unlikely to be directly applicable to another. </a:t>
            </a:r>
          </a:p>
          <a:p>
            <a:r>
              <a:rPr lang="en-US" dirty="0"/>
              <a:t>4. The feedback is sufficient to maintain control.  The system will only work if the applied feedback is bigger than the environmental shift. </a:t>
            </a:r>
          </a:p>
        </p:txBody>
      </p:sp>
    </p:spTree>
    <p:extLst>
      <p:ext uri="{BB962C8B-B14F-4D97-AF65-F5344CB8AC3E}">
        <p14:creationId xmlns:p14="http://schemas.microsoft.com/office/powerpoint/2010/main" val="4514401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A35F82-CC5F-857D-8E72-D8C2BD61117B}"/>
              </a:ext>
            </a:extLst>
          </p:cNvPr>
          <p:cNvSpPr>
            <a:spLocks noGrp="1"/>
          </p:cNvSpPr>
          <p:nvPr>
            <p:ph type="title"/>
          </p:nvPr>
        </p:nvSpPr>
        <p:spPr>
          <a:xfrm>
            <a:off x="761803" y="350196"/>
            <a:ext cx="4646904" cy="1624520"/>
          </a:xfrm>
        </p:spPr>
        <p:txBody>
          <a:bodyPr anchor="ctr">
            <a:normAutofit/>
          </a:bodyPr>
          <a:lstStyle/>
          <a:p>
            <a:br>
              <a:rPr lang="en-US" sz="2500"/>
            </a:br>
            <a:r>
              <a:rPr lang="en-US" sz="2500"/>
              <a:t>Essential features of an effective evaluation and control system: </a:t>
            </a:r>
            <a:br>
              <a:rPr lang="en-US" sz="2500"/>
            </a:br>
            <a:endParaRPr lang="en-US" sz="2500"/>
          </a:p>
        </p:txBody>
      </p:sp>
      <p:sp>
        <p:nvSpPr>
          <p:cNvPr id="3" name="Content Placeholder 2">
            <a:extLst>
              <a:ext uri="{FF2B5EF4-FFF2-40B4-BE49-F238E27FC236}">
                <a16:creationId xmlns:a16="http://schemas.microsoft.com/office/drawing/2014/main" id="{2BF4F316-E8BB-6D67-399D-B173157E2692}"/>
              </a:ext>
            </a:extLst>
          </p:cNvPr>
          <p:cNvSpPr>
            <a:spLocks noGrp="1"/>
          </p:cNvSpPr>
          <p:nvPr>
            <p:ph idx="1"/>
          </p:nvPr>
        </p:nvSpPr>
        <p:spPr>
          <a:xfrm>
            <a:off x="634182" y="1828800"/>
            <a:ext cx="4774526" cy="4527549"/>
          </a:xfrm>
        </p:spPr>
        <p:txBody>
          <a:bodyPr anchor="ctr">
            <a:normAutofit lnSpcReduction="10000"/>
          </a:bodyPr>
          <a:lstStyle/>
          <a:p>
            <a:r>
              <a:rPr lang="en-US" sz="1600" dirty="0"/>
              <a:t>1. Objective based: The business marketer must clarify purpose of evaluation</a:t>
            </a:r>
          </a:p>
          <a:p>
            <a:r>
              <a:rPr lang="en-US" sz="1600" dirty="0"/>
              <a:t>2. Economical:  Costs must be justifiable with utility. </a:t>
            </a:r>
          </a:p>
          <a:p>
            <a:r>
              <a:rPr lang="en-US" sz="1600" dirty="0"/>
              <a:t>3. Objectivity: Evaluation system must be reality oriented. </a:t>
            </a:r>
          </a:p>
          <a:p>
            <a:r>
              <a:rPr lang="en-US" sz="1600" dirty="0"/>
              <a:t>4. Pervasiveness: The system must be appreciated throughout the organization </a:t>
            </a:r>
          </a:p>
          <a:p>
            <a:r>
              <a:rPr lang="en-US" sz="1600" dirty="0"/>
              <a:t>5. Simplicity: The evaluation system should be simple to the extent possible </a:t>
            </a:r>
          </a:p>
          <a:p>
            <a:r>
              <a:rPr lang="en-US" sz="1600" dirty="0"/>
              <a:t>6. Communication and involvement</a:t>
            </a:r>
          </a:p>
          <a:p>
            <a:r>
              <a:rPr lang="en-US" sz="1600" dirty="0"/>
              <a:t>7. Congruence: Measurements must be in congruence with the events measured. </a:t>
            </a:r>
          </a:p>
          <a:p>
            <a:r>
              <a:rPr lang="en-US" sz="1600" dirty="0"/>
              <a:t>8. Operational: Controls must be focused on action. The findings of the control must reach the people responsible for taking needed action in time. </a:t>
            </a:r>
          </a:p>
          <a:p>
            <a:endParaRPr lang="en-US" sz="1300" dirty="0"/>
          </a:p>
        </p:txBody>
      </p:sp>
      <p:pic>
        <p:nvPicPr>
          <p:cNvPr id="5" name="Picture 4" descr="Angled shot of pen on a graph">
            <a:extLst>
              <a:ext uri="{FF2B5EF4-FFF2-40B4-BE49-F238E27FC236}">
                <a16:creationId xmlns:a16="http://schemas.microsoft.com/office/drawing/2014/main" id="{0B143F2E-CD28-F3AC-0609-10684C971D6F}"/>
              </a:ext>
            </a:extLst>
          </p:cNvPr>
          <p:cNvPicPr>
            <a:picLocks noChangeAspect="1"/>
          </p:cNvPicPr>
          <p:nvPr/>
        </p:nvPicPr>
        <p:blipFill rotWithShape="1">
          <a:blip r:embed="rId2"/>
          <a:srcRect l="1567" r="39032" b="-2"/>
          <a:stretch/>
        </p:blipFill>
        <p:spPr>
          <a:xfrm>
            <a:off x="6096000" y="1"/>
            <a:ext cx="6102825" cy="6858000"/>
          </a:xfrm>
          <a:prstGeom prst="rect">
            <a:avLst/>
          </a:prstGeom>
        </p:spPr>
      </p:pic>
    </p:spTree>
    <p:extLst>
      <p:ext uri="{BB962C8B-B14F-4D97-AF65-F5344CB8AC3E}">
        <p14:creationId xmlns:p14="http://schemas.microsoft.com/office/powerpoint/2010/main" val="2975012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E93-F625-413F-6A30-69E3C46EAD31}"/>
              </a:ext>
            </a:extLst>
          </p:cNvPr>
          <p:cNvSpPr>
            <a:spLocks noGrp="1"/>
          </p:cNvSpPr>
          <p:nvPr>
            <p:ph type="title"/>
          </p:nvPr>
        </p:nvSpPr>
        <p:spPr/>
        <p:txBody>
          <a:bodyPr>
            <a:normAutofit/>
          </a:bodyPr>
          <a:lstStyle/>
          <a:p>
            <a:r>
              <a:rPr lang="en-US" dirty="0"/>
              <a:t>Major marketing weakness and the future of marketing </a:t>
            </a:r>
          </a:p>
        </p:txBody>
      </p:sp>
      <p:sp>
        <p:nvSpPr>
          <p:cNvPr id="3" name="Content Placeholder 2">
            <a:extLst>
              <a:ext uri="{FF2B5EF4-FFF2-40B4-BE49-F238E27FC236}">
                <a16:creationId xmlns:a16="http://schemas.microsoft.com/office/drawing/2014/main" id="{AA5DAA3E-3175-A95F-998D-AE14D0314166}"/>
              </a:ext>
            </a:extLst>
          </p:cNvPr>
          <p:cNvSpPr>
            <a:spLocks noGrp="1"/>
          </p:cNvSpPr>
          <p:nvPr>
            <p:ph idx="1"/>
          </p:nvPr>
        </p:nvSpPr>
        <p:spPr/>
        <p:txBody>
          <a:bodyPr>
            <a:normAutofit fontScale="85000" lnSpcReduction="20000"/>
          </a:bodyPr>
          <a:lstStyle/>
          <a:p>
            <a:r>
              <a:rPr lang="en-US" dirty="0"/>
              <a:t>Kotler and Keller (2016) have outlined the following marketing weakness.</a:t>
            </a:r>
          </a:p>
          <a:p>
            <a:r>
              <a:rPr lang="en-US" dirty="0"/>
              <a:t>The company is not sufficiently market focused and customer driven. </a:t>
            </a:r>
          </a:p>
          <a:p>
            <a:r>
              <a:rPr lang="en-US" dirty="0"/>
              <a:t>The company does not fully understand its target customers. </a:t>
            </a:r>
          </a:p>
          <a:p>
            <a:r>
              <a:rPr lang="en-US" dirty="0"/>
              <a:t>The company needs to better define and monitor its competitors.</a:t>
            </a:r>
          </a:p>
          <a:p>
            <a:r>
              <a:rPr lang="en-US" dirty="0"/>
              <a:t>The company does not properly manage relationships with stakeholders. </a:t>
            </a:r>
          </a:p>
          <a:p>
            <a:r>
              <a:rPr lang="en-US" dirty="0"/>
              <a:t>The company is not good at finding new opportunities. </a:t>
            </a:r>
          </a:p>
          <a:p>
            <a:r>
              <a:rPr lang="en-US" dirty="0"/>
              <a:t>The company marketing planning process is deficient.  </a:t>
            </a:r>
          </a:p>
          <a:p>
            <a:r>
              <a:rPr lang="en-US" dirty="0"/>
              <a:t>Product and service policies need tightening. </a:t>
            </a:r>
          </a:p>
          <a:p>
            <a:r>
              <a:rPr lang="en-US" dirty="0"/>
              <a:t>The company’s brand building and communication skills are weak. </a:t>
            </a:r>
          </a:p>
          <a:p>
            <a:r>
              <a:rPr lang="en-US" dirty="0"/>
              <a:t>The company is not organized for effective and efficient marketing. </a:t>
            </a:r>
          </a:p>
          <a:p>
            <a:r>
              <a:rPr lang="en-US" dirty="0"/>
              <a:t>The company has not made maximum use of technology.</a:t>
            </a:r>
          </a:p>
          <a:p>
            <a:endParaRPr lang="en-US" dirty="0"/>
          </a:p>
        </p:txBody>
      </p:sp>
    </p:spTree>
    <p:extLst>
      <p:ext uri="{BB962C8B-B14F-4D97-AF65-F5344CB8AC3E}">
        <p14:creationId xmlns:p14="http://schemas.microsoft.com/office/powerpoint/2010/main" val="3061693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220E93-F625-413F-6A30-69E3C46EAD31}"/>
              </a:ext>
            </a:extLst>
          </p:cNvPr>
          <p:cNvSpPr>
            <a:spLocks noGrp="1"/>
          </p:cNvSpPr>
          <p:nvPr>
            <p:ph type="title"/>
          </p:nvPr>
        </p:nvSpPr>
        <p:spPr>
          <a:xfrm>
            <a:off x="761800" y="762001"/>
            <a:ext cx="5334197" cy="1708242"/>
          </a:xfrm>
        </p:spPr>
        <p:txBody>
          <a:bodyPr anchor="ctr">
            <a:normAutofit/>
          </a:bodyPr>
          <a:lstStyle/>
          <a:p>
            <a:r>
              <a:rPr lang="en-US" sz="3700"/>
              <a:t>Major marketing weakness and the future of marketing </a:t>
            </a:r>
          </a:p>
        </p:txBody>
      </p:sp>
      <p:sp>
        <p:nvSpPr>
          <p:cNvPr id="3" name="Content Placeholder 2">
            <a:extLst>
              <a:ext uri="{FF2B5EF4-FFF2-40B4-BE49-F238E27FC236}">
                <a16:creationId xmlns:a16="http://schemas.microsoft.com/office/drawing/2014/main" id="{AA5DAA3E-3175-A95F-998D-AE14D0314166}"/>
              </a:ext>
            </a:extLst>
          </p:cNvPr>
          <p:cNvSpPr>
            <a:spLocks noGrp="1"/>
          </p:cNvSpPr>
          <p:nvPr>
            <p:ph idx="1"/>
          </p:nvPr>
        </p:nvSpPr>
        <p:spPr>
          <a:xfrm>
            <a:off x="761800" y="2470244"/>
            <a:ext cx="5334197" cy="3769835"/>
          </a:xfrm>
        </p:spPr>
        <p:txBody>
          <a:bodyPr anchor="ctr">
            <a:normAutofit/>
          </a:bodyPr>
          <a:lstStyle/>
          <a:p>
            <a:r>
              <a:rPr lang="en-US" sz="1700"/>
              <a:t>The future of marketing will see the following adjustments. </a:t>
            </a:r>
          </a:p>
          <a:p>
            <a:r>
              <a:rPr lang="en-US" sz="1700"/>
              <a:t>The demise of the marketing department and the rise of holistic marketing</a:t>
            </a:r>
          </a:p>
          <a:p>
            <a:r>
              <a:rPr lang="en-US" sz="1700"/>
              <a:t>The demise of free-spending marketing and the rise of ROI marketing</a:t>
            </a:r>
          </a:p>
          <a:p>
            <a:r>
              <a:rPr lang="en-US" sz="1700"/>
              <a:t>The demise of marketing intuition and the rise of marketing science </a:t>
            </a:r>
          </a:p>
          <a:p>
            <a:r>
              <a:rPr lang="en-US" sz="1700"/>
              <a:t>The demise of manual marketing and the rise of both automated and creative marketing </a:t>
            </a:r>
          </a:p>
          <a:p>
            <a:r>
              <a:rPr lang="en-US" sz="1700"/>
              <a:t>The demise of mass marketing and the rise of precision marketing </a:t>
            </a:r>
          </a:p>
          <a:p>
            <a:endParaRPr lang="en-US" sz="1700"/>
          </a:p>
        </p:txBody>
      </p:sp>
      <p:pic>
        <p:nvPicPr>
          <p:cNvPr id="5" name="Picture 4" descr="Digital financial graph">
            <a:extLst>
              <a:ext uri="{FF2B5EF4-FFF2-40B4-BE49-F238E27FC236}">
                <a16:creationId xmlns:a16="http://schemas.microsoft.com/office/drawing/2014/main" id="{DCABC41A-8D46-B23A-C59F-DB3CCBBB126F}"/>
              </a:ext>
            </a:extLst>
          </p:cNvPr>
          <p:cNvPicPr>
            <a:picLocks noChangeAspect="1"/>
          </p:cNvPicPr>
          <p:nvPr/>
        </p:nvPicPr>
        <p:blipFill rotWithShape="1">
          <a:blip r:embed="rId2"/>
          <a:srcRect l="35802" r="2051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612788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09278A-5FFF-A486-F48C-9E7C8776741D}"/>
              </a:ext>
            </a:extLst>
          </p:cNvPr>
          <p:cNvSpPr>
            <a:spLocks noGrp="1"/>
          </p:cNvSpPr>
          <p:nvPr>
            <p:ph type="title"/>
          </p:nvPr>
        </p:nvSpPr>
        <p:spPr>
          <a:xfrm>
            <a:off x="761800" y="762001"/>
            <a:ext cx="5334197" cy="1708242"/>
          </a:xfrm>
        </p:spPr>
        <p:txBody>
          <a:bodyPr anchor="ctr">
            <a:normAutofit/>
          </a:bodyPr>
          <a:lstStyle/>
          <a:p>
            <a:r>
              <a:rPr lang="en-US" sz="4000"/>
              <a:t>References </a:t>
            </a:r>
          </a:p>
        </p:txBody>
      </p:sp>
      <p:sp>
        <p:nvSpPr>
          <p:cNvPr id="3" name="Content Placeholder 2">
            <a:extLst>
              <a:ext uri="{FF2B5EF4-FFF2-40B4-BE49-F238E27FC236}">
                <a16:creationId xmlns:a16="http://schemas.microsoft.com/office/drawing/2014/main" id="{B64761C0-78DA-D460-1D92-98292A2BDEBB}"/>
              </a:ext>
            </a:extLst>
          </p:cNvPr>
          <p:cNvSpPr>
            <a:spLocks noGrp="1"/>
          </p:cNvSpPr>
          <p:nvPr>
            <p:ph idx="1"/>
          </p:nvPr>
        </p:nvSpPr>
        <p:spPr>
          <a:xfrm>
            <a:off x="761800" y="2470244"/>
            <a:ext cx="5334197" cy="3769835"/>
          </a:xfrm>
        </p:spPr>
        <p:txBody>
          <a:bodyPr anchor="ctr">
            <a:normAutofit/>
          </a:bodyPr>
          <a:lstStyle/>
          <a:p>
            <a:r>
              <a:rPr lang="en-US" sz="1400" dirty="0" err="1"/>
              <a:t>Bonoma</a:t>
            </a:r>
            <a:r>
              <a:rPr lang="en-US" sz="1400" dirty="0"/>
              <a:t>, T. V. (1984). Making your marketing strategy work. Harvard Business Review, March-April, 62(2).</a:t>
            </a:r>
          </a:p>
          <a:p>
            <a:r>
              <a:rPr lang="en-US" sz="1400" dirty="0"/>
              <a:t>Band, W A (1984).: ‘A marketing audit provides an opportunity for improvement’, Sales and Marketing Management in Canada, pp. 24–6.</a:t>
            </a:r>
          </a:p>
          <a:p>
            <a:r>
              <a:rPr lang="en-US" sz="1400" dirty="0"/>
              <a:t>Blythe J &amp; Zimmerman A (2013) Business to Business Marketing Management A global perspective Second Edition, Routledge</a:t>
            </a:r>
          </a:p>
          <a:p>
            <a:r>
              <a:rPr lang="en-US" sz="1400" dirty="0" err="1"/>
              <a:t>Cherunilam</a:t>
            </a:r>
            <a:r>
              <a:rPr lang="en-US" sz="1400" dirty="0"/>
              <a:t>, F. (n.d.)  Marketing of Industrial Goods. Global Media, . p 207</a:t>
            </a:r>
          </a:p>
          <a:p>
            <a:r>
              <a:rPr lang="en-US" sz="1400" dirty="0"/>
              <a:t>Desmond, J (2004): ‘An evaluation of organizational control strategies for relationship marketing’, Journal of Marketing 20 (1) pp. 209–37.</a:t>
            </a:r>
          </a:p>
          <a:p>
            <a:r>
              <a:rPr lang="en-US" sz="1400" dirty="0"/>
              <a:t>Eng, Teck-Yong (2008). “Customer Portfolio Planning in a Business Network Context.” Journal of Marketing Management, Vol. 24, No. 5/6, 567–87.</a:t>
            </a:r>
          </a:p>
          <a:p>
            <a:endParaRPr lang="en-US" sz="700" dirty="0"/>
          </a:p>
        </p:txBody>
      </p:sp>
      <p:pic>
        <p:nvPicPr>
          <p:cNvPr id="14" name="Picture 13" descr="Magnifying glass showing decling performance">
            <a:extLst>
              <a:ext uri="{FF2B5EF4-FFF2-40B4-BE49-F238E27FC236}">
                <a16:creationId xmlns:a16="http://schemas.microsoft.com/office/drawing/2014/main" id="{62BB2E2C-BF0D-0E69-B1A1-2DF72884228D}"/>
              </a:ext>
            </a:extLst>
          </p:cNvPr>
          <p:cNvPicPr>
            <a:picLocks noChangeAspect="1"/>
          </p:cNvPicPr>
          <p:nvPr/>
        </p:nvPicPr>
        <p:blipFill rotWithShape="1">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3617315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09278A-5FFF-A486-F48C-9E7C8776741D}"/>
              </a:ext>
            </a:extLst>
          </p:cNvPr>
          <p:cNvSpPr>
            <a:spLocks noGrp="1"/>
          </p:cNvSpPr>
          <p:nvPr>
            <p:ph type="title"/>
          </p:nvPr>
        </p:nvSpPr>
        <p:spPr>
          <a:xfrm>
            <a:off x="761800" y="762001"/>
            <a:ext cx="5334197" cy="1708242"/>
          </a:xfrm>
        </p:spPr>
        <p:txBody>
          <a:bodyPr anchor="ctr">
            <a:normAutofit/>
          </a:bodyPr>
          <a:lstStyle/>
          <a:p>
            <a:r>
              <a:rPr lang="en-US" sz="4000"/>
              <a:t>References </a:t>
            </a:r>
          </a:p>
        </p:txBody>
      </p:sp>
      <p:sp>
        <p:nvSpPr>
          <p:cNvPr id="3" name="Content Placeholder 2">
            <a:extLst>
              <a:ext uri="{FF2B5EF4-FFF2-40B4-BE49-F238E27FC236}">
                <a16:creationId xmlns:a16="http://schemas.microsoft.com/office/drawing/2014/main" id="{B64761C0-78DA-D460-1D92-98292A2BDEBB}"/>
              </a:ext>
            </a:extLst>
          </p:cNvPr>
          <p:cNvSpPr>
            <a:spLocks noGrp="1"/>
          </p:cNvSpPr>
          <p:nvPr>
            <p:ph idx="1"/>
          </p:nvPr>
        </p:nvSpPr>
        <p:spPr>
          <a:xfrm>
            <a:off x="619432" y="2020530"/>
            <a:ext cx="5476565" cy="4219550"/>
          </a:xfrm>
        </p:spPr>
        <p:txBody>
          <a:bodyPr anchor="ctr">
            <a:normAutofit/>
          </a:bodyPr>
          <a:lstStyle/>
          <a:p>
            <a:r>
              <a:rPr lang="en-US" sz="1400" dirty="0"/>
              <a:t>Finlay, P. (2000). Strategic Management. Harlow: Financial Times Prentice Hall.</a:t>
            </a:r>
          </a:p>
          <a:p>
            <a:r>
              <a:rPr lang="en-US" sz="1400" dirty="0"/>
              <a:t>Kaplan, R.S. and Norton, D.P. (1992). “The balanced scorecard – measures that drive performance.” Harvard Business Review, Vol. 70, </a:t>
            </a:r>
            <a:r>
              <a:rPr lang="en-US" sz="1400" dirty="0" err="1"/>
              <a:t>Iss</a:t>
            </a:r>
            <a:r>
              <a:rPr lang="en-US" sz="1400" dirty="0"/>
              <a:t>. 1, Jan.–Feb., 71–80.</a:t>
            </a:r>
          </a:p>
          <a:p>
            <a:r>
              <a:rPr lang="en-US" sz="1400" dirty="0"/>
              <a:t>Kotler, P (2003): Marketing Management, 11th </a:t>
            </a:r>
            <a:r>
              <a:rPr lang="en-US" sz="1400" dirty="0" err="1"/>
              <a:t>edn</a:t>
            </a:r>
            <a:r>
              <a:rPr lang="en-US" sz="1400" dirty="0"/>
              <a:t> (Pearson Education Inc., Upper Saddle</a:t>
            </a:r>
          </a:p>
          <a:p>
            <a:r>
              <a:rPr lang="en-US" sz="1400" dirty="0" err="1"/>
              <a:t>Lowendahl</a:t>
            </a:r>
            <a:r>
              <a:rPr lang="en-US" sz="1400" dirty="0"/>
              <a:t>, B.R. (1997). Strategic management of professional business service firms. Copenhagen: Copenhagen Business School Press.</a:t>
            </a:r>
          </a:p>
          <a:p>
            <a:r>
              <a:rPr lang="en-US" sz="1400" dirty="0"/>
              <a:t>Peng, Mike W. (2009). Global Strategy. Mason OH: Southwestern Cengage Learning.</a:t>
            </a:r>
          </a:p>
          <a:p>
            <a:r>
              <a:rPr lang="en-US" sz="1400" dirty="0"/>
              <a:t>Porter, M.E. (1980): Competitive Strategy: Techniques for Analyzing Industries and Competitors</a:t>
            </a:r>
          </a:p>
          <a:p>
            <a:r>
              <a:rPr lang="en-US" sz="1400" dirty="0" err="1"/>
              <a:t>Taghian</a:t>
            </a:r>
            <a:r>
              <a:rPr lang="en-US" sz="1400" dirty="0"/>
              <a:t>, Mehdi and Shaw, Robin N. (2008). “The Marketing Audit and Organizational Performance: An Empirical Profiling.” Journal of Marketing Theory &amp; Practice, Vol. 16, No. 4, 341–9.</a:t>
            </a:r>
          </a:p>
          <a:p>
            <a:endParaRPr lang="en-US" sz="700" dirty="0"/>
          </a:p>
        </p:txBody>
      </p:sp>
      <p:pic>
        <p:nvPicPr>
          <p:cNvPr id="14" name="Picture 13" descr="Magnifying glass showing decling performance">
            <a:extLst>
              <a:ext uri="{FF2B5EF4-FFF2-40B4-BE49-F238E27FC236}">
                <a16:creationId xmlns:a16="http://schemas.microsoft.com/office/drawing/2014/main" id="{62BB2E2C-BF0D-0E69-B1A1-2DF72884228D}"/>
              </a:ext>
            </a:extLst>
          </p:cNvPr>
          <p:cNvPicPr>
            <a:picLocks noChangeAspect="1"/>
          </p:cNvPicPr>
          <p:nvPr/>
        </p:nvPicPr>
        <p:blipFill rotWithShape="1">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6960884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87F47D-D5BD-B86F-5DA0-FCC27102DD54}"/>
              </a:ext>
            </a:extLst>
          </p:cNvPr>
          <p:cNvSpPr>
            <a:spLocks noGrp="1"/>
          </p:cNvSpPr>
          <p:nvPr>
            <p:ph type="title"/>
          </p:nvPr>
        </p:nvSpPr>
        <p:spPr>
          <a:xfrm>
            <a:off x="6892119" y="891540"/>
            <a:ext cx="4589493" cy="1578308"/>
          </a:xfrm>
        </p:spPr>
        <p:txBody>
          <a:bodyPr>
            <a:normAutofit/>
          </a:bodyPr>
          <a:lstStyle/>
          <a:p>
            <a:r>
              <a:rPr lang="en-US" sz="4000"/>
              <a:t>End </a:t>
            </a:r>
          </a:p>
        </p:txBody>
      </p:sp>
      <p:pic>
        <p:nvPicPr>
          <p:cNvPr id="5" name="Picture 4" descr="Plant growing in a concrete crack">
            <a:extLst>
              <a:ext uri="{FF2B5EF4-FFF2-40B4-BE49-F238E27FC236}">
                <a16:creationId xmlns:a16="http://schemas.microsoft.com/office/drawing/2014/main" id="{6CD4B709-A7C6-64C1-01A5-6CF09A96EA4A}"/>
              </a:ext>
            </a:extLst>
          </p:cNvPr>
          <p:cNvPicPr>
            <a:picLocks noChangeAspect="1"/>
          </p:cNvPicPr>
          <p:nvPr/>
        </p:nvPicPr>
        <p:blipFill rotWithShape="1">
          <a:blip r:embed="rId2"/>
          <a:srcRect l="7431" r="26065" b="-1"/>
          <a:stretch/>
        </p:blipFill>
        <p:spPr>
          <a:xfrm>
            <a:off x="1" y="10"/>
            <a:ext cx="6832674" cy="6857990"/>
          </a:xfrm>
          <a:custGeom>
            <a:avLst/>
            <a:gdLst/>
            <a:ahLst/>
            <a:cxnLst/>
            <a:rect l="l" t="t" r="r" b="b"/>
            <a:pathLst>
              <a:path w="6832674" h="6858000">
                <a:moveTo>
                  <a:pt x="0" y="0"/>
                </a:moveTo>
                <a:lnTo>
                  <a:pt x="6832674" y="0"/>
                </a:lnTo>
                <a:lnTo>
                  <a:pt x="6749707" y="183520"/>
                </a:lnTo>
                <a:cubicBezTo>
                  <a:pt x="6327787" y="1181050"/>
                  <a:pt x="6094475" y="2277779"/>
                  <a:pt x="6094475" y="3429000"/>
                </a:cubicBezTo>
                <a:cubicBezTo>
                  <a:pt x="6094475" y="4580222"/>
                  <a:pt x="6327787" y="5676950"/>
                  <a:pt x="6749707" y="6674481"/>
                </a:cubicBezTo>
                <a:lnTo>
                  <a:pt x="6832674" y="6858000"/>
                </a:lnTo>
                <a:lnTo>
                  <a:pt x="0" y="6858000"/>
                </a:lnTo>
                <a:close/>
              </a:path>
            </a:pathLst>
          </a:custGeom>
        </p:spPr>
      </p:pic>
      <p:sp>
        <p:nvSpPr>
          <p:cNvPr id="3" name="Content Placeholder 2">
            <a:extLst>
              <a:ext uri="{FF2B5EF4-FFF2-40B4-BE49-F238E27FC236}">
                <a16:creationId xmlns:a16="http://schemas.microsoft.com/office/drawing/2014/main" id="{1B8F8219-04E3-A731-798E-960389DD33A5}"/>
              </a:ext>
            </a:extLst>
          </p:cNvPr>
          <p:cNvSpPr>
            <a:spLocks noGrp="1"/>
          </p:cNvSpPr>
          <p:nvPr>
            <p:ph idx="1"/>
          </p:nvPr>
        </p:nvSpPr>
        <p:spPr>
          <a:xfrm>
            <a:off x="6892119" y="2630161"/>
            <a:ext cx="4589491" cy="3332489"/>
          </a:xfrm>
        </p:spPr>
        <p:txBody>
          <a:bodyPr>
            <a:normAutofit/>
          </a:bodyPr>
          <a:lstStyle/>
          <a:p>
            <a:endParaRPr lang="en-US" sz="2000"/>
          </a:p>
          <a:p>
            <a:endParaRPr lang="en-US" sz="2000"/>
          </a:p>
          <a:p>
            <a:r>
              <a:rPr lang="en-US" sz="2000"/>
              <a:t>End </a:t>
            </a:r>
          </a:p>
          <a:p>
            <a:r>
              <a:rPr lang="en-US" sz="2000"/>
              <a:t>Thank you </a:t>
            </a:r>
          </a:p>
          <a:p>
            <a:r>
              <a:rPr lang="en-US" sz="2000"/>
              <a:t>Next lecture: Ethical issues in marketing management </a:t>
            </a:r>
          </a:p>
        </p:txBody>
      </p:sp>
    </p:spTree>
    <p:extLst>
      <p:ext uri="{BB962C8B-B14F-4D97-AF65-F5344CB8AC3E}">
        <p14:creationId xmlns:p14="http://schemas.microsoft.com/office/powerpoint/2010/main" val="41574425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519</TotalTime>
  <Words>2849</Words>
  <Application>Microsoft Office PowerPoint</Application>
  <PresentationFormat>Widescreen</PresentationFormat>
  <Paragraphs>247</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Aptos</vt:lpstr>
      <vt:lpstr>Aptos Display</vt:lpstr>
      <vt:lpstr>Arial</vt:lpstr>
      <vt:lpstr>Office Theme</vt:lpstr>
      <vt:lpstr>MARKETING MANAGEMENT AND STRATEGY WEEK 13 STRATEGIC MARKETING IMPLEMENTATION AND CONTROL</vt:lpstr>
      <vt:lpstr>Welcome </vt:lpstr>
      <vt:lpstr>Subtopics </vt:lpstr>
      <vt:lpstr>Quotes on marketing strategy implementation   </vt:lpstr>
      <vt:lpstr>Quotes on marketing strategy implementation   </vt:lpstr>
      <vt:lpstr>Quotes on marketing strategy implementation   </vt:lpstr>
      <vt:lpstr>Concept of strategic marketing implementation </vt:lpstr>
      <vt:lpstr>Concept of strategic marketing implementation </vt:lpstr>
      <vt:lpstr>Strategy implementation requirements  </vt:lpstr>
      <vt:lpstr>Implementation resources required </vt:lpstr>
      <vt:lpstr>Resource audit </vt:lpstr>
      <vt:lpstr>Effective implementation requirements </vt:lpstr>
      <vt:lpstr>Skills required for implementing marketing programs</vt:lpstr>
      <vt:lpstr>Skills required for implementing marketing programs</vt:lpstr>
      <vt:lpstr>Challenges in implementing a marketing strategy </vt:lpstr>
      <vt:lpstr>Challenges in implementing a marketing strategy </vt:lpstr>
      <vt:lpstr>Challenges in implementing a marketing strategy</vt:lpstr>
      <vt:lpstr>Challenges in implementing a marketing strategy</vt:lpstr>
      <vt:lpstr>Marketing Control </vt:lpstr>
      <vt:lpstr>Marketing Control </vt:lpstr>
      <vt:lpstr>Significance of market control </vt:lpstr>
      <vt:lpstr>Significance of market control </vt:lpstr>
      <vt:lpstr>Significance of market control </vt:lpstr>
      <vt:lpstr>Types of control </vt:lpstr>
      <vt:lpstr>Types of control </vt:lpstr>
      <vt:lpstr>Types of control </vt:lpstr>
      <vt:lpstr>Types of control </vt:lpstr>
      <vt:lpstr>Difficulties with control systems:   </vt:lpstr>
      <vt:lpstr> Essential features of an effective evaluation and control system:  </vt:lpstr>
      <vt:lpstr>Major marketing weakness and the future of marketing </vt:lpstr>
      <vt:lpstr>Major marketing weakness and the future of marketing </vt:lpstr>
      <vt:lpstr>References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John N. Kamau</dc:creator>
  <cp:lastModifiedBy>Dr. John N. Kamau</cp:lastModifiedBy>
  <cp:revision>7</cp:revision>
  <dcterms:created xsi:type="dcterms:W3CDTF">2024-06-02T11:24:42Z</dcterms:created>
  <dcterms:modified xsi:type="dcterms:W3CDTF">2024-06-03T08:40:22Z</dcterms:modified>
</cp:coreProperties>
</file>