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4" r:id="rId29"/>
    <p:sldId id="283" r:id="rId30"/>
    <p:sldId id="285" r:id="rId31"/>
    <p:sldId id="286" r:id="rId32"/>
    <p:sldId id="288" r:id="rId33"/>
    <p:sldId id="287" r:id="rId34"/>
    <p:sldId id="28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5" autoAdjust="0"/>
    <p:restoredTop sz="94660"/>
  </p:normalViewPr>
  <p:slideViewPr>
    <p:cSldViewPr snapToGrid="0">
      <p:cViewPr>
        <p:scale>
          <a:sx n="60" d="100"/>
          <a:sy n="60" d="100"/>
        </p:scale>
        <p:origin x="384" y="1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5A22D-39C5-7E41-3FD4-E10C7E5881F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A8333A8-8081-E285-0330-81C0809B48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800F1B-A1A9-362B-AC58-BCD69D351CDC}"/>
              </a:ext>
            </a:extLst>
          </p:cNvPr>
          <p:cNvSpPr>
            <a:spLocks noGrp="1"/>
          </p:cNvSpPr>
          <p:nvPr>
            <p:ph type="dt" sz="half" idx="10"/>
          </p:nvPr>
        </p:nvSpPr>
        <p:spPr/>
        <p:txBody>
          <a:bodyPr/>
          <a:lstStyle/>
          <a:p>
            <a:fld id="{26373604-B1D4-4C3C-B56D-CE8FAD1D74F6}" type="datetimeFigureOut">
              <a:rPr lang="en-US" smtClean="0"/>
              <a:t>6/4/2024</a:t>
            </a:fld>
            <a:endParaRPr lang="en-US"/>
          </a:p>
        </p:txBody>
      </p:sp>
      <p:sp>
        <p:nvSpPr>
          <p:cNvPr id="5" name="Footer Placeholder 4">
            <a:extLst>
              <a:ext uri="{FF2B5EF4-FFF2-40B4-BE49-F238E27FC236}">
                <a16:creationId xmlns:a16="http://schemas.microsoft.com/office/drawing/2014/main" id="{E72E0AD7-0553-F8C4-FC77-80E16FBF5D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7145A3-A723-D1A8-7844-7095ADD152AB}"/>
              </a:ext>
            </a:extLst>
          </p:cNvPr>
          <p:cNvSpPr>
            <a:spLocks noGrp="1"/>
          </p:cNvSpPr>
          <p:nvPr>
            <p:ph type="sldNum" sz="quarter" idx="12"/>
          </p:nvPr>
        </p:nvSpPr>
        <p:spPr/>
        <p:txBody>
          <a:bodyPr/>
          <a:lstStyle/>
          <a:p>
            <a:fld id="{97D2D171-651A-42BB-BD33-BA4F6A5F67ED}" type="slidenum">
              <a:rPr lang="en-US" smtClean="0"/>
              <a:t>‹#›</a:t>
            </a:fld>
            <a:endParaRPr lang="en-US"/>
          </a:p>
        </p:txBody>
      </p:sp>
    </p:spTree>
    <p:extLst>
      <p:ext uri="{BB962C8B-B14F-4D97-AF65-F5344CB8AC3E}">
        <p14:creationId xmlns:p14="http://schemas.microsoft.com/office/powerpoint/2010/main" val="26152651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34B7B-2AE5-233A-29FB-C4654DA7B61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57519A0-BC90-E6D8-CB73-10BD0407F74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062E32-3C3A-E6D4-08E2-823662E0208B}"/>
              </a:ext>
            </a:extLst>
          </p:cNvPr>
          <p:cNvSpPr>
            <a:spLocks noGrp="1"/>
          </p:cNvSpPr>
          <p:nvPr>
            <p:ph type="dt" sz="half" idx="10"/>
          </p:nvPr>
        </p:nvSpPr>
        <p:spPr/>
        <p:txBody>
          <a:bodyPr/>
          <a:lstStyle/>
          <a:p>
            <a:fld id="{26373604-B1D4-4C3C-B56D-CE8FAD1D74F6}" type="datetimeFigureOut">
              <a:rPr lang="en-US" smtClean="0"/>
              <a:t>6/4/2024</a:t>
            </a:fld>
            <a:endParaRPr lang="en-US"/>
          </a:p>
        </p:txBody>
      </p:sp>
      <p:sp>
        <p:nvSpPr>
          <p:cNvPr id="5" name="Footer Placeholder 4">
            <a:extLst>
              <a:ext uri="{FF2B5EF4-FFF2-40B4-BE49-F238E27FC236}">
                <a16:creationId xmlns:a16="http://schemas.microsoft.com/office/drawing/2014/main" id="{AFDA7700-B205-ED96-C0BD-A2D4916568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E2B699-121F-DC17-BD50-AC680049F736}"/>
              </a:ext>
            </a:extLst>
          </p:cNvPr>
          <p:cNvSpPr>
            <a:spLocks noGrp="1"/>
          </p:cNvSpPr>
          <p:nvPr>
            <p:ph type="sldNum" sz="quarter" idx="12"/>
          </p:nvPr>
        </p:nvSpPr>
        <p:spPr/>
        <p:txBody>
          <a:bodyPr/>
          <a:lstStyle/>
          <a:p>
            <a:fld id="{97D2D171-651A-42BB-BD33-BA4F6A5F67ED}" type="slidenum">
              <a:rPr lang="en-US" smtClean="0"/>
              <a:t>‹#›</a:t>
            </a:fld>
            <a:endParaRPr lang="en-US"/>
          </a:p>
        </p:txBody>
      </p:sp>
    </p:spTree>
    <p:extLst>
      <p:ext uri="{BB962C8B-B14F-4D97-AF65-F5344CB8AC3E}">
        <p14:creationId xmlns:p14="http://schemas.microsoft.com/office/powerpoint/2010/main" val="3228747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9723D-C9AE-D48A-B39D-63559EDFD65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B9FBB09-4F42-542E-F53A-06337304D01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3275B1-B565-AB80-4F85-7291CCA15743}"/>
              </a:ext>
            </a:extLst>
          </p:cNvPr>
          <p:cNvSpPr>
            <a:spLocks noGrp="1"/>
          </p:cNvSpPr>
          <p:nvPr>
            <p:ph type="dt" sz="half" idx="10"/>
          </p:nvPr>
        </p:nvSpPr>
        <p:spPr/>
        <p:txBody>
          <a:bodyPr/>
          <a:lstStyle/>
          <a:p>
            <a:fld id="{26373604-B1D4-4C3C-B56D-CE8FAD1D74F6}" type="datetimeFigureOut">
              <a:rPr lang="en-US" smtClean="0"/>
              <a:t>6/4/2024</a:t>
            </a:fld>
            <a:endParaRPr lang="en-US"/>
          </a:p>
        </p:txBody>
      </p:sp>
      <p:sp>
        <p:nvSpPr>
          <p:cNvPr id="5" name="Footer Placeholder 4">
            <a:extLst>
              <a:ext uri="{FF2B5EF4-FFF2-40B4-BE49-F238E27FC236}">
                <a16:creationId xmlns:a16="http://schemas.microsoft.com/office/drawing/2014/main" id="{6632C219-4CF3-71AF-2DBB-D0CED8AE5C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2298F8-27E7-5EF9-267C-20F252D149D9}"/>
              </a:ext>
            </a:extLst>
          </p:cNvPr>
          <p:cNvSpPr>
            <a:spLocks noGrp="1"/>
          </p:cNvSpPr>
          <p:nvPr>
            <p:ph type="sldNum" sz="quarter" idx="12"/>
          </p:nvPr>
        </p:nvSpPr>
        <p:spPr/>
        <p:txBody>
          <a:bodyPr/>
          <a:lstStyle/>
          <a:p>
            <a:fld id="{97D2D171-651A-42BB-BD33-BA4F6A5F67ED}" type="slidenum">
              <a:rPr lang="en-US" smtClean="0"/>
              <a:t>‹#›</a:t>
            </a:fld>
            <a:endParaRPr lang="en-US"/>
          </a:p>
        </p:txBody>
      </p:sp>
    </p:spTree>
    <p:extLst>
      <p:ext uri="{BB962C8B-B14F-4D97-AF65-F5344CB8AC3E}">
        <p14:creationId xmlns:p14="http://schemas.microsoft.com/office/powerpoint/2010/main" val="29284597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1A8C4-D1CE-255B-9BF0-FBEDCE1A41D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9CF378-10CE-3D90-DDA3-B7247685856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81E6387-E196-6DF3-6E37-50D75A2A6C1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7D3C41F-97F3-3C2D-5676-2C82898042A4}"/>
              </a:ext>
            </a:extLst>
          </p:cNvPr>
          <p:cNvSpPr>
            <a:spLocks noGrp="1"/>
          </p:cNvSpPr>
          <p:nvPr>
            <p:ph type="dt" sz="half" idx="10"/>
          </p:nvPr>
        </p:nvSpPr>
        <p:spPr/>
        <p:txBody>
          <a:bodyPr/>
          <a:lstStyle/>
          <a:p>
            <a:fld id="{26373604-B1D4-4C3C-B56D-CE8FAD1D74F6}" type="datetimeFigureOut">
              <a:rPr lang="en-US" smtClean="0"/>
              <a:t>6/4/2024</a:t>
            </a:fld>
            <a:endParaRPr lang="en-US"/>
          </a:p>
        </p:txBody>
      </p:sp>
      <p:sp>
        <p:nvSpPr>
          <p:cNvPr id="6" name="Footer Placeholder 5">
            <a:extLst>
              <a:ext uri="{FF2B5EF4-FFF2-40B4-BE49-F238E27FC236}">
                <a16:creationId xmlns:a16="http://schemas.microsoft.com/office/drawing/2014/main" id="{0DBC6758-1165-577E-1258-04464F3144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A7BE90-169E-95A7-42DC-B60C3CD5E799}"/>
              </a:ext>
            </a:extLst>
          </p:cNvPr>
          <p:cNvSpPr>
            <a:spLocks noGrp="1"/>
          </p:cNvSpPr>
          <p:nvPr>
            <p:ph type="sldNum" sz="quarter" idx="12"/>
          </p:nvPr>
        </p:nvSpPr>
        <p:spPr/>
        <p:txBody>
          <a:bodyPr/>
          <a:lstStyle/>
          <a:p>
            <a:fld id="{97D2D171-651A-42BB-BD33-BA4F6A5F67ED}" type="slidenum">
              <a:rPr lang="en-US" smtClean="0"/>
              <a:t>‹#›</a:t>
            </a:fld>
            <a:endParaRPr lang="en-US"/>
          </a:p>
        </p:txBody>
      </p:sp>
    </p:spTree>
    <p:extLst>
      <p:ext uri="{BB962C8B-B14F-4D97-AF65-F5344CB8AC3E}">
        <p14:creationId xmlns:p14="http://schemas.microsoft.com/office/powerpoint/2010/main" val="2151306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98637-AF85-F661-1FB8-482B9E744AB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87E663E-8335-A860-4539-EEBFD1EBFA8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FE9EF3-4B20-6180-CC70-015C6A672F1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F068629-6915-D763-9616-E0E4057672A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A704424-BE4F-227D-B888-C863031ACC0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1FF976C-9DA2-4FAA-1228-A698820EAFC0}"/>
              </a:ext>
            </a:extLst>
          </p:cNvPr>
          <p:cNvSpPr>
            <a:spLocks noGrp="1"/>
          </p:cNvSpPr>
          <p:nvPr>
            <p:ph type="dt" sz="half" idx="10"/>
          </p:nvPr>
        </p:nvSpPr>
        <p:spPr/>
        <p:txBody>
          <a:bodyPr/>
          <a:lstStyle/>
          <a:p>
            <a:fld id="{26373604-B1D4-4C3C-B56D-CE8FAD1D74F6}" type="datetimeFigureOut">
              <a:rPr lang="en-US" smtClean="0"/>
              <a:t>6/4/2024</a:t>
            </a:fld>
            <a:endParaRPr lang="en-US"/>
          </a:p>
        </p:txBody>
      </p:sp>
      <p:sp>
        <p:nvSpPr>
          <p:cNvPr id="8" name="Footer Placeholder 7">
            <a:extLst>
              <a:ext uri="{FF2B5EF4-FFF2-40B4-BE49-F238E27FC236}">
                <a16:creationId xmlns:a16="http://schemas.microsoft.com/office/drawing/2014/main" id="{C36E8CC3-033C-1BC0-C3CC-4239E7FF8FA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5FBB63C-44DF-75F0-2711-3369491AF64C}"/>
              </a:ext>
            </a:extLst>
          </p:cNvPr>
          <p:cNvSpPr>
            <a:spLocks noGrp="1"/>
          </p:cNvSpPr>
          <p:nvPr>
            <p:ph type="sldNum" sz="quarter" idx="12"/>
          </p:nvPr>
        </p:nvSpPr>
        <p:spPr/>
        <p:txBody>
          <a:bodyPr/>
          <a:lstStyle/>
          <a:p>
            <a:fld id="{97D2D171-651A-42BB-BD33-BA4F6A5F67ED}" type="slidenum">
              <a:rPr lang="en-US" smtClean="0"/>
              <a:t>‹#›</a:t>
            </a:fld>
            <a:endParaRPr lang="en-US"/>
          </a:p>
        </p:txBody>
      </p:sp>
    </p:spTree>
    <p:extLst>
      <p:ext uri="{BB962C8B-B14F-4D97-AF65-F5344CB8AC3E}">
        <p14:creationId xmlns:p14="http://schemas.microsoft.com/office/powerpoint/2010/main" val="2508567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2D0848-0F1E-5BFE-D940-D48A168AFFB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2C3BA51-EC3F-91F9-61DA-1480664B03F6}"/>
              </a:ext>
            </a:extLst>
          </p:cNvPr>
          <p:cNvSpPr>
            <a:spLocks noGrp="1"/>
          </p:cNvSpPr>
          <p:nvPr>
            <p:ph type="dt" sz="half" idx="10"/>
          </p:nvPr>
        </p:nvSpPr>
        <p:spPr/>
        <p:txBody>
          <a:bodyPr/>
          <a:lstStyle/>
          <a:p>
            <a:fld id="{26373604-B1D4-4C3C-B56D-CE8FAD1D74F6}" type="datetimeFigureOut">
              <a:rPr lang="en-US" smtClean="0"/>
              <a:t>6/4/2024</a:t>
            </a:fld>
            <a:endParaRPr lang="en-US"/>
          </a:p>
        </p:txBody>
      </p:sp>
      <p:sp>
        <p:nvSpPr>
          <p:cNvPr id="4" name="Footer Placeholder 3">
            <a:extLst>
              <a:ext uri="{FF2B5EF4-FFF2-40B4-BE49-F238E27FC236}">
                <a16:creationId xmlns:a16="http://schemas.microsoft.com/office/drawing/2014/main" id="{7D9588A0-FB2C-83E4-3F1D-3AD8CF63E5B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D7AC132-60EF-3D13-20CD-1ED7E52B8991}"/>
              </a:ext>
            </a:extLst>
          </p:cNvPr>
          <p:cNvSpPr>
            <a:spLocks noGrp="1"/>
          </p:cNvSpPr>
          <p:nvPr>
            <p:ph type="sldNum" sz="quarter" idx="12"/>
          </p:nvPr>
        </p:nvSpPr>
        <p:spPr/>
        <p:txBody>
          <a:bodyPr/>
          <a:lstStyle/>
          <a:p>
            <a:fld id="{97D2D171-651A-42BB-BD33-BA4F6A5F67ED}" type="slidenum">
              <a:rPr lang="en-US" smtClean="0"/>
              <a:t>‹#›</a:t>
            </a:fld>
            <a:endParaRPr lang="en-US"/>
          </a:p>
        </p:txBody>
      </p:sp>
    </p:spTree>
    <p:extLst>
      <p:ext uri="{BB962C8B-B14F-4D97-AF65-F5344CB8AC3E}">
        <p14:creationId xmlns:p14="http://schemas.microsoft.com/office/powerpoint/2010/main" val="4289418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459785-1721-397C-B0BD-54AC5924D7E0}"/>
              </a:ext>
            </a:extLst>
          </p:cNvPr>
          <p:cNvSpPr>
            <a:spLocks noGrp="1"/>
          </p:cNvSpPr>
          <p:nvPr>
            <p:ph type="dt" sz="half" idx="10"/>
          </p:nvPr>
        </p:nvSpPr>
        <p:spPr/>
        <p:txBody>
          <a:bodyPr/>
          <a:lstStyle/>
          <a:p>
            <a:fld id="{26373604-B1D4-4C3C-B56D-CE8FAD1D74F6}" type="datetimeFigureOut">
              <a:rPr lang="en-US" smtClean="0"/>
              <a:t>6/4/2024</a:t>
            </a:fld>
            <a:endParaRPr lang="en-US"/>
          </a:p>
        </p:txBody>
      </p:sp>
      <p:sp>
        <p:nvSpPr>
          <p:cNvPr id="3" name="Footer Placeholder 2">
            <a:extLst>
              <a:ext uri="{FF2B5EF4-FFF2-40B4-BE49-F238E27FC236}">
                <a16:creationId xmlns:a16="http://schemas.microsoft.com/office/drawing/2014/main" id="{F771973E-0334-BF50-A6AC-AE773227506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2BCE1FC-C8C3-4CE3-1A6D-4E57A8A52C42}"/>
              </a:ext>
            </a:extLst>
          </p:cNvPr>
          <p:cNvSpPr>
            <a:spLocks noGrp="1"/>
          </p:cNvSpPr>
          <p:nvPr>
            <p:ph type="sldNum" sz="quarter" idx="12"/>
          </p:nvPr>
        </p:nvSpPr>
        <p:spPr/>
        <p:txBody>
          <a:bodyPr/>
          <a:lstStyle/>
          <a:p>
            <a:fld id="{97D2D171-651A-42BB-BD33-BA4F6A5F67ED}" type="slidenum">
              <a:rPr lang="en-US" smtClean="0"/>
              <a:t>‹#›</a:t>
            </a:fld>
            <a:endParaRPr lang="en-US"/>
          </a:p>
        </p:txBody>
      </p:sp>
    </p:spTree>
    <p:extLst>
      <p:ext uri="{BB962C8B-B14F-4D97-AF65-F5344CB8AC3E}">
        <p14:creationId xmlns:p14="http://schemas.microsoft.com/office/powerpoint/2010/main" val="3468915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2BDA0-175F-1CAD-6923-B4B20239A2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761F5CF-A410-1ABE-4DB3-93A08B19E8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5C5B93B-C9DA-0A6F-CA29-D705018BCF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E53A80-3F5D-74FC-191D-8A9A60E9DE25}"/>
              </a:ext>
            </a:extLst>
          </p:cNvPr>
          <p:cNvSpPr>
            <a:spLocks noGrp="1"/>
          </p:cNvSpPr>
          <p:nvPr>
            <p:ph type="dt" sz="half" idx="10"/>
          </p:nvPr>
        </p:nvSpPr>
        <p:spPr/>
        <p:txBody>
          <a:bodyPr/>
          <a:lstStyle/>
          <a:p>
            <a:fld id="{26373604-B1D4-4C3C-B56D-CE8FAD1D74F6}" type="datetimeFigureOut">
              <a:rPr lang="en-US" smtClean="0"/>
              <a:t>6/4/2024</a:t>
            </a:fld>
            <a:endParaRPr lang="en-US"/>
          </a:p>
        </p:txBody>
      </p:sp>
      <p:sp>
        <p:nvSpPr>
          <p:cNvPr id="6" name="Footer Placeholder 5">
            <a:extLst>
              <a:ext uri="{FF2B5EF4-FFF2-40B4-BE49-F238E27FC236}">
                <a16:creationId xmlns:a16="http://schemas.microsoft.com/office/drawing/2014/main" id="{CC32D81C-175A-8922-D794-A2EEB41FD12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473E5D0-5781-C6E4-F5AA-3CBBCC54B34C}"/>
              </a:ext>
            </a:extLst>
          </p:cNvPr>
          <p:cNvSpPr>
            <a:spLocks noGrp="1"/>
          </p:cNvSpPr>
          <p:nvPr>
            <p:ph type="sldNum" sz="quarter" idx="12"/>
          </p:nvPr>
        </p:nvSpPr>
        <p:spPr/>
        <p:txBody>
          <a:bodyPr/>
          <a:lstStyle/>
          <a:p>
            <a:fld id="{97D2D171-651A-42BB-BD33-BA4F6A5F67ED}" type="slidenum">
              <a:rPr lang="en-US" smtClean="0"/>
              <a:t>‹#›</a:t>
            </a:fld>
            <a:endParaRPr lang="en-US"/>
          </a:p>
        </p:txBody>
      </p:sp>
    </p:spTree>
    <p:extLst>
      <p:ext uri="{BB962C8B-B14F-4D97-AF65-F5344CB8AC3E}">
        <p14:creationId xmlns:p14="http://schemas.microsoft.com/office/powerpoint/2010/main" val="1244353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93F14-20D6-6DF4-4914-36CDFC78ED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6CB9E77-FA1F-87A1-0049-0E4D8FEAFDD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7509E55-CEDE-81D6-4830-07B6A15C2D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C0507A-397B-258E-1937-EB65B75719B8}"/>
              </a:ext>
            </a:extLst>
          </p:cNvPr>
          <p:cNvSpPr>
            <a:spLocks noGrp="1"/>
          </p:cNvSpPr>
          <p:nvPr>
            <p:ph type="dt" sz="half" idx="10"/>
          </p:nvPr>
        </p:nvSpPr>
        <p:spPr/>
        <p:txBody>
          <a:bodyPr/>
          <a:lstStyle/>
          <a:p>
            <a:fld id="{26373604-B1D4-4C3C-B56D-CE8FAD1D74F6}" type="datetimeFigureOut">
              <a:rPr lang="en-US" smtClean="0"/>
              <a:t>6/4/2024</a:t>
            </a:fld>
            <a:endParaRPr lang="en-US"/>
          </a:p>
        </p:txBody>
      </p:sp>
      <p:sp>
        <p:nvSpPr>
          <p:cNvPr id="6" name="Footer Placeholder 5">
            <a:extLst>
              <a:ext uri="{FF2B5EF4-FFF2-40B4-BE49-F238E27FC236}">
                <a16:creationId xmlns:a16="http://schemas.microsoft.com/office/drawing/2014/main" id="{291C325A-7142-C100-A2B5-74CA45F6B59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1F255C-2359-B8C0-24F6-91B1066946F2}"/>
              </a:ext>
            </a:extLst>
          </p:cNvPr>
          <p:cNvSpPr>
            <a:spLocks noGrp="1"/>
          </p:cNvSpPr>
          <p:nvPr>
            <p:ph type="sldNum" sz="quarter" idx="12"/>
          </p:nvPr>
        </p:nvSpPr>
        <p:spPr/>
        <p:txBody>
          <a:bodyPr/>
          <a:lstStyle/>
          <a:p>
            <a:fld id="{97D2D171-651A-42BB-BD33-BA4F6A5F67ED}" type="slidenum">
              <a:rPr lang="en-US" smtClean="0"/>
              <a:t>‹#›</a:t>
            </a:fld>
            <a:endParaRPr lang="en-US"/>
          </a:p>
        </p:txBody>
      </p:sp>
    </p:spTree>
    <p:extLst>
      <p:ext uri="{BB962C8B-B14F-4D97-AF65-F5344CB8AC3E}">
        <p14:creationId xmlns:p14="http://schemas.microsoft.com/office/powerpoint/2010/main" val="2488886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09145-0A3E-385E-A022-D3B9D440B24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538D067-218D-BAE1-7B22-2CCF940EE67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697FA0F-9FB9-2EB5-F95C-335F090AE943}"/>
              </a:ext>
            </a:extLst>
          </p:cNvPr>
          <p:cNvSpPr>
            <a:spLocks noGrp="1"/>
          </p:cNvSpPr>
          <p:nvPr>
            <p:ph type="dt" sz="half" idx="10"/>
          </p:nvPr>
        </p:nvSpPr>
        <p:spPr/>
        <p:txBody>
          <a:bodyPr/>
          <a:lstStyle/>
          <a:p>
            <a:fld id="{26373604-B1D4-4C3C-B56D-CE8FAD1D74F6}" type="datetimeFigureOut">
              <a:rPr lang="en-US" smtClean="0"/>
              <a:t>6/4/2024</a:t>
            </a:fld>
            <a:endParaRPr lang="en-US"/>
          </a:p>
        </p:txBody>
      </p:sp>
      <p:sp>
        <p:nvSpPr>
          <p:cNvPr id="5" name="Footer Placeholder 4">
            <a:extLst>
              <a:ext uri="{FF2B5EF4-FFF2-40B4-BE49-F238E27FC236}">
                <a16:creationId xmlns:a16="http://schemas.microsoft.com/office/drawing/2014/main" id="{A35942A7-D6B8-22D8-0D2F-742B1F9D0D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DDB442-56D4-3707-7C51-64112B08C463}"/>
              </a:ext>
            </a:extLst>
          </p:cNvPr>
          <p:cNvSpPr>
            <a:spLocks noGrp="1"/>
          </p:cNvSpPr>
          <p:nvPr>
            <p:ph type="sldNum" sz="quarter" idx="12"/>
          </p:nvPr>
        </p:nvSpPr>
        <p:spPr/>
        <p:txBody>
          <a:bodyPr/>
          <a:lstStyle/>
          <a:p>
            <a:fld id="{97D2D171-651A-42BB-BD33-BA4F6A5F67ED}" type="slidenum">
              <a:rPr lang="en-US" smtClean="0"/>
              <a:t>‹#›</a:t>
            </a:fld>
            <a:endParaRPr lang="en-US"/>
          </a:p>
        </p:txBody>
      </p:sp>
    </p:spTree>
    <p:extLst>
      <p:ext uri="{BB962C8B-B14F-4D97-AF65-F5344CB8AC3E}">
        <p14:creationId xmlns:p14="http://schemas.microsoft.com/office/powerpoint/2010/main" val="2777226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5125902-D880-F4B0-DA9B-AFD5CC38EC6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1BCE133-A248-CBC2-66FC-747E78C60CD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5CA28C-AA70-1BEE-B5B2-BB61DFED4D3A}"/>
              </a:ext>
            </a:extLst>
          </p:cNvPr>
          <p:cNvSpPr>
            <a:spLocks noGrp="1"/>
          </p:cNvSpPr>
          <p:nvPr>
            <p:ph type="dt" sz="half" idx="10"/>
          </p:nvPr>
        </p:nvSpPr>
        <p:spPr/>
        <p:txBody>
          <a:bodyPr/>
          <a:lstStyle/>
          <a:p>
            <a:fld id="{26373604-B1D4-4C3C-B56D-CE8FAD1D74F6}" type="datetimeFigureOut">
              <a:rPr lang="en-US" smtClean="0"/>
              <a:t>6/4/2024</a:t>
            </a:fld>
            <a:endParaRPr lang="en-US"/>
          </a:p>
        </p:txBody>
      </p:sp>
      <p:sp>
        <p:nvSpPr>
          <p:cNvPr id="5" name="Footer Placeholder 4">
            <a:extLst>
              <a:ext uri="{FF2B5EF4-FFF2-40B4-BE49-F238E27FC236}">
                <a16:creationId xmlns:a16="http://schemas.microsoft.com/office/drawing/2014/main" id="{C8EE2869-3F74-BB2C-287D-5EF5E49AFBE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023F54-A9EA-88F2-7360-386588474CAD}"/>
              </a:ext>
            </a:extLst>
          </p:cNvPr>
          <p:cNvSpPr>
            <a:spLocks noGrp="1"/>
          </p:cNvSpPr>
          <p:nvPr>
            <p:ph type="sldNum" sz="quarter" idx="12"/>
          </p:nvPr>
        </p:nvSpPr>
        <p:spPr/>
        <p:txBody>
          <a:bodyPr/>
          <a:lstStyle/>
          <a:p>
            <a:fld id="{97D2D171-651A-42BB-BD33-BA4F6A5F67ED}" type="slidenum">
              <a:rPr lang="en-US" smtClean="0"/>
              <a:t>‹#›</a:t>
            </a:fld>
            <a:endParaRPr lang="en-US"/>
          </a:p>
        </p:txBody>
      </p:sp>
    </p:spTree>
    <p:extLst>
      <p:ext uri="{BB962C8B-B14F-4D97-AF65-F5344CB8AC3E}">
        <p14:creationId xmlns:p14="http://schemas.microsoft.com/office/powerpoint/2010/main" val="38826044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F36DC6-F1DD-2B4D-A250-3DB8FDD3F2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C3462AA-D6E9-F33E-90E5-60615035EA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C8973A-62DA-9DC5-5F05-F2EFB42DF58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6373604-B1D4-4C3C-B56D-CE8FAD1D74F6}" type="datetimeFigureOut">
              <a:rPr lang="en-US" smtClean="0"/>
              <a:t>6/4/2024</a:t>
            </a:fld>
            <a:endParaRPr lang="en-US"/>
          </a:p>
        </p:txBody>
      </p:sp>
      <p:sp>
        <p:nvSpPr>
          <p:cNvPr id="5" name="Footer Placeholder 4">
            <a:extLst>
              <a:ext uri="{FF2B5EF4-FFF2-40B4-BE49-F238E27FC236}">
                <a16:creationId xmlns:a16="http://schemas.microsoft.com/office/drawing/2014/main" id="{B2A8A459-04D1-0AB8-D4BF-7A020624A07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37A27DB-276A-56FB-0648-59643DC52E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7D2D171-651A-42BB-BD33-BA4F6A5F67ED}" type="slidenum">
              <a:rPr lang="en-US" smtClean="0"/>
              <a:t>‹#›</a:t>
            </a:fld>
            <a:endParaRPr lang="en-US"/>
          </a:p>
        </p:txBody>
      </p:sp>
    </p:spTree>
    <p:extLst>
      <p:ext uri="{BB962C8B-B14F-4D97-AF65-F5344CB8AC3E}">
        <p14:creationId xmlns:p14="http://schemas.microsoft.com/office/powerpoint/2010/main" val="39764890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AE394F-AFF1-4485-AF1F-7387A2F04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People Discussing">
            <a:extLst>
              <a:ext uri="{FF2B5EF4-FFF2-40B4-BE49-F238E27FC236}">
                <a16:creationId xmlns:a16="http://schemas.microsoft.com/office/drawing/2014/main" id="{DE45B6BA-9552-D0BF-C7B3-1A90B6AEBC7B}"/>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F38FB6-A7D7-EBCE-2C55-1A928064ACD6}"/>
              </a:ext>
            </a:extLst>
          </p:cNvPr>
          <p:cNvSpPr>
            <a:spLocks noGrp="1"/>
          </p:cNvSpPr>
          <p:nvPr>
            <p:ph type="ctrTitle"/>
          </p:nvPr>
        </p:nvSpPr>
        <p:spPr>
          <a:xfrm>
            <a:off x="321733" y="554845"/>
            <a:ext cx="10656891" cy="3902673"/>
          </a:xfrm>
        </p:spPr>
        <p:txBody>
          <a:bodyPr anchor="t">
            <a:normAutofit/>
          </a:bodyPr>
          <a:lstStyle/>
          <a:p>
            <a:pPr algn="l"/>
            <a:r>
              <a:rPr lang="en-US" sz="5200">
                <a:solidFill>
                  <a:srgbClr val="FFFFFF"/>
                </a:solidFill>
              </a:rPr>
              <a:t>MARKETING MANAGEMENT AND STRATEGY</a:t>
            </a:r>
            <a:br>
              <a:rPr lang="en-US" sz="5200">
                <a:solidFill>
                  <a:srgbClr val="FFFFFF"/>
                </a:solidFill>
              </a:rPr>
            </a:br>
            <a:r>
              <a:rPr lang="en-US" sz="5200">
                <a:solidFill>
                  <a:srgbClr val="FFFFFF"/>
                </a:solidFill>
              </a:rPr>
              <a:t>WEEK 14 LECTURE</a:t>
            </a:r>
            <a:br>
              <a:rPr lang="en-US" sz="5200">
                <a:solidFill>
                  <a:srgbClr val="FFFFFF"/>
                </a:solidFill>
              </a:rPr>
            </a:br>
            <a:r>
              <a:rPr lang="en-US" sz="5200">
                <a:solidFill>
                  <a:srgbClr val="FFFFFF"/>
                </a:solidFill>
              </a:rPr>
              <a:t>ETHICAL ISSUES IN MARKETING MANAGEMENT</a:t>
            </a:r>
          </a:p>
        </p:txBody>
      </p:sp>
      <p:sp>
        <p:nvSpPr>
          <p:cNvPr id="13" name="Rectangle 12">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7" y="4704862"/>
            <a:ext cx="12191999" cy="2155484"/>
          </a:xfrm>
          <a:prstGeom prst="rect">
            <a:avLst/>
          </a:prstGeom>
          <a:gradFill flip="none" rotWithShape="1">
            <a:gsLst>
              <a:gs pos="59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6828E438-927F-8F5F-FC39-980A02129C49}"/>
              </a:ext>
            </a:extLst>
          </p:cNvPr>
          <p:cNvSpPr>
            <a:spLocks noGrp="1"/>
          </p:cNvSpPr>
          <p:nvPr>
            <p:ph type="subTitle" idx="1"/>
          </p:nvPr>
        </p:nvSpPr>
        <p:spPr>
          <a:xfrm>
            <a:off x="315523" y="4718033"/>
            <a:ext cx="10678296" cy="1175039"/>
          </a:xfrm>
        </p:spPr>
        <p:txBody>
          <a:bodyPr anchor="b">
            <a:normAutofit/>
          </a:bodyPr>
          <a:lstStyle/>
          <a:p>
            <a:pPr algn="l"/>
            <a:r>
              <a:rPr lang="en-US">
                <a:solidFill>
                  <a:srgbClr val="FFFFFF"/>
                </a:solidFill>
              </a:rPr>
              <a:t>Dr. John N Kamau</a:t>
            </a:r>
          </a:p>
        </p:txBody>
      </p:sp>
    </p:spTree>
    <p:extLst>
      <p:ext uri="{BB962C8B-B14F-4D97-AF65-F5344CB8AC3E}">
        <p14:creationId xmlns:p14="http://schemas.microsoft.com/office/powerpoint/2010/main" val="2363979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4F247-0127-71A2-6233-318B4E5609E6}"/>
              </a:ext>
            </a:extLst>
          </p:cNvPr>
          <p:cNvSpPr>
            <a:spLocks noGrp="1"/>
          </p:cNvSpPr>
          <p:nvPr>
            <p:ph type="title"/>
          </p:nvPr>
        </p:nvSpPr>
        <p:spPr>
          <a:xfrm>
            <a:off x="761800" y="762001"/>
            <a:ext cx="5334197" cy="1708242"/>
          </a:xfrm>
        </p:spPr>
        <p:txBody>
          <a:bodyPr anchor="ctr">
            <a:normAutofit/>
          </a:bodyPr>
          <a:lstStyle/>
          <a:p>
            <a:r>
              <a:rPr lang="en-US" sz="4000"/>
              <a:t>Welcome </a:t>
            </a:r>
          </a:p>
        </p:txBody>
      </p:sp>
      <p:sp>
        <p:nvSpPr>
          <p:cNvPr id="3" name="Content Placeholder 2">
            <a:extLst>
              <a:ext uri="{FF2B5EF4-FFF2-40B4-BE49-F238E27FC236}">
                <a16:creationId xmlns:a16="http://schemas.microsoft.com/office/drawing/2014/main" id="{68749C2B-73D0-F7D5-447C-4B24A597B4F3}"/>
              </a:ext>
            </a:extLst>
          </p:cNvPr>
          <p:cNvSpPr>
            <a:spLocks noGrp="1"/>
          </p:cNvSpPr>
          <p:nvPr>
            <p:ph idx="1"/>
          </p:nvPr>
        </p:nvSpPr>
        <p:spPr>
          <a:xfrm>
            <a:off x="761800" y="2470244"/>
            <a:ext cx="5735253" cy="4398642"/>
          </a:xfrm>
        </p:spPr>
        <p:txBody>
          <a:bodyPr anchor="ctr">
            <a:noAutofit/>
          </a:bodyPr>
          <a:lstStyle/>
          <a:p>
            <a:r>
              <a:rPr lang="en-US" sz="1800" dirty="0"/>
              <a:t>Welcome to final lecture</a:t>
            </a:r>
          </a:p>
          <a:p>
            <a:r>
              <a:rPr lang="en-US" sz="1800" dirty="0"/>
              <a:t>It is my joy to have you in this class</a:t>
            </a:r>
          </a:p>
          <a:p>
            <a:r>
              <a:rPr lang="en-US" sz="1800" dirty="0"/>
              <a:t>Appreciation for the effort </a:t>
            </a:r>
          </a:p>
          <a:p>
            <a:r>
              <a:rPr lang="en-US" sz="1800" dirty="0"/>
              <a:t>Ethics is the glue that holds everything together</a:t>
            </a:r>
          </a:p>
          <a:p>
            <a:r>
              <a:rPr lang="en-US" sz="1800" dirty="0"/>
              <a:t>1 Kings 3:9 So give your servant a discerning heart to govern your people and to distinguish between right and wrong. For who is able to govern this great people of yours?”</a:t>
            </a:r>
          </a:p>
          <a:p>
            <a:r>
              <a:rPr lang="en-US" sz="1800" dirty="0"/>
              <a:t>Isaiah 7:16: for before the boy knows enough to reject the wrong and choose the right, the land of the two kings you dread will be laid waste.</a:t>
            </a:r>
          </a:p>
          <a:p>
            <a:r>
              <a:rPr lang="en-US" sz="1800" dirty="0"/>
              <a:t>Revelation 22:11: Let the one who does wrong continue to do wrong; let the vile person continue to be vile; let the one who does right continue to do right; and let the holy person continue to be holy.”</a:t>
            </a:r>
          </a:p>
        </p:txBody>
      </p:sp>
      <p:pic>
        <p:nvPicPr>
          <p:cNvPr id="5" name="Picture 4" descr="A closeup photo of an open book">
            <a:extLst>
              <a:ext uri="{FF2B5EF4-FFF2-40B4-BE49-F238E27FC236}">
                <a16:creationId xmlns:a16="http://schemas.microsoft.com/office/drawing/2014/main" id="{4AC9BC52-4269-7495-E475-E46EC0B91709}"/>
              </a:ext>
            </a:extLst>
          </p:cNvPr>
          <p:cNvPicPr>
            <a:picLocks noChangeAspect="1"/>
          </p:cNvPicPr>
          <p:nvPr/>
        </p:nvPicPr>
        <p:blipFill rotWithShape="1">
          <a:blip r:embed="rId2"/>
          <a:srcRect l="24660" r="23891"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468067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8358DE-01B1-8C14-D8C6-09E2FC6425D6}"/>
              </a:ext>
            </a:extLst>
          </p:cNvPr>
          <p:cNvSpPr>
            <a:spLocks noGrp="1"/>
          </p:cNvSpPr>
          <p:nvPr>
            <p:ph type="title"/>
          </p:nvPr>
        </p:nvSpPr>
        <p:spPr>
          <a:xfrm>
            <a:off x="761800" y="762001"/>
            <a:ext cx="5334197" cy="1708242"/>
          </a:xfrm>
        </p:spPr>
        <p:txBody>
          <a:bodyPr anchor="ctr">
            <a:normAutofit/>
          </a:bodyPr>
          <a:lstStyle/>
          <a:p>
            <a:r>
              <a:rPr lang="en-US" sz="4000"/>
              <a:t>Subtopics </a:t>
            </a:r>
          </a:p>
        </p:txBody>
      </p:sp>
      <p:sp>
        <p:nvSpPr>
          <p:cNvPr id="3" name="Content Placeholder 2">
            <a:extLst>
              <a:ext uri="{FF2B5EF4-FFF2-40B4-BE49-F238E27FC236}">
                <a16:creationId xmlns:a16="http://schemas.microsoft.com/office/drawing/2014/main" id="{B416A9AB-C033-FAB0-24E2-31130DD07E67}"/>
              </a:ext>
            </a:extLst>
          </p:cNvPr>
          <p:cNvSpPr>
            <a:spLocks noGrp="1"/>
          </p:cNvSpPr>
          <p:nvPr>
            <p:ph idx="1"/>
          </p:nvPr>
        </p:nvSpPr>
        <p:spPr>
          <a:xfrm>
            <a:off x="761800" y="2470244"/>
            <a:ext cx="5334197" cy="3769835"/>
          </a:xfrm>
        </p:spPr>
        <p:txBody>
          <a:bodyPr anchor="ctr">
            <a:normAutofit/>
          </a:bodyPr>
          <a:lstStyle/>
          <a:p>
            <a:r>
              <a:rPr lang="en-US" sz="2000"/>
              <a:t>Definition and views on  ethics</a:t>
            </a:r>
          </a:p>
          <a:p>
            <a:r>
              <a:rPr lang="en-US" sz="2000"/>
              <a:t>Basics of ethics in marketing management </a:t>
            </a:r>
          </a:p>
          <a:p>
            <a:r>
              <a:rPr lang="en-US" sz="2000"/>
              <a:t>Significance of ethics in marketing management </a:t>
            </a:r>
          </a:p>
          <a:p>
            <a:r>
              <a:rPr lang="en-US" sz="2000"/>
              <a:t>Ethical issues common in marketing management </a:t>
            </a:r>
          </a:p>
          <a:p>
            <a:r>
              <a:rPr lang="en-US" sz="2000"/>
              <a:t>Making ethics work</a:t>
            </a:r>
          </a:p>
          <a:p>
            <a:r>
              <a:rPr lang="en-US" sz="2000"/>
              <a:t>Ethical decision-making process</a:t>
            </a:r>
          </a:p>
          <a:p>
            <a:r>
              <a:rPr lang="en-US" sz="2000"/>
              <a:t>Drawbacks to ethical marketing </a:t>
            </a:r>
          </a:p>
        </p:txBody>
      </p:sp>
      <p:pic>
        <p:nvPicPr>
          <p:cNvPr id="5" name="Picture 4" descr="A top view colourful balls">
            <a:extLst>
              <a:ext uri="{FF2B5EF4-FFF2-40B4-BE49-F238E27FC236}">
                <a16:creationId xmlns:a16="http://schemas.microsoft.com/office/drawing/2014/main" id="{98FCD1C1-7514-FE29-4449-79D270040660}"/>
              </a:ext>
            </a:extLst>
          </p:cNvPr>
          <p:cNvPicPr>
            <a:picLocks noChangeAspect="1"/>
          </p:cNvPicPr>
          <p:nvPr/>
        </p:nvPicPr>
        <p:blipFill rotWithShape="1">
          <a:blip r:embed="rId2"/>
          <a:srcRect l="27557" r="14199"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241033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ny question marks on black background">
            <a:extLst>
              <a:ext uri="{FF2B5EF4-FFF2-40B4-BE49-F238E27FC236}">
                <a16:creationId xmlns:a16="http://schemas.microsoft.com/office/drawing/2014/main" id="{27CE1974-8B8C-7D97-7826-7093C08A212E}"/>
              </a:ext>
            </a:extLst>
          </p:cNvPr>
          <p:cNvPicPr>
            <a:picLocks noChangeAspect="1"/>
          </p:cNvPicPr>
          <p:nvPr/>
        </p:nvPicPr>
        <p:blipFill rotWithShape="1">
          <a:blip r:embed="rId2"/>
          <a:srcRect l="51877" r="2"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61A488-2C46-C137-48A1-B70DD54C0BB3}"/>
              </a:ext>
            </a:extLst>
          </p:cNvPr>
          <p:cNvSpPr>
            <a:spLocks noGrp="1"/>
          </p:cNvSpPr>
          <p:nvPr>
            <p:ph type="title"/>
          </p:nvPr>
        </p:nvSpPr>
        <p:spPr>
          <a:xfrm>
            <a:off x="6115317" y="405685"/>
            <a:ext cx="5464968" cy="1559301"/>
          </a:xfrm>
        </p:spPr>
        <p:txBody>
          <a:bodyPr>
            <a:normAutofit/>
          </a:bodyPr>
          <a:lstStyle/>
          <a:p>
            <a:r>
              <a:rPr lang="en-US" sz="4000"/>
              <a:t>Quotes in ethics </a:t>
            </a:r>
          </a:p>
        </p:txBody>
      </p:sp>
      <p:sp>
        <p:nvSpPr>
          <p:cNvPr id="3" name="Content Placeholder 2">
            <a:extLst>
              <a:ext uri="{FF2B5EF4-FFF2-40B4-BE49-F238E27FC236}">
                <a16:creationId xmlns:a16="http://schemas.microsoft.com/office/drawing/2014/main" id="{FD82AB96-C90C-836F-217C-BFC28FF537A2}"/>
              </a:ext>
            </a:extLst>
          </p:cNvPr>
          <p:cNvSpPr>
            <a:spLocks noGrp="1"/>
          </p:cNvSpPr>
          <p:nvPr>
            <p:ph idx="1"/>
          </p:nvPr>
        </p:nvSpPr>
        <p:spPr>
          <a:xfrm>
            <a:off x="6115317" y="2743200"/>
            <a:ext cx="5247340" cy="3496878"/>
          </a:xfrm>
        </p:spPr>
        <p:txBody>
          <a:bodyPr anchor="ctr">
            <a:normAutofit/>
          </a:bodyPr>
          <a:lstStyle/>
          <a:p>
            <a:r>
              <a:rPr lang="en-US" sz="1700"/>
              <a:t>1.	"Marketing is the creative use of truth" Philip Kotler</a:t>
            </a:r>
          </a:p>
          <a:p>
            <a:r>
              <a:rPr lang="en-US" sz="1700"/>
              <a:t>2.	“It takes 20 years to build a reputation and five minutes to ruin it. If you think about that, you'll do things differently” Warren Buffett</a:t>
            </a:r>
          </a:p>
          <a:p>
            <a:r>
              <a:rPr lang="en-US" sz="1700"/>
              <a:t>3.	“Ethics is knowing the difference between what you have a right to do and what is right to do.” Potter Stewart</a:t>
            </a:r>
          </a:p>
          <a:p>
            <a:r>
              <a:rPr lang="en-US" sz="1700"/>
              <a:t>4.	“If ethics are poor at the top, that behavior is copied down through the organization.” Robert Noyce</a:t>
            </a:r>
          </a:p>
          <a:p>
            <a:endParaRPr lang="en-US" sz="1700"/>
          </a:p>
        </p:txBody>
      </p:sp>
    </p:spTree>
    <p:extLst>
      <p:ext uri="{BB962C8B-B14F-4D97-AF65-F5344CB8AC3E}">
        <p14:creationId xmlns:p14="http://schemas.microsoft.com/office/powerpoint/2010/main" val="3579250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ny question marks on black background">
            <a:extLst>
              <a:ext uri="{FF2B5EF4-FFF2-40B4-BE49-F238E27FC236}">
                <a16:creationId xmlns:a16="http://schemas.microsoft.com/office/drawing/2014/main" id="{485E2CD1-9F1C-78A3-23A9-7E8DB4CFBBDC}"/>
              </a:ext>
            </a:extLst>
          </p:cNvPr>
          <p:cNvPicPr>
            <a:picLocks noChangeAspect="1"/>
          </p:cNvPicPr>
          <p:nvPr/>
        </p:nvPicPr>
        <p:blipFill rotWithShape="1">
          <a:blip r:embed="rId2"/>
          <a:srcRect l="51877" r="2"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61A488-2C46-C137-48A1-B70DD54C0BB3}"/>
              </a:ext>
            </a:extLst>
          </p:cNvPr>
          <p:cNvSpPr>
            <a:spLocks noGrp="1"/>
          </p:cNvSpPr>
          <p:nvPr>
            <p:ph type="title"/>
          </p:nvPr>
        </p:nvSpPr>
        <p:spPr>
          <a:xfrm>
            <a:off x="6115317" y="405685"/>
            <a:ext cx="5464968" cy="1559301"/>
          </a:xfrm>
        </p:spPr>
        <p:txBody>
          <a:bodyPr>
            <a:normAutofit/>
          </a:bodyPr>
          <a:lstStyle/>
          <a:p>
            <a:r>
              <a:rPr lang="en-US" sz="4000"/>
              <a:t>Quotes in ethics </a:t>
            </a:r>
          </a:p>
        </p:txBody>
      </p:sp>
      <p:sp>
        <p:nvSpPr>
          <p:cNvPr id="3" name="Content Placeholder 2">
            <a:extLst>
              <a:ext uri="{FF2B5EF4-FFF2-40B4-BE49-F238E27FC236}">
                <a16:creationId xmlns:a16="http://schemas.microsoft.com/office/drawing/2014/main" id="{FD82AB96-C90C-836F-217C-BFC28FF537A2}"/>
              </a:ext>
            </a:extLst>
          </p:cNvPr>
          <p:cNvSpPr>
            <a:spLocks noGrp="1"/>
          </p:cNvSpPr>
          <p:nvPr>
            <p:ph idx="1"/>
          </p:nvPr>
        </p:nvSpPr>
        <p:spPr>
          <a:xfrm>
            <a:off x="6115317" y="2743200"/>
            <a:ext cx="5247340" cy="3496878"/>
          </a:xfrm>
        </p:spPr>
        <p:txBody>
          <a:bodyPr anchor="ctr">
            <a:normAutofit/>
          </a:bodyPr>
          <a:lstStyle/>
          <a:p>
            <a:r>
              <a:rPr lang="en-US" sz="1400"/>
              <a:t>5. “If you don't have integrity, you have nothing. You can't buy it. You can have all the money in the world, but if you are not a moral and ethical person, you really have nothing” Henry Kravis</a:t>
            </a:r>
          </a:p>
          <a:p>
            <a:r>
              <a:rPr lang="en-US" sz="1400"/>
              <a:t>6. “It is easy to dodge our responsibilities, but we cannot dodge the consequences of dodging our responsibilities” Josiah Stamp</a:t>
            </a:r>
          </a:p>
          <a:p>
            <a:r>
              <a:rPr lang="en-US" sz="1400"/>
              <a:t>7. “Living up to your commitments is part of  ethics. My word is my bond.” Isadore Sharp</a:t>
            </a:r>
          </a:p>
          <a:p>
            <a:r>
              <a:rPr lang="en-US" sz="1400"/>
              <a:t>8. “Sometimes when you innovate, you make mistakes. It is best to admit them quickly, and get on with improving your other innovations” Steve Jobs</a:t>
            </a:r>
          </a:p>
          <a:p>
            <a:r>
              <a:rPr lang="en-US" sz="1400"/>
              <a:t>9. “Many  leaders are asking fundamental questions about what  they're in, why they are doing it and how it can be used as a means of healing human and natural communities” Amory Lovins</a:t>
            </a:r>
          </a:p>
          <a:p>
            <a:endParaRPr lang="en-US" sz="1400"/>
          </a:p>
          <a:p>
            <a:endParaRPr lang="en-US" sz="1400"/>
          </a:p>
        </p:txBody>
      </p:sp>
    </p:spTree>
    <p:extLst>
      <p:ext uri="{BB962C8B-B14F-4D97-AF65-F5344CB8AC3E}">
        <p14:creationId xmlns:p14="http://schemas.microsoft.com/office/powerpoint/2010/main" val="9514995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Yellow paper ship leading among white ships">
            <a:extLst>
              <a:ext uri="{FF2B5EF4-FFF2-40B4-BE49-F238E27FC236}">
                <a16:creationId xmlns:a16="http://schemas.microsoft.com/office/drawing/2014/main" id="{52EF41FC-F133-BC43-6EC6-4C0D5CE804CA}"/>
              </a:ext>
            </a:extLst>
          </p:cNvPr>
          <p:cNvPicPr>
            <a:picLocks noChangeAspect="1"/>
          </p:cNvPicPr>
          <p:nvPr/>
        </p:nvPicPr>
        <p:blipFill rotWithShape="1">
          <a:blip r:embed="rId2"/>
          <a:srcRect l="45375" r="1966"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010AF5-B168-8336-DBBC-B6DE352276D4}"/>
              </a:ext>
            </a:extLst>
          </p:cNvPr>
          <p:cNvSpPr>
            <a:spLocks noGrp="1"/>
          </p:cNvSpPr>
          <p:nvPr>
            <p:ph type="title"/>
          </p:nvPr>
        </p:nvSpPr>
        <p:spPr>
          <a:xfrm>
            <a:off x="6115317" y="405685"/>
            <a:ext cx="5464968" cy="1559301"/>
          </a:xfrm>
        </p:spPr>
        <p:txBody>
          <a:bodyPr>
            <a:normAutofit/>
          </a:bodyPr>
          <a:lstStyle/>
          <a:p>
            <a:r>
              <a:rPr lang="en-US" sz="4000"/>
              <a:t>Definition and views on  ethics</a:t>
            </a:r>
          </a:p>
        </p:txBody>
      </p:sp>
      <p:sp>
        <p:nvSpPr>
          <p:cNvPr id="3" name="Content Placeholder 2">
            <a:extLst>
              <a:ext uri="{FF2B5EF4-FFF2-40B4-BE49-F238E27FC236}">
                <a16:creationId xmlns:a16="http://schemas.microsoft.com/office/drawing/2014/main" id="{4E146248-1F49-A42A-5552-A76C4968D236}"/>
              </a:ext>
            </a:extLst>
          </p:cNvPr>
          <p:cNvSpPr>
            <a:spLocks noGrp="1"/>
          </p:cNvSpPr>
          <p:nvPr>
            <p:ph idx="1"/>
          </p:nvPr>
        </p:nvSpPr>
        <p:spPr>
          <a:xfrm>
            <a:off x="5952459" y="1796716"/>
            <a:ext cx="6079120" cy="4860758"/>
          </a:xfrm>
        </p:spPr>
        <p:txBody>
          <a:bodyPr anchor="ctr">
            <a:normAutofit lnSpcReduction="10000"/>
          </a:bodyPr>
          <a:lstStyle/>
          <a:p>
            <a:r>
              <a:rPr lang="en-US" sz="1800" dirty="0"/>
              <a:t>Ethics means a standard of behavior, a conception of right or wrong conduct (Lawrence and Weber, 2011). </a:t>
            </a:r>
          </a:p>
          <a:p>
            <a:r>
              <a:rPr lang="en-US" sz="1800" dirty="0"/>
              <a:t>Ethical principles are guides to what is right and wrong usually derived from religious beliefs as well as industry and professions, families, friends, school, and the media. </a:t>
            </a:r>
          </a:p>
          <a:p>
            <a:r>
              <a:rPr lang="en-US" sz="1800" dirty="0"/>
              <a:t>For marketers, ethics in the workplace refers to rules (standards, principles) governing the conduct of organizational members and the consequences of marketing decisions </a:t>
            </a:r>
          </a:p>
          <a:p>
            <a:r>
              <a:rPr lang="en-US" sz="1800" dirty="0"/>
              <a:t>(Ferrell, 2005). Ethics is defined as an inquiry into the nature and grounds of morality where morality means moral judgments, standards, and rules of conduct (</a:t>
            </a:r>
            <a:r>
              <a:rPr lang="en-US" sz="1800" dirty="0" err="1"/>
              <a:t>Tsalikis</a:t>
            </a:r>
            <a:r>
              <a:rPr lang="en-US" sz="1800" dirty="0"/>
              <a:t> and Fritzsch,1989). </a:t>
            </a:r>
          </a:p>
          <a:p>
            <a:r>
              <a:rPr lang="en-US" sz="1800" dirty="0"/>
              <a:t>Murphy P.E (2005) mentioned ethical marketing as practices that emphasize transparent, trustworthy, and responsible personal and organizational marketing policies and actions that exhibit </a:t>
            </a:r>
            <a:r>
              <a:rPr lang="en-US" sz="1300" dirty="0"/>
              <a:t>integrity as well as fairness to consumers and other stakeholders.</a:t>
            </a:r>
          </a:p>
          <a:p>
            <a:endParaRPr lang="en-US" sz="1300" dirty="0"/>
          </a:p>
        </p:txBody>
      </p:sp>
    </p:spTree>
    <p:extLst>
      <p:ext uri="{BB962C8B-B14F-4D97-AF65-F5344CB8AC3E}">
        <p14:creationId xmlns:p14="http://schemas.microsoft.com/office/powerpoint/2010/main" val="2999317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ne in a crowd">
            <a:extLst>
              <a:ext uri="{FF2B5EF4-FFF2-40B4-BE49-F238E27FC236}">
                <a16:creationId xmlns:a16="http://schemas.microsoft.com/office/drawing/2014/main" id="{93B8CB33-958C-770F-4C46-59461C7B9805}"/>
              </a:ext>
            </a:extLst>
          </p:cNvPr>
          <p:cNvPicPr>
            <a:picLocks noChangeAspect="1"/>
          </p:cNvPicPr>
          <p:nvPr/>
        </p:nvPicPr>
        <p:blipFill rotWithShape="1">
          <a:blip r:embed="rId2"/>
          <a:srcRect l="24512" r="16321"/>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010AF5-B168-8336-DBBC-B6DE352276D4}"/>
              </a:ext>
            </a:extLst>
          </p:cNvPr>
          <p:cNvSpPr>
            <a:spLocks noGrp="1"/>
          </p:cNvSpPr>
          <p:nvPr>
            <p:ph type="title"/>
          </p:nvPr>
        </p:nvSpPr>
        <p:spPr>
          <a:xfrm>
            <a:off x="6115317" y="405685"/>
            <a:ext cx="5464968" cy="1559301"/>
          </a:xfrm>
        </p:spPr>
        <p:txBody>
          <a:bodyPr>
            <a:normAutofit/>
          </a:bodyPr>
          <a:lstStyle/>
          <a:p>
            <a:r>
              <a:rPr lang="en-US" sz="4000"/>
              <a:t>Definition and views on  ethics</a:t>
            </a:r>
          </a:p>
        </p:txBody>
      </p:sp>
      <p:sp>
        <p:nvSpPr>
          <p:cNvPr id="3" name="Content Placeholder 2">
            <a:extLst>
              <a:ext uri="{FF2B5EF4-FFF2-40B4-BE49-F238E27FC236}">
                <a16:creationId xmlns:a16="http://schemas.microsoft.com/office/drawing/2014/main" id="{4E146248-1F49-A42A-5552-A76C4968D236}"/>
              </a:ext>
            </a:extLst>
          </p:cNvPr>
          <p:cNvSpPr>
            <a:spLocks noGrp="1"/>
          </p:cNvSpPr>
          <p:nvPr>
            <p:ph idx="1"/>
          </p:nvPr>
        </p:nvSpPr>
        <p:spPr>
          <a:xfrm>
            <a:off x="6115317" y="2743200"/>
            <a:ext cx="5247340" cy="3496878"/>
          </a:xfrm>
        </p:spPr>
        <p:txBody>
          <a:bodyPr anchor="ctr">
            <a:normAutofit/>
          </a:bodyPr>
          <a:lstStyle/>
          <a:p>
            <a:r>
              <a:rPr lang="en-US" sz="1600"/>
              <a:t>From the various definitions we take note of the following:</a:t>
            </a:r>
          </a:p>
          <a:p>
            <a:r>
              <a:rPr lang="en-US" sz="1600"/>
              <a:t>1.	Ethics is concerned with what is right or wrong.</a:t>
            </a:r>
          </a:p>
          <a:p>
            <a:r>
              <a:rPr lang="en-US" sz="1600"/>
              <a:t>2.	Ethics principles may differ in different contexts.</a:t>
            </a:r>
          </a:p>
          <a:p>
            <a:r>
              <a:rPr lang="en-US" sz="1600"/>
              <a:t>3.	Both individual and organization ethical standards are significant </a:t>
            </a:r>
          </a:p>
          <a:p>
            <a:r>
              <a:rPr lang="en-US" sz="1600"/>
              <a:t>4.	Source of ethical standards vary </a:t>
            </a:r>
          </a:p>
          <a:p>
            <a:r>
              <a:rPr lang="en-US" sz="1600"/>
              <a:t>5.	Ethics is the applied study of what is good and evil, right and wrong and just or unjust in the actions of a firm or of the market in general</a:t>
            </a:r>
          </a:p>
          <a:p>
            <a:endParaRPr lang="en-US" sz="1600"/>
          </a:p>
        </p:txBody>
      </p:sp>
    </p:spTree>
    <p:extLst>
      <p:ext uri="{BB962C8B-B14F-4D97-AF65-F5344CB8AC3E}">
        <p14:creationId xmlns:p14="http://schemas.microsoft.com/office/powerpoint/2010/main" val="3991887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2633A3-6A45-B498-4EF4-FED47D662E3C}"/>
              </a:ext>
            </a:extLst>
          </p:cNvPr>
          <p:cNvSpPr>
            <a:spLocks noGrp="1"/>
          </p:cNvSpPr>
          <p:nvPr>
            <p:ph type="title"/>
          </p:nvPr>
        </p:nvSpPr>
        <p:spPr>
          <a:xfrm>
            <a:off x="761800" y="762001"/>
            <a:ext cx="5334197" cy="1708242"/>
          </a:xfrm>
        </p:spPr>
        <p:txBody>
          <a:bodyPr anchor="ctr">
            <a:normAutofit/>
          </a:bodyPr>
          <a:lstStyle/>
          <a:p>
            <a:r>
              <a:rPr lang="en-US" sz="4000"/>
              <a:t>Basics of ethics in marketing management </a:t>
            </a:r>
          </a:p>
        </p:txBody>
      </p:sp>
      <p:sp>
        <p:nvSpPr>
          <p:cNvPr id="3" name="Content Placeholder 2">
            <a:extLst>
              <a:ext uri="{FF2B5EF4-FFF2-40B4-BE49-F238E27FC236}">
                <a16:creationId xmlns:a16="http://schemas.microsoft.com/office/drawing/2014/main" id="{F08A129D-D2F6-BF2A-7D56-19375EBC995F}"/>
              </a:ext>
            </a:extLst>
          </p:cNvPr>
          <p:cNvSpPr>
            <a:spLocks noGrp="1"/>
          </p:cNvSpPr>
          <p:nvPr>
            <p:ph idx="1"/>
          </p:nvPr>
        </p:nvSpPr>
        <p:spPr>
          <a:xfrm>
            <a:off x="761800" y="2470244"/>
            <a:ext cx="5334197" cy="3769835"/>
          </a:xfrm>
        </p:spPr>
        <p:txBody>
          <a:bodyPr anchor="ctr">
            <a:normAutofit/>
          </a:bodyPr>
          <a:lstStyle/>
          <a:p>
            <a:r>
              <a:rPr lang="en-US" sz="1700"/>
              <a:t>Ethics in marketing refers to the application of moral principles and standards to the conduct, decisions, and strategies employed by individuals and organizations in the marketing process. </a:t>
            </a:r>
          </a:p>
          <a:p>
            <a:r>
              <a:rPr lang="en-US" sz="1700"/>
              <a:t>Here are key aspects of ethics in marketing:</a:t>
            </a:r>
          </a:p>
          <a:p>
            <a:r>
              <a:rPr lang="en-US" sz="1700"/>
              <a:t>1. Honesty and Transparency on issues such as Providing truthful information about products or services, etc.</a:t>
            </a:r>
          </a:p>
          <a:p>
            <a:r>
              <a:rPr lang="en-US" sz="1700"/>
              <a:t>2. Protecting consumers' personal data.: Obtaining consent before collecting or using personal information.</a:t>
            </a:r>
          </a:p>
          <a:p>
            <a:r>
              <a:rPr lang="en-US" sz="1700"/>
              <a:t>3. Fairness: this has to do with treating all customers equitably</a:t>
            </a:r>
          </a:p>
        </p:txBody>
      </p:sp>
      <p:pic>
        <p:nvPicPr>
          <p:cNvPr id="5" name="Picture 4">
            <a:extLst>
              <a:ext uri="{FF2B5EF4-FFF2-40B4-BE49-F238E27FC236}">
                <a16:creationId xmlns:a16="http://schemas.microsoft.com/office/drawing/2014/main" id="{CD849E00-B77B-A441-1A85-48AE299570C0}"/>
              </a:ext>
            </a:extLst>
          </p:cNvPr>
          <p:cNvPicPr>
            <a:picLocks noChangeAspect="1"/>
          </p:cNvPicPr>
          <p:nvPr/>
        </p:nvPicPr>
        <p:blipFill rotWithShape="1">
          <a:blip r:embed="rId2"/>
          <a:srcRect l="17180" r="39137"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804661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2633A3-6A45-B498-4EF4-FED47D662E3C}"/>
              </a:ext>
            </a:extLst>
          </p:cNvPr>
          <p:cNvSpPr>
            <a:spLocks noGrp="1"/>
          </p:cNvSpPr>
          <p:nvPr>
            <p:ph type="title"/>
          </p:nvPr>
        </p:nvSpPr>
        <p:spPr>
          <a:xfrm>
            <a:off x="761800" y="762001"/>
            <a:ext cx="5334197" cy="1708242"/>
          </a:xfrm>
        </p:spPr>
        <p:txBody>
          <a:bodyPr anchor="ctr">
            <a:normAutofit/>
          </a:bodyPr>
          <a:lstStyle/>
          <a:p>
            <a:r>
              <a:rPr lang="en-US" sz="4000"/>
              <a:t>Basics of ethics in marketing management </a:t>
            </a:r>
          </a:p>
        </p:txBody>
      </p:sp>
      <p:sp>
        <p:nvSpPr>
          <p:cNvPr id="3" name="Content Placeholder 2">
            <a:extLst>
              <a:ext uri="{FF2B5EF4-FFF2-40B4-BE49-F238E27FC236}">
                <a16:creationId xmlns:a16="http://schemas.microsoft.com/office/drawing/2014/main" id="{F08A129D-D2F6-BF2A-7D56-19375EBC995F}"/>
              </a:ext>
            </a:extLst>
          </p:cNvPr>
          <p:cNvSpPr>
            <a:spLocks noGrp="1"/>
          </p:cNvSpPr>
          <p:nvPr>
            <p:ph idx="1"/>
          </p:nvPr>
        </p:nvSpPr>
        <p:spPr>
          <a:xfrm>
            <a:off x="761800" y="2470244"/>
            <a:ext cx="5334197" cy="3769835"/>
          </a:xfrm>
        </p:spPr>
        <p:txBody>
          <a:bodyPr anchor="ctr">
            <a:normAutofit/>
          </a:bodyPr>
          <a:lstStyle/>
          <a:p>
            <a:r>
              <a:rPr lang="en-US" sz="2000"/>
              <a:t>4. Promoting products and practices that contribute to societal well-being .</a:t>
            </a:r>
          </a:p>
          <a:p>
            <a:r>
              <a:rPr lang="en-US" sz="2000"/>
              <a:t>5. Accountability: This is taking responsibility for the impact of marketing practices. </a:t>
            </a:r>
          </a:p>
          <a:p>
            <a:r>
              <a:rPr lang="en-US" sz="2000"/>
              <a:t>6. Sustainability: This has to do with Promoting environmentally friendly products and practices and reducing the ecological footprint of marketing activities.</a:t>
            </a:r>
          </a:p>
          <a:p>
            <a:r>
              <a:rPr lang="en-US" sz="2000"/>
              <a:t>Ethics in marketing is crucial for building consumer trust, fostering long-term relationships, and maintaining a positive brand reputation. </a:t>
            </a:r>
          </a:p>
        </p:txBody>
      </p:sp>
      <p:pic>
        <p:nvPicPr>
          <p:cNvPr id="5" name="Picture 4" descr="Green dialogue boxes">
            <a:extLst>
              <a:ext uri="{FF2B5EF4-FFF2-40B4-BE49-F238E27FC236}">
                <a16:creationId xmlns:a16="http://schemas.microsoft.com/office/drawing/2014/main" id="{D7EEAD9E-71CF-C3C6-2BEA-D31942E7E619}"/>
              </a:ext>
            </a:extLst>
          </p:cNvPr>
          <p:cNvPicPr>
            <a:picLocks noChangeAspect="1"/>
          </p:cNvPicPr>
          <p:nvPr/>
        </p:nvPicPr>
        <p:blipFill rotWithShape="1">
          <a:blip r:embed="rId2"/>
          <a:srcRect l="14762" r="20588"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8213097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xclamation mark on a yellow background">
            <a:extLst>
              <a:ext uri="{FF2B5EF4-FFF2-40B4-BE49-F238E27FC236}">
                <a16:creationId xmlns:a16="http://schemas.microsoft.com/office/drawing/2014/main" id="{976A288D-42BA-613F-8768-4E9AF1B74483}"/>
              </a:ext>
            </a:extLst>
          </p:cNvPr>
          <p:cNvPicPr>
            <a:picLocks noChangeAspect="1"/>
          </p:cNvPicPr>
          <p:nvPr/>
        </p:nvPicPr>
        <p:blipFill rotWithShape="1">
          <a:blip r:embed="rId2"/>
          <a:srcRect l="26875" r="13958"/>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F6CAA6-8BB7-D126-8600-3FAE5309753E}"/>
              </a:ext>
            </a:extLst>
          </p:cNvPr>
          <p:cNvSpPr>
            <a:spLocks noGrp="1"/>
          </p:cNvSpPr>
          <p:nvPr>
            <p:ph type="title"/>
          </p:nvPr>
        </p:nvSpPr>
        <p:spPr>
          <a:xfrm>
            <a:off x="6115317" y="405685"/>
            <a:ext cx="5464968" cy="1559301"/>
          </a:xfrm>
        </p:spPr>
        <p:txBody>
          <a:bodyPr>
            <a:normAutofit/>
          </a:bodyPr>
          <a:lstStyle/>
          <a:p>
            <a:r>
              <a:rPr lang="en-US" sz="3400"/>
              <a:t>Why should the marketers be concerned about ethics.</a:t>
            </a:r>
            <a:br>
              <a:rPr lang="en-US" sz="3400"/>
            </a:br>
            <a:endParaRPr lang="en-US" sz="3400"/>
          </a:p>
        </p:txBody>
      </p:sp>
      <p:sp>
        <p:nvSpPr>
          <p:cNvPr id="3" name="Content Placeholder 2">
            <a:extLst>
              <a:ext uri="{FF2B5EF4-FFF2-40B4-BE49-F238E27FC236}">
                <a16:creationId xmlns:a16="http://schemas.microsoft.com/office/drawing/2014/main" id="{4D96424F-D1B1-AB7D-839E-5179B79B7589}"/>
              </a:ext>
            </a:extLst>
          </p:cNvPr>
          <p:cNvSpPr>
            <a:spLocks noGrp="1"/>
          </p:cNvSpPr>
          <p:nvPr>
            <p:ph idx="1"/>
          </p:nvPr>
        </p:nvSpPr>
        <p:spPr>
          <a:xfrm>
            <a:off x="5952459" y="1507958"/>
            <a:ext cx="5410198" cy="4732120"/>
          </a:xfrm>
        </p:spPr>
        <p:txBody>
          <a:bodyPr anchor="ctr">
            <a:normAutofit lnSpcReduction="10000"/>
          </a:bodyPr>
          <a:lstStyle/>
          <a:p>
            <a:r>
              <a:rPr lang="en-US" sz="1800" dirty="0"/>
              <a:t>The  marketer must be concerned about ethical practices because of many ethical issues affecting the market. </a:t>
            </a:r>
            <a:r>
              <a:rPr lang="en-US" sz="1800" dirty="0" err="1"/>
              <a:t>Lindfelt</a:t>
            </a:r>
            <a:r>
              <a:rPr lang="en-US" sz="1800" dirty="0"/>
              <a:t> L.L and </a:t>
            </a:r>
            <a:r>
              <a:rPr lang="en-US" sz="1800" dirty="0" err="1"/>
              <a:t>Tornroos</a:t>
            </a:r>
            <a:r>
              <a:rPr lang="en-US" sz="1800" dirty="0"/>
              <a:t> J. (2006) describes the following as reasons for this concern.</a:t>
            </a:r>
          </a:p>
          <a:p>
            <a:r>
              <a:rPr lang="en-US" sz="1800" dirty="0"/>
              <a:t>1. More transparent and open information availability and use across the globe. </a:t>
            </a:r>
          </a:p>
          <a:p>
            <a:r>
              <a:rPr lang="en-US" sz="1800" dirty="0"/>
              <a:t>2. Social and environmental concerns </a:t>
            </a:r>
          </a:p>
          <a:p>
            <a:r>
              <a:rPr lang="en-US" sz="1800" dirty="0"/>
              <a:t>3. Globalization of markets creates new supply and demand relationships for companies as well as between institutional actors. </a:t>
            </a:r>
          </a:p>
          <a:p>
            <a:r>
              <a:rPr lang="en-US" sz="1800" dirty="0"/>
              <a:t>4. Ethical issues have a more direct bearing on business  than before. </a:t>
            </a:r>
          </a:p>
          <a:p>
            <a:r>
              <a:rPr lang="en-US" sz="1800" dirty="0"/>
              <a:t>5. Economic scandals and corruption: scandals have a “global” effect on company image as it affects their relationship to authorities and their credibility in the eyes of the public.</a:t>
            </a:r>
          </a:p>
          <a:p>
            <a:endParaRPr lang="en-US" sz="1300" dirty="0"/>
          </a:p>
        </p:txBody>
      </p:sp>
    </p:spTree>
    <p:extLst>
      <p:ext uri="{BB962C8B-B14F-4D97-AF65-F5344CB8AC3E}">
        <p14:creationId xmlns:p14="http://schemas.microsoft.com/office/powerpoint/2010/main" val="2832590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xclamation mark on a yellow background">
            <a:extLst>
              <a:ext uri="{FF2B5EF4-FFF2-40B4-BE49-F238E27FC236}">
                <a16:creationId xmlns:a16="http://schemas.microsoft.com/office/drawing/2014/main" id="{FA7D33B3-4F5A-76FC-D122-ED60C060E485}"/>
              </a:ext>
            </a:extLst>
          </p:cNvPr>
          <p:cNvPicPr>
            <a:picLocks noChangeAspect="1"/>
          </p:cNvPicPr>
          <p:nvPr/>
        </p:nvPicPr>
        <p:blipFill rotWithShape="1">
          <a:blip r:embed="rId2"/>
          <a:srcRect l="26875" r="13958"/>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F6CAA6-8BB7-D126-8600-3FAE5309753E}"/>
              </a:ext>
            </a:extLst>
          </p:cNvPr>
          <p:cNvSpPr>
            <a:spLocks noGrp="1"/>
          </p:cNvSpPr>
          <p:nvPr>
            <p:ph type="title"/>
          </p:nvPr>
        </p:nvSpPr>
        <p:spPr>
          <a:xfrm>
            <a:off x="6115317" y="405685"/>
            <a:ext cx="5464968" cy="1559301"/>
          </a:xfrm>
        </p:spPr>
        <p:txBody>
          <a:bodyPr>
            <a:normAutofit/>
          </a:bodyPr>
          <a:lstStyle/>
          <a:p>
            <a:r>
              <a:rPr lang="en-US" sz="3400"/>
              <a:t>Why should the marketers be concerned about ethics.</a:t>
            </a:r>
            <a:br>
              <a:rPr lang="en-US" sz="3400"/>
            </a:br>
            <a:endParaRPr lang="en-US" sz="3400"/>
          </a:p>
        </p:txBody>
      </p:sp>
      <p:sp>
        <p:nvSpPr>
          <p:cNvPr id="3" name="Content Placeholder 2">
            <a:extLst>
              <a:ext uri="{FF2B5EF4-FFF2-40B4-BE49-F238E27FC236}">
                <a16:creationId xmlns:a16="http://schemas.microsoft.com/office/drawing/2014/main" id="{4D96424F-D1B1-AB7D-839E-5179B79B7589}"/>
              </a:ext>
            </a:extLst>
          </p:cNvPr>
          <p:cNvSpPr>
            <a:spLocks noGrp="1"/>
          </p:cNvSpPr>
          <p:nvPr>
            <p:ph idx="1"/>
          </p:nvPr>
        </p:nvSpPr>
        <p:spPr>
          <a:xfrm>
            <a:off x="6076684" y="1636295"/>
            <a:ext cx="5285973" cy="4603783"/>
          </a:xfrm>
        </p:spPr>
        <p:txBody>
          <a:bodyPr anchor="ctr">
            <a:normAutofit fontScale="92500" lnSpcReduction="10000"/>
          </a:bodyPr>
          <a:lstStyle/>
          <a:p>
            <a:r>
              <a:rPr lang="en-US" sz="2400" dirty="0"/>
              <a:t>Marketers rely on maxims to determine whether an activity is ethical or not. These are beliefs that guide the decision and will include the following:</a:t>
            </a:r>
          </a:p>
          <a:p>
            <a:r>
              <a:rPr lang="en-US" sz="2400" dirty="0"/>
              <a:t>Do unto others as you would have them do unto you.</a:t>
            </a:r>
          </a:p>
          <a:p>
            <a:r>
              <a:rPr lang="en-US" sz="2400" dirty="0"/>
              <a:t>Would I be embarrassed if the media publicized my decision?</a:t>
            </a:r>
          </a:p>
          <a:p>
            <a:r>
              <a:rPr lang="en-US" sz="2400" dirty="0"/>
              <a:t>Good ethics is in the firm’s long-term best interest.</a:t>
            </a:r>
          </a:p>
          <a:p>
            <a:r>
              <a:rPr lang="en-US" sz="2400" dirty="0"/>
              <a:t>Would colleagues view this action as proper?</a:t>
            </a:r>
          </a:p>
          <a:p>
            <a:r>
              <a:rPr lang="en-US" sz="2400" dirty="0"/>
              <a:t>When in doubt, don’t.</a:t>
            </a:r>
          </a:p>
          <a:p>
            <a:endParaRPr lang="en-US" sz="1700" dirty="0"/>
          </a:p>
        </p:txBody>
      </p:sp>
    </p:spTree>
    <p:extLst>
      <p:ext uri="{BB962C8B-B14F-4D97-AF65-F5344CB8AC3E}">
        <p14:creationId xmlns:p14="http://schemas.microsoft.com/office/powerpoint/2010/main" val="18699679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gnifying glass showing decling performance">
            <a:extLst>
              <a:ext uri="{FF2B5EF4-FFF2-40B4-BE49-F238E27FC236}">
                <a16:creationId xmlns:a16="http://schemas.microsoft.com/office/drawing/2014/main" id="{3BD088D0-488D-56F4-00AA-0C12282E8963}"/>
              </a:ext>
            </a:extLst>
          </p:cNvPr>
          <p:cNvPicPr>
            <a:picLocks noChangeAspect="1"/>
          </p:cNvPicPr>
          <p:nvPr/>
        </p:nvPicPr>
        <p:blipFill rotWithShape="1">
          <a:blip r:embed="rId2"/>
          <a:srcRect l="8389" r="38952"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DF7D34-67EB-B6B2-C4D8-5D528D33DD2D}"/>
              </a:ext>
            </a:extLst>
          </p:cNvPr>
          <p:cNvSpPr>
            <a:spLocks noGrp="1"/>
          </p:cNvSpPr>
          <p:nvPr>
            <p:ph type="title"/>
          </p:nvPr>
        </p:nvSpPr>
        <p:spPr>
          <a:xfrm>
            <a:off x="6115317" y="405685"/>
            <a:ext cx="5464968" cy="1559301"/>
          </a:xfrm>
        </p:spPr>
        <p:txBody>
          <a:bodyPr>
            <a:normAutofit/>
          </a:bodyPr>
          <a:lstStyle/>
          <a:p>
            <a:r>
              <a:rPr lang="en-US" sz="4000"/>
              <a:t>Ethical issues common in marketing management </a:t>
            </a:r>
          </a:p>
        </p:txBody>
      </p:sp>
      <p:sp>
        <p:nvSpPr>
          <p:cNvPr id="3" name="Content Placeholder 2">
            <a:extLst>
              <a:ext uri="{FF2B5EF4-FFF2-40B4-BE49-F238E27FC236}">
                <a16:creationId xmlns:a16="http://schemas.microsoft.com/office/drawing/2014/main" id="{17287753-FD02-E5CA-DD65-F92648D2EBD4}"/>
              </a:ext>
            </a:extLst>
          </p:cNvPr>
          <p:cNvSpPr>
            <a:spLocks noGrp="1"/>
          </p:cNvSpPr>
          <p:nvPr>
            <p:ph idx="1"/>
          </p:nvPr>
        </p:nvSpPr>
        <p:spPr>
          <a:xfrm>
            <a:off x="6115317" y="2743200"/>
            <a:ext cx="5247340" cy="3496878"/>
          </a:xfrm>
        </p:spPr>
        <p:txBody>
          <a:bodyPr anchor="ctr">
            <a:normAutofit/>
          </a:bodyPr>
          <a:lstStyle/>
          <a:p>
            <a:r>
              <a:rPr lang="en-US" sz="2000"/>
              <a:t>1.	Selling: </a:t>
            </a:r>
          </a:p>
          <a:p>
            <a:r>
              <a:rPr lang="en-US" sz="2000"/>
              <a:t>Widespread demands of bribes especially from government institutions and  that attach award of contracts to the same. </a:t>
            </a:r>
          </a:p>
          <a:p>
            <a:r>
              <a:rPr lang="en-US" sz="2000"/>
              <a:t>Gift giving, favors and entertainment</a:t>
            </a:r>
          </a:p>
          <a:p>
            <a:r>
              <a:rPr lang="en-US" sz="2000"/>
              <a:t>Misrepresentation and/or overselling a product</a:t>
            </a:r>
          </a:p>
          <a:p>
            <a:r>
              <a:rPr lang="en-US" sz="2000"/>
              <a:t> Conflict of interest </a:t>
            </a:r>
          </a:p>
          <a:p>
            <a:r>
              <a:rPr lang="en-US" sz="2000"/>
              <a:t>Compensations and bookings.</a:t>
            </a:r>
          </a:p>
          <a:p>
            <a:endParaRPr lang="en-US" sz="2000"/>
          </a:p>
        </p:txBody>
      </p:sp>
    </p:spTree>
    <p:extLst>
      <p:ext uri="{BB962C8B-B14F-4D97-AF65-F5344CB8AC3E}">
        <p14:creationId xmlns:p14="http://schemas.microsoft.com/office/powerpoint/2010/main" val="37877691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hermal power station">
            <a:extLst>
              <a:ext uri="{FF2B5EF4-FFF2-40B4-BE49-F238E27FC236}">
                <a16:creationId xmlns:a16="http://schemas.microsoft.com/office/drawing/2014/main" id="{90A8B774-B125-1DC2-9563-F44635AD09B7}"/>
              </a:ext>
            </a:extLst>
          </p:cNvPr>
          <p:cNvPicPr>
            <a:picLocks noChangeAspect="1"/>
          </p:cNvPicPr>
          <p:nvPr/>
        </p:nvPicPr>
        <p:blipFill rotWithShape="1">
          <a:blip r:embed="rId2"/>
          <a:srcRect l="14043" r="26791"/>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4C7AC4-364D-D474-C4CE-0443F06B3285}"/>
              </a:ext>
            </a:extLst>
          </p:cNvPr>
          <p:cNvSpPr>
            <a:spLocks noGrp="1"/>
          </p:cNvSpPr>
          <p:nvPr>
            <p:ph type="title"/>
          </p:nvPr>
        </p:nvSpPr>
        <p:spPr>
          <a:xfrm>
            <a:off x="6115317" y="405685"/>
            <a:ext cx="5464968" cy="1559301"/>
          </a:xfrm>
        </p:spPr>
        <p:txBody>
          <a:bodyPr>
            <a:normAutofit/>
          </a:bodyPr>
          <a:lstStyle/>
          <a:p>
            <a:r>
              <a:rPr lang="en-US" sz="4000"/>
              <a:t>Ethical issues common in marketing management </a:t>
            </a:r>
          </a:p>
        </p:txBody>
      </p:sp>
      <p:sp>
        <p:nvSpPr>
          <p:cNvPr id="3" name="Content Placeholder 2">
            <a:extLst>
              <a:ext uri="{FF2B5EF4-FFF2-40B4-BE49-F238E27FC236}">
                <a16:creationId xmlns:a16="http://schemas.microsoft.com/office/drawing/2014/main" id="{BA4D4934-366D-4259-3517-420E8EE00D57}"/>
              </a:ext>
            </a:extLst>
          </p:cNvPr>
          <p:cNvSpPr>
            <a:spLocks noGrp="1"/>
          </p:cNvSpPr>
          <p:nvPr>
            <p:ph idx="1"/>
          </p:nvPr>
        </p:nvSpPr>
        <p:spPr>
          <a:xfrm>
            <a:off x="6115317" y="2743200"/>
            <a:ext cx="5247340" cy="3496878"/>
          </a:xfrm>
        </p:spPr>
        <p:txBody>
          <a:bodyPr anchor="ctr">
            <a:normAutofit/>
          </a:bodyPr>
          <a:lstStyle/>
          <a:p>
            <a:r>
              <a:rPr lang="en-US" sz="2000"/>
              <a:t>2.	Product: </a:t>
            </a:r>
          </a:p>
          <a:p>
            <a:r>
              <a:rPr lang="en-US" sz="2000"/>
              <a:t>Safety of  products. </a:t>
            </a:r>
          </a:p>
          <a:p>
            <a:r>
              <a:rPr lang="en-US" sz="2000"/>
              <a:t>The rule of caveat emptor. </a:t>
            </a:r>
          </a:p>
          <a:p>
            <a:r>
              <a:rPr lang="en-US" sz="2000"/>
              <a:t>Products expiry </a:t>
            </a:r>
          </a:p>
          <a:p>
            <a:r>
              <a:rPr lang="en-US" sz="2000"/>
              <a:t>Environmental impacts of his products, </a:t>
            </a:r>
          </a:p>
          <a:p>
            <a:r>
              <a:rPr lang="en-US" sz="2000"/>
              <a:t>Disposal of the products</a:t>
            </a:r>
          </a:p>
          <a:p>
            <a:r>
              <a:rPr lang="en-US" sz="2000"/>
              <a:t>Lack of government regulations  </a:t>
            </a:r>
          </a:p>
        </p:txBody>
      </p:sp>
    </p:spTree>
    <p:extLst>
      <p:ext uri="{BB962C8B-B14F-4D97-AF65-F5344CB8AC3E}">
        <p14:creationId xmlns:p14="http://schemas.microsoft.com/office/powerpoint/2010/main" val="35644545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aph">
            <a:extLst>
              <a:ext uri="{FF2B5EF4-FFF2-40B4-BE49-F238E27FC236}">
                <a16:creationId xmlns:a16="http://schemas.microsoft.com/office/drawing/2014/main" id="{287B88BB-00A1-C33F-A133-22B633E74F8A}"/>
              </a:ext>
            </a:extLst>
          </p:cNvPr>
          <p:cNvPicPr>
            <a:picLocks noChangeAspect="1"/>
          </p:cNvPicPr>
          <p:nvPr/>
        </p:nvPicPr>
        <p:blipFill rotWithShape="1">
          <a:blip r:embed="rId2"/>
          <a:srcRect l="19714" r="30980"/>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3D073B-E849-1794-DE21-BCD7AA4DCA84}"/>
              </a:ext>
            </a:extLst>
          </p:cNvPr>
          <p:cNvSpPr>
            <a:spLocks noGrp="1"/>
          </p:cNvSpPr>
          <p:nvPr>
            <p:ph type="title"/>
          </p:nvPr>
        </p:nvSpPr>
        <p:spPr>
          <a:xfrm>
            <a:off x="6115317" y="405685"/>
            <a:ext cx="5464968" cy="1559301"/>
          </a:xfrm>
        </p:spPr>
        <p:txBody>
          <a:bodyPr>
            <a:normAutofit/>
          </a:bodyPr>
          <a:lstStyle/>
          <a:p>
            <a:r>
              <a:rPr lang="en-US" sz="4000"/>
              <a:t>Ethical issues common in marketing management </a:t>
            </a:r>
          </a:p>
        </p:txBody>
      </p:sp>
      <p:sp>
        <p:nvSpPr>
          <p:cNvPr id="3" name="Content Placeholder 2">
            <a:extLst>
              <a:ext uri="{FF2B5EF4-FFF2-40B4-BE49-F238E27FC236}">
                <a16:creationId xmlns:a16="http://schemas.microsoft.com/office/drawing/2014/main" id="{3A97E6D3-20DB-467D-6E67-03A3B2D4054A}"/>
              </a:ext>
            </a:extLst>
          </p:cNvPr>
          <p:cNvSpPr>
            <a:spLocks noGrp="1"/>
          </p:cNvSpPr>
          <p:nvPr>
            <p:ph idx="1"/>
          </p:nvPr>
        </p:nvSpPr>
        <p:spPr>
          <a:xfrm>
            <a:off x="6115317" y="2743200"/>
            <a:ext cx="5247340" cy="3496878"/>
          </a:xfrm>
        </p:spPr>
        <p:txBody>
          <a:bodyPr anchor="ctr">
            <a:normAutofit/>
          </a:bodyPr>
          <a:lstStyle/>
          <a:p>
            <a:r>
              <a:rPr lang="en-US" sz="2000" dirty="0"/>
              <a:t>3.	Marketing Communications: </a:t>
            </a:r>
          </a:p>
          <a:p>
            <a:r>
              <a:rPr lang="en-US" sz="2000" dirty="0"/>
              <a:t>the issues of deceptive/misleading advertising and/or sales </a:t>
            </a:r>
            <a:r>
              <a:rPr lang="en-US" sz="2000" dirty="0" err="1"/>
              <a:t>promtion</a:t>
            </a:r>
            <a:endParaRPr lang="en-US" sz="2000" dirty="0"/>
          </a:p>
          <a:p>
            <a:r>
              <a:rPr lang="en-US" sz="2000" dirty="0"/>
              <a:t>use of puffery in consumer advertising</a:t>
            </a:r>
          </a:p>
          <a:p>
            <a:r>
              <a:rPr lang="en-US" sz="2000" dirty="0"/>
              <a:t>Violations of confidential information</a:t>
            </a:r>
          </a:p>
          <a:p>
            <a:endParaRPr lang="en-US" sz="2000" dirty="0"/>
          </a:p>
        </p:txBody>
      </p:sp>
    </p:spTree>
    <p:extLst>
      <p:ext uri="{BB962C8B-B14F-4D97-AF65-F5344CB8AC3E}">
        <p14:creationId xmlns:p14="http://schemas.microsoft.com/office/powerpoint/2010/main" val="15829008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aph on document with pen">
            <a:extLst>
              <a:ext uri="{FF2B5EF4-FFF2-40B4-BE49-F238E27FC236}">
                <a16:creationId xmlns:a16="http://schemas.microsoft.com/office/drawing/2014/main" id="{B9B9B5FE-2008-2692-C9D2-66B4EEB461FD}"/>
              </a:ext>
            </a:extLst>
          </p:cNvPr>
          <p:cNvPicPr>
            <a:picLocks noChangeAspect="1"/>
          </p:cNvPicPr>
          <p:nvPr/>
        </p:nvPicPr>
        <p:blipFill rotWithShape="1">
          <a:blip r:embed="rId2"/>
          <a:srcRect l="30532" r="16809"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3D073B-E849-1794-DE21-BCD7AA4DCA84}"/>
              </a:ext>
            </a:extLst>
          </p:cNvPr>
          <p:cNvSpPr>
            <a:spLocks noGrp="1"/>
          </p:cNvSpPr>
          <p:nvPr>
            <p:ph type="title"/>
          </p:nvPr>
        </p:nvSpPr>
        <p:spPr>
          <a:xfrm>
            <a:off x="6115317" y="405685"/>
            <a:ext cx="5464968" cy="1559301"/>
          </a:xfrm>
        </p:spPr>
        <p:txBody>
          <a:bodyPr>
            <a:normAutofit/>
          </a:bodyPr>
          <a:lstStyle/>
          <a:p>
            <a:r>
              <a:rPr lang="en-US" sz="4000"/>
              <a:t>Ethical issues common in marketing management </a:t>
            </a:r>
          </a:p>
        </p:txBody>
      </p:sp>
      <p:sp>
        <p:nvSpPr>
          <p:cNvPr id="3" name="Content Placeholder 2">
            <a:extLst>
              <a:ext uri="{FF2B5EF4-FFF2-40B4-BE49-F238E27FC236}">
                <a16:creationId xmlns:a16="http://schemas.microsoft.com/office/drawing/2014/main" id="{3A97E6D3-20DB-467D-6E67-03A3B2D4054A}"/>
              </a:ext>
            </a:extLst>
          </p:cNvPr>
          <p:cNvSpPr>
            <a:spLocks noGrp="1"/>
          </p:cNvSpPr>
          <p:nvPr>
            <p:ph idx="1"/>
          </p:nvPr>
        </p:nvSpPr>
        <p:spPr>
          <a:xfrm>
            <a:off x="6115317" y="2743200"/>
            <a:ext cx="5247340" cy="3496878"/>
          </a:xfrm>
        </p:spPr>
        <p:txBody>
          <a:bodyPr anchor="ctr">
            <a:normAutofit/>
          </a:bodyPr>
          <a:lstStyle/>
          <a:p>
            <a:pPr marL="0" indent="0">
              <a:buNone/>
            </a:pPr>
            <a:endParaRPr lang="en-US" sz="1700"/>
          </a:p>
          <a:p>
            <a:r>
              <a:rPr lang="en-US" sz="1700"/>
              <a:t>4.	Pricing: </a:t>
            </a:r>
          </a:p>
          <a:p>
            <a:r>
              <a:rPr lang="en-US" sz="1700"/>
              <a:t>Pricing fixing </a:t>
            </a:r>
          </a:p>
          <a:p>
            <a:r>
              <a:rPr lang="en-US" sz="1700"/>
              <a:t>Issue of </a:t>
            </a:r>
          </a:p>
          <a:p>
            <a:r>
              <a:rPr lang="en-US" sz="1700"/>
              <a:t>Secrecy in bidding. </a:t>
            </a:r>
          </a:p>
          <a:p>
            <a:r>
              <a:rPr lang="en-US" sz="1700"/>
              <a:t>Price discrimination in some markets. </a:t>
            </a:r>
          </a:p>
          <a:p>
            <a:r>
              <a:rPr lang="en-US" sz="1700"/>
              <a:t>Unfair pricing is another concern the marketer would be accused of. </a:t>
            </a:r>
          </a:p>
          <a:p>
            <a:r>
              <a:rPr lang="en-US" sz="1700"/>
              <a:t>Questionable invoicing </a:t>
            </a:r>
          </a:p>
          <a:p>
            <a:r>
              <a:rPr lang="en-US" sz="1700"/>
              <a:t>Artificial transfer pricing.</a:t>
            </a:r>
          </a:p>
          <a:p>
            <a:endParaRPr lang="en-US" sz="1700"/>
          </a:p>
        </p:txBody>
      </p:sp>
    </p:spTree>
    <p:extLst>
      <p:ext uri="{BB962C8B-B14F-4D97-AF65-F5344CB8AC3E}">
        <p14:creationId xmlns:p14="http://schemas.microsoft.com/office/powerpoint/2010/main" val="27702823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B3CE1D-3432-D527-5AEB-C709E69BB1DD}"/>
              </a:ext>
            </a:extLst>
          </p:cNvPr>
          <p:cNvSpPr>
            <a:spLocks noGrp="1"/>
          </p:cNvSpPr>
          <p:nvPr>
            <p:ph type="title"/>
          </p:nvPr>
        </p:nvSpPr>
        <p:spPr>
          <a:xfrm>
            <a:off x="761800" y="762001"/>
            <a:ext cx="5334197" cy="1708242"/>
          </a:xfrm>
        </p:spPr>
        <p:txBody>
          <a:bodyPr anchor="ctr">
            <a:normAutofit/>
          </a:bodyPr>
          <a:lstStyle/>
          <a:p>
            <a:r>
              <a:rPr lang="en-US" sz="3700"/>
              <a:t>Ethical issues common in marketing management </a:t>
            </a:r>
          </a:p>
        </p:txBody>
      </p:sp>
      <p:sp>
        <p:nvSpPr>
          <p:cNvPr id="3" name="Content Placeholder 2">
            <a:extLst>
              <a:ext uri="{FF2B5EF4-FFF2-40B4-BE49-F238E27FC236}">
                <a16:creationId xmlns:a16="http://schemas.microsoft.com/office/drawing/2014/main" id="{E4EC3918-43CD-B75B-DDBA-B4006606CC58}"/>
              </a:ext>
            </a:extLst>
          </p:cNvPr>
          <p:cNvSpPr>
            <a:spLocks noGrp="1"/>
          </p:cNvSpPr>
          <p:nvPr>
            <p:ph idx="1"/>
          </p:nvPr>
        </p:nvSpPr>
        <p:spPr>
          <a:xfrm>
            <a:off x="761800" y="2470244"/>
            <a:ext cx="5334197" cy="3769835"/>
          </a:xfrm>
        </p:spPr>
        <p:txBody>
          <a:bodyPr anchor="ctr">
            <a:normAutofit/>
          </a:bodyPr>
          <a:lstStyle/>
          <a:p>
            <a:r>
              <a:rPr lang="en-US" sz="2000"/>
              <a:t>4. Distribution </a:t>
            </a:r>
          </a:p>
          <a:p>
            <a:r>
              <a:rPr lang="en-US" sz="2000"/>
              <a:t>Fairness and equity</a:t>
            </a:r>
          </a:p>
          <a:p>
            <a:r>
              <a:rPr lang="en-US" sz="2000"/>
              <a:t>Transparency </a:t>
            </a:r>
          </a:p>
          <a:p>
            <a:r>
              <a:rPr lang="en-US" sz="2000"/>
              <a:t>Conflict of interest</a:t>
            </a:r>
          </a:p>
          <a:p>
            <a:r>
              <a:rPr lang="en-US" sz="2000"/>
              <a:t>Respect of intellectual property rights</a:t>
            </a:r>
          </a:p>
          <a:p>
            <a:r>
              <a:rPr lang="en-US" sz="2000"/>
              <a:t>Social and environmental responsibility </a:t>
            </a:r>
          </a:p>
          <a:p>
            <a:r>
              <a:rPr lang="en-US" sz="2000"/>
              <a:t>Corruption and bribery </a:t>
            </a:r>
          </a:p>
        </p:txBody>
      </p:sp>
      <p:pic>
        <p:nvPicPr>
          <p:cNvPr id="5" name="Picture 4" descr="Town by the sea">
            <a:extLst>
              <a:ext uri="{FF2B5EF4-FFF2-40B4-BE49-F238E27FC236}">
                <a16:creationId xmlns:a16="http://schemas.microsoft.com/office/drawing/2014/main" id="{1B043EC2-B162-0AE3-5D83-E2A864A464E5}"/>
              </a:ext>
            </a:extLst>
          </p:cNvPr>
          <p:cNvPicPr>
            <a:picLocks noChangeAspect="1"/>
          </p:cNvPicPr>
          <p:nvPr/>
        </p:nvPicPr>
        <p:blipFill rotWithShape="1">
          <a:blip r:embed="rId2"/>
          <a:srcRect l="19059" r="2910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461553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D9FCD4-7023-529C-5217-E2BAFE9192D1}"/>
              </a:ext>
            </a:extLst>
          </p:cNvPr>
          <p:cNvSpPr>
            <a:spLocks noGrp="1"/>
          </p:cNvSpPr>
          <p:nvPr>
            <p:ph type="title"/>
          </p:nvPr>
        </p:nvSpPr>
        <p:spPr>
          <a:xfrm>
            <a:off x="761800" y="762001"/>
            <a:ext cx="5334197" cy="1708242"/>
          </a:xfrm>
        </p:spPr>
        <p:txBody>
          <a:bodyPr anchor="ctr">
            <a:normAutofit/>
          </a:bodyPr>
          <a:lstStyle/>
          <a:p>
            <a:r>
              <a:rPr lang="en-US" sz="3700"/>
              <a:t>Ethical issues common in marketing management </a:t>
            </a:r>
          </a:p>
        </p:txBody>
      </p:sp>
      <p:sp>
        <p:nvSpPr>
          <p:cNvPr id="3" name="Content Placeholder 2">
            <a:extLst>
              <a:ext uri="{FF2B5EF4-FFF2-40B4-BE49-F238E27FC236}">
                <a16:creationId xmlns:a16="http://schemas.microsoft.com/office/drawing/2014/main" id="{5947C1A6-FF6C-FB88-5BCE-2729025E5B7F}"/>
              </a:ext>
            </a:extLst>
          </p:cNvPr>
          <p:cNvSpPr>
            <a:spLocks noGrp="1"/>
          </p:cNvSpPr>
          <p:nvPr>
            <p:ph idx="1"/>
          </p:nvPr>
        </p:nvSpPr>
        <p:spPr>
          <a:xfrm>
            <a:off x="761800" y="2470244"/>
            <a:ext cx="5334197" cy="3769835"/>
          </a:xfrm>
        </p:spPr>
        <p:txBody>
          <a:bodyPr anchor="ctr">
            <a:normAutofit/>
          </a:bodyPr>
          <a:lstStyle/>
          <a:p>
            <a:r>
              <a:rPr lang="en-US" sz="1700"/>
              <a:t>6.	Market Research: </a:t>
            </a:r>
          </a:p>
          <a:p>
            <a:r>
              <a:rPr lang="en-US" sz="1700"/>
              <a:t>Respondent voluntary participation</a:t>
            </a:r>
          </a:p>
          <a:p>
            <a:r>
              <a:rPr lang="en-US" sz="1700"/>
              <a:t> Information confidentiality</a:t>
            </a:r>
          </a:p>
          <a:p>
            <a:r>
              <a:rPr lang="en-US" sz="1700"/>
              <a:t>No harm</a:t>
            </a:r>
          </a:p>
          <a:p>
            <a:r>
              <a:rPr lang="en-US" sz="1700"/>
              <a:t>Disclosure of any recording. </a:t>
            </a:r>
          </a:p>
          <a:p>
            <a:r>
              <a:rPr lang="en-US" sz="1700"/>
              <a:t>Researchers should be truthful about their skills and experiences,</a:t>
            </a:r>
          </a:p>
          <a:p>
            <a:r>
              <a:rPr lang="en-US" sz="1700"/>
              <a:t> Conduct research in the most cost-effective way, </a:t>
            </a:r>
          </a:p>
          <a:p>
            <a:r>
              <a:rPr lang="en-US" sz="1700"/>
              <a:t>Provide security for the data </a:t>
            </a:r>
          </a:p>
          <a:p>
            <a:r>
              <a:rPr lang="en-US" sz="1700"/>
              <a:t>Provide findings only supported by the data.</a:t>
            </a:r>
          </a:p>
        </p:txBody>
      </p:sp>
      <p:pic>
        <p:nvPicPr>
          <p:cNvPr id="5" name="Picture 4" descr="Graph on document with pen">
            <a:extLst>
              <a:ext uri="{FF2B5EF4-FFF2-40B4-BE49-F238E27FC236}">
                <a16:creationId xmlns:a16="http://schemas.microsoft.com/office/drawing/2014/main" id="{F25B9985-9A86-51BE-148A-49A67AEBFF6A}"/>
              </a:ext>
            </a:extLst>
          </p:cNvPr>
          <p:cNvPicPr>
            <a:picLocks noChangeAspect="1"/>
          </p:cNvPicPr>
          <p:nvPr/>
        </p:nvPicPr>
        <p:blipFill rotWithShape="1">
          <a:blip r:embed="rId2"/>
          <a:srcRect l="30943" r="17221"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649146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5064C7-69CF-A519-E02B-9731C07972C3}"/>
              </a:ext>
            </a:extLst>
          </p:cNvPr>
          <p:cNvSpPr>
            <a:spLocks noGrp="1"/>
          </p:cNvSpPr>
          <p:nvPr>
            <p:ph type="title"/>
          </p:nvPr>
        </p:nvSpPr>
        <p:spPr>
          <a:xfrm>
            <a:off x="761800" y="762001"/>
            <a:ext cx="5334197" cy="1708242"/>
          </a:xfrm>
        </p:spPr>
        <p:txBody>
          <a:bodyPr anchor="ctr">
            <a:normAutofit/>
          </a:bodyPr>
          <a:lstStyle/>
          <a:p>
            <a:r>
              <a:rPr lang="en-US" sz="3700"/>
              <a:t>Ethical issues common in marketing management </a:t>
            </a:r>
          </a:p>
        </p:txBody>
      </p:sp>
      <p:sp>
        <p:nvSpPr>
          <p:cNvPr id="3" name="Content Placeholder 2">
            <a:extLst>
              <a:ext uri="{FF2B5EF4-FFF2-40B4-BE49-F238E27FC236}">
                <a16:creationId xmlns:a16="http://schemas.microsoft.com/office/drawing/2014/main" id="{6948CAFF-F11C-B98B-8879-1937A8D543DA}"/>
              </a:ext>
            </a:extLst>
          </p:cNvPr>
          <p:cNvSpPr>
            <a:spLocks noGrp="1"/>
          </p:cNvSpPr>
          <p:nvPr>
            <p:ph idx="1"/>
          </p:nvPr>
        </p:nvSpPr>
        <p:spPr>
          <a:xfrm>
            <a:off x="761800" y="2470244"/>
            <a:ext cx="5334197" cy="3769835"/>
          </a:xfrm>
        </p:spPr>
        <p:txBody>
          <a:bodyPr anchor="ctr">
            <a:normAutofit/>
          </a:bodyPr>
          <a:lstStyle/>
          <a:p>
            <a:r>
              <a:rPr lang="en-US" sz="2000"/>
              <a:t>7.	Personnel: discrimination in hiring employees, unfair dismissal, and general treatment. </a:t>
            </a:r>
          </a:p>
          <a:p>
            <a:r>
              <a:rPr lang="en-US" sz="2000"/>
              <a:t>8.	Cultural differences: involving potential misunderstandings related to traditional requirements of the exchange process including what may be called a bribe by one culture but not by another, different practices related to gifts, payments, favors and entertainment, and political contributions. </a:t>
            </a:r>
          </a:p>
        </p:txBody>
      </p:sp>
      <p:pic>
        <p:nvPicPr>
          <p:cNvPr id="5" name="Picture 4" descr="Colourful carved figures of humans">
            <a:extLst>
              <a:ext uri="{FF2B5EF4-FFF2-40B4-BE49-F238E27FC236}">
                <a16:creationId xmlns:a16="http://schemas.microsoft.com/office/drawing/2014/main" id="{280B0FFC-378D-6C5A-F5F7-A5ADB12CEB57}"/>
              </a:ext>
            </a:extLst>
          </p:cNvPr>
          <p:cNvPicPr>
            <a:picLocks noChangeAspect="1"/>
          </p:cNvPicPr>
          <p:nvPr/>
        </p:nvPicPr>
        <p:blipFill rotWithShape="1">
          <a:blip r:embed="rId2"/>
          <a:srcRect l="22451" r="22217"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5360466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heckmate in a chess game">
            <a:extLst>
              <a:ext uri="{FF2B5EF4-FFF2-40B4-BE49-F238E27FC236}">
                <a16:creationId xmlns:a16="http://schemas.microsoft.com/office/drawing/2014/main" id="{940CD373-0758-DCF8-45DE-D39C1E4E00F8}"/>
              </a:ext>
            </a:extLst>
          </p:cNvPr>
          <p:cNvPicPr>
            <a:picLocks noChangeAspect="1"/>
          </p:cNvPicPr>
          <p:nvPr/>
        </p:nvPicPr>
        <p:blipFill rotWithShape="1">
          <a:blip r:embed="rId2"/>
          <a:srcRect l="18865" r="21378" b="1"/>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5064C7-69CF-A519-E02B-9731C07972C3}"/>
              </a:ext>
            </a:extLst>
          </p:cNvPr>
          <p:cNvSpPr>
            <a:spLocks noGrp="1"/>
          </p:cNvSpPr>
          <p:nvPr>
            <p:ph type="title"/>
          </p:nvPr>
        </p:nvSpPr>
        <p:spPr>
          <a:xfrm>
            <a:off x="6115317" y="405685"/>
            <a:ext cx="5464968" cy="1559301"/>
          </a:xfrm>
        </p:spPr>
        <p:txBody>
          <a:bodyPr>
            <a:normAutofit/>
          </a:bodyPr>
          <a:lstStyle/>
          <a:p>
            <a:r>
              <a:rPr lang="en-US" sz="4000"/>
              <a:t>Ethical issues common in marketing management </a:t>
            </a:r>
          </a:p>
        </p:txBody>
      </p:sp>
      <p:sp>
        <p:nvSpPr>
          <p:cNvPr id="3" name="Content Placeholder 2">
            <a:extLst>
              <a:ext uri="{FF2B5EF4-FFF2-40B4-BE49-F238E27FC236}">
                <a16:creationId xmlns:a16="http://schemas.microsoft.com/office/drawing/2014/main" id="{6948CAFF-F11C-B98B-8879-1937A8D543DA}"/>
              </a:ext>
            </a:extLst>
          </p:cNvPr>
          <p:cNvSpPr>
            <a:spLocks noGrp="1"/>
          </p:cNvSpPr>
          <p:nvPr>
            <p:ph idx="1"/>
          </p:nvPr>
        </p:nvSpPr>
        <p:spPr>
          <a:xfrm>
            <a:off x="6115317" y="2743200"/>
            <a:ext cx="5247340" cy="3496878"/>
          </a:xfrm>
        </p:spPr>
        <p:txBody>
          <a:bodyPr anchor="ctr">
            <a:normAutofit/>
          </a:bodyPr>
          <a:lstStyle/>
          <a:p>
            <a:r>
              <a:rPr lang="en-US" sz="1900" dirty="0"/>
              <a:t>9.	Involvement in political affairs: the marketer might find himself in situations where he is forced to contribute to the political agenda of the country where he is doing . </a:t>
            </a:r>
          </a:p>
          <a:p>
            <a:r>
              <a:rPr lang="en-US" sz="1900" dirty="0"/>
              <a:t>10.	Illegal/immoral activities. The marketer might as well find himself entangled in illegal and immoral activities. </a:t>
            </a:r>
          </a:p>
          <a:p>
            <a:r>
              <a:rPr lang="en-US" sz="1900" dirty="0"/>
              <a:t>In some countries the marketer might be trapped in sale of illegal products or demands to engage in immoral activities are placed on him to win contracts and be awarded tenders. </a:t>
            </a:r>
          </a:p>
          <a:p>
            <a:endParaRPr lang="en-US" sz="1900" dirty="0"/>
          </a:p>
        </p:txBody>
      </p:sp>
    </p:spTree>
    <p:extLst>
      <p:ext uri="{BB962C8B-B14F-4D97-AF65-F5344CB8AC3E}">
        <p14:creationId xmlns:p14="http://schemas.microsoft.com/office/powerpoint/2010/main" val="11095996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5064C7-69CF-A519-E02B-9731C07972C3}"/>
              </a:ext>
            </a:extLst>
          </p:cNvPr>
          <p:cNvSpPr>
            <a:spLocks noGrp="1"/>
          </p:cNvSpPr>
          <p:nvPr>
            <p:ph type="title"/>
          </p:nvPr>
        </p:nvSpPr>
        <p:spPr>
          <a:xfrm>
            <a:off x="761803" y="350196"/>
            <a:ext cx="4646904" cy="1624520"/>
          </a:xfrm>
        </p:spPr>
        <p:txBody>
          <a:bodyPr anchor="ctr">
            <a:normAutofit/>
          </a:bodyPr>
          <a:lstStyle/>
          <a:p>
            <a:r>
              <a:rPr lang="en-US" sz="3700"/>
              <a:t>Ethical issues common in marketing management </a:t>
            </a:r>
          </a:p>
        </p:txBody>
      </p:sp>
      <p:sp>
        <p:nvSpPr>
          <p:cNvPr id="3" name="Content Placeholder 2">
            <a:extLst>
              <a:ext uri="{FF2B5EF4-FFF2-40B4-BE49-F238E27FC236}">
                <a16:creationId xmlns:a16="http://schemas.microsoft.com/office/drawing/2014/main" id="{6948CAFF-F11C-B98B-8879-1937A8D543DA}"/>
              </a:ext>
            </a:extLst>
          </p:cNvPr>
          <p:cNvSpPr>
            <a:spLocks noGrp="1"/>
          </p:cNvSpPr>
          <p:nvPr>
            <p:ph idx="1"/>
          </p:nvPr>
        </p:nvSpPr>
        <p:spPr>
          <a:xfrm>
            <a:off x="761802" y="2743200"/>
            <a:ext cx="4646905" cy="3613149"/>
          </a:xfrm>
        </p:spPr>
        <p:txBody>
          <a:bodyPr anchor="ctr">
            <a:normAutofit/>
          </a:bodyPr>
          <a:lstStyle/>
          <a:p>
            <a:r>
              <a:rPr lang="en-US" sz="2000"/>
              <a:t>11.	Packaging: </a:t>
            </a:r>
          </a:p>
          <a:p>
            <a:r>
              <a:rPr lang="en-US" sz="2000"/>
              <a:t>Packaging sizes and the relation between packaging size</a:t>
            </a:r>
          </a:p>
          <a:p>
            <a:r>
              <a:rPr lang="en-US" sz="2000"/>
              <a:t>The design of the packaging implies wrongful or misleading information. </a:t>
            </a:r>
          </a:p>
          <a:p>
            <a:r>
              <a:rPr lang="en-US" sz="2000"/>
              <a:t>Producers imitate another’s packaging </a:t>
            </a:r>
          </a:p>
          <a:p>
            <a:r>
              <a:rPr lang="en-US" sz="2000"/>
              <a:t>Price that may be wrongfully indicated or absent from the packaging</a:t>
            </a:r>
          </a:p>
          <a:p>
            <a:endParaRPr lang="en-US" sz="2000"/>
          </a:p>
        </p:txBody>
      </p:sp>
      <p:pic>
        <p:nvPicPr>
          <p:cNvPr id="5" name="Picture 4" descr="Cardboard boxes">
            <a:extLst>
              <a:ext uri="{FF2B5EF4-FFF2-40B4-BE49-F238E27FC236}">
                <a16:creationId xmlns:a16="http://schemas.microsoft.com/office/drawing/2014/main" id="{029A43D2-88E6-B069-CD1F-D91BDA60657E}"/>
              </a:ext>
            </a:extLst>
          </p:cNvPr>
          <p:cNvPicPr>
            <a:picLocks noChangeAspect="1"/>
          </p:cNvPicPr>
          <p:nvPr/>
        </p:nvPicPr>
        <p:blipFill rotWithShape="1">
          <a:blip r:embed="rId2"/>
          <a:srcRect l="22202" r="18177" b="2"/>
          <a:stretch/>
        </p:blipFill>
        <p:spPr>
          <a:xfrm>
            <a:off x="6096000" y="1"/>
            <a:ext cx="6102825" cy="6858000"/>
          </a:xfrm>
          <a:prstGeom prst="rect">
            <a:avLst/>
          </a:prstGeom>
        </p:spPr>
      </p:pic>
    </p:spTree>
    <p:extLst>
      <p:ext uri="{BB962C8B-B14F-4D97-AF65-F5344CB8AC3E}">
        <p14:creationId xmlns:p14="http://schemas.microsoft.com/office/powerpoint/2010/main" val="38204240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5064C7-69CF-A519-E02B-9731C07972C3}"/>
              </a:ext>
            </a:extLst>
          </p:cNvPr>
          <p:cNvSpPr>
            <a:spLocks noGrp="1"/>
          </p:cNvSpPr>
          <p:nvPr>
            <p:ph type="title"/>
          </p:nvPr>
        </p:nvSpPr>
        <p:spPr>
          <a:xfrm>
            <a:off x="761803" y="350196"/>
            <a:ext cx="4646904" cy="1624520"/>
          </a:xfrm>
        </p:spPr>
        <p:txBody>
          <a:bodyPr anchor="ctr">
            <a:normAutofit/>
          </a:bodyPr>
          <a:lstStyle/>
          <a:p>
            <a:r>
              <a:rPr lang="en-US" sz="3700"/>
              <a:t>Ethical issues common in marketing management </a:t>
            </a:r>
          </a:p>
        </p:txBody>
      </p:sp>
      <p:sp>
        <p:nvSpPr>
          <p:cNvPr id="3" name="Content Placeholder 2">
            <a:extLst>
              <a:ext uri="{FF2B5EF4-FFF2-40B4-BE49-F238E27FC236}">
                <a16:creationId xmlns:a16="http://schemas.microsoft.com/office/drawing/2014/main" id="{6948CAFF-F11C-B98B-8879-1937A8D543DA}"/>
              </a:ext>
            </a:extLst>
          </p:cNvPr>
          <p:cNvSpPr>
            <a:spLocks noGrp="1"/>
          </p:cNvSpPr>
          <p:nvPr>
            <p:ph idx="1"/>
          </p:nvPr>
        </p:nvSpPr>
        <p:spPr>
          <a:xfrm>
            <a:off x="761802" y="2743200"/>
            <a:ext cx="4646905" cy="3613149"/>
          </a:xfrm>
        </p:spPr>
        <p:txBody>
          <a:bodyPr anchor="ctr">
            <a:normAutofit/>
          </a:bodyPr>
          <a:lstStyle/>
          <a:p>
            <a:r>
              <a:rPr lang="en-US" sz="2000"/>
              <a:t>12.	Customer care</a:t>
            </a:r>
          </a:p>
          <a:p>
            <a:r>
              <a:rPr lang="en-US" sz="2000"/>
              <a:t>proper customer care can create an image to the customers as the ethical and socially responsible firm</a:t>
            </a:r>
          </a:p>
          <a:p>
            <a:r>
              <a:rPr lang="en-US" sz="2000"/>
              <a:t>Companies should try to provide a value-added service through polite and courteous service, offering confidentiality and an open-door policy, proactive problem solving and guidance and handling requests in timely and rational manner.</a:t>
            </a:r>
          </a:p>
          <a:p>
            <a:endParaRPr lang="en-US" sz="2000"/>
          </a:p>
        </p:txBody>
      </p:sp>
      <p:pic>
        <p:nvPicPr>
          <p:cNvPr id="5" name="Picture 4" descr="Many question marks on black background">
            <a:extLst>
              <a:ext uri="{FF2B5EF4-FFF2-40B4-BE49-F238E27FC236}">
                <a16:creationId xmlns:a16="http://schemas.microsoft.com/office/drawing/2014/main" id="{8EA8F9FD-0A93-163C-9E2E-58E8712E0D94}"/>
              </a:ext>
            </a:extLst>
          </p:cNvPr>
          <p:cNvPicPr>
            <a:picLocks noChangeAspect="1"/>
          </p:cNvPicPr>
          <p:nvPr/>
        </p:nvPicPr>
        <p:blipFill rotWithShape="1">
          <a:blip r:embed="rId2"/>
          <a:srcRect l="45716" r="2" b="2"/>
          <a:stretch/>
        </p:blipFill>
        <p:spPr>
          <a:xfrm>
            <a:off x="6096000" y="1"/>
            <a:ext cx="6102825" cy="6858000"/>
          </a:xfrm>
          <a:prstGeom prst="rect">
            <a:avLst/>
          </a:prstGeom>
        </p:spPr>
      </p:pic>
    </p:spTree>
    <p:extLst>
      <p:ext uri="{BB962C8B-B14F-4D97-AF65-F5344CB8AC3E}">
        <p14:creationId xmlns:p14="http://schemas.microsoft.com/office/powerpoint/2010/main" val="2607066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arge skydiving group mid-air">
            <a:extLst>
              <a:ext uri="{FF2B5EF4-FFF2-40B4-BE49-F238E27FC236}">
                <a16:creationId xmlns:a16="http://schemas.microsoft.com/office/drawing/2014/main" id="{D3DF1801-7E74-DBD5-43D3-469B1BDE01C5}"/>
              </a:ext>
            </a:extLst>
          </p:cNvPr>
          <p:cNvPicPr>
            <a:picLocks noChangeAspect="1"/>
          </p:cNvPicPr>
          <p:nvPr/>
        </p:nvPicPr>
        <p:blipFill rotWithShape="1">
          <a:blip r:embed="rId2"/>
          <a:srcRect l="24353" r="23186"/>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42A305-F165-E05C-95EC-B0447859D864}"/>
              </a:ext>
            </a:extLst>
          </p:cNvPr>
          <p:cNvSpPr>
            <a:spLocks noGrp="1"/>
          </p:cNvSpPr>
          <p:nvPr>
            <p:ph type="title"/>
          </p:nvPr>
        </p:nvSpPr>
        <p:spPr>
          <a:xfrm>
            <a:off x="6115317" y="405685"/>
            <a:ext cx="5464968" cy="1559301"/>
          </a:xfrm>
        </p:spPr>
        <p:txBody>
          <a:bodyPr>
            <a:normAutofit/>
          </a:bodyPr>
          <a:lstStyle/>
          <a:p>
            <a:r>
              <a:rPr lang="en-US" sz="4000"/>
              <a:t>Addressing ethical challenges </a:t>
            </a:r>
          </a:p>
        </p:txBody>
      </p:sp>
      <p:sp>
        <p:nvSpPr>
          <p:cNvPr id="3" name="Content Placeholder 2">
            <a:extLst>
              <a:ext uri="{FF2B5EF4-FFF2-40B4-BE49-F238E27FC236}">
                <a16:creationId xmlns:a16="http://schemas.microsoft.com/office/drawing/2014/main" id="{DA5F56C7-D5DA-81E9-A62D-D16A68A185E9}"/>
              </a:ext>
            </a:extLst>
          </p:cNvPr>
          <p:cNvSpPr>
            <a:spLocks noGrp="1"/>
          </p:cNvSpPr>
          <p:nvPr>
            <p:ph idx="1"/>
          </p:nvPr>
        </p:nvSpPr>
        <p:spPr>
          <a:xfrm>
            <a:off x="5727032" y="1964987"/>
            <a:ext cx="5853253" cy="4487328"/>
          </a:xfrm>
        </p:spPr>
        <p:txBody>
          <a:bodyPr anchor="ctr">
            <a:normAutofit/>
          </a:bodyPr>
          <a:lstStyle/>
          <a:p>
            <a:r>
              <a:rPr lang="en-US" sz="1800" dirty="0"/>
              <a:t>The use of Donaldson and Dunfee (1999) model would be useful. According to this model there are three levels of ethical standards or norms. </a:t>
            </a:r>
          </a:p>
          <a:p>
            <a:r>
              <a:rPr lang="en-US" sz="1800" dirty="0"/>
              <a:t>a) Hyper norms – fundamental rights acceptable to all cultures and organizations. </a:t>
            </a:r>
          </a:p>
          <a:p>
            <a:r>
              <a:rPr lang="en-US" sz="1800" dirty="0"/>
              <a:t>b) Consistent norms, which are more culturally specific. </a:t>
            </a:r>
          </a:p>
          <a:p>
            <a:r>
              <a:rPr lang="en-US" sz="1800" dirty="0"/>
              <a:t>c) Moral free space. norms that are inconsistent with some of the legitimate norms described in the second level yet are often expressions of strongly held cultural beliefs. </a:t>
            </a:r>
          </a:p>
          <a:p>
            <a:r>
              <a:rPr lang="en-US" sz="1800" dirty="0"/>
              <a:t>d) Illegitimate norms. These are the norms which are incompatible with hyper norms.</a:t>
            </a:r>
          </a:p>
          <a:p>
            <a:endParaRPr lang="en-US" sz="1600" dirty="0"/>
          </a:p>
        </p:txBody>
      </p:sp>
    </p:spTree>
    <p:extLst>
      <p:ext uri="{BB962C8B-B14F-4D97-AF65-F5344CB8AC3E}">
        <p14:creationId xmlns:p14="http://schemas.microsoft.com/office/powerpoint/2010/main" val="18268151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ny question marks on black background">
            <a:extLst>
              <a:ext uri="{FF2B5EF4-FFF2-40B4-BE49-F238E27FC236}">
                <a16:creationId xmlns:a16="http://schemas.microsoft.com/office/drawing/2014/main" id="{440F50B2-2D41-5762-2650-AA40F7A39BA6}"/>
              </a:ext>
            </a:extLst>
          </p:cNvPr>
          <p:cNvPicPr>
            <a:picLocks noChangeAspect="1"/>
          </p:cNvPicPr>
          <p:nvPr/>
        </p:nvPicPr>
        <p:blipFill rotWithShape="1">
          <a:blip r:embed="rId2"/>
          <a:srcRect l="51877" r="2"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8B7018-97C5-E900-E3EE-A6D2A51615AE}"/>
              </a:ext>
            </a:extLst>
          </p:cNvPr>
          <p:cNvSpPr>
            <a:spLocks noGrp="1"/>
          </p:cNvSpPr>
          <p:nvPr>
            <p:ph type="title"/>
          </p:nvPr>
        </p:nvSpPr>
        <p:spPr>
          <a:xfrm>
            <a:off x="6115317" y="405685"/>
            <a:ext cx="5464968" cy="1559301"/>
          </a:xfrm>
        </p:spPr>
        <p:txBody>
          <a:bodyPr>
            <a:normAutofit/>
          </a:bodyPr>
          <a:lstStyle/>
          <a:p>
            <a:r>
              <a:rPr lang="en-US" sz="4000"/>
              <a:t>Addressing ethical challenges </a:t>
            </a:r>
          </a:p>
        </p:txBody>
      </p:sp>
      <p:sp>
        <p:nvSpPr>
          <p:cNvPr id="3" name="Content Placeholder 2">
            <a:extLst>
              <a:ext uri="{FF2B5EF4-FFF2-40B4-BE49-F238E27FC236}">
                <a16:creationId xmlns:a16="http://schemas.microsoft.com/office/drawing/2014/main" id="{67CB65AF-29F5-9CE0-B72F-0A6E405B614E}"/>
              </a:ext>
            </a:extLst>
          </p:cNvPr>
          <p:cNvSpPr>
            <a:spLocks noGrp="1"/>
          </p:cNvSpPr>
          <p:nvPr>
            <p:ph idx="1"/>
          </p:nvPr>
        </p:nvSpPr>
        <p:spPr>
          <a:xfrm>
            <a:off x="5952458" y="1964986"/>
            <a:ext cx="5950783" cy="4676446"/>
          </a:xfrm>
        </p:spPr>
        <p:txBody>
          <a:bodyPr anchor="ctr">
            <a:normAutofit/>
          </a:bodyPr>
          <a:lstStyle/>
          <a:p>
            <a:r>
              <a:rPr lang="en-US" sz="1800" dirty="0"/>
              <a:t>In determining the appropriate response in right of ethical questions raised, the  marketer would follow the following guideline (Blythe and Zimmerman, 2013).</a:t>
            </a:r>
          </a:p>
          <a:p>
            <a:r>
              <a:rPr lang="en-US" sz="1800" dirty="0"/>
              <a:t>1.	Test ethical questions against the hyper norms which form the bedrock of ethical thinking. </a:t>
            </a:r>
          </a:p>
          <a:p>
            <a:r>
              <a:rPr lang="en-US" sz="1800" dirty="0"/>
              <a:t>2.	If the action is permissible when compared to consistent norms or falls into moral free space, it would then be subjected to a review in terms of utility (the benefits versus the costs), rights (whether human rights are respected), and justice (related to whether the benefits and costs are distributed). </a:t>
            </a:r>
          </a:p>
          <a:p>
            <a:r>
              <a:rPr lang="en-US" sz="1800" dirty="0"/>
              <a:t>3.	Should the answers be mixed, a  marketer would have to balance the concerns of all stakeholders as related to utility, rights, and justice before deciding on a course of action.</a:t>
            </a:r>
          </a:p>
          <a:p>
            <a:endParaRPr lang="en-US" sz="1400" dirty="0"/>
          </a:p>
        </p:txBody>
      </p:sp>
    </p:spTree>
    <p:extLst>
      <p:ext uri="{BB962C8B-B14F-4D97-AF65-F5344CB8AC3E}">
        <p14:creationId xmlns:p14="http://schemas.microsoft.com/office/powerpoint/2010/main" val="8261517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Yellow paper ship leading among white ships">
            <a:extLst>
              <a:ext uri="{FF2B5EF4-FFF2-40B4-BE49-F238E27FC236}">
                <a16:creationId xmlns:a16="http://schemas.microsoft.com/office/drawing/2014/main" id="{66B79AF5-316C-C27D-FF49-16F28D7265A3}"/>
              </a:ext>
            </a:extLst>
          </p:cNvPr>
          <p:cNvPicPr>
            <a:picLocks noChangeAspect="1"/>
          </p:cNvPicPr>
          <p:nvPr/>
        </p:nvPicPr>
        <p:blipFill rotWithShape="1">
          <a:blip r:embed="rId2"/>
          <a:srcRect l="45375" r="1966"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FF8309-ECA3-D928-7227-1270F43B5927}"/>
              </a:ext>
            </a:extLst>
          </p:cNvPr>
          <p:cNvSpPr>
            <a:spLocks noGrp="1"/>
          </p:cNvSpPr>
          <p:nvPr>
            <p:ph type="title"/>
          </p:nvPr>
        </p:nvSpPr>
        <p:spPr>
          <a:xfrm>
            <a:off x="6115317" y="405685"/>
            <a:ext cx="5464968" cy="1559301"/>
          </a:xfrm>
        </p:spPr>
        <p:txBody>
          <a:bodyPr>
            <a:normAutofit/>
          </a:bodyPr>
          <a:lstStyle/>
          <a:p>
            <a:r>
              <a:rPr lang="en-US" sz="4000"/>
              <a:t>Making ethics work.</a:t>
            </a:r>
            <a:br>
              <a:rPr lang="en-US" sz="4000"/>
            </a:br>
            <a:endParaRPr lang="en-US" sz="4000"/>
          </a:p>
        </p:txBody>
      </p:sp>
      <p:sp>
        <p:nvSpPr>
          <p:cNvPr id="3" name="Content Placeholder 2">
            <a:extLst>
              <a:ext uri="{FF2B5EF4-FFF2-40B4-BE49-F238E27FC236}">
                <a16:creationId xmlns:a16="http://schemas.microsoft.com/office/drawing/2014/main" id="{50A94FE2-586C-E8D3-E4C8-CE31F1116193}"/>
              </a:ext>
            </a:extLst>
          </p:cNvPr>
          <p:cNvSpPr>
            <a:spLocks noGrp="1"/>
          </p:cNvSpPr>
          <p:nvPr>
            <p:ph idx="1"/>
          </p:nvPr>
        </p:nvSpPr>
        <p:spPr>
          <a:xfrm>
            <a:off x="6115317" y="2743200"/>
            <a:ext cx="5247340" cy="3496878"/>
          </a:xfrm>
        </p:spPr>
        <p:txBody>
          <a:bodyPr anchor="ctr">
            <a:normAutofit/>
          </a:bodyPr>
          <a:lstStyle/>
          <a:p>
            <a:r>
              <a:rPr lang="en-US" sz="1900"/>
              <a:t>The marketer must make sure that ethics work in his . </a:t>
            </a:r>
          </a:p>
          <a:p>
            <a:r>
              <a:rPr lang="en-US" sz="1900"/>
              <a:t>1. Code of ethics</a:t>
            </a:r>
          </a:p>
          <a:p>
            <a:r>
              <a:rPr lang="en-US" sz="1900"/>
              <a:t>2. Management to become ethics role models </a:t>
            </a:r>
          </a:p>
          <a:p>
            <a:r>
              <a:rPr lang="en-US" sz="1900"/>
              <a:t>3. Ethics training </a:t>
            </a:r>
          </a:p>
          <a:p>
            <a:r>
              <a:rPr lang="en-US" sz="1900"/>
              <a:t>4. Appointment of ethical officer and committee </a:t>
            </a:r>
          </a:p>
          <a:p>
            <a:r>
              <a:rPr lang="en-US" sz="1900"/>
              <a:t>5. Ethic audits and control system </a:t>
            </a:r>
          </a:p>
          <a:p>
            <a:r>
              <a:rPr lang="en-US" sz="1900"/>
              <a:t>6. Association’s codes of ethics</a:t>
            </a:r>
          </a:p>
          <a:p>
            <a:endParaRPr lang="en-US" sz="1900"/>
          </a:p>
        </p:txBody>
      </p:sp>
    </p:spTree>
    <p:extLst>
      <p:ext uri="{BB962C8B-B14F-4D97-AF65-F5344CB8AC3E}">
        <p14:creationId xmlns:p14="http://schemas.microsoft.com/office/powerpoint/2010/main" val="35087257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hite paper ships being led by a yellow ship">
            <a:extLst>
              <a:ext uri="{FF2B5EF4-FFF2-40B4-BE49-F238E27FC236}">
                <a16:creationId xmlns:a16="http://schemas.microsoft.com/office/drawing/2014/main" id="{1B28A2E5-8C76-ACFB-8344-4AD9B7ACFBC4}"/>
              </a:ext>
            </a:extLst>
          </p:cNvPr>
          <p:cNvPicPr>
            <a:picLocks noChangeAspect="1"/>
          </p:cNvPicPr>
          <p:nvPr/>
        </p:nvPicPr>
        <p:blipFill rotWithShape="1">
          <a:blip r:embed="rId2"/>
          <a:srcRect l="37451" r="9889"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1824E9-5F2A-4107-33D3-DBA9415A1EC2}"/>
              </a:ext>
            </a:extLst>
          </p:cNvPr>
          <p:cNvSpPr>
            <a:spLocks noGrp="1"/>
          </p:cNvSpPr>
          <p:nvPr>
            <p:ph type="title"/>
          </p:nvPr>
        </p:nvSpPr>
        <p:spPr>
          <a:xfrm>
            <a:off x="6115317" y="405685"/>
            <a:ext cx="5464968" cy="1559301"/>
          </a:xfrm>
        </p:spPr>
        <p:txBody>
          <a:bodyPr>
            <a:normAutofit/>
          </a:bodyPr>
          <a:lstStyle/>
          <a:p>
            <a:r>
              <a:rPr lang="en-US" sz="4000"/>
              <a:t>Integrating ethics strategy in a business </a:t>
            </a:r>
          </a:p>
        </p:txBody>
      </p:sp>
      <p:sp>
        <p:nvSpPr>
          <p:cNvPr id="3" name="Content Placeholder 2">
            <a:extLst>
              <a:ext uri="{FF2B5EF4-FFF2-40B4-BE49-F238E27FC236}">
                <a16:creationId xmlns:a16="http://schemas.microsoft.com/office/drawing/2014/main" id="{930769EE-2DD9-CF20-7F55-3317C896D4D8}"/>
              </a:ext>
            </a:extLst>
          </p:cNvPr>
          <p:cNvSpPr>
            <a:spLocks noGrp="1"/>
          </p:cNvSpPr>
          <p:nvPr>
            <p:ph idx="1"/>
          </p:nvPr>
        </p:nvSpPr>
        <p:spPr>
          <a:xfrm>
            <a:off x="5710989" y="1700463"/>
            <a:ext cx="6031832" cy="4751852"/>
          </a:xfrm>
        </p:spPr>
        <p:txBody>
          <a:bodyPr anchor="ctr">
            <a:normAutofit/>
          </a:bodyPr>
          <a:lstStyle/>
          <a:p>
            <a:r>
              <a:rPr lang="en-US" sz="1800" dirty="0"/>
              <a:t>To integrate ethics strategy in a business, Paine (1994) gives the following suggestions. </a:t>
            </a:r>
          </a:p>
          <a:p>
            <a:r>
              <a:rPr lang="en-US" sz="1800" dirty="0"/>
              <a:t>1. The guiding values and commitments must make sense and are clearly communicated.</a:t>
            </a:r>
          </a:p>
          <a:p>
            <a:r>
              <a:rPr lang="en-US" sz="1800" dirty="0"/>
              <a:t>2. Company leaders are personally committed, credible, and willing to take action on the values they espouse.</a:t>
            </a:r>
          </a:p>
          <a:p>
            <a:r>
              <a:rPr lang="en-US" sz="1800" dirty="0"/>
              <a:t>3. These values are integrated into the normal channels of management decision-making and reflected in the organization’s activities.</a:t>
            </a:r>
          </a:p>
          <a:p>
            <a:r>
              <a:rPr lang="en-US" sz="1800" dirty="0"/>
              <a:t>4. Company systems and structures support and reinforce core values.</a:t>
            </a:r>
          </a:p>
          <a:p>
            <a:r>
              <a:rPr lang="en-US" sz="1800" dirty="0"/>
              <a:t>5. Managers throughout the company have the decision-making skills, knowledge, and competence to make ethically sound decisions on a day-to-day basis.</a:t>
            </a:r>
          </a:p>
          <a:p>
            <a:endParaRPr lang="en-US" sz="1400" dirty="0"/>
          </a:p>
        </p:txBody>
      </p:sp>
    </p:spTree>
    <p:extLst>
      <p:ext uri="{BB962C8B-B14F-4D97-AF65-F5344CB8AC3E}">
        <p14:creationId xmlns:p14="http://schemas.microsoft.com/office/powerpoint/2010/main" val="10556502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ny question marks on black background">
            <a:extLst>
              <a:ext uri="{FF2B5EF4-FFF2-40B4-BE49-F238E27FC236}">
                <a16:creationId xmlns:a16="http://schemas.microsoft.com/office/drawing/2014/main" id="{6C05EF6D-364C-A66E-D2A6-15AAB22EF04B}"/>
              </a:ext>
            </a:extLst>
          </p:cNvPr>
          <p:cNvPicPr>
            <a:picLocks noChangeAspect="1"/>
          </p:cNvPicPr>
          <p:nvPr/>
        </p:nvPicPr>
        <p:blipFill rotWithShape="1">
          <a:blip r:embed="rId2"/>
          <a:srcRect l="51877" r="2"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CCBF6D-A517-4DE1-97B4-8A7D58581FE6}"/>
              </a:ext>
            </a:extLst>
          </p:cNvPr>
          <p:cNvSpPr>
            <a:spLocks noGrp="1"/>
          </p:cNvSpPr>
          <p:nvPr>
            <p:ph type="title"/>
          </p:nvPr>
        </p:nvSpPr>
        <p:spPr>
          <a:xfrm>
            <a:off x="6115317" y="405685"/>
            <a:ext cx="5464968" cy="1559301"/>
          </a:xfrm>
        </p:spPr>
        <p:txBody>
          <a:bodyPr>
            <a:normAutofit/>
          </a:bodyPr>
          <a:lstStyle/>
          <a:p>
            <a:r>
              <a:rPr lang="en-US" sz="4000"/>
              <a:t>Ethical decision-making process</a:t>
            </a:r>
          </a:p>
        </p:txBody>
      </p:sp>
      <p:sp>
        <p:nvSpPr>
          <p:cNvPr id="3" name="Content Placeholder 2">
            <a:extLst>
              <a:ext uri="{FF2B5EF4-FFF2-40B4-BE49-F238E27FC236}">
                <a16:creationId xmlns:a16="http://schemas.microsoft.com/office/drawing/2014/main" id="{DC493076-0931-2243-27D3-9EA8C48AEF1D}"/>
              </a:ext>
            </a:extLst>
          </p:cNvPr>
          <p:cNvSpPr>
            <a:spLocks noGrp="1"/>
          </p:cNvSpPr>
          <p:nvPr>
            <p:ph idx="1"/>
          </p:nvPr>
        </p:nvSpPr>
        <p:spPr>
          <a:xfrm>
            <a:off x="5897689" y="1964986"/>
            <a:ext cx="5464968" cy="4275092"/>
          </a:xfrm>
        </p:spPr>
        <p:txBody>
          <a:bodyPr anchor="ctr">
            <a:normAutofit/>
          </a:bodyPr>
          <a:lstStyle/>
          <a:p>
            <a:r>
              <a:rPr lang="en-US" sz="1800" dirty="0"/>
              <a:t>The steps followed in ethical decision-making process would include the following (</a:t>
            </a:r>
            <a:r>
              <a:rPr lang="en-US" sz="1800" dirty="0" err="1"/>
              <a:t>Palti</a:t>
            </a:r>
            <a:r>
              <a:rPr lang="en-US" sz="1800" dirty="0"/>
              <a:t> et al, 2014)</a:t>
            </a:r>
          </a:p>
          <a:p>
            <a:r>
              <a:rPr lang="en-US" sz="1800" dirty="0"/>
              <a:t>1. Determine the facts of the situation:   the decision maker should make an honest effort to understand the problem. </a:t>
            </a:r>
          </a:p>
          <a:p>
            <a:r>
              <a:rPr lang="en-US" sz="1800" dirty="0"/>
              <a:t>2. Identifying the ethical issues involved is the in making responsible decisions. </a:t>
            </a:r>
          </a:p>
          <a:p>
            <a:r>
              <a:rPr lang="en-US" sz="1800" dirty="0"/>
              <a:t>3.	Identify relevant factors like stakeholders or laws or professional codes and consider the situation from their point of view who will be affected by a decision, policy or operation of a firm.</a:t>
            </a:r>
          </a:p>
          <a:p>
            <a:endParaRPr lang="en-US" sz="1700" dirty="0"/>
          </a:p>
        </p:txBody>
      </p:sp>
    </p:spTree>
    <p:extLst>
      <p:ext uri="{BB962C8B-B14F-4D97-AF65-F5344CB8AC3E}">
        <p14:creationId xmlns:p14="http://schemas.microsoft.com/office/powerpoint/2010/main" val="18119981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aph on document with pen">
            <a:extLst>
              <a:ext uri="{FF2B5EF4-FFF2-40B4-BE49-F238E27FC236}">
                <a16:creationId xmlns:a16="http://schemas.microsoft.com/office/drawing/2014/main" id="{5F5E162F-6EF0-658A-5A86-4CF1A8259663}"/>
              </a:ext>
            </a:extLst>
          </p:cNvPr>
          <p:cNvPicPr>
            <a:picLocks noChangeAspect="1"/>
          </p:cNvPicPr>
          <p:nvPr/>
        </p:nvPicPr>
        <p:blipFill rotWithShape="1">
          <a:blip r:embed="rId2"/>
          <a:srcRect l="30532" r="16809"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CCBF6D-A517-4DE1-97B4-8A7D58581FE6}"/>
              </a:ext>
            </a:extLst>
          </p:cNvPr>
          <p:cNvSpPr>
            <a:spLocks noGrp="1"/>
          </p:cNvSpPr>
          <p:nvPr>
            <p:ph type="title"/>
          </p:nvPr>
        </p:nvSpPr>
        <p:spPr>
          <a:xfrm>
            <a:off x="6115317" y="405685"/>
            <a:ext cx="5464968" cy="1559301"/>
          </a:xfrm>
        </p:spPr>
        <p:txBody>
          <a:bodyPr>
            <a:normAutofit/>
          </a:bodyPr>
          <a:lstStyle/>
          <a:p>
            <a:r>
              <a:rPr lang="en-US" sz="4000"/>
              <a:t>Ethical decision-making process</a:t>
            </a:r>
          </a:p>
        </p:txBody>
      </p:sp>
      <p:sp>
        <p:nvSpPr>
          <p:cNvPr id="3" name="Content Placeholder 2">
            <a:extLst>
              <a:ext uri="{FF2B5EF4-FFF2-40B4-BE49-F238E27FC236}">
                <a16:creationId xmlns:a16="http://schemas.microsoft.com/office/drawing/2014/main" id="{DC493076-0931-2243-27D3-9EA8C48AEF1D}"/>
              </a:ext>
            </a:extLst>
          </p:cNvPr>
          <p:cNvSpPr>
            <a:spLocks noGrp="1"/>
          </p:cNvSpPr>
          <p:nvPr>
            <p:ph idx="1"/>
          </p:nvPr>
        </p:nvSpPr>
        <p:spPr>
          <a:xfrm>
            <a:off x="5897689" y="1828800"/>
            <a:ext cx="5464968" cy="4411278"/>
          </a:xfrm>
        </p:spPr>
        <p:txBody>
          <a:bodyPr anchor="ctr">
            <a:normAutofit/>
          </a:bodyPr>
          <a:lstStyle/>
          <a:p>
            <a:r>
              <a:rPr lang="en-US" sz="1800" dirty="0"/>
              <a:t>4. Consider the available alternatives which is also called the moral imagination. </a:t>
            </a:r>
          </a:p>
          <a:p>
            <a:r>
              <a:rPr lang="en-US" sz="1800" dirty="0"/>
              <a:t>5. Compare and weigh the alternatives which create a mental spreadsheet that evaluates the impact of each alternative devised on each stakeholder. </a:t>
            </a:r>
          </a:p>
          <a:p>
            <a:r>
              <a:rPr lang="en-US" sz="1800" dirty="0"/>
              <a:t>6. Make a rational and reasonable decision or select a course of action among the supported ethical alternatives.</a:t>
            </a:r>
          </a:p>
          <a:p>
            <a:r>
              <a:rPr lang="en-US" sz="1800" dirty="0"/>
              <a:t>7. Evaluate the implications of the selected course of action to monitor and learn from the outcomes and to modify the actions according to face with the similar challenges in the future.</a:t>
            </a:r>
          </a:p>
          <a:p>
            <a:endParaRPr lang="en-US" sz="1700" dirty="0"/>
          </a:p>
        </p:txBody>
      </p:sp>
    </p:spTree>
    <p:extLst>
      <p:ext uri="{BB962C8B-B14F-4D97-AF65-F5344CB8AC3E}">
        <p14:creationId xmlns:p14="http://schemas.microsoft.com/office/powerpoint/2010/main" val="29086547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aph on document with pen">
            <a:extLst>
              <a:ext uri="{FF2B5EF4-FFF2-40B4-BE49-F238E27FC236}">
                <a16:creationId xmlns:a16="http://schemas.microsoft.com/office/drawing/2014/main" id="{CEA2DB70-AB1A-E9FD-CF2B-5BE9CE709DD5}"/>
              </a:ext>
            </a:extLst>
          </p:cNvPr>
          <p:cNvPicPr>
            <a:picLocks noChangeAspect="1"/>
          </p:cNvPicPr>
          <p:nvPr/>
        </p:nvPicPr>
        <p:blipFill rotWithShape="1">
          <a:blip r:embed="rId2"/>
          <a:srcRect l="30532" r="16809"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11D6C7-8A46-1F78-11B0-A7F5FDC685A6}"/>
              </a:ext>
            </a:extLst>
          </p:cNvPr>
          <p:cNvSpPr>
            <a:spLocks noGrp="1"/>
          </p:cNvSpPr>
          <p:nvPr>
            <p:ph type="title"/>
          </p:nvPr>
        </p:nvSpPr>
        <p:spPr>
          <a:xfrm>
            <a:off x="6115317" y="405685"/>
            <a:ext cx="5464968" cy="1559301"/>
          </a:xfrm>
        </p:spPr>
        <p:txBody>
          <a:bodyPr>
            <a:normAutofit/>
          </a:bodyPr>
          <a:lstStyle/>
          <a:p>
            <a:r>
              <a:rPr lang="en-US" sz="3400"/>
              <a:t>Drawbacks to ethical marketing management</a:t>
            </a:r>
            <a:br>
              <a:rPr lang="en-US" sz="3400"/>
            </a:br>
            <a:endParaRPr lang="en-US" sz="3400"/>
          </a:p>
        </p:txBody>
      </p:sp>
      <p:sp>
        <p:nvSpPr>
          <p:cNvPr id="3" name="Content Placeholder 2">
            <a:extLst>
              <a:ext uri="{FF2B5EF4-FFF2-40B4-BE49-F238E27FC236}">
                <a16:creationId xmlns:a16="http://schemas.microsoft.com/office/drawing/2014/main" id="{2ED57595-C3E5-E02F-581F-708E8AAA7885}"/>
              </a:ext>
            </a:extLst>
          </p:cNvPr>
          <p:cNvSpPr>
            <a:spLocks noGrp="1"/>
          </p:cNvSpPr>
          <p:nvPr>
            <p:ph idx="1"/>
          </p:nvPr>
        </p:nvSpPr>
        <p:spPr>
          <a:xfrm>
            <a:off x="6115317" y="1964985"/>
            <a:ext cx="5410198" cy="4487329"/>
          </a:xfrm>
        </p:spPr>
        <p:txBody>
          <a:bodyPr anchor="ctr">
            <a:normAutofit/>
          </a:bodyPr>
          <a:lstStyle/>
          <a:p>
            <a:r>
              <a:rPr lang="en-US" sz="1800" dirty="0"/>
              <a:t>While practicing ethics in marketing management is essential for long-term success and building consumer trust, it can also present certain challenges and drawbacks. </a:t>
            </a:r>
          </a:p>
          <a:p>
            <a:r>
              <a:rPr lang="en-US" sz="1800" dirty="0"/>
              <a:t>1. Increased Costs: these would include:</a:t>
            </a:r>
          </a:p>
          <a:p>
            <a:r>
              <a:rPr lang="en-US" sz="1800" dirty="0"/>
              <a:t>Higher Quality Materials </a:t>
            </a:r>
          </a:p>
          <a:p>
            <a:r>
              <a:rPr lang="en-US" sz="1800" dirty="0"/>
              <a:t>Fair Labor Practices</a:t>
            </a:r>
          </a:p>
          <a:p>
            <a:r>
              <a:rPr lang="en-US" sz="1800" dirty="0"/>
              <a:t>Compliance and Oversight </a:t>
            </a:r>
          </a:p>
          <a:p>
            <a:r>
              <a:rPr lang="en-US" sz="1800" dirty="0"/>
              <a:t>2. Competitive disadvantage </a:t>
            </a:r>
          </a:p>
          <a:p>
            <a:r>
              <a:rPr lang="en-US" sz="1800" dirty="0"/>
              <a:t>Pricing Pressure </a:t>
            </a:r>
          </a:p>
          <a:p>
            <a:r>
              <a:rPr lang="en-US" sz="1800" dirty="0"/>
              <a:t>Market Share</a:t>
            </a:r>
          </a:p>
        </p:txBody>
      </p:sp>
    </p:spTree>
    <p:extLst>
      <p:ext uri="{BB962C8B-B14F-4D97-AF65-F5344CB8AC3E}">
        <p14:creationId xmlns:p14="http://schemas.microsoft.com/office/powerpoint/2010/main" val="3238856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hite bulbs with a yellow one standing out">
            <a:extLst>
              <a:ext uri="{FF2B5EF4-FFF2-40B4-BE49-F238E27FC236}">
                <a16:creationId xmlns:a16="http://schemas.microsoft.com/office/drawing/2014/main" id="{84FC1E23-8CFE-B46B-1A5E-2AC0295A7D46}"/>
              </a:ext>
            </a:extLst>
          </p:cNvPr>
          <p:cNvPicPr>
            <a:picLocks noChangeAspect="1"/>
          </p:cNvPicPr>
          <p:nvPr/>
        </p:nvPicPr>
        <p:blipFill rotWithShape="1">
          <a:blip r:embed="rId2"/>
          <a:srcRect l="15736" r="31605"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11D6C7-8A46-1F78-11B0-A7F5FDC685A6}"/>
              </a:ext>
            </a:extLst>
          </p:cNvPr>
          <p:cNvSpPr>
            <a:spLocks noGrp="1"/>
          </p:cNvSpPr>
          <p:nvPr>
            <p:ph type="title"/>
          </p:nvPr>
        </p:nvSpPr>
        <p:spPr>
          <a:xfrm>
            <a:off x="6115317" y="405685"/>
            <a:ext cx="5464968" cy="1559301"/>
          </a:xfrm>
        </p:spPr>
        <p:txBody>
          <a:bodyPr>
            <a:normAutofit/>
          </a:bodyPr>
          <a:lstStyle/>
          <a:p>
            <a:r>
              <a:rPr lang="en-US" sz="3400"/>
              <a:t>Drawbacks to ethical marketing management</a:t>
            </a:r>
            <a:br>
              <a:rPr lang="en-US" sz="3400"/>
            </a:br>
            <a:endParaRPr lang="en-US" sz="3400"/>
          </a:p>
        </p:txBody>
      </p:sp>
      <p:sp>
        <p:nvSpPr>
          <p:cNvPr id="3" name="Content Placeholder 2">
            <a:extLst>
              <a:ext uri="{FF2B5EF4-FFF2-40B4-BE49-F238E27FC236}">
                <a16:creationId xmlns:a16="http://schemas.microsoft.com/office/drawing/2014/main" id="{2ED57595-C3E5-E02F-581F-708E8AAA7885}"/>
              </a:ext>
            </a:extLst>
          </p:cNvPr>
          <p:cNvSpPr>
            <a:spLocks noGrp="1"/>
          </p:cNvSpPr>
          <p:nvPr>
            <p:ph idx="1"/>
          </p:nvPr>
        </p:nvSpPr>
        <p:spPr>
          <a:xfrm>
            <a:off x="6115317" y="2743200"/>
            <a:ext cx="5247340" cy="3496878"/>
          </a:xfrm>
        </p:spPr>
        <p:txBody>
          <a:bodyPr anchor="ctr">
            <a:normAutofit/>
          </a:bodyPr>
          <a:lstStyle/>
          <a:p>
            <a:r>
              <a:rPr lang="en-US" sz="1900" dirty="0"/>
              <a:t>3. Complexity and Compliance </a:t>
            </a:r>
          </a:p>
          <a:p>
            <a:r>
              <a:rPr lang="en-US" sz="1900" dirty="0"/>
              <a:t>Regulatory Landscape </a:t>
            </a:r>
          </a:p>
          <a:p>
            <a:r>
              <a:rPr lang="en-US" sz="1900" dirty="0"/>
              <a:t>Specialized Expertise </a:t>
            </a:r>
          </a:p>
          <a:p>
            <a:r>
              <a:rPr lang="en-US" sz="1900" dirty="0"/>
              <a:t>4. Slower Decision-Making •</a:t>
            </a:r>
          </a:p>
          <a:p>
            <a:r>
              <a:rPr lang="en-US" sz="1900" dirty="0"/>
              <a:t>Additional Scrutiny </a:t>
            </a:r>
          </a:p>
          <a:p>
            <a:r>
              <a:rPr lang="en-US" sz="1900" dirty="0"/>
              <a:t>Stakeholder Consultations </a:t>
            </a:r>
          </a:p>
          <a:p>
            <a:r>
              <a:rPr lang="en-US" sz="1900" dirty="0"/>
              <a:t>5. Limited Creativity </a:t>
            </a:r>
          </a:p>
          <a:p>
            <a:r>
              <a:rPr lang="en-US" sz="1900" dirty="0"/>
              <a:t>Regulatory Constraints </a:t>
            </a:r>
          </a:p>
          <a:p>
            <a:r>
              <a:rPr lang="en-US" sz="1900" dirty="0"/>
              <a:t>Avoidance of Controversial Topics</a:t>
            </a:r>
          </a:p>
        </p:txBody>
      </p:sp>
    </p:spTree>
    <p:extLst>
      <p:ext uri="{BB962C8B-B14F-4D97-AF65-F5344CB8AC3E}">
        <p14:creationId xmlns:p14="http://schemas.microsoft.com/office/powerpoint/2010/main" val="31206195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xclamation mark on a yellow background">
            <a:extLst>
              <a:ext uri="{FF2B5EF4-FFF2-40B4-BE49-F238E27FC236}">
                <a16:creationId xmlns:a16="http://schemas.microsoft.com/office/drawing/2014/main" id="{22353FAB-0840-2BE2-6E8B-98B71EB3EFF2}"/>
              </a:ext>
            </a:extLst>
          </p:cNvPr>
          <p:cNvPicPr>
            <a:picLocks noChangeAspect="1"/>
          </p:cNvPicPr>
          <p:nvPr/>
        </p:nvPicPr>
        <p:blipFill rotWithShape="1">
          <a:blip r:embed="rId2"/>
          <a:srcRect l="26875" r="13958"/>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11D6C7-8A46-1F78-11B0-A7F5FDC685A6}"/>
              </a:ext>
            </a:extLst>
          </p:cNvPr>
          <p:cNvSpPr>
            <a:spLocks noGrp="1"/>
          </p:cNvSpPr>
          <p:nvPr>
            <p:ph type="title"/>
          </p:nvPr>
        </p:nvSpPr>
        <p:spPr>
          <a:xfrm>
            <a:off x="6115317" y="405685"/>
            <a:ext cx="5464968" cy="1559301"/>
          </a:xfrm>
        </p:spPr>
        <p:txBody>
          <a:bodyPr>
            <a:normAutofit/>
          </a:bodyPr>
          <a:lstStyle/>
          <a:p>
            <a:r>
              <a:rPr lang="en-US" sz="3400"/>
              <a:t>Drawbacks to ethical marketing management</a:t>
            </a:r>
            <a:br>
              <a:rPr lang="en-US" sz="3400"/>
            </a:br>
            <a:endParaRPr lang="en-US" sz="3400"/>
          </a:p>
        </p:txBody>
      </p:sp>
      <p:sp>
        <p:nvSpPr>
          <p:cNvPr id="3" name="Content Placeholder 2">
            <a:extLst>
              <a:ext uri="{FF2B5EF4-FFF2-40B4-BE49-F238E27FC236}">
                <a16:creationId xmlns:a16="http://schemas.microsoft.com/office/drawing/2014/main" id="{2ED57595-C3E5-E02F-581F-708E8AAA7885}"/>
              </a:ext>
            </a:extLst>
          </p:cNvPr>
          <p:cNvSpPr>
            <a:spLocks noGrp="1"/>
          </p:cNvSpPr>
          <p:nvPr>
            <p:ph idx="1"/>
          </p:nvPr>
        </p:nvSpPr>
        <p:spPr>
          <a:xfrm>
            <a:off x="6115317" y="2743200"/>
            <a:ext cx="5247340" cy="3496878"/>
          </a:xfrm>
        </p:spPr>
        <p:txBody>
          <a:bodyPr anchor="ctr">
            <a:normAutofit/>
          </a:bodyPr>
          <a:lstStyle/>
          <a:p>
            <a:r>
              <a:rPr lang="en-US" sz="2000"/>
              <a:t>6. Market Limitations</a:t>
            </a:r>
          </a:p>
          <a:p>
            <a:r>
              <a:rPr lang="en-US" sz="2000"/>
              <a:t>Vulnerable Populations </a:t>
            </a:r>
          </a:p>
          <a:p>
            <a:r>
              <a:rPr lang="en-US" sz="2000"/>
              <a:t>Aggressive Tactics </a:t>
            </a:r>
          </a:p>
          <a:p>
            <a:r>
              <a:rPr lang="en-US" sz="2000"/>
              <a:t>7. Higher Prices for Consumers </a:t>
            </a:r>
          </a:p>
          <a:p>
            <a:r>
              <a:rPr lang="en-US" sz="2000"/>
              <a:t>8. Risk of Ethical Dilemmas that include:</a:t>
            </a:r>
          </a:p>
          <a:p>
            <a:r>
              <a:rPr lang="en-US" sz="2000"/>
              <a:t>Gray Areas </a:t>
            </a:r>
          </a:p>
          <a:p>
            <a:r>
              <a:rPr lang="en-US" sz="2000"/>
              <a:t>Reputational Risk</a:t>
            </a:r>
          </a:p>
          <a:p>
            <a:endParaRPr lang="en-US" sz="2000"/>
          </a:p>
        </p:txBody>
      </p:sp>
    </p:spTree>
    <p:extLst>
      <p:ext uri="{BB962C8B-B14F-4D97-AF65-F5344CB8AC3E}">
        <p14:creationId xmlns:p14="http://schemas.microsoft.com/office/powerpoint/2010/main" val="6333905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11D6C7-8A46-1F78-11B0-A7F5FDC685A6}"/>
              </a:ext>
            </a:extLst>
          </p:cNvPr>
          <p:cNvSpPr>
            <a:spLocks noGrp="1"/>
          </p:cNvSpPr>
          <p:nvPr>
            <p:ph type="title"/>
          </p:nvPr>
        </p:nvSpPr>
        <p:spPr>
          <a:xfrm>
            <a:off x="761800" y="762001"/>
            <a:ext cx="5334197" cy="1708242"/>
          </a:xfrm>
        </p:spPr>
        <p:txBody>
          <a:bodyPr anchor="ctr">
            <a:normAutofit/>
          </a:bodyPr>
          <a:lstStyle/>
          <a:p>
            <a:r>
              <a:rPr lang="en-US" sz="3700"/>
              <a:t>Drawbacks to ethical marketing management</a:t>
            </a:r>
            <a:br>
              <a:rPr lang="en-US" sz="3700"/>
            </a:br>
            <a:endParaRPr lang="en-US" sz="3700"/>
          </a:p>
        </p:txBody>
      </p:sp>
      <p:sp>
        <p:nvSpPr>
          <p:cNvPr id="3" name="Content Placeholder 2">
            <a:extLst>
              <a:ext uri="{FF2B5EF4-FFF2-40B4-BE49-F238E27FC236}">
                <a16:creationId xmlns:a16="http://schemas.microsoft.com/office/drawing/2014/main" id="{2ED57595-C3E5-E02F-581F-708E8AAA7885}"/>
              </a:ext>
            </a:extLst>
          </p:cNvPr>
          <p:cNvSpPr>
            <a:spLocks noGrp="1"/>
          </p:cNvSpPr>
          <p:nvPr>
            <p:ph idx="1"/>
          </p:nvPr>
        </p:nvSpPr>
        <p:spPr>
          <a:xfrm>
            <a:off x="513347" y="1812758"/>
            <a:ext cx="6128085" cy="4924926"/>
          </a:xfrm>
        </p:spPr>
        <p:txBody>
          <a:bodyPr anchor="ctr">
            <a:normAutofit lnSpcReduction="10000"/>
          </a:bodyPr>
          <a:lstStyle/>
          <a:p>
            <a:endParaRPr lang="en-US" sz="2000" dirty="0"/>
          </a:p>
          <a:p>
            <a:r>
              <a:rPr lang="en-US" sz="2000" dirty="0"/>
              <a:t>9. Stakeholder Pressure</a:t>
            </a:r>
          </a:p>
          <a:p>
            <a:r>
              <a:rPr lang="en-US" sz="2000" dirty="0"/>
              <a:t>Conflicting Demands </a:t>
            </a:r>
          </a:p>
          <a:p>
            <a:r>
              <a:rPr lang="en-US" sz="2000" dirty="0"/>
              <a:t>Investor Expectations </a:t>
            </a:r>
          </a:p>
          <a:p>
            <a:r>
              <a:rPr lang="en-US" sz="2000" dirty="0"/>
              <a:t>10. Short-Term Profitability Impact</a:t>
            </a:r>
          </a:p>
          <a:p>
            <a:r>
              <a:rPr lang="en-US" sz="2000" dirty="0"/>
              <a:t>Investment vs. Return </a:t>
            </a:r>
          </a:p>
          <a:p>
            <a:r>
              <a:rPr lang="en-US" sz="2000" dirty="0"/>
              <a:t>Market Acceptance </a:t>
            </a:r>
          </a:p>
          <a:p>
            <a:r>
              <a:rPr lang="en-US" sz="2000" dirty="0"/>
              <a:t>Despite these challenges, many companies find that committing to ethical marketing yields significant long-term benefits, such as enhanced brand loyalty, a strong reputation, and greater resilience against regulatory and market changes. </a:t>
            </a:r>
          </a:p>
          <a:p>
            <a:r>
              <a:rPr lang="en-US" sz="2000" dirty="0"/>
              <a:t>The focus on ethics can ultimately lead to sustainable growth and a competitive advantage in the eyes of socially conscious consumers.</a:t>
            </a:r>
          </a:p>
          <a:p>
            <a:endParaRPr lang="en-US" sz="1300" dirty="0"/>
          </a:p>
        </p:txBody>
      </p:sp>
      <p:pic>
        <p:nvPicPr>
          <p:cNvPr id="14" name="Picture 13" descr="Desk with productivity items">
            <a:extLst>
              <a:ext uri="{FF2B5EF4-FFF2-40B4-BE49-F238E27FC236}">
                <a16:creationId xmlns:a16="http://schemas.microsoft.com/office/drawing/2014/main" id="{5348045E-1A3B-03B6-9C5D-80E45EBCD93E}"/>
              </a:ext>
            </a:extLst>
          </p:cNvPr>
          <p:cNvPicPr>
            <a:picLocks noChangeAspect="1"/>
          </p:cNvPicPr>
          <p:nvPr/>
        </p:nvPicPr>
        <p:blipFill rotWithShape="1">
          <a:blip r:embed="rId2"/>
          <a:srcRect l="31706" r="16457"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2238720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E9662436-8309-8804-A454-786D88EBB9E7}"/>
              </a:ext>
            </a:extLst>
          </p:cNvPr>
          <p:cNvSpPr>
            <a:spLocks noGrp="1"/>
          </p:cNvSpPr>
          <p:nvPr>
            <p:ph type="title"/>
          </p:nvPr>
        </p:nvSpPr>
        <p:spPr>
          <a:xfrm>
            <a:off x="838200" y="669925"/>
            <a:ext cx="4508946" cy="1325563"/>
          </a:xfrm>
        </p:spPr>
        <p:txBody>
          <a:bodyPr anchor="b">
            <a:normAutofit/>
          </a:bodyPr>
          <a:lstStyle/>
          <a:p>
            <a:pPr algn="r"/>
            <a:r>
              <a:rPr lang="en-US">
                <a:solidFill>
                  <a:schemeClr val="bg1"/>
                </a:solidFill>
              </a:rPr>
              <a:t>References </a:t>
            </a:r>
          </a:p>
        </p:txBody>
      </p:sp>
      <p:cxnSp>
        <p:nvCxnSpPr>
          <p:cNvPr id="10" name="Straight Connector 9">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2026340"/>
            <a:ext cx="522093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DA56894-5FBE-C6A5-3708-BC75B2BC0965}"/>
              </a:ext>
            </a:extLst>
          </p:cNvPr>
          <p:cNvSpPr>
            <a:spLocks noGrp="1"/>
          </p:cNvSpPr>
          <p:nvPr>
            <p:ph idx="1"/>
          </p:nvPr>
        </p:nvSpPr>
        <p:spPr>
          <a:xfrm>
            <a:off x="1392667" y="2398957"/>
            <a:ext cx="9406666" cy="3526144"/>
          </a:xfrm>
        </p:spPr>
        <p:txBody>
          <a:bodyPr>
            <a:normAutofit/>
          </a:bodyPr>
          <a:lstStyle/>
          <a:p>
            <a:r>
              <a:rPr lang="en-US" sz="1400">
                <a:solidFill>
                  <a:schemeClr val="bg1"/>
                </a:solidFill>
              </a:rPr>
              <a:t>Chan, T.S. and Armstrong, Robert W. (1999). “Comparative Ethical Report Card: A Study of Australian and Canadian Managers’ Perceptions of International Marketing Ethics Problems.” Journal of Business Ethics, Vol. 18, Iss. 1, 3–15.</a:t>
            </a:r>
          </a:p>
          <a:p>
            <a:r>
              <a:rPr lang="en-US" sz="1400">
                <a:solidFill>
                  <a:schemeClr val="bg1"/>
                </a:solidFill>
              </a:rPr>
              <a:t>Chonko, Lawrence B. and Hunt, Shelby D. (2000). “Ethics and Marketing Management: A Retrospective and Prospective Commentary.” Journal of Business Research, Vol. 50, Iss. 3, 235–44.</a:t>
            </a:r>
          </a:p>
          <a:p>
            <a:r>
              <a:rPr lang="en-US" sz="1400">
                <a:solidFill>
                  <a:schemeClr val="bg1"/>
                </a:solidFill>
              </a:rPr>
              <a:t>Chonko, Lawrence B. and Hunt, Shelby D. (2000). “Ethics and Marketing Management: A Retrospective and Prospective Commentary.” Journal of Business Research, Vol. 50, Iss. 3, 235–44.</a:t>
            </a:r>
          </a:p>
          <a:p>
            <a:r>
              <a:rPr lang="en-US" sz="1400">
                <a:solidFill>
                  <a:schemeClr val="bg1"/>
                </a:solidFill>
              </a:rPr>
              <a:t>Craig, Samuel and Douglas, Susan P. (2000). International Marketing Research. Chichester, W. Sussex: John Wiley.</a:t>
            </a:r>
          </a:p>
          <a:p>
            <a:r>
              <a:rPr lang="en-US" sz="1400">
                <a:solidFill>
                  <a:schemeClr val="bg1"/>
                </a:solidFill>
              </a:rPr>
              <a:t>Donaldson, Thomas and Dunfee, Thomas W. (1999). “When Ethics Travel: The Promise and Peril of Global Business Ethics.” California Management Review, Vol. 41, No. 4, 45–63.</a:t>
            </a:r>
          </a:p>
          <a:p>
            <a:r>
              <a:rPr lang="en-US" sz="1400">
                <a:solidFill>
                  <a:schemeClr val="bg1"/>
                </a:solidFill>
              </a:rPr>
              <a:t>Ferrell O.C (2005) , “A Framework for Understanding Organizational Ethics: New Challenges for Business Schools and Corporate Leaders”. R.A. Peterson and O.C. Ferrell, (eds.) Armonk, New York: M.E. Sharpe, pp. 3-17.</a:t>
            </a:r>
          </a:p>
          <a:p>
            <a:r>
              <a:rPr lang="en-US" sz="1400">
                <a:solidFill>
                  <a:schemeClr val="bg1"/>
                </a:solidFill>
              </a:rPr>
              <a:t>IMCO, ( 2012)  “Internal Market and Consumer Protection: Misleading Packaging Practices”, Directorate- General for Internal Policies, European Parliament: Policy Department A: Scientific and Economic Policy,.</a:t>
            </a:r>
          </a:p>
          <a:p>
            <a:endParaRPr lang="en-US" sz="1400">
              <a:solidFill>
                <a:schemeClr val="bg1"/>
              </a:solidFill>
            </a:endParaRPr>
          </a:p>
        </p:txBody>
      </p:sp>
      <p:sp>
        <p:nvSpPr>
          <p:cNvPr id="12" name="Rectangle 11">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103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E9662436-8309-8804-A454-786D88EBB9E7}"/>
              </a:ext>
            </a:extLst>
          </p:cNvPr>
          <p:cNvSpPr>
            <a:spLocks noGrp="1"/>
          </p:cNvSpPr>
          <p:nvPr>
            <p:ph type="title"/>
          </p:nvPr>
        </p:nvSpPr>
        <p:spPr>
          <a:xfrm>
            <a:off x="838200" y="669925"/>
            <a:ext cx="4508946" cy="1325563"/>
          </a:xfrm>
        </p:spPr>
        <p:txBody>
          <a:bodyPr anchor="b">
            <a:normAutofit/>
          </a:bodyPr>
          <a:lstStyle/>
          <a:p>
            <a:pPr algn="r"/>
            <a:r>
              <a:rPr lang="en-US">
                <a:solidFill>
                  <a:schemeClr val="bg1"/>
                </a:solidFill>
              </a:rPr>
              <a:t>References </a:t>
            </a:r>
          </a:p>
        </p:txBody>
      </p:sp>
      <p:cxnSp>
        <p:nvCxnSpPr>
          <p:cNvPr id="10" name="Straight Connector 9">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2026340"/>
            <a:ext cx="522093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DA56894-5FBE-C6A5-3708-BC75B2BC0965}"/>
              </a:ext>
            </a:extLst>
          </p:cNvPr>
          <p:cNvSpPr>
            <a:spLocks noGrp="1"/>
          </p:cNvSpPr>
          <p:nvPr>
            <p:ph idx="1"/>
          </p:nvPr>
        </p:nvSpPr>
        <p:spPr>
          <a:xfrm>
            <a:off x="1392667" y="2398957"/>
            <a:ext cx="9406666" cy="3526144"/>
          </a:xfrm>
        </p:spPr>
        <p:txBody>
          <a:bodyPr>
            <a:normAutofit/>
          </a:bodyPr>
          <a:lstStyle/>
          <a:p>
            <a:r>
              <a:rPr lang="en-US" sz="1600">
                <a:solidFill>
                  <a:schemeClr val="bg1"/>
                </a:solidFill>
              </a:rPr>
              <a:t>J. Tsalikis and D. Fritzsch (1989), “Business Ethics: A Literature Review with a Focus on Marketing Ethics” Journal of Business Ethics, 8(2), pp. 695-743.</a:t>
            </a:r>
          </a:p>
          <a:p>
            <a:r>
              <a:rPr lang="en-US" sz="1600">
                <a:solidFill>
                  <a:schemeClr val="bg1"/>
                </a:solidFill>
              </a:rPr>
              <a:t>Lawrence, Anne T. and Weber, James (2011). Business and Society: Stakeholders, Ethics, Public Policy. New York: McGraw-Hill.</a:t>
            </a:r>
          </a:p>
          <a:p>
            <a:r>
              <a:rPr lang="en-US" sz="1600">
                <a:solidFill>
                  <a:schemeClr val="bg1"/>
                </a:solidFill>
              </a:rPr>
              <a:t>Lindfelt L.L and Tornroos J. (2006) Ethics and value creation in business research: comparing two approaches, European Journal of Marketing Vol. 40 No. 3/4,  pp. 328-351</a:t>
            </a:r>
          </a:p>
          <a:p>
            <a:r>
              <a:rPr lang="en-US" sz="1600">
                <a:solidFill>
                  <a:schemeClr val="bg1"/>
                </a:solidFill>
              </a:rPr>
              <a:t>Lumen learning (n.d) Principles of marketing https://biz.libretexts.org/@go/page/16164 </a:t>
            </a:r>
          </a:p>
          <a:p>
            <a:r>
              <a:rPr lang="en-US" sz="1600">
                <a:solidFill>
                  <a:schemeClr val="bg1"/>
                </a:solidFill>
              </a:rPr>
              <a:t>Murphy P.E (2005). Ethical Marketing, Upper Saddle River, NJ: Pearson Education.</a:t>
            </a:r>
          </a:p>
          <a:p>
            <a:r>
              <a:rPr lang="en-US" sz="1600">
                <a:solidFill>
                  <a:schemeClr val="bg1"/>
                </a:solidFill>
              </a:rPr>
              <a:t>Parilti N, ,Demirgüneş B. K and  Özsaçmaci B.(2014) Ethical issues in marketing: an application for understanding ethical decision making  https://www.researchgate.net/publication/ </a:t>
            </a:r>
          </a:p>
          <a:p>
            <a:r>
              <a:rPr lang="en-US" sz="1600">
                <a:solidFill>
                  <a:schemeClr val="bg1"/>
                </a:solidFill>
              </a:rPr>
              <a:t>Singhapakdi, A., Vitell, S. J. and Kraft, K. L (1996) ., “Moral Intensity and Ethical of Marketing Professionals Decision-Making”, Journal of Business Research 36, pp. 245-255</a:t>
            </a:r>
          </a:p>
          <a:p>
            <a:endParaRPr lang="en-US" sz="1600">
              <a:solidFill>
                <a:schemeClr val="bg1"/>
              </a:solidFill>
            </a:endParaRPr>
          </a:p>
        </p:txBody>
      </p:sp>
      <p:sp>
        <p:nvSpPr>
          <p:cNvPr id="12" name="Rectangle 11">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709716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5B181D-2A87-FF08-036D-FBF453648B91}"/>
              </a:ext>
            </a:extLst>
          </p:cNvPr>
          <p:cNvSpPr>
            <a:spLocks noGrp="1"/>
          </p:cNvSpPr>
          <p:nvPr>
            <p:ph type="title"/>
          </p:nvPr>
        </p:nvSpPr>
        <p:spPr>
          <a:xfrm>
            <a:off x="761803" y="350196"/>
            <a:ext cx="4646904" cy="1624520"/>
          </a:xfrm>
        </p:spPr>
        <p:txBody>
          <a:bodyPr anchor="ctr">
            <a:normAutofit/>
          </a:bodyPr>
          <a:lstStyle/>
          <a:p>
            <a:r>
              <a:rPr lang="en-US" sz="4000"/>
              <a:t>End </a:t>
            </a:r>
          </a:p>
        </p:txBody>
      </p:sp>
      <p:sp>
        <p:nvSpPr>
          <p:cNvPr id="3" name="Content Placeholder 2">
            <a:extLst>
              <a:ext uri="{FF2B5EF4-FFF2-40B4-BE49-F238E27FC236}">
                <a16:creationId xmlns:a16="http://schemas.microsoft.com/office/drawing/2014/main" id="{47354453-8D4D-DA56-98D1-27E445268626}"/>
              </a:ext>
            </a:extLst>
          </p:cNvPr>
          <p:cNvSpPr>
            <a:spLocks noGrp="1"/>
          </p:cNvSpPr>
          <p:nvPr>
            <p:ph idx="1"/>
          </p:nvPr>
        </p:nvSpPr>
        <p:spPr>
          <a:xfrm>
            <a:off x="761802" y="2743200"/>
            <a:ext cx="4646905" cy="3613149"/>
          </a:xfrm>
        </p:spPr>
        <p:txBody>
          <a:bodyPr anchor="ctr">
            <a:normAutofit/>
          </a:bodyPr>
          <a:lstStyle/>
          <a:p>
            <a:endParaRPr lang="en-US" sz="2000"/>
          </a:p>
          <a:p>
            <a:endParaRPr lang="en-US" sz="2000"/>
          </a:p>
          <a:p>
            <a:r>
              <a:rPr lang="en-US" sz="2000"/>
              <a:t>End </a:t>
            </a:r>
          </a:p>
          <a:p>
            <a:r>
              <a:rPr lang="en-US" sz="2000"/>
              <a:t>Thank you </a:t>
            </a:r>
          </a:p>
          <a:p>
            <a:r>
              <a:rPr lang="en-US" sz="2000"/>
              <a:t>End of the course</a:t>
            </a:r>
          </a:p>
        </p:txBody>
      </p:sp>
      <p:pic>
        <p:nvPicPr>
          <p:cNvPr id="5" name="Picture 4" descr="Golf ball on green">
            <a:extLst>
              <a:ext uri="{FF2B5EF4-FFF2-40B4-BE49-F238E27FC236}">
                <a16:creationId xmlns:a16="http://schemas.microsoft.com/office/drawing/2014/main" id="{F3840FF8-FF30-B2FE-780A-C94C74E97BBD}"/>
              </a:ext>
            </a:extLst>
          </p:cNvPr>
          <p:cNvPicPr>
            <a:picLocks noChangeAspect="1"/>
          </p:cNvPicPr>
          <p:nvPr/>
        </p:nvPicPr>
        <p:blipFill rotWithShape="1">
          <a:blip r:embed="rId2"/>
          <a:srcRect l="34615" r="5984" b="-2"/>
          <a:stretch/>
        </p:blipFill>
        <p:spPr>
          <a:xfrm>
            <a:off x="6096000" y="1"/>
            <a:ext cx="6102825" cy="6858000"/>
          </a:xfrm>
          <a:prstGeom prst="rect">
            <a:avLst/>
          </a:prstGeom>
        </p:spPr>
      </p:pic>
    </p:spTree>
    <p:extLst>
      <p:ext uri="{BB962C8B-B14F-4D97-AF65-F5344CB8AC3E}">
        <p14:creationId xmlns:p14="http://schemas.microsoft.com/office/powerpoint/2010/main" val="13568023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169</TotalTime>
  <Words>2943</Words>
  <Application>Microsoft Office PowerPoint</Application>
  <PresentationFormat>Widescreen</PresentationFormat>
  <Paragraphs>227</Paragraphs>
  <Slides>34</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Aptos</vt:lpstr>
      <vt:lpstr>Aptos Display</vt:lpstr>
      <vt:lpstr>Arial</vt:lpstr>
      <vt:lpstr>Office Theme</vt:lpstr>
      <vt:lpstr>MARKETING MANAGEMENT AND STRATEGY WEEK 14 LECTURE ETHICAL ISSUES IN MARKETING MANAGEMENT</vt:lpstr>
      <vt:lpstr>Welcome </vt:lpstr>
      <vt:lpstr>Subtopics </vt:lpstr>
      <vt:lpstr>Quotes in ethics </vt:lpstr>
      <vt:lpstr>Quotes in ethics </vt:lpstr>
      <vt:lpstr>Definition and views on  ethics</vt:lpstr>
      <vt:lpstr>Definition and views on  ethics</vt:lpstr>
      <vt:lpstr>Basics of ethics in marketing management </vt:lpstr>
      <vt:lpstr>Basics of ethics in marketing management </vt:lpstr>
      <vt:lpstr>Why should the marketers be concerned about ethics. </vt:lpstr>
      <vt:lpstr>Why should the marketers be concerned about ethics. </vt:lpstr>
      <vt:lpstr>Ethical issues common in marketing management </vt:lpstr>
      <vt:lpstr>Ethical issues common in marketing management </vt:lpstr>
      <vt:lpstr>Ethical issues common in marketing management </vt:lpstr>
      <vt:lpstr>Ethical issues common in marketing management </vt:lpstr>
      <vt:lpstr>Ethical issues common in marketing management </vt:lpstr>
      <vt:lpstr>Ethical issues common in marketing management </vt:lpstr>
      <vt:lpstr>Ethical issues common in marketing management </vt:lpstr>
      <vt:lpstr>Ethical issues common in marketing management </vt:lpstr>
      <vt:lpstr>Ethical issues common in marketing management </vt:lpstr>
      <vt:lpstr>Ethical issues common in marketing management </vt:lpstr>
      <vt:lpstr>Addressing ethical challenges </vt:lpstr>
      <vt:lpstr>Addressing ethical challenges </vt:lpstr>
      <vt:lpstr>Making ethics work. </vt:lpstr>
      <vt:lpstr>Integrating ethics strategy in a business </vt:lpstr>
      <vt:lpstr>Ethical decision-making process</vt:lpstr>
      <vt:lpstr>Ethical decision-making process</vt:lpstr>
      <vt:lpstr>Drawbacks to ethical marketing management </vt:lpstr>
      <vt:lpstr>Drawbacks to ethical marketing management </vt:lpstr>
      <vt:lpstr>Drawbacks to ethical marketing management </vt:lpstr>
      <vt:lpstr>Drawbacks to ethical marketing management </vt:lpstr>
      <vt:lpstr>References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John N. Kamau</dc:creator>
  <cp:lastModifiedBy>Dr. John N. Kamau</cp:lastModifiedBy>
  <cp:revision>5</cp:revision>
  <dcterms:created xsi:type="dcterms:W3CDTF">2024-06-04T06:57:29Z</dcterms:created>
  <dcterms:modified xsi:type="dcterms:W3CDTF">2024-06-04T09:47:26Z</dcterms:modified>
</cp:coreProperties>
</file>