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9" r:id="rId33"/>
    <p:sldId id="290" r:id="rId34"/>
    <p:sldId id="291"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73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AD3115-54EC-90BA-AD64-5F6DB33691A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C662BED-5032-68C8-52AB-42752C2EA1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6F2ACEB-34B8-29AD-8482-E59351A965A5}"/>
              </a:ext>
            </a:extLst>
          </p:cNvPr>
          <p:cNvSpPr>
            <a:spLocks noGrp="1"/>
          </p:cNvSpPr>
          <p:nvPr>
            <p:ph type="dt" sz="half" idx="10"/>
          </p:nvPr>
        </p:nvSpPr>
        <p:spPr/>
        <p:txBody>
          <a:bodyPr/>
          <a:lstStyle/>
          <a:p>
            <a:fld id="{6561C8DD-3DE3-4B8E-BB39-E0D88F5CDEF2}" type="datetimeFigureOut">
              <a:rPr lang="en-US" smtClean="0"/>
              <a:t>3/18/2024</a:t>
            </a:fld>
            <a:endParaRPr lang="en-US"/>
          </a:p>
        </p:txBody>
      </p:sp>
      <p:sp>
        <p:nvSpPr>
          <p:cNvPr id="5" name="Footer Placeholder 4">
            <a:extLst>
              <a:ext uri="{FF2B5EF4-FFF2-40B4-BE49-F238E27FC236}">
                <a16:creationId xmlns:a16="http://schemas.microsoft.com/office/drawing/2014/main" id="{C2638EE4-122B-8FC9-A727-CFF184EE3B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3D47CFF-7AB9-65E5-832F-099B0E417E26}"/>
              </a:ext>
            </a:extLst>
          </p:cNvPr>
          <p:cNvSpPr>
            <a:spLocks noGrp="1"/>
          </p:cNvSpPr>
          <p:nvPr>
            <p:ph type="sldNum" sz="quarter" idx="12"/>
          </p:nvPr>
        </p:nvSpPr>
        <p:spPr/>
        <p:txBody>
          <a:bodyPr/>
          <a:lstStyle/>
          <a:p>
            <a:fld id="{3B5FA797-198B-4B1B-9E63-315A053A483B}" type="slidenum">
              <a:rPr lang="en-US" smtClean="0"/>
              <a:t>‹#›</a:t>
            </a:fld>
            <a:endParaRPr lang="en-US"/>
          </a:p>
        </p:txBody>
      </p:sp>
    </p:spTree>
    <p:extLst>
      <p:ext uri="{BB962C8B-B14F-4D97-AF65-F5344CB8AC3E}">
        <p14:creationId xmlns:p14="http://schemas.microsoft.com/office/powerpoint/2010/main" val="10078102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A27512-4888-9B76-00DA-7744C0D6EC5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107B1CF-82E7-173D-0C18-2A843B59A2A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C50C45-7E69-5243-8B71-B7819A566A7B}"/>
              </a:ext>
            </a:extLst>
          </p:cNvPr>
          <p:cNvSpPr>
            <a:spLocks noGrp="1"/>
          </p:cNvSpPr>
          <p:nvPr>
            <p:ph type="dt" sz="half" idx="10"/>
          </p:nvPr>
        </p:nvSpPr>
        <p:spPr/>
        <p:txBody>
          <a:bodyPr/>
          <a:lstStyle/>
          <a:p>
            <a:fld id="{6561C8DD-3DE3-4B8E-BB39-E0D88F5CDEF2}" type="datetimeFigureOut">
              <a:rPr lang="en-US" smtClean="0"/>
              <a:t>3/18/2024</a:t>
            </a:fld>
            <a:endParaRPr lang="en-US"/>
          </a:p>
        </p:txBody>
      </p:sp>
      <p:sp>
        <p:nvSpPr>
          <p:cNvPr id="5" name="Footer Placeholder 4">
            <a:extLst>
              <a:ext uri="{FF2B5EF4-FFF2-40B4-BE49-F238E27FC236}">
                <a16:creationId xmlns:a16="http://schemas.microsoft.com/office/drawing/2014/main" id="{815ECA4F-BA02-C33F-9603-D6E796C4E4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DDFD3C-1A60-67D0-C8E5-4EECBCDCD43D}"/>
              </a:ext>
            </a:extLst>
          </p:cNvPr>
          <p:cNvSpPr>
            <a:spLocks noGrp="1"/>
          </p:cNvSpPr>
          <p:nvPr>
            <p:ph type="sldNum" sz="quarter" idx="12"/>
          </p:nvPr>
        </p:nvSpPr>
        <p:spPr/>
        <p:txBody>
          <a:bodyPr/>
          <a:lstStyle/>
          <a:p>
            <a:fld id="{3B5FA797-198B-4B1B-9E63-315A053A483B}" type="slidenum">
              <a:rPr lang="en-US" smtClean="0"/>
              <a:t>‹#›</a:t>
            </a:fld>
            <a:endParaRPr lang="en-US"/>
          </a:p>
        </p:txBody>
      </p:sp>
    </p:spTree>
    <p:extLst>
      <p:ext uri="{BB962C8B-B14F-4D97-AF65-F5344CB8AC3E}">
        <p14:creationId xmlns:p14="http://schemas.microsoft.com/office/powerpoint/2010/main" val="13998641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C4726F-45D5-0E05-39E7-BE1CF3E2F4E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31A70E3-3D7D-8E31-6CF2-5F93B828697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10B44AB-272C-F0FE-0A17-B196B107F87E}"/>
              </a:ext>
            </a:extLst>
          </p:cNvPr>
          <p:cNvSpPr>
            <a:spLocks noGrp="1"/>
          </p:cNvSpPr>
          <p:nvPr>
            <p:ph type="dt" sz="half" idx="10"/>
          </p:nvPr>
        </p:nvSpPr>
        <p:spPr/>
        <p:txBody>
          <a:bodyPr/>
          <a:lstStyle/>
          <a:p>
            <a:fld id="{6561C8DD-3DE3-4B8E-BB39-E0D88F5CDEF2}" type="datetimeFigureOut">
              <a:rPr lang="en-US" smtClean="0"/>
              <a:t>3/18/2024</a:t>
            </a:fld>
            <a:endParaRPr lang="en-US"/>
          </a:p>
        </p:txBody>
      </p:sp>
      <p:sp>
        <p:nvSpPr>
          <p:cNvPr id="5" name="Footer Placeholder 4">
            <a:extLst>
              <a:ext uri="{FF2B5EF4-FFF2-40B4-BE49-F238E27FC236}">
                <a16:creationId xmlns:a16="http://schemas.microsoft.com/office/drawing/2014/main" id="{E49CD2E3-FC96-EC75-1226-43065F5DDB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1CB9FB-4FBE-CA4E-1342-4AF309F5AA9E}"/>
              </a:ext>
            </a:extLst>
          </p:cNvPr>
          <p:cNvSpPr>
            <a:spLocks noGrp="1"/>
          </p:cNvSpPr>
          <p:nvPr>
            <p:ph type="sldNum" sz="quarter" idx="12"/>
          </p:nvPr>
        </p:nvSpPr>
        <p:spPr/>
        <p:txBody>
          <a:bodyPr/>
          <a:lstStyle/>
          <a:p>
            <a:fld id="{3B5FA797-198B-4B1B-9E63-315A053A483B}" type="slidenum">
              <a:rPr lang="en-US" smtClean="0"/>
              <a:t>‹#›</a:t>
            </a:fld>
            <a:endParaRPr lang="en-US"/>
          </a:p>
        </p:txBody>
      </p:sp>
    </p:spTree>
    <p:extLst>
      <p:ext uri="{BB962C8B-B14F-4D97-AF65-F5344CB8AC3E}">
        <p14:creationId xmlns:p14="http://schemas.microsoft.com/office/powerpoint/2010/main" val="1053570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24A1C-5A3C-AB6E-34A8-36C55CF7BBB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D7EE2B4-7230-6CCE-3A17-473115423DA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A03C99B-6BF5-5E01-1B5B-7D84C73F5BA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F0DAC1A-2312-14C9-04D4-2E81CB6E89B7}"/>
              </a:ext>
            </a:extLst>
          </p:cNvPr>
          <p:cNvSpPr>
            <a:spLocks noGrp="1"/>
          </p:cNvSpPr>
          <p:nvPr>
            <p:ph type="dt" sz="half" idx="10"/>
          </p:nvPr>
        </p:nvSpPr>
        <p:spPr/>
        <p:txBody>
          <a:bodyPr/>
          <a:lstStyle/>
          <a:p>
            <a:fld id="{6561C8DD-3DE3-4B8E-BB39-E0D88F5CDEF2}" type="datetimeFigureOut">
              <a:rPr lang="en-US" smtClean="0"/>
              <a:t>3/18/2024</a:t>
            </a:fld>
            <a:endParaRPr lang="en-US"/>
          </a:p>
        </p:txBody>
      </p:sp>
      <p:sp>
        <p:nvSpPr>
          <p:cNvPr id="6" name="Footer Placeholder 5">
            <a:extLst>
              <a:ext uri="{FF2B5EF4-FFF2-40B4-BE49-F238E27FC236}">
                <a16:creationId xmlns:a16="http://schemas.microsoft.com/office/drawing/2014/main" id="{9C43A8B0-F3D4-6698-B43F-F77E8748AA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BCD8393-BBCC-B551-922F-5B194AA45E93}"/>
              </a:ext>
            </a:extLst>
          </p:cNvPr>
          <p:cNvSpPr>
            <a:spLocks noGrp="1"/>
          </p:cNvSpPr>
          <p:nvPr>
            <p:ph type="sldNum" sz="quarter" idx="12"/>
          </p:nvPr>
        </p:nvSpPr>
        <p:spPr/>
        <p:txBody>
          <a:bodyPr/>
          <a:lstStyle/>
          <a:p>
            <a:fld id="{3B5FA797-198B-4B1B-9E63-315A053A483B}" type="slidenum">
              <a:rPr lang="en-US" smtClean="0"/>
              <a:t>‹#›</a:t>
            </a:fld>
            <a:endParaRPr lang="en-US"/>
          </a:p>
        </p:txBody>
      </p:sp>
    </p:spTree>
    <p:extLst>
      <p:ext uri="{BB962C8B-B14F-4D97-AF65-F5344CB8AC3E}">
        <p14:creationId xmlns:p14="http://schemas.microsoft.com/office/powerpoint/2010/main" val="31570676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2F0EB-CA31-D05D-3F82-09263AA24DB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4A3F776-93DC-D4C8-B738-C09DB37B19F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72E345-3B10-9111-1076-2668143F412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881454A-9EE8-C904-CF21-7554C2A9FEF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E2E764E-A4BA-E767-AD48-085F88A63FE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7C3B832-4365-A9F6-6696-BD5DF8E99A09}"/>
              </a:ext>
            </a:extLst>
          </p:cNvPr>
          <p:cNvSpPr>
            <a:spLocks noGrp="1"/>
          </p:cNvSpPr>
          <p:nvPr>
            <p:ph type="dt" sz="half" idx="10"/>
          </p:nvPr>
        </p:nvSpPr>
        <p:spPr/>
        <p:txBody>
          <a:bodyPr/>
          <a:lstStyle/>
          <a:p>
            <a:fld id="{6561C8DD-3DE3-4B8E-BB39-E0D88F5CDEF2}" type="datetimeFigureOut">
              <a:rPr lang="en-US" smtClean="0"/>
              <a:t>3/18/2024</a:t>
            </a:fld>
            <a:endParaRPr lang="en-US"/>
          </a:p>
        </p:txBody>
      </p:sp>
      <p:sp>
        <p:nvSpPr>
          <p:cNvPr id="8" name="Footer Placeholder 7">
            <a:extLst>
              <a:ext uri="{FF2B5EF4-FFF2-40B4-BE49-F238E27FC236}">
                <a16:creationId xmlns:a16="http://schemas.microsoft.com/office/drawing/2014/main" id="{54FBD343-9C87-FE28-3550-3D71B5E18A9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BC596EF-950E-9BB8-1D2F-B37B67E8F829}"/>
              </a:ext>
            </a:extLst>
          </p:cNvPr>
          <p:cNvSpPr>
            <a:spLocks noGrp="1"/>
          </p:cNvSpPr>
          <p:nvPr>
            <p:ph type="sldNum" sz="quarter" idx="12"/>
          </p:nvPr>
        </p:nvSpPr>
        <p:spPr/>
        <p:txBody>
          <a:bodyPr/>
          <a:lstStyle/>
          <a:p>
            <a:fld id="{3B5FA797-198B-4B1B-9E63-315A053A483B}" type="slidenum">
              <a:rPr lang="en-US" smtClean="0"/>
              <a:t>‹#›</a:t>
            </a:fld>
            <a:endParaRPr lang="en-US"/>
          </a:p>
        </p:txBody>
      </p:sp>
    </p:spTree>
    <p:extLst>
      <p:ext uri="{BB962C8B-B14F-4D97-AF65-F5344CB8AC3E}">
        <p14:creationId xmlns:p14="http://schemas.microsoft.com/office/powerpoint/2010/main" val="33289493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AA78F5-BE05-BFE8-6058-9DE343C9B6D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3DCE6A7-7C3A-E9F1-23F9-6B21AC7E3794}"/>
              </a:ext>
            </a:extLst>
          </p:cNvPr>
          <p:cNvSpPr>
            <a:spLocks noGrp="1"/>
          </p:cNvSpPr>
          <p:nvPr>
            <p:ph type="dt" sz="half" idx="10"/>
          </p:nvPr>
        </p:nvSpPr>
        <p:spPr/>
        <p:txBody>
          <a:bodyPr/>
          <a:lstStyle/>
          <a:p>
            <a:fld id="{6561C8DD-3DE3-4B8E-BB39-E0D88F5CDEF2}" type="datetimeFigureOut">
              <a:rPr lang="en-US" smtClean="0"/>
              <a:t>3/18/2024</a:t>
            </a:fld>
            <a:endParaRPr lang="en-US"/>
          </a:p>
        </p:txBody>
      </p:sp>
      <p:sp>
        <p:nvSpPr>
          <p:cNvPr id="4" name="Footer Placeholder 3">
            <a:extLst>
              <a:ext uri="{FF2B5EF4-FFF2-40B4-BE49-F238E27FC236}">
                <a16:creationId xmlns:a16="http://schemas.microsoft.com/office/drawing/2014/main" id="{7027CAF2-6B57-EC58-1A21-A21B695520B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80319C6-7E2E-E49D-0F69-A6BD059A4432}"/>
              </a:ext>
            </a:extLst>
          </p:cNvPr>
          <p:cNvSpPr>
            <a:spLocks noGrp="1"/>
          </p:cNvSpPr>
          <p:nvPr>
            <p:ph type="sldNum" sz="quarter" idx="12"/>
          </p:nvPr>
        </p:nvSpPr>
        <p:spPr/>
        <p:txBody>
          <a:bodyPr/>
          <a:lstStyle/>
          <a:p>
            <a:fld id="{3B5FA797-198B-4B1B-9E63-315A053A483B}" type="slidenum">
              <a:rPr lang="en-US" smtClean="0"/>
              <a:t>‹#›</a:t>
            </a:fld>
            <a:endParaRPr lang="en-US"/>
          </a:p>
        </p:txBody>
      </p:sp>
    </p:spTree>
    <p:extLst>
      <p:ext uri="{BB962C8B-B14F-4D97-AF65-F5344CB8AC3E}">
        <p14:creationId xmlns:p14="http://schemas.microsoft.com/office/powerpoint/2010/main" val="766920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C2A35B-DE0A-AE6C-C4DC-9A748D96A4C7}"/>
              </a:ext>
            </a:extLst>
          </p:cNvPr>
          <p:cNvSpPr>
            <a:spLocks noGrp="1"/>
          </p:cNvSpPr>
          <p:nvPr>
            <p:ph type="dt" sz="half" idx="10"/>
          </p:nvPr>
        </p:nvSpPr>
        <p:spPr/>
        <p:txBody>
          <a:bodyPr/>
          <a:lstStyle/>
          <a:p>
            <a:fld id="{6561C8DD-3DE3-4B8E-BB39-E0D88F5CDEF2}" type="datetimeFigureOut">
              <a:rPr lang="en-US" smtClean="0"/>
              <a:t>3/18/2024</a:t>
            </a:fld>
            <a:endParaRPr lang="en-US"/>
          </a:p>
        </p:txBody>
      </p:sp>
      <p:sp>
        <p:nvSpPr>
          <p:cNvPr id="3" name="Footer Placeholder 2">
            <a:extLst>
              <a:ext uri="{FF2B5EF4-FFF2-40B4-BE49-F238E27FC236}">
                <a16:creationId xmlns:a16="http://schemas.microsoft.com/office/drawing/2014/main" id="{EC017AAA-901F-292A-BAFA-E826FB80BF6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9D89E71-D1F9-F45A-1B3C-9EBA726E0832}"/>
              </a:ext>
            </a:extLst>
          </p:cNvPr>
          <p:cNvSpPr>
            <a:spLocks noGrp="1"/>
          </p:cNvSpPr>
          <p:nvPr>
            <p:ph type="sldNum" sz="quarter" idx="12"/>
          </p:nvPr>
        </p:nvSpPr>
        <p:spPr/>
        <p:txBody>
          <a:bodyPr/>
          <a:lstStyle/>
          <a:p>
            <a:fld id="{3B5FA797-198B-4B1B-9E63-315A053A483B}" type="slidenum">
              <a:rPr lang="en-US" smtClean="0"/>
              <a:t>‹#›</a:t>
            </a:fld>
            <a:endParaRPr lang="en-US"/>
          </a:p>
        </p:txBody>
      </p:sp>
    </p:spTree>
    <p:extLst>
      <p:ext uri="{BB962C8B-B14F-4D97-AF65-F5344CB8AC3E}">
        <p14:creationId xmlns:p14="http://schemas.microsoft.com/office/powerpoint/2010/main" val="3649260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35167-20BA-7EC3-B1FC-87E9AA0566F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DF9B39D-0BFA-2C32-0AE7-AB3748857C1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2541974-45F5-7E0C-350B-7185224CAF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498825-8D51-0889-3D96-92616DF7DDAD}"/>
              </a:ext>
            </a:extLst>
          </p:cNvPr>
          <p:cNvSpPr>
            <a:spLocks noGrp="1"/>
          </p:cNvSpPr>
          <p:nvPr>
            <p:ph type="dt" sz="half" idx="10"/>
          </p:nvPr>
        </p:nvSpPr>
        <p:spPr/>
        <p:txBody>
          <a:bodyPr/>
          <a:lstStyle/>
          <a:p>
            <a:fld id="{6561C8DD-3DE3-4B8E-BB39-E0D88F5CDEF2}" type="datetimeFigureOut">
              <a:rPr lang="en-US" smtClean="0"/>
              <a:t>3/18/2024</a:t>
            </a:fld>
            <a:endParaRPr lang="en-US"/>
          </a:p>
        </p:txBody>
      </p:sp>
      <p:sp>
        <p:nvSpPr>
          <p:cNvPr id="6" name="Footer Placeholder 5">
            <a:extLst>
              <a:ext uri="{FF2B5EF4-FFF2-40B4-BE49-F238E27FC236}">
                <a16:creationId xmlns:a16="http://schemas.microsoft.com/office/drawing/2014/main" id="{A011D501-B4ED-3014-EFB8-F1D5D2E66E6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1B885C9-5175-EA45-66D6-2628DF56E2A9}"/>
              </a:ext>
            </a:extLst>
          </p:cNvPr>
          <p:cNvSpPr>
            <a:spLocks noGrp="1"/>
          </p:cNvSpPr>
          <p:nvPr>
            <p:ph type="sldNum" sz="quarter" idx="12"/>
          </p:nvPr>
        </p:nvSpPr>
        <p:spPr/>
        <p:txBody>
          <a:bodyPr/>
          <a:lstStyle/>
          <a:p>
            <a:fld id="{3B5FA797-198B-4B1B-9E63-315A053A483B}" type="slidenum">
              <a:rPr lang="en-US" smtClean="0"/>
              <a:t>‹#›</a:t>
            </a:fld>
            <a:endParaRPr lang="en-US"/>
          </a:p>
        </p:txBody>
      </p:sp>
    </p:spTree>
    <p:extLst>
      <p:ext uri="{BB962C8B-B14F-4D97-AF65-F5344CB8AC3E}">
        <p14:creationId xmlns:p14="http://schemas.microsoft.com/office/powerpoint/2010/main" val="3405602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CE6B0-6B19-78C8-058E-85C7EA93E1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9773FE4-C494-4A14-817A-E72A40F296D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F769F6C-51CC-29EB-AE9B-07161D0572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776322-5DAC-B0C9-BCE5-3176F385E9C5}"/>
              </a:ext>
            </a:extLst>
          </p:cNvPr>
          <p:cNvSpPr>
            <a:spLocks noGrp="1"/>
          </p:cNvSpPr>
          <p:nvPr>
            <p:ph type="dt" sz="half" idx="10"/>
          </p:nvPr>
        </p:nvSpPr>
        <p:spPr/>
        <p:txBody>
          <a:bodyPr/>
          <a:lstStyle/>
          <a:p>
            <a:fld id="{6561C8DD-3DE3-4B8E-BB39-E0D88F5CDEF2}" type="datetimeFigureOut">
              <a:rPr lang="en-US" smtClean="0"/>
              <a:t>3/18/2024</a:t>
            </a:fld>
            <a:endParaRPr lang="en-US"/>
          </a:p>
        </p:txBody>
      </p:sp>
      <p:sp>
        <p:nvSpPr>
          <p:cNvPr id="6" name="Footer Placeholder 5">
            <a:extLst>
              <a:ext uri="{FF2B5EF4-FFF2-40B4-BE49-F238E27FC236}">
                <a16:creationId xmlns:a16="http://schemas.microsoft.com/office/drawing/2014/main" id="{9CC24400-E06E-3B24-439E-DAAEDF47B97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E926CAF-0B8D-EB57-F537-7A82A5DDD084}"/>
              </a:ext>
            </a:extLst>
          </p:cNvPr>
          <p:cNvSpPr>
            <a:spLocks noGrp="1"/>
          </p:cNvSpPr>
          <p:nvPr>
            <p:ph type="sldNum" sz="quarter" idx="12"/>
          </p:nvPr>
        </p:nvSpPr>
        <p:spPr/>
        <p:txBody>
          <a:bodyPr/>
          <a:lstStyle/>
          <a:p>
            <a:fld id="{3B5FA797-198B-4B1B-9E63-315A053A483B}" type="slidenum">
              <a:rPr lang="en-US" smtClean="0"/>
              <a:t>‹#›</a:t>
            </a:fld>
            <a:endParaRPr lang="en-US"/>
          </a:p>
        </p:txBody>
      </p:sp>
    </p:spTree>
    <p:extLst>
      <p:ext uri="{BB962C8B-B14F-4D97-AF65-F5344CB8AC3E}">
        <p14:creationId xmlns:p14="http://schemas.microsoft.com/office/powerpoint/2010/main" val="3981873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C657D-4525-F76A-35B0-B8FBF1B7373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3029DB2-7D6A-9A81-BC29-F45EA462EC1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1B5300-63F2-752C-1D0D-DBABD526C4DD}"/>
              </a:ext>
            </a:extLst>
          </p:cNvPr>
          <p:cNvSpPr>
            <a:spLocks noGrp="1"/>
          </p:cNvSpPr>
          <p:nvPr>
            <p:ph type="dt" sz="half" idx="10"/>
          </p:nvPr>
        </p:nvSpPr>
        <p:spPr/>
        <p:txBody>
          <a:bodyPr/>
          <a:lstStyle/>
          <a:p>
            <a:fld id="{6561C8DD-3DE3-4B8E-BB39-E0D88F5CDEF2}" type="datetimeFigureOut">
              <a:rPr lang="en-US" smtClean="0"/>
              <a:t>3/18/2024</a:t>
            </a:fld>
            <a:endParaRPr lang="en-US"/>
          </a:p>
        </p:txBody>
      </p:sp>
      <p:sp>
        <p:nvSpPr>
          <p:cNvPr id="5" name="Footer Placeholder 4">
            <a:extLst>
              <a:ext uri="{FF2B5EF4-FFF2-40B4-BE49-F238E27FC236}">
                <a16:creationId xmlns:a16="http://schemas.microsoft.com/office/drawing/2014/main" id="{3D382882-CC95-D792-A616-AA358E89CC4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1BE0E1-EC3C-BFEC-255B-D4A59554F263}"/>
              </a:ext>
            </a:extLst>
          </p:cNvPr>
          <p:cNvSpPr>
            <a:spLocks noGrp="1"/>
          </p:cNvSpPr>
          <p:nvPr>
            <p:ph type="sldNum" sz="quarter" idx="12"/>
          </p:nvPr>
        </p:nvSpPr>
        <p:spPr/>
        <p:txBody>
          <a:bodyPr/>
          <a:lstStyle/>
          <a:p>
            <a:fld id="{3B5FA797-198B-4B1B-9E63-315A053A483B}" type="slidenum">
              <a:rPr lang="en-US" smtClean="0"/>
              <a:t>‹#›</a:t>
            </a:fld>
            <a:endParaRPr lang="en-US"/>
          </a:p>
        </p:txBody>
      </p:sp>
    </p:spTree>
    <p:extLst>
      <p:ext uri="{BB962C8B-B14F-4D97-AF65-F5344CB8AC3E}">
        <p14:creationId xmlns:p14="http://schemas.microsoft.com/office/powerpoint/2010/main" val="2129849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57BF604-D95A-F5F1-A10E-E7AA2C3F4A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3D1A631-1812-4659-0366-23F978B5B11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F1A5B4-7D84-69E2-FCBA-E151771475B4}"/>
              </a:ext>
            </a:extLst>
          </p:cNvPr>
          <p:cNvSpPr>
            <a:spLocks noGrp="1"/>
          </p:cNvSpPr>
          <p:nvPr>
            <p:ph type="dt" sz="half" idx="10"/>
          </p:nvPr>
        </p:nvSpPr>
        <p:spPr/>
        <p:txBody>
          <a:bodyPr/>
          <a:lstStyle/>
          <a:p>
            <a:fld id="{6561C8DD-3DE3-4B8E-BB39-E0D88F5CDEF2}" type="datetimeFigureOut">
              <a:rPr lang="en-US" smtClean="0"/>
              <a:t>3/18/2024</a:t>
            </a:fld>
            <a:endParaRPr lang="en-US"/>
          </a:p>
        </p:txBody>
      </p:sp>
      <p:sp>
        <p:nvSpPr>
          <p:cNvPr id="5" name="Footer Placeholder 4">
            <a:extLst>
              <a:ext uri="{FF2B5EF4-FFF2-40B4-BE49-F238E27FC236}">
                <a16:creationId xmlns:a16="http://schemas.microsoft.com/office/drawing/2014/main" id="{6BFFFF33-0305-685F-157C-5B151A71CA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6E39F5-C559-5B98-FD0F-F01A00BA6EB1}"/>
              </a:ext>
            </a:extLst>
          </p:cNvPr>
          <p:cNvSpPr>
            <a:spLocks noGrp="1"/>
          </p:cNvSpPr>
          <p:nvPr>
            <p:ph type="sldNum" sz="quarter" idx="12"/>
          </p:nvPr>
        </p:nvSpPr>
        <p:spPr/>
        <p:txBody>
          <a:bodyPr/>
          <a:lstStyle/>
          <a:p>
            <a:fld id="{3B5FA797-198B-4B1B-9E63-315A053A483B}" type="slidenum">
              <a:rPr lang="en-US" smtClean="0"/>
              <a:t>‹#›</a:t>
            </a:fld>
            <a:endParaRPr lang="en-US"/>
          </a:p>
        </p:txBody>
      </p:sp>
    </p:spTree>
    <p:extLst>
      <p:ext uri="{BB962C8B-B14F-4D97-AF65-F5344CB8AC3E}">
        <p14:creationId xmlns:p14="http://schemas.microsoft.com/office/powerpoint/2010/main" val="19821845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AB9FF2-EE1F-5275-9030-EEE4624A5B5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E0F547A-CC50-853F-4B41-46C755DDAA6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FAC8312-6897-EC2B-0885-E85199D0E2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561C8DD-3DE3-4B8E-BB39-E0D88F5CDEF2}" type="datetimeFigureOut">
              <a:rPr lang="en-US" smtClean="0"/>
              <a:t>3/18/2024</a:t>
            </a:fld>
            <a:endParaRPr lang="en-US"/>
          </a:p>
        </p:txBody>
      </p:sp>
      <p:sp>
        <p:nvSpPr>
          <p:cNvPr id="5" name="Footer Placeholder 4">
            <a:extLst>
              <a:ext uri="{FF2B5EF4-FFF2-40B4-BE49-F238E27FC236}">
                <a16:creationId xmlns:a16="http://schemas.microsoft.com/office/drawing/2014/main" id="{A0AFD54B-900B-BB36-F4FF-1A554F0421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F0A979E1-C6A2-B8F5-EE1C-AD4EBC0C095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B5FA797-198B-4B1B-9E63-315A053A483B}" type="slidenum">
              <a:rPr lang="en-US" smtClean="0"/>
              <a:t>‹#›</a:t>
            </a:fld>
            <a:endParaRPr lang="en-US"/>
          </a:p>
        </p:txBody>
      </p:sp>
    </p:spTree>
    <p:extLst>
      <p:ext uri="{BB962C8B-B14F-4D97-AF65-F5344CB8AC3E}">
        <p14:creationId xmlns:p14="http://schemas.microsoft.com/office/powerpoint/2010/main" val="1305095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pexels.com/photo/ethnic-female-psychotherapist-listening-to-black-clients-explanation-5699479/" TargetMode="External"/><Relationship Id="rId2" Type="http://schemas.openxmlformats.org/officeDocument/2006/relationships/hyperlink" Target="https://www.pexels.com/photo/focused-colleagues-brainstorming-in-boardroom-5324939/" TargetMode="External"/><Relationship Id="rId1" Type="http://schemas.openxmlformats.org/officeDocument/2006/relationships/slideLayout" Target="../slideLayouts/slideLayout2.xml"/><Relationship Id="rId4" Type="http://schemas.openxmlformats.org/officeDocument/2006/relationships/hyperlink" Target="https://www.pexels.com/photo/employee-drawing-graph-on-flipchart-during-meeting-in-workspace-5324980/"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www.pexels.com/photo/beautiful-woman-in-white-blazer-using-a-laptop-8485868/" TargetMode="External"/><Relationship Id="rId2" Type="http://schemas.openxmlformats.org/officeDocument/2006/relationships/hyperlink" Target="https://www.pexels.com/photo/group-of-colleagues-discussing-business-issues-5668490/" TargetMode="External"/><Relationship Id="rId1" Type="http://schemas.openxmlformats.org/officeDocument/2006/relationships/slideLayout" Target="../slideLayouts/slideLayout2.xml"/><Relationship Id="rId5" Type="http://schemas.openxmlformats.org/officeDocument/2006/relationships/hyperlink" Target="https://www.pexels.com/photo/businesspeople-having-a-meeting-4427613/" TargetMode="External"/><Relationship Id="rId4" Type="http://schemas.openxmlformats.org/officeDocument/2006/relationships/hyperlink" Target="https://www.pexels.com/photo/black-psychologist-with-african-american-client-5699424/"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www.pexels.com/photo/woman-in-black-shirt-holding-white-paper-with-text-7640786/" TargetMode="External"/><Relationship Id="rId2" Type="http://schemas.openxmlformats.org/officeDocument/2006/relationships/hyperlink" Target="https://www.pexels.com/photo/a-woman-using-a-laptop-while-working-7640819/"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C6C8C-C9CB-AA3C-C797-FFADBBC2B89A}"/>
              </a:ext>
            </a:extLst>
          </p:cNvPr>
          <p:cNvSpPr>
            <a:spLocks noGrp="1"/>
          </p:cNvSpPr>
          <p:nvPr>
            <p:ph type="title"/>
          </p:nvPr>
        </p:nvSpPr>
        <p:spPr>
          <a:xfrm>
            <a:off x="0" y="0"/>
            <a:ext cx="12091916" cy="1392072"/>
          </a:xfrm>
        </p:spPr>
        <p:txBody>
          <a:bodyPr>
            <a:normAutofit fontScale="90000"/>
          </a:bodyPr>
          <a:lstStyle/>
          <a:p>
            <a:pPr algn="ctr"/>
            <a:br>
              <a:rPr lang="en-US"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en-US"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en-US"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en-US" sz="1800" b="1" kern="1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2700" b="1" kern="100" dirty="0">
                <a:effectLst/>
                <a:latin typeface="Times New Roman" panose="02020603050405020304" pitchFamily="18" charset="0"/>
                <a:ea typeface="Times New Roman" panose="02020603050405020304" pitchFamily="18" charset="0"/>
                <a:cs typeface="Times New Roman" panose="02020603050405020304" pitchFamily="18" charset="0"/>
              </a:rPr>
              <a:t>COURSE: PRINCIPLES OF HUMAN RESOURCE MANAGEMENT</a:t>
            </a:r>
            <a:br>
              <a:rPr lang="en-US" sz="2700" kern="100" dirty="0">
                <a:effectLst/>
                <a:latin typeface="Times New Roman" panose="02020603050405020304" pitchFamily="18" charset="0"/>
                <a:ea typeface="Aptos" panose="020B0004020202020204" pitchFamily="34" charset="0"/>
                <a:cs typeface="Times New Roman" panose="02020603050405020304" pitchFamily="18" charset="0"/>
              </a:rPr>
            </a:br>
            <a:br>
              <a:rPr lang="en-US" sz="2700" b="1" kern="100" dirty="0">
                <a:latin typeface="Times New Roman" panose="02020603050405020304" pitchFamily="18" charset="0"/>
                <a:ea typeface="Aptos" panose="020B0004020202020204" pitchFamily="34" charset="0"/>
                <a:cs typeface="Times New Roman" panose="02020603050405020304" pitchFamily="18" charset="0"/>
              </a:rPr>
            </a:br>
            <a:r>
              <a:rPr lang="en-US" sz="27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1: INTRODUCTION </a:t>
            </a:r>
            <a:r>
              <a:rPr lang="en-US" sz="2700" b="1" kern="100">
                <a:effectLst/>
                <a:latin typeface="Times New Roman" panose="02020603050405020304" pitchFamily="18" charset="0"/>
                <a:ea typeface="Times New Roman" panose="02020603050405020304" pitchFamily="18" charset="0"/>
                <a:cs typeface="Times New Roman" panose="02020603050405020304" pitchFamily="18" charset="0"/>
              </a:rPr>
              <a:t>TO  </a:t>
            </a:r>
            <a:r>
              <a:rPr lang="en-US" sz="2700" b="1" kern="100" dirty="0">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  </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EC173ABB-D877-8A82-42AC-F09382F7681F}"/>
              </a:ext>
            </a:extLst>
          </p:cNvPr>
          <p:cNvSpPr>
            <a:spLocks noGrp="1"/>
          </p:cNvSpPr>
          <p:nvPr>
            <p:ph idx="1"/>
          </p:nvPr>
        </p:nvSpPr>
        <p:spPr>
          <a:xfrm>
            <a:off x="0" y="1501254"/>
            <a:ext cx="12192000" cy="5356745"/>
          </a:xfrm>
        </p:spPr>
        <p:txBody>
          <a:bodyPr/>
          <a:lstStyle/>
          <a:p>
            <a:pPr marL="0" marR="0" indent="0" algn="ctr">
              <a:lnSpc>
                <a:spcPct val="115000"/>
              </a:lnSpc>
              <a:spcBef>
                <a:spcPts val="0"/>
              </a:spcBef>
              <a:spcAft>
                <a:spcPts val="800"/>
              </a:spcAft>
              <a:buNone/>
            </a:pPr>
            <a:r>
              <a:rPr lang="en-US" sz="24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4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400" b="1" kern="10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romanLcPeriod"/>
            </a:pPr>
            <a:r>
              <a:rPr lang="en-US" sz="2400"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Understand the concept of human resource management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07000"/>
              </a:lnSpc>
              <a:spcBef>
                <a:spcPts val="0"/>
              </a:spcBef>
              <a:spcAft>
                <a:spcPts val="0"/>
              </a:spcAft>
              <a:buFont typeface="+mj-lt"/>
              <a:buAutoNum type="romanLcPeriod"/>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Discuss the nature of HRM</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800"/>
              </a:spcAft>
              <a:buFont typeface="+mj-lt"/>
              <a:buAutoNum type="romanLcPeriod"/>
            </a:pPr>
            <a:r>
              <a:rPr lang="en-GB" sz="2400" kern="1800" dirty="0">
                <a:effectLst/>
                <a:latin typeface="Times New Roman" panose="02020603050405020304" pitchFamily="18" charset="0"/>
                <a:ea typeface="Times New Roman" panose="02020603050405020304" pitchFamily="18" charset="0"/>
                <a:cs typeface="Times New Roman" panose="02020603050405020304" pitchFamily="18" charset="0"/>
              </a:rPr>
              <a:t>Examine the </a:t>
            </a:r>
            <a:r>
              <a:rPr lang="en-GB" sz="2400" kern="1800" dirty="0" err="1">
                <a:effectLst/>
                <a:latin typeface="Times New Roman" panose="02020603050405020304" pitchFamily="18" charset="0"/>
                <a:ea typeface="Times New Roman" panose="02020603050405020304" pitchFamily="18" charset="0"/>
                <a:cs typeface="Times New Roman" panose="02020603050405020304" pitchFamily="18" charset="0"/>
              </a:rPr>
              <a:t>the</a:t>
            </a:r>
            <a:r>
              <a:rPr lang="en-GB" sz="2400" kern="1800" dirty="0">
                <a:effectLst/>
                <a:latin typeface="Times New Roman" panose="02020603050405020304" pitchFamily="18" charset="0"/>
                <a:ea typeface="Times New Roman" panose="02020603050405020304" pitchFamily="18" charset="0"/>
                <a:cs typeface="Times New Roman" panose="02020603050405020304" pitchFamily="18" charset="0"/>
              </a:rPr>
              <a:t> difference between personnel management and HRM</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8955222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B0E61-C8A1-7AF1-E77F-4124B2F3ED9C}"/>
              </a:ext>
            </a:extLst>
          </p:cNvPr>
          <p:cNvSpPr>
            <a:spLocks noGrp="1"/>
          </p:cNvSpPr>
          <p:nvPr>
            <p:ph type="title"/>
          </p:nvPr>
        </p:nvSpPr>
        <p:spPr>
          <a:xfrm>
            <a:off x="0" y="1"/>
            <a:ext cx="12192000" cy="1690688"/>
          </a:xfrm>
        </p:spPr>
        <p:txBody>
          <a:bodyPr>
            <a:normAutofit/>
          </a:bodyPr>
          <a:lstStyle/>
          <a:p>
            <a:pPr algn="ctr"/>
            <a:r>
              <a:rPr lang="en-US" sz="2800" dirty="0">
                <a:latin typeface="Times New Roman" panose="02020603050405020304" pitchFamily="18" charset="0"/>
                <a:cs typeface="Times New Roman" panose="02020603050405020304" pitchFamily="18" charset="0"/>
              </a:rPr>
              <a:t>Understanding HRM</a:t>
            </a:r>
          </a:p>
        </p:txBody>
      </p:sp>
      <p:sp>
        <p:nvSpPr>
          <p:cNvPr id="3" name="Content Placeholder 2">
            <a:extLst>
              <a:ext uri="{FF2B5EF4-FFF2-40B4-BE49-F238E27FC236}">
                <a16:creationId xmlns:a16="http://schemas.microsoft.com/office/drawing/2014/main" id="{A8A2EAA7-884F-090B-C530-13EA197FB584}"/>
              </a:ext>
            </a:extLst>
          </p:cNvPr>
          <p:cNvSpPr>
            <a:spLocks noGrp="1"/>
          </p:cNvSpPr>
          <p:nvPr>
            <p:ph sz="half" idx="1"/>
          </p:nvPr>
        </p:nvSpPr>
        <p:spPr>
          <a:xfrm>
            <a:off x="0" y="968991"/>
            <a:ext cx="7178720" cy="5889008"/>
          </a:xfrm>
        </p:spPr>
        <p:txBody>
          <a:bodyPr>
            <a:normAutofit/>
          </a:bodyPr>
          <a:lstStyle/>
          <a:p>
            <a:pPr marL="0" indent="0" algn="just">
              <a:buNone/>
            </a:pPr>
            <a:r>
              <a:rPr lang="en-US" sz="2400" dirty="0">
                <a:solidFill>
                  <a:srgbClr val="000000"/>
                </a:solidFill>
                <a:effectLst/>
                <a:latin typeface="Times New Roman" panose="02020603050405020304" pitchFamily="18" charset="0"/>
                <a:ea typeface="Aptos" panose="020B0004020202020204" pitchFamily="34" charset="0"/>
              </a:rPr>
              <a:t>Human resource is the most important asset of any </a:t>
            </a:r>
            <a:r>
              <a:rPr lang="en-US" sz="2400" dirty="0" err="1">
                <a:solidFill>
                  <a:srgbClr val="000000"/>
                </a:solidFill>
                <a:effectLst/>
                <a:latin typeface="Times New Roman" panose="02020603050405020304" pitchFamily="18" charset="0"/>
                <a:ea typeface="Aptos" panose="020B0004020202020204" pitchFamily="34" charset="0"/>
              </a:rPr>
              <a:t>organisation</a:t>
            </a:r>
            <a:r>
              <a:rPr lang="en-US" sz="2400" dirty="0">
                <a:solidFill>
                  <a:srgbClr val="000000"/>
                </a:solidFill>
                <a:effectLst/>
                <a:latin typeface="Times New Roman" panose="02020603050405020304" pitchFamily="18" charset="0"/>
                <a:ea typeface="Aptos" panose="020B0004020202020204" pitchFamily="34" charset="0"/>
              </a:rPr>
              <a:t> and unlike other resources the human resources could be developed and increased to a limitless extent</a:t>
            </a:r>
          </a:p>
          <a:p>
            <a:pPr marL="0" indent="0" algn="just">
              <a:buNone/>
            </a:pPr>
            <a:r>
              <a:rPr lang="en-US" sz="2400" kern="0" dirty="0">
                <a:solidFill>
                  <a:srgbClr val="000000"/>
                </a:solidFill>
                <a:latin typeface="Times New Roman" panose="02020603050405020304" pitchFamily="18" charset="0"/>
                <a:ea typeface="Aptos" panose="020B0004020202020204" pitchFamily="34" charset="0"/>
              </a:rPr>
              <a:t>A</a:t>
            </a:r>
            <a:r>
              <a:rPr lang="en-US" sz="2400" dirty="0">
                <a:solidFill>
                  <a:srgbClr val="000000"/>
                </a:solidFill>
                <a:effectLst/>
                <a:latin typeface="Times New Roman" panose="02020603050405020304" pitchFamily="18" charset="0"/>
                <a:ea typeface="Aptos" panose="020B0004020202020204" pitchFamily="34" charset="0"/>
              </a:rPr>
              <a:t>ll the factors of production namely M‘s of Management </a:t>
            </a:r>
            <a:r>
              <a:rPr lang="en-US" sz="2400" dirty="0" err="1">
                <a:solidFill>
                  <a:srgbClr val="000000"/>
                </a:solidFill>
                <a:effectLst/>
                <a:latin typeface="Times New Roman" panose="02020603050405020304" pitchFamily="18" charset="0"/>
                <a:ea typeface="Aptos" panose="020B0004020202020204" pitchFamily="34" charset="0"/>
              </a:rPr>
              <a:t>i.e</a:t>
            </a:r>
            <a:r>
              <a:rPr lang="en-US" sz="2400" dirty="0">
                <a:solidFill>
                  <a:srgbClr val="000000"/>
                </a:solidFill>
                <a:effectLst/>
                <a:latin typeface="Times New Roman" panose="02020603050405020304" pitchFamily="18" charset="0"/>
                <a:ea typeface="Aptos" panose="020B0004020202020204" pitchFamily="34" charset="0"/>
              </a:rPr>
              <a:t> Materials, Machinery, Money, Methods and Men, Man occupies an important place. The other (four) 4 M‘s by themselves will not help the organization to achieve its goals unless there is an effective coordination and utilization of human resources</a:t>
            </a:r>
            <a:r>
              <a:rPr lang="en-US" sz="1800" dirty="0">
                <a:solidFill>
                  <a:srgbClr val="000000"/>
                </a:solidFill>
                <a:effectLst/>
                <a:latin typeface="Times New Roman" panose="02020603050405020304" pitchFamily="18" charset="0"/>
                <a:ea typeface="Aptos" panose="020B0004020202020204" pitchFamily="34" charset="0"/>
              </a:rPr>
              <a:t>. </a:t>
            </a:r>
            <a:endParaRPr lang="en-US" dirty="0"/>
          </a:p>
        </p:txBody>
      </p:sp>
      <p:pic>
        <p:nvPicPr>
          <p:cNvPr id="1026" name="Picture 2" descr="Free Focused colleagues brainstorming in boardroom Stock Photo">
            <a:extLst>
              <a:ext uri="{FF2B5EF4-FFF2-40B4-BE49-F238E27FC236}">
                <a16:creationId xmlns:a16="http://schemas.microsoft.com/office/drawing/2014/main" id="{12FC7C59-9276-610F-A669-F4C41E154B0C}"/>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178722" y="1132764"/>
            <a:ext cx="5013278" cy="32208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EA6800F-B528-1D35-BF1F-96B6971BDF9D}"/>
              </a:ext>
            </a:extLst>
          </p:cNvPr>
          <p:cNvSpPr txBox="1"/>
          <p:nvPr/>
        </p:nvSpPr>
        <p:spPr>
          <a:xfrm>
            <a:off x="7178720" y="4449170"/>
            <a:ext cx="5013279"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https://www.pexels.com/photo/focused-colleagues-brainstorming-in-boardroom-5324939/</a:t>
            </a:r>
          </a:p>
        </p:txBody>
      </p:sp>
    </p:spTree>
    <p:extLst>
      <p:ext uri="{BB962C8B-B14F-4D97-AF65-F5344CB8AC3E}">
        <p14:creationId xmlns:p14="http://schemas.microsoft.com/office/powerpoint/2010/main" val="18049795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9373C-9EEA-B1D4-EFF5-144DA6552F7B}"/>
              </a:ext>
            </a:extLst>
          </p:cNvPr>
          <p:cNvSpPr>
            <a:spLocks noGrp="1"/>
          </p:cNvSpPr>
          <p:nvPr>
            <p:ph type="title"/>
          </p:nvPr>
        </p:nvSpPr>
        <p:spPr>
          <a:xfrm>
            <a:off x="0" y="1"/>
            <a:ext cx="12192000" cy="1690688"/>
          </a:xfrm>
        </p:spPr>
        <p:txBody>
          <a:bodyPr>
            <a:normAutofit/>
          </a:bodyPr>
          <a:lstStyle/>
          <a:p>
            <a:pPr algn="ctr"/>
            <a:r>
              <a:rPr lang="en-US" sz="2800" b="1" dirty="0">
                <a:latin typeface="Times New Roman" panose="02020603050405020304" pitchFamily="18" charset="0"/>
                <a:cs typeface="Times New Roman" panose="02020603050405020304" pitchFamily="18" charset="0"/>
              </a:rPr>
              <a:t>Understanding HRM</a:t>
            </a:r>
          </a:p>
        </p:txBody>
      </p:sp>
      <p:sp>
        <p:nvSpPr>
          <p:cNvPr id="3" name="Content Placeholder 2">
            <a:extLst>
              <a:ext uri="{FF2B5EF4-FFF2-40B4-BE49-F238E27FC236}">
                <a16:creationId xmlns:a16="http://schemas.microsoft.com/office/drawing/2014/main" id="{AFC6A481-A227-7246-9E19-7151E100E286}"/>
              </a:ext>
            </a:extLst>
          </p:cNvPr>
          <p:cNvSpPr>
            <a:spLocks noGrp="1"/>
          </p:cNvSpPr>
          <p:nvPr>
            <p:ph sz="half" idx="1"/>
          </p:nvPr>
        </p:nvSpPr>
        <p:spPr>
          <a:xfrm>
            <a:off x="0" y="1146412"/>
            <a:ext cx="7976382" cy="5711587"/>
          </a:xfrm>
        </p:spPr>
        <p:txBody>
          <a:bodyPr>
            <a:normAutofit/>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rPr>
              <a:t>HRM is a management function concerned with hiring, motivating and maintaining people in an organization</a:t>
            </a:r>
          </a:p>
          <a:p>
            <a:pPr algn="just"/>
            <a:r>
              <a:rPr lang="en-US" sz="2400" kern="0" dirty="0">
                <a:solidFill>
                  <a:srgbClr val="000000"/>
                </a:solidFill>
                <a:effectLst/>
                <a:latin typeface="Times New Roman" panose="02020603050405020304" pitchFamily="18" charset="0"/>
                <a:ea typeface="Times New Roman" panose="02020603050405020304" pitchFamily="18" charset="0"/>
              </a:rPr>
              <a:t>Human resource management</a:t>
            </a:r>
            <a:r>
              <a:rPr lang="en-US" sz="2400" b="1" kern="0" dirty="0">
                <a:solidFill>
                  <a:srgbClr val="000000"/>
                </a:solidFill>
                <a:effectLst/>
                <a:latin typeface="Times New Roman" panose="02020603050405020304" pitchFamily="18" charset="0"/>
                <a:ea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rPr>
              <a:t>is designing management systems to ensure that human talent is used effectively and efficiently to accomplish organizational goals</a:t>
            </a:r>
            <a:endParaRPr lang="en-US" sz="2400" dirty="0"/>
          </a:p>
        </p:txBody>
      </p:sp>
      <p:pic>
        <p:nvPicPr>
          <p:cNvPr id="2050" name="Picture 2" descr="Free Ethnic female psychotherapist listening to black clients explanation Stock Photo">
            <a:extLst>
              <a:ext uri="{FF2B5EF4-FFF2-40B4-BE49-F238E27FC236}">
                <a16:creationId xmlns:a16="http://schemas.microsoft.com/office/drawing/2014/main" id="{636058EF-5CD2-5F22-8F54-C52D886256D6}"/>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976382" y="1146412"/>
            <a:ext cx="4215618" cy="30176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115F48A-A60F-419D-DD47-86FC71D6EA0F}"/>
              </a:ext>
            </a:extLst>
          </p:cNvPr>
          <p:cNvSpPr txBox="1"/>
          <p:nvPr/>
        </p:nvSpPr>
        <p:spPr>
          <a:xfrm>
            <a:off x="7976382" y="4164037"/>
            <a:ext cx="4107766"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https://www.pexels.com/photo/ethnic-female-psychotherapist-listening-to-black-clients-explanation-5699479/</a:t>
            </a:r>
          </a:p>
        </p:txBody>
      </p:sp>
    </p:spTree>
    <p:extLst>
      <p:ext uri="{BB962C8B-B14F-4D97-AF65-F5344CB8AC3E}">
        <p14:creationId xmlns:p14="http://schemas.microsoft.com/office/powerpoint/2010/main" val="7227537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C14C1-D329-252E-E9B3-E8019A02278B}"/>
              </a:ext>
            </a:extLst>
          </p:cNvPr>
          <p:cNvSpPr>
            <a:spLocks noGrp="1"/>
          </p:cNvSpPr>
          <p:nvPr>
            <p:ph type="title"/>
          </p:nvPr>
        </p:nvSpPr>
        <p:spPr>
          <a:xfrm>
            <a:off x="0" y="1"/>
            <a:ext cx="12192000" cy="1690688"/>
          </a:xfrm>
        </p:spPr>
        <p:txBody>
          <a:bodyPr>
            <a:normAutofit/>
          </a:bodyPr>
          <a:lstStyle/>
          <a:p>
            <a:pPr algn="ctr"/>
            <a:r>
              <a:rPr lang="en-US" sz="2800" b="1" dirty="0">
                <a:latin typeface="Times New Roman" panose="02020603050405020304" pitchFamily="18" charset="0"/>
                <a:cs typeface="Times New Roman" panose="02020603050405020304" pitchFamily="18" charset="0"/>
              </a:rPr>
              <a:t>Understanding HRM</a:t>
            </a:r>
          </a:p>
        </p:txBody>
      </p:sp>
      <p:sp>
        <p:nvSpPr>
          <p:cNvPr id="3" name="Content Placeholder 2">
            <a:extLst>
              <a:ext uri="{FF2B5EF4-FFF2-40B4-BE49-F238E27FC236}">
                <a16:creationId xmlns:a16="http://schemas.microsoft.com/office/drawing/2014/main" id="{2985C3E3-82CA-B5BB-C398-373517943BDA}"/>
              </a:ext>
            </a:extLst>
          </p:cNvPr>
          <p:cNvSpPr>
            <a:spLocks noGrp="1"/>
          </p:cNvSpPr>
          <p:nvPr>
            <p:ph sz="half" idx="1"/>
          </p:nvPr>
        </p:nvSpPr>
        <p:spPr>
          <a:xfrm>
            <a:off x="-1" y="900333"/>
            <a:ext cx="8525021" cy="5957667"/>
          </a:xfrm>
        </p:spPr>
        <p:txBody>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HRM is the personnel function which is concerned with procurement, development, compensation, integration and maintenance of the personnel of an organization for the purpose of contributing towards the accomplishments of the organization’s objectives. </a:t>
            </a:r>
          </a:p>
          <a:p>
            <a:pPr algn="just"/>
            <a:r>
              <a:rPr lang="en-US" sz="24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 policies and practices involved in carrying out the “people” or human resource aspects of a management position, including recruiting, screening, training, rewarding, and appraising comprises of HRM.</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dirty="0"/>
          </a:p>
        </p:txBody>
      </p:sp>
      <p:pic>
        <p:nvPicPr>
          <p:cNvPr id="1026" name="Picture 2" descr="Free Pensive employee in formal clothes drawing graph on flipchart while explaining project to coworkers during seminar in workspace in daytime Stock Photo">
            <a:extLst>
              <a:ext uri="{FF2B5EF4-FFF2-40B4-BE49-F238E27FC236}">
                <a16:creationId xmlns:a16="http://schemas.microsoft.com/office/drawing/2014/main" id="{9B8FD3F7-733B-40DE-0D66-44E3044C5D46}"/>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952931" y="900333"/>
            <a:ext cx="3239068" cy="305269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503822B-C32E-2D40-B990-054A70B8F359}"/>
              </a:ext>
            </a:extLst>
          </p:cNvPr>
          <p:cNvSpPr txBox="1"/>
          <p:nvPr/>
        </p:nvSpPr>
        <p:spPr>
          <a:xfrm>
            <a:off x="8952929" y="4164037"/>
            <a:ext cx="3239068" cy="600164"/>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https://www.pexels.com/photo/employee-drawing-graph-on-flipchart-during-meeting-in-workspace-5324980/</a:t>
            </a:r>
          </a:p>
        </p:txBody>
      </p:sp>
    </p:spTree>
    <p:extLst>
      <p:ext uri="{BB962C8B-B14F-4D97-AF65-F5344CB8AC3E}">
        <p14:creationId xmlns:p14="http://schemas.microsoft.com/office/powerpoint/2010/main" val="38125134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C54CA-7B6C-7F70-1773-3BF52F04CD2A}"/>
              </a:ext>
            </a:extLst>
          </p:cNvPr>
          <p:cNvSpPr>
            <a:spLocks noGrp="1"/>
          </p:cNvSpPr>
          <p:nvPr>
            <p:ph type="title"/>
          </p:nvPr>
        </p:nvSpPr>
        <p:spPr>
          <a:xfrm>
            <a:off x="0" y="1"/>
            <a:ext cx="12192000" cy="1690688"/>
          </a:xfrm>
        </p:spPr>
        <p:txBody>
          <a:bodyPr>
            <a:normAutofit/>
          </a:bodyPr>
          <a:lstStyle/>
          <a:p>
            <a:pPr algn="ctr"/>
            <a:r>
              <a:rPr lang="en-US" sz="2800" b="1" dirty="0">
                <a:latin typeface="Times New Roman" panose="02020603050405020304" pitchFamily="18" charset="0"/>
                <a:cs typeface="Times New Roman" panose="02020603050405020304" pitchFamily="18" charset="0"/>
              </a:rPr>
              <a:t>Understanding HRM</a:t>
            </a:r>
          </a:p>
        </p:txBody>
      </p:sp>
      <p:sp>
        <p:nvSpPr>
          <p:cNvPr id="3" name="Content Placeholder 2">
            <a:extLst>
              <a:ext uri="{FF2B5EF4-FFF2-40B4-BE49-F238E27FC236}">
                <a16:creationId xmlns:a16="http://schemas.microsoft.com/office/drawing/2014/main" id="{825F18D2-36DF-44F6-4AD9-E74B338F1498}"/>
              </a:ext>
            </a:extLst>
          </p:cNvPr>
          <p:cNvSpPr>
            <a:spLocks noGrp="1"/>
          </p:cNvSpPr>
          <p:nvPr>
            <p:ph idx="1"/>
          </p:nvPr>
        </p:nvSpPr>
        <p:spPr>
          <a:xfrm>
            <a:off x="0" y="1050878"/>
            <a:ext cx="12192000" cy="5807121"/>
          </a:xfrm>
        </p:spPr>
        <p:txBody>
          <a:bodyPr>
            <a:normAutofit/>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rPr>
              <a:t>There is no best way to manage people and no manager has formulated how people can be managed effectively, because people are complex beings with complex needs. </a:t>
            </a:r>
          </a:p>
          <a:p>
            <a:pPr algn="just"/>
            <a:r>
              <a:rPr lang="en-US" sz="2400" kern="0" dirty="0">
                <a:solidFill>
                  <a:srgbClr val="000000"/>
                </a:solidFill>
                <a:effectLst/>
                <a:latin typeface="Times New Roman" panose="02020603050405020304" pitchFamily="18" charset="0"/>
                <a:ea typeface="Times New Roman" panose="02020603050405020304" pitchFamily="18" charset="0"/>
              </a:rPr>
              <a:t>Effective HRM depends very much on the causes and conditions that an organizational setting would provide</a:t>
            </a:r>
            <a:endParaRPr lang="en-US" sz="2400" dirty="0"/>
          </a:p>
        </p:txBody>
      </p:sp>
    </p:spTree>
    <p:extLst>
      <p:ext uri="{BB962C8B-B14F-4D97-AF65-F5344CB8AC3E}">
        <p14:creationId xmlns:p14="http://schemas.microsoft.com/office/powerpoint/2010/main" val="10426339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A2B150-7442-1613-8630-E0E0752B72FE}"/>
              </a:ext>
            </a:extLst>
          </p:cNvPr>
          <p:cNvSpPr>
            <a:spLocks noGrp="1"/>
          </p:cNvSpPr>
          <p:nvPr>
            <p:ph type="title"/>
          </p:nvPr>
        </p:nvSpPr>
        <p:spPr>
          <a:xfrm>
            <a:off x="0" y="1"/>
            <a:ext cx="12192000" cy="1690688"/>
          </a:xfrm>
        </p:spPr>
        <p:txBody>
          <a:bodyPr>
            <a:normAutofit/>
          </a:bodyPr>
          <a:lstStyle/>
          <a:p>
            <a:pPr algn="ctr"/>
            <a:r>
              <a:rPr lang="en-US" sz="2800" b="1" dirty="0">
                <a:latin typeface="Times New Roman" panose="02020603050405020304" pitchFamily="18" charset="0"/>
                <a:cs typeface="Times New Roman" panose="02020603050405020304" pitchFamily="18" charset="0"/>
              </a:rPr>
              <a:t>People at work</a:t>
            </a:r>
          </a:p>
        </p:txBody>
      </p:sp>
      <p:sp>
        <p:nvSpPr>
          <p:cNvPr id="3" name="Content Placeholder 2">
            <a:extLst>
              <a:ext uri="{FF2B5EF4-FFF2-40B4-BE49-F238E27FC236}">
                <a16:creationId xmlns:a16="http://schemas.microsoft.com/office/drawing/2014/main" id="{D2F11675-14A5-76EF-583F-57AF4CEAC3EC}"/>
              </a:ext>
            </a:extLst>
          </p:cNvPr>
          <p:cNvSpPr>
            <a:spLocks noGrp="1"/>
          </p:cNvSpPr>
          <p:nvPr>
            <p:ph idx="1"/>
          </p:nvPr>
        </p:nvSpPr>
        <p:spPr>
          <a:xfrm>
            <a:off x="0" y="1050878"/>
            <a:ext cx="12192000" cy="5807121"/>
          </a:xfrm>
        </p:spPr>
        <p:txBody>
          <a:bodyPr>
            <a:normAutofit/>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resources can be defined as the knowledge skills, creative abilities, talents and aptitudes obtained in the population</a:t>
            </a:r>
          </a:p>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People at work‘ comprise a large number of individuals of different sex, age, socioreligious group and different educational or literacy standards. </a:t>
            </a:r>
          </a:p>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These individuals in the work place exhibit not only similar behavior patterns and characteristics to a certain degree, but they also show much dissimilarity</a:t>
            </a:r>
          </a:p>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management must, therefore, be aware not only of the organizational but also employee needs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84989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E199F-6236-3C51-3CAB-4352861FC030}"/>
              </a:ext>
            </a:extLst>
          </p:cNvPr>
          <p:cNvSpPr>
            <a:spLocks noGrp="1"/>
          </p:cNvSpPr>
          <p:nvPr>
            <p:ph type="title"/>
          </p:nvPr>
        </p:nvSpPr>
        <p:spPr>
          <a:xfrm>
            <a:off x="0" y="1"/>
            <a:ext cx="12192000" cy="1690688"/>
          </a:xfrm>
        </p:spPr>
        <p:txBody>
          <a:bodyPr>
            <a:normAutofit/>
          </a:bodyPr>
          <a:lstStyle/>
          <a:p>
            <a:pPr algn="ctr"/>
            <a:r>
              <a:rPr lang="en-US" sz="2800" b="1" dirty="0">
                <a:latin typeface="Times New Roman" panose="02020603050405020304" pitchFamily="18" charset="0"/>
                <a:cs typeface="Times New Roman" panose="02020603050405020304" pitchFamily="18" charset="0"/>
              </a:rPr>
              <a:t>Nature of HRM</a:t>
            </a:r>
          </a:p>
        </p:txBody>
      </p:sp>
      <p:sp>
        <p:nvSpPr>
          <p:cNvPr id="3" name="Content Placeholder 2">
            <a:extLst>
              <a:ext uri="{FF2B5EF4-FFF2-40B4-BE49-F238E27FC236}">
                <a16:creationId xmlns:a16="http://schemas.microsoft.com/office/drawing/2014/main" id="{BA421BC4-5C79-D437-1284-61843BDE868E}"/>
              </a:ext>
            </a:extLst>
          </p:cNvPr>
          <p:cNvSpPr>
            <a:spLocks noGrp="1"/>
          </p:cNvSpPr>
          <p:nvPr>
            <p:ph sz="half" idx="1"/>
          </p:nvPr>
        </p:nvSpPr>
        <p:spPr>
          <a:xfrm>
            <a:off x="-1" y="982640"/>
            <a:ext cx="8384343" cy="5875360"/>
          </a:xfrm>
        </p:spPr>
        <p:txBody>
          <a:bodyPr>
            <a:noAutofit/>
          </a:bodyPr>
          <a:lstStyle/>
          <a:p>
            <a:r>
              <a:rPr lang="en-US" sz="2400" kern="0" dirty="0">
                <a:solidFill>
                  <a:srgbClr val="000000"/>
                </a:solidFill>
                <a:effectLst/>
                <a:latin typeface="Times New Roman" panose="02020603050405020304" pitchFamily="18" charset="0"/>
                <a:ea typeface="Times New Roman" panose="02020603050405020304" pitchFamily="18" charset="0"/>
              </a:rPr>
              <a:t>HRM is a pervasive function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spread throughout the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which manages all type of employees/people from lower level to top level departments of the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acts as a bridge which brings people and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together to achieve individual and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organisational</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goals.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r>
              <a:rPr lang="en-US" sz="2400" kern="0" dirty="0">
                <a:solidFill>
                  <a:srgbClr val="000000"/>
                </a:solidFill>
                <a:effectLst/>
                <a:latin typeface="Times New Roman" panose="02020603050405020304" pitchFamily="18" charset="0"/>
                <a:ea typeface="Times New Roman" panose="02020603050405020304" pitchFamily="18" charset="0"/>
              </a:rPr>
              <a:t>HRM is continuous activity –  continuously train, develop, or replace to meet the growing level of competition and changes in the market. </a:t>
            </a:r>
            <a:endParaRPr lang="en-US" sz="2400" dirty="0"/>
          </a:p>
        </p:txBody>
      </p:sp>
      <p:pic>
        <p:nvPicPr>
          <p:cNvPr id="2050" name="Picture 2" descr="Free A Woman using a Laptop while Working Stock Photo">
            <a:extLst>
              <a:ext uri="{FF2B5EF4-FFF2-40B4-BE49-F238E27FC236}">
                <a16:creationId xmlns:a16="http://schemas.microsoft.com/office/drawing/2014/main" id="{02BBE674-5506-C9A3-8F11-59A7AB521DF1}"/>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384344" y="982641"/>
            <a:ext cx="3807655" cy="315326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22F958E-B928-8AF9-ECCC-55058EEF0497}"/>
              </a:ext>
            </a:extLst>
          </p:cNvPr>
          <p:cNvSpPr txBox="1"/>
          <p:nvPr/>
        </p:nvSpPr>
        <p:spPr>
          <a:xfrm>
            <a:off x="8384342" y="4346917"/>
            <a:ext cx="3807655"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https://www.pexels.com/photo/a-woman-using-a-laptop-while-working-7640819/</a:t>
            </a:r>
          </a:p>
        </p:txBody>
      </p:sp>
    </p:spTree>
    <p:extLst>
      <p:ext uri="{BB962C8B-B14F-4D97-AF65-F5344CB8AC3E}">
        <p14:creationId xmlns:p14="http://schemas.microsoft.com/office/powerpoint/2010/main" val="16094406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C11A86-CA38-0531-AD1C-2D729399A09F}"/>
              </a:ext>
            </a:extLst>
          </p:cNvPr>
          <p:cNvSpPr>
            <a:spLocks noGrp="1"/>
          </p:cNvSpPr>
          <p:nvPr>
            <p:ph type="title"/>
          </p:nvPr>
        </p:nvSpPr>
        <p:spPr>
          <a:xfrm>
            <a:off x="0" y="18255"/>
            <a:ext cx="12192000" cy="1005327"/>
          </a:xfrm>
        </p:spPr>
        <p:txBody>
          <a:bodyPr>
            <a:normAutofit/>
          </a:bodyPr>
          <a:lstStyle/>
          <a:p>
            <a:pPr algn="ctr"/>
            <a:r>
              <a:rPr lang="en-US" sz="2800" b="1" dirty="0">
                <a:latin typeface="Times New Roman" panose="02020603050405020304" pitchFamily="18" charset="0"/>
                <a:cs typeface="Times New Roman" panose="02020603050405020304" pitchFamily="18" charset="0"/>
              </a:rPr>
              <a:t>Nature of HRM</a:t>
            </a:r>
          </a:p>
        </p:txBody>
      </p:sp>
      <p:sp>
        <p:nvSpPr>
          <p:cNvPr id="3" name="Content Placeholder 2">
            <a:extLst>
              <a:ext uri="{FF2B5EF4-FFF2-40B4-BE49-F238E27FC236}">
                <a16:creationId xmlns:a16="http://schemas.microsoft.com/office/drawing/2014/main" id="{4F11C875-2755-6FDF-8C67-9F19E5F785D7}"/>
              </a:ext>
            </a:extLst>
          </p:cNvPr>
          <p:cNvSpPr>
            <a:spLocks noGrp="1"/>
          </p:cNvSpPr>
          <p:nvPr>
            <p:ph sz="half" idx="1"/>
          </p:nvPr>
        </p:nvSpPr>
        <p:spPr>
          <a:xfrm>
            <a:off x="0" y="1023582"/>
            <a:ext cx="8215532" cy="5834417"/>
          </a:xfrm>
        </p:spPr>
        <p:txBody>
          <a:bodyPr>
            <a:normAutofit/>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HRM is a part of management function. Issues like hiring, training, development, compensation; motivation, communication, and administration  of employees are taken care by Human resource management.</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HRM is optimum utilization of employees</a:t>
            </a:r>
            <a:endParaRPr lang="en-US" sz="2400" dirty="0">
              <a:latin typeface="Times New Roman" panose="02020603050405020304" pitchFamily="18" charset="0"/>
              <a:cs typeface="Times New Roman" panose="02020603050405020304" pitchFamily="18" charset="0"/>
            </a:endParaRPr>
          </a:p>
        </p:txBody>
      </p:sp>
      <p:pic>
        <p:nvPicPr>
          <p:cNvPr id="3074" name="Picture 2" descr="Free Photo of Women at the Meeting Stock Photo">
            <a:extLst>
              <a:ext uri="{FF2B5EF4-FFF2-40B4-BE49-F238E27FC236}">
                <a16:creationId xmlns:a16="http://schemas.microsoft.com/office/drawing/2014/main" id="{9F92CD41-91F4-0663-141B-F559B5AB10D5}"/>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215532" y="1023582"/>
            <a:ext cx="3976468" cy="287316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A25C454-FF63-3029-D096-D59E91743445}"/>
              </a:ext>
            </a:extLst>
          </p:cNvPr>
          <p:cNvSpPr txBox="1"/>
          <p:nvPr/>
        </p:nvSpPr>
        <p:spPr>
          <a:xfrm>
            <a:off x="8215532" y="4178105"/>
            <a:ext cx="3976467" cy="430887"/>
          </a:xfrm>
          <a:prstGeom prst="rect">
            <a:avLst/>
          </a:prstGeom>
          <a:noFill/>
        </p:spPr>
        <p:txBody>
          <a:bodyPr wrap="square" rtlCol="0">
            <a:spAutoFit/>
          </a:bodyPr>
          <a:lstStyle/>
          <a:p>
            <a:r>
              <a:rPr lang="en-US" sz="1100">
                <a:latin typeface="Times New Roman" panose="02020603050405020304" pitchFamily="18" charset="0"/>
                <a:cs typeface="Times New Roman" panose="02020603050405020304" pitchFamily="18" charset="0"/>
              </a:rPr>
              <a:t>https://www.pexels.com/search/Photos%20of%20%20supervisor%20demostrating%20work%20to%20workers/</a:t>
            </a:r>
            <a:endParaRPr lang="en-US" sz="1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98921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CE9BCB-4277-B950-8799-3A69FC3723A7}"/>
              </a:ext>
            </a:extLst>
          </p:cNvPr>
          <p:cNvSpPr>
            <a:spLocks noGrp="1"/>
          </p:cNvSpPr>
          <p:nvPr>
            <p:ph type="title"/>
          </p:nvPr>
        </p:nvSpPr>
        <p:spPr>
          <a:xfrm>
            <a:off x="-1" y="1"/>
            <a:ext cx="12296633" cy="900751"/>
          </a:xfrm>
        </p:spPr>
        <p:txBody>
          <a:bodyPr>
            <a:normAutofit/>
          </a:bodyPr>
          <a:lstStyle/>
          <a:p>
            <a:pPr algn="ctr"/>
            <a:r>
              <a:rPr lang="en-US" sz="2400" b="1" dirty="0">
                <a:latin typeface="Times New Roman" panose="02020603050405020304" pitchFamily="18" charset="0"/>
                <a:cs typeface="Times New Roman" panose="02020603050405020304" pitchFamily="18" charset="0"/>
              </a:rPr>
              <a:t>Core of HRM</a:t>
            </a:r>
          </a:p>
        </p:txBody>
      </p:sp>
      <p:sp>
        <p:nvSpPr>
          <p:cNvPr id="3" name="Content Placeholder 2">
            <a:extLst>
              <a:ext uri="{FF2B5EF4-FFF2-40B4-BE49-F238E27FC236}">
                <a16:creationId xmlns:a16="http://schemas.microsoft.com/office/drawing/2014/main" id="{5720573B-8C9A-90B9-37B3-AC4B37104540}"/>
              </a:ext>
            </a:extLst>
          </p:cNvPr>
          <p:cNvSpPr>
            <a:spLocks noGrp="1"/>
          </p:cNvSpPr>
          <p:nvPr>
            <p:ph sz="half" idx="1"/>
          </p:nvPr>
        </p:nvSpPr>
        <p:spPr>
          <a:xfrm>
            <a:off x="100084" y="900752"/>
            <a:ext cx="8312396" cy="5957248"/>
          </a:xfrm>
        </p:spPr>
        <p:txBody>
          <a:bodyPr>
            <a:normAutofit/>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rPr>
              <a:t>HRM Involves the application of management </a:t>
            </a:r>
            <a:r>
              <a:rPr lang="en-US" sz="2400" kern="0" dirty="0">
                <a:solidFill>
                  <a:srgbClr val="000000"/>
                </a:solidFill>
                <a:latin typeface="Times New Roman" panose="02020603050405020304" pitchFamily="18" charset="0"/>
                <a:ea typeface="Times New Roman" panose="02020603050405020304" pitchFamily="18" charset="0"/>
              </a:rPr>
              <a:t>f</a:t>
            </a:r>
            <a:r>
              <a:rPr lang="en-US" sz="2400" kern="0" dirty="0">
                <a:solidFill>
                  <a:srgbClr val="000000"/>
                </a:solidFill>
                <a:effectLst/>
                <a:latin typeface="Times New Roman" panose="02020603050405020304" pitchFamily="18" charset="0"/>
                <a:ea typeface="Times New Roman" panose="02020603050405020304" pitchFamily="18" charset="0"/>
              </a:rPr>
              <a:t>unctions and principles</a:t>
            </a:r>
          </a:p>
          <a:p>
            <a:pPr algn="just"/>
            <a:r>
              <a:rPr lang="en-US" sz="2400" kern="0" dirty="0">
                <a:solidFill>
                  <a:srgbClr val="000000"/>
                </a:solidFill>
                <a:effectLst/>
                <a:latin typeface="Times New Roman" panose="02020603050405020304" pitchFamily="18" charset="0"/>
                <a:ea typeface="Times New Roman" panose="02020603050405020304" pitchFamily="18" charset="0"/>
              </a:rPr>
              <a:t>Decision relating to employees must be integrated</a:t>
            </a:r>
          </a:p>
          <a:p>
            <a:pPr algn="just"/>
            <a:r>
              <a:rPr lang="en-US" sz="2400" kern="0" dirty="0">
                <a:solidFill>
                  <a:srgbClr val="000000"/>
                </a:solidFill>
                <a:effectLst/>
                <a:latin typeface="Times New Roman" panose="02020603050405020304" pitchFamily="18" charset="0"/>
                <a:ea typeface="Times New Roman" panose="02020603050405020304" pitchFamily="18" charset="0"/>
              </a:rPr>
              <a:t>Decisions made </a:t>
            </a:r>
            <a:r>
              <a:rPr lang="en-US" sz="2400" kern="0" dirty="0">
                <a:solidFill>
                  <a:srgbClr val="000000"/>
                </a:solidFill>
                <a:latin typeface="Times New Roman" panose="02020603050405020304" pitchFamily="18" charset="0"/>
                <a:ea typeface="Times New Roman" panose="02020603050405020304" pitchFamily="18" charset="0"/>
              </a:rPr>
              <a:t>i</a:t>
            </a:r>
            <a:r>
              <a:rPr lang="en-US" sz="2400" kern="0" dirty="0">
                <a:solidFill>
                  <a:srgbClr val="000000"/>
                </a:solidFill>
                <a:effectLst/>
                <a:latin typeface="Times New Roman" panose="02020603050405020304" pitchFamily="18" charset="0"/>
                <a:ea typeface="Times New Roman" panose="02020603050405020304" pitchFamily="18" charset="0"/>
              </a:rPr>
              <a:t>nfluence the effectiveness of an organization</a:t>
            </a:r>
            <a:endParaRPr lang="en-US" sz="2400" dirty="0"/>
          </a:p>
        </p:txBody>
      </p:sp>
      <p:pic>
        <p:nvPicPr>
          <p:cNvPr id="4098" name="Picture 2" descr="Free Multiethnic coworkers in formal wear sitting at table with documents and discussing details of business project Stock Photo">
            <a:extLst>
              <a:ext uri="{FF2B5EF4-FFF2-40B4-BE49-F238E27FC236}">
                <a16:creationId xmlns:a16="http://schemas.microsoft.com/office/drawing/2014/main" id="{7E49D327-0FE7-6B2A-006C-09B4BF0574D2}"/>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412480" y="518616"/>
            <a:ext cx="3679508" cy="353287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82CFFA3-498A-B05C-79FD-70F794077EEA}"/>
              </a:ext>
            </a:extLst>
          </p:cNvPr>
          <p:cNvSpPr txBox="1"/>
          <p:nvPr/>
        </p:nvSpPr>
        <p:spPr>
          <a:xfrm>
            <a:off x="8412480" y="4262511"/>
            <a:ext cx="3679436"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https://www.pexels.com/photo/group-of-colleagues-discussing-business-issues-5668490/</a:t>
            </a:r>
          </a:p>
        </p:txBody>
      </p:sp>
    </p:spTree>
    <p:extLst>
      <p:ext uri="{BB962C8B-B14F-4D97-AF65-F5344CB8AC3E}">
        <p14:creationId xmlns:p14="http://schemas.microsoft.com/office/powerpoint/2010/main" val="39228433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A645E1-5B59-E55D-E11C-33A8BD6F1360}"/>
              </a:ext>
            </a:extLst>
          </p:cNvPr>
          <p:cNvSpPr>
            <a:spLocks noGrp="1"/>
          </p:cNvSpPr>
          <p:nvPr>
            <p:ph type="title"/>
          </p:nvPr>
        </p:nvSpPr>
        <p:spPr>
          <a:xfrm>
            <a:off x="0" y="1"/>
            <a:ext cx="12192000" cy="1023581"/>
          </a:xfrm>
        </p:spPr>
        <p:txBody>
          <a:bodyPr>
            <a:normAutofit/>
          </a:bodyPr>
          <a:lstStyle/>
          <a:p>
            <a:pPr algn="ctr"/>
            <a:r>
              <a:rPr lang="en-US" sz="2400" b="1" dirty="0">
                <a:latin typeface="Times New Roman" panose="02020603050405020304" pitchFamily="18" charset="0"/>
                <a:cs typeface="Times New Roman" panose="02020603050405020304" pitchFamily="18" charset="0"/>
              </a:rPr>
              <a:t>Features of HRM</a:t>
            </a:r>
          </a:p>
        </p:txBody>
      </p:sp>
      <p:sp>
        <p:nvSpPr>
          <p:cNvPr id="3" name="Content Placeholder 2">
            <a:extLst>
              <a:ext uri="{FF2B5EF4-FFF2-40B4-BE49-F238E27FC236}">
                <a16:creationId xmlns:a16="http://schemas.microsoft.com/office/drawing/2014/main" id="{94547F17-1B04-21CE-FC86-9C2E56DE8C28}"/>
              </a:ext>
            </a:extLst>
          </p:cNvPr>
          <p:cNvSpPr>
            <a:spLocks noGrp="1"/>
          </p:cNvSpPr>
          <p:nvPr>
            <p:ph sz="half" idx="1"/>
          </p:nvPr>
        </p:nvSpPr>
        <p:spPr>
          <a:xfrm>
            <a:off x="-1" y="900752"/>
            <a:ext cx="8412479" cy="5957247"/>
          </a:xfrm>
        </p:spPr>
        <p:txBody>
          <a:bodyPr>
            <a:normAutofit/>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rPr>
              <a:t>Action Oriented: Human Resource management focuses attention on action, rather than on record keeping, written procedures or rules</a:t>
            </a:r>
          </a:p>
          <a:p>
            <a:pPr algn="just"/>
            <a:r>
              <a:rPr lang="en-US" sz="2400" kern="0" dirty="0">
                <a:solidFill>
                  <a:srgbClr val="000000"/>
                </a:solidFill>
                <a:effectLst/>
                <a:latin typeface="Times New Roman" panose="02020603050405020304" pitchFamily="18" charset="0"/>
                <a:ea typeface="Times New Roman" panose="02020603050405020304" pitchFamily="18" charset="0"/>
              </a:rPr>
              <a:t>Individuality Oriented: It tries to help employees develop their potential fully</a:t>
            </a:r>
            <a:endParaRPr lang="en-US" sz="2400" dirty="0"/>
          </a:p>
        </p:txBody>
      </p:sp>
      <p:pic>
        <p:nvPicPr>
          <p:cNvPr id="5122" name="Picture 2" descr="Free Beautiful Woman in White Blazer Using a Laptop Stock Photo">
            <a:extLst>
              <a:ext uri="{FF2B5EF4-FFF2-40B4-BE49-F238E27FC236}">
                <a16:creationId xmlns:a16="http://schemas.microsoft.com/office/drawing/2014/main" id="{445E9ACB-C070-B20F-8C6C-C367382A1884}"/>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412480" y="900114"/>
            <a:ext cx="3779519" cy="329205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87F9AFC-3EF0-B1BD-32B4-F4D0C8397DEC}"/>
              </a:ext>
            </a:extLst>
          </p:cNvPr>
          <p:cNvSpPr txBox="1"/>
          <p:nvPr/>
        </p:nvSpPr>
        <p:spPr>
          <a:xfrm>
            <a:off x="8412479" y="4487594"/>
            <a:ext cx="3779518"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https://www.pexels.com/photo/beautiful-woman-in-white-blazer-using-a-laptop-8485868/</a:t>
            </a:r>
          </a:p>
        </p:txBody>
      </p:sp>
    </p:spTree>
    <p:extLst>
      <p:ext uri="{BB962C8B-B14F-4D97-AF65-F5344CB8AC3E}">
        <p14:creationId xmlns:p14="http://schemas.microsoft.com/office/powerpoint/2010/main" val="3732661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B94016-0AC0-667F-2D36-797DF7FD3685}"/>
              </a:ext>
            </a:extLst>
          </p:cNvPr>
          <p:cNvSpPr>
            <a:spLocks noGrp="1"/>
          </p:cNvSpPr>
          <p:nvPr>
            <p:ph type="title"/>
          </p:nvPr>
        </p:nvSpPr>
        <p:spPr>
          <a:xfrm>
            <a:off x="0" y="95535"/>
            <a:ext cx="12192000" cy="1595154"/>
          </a:xfrm>
        </p:spPr>
        <p:txBody>
          <a:bodyPr>
            <a:normAutofit/>
          </a:bodyPr>
          <a:lstStyle/>
          <a:p>
            <a:pPr algn="ctr"/>
            <a:r>
              <a:rPr lang="en-US" sz="2800" b="1" dirty="0">
                <a:latin typeface="Times New Roman" panose="02020603050405020304" pitchFamily="18" charset="0"/>
                <a:cs typeface="Times New Roman" panose="02020603050405020304" pitchFamily="18" charset="0"/>
              </a:rPr>
              <a:t>Features of HRM</a:t>
            </a:r>
          </a:p>
        </p:txBody>
      </p:sp>
      <p:sp>
        <p:nvSpPr>
          <p:cNvPr id="3" name="Content Placeholder 2">
            <a:extLst>
              <a:ext uri="{FF2B5EF4-FFF2-40B4-BE49-F238E27FC236}">
                <a16:creationId xmlns:a16="http://schemas.microsoft.com/office/drawing/2014/main" id="{DB4AFF84-37FB-C75D-C7B3-9C29A1498761}"/>
              </a:ext>
            </a:extLst>
          </p:cNvPr>
          <p:cNvSpPr>
            <a:spLocks noGrp="1"/>
          </p:cNvSpPr>
          <p:nvPr>
            <p:ph idx="1"/>
          </p:nvPr>
        </p:nvSpPr>
        <p:spPr>
          <a:xfrm>
            <a:off x="0" y="1173707"/>
            <a:ext cx="12192000" cy="5588758"/>
          </a:xfrm>
        </p:spPr>
        <p:txBody>
          <a:bodyPr/>
          <a:lstStyle/>
          <a:p>
            <a:pPr algn="just"/>
            <a:r>
              <a:rPr lang="en-US" sz="1800" kern="0" dirty="0">
                <a:solidFill>
                  <a:srgbClr val="000000"/>
                </a:solidFill>
                <a:effectLst/>
                <a:latin typeface="Times New Roman" panose="02020603050405020304" pitchFamily="18" charset="0"/>
                <a:ea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rPr>
              <a:t>Integrating Mechanism: Human Resource Management tries to build and maintain cordial relations between people working at various levels in the organization</a:t>
            </a:r>
          </a:p>
          <a:p>
            <a:pPr algn="just"/>
            <a:r>
              <a:rPr lang="en-US" sz="2400" kern="0" dirty="0">
                <a:solidFill>
                  <a:srgbClr val="000000"/>
                </a:solidFill>
                <a:effectLst/>
                <a:latin typeface="Times New Roman" panose="02020603050405020304" pitchFamily="18" charset="0"/>
                <a:ea typeface="Times New Roman" panose="02020603050405020304" pitchFamily="18" charset="0"/>
              </a:rPr>
              <a:t>Pervasive Force: Personnel Management is pervasive in nature. It permeates all levels of management in an organization</a:t>
            </a:r>
          </a:p>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Auxiliary Service: Personnel departments exist to assist and advise the line or operating managers to do their personnel work most effectively. </a:t>
            </a:r>
          </a:p>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manager is a special advisor.</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0542082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BD8C12-0606-CD37-3C38-74BA4EA2D554}"/>
              </a:ext>
            </a:extLst>
          </p:cNvPr>
          <p:cNvSpPr>
            <a:spLocks noGrp="1"/>
          </p:cNvSpPr>
          <p:nvPr>
            <p:ph type="title"/>
          </p:nvPr>
        </p:nvSpPr>
        <p:spPr>
          <a:xfrm>
            <a:off x="0" y="1"/>
            <a:ext cx="12192000" cy="1690688"/>
          </a:xfrm>
        </p:spPr>
        <p:txBody>
          <a:bodyPr>
            <a:normAutofit/>
          </a:bodyPr>
          <a:lstStyle/>
          <a:p>
            <a:pPr algn="ctr"/>
            <a:r>
              <a:rPr lang="en-US" sz="2800" b="1" dirty="0">
                <a:latin typeface="Times New Roman" panose="02020603050405020304" pitchFamily="18" charset="0"/>
                <a:cs typeface="Times New Roman" panose="02020603050405020304" pitchFamily="18" charset="0"/>
              </a:rPr>
              <a:t>Characteristics of HRM</a:t>
            </a:r>
          </a:p>
        </p:txBody>
      </p:sp>
      <p:sp>
        <p:nvSpPr>
          <p:cNvPr id="3" name="Content Placeholder 2">
            <a:extLst>
              <a:ext uri="{FF2B5EF4-FFF2-40B4-BE49-F238E27FC236}">
                <a16:creationId xmlns:a16="http://schemas.microsoft.com/office/drawing/2014/main" id="{39000994-7086-DBAC-035C-074553C8CD13}"/>
              </a:ext>
            </a:extLst>
          </p:cNvPr>
          <p:cNvSpPr>
            <a:spLocks noGrp="1"/>
          </p:cNvSpPr>
          <p:nvPr>
            <p:ph idx="1"/>
          </p:nvPr>
        </p:nvSpPr>
        <p:spPr>
          <a:xfrm>
            <a:off x="-1" y="1050878"/>
            <a:ext cx="12191999" cy="5807121"/>
          </a:xfrm>
        </p:spPr>
        <p:txBody>
          <a:bodyPr/>
          <a:lstStyle/>
          <a:p>
            <a:pPr marR="0" lvl="0" algn="just">
              <a:lnSpc>
                <a:spcPct val="115000"/>
              </a:lnSpc>
              <a:spcBef>
                <a:spcPts val="0"/>
              </a:spcBef>
              <a:spcAft>
                <a:spcPts val="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HRM deals with the functions of planning, organizing, staffing, directing and</a:t>
            </a:r>
            <a:r>
              <a:rPr lang="en-US" sz="2400"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controlling the manpower of the org. to achieve the goals.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R="0" lvl="0" algn="just">
              <a:lnSpc>
                <a:spcPct val="115000"/>
              </a:lnSpc>
              <a:spcBef>
                <a:spcPts val="0"/>
              </a:spcBef>
              <a:spcAft>
                <a:spcPts val="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is a continuous process of enhancing the personality of an individual on the job as well as off the job, deals with the overall growth</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641338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F6CCF-922F-0ECA-573B-292FBDC9D025}"/>
              </a:ext>
            </a:extLst>
          </p:cNvPr>
          <p:cNvSpPr>
            <a:spLocks noGrp="1"/>
          </p:cNvSpPr>
          <p:nvPr>
            <p:ph type="title"/>
          </p:nvPr>
        </p:nvSpPr>
        <p:spPr>
          <a:xfrm>
            <a:off x="0" y="18255"/>
            <a:ext cx="11900848" cy="1325563"/>
          </a:xfrm>
        </p:spPr>
        <p:txBody>
          <a:bodyPr>
            <a:normAutofit/>
          </a:bodyPr>
          <a:lstStyle/>
          <a:p>
            <a:pPr algn="ctr"/>
            <a:r>
              <a:rPr lang="en-US" sz="2400" b="1" dirty="0">
                <a:latin typeface="Times New Roman" panose="02020603050405020304" pitchFamily="18" charset="0"/>
                <a:cs typeface="Times New Roman" panose="02020603050405020304" pitchFamily="18" charset="0"/>
              </a:rPr>
              <a:t>Characteristics of HRM</a:t>
            </a:r>
          </a:p>
        </p:txBody>
      </p:sp>
      <p:sp>
        <p:nvSpPr>
          <p:cNvPr id="3" name="Content Placeholder 2">
            <a:extLst>
              <a:ext uri="{FF2B5EF4-FFF2-40B4-BE49-F238E27FC236}">
                <a16:creationId xmlns:a16="http://schemas.microsoft.com/office/drawing/2014/main" id="{F8D7D139-C294-8D07-75CB-75C95D92C2BF}"/>
              </a:ext>
            </a:extLst>
          </p:cNvPr>
          <p:cNvSpPr>
            <a:spLocks noGrp="1"/>
          </p:cNvSpPr>
          <p:nvPr>
            <p:ph idx="1"/>
          </p:nvPr>
        </p:nvSpPr>
        <p:spPr>
          <a:xfrm>
            <a:off x="0" y="928048"/>
            <a:ext cx="11996382" cy="5929951"/>
          </a:xfrm>
        </p:spPr>
        <p:txBody>
          <a:bodyPr/>
          <a:lstStyle/>
          <a:p>
            <a:pPr marR="0" lvl="0" algn="just">
              <a:lnSpc>
                <a:spcPct val="115000"/>
              </a:lnSpc>
              <a:spcBef>
                <a:spcPts val="0"/>
              </a:spcBef>
              <a:spcAft>
                <a:spcPts val="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HR to be treated as an asset which has the potential for growth and not just as a commodity of exchange.</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R="0" lvl="0" algn="just">
              <a:lnSpc>
                <a:spcPct val="115000"/>
              </a:lnSpc>
              <a:spcBef>
                <a:spcPts val="0"/>
              </a:spcBef>
              <a:spcAft>
                <a:spcPts val="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HR is molded, controlled and directed in a way to achieve the goals and benefit the organization and the individual.</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R="0" lvl="0" algn="just">
              <a:lnSpc>
                <a:spcPct val="115000"/>
              </a:lnSpc>
              <a:spcBef>
                <a:spcPts val="0"/>
              </a:spcBef>
              <a:spcAft>
                <a:spcPts val="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HR is concerned with recruitment, remuneration, promotions, incentives, industrial relations </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5806925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13D024-EFF8-D1E2-A81E-5AAA519A373E}"/>
              </a:ext>
            </a:extLst>
          </p:cNvPr>
          <p:cNvSpPr>
            <a:spLocks noGrp="1"/>
          </p:cNvSpPr>
          <p:nvPr>
            <p:ph type="title"/>
          </p:nvPr>
        </p:nvSpPr>
        <p:spPr>
          <a:xfrm>
            <a:off x="0" y="1"/>
            <a:ext cx="12192000" cy="1023581"/>
          </a:xfrm>
        </p:spPr>
        <p:txBody>
          <a:bodyPr>
            <a:normAutofit/>
          </a:bodyPr>
          <a:lstStyle/>
          <a:p>
            <a:pPr algn="ctr"/>
            <a:r>
              <a:rPr lang="en-US" sz="2400" b="1" dirty="0">
                <a:latin typeface="Times New Roman" panose="02020603050405020304" pitchFamily="18" charset="0"/>
                <a:cs typeface="Times New Roman" panose="02020603050405020304" pitchFamily="18" charset="0"/>
              </a:rPr>
              <a:t>Personnel Management </a:t>
            </a:r>
          </a:p>
        </p:txBody>
      </p:sp>
      <p:sp>
        <p:nvSpPr>
          <p:cNvPr id="3" name="Content Placeholder 2">
            <a:extLst>
              <a:ext uri="{FF2B5EF4-FFF2-40B4-BE49-F238E27FC236}">
                <a16:creationId xmlns:a16="http://schemas.microsoft.com/office/drawing/2014/main" id="{38EDE121-EB8F-3489-0D63-065DDD79A221}"/>
              </a:ext>
            </a:extLst>
          </p:cNvPr>
          <p:cNvSpPr>
            <a:spLocks noGrp="1"/>
          </p:cNvSpPr>
          <p:nvPr>
            <p:ph sz="half" idx="1"/>
          </p:nvPr>
        </p:nvSpPr>
        <p:spPr>
          <a:xfrm>
            <a:off x="-1" y="736980"/>
            <a:ext cx="8961118" cy="6121020"/>
          </a:xfrm>
        </p:spPr>
        <p:txBody>
          <a:bodyPr>
            <a:normAutofit/>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rPr>
              <a:t>Personnel Management, on the other hand, is mainly concerned with maintaining good employee- employer relationship and activities connected with it. </a:t>
            </a:r>
          </a:p>
          <a:p>
            <a:pPr algn="just"/>
            <a:r>
              <a:rPr lang="en-US" sz="2400" kern="0" dirty="0">
                <a:solidFill>
                  <a:srgbClr val="000000"/>
                </a:solidFill>
                <a:effectLst/>
                <a:latin typeface="Times New Roman" panose="02020603050405020304" pitchFamily="18" charset="0"/>
                <a:ea typeface="Times New Roman" panose="02020603050405020304" pitchFamily="18" charset="0"/>
              </a:rPr>
              <a:t>Personnel Management mainly works around Industrial/ Employee/ </a:t>
            </a:r>
            <a:r>
              <a:rPr lang="en-US" sz="2400" kern="0" dirty="0" err="1">
                <a:solidFill>
                  <a:srgbClr val="000000"/>
                </a:solidFill>
                <a:effectLst/>
                <a:latin typeface="Times New Roman" panose="02020603050405020304" pitchFamily="18" charset="0"/>
                <a:ea typeface="Times New Roman" panose="02020603050405020304" pitchFamily="18" charset="0"/>
              </a:rPr>
              <a:t>Labour</a:t>
            </a:r>
            <a:r>
              <a:rPr lang="en-US" sz="2400" kern="0" dirty="0">
                <a:solidFill>
                  <a:srgbClr val="000000"/>
                </a:solidFill>
                <a:effectLst/>
                <a:latin typeface="Times New Roman" panose="02020603050405020304" pitchFamily="18" charset="0"/>
                <a:ea typeface="Times New Roman" panose="02020603050405020304" pitchFamily="18" charset="0"/>
              </a:rPr>
              <a:t> Relations and activities connected with grievance handling, negotiations, enforcement of </a:t>
            </a:r>
            <a:r>
              <a:rPr lang="en-US" sz="2400" kern="0" dirty="0" err="1">
                <a:solidFill>
                  <a:srgbClr val="000000"/>
                </a:solidFill>
                <a:effectLst/>
                <a:latin typeface="Times New Roman" panose="02020603050405020304" pitchFamily="18" charset="0"/>
                <a:ea typeface="Times New Roman" panose="02020603050405020304" pitchFamily="18" charset="0"/>
              </a:rPr>
              <a:t>labour</a:t>
            </a:r>
            <a:r>
              <a:rPr lang="en-US" sz="2400" kern="0" dirty="0">
                <a:solidFill>
                  <a:srgbClr val="000000"/>
                </a:solidFill>
                <a:effectLst/>
                <a:latin typeface="Times New Roman" panose="02020603050405020304" pitchFamily="18" charset="0"/>
                <a:ea typeface="Times New Roman" panose="02020603050405020304" pitchFamily="18" charset="0"/>
              </a:rPr>
              <a:t> statute, looking after welfare of employees and so on</a:t>
            </a:r>
            <a:endParaRPr lang="en-US" sz="2400" dirty="0"/>
          </a:p>
        </p:txBody>
      </p:sp>
      <p:pic>
        <p:nvPicPr>
          <p:cNvPr id="6146" name="Picture 2" descr="Free Photo of a Man and a Woman Having an Argument in an Office Stock Photo">
            <a:extLst>
              <a:ext uri="{FF2B5EF4-FFF2-40B4-BE49-F238E27FC236}">
                <a16:creationId xmlns:a16="http://schemas.microsoft.com/office/drawing/2014/main" id="{AD142916-3532-948F-9E7D-701E53490641}"/>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961119" y="450166"/>
            <a:ext cx="3230879" cy="344658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4C5AE78-DBA8-4F06-C4BC-F4B8FC52CA07}"/>
              </a:ext>
            </a:extLst>
          </p:cNvPr>
          <p:cNvSpPr txBox="1"/>
          <p:nvPr/>
        </p:nvSpPr>
        <p:spPr>
          <a:xfrm>
            <a:off x="8961120" y="4135902"/>
            <a:ext cx="3230878"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https://www.pexels.com/photo/photo-of-a-man-and-a-woman-having-an-argument-in-an-office-6632511/</a:t>
            </a:r>
          </a:p>
        </p:txBody>
      </p:sp>
    </p:spTree>
    <p:extLst>
      <p:ext uri="{BB962C8B-B14F-4D97-AF65-F5344CB8AC3E}">
        <p14:creationId xmlns:p14="http://schemas.microsoft.com/office/powerpoint/2010/main" val="39754936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39C82-E8AF-C3DD-C576-5C70F86F6184}"/>
              </a:ext>
            </a:extLst>
          </p:cNvPr>
          <p:cNvSpPr>
            <a:spLocks noGrp="1"/>
          </p:cNvSpPr>
          <p:nvPr>
            <p:ph type="title"/>
          </p:nvPr>
        </p:nvSpPr>
        <p:spPr>
          <a:xfrm>
            <a:off x="0" y="1"/>
            <a:ext cx="12192000" cy="1023581"/>
          </a:xfrm>
        </p:spPr>
        <p:txBody>
          <a:bodyPr>
            <a:normAutofit/>
          </a:bodyPr>
          <a:lstStyle/>
          <a:p>
            <a:pPr algn="ctr"/>
            <a:r>
              <a:rPr lang="en-US" sz="2800" b="1" dirty="0">
                <a:latin typeface="Times New Roman" panose="02020603050405020304" pitchFamily="18" charset="0"/>
                <a:cs typeface="Times New Roman" panose="02020603050405020304" pitchFamily="18" charset="0"/>
              </a:rPr>
              <a:t>Personnel Management </a:t>
            </a:r>
          </a:p>
        </p:txBody>
      </p:sp>
      <p:sp>
        <p:nvSpPr>
          <p:cNvPr id="3" name="Content Placeholder 2">
            <a:extLst>
              <a:ext uri="{FF2B5EF4-FFF2-40B4-BE49-F238E27FC236}">
                <a16:creationId xmlns:a16="http://schemas.microsoft.com/office/drawing/2014/main" id="{4C60AF44-1796-D9DF-B23D-18EBBB8F7771}"/>
              </a:ext>
            </a:extLst>
          </p:cNvPr>
          <p:cNvSpPr>
            <a:spLocks noGrp="1"/>
          </p:cNvSpPr>
          <p:nvPr>
            <p:ph idx="1"/>
          </p:nvPr>
        </p:nvSpPr>
        <p:spPr>
          <a:xfrm>
            <a:off x="0" y="777922"/>
            <a:ext cx="12192000" cy="6080077"/>
          </a:xfrm>
        </p:spPr>
        <p:txBody>
          <a:bodyPr>
            <a:normAutofit/>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rPr>
              <a:t>Personnel Management is thus basically an administrative record-keeping function, at the operational level</a:t>
            </a:r>
          </a:p>
          <a:p>
            <a:pPr algn="just"/>
            <a:r>
              <a:rPr lang="en-US" sz="2400" kern="0" dirty="0">
                <a:solidFill>
                  <a:srgbClr val="000000"/>
                </a:solidFill>
                <a:effectLst/>
                <a:latin typeface="Times New Roman" panose="02020603050405020304" pitchFamily="18" charset="0"/>
                <a:ea typeface="Times New Roman" panose="02020603050405020304" pitchFamily="18" charset="0"/>
              </a:rPr>
              <a:t>Personnel Management attempts to maintain fair terms and conditions of employment, while at the same time, efficiently managing personnel activities for individual departments among others</a:t>
            </a:r>
            <a:endParaRPr lang="en-US" sz="2400" dirty="0"/>
          </a:p>
        </p:txBody>
      </p:sp>
    </p:spTree>
    <p:extLst>
      <p:ext uri="{BB962C8B-B14F-4D97-AF65-F5344CB8AC3E}">
        <p14:creationId xmlns:p14="http://schemas.microsoft.com/office/powerpoint/2010/main" val="13325454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818D4-F395-87CD-F57C-6ACBED393250}"/>
              </a:ext>
            </a:extLst>
          </p:cNvPr>
          <p:cNvSpPr>
            <a:spLocks noGrp="1"/>
          </p:cNvSpPr>
          <p:nvPr>
            <p:ph type="title"/>
          </p:nvPr>
        </p:nvSpPr>
        <p:spPr>
          <a:xfrm>
            <a:off x="0" y="1"/>
            <a:ext cx="12192000" cy="955342"/>
          </a:xfrm>
        </p:spPr>
        <p:txBody>
          <a:bodyPr>
            <a:normAutofit/>
          </a:bodyPr>
          <a:lstStyle/>
          <a:p>
            <a:pPr algn="ctr"/>
            <a:r>
              <a:rPr lang="en-US" sz="2800" b="1" dirty="0">
                <a:latin typeface="Times New Roman" panose="02020603050405020304" pitchFamily="18" charset="0"/>
                <a:cs typeface="Times New Roman" panose="02020603050405020304" pitchFamily="18" charset="0"/>
              </a:rPr>
              <a:t>Human Resource Management </a:t>
            </a:r>
          </a:p>
        </p:txBody>
      </p:sp>
      <p:sp>
        <p:nvSpPr>
          <p:cNvPr id="3" name="Content Placeholder 2">
            <a:extLst>
              <a:ext uri="{FF2B5EF4-FFF2-40B4-BE49-F238E27FC236}">
                <a16:creationId xmlns:a16="http://schemas.microsoft.com/office/drawing/2014/main" id="{CE346CAA-E2EE-3B37-DC79-CC3A89BC9F96}"/>
              </a:ext>
            </a:extLst>
          </p:cNvPr>
          <p:cNvSpPr>
            <a:spLocks noGrp="1"/>
          </p:cNvSpPr>
          <p:nvPr>
            <p:ph sz="half" idx="1"/>
          </p:nvPr>
        </p:nvSpPr>
        <p:spPr>
          <a:xfrm>
            <a:off x="-1" y="955343"/>
            <a:ext cx="8639031" cy="5902656"/>
          </a:xfrm>
        </p:spPr>
        <p:txBody>
          <a:bodyPr>
            <a:normAutofit/>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 is the new version of personnel management</a:t>
            </a:r>
          </a:p>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 is mainly focused on best utilizing the man power by understanding their strength and weaknesses and engaging them in different occupations so that their productivity can be increased.</a:t>
            </a:r>
          </a:p>
          <a:p>
            <a:pPr algn="just"/>
            <a:r>
              <a:rPr lang="en-US" sz="24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T</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raining and development and employee engagements are part of it</a:t>
            </a:r>
            <a:endParaRPr lang="en-US" sz="2400" dirty="0">
              <a:latin typeface="Times New Roman" panose="02020603050405020304" pitchFamily="18" charset="0"/>
              <a:cs typeface="Times New Roman" panose="02020603050405020304" pitchFamily="18" charset="0"/>
            </a:endParaRPr>
          </a:p>
        </p:txBody>
      </p:sp>
      <p:pic>
        <p:nvPicPr>
          <p:cNvPr id="7170" name="Picture 2" descr="Free Two Men Cutting a Wooden Plank Stock Photo">
            <a:extLst>
              <a:ext uri="{FF2B5EF4-FFF2-40B4-BE49-F238E27FC236}">
                <a16:creationId xmlns:a16="http://schemas.microsoft.com/office/drawing/2014/main" id="{A74742A6-3894-0E04-39BB-AD21A9A79D04}"/>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9205901" y="655093"/>
            <a:ext cx="2986098" cy="298885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6545E6A-6E62-035E-599F-6D39C16D558A}"/>
              </a:ext>
            </a:extLst>
          </p:cNvPr>
          <p:cNvSpPr txBox="1"/>
          <p:nvPr/>
        </p:nvSpPr>
        <p:spPr>
          <a:xfrm>
            <a:off x="9205901" y="3862316"/>
            <a:ext cx="2872368"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https://www.pexels.com/photo/two-men-cutting-a-wooden-plank-8821532/</a:t>
            </a:r>
          </a:p>
        </p:txBody>
      </p:sp>
    </p:spTree>
    <p:extLst>
      <p:ext uri="{BB962C8B-B14F-4D97-AF65-F5344CB8AC3E}">
        <p14:creationId xmlns:p14="http://schemas.microsoft.com/office/powerpoint/2010/main" val="38576214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7B15B-3601-8663-EFD0-D7632ADF4EB8}"/>
              </a:ext>
            </a:extLst>
          </p:cNvPr>
          <p:cNvSpPr>
            <a:spLocks noGrp="1"/>
          </p:cNvSpPr>
          <p:nvPr>
            <p:ph type="title"/>
          </p:nvPr>
        </p:nvSpPr>
        <p:spPr>
          <a:xfrm>
            <a:off x="0" y="1"/>
            <a:ext cx="12192000" cy="996286"/>
          </a:xfrm>
        </p:spPr>
        <p:txBody>
          <a:bodyPr>
            <a:normAutofit/>
          </a:bodyPr>
          <a:lstStyle/>
          <a:p>
            <a:pPr algn="ctr"/>
            <a:r>
              <a:rPr lang="en-US" sz="2800" b="1" dirty="0">
                <a:latin typeface="Times New Roman" panose="02020603050405020304" pitchFamily="18" charset="0"/>
                <a:cs typeface="Times New Roman" panose="02020603050405020304" pitchFamily="18" charset="0"/>
              </a:rPr>
              <a:t>Difference between personnel and HRM</a:t>
            </a:r>
          </a:p>
        </p:txBody>
      </p:sp>
      <p:sp>
        <p:nvSpPr>
          <p:cNvPr id="3" name="Text Placeholder 2">
            <a:extLst>
              <a:ext uri="{FF2B5EF4-FFF2-40B4-BE49-F238E27FC236}">
                <a16:creationId xmlns:a16="http://schemas.microsoft.com/office/drawing/2014/main" id="{C0373935-473B-689A-C50A-568AB6F4DEB0}"/>
              </a:ext>
            </a:extLst>
          </p:cNvPr>
          <p:cNvSpPr>
            <a:spLocks noGrp="1"/>
          </p:cNvSpPr>
          <p:nvPr>
            <p:ph type="body" idx="1"/>
          </p:nvPr>
        </p:nvSpPr>
        <p:spPr>
          <a:xfrm>
            <a:off x="95534" y="668337"/>
            <a:ext cx="5902041" cy="791973"/>
          </a:xfrm>
        </p:spPr>
        <p:txBody>
          <a:bodyPr/>
          <a:lstStyle/>
          <a:p>
            <a:r>
              <a:rPr lang="en-US" dirty="0">
                <a:latin typeface="Times New Roman" panose="02020603050405020304" pitchFamily="18" charset="0"/>
                <a:cs typeface="Times New Roman" panose="02020603050405020304" pitchFamily="18" charset="0"/>
              </a:rPr>
              <a:t>Personnel Management </a:t>
            </a:r>
          </a:p>
        </p:txBody>
      </p:sp>
      <p:sp>
        <p:nvSpPr>
          <p:cNvPr id="4" name="Content Placeholder 3">
            <a:extLst>
              <a:ext uri="{FF2B5EF4-FFF2-40B4-BE49-F238E27FC236}">
                <a16:creationId xmlns:a16="http://schemas.microsoft.com/office/drawing/2014/main" id="{8308D25C-54E2-D6D0-5584-062DC1DA875E}"/>
              </a:ext>
            </a:extLst>
          </p:cNvPr>
          <p:cNvSpPr>
            <a:spLocks noGrp="1"/>
          </p:cNvSpPr>
          <p:nvPr>
            <p:ph sz="half" idx="2"/>
          </p:nvPr>
        </p:nvSpPr>
        <p:spPr>
          <a:xfrm>
            <a:off x="95534" y="1460310"/>
            <a:ext cx="5902041" cy="5397689"/>
          </a:xfrm>
        </p:spPr>
        <p:txBody>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rPr>
              <a:t>Personnel management is a traditional approach of managing people in the organization</a:t>
            </a:r>
          </a:p>
          <a:p>
            <a:pPr algn="just"/>
            <a:r>
              <a:rPr lang="en-US" sz="2400" kern="0" dirty="0">
                <a:solidFill>
                  <a:srgbClr val="000000"/>
                </a:solidFill>
                <a:effectLst/>
                <a:latin typeface="Times New Roman" panose="02020603050405020304" pitchFamily="18" charset="0"/>
                <a:ea typeface="Times New Roman" panose="02020603050405020304" pitchFamily="18" charset="0"/>
              </a:rPr>
              <a:t>Personnel management focuses on personnel administration, employee welfare and labor relation</a:t>
            </a:r>
          </a:p>
          <a:p>
            <a:pPr algn="just"/>
            <a:r>
              <a:rPr lang="en-US" sz="2400" kern="0" dirty="0">
                <a:solidFill>
                  <a:srgbClr val="000000"/>
                </a:solidFill>
                <a:effectLst/>
                <a:latin typeface="Times New Roman" panose="02020603050405020304" pitchFamily="18" charset="0"/>
                <a:ea typeface="Times New Roman" panose="02020603050405020304" pitchFamily="18" charset="0"/>
              </a:rPr>
              <a:t>Personnel management assumes people as an input for achieving desired output</a:t>
            </a:r>
            <a:r>
              <a:rPr lang="en-US" sz="1800" kern="0" dirty="0">
                <a:solidFill>
                  <a:srgbClr val="000000"/>
                </a:solidFill>
                <a:effectLst/>
                <a:latin typeface="Times New Roman" panose="02020603050405020304" pitchFamily="18" charset="0"/>
                <a:ea typeface="Times New Roman" panose="02020603050405020304" pitchFamily="18" charset="0"/>
              </a:rPr>
              <a:t>. </a:t>
            </a:r>
            <a:endParaRPr lang="en-US" dirty="0"/>
          </a:p>
        </p:txBody>
      </p:sp>
      <p:sp>
        <p:nvSpPr>
          <p:cNvPr id="5" name="Text Placeholder 4">
            <a:extLst>
              <a:ext uri="{FF2B5EF4-FFF2-40B4-BE49-F238E27FC236}">
                <a16:creationId xmlns:a16="http://schemas.microsoft.com/office/drawing/2014/main" id="{3A975E91-12E5-A05E-5D1C-F983524E8598}"/>
              </a:ext>
            </a:extLst>
          </p:cNvPr>
          <p:cNvSpPr>
            <a:spLocks noGrp="1"/>
          </p:cNvSpPr>
          <p:nvPr>
            <p:ph type="body" sz="quarter" idx="3"/>
          </p:nvPr>
        </p:nvSpPr>
        <p:spPr>
          <a:xfrm>
            <a:off x="6172199" y="668337"/>
            <a:ext cx="5924265" cy="791973"/>
          </a:xfrm>
        </p:spPr>
        <p:txBody>
          <a:bodyPr/>
          <a:lstStyle/>
          <a:p>
            <a:r>
              <a:rPr lang="en-US" dirty="0">
                <a:latin typeface="Times New Roman" panose="02020603050405020304" pitchFamily="18" charset="0"/>
                <a:cs typeface="Times New Roman" panose="02020603050405020304" pitchFamily="18" charset="0"/>
              </a:rPr>
              <a:t>Human Resource Management </a:t>
            </a:r>
          </a:p>
        </p:txBody>
      </p:sp>
      <p:sp>
        <p:nvSpPr>
          <p:cNvPr id="6" name="Content Placeholder 5">
            <a:extLst>
              <a:ext uri="{FF2B5EF4-FFF2-40B4-BE49-F238E27FC236}">
                <a16:creationId xmlns:a16="http://schemas.microsoft.com/office/drawing/2014/main" id="{29A5AED1-A041-4092-1894-BEEC02CAFD9D}"/>
              </a:ext>
            </a:extLst>
          </p:cNvPr>
          <p:cNvSpPr>
            <a:spLocks noGrp="1"/>
          </p:cNvSpPr>
          <p:nvPr>
            <p:ph sz="quarter" idx="4"/>
          </p:nvPr>
        </p:nvSpPr>
        <p:spPr>
          <a:xfrm>
            <a:off x="6172200" y="1460310"/>
            <a:ext cx="5924266" cy="5397690"/>
          </a:xfrm>
        </p:spPr>
        <p:txBody>
          <a:bodyPr/>
          <a:lstStyle/>
          <a:p>
            <a:pPr marL="0" marR="0" algn="just">
              <a:lnSpc>
                <a:spcPct val="115000"/>
              </a:lnSpc>
              <a:spcBef>
                <a:spcPts val="0"/>
              </a:spcBef>
              <a:spcAft>
                <a:spcPts val="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 is a modern approach of managing people and their strengths in the</a:t>
            </a:r>
            <a:r>
              <a:rPr lang="en-US" sz="2400"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organization.</a:t>
            </a:r>
          </a:p>
          <a:p>
            <a:pPr marL="0" marR="0" algn="just">
              <a:lnSpc>
                <a:spcPct val="115000"/>
              </a:lnSpc>
              <a:spcBef>
                <a:spcPts val="0"/>
              </a:spcBef>
              <a:spcAft>
                <a:spcPts val="0"/>
              </a:spcAft>
            </a:pPr>
            <a:r>
              <a:rPr lang="en-US" sz="2400" kern="0" dirty="0">
                <a:solidFill>
                  <a:srgbClr val="000000"/>
                </a:solidFill>
                <a:effectLst/>
                <a:latin typeface="Times New Roman" panose="02020603050405020304" pitchFamily="18" charset="0"/>
                <a:ea typeface="Times New Roman" panose="02020603050405020304" pitchFamily="18" charset="0"/>
              </a:rPr>
              <a:t>Human resource management focuses on acquisition, development, motivation and maintenance of human resources in the organization</a:t>
            </a:r>
          </a:p>
          <a:p>
            <a:pPr marL="0" indent="0">
              <a:buNone/>
            </a:pPr>
            <a:endParaRPr lang="en-US" dirty="0"/>
          </a:p>
        </p:txBody>
      </p:sp>
    </p:spTree>
    <p:extLst>
      <p:ext uri="{BB962C8B-B14F-4D97-AF65-F5344CB8AC3E}">
        <p14:creationId xmlns:p14="http://schemas.microsoft.com/office/powerpoint/2010/main" val="9464139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5CFC59-5019-0C07-1CB0-B5FACBC0508A}"/>
              </a:ext>
            </a:extLst>
          </p:cNvPr>
          <p:cNvSpPr>
            <a:spLocks noGrp="1"/>
          </p:cNvSpPr>
          <p:nvPr>
            <p:ph type="title"/>
          </p:nvPr>
        </p:nvSpPr>
        <p:spPr>
          <a:xfrm>
            <a:off x="0" y="1"/>
            <a:ext cx="12192000" cy="1241945"/>
          </a:xfrm>
        </p:spPr>
        <p:txBody>
          <a:bodyPr>
            <a:normAutofit/>
          </a:bodyPr>
          <a:lstStyle/>
          <a:p>
            <a:pPr algn="ctr"/>
            <a:r>
              <a:rPr lang="en-US" sz="2800" b="1" dirty="0">
                <a:latin typeface="Times New Roman" panose="02020603050405020304" pitchFamily="18" charset="0"/>
                <a:cs typeface="Times New Roman" panose="02020603050405020304" pitchFamily="18" charset="0"/>
              </a:rPr>
              <a:t>Difference between personnel and HRM</a:t>
            </a:r>
            <a:endParaRPr lang="en-US" sz="2800" dirty="0"/>
          </a:p>
        </p:txBody>
      </p:sp>
      <p:sp>
        <p:nvSpPr>
          <p:cNvPr id="3" name="Text Placeholder 2">
            <a:extLst>
              <a:ext uri="{FF2B5EF4-FFF2-40B4-BE49-F238E27FC236}">
                <a16:creationId xmlns:a16="http://schemas.microsoft.com/office/drawing/2014/main" id="{AF4AE135-EBDA-4CAE-7631-2E870A65AA2F}"/>
              </a:ext>
            </a:extLst>
          </p:cNvPr>
          <p:cNvSpPr>
            <a:spLocks noGrp="1"/>
          </p:cNvSpPr>
          <p:nvPr>
            <p:ph type="body" idx="1"/>
          </p:nvPr>
        </p:nvSpPr>
        <p:spPr>
          <a:xfrm>
            <a:off x="0" y="818867"/>
            <a:ext cx="5997575" cy="777922"/>
          </a:xfrm>
        </p:spPr>
        <p:txBody>
          <a:bodyPr/>
          <a:lstStyle/>
          <a:p>
            <a:pPr algn="ctr"/>
            <a:r>
              <a:rPr lang="en-US" dirty="0">
                <a:latin typeface="Times New Roman" panose="02020603050405020304" pitchFamily="18" charset="0"/>
                <a:cs typeface="Times New Roman" panose="02020603050405020304" pitchFamily="18" charset="0"/>
              </a:rPr>
              <a:t>Personnel Management </a:t>
            </a:r>
          </a:p>
          <a:p>
            <a:endParaRPr lang="en-US" dirty="0"/>
          </a:p>
        </p:txBody>
      </p:sp>
      <p:sp>
        <p:nvSpPr>
          <p:cNvPr id="4" name="Content Placeholder 3">
            <a:extLst>
              <a:ext uri="{FF2B5EF4-FFF2-40B4-BE49-F238E27FC236}">
                <a16:creationId xmlns:a16="http://schemas.microsoft.com/office/drawing/2014/main" id="{5DC2EAF6-64E4-6BB1-789C-BC3BD15C0E12}"/>
              </a:ext>
            </a:extLst>
          </p:cNvPr>
          <p:cNvSpPr>
            <a:spLocks noGrp="1"/>
          </p:cNvSpPr>
          <p:nvPr>
            <p:ph sz="half" idx="2"/>
          </p:nvPr>
        </p:nvSpPr>
        <p:spPr>
          <a:xfrm>
            <a:off x="22226" y="1105470"/>
            <a:ext cx="5975349" cy="5752530"/>
          </a:xfrm>
        </p:spPr>
        <p:txBody>
          <a:bodyPr>
            <a:normAutofit/>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rPr>
              <a:t>Under personnel management, personnel function is undertaken for employee's satisfaction. </a:t>
            </a:r>
          </a:p>
          <a:p>
            <a:pPr algn="just"/>
            <a:r>
              <a:rPr lang="en-US" sz="2400" kern="0" dirty="0">
                <a:solidFill>
                  <a:srgbClr val="000000"/>
                </a:solidFill>
                <a:effectLst/>
                <a:latin typeface="Times New Roman" panose="02020603050405020304" pitchFamily="18" charset="0"/>
                <a:ea typeface="Times New Roman" panose="02020603050405020304" pitchFamily="18" charset="0"/>
              </a:rPr>
              <a:t>Under personnel management, job design is done on the basis of division of labor. </a:t>
            </a:r>
          </a:p>
          <a:p>
            <a:pPr algn="just"/>
            <a:r>
              <a:rPr lang="en-US" sz="2400" kern="0" dirty="0">
                <a:solidFill>
                  <a:srgbClr val="000000"/>
                </a:solidFill>
                <a:effectLst/>
                <a:latin typeface="Times New Roman" panose="02020603050405020304" pitchFamily="18" charset="0"/>
                <a:ea typeface="Times New Roman" panose="02020603050405020304" pitchFamily="18" charset="0"/>
              </a:rPr>
              <a:t>Under personnel management, employees are provided with less training and development opportunities</a:t>
            </a:r>
            <a:endParaRPr lang="en-US" sz="2400" dirty="0"/>
          </a:p>
        </p:txBody>
      </p:sp>
      <p:sp>
        <p:nvSpPr>
          <p:cNvPr id="5" name="Text Placeholder 4">
            <a:extLst>
              <a:ext uri="{FF2B5EF4-FFF2-40B4-BE49-F238E27FC236}">
                <a16:creationId xmlns:a16="http://schemas.microsoft.com/office/drawing/2014/main" id="{CD77820A-61E4-7D22-BA6C-A007D631FEFA}"/>
              </a:ext>
            </a:extLst>
          </p:cNvPr>
          <p:cNvSpPr>
            <a:spLocks noGrp="1"/>
          </p:cNvSpPr>
          <p:nvPr>
            <p:ph type="body" sz="quarter" idx="3"/>
          </p:nvPr>
        </p:nvSpPr>
        <p:spPr>
          <a:xfrm>
            <a:off x="6172199" y="818866"/>
            <a:ext cx="5997575" cy="777923"/>
          </a:xfrm>
        </p:spPr>
        <p:txBody>
          <a:bodyPr/>
          <a:lstStyle/>
          <a:p>
            <a:pPr algn="ctr"/>
            <a:r>
              <a:rPr lang="en-US" dirty="0">
                <a:latin typeface="Times New Roman" panose="02020603050405020304" pitchFamily="18" charset="0"/>
                <a:cs typeface="Times New Roman" panose="02020603050405020304" pitchFamily="18" charset="0"/>
              </a:rPr>
              <a:t>Human Resource Management </a:t>
            </a:r>
          </a:p>
          <a:p>
            <a:endParaRPr lang="en-US" dirty="0"/>
          </a:p>
        </p:txBody>
      </p:sp>
      <p:sp>
        <p:nvSpPr>
          <p:cNvPr id="6" name="Content Placeholder 5">
            <a:extLst>
              <a:ext uri="{FF2B5EF4-FFF2-40B4-BE49-F238E27FC236}">
                <a16:creationId xmlns:a16="http://schemas.microsoft.com/office/drawing/2014/main" id="{D168E4D7-DF93-E4C7-D4B1-089AFF3D5AFC}"/>
              </a:ext>
            </a:extLst>
          </p:cNvPr>
          <p:cNvSpPr>
            <a:spLocks noGrp="1"/>
          </p:cNvSpPr>
          <p:nvPr>
            <p:ph sz="quarter" idx="4"/>
          </p:nvPr>
        </p:nvSpPr>
        <p:spPr>
          <a:xfrm>
            <a:off x="6172200" y="1105470"/>
            <a:ext cx="5997574" cy="5752530"/>
          </a:xfrm>
        </p:spPr>
        <p:txBody>
          <a:bodyPr>
            <a:normAutofit/>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rPr>
              <a:t>Under human resource management, administrative function is undertaken for goal achievement</a:t>
            </a:r>
          </a:p>
          <a:p>
            <a:pPr algn="just"/>
            <a:r>
              <a:rPr lang="en-US" sz="2400" kern="0" dirty="0">
                <a:solidFill>
                  <a:srgbClr val="000000"/>
                </a:solidFill>
                <a:effectLst/>
                <a:latin typeface="Times New Roman" panose="02020603050405020304" pitchFamily="18" charset="0"/>
                <a:ea typeface="Times New Roman" panose="02020603050405020304" pitchFamily="18" charset="0"/>
              </a:rPr>
              <a:t>Under human resource management, job design function is done on the basis of group work/team work</a:t>
            </a:r>
          </a:p>
          <a:p>
            <a:pPr algn="just"/>
            <a:r>
              <a:rPr lang="en-US" sz="2400" kern="0" dirty="0">
                <a:solidFill>
                  <a:srgbClr val="000000"/>
                </a:solidFill>
                <a:effectLst/>
                <a:latin typeface="Times New Roman" panose="02020603050405020304" pitchFamily="18" charset="0"/>
                <a:ea typeface="Times New Roman" panose="02020603050405020304" pitchFamily="18" charset="0"/>
              </a:rPr>
              <a:t>Under human resource management, employees are provided with more training and development opportunities.</a:t>
            </a:r>
            <a:endParaRPr lang="en-US" sz="2400" dirty="0"/>
          </a:p>
        </p:txBody>
      </p:sp>
    </p:spTree>
    <p:extLst>
      <p:ext uri="{BB962C8B-B14F-4D97-AF65-F5344CB8AC3E}">
        <p14:creationId xmlns:p14="http://schemas.microsoft.com/office/powerpoint/2010/main" val="11170139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9ECFD-1C72-B013-6380-42FFCE7D8DE6}"/>
              </a:ext>
            </a:extLst>
          </p:cNvPr>
          <p:cNvSpPr>
            <a:spLocks noGrp="1"/>
          </p:cNvSpPr>
          <p:nvPr>
            <p:ph type="title"/>
          </p:nvPr>
        </p:nvSpPr>
        <p:spPr>
          <a:xfrm>
            <a:off x="0" y="1"/>
            <a:ext cx="12192000" cy="1430338"/>
          </a:xfrm>
        </p:spPr>
        <p:txBody>
          <a:bodyPr>
            <a:normAutofit/>
          </a:bodyPr>
          <a:lstStyle/>
          <a:p>
            <a:pPr algn="ctr"/>
            <a:r>
              <a:rPr lang="en-US" sz="2800" b="1" dirty="0">
                <a:latin typeface="Times New Roman" panose="02020603050405020304" pitchFamily="18" charset="0"/>
                <a:cs typeface="Times New Roman" panose="02020603050405020304" pitchFamily="18" charset="0"/>
              </a:rPr>
              <a:t>Difference between personnel and HRM</a:t>
            </a:r>
            <a:endParaRPr lang="en-US" sz="2800" dirty="0"/>
          </a:p>
        </p:txBody>
      </p:sp>
      <p:sp>
        <p:nvSpPr>
          <p:cNvPr id="3" name="Text Placeholder 2">
            <a:extLst>
              <a:ext uri="{FF2B5EF4-FFF2-40B4-BE49-F238E27FC236}">
                <a16:creationId xmlns:a16="http://schemas.microsoft.com/office/drawing/2014/main" id="{A4EF1612-BFFE-B396-D9DA-F03E94834936}"/>
              </a:ext>
            </a:extLst>
          </p:cNvPr>
          <p:cNvSpPr>
            <a:spLocks noGrp="1"/>
          </p:cNvSpPr>
          <p:nvPr>
            <p:ph type="body" idx="1"/>
          </p:nvPr>
        </p:nvSpPr>
        <p:spPr>
          <a:xfrm>
            <a:off x="0" y="873457"/>
            <a:ext cx="5997575" cy="900752"/>
          </a:xfrm>
        </p:spPr>
        <p:txBody>
          <a:bodyPr/>
          <a:lstStyle/>
          <a:p>
            <a:pPr algn="ctr"/>
            <a:r>
              <a:rPr lang="en-US" dirty="0">
                <a:latin typeface="Times New Roman" panose="02020603050405020304" pitchFamily="18" charset="0"/>
                <a:cs typeface="Times New Roman" panose="02020603050405020304" pitchFamily="18" charset="0"/>
              </a:rPr>
              <a:t>Personnel Management </a:t>
            </a:r>
          </a:p>
          <a:p>
            <a:endParaRPr lang="en-US" dirty="0"/>
          </a:p>
        </p:txBody>
      </p:sp>
      <p:sp>
        <p:nvSpPr>
          <p:cNvPr id="4" name="Content Placeholder 3">
            <a:extLst>
              <a:ext uri="{FF2B5EF4-FFF2-40B4-BE49-F238E27FC236}">
                <a16:creationId xmlns:a16="http://schemas.microsoft.com/office/drawing/2014/main" id="{8CCC3284-5F9F-9479-1B83-CDD47041C10D}"/>
              </a:ext>
            </a:extLst>
          </p:cNvPr>
          <p:cNvSpPr>
            <a:spLocks noGrp="1"/>
          </p:cNvSpPr>
          <p:nvPr>
            <p:ph sz="half" idx="2"/>
          </p:nvPr>
        </p:nvSpPr>
        <p:spPr>
          <a:xfrm>
            <a:off x="22226" y="1323834"/>
            <a:ext cx="5975349" cy="5534166"/>
          </a:xfrm>
        </p:spPr>
        <p:txBody>
          <a:bodyPr>
            <a:normAutofit/>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rPr>
              <a:t>In personnel management, decisions are made by the top management as per the rules and regulation of the organization</a:t>
            </a:r>
          </a:p>
          <a:p>
            <a:pPr algn="just"/>
            <a:r>
              <a:rPr lang="en-US" sz="2400" kern="0" dirty="0">
                <a:solidFill>
                  <a:srgbClr val="000000"/>
                </a:solidFill>
                <a:effectLst/>
                <a:latin typeface="Times New Roman" panose="02020603050405020304" pitchFamily="18" charset="0"/>
                <a:ea typeface="Times New Roman" panose="02020603050405020304" pitchFamily="18" charset="0"/>
              </a:rPr>
              <a:t>Personnel management focuses on increased production and satisfied employees</a:t>
            </a:r>
            <a:endParaRPr lang="en-US" sz="2400" dirty="0"/>
          </a:p>
        </p:txBody>
      </p:sp>
      <p:sp>
        <p:nvSpPr>
          <p:cNvPr id="5" name="Text Placeholder 4">
            <a:extLst>
              <a:ext uri="{FF2B5EF4-FFF2-40B4-BE49-F238E27FC236}">
                <a16:creationId xmlns:a16="http://schemas.microsoft.com/office/drawing/2014/main" id="{25A12EE5-7811-8BAE-8DC0-1B7EFF8DEC7A}"/>
              </a:ext>
            </a:extLst>
          </p:cNvPr>
          <p:cNvSpPr>
            <a:spLocks noGrp="1"/>
          </p:cNvSpPr>
          <p:nvPr>
            <p:ph type="body" sz="quarter" idx="3"/>
          </p:nvPr>
        </p:nvSpPr>
        <p:spPr>
          <a:xfrm>
            <a:off x="6172200" y="873457"/>
            <a:ext cx="5997574" cy="900752"/>
          </a:xfrm>
        </p:spPr>
        <p:txBody>
          <a:bodyPr/>
          <a:lstStyle/>
          <a:p>
            <a:pPr algn="ctr"/>
            <a:r>
              <a:rPr lang="en-US" dirty="0">
                <a:latin typeface="Times New Roman" panose="02020603050405020304" pitchFamily="18" charset="0"/>
                <a:cs typeface="Times New Roman" panose="02020603050405020304" pitchFamily="18" charset="0"/>
              </a:rPr>
              <a:t>Human Resource Management </a:t>
            </a:r>
          </a:p>
          <a:p>
            <a:endParaRPr lang="en-US" dirty="0"/>
          </a:p>
        </p:txBody>
      </p:sp>
      <p:sp>
        <p:nvSpPr>
          <p:cNvPr id="6" name="Content Placeholder 5">
            <a:extLst>
              <a:ext uri="{FF2B5EF4-FFF2-40B4-BE49-F238E27FC236}">
                <a16:creationId xmlns:a16="http://schemas.microsoft.com/office/drawing/2014/main" id="{1D7F9394-1A1F-BED7-550B-A2F1A07F8003}"/>
              </a:ext>
            </a:extLst>
          </p:cNvPr>
          <p:cNvSpPr>
            <a:spLocks noGrp="1"/>
          </p:cNvSpPr>
          <p:nvPr>
            <p:ph sz="quarter" idx="4"/>
          </p:nvPr>
        </p:nvSpPr>
        <p:spPr>
          <a:xfrm>
            <a:off x="6172200" y="1323835"/>
            <a:ext cx="6019800" cy="5431808"/>
          </a:xfrm>
        </p:spPr>
        <p:txBody>
          <a:bodyPr>
            <a:normAutofit/>
          </a:bodyPr>
          <a:lstStyle/>
          <a:p>
            <a:r>
              <a:rPr lang="en-US" sz="2400" kern="0" dirty="0">
                <a:solidFill>
                  <a:srgbClr val="000000"/>
                </a:solidFill>
                <a:effectLst/>
                <a:latin typeface="Times New Roman" panose="02020603050405020304" pitchFamily="18" charset="0"/>
                <a:ea typeface="Times New Roman" panose="02020603050405020304" pitchFamily="18" charset="0"/>
              </a:rPr>
              <a:t>In human resource management, decisions are made collectively after considering employee's participation, authority, decentralization, competitive environment among others</a:t>
            </a:r>
          </a:p>
          <a:p>
            <a:r>
              <a:rPr lang="en-US" sz="2400" kern="0" dirty="0">
                <a:solidFill>
                  <a:srgbClr val="000000"/>
                </a:solidFill>
                <a:effectLst/>
                <a:latin typeface="Times New Roman" panose="02020603050405020304" pitchFamily="18" charset="0"/>
                <a:ea typeface="Times New Roman" panose="02020603050405020304" pitchFamily="18" charset="0"/>
              </a:rPr>
              <a:t>Human resource management focuses on effectiveness, culture, productivity and employee's participation</a:t>
            </a:r>
            <a:endParaRPr lang="en-US" sz="2400" dirty="0"/>
          </a:p>
        </p:txBody>
      </p:sp>
    </p:spTree>
    <p:extLst>
      <p:ext uri="{BB962C8B-B14F-4D97-AF65-F5344CB8AC3E}">
        <p14:creationId xmlns:p14="http://schemas.microsoft.com/office/powerpoint/2010/main" val="21202341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3DEA9-2630-0CEB-C03F-4BD8FF0138A5}"/>
              </a:ext>
            </a:extLst>
          </p:cNvPr>
          <p:cNvSpPr>
            <a:spLocks noGrp="1"/>
          </p:cNvSpPr>
          <p:nvPr>
            <p:ph type="title"/>
          </p:nvPr>
        </p:nvSpPr>
        <p:spPr>
          <a:xfrm>
            <a:off x="44452" y="1"/>
            <a:ext cx="12147548" cy="1690688"/>
          </a:xfrm>
        </p:spPr>
        <p:txBody>
          <a:bodyPr>
            <a:normAutofit/>
          </a:bodyPr>
          <a:lstStyle/>
          <a:p>
            <a:pPr algn="ctr"/>
            <a:r>
              <a:rPr lang="en-US" sz="2800" b="1" dirty="0">
                <a:latin typeface="Times New Roman" panose="02020603050405020304" pitchFamily="18" charset="0"/>
                <a:cs typeface="Times New Roman" panose="02020603050405020304" pitchFamily="18" charset="0"/>
              </a:rPr>
              <a:t>Difference between personnel and HRM</a:t>
            </a:r>
            <a:endParaRPr lang="en-US" sz="2800" dirty="0"/>
          </a:p>
        </p:txBody>
      </p:sp>
      <p:sp>
        <p:nvSpPr>
          <p:cNvPr id="3" name="Text Placeholder 2">
            <a:extLst>
              <a:ext uri="{FF2B5EF4-FFF2-40B4-BE49-F238E27FC236}">
                <a16:creationId xmlns:a16="http://schemas.microsoft.com/office/drawing/2014/main" id="{0D1C9560-C40F-B4BC-6EF3-2A9D3C49F222}"/>
              </a:ext>
            </a:extLst>
          </p:cNvPr>
          <p:cNvSpPr>
            <a:spLocks noGrp="1"/>
          </p:cNvSpPr>
          <p:nvPr>
            <p:ph type="body" idx="1"/>
          </p:nvPr>
        </p:nvSpPr>
        <p:spPr>
          <a:xfrm>
            <a:off x="22226" y="982639"/>
            <a:ext cx="5975349" cy="823912"/>
          </a:xfrm>
        </p:spPr>
        <p:txBody>
          <a:bodyPr/>
          <a:lstStyle/>
          <a:p>
            <a:r>
              <a:rPr lang="en-US" dirty="0">
                <a:latin typeface="Times New Roman" panose="02020603050405020304" pitchFamily="18" charset="0"/>
                <a:cs typeface="Times New Roman" panose="02020603050405020304" pitchFamily="18" charset="0"/>
              </a:rPr>
              <a:t>Personnel Management </a:t>
            </a:r>
          </a:p>
          <a:p>
            <a:endParaRPr lang="en-US" dirty="0"/>
          </a:p>
        </p:txBody>
      </p:sp>
      <p:sp>
        <p:nvSpPr>
          <p:cNvPr id="4" name="Content Placeholder 3">
            <a:extLst>
              <a:ext uri="{FF2B5EF4-FFF2-40B4-BE49-F238E27FC236}">
                <a16:creationId xmlns:a16="http://schemas.microsoft.com/office/drawing/2014/main" id="{1F37D067-9C1A-ADDF-DF67-EC78B98D88D9}"/>
              </a:ext>
            </a:extLst>
          </p:cNvPr>
          <p:cNvSpPr>
            <a:spLocks noGrp="1"/>
          </p:cNvSpPr>
          <p:nvPr>
            <p:ph sz="half" idx="2"/>
          </p:nvPr>
        </p:nvSpPr>
        <p:spPr>
          <a:xfrm>
            <a:off x="0" y="1310185"/>
            <a:ext cx="5997575" cy="5547815"/>
          </a:xfrm>
        </p:spPr>
        <p:txBody>
          <a:bodyPr>
            <a:normAutofit/>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rPr>
              <a:t>Personnel management is concerned with personnel manager</a:t>
            </a:r>
          </a:p>
          <a:p>
            <a:pPr algn="just"/>
            <a:r>
              <a:rPr lang="en-US" sz="2400" kern="0" dirty="0">
                <a:solidFill>
                  <a:srgbClr val="000000"/>
                </a:solidFill>
                <a:effectLst/>
                <a:latin typeface="Times New Roman" panose="02020603050405020304" pitchFamily="18" charset="0"/>
                <a:ea typeface="Times New Roman" panose="02020603050405020304" pitchFamily="18" charset="0"/>
              </a:rPr>
              <a:t>Personnel management is a routine function</a:t>
            </a:r>
            <a:endParaRPr lang="en-US" sz="2400" dirty="0"/>
          </a:p>
        </p:txBody>
      </p:sp>
      <p:sp>
        <p:nvSpPr>
          <p:cNvPr id="5" name="Text Placeholder 4">
            <a:extLst>
              <a:ext uri="{FF2B5EF4-FFF2-40B4-BE49-F238E27FC236}">
                <a16:creationId xmlns:a16="http://schemas.microsoft.com/office/drawing/2014/main" id="{D270A431-62E6-24DB-9B48-0E1ECAB6F2B3}"/>
              </a:ext>
            </a:extLst>
          </p:cNvPr>
          <p:cNvSpPr>
            <a:spLocks noGrp="1"/>
          </p:cNvSpPr>
          <p:nvPr>
            <p:ph type="body" sz="quarter" idx="3"/>
          </p:nvPr>
        </p:nvSpPr>
        <p:spPr>
          <a:xfrm>
            <a:off x="6172199" y="982639"/>
            <a:ext cx="5975349" cy="823912"/>
          </a:xfrm>
        </p:spPr>
        <p:txBody>
          <a:bodyPr/>
          <a:lstStyle/>
          <a:p>
            <a:r>
              <a:rPr lang="en-US" dirty="0">
                <a:latin typeface="Times New Roman" panose="02020603050405020304" pitchFamily="18" charset="0"/>
                <a:cs typeface="Times New Roman" panose="02020603050405020304" pitchFamily="18" charset="0"/>
              </a:rPr>
              <a:t>Human Resource Management </a:t>
            </a:r>
          </a:p>
          <a:p>
            <a:endParaRPr lang="en-US" dirty="0"/>
          </a:p>
        </p:txBody>
      </p:sp>
      <p:sp>
        <p:nvSpPr>
          <p:cNvPr id="6" name="Content Placeholder 5">
            <a:extLst>
              <a:ext uri="{FF2B5EF4-FFF2-40B4-BE49-F238E27FC236}">
                <a16:creationId xmlns:a16="http://schemas.microsoft.com/office/drawing/2014/main" id="{C1BF6957-739E-BB4C-FB24-F516FAAC627D}"/>
              </a:ext>
            </a:extLst>
          </p:cNvPr>
          <p:cNvSpPr>
            <a:spLocks noGrp="1"/>
          </p:cNvSpPr>
          <p:nvPr>
            <p:ph sz="quarter" idx="4"/>
          </p:nvPr>
        </p:nvSpPr>
        <p:spPr>
          <a:xfrm>
            <a:off x="6172199" y="1310185"/>
            <a:ext cx="5997575" cy="5547814"/>
          </a:xfrm>
        </p:spPr>
        <p:txBody>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rPr>
              <a:t>Human resource management is concerned with all level of managers from top to bottom.</a:t>
            </a:r>
          </a:p>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 is a strategic function.</a:t>
            </a:r>
          </a:p>
          <a:p>
            <a:pPr algn="just"/>
            <a:r>
              <a:rPr lang="en-US" sz="2400" kern="0" dirty="0">
                <a:solidFill>
                  <a:srgbClr val="000000"/>
                </a:solidFill>
                <a:effectLst/>
                <a:latin typeface="Times New Roman" panose="02020603050405020304" pitchFamily="18" charset="0"/>
                <a:ea typeface="Times New Roman" panose="02020603050405020304" pitchFamily="18" charset="0"/>
              </a:rPr>
              <a:t>Human resource management assumes people as an important and valuable resource for achieving desired output</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algn="just"/>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8703650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D8FBF-F9B0-C46B-24D0-F3EE07A89223}"/>
              </a:ext>
            </a:extLst>
          </p:cNvPr>
          <p:cNvSpPr>
            <a:spLocks noGrp="1"/>
          </p:cNvSpPr>
          <p:nvPr>
            <p:ph type="title"/>
          </p:nvPr>
        </p:nvSpPr>
        <p:spPr>
          <a:xfrm>
            <a:off x="0" y="1"/>
            <a:ext cx="12192000" cy="1690688"/>
          </a:xfrm>
        </p:spPr>
        <p:txBody>
          <a:bodyPr>
            <a:normAutofit/>
          </a:bodyPr>
          <a:lstStyle/>
          <a:p>
            <a:pPr algn="ctr"/>
            <a:r>
              <a:rPr lang="en-US" sz="2400" b="1" dirty="0">
                <a:latin typeface="Times New Roman" panose="02020603050405020304" pitchFamily="18" charset="0"/>
                <a:cs typeface="Times New Roman" panose="02020603050405020304" pitchFamily="18" charset="0"/>
              </a:rPr>
              <a:t>Personnel Manager</a:t>
            </a:r>
          </a:p>
        </p:txBody>
      </p:sp>
      <p:sp>
        <p:nvSpPr>
          <p:cNvPr id="3" name="Content Placeholder 2">
            <a:extLst>
              <a:ext uri="{FF2B5EF4-FFF2-40B4-BE49-F238E27FC236}">
                <a16:creationId xmlns:a16="http://schemas.microsoft.com/office/drawing/2014/main" id="{791C5A19-C7A7-B64B-0337-422D9C167121}"/>
              </a:ext>
            </a:extLst>
          </p:cNvPr>
          <p:cNvSpPr>
            <a:spLocks noGrp="1"/>
          </p:cNvSpPr>
          <p:nvPr>
            <p:ph idx="1"/>
          </p:nvPr>
        </p:nvSpPr>
        <p:spPr>
          <a:xfrm>
            <a:off x="109182" y="1146412"/>
            <a:ext cx="12082818" cy="5711587"/>
          </a:xfrm>
        </p:spPr>
        <p:txBody>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Kind of trouble shooter or fire-fighting- either to advise him on how to find loopholes in the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labour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laws or other statutes so that the union demands could be resisted with a measure of legitimacy or to come to a settlement where concessions were inescapable. </a:t>
            </a:r>
          </a:p>
          <a:p>
            <a:pPr algn="just"/>
            <a:r>
              <a:rPr lang="en-US" sz="24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esponsible for handling all kinds of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labour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trouble. </a:t>
            </a:r>
          </a:p>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Gradually his work was realized as more of the nature of staff function rather than the line function; and that he was an expert rather than a controller or manager of men.</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9153352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332CB4-CDFE-8E25-A451-ECB247778346}"/>
              </a:ext>
            </a:extLst>
          </p:cNvPr>
          <p:cNvSpPr>
            <a:spLocks noGrp="1"/>
          </p:cNvSpPr>
          <p:nvPr>
            <p:ph type="title"/>
          </p:nvPr>
        </p:nvSpPr>
        <p:spPr>
          <a:xfrm>
            <a:off x="0" y="1"/>
            <a:ext cx="12192000" cy="1119115"/>
          </a:xfrm>
        </p:spPr>
        <p:txBody>
          <a:bodyPr>
            <a:normAutofit/>
          </a:bodyPr>
          <a:lstStyle/>
          <a:p>
            <a:pPr algn="ctr"/>
            <a:r>
              <a:rPr lang="en-US" sz="2400" b="1" dirty="0">
                <a:latin typeface="Times New Roman" panose="02020603050405020304" pitchFamily="18" charset="0"/>
                <a:cs typeface="Times New Roman" panose="02020603050405020304" pitchFamily="18" charset="0"/>
              </a:rPr>
              <a:t>Modern HR Manager</a:t>
            </a:r>
          </a:p>
        </p:txBody>
      </p:sp>
      <p:sp>
        <p:nvSpPr>
          <p:cNvPr id="3" name="Content Placeholder 2">
            <a:extLst>
              <a:ext uri="{FF2B5EF4-FFF2-40B4-BE49-F238E27FC236}">
                <a16:creationId xmlns:a16="http://schemas.microsoft.com/office/drawing/2014/main" id="{D6DDA151-DF51-94B2-50A5-B9D497A137EE}"/>
              </a:ext>
            </a:extLst>
          </p:cNvPr>
          <p:cNvSpPr>
            <a:spLocks noGrp="1"/>
          </p:cNvSpPr>
          <p:nvPr>
            <p:ph idx="1"/>
          </p:nvPr>
        </p:nvSpPr>
        <p:spPr>
          <a:xfrm>
            <a:off x="0" y="982639"/>
            <a:ext cx="12091916" cy="5875360"/>
          </a:xfrm>
        </p:spPr>
        <p:txBody>
          <a:bodyPr/>
          <a:lstStyle/>
          <a:p>
            <a:pPr algn="just"/>
            <a:r>
              <a:rPr lang="en-US" sz="2400"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P</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erforms a variety of roles, such as the role of conscience, of a counselor, a mediator, a company spokesman, a problem-solver and a change agent</a:t>
            </a:r>
          </a:p>
          <a:p>
            <a:pPr algn="just"/>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Conscience Role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Under this role, the HR Manager reminds the management of their moral and ethical obligations towards employees.</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4207704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8EB21-5A32-337B-EE5C-43DAEB7DC650}"/>
              </a:ext>
            </a:extLst>
          </p:cNvPr>
          <p:cNvSpPr>
            <a:spLocks noGrp="1"/>
          </p:cNvSpPr>
          <p:nvPr>
            <p:ph type="title"/>
          </p:nvPr>
        </p:nvSpPr>
        <p:spPr>
          <a:xfrm>
            <a:off x="0" y="1"/>
            <a:ext cx="12192000" cy="982638"/>
          </a:xfrm>
        </p:spPr>
        <p:txBody>
          <a:bodyPr>
            <a:normAutofit/>
          </a:bodyPr>
          <a:lstStyle/>
          <a:p>
            <a:pPr algn="ctr"/>
            <a:r>
              <a:rPr lang="en-US" sz="2800" b="1" dirty="0">
                <a:latin typeface="Times New Roman" panose="02020603050405020304" pitchFamily="18" charset="0"/>
                <a:cs typeface="Times New Roman" panose="02020603050405020304" pitchFamily="18" charset="0"/>
              </a:rPr>
              <a:t>Role of modern HR manager</a:t>
            </a:r>
          </a:p>
        </p:txBody>
      </p:sp>
      <p:sp>
        <p:nvSpPr>
          <p:cNvPr id="3" name="Content Placeholder 2">
            <a:extLst>
              <a:ext uri="{FF2B5EF4-FFF2-40B4-BE49-F238E27FC236}">
                <a16:creationId xmlns:a16="http://schemas.microsoft.com/office/drawing/2014/main" id="{81AA00E5-6726-0770-B4D8-185FCFB5C6F6}"/>
              </a:ext>
            </a:extLst>
          </p:cNvPr>
          <p:cNvSpPr>
            <a:spLocks noGrp="1"/>
          </p:cNvSpPr>
          <p:nvPr>
            <p:ph sz="half" idx="1"/>
          </p:nvPr>
        </p:nvSpPr>
        <p:spPr>
          <a:xfrm>
            <a:off x="0" y="982639"/>
            <a:ext cx="8046720" cy="5875360"/>
          </a:xfrm>
        </p:spPr>
        <p:txBody>
          <a:bodyPr/>
          <a:lstStyle/>
          <a:p>
            <a:pPr algn="just"/>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Counsellor Role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Under this role he encourages the employees to meet him frequently for consultation and discussion of their mental, physical and career problems and at times even their family problems.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1026" name="Picture 2" descr="Free Side view of professional female African American therapist sitting in front of black male patient during psychotherapy session in office Stock Photo">
            <a:extLst>
              <a:ext uri="{FF2B5EF4-FFF2-40B4-BE49-F238E27FC236}">
                <a16:creationId xmlns:a16="http://schemas.microsoft.com/office/drawing/2014/main" id="{4BB0E2C4-26B6-93DD-F04D-16D32D21D1D5}"/>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046720" y="641445"/>
            <a:ext cx="4145280" cy="335378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D5E60EA-ABE6-89A7-1BFB-D7573BF2173B}"/>
              </a:ext>
            </a:extLst>
          </p:cNvPr>
          <p:cNvSpPr txBox="1"/>
          <p:nvPr/>
        </p:nvSpPr>
        <p:spPr>
          <a:xfrm>
            <a:off x="8046720" y="4220308"/>
            <a:ext cx="4145280"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https://www.pexels.com/photo/black-psychologist-with-african-american-client-5699424/</a:t>
            </a:r>
          </a:p>
        </p:txBody>
      </p:sp>
    </p:spTree>
    <p:extLst>
      <p:ext uri="{BB962C8B-B14F-4D97-AF65-F5344CB8AC3E}">
        <p14:creationId xmlns:p14="http://schemas.microsoft.com/office/powerpoint/2010/main" val="20911390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EDCAB8-1C80-C742-6206-D121294F2B94}"/>
              </a:ext>
            </a:extLst>
          </p:cNvPr>
          <p:cNvSpPr>
            <a:spLocks noGrp="1"/>
          </p:cNvSpPr>
          <p:nvPr>
            <p:ph type="title"/>
          </p:nvPr>
        </p:nvSpPr>
        <p:spPr>
          <a:xfrm>
            <a:off x="0" y="1"/>
            <a:ext cx="12192000" cy="1460309"/>
          </a:xfrm>
        </p:spPr>
        <p:txBody>
          <a:bodyPr>
            <a:normAutofit/>
          </a:bodyPr>
          <a:lstStyle/>
          <a:p>
            <a:pPr algn="ctr"/>
            <a:r>
              <a:rPr lang="en-US" sz="2400" b="1" dirty="0">
                <a:latin typeface="Times New Roman" panose="02020603050405020304" pitchFamily="18" charset="0"/>
                <a:cs typeface="Times New Roman" panose="02020603050405020304" pitchFamily="18" charset="0"/>
              </a:rPr>
              <a:t>Role of modern HR manager</a:t>
            </a:r>
            <a:endParaRPr lang="en-US" sz="2400" dirty="0"/>
          </a:p>
        </p:txBody>
      </p:sp>
      <p:sp>
        <p:nvSpPr>
          <p:cNvPr id="3" name="Content Placeholder 2">
            <a:extLst>
              <a:ext uri="{FF2B5EF4-FFF2-40B4-BE49-F238E27FC236}">
                <a16:creationId xmlns:a16="http://schemas.microsoft.com/office/drawing/2014/main" id="{F4B608E1-2152-0007-201C-5E1B469A47B0}"/>
              </a:ext>
            </a:extLst>
          </p:cNvPr>
          <p:cNvSpPr>
            <a:spLocks noGrp="1"/>
          </p:cNvSpPr>
          <p:nvPr>
            <p:ph sz="half" idx="1"/>
          </p:nvPr>
        </p:nvSpPr>
        <p:spPr>
          <a:xfrm>
            <a:off x="-1" y="1105470"/>
            <a:ext cx="8539087" cy="5752530"/>
          </a:xfrm>
        </p:spPr>
        <p:txBody>
          <a:bodyPr>
            <a:normAutofit/>
          </a:bodyPr>
          <a:lstStyle/>
          <a:p>
            <a:pPr marL="0" marR="0" algn="just">
              <a:lnSpc>
                <a:spcPct val="115000"/>
              </a:lnSpc>
              <a:spcBef>
                <a:spcPts val="0"/>
              </a:spcBef>
              <a:spcAft>
                <a:spcPts val="0"/>
              </a:spcAft>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Mediator Role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Under this role, he tries to settle disputes between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labour</a:t>
            </a:r>
            <a:r>
              <a:rPr lang="en-US" sz="2400" kern="1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and management as also those between an individual and a group. He is not only</a:t>
            </a:r>
            <a:r>
              <a:rPr lang="en-US" sz="2400" kern="1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peace maker but also serves as a liaison and communicating link.</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pPr algn="just"/>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Spokesman Role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under this role, he works as a spokesman for or as a representative of his organization. This he is able to do as he deals intimately with many key organizational activities and functions and has a better overall picture of his company‘s operations.</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dirty="0"/>
          </a:p>
        </p:txBody>
      </p:sp>
      <p:pic>
        <p:nvPicPr>
          <p:cNvPr id="2050" name="Picture 2" descr="Free Businesspeople having a Meeting Stock Photo">
            <a:extLst>
              <a:ext uri="{FF2B5EF4-FFF2-40B4-BE49-F238E27FC236}">
                <a16:creationId xmlns:a16="http://schemas.microsoft.com/office/drawing/2014/main" id="{85D737A9-3E88-51E4-DF8B-ED9867F9BEEC}"/>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539088" y="1105471"/>
            <a:ext cx="3652911" cy="284755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3776319-C9D2-5491-F0BE-BE8127456FB2}"/>
              </a:ext>
            </a:extLst>
          </p:cNvPr>
          <p:cNvSpPr txBox="1"/>
          <p:nvPr/>
        </p:nvSpPr>
        <p:spPr>
          <a:xfrm>
            <a:off x="8539086" y="4234375"/>
            <a:ext cx="3652911"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https://www.pexels.com/photo/businesspeople-having-a-meeting-4427613/</a:t>
            </a:r>
          </a:p>
        </p:txBody>
      </p:sp>
    </p:spTree>
    <p:extLst>
      <p:ext uri="{BB962C8B-B14F-4D97-AF65-F5344CB8AC3E}">
        <p14:creationId xmlns:p14="http://schemas.microsoft.com/office/powerpoint/2010/main" val="36086107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C7443-E444-B681-4D9F-4F104D661FA2}"/>
              </a:ext>
            </a:extLst>
          </p:cNvPr>
          <p:cNvSpPr>
            <a:spLocks noGrp="1"/>
          </p:cNvSpPr>
          <p:nvPr>
            <p:ph type="title"/>
          </p:nvPr>
        </p:nvSpPr>
        <p:spPr>
          <a:xfrm>
            <a:off x="0" y="1"/>
            <a:ext cx="12192000" cy="1023581"/>
          </a:xfrm>
        </p:spPr>
        <p:txBody>
          <a:bodyPr>
            <a:normAutofit/>
          </a:bodyPr>
          <a:lstStyle/>
          <a:p>
            <a:pPr algn="ctr"/>
            <a:r>
              <a:rPr lang="en-US" sz="2400" b="1" dirty="0">
                <a:latin typeface="Times New Roman" panose="02020603050405020304" pitchFamily="18" charset="0"/>
                <a:cs typeface="Times New Roman" panose="02020603050405020304" pitchFamily="18" charset="0"/>
              </a:rPr>
              <a:t>Role of modern HR manager</a:t>
            </a:r>
            <a:endParaRPr lang="en-US" sz="2400" dirty="0"/>
          </a:p>
        </p:txBody>
      </p:sp>
      <p:sp>
        <p:nvSpPr>
          <p:cNvPr id="3" name="Content Placeholder 2">
            <a:extLst>
              <a:ext uri="{FF2B5EF4-FFF2-40B4-BE49-F238E27FC236}">
                <a16:creationId xmlns:a16="http://schemas.microsoft.com/office/drawing/2014/main" id="{64655996-0791-1177-7841-E1D2F040C033}"/>
              </a:ext>
            </a:extLst>
          </p:cNvPr>
          <p:cNvSpPr>
            <a:spLocks noGrp="1"/>
          </p:cNvSpPr>
          <p:nvPr>
            <p:ph sz="half" idx="1"/>
          </p:nvPr>
        </p:nvSpPr>
        <p:spPr>
          <a:xfrm>
            <a:off x="-1" y="723332"/>
            <a:ext cx="7976381" cy="6134668"/>
          </a:xfrm>
        </p:spPr>
        <p:txBody>
          <a:bodyPr>
            <a:normAutofit/>
          </a:bodyPr>
          <a:lstStyle/>
          <a:p>
            <a:pPr marL="0" marR="0" algn="just">
              <a:lnSpc>
                <a:spcPct val="115000"/>
              </a:lnSpc>
              <a:spcBef>
                <a:spcPts val="0"/>
              </a:spcBef>
              <a:spcAft>
                <a:spcPts val="0"/>
              </a:spcAft>
            </a:pP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Problem-Solver Role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is a problem-solver in respect of issues involving</a:t>
            </a:r>
            <a:r>
              <a:rPr lang="en-US" sz="2400"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 and overall long-range organizational planning.</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 </a:t>
            </a:r>
            <a:r>
              <a:rPr lang="en-US" sz="24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Change- Agent Role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He serves as a change agent in respect of introduction</a:t>
            </a:r>
            <a:r>
              <a:rPr lang="en-US" sz="2400" kern="100" dirty="0">
                <a:latin typeface="Aptos" panose="020B0004020202020204" pitchFamily="34" charset="0"/>
                <a:ea typeface="Times New Roman" panose="02020603050405020304" pitchFamily="18" charset="0"/>
                <a:cs typeface="Times New Roman" panose="02020603050405020304" pitchFamily="18" charset="0"/>
              </a:rPr>
              <a:t> </a:t>
            </a:r>
            <a:r>
              <a:rPr lang="en-US" sz="2400" kern="0" dirty="0">
                <a:solidFill>
                  <a:srgbClr val="000000"/>
                </a:solidFill>
                <a:effectLst/>
                <a:latin typeface="Times New Roman" panose="02020603050405020304" pitchFamily="18" charset="0"/>
                <a:ea typeface="Times New Roman" panose="02020603050405020304" pitchFamily="18" charset="0"/>
              </a:rPr>
              <a:t>and implementation of major institutional changes. </a:t>
            </a:r>
            <a:endParaRPr lang="en-US" sz="2400" dirty="0"/>
          </a:p>
        </p:txBody>
      </p:sp>
      <p:pic>
        <p:nvPicPr>
          <p:cNvPr id="3074" name="Picture 2" descr="Free Woman in Black Shirt Holding White Paper with Text Stock Photo">
            <a:extLst>
              <a:ext uri="{FF2B5EF4-FFF2-40B4-BE49-F238E27FC236}">
                <a16:creationId xmlns:a16="http://schemas.microsoft.com/office/drawing/2014/main" id="{1C110EB2-E0F6-D032-53BB-FEF145476F5E}"/>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976382" y="723331"/>
            <a:ext cx="4215617" cy="304681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C21B93D-0CAD-BFFA-A001-780412022AE3}"/>
              </a:ext>
            </a:extLst>
          </p:cNvPr>
          <p:cNvSpPr txBox="1"/>
          <p:nvPr/>
        </p:nvSpPr>
        <p:spPr>
          <a:xfrm>
            <a:off x="7976381" y="3967089"/>
            <a:ext cx="4215616"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https://www.pexels.com/photo/woman-in-black-shirt-holding-white-paper-with-text-7640786/</a:t>
            </a:r>
          </a:p>
        </p:txBody>
      </p:sp>
    </p:spTree>
    <p:extLst>
      <p:ext uri="{BB962C8B-B14F-4D97-AF65-F5344CB8AC3E}">
        <p14:creationId xmlns:p14="http://schemas.microsoft.com/office/powerpoint/2010/main" val="10348873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FFC89-714B-88D5-A343-33ADDFA80B4F}"/>
              </a:ext>
            </a:extLst>
          </p:cNvPr>
          <p:cNvSpPr>
            <a:spLocks noGrp="1"/>
          </p:cNvSpPr>
          <p:nvPr>
            <p:ph type="title"/>
          </p:nvPr>
        </p:nvSpPr>
        <p:spPr>
          <a:xfrm>
            <a:off x="0" y="1"/>
            <a:ext cx="12192000" cy="955342"/>
          </a:xfrm>
        </p:spPr>
        <p:txBody>
          <a:bodyPr>
            <a:normAutofit/>
          </a:bodyPr>
          <a:lstStyle/>
          <a:p>
            <a:pPr algn="ctr"/>
            <a:r>
              <a:rPr lang="en-US" sz="2800" b="1" dirty="0">
                <a:latin typeface="Times New Roman" panose="02020603050405020304" pitchFamily="18" charset="0"/>
                <a:cs typeface="Times New Roman" panose="02020603050405020304" pitchFamily="18" charset="0"/>
              </a:rPr>
              <a:t>HR Manager</a:t>
            </a:r>
          </a:p>
        </p:txBody>
      </p:sp>
      <p:sp>
        <p:nvSpPr>
          <p:cNvPr id="3" name="Content Placeholder 2">
            <a:extLst>
              <a:ext uri="{FF2B5EF4-FFF2-40B4-BE49-F238E27FC236}">
                <a16:creationId xmlns:a16="http://schemas.microsoft.com/office/drawing/2014/main" id="{184DD06E-3FE6-06B0-03D1-61FCDADC7DD0}"/>
              </a:ext>
            </a:extLst>
          </p:cNvPr>
          <p:cNvSpPr>
            <a:spLocks noGrp="1"/>
          </p:cNvSpPr>
          <p:nvPr>
            <p:ph idx="1"/>
          </p:nvPr>
        </p:nvSpPr>
        <p:spPr>
          <a:xfrm>
            <a:off x="0" y="791570"/>
            <a:ext cx="12192000" cy="6066429"/>
          </a:xfrm>
        </p:spPr>
        <p:txBody>
          <a:bodyPr>
            <a:normAutofit/>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rPr>
              <a:t>The functions of the HR Manager are very comprehensive and varied and are determined and influenced by such factors as the size, nature and location of organization, business or industry, its short and long term objectives, nature of industry and product, market conditions, degree of competitiveness among rivals, economic, cultural, political and legal environment, the structure of the executive and administrative officers, the mental makeup of the HR Managers, and the over-all organizational philosophy of business. </a:t>
            </a:r>
            <a:endParaRPr lang="en-US" sz="2400" dirty="0"/>
          </a:p>
        </p:txBody>
      </p:sp>
    </p:spTree>
    <p:extLst>
      <p:ext uri="{BB962C8B-B14F-4D97-AF65-F5344CB8AC3E}">
        <p14:creationId xmlns:p14="http://schemas.microsoft.com/office/powerpoint/2010/main" val="1495090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9974CC-BF16-05F6-9794-A3D5A8B32C63}"/>
              </a:ext>
            </a:extLst>
          </p:cNvPr>
          <p:cNvSpPr>
            <a:spLocks noGrp="1"/>
          </p:cNvSpPr>
          <p:nvPr>
            <p:ph type="title"/>
          </p:nvPr>
        </p:nvSpPr>
        <p:spPr>
          <a:xfrm>
            <a:off x="163773" y="1"/>
            <a:ext cx="12028227" cy="1105468"/>
          </a:xfrm>
        </p:spPr>
        <p:txBody>
          <a:bodyPr>
            <a:normAutofit/>
          </a:bodyPr>
          <a:lstStyle/>
          <a:p>
            <a:pPr algn="ctr"/>
            <a:r>
              <a:rPr lang="en-US" sz="2800" b="1" dirty="0">
                <a:latin typeface="Times New Roman" panose="02020603050405020304" pitchFamily="18" charset="0"/>
                <a:cs typeface="Times New Roman" panose="02020603050405020304" pitchFamily="18" charset="0"/>
              </a:rPr>
              <a:t>HR Manager</a:t>
            </a:r>
          </a:p>
        </p:txBody>
      </p:sp>
      <p:sp>
        <p:nvSpPr>
          <p:cNvPr id="3" name="Content Placeholder 2">
            <a:extLst>
              <a:ext uri="{FF2B5EF4-FFF2-40B4-BE49-F238E27FC236}">
                <a16:creationId xmlns:a16="http://schemas.microsoft.com/office/drawing/2014/main" id="{BA1FD98D-6F31-708E-B8D3-2C9FCD5114D7}"/>
              </a:ext>
            </a:extLst>
          </p:cNvPr>
          <p:cNvSpPr>
            <a:spLocks noGrp="1"/>
          </p:cNvSpPr>
          <p:nvPr>
            <p:ph idx="1"/>
          </p:nvPr>
        </p:nvSpPr>
        <p:spPr>
          <a:xfrm>
            <a:off x="0" y="818866"/>
            <a:ext cx="12192000" cy="6039133"/>
          </a:xfrm>
        </p:spPr>
        <p:txBody>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HR Manager undertakes all those functions which are concerned with Human elements‖ or relations in organization as well as in material elements</a:t>
            </a:r>
          </a:p>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main objective is to see that human resources are purposefully utilized for the optimum good of the organization and there should be meaningful co-operation for achieving the objectives of management. </a:t>
            </a:r>
          </a:p>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Expertise is brought together in a scientific manner and attitudes so created that motivate the group to achieve the organizational goals economically, effectively and speedily, and also fulfill and satisfy its physiological, psychological and social needs and realize its potential abilities.</a:t>
            </a:r>
            <a:endParaRPr lang="en-US" sz="2400"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1491543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4D797-213A-C096-6912-F6BAAC94EEC6}"/>
              </a:ext>
            </a:extLst>
          </p:cNvPr>
          <p:cNvSpPr>
            <a:spLocks noGrp="1"/>
          </p:cNvSpPr>
          <p:nvPr>
            <p:ph type="title"/>
          </p:nvPr>
        </p:nvSpPr>
        <p:spPr>
          <a:xfrm>
            <a:off x="0" y="-136477"/>
            <a:ext cx="12091916" cy="817514"/>
          </a:xfrm>
        </p:spPr>
        <p:txBody>
          <a:bodyPr>
            <a:normAutofit/>
          </a:bodyPr>
          <a:lstStyle/>
          <a:p>
            <a:pPr algn="ctr"/>
            <a:r>
              <a:rPr lang="en-US" sz="2400" b="1" dirty="0">
                <a:latin typeface="Times New Roman" panose="02020603050405020304" pitchFamily="18" charset="0"/>
                <a:cs typeface="Times New Roman" panose="02020603050405020304" pitchFamily="18" charset="0"/>
              </a:rPr>
              <a:t>HR Manager </a:t>
            </a:r>
          </a:p>
        </p:txBody>
      </p:sp>
      <p:sp>
        <p:nvSpPr>
          <p:cNvPr id="3" name="Content Placeholder 2">
            <a:extLst>
              <a:ext uri="{FF2B5EF4-FFF2-40B4-BE49-F238E27FC236}">
                <a16:creationId xmlns:a16="http://schemas.microsoft.com/office/drawing/2014/main" id="{27B3CE0F-BC74-48AF-2373-5EA302CD3CE5}"/>
              </a:ext>
            </a:extLst>
          </p:cNvPr>
          <p:cNvSpPr>
            <a:spLocks noGrp="1"/>
          </p:cNvSpPr>
          <p:nvPr>
            <p:ph idx="1"/>
          </p:nvPr>
        </p:nvSpPr>
        <p:spPr>
          <a:xfrm>
            <a:off x="0" y="681036"/>
            <a:ext cx="12091916" cy="6176963"/>
          </a:xfrm>
        </p:spPr>
        <p:txBody>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role of a HR Manager has been expanding and is strengthened by greater interest shown in human relation problems by specialists such as behavioral scientists, industrial engineers, social psychologists,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labour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legal advisers, industrial and computer technologists- all of whose researches have enriched the field of HR Management, its functions change the  nature making them wide and humanitarian.</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7279301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C305FC-D2C7-0136-0DE4-363988FF232E}"/>
              </a:ext>
            </a:extLst>
          </p:cNvPr>
          <p:cNvSpPr>
            <a:spLocks noGrp="1"/>
          </p:cNvSpPr>
          <p:nvPr>
            <p:ph type="title"/>
          </p:nvPr>
        </p:nvSpPr>
        <p:spPr>
          <a:xfrm>
            <a:off x="0" y="109183"/>
            <a:ext cx="12192000" cy="941695"/>
          </a:xfrm>
        </p:spPr>
        <p:txBody>
          <a:bodyPr>
            <a:normAutofit/>
          </a:bodyPr>
          <a:lstStyle/>
          <a:p>
            <a:pPr algn="ctr"/>
            <a:r>
              <a:rPr lang="en-US" sz="2800" b="1" dirty="0">
                <a:latin typeface="Times New Roman" panose="02020603050405020304" pitchFamily="18" charset="0"/>
                <a:cs typeface="Times New Roman" panose="02020603050405020304" pitchFamily="18" charset="0"/>
              </a:rPr>
              <a:t>Conclusion</a:t>
            </a:r>
          </a:p>
        </p:txBody>
      </p:sp>
      <p:sp>
        <p:nvSpPr>
          <p:cNvPr id="3" name="Content Placeholder 2">
            <a:extLst>
              <a:ext uri="{FF2B5EF4-FFF2-40B4-BE49-F238E27FC236}">
                <a16:creationId xmlns:a16="http://schemas.microsoft.com/office/drawing/2014/main" id="{55C534DC-F7CB-1DAD-1080-5BFE89467CE9}"/>
              </a:ext>
            </a:extLst>
          </p:cNvPr>
          <p:cNvSpPr>
            <a:spLocks noGrp="1"/>
          </p:cNvSpPr>
          <p:nvPr>
            <p:ph idx="1"/>
          </p:nvPr>
        </p:nvSpPr>
        <p:spPr>
          <a:xfrm>
            <a:off x="-1" y="887104"/>
            <a:ext cx="12191999" cy="5970895"/>
          </a:xfrm>
        </p:spPr>
        <p:txBody>
          <a:bodyPr/>
          <a:lstStyle/>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ideal HR Manager is not a decision maker but a counselor ,not a collector of responsibilities but an advisor to help line management make more reliable personnel decisions. </a:t>
            </a:r>
          </a:p>
          <a:p>
            <a:pPr algn="just"/>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any enterprise it is these line men who determine the personnel climate for the entire organization. If the HR Man can meet the challenge of staff role then he would make the most effective contribution to industry.</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0371550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32130-825C-68CF-4366-D26EE36F4DCE}"/>
              </a:ext>
            </a:extLst>
          </p:cNvPr>
          <p:cNvSpPr>
            <a:spLocks noGrp="1"/>
          </p:cNvSpPr>
          <p:nvPr>
            <p:ph type="title"/>
          </p:nvPr>
        </p:nvSpPr>
        <p:spPr>
          <a:xfrm>
            <a:off x="0" y="1"/>
            <a:ext cx="12192000" cy="681036"/>
          </a:xfrm>
        </p:spPr>
        <p:txBody>
          <a:bodyPr>
            <a:normAutofit/>
          </a:bodyPr>
          <a:lstStyle/>
          <a:p>
            <a:pPr algn="ctr"/>
            <a:r>
              <a:rPr lang="en-US" sz="2400" b="1" dirty="0">
                <a:latin typeface="Times New Roman" panose="02020603050405020304" pitchFamily="18" charset="0"/>
                <a:cs typeface="Times New Roman" panose="02020603050405020304" pitchFamily="18" charset="0"/>
              </a:rPr>
              <a:t>Quote</a:t>
            </a:r>
          </a:p>
        </p:txBody>
      </p:sp>
      <p:sp>
        <p:nvSpPr>
          <p:cNvPr id="3" name="Content Placeholder 2">
            <a:extLst>
              <a:ext uri="{FF2B5EF4-FFF2-40B4-BE49-F238E27FC236}">
                <a16:creationId xmlns:a16="http://schemas.microsoft.com/office/drawing/2014/main" id="{54AA9269-7F27-8E97-DEF9-6DFA24C5C887}"/>
              </a:ext>
            </a:extLst>
          </p:cNvPr>
          <p:cNvSpPr>
            <a:spLocks noGrp="1"/>
          </p:cNvSpPr>
          <p:nvPr>
            <p:ph sz="half" idx="1"/>
          </p:nvPr>
        </p:nvSpPr>
        <p:spPr>
          <a:xfrm>
            <a:off x="0" y="450376"/>
            <a:ext cx="8639032" cy="6407623"/>
          </a:xfrm>
        </p:spPr>
        <p:txBody>
          <a:bodyPr/>
          <a:lstStyle/>
          <a:p>
            <a:pPr marL="0" indent="0" algn="just">
              <a:buNone/>
            </a:pPr>
            <a:r>
              <a:rPr lang="en-US"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Yesterday, the company with the access most to the capital or the latest technology had the best competitive advantage. </a:t>
            </a:r>
          </a:p>
          <a:p>
            <a:pPr marL="0" indent="0" algn="just">
              <a:buNone/>
            </a:pPr>
            <a:r>
              <a:rPr lang="en-US" i="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Today, companies that offer products with the highest quality are the ones with a leg up on the competition; </a:t>
            </a:r>
          </a:p>
          <a:p>
            <a:pPr marL="0" indent="0" algn="just">
              <a:buNone/>
            </a:pPr>
            <a:r>
              <a:rPr lang="en-US" i="1" kern="0" dirty="0">
                <a:solidFill>
                  <a:srgbClr val="00B050"/>
                </a:solidFill>
                <a:effectLst/>
                <a:latin typeface="Times New Roman" panose="02020603050405020304" pitchFamily="18" charset="0"/>
                <a:ea typeface="Times New Roman" panose="02020603050405020304" pitchFamily="18" charset="0"/>
                <a:cs typeface="Times New Roman" panose="02020603050405020304" pitchFamily="18" charset="0"/>
              </a:rPr>
              <a:t>But the only thing that will uphold a company’s advantage tomorrow is the caliber of people in the organization.</a:t>
            </a:r>
            <a:endParaRPr lang="en-US" kern="100" dirty="0">
              <a:solidFill>
                <a:srgbClr val="00B050"/>
              </a:solidFill>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4098" name="Picture 2" descr="Free Man Creating Pottery at Workshop Stock Photo">
            <a:extLst>
              <a:ext uri="{FF2B5EF4-FFF2-40B4-BE49-F238E27FC236}">
                <a16:creationId xmlns:a16="http://schemas.microsoft.com/office/drawing/2014/main" id="{E84DA484-65B0-9CC9-DF47-62DF6B081176}"/>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9116703" y="681037"/>
            <a:ext cx="3075295" cy="27479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BB31A12-E185-96F2-2CD9-F3977F6385B8}"/>
              </a:ext>
            </a:extLst>
          </p:cNvPr>
          <p:cNvSpPr txBox="1"/>
          <p:nvPr/>
        </p:nvSpPr>
        <p:spPr>
          <a:xfrm>
            <a:off x="9116703" y="3657600"/>
            <a:ext cx="3075295"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https://www.pexels.com/photo/man-creating-pottery-at-workshop-6611455/</a:t>
            </a:r>
          </a:p>
        </p:txBody>
      </p:sp>
    </p:spTree>
    <p:extLst>
      <p:ext uri="{BB962C8B-B14F-4D97-AF65-F5344CB8AC3E}">
        <p14:creationId xmlns:p14="http://schemas.microsoft.com/office/powerpoint/2010/main" val="31627929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1530B-25DA-E65C-DB05-B2DE85BCE3B8}"/>
              </a:ext>
            </a:extLst>
          </p:cNvPr>
          <p:cNvSpPr>
            <a:spLocks noGrp="1"/>
          </p:cNvSpPr>
          <p:nvPr>
            <p:ph type="title"/>
          </p:nvPr>
        </p:nvSpPr>
        <p:spPr>
          <a:xfrm>
            <a:off x="0" y="1"/>
            <a:ext cx="12192000" cy="1023581"/>
          </a:xfrm>
        </p:spPr>
        <p:txBody>
          <a:bodyPr>
            <a:normAutofit/>
          </a:bodyPr>
          <a:lstStyle/>
          <a:p>
            <a:pPr algn="ctr"/>
            <a:r>
              <a:rPr lang="en-US" sz="28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75CE167D-6DC7-0F22-080B-EECA42AEE41B}"/>
              </a:ext>
            </a:extLst>
          </p:cNvPr>
          <p:cNvSpPr>
            <a:spLocks noGrp="1"/>
          </p:cNvSpPr>
          <p:nvPr>
            <p:ph idx="1"/>
          </p:nvPr>
        </p:nvSpPr>
        <p:spPr>
          <a:xfrm>
            <a:off x="-1" y="709684"/>
            <a:ext cx="12191999" cy="6148316"/>
          </a:xfrm>
        </p:spPr>
        <p:txBody>
          <a:bodyPr/>
          <a:lstStyle/>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Handbook of HR Management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practice,Armstrong</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M,Kogan,London,10</a:t>
            </a:r>
            <a:r>
              <a:rPr lang="en-US" sz="2400" kern="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Edition, 2008</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Contemporary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Perspective,Beard</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Well Ian &amp;</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Hlen,Prentice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Hall London ,2008</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Management,Legge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karen,Palgrave</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Macmillan London,1995</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Managing Human Resources,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Molaner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C,London,Routledge,1994</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Mangemngent,Chandra,M,Chadalawada</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Engineering College,2018-2019</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Introduction to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HRM,Stredwick,J,British</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Cataloguing in Publication Data,2005</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Management,Guru</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Jambheshwar</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University,Hisar-125001</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800"/>
              </a:spcAft>
            </a:pP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Management,Smt.Shyamala</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etl,Calicut</a:t>
            </a:r>
            <a:r>
              <a:rPr lang="en-US" sz="24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University,2014</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234883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42857-754A-1328-A81F-1F9EB3925164}"/>
              </a:ext>
            </a:extLst>
          </p:cNvPr>
          <p:cNvSpPr>
            <a:spLocks noGrp="1"/>
          </p:cNvSpPr>
          <p:nvPr>
            <p:ph type="title"/>
          </p:nvPr>
        </p:nvSpPr>
        <p:spPr>
          <a:xfrm>
            <a:off x="0" y="1"/>
            <a:ext cx="12192000" cy="887103"/>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 </a:t>
            </a:r>
            <a:r>
              <a:rPr lang="en-US" sz="2400" b="1" dirty="0" err="1">
                <a:latin typeface="Times New Roman" panose="02020603050405020304" pitchFamily="18" charset="0"/>
                <a:cs typeface="Times New Roman" panose="02020603050405020304" pitchFamily="18" charset="0"/>
              </a:rPr>
              <a:t>Cont</a:t>
            </a:r>
            <a:r>
              <a:rPr lang="en-US" sz="2400" b="1" dirty="0">
                <a:latin typeface="Times New Roman" panose="02020603050405020304" pitchFamily="18" charset="0"/>
                <a:cs typeface="Times New Roman" panose="02020603050405020304" pitchFamily="18" charset="0"/>
              </a:rPr>
              <a:t>….</a:t>
            </a:r>
            <a:endParaRPr lang="en-US" sz="2400" dirty="0"/>
          </a:p>
        </p:txBody>
      </p:sp>
      <p:sp>
        <p:nvSpPr>
          <p:cNvPr id="3" name="Content Placeholder 2">
            <a:extLst>
              <a:ext uri="{FF2B5EF4-FFF2-40B4-BE49-F238E27FC236}">
                <a16:creationId xmlns:a16="http://schemas.microsoft.com/office/drawing/2014/main" id="{483508C3-C700-CE69-F238-952F075EB47E}"/>
              </a:ext>
            </a:extLst>
          </p:cNvPr>
          <p:cNvSpPr>
            <a:spLocks noGrp="1"/>
          </p:cNvSpPr>
          <p:nvPr>
            <p:ph idx="1"/>
          </p:nvPr>
        </p:nvSpPr>
        <p:spPr>
          <a:xfrm>
            <a:off x="0" y="1119116"/>
            <a:ext cx="12091916" cy="5738883"/>
          </a:xfrm>
        </p:spPr>
        <p:txBody>
          <a:bodyPr/>
          <a:lstStyle/>
          <a:p>
            <a:r>
              <a:rPr lang="en-US" sz="2400" dirty="0">
                <a:latin typeface="Times New Roman" panose="02020603050405020304" pitchFamily="18" charset="0"/>
                <a:cs typeface="Times New Roman" panose="02020603050405020304" pitchFamily="18" charset="0"/>
              </a:rPr>
              <a:t>Anna Shvets(2020) </a:t>
            </a:r>
            <a:r>
              <a:rPr lang="en-US" sz="2400" dirty="0">
                <a:latin typeface="Times New Roman" panose="02020603050405020304" pitchFamily="18" charset="0"/>
                <a:cs typeface="Times New Roman" panose="02020603050405020304" pitchFamily="18" charset="0"/>
                <a:hlinkClick r:id="rId2"/>
              </a:rPr>
              <a:t>https://www.pexels.com/photo/focused-colleagues-brainstorming-in-boardroom-5324939/</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Alex Green (2020) </a:t>
            </a:r>
            <a:r>
              <a:rPr lang="en-US" sz="2400" dirty="0">
                <a:latin typeface="Times New Roman" panose="02020603050405020304" pitchFamily="18" charset="0"/>
                <a:cs typeface="Times New Roman" panose="02020603050405020304" pitchFamily="18" charset="0"/>
                <a:hlinkClick r:id="rId3"/>
              </a:rPr>
              <a:t>https://www.pexels.com/photo/ethnic-female-psychotherapist-listening-to-black-clients-explanation-5699479/</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Ann Shvets (2020) </a:t>
            </a:r>
            <a:r>
              <a:rPr lang="en-US" sz="2400" dirty="0">
                <a:latin typeface="Times New Roman" panose="02020603050405020304" pitchFamily="18" charset="0"/>
                <a:cs typeface="Times New Roman" panose="02020603050405020304" pitchFamily="18" charset="0"/>
                <a:hlinkClick r:id="rId4"/>
              </a:rPr>
              <a:t>https://www.pexels.com/photo/employee-drawing-graph-on-flipchart-during-meeting-in-workspace-5324980/</a:t>
            </a:r>
            <a:endParaRPr lang="en-US" sz="2400" dirty="0">
              <a:latin typeface="Times New Roman" panose="02020603050405020304" pitchFamily="18" charset="0"/>
              <a:cs typeface="Times New Roman" panose="02020603050405020304" pitchFamily="18" charset="0"/>
            </a:endParaRPr>
          </a:p>
          <a:p>
            <a:r>
              <a:rPr lang="en-US" sz="2800" dirty="0" err="1">
                <a:latin typeface="Times New Roman" panose="02020603050405020304" pitchFamily="18" charset="0"/>
                <a:cs typeface="Times New Roman" panose="02020603050405020304" pitchFamily="18" charset="0"/>
              </a:rPr>
              <a:t>RFStudio</a:t>
            </a:r>
            <a:r>
              <a:rPr lang="en-US" sz="2800" dirty="0">
                <a:latin typeface="Times New Roman" panose="02020603050405020304" pitchFamily="18" charset="0"/>
                <a:cs typeface="Times New Roman" panose="02020603050405020304" pitchFamily="18" charset="0"/>
              </a:rPr>
              <a:t>(2020)https://www.pexels.com/search/Photos%20of%20%20supervisor%20demostrating%20work%20to%20workers/</a:t>
            </a:r>
          </a:p>
          <a:p>
            <a:endParaRPr lang="en-US" dirty="0"/>
          </a:p>
        </p:txBody>
      </p:sp>
    </p:spTree>
    <p:extLst>
      <p:ext uri="{BB962C8B-B14F-4D97-AF65-F5344CB8AC3E}">
        <p14:creationId xmlns:p14="http://schemas.microsoft.com/office/powerpoint/2010/main" val="32334556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51B23-8BDD-714D-C55B-113614BEFD6F}"/>
              </a:ext>
            </a:extLst>
          </p:cNvPr>
          <p:cNvSpPr>
            <a:spLocks noGrp="1"/>
          </p:cNvSpPr>
          <p:nvPr>
            <p:ph type="title"/>
          </p:nvPr>
        </p:nvSpPr>
        <p:spPr>
          <a:xfrm>
            <a:off x="0" y="0"/>
            <a:ext cx="12192000" cy="873457"/>
          </a:xfrm>
        </p:spPr>
        <p:txBody>
          <a:bodyPr>
            <a:normAutofit/>
          </a:bodyPr>
          <a:lstStyle/>
          <a:p>
            <a:pPr algn="ctr"/>
            <a:r>
              <a:rPr lang="en-US" sz="2800" b="1" dirty="0">
                <a:latin typeface="Times New Roman" panose="02020603050405020304" pitchFamily="18" charset="0"/>
                <a:cs typeface="Times New Roman" panose="02020603050405020304" pitchFamily="18" charset="0"/>
              </a:rPr>
              <a:t>References </a:t>
            </a:r>
            <a:r>
              <a:rPr lang="en-US" sz="2800" b="1" dirty="0" err="1">
                <a:latin typeface="Times New Roman" panose="02020603050405020304" pitchFamily="18" charset="0"/>
                <a:cs typeface="Times New Roman" panose="02020603050405020304" pitchFamily="18" charset="0"/>
              </a:rPr>
              <a:t>Cont</a:t>
            </a:r>
            <a:r>
              <a:rPr lang="en-US" sz="2800" b="1" dirty="0">
                <a:latin typeface="Times New Roman" panose="02020603050405020304" pitchFamily="18" charset="0"/>
                <a:cs typeface="Times New Roman" panose="02020603050405020304" pitchFamily="18" charset="0"/>
              </a:rPr>
              <a:t>…..</a:t>
            </a:r>
          </a:p>
        </p:txBody>
      </p:sp>
      <p:sp>
        <p:nvSpPr>
          <p:cNvPr id="3" name="Content Placeholder 2">
            <a:extLst>
              <a:ext uri="{FF2B5EF4-FFF2-40B4-BE49-F238E27FC236}">
                <a16:creationId xmlns:a16="http://schemas.microsoft.com/office/drawing/2014/main" id="{CBF625B1-1D5D-39EA-88F2-E43923CE494F}"/>
              </a:ext>
            </a:extLst>
          </p:cNvPr>
          <p:cNvSpPr>
            <a:spLocks noGrp="1"/>
          </p:cNvSpPr>
          <p:nvPr>
            <p:ph idx="1"/>
          </p:nvPr>
        </p:nvSpPr>
        <p:spPr>
          <a:xfrm>
            <a:off x="0" y="873458"/>
            <a:ext cx="12192000" cy="5984542"/>
          </a:xfrm>
        </p:spPr>
        <p:txBody>
          <a:bodyPr>
            <a:normAutofit/>
          </a:bodyPr>
          <a:lstStyle/>
          <a:p>
            <a:r>
              <a:rPr lang="en-US" sz="2400" dirty="0">
                <a:latin typeface="Times New Roman" panose="02020603050405020304" pitchFamily="18" charset="0"/>
                <a:cs typeface="Times New Roman" panose="02020603050405020304" pitchFamily="18" charset="0"/>
              </a:rPr>
              <a:t>Sora </a:t>
            </a:r>
            <a:r>
              <a:rPr lang="en-US" sz="2400" dirty="0" err="1">
                <a:latin typeface="Times New Roman" panose="02020603050405020304" pitchFamily="18" charset="0"/>
                <a:cs typeface="Times New Roman" panose="02020603050405020304" pitchFamily="18" charset="0"/>
              </a:rPr>
              <a:t>Shimazaki</a:t>
            </a:r>
            <a:r>
              <a:rPr lang="en-US" sz="2400" dirty="0">
                <a:latin typeface="Times New Roman" panose="02020603050405020304" pitchFamily="18" charset="0"/>
                <a:cs typeface="Times New Roman" panose="02020603050405020304" pitchFamily="18" charset="0"/>
              </a:rPr>
              <a:t> (2020) </a:t>
            </a:r>
            <a:r>
              <a:rPr lang="en-US" sz="2400" dirty="0">
                <a:latin typeface="Times New Roman" panose="02020603050405020304" pitchFamily="18" charset="0"/>
                <a:cs typeface="Times New Roman" panose="02020603050405020304" pitchFamily="18" charset="0"/>
                <a:hlinkClick r:id="rId2"/>
              </a:rPr>
              <a:t>https://www.pexels.com/photo/group-of-colleagues-discussing-business-issues-5668490/</a:t>
            </a:r>
            <a:endParaRPr lang="en-US"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Thirdman</a:t>
            </a:r>
            <a:r>
              <a:rPr lang="en-US" sz="2400" dirty="0">
                <a:latin typeface="Times New Roman" panose="02020603050405020304" pitchFamily="18" charset="0"/>
                <a:cs typeface="Times New Roman" panose="02020603050405020304" pitchFamily="18" charset="0"/>
              </a:rPr>
              <a:t> (2020) </a:t>
            </a:r>
            <a:r>
              <a:rPr lang="en-US" sz="2400" dirty="0">
                <a:latin typeface="Times New Roman" panose="02020603050405020304" pitchFamily="18" charset="0"/>
                <a:cs typeface="Times New Roman" panose="02020603050405020304" pitchFamily="18" charset="0"/>
                <a:hlinkClick r:id="rId3"/>
              </a:rPr>
              <a:t>https://www.pexels.com/photo/beautiful-woman-in-white-blazer-using-a-laptop-8485868/</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Alex Green (2020) </a:t>
            </a:r>
            <a:r>
              <a:rPr lang="en-US" sz="2400" dirty="0">
                <a:latin typeface="Times New Roman" panose="02020603050405020304" pitchFamily="18" charset="0"/>
                <a:cs typeface="Times New Roman" panose="02020603050405020304" pitchFamily="18" charset="0"/>
                <a:hlinkClick r:id="rId4"/>
              </a:rPr>
              <a:t>https://www.pexels.com/photo/black-psychologist-with-african-american-client-5699424/</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August de Richelieu (2020) </a:t>
            </a:r>
            <a:r>
              <a:rPr lang="en-US" sz="2400" dirty="0">
                <a:latin typeface="Times New Roman" panose="02020603050405020304" pitchFamily="18" charset="0"/>
                <a:cs typeface="Times New Roman" panose="02020603050405020304" pitchFamily="18" charset="0"/>
                <a:hlinkClick r:id="rId5"/>
              </a:rPr>
              <a:t>https://www.pexels.com/photo/businesspeople-having-a-meeting-4427613/</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59205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D8CAF-A272-B305-1854-8EFC74EDFB82}"/>
              </a:ext>
            </a:extLst>
          </p:cNvPr>
          <p:cNvSpPr>
            <a:spLocks noGrp="1"/>
          </p:cNvSpPr>
          <p:nvPr>
            <p:ph type="title"/>
          </p:nvPr>
        </p:nvSpPr>
        <p:spPr>
          <a:xfrm>
            <a:off x="0" y="1"/>
            <a:ext cx="12192000" cy="681036"/>
          </a:xfrm>
        </p:spPr>
        <p:txBody>
          <a:bodyPr>
            <a:normAutofit/>
          </a:bodyPr>
          <a:lstStyle/>
          <a:p>
            <a:pPr algn="ctr"/>
            <a:r>
              <a:rPr lang="en-US" sz="2800" b="1" dirty="0">
                <a:latin typeface="Times New Roman" panose="02020603050405020304" pitchFamily="18" charset="0"/>
                <a:cs typeface="Times New Roman" panose="02020603050405020304" pitchFamily="18" charset="0"/>
              </a:rPr>
              <a:t>References </a:t>
            </a:r>
            <a:r>
              <a:rPr lang="en-US" sz="2800" b="1" dirty="0" err="1">
                <a:latin typeface="Times New Roman" panose="02020603050405020304" pitchFamily="18" charset="0"/>
                <a:cs typeface="Times New Roman" panose="02020603050405020304" pitchFamily="18" charset="0"/>
              </a:rPr>
              <a:t>Cont</a:t>
            </a:r>
            <a:r>
              <a:rPr lang="en-US" sz="2800" b="1" dirty="0">
                <a:latin typeface="Times New Roman" panose="02020603050405020304" pitchFamily="18" charset="0"/>
                <a:cs typeface="Times New Roman" panose="02020603050405020304" pitchFamily="18" charset="0"/>
              </a:rPr>
              <a:t>….</a:t>
            </a:r>
          </a:p>
        </p:txBody>
      </p:sp>
      <p:sp>
        <p:nvSpPr>
          <p:cNvPr id="3" name="Content Placeholder 2">
            <a:extLst>
              <a:ext uri="{FF2B5EF4-FFF2-40B4-BE49-F238E27FC236}">
                <a16:creationId xmlns:a16="http://schemas.microsoft.com/office/drawing/2014/main" id="{76E61663-FBA2-E93F-72C5-F4DC6D27B5DA}"/>
              </a:ext>
            </a:extLst>
          </p:cNvPr>
          <p:cNvSpPr>
            <a:spLocks noGrp="1"/>
          </p:cNvSpPr>
          <p:nvPr>
            <p:ph idx="1"/>
          </p:nvPr>
        </p:nvSpPr>
        <p:spPr>
          <a:xfrm>
            <a:off x="150125" y="545910"/>
            <a:ext cx="12041875" cy="6312089"/>
          </a:xfrm>
        </p:spPr>
        <p:txBody>
          <a:bodyPr/>
          <a:lstStyle/>
          <a:p>
            <a:r>
              <a:rPr lang="en-US" sz="2800" dirty="0">
                <a:latin typeface="Times New Roman" panose="02020603050405020304" pitchFamily="18" charset="0"/>
                <a:cs typeface="Times New Roman" panose="02020603050405020304" pitchFamily="18" charset="0"/>
              </a:rPr>
              <a:t>Yan </a:t>
            </a:r>
            <a:r>
              <a:rPr lang="en-US" sz="2800" dirty="0" err="1">
                <a:latin typeface="Times New Roman" panose="02020603050405020304" pitchFamily="18" charset="0"/>
                <a:cs typeface="Times New Roman" panose="02020603050405020304" pitchFamily="18" charset="0"/>
              </a:rPr>
              <a:t>Krukau</a:t>
            </a:r>
            <a:r>
              <a:rPr lang="en-US" sz="2800" dirty="0">
                <a:latin typeface="Times New Roman" panose="02020603050405020304" pitchFamily="18" charset="0"/>
                <a:cs typeface="Times New Roman" panose="02020603050405020304" pitchFamily="18" charset="0"/>
              </a:rPr>
              <a:t> (2020) </a:t>
            </a:r>
            <a:r>
              <a:rPr lang="en-US" sz="2800" dirty="0">
                <a:latin typeface="Times New Roman" panose="02020603050405020304" pitchFamily="18" charset="0"/>
                <a:cs typeface="Times New Roman" panose="02020603050405020304" pitchFamily="18" charset="0"/>
                <a:hlinkClick r:id="rId2"/>
              </a:rPr>
              <a:t>https://www.pexels.com/photo/a-woman-using-a-laptop-while-working-7640819/</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Yan </a:t>
            </a:r>
            <a:r>
              <a:rPr lang="en-US" sz="2800" dirty="0" err="1">
                <a:latin typeface="Times New Roman" panose="02020603050405020304" pitchFamily="18" charset="0"/>
                <a:cs typeface="Times New Roman" panose="02020603050405020304" pitchFamily="18" charset="0"/>
              </a:rPr>
              <a:t>Krukau</a:t>
            </a:r>
            <a:r>
              <a:rPr lang="en-US" sz="2800" dirty="0">
                <a:latin typeface="Times New Roman" panose="02020603050405020304" pitchFamily="18" charset="0"/>
                <a:cs typeface="Times New Roman" panose="02020603050405020304" pitchFamily="18" charset="0"/>
              </a:rPr>
              <a:t> (2021) </a:t>
            </a:r>
            <a:r>
              <a:rPr lang="en-US" sz="2800" dirty="0">
                <a:latin typeface="Times New Roman" panose="02020603050405020304" pitchFamily="18" charset="0"/>
                <a:cs typeface="Times New Roman" panose="02020603050405020304" pitchFamily="18" charset="0"/>
                <a:hlinkClick r:id="rId3"/>
              </a:rPr>
              <a:t>https://www.pexels.com/photo/woman-in-black-shirt-holding-white-paper-with-text-7640786/</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Yan </a:t>
            </a:r>
            <a:r>
              <a:rPr lang="en-US" sz="2800" dirty="0" err="1">
                <a:latin typeface="Times New Roman" panose="02020603050405020304" pitchFamily="18" charset="0"/>
                <a:cs typeface="Times New Roman" panose="02020603050405020304" pitchFamily="18" charset="0"/>
              </a:rPr>
              <a:t>Krukau</a:t>
            </a:r>
            <a:r>
              <a:rPr lang="en-US" sz="2800" dirty="0">
                <a:latin typeface="Times New Roman" panose="02020603050405020304" pitchFamily="18" charset="0"/>
                <a:cs typeface="Times New Roman" panose="02020603050405020304" pitchFamily="18" charset="0"/>
              </a:rPr>
              <a:t> (2021) https://www.pexels.com/photo/man-creating-pottery-at-workshop-6611455/</a:t>
            </a:r>
          </a:p>
          <a:p>
            <a:endParaRPr lang="en-US" sz="28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4457480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309</TotalTime>
  <Words>2472</Words>
  <Application>Microsoft Office PowerPoint</Application>
  <PresentationFormat>Widescreen</PresentationFormat>
  <Paragraphs>158</Paragraphs>
  <Slides>34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Aptos</vt:lpstr>
      <vt:lpstr>Aptos Display</vt:lpstr>
      <vt:lpstr>Arial</vt:lpstr>
      <vt:lpstr>Times New Roman</vt:lpstr>
      <vt:lpstr>Office Theme</vt:lpstr>
      <vt:lpstr>    COURSE: PRINCIPLES OF HUMAN RESOURCE MANAGEMENT  LECTURE 1: INTRODUCTION TO  HUMAN RESOURCE MANAGEMENT   </vt:lpstr>
      <vt:lpstr>Understanding HRM</vt:lpstr>
      <vt:lpstr>Understanding HRM</vt:lpstr>
      <vt:lpstr>Understanding HRM</vt:lpstr>
      <vt:lpstr>Understanding HRM</vt:lpstr>
      <vt:lpstr>People at work</vt:lpstr>
      <vt:lpstr>Nature of HRM</vt:lpstr>
      <vt:lpstr>Nature of HRM</vt:lpstr>
      <vt:lpstr>Core of HRM</vt:lpstr>
      <vt:lpstr>Features of HRM</vt:lpstr>
      <vt:lpstr>Features of HRM</vt:lpstr>
      <vt:lpstr>Characteristics of HRM</vt:lpstr>
      <vt:lpstr>Characteristics of HRM</vt:lpstr>
      <vt:lpstr>Personnel Management </vt:lpstr>
      <vt:lpstr>Personnel Management </vt:lpstr>
      <vt:lpstr>Human Resource Management </vt:lpstr>
      <vt:lpstr>Difference between personnel and HRM</vt:lpstr>
      <vt:lpstr>Difference between personnel and HRM</vt:lpstr>
      <vt:lpstr>Difference between personnel and HRM</vt:lpstr>
      <vt:lpstr>Difference between personnel and HRM</vt:lpstr>
      <vt:lpstr>Personnel Manager</vt:lpstr>
      <vt:lpstr>Modern HR Manager</vt:lpstr>
      <vt:lpstr>Role of modern HR manager</vt:lpstr>
      <vt:lpstr>Role of modern HR manager</vt:lpstr>
      <vt:lpstr>Role of modern HR manager</vt:lpstr>
      <vt:lpstr>HR Manager</vt:lpstr>
      <vt:lpstr>HR Manager</vt:lpstr>
      <vt:lpstr>HR Manager </vt:lpstr>
      <vt:lpstr>Conclusion</vt:lpstr>
      <vt:lpstr>Quote</vt:lpstr>
      <vt:lpstr>References</vt:lpstr>
      <vt:lpstr>References Cont….</vt:lpstr>
      <vt:lpstr>References Cont…..</vt:lpstr>
      <vt:lpstr>References Cont….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Lucy K. Kirima</dc:creator>
  <cp:lastModifiedBy>Dr. Lucy K. Kirima</cp:lastModifiedBy>
  <cp:revision>81</cp:revision>
  <dcterms:created xsi:type="dcterms:W3CDTF">2024-03-15T04:52:32Z</dcterms:created>
  <dcterms:modified xsi:type="dcterms:W3CDTF">2024-03-18T12:15:20Z</dcterms:modified>
</cp:coreProperties>
</file>