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3" r:id="rId28"/>
    <p:sldId id="282" r:id="rId29"/>
    <p:sldId id="284" r:id="rId30"/>
    <p:sldId id="285" r:id="rId31"/>
    <p:sldId id="287" r:id="rId32"/>
    <p:sldId id="288"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D4EBC-E9BA-1645-7FFE-AF9BC0D423E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0B4A148-8F91-892F-1C6A-367F37EA25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5828FDB-64F1-FA70-ACBC-743F0C46AAA0}"/>
              </a:ext>
            </a:extLst>
          </p:cNvPr>
          <p:cNvSpPr>
            <a:spLocks noGrp="1"/>
          </p:cNvSpPr>
          <p:nvPr>
            <p:ph type="dt" sz="half" idx="10"/>
          </p:nvPr>
        </p:nvSpPr>
        <p:spPr/>
        <p:txBody>
          <a:bodyPr/>
          <a:lstStyle/>
          <a:p>
            <a:fld id="{A86918EC-E9FC-432B-A037-EFD84B7AB43C}" type="datetimeFigureOut">
              <a:rPr lang="en-US" smtClean="0"/>
              <a:t>4/2/2024</a:t>
            </a:fld>
            <a:endParaRPr lang="en-US"/>
          </a:p>
        </p:txBody>
      </p:sp>
      <p:sp>
        <p:nvSpPr>
          <p:cNvPr id="5" name="Footer Placeholder 4">
            <a:extLst>
              <a:ext uri="{FF2B5EF4-FFF2-40B4-BE49-F238E27FC236}">
                <a16:creationId xmlns:a16="http://schemas.microsoft.com/office/drawing/2014/main" id="{3C7ACD3A-615D-A75B-0AD5-37309963E7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6B32A6-AFA6-7423-5A28-E96C2E09DFBB}"/>
              </a:ext>
            </a:extLst>
          </p:cNvPr>
          <p:cNvSpPr>
            <a:spLocks noGrp="1"/>
          </p:cNvSpPr>
          <p:nvPr>
            <p:ph type="sldNum" sz="quarter" idx="12"/>
          </p:nvPr>
        </p:nvSpPr>
        <p:spPr/>
        <p:txBody>
          <a:bodyPr/>
          <a:lstStyle/>
          <a:p>
            <a:fld id="{2717D637-5CBC-4102-B68C-C564F647715B}" type="slidenum">
              <a:rPr lang="en-US" smtClean="0"/>
              <a:t>‹#›</a:t>
            </a:fld>
            <a:endParaRPr lang="en-US"/>
          </a:p>
        </p:txBody>
      </p:sp>
    </p:spTree>
    <p:extLst>
      <p:ext uri="{BB962C8B-B14F-4D97-AF65-F5344CB8AC3E}">
        <p14:creationId xmlns:p14="http://schemas.microsoft.com/office/powerpoint/2010/main" val="29643444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214E5-B784-83EC-0CA3-5E7054E7BF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7882C71-2873-AD4D-6EA0-42B2BADE7DA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1E315EA-20A1-8CC0-8B5C-7D28D9DF7780}"/>
              </a:ext>
            </a:extLst>
          </p:cNvPr>
          <p:cNvSpPr>
            <a:spLocks noGrp="1"/>
          </p:cNvSpPr>
          <p:nvPr>
            <p:ph type="dt" sz="half" idx="10"/>
          </p:nvPr>
        </p:nvSpPr>
        <p:spPr/>
        <p:txBody>
          <a:bodyPr/>
          <a:lstStyle/>
          <a:p>
            <a:fld id="{A86918EC-E9FC-432B-A037-EFD84B7AB43C}" type="datetimeFigureOut">
              <a:rPr lang="en-US" smtClean="0"/>
              <a:t>4/2/2024</a:t>
            </a:fld>
            <a:endParaRPr lang="en-US"/>
          </a:p>
        </p:txBody>
      </p:sp>
      <p:sp>
        <p:nvSpPr>
          <p:cNvPr id="5" name="Footer Placeholder 4">
            <a:extLst>
              <a:ext uri="{FF2B5EF4-FFF2-40B4-BE49-F238E27FC236}">
                <a16:creationId xmlns:a16="http://schemas.microsoft.com/office/drawing/2014/main" id="{4DF6D0A1-99E3-6509-6B39-87101D4916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2D68B10-B007-DC10-9BA8-97CB0A7F6BEC}"/>
              </a:ext>
            </a:extLst>
          </p:cNvPr>
          <p:cNvSpPr>
            <a:spLocks noGrp="1"/>
          </p:cNvSpPr>
          <p:nvPr>
            <p:ph type="sldNum" sz="quarter" idx="12"/>
          </p:nvPr>
        </p:nvSpPr>
        <p:spPr/>
        <p:txBody>
          <a:bodyPr/>
          <a:lstStyle/>
          <a:p>
            <a:fld id="{2717D637-5CBC-4102-B68C-C564F647715B}" type="slidenum">
              <a:rPr lang="en-US" smtClean="0"/>
              <a:t>‹#›</a:t>
            </a:fld>
            <a:endParaRPr lang="en-US"/>
          </a:p>
        </p:txBody>
      </p:sp>
    </p:spTree>
    <p:extLst>
      <p:ext uri="{BB962C8B-B14F-4D97-AF65-F5344CB8AC3E}">
        <p14:creationId xmlns:p14="http://schemas.microsoft.com/office/powerpoint/2010/main" val="564595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B079F-4994-5AD5-98A7-1154C3C5E7D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8A6C896-1B76-D789-FE8A-76B208825EF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9BB23A2-E490-42A8-2969-2F4B936D9319}"/>
              </a:ext>
            </a:extLst>
          </p:cNvPr>
          <p:cNvSpPr>
            <a:spLocks noGrp="1"/>
          </p:cNvSpPr>
          <p:nvPr>
            <p:ph type="dt" sz="half" idx="10"/>
          </p:nvPr>
        </p:nvSpPr>
        <p:spPr/>
        <p:txBody>
          <a:bodyPr/>
          <a:lstStyle/>
          <a:p>
            <a:fld id="{A86918EC-E9FC-432B-A037-EFD84B7AB43C}" type="datetimeFigureOut">
              <a:rPr lang="en-US" smtClean="0"/>
              <a:t>4/2/2024</a:t>
            </a:fld>
            <a:endParaRPr lang="en-US"/>
          </a:p>
        </p:txBody>
      </p:sp>
      <p:sp>
        <p:nvSpPr>
          <p:cNvPr id="5" name="Footer Placeholder 4">
            <a:extLst>
              <a:ext uri="{FF2B5EF4-FFF2-40B4-BE49-F238E27FC236}">
                <a16:creationId xmlns:a16="http://schemas.microsoft.com/office/drawing/2014/main" id="{81F44A83-46D2-AEF0-F569-C3FCEE5D55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AAC4FD-2BE9-0E30-CB2B-9AD34A648CE5}"/>
              </a:ext>
            </a:extLst>
          </p:cNvPr>
          <p:cNvSpPr>
            <a:spLocks noGrp="1"/>
          </p:cNvSpPr>
          <p:nvPr>
            <p:ph type="sldNum" sz="quarter" idx="12"/>
          </p:nvPr>
        </p:nvSpPr>
        <p:spPr/>
        <p:txBody>
          <a:bodyPr/>
          <a:lstStyle/>
          <a:p>
            <a:fld id="{2717D637-5CBC-4102-B68C-C564F647715B}" type="slidenum">
              <a:rPr lang="en-US" smtClean="0"/>
              <a:t>‹#›</a:t>
            </a:fld>
            <a:endParaRPr lang="en-US"/>
          </a:p>
        </p:txBody>
      </p:sp>
    </p:spTree>
    <p:extLst>
      <p:ext uri="{BB962C8B-B14F-4D97-AF65-F5344CB8AC3E}">
        <p14:creationId xmlns:p14="http://schemas.microsoft.com/office/powerpoint/2010/main" val="252985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2D90-F416-56C6-7013-5CC0319BEC6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FD3B250-CB95-BC50-968A-516A20AFF0F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9742A90-70E5-05A9-D1AB-4C537BA5622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022561A-E356-7643-0FF5-937A15048B19}"/>
              </a:ext>
            </a:extLst>
          </p:cNvPr>
          <p:cNvSpPr>
            <a:spLocks noGrp="1"/>
          </p:cNvSpPr>
          <p:nvPr>
            <p:ph type="dt" sz="half" idx="10"/>
          </p:nvPr>
        </p:nvSpPr>
        <p:spPr/>
        <p:txBody>
          <a:bodyPr/>
          <a:lstStyle/>
          <a:p>
            <a:fld id="{A86918EC-E9FC-432B-A037-EFD84B7AB43C}" type="datetimeFigureOut">
              <a:rPr lang="en-US" smtClean="0"/>
              <a:t>4/2/2024</a:t>
            </a:fld>
            <a:endParaRPr lang="en-US"/>
          </a:p>
        </p:txBody>
      </p:sp>
      <p:sp>
        <p:nvSpPr>
          <p:cNvPr id="6" name="Footer Placeholder 5">
            <a:extLst>
              <a:ext uri="{FF2B5EF4-FFF2-40B4-BE49-F238E27FC236}">
                <a16:creationId xmlns:a16="http://schemas.microsoft.com/office/drawing/2014/main" id="{2B4924BF-ADC1-D04F-3BFB-0316BF88056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6E512B-284D-7289-8A4D-2E293F005757}"/>
              </a:ext>
            </a:extLst>
          </p:cNvPr>
          <p:cNvSpPr>
            <a:spLocks noGrp="1"/>
          </p:cNvSpPr>
          <p:nvPr>
            <p:ph type="sldNum" sz="quarter" idx="12"/>
          </p:nvPr>
        </p:nvSpPr>
        <p:spPr/>
        <p:txBody>
          <a:bodyPr/>
          <a:lstStyle/>
          <a:p>
            <a:fld id="{2717D637-5CBC-4102-B68C-C564F647715B}" type="slidenum">
              <a:rPr lang="en-US" smtClean="0"/>
              <a:t>‹#›</a:t>
            </a:fld>
            <a:endParaRPr lang="en-US"/>
          </a:p>
        </p:txBody>
      </p:sp>
    </p:spTree>
    <p:extLst>
      <p:ext uri="{BB962C8B-B14F-4D97-AF65-F5344CB8AC3E}">
        <p14:creationId xmlns:p14="http://schemas.microsoft.com/office/powerpoint/2010/main" val="41063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39960-15C6-2BB9-E152-A34E6EA90DA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2854C19-B89A-BE2C-D637-2346431F18D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14215C4-198A-6DDF-092F-7BC4CBB65A9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83DFD38-36E6-A2BB-CCEF-BE9B6F8C9B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90B07B7-9ADA-8E12-DA9C-50BD84CF707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28D14A5-0939-9832-E014-FD20D5567B78}"/>
              </a:ext>
            </a:extLst>
          </p:cNvPr>
          <p:cNvSpPr>
            <a:spLocks noGrp="1"/>
          </p:cNvSpPr>
          <p:nvPr>
            <p:ph type="dt" sz="half" idx="10"/>
          </p:nvPr>
        </p:nvSpPr>
        <p:spPr/>
        <p:txBody>
          <a:bodyPr/>
          <a:lstStyle/>
          <a:p>
            <a:fld id="{A86918EC-E9FC-432B-A037-EFD84B7AB43C}" type="datetimeFigureOut">
              <a:rPr lang="en-US" smtClean="0"/>
              <a:t>4/2/2024</a:t>
            </a:fld>
            <a:endParaRPr lang="en-US"/>
          </a:p>
        </p:txBody>
      </p:sp>
      <p:sp>
        <p:nvSpPr>
          <p:cNvPr id="8" name="Footer Placeholder 7">
            <a:extLst>
              <a:ext uri="{FF2B5EF4-FFF2-40B4-BE49-F238E27FC236}">
                <a16:creationId xmlns:a16="http://schemas.microsoft.com/office/drawing/2014/main" id="{3CF1B280-FEDD-2A33-B3AB-C9E52A1B760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E9E1F40-304E-2D79-63A2-29880CDAA0F3}"/>
              </a:ext>
            </a:extLst>
          </p:cNvPr>
          <p:cNvSpPr>
            <a:spLocks noGrp="1"/>
          </p:cNvSpPr>
          <p:nvPr>
            <p:ph type="sldNum" sz="quarter" idx="12"/>
          </p:nvPr>
        </p:nvSpPr>
        <p:spPr/>
        <p:txBody>
          <a:bodyPr/>
          <a:lstStyle/>
          <a:p>
            <a:fld id="{2717D637-5CBC-4102-B68C-C564F647715B}" type="slidenum">
              <a:rPr lang="en-US" smtClean="0"/>
              <a:t>‹#›</a:t>
            </a:fld>
            <a:endParaRPr lang="en-US"/>
          </a:p>
        </p:txBody>
      </p:sp>
    </p:spTree>
    <p:extLst>
      <p:ext uri="{BB962C8B-B14F-4D97-AF65-F5344CB8AC3E}">
        <p14:creationId xmlns:p14="http://schemas.microsoft.com/office/powerpoint/2010/main" val="13925115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8282C-43FE-5AAE-5378-B663AFC4804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EEAC95D-0810-F44A-0F2D-DE4F3CB78431}"/>
              </a:ext>
            </a:extLst>
          </p:cNvPr>
          <p:cNvSpPr>
            <a:spLocks noGrp="1"/>
          </p:cNvSpPr>
          <p:nvPr>
            <p:ph type="dt" sz="half" idx="10"/>
          </p:nvPr>
        </p:nvSpPr>
        <p:spPr/>
        <p:txBody>
          <a:bodyPr/>
          <a:lstStyle/>
          <a:p>
            <a:fld id="{A86918EC-E9FC-432B-A037-EFD84B7AB43C}" type="datetimeFigureOut">
              <a:rPr lang="en-US" smtClean="0"/>
              <a:t>4/2/2024</a:t>
            </a:fld>
            <a:endParaRPr lang="en-US"/>
          </a:p>
        </p:txBody>
      </p:sp>
      <p:sp>
        <p:nvSpPr>
          <p:cNvPr id="4" name="Footer Placeholder 3">
            <a:extLst>
              <a:ext uri="{FF2B5EF4-FFF2-40B4-BE49-F238E27FC236}">
                <a16:creationId xmlns:a16="http://schemas.microsoft.com/office/drawing/2014/main" id="{C8A75565-599B-7123-B5F7-C0AFFA572D2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68E8D3-FEE4-70B7-CAD2-DB81C0254CBB}"/>
              </a:ext>
            </a:extLst>
          </p:cNvPr>
          <p:cNvSpPr>
            <a:spLocks noGrp="1"/>
          </p:cNvSpPr>
          <p:nvPr>
            <p:ph type="sldNum" sz="quarter" idx="12"/>
          </p:nvPr>
        </p:nvSpPr>
        <p:spPr/>
        <p:txBody>
          <a:bodyPr/>
          <a:lstStyle/>
          <a:p>
            <a:fld id="{2717D637-5CBC-4102-B68C-C564F647715B}" type="slidenum">
              <a:rPr lang="en-US" smtClean="0"/>
              <a:t>‹#›</a:t>
            </a:fld>
            <a:endParaRPr lang="en-US"/>
          </a:p>
        </p:txBody>
      </p:sp>
    </p:spTree>
    <p:extLst>
      <p:ext uri="{BB962C8B-B14F-4D97-AF65-F5344CB8AC3E}">
        <p14:creationId xmlns:p14="http://schemas.microsoft.com/office/powerpoint/2010/main" val="3904157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BA19AA-EC80-277F-923E-89189924B3D0}"/>
              </a:ext>
            </a:extLst>
          </p:cNvPr>
          <p:cNvSpPr>
            <a:spLocks noGrp="1"/>
          </p:cNvSpPr>
          <p:nvPr>
            <p:ph type="dt" sz="half" idx="10"/>
          </p:nvPr>
        </p:nvSpPr>
        <p:spPr/>
        <p:txBody>
          <a:bodyPr/>
          <a:lstStyle/>
          <a:p>
            <a:fld id="{A86918EC-E9FC-432B-A037-EFD84B7AB43C}" type="datetimeFigureOut">
              <a:rPr lang="en-US" smtClean="0"/>
              <a:t>4/2/2024</a:t>
            </a:fld>
            <a:endParaRPr lang="en-US"/>
          </a:p>
        </p:txBody>
      </p:sp>
      <p:sp>
        <p:nvSpPr>
          <p:cNvPr id="3" name="Footer Placeholder 2">
            <a:extLst>
              <a:ext uri="{FF2B5EF4-FFF2-40B4-BE49-F238E27FC236}">
                <a16:creationId xmlns:a16="http://schemas.microsoft.com/office/drawing/2014/main" id="{5CA4FD3D-1A5C-1A5D-C551-31EDEA1ADAC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67AACE0-FD7C-433A-6CA8-45BBC0CB494E}"/>
              </a:ext>
            </a:extLst>
          </p:cNvPr>
          <p:cNvSpPr>
            <a:spLocks noGrp="1"/>
          </p:cNvSpPr>
          <p:nvPr>
            <p:ph type="sldNum" sz="quarter" idx="12"/>
          </p:nvPr>
        </p:nvSpPr>
        <p:spPr/>
        <p:txBody>
          <a:bodyPr/>
          <a:lstStyle/>
          <a:p>
            <a:fld id="{2717D637-5CBC-4102-B68C-C564F647715B}" type="slidenum">
              <a:rPr lang="en-US" smtClean="0"/>
              <a:t>‹#›</a:t>
            </a:fld>
            <a:endParaRPr lang="en-US"/>
          </a:p>
        </p:txBody>
      </p:sp>
    </p:spTree>
    <p:extLst>
      <p:ext uri="{BB962C8B-B14F-4D97-AF65-F5344CB8AC3E}">
        <p14:creationId xmlns:p14="http://schemas.microsoft.com/office/powerpoint/2010/main" val="22716519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5601E-5BA4-C3BC-A67C-B8FF6A1E918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370F624-770F-9398-1AD4-E5B8E07572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25BBF33-8590-D114-E4DE-AD9229F862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EE10741-E8C8-BA5E-18E9-F96F8E8A082E}"/>
              </a:ext>
            </a:extLst>
          </p:cNvPr>
          <p:cNvSpPr>
            <a:spLocks noGrp="1"/>
          </p:cNvSpPr>
          <p:nvPr>
            <p:ph type="dt" sz="half" idx="10"/>
          </p:nvPr>
        </p:nvSpPr>
        <p:spPr/>
        <p:txBody>
          <a:bodyPr/>
          <a:lstStyle/>
          <a:p>
            <a:fld id="{A86918EC-E9FC-432B-A037-EFD84B7AB43C}" type="datetimeFigureOut">
              <a:rPr lang="en-US" smtClean="0"/>
              <a:t>4/2/2024</a:t>
            </a:fld>
            <a:endParaRPr lang="en-US"/>
          </a:p>
        </p:txBody>
      </p:sp>
      <p:sp>
        <p:nvSpPr>
          <p:cNvPr id="6" name="Footer Placeholder 5">
            <a:extLst>
              <a:ext uri="{FF2B5EF4-FFF2-40B4-BE49-F238E27FC236}">
                <a16:creationId xmlns:a16="http://schemas.microsoft.com/office/drawing/2014/main" id="{ACF8EEE9-4B18-A800-5303-3F5834690AC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65DFB08-75B4-F4A1-6F21-01920C9499DE}"/>
              </a:ext>
            </a:extLst>
          </p:cNvPr>
          <p:cNvSpPr>
            <a:spLocks noGrp="1"/>
          </p:cNvSpPr>
          <p:nvPr>
            <p:ph type="sldNum" sz="quarter" idx="12"/>
          </p:nvPr>
        </p:nvSpPr>
        <p:spPr/>
        <p:txBody>
          <a:bodyPr/>
          <a:lstStyle/>
          <a:p>
            <a:fld id="{2717D637-5CBC-4102-B68C-C564F647715B}" type="slidenum">
              <a:rPr lang="en-US" smtClean="0"/>
              <a:t>‹#›</a:t>
            </a:fld>
            <a:endParaRPr lang="en-US"/>
          </a:p>
        </p:txBody>
      </p:sp>
    </p:spTree>
    <p:extLst>
      <p:ext uri="{BB962C8B-B14F-4D97-AF65-F5344CB8AC3E}">
        <p14:creationId xmlns:p14="http://schemas.microsoft.com/office/powerpoint/2010/main" val="2377905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2A759-DFF1-7A79-3C30-5F472493AAF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23755AA-BA54-2471-2FEA-F658053B707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6223346-0438-CBB1-0280-DF09E63764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9FAAAAA-C27D-88F6-B05C-0870932338C5}"/>
              </a:ext>
            </a:extLst>
          </p:cNvPr>
          <p:cNvSpPr>
            <a:spLocks noGrp="1"/>
          </p:cNvSpPr>
          <p:nvPr>
            <p:ph type="dt" sz="half" idx="10"/>
          </p:nvPr>
        </p:nvSpPr>
        <p:spPr/>
        <p:txBody>
          <a:bodyPr/>
          <a:lstStyle/>
          <a:p>
            <a:fld id="{A86918EC-E9FC-432B-A037-EFD84B7AB43C}" type="datetimeFigureOut">
              <a:rPr lang="en-US" smtClean="0"/>
              <a:t>4/2/2024</a:t>
            </a:fld>
            <a:endParaRPr lang="en-US"/>
          </a:p>
        </p:txBody>
      </p:sp>
      <p:sp>
        <p:nvSpPr>
          <p:cNvPr id="6" name="Footer Placeholder 5">
            <a:extLst>
              <a:ext uri="{FF2B5EF4-FFF2-40B4-BE49-F238E27FC236}">
                <a16:creationId xmlns:a16="http://schemas.microsoft.com/office/drawing/2014/main" id="{F9D1B327-7249-5B41-2E6F-B1045CBFBDC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ED03779-FF17-AAF0-3C4C-2889923CF489}"/>
              </a:ext>
            </a:extLst>
          </p:cNvPr>
          <p:cNvSpPr>
            <a:spLocks noGrp="1"/>
          </p:cNvSpPr>
          <p:nvPr>
            <p:ph type="sldNum" sz="quarter" idx="12"/>
          </p:nvPr>
        </p:nvSpPr>
        <p:spPr/>
        <p:txBody>
          <a:bodyPr/>
          <a:lstStyle/>
          <a:p>
            <a:fld id="{2717D637-5CBC-4102-B68C-C564F647715B}" type="slidenum">
              <a:rPr lang="en-US" smtClean="0"/>
              <a:t>‹#›</a:t>
            </a:fld>
            <a:endParaRPr lang="en-US"/>
          </a:p>
        </p:txBody>
      </p:sp>
    </p:spTree>
    <p:extLst>
      <p:ext uri="{BB962C8B-B14F-4D97-AF65-F5344CB8AC3E}">
        <p14:creationId xmlns:p14="http://schemas.microsoft.com/office/powerpoint/2010/main" val="3249881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61191-9161-BA44-BF24-92798C86CB2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0462422-FE4B-5DCD-ACB7-98B41BAC2A3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1C01EB3-976F-4915-9A20-9FD766E287AE}"/>
              </a:ext>
            </a:extLst>
          </p:cNvPr>
          <p:cNvSpPr>
            <a:spLocks noGrp="1"/>
          </p:cNvSpPr>
          <p:nvPr>
            <p:ph type="dt" sz="half" idx="10"/>
          </p:nvPr>
        </p:nvSpPr>
        <p:spPr/>
        <p:txBody>
          <a:bodyPr/>
          <a:lstStyle/>
          <a:p>
            <a:fld id="{A86918EC-E9FC-432B-A037-EFD84B7AB43C}" type="datetimeFigureOut">
              <a:rPr lang="en-US" smtClean="0"/>
              <a:t>4/2/2024</a:t>
            </a:fld>
            <a:endParaRPr lang="en-US"/>
          </a:p>
        </p:txBody>
      </p:sp>
      <p:sp>
        <p:nvSpPr>
          <p:cNvPr id="5" name="Footer Placeholder 4">
            <a:extLst>
              <a:ext uri="{FF2B5EF4-FFF2-40B4-BE49-F238E27FC236}">
                <a16:creationId xmlns:a16="http://schemas.microsoft.com/office/drawing/2014/main" id="{08125C7C-F3C9-D064-7EF9-E792E8C3346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BEB73C-3D85-8092-6A56-74F1EAB4796C}"/>
              </a:ext>
            </a:extLst>
          </p:cNvPr>
          <p:cNvSpPr>
            <a:spLocks noGrp="1"/>
          </p:cNvSpPr>
          <p:nvPr>
            <p:ph type="sldNum" sz="quarter" idx="12"/>
          </p:nvPr>
        </p:nvSpPr>
        <p:spPr/>
        <p:txBody>
          <a:bodyPr/>
          <a:lstStyle/>
          <a:p>
            <a:fld id="{2717D637-5CBC-4102-B68C-C564F647715B}" type="slidenum">
              <a:rPr lang="en-US" smtClean="0"/>
              <a:t>‹#›</a:t>
            </a:fld>
            <a:endParaRPr lang="en-US"/>
          </a:p>
        </p:txBody>
      </p:sp>
    </p:spTree>
    <p:extLst>
      <p:ext uri="{BB962C8B-B14F-4D97-AF65-F5344CB8AC3E}">
        <p14:creationId xmlns:p14="http://schemas.microsoft.com/office/powerpoint/2010/main" val="4191167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922E0A9-EBFD-03FC-E4F4-72963593BBB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14ED605-2DC7-2421-615B-7604BE2362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60B02C-5DF4-9DA0-4F58-2A088AB57144}"/>
              </a:ext>
            </a:extLst>
          </p:cNvPr>
          <p:cNvSpPr>
            <a:spLocks noGrp="1"/>
          </p:cNvSpPr>
          <p:nvPr>
            <p:ph type="dt" sz="half" idx="10"/>
          </p:nvPr>
        </p:nvSpPr>
        <p:spPr/>
        <p:txBody>
          <a:bodyPr/>
          <a:lstStyle/>
          <a:p>
            <a:fld id="{A86918EC-E9FC-432B-A037-EFD84B7AB43C}" type="datetimeFigureOut">
              <a:rPr lang="en-US" smtClean="0"/>
              <a:t>4/2/2024</a:t>
            </a:fld>
            <a:endParaRPr lang="en-US"/>
          </a:p>
        </p:txBody>
      </p:sp>
      <p:sp>
        <p:nvSpPr>
          <p:cNvPr id="5" name="Footer Placeholder 4">
            <a:extLst>
              <a:ext uri="{FF2B5EF4-FFF2-40B4-BE49-F238E27FC236}">
                <a16:creationId xmlns:a16="http://schemas.microsoft.com/office/drawing/2014/main" id="{94E3720A-3C83-0D3D-B16E-802B41B991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052A944-0788-1A06-DE1F-3E835ED5A185}"/>
              </a:ext>
            </a:extLst>
          </p:cNvPr>
          <p:cNvSpPr>
            <a:spLocks noGrp="1"/>
          </p:cNvSpPr>
          <p:nvPr>
            <p:ph type="sldNum" sz="quarter" idx="12"/>
          </p:nvPr>
        </p:nvSpPr>
        <p:spPr/>
        <p:txBody>
          <a:bodyPr/>
          <a:lstStyle/>
          <a:p>
            <a:fld id="{2717D637-5CBC-4102-B68C-C564F647715B}" type="slidenum">
              <a:rPr lang="en-US" smtClean="0"/>
              <a:t>‹#›</a:t>
            </a:fld>
            <a:endParaRPr lang="en-US"/>
          </a:p>
        </p:txBody>
      </p:sp>
    </p:spTree>
    <p:extLst>
      <p:ext uri="{BB962C8B-B14F-4D97-AF65-F5344CB8AC3E}">
        <p14:creationId xmlns:p14="http://schemas.microsoft.com/office/powerpoint/2010/main" val="591648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4B716C2-924B-DEDC-6AFB-E95757A4A68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4C3DA8F-138F-57DA-4C92-59E5EE43A5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290DB1-36CC-B702-36FF-CECC0003BAC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86918EC-E9FC-432B-A037-EFD84B7AB43C}" type="datetimeFigureOut">
              <a:rPr lang="en-US" smtClean="0"/>
              <a:t>4/2/2024</a:t>
            </a:fld>
            <a:endParaRPr lang="en-US"/>
          </a:p>
        </p:txBody>
      </p:sp>
      <p:sp>
        <p:nvSpPr>
          <p:cNvPr id="5" name="Footer Placeholder 4">
            <a:extLst>
              <a:ext uri="{FF2B5EF4-FFF2-40B4-BE49-F238E27FC236}">
                <a16:creationId xmlns:a16="http://schemas.microsoft.com/office/drawing/2014/main" id="{E6B6C7C0-4C03-5869-034E-9368127B3C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B5321879-F9EA-9504-8C24-E892EBC68D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717D637-5CBC-4102-B68C-C564F647715B}" type="slidenum">
              <a:rPr lang="en-US" smtClean="0"/>
              <a:t>‹#›</a:t>
            </a:fld>
            <a:endParaRPr lang="en-US"/>
          </a:p>
        </p:txBody>
      </p:sp>
    </p:spTree>
    <p:extLst>
      <p:ext uri="{BB962C8B-B14F-4D97-AF65-F5344CB8AC3E}">
        <p14:creationId xmlns:p14="http://schemas.microsoft.com/office/powerpoint/2010/main" val="23010424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pexels.com/photo/workers-in-an-office-17713880/" TargetMode="External"/><Relationship Id="rId2" Type="http://schemas.openxmlformats.org/officeDocument/2006/relationships/hyperlink" Target="https://www.pexels.com/photo/photo-of-people-looking-on-laptop-3182750/" TargetMode="External"/><Relationship Id="rId1" Type="http://schemas.openxmlformats.org/officeDocument/2006/relationships/slideLayout" Target="../slideLayouts/slideLayout2.xml"/><Relationship Id="rId6" Type="http://schemas.openxmlformats.org/officeDocument/2006/relationships/hyperlink" Target="https://www.pexels.com/photo/women-and-men-standing-near-table-3205568/" TargetMode="External"/><Relationship Id="rId5" Type="http://schemas.openxmlformats.org/officeDocument/2006/relationships/hyperlink" Target="https://www.pexels.com/photo/photo-of-women-at-the-meeting-3811082/" TargetMode="External"/><Relationship Id="rId4" Type="http://schemas.openxmlformats.org/officeDocument/2006/relationships/hyperlink" Target="https://www.pexels.com/photo/man-and-woman-wearing-brown-leather-jackets-984950/"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www.pexels.com/photo/focused-man-working-with-female-colleague-in-office-5325104/" TargetMode="External"/><Relationship Id="rId2" Type="http://schemas.openxmlformats.org/officeDocument/2006/relationships/hyperlink" Target="https://www.pexels.com/photo/concentrated-black-man-grabbing-head-with-hands-sitting-at-table-7925871/" TargetMode="External"/><Relationship Id="rId1" Type="http://schemas.openxmlformats.org/officeDocument/2006/relationships/slideLayout" Target="../slideLayouts/slideLayout2.xml"/><Relationship Id="rId4" Type="http://schemas.openxmlformats.org/officeDocument/2006/relationships/hyperlink" Target="https://www.pexels.com/photo/man-teaching-woman-in-front-of-monitor-328520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B64E1-9EB0-79FE-9C20-3ED22ECA9784}"/>
              </a:ext>
            </a:extLst>
          </p:cNvPr>
          <p:cNvSpPr>
            <a:spLocks noGrp="1"/>
          </p:cNvSpPr>
          <p:nvPr>
            <p:ph type="ctrTitle"/>
          </p:nvPr>
        </p:nvSpPr>
        <p:spPr>
          <a:xfrm>
            <a:off x="0" y="1"/>
            <a:ext cx="12192000" cy="1937982"/>
          </a:xfrm>
        </p:spPr>
        <p:txBody>
          <a:bodyPr>
            <a:normAutofit/>
          </a:bodyPr>
          <a:lstStyle/>
          <a:p>
            <a:r>
              <a:rPr lang="en-US" sz="2400" b="1" kern="100" dirty="0">
                <a:effectLst/>
                <a:latin typeface="Times New Roman" panose="02020603050405020304" pitchFamily="18" charset="0"/>
                <a:ea typeface="Times New Roman" panose="02020603050405020304" pitchFamily="18" charset="0"/>
                <a:cs typeface="Times New Roman" panose="02020603050405020304" pitchFamily="18" charset="0"/>
              </a:rPr>
              <a:t>COURSE: PRINCIPLES OF HUMAN RESOURCE MANAGEMENT</a:t>
            </a:r>
            <a:br>
              <a:rPr lang="en-US" sz="2400" kern="100" dirty="0">
                <a:effectLst/>
                <a:latin typeface="Aptos" panose="020B0004020202020204" pitchFamily="34" charset="0"/>
                <a:ea typeface="Aptos" panose="020B0004020202020204" pitchFamily="34" charset="0"/>
                <a:cs typeface="Times New Roman" panose="02020603050405020304" pitchFamily="18" charset="0"/>
              </a:rPr>
            </a:br>
            <a:endParaRPr lang="en-US" sz="2400" dirty="0"/>
          </a:p>
        </p:txBody>
      </p:sp>
      <p:sp>
        <p:nvSpPr>
          <p:cNvPr id="3" name="Subtitle 2">
            <a:extLst>
              <a:ext uri="{FF2B5EF4-FFF2-40B4-BE49-F238E27FC236}">
                <a16:creationId xmlns:a16="http://schemas.microsoft.com/office/drawing/2014/main" id="{39FD7C19-B457-6B85-E02F-BBB40DE967EF}"/>
              </a:ext>
            </a:extLst>
          </p:cNvPr>
          <p:cNvSpPr>
            <a:spLocks noGrp="1"/>
          </p:cNvSpPr>
          <p:nvPr>
            <p:ph type="subTitle" idx="1"/>
          </p:nvPr>
        </p:nvSpPr>
        <p:spPr>
          <a:xfrm>
            <a:off x="0" y="1801504"/>
            <a:ext cx="12192000" cy="5056496"/>
          </a:xfrm>
        </p:spPr>
        <p:txBody>
          <a:bodyPr/>
          <a:lstStyle/>
          <a:p>
            <a:pPr marL="0" marR="0">
              <a:lnSpc>
                <a:spcPct val="115000"/>
              </a:lnSpc>
              <a:spcBef>
                <a:spcPts val="0"/>
              </a:spcBef>
              <a:spcAft>
                <a:spcPts val="800"/>
              </a:spcAft>
            </a:pPr>
            <a:r>
              <a:rPr lang="en-US"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2: SCOPE AND OBJECTIVES OF HRM</a:t>
            </a:r>
            <a:endParaRPr lang="en-US"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nSpc>
                <a:spcPct val="115000"/>
              </a:lnSpc>
              <a:spcBef>
                <a:spcPts val="0"/>
              </a:spcBef>
              <a:spcAft>
                <a:spcPts val="800"/>
              </a:spcAft>
            </a:pPr>
            <a:r>
              <a:rPr lang="en-US"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nSpc>
                <a:spcPct val="115000"/>
              </a:lnSpc>
              <a:spcBef>
                <a:spcPts val="0"/>
              </a:spcBef>
              <a:spcAft>
                <a:spcPts val="800"/>
              </a:spcAft>
            </a:pPr>
            <a:r>
              <a:rPr lang="en-US"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nSpc>
                <a:spcPct val="115000"/>
              </a:lnSpc>
              <a:spcBef>
                <a:spcPts val="0"/>
              </a:spcBef>
              <a:spcAft>
                <a:spcPts val="800"/>
              </a:spcAft>
            </a:pPr>
            <a:r>
              <a:rPr lang="en-US" b="1" kern="10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romanLcPeriod"/>
            </a:pPr>
            <a:r>
              <a:rPr lang="en-US" kern="100" dirty="0">
                <a:effectLst/>
                <a:latin typeface="Times New Roman" panose="02020603050405020304" pitchFamily="18" charset="0"/>
                <a:ea typeface="Aptos" panose="020B0004020202020204" pitchFamily="34" charset="0"/>
                <a:cs typeface="Times New Roman" panose="02020603050405020304" pitchFamily="18" charset="0"/>
              </a:rPr>
              <a:t>Discuss the scope of HRM</a:t>
            </a:r>
          </a:p>
          <a:p>
            <a:pPr marL="342900" marR="0" lvl="0" indent="-342900">
              <a:lnSpc>
                <a:spcPct val="115000"/>
              </a:lnSpc>
              <a:spcBef>
                <a:spcPts val="0"/>
              </a:spcBef>
              <a:spcAft>
                <a:spcPts val="800"/>
              </a:spcAft>
              <a:buFont typeface="+mj-lt"/>
              <a:buAutoNum type="romanLcPeriod"/>
            </a:pPr>
            <a:r>
              <a:rPr lang="en-GB" kern="1800" dirty="0">
                <a:effectLst/>
                <a:latin typeface="Times New Roman" panose="02020603050405020304" pitchFamily="18" charset="0"/>
                <a:ea typeface="Times New Roman" panose="02020603050405020304" pitchFamily="18" charset="0"/>
                <a:cs typeface="Times New Roman" panose="02020603050405020304" pitchFamily="18" charset="0"/>
              </a:rPr>
              <a:t>Examine the objectives of HRM</a:t>
            </a:r>
            <a:endParaRPr lang="en-US"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9626369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4AC08D-248B-1221-6021-6DAF4EEC3632}"/>
              </a:ext>
            </a:extLst>
          </p:cNvPr>
          <p:cNvSpPr>
            <a:spLocks noGrp="1"/>
          </p:cNvSpPr>
          <p:nvPr>
            <p:ph type="title"/>
          </p:nvPr>
        </p:nvSpPr>
        <p:spPr>
          <a:xfrm>
            <a:off x="0" y="1"/>
            <a:ext cx="12192000" cy="1690688"/>
          </a:xfrm>
        </p:spPr>
        <p:txBody>
          <a:bodyPr>
            <a:normAutofit/>
          </a:bodyPr>
          <a:lstStyle/>
          <a:p>
            <a:pPr algn="ctr"/>
            <a:r>
              <a:rPr lang="en-US" sz="2400" b="1" dirty="0">
                <a:latin typeface="Times New Roman" panose="02020603050405020304" pitchFamily="18" charset="0"/>
                <a:cs typeface="Times New Roman" panose="02020603050405020304" pitchFamily="18" charset="0"/>
              </a:rPr>
              <a:t>What is Human Resource Management </a:t>
            </a:r>
          </a:p>
        </p:txBody>
      </p:sp>
      <p:sp>
        <p:nvSpPr>
          <p:cNvPr id="3" name="Content Placeholder 2">
            <a:extLst>
              <a:ext uri="{FF2B5EF4-FFF2-40B4-BE49-F238E27FC236}">
                <a16:creationId xmlns:a16="http://schemas.microsoft.com/office/drawing/2014/main" id="{E72F550D-6D99-3EE3-805E-C24971CDB774}"/>
              </a:ext>
            </a:extLst>
          </p:cNvPr>
          <p:cNvSpPr>
            <a:spLocks noGrp="1"/>
          </p:cNvSpPr>
          <p:nvPr>
            <p:ph sz="half" idx="1"/>
          </p:nvPr>
        </p:nvSpPr>
        <p:spPr>
          <a:xfrm>
            <a:off x="0" y="1378424"/>
            <a:ext cx="9048466" cy="5479575"/>
          </a:xfrm>
        </p:spPr>
        <p:txBody>
          <a:bodyPr>
            <a:normAutofit/>
          </a:bodyPr>
          <a:lstStyle/>
          <a:p>
            <a:pPr algn="just"/>
            <a:r>
              <a:rPr lang="en-US" sz="2400" b="0" i="0" dirty="0">
                <a:solidFill>
                  <a:srgbClr val="000000"/>
                </a:solidFill>
                <a:effectLst/>
                <a:latin typeface="Times New Roman" panose="02020603050405020304" pitchFamily="18" charset="0"/>
                <a:ea typeface="Aptos" panose="020B0004020202020204" pitchFamily="34" charset="0"/>
              </a:rPr>
              <a:t>HRM is concerned with employees, both as individuals as well as a group, the aim being to get better results with their collaboration and active involvement in an organization‘s activities, </a:t>
            </a:r>
            <a:endParaRPr lang="en-US" sz="2400" dirty="0"/>
          </a:p>
        </p:txBody>
      </p:sp>
      <p:pic>
        <p:nvPicPr>
          <p:cNvPr id="1026" name="Picture 2" descr="Free Photo Of People Holding Each Other's Hands Stock Photo">
            <a:extLst>
              <a:ext uri="{FF2B5EF4-FFF2-40B4-BE49-F238E27FC236}">
                <a16:creationId xmlns:a16="http://schemas.microsoft.com/office/drawing/2014/main" id="{03F20131-B460-EEAB-FF53-17B6C18A2981}"/>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9048466" y="1009934"/>
            <a:ext cx="3043450" cy="33573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CFA0D5A-4947-D9E6-1DFD-C9AAD598079B}"/>
              </a:ext>
            </a:extLst>
          </p:cNvPr>
          <p:cNvSpPr txBox="1"/>
          <p:nvPr/>
        </p:nvSpPr>
        <p:spPr>
          <a:xfrm>
            <a:off x="9048466" y="4599296"/>
            <a:ext cx="3043449"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https://www.pexels.com/photo/photo-of-people-holding-each-other-s-hands-3184433/</a:t>
            </a:r>
          </a:p>
        </p:txBody>
      </p:sp>
    </p:spTree>
    <p:extLst>
      <p:ext uri="{BB962C8B-B14F-4D97-AF65-F5344CB8AC3E}">
        <p14:creationId xmlns:p14="http://schemas.microsoft.com/office/powerpoint/2010/main" val="33873491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99BE6-6DD6-5901-2DAD-80E319202017}"/>
              </a:ext>
            </a:extLst>
          </p:cNvPr>
          <p:cNvSpPr>
            <a:spLocks noGrp="1"/>
          </p:cNvSpPr>
          <p:nvPr>
            <p:ph type="title"/>
          </p:nvPr>
        </p:nvSpPr>
        <p:spPr>
          <a:xfrm>
            <a:off x="0" y="-109181"/>
            <a:ext cx="12192000" cy="1378423"/>
          </a:xfrm>
        </p:spPr>
        <p:txBody>
          <a:bodyPr>
            <a:normAutofit/>
          </a:bodyPr>
          <a:lstStyle/>
          <a:p>
            <a:pPr algn="ctr"/>
            <a:r>
              <a:rPr lang="en-US" sz="2400" b="1" dirty="0">
                <a:latin typeface="Times New Roman" panose="02020603050405020304" pitchFamily="18" charset="0"/>
                <a:cs typeface="Times New Roman" panose="02020603050405020304" pitchFamily="18" charset="0"/>
              </a:rPr>
              <a:t>Human Resource Management </a:t>
            </a:r>
          </a:p>
        </p:txBody>
      </p:sp>
      <p:sp>
        <p:nvSpPr>
          <p:cNvPr id="3" name="Content Placeholder 2">
            <a:extLst>
              <a:ext uri="{FF2B5EF4-FFF2-40B4-BE49-F238E27FC236}">
                <a16:creationId xmlns:a16="http://schemas.microsoft.com/office/drawing/2014/main" id="{D32D39C3-D752-A003-D962-EB54DB4BE3C8}"/>
              </a:ext>
            </a:extLst>
          </p:cNvPr>
          <p:cNvSpPr>
            <a:spLocks noGrp="1"/>
          </p:cNvSpPr>
          <p:nvPr>
            <p:ph idx="1"/>
          </p:nvPr>
        </p:nvSpPr>
        <p:spPr>
          <a:xfrm>
            <a:off x="0" y="1269242"/>
            <a:ext cx="12192000" cy="5588757"/>
          </a:xfrm>
        </p:spPr>
        <p:txBody>
          <a:bodyPr>
            <a:noAutofit/>
          </a:bodyPr>
          <a:lstStyle/>
          <a:p>
            <a:pPr marL="0" marR="0" algn="just">
              <a:lnSpc>
                <a:spcPct val="115000"/>
              </a:lnSpc>
              <a:spcBef>
                <a:spcPts val="0"/>
              </a:spcBef>
              <a:spcAft>
                <a:spcPts val="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 is concerned with helping the employees to develop their potentialities and capacities to the maximum possible extent, so that they may derive great satisfaction from their job. The task takes into consideration four basic elements, namely, the capacities, interests, opportunities and personality of the employees.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2050" name="Picture 2" descr="Free Photo Of People Looking On Laptop Stock Photo">
            <a:extLst>
              <a:ext uri="{FF2B5EF4-FFF2-40B4-BE49-F238E27FC236}">
                <a16:creationId xmlns:a16="http://schemas.microsoft.com/office/drawing/2014/main" id="{383E78E9-F7E2-A107-2683-8237930E72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954216"/>
            <a:ext cx="3516923" cy="301048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B7F15C8-0E96-BE6E-52C5-38216F8CF4C3}"/>
              </a:ext>
            </a:extLst>
          </p:cNvPr>
          <p:cNvSpPr txBox="1"/>
          <p:nvPr/>
        </p:nvSpPr>
        <p:spPr>
          <a:xfrm>
            <a:off x="1" y="6203852"/>
            <a:ext cx="3516922" cy="430887"/>
          </a:xfrm>
          <a:prstGeom prst="rect">
            <a:avLst/>
          </a:prstGeom>
          <a:noFill/>
        </p:spPr>
        <p:txBody>
          <a:bodyPr wrap="square" rtlCol="0">
            <a:spAutoFit/>
          </a:bodyPr>
          <a:lstStyle/>
          <a:p>
            <a:r>
              <a:rPr lang="en-US" sz="1100" dirty="0"/>
              <a:t>https://www.pexels.com/photo/photo-of-people-looking-on-laptop-3182750/</a:t>
            </a:r>
          </a:p>
        </p:txBody>
      </p:sp>
    </p:spTree>
    <p:extLst>
      <p:ext uri="{BB962C8B-B14F-4D97-AF65-F5344CB8AC3E}">
        <p14:creationId xmlns:p14="http://schemas.microsoft.com/office/powerpoint/2010/main" val="17017499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89B29-2333-1108-2DF8-DDA275FA76ED}"/>
              </a:ext>
            </a:extLst>
          </p:cNvPr>
          <p:cNvSpPr>
            <a:spLocks noGrp="1"/>
          </p:cNvSpPr>
          <p:nvPr>
            <p:ph type="title"/>
          </p:nvPr>
        </p:nvSpPr>
        <p:spPr>
          <a:xfrm>
            <a:off x="0" y="365126"/>
            <a:ext cx="11353800" cy="808582"/>
          </a:xfrm>
        </p:spPr>
        <p:txBody>
          <a:bodyPr>
            <a:normAutofit/>
          </a:bodyPr>
          <a:lstStyle/>
          <a:p>
            <a:pPr algn="ctr"/>
            <a:r>
              <a:rPr lang="en-US" sz="2400" b="1" dirty="0">
                <a:latin typeface="Times New Roman" panose="02020603050405020304" pitchFamily="18" charset="0"/>
                <a:cs typeface="Times New Roman" panose="02020603050405020304" pitchFamily="18" charset="0"/>
              </a:rPr>
              <a:t>HRM Basic elements</a:t>
            </a:r>
          </a:p>
        </p:txBody>
      </p:sp>
      <p:sp>
        <p:nvSpPr>
          <p:cNvPr id="3" name="Content Placeholder 2">
            <a:extLst>
              <a:ext uri="{FF2B5EF4-FFF2-40B4-BE49-F238E27FC236}">
                <a16:creationId xmlns:a16="http://schemas.microsoft.com/office/drawing/2014/main" id="{28627CE7-F6DA-B212-212A-881FB45EC009}"/>
              </a:ext>
            </a:extLst>
          </p:cNvPr>
          <p:cNvSpPr>
            <a:spLocks noGrp="1"/>
          </p:cNvSpPr>
          <p:nvPr>
            <p:ph sz="half" idx="1"/>
          </p:nvPr>
        </p:nvSpPr>
        <p:spPr>
          <a:xfrm>
            <a:off x="0" y="1173708"/>
            <a:ext cx="8342142" cy="5684292"/>
          </a:xfrm>
        </p:spPr>
        <p:txBody>
          <a:bodyPr>
            <a:normAutofit/>
          </a:bodyPr>
          <a:lstStyle/>
          <a:p>
            <a:pPr marL="0" marR="0" indent="0" algn="just">
              <a:lnSpc>
                <a:spcPct val="115000"/>
              </a:lnSpc>
              <a:spcBef>
                <a:spcPts val="0"/>
              </a:spcBef>
              <a:spcAft>
                <a:spcPts val="0"/>
              </a:spcAft>
              <a:buNone/>
            </a:pPr>
            <a:r>
              <a:rPr lang="en-US"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Capacities- referring to those abilities or attainments, inherited or acquired, that a worker has, is capable of and must a certain degree at lease exercise in his work.</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Interests- not only an individual‘s desires and ambitions, but also his instinctive impulsive tendencies, vague yearnings, and ill-defined cravings that may or may not stir employee to fullest action in performing duties.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3074" name="Picture 2" descr="Free Team members voting for the best caption for funny pictures in a team building activity Stock Photo">
            <a:extLst>
              <a:ext uri="{FF2B5EF4-FFF2-40B4-BE49-F238E27FC236}">
                <a16:creationId xmlns:a16="http://schemas.microsoft.com/office/drawing/2014/main" id="{4A7348F9-9605-76D9-1442-30FA4800C48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342142" y="1308296"/>
            <a:ext cx="3849858" cy="303862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1D3A228-ACE5-7599-6EE7-3C083CB5DDDA}"/>
              </a:ext>
            </a:extLst>
          </p:cNvPr>
          <p:cNvSpPr txBox="1"/>
          <p:nvPr/>
        </p:nvSpPr>
        <p:spPr>
          <a:xfrm>
            <a:off x="8342143" y="4586068"/>
            <a:ext cx="3849858" cy="430887"/>
          </a:xfrm>
          <a:prstGeom prst="rect">
            <a:avLst/>
          </a:prstGeom>
          <a:noFill/>
        </p:spPr>
        <p:txBody>
          <a:bodyPr wrap="square" rtlCol="0">
            <a:spAutoFit/>
          </a:bodyPr>
          <a:lstStyle/>
          <a:p>
            <a:r>
              <a:rPr lang="en-US" sz="1100" dirty="0"/>
              <a:t>https://www.pexels.com/photo/workers-in-an-office-17713880/</a:t>
            </a:r>
          </a:p>
        </p:txBody>
      </p:sp>
    </p:spTree>
    <p:extLst>
      <p:ext uri="{BB962C8B-B14F-4D97-AF65-F5344CB8AC3E}">
        <p14:creationId xmlns:p14="http://schemas.microsoft.com/office/powerpoint/2010/main" val="34854942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2AACD-F353-13E4-78D7-848A062F5E3B}"/>
              </a:ext>
            </a:extLst>
          </p:cNvPr>
          <p:cNvSpPr>
            <a:spLocks noGrp="1"/>
          </p:cNvSpPr>
          <p:nvPr>
            <p:ph type="title"/>
          </p:nvPr>
        </p:nvSpPr>
        <p:spPr>
          <a:xfrm>
            <a:off x="122830" y="1"/>
            <a:ext cx="12069170" cy="1023581"/>
          </a:xfrm>
        </p:spPr>
        <p:txBody>
          <a:bodyPr>
            <a:normAutofit/>
          </a:bodyPr>
          <a:lstStyle/>
          <a:p>
            <a:pPr algn="ctr"/>
            <a:r>
              <a:rPr lang="en-US" sz="2400" b="1" dirty="0">
                <a:latin typeface="Times New Roman" panose="02020603050405020304" pitchFamily="18" charset="0"/>
                <a:cs typeface="Times New Roman" panose="02020603050405020304" pitchFamily="18" charset="0"/>
              </a:rPr>
              <a:t>HRM Basic elements</a:t>
            </a:r>
          </a:p>
        </p:txBody>
      </p:sp>
      <p:sp>
        <p:nvSpPr>
          <p:cNvPr id="3" name="Content Placeholder 2">
            <a:extLst>
              <a:ext uri="{FF2B5EF4-FFF2-40B4-BE49-F238E27FC236}">
                <a16:creationId xmlns:a16="http://schemas.microsoft.com/office/drawing/2014/main" id="{DFE5F958-A5D1-ECB8-E8E5-D0AA3E2A2C6D}"/>
              </a:ext>
            </a:extLst>
          </p:cNvPr>
          <p:cNvSpPr>
            <a:spLocks noGrp="1"/>
          </p:cNvSpPr>
          <p:nvPr>
            <p:ph sz="half" idx="1"/>
          </p:nvPr>
        </p:nvSpPr>
        <p:spPr>
          <a:xfrm>
            <a:off x="-1" y="818866"/>
            <a:ext cx="7683689" cy="5773003"/>
          </a:xfrm>
        </p:spPr>
        <p:txBody>
          <a:bodyPr/>
          <a:lstStyle/>
          <a:p>
            <a:pPr marL="0" marR="0" indent="0" algn="just">
              <a:lnSpc>
                <a:spcPct val="115000"/>
              </a:lnSpc>
              <a:spcBef>
                <a:spcPts val="0"/>
              </a:spcBef>
              <a:spcAft>
                <a:spcPts val="0"/>
              </a:spcAft>
              <a:buNone/>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Opportunities- not only opportunities for advancement, but opportunities to exercise capacities and satisfy interests.</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Personality- the sum total of a worker‘s reaction to  experiences and environment, personality is manifest by an individual‘s reception by others. The workers‘ personality has great influence upon  opportunities.</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dirty="0"/>
          </a:p>
        </p:txBody>
      </p:sp>
      <p:pic>
        <p:nvPicPr>
          <p:cNvPr id="4098" name="Picture 2" descr="Free Man And Woman Wearing Brown Leather Jackets Stock Photo">
            <a:extLst>
              <a:ext uri="{FF2B5EF4-FFF2-40B4-BE49-F238E27FC236}">
                <a16:creationId xmlns:a16="http://schemas.microsoft.com/office/drawing/2014/main" id="{B16E0841-A078-9293-4B95-83112D31F0AB}"/>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83689" y="818866"/>
            <a:ext cx="4385481" cy="317992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D080934-1B19-C1C9-96F1-BC08D7263DB5}"/>
              </a:ext>
            </a:extLst>
          </p:cNvPr>
          <p:cNvSpPr txBox="1"/>
          <p:nvPr/>
        </p:nvSpPr>
        <p:spPr>
          <a:xfrm>
            <a:off x="7683688" y="4162567"/>
            <a:ext cx="4385481" cy="430887"/>
          </a:xfrm>
          <a:prstGeom prst="rect">
            <a:avLst/>
          </a:prstGeom>
          <a:noFill/>
        </p:spPr>
        <p:txBody>
          <a:bodyPr wrap="square" rtlCol="0">
            <a:spAutoFit/>
          </a:bodyPr>
          <a:lstStyle/>
          <a:p>
            <a:r>
              <a:rPr lang="en-US" sz="1100" dirty="0"/>
              <a:t>https://www.pexels.com/photo/man-and-woman-wearing-brown-leather-jackets-984950/</a:t>
            </a:r>
          </a:p>
        </p:txBody>
      </p:sp>
    </p:spTree>
    <p:extLst>
      <p:ext uri="{BB962C8B-B14F-4D97-AF65-F5344CB8AC3E}">
        <p14:creationId xmlns:p14="http://schemas.microsoft.com/office/powerpoint/2010/main" val="38516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F874F-6158-543B-3D2C-FEC1FAE5C464}"/>
              </a:ext>
            </a:extLst>
          </p:cNvPr>
          <p:cNvSpPr>
            <a:spLocks noGrp="1"/>
          </p:cNvSpPr>
          <p:nvPr>
            <p:ph type="title"/>
          </p:nvPr>
        </p:nvSpPr>
        <p:spPr>
          <a:xfrm>
            <a:off x="0" y="1"/>
            <a:ext cx="12192000" cy="914399"/>
          </a:xfrm>
        </p:spPr>
        <p:txBody>
          <a:bodyPr>
            <a:normAutofit/>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scope of HRM</a:t>
            </a:r>
            <a:br>
              <a:rPr lang="en-US" sz="2400" kern="100" dirty="0">
                <a:effectLst/>
                <a:latin typeface="Aptos" panose="020B0004020202020204" pitchFamily="34" charset="0"/>
                <a:ea typeface="Aptos" panose="020B0004020202020204" pitchFamily="34" charset="0"/>
                <a:cs typeface="Times New Roman" panose="02020603050405020304" pitchFamily="18" charset="0"/>
              </a:rPr>
            </a:br>
            <a:endParaRPr lang="en-US" sz="2400" dirty="0"/>
          </a:p>
        </p:txBody>
      </p:sp>
      <p:sp>
        <p:nvSpPr>
          <p:cNvPr id="8" name="Content Placeholder 7">
            <a:extLst>
              <a:ext uri="{FF2B5EF4-FFF2-40B4-BE49-F238E27FC236}">
                <a16:creationId xmlns:a16="http://schemas.microsoft.com/office/drawing/2014/main" id="{0A71ABFA-73DE-D820-218A-830FAE388D05}"/>
              </a:ext>
            </a:extLst>
          </p:cNvPr>
          <p:cNvSpPr>
            <a:spLocks noGrp="1"/>
          </p:cNvSpPr>
          <p:nvPr>
            <p:ph idx="1"/>
          </p:nvPr>
        </p:nvSpPr>
        <p:spPr>
          <a:xfrm>
            <a:off x="0" y="709684"/>
            <a:ext cx="12192000" cy="6148315"/>
          </a:xfrm>
        </p:spPr>
        <p:txBody>
          <a:bodyPr/>
          <a:lstStyle/>
          <a:p>
            <a:pPr marL="0" indent="0">
              <a:buNone/>
            </a:pPr>
            <a:r>
              <a:rPr lang="en-US" sz="2400" kern="0" dirty="0">
                <a:solidFill>
                  <a:srgbClr val="000000"/>
                </a:solidFill>
                <a:effectLst/>
                <a:latin typeface="Times New Roman" panose="02020603050405020304" pitchFamily="18" charset="0"/>
                <a:ea typeface="Times New Roman" panose="02020603050405020304" pitchFamily="18" charset="0"/>
              </a:rPr>
              <a:t>The scope of HRM is wide. It is all major activities in the working life of a worker from the time of entry into an organization until the employee leaves the organization</a:t>
            </a:r>
          </a:p>
          <a:p>
            <a:pPr marL="0" marR="0" algn="just">
              <a:lnSpc>
                <a:spcPct val="115000"/>
              </a:lnSpc>
              <a:spcBef>
                <a:spcPts val="0"/>
              </a:spcBef>
              <a:spcAft>
                <a:spcPts val="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scope of Human Resources Management extends to:</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All the decisions, strategies, factors, principles, operations, practices, functions, Activities and methods related to the management of people as employees in any type of organization.</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All the dimensions related to people in their employment relationships and all the dynamics that flow from it.</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7588428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BEA08-855A-EECE-3F52-E94083839193}"/>
              </a:ext>
            </a:extLst>
          </p:cNvPr>
          <p:cNvSpPr>
            <a:spLocks noGrp="1"/>
          </p:cNvSpPr>
          <p:nvPr>
            <p:ph type="title"/>
          </p:nvPr>
        </p:nvSpPr>
        <p:spPr>
          <a:xfrm>
            <a:off x="0" y="1"/>
            <a:ext cx="12192000" cy="941695"/>
          </a:xfrm>
        </p:spPr>
        <p:txBody>
          <a:bodyPr>
            <a:normAutofit/>
          </a:bodyPr>
          <a:lstStyle/>
          <a:p>
            <a:pPr algn="ctr"/>
            <a:r>
              <a:rPr lang="en-US" sz="2400" b="1" dirty="0">
                <a:latin typeface="Times New Roman" panose="02020603050405020304" pitchFamily="18" charset="0"/>
                <a:cs typeface="Times New Roman" panose="02020603050405020304" pitchFamily="18" charset="0"/>
              </a:rPr>
              <a:t>Activities of HRM</a:t>
            </a:r>
          </a:p>
        </p:txBody>
      </p:sp>
      <p:sp>
        <p:nvSpPr>
          <p:cNvPr id="4" name="Content Placeholder 3">
            <a:extLst>
              <a:ext uri="{FF2B5EF4-FFF2-40B4-BE49-F238E27FC236}">
                <a16:creationId xmlns:a16="http://schemas.microsoft.com/office/drawing/2014/main" id="{EA695DF2-7D61-CAD6-FFB8-AC4092EEF938}"/>
              </a:ext>
            </a:extLst>
          </p:cNvPr>
          <p:cNvSpPr>
            <a:spLocks noGrp="1"/>
          </p:cNvSpPr>
          <p:nvPr>
            <p:ph idx="1"/>
          </p:nvPr>
        </p:nvSpPr>
        <p:spPr>
          <a:xfrm>
            <a:off x="0" y="750627"/>
            <a:ext cx="12192000" cy="6107372"/>
          </a:xfrm>
        </p:spPr>
        <p:txBody>
          <a:bodyPr>
            <a:normAutofit/>
          </a:bodyPr>
          <a:lstStyle/>
          <a:p>
            <a:pPr algn="just"/>
            <a:r>
              <a:rPr lang="en-US" sz="2400" i="1" kern="0" dirty="0">
                <a:solidFill>
                  <a:srgbClr val="000000"/>
                </a:solidFill>
                <a:effectLst/>
                <a:latin typeface="Times New Roman" panose="02020603050405020304" pitchFamily="18" charset="0"/>
                <a:ea typeface="Times New Roman" panose="02020603050405020304" pitchFamily="18" charset="0"/>
              </a:rPr>
              <a:t>Human Resources Planning</a:t>
            </a:r>
            <a:r>
              <a:rPr lang="en-US" sz="2400" kern="0" dirty="0">
                <a:solidFill>
                  <a:srgbClr val="000000"/>
                </a:solidFill>
                <a:effectLst/>
                <a:latin typeface="Times New Roman" panose="02020603050405020304" pitchFamily="18" charset="0"/>
                <a:ea typeface="Times New Roman" panose="02020603050405020304" pitchFamily="18" charset="0"/>
              </a:rPr>
              <a:t> is the process of assessing the </a:t>
            </a:r>
            <a:r>
              <a:rPr lang="en-US" sz="2400" kern="0" dirty="0" err="1">
                <a:solidFill>
                  <a:srgbClr val="000000"/>
                </a:solidFill>
                <a:effectLst/>
                <a:latin typeface="Times New Roman" panose="02020603050405020304" pitchFamily="18" charset="0"/>
                <a:ea typeface="Times New Roman" panose="02020603050405020304" pitchFamily="18" charset="0"/>
              </a:rPr>
              <a:t>organisation’s</a:t>
            </a:r>
            <a:r>
              <a:rPr lang="en-US" sz="2400" kern="0" dirty="0">
                <a:solidFill>
                  <a:srgbClr val="000000"/>
                </a:solidFill>
                <a:effectLst/>
                <a:latin typeface="Times New Roman" panose="02020603050405020304" pitchFamily="18" charset="0"/>
                <a:ea typeface="Times New Roman" panose="02020603050405020304" pitchFamily="18" charset="0"/>
              </a:rPr>
              <a:t> human resources needs in light of organizational goals and making plans to ensure that a competent, stable work force is employed. The planning process includes an analysis of skill levels among employees and in the external </a:t>
            </a:r>
            <a:r>
              <a:rPr lang="en-US" sz="2400" kern="0" dirty="0" err="1">
                <a:solidFill>
                  <a:srgbClr val="000000"/>
                </a:solidFill>
                <a:effectLst/>
                <a:latin typeface="Times New Roman" panose="02020603050405020304" pitchFamily="18" charset="0"/>
                <a:ea typeface="Times New Roman" panose="02020603050405020304" pitchFamily="18" charset="0"/>
              </a:rPr>
              <a:t>labour</a:t>
            </a:r>
            <a:r>
              <a:rPr lang="en-US" sz="2400" kern="0" dirty="0">
                <a:solidFill>
                  <a:srgbClr val="000000"/>
                </a:solidFill>
                <a:effectLst/>
                <a:latin typeface="Times New Roman" panose="02020603050405020304" pitchFamily="18" charset="0"/>
                <a:ea typeface="Times New Roman" panose="02020603050405020304" pitchFamily="18" charset="0"/>
              </a:rPr>
              <a:t> market, of current and expected job openings, of plans for expanding or reducing staff throughout the </a:t>
            </a:r>
            <a:r>
              <a:rPr lang="en-US" sz="2400" kern="0" dirty="0" err="1">
                <a:solidFill>
                  <a:srgbClr val="000000"/>
                </a:solidFill>
                <a:effectLst/>
                <a:latin typeface="Times New Roman" panose="02020603050405020304" pitchFamily="18" charset="0"/>
                <a:ea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rPr>
              <a:t>, and of the external legal environment. The planning process, then, is, closely related to the staffing process and depends also on the overall strategic plans of the </a:t>
            </a:r>
            <a:r>
              <a:rPr lang="en-US" sz="2400" kern="0" dirty="0" err="1">
                <a:solidFill>
                  <a:srgbClr val="000000"/>
                </a:solidFill>
                <a:effectLst/>
                <a:latin typeface="Times New Roman" panose="02020603050405020304" pitchFamily="18" charset="0"/>
                <a:ea typeface="Times New Roman" panose="02020603050405020304" pitchFamily="18" charset="0"/>
              </a:rPr>
              <a:t>organisation</a:t>
            </a:r>
            <a:endParaRPr lang="en-US" sz="2400" dirty="0"/>
          </a:p>
        </p:txBody>
      </p:sp>
    </p:spTree>
    <p:extLst>
      <p:ext uri="{BB962C8B-B14F-4D97-AF65-F5344CB8AC3E}">
        <p14:creationId xmlns:p14="http://schemas.microsoft.com/office/powerpoint/2010/main" val="30769944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F04431-3D89-888A-9BBE-660285D63E80}"/>
              </a:ext>
            </a:extLst>
          </p:cNvPr>
          <p:cNvSpPr>
            <a:spLocks noGrp="1"/>
          </p:cNvSpPr>
          <p:nvPr>
            <p:ph type="title"/>
          </p:nvPr>
        </p:nvSpPr>
        <p:spPr>
          <a:xfrm>
            <a:off x="0" y="1"/>
            <a:ext cx="12192000" cy="1690688"/>
          </a:xfrm>
        </p:spPr>
        <p:txBody>
          <a:bodyPr>
            <a:normAutofit/>
          </a:bodyPr>
          <a:lstStyle/>
          <a:p>
            <a:pPr algn="ctr"/>
            <a:r>
              <a:rPr lang="en-US" sz="2400" b="1" dirty="0">
                <a:latin typeface="Times New Roman" panose="02020603050405020304" pitchFamily="18" charset="0"/>
                <a:cs typeface="Times New Roman" panose="02020603050405020304" pitchFamily="18" charset="0"/>
              </a:rPr>
              <a:t>HRM Activities</a:t>
            </a:r>
          </a:p>
        </p:txBody>
      </p:sp>
      <p:sp>
        <p:nvSpPr>
          <p:cNvPr id="3" name="Content Placeholder 2">
            <a:extLst>
              <a:ext uri="{FF2B5EF4-FFF2-40B4-BE49-F238E27FC236}">
                <a16:creationId xmlns:a16="http://schemas.microsoft.com/office/drawing/2014/main" id="{8AF1CE14-03F8-29B3-BBAE-4B9CAB1A6236}"/>
              </a:ext>
            </a:extLst>
          </p:cNvPr>
          <p:cNvSpPr>
            <a:spLocks noGrp="1"/>
          </p:cNvSpPr>
          <p:nvPr>
            <p:ph sz="half" idx="1"/>
          </p:nvPr>
        </p:nvSpPr>
        <p:spPr>
          <a:xfrm>
            <a:off x="0" y="1296538"/>
            <a:ext cx="6019800" cy="5561460"/>
          </a:xfrm>
        </p:spPr>
        <p:txBody>
          <a:bodyPr>
            <a:normAutofit/>
          </a:bodyPr>
          <a:lstStyle/>
          <a:p>
            <a:pPr algn="just"/>
            <a:r>
              <a:rPr lang="en-US" sz="2400" i="1" kern="0" dirty="0">
                <a:solidFill>
                  <a:srgbClr val="000000"/>
                </a:solidFill>
                <a:effectLst/>
                <a:latin typeface="Times New Roman" panose="02020603050405020304" pitchFamily="18" charset="0"/>
                <a:ea typeface="Times New Roman" panose="02020603050405020304" pitchFamily="18" charset="0"/>
              </a:rPr>
              <a:t>Design of Organization and Job</a:t>
            </a:r>
            <a:r>
              <a:rPr lang="en-US" sz="2400" kern="0" dirty="0">
                <a:solidFill>
                  <a:srgbClr val="000000"/>
                </a:solidFill>
                <a:effectLst/>
                <a:latin typeface="Times New Roman" panose="02020603050405020304" pitchFamily="18" charset="0"/>
                <a:ea typeface="Times New Roman" panose="02020603050405020304" pitchFamily="18" charset="0"/>
              </a:rPr>
              <a:t>: This is the task of laying down organization structure, authority, relationship and responsibilities. This also means definition of work contents for each position in the organization. This is done </a:t>
            </a:r>
            <a:r>
              <a:rPr lang="en-US" sz="2400" kern="0" dirty="0" err="1">
                <a:solidFill>
                  <a:srgbClr val="000000"/>
                </a:solidFill>
                <a:effectLst/>
                <a:latin typeface="Times New Roman" panose="02020603050405020304" pitchFamily="18" charset="0"/>
                <a:ea typeface="Times New Roman" panose="02020603050405020304" pitchFamily="18" charset="0"/>
              </a:rPr>
              <a:t>by:‘job</a:t>
            </a:r>
            <a:r>
              <a:rPr lang="en-US" sz="2400" kern="0" dirty="0">
                <a:solidFill>
                  <a:srgbClr val="000000"/>
                </a:solidFill>
                <a:effectLst/>
                <a:latin typeface="Times New Roman" panose="02020603050405020304" pitchFamily="18" charset="0"/>
                <a:ea typeface="Times New Roman" panose="02020603050405020304" pitchFamily="18" charset="0"/>
              </a:rPr>
              <a:t> description</a:t>
            </a:r>
            <a:endParaRPr lang="en-US" sz="2400" dirty="0"/>
          </a:p>
        </p:txBody>
      </p:sp>
      <p:sp>
        <p:nvSpPr>
          <p:cNvPr id="4" name="Content Placeholder 3">
            <a:extLst>
              <a:ext uri="{FF2B5EF4-FFF2-40B4-BE49-F238E27FC236}">
                <a16:creationId xmlns:a16="http://schemas.microsoft.com/office/drawing/2014/main" id="{4F6C183F-7B3F-2C60-E583-CEE2D64824D6}"/>
              </a:ext>
            </a:extLst>
          </p:cNvPr>
          <p:cNvSpPr>
            <a:spLocks noGrp="1"/>
          </p:cNvSpPr>
          <p:nvPr>
            <p:ph sz="half" idx="2"/>
          </p:nvPr>
        </p:nvSpPr>
        <p:spPr>
          <a:xfrm>
            <a:off x="6172199" y="1296538"/>
            <a:ext cx="6019799" cy="5561462"/>
          </a:xfrm>
        </p:spPr>
        <p:txBody>
          <a:bodyPr>
            <a:normAutofit/>
          </a:bodyPr>
          <a:lstStyle/>
          <a:p>
            <a:pPr algn="just"/>
            <a:r>
              <a:rPr lang="en-US" sz="2400" i="1" kern="0" dirty="0">
                <a:solidFill>
                  <a:srgbClr val="000000"/>
                </a:solidFill>
                <a:effectLst/>
                <a:latin typeface="Times New Roman" panose="02020603050405020304" pitchFamily="18" charset="0"/>
                <a:ea typeface="Times New Roman" panose="02020603050405020304" pitchFamily="18" charset="0"/>
              </a:rPr>
              <a:t>Job and work design</a:t>
            </a:r>
            <a:r>
              <a:rPr lang="en-US" sz="2400" kern="0" dirty="0">
                <a:solidFill>
                  <a:srgbClr val="000000"/>
                </a:solidFill>
                <a:effectLst/>
                <a:latin typeface="Times New Roman" panose="02020603050405020304" pitchFamily="18" charset="0"/>
                <a:ea typeface="Times New Roman" panose="02020603050405020304" pitchFamily="18" charset="0"/>
              </a:rPr>
              <a:t> specifies the tasks to be performed by individuals and groups within the </a:t>
            </a:r>
            <a:r>
              <a:rPr lang="en-US" sz="2400" kern="0" dirty="0" err="1">
                <a:solidFill>
                  <a:srgbClr val="000000"/>
                </a:solidFill>
                <a:effectLst/>
                <a:latin typeface="Times New Roman" panose="02020603050405020304" pitchFamily="18" charset="0"/>
                <a:ea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rPr>
              <a:t>, and establishes the rules, schedules and working conditions under which people perform those tasks</a:t>
            </a:r>
            <a:endParaRPr lang="en-US" sz="2400" dirty="0"/>
          </a:p>
        </p:txBody>
      </p:sp>
    </p:spTree>
    <p:extLst>
      <p:ext uri="{BB962C8B-B14F-4D97-AF65-F5344CB8AC3E}">
        <p14:creationId xmlns:p14="http://schemas.microsoft.com/office/powerpoint/2010/main" val="1297299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A51C53-52ED-8B7F-640A-C704810F2B54}"/>
              </a:ext>
            </a:extLst>
          </p:cNvPr>
          <p:cNvSpPr>
            <a:spLocks noGrp="1"/>
          </p:cNvSpPr>
          <p:nvPr>
            <p:ph type="title"/>
          </p:nvPr>
        </p:nvSpPr>
        <p:spPr>
          <a:xfrm>
            <a:off x="0" y="1"/>
            <a:ext cx="12192000" cy="1173706"/>
          </a:xfrm>
        </p:spPr>
        <p:txBody>
          <a:bodyPr>
            <a:normAutofit/>
          </a:bodyPr>
          <a:lstStyle/>
          <a:p>
            <a:pPr algn="ctr"/>
            <a:r>
              <a:rPr lang="en-US" sz="2400" b="1" dirty="0">
                <a:latin typeface="Times New Roman" panose="02020603050405020304" pitchFamily="18" charset="0"/>
                <a:cs typeface="Times New Roman" panose="02020603050405020304" pitchFamily="18" charset="0"/>
              </a:rPr>
              <a:t>HRM Activities</a:t>
            </a:r>
          </a:p>
        </p:txBody>
      </p:sp>
      <p:sp>
        <p:nvSpPr>
          <p:cNvPr id="3" name="Content Placeholder 2">
            <a:extLst>
              <a:ext uri="{FF2B5EF4-FFF2-40B4-BE49-F238E27FC236}">
                <a16:creationId xmlns:a16="http://schemas.microsoft.com/office/drawing/2014/main" id="{E26C7056-D93F-6401-F2D9-4D120B117897}"/>
              </a:ext>
            </a:extLst>
          </p:cNvPr>
          <p:cNvSpPr>
            <a:spLocks noGrp="1"/>
          </p:cNvSpPr>
          <p:nvPr>
            <p:ph sz="half" idx="1"/>
          </p:nvPr>
        </p:nvSpPr>
        <p:spPr>
          <a:xfrm>
            <a:off x="0" y="1173708"/>
            <a:ext cx="6019800" cy="5684292"/>
          </a:xfrm>
        </p:spPr>
        <p:txBody>
          <a:bodyPr/>
          <a:lstStyle/>
          <a:p>
            <a:pPr algn="just"/>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Job analysis</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 outgrowth of job design, is the process of investigating the tasks and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behaviour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associated with a particular job</a:t>
            </a:r>
          </a:p>
          <a:p>
            <a:pPr marL="0" marR="0" algn="just">
              <a:lnSpc>
                <a:spcPct val="115000"/>
              </a:lnSpc>
              <a:spcBef>
                <a:spcPts val="0"/>
              </a:spcBef>
              <a:spcAft>
                <a:spcPts val="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Typically the information obtained from job analysis is used to write job descriptions and to establish what is required of the person who will perform each job. In turn, job descriptions are useful in the staffing process, especially in recruiting, hiring, and training new employees.</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CD471EB0-D83D-928E-8D18-4AE887368F92}"/>
              </a:ext>
            </a:extLst>
          </p:cNvPr>
          <p:cNvSpPr>
            <a:spLocks noGrp="1"/>
          </p:cNvSpPr>
          <p:nvPr>
            <p:ph sz="half" idx="2"/>
          </p:nvPr>
        </p:nvSpPr>
        <p:spPr>
          <a:xfrm>
            <a:off x="6172200" y="1173707"/>
            <a:ext cx="5851478" cy="5684292"/>
          </a:xfrm>
        </p:spPr>
        <p:txBody>
          <a:bodyPr/>
          <a:lstStyle/>
          <a:p>
            <a:pPr algn="just"/>
            <a:r>
              <a:rPr lang="en-US" sz="1800" i="1" kern="0" dirty="0">
                <a:solidFill>
                  <a:srgbClr val="000000"/>
                </a:solidFill>
                <a:effectLst/>
                <a:latin typeface="Times New Roman" panose="02020603050405020304" pitchFamily="18" charset="0"/>
                <a:ea typeface="Times New Roman" panose="02020603050405020304" pitchFamily="18" charset="0"/>
              </a:rPr>
              <a:t> </a:t>
            </a:r>
            <a:r>
              <a:rPr lang="en-US" sz="2400" i="1" kern="0" dirty="0">
                <a:solidFill>
                  <a:srgbClr val="000000"/>
                </a:solidFill>
                <a:effectLst/>
                <a:latin typeface="Times New Roman" panose="02020603050405020304" pitchFamily="18" charset="0"/>
                <a:ea typeface="Times New Roman" panose="02020603050405020304" pitchFamily="18" charset="0"/>
              </a:rPr>
              <a:t>Selection and Staffing</a:t>
            </a:r>
            <a:r>
              <a:rPr lang="en-US" sz="2400" kern="0" dirty="0">
                <a:solidFill>
                  <a:srgbClr val="000000"/>
                </a:solidFill>
                <a:effectLst/>
                <a:latin typeface="Times New Roman" panose="02020603050405020304" pitchFamily="18" charset="0"/>
                <a:ea typeface="Times New Roman" panose="02020603050405020304" pitchFamily="18" charset="0"/>
              </a:rPr>
              <a:t>: This is the process of recruitment and selection of staff. This involves matching people and their expectations with which the job specifications and career path available within the organization</a:t>
            </a:r>
            <a:endParaRPr lang="en-US" sz="2400" dirty="0"/>
          </a:p>
        </p:txBody>
      </p:sp>
    </p:spTree>
    <p:extLst>
      <p:ext uri="{BB962C8B-B14F-4D97-AF65-F5344CB8AC3E}">
        <p14:creationId xmlns:p14="http://schemas.microsoft.com/office/powerpoint/2010/main" val="1175588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D14E5-DA78-4D4A-AE47-B677F8462660}"/>
              </a:ext>
            </a:extLst>
          </p:cNvPr>
          <p:cNvSpPr>
            <a:spLocks noGrp="1"/>
          </p:cNvSpPr>
          <p:nvPr>
            <p:ph type="title"/>
          </p:nvPr>
        </p:nvSpPr>
        <p:spPr>
          <a:xfrm>
            <a:off x="0" y="1"/>
            <a:ext cx="12192000" cy="681036"/>
          </a:xfrm>
        </p:spPr>
        <p:txBody>
          <a:bodyPr>
            <a:normAutofit/>
          </a:bodyPr>
          <a:lstStyle/>
          <a:p>
            <a:pPr algn="ctr"/>
            <a:r>
              <a:rPr lang="en-US" sz="2400" b="1" dirty="0">
                <a:latin typeface="Times New Roman" panose="02020603050405020304" pitchFamily="18" charset="0"/>
                <a:cs typeface="Times New Roman" panose="02020603050405020304" pitchFamily="18" charset="0"/>
              </a:rPr>
              <a:t>HRM Activities</a:t>
            </a:r>
            <a:endParaRPr lang="en-US" sz="2400" dirty="0"/>
          </a:p>
        </p:txBody>
      </p:sp>
      <p:sp>
        <p:nvSpPr>
          <p:cNvPr id="3" name="Content Placeholder 2">
            <a:extLst>
              <a:ext uri="{FF2B5EF4-FFF2-40B4-BE49-F238E27FC236}">
                <a16:creationId xmlns:a16="http://schemas.microsoft.com/office/drawing/2014/main" id="{0DFF2AFA-32F3-AE1F-613F-8B5B1CF448D2}"/>
              </a:ext>
            </a:extLst>
          </p:cNvPr>
          <p:cNvSpPr>
            <a:spLocks noGrp="1"/>
          </p:cNvSpPr>
          <p:nvPr>
            <p:ph sz="half" idx="1"/>
          </p:nvPr>
        </p:nvSpPr>
        <p:spPr>
          <a:xfrm>
            <a:off x="-150125" y="681037"/>
            <a:ext cx="8884690" cy="6176962"/>
          </a:xfrm>
        </p:spPr>
        <p:txBody>
          <a:bodyPr/>
          <a:lstStyle/>
          <a:p>
            <a:pPr algn="just"/>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Training and Development</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This involves an organized attempt to find out training needs of individuals to meet the knowledge and skill which is needed not only to perform current job but also to fulfill the future needs of the organization.</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400" kern="0" dirty="0">
                <a:solidFill>
                  <a:srgbClr val="000000"/>
                </a:solidFill>
                <a:effectLst/>
                <a:latin typeface="Times New Roman" panose="02020603050405020304" pitchFamily="18" charset="0"/>
                <a:ea typeface="Times New Roman" panose="02020603050405020304" pitchFamily="18" charset="0"/>
              </a:rPr>
              <a:t>Training is a learning process that seeks to bring about a permanent improvement in the ability and </a:t>
            </a:r>
            <a:r>
              <a:rPr lang="en-US" sz="2400" kern="0" dirty="0" err="1">
                <a:solidFill>
                  <a:srgbClr val="000000"/>
                </a:solidFill>
                <a:effectLst/>
                <a:latin typeface="Times New Roman" panose="02020603050405020304" pitchFamily="18" charset="0"/>
                <a:ea typeface="Times New Roman" panose="02020603050405020304" pitchFamily="18" charset="0"/>
              </a:rPr>
              <a:t>behaviour</a:t>
            </a:r>
            <a:r>
              <a:rPr lang="en-US" sz="2400" kern="0" dirty="0">
                <a:solidFill>
                  <a:srgbClr val="000000"/>
                </a:solidFill>
                <a:effectLst/>
                <a:latin typeface="Times New Roman" panose="02020603050405020304" pitchFamily="18" charset="0"/>
                <a:ea typeface="Times New Roman" panose="02020603050405020304" pitchFamily="18" charset="0"/>
              </a:rPr>
              <a:t> of employees by enabling them to learn new skill</a:t>
            </a:r>
          </a:p>
          <a:p>
            <a:pPr algn="just"/>
            <a:r>
              <a:rPr lang="en-US" sz="2400" kern="0" dirty="0">
                <a:solidFill>
                  <a:srgbClr val="000000"/>
                </a:solidFill>
                <a:effectLst/>
                <a:latin typeface="Times New Roman" panose="02020603050405020304" pitchFamily="18" charset="0"/>
                <a:ea typeface="Times New Roman" panose="02020603050405020304" pitchFamily="18" charset="0"/>
              </a:rPr>
              <a:t>Development is  an educational process which is directed to increase the conceptual ability of employees to understand and apply knowledge in terms of cause and effect relationship, in the organizational situation-intended for managerial</a:t>
            </a:r>
            <a:r>
              <a:rPr lang="en-US" sz="1800" kern="0" dirty="0">
                <a:solidFill>
                  <a:srgbClr val="000000"/>
                </a:solidFill>
                <a:effectLst/>
                <a:latin typeface="Times New Roman" panose="02020603050405020304" pitchFamily="18" charset="0"/>
                <a:ea typeface="Times New Roman" panose="02020603050405020304" pitchFamily="18" charset="0"/>
              </a:rPr>
              <a:t>,</a:t>
            </a:r>
            <a:endParaRPr lang="en-US" dirty="0"/>
          </a:p>
        </p:txBody>
      </p:sp>
      <p:pic>
        <p:nvPicPr>
          <p:cNvPr id="7170" name="Picture 2" descr="Free Photo of Women at the Meeting Stock Photo">
            <a:extLst>
              <a:ext uri="{FF2B5EF4-FFF2-40B4-BE49-F238E27FC236}">
                <a16:creationId xmlns:a16="http://schemas.microsoft.com/office/drawing/2014/main" id="{17F03A3F-C774-0170-BF2B-384DE16B5573}"/>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734566" y="681038"/>
            <a:ext cx="3457433" cy="305844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6F9F6BA-35AF-317F-8235-DFB6F837E850}"/>
              </a:ext>
            </a:extLst>
          </p:cNvPr>
          <p:cNvSpPr txBox="1"/>
          <p:nvPr/>
        </p:nvSpPr>
        <p:spPr>
          <a:xfrm>
            <a:off x="8734565" y="4339988"/>
            <a:ext cx="3457435" cy="430887"/>
          </a:xfrm>
          <a:prstGeom prst="rect">
            <a:avLst/>
          </a:prstGeom>
          <a:noFill/>
        </p:spPr>
        <p:txBody>
          <a:bodyPr wrap="square" rtlCol="0">
            <a:spAutoFit/>
          </a:bodyPr>
          <a:lstStyle/>
          <a:p>
            <a:r>
              <a:rPr lang="en-US" sz="1100" dirty="0"/>
              <a:t>https://www.pexels.com/photo/photo-of-women-at-the-meeting-3811082/</a:t>
            </a:r>
          </a:p>
        </p:txBody>
      </p:sp>
    </p:spTree>
    <p:extLst>
      <p:ext uri="{BB962C8B-B14F-4D97-AF65-F5344CB8AC3E}">
        <p14:creationId xmlns:p14="http://schemas.microsoft.com/office/powerpoint/2010/main" val="41986697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20097-14DC-7E15-F980-053D1E6DD98F}"/>
              </a:ext>
            </a:extLst>
          </p:cNvPr>
          <p:cNvSpPr>
            <a:spLocks noGrp="1"/>
          </p:cNvSpPr>
          <p:nvPr>
            <p:ph type="title"/>
          </p:nvPr>
        </p:nvSpPr>
        <p:spPr>
          <a:xfrm>
            <a:off x="0" y="1"/>
            <a:ext cx="12192000" cy="1690688"/>
          </a:xfrm>
        </p:spPr>
        <p:txBody>
          <a:bodyPr>
            <a:normAutofit/>
          </a:bodyPr>
          <a:lstStyle/>
          <a:p>
            <a:pPr algn="ctr"/>
            <a:r>
              <a:rPr lang="en-US" sz="2400" b="1" dirty="0">
                <a:latin typeface="Times New Roman" panose="02020603050405020304" pitchFamily="18" charset="0"/>
                <a:cs typeface="Times New Roman" panose="02020603050405020304" pitchFamily="18" charset="0"/>
              </a:rPr>
              <a:t>HRM Activities</a:t>
            </a:r>
            <a:endParaRPr lang="en-US" sz="2400" dirty="0"/>
          </a:p>
        </p:txBody>
      </p:sp>
      <p:sp>
        <p:nvSpPr>
          <p:cNvPr id="3" name="Content Placeholder 2">
            <a:extLst>
              <a:ext uri="{FF2B5EF4-FFF2-40B4-BE49-F238E27FC236}">
                <a16:creationId xmlns:a16="http://schemas.microsoft.com/office/drawing/2014/main" id="{35369E05-34E8-9FFC-2864-29C434C56499}"/>
              </a:ext>
            </a:extLst>
          </p:cNvPr>
          <p:cNvSpPr>
            <a:spLocks noGrp="1"/>
          </p:cNvSpPr>
          <p:nvPr>
            <p:ph sz="half" idx="1"/>
          </p:nvPr>
        </p:nvSpPr>
        <p:spPr>
          <a:xfrm>
            <a:off x="0" y="1214652"/>
            <a:ext cx="6019800" cy="5643347"/>
          </a:xfrm>
        </p:spPr>
        <p:txBody>
          <a:bodyPr>
            <a:normAutofit/>
          </a:bodyPr>
          <a:lstStyle/>
          <a:p>
            <a:pPr marL="0" marR="0" algn="just">
              <a:lnSpc>
                <a:spcPct val="115000"/>
              </a:lnSpc>
              <a:spcBef>
                <a:spcPts val="0"/>
              </a:spcBef>
              <a:spcAft>
                <a:spcPts val="0"/>
              </a:spcAft>
            </a:pPr>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Compensation and Benefits</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This is the area of wages and salaries administration</a:t>
            </a:r>
            <a:r>
              <a:rPr lang="en-US" sz="2400"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where wages and compensations are fixed scientifically to meet fairness and equity</a:t>
            </a:r>
            <a:r>
              <a:rPr lang="en-US" sz="2400"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rPr>
              <a:t>criteria</a:t>
            </a:r>
            <a:endParaRPr lang="en-US" sz="2400" dirty="0"/>
          </a:p>
        </p:txBody>
      </p:sp>
      <p:sp>
        <p:nvSpPr>
          <p:cNvPr id="4" name="Content Placeholder 3">
            <a:extLst>
              <a:ext uri="{FF2B5EF4-FFF2-40B4-BE49-F238E27FC236}">
                <a16:creationId xmlns:a16="http://schemas.microsoft.com/office/drawing/2014/main" id="{39452A18-6DC2-7D54-03FD-F9BECC62A252}"/>
              </a:ext>
            </a:extLst>
          </p:cNvPr>
          <p:cNvSpPr>
            <a:spLocks noGrp="1"/>
          </p:cNvSpPr>
          <p:nvPr>
            <p:ph sz="half" idx="2"/>
          </p:nvPr>
        </p:nvSpPr>
        <p:spPr>
          <a:xfrm>
            <a:off x="6172199" y="1214652"/>
            <a:ext cx="6019799" cy="5643346"/>
          </a:xfrm>
        </p:spPr>
        <p:txBody>
          <a:bodyPr/>
          <a:lstStyle/>
          <a:p>
            <a:pPr algn="just"/>
            <a:r>
              <a:rPr lang="en-US" sz="2400" i="1" kern="0" dirty="0">
                <a:solidFill>
                  <a:srgbClr val="000000"/>
                </a:solidFill>
                <a:effectLst/>
                <a:latin typeface="Times New Roman" panose="02020603050405020304" pitchFamily="18" charset="0"/>
                <a:ea typeface="Times New Roman" panose="02020603050405020304" pitchFamily="18" charset="0"/>
              </a:rPr>
              <a:t>Welfare aspect </a:t>
            </a:r>
            <a:r>
              <a:rPr lang="en-US" sz="2400" kern="0" dirty="0">
                <a:solidFill>
                  <a:srgbClr val="000000"/>
                </a:solidFill>
                <a:effectLst/>
                <a:latin typeface="Times New Roman" panose="02020603050405020304" pitchFamily="18" charset="0"/>
                <a:ea typeface="Times New Roman" panose="02020603050405020304" pitchFamily="18" charset="0"/>
              </a:rPr>
              <a:t>: Each employee is unique in character, personality, expectation and temperament. By and large each one of them faces problems everyday.</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Such worries must be removed to make him or her more productive and happy.</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8313751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85AAD-F619-87A7-D452-6C32CCE14B2E}"/>
              </a:ext>
            </a:extLst>
          </p:cNvPr>
          <p:cNvSpPr>
            <a:spLocks noGrp="1"/>
          </p:cNvSpPr>
          <p:nvPr>
            <p:ph type="title"/>
          </p:nvPr>
        </p:nvSpPr>
        <p:spPr>
          <a:xfrm>
            <a:off x="0" y="1"/>
            <a:ext cx="11353800" cy="1690688"/>
          </a:xfrm>
        </p:spPr>
        <p:txBody>
          <a:bodyPr>
            <a:normAutofit/>
          </a:bodyPr>
          <a:lstStyle/>
          <a:p>
            <a:pPr algn="ctr"/>
            <a:r>
              <a:rPr lang="en-US" sz="2400" b="1" dirty="0">
                <a:latin typeface="Times New Roman" panose="02020603050405020304" pitchFamily="18" charset="0"/>
                <a:cs typeface="Times New Roman" panose="02020603050405020304" pitchFamily="18" charset="0"/>
              </a:rPr>
              <a:t>HRM Activities</a:t>
            </a:r>
            <a:endParaRPr lang="en-US" sz="2400" dirty="0"/>
          </a:p>
        </p:txBody>
      </p:sp>
      <p:sp>
        <p:nvSpPr>
          <p:cNvPr id="3" name="Content Placeholder 2">
            <a:extLst>
              <a:ext uri="{FF2B5EF4-FFF2-40B4-BE49-F238E27FC236}">
                <a16:creationId xmlns:a16="http://schemas.microsoft.com/office/drawing/2014/main" id="{E26EE9E1-B2B4-1B5F-DE4A-D8A5D6427B45}"/>
              </a:ext>
            </a:extLst>
          </p:cNvPr>
          <p:cNvSpPr>
            <a:spLocks noGrp="1"/>
          </p:cNvSpPr>
          <p:nvPr>
            <p:ph sz="half" idx="1"/>
          </p:nvPr>
        </p:nvSpPr>
        <p:spPr>
          <a:xfrm>
            <a:off x="0" y="1091820"/>
            <a:ext cx="6019800" cy="5766179"/>
          </a:xfrm>
        </p:spPr>
        <p:txBody>
          <a:bodyPr>
            <a:normAutofit/>
          </a:bodyPr>
          <a:lstStyle/>
          <a:p>
            <a:pPr algn="just"/>
            <a:r>
              <a:rPr lang="en-US" sz="2400" i="1" kern="0" dirty="0">
                <a:solidFill>
                  <a:srgbClr val="000000"/>
                </a:solidFill>
                <a:effectLst/>
                <a:latin typeface="Times New Roman" panose="02020603050405020304" pitchFamily="18" charset="0"/>
                <a:ea typeface="Times New Roman" panose="02020603050405020304" pitchFamily="18" charset="0"/>
              </a:rPr>
              <a:t>Orientation</a:t>
            </a:r>
            <a:r>
              <a:rPr lang="en-US" sz="2400" kern="0" dirty="0">
                <a:solidFill>
                  <a:srgbClr val="000000"/>
                </a:solidFill>
                <a:effectLst/>
                <a:latin typeface="Times New Roman" panose="02020603050405020304" pitchFamily="18" charset="0"/>
                <a:ea typeface="Times New Roman" panose="02020603050405020304" pitchFamily="18" charset="0"/>
              </a:rPr>
              <a:t>: After an employee has been selected and placed at a specific job, the next logical step is to introduce him to the culture of the </a:t>
            </a:r>
            <a:r>
              <a:rPr lang="en-US" sz="2400" kern="0" dirty="0" err="1">
                <a:solidFill>
                  <a:srgbClr val="000000"/>
                </a:solidFill>
                <a:effectLst/>
                <a:latin typeface="Times New Roman" panose="02020603050405020304" pitchFamily="18" charset="0"/>
                <a:ea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rPr>
              <a:t>, through</a:t>
            </a:r>
            <a:r>
              <a:rPr lang="en-US" sz="2400" kern="0" dirty="0">
                <a:effectLst/>
                <a:latin typeface="Times New Roman" panose="02020603050405020304" pitchFamily="18" charset="0"/>
                <a:ea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rPr>
              <a:t>socialization. It is a process of transmitting the key values, norms, policies and objectives of the company to the employees with a view to shaping their attitudes, thought and </a:t>
            </a:r>
            <a:r>
              <a:rPr lang="en-US" sz="2400" kern="0" dirty="0" err="1">
                <a:solidFill>
                  <a:srgbClr val="000000"/>
                </a:solidFill>
                <a:effectLst/>
                <a:latin typeface="Times New Roman" panose="02020603050405020304" pitchFamily="18" charset="0"/>
                <a:ea typeface="Times New Roman" panose="02020603050405020304" pitchFamily="18" charset="0"/>
              </a:rPr>
              <a:t>behaviour</a:t>
            </a:r>
            <a:r>
              <a:rPr lang="en-US" sz="2400" kern="0" dirty="0">
                <a:solidFill>
                  <a:srgbClr val="000000"/>
                </a:solidFill>
                <a:effectLst/>
                <a:latin typeface="Times New Roman" panose="02020603050405020304" pitchFamily="18" charset="0"/>
                <a:ea typeface="Times New Roman" panose="02020603050405020304" pitchFamily="18" charset="0"/>
              </a:rPr>
              <a:t> and assimilating them into the dominant culture of the company</a:t>
            </a:r>
            <a:endParaRPr lang="en-US" sz="2400" dirty="0"/>
          </a:p>
        </p:txBody>
      </p:sp>
      <p:sp>
        <p:nvSpPr>
          <p:cNvPr id="4" name="Content Placeholder 3">
            <a:extLst>
              <a:ext uri="{FF2B5EF4-FFF2-40B4-BE49-F238E27FC236}">
                <a16:creationId xmlns:a16="http://schemas.microsoft.com/office/drawing/2014/main" id="{21FA7859-B7B6-32D8-CE1F-79B18AE9645E}"/>
              </a:ext>
            </a:extLst>
          </p:cNvPr>
          <p:cNvSpPr>
            <a:spLocks noGrp="1"/>
          </p:cNvSpPr>
          <p:nvPr>
            <p:ph sz="half" idx="2"/>
          </p:nvPr>
        </p:nvSpPr>
        <p:spPr>
          <a:xfrm>
            <a:off x="6172200" y="1187355"/>
            <a:ext cx="6019800" cy="5670644"/>
          </a:xfrm>
        </p:spPr>
        <p:txBody>
          <a:bodyPr/>
          <a:lstStyle/>
          <a:p>
            <a:pPr algn="just"/>
            <a:r>
              <a:rPr lang="en-US" sz="2400" i="1" kern="0" dirty="0">
                <a:solidFill>
                  <a:srgbClr val="000000"/>
                </a:solidFill>
                <a:effectLst/>
                <a:latin typeface="Times New Roman" panose="02020603050405020304" pitchFamily="18" charset="0"/>
                <a:ea typeface="Times New Roman" panose="02020603050405020304" pitchFamily="18" charset="0"/>
              </a:rPr>
              <a:t>Union-</a:t>
            </a:r>
            <a:r>
              <a:rPr lang="en-US" sz="2400" i="1" kern="0" dirty="0" err="1">
                <a:solidFill>
                  <a:srgbClr val="000000"/>
                </a:solidFill>
                <a:effectLst/>
                <a:latin typeface="Times New Roman" panose="02020603050405020304" pitchFamily="18" charset="0"/>
                <a:ea typeface="Times New Roman" panose="02020603050405020304" pitchFamily="18" charset="0"/>
              </a:rPr>
              <a:t>Labour</a:t>
            </a:r>
            <a:r>
              <a:rPr lang="en-US" sz="2400" i="1" kern="0" dirty="0">
                <a:solidFill>
                  <a:srgbClr val="000000"/>
                </a:solidFill>
                <a:effectLst/>
                <a:latin typeface="Times New Roman" panose="02020603050405020304" pitchFamily="18" charset="0"/>
                <a:ea typeface="Times New Roman" panose="02020603050405020304" pitchFamily="18" charset="0"/>
              </a:rPr>
              <a:t> Relations-</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HRM works to maintain co-ordinal relation with the union members to avoid strikes or lockouts to ensure smooth functioning of the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It also covers - joint consultation, collective bargaining, grievance and disciplinary procedures, and dispute settlement.</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1957560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C61FA-0C21-A596-2661-6D2D8D71E0F8}"/>
              </a:ext>
            </a:extLst>
          </p:cNvPr>
          <p:cNvSpPr>
            <a:spLocks noGrp="1"/>
          </p:cNvSpPr>
          <p:nvPr>
            <p:ph type="title"/>
          </p:nvPr>
        </p:nvSpPr>
        <p:spPr>
          <a:xfrm>
            <a:off x="0" y="1"/>
            <a:ext cx="12091916" cy="1078172"/>
          </a:xfrm>
        </p:spPr>
        <p:txBody>
          <a:bodyPr>
            <a:normAutofit/>
          </a:bodyPr>
          <a:lstStyle/>
          <a:p>
            <a:pPr algn="ctr"/>
            <a:r>
              <a:rPr lang="en-US" sz="2400" b="1" dirty="0">
                <a:latin typeface="Times New Roman" panose="02020603050405020304" pitchFamily="18" charset="0"/>
                <a:cs typeface="Times New Roman" panose="02020603050405020304" pitchFamily="18" charset="0"/>
              </a:rPr>
              <a:t>HRM Activities</a:t>
            </a:r>
            <a:endParaRPr lang="en-US" sz="2400" dirty="0"/>
          </a:p>
        </p:txBody>
      </p:sp>
      <p:sp>
        <p:nvSpPr>
          <p:cNvPr id="3" name="Content Placeholder 2">
            <a:extLst>
              <a:ext uri="{FF2B5EF4-FFF2-40B4-BE49-F238E27FC236}">
                <a16:creationId xmlns:a16="http://schemas.microsoft.com/office/drawing/2014/main" id="{7E2874D8-769A-0620-2A69-FD56D70C3B20}"/>
              </a:ext>
            </a:extLst>
          </p:cNvPr>
          <p:cNvSpPr>
            <a:spLocks noGrp="1"/>
          </p:cNvSpPr>
          <p:nvPr>
            <p:ph sz="half" idx="1"/>
          </p:nvPr>
        </p:nvSpPr>
        <p:spPr>
          <a:xfrm>
            <a:off x="0" y="859809"/>
            <a:ext cx="6019800" cy="5998190"/>
          </a:xfrm>
        </p:spPr>
        <p:txBody>
          <a:bodyPr>
            <a:normAutofit/>
          </a:bodyPr>
          <a:lstStyle/>
          <a:p>
            <a:pPr algn="just"/>
            <a:r>
              <a:rPr lang="en-US" sz="2400" i="1" kern="0" dirty="0">
                <a:solidFill>
                  <a:srgbClr val="000000"/>
                </a:solidFill>
                <a:effectLst/>
                <a:latin typeface="Times New Roman" panose="02020603050405020304" pitchFamily="18" charset="0"/>
                <a:ea typeface="Times New Roman" panose="02020603050405020304" pitchFamily="18" charset="0"/>
              </a:rPr>
              <a:t>Collective Bargaining: </a:t>
            </a:r>
            <a:r>
              <a:rPr lang="en-US" sz="2400" kern="0" dirty="0">
                <a:solidFill>
                  <a:srgbClr val="000000"/>
                </a:solidFill>
                <a:effectLst/>
                <a:latin typeface="Times New Roman" panose="02020603050405020304" pitchFamily="18" charset="0"/>
                <a:ea typeface="Times New Roman" panose="02020603050405020304" pitchFamily="18" charset="0"/>
              </a:rPr>
              <a:t>The collective bargaining process refers to those events that establish a formal agreement between workers and management regarding such matters such as wages and employee benefits, hours of work, working conditions and. Grievance procedures</a:t>
            </a:r>
            <a:endParaRPr lang="en-US" sz="2400" dirty="0"/>
          </a:p>
        </p:txBody>
      </p:sp>
      <p:sp>
        <p:nvSpPr>
          <p:cNvPr id="4" name="Content Placeholder 3">
            <a:extLst>
              <a:ext uri="{FF2B5EF4-FFF2-40B4-BE49-F238E27FC236}">
                <a16:creationId xmlns:a16="http://schemas.microsoft.com/office/drawing/2014/main" id="{2665BC7B-0F89-59D8-0928-46F10D439CF7}"/>
              </a:ext>
            </a:extLst>
          </p:cNvPr>
          <p:cNvSpPr>
            <a:spLocks noGrp="1"/>
          </p:cNvSpPr>
          <p:nvPr>
            <p:ph sz="half" idx="2"/>
          </p:nvPr>
        </p:nvSpPr>
        <p:spPr>
          <a:xfrm>
            <a:off x="6172200" y="1078173"/>
            <a:ext cx="5919716" cy="5779826"/>
          </a:xfrm>
        </p:spPr>
        <p:txBody>
          <a:bodyPr>
            <a:normAutofit/>
          </a:bodyPr>
          <a:lstStyle/>
          <a:p>
            <a:pPr algn="just"/>
            <a:r>
              <a:rPr lang="en-US" sz="2400" i="1" kern="0" dirty="0">
                <a:solidFill>
                  <a:srgbClr val="000000"/>
                </a:solidFill>
                <a:effectLst/>
                <a:latin typeface="Times New Roman" panose="02020603050405020304" pitchFamily="18" charset="0"/>
                <a:ea typeface="Times New Roman" panose="02020603050405020304" pitchFamily="18" charset="0"/>
              </a:rPr>
              <a:t>Performance appraisal and review: </a:t>
            </a:r>
            <a:r>
              <a:rPr lang="en-US" sz="2400" kern="0" dirty="0">
                <a:solidFill>
                  <a:srgbClr val="000000"/>
                </a:solidFill>
                <a:effectLst/>
                <a:latin typeface="Times New Roman" panose="02020603050405020304" pitchFamily="18" charset="0"/>
                <a:ea typeface="Times New Roman" panose="02020603050405020304" pitchFamily="18" charset="0"/>
              </a:rPr>
              <a:t>It is a process of ascertaining how effectively an employee is performing his job. The object of the appraisal is to determine the present state of efficiency of an employee in order to establish the actual need for training and motivation. </a:t>
            </a:r>
            <a:endParaRPr lang="en-US" sz="2400" dirty="0"/>
          </a:p>
        </p:txBody>
      </p:sp>
    </p:spTree>
    <p:extLst>
      <p:ext uri="{BB962C8B-B14F-4D97-AF65-F5344CB8AC3E}">
        <p14:creationId xmlns:p14="http://schemas.microsoft.com/office/powerpoint/2010/main" val="34603794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58EE1-37E5-715B-8A24-4213F9721594}"/>
              </a:ext>
            </a:extLst>
          </p:cNvPr>
          <p:cNvSpPr>
            <a:spLocks noGrp="1"/>
          </p:cNvSpPr>
          <p:nvPr>
            <p:ph type="title"/>
          </p:nvPr>
        </p:nvSpPr>
        <p:spPr>
          <a:xfrm>
            <a:off x="0" y="1"/>
            <a:ext cx="12192000" cy="887103"/>
          </a:xfrm>
        </p:spPr>
        <p:txBody>
          <a:bodyPr>
            <a:normAutofit/>
          </a:bodyPr>
          <a:lstStyle/>
          <a:p>
            <a:pPr algn="ctr"/>
            <a:r>
              <a:rPr lang="en-US" sz="2400" b="1" dirty="0">
                <a:latin typeface="Times New Roman" panose="02020603050405020304" pitchFamily="18" charset="0"/>
                <a:cs typeface="Times New Roman" panose="02020603050405020304" pitchFamily="18" charset="0"/>
              </a:rPr>
              <a:t>HRM Activities</a:t>
            </a:r>
            <a:endParaRPr lang="en-US" sz="2400" dirty="0"/>
          </a:p>
        </p:txBody>
      </p:sp>
      <p:sp>
        <p:nvSpPr>
          <p:cNvPr id="3" name="Content Placeholder 2">
            <a:extLst>
              <a:ext uri="{FF2B5EF4-FFF2-40B4-BE49-F238E27FC236}">
                <a16:creationId xmlns:a16="http://schemas.microsoft.com/office/drawing/2014/main" id="{6A12EBD4-0C70-416F-4DA8-79864901172C}"/>
              </a:ext>
            </a:extLst>
          </p:cNvPr>
          <p:cNvSpPr>
            <a:spLocks noGrp="1"/>
          </p:cNvSpPr>
          <p:nvPr>
            <p:ph sz="half" idx="1"/>
          </p:nvPr>
        </p:nvSpPr>
        <p:spPr>
          <a:xfrm>
            <a:off x="0" y="887104"/>
            <a:ext cx="6019800" cy="5970895"/>
          </a:xfrm>
        </p:spPr>
        <p:txBody>
          <a:bodyPr>
            <a:normAutofit/>
          </a:bodyPr>
          <a:lstStyle/>
          <a:p>
            <a:pPr algn="just"/>
            <a:r>
              <a:rPr lang="en-US" sz="2400" i="1" kern="0" dirty="0">
                <a:solidFill>
                  <a:srgbClr val="000000"/>
                </a:solidFill>
                <a:effectLst/>
                <a:latin typeface="Times New Roman" panose="02020603050405020304" pitchFamily="18" charset="0"/>
                <a:ea typeface="Times New Roman" panose="02020603050405020304" pitchFamily="18" charset="0"/>
              </a:rPr>
              <a:t>Accommodation:</a:t>
            </a:r>
            <a:r>
              <a:rPr lang="en-US" sz="2400" kern="0" dirty="0">
                <a:solidFill>
                  <a:srgbClr val="000000"/>
                </a:solidFill>
                <a:effectLst/>
                <a:latin typeface="Times New Roman" panose="02020603050405020304" pitchFamily="18" charset="0"/>
                <a:ea typeface="Times New Roman" panose="02020603050405020304" pitchFamily="18" charset="0"/>
              </a:rPr>
              <a:t> The accommodation process refers to the extent to which management listens and responds to or accommodates the needs, wants, and complaints (or grievances) of organization members. People working in organizations expect to be treated fairly; moreover, they feel they have the right to be heard and to be respected as individuals.</a:t>
            </a:r>
            <a:endParaRPr lang="en-US" sz="2400" dirty="0"/>
          </a:p>
        </p:txBody>
      </p:sp>
      <p:sp>
        <p:nvSpPr>
          <p:cNvPr id="4" name="Content Placeholder 3">
            <a:extLst>
              <a:ext uri="{FF2B5EF4-FFF2-40B4-BE49-F238E27FC236}">
                <a16:creationId xmlns:a16="http://schemas.microsoft.com/office/drawing/2014/main" id="{E0D7FB54-99F2-336F-68AA-95D05D511A9F}"/>
              </a:ext>
            </a:extLst>
          </p:cNvPr>
          <p:cNvSpPr>
            <a:spLocks noGrp="1"/>
          </p:cNvSpPr>
          <p:nvPr>
            <p:ph sz="half" idx="2"/>
          </p:nvPr>
        </p:nvSpPr>
        <p:spPr>
          <a:xfrm>
            <a:off x="6172200" y="887104"/>
            <a:ext cx="6019800" cy="5970895"/>
          </a:xfrm>
        </p:spPr>
        <p:txBody>
          <a:bodyPr>
            <a:normAutofit/>
          </a:bodyPr>
          <a:lstStyle/>
          <a:p>
            <a:pPr algn="just"/>
            <a:r>
              <a:rPr lang="en-US" sz="2400" i="1" kern="0" dirty="0">
                <a:solidFill>
                  <a:srgbClr val="000000"/>
                </a:solidFill>
                <a:effectLst/>
                <a:latin typeface="Times New Roman" panose="02020603050405020304" pitchFamily="18" charset="0"/>
                <a:ea typeface="Times New Roman" panose="02020603050405020304" pitchFamily="18" charset="0"/>
              </a:rPr>
              <a:t>Safety and Health Care Programs: </a:t>
            </a:r>
            <a:r>
              <a:rPr lang="en-US" sz="2400" kern="0" dirty="0">
                <a:solidFill>
                  <a:srgbClr val="000000"/>
                </a:solidFill>
                <a:effectLst/>
                <a:latin typeface="Times New Roman" panose="02020603050405020304" pitchFamily="18" charset="0"/>
                <a:ea typeface="Times New Roman" panose="02020603050405020304" pitchFamily="18" charset="0"/>
              </a:rPr>
              <a:t>Safety and health care programs are essential to the maintenance of employees</a:t>
            </a:r>
          </a:p>
          <a:p>
            <a:pPr algn="just"/>
            <a:r>
              <a:rPr lang="en-US" sz="2400" kern="0" dirty="0">
                <a:solidFill>
                  <a:srgbClr val="000000"/>
                </a:solidFill>
                <a:latin typeface="Times New Roman" panose="02020603050405020304" pitchFamily="18" charset="0"/>
                <a:ea typeface="Times New Roman" panose="02020603050405020304" pitchFamily="18" charset="0"/>
              </a:rPr>
              <a:t>E</a:t>
            </a:r>
            <a:r>
              <a:rPr lang="en-US" sz="2400" kern="0" dirty="0">
                <a:solidFill>
                  <a:srgbClr val="000000"/>
                </a:solidFill>
                <a:effectLst/>
                <a:latin typeface="Times New Roman" panose="02020603050405020304" pitchFamily="18" charset="0"/>
                <a:ea typeface="Times New Roman" panose="02020603050405020304" pitchFamily="18" charset="0"/>
              </a:rPr>
              <a:t>very precaution should be taken to protect the employees from the damage of accidents. </a:t>
            </a:r>
            <a:endParaRPr lang="en-US" sz="2400" dirty="0"/>
          </a:p>
        </p:txBody>
      </p:sp>
    </p:spTree>
    <p:extLst>
      <p:ext uri="{BB962C8B-B14F-4D97-AF65-F5344CB8AC3E}">
        <p14:creationId xmlns:p14="http://schemas.microsoft.com/office/powerpoint/2010/main" val="28872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4BD920-9F18-64BE-3358-F55DBF7E1210}"/>
              </a:ext>
            </a:extLst>
          </p:cNvPr>
          <p:cNvSpPr>
            <a:spLocks noGrp="1"/>
          </p:cNvSpPr>
          <p:nvPr>
            <p:ph type="title"/>
          </p:nvPr>
        </p:nvSpPr>
        <p:spPr>
          <a:xfrm>
            <a:off x="76200" y="-279566"/>
            <a:ext cx="12192000" cy="873456"/>
          </a:xfrm>
        </p:spPr>
        <p:txBody>
          <a:bodyPr>
            <a:normAutofit/>
          </a:bodyPr>
          <a:lstStyle/>
          <a:p>
            <a:pPr algn="ctr"/>
            <a:r>
              <a:rPr lang="en-US" sz="2400" b="1" dirty="0">
                <a:latin typeface="Times New Roman" panose="02020603050405020304" pitchFamily="18" charset="0"/>
                <a:cs typeface="Times New Roman" panose="02020603050405020304" pitchFamily="18" charset="0"/>
              </a:rPr>
              <a:t>HRM Activities</a:t>
            </a:r>
            <a:endParaRPr lang="en-US" sz="2400" dirty="0"/>
          </a:p>
        </p:txBody>
      </p:sp>
      <p:sp>
        <p:nvSpPr>
          <p:cNvPr id="3" name="Content Placeholder 2">
            <a:extLst>
              <a:ext uri="{FF2B5EF4-FFF2-40B4-BE49-F238E27FC236}">
                <a16:creationId xmlns:a16="http://schemas.microsoft.com/office/drawing/2014/main" id="{DCFB2B70-3C8B-9821-613B-FC1D70AEA298}"/>
              </a:ext>
            </a:extLst>
          </p:cNvPr>
          <p:cNvSpPr>
            <a:spLocks noGrp="1"/>
          </p:cNvSpPr>
          <p:nvPr>
            <p:ph sz="half" idx="1"/>
          </p:nvPr>
        </p:nvSpPr>
        <p:spPr>
          <a:xfrm>
            <a:off x="76199" y="682388"/>
            <a:ext cx="8917675" cy="6175611"/>
          </a:xfrm>
        </p:spPr>
        <p:txBody>
          <a:bodyPr>
            <a:normAutofit/>
          </a:bodyPr>
          <a:lstStyle/>
          <a:p>
            <a:pPr algn="just"/>
            <a:r>
              <a:rPr lang="en-US" sz="2400" i="1" kern="0" dirty="0">
                <a:solidFill>
                  <a:srgbClr val="000000"/>
                </a:solidFill>
                <a:effectLst/>
                <a:latin typeface="Times New Roman" panose="02020603050405020304" pitchFamily="18" charset="0"/>
                <a:ea typeface="Times New Roman" panose="02020603050405020304" pitchFamily="18" charset="0"/>
              </a:rPr>
              <a:t>Organizational Development: </a:t>
            </a:r>
            <a:r>
              <a:rPr lang="en-US" sz="2400" kern="0" dirty="0">
                <a:solidFill>
                  <a:srgbClr val="000000"/>
                </a:solidFill>
                <a:effectLst/>
                <a:latin typeface="Times New Roman" panose="02020603050405020304" pitchFamily="18" charset="0"/>
                <a:ea typeface="Times New Roman" panose="02020603050405020304" pitchFamily="18" charset="0"/>
              </a:rPr>
              <a:t>This is an important aspect whereby “Synergetic effect” is generated in an organization i.e. healthy interpersonal and inter-group relationship within the organization</a:t>
            </a:r>
          </a:p>
          <a:p>
            <a:pPr algn="just"/>
            <a:r>
              <a:rPr lang="en-US" sz="2400" kern="0" dirty="0">
                <a:solidFill>
                  <a:srgbClr val="000000"/>
                </a:solidFill>
                <a:effectLst/>
                <a:latin typeface="Times New Roman" panose="02020603050405020304" pitchFamily="18" charset="0"/>
                <a:ea typeface="Times New Roman" panose="02020603050405020304" pitchFamily="18" charset="0"/>
              </a:rPr>
              <a:t>It may be defined as a comprehensive </a:t>
            </a:r>
            <a:r>
              <a:rPr lang="en-US" sz="2400" kern="0" dirty="0" err="1">
                <a:solidFill>
                  <a:srgbClr val="000000"/>
                </a:solidFill>
                <a:effectLst/>
                <a:latin typeface="Times New Roman" panose="02020603050405020304" pitchFamily="18" charset="0"/>
                <a:ea typeface="Times New Roman" panose="02020603050405020304" pitchFamily="18" charset="0"/>
              </a:rPr>
              <a:t>programme</a:t>
            </a:r>
            <a:r>
              <a:rPr lang="en-US" sz="2400" kern="0" dirty="0">
                <a:solidFill>
                  <a:srgbClr val="000000"/>
                </a:solidFill>
                <a:effectLst/>
                <a:latin typeface="Times New Roman" panose="02020603050405020304" pitchFamily="18" charset="0"/>
                <a:ea typeface="Times New Roman" panose="02020603050405020304" pitchFamily="18" charset="0"/>
              </a:rPr>
              <a:t> of building a climate of improved decision making adaptability and higher performance in an organization the introduction of planned changes. </a:t>
            </a:r>
          </a:p>
          <a:p>
            <a:pPr algn="just"/>
            <a:r>
              <a:rPr lang="en-US" sz="2400" kern="0" dirty="0">
                <a:solidFill>
                  <a:srgbClr val="000000"/>
                </a:solidFill>
                <a:latin typeface="Times New Roman" panose="02020603050405020304" pitchFamily="18" charset="0"/>
                <a:ea typeface="Times New Roman" panose="02020603050405020304" pitchFamily="18" charset="0"/>
              </a:rPr>
              <a:t>T</a:t>
            </a:r>
            <a:r>
              <a:rPr lang="en-US" sz="2400" kern="0" dirty="0">
                <a:solidFill>
                  <a:srgbClr val="000000"/>
                </a:solidFill>
                <a:effectLst/>
                <a:latin typeface="Times New Roman" panose="02020603050405020304" pitchFamily="18" charset="0"/>
                <a:ea typeface="Times New Roman" panose="02020603050405020304" pitchFamily="18" charset="0"/>
              </a:rPr>
              <a:t>raining and developing managerial people so as to make it more dynamic and effective in meeting the challenge of competition, adaptation and growth.</a:t>
            </a:r>
            <a:endParaRPr lang="en-US" sz="2400" dirty="0"/>
          </a:p>
        </p:txBody>
      </p:sp>
      <p:pic>
        <p:nvPicPr>
          <p:cNvPr id="8194" name="Picture 2" descr="Free Women and Men Standing Near Table Stock Photo">
            <a:extLst>
              <a:ext uri="{FF2B5EF4-FFF2-40B4-BE49-F238E27FC236}">
                <a16:creationId xmlns:a16="http://schemas.microsoft.com/office/drawing/2014/main" id="{5BEC7138-D4B2-1762-60B7-2CCA08448EE0}"/>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9294125" y="846162"/>
            <a:ext cx="2821675" cy="361665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BE8F2CF-6CBC-4909-3A44-FE130F763CC7}"/>
              </a:ext>
            </a:extLst>
          </p:cNvPr>
          <p:cNvSpPr txBox="1"/>
          <p:nvPr/>
        </p:nvSpPr>
        <p:spPr>
          <a:xfrm>
            <a:off x="9294125" y="4599296"/>
            <a:ext cx="2821675" cy="430887"/>
          </a:xfrm>
          <a:prstGeom prst="rect">
            <a:avLst/>
          </a:prstGeom>
          <a:noFill/>
        </p:spPr>
        <p:txBody>
          <a:bodyPr wrap="square" rtlCol="0">
            <a:spAutoFit/>
          </a:bodyPr>
          <a:lstStyle/>
          <a:p>
            <a:r>
              <a:rPr lang="en-US" sz="1100" dirty="0"/>
              <a:t>https://www.pexels.com/photo/women-and-men-standing-near-table-3205568/</a:t>
            </a:r>
          </a:p>
        </p:txBody>
      </p:sp>
    </p:spTree>
    <p:extLst>
      <p:ext uri="{BB962C8B-B14F-4D97-AF65-F5344CB8AC3E}">
        <p14:creationId xmlns:p14="http://schemas.microsoft.com/office/powerpoint/2010/main" val="30848986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002CCC-C4DA-8E65-C967-52C0500F98A4}"/>
              </a:ext>
            </a:extLst>
          </p:cNvPr>
          <p:cNvSpPr>
            <a:spLocks noGrp="1"/>
          </p:cNvSpPr>
          <p:nvPr>
            <p:ph type="title"/>
          </p:nvPr>
        </p:nvSpPr>
        <p:spPr>
          <a:xfrm>
            <a:off x="0" y="0"/>
            <a:ext cx="12192000" cy="1690688"/>
          </a:xfrm>
        </p:spPr>
        <p:txBody>
          <a:bodyPr>
            <a:normAutofit/>
          </a:bodyPr>
          <a:lstStyle/>
          <a:p>
            <a:pPr algn="ctr"/>
            <a:r>
              <a:rPr lang="en-US" sz="2400" b="1" dirty="0">
                <a:latin typeface="Times New Roman" panose="02020603050405020304" pitchFamily="18" charset="0"/>
                <a:cs typeface="Times New Roman" panose="02020603050405020304" pitchFamily="18" charset="0"/>
              </a:rPr>
              <a:t>HRM Objectives</a:t>
            </a:r>
          </a:p>
        </p:txBody>
      </p:sp>
      <p:sp>
        <p:nvSpPr>
          <p:cNvPr id="3" name="Content Placeholder 2">
            <a:extLst>
              <a:ext uri="{FF2B5EF4-FFF2-40B4-BE49-F238E27FC236}">
                <a16:creationId xmlns:a16="http://schemas.microsoft.com/office/drawing/2014/main" id="{7BBE90E1-B2BC-1B27-4E86-8A172000FE74}"/>
              </a:ext>
            </a:extLst>
          </p:cNvPr>
          <p:cNvSpPr>
            <a:spLocks noGrp="1"/>
          </p:cNvSpPr>
          <p:nvPr>
            <p:ph idx="1"/>
          </p:nvPr>
        </p:nvSpPr>
        <p:spPr>
          <a:xfrm>
            <a:off x="-1" y="1160060"/>
            <a:ext cx="12191999" cy="5697939"/>
          </a:xfrm>
        </p:spPr>
        <p:txBody>
          <a:bodyPr>
            <a:normAutofit/>
          </a:bodyPr>
          <a:lstStyle/>
          <a:p>
            <a:pPr marL="0" indent="0">
              <a:buNone/>
            </a:pPr>
            <a:r>
              <a:rPr lang="en-US" sz="2400" kern="0" dirty="0">
                <a:solidFill>
                  <a:srgbClr val="000000"/>
                </a:solidFill>
                <a:effectLst/>
                <a:latin typeface="Times New Roman" panose="02020603050405020304" pitchFamily="18" charset="0"/>
                <a:ea typeface="Times New Roman" panose="02020603050405020304" pitchFamily="18" charset="0"/>
              </a:rPr>
              <a:t>The primary objective of HRM is to ensure the availability of competent and willing workforce for an organization. Beyond this, there are other objectives as outlined below:</a:t>
            </a:r>
          </a:p>
          <a:p>
            <a:pPr marL="0" marR="0" indent="0" algn="just">
              <a:lnSpc>
                <a:spcPct val="115000"/>
              </a:lnSpc>
              <a:spcBef>
                <a:spcPts val="0"/>
              </a:spcBef>
              <a:spcAft>
                <a:spcPts val="0"/>
              </a:spcAft>
              <a:buNone/>
            </a:pPr>
            <a:r>
              <a:rPr lang="en-US" sz="24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Personal Objectives</a:t>
            </a:r>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400" i="1"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assist employees in achieving their personal goals, that enhance the individual’s contribution to the organization. Personal objectives of employees must be maintained, retained and motivated.</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19761011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16D5B-8EB9-2E08-8B71-A89DF87997CD}"/>
              </a:ext>
            </a:extLst>
          </p:cNvPr>
          <p:cNvSpPr>
            <a:spLocks noGrp="1"/>
          </p:cNvSpPr>
          <p:nvPr>
            <p:ph type="title"/>
          </p:nvPr>
        </p:nvSpPr>
        <p:spPr>
          <a:xfrm>
            <a:off x="0" y="1"/>
            <a:ext cx="12192000" cy="982638"/>
          </a:xfrm>
        </p:spPr>
        <p:txBody>
          <a:bodyPr>
            <a:normAutofit/>
          </a:bodyPr>
          <a:lstStyle/>
          <a:p>
            <a:pPr algn="ctr"/>
            <a:r>
              <a:rPr lang="en-US" sz="2400" b="1" dirty="0">
                <a:latin typeface="Times New Roman" panose="02020603050405020304" pitchFamily="18" charset="0"/>
                <a:cs typeface="Times New Roman" panose="02020603050405020304" pitchFamily="18" charset="0"/>
              </a:rPr>
              <a:t>HRM Objectives</a:t>
            </a:r>
            <a:endParaRPr lang="en-US" sz="2400" dirty="0"/>
          </a:p>
        </p:txBody>
      </p:sp>
      <p:sp>
        <p:nvSpPr>
          <p:cNvPr id="3" name="Content Placeholder 2">
            <a:extLst>
              <a:ext uri="{FF2B5EF4-FFF2-40B4-BE49-F238E27FC236}">
                <a16:creationId xmlns:a16="http://schemas.microsoft.com/office/drawing/2014/main" id="{26D58448-95EB-F310-3EF5-D7619B89EB42}"/>
              </a:ext>
            </a:extLst>
          </p:cNvPr>
          <p:cNvSpPr>
            <a:spLocks noGrp="1"/>
          </p:cNvSpPr>
          <p:nvPr>
            <p:ph sz="half" idx="1"/>
          </p:nvPr>
        </p:nvSpPr>
        <p:spPr>
          <a:xfrm>
            <a:off x="-1" y="887104"/>
            <a:ext cx="8516203" cy="5970895"/>
          </a:xfrm>
        </p:spPr>
        <p:txBody>
          <a:bodyPr/>
          <a:lstStyle/>
          <a:p>
            <a:pPr marL="0" marR="0" indent="0" algn="just">
              <a:lnSpc>
                <a:spcPct val="115000"/>
              </a:lnSpc>
              <a:spcBef>
                <a:spcPts val="0"/>
              </a:spcBef>
              <a:spcAft>
                <a:spcPts val="0"/>
              </a:spcAft>
              <a:buNone/>
            </a:pPr>
            <a:r>
              <a:rPr lang="en-US" sz="24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Functional Objectives:</a:t>
            </a:r>
            <a:endParaRPr lang="en-US" sz="2400" b="1"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maintain the contribution of department at an appropriate level, organization should fulfill the needs. Resources are wasted when HRM is either more or less sophisticated to suit the organizations demands.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13314" name="Picture 2" descr="Free Graduate student destroying diploma Stock Photo">
            <a:extLst>
              <a:ext uri="{FF2B5EF4-FFF2-40B4-BE49-F238E27FC236}">
                <a16:creationId xmlns:a16="http://schemas.microsoft.com/office/drawing/2014/main" id="{AA983DA3-1383-3C4F-7BBA-9F92824B89DB}"/>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516203" y="887105"/>
            <a:ext cx="3548418" cy="333005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A4FA016-5625-6474-7D8B-4DC01FE4B4E5}"/>
              </a:ext>
            </a:extLst>
          </p:cNvPr>
          <p:cNvSpPr txBox="1"/>
          <p:nvPr/>
        </p:nvSpPr>
        <p:spPr>
          <a:xfrm>
            <a:off x="8516202" y="4544704"/>
            <a:ext cx="3548417" cy="430887"/>
          </a:xfrm>
          <a:prstGeom prst="rect">
            <a:avLst/>
          </a:prstGeom>
          <a:noFill/>
        </p:spPr>
        <p:txBody>
          <a:bodyPr wrap="square" rtlCol="0">
            <a:spAutoFit/>
          </a:bodyPr>
          <a:lstStyle/>
          <a:p>
            <a:r>
              <a:rPr lang="en-US" sz="1100" dirty="0"/>
              <a:t>https://www.pexels.com/photo/graduate-student-destroying-diploma-9829320/</a:t>
            </a:r>
          </a:p>
        </p:txBody>
      </p:sp>
    </p:spTree>
    <p:extLst>
      <p:ext uri="{BB962C8B-B14F-4D97-AF65-F5344CB8AC3E}">
        <p14:creationId xmlns:p14="http://schemas.microsoft.com/office/powerpoint/2010/main" val="24880845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0B909-8D31-3161-7F86-D86359812FA7}"/>
              </a:ext>
            </a:extLst>
          </p:cNvPr>
          <p:cNvSpPr>
            <a:spLocks noGrp="1"/>
          </p:cNvSpPr>
          <p:nvPr>
            <p:ph type="title"/>
          </p:nvPr>
        </p:nvSpPr>
        <p:spPr>
          <a:xfrm>
            <a:off x="0" y="1"/>
            <a:ext cx="12091916" cy="1023581"/>
          </a:xfrm>
        </p:spPr>
        <p:txBody>
          <a:bodyPr>
            <a:normAutofit/>
          </a:bodyPr>
          <a:lstStyle/>
          <a:p>
            <a:pPr algn="ctr"/>
            <a:r>
              <a:rPr lang="en-US" sz="2400" b="1" dirty="0">
                <a:latin typeface="Times New Roman" panose="02020603050405020304" pitchFamily="18" charset="0"/>
                <a:cs typeface="Times New Roman" panose="02020603050405020304" pitchFamily="18" charset="0"/>
              </a:rPr>
              <a:t>HRM Objectives</a:t>
            </a:r>
          </a:p>
        </p:txBody>
      </p:sp>
      <p:sp>
        <p:nvSpPr>
          <p:cNvPr id="3" name="Content Placeholder 2">
            <a:extLst>
              <a:ext uri="{FF2B5EF4-FFF2-40B4-BE49-F238E27FC236}">
                <a16:creationId xmlns:a16="http://schemas.microsoft.com/office/drawing/2014/main" id="{5CF52820-CFF3-11E7-1278-490FC80D5AB4}"/>
              </a:ext>
            </a:extLst>
          </p:cNvPr>
          <p:cNvSpPr>
            <a:spLocks noGrp="1"/>
          </p:cNvSpPr>
          <p:nvPr>
            <p:ph sz="half" idx="1"/>
          </p:nvPr>
        </p:nvSpPr>
        <p:spPr>
          <a:xfrm>
            <a:off x="0" y="1023582"/>
            <a:ext cx="6019800" cy="5834417"/>
          </a:xfrm>
        </p:spPr>
        <p:txBody>
          <a:bodyPr/>
          <a:lstStyle/>
          <a:p>
            <a:pPr algn="just"/>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Organizational Objectives</a:t>
            </a: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it recognizes the role of HRM in bringing about organizational effectiveness. It makes sure that HRM is not a standalone department, but rather a means to assist the organization with its primary objectives. The HR department exists to serve the rest of the organization.</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B9C74BEF-1916-A178-9442-F7C7BF7AED0D}"/>
              </a:ext>
            </a:extLst>
          </p:cNvPr>
          <p:cNvSpPr>
            <a:spLocks noGrp="1"/>
          </p:cNvSpPr>
          <p:nvPr>
            <p:ph sz="half" idx="2"/>
          </p:nvPr>
        </p:nvSpPr>
        <p:spPr>
          <a:xfrm>
            <a:off x="6172200" y="1023582"/>
            <a:ext cx="5919716" cy="5834417"/>
          </a:xfrm>
        </p:spPr>
        <p:txBody>
          <a:bodyPr/>
          <a:lstStyle/>
          <a:p>
            <a:pPr algn="just"/>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Societal Objectives</a:t>
            </a: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seek to ensure that the organization becomes socially responsible to the needs and challenges of the society while minimizing the negative impact of such demands upon the organization. The failure of the organizations to use their resources for the society’s benefit in ethical ways may lead to restriction.</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6891325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802F1-9AA5-2027-ED63-3BFAAF33B5A5}"/>
              </a:ext>
            </a:extLst>
          </p:cNvPr>
          <p:cNvSpPr>
            <a:spLocks noGrp="1"/>
          </p:cNvSpPr>
          <p:nvPr>
            <p:ph type="title"/>
          </p:nvPr>
        </p:nvSpPr>
        <p:spPr>
          <a:xfrm>
            <a:off x="0" y="-109181"/>
            <a:ext cx="12192000" cy="1255593"/>
          </a:xfrm>
        </p:spPr>
        <p:txBody>
          <a:bodyPr>
            <a:normAutofit/>
          </a:bodyPr>
          <a:lstStyle/>
          <a:p>
            <a:pPr algn="ctr"/>
            <a:r>
              <a:rPr lang="en-US" sz="2400" b="1" dirty="0">
                <a:latin typeface="Times New Roman" panose="02020603050405020304" pitchFamily="18" charset="0"/>
                <a:cs typeface="Times New Roman" panose="02020603050405020304" pitchFamily="18" charset="0"/>
              </a:rPr>
              <a:t>HRM Objectives</a:t>
            </a:r>
            <a:endParaRPr lang="en-US" sz="2400" dirty="0"/>
          </a:p>
        </p:txBody>
      </p:sp>
      <p:sp>
        <p:nvSpPr>
          <p:cNvPr id="3" name="Content Placeholder 2">
            <a:extLst>
              <a:ext uri="{FF2B5EF4-FFF2-40B4-BE49-F238E27FC236}">
                <a16:creationId xmlns:a16="http://schemas.microsoft.com/office/drawing/2014/main" id="{EBA09D61-CB5B-9592-E7B3-71DB7B8ED76E}"/>
              </a:ext>
            </a:extLst>
          </p:cNvPr>
          <p:cNvSpPr>
            <a:spLocks noGrp="1"/>
          </p:cNvSpPr>
          <p:nvPr>
            <p:ph sz="half" idx="1"/>
          </p:nvPr>
        </p:nvSpPr>
        <p:spPr>
          <a:xfrm>
            <a:off x="0" y="982639"/>
            <a:ext cx="6019800" cy="5875360"/>
          </a:xfrm>
        </p:spPr>
        <p:txBody>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capital : assisting the organization in obtaining the right number and types of employees to fulfill its strategic and operational goals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ECA0B517-EEAC-8909-9627-D8CFF2CD7CA8}"/>
              </a:ext>
            </a:extLst>
          </p:cNvPr>
          <p:cNvSpPr>
            <a:spLocks noGrp="1"/>
          </p:cNvSpPr>
          <p:nvPr>
            <p:ph sz="half" idx="2"/>
          </p:nvPr>
        </p:nvSpPr>
        <p:spPr>
          <a:xfrm>
            <a:off x="6172200" y="1146412"/>
            <a:ext cx="6019800" cy="5711587"/>
          </a:xfrm>
        </p:spPr>
        <p:txBody>
          <a:bodyPr>
            <a:normAutofit/>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rPr>
              <a:t>Developing organizational climate: helping to create a climate in which employees are encouraged to develop and utilize their skills to the fullest and to employ the skills and abilities of the workforce efficiently</a:t>
            </a:r>
            <a:endParaRPr lang="en-US" sz="2400" dirty="0"/>
          </a:p>
        </p:txBody>
      </p:sp>
    </p:spTree>
    <p:extLst>
      <p:ext uri="{BB962C8B-B14F-4D97-AF65-F5344CB8AC3E}">
        <p14:creationId xmlns:p14="http://schemas.microsoft.com/office/powerpoint/2010/main" val="17986613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939FB-7A97-29AF-767C-3641843068A7}"/>
              </a:ext>
            </a:extLst>
          </p:cNvPr>
          <p:cNvSpPr>
            <a:spLocks noGrp="1"/>
          </p:cNvSpPr>
          <p:nvPr>
            <p:ph type="title"/>
          </p:nvPr>
        </p:nvSpPr>
        <p:spPr>
          <a:xfrm>
            <a:off x="0" y="0"/>
            <a:ext cx="12192000" cy="1325563"/>
          </a:xfrm>
        </p:spPr>
        <p:txBody>
          <a:bodyPr>
            <a:normAutofit/>
          </a:bodyPr>
          <a:lstStyle/>
          <a:p>
            <a:pPr algn="ctr"/>
            <a:r>
              <a:rPr lang="en-US" sz="2400" b="1" dirty="0">
                <a:latin typeface="Times New Roman" panose="02020603050405020304" pitchFamily="18" charset="0"/>
                <a:cs typeface="Times New Roman" panose="02020603050405020304" pitchFamily="18" charset="0"/>
              </a:rPr>
              <a:t>HRM Objectives</a:t>
            </a:r>
            <a:endParaRPr lang="en-US" sz="2400" dirty="0"/>
          </a:p>
        </p:txBody>
      </p:sp>
      <p:sp>
        <p:nvSpPr>
          <p:cNvPr id="3" name="Content Placeholder 2">
            <a:extLst>
              <a:ext uri="{FF2B5EF4-FFF2-40B4-BE49-F238E27FC236}">
                <a16:creationId xmlns:a16="http://schemas.microsoft.com/office/drawing/2014/main" id="{F8BFB391-051E-81FD-6A49-393581AA5A08}"/>
              </a:ext>
            </a:extLst>
          </p:cNvPr>
          <p:cNvSpPr>
            <a:spLocks noGrp="1"/>
          </p:cNvSpPr>
          <p:nvPr>
            <p:ph sz="half" idx="1"/>
          </p:nvPr>
        </p:nvSpPr>
        <p:spPr>
          <a:xfrm>
            <a:off x="0" y="1078174"/>
            <a:ext cx="8088922" cy="5779826"/>
          </a:xfrm>
        </p:spPr>
        <p:txBody>
          <a:bodyPr>
            <a:normAutofit/>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help the organization to attain its goals effectively and efficiently by providing competent and motivated employees.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400" kern="0" dirty="0">
                <a:solidFill>
                  <a:srgbClr val="000000"/>
                </a:solidFill>
                <a:effectLst/>
                <a:latin typeface="Times New Roman" panose="02020603050405020304" pitchFamily="18" charset="0"/>
                <a:ea typeface="Times New Roman" panose="02020603050405020304" pitchFamily="18" charset="0"/>
              </a:rPr>
              <a:t>To help maintain ethical policies and behavior inside and outside the organization</a:t>
            </a:r>
            <a:endParaRPr lang="en-US" sz="2400" dirty="0"/>
          </a:p>
        </p:txBody>
      </p:sp>
      <p:pic>
        <p:nvPicPr>
          <p:cNvPr id="9218" name="Picture 2" descr="Free Woman Wears Yellow Hard Hat Holding Vehicle Part Stock Photo">
            <a:extLst>
              <a:ext uri="{FF2B5EF4-FFF2-40B4-BE49-F238E27FC236}">
                <a16:creationId xmlns:a16="http://schemas.microsoft.com/office/drawing/2014/main" id="{DD283642-3869-D32D-F49C-2A684157D768}"/>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299938" y="1078175"/>
            <a:ext cx="3792049" cy="328281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A894327-1FD8-0AFF-ED30-A48A6AD00653}"/>
              </a:ext>
            </a:extLst>
          </p:cNvPr>
          <p:cNvSpPr txBox="1"/>
          <p:nvPr/>
        </p:nvSpPr>
        <p:spPr>
          <a:xfrm>
            <a:off x="8299939" y="4600135"/>
            <a:ext cx="3792048" cy="430887"/>
          </a:xfrm>
          <a:prstGeom prst="rect">
            <a:avLst/>
          </a:prstGeom>
          <a:noFill/>
        </p:spPr>
        <p:txBody>
          <a:bodyPr wrap="square" rtlCol="0">
            <a:spAutoFit/>
          </a:bodyPr>
          <a:lstStyle/>
          <a:p>
            <a:r>
              <a:rPr lang="en-US" sz="1100" dirty="0"/>
              <a:t>https://www.pexels.com/photo/woman-wears-yellow-hard-hat-holding-vehicle-part-1108101/</a:t>
            </a:r>
          </a:p>
        </p:txBody>
      </p:sp>
    </p:spTree>
    <p:extLst>
      <p:ext uri="{BB962C8B-B14F-4D97-AF65-F5344CB8AC3E}">
        <p14:creationId xmlns:p14="http://schemas.microsoft.com/office/powerpoint/2010/main" val="9566726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7C051-AC17-897C-F3CA-40921D0F58B7}"/>
              </a:ext>
            </a:extLst>
          </p:cNvPr>
          <p:cNvSpPr>
            <a:spLocks noGrp="1"/>
          </p:cNvSpPr>
          <p:nvPr>
            <p:ph type="title"/>
          </p:nvPr>
        </p:nvSpPr>
        <p:spPr>
          <a:xfrm>
            <a:off x="0" y="1"/>
            <a:ext cx="12192000" cy="900751"/>
          </a:xfrm>
        </p:spPr>
        <p:txBody>
          <a:bodyPr>
            <a:normAutofit/>
          </a:bodyPr>
          <a:lstStyle/>
          <a:p>
            <a:pPr algn="ctr"/>
            <a:r>
              <a:rPr lang="en-US" sz="2400" b="1" dirty="0">
                <a:latin typeface="Times New Roman" panose="02020603050405020304" pitchFamily="18" charset="0"/>
                <a:cs typeface="Times New Roman" panose="02020603050405020304" pitchFamily="18" charset="0"/>
              </a:rPr>
              <a:t>HRM Objectives</a:t>
            </a:r>
            <a:endParaRPr lang="en-US" sz="2400" dirty="0"/>
          </a:p>
        </p:txBody>
      </p:sp>
      <p:sp>
        <p:nvSpPr>
          <p:cNvPr id="3" name="Content Placeholder 2">
            <a:extLst>
              <a:ext uri="{FF2B5EF4-FFF2-40B4-BE49-F238E27FC236}">
                <a16:creationId xmlns:a16="http://schemas.microsoft.com/office/drawing/2014/main" id="{92964757-287D-7592-E237-1F1371902ED2}"/>
              </a:ext>
            </a:extLst>
          </p:cNvPr>
          <p:cNvSpPr>
            <a:spLocks noGrp="1"/>
          </p:cNvSpPr>
          <p:nvPr>
            <p:ph sz="half" idx="1"/>
          </p:nvPr>
        </p:nvSpPr>
        <p:spPr>
          <a:xfrm>
            <a:off x="0" y="900752"/>
            <a:ext cx="6019800" cy="5957247"/>
          </a:xfrm>
        </p:spPr>
        <p:txBody>
          <a:bodyPr>
            <a:normAutofit/>
          </a:bodyPr>
          <a:lstStyle/>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help the organization reach its goals.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ensure effective utilization and maximum development of human resources.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ensure respect for human beings.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400" kern="0" dirty="0">
                <a:solidFill>
                  <a:srgbClr val="000000"/>
                </a:solidFill>
                <a:effectLst/>
                <a:latin typeface="Times New Roman" panose="02020603050405020304" pitchFamily="18" charset="0"/>
                <a:ea typeface="Times New Roman" panose="02020603050405020304" pitchFamily="18" charset="0"/>
              </a:rPr>
              <a:t>To identify and satisfy the needs of individuals</a:t>
            </a: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provide the organization with well-trained and well-motivated employees.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400" kern="0" dirty="0">
                <a:solidFill>
                  <a:srgbClr val="000000"/>
                </a:solidFill>
                <a:effectLst/>
                <a:latin typeface="Times New Roman" panose="02020603050405020304" pitchFamily="18" charset="0"/>
                <a:ea typeface="Times New Roman" panose="02020603050405020304" pitchFamily="18" charset="0"/>
              </a:rPr>
              <a:t>To increase to the fullest the employee’s job satisfaction and self-actualization</a:t>
            </a:r>
            <a:endParaRPr lang="en-US" sz="2400" dirty="0"/>
          </a:p>
          <a:p>
            <a:pPr algn="just"/>
            <a:endParaRPr lang="en-US" sz="2400" dirty="0"/>
          </a:p>
        </p:txBody>
      </p:sp>
      <p:sp>
        <p:nvSpPr>
          <p:cNvPr id="4" name="Content Placeholder 3">
            <a:extLst>
              <a:ext uri="{FF2B5EF4-FFF2-40B4-BE49-F238E27FC236}">
                <a16:creationId xmlns:a16="http://schemas.microsoft.com/office/drawing/2014/main" id="{E3BECF5F-0DAC-960C-98DA-49358C593384}"/>
              </a:ext>
            </a:extLst>
          </p:cNvPr>
          <p:cNvSpPr>
            <a:spLocks noGrp="1"/>
          </p:cNvSpPr>
          <p:nvPr>
            <p:ph sz="half" idx="2"/>
          </p:nvPr>
        </p:nvSpPr>
        <p:spPr>
          <a:xfrm>
            <a:off x="6172200" y="777922"/>
            <a:ext cx="6019800" cy="6080077"/>
          </a:xfrm>
        </p:spPr>
        <p:txBody>
          <a:bodyPr>
            <a:normAutofit/>
          </a:bodyPr>
          <a:lstStyle/>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ensure reconciliation of individual goals with those of the organization.</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achieve and maintain high morale among employees.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081795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5B307-ABB5-628C-3E4E-EE8AC58A1A28}"/>
              </a:ext>
            </a:extLst>
          </p:cNvPr>
          <p:cNvSpPr>
            <a:spLocks noGrp="1"/>
          </p:cNvSpPr>
          <p:nvPr>
            <p:ph type="title"/>
          </p:nvPr>
        </p:nvSpPr>
        <p:spPr>
          <a:xfrm>
            <a:off x="0" y="95535"/>
            <a:ext cx="12192000" cy="585502"/>
          </a:xfrm>
        </p:spPr>
        <p:txBody>
          <a:bodyPr>
            <a:normAutofit/>
          </a:bodyPr>
          <a:lstStyle/>
          <a:p>
            <a:pPr algn="ctr"/>
            <a:r>
              <a:rPr lang="en-US" sz="2400" b="1" dirty="0">
                <a:latin typeface="Times New Roman" panose="02020603050405020304" pitchFamily="18" charset="0"/>
                <a:cs typeface="Times New Roman" panose="02020603050405020304" pitchFamily="18" charset="0"/>
              </a:rPr>
              <a:t>HRM Objectives</a:t>
            </a:r>
            <a:endParaRPr lang="en-US" sz="2400" dirty="0"/>
          </a:p>
        </p:txBody>
      </p:sp>
      <p:sp>
        <p:nvSpPr>
          <p:cNvPr id="3" name="Content Placeholder 2">
            <a:extLst>
              <a:ext uri="{FF2B5EF4-FFF2-40B4-BE49-F238E27FC236}">
                <a16:creationId xmlns:a16="http://schemas.microsoft.com/office/drawing/2014/main" id="{5BE116E3-C853-5907-C6AB-930A27238437}"/>
              </a:ext>
            </a:extLst>
          </p:cNvPr>
          <p:cNvSpPr>
            <a:spLocks noGrp="1"/>
          </p:cNvSpPr>
          <p:nvPr>
            <p:ph sz="half" idx="1"/>
          </p:nvPr>
        </p:nvSpPr>
        <p:spPr>
          <a:xfrm>
            <a:off x="0" y="1050878"/>
            <a:ext cx="6019800" cy="5711587"/>
          </a:xfrm>
        </p:spPr>
        <p:txBody>
          <a:bodyPr/>
          <a:lstStyle/>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develop and maintain a quality of work life.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be ethically and socially responsive to the needs of society.</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develop overall personality of each employee in its multidimensional aspect.</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enhance employee’s capabilities to perform the present job.</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0C0FFE9D-7E23-D409-F40E-E2A98F672C20}"/>
              </a:ext>
            </a:extLst>
          </p:cNvPr>
          <p:cNvSpPr>
            <a:spLocks noGrp="1"/>
          </p:cNvSpPr>
          <p:nvPr>
            <p:ph sz="half" idx="2"/>
          </p:nvPr>
        </p:nvSpPr>
        <p:spPr>
          <a:xfrm>
            <a:off x="6172199" y="1050878"/>
            <a:ext cx="6233615" cy="5711587"/>
          </a:xfrm>
        </p:spPr>
        <p:txBody>
          <a:bodyPr/>
          <a:lstStyle/>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equip the employees with precision and clarity in transactions of business.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inculcate the sense of team spirit, team work and inter-team collaboration.</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Accomplish the basic organizational goals by creating and utilizing an able and motivated workforce.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9269626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3C93E-80F0-B33A-4181-ECCB9DED77C3}"/>
              </a:ext>
            </a:extLst>
          </p:cNvPr>
          <p:cNvSpPr>
            <a:spLocks noGrp="1"/>
          </p:cNvSpPr>
          <p:nvPr>
            <p:ph type="title"/>
          </p:nvPr>
        </p:nvSpPr>
        <p:spPr>
          <a:xfrm>
            <a:off x="0" y="1"/>
            <a:ext cx="12192000" cy="791569"/>
          </a:xfrm>
        </p:spPr>
        <p:txBody>
          <a:bodyPr>
            <a:normAutofit/>
          </a:bodyPr>
          <a:lstStyle/>
          <a:p>
            <a:pPr algn="ctr"/>
            <a:r>
              <a:rPr lang="en-US" sz="2400" b="1" dirty="0">
                <a:latin typeface="Times New Roman" panose="02020603050405020304" pitchFamily="18" charset="0"/>
                <a:cs typeface="Times New Roman" panose="02020603050405020304" pitchFamily="18" charset="0"/>
              </a:rPr>
              <a:t>HRM Objectives</a:t>
            </a:r>
            <a:endParaRPr lang="en-US" sz="2400" dirty="0"/>
          </a:p>
        </p:txBody>
      </p:sp>
      <p:sp>
        <p:nvSpPr>
          <p:cNvPr id="3" name="Content Placeholder 2">
            <a:extLst>
              <a:ext uri="{FF2B5EF4-FFF2-40B4-BE49-F238E27FC236}">
                <a16:creationId xmlns:a16="http://schemas.microsoft.com/office/drawing/2014/main" id="{80C2FC03-86A2-71CE-91F1-458AC2F61493}"/>
              </a:ext>
            </a:extLst>
          </p:cNvPr>
          <p:cNvSpPr>
            <a:spLocks noGrp="1"/>
          </p:cNvSpPr>
          <p:nvPr>
            <p:ph sz="half" idx="1"/>
          </p:nvPr>
        </p:nvSpPr>
        <p:spPr>
          <a:xfrm>
            <a:off x="0" y="955343"/>
            <a:ext cx="6019800" cy="5902656"/>
          </a:xfrm>
        </p:spPr>
        <p:txBody>
          <a:bodyPr>
            <a:normAutofit/>
          </a:bodyPr>
          <a:lstStyle/>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establish and maintain organizational structure and desirable working relationships among all the members of the organization.</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Develop co-ordination among individual and group within organization to</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15000"/>
              </a:lnSpc>
              <a:spcBef>
                <a:spcPts val="0"/>
              </a:spcBef>
              <a:spcAft>
                <a:spcPts val="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secure the integration of organization.</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400" kern="0" dirty="0">
                <a:solidFill>
                  <a:srgbClr val="000000"/>
                </a:solidFill>
                <a:effectLst/>
                <a:latin typeface="Times New Roman" panose="02020603050405020304" pitchFamily="18" charset="0"/>
                <a:ea typeface="Times New Roman" panose="02020603050405020304" pitchFamily="18" charset="0"/>
              </a:rPr>
              <a:t>To create facilities and opportunities for individual or group development so as to match it with the growth of the organization.</a:t>
            </a: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maintain high employees morale and human relations by sustaining and</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15000"/>
              </a:lnSpc>
              <a:spcBef>
                <a:spcPts val="0"/>
              </a:spcBef>
              <a:spcAft>
                <a:spcPts val="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improving the various conditions and facilities</a:t>
            </a:r>
            <a:endParaRPr lang="en-US" sz="2400" dirty="0"/>
          </a:p>
        </p:txBody>
      </p:sp>
      <p:sp>
        <p:nvSpPr>
          <p:cNvPr id="4" name="Content Placeholder 3">
            <a:extLst>
              <a:ext uri="{FF2B5EF4-FFF2-40B4-BE49-F238E27FC236}">
                <a16:creationId xmlns:a16="http://schemas.microsoft.com/office/drawing/2014/main" id="{B4FF628B-6179-B389-7403-5119C6E3A34C}"/>
              </a:ext>
            </a:extLst>
          </p:cNvPr>
          <p:cNvSpPr>
            <a:spLocks noGrp="1"/>
          </p:cNvSpPr>
          <p:nvPr>
            <p:ph sz="half" idx="2"/>
          </p:nvPr>
        </p:nvSpPr>
        <p:spPr>
          <a:xfrm>
            <a:off x="6172199" y="1105468"/>
            <a:ext cx="6019799" cy="5752531"/>
          </a:xfrm>
        </p:spPr>
        <p:txBody>
          <a:bodyPr/>
          <a:lstStyle/>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attain an effective utilization of human resources in the achievement of</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15000"/>
              </a:lnSpc>
              <a:spcBef>
                <a:spcPts val="0"/>
              </a:spcBef>
              <a:spcAft>
                <a:spcPts val="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organizational goals.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identify and satisfy individual and group needs by providing adequate and equitable wages, incentives, employee benefits and social security and measures for challenging work, prestige, recognition, security, status.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9325677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DC384-A7C6-8ABA-DD0A-0DB66D8D99D3}"/>
              </a:ext>
            </a:extLst>
          </p:cNvPr>
          <p:cNvSpPr>
            <a:spLocks noGrp="1"/>
          </p:cNvSpPr>
          <p:nvPr>
            <p:ph type="title"/>
          </p:nvPr>
        </p:nvSpPr>
        <p:spPr>
          <a:xfrm>
            <a:off x="0" y="-668739"/>
            <a:ext cx="12451308" cy="1690688"/>
          </a:xfrm>
        </p:spPr>
        <p:txBody>
          <a:bodyPr>
            <a:normAutofit/>
          </a:bodyPr>
          <a:lstStyle/>
          <a:p>
            <a:pPr algn="ctr"/>
            <a:r>
              <a:rPr lang="en-US" sz="2400" b="1" dirty="0">
                <a:latin typeface="Times New Roman" panose="02020603050405020304" pitchFamily="18" charset="0"/>
                <a:cs typeface="Times New Roman" panose="02020603050405020304" pitchFamily="18" charset="0"/>
              </a:rPr>
              <a:t>HRM Objectives</a:t>
            </a:r>
            <a:endParaRPr lang="en-US" sz="2400" dirty="0"/>
          </a:p>
        </p:txBody>
      </p:sp>
      <p:sp>
        <p:nvSpPr>
          <p:cNvPr id="3" name="Content Placeholder 2">
            <a:extLst>
              <a:ext uri="{FF2B5EF4-FFF2-40B4-BE49-F238E27FC236}">
                <a16:creationId xmlns:a16="http://schemas.microsoft.com/office/drawing/2014/main" id="{B1855B59-FCDB-E6F7-F51D-14A0A2B7CC77}"/>
              </a:ext>
            </a:extLst>
          </p:cNvPr>
          <p:cNvSpPr>
            <a:spLocks noGrp="1"/>
          </p:cNvSpPr>
          <p:nvPr>
            <p:ph sz="half" idx="1"/>
          </p:nvPr>
        </p:nvSpPr>
        <p:spPr>
          <a:xfrm>
            <a:off x="-1" y="818866"/>
            <a:ext cx="6318913" cy="5923128"/>
          </a:xfrm>
        </p:spPr>
        <p:txBody>
          <a:bodyPr>
            <a:normAutofit/>
          </a:bodyPr>
          <a:lstStyle/>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consider and contribute to the minimization of socio-economic evils such as unemployment, under employment, inequalities in the distribution of income and wealth and to improve the welfare of the society by providing employment opportunities </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provide an opportunity for expression and voice management.</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maintain high employees morale and human relations by sustaining and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45720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improving the various conditions and facilities.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1D04CB25-2B50-B2D7-C83B-18FC2BCB2E52}"/>
              </a:ext>
            </a:extLst>
          </p:cNvPr>
          <p:cNvSpPr>
            <a:spLocks noGrp="1"/>
          </p:cNvSpPr>
          <p:nvPr>
            <p:ph sz="half" idx="2"/>
          </p:nvPr>
        </p:nvSpPr>
        <p:spPr>
          <a:xfrm>
            <a:off x="6318912" y="818866"/>
            <a:ext cx="5745708" cy="6039134"/>
          </a:xfrm>
        </p:spPr>
        <p:txBody>
          <a:bodyPr>
            <a:normAutofit/>
          </a:bodyPr>
          <a:lstStyle/>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provide fair, acceptable and efficient leadership.</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provide facilities and conditions of work and creation of favorable atmosphere for maintaining stability of employment.</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Establish and  maintain sound organizational structure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0080737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F32EF-6DB3-7B42-0806-C0042504172B}"/>
              </a:ext>
            </a:extLst>
          </p:cNvPr>
          <p:cNvSpPr>
            <a:spLocks noGrp="1"/>
          </p:cNvSpPr>
          <p:nvPr>
            <p:ph type="title"/>
          </p:nvPr>
        </p:nvSpPr>
        <p:spPr>
          <a:xfrm>
            <a:off x="0" y="-95533"/>
            <a:ext cx="12192000" cy="1064524"/>
          </a:xfrm>
        </p:spPr>
        <p:txBody>
          <a:bodyPr>
            <a:normAutofit/>
          </a:bodyPr>
          <a:lstStyle/>
          <a:p>
            <a:pPr algn="ctr"/>
            <a:r>
              <a:rPr lang="en-US" sz="2400" b="1" dirty="0">
                <a:latin typeface="Times New Roman" panose="02020603050405020304" pitchFamily="18" charset="0"/>
                <a:cs typeface="Times New Roman" panose="02020603050405020304" pitchFamily="18" charset="0"/>
              </a:rPr>
              <a:t>Summary</a:t>
            </a:r>
          </a:p>
        </p:txBody>
      </p:sp>
      <p:sp>
        <p:nvSpPr>
          <p:cNvPr id="3" name="Content Placeholder 2">
            <a:extLst>
              <a:ext uri="{FF2B5EF4-FFF2-40B4-BE49-F238E27FC236}">
                <a16:creationId xmlns:a16="http://schemas.microsoft.com/office/drawing/2014/main" id="{8B2C84FF-EA5D-A315-825D-06D1A9CA0DAB}"/>
              </a:ext>
            </a:extLst>
          </p:cNvPr>
          <p:cNvSpPr>
            <a:spLocks noGrp="1"/>
          </p:cNvSpPr>
          <p:nvPr>
            <p:ph sz="half" idx="1"/>
          </p:nvPr>
        </p:nvSpPr>
        <p:spPr>
          <a:xfrm>
            <a:off x="-1" y="968992"/>
            <a:ext cx="8256895" cy="5889008"/>
          </a:xfrm>
        </p:spPr>
        <p:txBody>
          <a:bodyPr>
            <a:normAutofit/>
          </a:bodyPr>
          <a:lstStyle/>
          <a:p>
            <a:pPr marL="0" indent="0" algn="jus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order to achieve the above objectives, Human Resource Management undertakes the following activities</a:t>
            </a: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Human resource or manpower planning.</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Recruitment, selection and placement of personnel.</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Training and development of employees.</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 Appraisal of performance of employees.</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sz="2400" dirty="0"/>
          </a:p>
        </p:txBody>
      </p:sp>
      <p:pic>
        <p:nvPicPr>
          <p:cNvPr id="14338" name="Picture 2" descr="Free A Woman in a Meeting with Her Colleagues Stock Photo">
            <a:extLst>
              <a:ext uri="{FF2B5EF4-FFF2-40B4-BE49-F238E27FC236}">
                <a16:creationId xmlns:a16="http://schemas.microsoft.com/office/drawing/2014/main" id="{B2FD7AB6-9265-5F63-95F8-4C8073DA942D}"/>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256895" y="818249"/>
            <a:ext cx="3821373" cy="384928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92080BB-3AC6-06E7-1BB7-AA3E15AFE8A1}"/>
              </a:ext>
            </a:extLst>
          </p:cNvPr>
          <p:cNvSpPr txBox="1"/>
          <p:nvPr/>
        </p:nvSpPr>
        <p:spPr>
          <a:xfrm>
            <a:off x="8352430" y="4818277"/>
            <a:ext cx="3725837" cy="538609"/>
          </a:xfrm>
          <a:prstGeom prst="rect">
            <a:avLst/>
          </a:prstGeom>
          <a:noFill/>
        </p:spPr>
        <p:txBody>
          <a:bodyPr wrap="square" rtlCol="0">
            <a:spAutoFit/>
          </a:bodyPr>
          <a:lstStyle/>
          <a:p>
            <a:r>
              <a:rPr lang="en-US" sz="1100" dirty="0"/>
              <a:t>https://www.pexels.com/photo/a-woman-in-a-meeting-with-her-colleagues-8424557</a:t>
            </a:r>
            <a:r>
              <a:rPr lang="en-US" dirty="0"/>
              <a:t>/</a:t>
            </a:r>
          </a:p>
        </p:txBody>
      </p:sp>
    </p:spTree>
    <p:extLst>
      <p:ext uri="{BB962C8B-B14F-4D97-AF65-F5344CB8AC3E}">
        <p14:creationId xmlns:p14="http://schemas.microsoft.com/office/powerpoint/2010/main" val="13661335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E2D26-B936-F3A3-9794-3D74C41E93A5}"/>
              </a:ext>
            </a:extLst>
          </p:cNvPr>
          <p:cNvSpPr>
            <a:spLocks noGrp="1"/>
          </p:cNvSpPr>
          <p:nvPr>
            <p:ph type="title"/>
          </p:nvPr>
        </p:nvSpPr>
        <p:spPr>
          <a:xfrm>
            <a:off x="0" y="1"/>
            <a:ext cx="12192000" cy="1037230"/>
          </a:xfrm>
        </p:spPr>
        <p:txBody>
          <a:bodyPr>
            <a:normAutofit/>
          </a:bodyPr>
          <a:lstStyle/>
          <a:p>
            <a:pPr algn="ctr"/>
            <a:r>
              <a:rPr lang="en-US" sz="2400" b="1" dirty="0">
                <a:latin typeface="Times New Roman" panose="02020603050405020304" pitchFamily="18" charset="0"/>
                <a:cs typeface="Times New Roman" panose="02020603050405020304" pitchFamily="18" charset="0"/>
              </a:rPr>
              <a:t>Summary</a:t>
            </a:r>
          </a:p>
        </p:txBody>
      </p:sp>
      <p:sp>
        <p:nvSpPr>
          <p:cNvPr id="3" name="Content Placeholder 2">
            <a:extLst>
              <a:ext uri="{FF2B5EF4-FFF2-40B4-BE49-F238E27FC236}">
                <a16:creationId xmlns:a16="http://schemas.microsoft.com/office/drawing/2014/main" id="{7609C341-E729-62EB-64B5-DF8E84968605}"/>
              </a:ext>
            </a:extLst>
          </p:cNvPr>
          <p:cNvSpPr>
            <a:spLocks noGrp="1"/>
          </p:cNvSpPr>
          <p:nvPr>
            <p:ph sz="half" idx="1"/>
          </p:nvPr>
        </p:nvSpPr>
        <p:spPr>
          <a:xfrm>
            <a:off x="0" y="1037230"/>
            <a:ext cx="8311486" cy="5820769"/>
          </a:xfrm>
        </p:spPr>
        <p:txBody>
          <a:bodyPr/>
          <a:lstStyle/>
          <a:p>
            <a:pPr marL="0" marR="0" indent="0" algn="just">
              <a:lnSpc>
                <a:spcPct val="115000"/>
              </a:lnSpc>
              <a:spcBef>
                <a:spcPts val="0"/>
              </a:spcBef>
              <a:spcAft>
                <a:spcPts val="0"/>
              </a:spcAft>
              <a:buNone/>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Taking corrective steps such as transfer from one job to another.</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 Social security and welfare of employees.</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indent="0" algn="jus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8. Setting general and specific management policy for organizational relationship</a:t>
            </a:r>
          </a:p>
          <a:p>
            <a:pPr marL="0" indent="0" algn="just">
              <a:buNone/>
            </a:pPr>
            <a:r>
              <a:rPr lang="en-US" sz="2400" kern="0" dirty="0">
                <a:solidFill>
                  <a:srgbClr val="000000"/>
                </a:solidFill>
                <a:latin typeface="Times New Roman" panose="02020603050405020304" pitchFamily="18" charset="0"/>
                <a:cs typeface="Times New Roman" panose="02020603050405020304" pitchFamily="18" charset="0"/>
              </a:rPr>
              <a:t>9. Renumeration</a:t>
            </a:r>
            <a:endParaRPr lang="en-US" sz="2400" dirty="0">
              <a:latin typeface="Times New Roman" panose="02020603050405020304" pitchFamily="18" charset="0"/>
              <a:cs typeface="Times New Roman" panose="02020603050405020304" pitchFamily="18" charset="0"/>
            </a:endParaRPr>
          </a:p>
        </p:txBody>
      </p:sp>
      <p:pic>
        <p:nvPicPr>
          <p:cNvPr id="11266" name="Picture 2" descr="Free Serious colleagues in stylish outfits sitting at table and using laptop while discussing new project in office Stock Photo">
            <a:extLst>
              <a:ext uri="{FF2B5EF4-FFF2-40B4-BE49-F238E27FC236}">
                <a16:creationId xmlns:a16="http://schemas.microsoft.com/office/drawing/2014/main" id="{248139A4-7969-AB75-775D-AE84C2D6930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311486" y="1146413"/>
            <a:ext cx="3880513" cy="30707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BFC8B6A-940D-5ECC-E42A-D4499BE39140}"/>
              </a:ext>
            </a:extLst>
          </p:cNvPr>
          <p:cNvSpPr txBox="1"/>
          <p:nvPr/>
        </p:nvSpPr>
        <p:spPr>
          <a:xfrm>
            <a:off x="8311486" y="4449170"/>
            <a:ext cx="3880513" cy="430887"/>
          </a:xfrm>
          <a:prstGeom prst="rect">
            <a:avLst/>
          </a:prstGeom>
          <a:noFill/>
        </p:spPr>
        <p:txBody>
          <a:bodyPr wrap="square" rtlCol="0">
            <a:spAutoFit/>
          </a:bodyPr>
          <a:lstStyle/>
          <a:p>
            <a:r>
              <a:rPr lang="en-US" sz="1100" dirty="0"/>
              <a:t>https://www.pexels.com/photo/focused-man-working-with-female-colleague-in-office-5325104/</a:t>
            </a:r>
          </a:p>
        </p:txBody>
      </p:sp>
    </p:spTree>
    <p:extLst>
      <p:ext uri="{BB962C8B-B14F-4D97-AF65-F5344CB8AC3E}">
        <p14:creationId xmlns:p14="http://schemas.microsoft.com/office/powerpoint/2010/main" val="12680233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6E7B8-6947-18AC-D914-32F7775A9B3F}"/>
              </a:ext>
            </a:extLst>
          </p:cNvPr>
          <p:cNvSpPr>
            <a:spLocks noGrp="1"/>
          </p:cNvSpPr>
          <p:nvPr>
            <p:ph type="title"/>
          </p:nvPr>
        </p:nvSpPr>
        <p:spPr>
          <a:xfrm>
            <a:off x="0" y="1"/>
            <a:ext cx="12192000" cy="846160"/>
          </a:xfrm>
        </p:spPr>
        <p:txBody>
          <a:bodyPr>
            <a:normAutofit/>
          </a:bodyPr>
          <a:lstStyle/>
          <a:p>
            <a:pPr algn="ctr"/>
            <a:r>
              <a:rPr lang="en-US" sz="2400" b="1" dirty="0">
                <a:latin typeface="Times New Roman" panose="02020603050405020304" pitchFamily="18" charset="0"/>
                <a:cs typeface="Times New Roman" panose="02020603050405020304" pitchFamily="18" charset="0"/>
              </a:rPr>
              <a:t>Summary</a:t>
            </a:r>
            <a:endParaRPr lang="en-US" sz="2400" dirty="0"/>
          </a:p>
        </p:txBody>
      </p:sp>
      <p:sp>
        <p:nvSpPr>
          <p:cNvPr id="3" name="Content Placeholder 2">
            <a:extLst>
              <a:ext uri="{FF2B5EF4-FFF2-40B4-BE49-F238E27FC236}">
                <a16:creationId xmlns:a16="http://schemas.microsoft.com/office/drawing/2014/main" id="{1BCF102E-97DB-EB81-DA14-472F86C6E220}"/>
              </a:ext>
            </a:extLst>
          </p:cNvPr>
          <p:cNvSpPr>
            <a:spLocks noGrp="1"/>
          </p:cNvSpPr>
          <p:nvPr>
            <p:ph sz="half" idx="1"/>
          </p:nvPr>
        </p:nvSpPr>
        <p:spPr>
          <a:xfrm>
            <a:off x="0" y="846161"/>
            <a:ext cx="7807569" cy="6011838"/>
          </a:xfrm>
        </p:spPr>
        <p:txBody>
          <a:bodyPr/>
          <a:lstStyle/>
          <a:p>
            <a:pPr marL="0" marR="0" indent="0" algn="just">
              <a:lnSpc>
                <a:spcPct val="115000"/>
              </a:lnSpc>
              <a:spcBef>
                <a:spcPts val="0"/>
              </a:spcBef>
              <a:spcAft>
                <a:spcPts val="0"/>
              </a:spcAft>
              <a:buNone/>
            </a:pPr>
            <a:r>
              <a:rPr lang="en-US" sz="18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9</a:t>
            </a:r>
            <a:r>
              <a:rPr lang="en-US" sz="24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Reviewing and auditing manpower management in the organization</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10.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Potential appraisal </a:t>
            </a:r>
            <a:r>
              <a:rPr lang="en-US" sz="24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eedback </a:t>
            </a:r>
            <a:r>
              <a:rPr lang="en-US" sz="24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ounseling.</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Role analysis for job occupants.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12.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Job </a:t>
            </a:r>
            <a:r>
              <a:rPr lang="en-US" sz="24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otation.</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4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13.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Quality circle, organization development and quality of working </a:t>
            </a:r>
            <a:r>
              <a:rPr lang="en-US" sz="24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12290" name="Picture 2" descr="Free Man Teaching Woman in Front of Monitor Stock Photo">
            <a:extLst>
              <a:ext uri="{FF2B5EF4-FFF2-40B4-BE49-F238E27FC236}">
                <a16:creationId xmlns:a16="http://schemas.microsoft.com/office/drawing/2014/main" id="{015CAE68-87F4-508C-4B04-FEC85280CD4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271803" y="846162"/>
            <a:ext cx="3742397" cy="323347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CCD7F9A-B195-CB46-61D0-E11FBB0D0B5C}"/>
              </a:ext>
            </a:extLst>
          </p:cNvPr>
          <p:cNvSpPr txBox="1"/>
          <p:nvPr/>
        </p:nvSpPr>
        <p:spPr>
          <a:xfrm>
            <a:off x="8271804" y="4389120"/>
            <a:ext cx="3920196" cy="430887"/>
          </a:xfrm>
          <a:prstGeom prst="rect">
            <a:avLst/>
          </a:prstGeom>
          <a:noFill/>
        </p:spPr>
        <p:txBody>
          <a:bodyPr wrap="square" rtlCol="0">
            <a:spAutoFit/>
          </a:bodyPr>
          <a:lstStyle/>
          <a:p>
            <a:r>
              <a:rPr lang="en-US" sz="1100" dirty="0"/>
              <a:t>https://www.pexels.com/photo/man-teaching-woman-in-front-of-monitor-3285203/</a:t>
            </a:r>
          </a:p>
        </p:txBody>
      </p:sp>
    </p:spTree>
    <p:extLst>
      <p:ext uri="{BB962C8B-B14F-4D97-AF65-F5344CB8AC3E}">
        <p14:creationId xmlns:p14="http://schemas.microsoft.com/office/powerpoint/2010/main" val="4101166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928F6-C638-2219-5AE4-DEF9D71AA227}"/>
              </a:ext>
            </a:extLst>
          </p:cNvPr>
          <p:cNvSpPr>
            <a:spLocks noGrp="1"/>
          </p:cNvSpPr>
          <p:nvPr>
            <p:ph type="title"/>
          </p:nvPr>
        </p:nvSpPr>
        <p:spPr>
          <a:xfrm>
            <a:off x="76200" y="18255"/>
            <a:ext cx="12192000" cy="800611"/>
          </a:xfrm>
        </p:spPr>
        <p:txBody>
          <a:bodyPr>
            <a:normAutofit/>
          </a:bodyPr>
          <a:lstStyle/>
          <a:p>
            <a:pPr algn="ctr"/>
            <a:r>
              <a:rPr lang="en-US" sz="2400" b="1" dirty="0">
                <a:latin typeface="Times New Roman" panose="02020603050405020304" pitchFamily="18" charset="0"/>
                <a:cs typeface="Times New Roman" panose="02020603050405020304" pitchFamily="18" charset="0"/>
              </a:rPr>
              <a:t>Summary</a:t>
            </a:r>
          </a:p>
        </p:txBody>
      </p:sp>
      <p:sp>
        <p:nvSpPr>
          <p:cNvPr id="3" name="Content Placeholder 2">
            <a:extLst>
              <a:ext uri="{FF2B5EF4-FFF2-40B4-BE49-F238E27FC236}">
                <a16:creationId xmlns:a16="http://schemas.microsoft.com/office/drawing/2014/main" id="{256DCDC1-052D-3E2A-B8A3-39C522505E15}"/>
              </a:ext>
            </a:extLst>
          </p:cNvPr>
          <p:cNvSpPr>
            <a:spLocks noGrp="1"/>
          </p:cNvSpPr>
          <p:nvPr>
            <p:ph sz="half" idx="1"/>
          </p:nvPr>
        </p:nvSpPr>
        <p:spPr>
          <a:xfrm>
            <a:off x="0" y="818866"/>
            <a:ext cx="8434316" cy="6020879"/>
          </a:xfrm>
        </p:spPr>
        <p:txBody>
          <a:bodyPr/>
          <a:lstStyle/>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9. Collective bargaining, contract negotiation and grievance handling.</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10. Aiding in the self-development of employees at all levels.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11. Developing and maintaining motivation for workers by providing incentives.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10242" name="Picture 2" descr="Free Concentrated black man grabbing head with hands sitting at table Stock Photo">
            <a:extLst>
              <a:ext uri="{FF2B5EF4-FFF2-40B4-BE49-F238E27FC236}">
                <a16:creationId xmlns:a16="http://schemas.microsoft.com/office/drawing/2014/main" id="{0959C1E4-F412-08DF-0001-77449383782D}"/>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434316" y="818866"/>
            <a:ext cx="3681483" cy="315263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04E46BF-3EAF-1998-8182-B6A264E79DE7}"/>
              </a:ext>
            </a:extLst>
          </p:cNvPr>
          <p:cNvSpPr txBox="1"/>
          <p:nvPr/>
        </p:nvSpPr>
        <p:spPr>
          <a:xfrm>
            <a:off x="8434316" y="4203510"/>
            <a:ext cx="3681483" cy="430887"/>
          </a:xfrm>
          <a:prstGeom prst="rect">
            <a:avLst/>
          </a:prstGeom>
          <a:noFill/>
        </p:spPr>
        <p:txBody>
          <a:bodyPr wrap="square" rtlCol="0">
            <a:spAutoFit/>
          </a:bodyPr>
          <a:lstStyle/>
          <a:p>
            <a:r>
              <a:rPr lang="en-US" sz="1100" dirty="0"/>
              <a:t>https://www.pexels.com/photo/concentrated-black-man-grabbing-head-with-hands-sitting-at-table-7925871/</a:t>
            </a:r>
          </a:p>
        </p:txBody>
      </p:sp>
    </p:spTree>
    <p:extLst>
      <p:ext uri="{BB962C8B-B14F-4D97-AF65-F5344CB8AC3E}">
        <p14:creationId xmlns:p14="http://schemas.microsoft.com/office/powerpoint/2010/main" val="34673520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5D1443-0079-DA28-2FED-AEDE79909886}"/>
              </a:ext>
            </a:extLst>
          </p:cNvPr>
          <p:cNvSpPr>
            <a:spLocks noGrp="1"/>
          </p:cNvSpPr>
          <p:nvPr>
            <p:ph type="title"/>
          </p:nvPr>
        </p:nvSpPr>
        <p:spPr>
          <a:xfrm>
            <a:off x="0" y="1"/>
            <a:ext cx="12192000" cy="968990"/>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6CF36B90-FA24-EE40-3814-88E1AFA9C29A}"/>
              </a:ext>
            </a:extLst>
          </p:cNvPr>
          <p:cNvSpPr>
            <a:spLocks noGrp="1"/>
          </p:cNvSpPr>
          <p:nvPr>
            <p:ph idx="1"/>
          </p:nvPr>
        </p:nvSpPr>
        <p:spPr>
          <a:xfrm>
            <a:off x="-1" y="968992"/>
            <a:ext cx="12191999" cy="5889008"/>
          </a:xfrm>
        </p:spPr>
        <p:txBody>
          <a:bodyPr/>
          <a:lstStyle/>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Handbook of HR Management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practice,Armstrong</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M,Kogan,London,10</a:t>
            </a:r>
            <a:r>
              <a:rPr lang="en-US" sz="2400" kern="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Edition, 2008</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Contemporary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Perspective,Beard</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Well Ian &amp;</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Hlen,Prentice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Hall London ,2008</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Management,Legge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karen,Palgrave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Macmillan London,1995</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Managing Human Resources,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Molaner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C,London,Routledge,1994</a:t>
            </a:r>
          </a:p>
          <a:p>
            <a:pPr marL="0" indent="0" algn="just">
              <a:lnSpc>
                <a:spcPct val="115000"/>
              </a:lnSpc>
              <a:spcBef>
                <a:spcPts val="0"/>
              </a:spcBef>
              <a:spcAft>
                <a:spcPts val="800"/>
              </a:spcAft>
              <a:buNone/>
            </a:pPr>
            <a:r>
              <a:rPr lang="en-US" sz="2400" dirty="0">
                <a:latin typeface="Times New Roman" panose="02020603050405020304" pitchFamily="18" charset="0"/>
                <a:cs typeface="Times New Roman" panose="02020603050405020304" pitchFamily="18" charset="0"/>
              </a:rPr>
              <a:t>Pavel Danilyuk,2021 https://www.pexels.com/photo/a-woman-in-a-meeting-with-her-colleagues-8424557/</a:t>
            </a:r>
          </a:p>
          <a:p>
            <a:pPr marL="0" marR="0" algn="just">
              <a:lnSpc>
                <a:spcPct val="115000"/>
              </a:lnSpc>
              <a:spcBef>
                <a:spcPts val="0"/>
              </a:spcBef>
              <a:spcAft>
                <a:spcPts val="800"/>
              </a:spcAft>
            </a:pP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2004659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FB4B78-2344-3158-236A-C21CD2E8A5C1}"/>
              </a:ext>
            </a:extLst>
          </p:cNvPr>
          <p:cNvSpPr>
            <a:spLocks noGrp="1"/>
          </p:cNvSpPr>
          <p:nvPr>
            <p:ph type="title"/>
          </p:nvPr>
        </p:nvSpPr>
        <p:spPr>
          <a:xfrm>
            <a:off x="0" y="1"/>
            <a:ext cx="12192000" cy="1023581"/>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E55AA737-C41F-843A-7CFE-5592386409E6}"/>
              </a:ext>
            </a:extLst>
          </p:cNvPr>
          <p:cNvSpPr>
            <a:spLocks noGrp="1"/>
          </p:cNvSpPr>
          <p:nvPr>
            <p:ph idx="1"/>
          </p:nvPr>
        </p:nvSpPr>
        <p:spPr>
          <a:xfrm>
            <a:off x="-1" y="1023582"/>
            <a:ext cx="12050973" cy="5834417"/>
          </a:xfrm>
        </p:spPr>
        <p:txBody>
          <a:bodyPr/>
          <a:lstStyle/>
          <a:p>
            <a:pPr marL="0" marR="0" indent="0" algn="just">
              <a:lnSpc>
                <a:spcPct val="115000"/>
              </a:lnSpc>
              <a:spcBef>
                <a:spcPts val="0"/>
              </a:spcBef>
              <a:spcAft>
                <a:spcPts val="80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Mangemngent,Chandra,M,Chadalawada</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Engineering College,2018-2019</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Introduction to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HRM,Stredwick,J,British</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Cataloguing in Publication Data,2005</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Management,Guru</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Jambheshwar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University,Hisar-125001</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Management,Smt.Shyamala</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etl,Calicut</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University,Computer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Section,SDE,2014</a:t>
            </a:r>
          </a:p>
          <a:p>
            <a:pPr marL="0" marR="0" indent="0" algn="just">
              <a:lnSpc>
                <a:spcPct val="115000"/>
              </a:lnSpc>
              <a:spcBef>
                <a:spcPts val="0"/>
              </a:spcBef>
              <a:spcAft>
                <a:spcPts val="800"/>
              </a:spcAft>
              <a:buNone/>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Edith Canva (2019).https://www.pexels.com/photo/photo-of-people-holding-each-other-s-hands-3184433</a:t>
            </a:r>
            <a:r>
              <a:rPr lang="en-US" sz="2400" kern="100" dirty="0">
                <a:effectLst/>
                <a:latin typeface="Aptos" panose="020B0004020202020204" pitchFamily="34" charset="0"/>
                <a:ea typeface="Aptos" panose="020B0004020202020204" pitchFamily="34" charset="0"/>
                <a:cs typeface="Times New Roman" panose="02020603050405020304" pitchFamily="18" charset="0"/>
              </a:rPr>
              <a:t>/</a:t>
            </a:r>
          </a:p>
          <a:p>
            <a:endParaRPr lang="en-US" dirty="0"/>
          </a:p>
        </p:txBody>
      </p:sp>
    </p:spTree>
    <p:extLst>
      <p:ext uri="{BB962C8B-B14F-4D97-AF65-F5344CB8AC3E}">
        <p14:creationId xmlns:p14="http://schemas.microsoft.com/office/powerpoint/2010/main" val="38042205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AF8F9-08B4-CA48-1FE8-4DA4958176C3}"/>
              </a:ext>
            </a:extLst>
          </p:cNvPr>
          <p:cNvSpPr>
            <a:spLocks noGrp="1"/>
          </p:cNvSpPr>
          <p:nvPr>
            <p:ph type="title"/>
          </p:nvPr>
        </p:nvSpPr>
        <p:spPr>
          <a:xfrm>
            <a:off x="0" y="1"/>
            <a:ext cx="12192000" cy="641446"/>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endParaRPr lang="en-US" sz="2400" dirty="0"/>
          </a:p>
        </p:txBody>
      </p:sp>
      <p:sp>
        <p:nvSpPr>
          <p:cNvPr id="3" name="Content Placeholder 2">
            <a:extLst>
              <a:ext uri="{FF2B5EF4-FFF2-40B4-BE49-F238E27FC236}">
                <a16:creationId xmlns:a16="http://schemas.microsoft.com/office/drawing/2014/main" id="{79958F52-E702-875F-1B99-92BBF9814A0B}"/>
              </a:ext>
            </a:extLst>
          </p:cNvPr>
          <p:cNvSpPr>
            <a:spLocks noGrp="1"/>
          </p:cNvSpPr>
          <p:nvPr>
            <p:ph idx="1"/>
          </p:nvPr>
        </p:nvSpPr>
        <p:spPr>
          <a:xfrm>
            <a:off x="0" y="641446"/>
            <a:ext cx="12192000" cy="6216554"/>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Edith Caniva,2019 </a:t>
            </a:r>
            <a:r>
              <a:rPr lang="en-US" sz="2400" dirty="0">
                <a:latin typeface="Times New Roman" panose="02020603050405020304" pitchFamily="18" charset="0"/>
                <a:cs typeface="Times New Roman" panose="02020603050405020304" pitchFamily="18" charset="0"/>
                <a:hlinkClick r:id="rId2"/>
              </a:rPr>
              <a:t>https://www.pexels.com/photo/photo-of-people-looking-on-laptop-3182750/</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Edith Canva ,2023 </a:t>
            </a:r>
            <a:r>
              <a:rPr lang="en-US" sz="2400" dirty="0">
                <a:latin typeface="Times New Roman" panose="02020603050405020304" pitchFamily="18" charset="0"/>
                <a:cs typeface="Times New Roman" panose="02020603050405020304" pitchFamily="18" charset="0"/>
                <a:hlinkClick r:id="rId3"/>
              </a:rPr>
              <a:t>https://www.pexels.com/photo/workers-in-an-office-17713880/</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Edith Canva,2018 </a:t>
            </a:r>
            <a:r>
              <a:rPr lang="en-US" sz="2400" dirty="0">
                <a:latin typeface="Times New Roman" panose="02020603050405020304" pitchFamily="18" charset="0"/>
                <a:cs typeface="Times New Roman" panose="02020603050405020304" pitchFamily="18" charset="0"/>
                <a:hlinkClick r:id="rId4"/>
              </a:rPr>
              <a:t>https://www.pexels.com/photo/man-and-woman-wearing-brown-leather-jackets-984950/</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Edith Canva ,2020 </a:t>
            </a:r>
            <a:r>
              <a:rPr lang="en-US" sz="2400" dirty="0">
                <a:latin typeface="Times New Roman" panose="02020603050405020304" pitchFamily="18" charset="0"/>
                <a:cs typeface="Times New Roman" panose="02020603050405020304" pitchFamily="18" charset="0"/>
                <a:hlinkClick r:id="rId5"/>
              </a:rPr>
              <a:t>https://www.pexels.com/photo/photo-of-women-at-the-meeting-3811082/</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err="1">
                <a:latin typeface="Times New Roman" panose="02020603050405020304" pitchFamily="18" charset="0"/>
                <a:cs typeface="Times New Roman" panose="02020603050405020304" pitchFamily="18" charset="0"/>
              </a:rPr>
              <a:t>Cottonbro</a:t>
            </a:r>
            <a:r>
              <a:rPr lang="en-US" sz="2400" dirty="0">
                <a:latin typeface="Times New Roman" panose="02020603050405020304" pitchFamily="18" charset="0"/>
                <a:cs typeface="Times New Roman" panose="02020603050405020304" pitchFamily="18" charset="0"/>
              </a:rPr>
              <a:t> Studio,2019, </a:t>
            </a:r>
            <a:r>
              <a:rPr lang="en-US" sz="2400" dirty="0">
                <a:latin typeface="Times New Roman" panose="02020603050405020304" pitchFamily="18" charset="0"/>
                <a:cs typeface="Times New Roman" panose="02020603050405020304" pitchFamily="18" charset="0"/>
                <a:hlinkClick r:id="rId6"/>
              </a:rPr>
              <a:t>https://www.pexels.com/photo/women-and-men-standing-near-table-3205568/</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err="1">
                <a:latin typeface="Times New Roman" panose="02020603050405020304" pitchFamily="18" charset="0"/>
                <a:cs typeface="Times New Roman" panose="02020603050405020304" pitchFamily="18" charset="0"/>
              </a:rPr>
              <a:t>Chevanon</a:t>
            </a:r>
            <a:r>
              <a:rPr lang="en-US" sz="2400" dirty="0">
                <a:latin typeface="Times New Roman" panose="02020603050405020304" pitchFamily="18" charset="0"/>
                <a:cs typeface="Times New Roman" panose="02020603050405020304" pitchFamily="18" charset="0"/>
              </a:rPr>
              <a:t> Photography ,2018 https://www.pexels.com/photo/woman-wears-yellow-hard-hat-holding-vehicle-part-1108101/</a:t>
            </a:r>
          </a:p>
        </p:txBody>
      </p:sp>
    </p:spTree>
    <p:extLst>
      <p:ext uri="{BB962C8B-B14F-4D97-AF65-F5344CB8AC3E}">
        <p14:creationId xmlns:p14="http://schemas.microsoft.com/office/powerpoint/2010/main" val="26732295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34B52-BCAE-9A8B-3125-9A6FA41A28C5}"/>
              </a:ext>
            </a:extLst>
          </p:cNvPr>
          <p:cNvSpPr>
            <a:spLocks noGrp="1"/>
          </p:cNvSpPr>
          <p:nvPr>
            <p:ph type="title"/>
          </p:nvPr>
        </p:nvSpPr>
        <p:spPr>
          <a:xfrm>
            <a:off x="0" y="1"/>
            <a:ext cx="12192000" cy="1160059"/>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endParaRPr lang="en-US" sz="2400" dirty="0"/>
          </a:p>
        </p:txBody>
      </p:sp>
      <p:sp>
        <p:nvSpPr>
          <p:cNvPr id="3" name="Content Placeholder 2">
            <a:extLst>
              <a:ext uri="{FF2B5EF4-FFF2-40B4-BE49-F238E27FC236}">
                <a16:creationId xmlns:a16="http://schemas.microsoft.com/office/drawing/2014/main" id="{CE37CF63-6E03-D77B-3FAB-AC53D40B61A4}"/>
              </a:ext>
            </a:extLst>
          </p:cNvPr>
          <p:cNvSpPr>
            <a:spLocks noGrp="1"/>
          </p:cNvSpPr>
          <p:nvPr>
            <p:ph idx="1"/>
          </p:nvPr>
        </p:nvSpPr>
        <p:spPr>
          <a:xfrm>
            <a:off x="0" y="1160060"/>
            <a:ext cx="12192000" cy="5697939"/>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Edith Canva,2020 </a:t>
            </a:r>
            <a:r>
              <a:rPr lang="en-US" sz="2400" dirty="0">
                <a:latin typeface="Times New Roman" panose="02020603050405020304" pitchFamily="18" charset="0"/>
                <a:cs typeface="Times New Roman" panose="02020603050405020304" pitchFamily="18" charset="0"/>
                <a:hlinkClick r:id="rId2"/>
              </a:rPr>
              <a:t>https://www.pexels.com/photo/concentrated-black-man-grabbing-head-with-hands-sitting-at-table-7925871/</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Anna Shvets,2020 </a:t>
            </a:r>
            <a:r>
              <a:rPr lang="en-US" sz="2400" dirty="0">
                <a:latin typeface="Times New Roman" panose="02020603050405020304" pitchFamily="18" charset="0"/>
                <a:cs typeface="Times New Roman" panose="02020603050405020304" pitchFamily="18" charset="0"/>
                <a:hlinkClick r:id="rId3"/>
              </a:rPr>
              <a:t>https://www.pexels.com/photo/focused-man-working-with-female-colleague-in-office-5325104/</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Edith Canva,2019 </a:t>
            </a:r>
            <a:r>
              <a:rPr lang="en-US" sz="2400" dirty="0">
                <a:latin typeface="Times New Roman" panose="02020603050405020304" pitchFamily="18" charset="0"/>
                <a:cs typeface="Times New Roman" panose="02020603050405020304" pitchFamily="18" charset="0"/>
                <a:hlinkClick r:id="rId4"/>
              </a:rPr>
              <a:t>https://www.pexels.com/photo/man-teaching-woman-in-front-of-monitor-3285203/</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Edith Canva 2021, https://www.pexels.com/photo/graduate-student-destroying-diploma-9829320/</a:t>
            </a:r>
          </a:p>
        </p:txBody>
      </p:sp>
    </p:spTree>
    <p:extLst>
      <p:ext uri="{BB962C8B-B14F-4D97-AF65-F5344CB8AC3E}">
        <p14:creationId xmlns:p14="http://schemas.microsoft.com/office/powerpoint/2010/main" val="4469460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283</TotalTime>
  <Words>2560</Words>
  <Application>Microsoft Office PowerPoint</Application>
  <PresentationFormat>Widescreen</PresentationFormat>
  <Paragraphs>162</Paragraphs>
  <Slides>32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Aptos</vt:lpstr>
      <vt:lpstr>Aptos Display</vt:lpstr>
      <vt:lpstr>Arial</vt:lpstr>
      <vt:lpstr>Symbol</vt:lpstr>
      <vt:lpstr>Times New Roman</vt:lpstr>
      <vt:lpstr>Office Theme</vt:lpstr>
      <vt:lpstr>COURSE: PRINCIPLES OF HUMAN RESOURCE MANAGEMENT </vt:lpstr>
      <vt:lpstr>What is Human Resource Management </vt:lpstr>
      <vt:lpstr>Human Resource Management </vt:lpstr>
      <vt:lpstr>HRM Basic elements</vt:lpstr>
      <vt:lpstr>HRM Basic elements</vt:lpstr>
      <vt:lpstr>The scope of HRM </vt:lpstr>
      <vt:lpstr>Activities of HRM</vt:lpstr>
      <vt:lpstr>HRM Activities</vt:lpstr>
      <vt:lpstr>HRM Activities</vt:lpstr>
      <vt:lpstr>HRM Activities</vt:lpstr>
      <vt:lpstr>HRM Activities</vt:lpstr>
      <vt:lpstr>HRM Activities</vt:lpstr>
      <vt:lpstr>HRM Activities</vt:lpstr>
      <vt:lpstr>HRM Activities</vt:lpstr>
      <vt:lpstr>HRM Activities</vt:lpstr>
      <vt:lpstr>HRM Objectives</vt:lpstr>
      <vt:lpstr>HRM Objectives</vt:lpstr>
      <vt:lpstr>HRM Objectives</vt:lpstr>
      <vt:lpstr>HRM Objectives</vt:lpstr>
      <vt:lpstr>HRM Objectives</vt:lpstr>
      <vt:lpstr>HRM Objectives</vt:lpstr>
      <vt:lpstr>HRM Objectives</vt:lpstr>
      <vt:lpstr>HRM Objectives</vt:lpstr>
      <vt:lpstr>HRM Objectives</vt:lpstr>
      <vt:lpstr>Summary</vt:lpstr>
      <vt:lpstr>Summary</vt:lpstr>
      <vt:lpstr>Summary</vt:lpstr>
      <vt:lpstr>Summary</vt:lpstr>
      <vt:lpstr>References</vt:lpstr>
      <vt:lpstr>References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PRINCIPLES OF HUMAN RESOURCE MANAGEMENT </dc:title>
  <dc:creator>Dr. Lucy K. Kirima</dc:creator>
  <cp:lastModifiedBy>Dr. Lucy K. Kirima</cp:lastModifiedBy>
  <cp:revision>84</cp:revision>
  <dcterms:created xsi:type="dcterms:W3CDTF">2024-03-29T08:19:52Z</dcterms:created>
  <dcterms:modified xsi:type="dcterms:W3CDTF">2024-04-02T14:59:51Z</dcterms:modified>
</cp:coreProperties>
</file>