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8" r:id="rId12"/>
    <p:sldId id="269" r:id="rId13"/>
    <p:sldId id="270" r:id="rId14"/>
    <p:sldId id="267" r:id="rId15"/>
    <p:sldId id="271" r:id="rId16"/>
    <p:sldId id="272" r:id="rId17"/>
    <p:sldId id="287"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8" r:id="rId33"/>
    <p:sldId id="28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8725D-016F-B2A5-EA95-3CBD142F09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90E620D-50E8-3654-9C36-453591FEE3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8B58D86-E13E-FF8E-0EDA-5ACCCDB8CC34}"/>
              </a:ext>
            </a:extLst>
          </p:cNvPr>
          <p:cNvSpPr>
            <a:spLocks noGrp="1"/>
          </p:cNvSpPr>
          <p:nvPr>
            <p:ph type="dt" sz="half" idx="10"/>
          </p:nvPr>
        </p:nvSpPr>
        <p:spPr/>
        <p:txBody>
          <a:bodyPr/>
          <a:lstStyle/>
          <a:p>
            <a:fld id="{DC30D5BB-9B8D-4897-824E-3010C4D13C5B}" type="datetimeFigureOut">
              <a:rPr lang="en-US" smtClean="0"/>
              <a:t>4/2/2024</a:t>
            </a:fld>
            <a:endParaRPr lang="en-US"/>
          </a:p>
        </p:txBody>
      </p:sp>
      <p:sp>
        <p:nvSpPr>
          <p:cNvPr id="5" name="Footer Placeholder 4">
            <a:extLst>
              <a:ext uri="{FF2B5EF4-FFF2-40B4-BE49-F238E27FC236}">
                <a16:creationId xmlns:a16="http://schemas.microsoft.com/office/drawing/2014/main" id="{B48ED6FB-5036-7E0A-D8DE-C04D2C17B5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280129-D5C1-9B4E-393E-8F0A6528E941}"/>
              </a:ext>
            </a:extLst>
          </p:cNvPr>
          <p:cNvSpPr>
            <a:spLocks noGrp="1"/>
          </p:cNvSpPr>
          <p:nvPr>
            <p:ph type="sldNum" sz="quarter" idx="12"/>
          </p:nvPr>
        </p:nvSpPr>
        <p:spPr/>
        <p:txBody>
          <a:bodyPr/>
          <a:lstStyle/>
          <a:p>
            <a:fld id="{4EB382C6-7A8A-4A14-B61C-590E8D80E57D}" type="slidenum">
              <a:rPr lang="en-US" smtClean="0"/>
              <a:t>‹#›</a:t>
            </a:fld>
            <a:endParaRPr lang="en-US"/>
          </a:p>
        </p:txBody>
      </p:sp>
    </p:spTree>
    <p:extLst>
      <p:ext uri="{BB962C8B-B14F-4D97-AF65-F5344CB8AC3E}">
        <p14:creationId xmlns:p14="http://schemas.microsoft.com/office/powerpoint/2010/main" val="1669906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89872-52CF-F2F7-4C8F-408B57CF0A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FF30E4-3C36-ABFA-704E-DE77B00FC9F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36A854-9274-0F0E-D131-1B3F2C9332C1}"/>
              </a:ext>
            </a:extLst>
          </p:cNvPr>
          <p:cNvSpPr>
            <a:spLocks noGrp="1"/>
          </p:cNvSpPr>
          <p:nvPr>
            <p:ph type="dt" sz="half" idx="10"/>
          </p:nvPr>
        </p:nvSpPr>
        <p:spPr/>
        <p:txBody>
          <a:bodyPr/>
          <a:lstStyle/>
          <a:p>
            <a:fld id="{DC30D5BB-9B8D-4897-824E-3010C4D13C5B}" type="datetimeFigureOut">
              <a:rPr lang="en-US" smtClean="0"/>
              <a:t>4/2/2024</a:t>
            </a:fld>
            <a:endParaRPr lang="en-US"/>
          </a:p>
        </p:txBody>
      </p:sp>
      <p:sp>
        <p:nvSpPr>
          <p:cNvPr id="5" name="Footer Placeholder 4">
            <a:extLst>
              <a:ext uri="{FF2B5EF4-FFF2-40B4-BE49-F238E27FC236}">
                <a16:creationId xmlns:a16="http://schemas.microsoft.com/office/drawing/2014/main" id="{13FCC73A-1CC2-D27E-323D-F1F4BE4BCF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C254C4-F404-0A24-CCE3-EBAFC8E635F4}"/>
              </a:ext>
            </a:extLst>
          </p:cNvPr>
          <p:cNvSpPr>
            <a:spLocks noGrp="1"/>
          </p:cNvSpPr>
          <p:nvPr>
            <p:ph type="sldNum" sz="quarter" idx="12"/>
          </p:nvPr>
        </p:nvSpPr>
        <p:spPr/>
        <p:txBody>
          <a:bodyPr/>
          <a:lstStyle/>
          <a:p>
            <a:fld id="{4EB382C6-7A8A-4A14-B61C-590E8D80E57D}" type="slidenum">
              <a:rPr lang="en-US" smtClean="0"/>
              <a:t>‹#›</a:t>
            </a:fld>
            <a:endParaRPr lang="en-US"/>
          </a:p>
        </p:txBody>
      </p:sp>
    </p:spTree>
    <p:extLst>
      <p:ext uri="{BB962C8B-B14F-4D97-AF65-F5344CB8AC3E}">
        <p14:creationId xmlns:p14="http://schemas.microsoft.com/office/powerpoint/2010/main" val="2957403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7D99F-D6B0-A78C-F5C9-2103414D7A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B4DCF76-FB5D-0AAA-2E9D-5BE98E67780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870A8D7-6185-794D-49D0-CAF7B77D7995}"/>
              </a:ext>
            </a:extLst>
          </p:cNvPr>
          <p:cNvSpPr>
            <a:spLocks noGrp="1"/>
          </p:cNvSpPr>
          <p:nvPr>
            <p:ph type="dt" sz="half" idx="10"/>
          </p:nvPr>
        </p:nvSpPr>
        <p:spPr/>
        <p:txBody>
          <a:bodyPr/>
          <a:lstStyle/>
          <a:p>
            <a:fld id="{DC30D5BB-9B8D-4897-824E-3010C4D13C5B}" type="datetimeFigureOut">
              <a:rPr lang="en-US" smtClean="0"/>
              <a:t>4/2/2024</a:t>
            </a:fld>
            <a:endParaRPr lang="en-US"/>
          </a:p>
        </p:txBody>
      </p:sp>
      <p:sp>
        <p:nvSpPr>
          <p:cNvPr id="5" name="Footer Placeholder 4">
            <a:extLst>
              <a:ext uri="{FF2B5EF4-FFF2-40B4-BE49-F238E27FC236}">
                <a16:creationId xmlns:a16="http://schemas.microsoft.com/office/drawing/2014/main" id="{C3B98F68-8C5B-027C-A0FE-4A4B4E281B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833148-FD2B-43D6-ED79-F6F38F81914F}"/>
              </a:ext>
            </a:extLst>
          </p:cNvPr>
          <p:cNvSpPr>
            <a:spLocks noGrp="1"/>
          </p:cNvSpPr>
          <p:nvPr>
            <p:ph type="sldNum" sz="quarter" idx="12"/>
          </p:nvPr>
        </p:nvSpPr>
        <p:spPr/>
        <p:txBody>
          <a:bodyPr/>
          <a:lstStyle/>
          <a:p>
            <a:fld id="{4EB382C6-7A8A-4A14-B61C-590E8D80E57D}" type="slidenum">
              <a:rPr lang="en-US" smtClean="0"/>
              <a:t>‹#›</a:t>
            </a:fld>
            <a:endParaRPr lang="en-US"/>
          </a:p>
        </p:txBody>
      </p:sp>
    </p:spTree>
    <p:extLst>
      <p:ext uri="{BB962C8B-B14F-4D97-AF65-F5344CB8AC3E}">
        <p14:creationId xmlns:p14="http://schemas.microsoft.com/office/powerpoint/2010/main" val="2475560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AD76-EC72-5672-29F1-65587E0AD6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B80C0C0-A9D0-6B69-2415-C5C159D3AC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93EE116-B1D1-E1BE-7C25-A4C8E6AA4E1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5152CBF-C1A2-FBA5-53CE-C372B23B4590}"/>
              </a:ext>
            </a:extLst>
          </p:cNvPr>
          <p:cNvSpPr>
            <a:spLocks noGrp="1"/>
          </p:cNvSpPr>
          <p:nvPr>
            <p:ph type="dt" sz="half" idx="10"/>
          </p:nvPr>
        </p:nvSpPr>
        <p:spPr/>
        <p:txBody>
          <a:bodyPr/>
          <a:lstStyle/>
          <a:p>
            <a:fld id="{DC30D5BB-9B8D-4897-824E-3010C4D13C5B}" type="datetimeFigureOut">
              <a:rPr lang="en-US" smtClean="0"/>
              <a:t>4/2/2024</a:t>
            </a:fld>
            <a:endParaRPr lang="en-US"/>
          </a:p>
        </p:txBody>
      </p:sp>
      <p:sp>
        <p:nvSpPr>
          <p:cNvPr id="6" name="Footer Placeholder 5">
            <a:extLst>
              <a:ext uri="{FF2B5EF4-FFF2-40B4-BE49-F238E27FC236}">
                <a16:creationId xmlns:a16="http://schemas.microsoft.com/office/drawing/2014/main" id="{EA2DD661-C42E-7E90-3D4C-F2DACBD98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B0462DA-5FCB-6697-552B-DDB4B6D3D3F0}"/>
              </a:ext>
            </a:extLst>
          </p:cNvPr>
          <p:cNvSpPr>
            <a:spLocks noGrp="1"/>
          </p:cNvSpPr>
          <p:nvPr>
            <p:ph type="sldNum" sz="quarter" idx="12"/>
          </p:nvPr>
        </p:nvSpPr>
        <p:spPr/>
        <p:txBody>
          <a:bodyPr/>
          <a:lstStyle/>
          <a:p>
            <a:fld id="{4EB382C6-7A8A-4A14-B61C-590E8D80E57D}" type="slidenum">
              <a:rPr lang="en-US" smtClean="0"/>
              <a:t>‹#›</a:t>
            </a:fld>
            <a:endParaRPr lang="en-US"/>
          </a:p>
        </p:txBody>
      </p:sp>
    </p:spTree>
    <p:extLst>
      <p:ext uri="{BB962C8B-B14F-4D97-AF65-F5344CB8AC3E}">
        <p14:creationId xmlns:p14="http://schemas.microsoft.com/office/powerpoint/2010/main" val="3585014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C89AA-878D-54D4-DBBC-BECEB4E8919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E0AD5C-A8AD-5AB8-2EA0-E34221A4EF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235E28-5F35-8CD8-B583-7F54904C09F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C49AD55-C0C7-7246-2D81-EB6CDDC998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3CC8FF8-9640-F47A-B46E-01FE4621106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C1C094-59E1-5D4B-97D2-8E50FC5642CD}"/>
              </a:ext>
            </a:extLst>
          </p:cNvPr>
          <p:cNvSpPr>
            <a:spLocks noGrp="1"/>
          </p:cNvSpPr>
          <p:nvPr>
            <p:ph type="dt" sz="half" idx="10"/>
          </p:nvPr>
        </p:nvSpPr>
        <p:spPr/>
        <p:txBody>
          <a:bodyPr/>
          <a:lstStyle/>
          <a:p>
            <a:fld id="{DC30D5BB-9B8D-4897-824E-3010C4D13C5B}" type="datetimeFigureOut">
              <a:rPr lang="en-US" smtClean="0"/>
              <a:t>4/2/2024</a:t>
            </a:fld>
            <a:endParaRPr lang="en-US"/>
          </a:p>
        </p:txBody>
      </p:sp>
      <p:sp>
        <p:nvSpPr>
          <p:cNvPr id="8" name="Footer Placeholder 7">
            <a:extLst>
              <a:ext uri="{FF2B5EF4-FFF2-40B4-BE49-F238E27FC236}">
                <a16:creationId xmlns:a16="http://schemas.microsoft.com/office/drawing/2014/main" id="{850A7035-FE43-A899-1E50-375E0F10EC0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14534D5-937C-683E-2A74-07EDA1298F94}"/>
              </a:ext>
            </a:extLst>
          </p:cNvPr>
          <p:cNvSpPr>
            <a:spLocks noGrp="1"/>
          </p:cNvSpPr>
          <p:nvPr>
            <p:ph type="sldNum" sz="quarter" idx="12"/>
          </p:nvPr>
        </p:nvSpPr>
        <p:spPr/>
        <p:txBody>
          <a:bodyPr/>
          <a:lstStyle/>
          <a:p>
            <a:fld id="{4EB382C6-7A8A-4A14-B61C-590E8D80E57D}" type="slidenum">
              <a:rPr lang="en-US" smtClean="0"/>
              <a:t>‹#›</a:t>
            </a:fld>
            <a:endParaRPr lang="en-US"/>
          </a:p>
        </p:txBody>
      </p:sp>
    </p:spTree>
    <p:extLst>
      <p:ext uri="{BB962C8B-B14F-4D97-AF65-F5344CB8AC3E}">
        <p14:creationId xmlns:p14="http://schemas.microsoft.com/office/powerpoint/2010/main" val="623075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19279-9BE0-05D9-5ACE-C71D69A9B1F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377E363-D969-52C3-6FC1-A10F75967C54}"/>
              </a:ext>
            </a:extLst>
          </p:cNvPr>
          <p:cNvSpPr>
            <a:spLocks noGrp="1"/>
          </p:cNvSpPr>
          <p:nvPr>
            <p:ph type="dt" sz="half" idx="10"/>
          </p:nvPr>
        </p:nvSpPr>
        <p:spPr/>
        <p:txBody>
          <a:bodyPr/>
          <a:lstStyle/>
          <a:p>
            <a:fld id="{DC30D5BB-9B8D-4897-824E-3010C4D13C5B}" type="datetimeFigureOut">
              <a:rPr lang="en-US" smtClean="0"/>
              <a:t>4/2/2024</a:t>
            </a:fld>
            <a:endParaRPr lang="en-US"/>
          </a:p>
        </p:txBody>
      </p:sp>
      <p:sp>
        <p:nvSpPr>
          <p:cNvPr id="4" name="Footer Placeholder 3">
            <a:extLst>
              <a:ext uri="{FF2B5EF4-FFF2-40B4-BE49-F238E27FC236}">
                <a16:creationId xmlns:a16="http://schemas.microsoft.com/office/drawing/2014/main" id="{71A3ECB4-78F5-E751-0C17-84BAA65E246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72F93-2DED-1A43-1406-E18E4B47A01B}"/>
              </a:ext>
            </a:extLst>
          </p:cNvPr>
          <p:cNvSpPr>
            <a:spLocks noGrp="1"/>
          </p:cNvSpPr>
          <p:nvPr>
            <p:ph type="sldNum" sz="quarter" idx="12"/>
          </p:nvPr>
        </p:nvSpPr>
        <p:spPr/>
        <p:txBody>
          <a:bodyPr/>
          <a:lstStyle/>
          <a:p>
            <a:fld id="{4EB382C6-7A8A-4A14-B61C-590E8D80E57D}" type="slidenum">
              <a:rPr lang="en-US" smtClean="0"/>
              <a:t>‹#›</a:t>
            </a:fld>
            <a:endParaRPr lang="en-US"/>
          </a:p>
        </p:txBody>
      </p:sp>
    </p:spTree>
    <p:extLst>
      <p:ext uri="{BB962C8B-B14F-4D97-AF65-F5344CB8AC3E}">
        <p14:creationId xmlns:p14="http://schemas.microsoft.com/office/powerpoint/2010/main" val="2572382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A2F5DD-D3D1-9337-F3C0-A6CB8009FA51}"/>
              </a:ext>
            </a:extLst>
          </p:cNvPr>
          <p:cNvSpPr>
            <a:spLocks noGrp="1"/>
          </p:cNvSpPr>
          <p:nvPr>
            <p:ph type="dt" sz="half" idx="10"/>
          </p:nvPr>
        </p:nvSpPr>
        <p:spPr/>
        <p:txBody>
          <a:bodyPr/>
          <a:lstStyle/>
          <a:p>
            <a:fld id="{DC30D5BB-9B8D-4897-824E-3010C4D13C5B}" type="datetimeFigureOut">
              <a:rPr lang="en-US" smtClean="0"/>
              <a:t>4/2/2024</a:t>
            </a:fld>
            <a:endParaRPr lang="en-US"/>
          </a:p>
        </p:txBody>
      </p:sp>
      <p:sp>
        <p:nvSpPr>
          <p:cNvPr id="3" name="Footer Placeholder 2">
            <a:extLst>
              <a:ext uri="{FF2B5EF4-FFF2-40B4-BE49-F238E27FC236}">
                <a16:creationId xmlns:a16="http://schemas.microsoft.com/office/drawing/2014/main" id="{B8E36FE3-4021-BD19-291A-36DBBC7C664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B0A8D87-F159-F140-77F9-E687691D8C36}"/>
              </a:ext>
            </a:extLst>
          </p:cNvPr>
          <p:cNvSpPr>
            <a:spLocks noGrp="1"/>
          </p:cNvSpPr>
          <p:nvPr>
            <p:ph type="sldNum" sz="quarter" idx="12"/>
          </p:nvPr>
        </p:nvSpPr>
        <p:spPr/>
        <p:txBody>
          <a:bodyPr/>
          <a:lstStyle/>
          <a:p>
            <a:fld id="{4EB382C6-7A8A-4A14-B61C-590E8D80E57D}" type="slidenum">
              <a:rPr lang="en-US" smtClean="0"/>
              <a:t>‹#›</a:t>
            </a:fld>
            <a:endParaRPr lang="en-US"/>
          </a:p>
        </p:txBody>
      </p:sp>
    </p:spTree>
    <p:extLst>
      <p:ext uri="{BB962C8B-B14F-4D97-AF65-F5344CB8AC3E}">
        <p14:creationId xmlns:p14="http://schemas.microsoft.com/office/powerpoint/2010/main" val="1225292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25D69-044D-EE79-FF81-80B6198F30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161C86D-3649-3A10-E1D3-B36049D40C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0A6770-C88B-675D-AB82-9D9D9425F1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BC9E119-4401-2A28-85F6-26A82709A046}"/>
              </a:ext>
            </a:extLst>
          </p:cNvPr>
          <p:cNvSpPr>
            <a:spLocks noGrp="1"/>
          </p:cNvSpPr>
          <p:nvPr>
            <p:ph type="dt" sz="half" idx="10"/>
          </p:nvPr>
        </p:nvSpPr>
        <p:spPr/>
        <p:txBody>
          <a:bodyPr/>
          <a:lstStyle/>
          <a:p>
            <a:fld id="{DC30D5BB-9B8D-4897-824E-3010C4D13C5B}" type="datetimeFigureOut">
              <a:rPr lang="en-US" smtClean="0"/>
              <a:t>4/2/2024</a:t>
            </a:fld>
            <a:endParaRPr lang="en-US"/>
          </a:p>
        </p:txBody>
      </p:sp>
      <p:sp>
        <p:nvSpPr>
          <p:cNvPr id="6" name="Footer Placeholder 5">
            <a:extLst>
              <a:ext uri="{FF2B5EF4-FFF2-40B4-BE49-F238E27FC236}">
                <a16:creationId xmlns:a16="http://schemas.microsoft.com/office/drawing/2014/main" id="{A4CF48DE-A741-C61A-083D-78EE3A1A0F6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182B71-4625-59CC-2C1F-4A81335CFFFE}"/>
              </a:ext>
            </a:extLst>
          </p:cNvPr>
          <p:cNvSpPr>
            <a:spLocks noGrp="1"/>
          </p:cNvSpPr>
          <p:nvPr>
            <p:ph type="sldNum" sz="quarter" idx="12"/>
          </p:nvPr>
        </p:nvSpPr>
        <p:spPr/>
        <p:txBody>
          <a:bodyPr/>
          <a:lstStyle/>
          <a:p>
            <a:fld id="{4EB382C6-7A8A-4A14-B61C-590E8D80E57D}" type="slidenum">
              <a:rPr lang="en-US" smtClean="0"/>
              <a:t>‹#›</a:t>
            </a:fld>
            <a:endParaRPr lang="en-US"/>
          </a:p>
        </p:txBody>
      </p:sp>
    </p:spTree>
    <p:extLst>
      <p:ext uri="{BB962C8B-B14F-4D97-AF65-F5344CB8AC3E}">
        <p14:creationId xmlns:p14="http://schemas.microsoft.com/office/powerpoint/2010/main" val="14152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12EEB-FCE5-906F-962F-EE0507D838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D6E8A87-7399-3109-CD17-BA08726A9E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FC2B729-3907-4B71-545E-02D69FA3BB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0C620E-A916-2602-288C-E365147B4815}"/>
              </a:ext>
            </a:extLst>
          </p:cNvPr>
          <p:cNvSpPr>
            <a:spLocks noGrp="1"/>
          </p:cNvSpPr>
          <p:nvPr>
            <p:ph type="dt" sz="half" idx="10"/>
          </p:nvPr>
        </p:nvSpPr>
        <p:spPr/>
        <p:txBody>
          <a:bodyPr/>
          <a:lstStyle/>
          <a:p>
            <a:fld id="{DC30D5BB-9B8D-4897-824E-3010C4D13C5B}" type="datetimeFigureOut">
              <a:rPr lang="en-US" smtClean="0"/>
              <a:t>4/2/2024</a:t>
            </a:fld>
            <a:endParaRPr lang="en-US"/>
          </a:p>
        </p:txBody>
      </p:sp>
      <p:sp>
        <p:nvSpPr>
          <p:cNvPr id="6" name="Footer Placeholder 5">
            <a:extLst>
              <a:ext uri="{FF2B5EF4-FFF2-40B4-BE49-F238E27FC236}">
                <a16:creationId xmlns:a16="http://schemas.microsoft.com/office/drawing/2014/main" id="{62454C2B-F1E0-FD5C-EC51-B1B9C48BF6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CE0B56-2236-8A19-23D3-ACC21AFF706B}"/>
              </a:ext>
            </a:extLst>
          </p:cNvPr>
          <p:cNvSpPr>
            <a:spLocks noGrp="1"/>
          </p:cNvSpPr>
          <p:nvPr>
            <p:ph type="sldNum" sz="quarter" idx="12"/>
          </p:nvPr>
        </p:nvSpPr>
        <p:spPr/>
        <p:txBody>
          <a:bodyPr/>
          <a:lstStyle/>
          <a:p>
            <a:fld id="{4EB382C6-7A8A-4A14-B61C-590E8D80E57D}" type="slidenum">
              <a:rPr lang="en-US" smtClean="0"/>
              <a:t>‹#›</a:t>
            </a:fld>
            <a:endParaRPr lang="en-US"/>
          </a:p>
        </p:txBody>
      </p:sp>
    </p:spTree>
    <p:extLst>
      <p:ext uri="{BB962C8B-B14F-4D97-AF65-F5344CB8AC3E}">
        <p14:creationId xmlns:p14="http://schemas.microsoft.com/office/powerpoint/2010/main" val="2417122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DBE55-6083-38DE-CA22-B878D153AD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4335A18-07BE-1E38-692F-3346FAE0BD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5CDCBD-5A96-828D-4143-228916D92610}"/>
              </a:ext>
            </a:extLst>
          </p:cNvPr>
          <p:cNvSpPr>
            <a:spLocks noGrp="1"/>
          </p:cNvSpPr>
          <p:nvPr>
            <p:ph type="dt" sz="half" idx="10"/>
          </p:nvPr>
        </p:nvSpPr>
        <p:spPr/>
        <p:txBody>
          <a:bodyPr/>
          <a:lstStyle/>
          <a:p>
            <a:fld id="{DC30D5BB-9B8D-4897-824E-3010C4D13C5B}" type="datetimeFigureOut">
              <a:rPr lang="en-US" smtClean="0"/>
              <a:t>4/2/2024</a:t>
            </a:fld>
            <a:endParaRPr lang="en-US"/>
          </a:p>
        </p:txBody>
      </p:sp>
      <p:sp>
        <p:nvSpPr>
          <p:cNvPr id="5" name="Footer Placeholder 4">
            <a:extLst>
              <a:ext uri="{FF2B5EF4-FFF2-40B4-BE49-F238E27FC236}">
                <a16:creationId xmlns:a16="http://schemas.microsoft.com/office/drawing/2014/main" id="{FC713010-DA7F-BD50-7445-ACBA67FD5E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9C0C38-C17B-D692-0736-D6BBFE547777}"/>
              </a:ext>
            </a:extLst>
          </p:cNvPr>
          <p:cNvSpPr>
            <a:spLocks noGrp="1"/>
          </p:cNvSpPr>
          <p:nvPr>
            <p:ph type="sldNum" sz="quarter" idx="12"/>
          </p:nvPr>
        </p:nvSpPr>
        <p:spPr/>
        <p:txBody>
          <a:bodyPr/>
          <a:lstStyle/>
          <a:p>
            <a:fld id="{4EB382C6-7A8A-4A14-B61C-590E8D80E57D}" type="slidenum">
              <a:rPr lang="en-US" smtClean="0"/>
              <a:t>‹#›</a:t>
            </a:fld>
            <a:endParaRPr lang="en-US"/>
          </a:p>
        </p:txBody>
      </p:sp>
    </p:spTree>
    <p:extLst>
      <p:ext uri="{BB962C8B-B14F-4D97-AF65-F5344CB8AC3E}">
        <p14:creationId xmlns:p14="http://schemas.microsoft.com/office/powerpoint/2010/main" val="13835054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3AD5BF-E0EA-9388-D5DD-3F61455946E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D7F71B8-340E-6B87-E5CB-73F850419E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5F2683-737D-B397-4D46-45896FF12563}"/>
              </a:ext>
            </a:extLst>
          </p:cNvPr>
          <p:cNvSpPr>
            <a:spLocks noGrp="1"/>
          </p:cNvSpPr>
          <p:nvPr>
            <p:ph type="dt" sz="half" idx="10"/>
          </p:nvPr>
        </p:nvSpPr>
        <p:spPr/>
        <p:txBody>
          <a:bodyPr/>
          <a:lstStyle/>
          <a:p>
            <a:fld id="{DC30D5BB-9B8D-4897-824E-3010C4D13C5B}" type="datetimeFigureOut">
              <a:rPr lang="en-US" smtClean="0"/>
              <a:t>4/2/2024</a:t>
            </a:fld>
            <a:endParaRPr lang="en-US"/>
          </a:p>
        </p:txBody>
      </p:sp>
      <p:sp>
        <p:nvSpPr>
          <p:cNvPr id="5" name="Footer Placeholder 4">
            <a:extLst>
              <a:ext uri="{FF2B5EF4-FFF2-40B4-BE49-F238E27FC236}">
                <a16:creationId xmlns:a16="http://schemas.microsoft.com/office/drawing/2014/main" id="{EF1C5F38-CD85-AF19-C4FE-491021126E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1AF4D6-71E6-7C26-CDC6-10EE95E24C42}"/>
              </a:ext>
            </a:extLst>
          </p:cNvPr>
          <p:cNvSpPr>
            <a:spLocks noGrp="1"/>
          </p:cNvSpPr>
          <p:nvPr>
            <p:ph type="sldNum" sz="quarter" idx="12"/>
          </p:nvPr>
        </p:nvSpPr>
        <p:spPr/>
        <p:txBody>
          <a:bodyPr/>
          <a:lstStyle/>
          <a:p>
            <a:fld id="{4EB382C6-7A8A-4A14-B61C-590E8D80E57D}" type="slidenum">
              <a:rPr lang="en-US" smtClean="0"/>
              <a:t>‹#›</a:t>
            </a:fld>
            <a:endParaRPr lang="en-US"/>
          </a:p>
        </p:txBody>
      </p:sp>
    </p:spTree>
    <p:extLst>
      <p:ext uri="{BB962C8B-B14F-4D97-AF65-F5344CB8AC3E}">
        <p14:creationId xmlns:p14="http://schemas.microsoft.com/office/powerpoint/2010/main" val="2160398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6B78334-68CD-B11E-327F-E7A44C22EFE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76D78A9-BE44-F7DD-CBBB-1F7DAC8FA1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344789B-2C16-581B-BE5E-03F966000B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C30D5BB-9B8D-4897-824E-3010C4D13C5B}" type="datetimeFigureOut">
              <a:rPr lang="en-US" smtClean="0"/>
              <a:t>4/2/2024</a:t>
            </a:fld>
            <a:endParaRPr lang="en-US"/>
          </a:p>
        </p:txBody>
      </p:sp>
      <p:sp>
        <p:nvSpPr>
          <p:cNvPr id="5" name="Footer Placeholder 4">
            <a:extLst>
              <a:ext uri="{FF2B5EF4-FFF2-40B4-BE49-F238E27FC236}">
                <a16:creationId xmlns:a16="http://schemas.microsoft.com/office/drawing/2014/main" id="{875F93D9-3423-146F-E666-310C796F52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75582CC-0473-2142-7B52-1328BE771F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EB382C6-7A8A-4A14-B61C-590E8D80E57D}" type="slidenum">
              <a:rPr lang="en-US" smtClean="0"/>
              <a:t>‹#›</a:t>
            </a:fld>
            <a:endParaRPr lang="en-US"/>
          </a:p>
        </p:txBody>
      </p:sp>
    </p:spTree>
    <p:extLst>
      <p:ext uri="{BB962C8B-B14F-4D97-AF65-F5344CB8AC3E}">
        <p14:creationId xmlns:p14="http://schemas.microsoft.com/office/powerpoint/2010/main" val="23778230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pexels.com/photo/man-talking-to-another-man-in-the-office-7640467/" TargetMode="External"/><Relationship Id="rId2" Type="http://schemas.openxmlformats.org/officeDocument/2006/relationships/hyperlink" Target="https://www.pexels.com/photo/woman-talking-to-men-at-the-office-8353825/" TargetMode="External"/><Relationship Id="rId1" Type="http://schemas.openxmlformats.org/officeDocument/2006/relationships/slideLayout" Target="../slideLayouts/slideLayout2.xml"/><Relationship Id="rId5" Type="http://schemas.openxmlformats.org/officeDocument/2006/relationships/hyperlink" Target="https://www.pexels.com/photo/man-interviewing-a-woman-7643895/" TargetMode="External"/><Relationship Id="rId4" Type="http://schemas.openxmlformats.org/officeDocument/2006/relationships/hyperlink" Target="https://www.pexels.com/photo/businessmen-looking-at-each-other-while-having-a-deal-5520291/"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www.pexels.com/photo/focused-diverse-coworkers-discussing-business-project-in-office-5668794/" TargetMode="External"/><Relationship Id="rId2" Type="http://schemas.openxmlformats.org/officeDocument/2006/relationships/hyperlink" Target="https://www.pexels.com/photo/man-and-woman-looking-at-the-screen-of-a-computer-886676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F12ED-E25D-7EA3-62DC-A3411585E86A}"/>
              </a:ext>
            </a:extLst>
          </p:cNvPr>
          <p:cNvSpPr>
            <a:spLocks noGrp="1"/>
          </p:cNvSpPr>
          <p:nvPr>
            <p:ph type="ctrTitle"/>
          </p:nvPr>
        </p:nvSpPr>
        <p:spPr>
          <a:xfrm>
            <a:off x="0" y="0"/>
            <a:ext cx="12192000" cy="1910687"/>
          </a:xfrm>
        </p:spPr>
        <p:txBody>
          <a:bodyPr/>
          <a:lstStyle/>
          <a:p>
            <a:r>
              <a:rPr lang="en-US" sz="24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PRINCIPLES OF HUMAN RESOURCE MANAGEMENT</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82D4E1E3-B413-AE92-769F-BA3F4C78653D}"/>
              </a:ext>
            </a:extLst>
          </p:cNvPr>
          <p:cNvSpPr>
            <a:spLocks noGrp="1"/>
          </p:cNvSpPr>
          <p:nvPr>
            <p:ph type="subTitle" idx="1"/>
          </p:nvPr>
        </p:nvSpPr>
        <p:spPr>
          <a:xfrm>
            <a:off x="-1" y="1269242"/>
            <a:ext cx="12191999" cy="5588758"/>
          </a:xfrm>
        </p:spPr>
        <p:txBody>
          <a:bodyPr/>
          <a:lstStyle/>
          <a:p>
            <a:pPr marL="0" marR="0">
              <a:lnSpc>
                <a:spcPct val="115000"/>
              </a:lnSpc>
              <a:spcBef>
                <a:spcPts val="0"/>
              </a:spcBef>
              <a:spcAft>
                <a:spcPts val="800"/>
              </a:spcAft>
            </a:pPr>
            <a:r>
              <a:rPr lang="en-US"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3: IMPORTANCE AND FUNCTIONS OF HRM</a:t>
            </a:r>
            <a:endParaRPr lang="en-US"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nSpc>
                <a:spcPct val="115000"/>
              </a:lnSpc>
              <a:spcBef>
                <a:spcPts val="0"/>
              </a:spcBef>
              <a:spcAft>
                <a:spcPts val="800"/>
              </a:spcAft>
            </a:pPr>
            <a:r>
              <a:rPr lang="en-US"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nSpc>
                <a:spcPct val="115000"/>
              </a:lnSpc>
              <a:spcBef>
                <a:spcPts val="0"/>
              </a:spcBef>
              <a:spcAft>
                <a:spcPts val="800"/>
              </a:spcAft>
            </a:pPr>
            <a:r>
              <a:rPr lang="en-US"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nSpc>
                <a:spcPct val="115000"/>
              </a:lnSpc>
              <a:spcBef>
                <a:spcPts val="0"/>
              </a:spcBef>
              <a:spcAft>
                <a:spcPts val="800"/>
              </a:spcAft>
            </a:pPr>
            <a:r>
              <a:rPr lang="en-US"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romanLcPeriod"/>
            </a:pPr>
            <a:r>
              <a:rPr lang="en-US" kern="100" dirty="0">
                <a:effectLst/>
                <a:latin typeface="Times New Roman" panose="02020603050405020304" pitchFamily="18" charset="0"/>
                <a:ea typeface="Aptos" panose="020B0004020202020204" pitchFamily="34" charset="0"/>
                <a:cs typeface="Times New Roman" panose="02020603050405020304" pitchFamily="18" charset="0"/>
              </a:rPr>
              <a:t>Discuss the importance of HRM</a:t>
            </a:r>
          </a:p>
          <a:p>
            <a:pPr marL="342900" marR="0" lvl="0" indent="-342900">
              <a:lnSpc>
                <a:spcPct val="115000"/>
              </a:lnSpc>
              <a:spcBef>
                <a:spcPts val="0"/>
              </a:spcBef>
              <a:spcAft>
                <a:spcPts val="800"/>
              </a:spcAft>
              <a:buFont typeface="+mj-lt"/>
              <a:buAutoNum type="romanLcPeriod"/>
            </a:pPr>
            <a:r>
              <a:rPr lang="en-GB" kern="1800" dirty="0">
                <a:effectLst/>
                <a:latin typeface="Times New Roman" panose="02020603050405020304" pitchFamily="18" charset="0"/>
                <a:ea typeface="Times New Roman" panose="02020603050405020304" pitchFamily="18" charset="0"/>
                <a:cs typeface="Times New Roman" panose="02020603050405020304" pitchFamily="18" charset="0"/>
              </a:rPr>
              <a:t>Examine the functions of HRM</a:t>
            </a:r>
            <a:endParaRPr lang="en-US"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nSpc>
                <a:spcPct val="115000"/>
              </a:lnSpc>
              <a:spcBef>
                <a:spcPts val="0"/>
              </a:spcBef>
              <a:spcAft>
                <a:spcPts val="0"/>
              </a:spcAft>
            </a:pPr>
            <a:r>
              <a:rPr lang="en-US"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58554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C20C4-EC33-2178-F89B-D07F1BFB481C}"/>
              </a:ext>
            </a:extLst>
          </p:cNvPr>
          <p:cNvSpPr>
            <a:spLocks noGrp="1"/>
          </p:cNvSpPr>
          <p:nvPr>
            <p:ph type="title"/>
          </p:nvPr>
        </p:nvSpPr>
        <p:spPr>
          <a:xfrm>
            <a:off x="-1" y="1"/>
            <a:ext cx="12078269"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Human Resource Management </a:t>
            </a:r>
          </a:p>
        </p:txBody>
      </p:sp>
      <p:sp>
        <p:nvSpPr>
          <p:cNvPr id="3" name="Content Placeholder 2">
            <a:extLst>
              <a:ext uri="{FF2B5EF4-FFF2-40B4-BE49-F238E27FC236}">
                <a16:creationId xmlns:a16="http://schemas.microsoft.com/office/drawing/2014/main" id="{2E3FEBA9-5986-7970-7CF7-BAF3082E6F6B}"/>
              </a:ext>
            </a:extLst>
          </p:cNvPr>
          <p:cNvSpPr>
            <a:spLocks noGrp="1"/>
          </p:cNvSpPr>
          <p:nvPr>
            <p:ph idx="1"/>
          </p:nvPr>
        </p:nvSpPr>
        <p:spPr>
          <a:xfrm>
            <a:off x="0" y="1269242"/>
            <a:ext cx="12192000" cy="5588757"/>
          </a:xfrm>
        </p:spPr>
        <p:txBody>
          <a:bodyPr/>
          <a:lstStyle/>
          <a:p>
            <a:pPr marL="0" indent="0" algn="just">
              <a:buNone/>
            </a:pPr>
            <a:r>
              <a:rPr lang="en-US" sz="2400" b="0" i="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HRM is the philosophy of people management based on the belief that human resources are extremely important for sustained business success. An organization acquires competitive advantage by using its people effectively and utilizing their expertise to meet clearly defined objectives. HRM is aimed at recruiting capable, flexible and committed people. Managing and rewarding their performance and developing key competencies.</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331797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A16F0-E486-3F7A-6024-1C734D027B36}"/>
              </a:ext>
            </a:extLst>
          </p:cNvPr>
          <p:cNvSpPr>
            <a:spLocks noGrp="1"/>
          </p:cNvSpPr>
          <p:nvPr>
            <p:ph type="title"/>
          </p:nvPr>
        </p:nvSpPr>
        <p:spPr>
          <a:xfrm>
            <a:off x="0" y="0"/>
            <a:ext cx="5183188" cy="1201003"/>
          </a:xfrm>
        </p:spPr>
        <p:txBody>
          <a:bodyPr>
            <a:normAutofit/>
          </a:bodyPr>
          <a:lstStyle/>
          <a:p>
            <a:r>
              <a:rPr lang="en-US" sz="2400" b="1" dirty="0">
                <a:latin typeface="Times New Roman" panose="02020603050405020304" pitchFamily="18" charset="0"/>
                <a:cs typeface="Times New Roman" panose="02020603050405020304" pitchFamily="18" charset="0"/>
              </a:rPr>
              <a:t>Human Resource Management </a:t>
            </a:r>
          </a:p>
        </p:txBody>
      </p:sp>
      <p:sp>
        <p:nvSpPr>
          <p:cNvPr id="4" name="Text Placeholder 3">
            <a:extLst>
              <a:ext uri="{FF2B5EF4-FFF2-40B4-BE49-F238E27FC236}">
                <a16:creationId xmlns:a16="http://schemas.microsoft.com/office/drawing/2014/main" id="{D0C0780A-101A-12DD-0F08-26E87C6D7EA3}"/>
              </a:ext>
            </a:extLst>
          </p:cNvPr>
          <p:cNvSpPr>
            <a:spLocks noGrp="1"/>
          </p:cNvSpPr>
          <p:nvPr>
            <p:ph type="body" sz="half" idx="2"/>
          </p:nvPr>
        </p:nvSpPr>
        <p:spPr>
          <a:xfrm>
            <a:off x="0" y="1337481"/>
            <a:ext cx="8557146" cy="5520519"/>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Human Resource Management has come to be recognized as an inherent part of management, which is concerned with the human resources of an organization</a:t>
            </a:r>
            <a:endParaRPr lang="en-US" sz="2400" dirty="0"/>
          </a:p>
        </p:txBody>
      </p:sp>
      <p:pic>
        <p:nvPicPr>
          <p:cNvPr id="1026" name="Picture 2" descr="Free Business Women Having a Meeting Inside the Office Stock Photo">
            <a:extLst>
              <a:ext uri="{FF2B5EF4-FFF2-40B4-BE49-F238E27FC236}">
                <a16:creationId xmlns:a16="http://schemas.microsoft.com/office/drawing/2014/main" id="{84CD73F8-CA53-3F50-E64C-36C4073C0E2D}"/>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7871" b="17871"/>
          <a:stretch>
            <a:fillRect/>
          </a:stretch>
        </p:blipFill>
        <p:spPr bwMode="auto">
          <a:xfrm>
            <a:off x="8557146" y="1"/>
            <a:ext cx="3634854" cy="383502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BF08C99-FCA1-5A9F-98F9-8207A8F1A133}"/>
              </a:ext>
            </a:extLst>
          </p:cNvPr>
          <p:cNvSpPr txBox="1"/>
          <p:nvPr/>
        </p:nvSpPr>
        <p:spPr>
          <a:xfrm>
            <a:off x="8557146" y="4135272"/>
            <a:ext cx="3634853" cy="430887"/>
          </a:xfrm>
          <a:prstGeom prst="rect">
            <a:avLst/>
          </a:prstGeom>
          <a:noFill/>
        </p:spPr>
        <p:txBody>
          <a:bodyPr wrap="square" rtlCol="0">
            <a:spAutoFit/>
          </a:bodyPr>
          <a:lstStyle/>
          <a:p>
            <a:r>
              <a:rPr lang="en-US" sz="1100" dirty="0"/>
              <a:t>https://www.pexels.com/photo/business-women-having-a-meeting-inside-the-office-8424584/</a:t>
            </a:r>
          </a:p>
        </p:txBody>
      </p:sp>
    </p:spTree>
    <p:extLst>
      <p:ext uri="{BB962C8B-B14F-4D97-AF65-F5344CB8AC3E}">
        <p14:creationId xmlns:p14="http://schemas.microsoft.com/office/powerpoint/2010/main" val="1979070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35542-5737-CAC2-109D-769D20C61A6A}"/>
              </a:ext>
            </a:extLst>
          </p:cNvPr>
          <p:cNvSpPr>
            <a:spLocks noGrp="1"/>
          </p:cNvSpPr>
          <p:nvPr>
            <p:ph type="title"/>
          </p:nvPr>
        </p:nvSpPr>
        <p:spPr>
          <a:xfrm>
            <a:off x="0" y="1"/>
            <a:ext cx="12192000" cy="1255593"/>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IMPORTANCE OF HUMAN RESOURCE MANAGEMENT</a:t>
            </a:r>
            <a:br>
              <a:rPr lang="en-US" sz="2400" kern="100" dirty="0">
                <a:effectLst/>
                <a:latin typeface="Aptos" panose="020B0004020202020204" pitchFamily="34" charset="0"/>
                <a:ea typeface="Aptos" panose="020B000402020202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A9CAFD55-1A4E-41EE-902C-92CBF2106DED}"/>
              </a:ext>
            </a:extLst>
          </p:cNvPr>
          <p:cNvSpPr>
            <a:spLocks noGrp="1"/>
          </p:cNvSpPr>
          <p:nvPr>
            <p:ph idx="1"/>
          </p:nvPr>
        </p:nvSpPr>
        <p:spPr>
          <a:xfrm>
            <a:off x="0" y="736979"/>
            <a:ext cx="12192000" cy="6121020"/>
          </a:xfrm>
        </p:spPr>
        <p:txBody>
          <a:bodyPr>
            <a:normAutofit/>
          </a:bodyPr>
          <a:lstStyle/>
          <a:p>
            <a:pPr marL="0" marR="0" indent="0" algn="just">
              <a:lnSpc>
                <a:spcPct val="115000"/>
              </a:lnSpc>
              <a:spcBef>
                <a:spcPts val="0"/>
              </a:spcBef>
              <a:spcAft>
                <a:spcPts val="0"/>
              </a:spcAft>
              <a:buNone/>
            </a:pP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Concerned with individual organization:</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Procurement of required talents through recruitment, selection, placement, inducting, training, compensation and promotion policies.</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 Secures co-operation of all employee of the organization for achieving goals.</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 Proper utilization of human resources for the success of the enterprise.</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indent="0" algn="jus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 Ensure a future team of efficient competent workers required for the organization</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4787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3EA05-EC54-A1C3-0957-DB364E67254D}"/>
              </a:ext>
            </a:extLst>
          </p:cNvPr>
          <p:cNvSpPr>
            <a:spLocks noGrp="1"/>
          </p:cNvSpPr>
          <p:nvPr>
            <p:ph type="title"/>
          </p:nvPr>
        </p:nvSpPr>
        <p:spPr>
          <a:xfrm>
            <a:off x="0" y="1"/>
            <a:ext cx="12192000" cy="791569"/>
          </a:xfrm>
        </p:spPr>
        <p:txBody>
          <a:bodyPr>
            <a:normAutofit/>
          </a:bodyPr>
          <a:lstStyle/>
          <a:p>
            <a:pPr algn="ctr"/>
            <a:r>
              <a:rPr lang="en-US" sz="24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Significance for Individual Enterprise</a:t>
            </a:r>
            <a:endParaRPr lang="en-US" sz="2400" b="1" dirty="0"/>
          </a:p>
        </p:txBody>
      </p:sp>
      <p:sp>
        <p:nvSpPr>
          <p:cNvPr id="3" name="Content Placeholder 2">
            <a:extLst>
              <a:ext uri="{FF2B5EF4-FFF2-40B4-BE49-F238E27FC236}">
                <a16:creationId xmlns:a16="http://schemas.microsoft.com/office/drawing/2014/main" id="{11DA14CA-180E-7B3E-6185-AAE7FEA9240F}"/>
              </a:ext>
            </a:extLst>
          </p:cNvPr>
          <p:cNvSpPr>
            <a:spLocks noGrp="1"/>
          </p:cNvSpPr>
          <p:nvPr>
            <p:ph idx="1"/>
          </p:nvPr>
        </p:nvSpPr>
        <p:spPr>
          <a:xfrm>
            <a:off x="0" y="696036"/>
            <a:ext cx="11353800" cy="6032310"/>
          </a:xfrm>
        </p:spPr>
        <p:txBody>
          <a:bodyPr/>
          <a:lstStyle/>
          <a:p>
            <a:pPr marL="0" marR="0" indent="0" algn="just">
              <a:lnSpc>
                <a:spcPct val="115000"/>
              </a:lnSpc>
              <a:spcBef>
                <a:spcPts val="0"/>
              </a:spcBef>
              <a:spcAft>
                <a:spcPts val="0"/>
              </a:spcAft>
              <a:buNone/>
            </a:pPr>
            <a:r>
              <a:rPr lang="en-US" sz="24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can help the organization in accomplishing its goals by: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Creating right attitude among the employees through effective motivation;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Utilizing effectively the available goals of the enterprise and fulfilling their own social and other psychological needs of recognition, love, affection, belongingness, esteem and self-actualization.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Dynamic and growth - oriented organization do require effective management of people in a fast - changing environment. Organizations flourish only through the efforts and competencies of their human resources. Employee capabilities must continuously be acquired, sharpened, and used.</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24896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532F5-D7A1-7189-0B6A-ED9AFB09AC1B}"/>
              </a:ext>
            </a:extLst>
          </p:cNvPr>
          <p:cNvSpPr>
            <a:spLocks noGrp="1"/>
          </p:cNvSpPr>
          <p:nvPr>
            <p:ph type="title"/>
          </p:nvPr>
        </p:nvSpPr>
        <p:spPr>
          <a:xfrm>
            <a:off x="0" y="365126"/>
            <a:ext cx="11353800" cy="958708"/>
          </a:xfrm>
        </p:spPr>
        <p:txBody>
          <a:bodyPr>
            <a:normAutofit fontScale="90000"/>
          </a:bodyPr>
          <a:lstStyle/>
          <a:p>
            <a:pPr algn="ctr"/>
            <a:r>
              <a:rPr lang="en-US" sz="24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Professional Importance</a:t>
            </a:r>
            <a:br>
              <a:rPr lang="en-US" sz="44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51DD620-DDEC-2C0A-5D82-F53530D83012}"/>
              </a:ext>
            </a:extLst>
          </p:cNvPr>
          <p:cNvSpPr>
            <a:spLocks noGrp="1"/>
          </p:cNvSpPr>
          <p:nvPr>
            <p:ph sz="half" idx="1"/>
          </p:nvPr>
        </p:nvSpPr>
        <p:spPr>
          <a:xfrm>
            <a:off x="0" y="928048"/>
            <a:ext cx="7877908" cy="5786651"/>
          </a:xfrm>
        </p:spPr>
        <p:txBody>
          <a:bodyPr>
            <a:normAutofit/>
          </a:bodyPr>
          <a:lstStyle/>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Professional competency among employees can be achieved through the following ways.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Human resource management provides maximum opportunities to employees for their personnel development.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 Providing healthy relationship among employees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 Proper allocation of work among employees.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r>
              <a:rPr lang="en-US" sz="2400" kern="0" dirty="0">
                <a:solidFill>
                  <a:srgbClr val="000000"/>
                </a:solidFill>
                <a:effectLst/>
                <a:latin typeface="Times New Roman" panose="02020603050405020304" pitchFamily="18" charset="0"/>
                <a:ea typeface="Times New Roman" panose="02020603050405020304" pitchFamily="18" charset="0"/>
              </a:rPr>
              <a:t>(d) Providing training facilities for the individual development of employees.</a:t>
            </a:r>
            <a:endParaRPr lang="en-US" sz="2400" dirty="0"/>
          </a:p>
        </p:txBody>
      </p:sp>
      <p:pic>
        <p:nvPicPr>
          <p:cNvPr id="2050" name="Picture 2" descr="Free Woman Talking to Men at the Office Stock Photo">
            <a:extLst>
              <a:ext uri="{FF2B5EF4-FFF2-40B4-BE49-F238E27FC236}">
                <a16:creationId xmlns:a16="http://schemas.microsoft.com/office/drawing/2014/main" id="{E9730FDC-4FD6-0309-FF06-CFDE7424473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77908" y="1153551"/>
            <a:ext cx="4314092" cy="308082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19B76FA-C329-C41D-2A79-56651E5305C3}"/>
              </a:ext>
            </a:extLst>
          </p:cNvPr>
          <p:cNvSpPr txBox="1"/>
          <p:nvPr/>
        </p:nvSpPr>
        <p:spPr>
          <a:xfrm>
            <a:off x="7877909" y="4275212"/>
            <a:ext cx="4192172" cy="430887"/>
          </a:xfrm>
          <a:prstGeom prst="rect">
            <a:avLst/>
          </a:prstGeom>
          <a:noFill/>
        </p:spPr>
        <p:txBody>
          <a:bodyPr wrap="square" rtlCol="0">
            <a:spAutoFit/>
          </a:bodyPr>
          <a:lstStyle/>
          <a:p>
            <a:r>
              <a:rPr lang="en-US" sz="1100" dirty="0"/>
              <a:t>https://www.pexels.com/photo/woman-talking-to-men-at-the-office-8353825/</a:t>
            </a:r>
          </a:p>
        </p:txBody>
      </p:sp>
    </p:spTree>
    <p:extLst>
      <p:ext uri="{BB962C8B-B14F-4D97-AF65-F5344CB8AC3E}">
        <p14:creationId xmlns:p14="http://schemas.microsoft.com/office/powerpoint/2010/main" val="964467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6AA91-69BA-9B0D-65AA-DD6586B40922}"/>
              </a:ext>
            </a:extLst>
          </p:cNvPr>
          <p:cNvSpPr>
            <a:spLocks noGrp="1"/>
          </p:cNvSpPr>
          <p:nvPr>
            <p:ph type="title"/>
          </p:nvPr>
        </p:nvSpPr>
        <p:spPr>
          <a:xfrm>
            <a:off x="0" y="1"/>
            <a:ext cx="12192000" cy="1091820"/>
          </a:xfrm>
        </p:spPr>
        <p:txBody>
          <a:bodyPr>
            <a:normAutofit/>
          </a:bodyPr>
          <a:lstStyle/>
          <a:p>
            <a:pPr algn="ctr"/>
            <a:r>
              <a:rPr lang="en-US" sz="4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7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Professional Importance</a:t>
            </a:r>
            <a:br>
              <a:rPr lang="en-US" sz="2700" b="1" kern="100" dirty="0">
                <a:effectLst/>
                <a:latin typeface="Times New Roman" panose="02020603050405020304" pitchFamily="18" charset="0"/>
                <a:ea typeface="Aptos" panose="020B0004020202020204" pitchFamily="34" charset="0"/>
                <a:cs typeface="Times New Roman" panose="02020603050405020304" pitchFamily="18" charset="0"/>
              </a:rPr>
            </a:br>
            <a:endParaRPr lang="en-US" sz="27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99E65D9-C00C-0469-10FE-91C5CD0B00D5}"/>
              </a:ext>
            </a:extLst>
          </p:cNvPr>
          <p:cNvSpPr>
            <a:spLocks noGrp="1"/>
          </p:cNvSpPr>
          <p:nvPr>
            <p:ph idx="1"/>
          </p:nvPr>
        </p:nvSpPr>
        <p:spPr>
          <a:xfrm>
            <a:off x="0" y="709684"/>
            <a:ext cx="12192000" cy="6148316"/>
          </a:xfrm>
        </p:spPr>
        <p:txBody>
          <a:bodyPr/>
          <a:lstStyle/>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Professional competency among employees can be achieved through the following ways.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Human resource management provides maximum opportunities to employees for their personnel development.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 Providing healthy relationship among employees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 Proper allocation of work among employees.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 Providing training facilities for the individual development of employees.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3798920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E5AB0-9A92-02B6-2456-CD1618B2BBB9}"/>
              </a:ext>
            </a:extLst>
          </p:cNvPr>
          <p:cNvSpPr>
            <a:spLocks noGrp="1"/>
          </p:cNvSpPr>
          <p:nvPr>
            <p:ph type="title"/>
          </p:nvPr>
        </p:nvSpPr>
        <p:spPr>
          <a:xfrm>
            <a:off x="0" y="1"/>
            <a:ext cx="12192000" cy="1050877"/>
          </a:xfrm>
        </p:spPr>
        <p:txBody>
          <a:bodyPr>
            <a:normAutofit/>
          </a:bodyPr>
          <a:lstStyle/>
          <a:p>
            <a:pPr algn="ctr"/>
            <a:r>
              <a:rPr lang="en-US" sz="24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Social Significance</a:t>
            </a:r>
            <a:endParaRPr lang="en-US" sz="2400" b="1" dirty="0"/>
          </a:p>
        </p:txBody>
      </p:sp>
      <p:sp>
        <p:nvSpPr>
          <p:cNvPr id="3" name="Content Placeholder 2">
            <a:extLst>
              <a:ext uri="{FF2B5EF4-FFF2-40B4-BE49-F238E27FC236}">
                <a16:creationId xmlns:a16="http://schemas.microsoft.com/office/drawing/2014/main" id="{224EB8DF-262D-4DFF-C6B9-42DC805963DB}"/>
              </a:ext>
            </a:extLst>
          </p:cNvPr>
          <p:cNvSpPr>
            <a:spLocks noGrp="1"/>
          </p:cNvSpPr>
          <p:nvPr>
            <p:ph sz="half" idx="1"/>
          </p:nvPr>
        </p:nvSpPr>
        <p:spPr>
          <a:xfrm>
            <a:off x="0" y="750627"/>
            <a:ext cx="7765366" cy="6107372"/>
          </a:xfrm>
        </p:spPr>
        <p:txBody>
          <a:bodyPr/>
          <a:lstStyle/>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Proper management of personnel enhances dignity by</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satisfying social needs. This is done by:</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Maintaining a balance between the jobs available and the jobseekers, according to the qualifications and needs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Providing suitable and most productive employment, which might bring </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psychological satisfaction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Making maximum utilization of the resources in an effective manner and paying the employee a reasonable compensation in proportion to the contribution made by him</a:t>
            </a:r>
            <a:r>
              <a:rPr lang="en-US" sz="24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5122" name="Picture 2" descr="Free Man Interviewing a Woman Stock Photo">
            <a:extLst>
              <a:ext uri="{FF2B5EF4-FFF2-40B4-BE49-F238E27FC236}">
                <a16:creationId xmlns:a16="http://schemas.microsoft.com/office/drawing/2014/main" id="{F72FC647-BBF5-C09B-80F1-3B73D63CD7C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765366" y="750628"/>
            <a:ext cx="4426634" cy="296324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8DAEBF8-B797-8625-E5E6-8815FBCE8C37}"/>
              </a:ext>
            </a:extLst>
          </p:cNvPr>
          <p:cNvSpPr txBox="1"/>
          <p:nvPr/>
        </p:nvSpPr>
        <p:spPr>
          <a:xfrm>
            <a:off x="7765366" y="3894755"/>
            <a:ext cx="4426633" cy="261610"/>
          </a:xfrm>
          <a:prstGeom prst="rect">
            <a:avLst/>
          </a:prstGeom>
          <a:noFill/>
        </p:spPr>
        <p:txBody>
          <a:bodyPr wrap="square" rtlCol="0">
            <a:spAutoFit/>
          </a:bodyPr>
          <a:lstStyle/>
          <a:p>
            <a:r>
              <a:rPr lang="en-US" sz="1100" dirty="0"/>
              <a:t>https://www.pexels.com/photo/man-interviewing-a-woman-7643895/</a:t>
            </a:r>
          </a:p>
        </p:txBody>
      </p:sp>
    </p:spTree>
    <p:extLst>
      <p:ext uri="{BB962C8B-B14F-4D97-AF65-F5344CB8AC3E}">
        <p14:creationId xmlns:p14="http://schemas.microsoft.com/office/powerpoint/2010/main" val="30892263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39F12-DA35-1BFC-A9C1-71A35EE727EE}"/>
              </a:ext>
            </a:extLst>
          </p:cNvPr>
          <p:cNvSpPr>
            <a:spLocks noGrp="1"/>
          </p:cNvSpPr>
          <p:nvPr>
            <p:ph type="title"/>
          </p:nvPr>
        </p:nvSpPr>
        <p:spPr>
          <a:xfrm>
            <a:off x="0" y="0"/>
            <a:ext cx="12268200" cy="1144777"/>
          </a:xfrm>
        </p:spPr>
        <p:txBody>
          <a:bodyPr>
            <a:normAutofit/>
          </a:bodyPr>
          <a:lstStyle/>
          <a:p>
            <a:pPr algn="ctr"/>
            <a:r>
              <a:rPr lang="en-US" sz="27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National Importance</a:t>
            </a:r>
            <a:br>
              <a:rPr lang="en-US" sz="44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05D1FD7-B76A-D8BD-28B4-83450594051A}"/>
              </a:ext>
            </a:extLst>
          </p:cNvPr>
          <p:cNvSpPr>
            <a:spLocks noGrp="1"/>
          </p:cNvSpPr>
          <p:nvPr>
            <p:ph sz="half" idx="1"/>
          </p:nvPr>
        </p:nvSpPr>
        <p:spPr>
          <a:xfrm>
            <a:off x="-122830" y="955342"/>
            <a:ext cx="8857396" cy="5902657"/>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Effective management of human resources will speed up the economic growth of nation. This in turn leads to better standard of living and more job opportunities.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0242" name="Picture 2" descr="Free Couple Buying Groceries at a Supermarket Stock Photo">
            <a:extLst>
              <a:ext uri="{FF2B5EF4-FFF2-40B4-BE49-F238E27FC236}">
                <a16:creationId xmlns:a16="http://schemas.microsoft.com/office/drawing/2014/main" id="{4DA5760F-33AC-2D19-07F5-D1A692CFEA5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734566" y="955343"/>
            <a:ext cx="3457433" cy="292062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5C5C730-62C7-C213-99C1-EFB14DCA07B0}"/>
              </a:ext>
            </a:extLst>
          </p:cNvPr>
          <p:cNvSpPr txBox="1"/>
          <p:nvPr/>
        </p:nvSpPr>
        <p:spPr>
          <a:xfrm>
            <a:off x="8734567" y="4039737"/>
            <a:ext cx="3457432" cy="430887"/>
          </a:xfrm>
          <a:prstGeom prst="rect">
            <a:avLst/>
          </a:prstGeom>
          <a:noFill/>
        </p:spPr>
        <p:txBody>
          <a:bodyPr wrap="square" rtlCol="0">
            <a:spAutoFit/>
          </a:bodyPr>
          <a:lstStyle/>
          <a:p>
            <a:r>
              <a:rPr lang="en-US" sz="1100" dirty="0"/>
              <a:t>https://www.pexels.com/photo/couple-buying-groceries-at-a-supermarket-4199490/</a:t>
            </a:r>
          </a:p>
        </p:txBody>
      </p:sp>
    </p:spTree>
    <p:extLst>
      <p:ext uri="{BB962C8B-B14F-4D97-AF65-F5344CB8AC3E}">
        <p14:creationId xmlns:p14="http://schemas.microsoft.com/office/powerpoint/2010/main" val="21390382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EA651-20B5-1209-9D1A-ED9D84096FE3}"/>
              </a:ext>
            </a:extLst>
          </p:cNvPr>
          <p:cNvSpPr>
            <a:spLocks noGrp="1"/>
          </p:cNvSpPr>
          <p:nvPr>
            <p:ph type="title"/>
          </p:nvPr>
        </p:nvSpPr>
        <p:spPr>
          <a:xfrm>
            <a:off x="0" y="1"/>
            <a:ext cx="12192000" cy="982638"/>
          </a:xfrm>
        </p:spPr>
        <p:txBody>
          <a:bodyPr>
            <a:normAutofit/>
          </a:bodyPr>
          <a:lstStyle/>
          <a:p>
            <a:pPr algn="ctr"/>
            <a:r>
              <a:rPr lang="en-US" sz="2400" b="1" dirty="0">
                <a:latin typeface="Times New Roman" panose="02020603050405020304" pitchFamily="18" charset="0"/>
                <a:cs typeface="Times New Roman" panose="02020603050405020304" pitchFamily="18" charset="0"/>
              </a:rPr>
              <a:t>HRM Importance</a:t>
            </a:r>
          </a:p>
        </p:txBody>
      </p:sp>
      <p:sp>
        <p:nvSpPr>
          <p:cNvPr id="3" name="Content Placeholder 2">
            <a:extLst>
              <a:ext uri="{FF2B5EF4-FFF2-40B4-BE49-F238E27FC236}">
                <a16:creationId xmlns:a16="http://schemas.microsoft.com/office/drawing/2014/main" id="{B39808AA-31D2-3DDA-33E1-0474652A8F5C}"/>
              </a:ext>
            </a:extLst>
          </p:cNvPr>
          <p:cNvSpPr>
            <a:spLocks noGrp="1"/>
          </p:cNvSpPr>
          <p:nvPr>
            <p:ph sz="half" idx="1"/>
          </p:nvPr>
        </p:nvSpPr>
        <p:spPr>
          <a:xfrm>
            <a:off x="-122830" y="982638"/>
            <a:ext cx="6142630" cy="5875361"/>
          </a:xfrm>
        </p:spPr>
        <p:txBody>
          <a:bodyPr/>
          <a:lstStyle/>
          <a:p>
            <a:pPr marL="457200" marR="0" indent="-457200" algn="just">
              <a:lnSpc>
                <a:spcPct val="115000"/>
              </a:lnSpc>
              <a:spcBef>
                <a:spcPts val="0"/>
              </a:spcBef>
              <a:spcAft>
                <a:spcPts val="0"/>
              </a:spcAft>
              <a:buFont typeface="+mj-lt"/>
              <a:buAutoNum type="arabicPeriod"/>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helps management in the preparation adoption and continuing evolution of personnel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programmes</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policies.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indent="-457200" algn="just">
              <a:lnSpc>
                <a:spcPct val="115000"/>
              </a:lnSpc>
              <a:spcBef>
                <a:spcPts val="0"/>
              </a:spcBef>
              <a:spcAft>
                <a:spcPts val="0"/>
              </a:spcAft>
              <a:buFont typeface="+mj-lt"/>
              <a:buAutoNum type="arabicPeriod"/>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supplies skilled workers through scientific selection process.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indent="-457200" algn="just">
              <a:lnSpc>
                <a:spcPct val="115000"/>
              </a:lnSpc>
              <a:spcBef>
                <a:spcPts val="0"/>
              </a:spcBef>
              <a:spcAft>
                <a:spcPts val="0"/>
              </a:spcAft>
              <a:buFont typeface="+mj-lt"/>
              <a:buAutoNum type="arabicPeriod"/>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ensures maximum benefit out of the expenditure on training and development and appreciates the human assets. </a:t>
            </a:r>
          </a:p>
          <a:p>
            <a:pPr marL="457200" marR="0" indent="-457200" algn="just">
              <a:lnSpc>
                <a:spcPct val="115000"/>
              </a:lnSpc>
              <a:spcBef>
                <a:spcPts val="0"/>
              </a:spcBef>
              <a:spcAft>
                <a:spcPts val="0"/>
              </a:spcAft>
              <a:buFont typeface="+mj-lt"/>
              <a:buAutoNum type="arabicPeriod"/>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contributes a lot in restoring the industrial harmony and healthy employer-employee relations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9B21350C-5879-A1D9-4F5C-4A87BE7F8573}"/>
              </a:ext>
            </a:extLst>
          </p:cNvPr>
          <p:cNvSpPr>
            <a:spLocks noGrp="1"/>
          </p:cNvSpPr>
          <p:nvPr>
            <p:ph sz="half" idx="2"/>
          </p:nvPr>
        </p:nvSpPr>
        <p:spPr>
          <a:xfrm>
            <a:off x="6172200" y="1105469"/>
            <a:ext cx="6019800" cy="5875360"/>
          </a:xfrm>
        </p:spPr>
        <p:txBody>
          <a:bodyPr/>
          <a:lstStyle/>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 It prepares workers according to the changing needs of industry and environment. 5. It motivates workers and upgrades them so as to enable them to accomplish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goals.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6. Through innovation and experimentation in the fields of personnel, it helps in reducing costs and helps in increasing productivity.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9427403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F4DF4-1DBE-0364-8452-9AFE8785BEE0}"/>
              </a:ext>
            </a:extLst>
          </p:cNvPr>
          <p:cNvSpPr>
            <a:spLocks noGrp="1"/>
          </p:cNvSpPr>
          <p:nvPr>
            <p:ph type="title"/>
          </p:nvPr>
        </p:nvSpPr>
        <p:spPr>
          <a:xfrm>
            <a:off x="0" y="1"/>
            <a:ext cx="12192000"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Why HRM is important today</a:t>
            </a:r>
          </a:p>
        </p:txBody>
      </p:sp>
      <p:sp>
        <p:nvSpPr>
          <p:cNvPr id="3" name="Content Placeholder 2">
            <a:extLst>
              <a:ext uri="{FF2B5EF4-FFF2-40B4-BE49-F238E27FC236}">
                <a16:creationId xmlns:a16="http://schemas.microsoft.com/office/drawing/2014/main" id="{99E4EA53-C501-87A2-86A4-9A5A08B5F576}"/>
              </a:ext>
            </a:extLst>
          </p:cNvPr>
          <p:cNvSpPr>
            <a:spLocks noGrp="1"/>
          </p:cNvSpPr>
          <p:nvPr>
            <p:ph idx="1"/>
          </p:nvPr>
        </p:nvSpPr>
        <p:spPr>
          <a:xfrm>
            <a:off x="0" y="1146412"/>
            <a:ext cx="12192000" cy="5711587"/>
          </a:xfrm>
        </p:spPr>
        <p:txBody>
          <a:bodyPr/>
          <a:lstStyle/>
          <a:p>
            <a:pPr algn="just"/>
            <a:r>
              <a:rPr lang="en-US"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Change management-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now an accepted fact that any organization can survive in today‘s socio-economic environment only if it is proactive to environment changes. Advances in information technology too are focusing organizations to change the very way of thinking.</a:t>
            </a:r>
          </a:p>
          <a:p>
            <a:pPr algn="just"/>
            <a:r>
              <a:rPr lang="en-US" sz="2400" i="1" kern="100" dirty="0">
                <a:effectLst/>
                <a:latin typeface="Times New Roman" panose="02020603050405020304" pitchFamily="18" charset="0"/>
                <a:ea typeface="Aptos" panose="020B0004020202020204" pitchFamily="34" charset="0"/>
                <a:cs typeface="Times New Roman" panose="02020603050405020304" pitchFamily="18" charset="0"/>
              </a:rPr>
              <a:t>Competence</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may not be always feasible to allocate tasks to individuals at which each one excels, but competence can be  enhanced  for specific tasks through well-designed training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programmes</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is equally important to take note of the interests of the individual.</a:t>
            </a:r>
          </a:p>
          <a:p>
            <a:pPr algn="just"/>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Commitment: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extent to which the employees are committed to work and organization has a significant bearing on an organization‘s performance</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885416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F7F58-3ED6-6DB6-291E-0FB2D037617C}"/>
              </a:ext>
            </a:extLst>
          </p:cNvPr>
          <p:cNvSpPr>
            <a:spLocks noGrp="1"/>
          </p:cNvSpPr>
          <p:nvPr>
            <p:ph type="title"/>
          </p:nvPr>
        </p:nvSpPr>
        <p:spPr>
          <a:xfrm>
            <a:off x="0" y="1"/>
            <a:ext cx="12192000" cy="914399"/>
          </a:xfrm>
        </p:spPr>
        <p:txBody>
          <a:bodyPr>
            <a:normAutofit/>
          </a:bodyPr>
          <a:lstStyle/>
          <a:p>
            <a:pPr algn="ctr"/>
            <a:r>
              <a:rPr lang="en-US" sz="2400" b="1" dirty="0">
                <a:latin typeface="Times New Roman" panose="02020603050405020304" pitchFamily="18" charset="0"/>
                <a:cs typeface="Times New Roman" panose="02020603050405020304" pitchFamily="18" charset="0"/>
              </a:rPr>
              <a:t>Why HRM is important today</a:t>
            </a:r>
            <a:endParaRPr lang="en-US" sz="2400" dirty="0"/>
          </a:p>
        </p:txBody>
      </p:sp>
      <p:sp>
        <p:nvSpPr>
          <p:cNvPr id="3" name="Content Placeholder 2">
            <a:extLst>
              <a:ext uri="{FF2B5EF4-FFF2-40B4-BE49-F238E27FC236}">
                <a16:creationId xmlns:a16="http://schemas.microsoft.com/office/drawing/2014/main" id="{8A0F708B-67E8-7AB7-B983-AF6269F2C1FE}"/>
              </a:ext>
            </a:extLst>
          </p:cNvPr>
          <p:cNvSpPr>
            <a:spLocks noGrp="1"/>
          </p:cNvSpPr>
          <p:nvPr>
            <p:ph sz="half" idx="1"/>
          </p:nvPr>
        </p:nvSpPr>
        <p:spPr>
          <a:xfrm>
            <a:off x="0" y="1037230"/>
            <a:ext cx="7424382" cy="5704763"/>
          </a:xfrm>
        </p:spPr>
        <p:txBody>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rPr>
              <a:t>Congruence of objectives</a:t>
            </a:r>
            <a:r>
              <a:rPr lang="en-US" sz="2400" kern="0" dirty="0">
                <a:solidFill>
                  <a:srgbClr val="000000"/>
                </a:solidFill>
                <a:effectLst/>
                <a:latin typeface="Times New Roman" panose="02020603050405020304" pitchFamily="18" charset="0"/>
                <a:ea typeface="Times New Roman" panose="02020603050405020304" pitchFamily="18" charset="0"/>
              </a:rPr>
              <a:t>: It is, therefore, essential that all newcomers to the organization are properly socialized into the existing community and are made aware to the organizational values, work ethos, customs and traditions</a:t>
            </a:r>
            <a:r>
              <a:rPr lang="en-US" sz="1800" kern="0" dirty="0">
                <a:solidFill>
                  <a:srgbClr val="000000"/>
                </a:solidFill>
                <a:effectLst/>
                <a:latin typeface="Times New Roman" panose="02020603050405020304" pitchFamily="18" charset="0"/>
                <a:ea typeface="Times New Roman" panose="02020603050405020304" pitchFamily="18" charset="0"/>
              </a:rPr>
              <a:t>. </a:t>
            </a:r>
            <a:endParaRPr lang="en-US" dirty="0"/>
          </a:p>
        </p:txBody>
      </p:sp>
      <p:pic>
        <p:nvPicPr>
          <p:cNvPr id="3074" name="Picture 2" descr="Free Man Talking to Another Man in the Office Stock Photo">
            <a:extLst>
              <a:ext uri="{FF2B5EF4-FFF2-40B4-BE49-F238E27FC236}">
                <a16:creationId xmlns:a16="http://schemas.microsoft.com/office/drawing/2014/main" id="{F2CCD30C-6407-D3F2-99F8-FEDAE9A6A89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079474" y="573207"/>
            <a:ext cx="4112525" cy="36439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AE63F5F-4B1F-5128-AF20-FA9A22B1C256}"/>
              </a:ext>
            </a:extLst>
          </p:cNvPr>
          <p:cNvSpPr txBox="1"/>
          <p:nvPr/>
        </p:nvSpPr>
        <p:spPr>
          <a:xfrm>
            <a:off x="7424382" y="4476466"/>
            <a:ext cx="4767617" cy="538609"/>
          </a:xfrm>
          <a:prstGeom prst="rect">
            <a:avLst/>
          </a:prstGeom>
          <a:noFill/>
        </p:spPr>
        <p:txBody>
          <a:bodyPr wrap="square" rtlCol="0">
            <a:spAutoFit/>
          </a:bodyPr>
          <a:lstStyle/>
          <a:p>
            <a:r>
              <a:rPr lang="en-US" sz="1100" dirty="0"/>
              <a:t>https://www.pexels.com/photo/man-talking-to-another-man-in-the-office-7640467</a:t>
            </a:r>
            <a:r>
              <a:rPr lang="en-US" dirty="0"/>
              <a:t>/</a:t>
            </a:r>
          </a:p>
        </p:txBody>
      </p:sp>
    </p:spTree>
    <p:extLst>
      <p:ext uri="{BB962C8B-B14F-4D97-AF65-F5344CB8AC3E}">
        <p14:creationId xmlns:p14="http://schemas.microsoft.com/office/powerpoint/2010/main" val="4134712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2ECEE-5FC6-F195-37DE-25B1B8E3E566}"/>
              </a:ext>
            </a:extLst>
          </p:cNvPr>
          <p:cNvSpPr>
            <a:spLocks noGrp="1"/>
          </p:cNvSpPr>
          <p:nvPr>
            <p:ph type="title"/>
          </p:nvPr>
        </p:nvSpPr>
        <p:spPr>
          <a:xfrm>
            <a:off x="0" y="1"/>
            <a:ext cx="12192000" cy="1064524"/>
          </a:xfrm>
        </p:spPr>
        <p:txBody>
          <a:bodyPr>
            <a:normAutofit/>
          </a:bodyPr>
          <a:lstStyle/>
          <a:p>
            <a:pPr algn="ctr"/>
            <a:r>
              <a:rPr lang="en-US" sz="2400" b="1" dirty="0">
                <a:latin typeface="Times New Roman" panose="02020603050405020304" pitchFamily="18" charset="0"/>
                <a:cs typeface="Times New Roman" panose="02020603050405020304" pitchFamily="18" charset="0"/>
              </a:rPr>
              <a:t>Why HRM is important today</a:t>
            </a:r>
            <a:endParaRPr lang="en-US" sz="2400" dirty="0"/>
          </a:p>
        </p:txBody>
      </p:sp>
      <p:sp>
        <p:nvSpPr>
          <p:cNvPr id="3" name="Content Placeholder 2">
            <a:extLst>
              <a:ext uri="{FF2B5EF4-FFF2-40B4-BE49-F238E27FC236}">
                <a16:creationId xmlns:a16="http://schemas.microsoft.com/office/drawing/2014/main" id="{314A04DA-3897-A4A3-F943-0C263BECD13C}"/>
              </a:ext>
            </a:extLst>
          </p:cNvPr>
          <p:cNvSpPr>
            <a:spLocks noGrp="1"/>
          </p:cNvSpPr>
          <p:nvPr>
            <p:ph sz="half" idx="1"/>
          </p:nvPr>
        </p:nvSpPr>
        <p:spPr>
          <a:xfrm>
            <a:off x="-1" y="928048"/>
            <a:ext cx="8679976" cy="5929951"/>
          </a:xfrm>
        </p:spPr>
        <p:txBody>
          <a:bodyPr/>
          <a:lstStyle/>
          <a:p>
            <a:pPr marL="0" indent="0" algn="just">
              <a:buNone/>
            </a:pPr>
            <a:r>
              <a:rPr lang="en-US" sz="2400" i="1" kern="0" dirty="0">
                <a:solidFill>
                  <a:srgbClr val="000000"/>
                </a:solidFill>
                <a:effectLst/>
                <a:latin typeface="Times New Roman" panose="02020603050405020304" pitchFamily="18" charset="0"/>
                <a:ea typeface="Times New Roman" panose="02020603050405020304" pitchFamily="18" charset="0"/>
              </a:rPr>
              <a:t>Motivation-</a:t>
            </a:r>
            <a:r>
              <a:rPr lang="en-US" sz="2400" kern="0" dirty="0">
                <a:solidFill>
                  <a:srgbClr val="000000"/>
                </a:solidFill>
                <a:effectLst/>
                <a:latin typeface="Times New Roman" panose="02020603050405020304" pitchFamily="18" charset="0"/>
                <a:ea typeface="Times New Roman" panose="02020603050405020304" pitchFamily="18" charset="0"/>
              </a:rPr>
              <a:t>necessary to create an environment in which all members can contribute to the limits of their ability</a:t>
            </a:r>
            <a:r>
              <a:rPr lang="en-US" sz="1800" kern="0" dirty="0">
                <a:solidFill>
                  <a:srgbClr val="000000"/>
                </a:solidFill>
                <a:effectLst/>
                <a:latin typeface="Times New Roman" panose="02020603050405020304" pitchFamily="18" charset="0"/>
                <a:ea typeface="Times New Roman" panose="02020603050405020304" pitchFamily="18" charset="0"/>
              </a:rPr>
              <a:t>. </a:t>
            </a:r>
            <a:endParaRPr lang="en-US" dirty="0"/>
          </a:p>
        </p:txBody>
      </p:sp>
      <p:pic>
        <p:nvPicPr>
          <p:cNvPr id="4098" name="Picture 2" descr="Free Businessmen Looking at Each Other while Having a Deal Stock Photo">
            <a:extLst>
              <a:ext uri="{FF2B5EF4-FFF2-40B4-BE49-F238E27FC236}">
                <a16:creationId xmlns:a16="http://schemas.microsoft.com/office/drawing/2014/main" id="{1978E932-EB22-CAB9-F7B0-A27D3FCC003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679976" y="928688"/>
            <a:ext cx="3512023" cy="323387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4BACE3B-8BDC-82CE-3739-D443E7236A7B}"/>
              </a:ext>
            </a:extLst>
          </p:cNvPr>
          <p:cNvSpPr txBox="1"/>
          <p:nvPr/>
        </p:nvSpPr>
        <p:spPr>
          <a:xfrm>
            <a:off x="8679977" y="4309953"/>
            <a:ext cx="3512023" cy="430887"/>
          </a:xfrm>
          <a:prstGeom prst="rect">
            <a:avLst/>
          </a:prstGeom>
          <a:noFill/>
        </p:spPr>
        <p:txBody>
          <a:bodyPr wrap="square" rtlCol="0">
            <a:spAutoFit/>
          </a:bodyPr>
          <a:lstStyle/>
          <a:p>
            <a:r>
              <a:rPr lang="en-US" sz="1100" dirty="0"/>
              <a:t>https://www.pexels.com/photo/businessmen-looking-at-each-other-while-having-a-deal-5520291/</a:t>
            </a:r>
          </a:p>
        </p:txBody>
      </p:sp>
    </p:spTree>
    <p:extLst>
      <p:ext uri="{BB962C8B-B14F-4D97-AF65-F5344CB8AC3E}">
        <p14:creationId xmlns:p14="http://schemas.microsoft.com/office/powerpoint/2010/main" val="30939514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7EAD0-2F35-9D08-ED1E-482DFE80D792}"/>
              </a:ext>
            </a:extLst>
          </p:cNvPr>
          <p:cNvSpPr>
            <a:spLocks noGrp="1"/>
          </p:cNvSpPr>
          <p:nvPr>
            <p:ph type="title"/>
          </p:nvPr>
        </p:nvSpPr>
        <p:spPr>
          <a:xfrm>
            <a:off x="0" y="1"/>
            <a:ext cx="12192000" cy="1269241"/>
          </a:xfrm>
        </p:spPr>
        <p:txBody>
          <a:bodyPr>
            <a:normAutofit/>
          </a:bodyPr>
          <a:lstStyle/>
          <a:p>
            <a:pPr algn="ctr"/>
            <a:r>
              <a:rPr lang="en-US" sz="2400" b="1" dirty="0">
                <a:latin typeface="Times New Roman" panose="02020603050405020304" pitchFamily="18" charset="0"/>
                <a:cs typeface="Times New Roman" panose="02020603050405020304" pitchFamily="18" charset="0"/>
              </a:rPr>
              <a:t>Summary-HRM Importance</a:t>
            </a:r>
          </a:p>
        </p:txBody>
      </p:sp>
      <p:sp>
        <p:nvSpPr>
          <p:cNvPr id="3" name="Content Placeholder 2">
            <a:extLst>
              <a:ext uri="{FF2B5EF4-FFF2-40B4-BE49-F238E27FC236}">
                <a16:creationId xmlns:a16="http://schemas.microsoft.com/office/drawing/2014/main" id="{3D088893-1788-8076-F551-69E8F1017DA9}"/>
              </a:ext>
            </a:extLst>
          </p:cNvPr>
          <p:cNvSpPr>
            <a:spLocks noGrp="1"/>
          </p:cNvSpPr>
          <p:nvPr>
            <p:ph sz="half" idx="1"/>
          </p:nvPr>
        </p:nvSpPr>
        <p:spPr>
          <a:xfrm>
            <a:off x="-109182" y="818866"/>
            <a:ext cx="6128982" cy="6039134"/>
          </a:xfrm>
        </p:spPr>
        <p:txBody>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Making maximum utilization of resources in an effective way and paying a reasonable compensation.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Maintaining a balance between the jobs available and the jobseekers, according to the qualifications.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Eliminate improper use of HR</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Providing suitable and most productive employment which gives job satisfaction.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2800" kern="0" dirty="0">
                <a:solidFill>
                  <a:srgbClr val="000000"/>
                </a:solidFill>
                <a:effectLst/>
                <a:latin typeface="Times New Roman" panose="02020603050405020304" pitchFamily="18" charset="0"/>
                <a:ea typeface="Times New Roman" panose="02020603050405020304" pitchFamily="18" charset="0"/>
              </a:rPr>
              <a:t>Creating right attitude among the employees through effective motivation</a:t>
            </a:r>
          </a:p>
          <a:p>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Proper allocation of work to people and avoiding wrong postings</a:t>
            </a:r>
            <a:endParaRPr lang="en-US" sz="2800" dirty="0"/>
          </a:p>
          <a:p>
            <a:endParaRPr lang="en-US" dirty="0"/>
          </a:p>
        </p:txBody>
      </p:sp>
      <p:sp>
        <p:nvSpPr>
          <p:cNvPr id="4" name="Content Placeholder 3">
            <a:extLst>
              <a:ext uri="{FF2B5EF4-FFF2-40B4-BE49-F238E27FC236}">
                <a16:creationId xmlns:a16="http://schemas.microsoft.com/office/drawing/2014/main" id="{DA85323E-743E-2954-DEBD-66D598445B6B}"/>
              </a:ext>
            </a:extLst>
          </p:cNvPr>
          <p:cNvSpPr>
            <a:spLocks noGrp="1"/>
          </p:cNvSpPr>
          <p:nvPr>
            <p:ph sz="half" idx="2"/>
          </p:nvPr>
        </p:nvSpPr>
        <p:spPr>
          <a:xfrm>
            <a:off x="6172200" y="914400"/>
            <a:ext cx="6019800" cy="6039134"/>
          </a:xfrm>
        </p:spPr>
        <p:txBody>
          <a:bodyPr>
            <a:normAutofit/>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Provide healthy work relationships, so that the work is effectively performed.</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Maintaining the dignity of the employees as human beings.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Improving the employees working skills and capacity.</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Providing maximum opportunities for development.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Proper allocation of work to people and avoiding wrong postings.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927908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5BA57-71E2-3748-B491-B9FEFCA4CD67}"/>
              </a:ext>
            </a:extLst>
          </p:cNvPr>
          <p:cNvSpPr>
            <a:spLocks noGrp="1"/>
          </p:cNvSpPr>
          <p:nvPr>
            <p:ph type="title"/>
          </p:nvPr>
        </p:nvSpPr>
        <p:spPr>
          <a:xfrm>
            <a:off x="0" y="1"/>
            <a:ext cx="12192000" cy="859808"/>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Functions</a:t>
            </a:r>
            <a:br>
              <a:rPr lang="en-US" sz="2400" kern="100" dirty="0">
                <a:effectLst/>
                <a:latin typeface="Aptos" panose="020B0004020202020204" pitchFamily="34" charset="0"/>
                <a:ea typeface="Aptos" panose="020B000402020202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40B59C35-5A23-BF48-48F2-8B46513F8682}"/>
              </a:ext>
            </a:extLst>
          </p:cNvPr>
          <p:cNvSpPr>
            <a:spLocks noGrp="1"/>
          </p:cNvSpPr>
          <p:nvPr>
            <p:ph sz="half" idx="1"/>
          </p:nvPr>
        </p:nvSpPr>
        <p:spPr>
          <a:xfrm>
            <a:off x="0" y="859809"/>
            <a:ext cx="6019800" cy="5998190"/>
          </a:xfrm>
        </p:spPr>
        <p:txBody>
          <a:bodyPr/>
          <a:lstStyle/>
          <a:p>
            <a:pPr marL="0" marR="0" indent="0" algn="just">
              <a:lnSpc>
                <a:spcPct val="115000"/>
              </a:lnSpc>
              <a:spcBef>
                <a:spcPts val="0"/>
              </a:spcBef>
              <a:spcAft>
                <a:spcPts val="0"/>
              </a:spcAft>
              <a:buNone/>
            </a:pP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Managerial Functions: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Human Resource Manager is a part of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organisational</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management who performs the basic managerial functions of planning,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organising</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directing and controlling in relation to the department.</a:t>
            </a:r>
          </a:p>
          <a:p>
            <a:pPr marL="0" indent="0" algn="just">
              <a:lnSpc>
                <a:spcPct val="115000"/>
              </a:lnSpc>
              <a:spcBef>
                <a:spcPts val="0"/>
              </a:spcBef>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Planning: For a human resource manager, planning means the determination of personnel programs that will contribute to the goals of the enterprise, i.e., anticipating vacancies, planning job requirements, job descriptions and determination of the sources of recruitment.</a:t>
            </a:r>
          </a:p>
          <a:p>
            <a:pPr marL="0" marR="0" indent="0" algn="just">
              <a:lnSpc>
                <a:spcPct val="115000"/>
              </a:lnSpc>
              <a:spcBef>
                <a:spcPts val="0"/>
              </a:spcBef>
              <a:spcAft>
                <a:spcPts val="0"/>
              </a:spcAft>
              <a:buNone/>
            </a:pP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DF0C7753-EB83-68B0-2ED5-DFD3CCBA071E}"/>
              </a:ext>
            </a:extLst>
          </p:cNvPr>
          <p:cNvSpPr>
            <a:spLocks noGrp="1"/>
          </p:cNvSpPr>
          <p:nvPr>
            <p:ph sz="half" idx="2"/>
          </p:nvPr>
        </p:nvSpPr>
        <p:spPr>
          <a:xfrm>
            <a:off x="6172200" y="968991"/>
            <a:ext cx="6019800" cy="5889008"/>
          </a:xfrm>
        </p:spPr>
        <p:txBody>
          <a:bodyPr/>
          <a:lstStyle/>
          <a:p>
            <a:pPr marL="0" indent="0" algn="just">
              <a:buNone/>
            </a:pP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Job Analysis and Design</a:t>
            </a: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Job analysis is the process of describing the nature of a job and specifying the human requirements like qualification, skills, and work experience to perform that job. Job design aims at outlining and organizing tasks, duties, and responsibilities into a single unit of work for the achievement of certain objectives.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indent="-457200" algn="just">
              <a:buAutoNum type="arabicPeriod"/>
            </a:pP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022406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9FC3F-B0F7-9DCF-E901-4BB1782823FD}"/>
              </a:ext>
            </a:extLst>
          </p:cNvPr>
          <p:cNvSpPr>
            <a:spLocks noGrp="1"/>
          </p:cNvSpPr>
          <p:nvPr>
            <p:ph type="title"/>
          </p:nvPr>
        </p:nvSpPr>
        <p:spPr>
          <a:xfrm>
            <a:off x="122830" y="1"/>
            <a:ext cx="12069170" cy="887104"/>
          </a:xfrm>
        </p:spPr>
        <p:txBody>
          <a:bodyPr>
            <a:normAutofit/>
          </a:bodyPr>
          <a:lstStyle/>
          <a:p>
            <a:r>
              <a:rPr lang="en-US" sz="24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Managerial Functions</a:t>
            </a:r>
            <a:endParaRPr lang="en-US" sz="2400" b="1" dirty="0"/>
          </a:p>
        </p:txBody>
      </p:sp>
      <p:sp>
        <p:nvSpPr>
          <p:cNvPr id="3" name="Content Placeholder 2">
            <a:extLst>
              <a:ext uri="{FF2B5EF4-FFF2-40B4-BE49-F238E27FC236}">
                <a16:creationId xmlns:a16="http://schemas.microsoft.com/office/drawing/2014/main" id="{9286948D-7606-2A0C-40C0-ABC480CF6380}"/>
              </a:ext>
            </a:extLst>
          </p:cNvPr>
          <p:cNvSpPr>
            <a:spLocks noGrp="1"/>
          </p:cNvSpPr>
          <p:nvPr>
            <p:ph sz="half" idx="1"/>
          </p:nvPr>
        </p:nvSpPr>
        <p:spPr>
          <a:xfrm>
            <a:off x="0" y="736979"/>
            <a:ext cx="6019800" cy="6121020"/>
          </a:xfrm>
        </p:spPr>
        <p:txBody>
          <a:bodyPr/>
          <a:lstStyle/>
          <a:p>
            <a:pPr marL="0" indent="0" algn="just">
              <a:buNone/>
            </a:pPr>
            <a:r>
              <a:rPr lang="en-US" sz="1800" i="1" kern="0" dirty="0">
                <a:solidFill>
                  <a:srgbClr val="000000"/>
                </a:solidFill>
                <a:effectLst/>
                <a:latin typeface="Times New Roman" panose="02020603050405020304" pitchFamily="18" charset="0"/>
                <a:ea typeface="Times New Roman" panose="02020603050405020304" pitchFamily="18" charset="0"/>
              </a:rPr>
              <a:t>3</a:t>
            </a:r>
            <a:r>
              <a:rPr lang="en-US" sz="2400" i="1" kern="0" dirty="0">
                <a:solidFill>
                  <a:srgbClr val="000000"/>
                </a:solidFill>
                <a:effectLst/>
                <a:latin typeface="Times New Roman" panose="02020603050405020304" pitchFamily="18" charset="0"/>
                <a:ea typeface="Times New Roman" panose="02020603050405020304" pitchFamily="18" charset="0"/>
              </a:rPr>
              <a:t>. Recruitment and Selection</a:t>
            </a:r>
            <a:r>
              <a:rPr lang="en-US" sz="2400" b="1" kern="0" dirty="0">
                <a:solidFill>
                  <a:srgbClr val="000000"/>
                </a:solidFill>
                <a:effectLst/>
                <a:latin typeface="Times New Roman" panose="02020603050405020304" pitchFamily="18" charset="0"/>
                <a:ea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 Recruitment of candidates is the function preceding the selection, which brings the pool of prospective candidates for the organization so that the management can select the right candidate from this pool</a:t>
            </a:r>
            <a:r>
              <a:rPr lang="en-US" sz="1800" kern="0" dirty="0">
                <a:solidFill>
                  <a:srgbClr val="000000"/>
                </a:solidFill>
                <a:effectLst/>
                <a:latin typeface="Times New Roman" panose="02020603050405020304" pitchFamily="18" charset="0"/>
                <a:ea typeface="Times New Roman" panose="02020603050405020304" pitchFamily="18" charset="0"/>
              </a:rPr>
              <a:t>.</a:t>
            </a:r>
          </a:p>
          <a:p>
            <a:pPr marL="0" indent="0" algn="just">
              <a:buNone/>
            </a:pPr>
            <a:r>
              <a:rPr lang="en-US" sz="1800" kern="0" dirty="0">
                <a:solidFill>
                  <a:srgbClr val="000000"/>
                </a:solidFill>
                <a:latin typeface="Times New Roman" panose="02020603050405020304" pitchFamily="18" charset="0"/>
              </a:rPr>
              <a:t>4. </a:t>
            </a:r>
            <a:r>
              <a:rPr lang="en-US" sz="2400" i="1" kern="0" dirty="0">
                <a:solidFill>
                  <a:srgbClr val="000000"/>
                </a:solidFill>
                <a:effectLst/>
                <a:latin typeface="Times New Roman" panose="02020603050405020304" pitchFamily="18" charset="0"/>
                <a:ea typeface="Times New Roman" panose="02020603050405020304" pitchFamily="18" charset="0"/>
              </a:rPr>
              <a:t>Job analysis</a:t>
            </a:r>
            <a:r>
              <a:rPr lang="en-US" sz="2400" kern="0" dirty="0">
                <a:solidFill>
                  <a:srgbClr val="000000"/>
                </a:solidFill>
                <a:effectLst/>
                <a:latin typeface="Times New Roman" panose="02020603050405020304" pitchFamily="18" charset="0"/>
                <a:ea typeface="Times New Roman" panose="02020603050405020304" pitchFamily="18" charset="0"/>
              </a:rPr>
              <a:t> is the process of describing the nature of a job and specifying the human requirements such as knowledge, skills, and experience needed to perform the job</a:t>
            </a:r>
          </a:p>
          <a:p>
            <a:pPr marL="0" marR="0" lvl="0" indent="0" algn="just">
              <a:lnSpc>
                <a:spcPct val="115000"/>
              </a:lnSpc>
              <a:spcBef>
                <a:spcPts val="0"/>
              </a:spcBef>
              <a:spcAft>
                <a:spcPts val="0"/>
              </a:spcAft>
              <a:buNone/>
            </a:pPr>
            <a:r>
              <a:rPr lang="en-US"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a:t>
            </a: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Organizing:</a:t>
            </a:r>
            <a:r>
              <a:rPr lang="en-US" sz="2400"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Once the human resource manager has established objectives and developed plans and programs to reach them, he/she  must design and develop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structure to carry out the various operations.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endParaRPr lang="en-US" sz="2400" dirty="0"/>
          </a:p>
        </p:txBody>
      </p:sp>
      <p:sp>
        <p:nvSpPr>
          <p:cNvPr id="4" name="Content Placeholder 3">
            <a:extLst>
              <a:ext uri="{FF2B5EF4-FFF2-40B4-BE49-F238E27FC236}">
                <a16:creationId xmlns:a16="http://schemas.microsoft.com/office/drawing/2014/main" id="{A80FF6C0-C168-9D3E-409F-43ADA316C7B4}"/>
              </a:ext>
            </a:extLst>
          </p:cNvPr>
          <p:cNvSpPr>
            <a:spLocks noGrp="1"/>
          </p:cNvSpPr>
          <p:nvPr>
            <p:ph sz="half" idx="2"/>
          </p:nvPr>
        </p:nvSpPr>
        <p:spPr>
          <a:xfrm>
            <a:off x="6172200" y="736979"/>
            <a:ext cx="6019800" cy="6121020"/>
          </a:xfrm>
        </p:spPr>
        <p:txBody>
          <a:bodyPr/>
          <a:lstStyle/>
          <a:p>
            <a:pPr marL="0" marR="0" indent="0" algn="just">
              <a:lnSpc>
                <a:spcPct val="115000"/>
              </a:lnSpc>
              <a:spcBef>
                <a:spcPts val="0"/>
              </a:spcBef>
              <a:spcAft>
                <a:spcPts val="0"/>
              </a:spcAft>
              <a:buNone/>
            </a:pPr>
            <a:r>
              <a:rPr lang="en-US"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a:t>
            </a: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Directing: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plans are to be pure into effect by people. But how smoothly the plans are implemented depends on the motivation of people. The direction function of the personnel manager involves encouraging people to work willingly and effectively for the goals of the enterprise.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0106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5E41C-3D35-C3E1-3526-BB8FDC4E7038}"/>
              </a:ext>
            </a:extLst>
          </p:cNvPr>
          <p:cNvSpPr>
            <a:spLocks noGrp="1"/>
          </p:cNvSpPr>
          <p:nvPr>
            <p:ph type="title"/>
          </p:nvPr>
        </p:nvSpPr>
        <p:spPr>
          <a:xfrm>
            <a:off x="0" y="1"/>
            <a:ext cx="12091916" cy="777921"/>
          </a:xfrm>
        </p:spPr>
        <p:txBody>
          <a:bodyPr>
            <a:normAutofit/>
          </a:bodyPr>
          <a:lstStyle/>
          <a:p>
            <a:pPr algn="ctr"/>
            <a:r>
              <a:rPr lang="en-US" sz="24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Managerial Functions</a:t>
            </a:r>
            <a:endParaRPr lang="en-US" sz="2400" dirty="0"/>
          </a:p>
        </p:txBody>
      </p:sp>
      <p:sp>
        <p:nvSpPr>
          <p:cNvPr id="3" name="Content Placeholder 2">
            <a:extLst>
              <a:ext uri="{FF2B5EF4-FFF2-40B4-BE49-F238E27FC236}">
                <a16:creationId xmlns:a16="http://schemas.microsoft.com/office/drawing/2014/main" id="{D1F02924-2E13-3B81-D4FF-728B37D15F0A}"/>
              </a:ext>
            </a:extLst>
          </p:cNvPr>
          <p:cNvSpPr>
            <a:spLocks noGrp="1"/>
          </p:cNvSpPr>
          <p:nvPr>
            <p:ph sz="half" idx="1"/>
          </p:nvPr>
        </p:nvSpPr>
        <p:spPr>
          <a:xfrm>
            <a:off x="0" y="777922"/>
            <a:ext cx="7478971" cy="5984542"/>
          </a:xfrm>
        </p:spPr>
        <p:txBody>
          <a:bodyPr/>
          <a:lstStyle/>
          <a:p>
            <a:pPr marL="0" indent="0" algn="just">
              <a:buNone/>
            </a:pPr>
            <a:r>
              <a:rPr lang="en-US" sz="2800" i="1" kern="0" dirty="0">
                <a:solidFill>
                  <a:srgbClr val="000000"/>
                </a:solidFill>
                <a:effectLst/>
                <a:latin typeface="Times New Roman" panose="02020603050405020304" pitchFamily="18" charset="0"/>
                <a:ea typeface="Times New Roman" panose="02020603050405020304" pitchFamily="18" charset="0"/>
              </a:rPr>
              <a:t>Controlling</a:t>
            </a:r>
            <a:r>
              <a:rPr lang="en-US" sz="2800" kern="0" dirty="0">
                <a:solidFill>
                  <a:srgbClr val="000000"/>
                </a:solidFill>
                <a:effectLst/>
                <a:latin typeface="Times New Roman" panose="02020603050405020304" pitchFamily="18" charset="0"/>
                <a:ea typeface="Times New Roman" panose="02020603050405020304" pitchFamily="18" charset="0"/>
              </a:rPr>
              <a:t> is concerned with the regulation of activities in accordance with the plans, which in turn have been formulated on the basis of the objectives of the </a:t>
            </a:r>
            <a:r>
              <a:rPr lang="en-US" sz="2800" kern="0" dirty="0" err="1">
                <a:solidFill>
                  <a:srgbClr val="000000"/>
                </a:solidFill>
                <a:effectLst/>
                <a:latin typeface="Times New Roman" panose="02020603050405020304" pitchFamily="18" charset="0"/>
                <a:ea typeface="Times New Roman" panose="02020603050405020304" pitchFamily="18" charset="0"/>
              </a:rPr>
              <a:t>organisation</a:t>
            </a:r>
            <a:r>
              <a:rPr lang="en-US" sz="2800" kern="0" dirty="0">
                <a:solidFill>
                  <a:srgbClr val="000000"/>
                </a:solidFill>
                <a:effectLst/>
                <a:latin typeface="Times New Roman" panose="02020603050405020304" pitchFamily="18" charset="0"/>
                <a:ea typeface="Times New Roman" panose="02020603050405020304" pitchFamily="18" charset="0"/>
              </a:rPr>
              <a:t>. Thus, controlling completes the cycle and leads back to planning</a:t>
            </a:r>
            <a:endParaRPr lang="en-US" dirty="0"/>
          </a:p>
        </p:txBody>
      </p:sp>
      <p:pic>
        <p:nvPicPr>
          <p:cNvPr id="6146" name="Picture 2" descr="Free Man and Woman Looking at the Screen of a Computer Stock Photo">
            <a:extLst>
              <a:ext uri="{FF2B5EF4-FFF2-40B4-BE49-F238E27FC236}">
                <a16:creationId xmlns:a16="http://schemas.microsoft.com/office/drawing/2014/main" id="{4733946F-5BB6-B587-CD20-D9C69143478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478972" y="955343"/>
            <a:ext cx="4613015" cy="316628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9D73D9E-28A3-E55F-02F4-B2E6529D95B1}"/>
              </a:ext>
            </a:extLst>
          </p:cNvPr>
          <p:cNvSpPr txBox="1"/>
          <p:nvPr/>
        </p:nvSpPr>
        <p:spPr>
          <a:xfrm>
            <a:off x="7478972" y="4326340"/>
            <a:ext cx="4713028" cy="430887"/>
          </a:xfrm>
          <a:prstGeom prst="rect">
            <a:avLst/>
          </a:prstGeom>
          <a:noFill/>
        </p:spPr>
        <p:txBody>
          <a:bodyPr wrap="square" rtlCol="0">
            <a:spAutoFit/>
          </a:bodyPr>
          <a:lstStyle/>
          <a:p>
            <a:r>
              <a:rPr lang="en-US" sz="1100" dirty="0"/>
              <a:t>https://www.pexels.com/photo/man-and-woman-looking-at-the-screen-of-a-computer-8866764/</a:t>
            </a:r>
          </a:p>
        </p:txBody>
      </p:sp>
    </p:spTree>
    <p:extLst>
      <p:ext uri="{BB962C8B-B14F-4D97-AF65-F5344CB8AC3E}">
        <p14:creationId xmlns:p14="http://schemas.microsoft.com/office/powerpoint/2010/main" val="41736794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F8A6C0-EC46-2B4B-A4E5-43DB1D9CD733}"/>
              </a:ext>
            </a:extLst>
          </p:cNvPr>
          <p:cNvSpPr>
            <a:spLocks noGrp="1"/>
          </p:cNvSpPr>
          <p:nvPr>
            <p:ph type="title"/>
          </p:nvPr>
        </p:nvSpPr>
        <p:spPr>
          <a:xfrm>
            <a:off x="0" y="95535"/>
            <a:ext cx="12192000" cy="900752"/>
          </a:xfrm>
        </p:spPr>
        <p:txBody>
          <a:bodyPr>
            <a:normAutofit/>
          </a:bodyPr>
          <a:lstStyle/>
          <a:p>
            <a:pPr algn="ctr"/>
            <a:r>
              <a:rPr lang="en-US" sz="2400" b="1" i="1" kern="0" dirty="0">
                <a:solidFill>
                  <a:srgbClr val="000000"/>
                </a:solidFill>
                <a:effectLst/>
                <a:latin typeface="Times New Roman" panose="02020603050405020304" pitchFamily="18" charset="0"/>
                <a:ea typeface="Times New Roman" panose="02020603050405020304" pitchFamily="18" charset="0"/>
              </a:rPr>
              <a:t>Operative Functions</a:t>
            </a:r>
            <a:endParaRPr lang="en-US" sz="2400" b="1" dirty="0"/>
          </a:p>
        </p:txBody>
      </p:sp>
      <p:sp>
        <p:nvSpPr>
          <p:cNvPr id="3" name="Content Placeholder 2">
            <a:extLst>
              <a:ext uri="{FF2B5EF4-FFF2-40B4-BE49-F238E27FC236}">
                <a16:creationId xmlns:a16="http://schemas.microsoft.com/office/drawing/2014/main" id="{BDBE86BA-74BE-B3B0-DDE8-EB340B293D5E}"/>
              </a:ext>
            </a:extLst>
          </p:cNvPr>
          <p:cNvSpPr>
            <a:spLocks noGrp="1"/>
          </p:cNvSpPr>
          <p:nvPr>
            <p:ph sz="half" idx="1"/>
          </p:nvPr>
        </p:nvSpPr>
        <p:spPr>
          <a:xfrm>
            <a:off x="0" y="846161"/>
            <a:ext cx="6019800" cy="6011839"/>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operative functions are those tasks or duties which are specifically entrusted to the human resource or personnel department. These are concerned with employment, development, compensation, integration and maintenance of personnel of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1C2ECB2-1C30-9F2F-895A-0767BFDFCE80}"/>
              </a:ext>
            </a:extLst>
          </p:cNvPr>
          <p:cNvSpPr>
            <a:spLocks noGrp="1"/>
          </p:cNvSpPr>
          <p:nvPr>
            <p:ph sz="half" idx="2"/>
          </p:nvPr>
        </p:nvSpPr>
        <p:spPr>
          <a:xfrm>
            <a:off x="6172199" y="736979"/>
            <a:ext cx="6019799" cy="6121021"/>
          </a:xfrm>
        </p:spPr>
        <p:txBody>
          <a:bodyPr>
            <a:normAutofit/>
          </a:bodyPr>
          <a:lstStyle/>
          <a:p>
            <a:pPr marL="342900" marR="0" lvl="0" indent="-342900" algn="just">
              <a:lnSpc>
                <a:spcPct val="115000"/>
              </a:lnSpc>
              <a:spcBef>
                <a:spcPts val="0"/>
              </a:spcBef>
              <a:spcAft>
                <a:spcPts val="0"/>
              </a:spcAft>
              <a:buAutoNum type="arabicPeriod"/>
            </a:pP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Employment:</a:t>
            </a:r>
            <a:r>
              <a:rPr lang="en-US" sz="2400"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first operative function of the human resource of personnel department is the employment of proper kind and number of persons necessary to achieve the objectives of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This involves recruitment, selection, placement, etc. of the personnel.</a:t>
            </a:r>
          </a:p>
          <a:p>
            <a:endParaRPr lang="en-US" dirty="0"/>
          </a:p>
        </p:txBody>
      </p:sp>
    </p:spTree>
    <p:extLst>
      <p:ext uri="{BB962C8B-B14F-4D97-AF65-F5344CB8AC3E}">
        <p14:creationId xmlns:p14="http://schemas.microsoft.com/office/powerpoint/2010/main" val="272817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43C12-1D33-385F-4B8C-1EB027448067}"/>
              </a:ext>
            </a:extLst>
          </p:cNvPr>
          <p:cNvSpPr>
            <a:spLocks noGrp="1"/>
          </p:cNvSpPr>
          <p:nvPr>
            <p:ph type="title"/>
          </p:nvPr>
        </p:nvSpPr>
        <p:spPr>
          <a:xfrm>
            <a:off x="0" y="1"/>
            <a:ext cx="12192000" cy="1690688"/>
          </a:xfrm>
        </p:spPr>
        <p:txBody>
          <a:bodyPr>
            <a:normAutofit/>
          </a:bodyPr>
          <a:lstStyle/>
          <a:p>
            <a:pPr algn="ctr"/>
            <a:r>
              <a:rPr lang="en-US" sz="2400" b="1" i="1" kern="0" dirty="0">
                <a:solidFill>
                  <a:srgbClr val="000000"/>
                </a:solidFill>
                <a:effectLst/>
                <a:latin typeface="Times New Roman" panose="02020603050405020304" pitchFamily="18" charset="0"/>
                <a:ea typeface="Times New Roman" panose="02020603050405020304" pitchFamily="18" charset="0"/>
              </a:rPr>
              <a:t>Operative Functions</a:t>
            </a:r>
            <a:endParaRPr lang="en-US" sz="2400" dirty="0"/>
          </a:p>
        </p:txBody>
      </p:sp>
      <p:sp>
        <p:nvSpPr>
          <p:cNvPr id="3" name="Content Placeholder 2">
            <a:extLst>
              <a:ext uri="{FF2B5EF4-FFF2-40B4-BE49-F238E27FC236}">
                <a16:creationId xmlns:a16="http://schemas.microsoft.com/office/drawing/2014/main" id="{AAD19E65-E183-1090-0D92-96AAB517AE25}"/>
              </a:ext>
            </a:extLst>
          </p:cNvPr>
          <p:cNvSpPr>
            <a:spLocks noGrp="1"/>
          </p:cNvSpPr>
          <p:nvPr>
            <p:ph sz="half" idx="1"/>
          </p:nvPr>
        </p:nvSpPr>
        <p:spPr>
          <a:xfrm>
            <a:off x="0" y="1255594"/>
            <a:ext cx="6019800" cy="5602405"/>
          </a:xfrm>
        </p:spPr>
        <p:txBody>
          <a:bodyPr>
            <a:normAutofit/>
          </a:bodyPr>
          <a:lstStyle/>
          <a:p>
            <a:pPr marL="0" marR="0" lvl="0" indent="0" algn="just">
              <a:lnSpc>
                <a:spcPct val="115000"/>
              </a:lnSpc>
              <a:spcBef>
                <a:spcPts val="0"/>
              </a:spcBef>
              <a:spcAft>
                <a:spcPts val="0"/>
              </a:spcAft>
              <a:buNone/>
            </a:pP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Training and Development:</a:t>
            </a:r>
            <a:r>
              <a:rPr lang="en-US" sz="2400"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Training and development of personnel is a follow up of the employment function. It is a duty of management to train each employee properly to develop technical skills for the job for which he has been employed and also to develop him for the higher jobs in the </a:t>
            </a:r>
            <a:r>
              <a:rPr lang="en-US" sz="2400" kern="0" dirty="0" err="1">
                <a:solidFill>
                  <a:srgbClr val="000000"/>
                </a:solidFill>
                <a:effectLst/>
                <a:latin typeface="Times New Roman" panose="02020603050405020304" pitchFamily="18" charset="0"/>
                <a:ea typeface="Times New Roman" panose="02020603050405020304" pitchFamily="18" charset="0"/>
              </a:rPr>
              <a:t>organisation</a:t>
            </a:r>
            <a:endParaRPr lang="en-US" sz="2400" dirty="0"/>
          </a:p>
        </p:txBody>
      </p:sp>
      <p:sp>
        <p:nvSpPr>
          <p:cNvPr id="4" name="Content Placeholder 3">
            <a:extLst>
              <a:ext uri="{FF2B5EF4-FFF2-40B4-BE49-F238E27FC236}">
                <a16:creationId xmlns:a16="http://schemas.microsoft.com/office/drawing/2014/main" id="{51963CEF-F1AC-2924-7D51-E142A2D47F9F}"/>
              </a:ext>
            </a:extLst>
          </p:cNvPr>
          <p:cNvSpPr>
            <a:spLocks noGrp="1"/>
          </p:cNvSpPr>
          <p:nvPr>
            <p:ph sz="half" idx="2"/>
          </p:nvPr>
        </p:nvSpPr>
        <p:spPr>
          <a:xfrm>
            <a:off x="6172200" y="1392072"/>
            <a:ext cx="6019800" cy="5465927"/>
          </a:xfrm>
        </p:spPr>
        <p:txBody>
          <a:bodyPr>
            <a:normAutofit/>
          </a:bodyPr>
          <a:lstStyle/>
          <a:p>
            <a:pPr marL="0" marR="0" lvl="0" indent="0" algn="just">
              <a:lnSpc>
                <a:spcPct val="115000"/>
              </a:lnSpc>
              <a:spcBef>
                <a:spcPts val="0"/>
              </a:spcBef>
              <a:spcAft>
                <a:spcPts val="0"/>
              </a:spcAft>
              <a:buNone/>
            </a:pP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Total Rewards</a:t>
            </a:r>
            <a:r>
              <a:rPr lang="en-US" sz="2400"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This function is concerned with the determination of adequate and equitable remuneration of the employees in the </a:t>
            </a:r>
            <a:r>
              <a:rPr lang="en-US" sz="2400" kern="0" dirty="0" err="1">
                <a:solidFill>
                  <a:srgbClr val="000000"/>
                </a:solidFill>
                <a:effectLst/>
                <a:latin typeface="Times New Roman" panose="02020603050405020304" pitchFamily="18" charset="0"/>
                <a:ea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rPr>
              <a:t> of their contribution to the </a:t>
            </a:r>
            <a:r>
              <a:rPr lang="en-US" sz="2400" kern="0" dirty="0" err="1">
                <a:solidFill>
                  <a:srgbClr val="000000"/>
                </a:solidFill>
                <a:effectLst/>
                <a:latin typeface="Times New Roman" panose="02020603050405020304" pitchFamily="18" charset="0"/>
                <a:ea typeface="Times New Roman" panose="02020603050405020304" pitchFamily="18" charset="0"/>
              </a:rPr>
              <a:t>organisational</a:t>
            </a:r>
            <a:r>
              <a:rPr lang="en-US" sz="2400" kern="0" dirty="0">
                <a:solidFill>
                  <a:srgbClr val="000000"/>
                </a:solidFill>
                <a:effectLst/>
                <a:latin typeface="Times New Roman" panose="02020603050405020304" pitchFamily="18" charset="0"/>
                <a:ea typeface="Times New Roman" panose="02020603050405020304" pitchFamily="18" charset="0"/>
              </a:rPr>
              <a:t> goals. </a:t>
            </a:r>
            <a:endParaRPr lang="en-US" sz="2400" dirty="0"/>
          </a:p>
        </p:txBody>
      </p:sp>
    </p:spTree>
    <p:extLst>
      <p:ext uri="{BB962C8B-B14F-4D97-AF65-F5344CB8AC3E}">
        <p14:creationId xmlns:p14="http://schemas.microsoft.com/office/powerpoint/2010/main" val="8558203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F313D-C6CF-3CCA-8530-4BE77769A0C4}"/>
              </a:ext>
            </a:extLst>
          </p:cNvPr>
          <p:cNvSpPr>
            <a:spLocks noGrp="1"/>
          </p:cNvSpPr>
          <p:nvPr>
            <p:ph type="title"/>
          </p:nvPr>
        </p:nvSpPr>
        <p:spPr>
          <a:xfrm>
            <a:off x="0" y="1"/>
            <a:ext cx="12192000" cy="846160"/>
          </a:xfrm>
        </p:spPr>
        <p:txBody>
          <a:bodyPr>
            <a:normAutofit/>
          </a:bodyPr>
          <a:lstStyle/>
          <a:p>
            <a:pPr algn="ctr"/>
            <a:r>
              <a:rPr lang="en-US" sz="2400" b="1" i="1" kern="0" dirty="0">
                <a:solidFill>
                  <a:srgbClr val="000000"/>
                </a:solidFill>
                <a:effectLst/>
                <a:latin typeface="Times New Roman" panose="02020603050405020304" pitchFamily="18" charset="0"/>
                <a:ea typeface="Times New Roman" panose="02020603050405020304" pitchFamily="18" charset="0"/>
              </a:rPr>
              <a:t>Operative Functions</a:t>
            </a:r>
            <a:endParaRPr lang="en-US" sz="2400" dirty="0"/>
          </a:p>
        </p:txBody>
      </p:sp>
      <p:sp>
        <p:nvSpPr>
          <p:cNvPr id="3" name="Content Placeholder 2">
            <a:extLst>
              <a:ext uri="{FF2B5EF4-FFF2-40B4-BE49-F238E27FC236}">
                <a16:creationId xmlns:a16="http://schemas.microsoft.com/office/drawing/2014/main" id="{9234D2CD-457E-42D8-7E31-13BD708108E3}"/>
              </a:ext>
            </a:extLst>
          </p:cNvPr>
          <p:cNvSpPr>
            <a:spLocks noGrp="1"/>
          </p:cNvSpPr>
          <p:nvPr>
            <p:ph sz="half" idx="1"/>
          </p:nvPr>
        </p:nvSpPr>
        <p:spPr>
          <a:xfrm>
            <a:off x="0" y="996288"/>
            <a:ext cx="6019800" cy="5861712"/>
          </a:xfrm>
        </p:spPr>
        <p:txBody>
          <a:bodyPr>
            <a:normAutofit/>
          </a:bodyPr>
          <a:lstStyle/>
          <a:p>
            <a:pPr marL="0" indent="0" algn="just">
              <a:buNone/>
            </a:pP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Maintenance (Working Conditions and Welfare):</a:t>
            </a:r>
            <a:r>
              <a:rPr lang="en-US" sz="2400"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These include measures taken for health, safety, and comfort of the workforce. The personnel department also provides for various welfare services which relate to the physical and social wellbeing of the employees. These may include provision of cafeteria, rest rooms, counseling, group insurance, education for children of employees, recreational facilities</a:t>
            </a:r>
            <a:endParaRPr lang="en-US" sz="2400" dirty="0"/>
          </a:p>
        </p:txBody>
      </p:sp>
      <p:sp>
        <p:nvSpPr>
          <p:cNvPr id="4" name="Content Placeholder 3">
            <a:extLst>
              <a:ext uri="{FF2B5EF4-FFF2-40B4-BE49-F238E27FC236}">
                <a16:creationId xmlns:a16="http://schemas.microsoft.com/office/drawing/2014/main" id="{E769B326-AACF-DA9D-DDCA-64B14348F68D}"/>
              </a:ext>
            </a:extLst>
          </p:cNvPr>
          <p:cNvSpPr>
            <a:spLocks noGrp="1"/>
          </p:cNvSpPr>
          <p:nvPr>
            <p:ph sz="half" idx="2"/>
          </p:nvPr>
        </p:nvSpPr>
        <p:spPr>
          <a:xfrm>
            <a:off x="6172199" y="996288"/>
            <a:ext cx="6019799" cy="5861712"/>
          </a:xfrm>
        </p:spPr>
        <p:txBody>
          <a:bodyPr>
            <a:normAutofit/>
          </a:bodyPr>
          <a:lstStyle/>
          <a:p>
            <a:pPr marL="0" indent="0" algn="just">
              <a:buNone/>
            </a:pPr>
            <a:r>
              <a:rPr lang="en-US" sz="2400" kern="0" dirty="0">
                <a:solidFill>
                  <a:srgbClr val="000000"/>
                </a:solidFill>
                <a:effectLst/>
                <a:latin typeface="Times New Roman" panose="02020603050405020304" pitchFamily="18" charset="0"/>
                <a:ea typeface="Times New Roman" panose="02020603050405020304" pitchFamily="18" charset="0"/>
              </a:rPr>
              <a:t>5. Motivation: The human resource manager helps the various departmental managers to design a system of financial and non-financial rewards to motivate the employees.</a:t>
            </a:r>
            <a:endParaRPr lang="en-US" sz="2400" dirty="0"/>
          </a:p>
        </p:txBody>
      </p:sp>
    </p:spTree>
    <p:extLst>
      <p:ext uri="{BB962C8B-B14F-4D97-AF65-F5344CB8AC3E}">
        <p14:creationId xmlns:p14="http://schemas.microsoft.com/office/powerpoint/2010/main" val="22694050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4520A-2CC0-A778-E855-51292E4F3E66}"/>
              </a:ext>
            </a:extLst>
          </p:cNvPr>
          <p:cNvSpPr>
            <a:spLocks noGrp="1"/>
          </p:cNvSpPr>
          <p:nvPr>
            <p:ph type="title"/>
          </p:nvPr>
        </p:nvSpPr>
        <p:spPr>
          <a:xfrm>
            <a:off x="0" y="1"/>
            <a:ext cx="12192000" cy="900751"/>
          </a:xfrm>
        </p:spPr>
        <p:txBody>
          <a:bodyPr>
            <a:normAutofit/>
          </a:bodyPr>
          <a:lstStyle/>
          <a:p>
            <a:pPr algn="ctr"/>
            <a:r>
              <a:rPr lang="en-US" sz="2400" b="1" i="1" kern="0" dirty="0">
                <a:solidFill>
                  <a:srgbClr val="000000"/>
                </a:solidFill>
                <a:effectLst/>
                <a:latin typeface="Times New Roman" panose="02020603050405020304" pitchFamily="18" charset="0"/>
                <a:ea typeface="Times New Roman" panose="02020603050405020304" pitchFamily="18" charset="0"/>
              </a:rPr>
              <a:t>Operative Functions</a:t>
            </a:r>
            <a:endParaRPr lang="en-US" sz="2400" dirty="0"/>
          </a:p>
        </p:txBody>
      </p:sp>
      <p:sp>
        <p:nvSpPr>
          <p:cNvPr id="3" name="Content Placeholder 2">
            <a:extLst>
              <a:ext uri="{FF2B5EF4-FFF2-40B4-BE49-F238E27FC236}">
                <a16:creationId xmlns:a16="http://schemas.microsoft.com/office/drawing/2014/main" id="{7479D7D6-0407-36A0-474C-80672334D26D}"/>
              </a:ext>
            </a:extLst>
          </p:cNvPr>
          <p:cNvSpPr>
            <a:spLocks noGrp="1"/>
          </p:cNvSpPr>
          <p:nvPr>
            <p:ph sz="half" idx="1"/>
          </p:nvPr>
        </p:nvSpPr>
        <p:spPr>
          <a:xfrm>
            <a:off x="0" y="900752"/>
            <a:ext cx="6019800" cy="5957247"/>
          </a:xfrm>
        </p:spPr>
        <p:txBody>
          <a:bodyPr/>
          <a:lstStyle/>
          <a:p>
            <a:pPr marL="0" marR="0" indent="0" algn="just">
              <a:lnSpc>
                <a:spcPct val="115000"/>
              </a:lnSpc>
              <a:spcBef>
                <a:spcPts val="0"/>
              </a:spcBef>
              <a:spcAft>
                <a:spcPts val="0"/>
              </a:spcAft>
              <a:buNone/>
            </a:pPr>
            <a:r>
              <a:rPr lang="en-US"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6. </a:t>
            </a: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Personnel Records</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human resource or personnel department maintains the records of the employees working in the enterprise. It keeps full records of their training, achievements, transfer, promotion, etc. It also preserves many other records relating to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behaviour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of personnel like absenteeism and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turnover and the personnel programs and policies of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61684BD7-C942-526C-C889-087F777AB605}"/>
              </a:ext>
            </a:extLst>
          </p:cNvPr>
          <p:cNvSpPr>
            <a:spLocks noGrp="1"/>
          </p:cNvSpPr>
          <p:nvPr>
            <p:ph sz="half" idx="2"/>
          </p:nvPr>
        </p:nvSpPr>
        <p:spPr>
          <a:xfrm>
            <a:off x="6172200" y="900752"/>
            <a:ext cx="6019800" cy="5957247"/>
          </a:xfrm>
        </p:spPr>
        <p:txBody>
          <a:bodyPr>
            <a:normAutofit/>
          </a:bodyPr>
          <a:lstStyle/>
          <a:p>
            <a:pPr marL="0" indent="0" algn="just">
              <a:buNone/>
            </a:pPr>
            <a:r>
              <a:rPr lang="en-US" sz="2400" kern="0" dirty="0">
                <a:solidFill>
                  <a:srgbClr val="000000"/>
                </a:solidFill>
                <a:effectLst/>
                <a:latin typeface="Times New Roman" panose="02020603050405020304" pitchFamily="18" charset="0"/>
                <a:ea typeface="Times New Roman" panose="02020603050405020304" pitchFamily="18" charset="0"/>
              </a:rPr>
              <a:t>7. Industrial Relations: The human resource manager can help in collective bargaining, joint consultation and settlement of disputes, if the need arises. This is because of the fact that he is in possession of full information relating to personnel and has the working knowledge of various </a:t>
            </a:r>
            <a:r>
              <a:rPr lang="en-US" sz="2400" kern="0" dirty="0" err="1">
                <a:solidFill>
                  <a:srgbClr val="000000"/>
                </a:solidFill>
                <a:effectLst/>
                <a:latin typeface="Times New Roman" panose="02020603050405020304" pitchFamily="18" charset="0"/>
                <a:ea typeface="Times New Roman" panose="02020603050405020304" pitchFamily="18" charset="0"/>
              </a:rPr>
              <a:t>labour</a:t>
            </a:r>
            <a:r>
              <a:rPr lang="en-US" sz="2400" kern="0" dirty="0">
                <a:solidFill>
                  <a:srgbClr val="000000"/>
                </a:solidFill>
                <a:effectLst/>
                <a:latin typeface="Times New Roman" panose="02020603050405020304" pitchFamily="18" charset="0"/>
                <a:ea typeface="Times New Roman" panose="02020603050405020304" pitchFamily="18" charset="0"/>
              </a:rPr>
              <a:t> enactments</a:t>
            </a:r>
            <a:endParaRPr lang="en-US" sz="2400" dirty="0"/>
          </a:p>
        </p:txBody>
      </p:sp>
    </p:spTree>
    <p:extLst>
      <p:ext uri="{BB962C8B-B14F-4D97-AF65-F5344CB8AC3E}">
        <p14:creationId xmlns:p14="http://schemas.microsoft.com/office/powerpoint/2010/main" val="8438752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D47D8-41EA-F5EF-CD97-F4550B2AC2EE}"/>
              </a:ext>
            </a:extLst>
          </p:cNvPr>
          <p:cNvSpPr>
            <a:spLocks noGrp="1"/>
          </p:cNvSpPr>
          <p:nvPr>
            <p:ph type="title"/>
          </p:nvPr>
        </p:nvSpPr>
        <p:spPr>
          <a:xfrm>
            <a:off x="0" y="109183"/>
            <a:ext cx="12192000" cy="900751"/>
          </a:xfrm>
        </p:spPr>
        <p:txBody>
          <a:bodyPr>
            <a:normAutofit/>
          </a:bodyPr>
          <a:lstStyle/>
          <a:p>
            <a:pPr algn="ctr"/>
            <a:r>
              <a:rPr lang="en-US" sz="2400" b="1" i="1" kern="0" dirty="0">
                <a:solidFill>
                  <a:srgbClr val="000000"/>
                </a:solidFill>
                <a:effectLst/>
                <a:latin typeface="Times New Roman" panose="02020603050405020304" pitchFamily="18" charset="0"/>
                <a:ea typeface="Times New Roman" panose="02020603050405020304" pitchFamily="18" charset="0"/>
              </a:rPr>
              <a:t>Operative Functions</a:t>
            </a:r>
            <a:endParaRPr lang="en-US" sz="2400" dirty="0"/>
          </a:p>
        </p:txBody>
      </p:sp>
      <p:sp>
        <p:nvSpPr>
          <p:cNvPr id="3" name="Content Placeholder 2">
            <a:extLst>
              <a:ext uri="{FF2B5EF4-FFF2-40B4-BE49-F238E27FC236}">
                <a16:creationId xmlns:a16="http://schemas.microsoft.com/office/drawing/2014/main" id="{3AEBCB7E-F1C6-E71C-2D9E-3B9872159DE0}"/>
              </a:ext>
            </a:extLst>
          </p:cNvPr>
          <p:cNvSpPr>
            <a:spLocks noGrp="1"/>
          </p:cNvSpPr>
          <p:nvPr>
            <p:ph sz="half" idx="1"/>
          </p:nvPr>
        </p:nvSpPr>
        <p:spPr>
          <a:xfrm>
            <a:off x="0" y="914400"/>
            <a:ext cx="6019800" cy="5834417"/>
          </a:xfrm>
        </p:spPr>
        <p:txBody>
          <a:bodyPr>
            <a:normAutofit/>
          </a:bodyPr>
          <a:lstStyle/>
          <a:p>
            <a:pPr marL="0" indent="0" algn="just">
              <a:buNone/>
            </a:pPr>
            <a:r>
              <a:rPr lang="en-US" sz="2400" i="1" kern="0" dirty="0">
                <a:solidFill>
                  <a:srgbClr val="000000"/>
                </a:solidFill>
                <a:effectLst/>
                <a:latin typeface="Times New Roman" panose="02020603050405020304" pitchFamily="18" charset="0"/>
                <a:ea typeface="Times New Roman" panose="02020603050405020304" pitchFamily="18" charset="0"/>
              </a:rPr>
              <a:t>8. Personnel Research</a:t>
            </a:r>
            <a:r>
              <a:rPr lang="en-US" sz="2400" b="1" kern="0" dirty="0">
                <a:solidFill>
                  <a:srgbClr val="000000"/>
                </a:solidFill>
                <a:effectLst/>
                <a:latin typeface="Times New Roman" panose="02020603050405020304" pitchFamily="18" charset="0"/>
                <a:ea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 Personnel researches are done by human resource management to gather employees' opinions on wages and salaries, promotions, working conditions, welfare activities, leadership</a:t>
            </a:r>
          </a:p>
          <a:p>
            <a:pPr marL="0" indent="0" algn="just">
              <a:buNone/>
            </a:pPr>
            <a:r>
              <a:rPr lang="en-US" sz="2400" i="1" kern="0" dirty="0">
                <a:solidFill>
                  <a:srgbClr val="000000"/>
                </a:solidFill>
                <a:effectLst/>
                <a:latin typeface="Times New Roman" panose="02020603050405020304" pitchFamily="18" charset="0"/>
                <a:ea typeface="Times New Roman" panose="02020603050405020304" pitchFamily="18" charset="0"/>
              </a:rPr>
              <a:t>10. Personnel Record</a:t>
            </a:r>
            <a:r>
              <a:rPr lang="en-US" sz="2400" b="1" kern="0" dirty="0">
                <a:solidFill>
                  <a:srgbClr val="000000"/>
                </a:solidFill>
                <a:effectLst/>
                <a:latin typeface="Times New Roman" panose="02020603050405020304" pitchFamily="18" charset="0"/>
                <a:ea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 This function involves recording, maintaining, and retrieving employee related information like - application forms, employment history, working hours, earnings, employee absents and presents, employee turnover and other data related to employees</a:t>
            </a:r>
            <a:endParaRPr lang="en-US" sz="2400" dirty="0"/>
          </a:p>
        </p:txBody>
      </p:sp>
      <p:sp>
        <p:nvSpPr>
          <p:cNvPr id="4" name="Content Placeholder 3">
            <a:extLst>
              <a:ext uri="{FF2B5EF4-FFF2-40B4-BE49-F238E27FC236}">
                <a16:creationId xmlns:a16="http://schemas.microsoft.com/office/drawing/2014/main" id="{9EDB0F4C-CFD8-C106-AFE5-2EB5FF092910}"/>
              </a:ext>
            </a:extLst>
          </p:cNvPr>
          <p:cNvSpPr>
            <a:spLocks noGrp="1"/>
          </p:cNvSpPr>
          <p:nvPr>
            <p:ph sz="half" idx="2"/>
          </p:nvPr>
        </p:nvSpPr>
        <p:spPr>
          <a:xfrm>
            <a:off x="6172200" y="914400"/>
            <a:ext cx="6019800" cy="5834417"/>
          </a:xfrm>
        </p:spPr>
        <p:txBody>
          <a:bodyPr/>
          <a:lstStyle/>
          <a:p>
            <a:pPr marL="0" indent="0" algn="just">
              <a:buNone/>
            </a:pPr>
            <a:r>
              <a:rPr lang="en-US" sz="1800" i="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11. </a:t>
            </a:r>
            <a:r>
              <a:rPr lang="en-US"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Performance Appraisal</a:t>
            </a: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Human resource professionals are required to perform this function to ensure that the performance of employee is at acceptable level.</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84490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0C0C0-6DD2-8BF4-A0CA-029400C663BD}"/>
              </a:ext>
            </a:extLst>
          </p:cNvPr>
          <p:cNvSpPr>
            <a:spLocks noGrp="1"/>
          </p:cNvSpPr>
          <p:nvPr>
            <p:ph type="title"/>
          </p:nvPr>
        </p:nvSpPr>
        <p:spPr>
          <a:xfrm>
            <a:off x="0" y="-109181"/>
            <a:ext cx="12192000" cy="1105468"/>
          </a:xfrm>
        </p:spPr>
        <p:txBody>
          <a:bodyPr>
            <a:normAutofit/>
          </a:bodyPr>
          <a:lstStyle/>
          <a:p>
            <a:pPr algn="ctr"/>
            <a:r>
              <a:rPr lang="en-US" sz="2400" b="1" i="1" kern="0" dirty="0">
                <a:solidFill>
                  <a:srgbClr val="000000"/>
                </a:solidFill>
                <a:effectLst/>
                <a:latin typeface="Times New Roman" panose="02020603050405020304" pitchFamily="18" charset="0"/>
                <a:ea typeface="Times New Roman" panose="02020603050405020304" pitchFamily="18" charset="0"/>
              </a:rPr>
              <a:t>Operative Functions</a:t>
            </a:r>
            <a:endParaRPr lang="en-US" sz="2400" dirty="0"/>
          </a:p>
        </p:txBody>
      </p:sp>
      <p:sp>
        <p:nvSpPr>
          <p:cNvPr id="3" name="Content Placeholder 2">
            <a:extLst>
              <a:ext uri="{FF2B5EF4-FFF2-40B4-BE49-F238E27FC236}">
                <a16:creationId xmlns:a16="http://schemas.microsoft.com/office/drawing/2014/main" id="{ACCB5EBA-38C1-29A0-8227-BC3E5E24A1A8}"/>
              </a:ext>
            </a:extLst>
          </p:cNvPr>
          <p:cNvSpPr>
            <a:spLocks noGrp="1"/>
          </p:cNvSpPr>
          <p:nvPr>
            <p:ph sz="half" idx="1"/>
          </p:nvPr>
        </p:nvSpPr>
        <p:spPr>
          <a:xfrm>
            <a:off x="0" y="996287"/>
            <a:ext cx="9072562" cy="5180676"/>
          </a:xfrm>
        </p:spPr>
        <p:txBody>
          <a:bodyPr/>
          <a:lstStyle/>
          <a:p>
            <a:pPr marL="0" marR="0" algn="just">
              <a:lnSpc>
                <a:spcPct val="115000"/>
              </a:lnSpc>
              <a:spcBef>
                <a:spcPts val="0"/>
              </a:spcBef>
              <a:spcAft>
                <a:spcPts val="0"/>
              </a:spcAft>
            </a:pP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Separation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Since the first function of human resource management is to procure the employees, it is logical that the last should be the separation and return of that person to society. Most people do not die on the job.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responsible for meeting certain requirements of due process in separation, as well as assuring that the returned person is in as good shape as possible. The personnel manager has to ensure the release of retirement benefits to the retiring personnel in time.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9218" name="Picture 2" descr="Free Man writing in document standing near male talking on smartphone Stock Photo">
            <a:extLst>
              <a:ext uri="{FF2B5EF4-FFF2-40B4-BE49-F238E27FC236}">
                <a16:creationId xmlns:a16="http://schemas.microsoft.com/office/drawing/2014/main" id="{21A6BD5C-C598-FE8E-151A-FD55F09C7E4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072563" y="996950"/>
            <a:ext cx="3119436" cy="341788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F1AAC71-8AAD-542A-5D8D-4957FBED9703}"/>
              </a:ext>
            </a:extLst>
          </p:cNvPr>
          <p:cNvSpPr txBox="1"/>
          <p:nvPr/>
        </p:nvSpPr>
        <p:spPr>
          <a:xfrm>
            <a:off x="9072562" y="4586288"/>
            <a:ext cx="3119436" cy="600164"/>
          </a:xfrm>
          <a:prstGeom prst="rect">
            <a:avLst/>
          </a:prstGeom>
          <a:noFill/>
        </p:spPr>
        <p:txBody>
          <a:bodyPr wrap="square" rtlCol="0">
            <a:spAutoFit/>
          </a:bodyPr>
          <a:lstStyle/>
          <a:p>
            <a:r>
              <a:rPr lang="en-US" sz="1100" dirty="0"/>
              <a:t>https://www.pexels.com/photo/man-writing-in-document-standing-near-male-talking-on-smartphone-6937583/</a:t>
            </a:r>
          </a:p>
        </p:txBody>
      </p:sp>
    </p:spTree>
    <p:extLst>
      <p:ext uri="{BB962C8B-B14F-4D97-AF65-F5344CB8AC3E}">
        <p14:creationId xmlns:p14="http://schemas.microsoft.com/office/powerpoint/2010/main" val="16416958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589BC-2EA9-A2C5-DCF2-287E25F2AE07}"/>
              </a:ext>
            </a:extLst>
          </p:cNvPr>
          <p:cNvSpPr>
            <a:spLocks noGrp="1"/>
          </p:cNvSpPr>
          <p:nvPr>
            <p:ph type="title"/>
          </p:nvPr>
        </p:nvSpPr>
        <p:spPr>
          <a:xfrm>
            <a:off x="0" y="1"/>
            <a:ext cx="12192000" cy="805217"/>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rPr>
              <a:t>Advisory functions </a:t>
            </a:r>
            <a:endParaRPr lang="en-US" sz="2400" dirty="0"/>
          </a:p>
        </p:txBody>
      </p:sp>
      <p:sp>
        <p:nvSpPr>
          <p:cNvPr id="3" name="Content Placeholder 2">
            <a:extLst>
              <a:ext uri="{FF2B5EF4-FFF2-40B4-BE49-F238E27FC236}">
                <a16:creationId xmlns:a16="http://schemas.microsoft.com/office/drawing/2014/main" id="{6F0E9CF5-B251-CC59-7A82-332157346516}"/>
              </a:ext>
            </a:extLst>
          </p:cNvPr>
          <p:cNvSpPr>
            <a:spLocks noGrp="1"/>
          </p:cNvSpPr>
          <p:nvPr>
            <p:ph sz="half" idx="1"/>
          </p:nvPr>
        </p:nvSpPr>
        <p:spPr>
          <a:xfrm>
            <a:off x="-1" y="805218"/>
            <a:ext cx="8161359" cy="6052781"/>
          </a:xfrm>
        </p:spPr>
        <p:txBody>
          <a:bodyPr/>
          <a:lstStyle/>
          <a:p>
            <a:pPr marL="457200" marR="0" indent="-457200" algn="just">
              <a:lnSpc>
                <a:spcPct val="115000"/>
              </a:lnSpc>
              <a:spcBef>
                <a:spcPts val="0"/>
              </a:spcBef>
              <a:spcAft>
                <a:spcPts val="0"/>
              </a:spcAft>
              <a:buAutoNum type="arabicPeriod"/>
            </a:pP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Advise to Top Management</a:t>
            </a:r>
            <a:r>
              <a:rPr lang="en-US" sz="2400"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Personnel manager advises the top management in formulation and evaluation of personnel programs, policies, and procedures.</a:t>
            </a:r>
          </a:p>
          <a:p>
            <a:pPr marL="0" marR="0" indent="0" algn="just">
              <a:lnSpc>
                <a:spcPct val="115000"/>
              </a:lnSpc>
              <a:spcBef>
                <a:spcPts val="0"/>
              </a:spcBef>
              <a:spcAft>
                <a:spcPts val="0"/>
              </a:spcAft>
              <a:buNone/>
            </a:pPr>
            <a:r>
              <a:rPr lang="en-US"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Advise to Departmental Heads</a:t>
            </a:r>
            <a:r>
              <a:rPr lang="en-US" sz="2400"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Personnel manager advises the heads of various departments on matters such as manpower planning, job analysis, job design, recruitment, selection, placement, training, performance appraisal</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7170" name="Picture 2" descr="Free African American female office worker reading report for Asian male manager while working together in contemporary workspace Stock Photo">
            <a:extLst>
              <a:ext uri="{FF2B5EF4-FFF2-40B4-BE49-F238E27FC236}">
                <a16:creationId xmlns:a16="http://schemas.microsoft.com/office/drawing/2014/main" id="{523FD991-37CB-8EA5-6E85-879C2D5471C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61360" y="655093"/>
            <a:ext cx="4030639" cy="30843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25FDE13-76D1-F814-57D6-ADA7714C50F8}"/>
              </a:ext>
            </a:extLst>
          </p:cNvPr>
          <p:cNvSpPr txBox="1"/>
          <p:nvPr/>
        </p:nvSpPr>
        <p:spPr>
          <a:xfrm>
            <a:off x="8161358" y="3889612"/>
            <a:ext cx="4030642" cy="430887"/>
          </a:xfrm>
          <a:prstGeom prst="rect">
            <a:avLst/>
          </a:prstGeom>
          <a:noFill/>
        </p:spPr>
        <p:txBody>
          <a:bodyPr wrap="square" rtlCol="0">
            <a:spAutoFit/>
          </a:bodyPr>
          <a:lstStyle/>
          <a:p>
            <a:r>
              <a:rPr lang="en-US" sz="1100" dirty="0"/>
              <a:t>https://www.pexels.com/photo/focused-diverse-coworkers-discussing-business-project-in-office-5668794/</a:t>
            </a:r>
          </a:p>
        </p:txBody>
      </p:sp>
    </p:spTree>
    <p:extLst>
      <p:ext uri="{BB962C8B-B14F-4D97-AF65-F5344CB8AC3E}">
        <p14:creationId xmlns:p14="http://schemas.microsoft.com/office/powerpoint/2010/main" val="40733691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9A058-EDC8-CB23-ED3A-4712CC32DEAF}"/>
              </a:ext>
            </a:extLst>
          </p:cNvPr>
          <p:cNvSpPr>
            <a:spLocks noGrp="1"/>
          </p:cNvSpPr>
          <p:nvPr>
            <p:ph type="title"/>
          </p:nvPr>
        </p:nvSpPr>
        <p:spPr>
          <a:xfrm>
            <a:off x="0" y="1"/>
            <a:ext cx="12192000" cy="1105468"/>
          </a:xfrm>
        </p:spPr>
        <p:txBody>
          <a:bodyPr>
            <a:normAutofit/>
          </a:bodyPr>
          <a:lstStyle/>
          <a:p>
            <a:pPr algn="ctr"/>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Role of HR </a:t>
            </a:r>
            <a:br>
              <a:rPr lang="en-US" sz="2400" kern="100" dirty="0">
                <a:effectLst/>
                <a:latin typeface="Aptos" panose="020B0004020202020204" pitchFamily="34" charset="0"/>
                <a:ea typeface="Aptos" panose="020B000402020202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C9571A53-7718-0466-49ED-24135DA3D707}"/>
              </a:ext>
            </a:extLst>
          </p:cNvPr>
          <p:cNvSpPr>
            <a:spLocks noGrp="1"/>
          </p:cNvSpPr>
          <p:nvPr>
            <p:ph idx="1"/>
          </p:nvPr>
        </p:nvSpPr>
        <p:spPr>
          <a:xfrm>
            <a:off x="-1" y="600501"/>
            <a:ext cx="12191999" cy="6257498"/>
          </a:xfrm>
        </p:spPr>
        <p:txBody>
          <a:bodyPr>
            <a:normAutofit/>
          </a:bodyPr>
          <a:lstStyle/>
          <a:p>
            <a:pPr marL="0" marR="0" algn="just">
              <a:lnSpc>
                <a:spcPct val="115000"/>
              </a:lnSpc>
              <a:spcBef>
                <a:spcPts val="0"/>
              </a:spcBef>
              <a:spcAft>
                <a:spcPts val="0"/>
              </a:spcAft>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Administrative Role of HR:</a:t>
            </a:r>
            <a:r>
              <a:rPr lang="en-US" sz="24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The administrative role of HR management has been heavily oriented to administration and recordkeeping including essential legal paperwork and policy implementation</a:t>
            </a:r>
          </a:p>
          <a:p>
            <a:pPr marL="0" marR="0" indent="0" algn="just">
              <a:lnSpc>
                <a:spcPct val="115000"/>
              </a:lnSpc>
              <a:spcBef>
                <a:spcPts val="0"/>
              </a:spcBef>
              <a:spcAft>
                <a:spcPts val="0"/>
              </a:spcAft>
              <a:buNone/>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Operational and Employee Advocate Role for HR:</a:t>
            </a:r>
            <a:r>
              <a:rPr lang="en-US" sz="24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 managers manage most HR activities in line with the strategies and operations that have been identified by management and serves as employee “champion” for employee issues and concerns.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endParaRPr lang="en-US" sz="2400" dirty="0"/>
          </a:p>
        </p:txBody>
      </p:sp>
    </p:spTree>
    <p:extLst>
      <p:ext uri="{BB962C8B-B14F-4D97-AF65-F5344CB8AC3E}">
        <p14:creationId xmlns:p14="http://schemas.microsoft.com/office/powerpoint/2010/main" val="15576097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63E5B-6AB7-77B2-766B-8504023FA6CF}"/>
              </a:ext>
            </a:extLst>
          </p:cNvPr>
          <p:cNvSpPr>
            <a:spLocks noGrp="1"/>
          </p:cNvSpPr>
          <p:nvPr>
            <p:ph type="title"/>
          </p:nvPr>
        </p:nvSpPr>
        <p:spPr>
          <a:xfrm>
            <a:off x="0" y="-122829"/>
            <a:ext cx="12192000" cy="803866"/>
          </a:xfrm>
        </p:spPr>
        <p:txBody>
          <a:bodyPr>
            <a:normAutofit/>
          </a:bodyPr>
          <a:lstStyle/>
          <a:p>
            <a:pPr algn="ctr"/>
            <a:r>
              <a:rPr lang="en-US" sz="2400" b="1" dirty="0">
                <a:latin typeface="Times New Roman" panose="02020603050405020304" pitchFamily="18" charset="0"/>
                <a:cs typeface="Times New Roman" panose="02020603050405020304" pitchFamily="18" charset="0"/>
              </a:rPr>
              <a:t>HR Role</a:t>
            </a:r>
          </a:p>
        </p:txBody>
      </p:sp>
      <p:sp>
        <p:nvSpPr>
          <p:cNvPr id="3" name="Content Placeholder 2">
            <a:extLst>
              <a:ext uri="{FF2B5EF4-FFF2-40B4-BE49-F238E27FC236}">
                <a16:creationId xmlns:a16="http://schemas.microsoft.com/office/drawing/2014/main" id="{8FD71F99-9CC1-B171-CB93-03445B4AFA04}"/>
              </a:ext>
            </a:extLst>
          </p:cNvPr>
          <p:cNvSpPr>
            <a:spLocks noGrp="1"/>
          </p:cNvSpPr>
          <p:nvPr>
            <p:ph sz="half" idx="1"/>
          </p:nvPr>
        </p:nvSpPr>
        <p:spPr>
          <a:xfrm>
            <a:off x="286603" y="681036"/>
            <a:ext cx="8243246" cy="6176964"/>
          </a:xfrm>
        </p:spPr>
        <p:txBody>
          <a:bodyPr/>
          <a:lstStyle/>
          <a:p>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strategic HR role means that HR professionals are proactive in addressing business realities and focusing on future business needs, such as strategic planning, compensation strategies, the performance of HR and measuring its results.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8194" name="Picture 2" descr="Free Asian male working Stock Photo">
            <a:extLst>
              <a:ext uri="{FF2B5EF4-FFF2-40B4-BE49-F238E27FC236}">
                <a16:creationId xmlns:a16="http://schemas.microsoft.com/office/drawing/2014/main" id="{23B4DB51-830B-37C6-3EB7-833895ED75C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529850" y="0"/>
            <a:ext cx="3662149" cy="3807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BC8ABE1-639D-6A7C-DB99-610520BCC6BA}"/>
              </a:ext>
            </a:extLst>
          </p:cNvPr>
          <p:cNvSpPr txBox="1"/>
          <p:nvPr/>
        </p:nvSpPr>
        <p:spPr>
          <a:xfrm>
            <a:off x="8529849" y="4080681"/>
            <a:ext cx="3662151" cy="430887"/>
          </a:xfrm>
          <a:prstGeom prst="rect">
            <a:avLst/>
          </a:prstGeom>
          <a:noFill/>
        </p:spPr>
        <p:txBody>
          <a:bodyPr wrap="square" rtlCol="0">
            <a:spAutoFit/>
          </a:bodyPr>
          <a:lstStyle/>
          <a:p>
            <a:r>
              <a:rPr lang="en-US" sz="1100" dirty="0"/>
              <a:t>https://www.pexels.com/photo/asian-male-working-18177048/</a:t>
            </a:r>
          </a:p>
        </p:txBody>
      </p:sp>
    </p:spTree>
    <p:extLst>
      <p:ext uri="{BB962C8B-B14F-4D97-AF65-F5344CB8AC3E}">
        <p14:creationId xmlns:p14="http://schemas.microsoft.com/office/powerpoint/2010/main" val="27693784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63386-4A0A-78AA-746E-79601704C271}"/>
              </a:ext>
            </a:extLst>
          </p:cNvPr>
          <p:cNvSpPr>
            <a:spLocks noGrp="1"/>
          </p:cNvSpPr>
          <p:nvPr>
            <p:ph type="title"/>
          </p:nvPr>
        </p:nvSpPr>
        <p:spPr/>
        <p:txBody>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Challenges of human resource management</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BDCB8C0-EAD4-EBEC-2F7F-B5DECADC7B05}"/>
              </a:ext>
            </a:extLst>
          </p:cNvPr>
          <p:cNvSpPr>
            <a:spLocks noGrp="1"/>
          </p:cNvSpPr>
          <p:nvPr>
            <p:ph idx="1"/>
          </p:nvPr>
        </p:nvSpPr>
        <p:spPr>
          <a:xfrm>
            <a:off x="-1" y="1201004"/>
            <a:ext cx="12078269" cy="5540990"/>
          </a:xfrm>
        </p:spPr>
        <p:txBody>
          <a:bodyPr>
            <a:normAutofit/>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rPr>
              <a:t>Vision penetration</a:t>
            </a:r>
            <a:r>
              <a:rPr lang="en-US" sz="2400" kern="0" dirty="0">
                <a:solidFill>
                  <a:srgbClr val="000000"/>
                </a:solidFill>
                <a:effectLst/>
                <a:latin typeface="Times New Roman" panose="02020603050405020304" pitchFamily="18" charset="0"/>
                <a:ea typeface="Times New Roman" panose="02020603050405020304" pitchFamily="18" charset="0"/>
              </a:rPr>
              <a:t>: Evolving the right vision is an entrepreneurial or top management function, but its utility increases immensely if it percolates, and is understood and accepted down the line. </a:t>
            </a:r>
          </a:p>
          <a:p>
            <a:pPr algn="just"/>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Internal environment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Creating an environment, which is responsive to external changes, providing satisfaction to the members of the organization, and sustaining it through culture, useful traditions, practices, and even systems, will become another important dimension of managing managerial personnel.</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400" b="1" kern="0" dirty="0">
                <a:solidFill>
                  <a:srgbClr val="000000"/>
                </a:solidFill>
                <a:effectLst/>
                <a:latin typeface="Times New Roman" panose="02020603050405020304" pitchFamily="18" charset="0"/>
                <a:ea typeface="Times New Roman" panose="02020603050405020304" pitchFamily="18" charset="0"/>
              </a:rPr>
              <a:t>Change in industrial relations</a:t>
            </a:r>
            <a:r>
              <a:rPr lang="en-US" sz="2400" kern="0" dirty="0">
                <a:solidFill>
                  <a:srgbClr val="000000"/>
                </a:solidFill>
                <a:effectLst/>
                <a:latin typeface="Times New Roman" panose="02020603050405020304" pitchFamily="18" charset="0"/>
                <a:ea typeface="Times New Roman" panose="02020603050405020304" pitchFamily="18" charset="0"/>
              </a:rPr>
              <a:t>: The practice of IR has undergone sea change. The notion that workers must be disciplined at the manager‘s will have to be buried</a:t>
            </a:r>
            <a:endParaRPr lang="en-US" sz="2400" dirty="0"/>
          </a:p>
        </p:txBody>
      </p:sp>
    </p:spTree>
    <p:extLst>
      <p:ext uri="{BB962C8B-B14F-4D97-AF65-F5344CB8AC3E}">
        <p14:creationId xmlns:p14="http://schemas.microsoft.com/office/powerpoint/2010/main" val="39599612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71480-C6C9-6B15-4930-E776076B4453}"/>
              </a:ext>
            </a:extLst>
          </p:cNvPr>
          <p:cNvSpPr>
            <a:spLocks noGrp="1"/>
          </p:cNvSpPr>
          <p:nvPr>
            <p:ph type="title"/>
          </p:nvPr>
        </p:nvSpPr>
        <p:spPr>
          <a:xfrm>
            <a:off x="0" y="1"/>
            <a:ext cx="12192000" cy="1078172"/>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Challenges of human resource management</a:t>
            </a:r>
            <a:endParaRPr lang="en-US" sz="2400" dirty="0"/>
          </a:p>
        </p:txBody>
      </p:sp>
      <p:sp>
        <p:nvSpPr>
          <p:cNvPr id="3" name="Content Placeholder 2">
            <a:extLst>
              <a:ext uri="{FF2B5EF4-FFF2-40B4-BE49-F238E27FC236}">
                <a16:creationId xmlns:a16="http://schemas.microsoft.com/office/drawing/2014/main" id="{56878F0A-8933-B49A-FBB5-D20F34284434}"/>
              </a:ext>
            </a:extLst>
          </p:cNvPr>
          <p:cNvSpPr>
            <a:spLocks noGrp="1"/>
          </p:cNvSpPr>
          <p:nvPr>
            <p:ph idx="1"/>
          </p:nvPr>
        </p:nvSpPr>
        <p:spPr>
          <a:xfrm>
            <a:off x="0" y="1078172"/>
            <a:ext cx="12091916" cy="5779827"/>
          </a:xfrm>
        </p:spPr>
        <p:txBody>
          <a:bodyPr>
            <a:normAutofit/>
          </a:bodyPr>
          <a:lstStyle/>
          <a:p>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Building organizational capabilities</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paradigm of managing managers would include not only assisting them to acquire new skills and knowledge and to evaluate environmental changes to evolve business strategies, but also to live in a psychological state of readiness to continually change.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Increasing size of workforce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organizations are ever increasing in size and complexity, multiplying the number of people working therein. The management of an increased workforce poses serious problems and challenges especially since the workers are becoming more conscious of their rights.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2400" kern="0" dirty="0">
                <a:solidFill>
                  <a:srgbClr val="000000"/>
                </a:solidFill>
                <a:effectLst/>
                <a:latin typeface="Times New Roman" panose="02020603050405020304" pitchFamily="18" charset="0"/>
                <a:ea typeface="Times New Roman" panose="02020603050405020304" pitchFamily="18" charset="0"/>
              </a:rPr>
              <a:t>Changing psycho-social system-Taking care of relationships and psychological aspects</a:t>
            </a:r>
          </a:p>
          <a:p>
            <a:r>
              <a:rPr lang="en-US" sz="2400" b="1" kern="0" dirty="0">
                <a:solidFill>
                  <a:srgbClr val="000000"/>
                </a:solidFill>
                <a:effectLst/>
                <a:latin typeface="Times New Roman" panose="02020603050405020304" pitchFamily="18" charset="0"/>
                <a:ea typeface="Times New Roman" panose="02020603050405020304" pitchFamily="18" charset="0"/>
              </a:rPr>
              <a:t>Satisfaction of higher level needs</a:t>
            </a:r>
            <a:r>
              <a:rPr lang="en-US" sz="2400" kern="0" dirty="0">
                <a:solidFill>
                  <a:srgbClr val="000000"/>
                </a:solidFill>
                <a:effectLst/>
                <a:latin typeface="Times New Roman" panose="02020603050405020304" pitchFamily="18" charset="0"/>
                <a:ea typeface="Times New Roman" panose="02020603050405020304" pitchFamily="18" charset="0"/>
              </a:rPr>
              <a:t>: The workers are becoming much aware of their higher level needs.</a:t>
            </a:r>
            <a:endParaRPr lang="en-US" sz="2400" dirty="0"/>
          </a:p>
        </p:txBody>
      </p:sp>
    </p:spTree>
    <p:extLst>
      <p:ext uri="{BB962C8B-B14F-4D97-AF65-F5344CB8AC3E}">
        <p14:creationId xmlns:p14="http://schemas.microsoft.com/office/powerpoint/2010/main" val="6364008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9ABAF-987D-068A-D03B-DCF3495ABCC4}"/>
              </a:ext>
            </a:extLst>
          </p:cNvPr>
          <p:cNvSpPr>
            <a:spLocks noGrp="1"/>
          </p:cNvSpPr>
          <p:nvPr>
            <p:ph type="title"/>
          </p:nvPr>
        </p:nvSpPr>
        <p:spPr>
          <a:xfrm>
            <a:off x="0" y="1"/>
            <a:ext cx="12192000" cy="681036"/>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Challenges of human resource management</a:t>
            </a:r>
            <a:endParaRPr lang="en-US" sz="2400" dirty="0"/>
          </a:p>
        </p:txBody>
      </p:sp>
      <p:sp>
        <p:nvSpPr>
          <p:cNvPr id="3" name="Content Placeholder 2">
            <a:extLst>
              <a:ext uri="{FF2B5EF4-FFF2-40B4-BE49-F238E27FC236}">
                <a16:creationId xmlns:a16="http://schemas.microsoft.com/office/drawing/2014/main" id="{179FAF69-283C-FCD7-71A9-A57B727461D9}"/>
              </a:ext>
            </a:extLst>
          </p:cNvPr>
          <p:cNvSpPr>
            <a:spLocks noGrp="1"/>
          </p:cNvSpPr>
          <p:nvPr>
            <p:ph idx="1"/>
          </p:nvPr>
        </p:nvSpPr>
        <p:spPr>
          <a:xfrm>
            <a:off x="0" y="681037"/>
            <a:ext cx="12192000" cy="6176962"/>
          </a:xfrm>
        </p:spPr>
        <p:txBody>
          <a:bodyPr>
            <a:normAutofit/>
          </a:bodyPr>
          <a:lstStyle/>
          <a:p>
            <a:r>
              <a:rPr lang="en-US" sz="2400" b="1" kern="0" dirty="0">
                <a:solidFill>
                  <a:srgbClr val="000000"/>
                </a:solidFill>
                <a:effectLst/>
                <a:latin typeface="Times New Roman" panose="02020603050405020304" pitchFamily="18" charset="0"/>
                <a:ea typeface="Times New Roman" panose="02020603050405020304" pitchFamily="18" charset="0"/>
              </a:rPr>
              <a:t>Equalitarian social system</a:t>
            </a:r>
            <a:r>
              <a:rPr lang="en-US" sz="2400" kern="0" dirty="0">
                <a:solidFill>
                  <a:srgbClr val="000000"/>
                </a:solidFill>
                <a:effectLst/>
                <a:latin typeface="Times New Roman" panose="02020603050405020304" pitchFamily="18" charset="0"/>
                <a:ea typeface="Times New Roman" panose="02020603050405020304" pitchFamily="18" charset="0"/>
              </a:rPr>
              <a:t>: Major developments that have taken place in the last four decades have been due to the desire of the organization‘s members to have greater say and influence in organizational functioning</a:t>
            </a:r>
          </a:p>
          <a:p>
            <a:r>
              <a:rPr lang="en-US" sz="2400" b="1" kern="0" dirty="0">
                <a:solidFill>
                  <a:srgbClr val="000000"/>
                </a:solidFill>
                <a:effectLst/>
                <a:latin typeface="Times New Roman" panose="02020603050405020304" pitchFamily="18" charset="0"/>
                <a:ea typeface="Times New Roman" panose="02020603050405020304" pitchFamily="18" charset="0"/>
              </a:rPr>
              <a:t>Technological advances</a:t>
            </a:r>
            <a:r>
              <a:rPr lang="en-US" sz="2400" kern="0" dirty="0">
                <a:solidFill>
                  <a:srgbClr val="000000"/>
                </a:solidFill>
                <a:effectLst/>
                <a:latin typeface="Times New Roman" panose="02020603050405020304" pitchFamily="18" charset="0"/>
                <a:ea typeface="Times New Roman" panose="02020603050405020304" pitchFamily="18" charset="0"/>
              </a:rPr>
              <a:t>: In the wake of technological advances new jobs will created and many jobs  will become redundant. </a:t>
            </a:r>
          </a:p>
          <a:p>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Computerized information system</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will play a revolutionary role in managerial decision making. It will also have an increasing impact in coordination and at strategic levels.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2400" b="1" kern="0" dirty="0">
                <a:solidFill>
                  <a:srgbClr val="000000"/>
                </a:solidFill>
                <a:effectLst/>
                <a:latin typeface="Times New Roman" panose="02020603050405020304" pitchFamily="18" charset="0"/>
                <a:ea typeface="Times New Roman" panose="02020603050405020304" pitchFamily="18" charset="0"/>
              </a:rPr>
              <a:t>Changes in legal environment</a:t>
            </a:r>
            <a:r>
              <a:rPr lang="en-US" sz="2400" kern="0" dirty="0">
                <a:solidFill>
                  <a:srgbClr val="000000"/>
                </a:solidFill>
                <a:effectLst/>
                <a:latin typeface="Times New Roman" panose="02020603050405020304" pitchFamily="18" charset="0"/>
                <a:ea typeface="Times New Roman" panose="02020603050405020304" pitchFamily="18" charset="0"/>
              </a:rPr>
              <a:t>: To meet with the increasing changes in the legal environment, necessary adjustments will have to be made so that greater utilization of human resources can be achieved.</a:t>
            </a:r>
            <a:endParaRPr lang="en-US" sz="2400" dirty="0"/>
          </a:p>
        </p:txBody>
      </p:sp>
    </p:spTree>
    <p:extLst>
      <p:ext uri="{BB962C8B-B14F-4D97-AF65-F5344CB8AC3E}">
        <p14:creationId xmlns:p14="http://schemas.microsoft.com/office/powerpoint/2010/main" val="16380057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CA8F9-9ED5-7395-DFBA-32FFBBC00001}"/>
              </a:ext>
            </a:extLst>
          </p:cNvPr>
          <p:cNvSpPr>
            <a:spLocks noGrp="1"/>
          </p:cNvSpPr>
          <p:nvPr>
            <p:ph type="title"/>
          </p:nvPr>
        </p:nvSpPr>
        <p:spPr>
          <a:xfrm>
            <a:off x="0" y="1"/>
            <a:ext cx="12091916" cy="1119115"/>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br>
              <a:rPr lang="en-US" sz="2400" kern="100" dirty="0">
                <a:effectLst/>
                <a:latin typeface="Aptos" panose="020B0004020202020204" pitchFamily="34" charset="0"/>
                <a:ea typeface="Aptos" panose="020B000402020202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B569FFE0-6E8A-91F0-5E89-D81CA8218DBB}"/>
              </a:ext>
            </a:extLst>
          </p:cNvPr>
          <p:cNvSpPr>
            <a:spLocks noGrp="1"/>
          </p:cNvSpPr>
          <p:nvPr>
            <p:ph idx="1"/>
          </p:nvPr>
        </p:nvSpPr>
        <p:spPr>
          <a:xfrm>
            <a:off x="100084" y="846160"/>
            <a:ext cx="11991832" cy="6011839"/>
          </a:xfrm>
        </p:spPr>
        <p:txBody>
          <a:bodyPr/>
          <a:lstStyle/>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Handbook of HR Management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practice,Armstrong</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M,Kogan,London,10</a:t>
            </a:r>
            <a:r>
              <a:rPr lang="en-US" sz="2400"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2008</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Contemporary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Perspective,Beard</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Ian &amp;</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Hlen,Prentice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Hall London ,2008</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Management,Legge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karen,Palgrave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Macmillan London,1995</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Human Resources,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Molaner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C,London,Routledge,1994</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Mangemngent,Chandra,M,Chadalawada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Engineering College,2018-2019</a:t>
            </a:r>
          </a:p>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HRM,Stredwick,J,British</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Cataloguing in Publication Data,2005</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Management,Guru</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Jambheshwar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University,Hisar-125001</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31335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873AF-65FA-6A81-CD8D-B176360623DE}"/>
              </a:ext>
            </a:extLst>
          </p:cNvPr>
          <p:cNvSpPr>
            <a:spLocks noGrp="1"/>
          </p:cNvSpPr>
          <p:nvPr>
            <p:ph type="title"/>
          </p:nvPr>
        </p:nvSpPr>
        <p:spPr>
          <a:xfrm>
            <a:off x="-1" y="1"/>
            <a:ext cx="12191999" cy="873456"/>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US" sz="2400" dirty="0"/>
          </a:p>
        </p:txBody>
      </p:sp>
      <p:sp>
        <p:nvSpPr>
          <p:cNvPr id="3" name="Content Placeholder 2">
            <a:extLst>
              <a:ext uri="{FF2B5EF4-FFF2-40B4-BE49-F238E27FC236}">
                <a16:creationId xmlns:a16="http://schemas.microsoft.com/office/drawing/2014/main" id="{D458BDB4-14BE-6A31-0E74-B363EB26F33A}"/>
              </a:ext>
            </a:extLst>
          </p:cNvPr>
          <p:cNvSpPr>
            <a:spLocks noGrp="1"/>
          </p:cNvSpPr>
          <p:nvPr>
            <p:ph idx="1"/>
          </p:nvPr>
        </p:nvSpPr>
        <p:spPr>
          <a:xfrm>
            <a:off x="0" y="968992"/>
            <a:ext cx="12191999" cy="5889008"/>
          </a:xfrm>
        </p:spPr>
        <p:txBody>
          <a:bodyPr/>
          <a:lstStyle/>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Management,Smt.Shyamala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etl,Calicut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University,Computer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Section,SDE,2014</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and Personnel Management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Aswathapa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McGraw-Hill Publishing Company Ltd., New Delhi,2008</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Biswajeet</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Pattanayak</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Prentice Hall of India Pvt. Ltd., New Delhi,2001</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Lloyed</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L. Byers and Leslie W. Rue</a:t>
            </a:r>
            <a:r>
              <a:rPr lang="en-US" sz="24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(5th edition),The McGraw-Hill Companies, USA,1997.</a:t>
            </a:r>
          </a:p>
          <a:p>
            <a:pPr marL="0" marR="0" indent="0" algn="just">
              <a:lnSpc>
                <a:spcPct val="115000"/>
              </a:lnSpc>
              <a:spcBef>
                <a:spcPts val="0"/>
              </a:spcBef>
              <a:spcAft>
                <a:spcPts val="0"/>
              </a:spcAft>
              <a:buNone/>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Pavel </a:t>
            </a:r>
            <a:r>
              <a:rPr lang="en-US" sz="2400" kern="100" dirty="0" err="1">
                <a:effectLst/>
                <a:latin typeface="Times New Roman" panose="02020603050405020304" pitchFamily="18" charset="0"/>
                <a:ea typeface="Aptos" panose="020B0004020202020204" pitchFamily="34" charset="0"/>
                <a:cs typeface="Times New Roman" panose="02020603050405020304" pitchFamily="18" charset="0"/>
              </a:rPr>
              <a:t>Danilyuk</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,2021 https://www.pexels.com/photo/business-women-having-a-meeting-inside-the-office-8424584/</a:t>
            </a:r>
          </a:p>
          <a:p>
            <a:endParaRPr lang="en-US" dirty="0"/>
          </a:p>
        </p:txBody>
      </p:sp>
    </p:spTree>
    <p:extLst>
      <p:ext uri="{BB962C8B-B14F-4D97-AF65-F5344CB8AC3E}">
        <p14:creationId xmlns:p14="http://schemas.microsoft.com/office/powerpoint/2010/main" val="2404824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5B4FC-9748-42B4-BDC9-BD500760AFE4}"/>
              </a:ext>
            </a:extLst>
          </p:cNvPr>
          <p:cNvSpPr>
            <a:spLocks noGrp="1"/>
          </p:cNvSpPr>
          <p:nvPr>
            <p:ph type="title"/>
          </p:nvPr>
        </p:nvSpPr>
        <p:spPr>
          <a:xfrm>
            <a:off x="-1" y="1"/>
            <a:ext cx="12192001" cy="832512"/>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US" sz="2400" dirty="0"/>
          </a:p>
        </p:txBody>
      </p:sp>
      <p:sp>
        <p:nvSpPr>
          <p:cNvPr id="3" name="Content Placeholder 2">
            <a:extLst>
              <a:ext uri="{FF2B5EF4-FFF2-40B4-BE49-F238E27FC236}">
                <a16:creationId xmlns:a16="http://schemas.microsoft.com/office/drawing/2014/main" id="{E3210BA1-9E14-E448-0B98-EC65D32466C1}"/>
              </a:ext>
            </a:extLst>
          </p:cNvPr>
          <p:cNvSpPr>
            <a:spLocks noGrp="1"/>
          </p:cNvSpPr>
          <p:nvPr>
            <p:ph idx="1"/>
          </p:nvPr>
        </p:nvSpPr>
        <p:spPr>
          <a:xfrm>
            <a:off x="0" y="832513"/>
            <a:ext cx="12192000" cy="6025486"/>
          </a:xfrm>
        </p:spPr>
        <p:txBody>
          <a:bodyPr>
            <a:normAutofit/>
          </a:bodyPr>
          <a:lstStyle/>
          <a:p>
            <a:pPr marL="0" indent="0">
              <a:buNone/>
            </a:pPr>
            <a:r>
              <a:rPr lang="en-US" sz="2400" dirty="0" err="1"/>
              <a:t>Kampus</a:t>
            </a:r>
            <a:r>
              <a:rPr lang="en-US" sz="2400" dirty="0"/>
              <a:t> Production,2021 </a:t>
            </a:r>
            <a:r>
              <a:rPr lang="en-US" sz="2400" dirty="0">
                <a:hlinkClick r:id="rId2"/>
              </a:rPr>
              <a:t>https://www.pexels.com/photo/woman-talking-to-men-at-the-office-8353825/</a:t>
            </a:r>
            <a:endParaRPr lang="en-US" sz="2400" dirty="0"/>
          </a:p>
          <a:p>
            <a:pPr marL="0" indent="0">
              <a:buNone/>
            </a:pPr>
            <a:r>
              <a:rPr lang="en-US" sz="2400" dirty="0"/>
              <a:t>Yan Krukau,2021 </a:t>
            </a:r>
            <a:r>
              <a:rPr lang="en-US" sz="2400" dirty="0">
                <a:hlinkClick r:id="rId3"/>
              </a:rPr>
              <a:t>https://www.pexels.com/photo/man-talking-to-another-man-in-the-office-7640467/</a:t>
            </a:r>
            <a:endParaRPr lang="en-US" sz="2400" dirty="0"/>
          </a:p>
          <a:p>
            <a:pPr marL="0" indent="0">
              <a:buNone/>
            </a:pPr>
            <a:r>
              <a:rPr lang="en-US" sz="2400" dirty="0"/>
              <a:t>Pavel </a:t>
            </a:r>
            <a:r>
              <a:rPr lang="en-US" sz="2400" dirty="0" err="1"/>
              <a:t>Danilyuk</a:t>
            </a:r>
            <a:r>
              <a:rPr lang="en-US" sz="2400" dirty="0"/>
              <a:t> 2020, </a:t>
            </a:r>
            <a:r>
              <a:rPr lang="en-US" sz="2400" dirty="0">
                <a:hlinkClick r:id="rId4"/>
              </a:rPr>
              <a:t>https://www.pexels.com/photo/businessmen-looking-at-each-other-while-having-a-deal-5520291/</a:t>
            </a:r>
            <a:endParaRPr lang="en-US" sz="2400" dirty="0"/>
          </a:p>
          <a:p>
            <a:pPr marL="0" indent="0">
              <a:buNone/>
            </a:pPr>
            <a:r>
              <a:rPr lang="en-US" sz="2400" dirty="0"/>
              <a:t>Mart Production,2021 </a:t>
            </a:r>
            <a:r>
              <a:rPr lang="en-US" sz="2400" dirty="0">
                <a:hlinkClick r:id="rId5"/>
              </a:rPr>
              <a:t>https://www.pexels.com/photo/man-interviewing-a-woman-7643895/</a:t>
            </a:r>
            <a:endParaRPr lang="en-US" sz="2400" dirty="0"/>
          </a:p>
          <a:p>
            <a:pPr marL="0" indent="0">
              <a:buNone/>
            </a:pPr>
            <a:r>
              <a:rPr lang="en-US" sz="2400" dirty="0"/>
              <a:t>Jack Sparrow,2019 https://www.pexels.com/photo/couple-buying-groceries-at-a-supermarket-4199490/</a:t>
            </a:r>
          </a:p>
        </p:txBody>
      </p:sp>
    </p:spTree>
    <p:extLst>
      <p:ext uri="{BB962C8B-B14F-4D97-AF65-F5344CB8AC3E}">
        <p14:creationId xmlns:p14="http://schemas.microsoft.com/office/powerpoint/2010/main" val="25965516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7B165-3DA6-8726-A3ED-3DC5250B92D4}"/>
              </a:ext>
            </a:extLst>
          </p:cNvPr>
          <p:cNvSpPr>
            <a:spLocks noGrp="1"/>
          </p:cNvSpPr>
          <p:nvPr>
            <p:ph type="title"/>
          </p:nvPr>
        </p:nvSpPr>
        <p:spPr>
          <a:xfrm>
            <a:off x="0" y="1"/>
            <a:ext cx="12192000" cy="1514900"/>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US" sz="2400" dirty="0"/>
          </a:p>
        </p:txBody>
      </p:sp>
      <p:sp>
        <p:nvSpPr>
          <p:cNvPr id="3" name="Content Placeholder 2">
            <a:extLst>
              <a:ext uri="{FF2B5EF4-FFF2-40B4-BE49-F238E27FC236}">
                <a16:creationId xmlns:a16="http://schemas.microsoft.com/office/drawing/2014/main" id="{5BCDD538-0073-BE58-161B-1F126E443888}"/>
              </a:ext>
            </a:extLst>
          </p:cNvPr>
          <p:cNvSpPr>
            <a:spLocks noGrp="1"/>
          </p:cNvSpPr>
          <p:nvPr>
            <p:ph idx="1"/>
          </p:nvPr>
        </p:nvSpPr>
        <p:spPr>
          <a:xfrm>
            <a:off x="0" y="1146412"/>
            <a:ext cx="12191999" cy="5711587"/>
          </a:xfrm>
        </p:spPr>
        <p:txBody>
          <a:bodyPr>
            <a:normAutofit/>
          </a:bodyPr>
          <a:lstStyle/>
          <a:p>
            <a:pPr marL="0" indent="0">
              <a:buNone/>
            </a:pPr>
            <a:r>
              <a:rPr lang="en-US" sz="2400" dirty="0"/>
              <a:t>Yan Krukau,2021 </a:t>
            </a:r>
            <a:r>
              <a:rPr lang="en-US" sz="2400" dirty="0">
                <a:hlinkClick r:id="rId2"/>
              </a:rPr>
              <a:t>https://www.pexels.com/photo/man-and-woman-looking-at-the-screen-of-a-computer-8866764/</a:t>
            </a:r>
            <a:endParaRPr lang="en-US" sz="2400" dirty="0"/>
          </a:p>
          <a:p>
            <a:pPr marL="0" indent="0">
              <a:buNone/>
            </a:pPr>
            <a:r>
              <a:rPr lang="en-US" sz="2400" dirty="0"/>
              <a:t>Zora Shimazaki,2020 </a:t>
            </a:r>
            <a:r>
              <a:rPr lang="en-US" sz="2400" dirty="0">
                <a:hlinkClick r:id="rId3"/>
              </a:rPr>
              <a:t>https://www.pexels.com/photo/focused-diverse-coworkers-discussing-business-project-in-office-5668794/</a:t>
            </a:r>
            <a:endParaRPr lang="en-US" sz="2400" dirty="0"/>
          </a:p>
          <a:p>
            <a:pPr marL="0" indent="0">
              <a:buNone/>
            </a:pPr>
            <a:r>
              <a:rPr lang="en-US" sz="2400" dirty="0"/>
              <a:t>Godwin </a:t>
            </a:r>
            <a:r>
              <a:rPr lang="en-US" sz="2400" dirty="0" err="1"/>
              <a:t>Tores</a:t>
            </a:r>
            <a:r>
              <a:rPr lang="en-US" sz="2400" dirty="0"/>
              <a:t> 2023,https://www.pexels.com/photo/asian-male-working-18177048/</a:t>
            </a:r>
          </a:p>
          <a:p>
            <a:pPr marL="0" indent="0">
              <a:buNone/>
            </a:pPr>
            <a:r>
              <a:rPr lang="en-US" sz="2400" dirty="0"/>
              <a:t>Thon Gonzalez ,2021 https://www.pexels.com/photo/man-writing-in-document-standing-near-male-talking-on-smartphone-6937583/</a:t>
            </a:r>
          </a:p>
        </p:txBody>
      </p:sp>
    </p:spTree>
    <p:extLst>
      <p:ext uri="{BB962C8B-B14F-4D97-AF65-F5344CB8AC3E}">
        <p14:creationId xmlns:p14="http://schemas.microsoft.com/office/powerpoint/2010/main" val="13782790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223</TotalTime>
  <Words>2914</Words>
  <Application>Microsoft Office PowerPoint</Application>
  <PresentationFormat>Widescreen</PresentationFormat>
  <Paragraphs>157</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Aptos</vt:lpstr>
      <vt:lpstr>Aptos Display</vt:lpstr>
      <vt:lpstr>Arial</vt:lpstr>
      <vt:lpstr>Symbol</vt:lpstr>
      <vt:lpstr>Times New Roman</vt:lpstr>
      <vt:lpstr>Office Theme</vt:lpstr>
      <vt:lpstr>COURSE: PRINCIPLES OF HUMAN RESOURCE MANAGEMENT </vt:lpstr>
      <vt:lpstr>Human Resource Management </vt:lpstr>
      <vt:lpstr>Human Resource Management </vt:lpstr>
      <vt:lpstr>IMPORTANCE OF HUMAN RESOURCE MANAGEMENT </vt:lpstr>
      <vt:lpstr>Significance for Individual Enterprise</vt:lpstr>
      <vt:lpstr>Professional Importance </vt:lpstr>
      <vt:lpstr> Professional Importance </vt:lpstr>
      <vt:lpstr>Social Significance</vt:lpstr>
      <vt:lpstr>National Importance </vt:lpstr>
      <vt:lpstr>HRM Importance</vt:lpstr>
      <vt:lpstr>Why HRM is important today</vt:lpstr>
      <vt:lpstr>Why HRM is important today</vt:lpstr>
      <vt:lpstr>Why HRM is important today</vt:lpstr>
      <vt:lpstr>Summary-HRM Importance</vt:lpstr>
      <vt:lpstr>Human Resource Management Functions </vt:lpstr>
      <vt:lpstr>Managerial Functions</vt:lpstr>
      <vt:lpstr>Managerial Functions</vt:lpstr>
      <vt:lpstr>Operative Functions</vt:lpstr>
      <vt:lpstr>Operative Functions</vt:lpstr>
      <vt:lpstr>Operative Functions</vt:lpstr>
      <vt:lpstr>Operative Functions</vt:lpstr>
      <vt:lpstr>Operative Functions</vt:lpstr>
      <vt:lpstr>Operative Functions</vt:lpstr>
      <vt:lpstr>Advisory functions </vt:lpstr>
      <vt:lpstr>Role of HR  </vt:lpstr>
      <vt:lpstr>HR Role</vt:lpstr>
      <vt:lpstr>Challenges of human resource management </vt:lpstr>
      <vt:lpstr>Challenges of human resource management</vt:lpstr>
      <vt:lpstr>Challenges of human resource management</vt:lpstr>
      <vt:lpstr>References </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PRINCIPLES OF HUMAN RESOURCE MANAGEMENT </dc:title>
  <dc:creator>Dr. Lucy K. Kirima</dc:creator>
  <cp:lastModifiedBy>Dr. Lucy K. Kirima</cp:lastModifiedBy>
  <cp:revision>93</cp:revision>
  <dcterms:created xsi:type="dcterms:W3CDTF">2024-03-29T10:48:46Z</dcterms:created>
  <dcterms:modified xsi:type="dcterms:W3CDTF">2024-04-02T15:10:20Z</dcterms:modified>
</cp:coreProperties>
</file>