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4/18/2024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smallbusiness.chron.com/role-human-resources-department-hospitality-organization-%2071891.html"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C23A0-EFB7-4FC0-3CCA-BEEAABB4849F}"/>
              </a:ext>
            </a:extLst>
          </p:cNvPr>
          <p:cNvSpPr>
            <a:spLocks noGrp="1"/>
          </p:cNvSpPr>
          <p:nvPr>
            <p:ph type="ctrTitle"/>
          </p:nvPr>
        </p:nvSpPr>
        <p:spPr>
          <a:xfrm>
            <a:off x="0" y="-103238"/>
            <a:ext cx="12192000" cy="1961535"/>
          </a:xfrm>
        </p:spPr>
        <p:txBody>
          <a:bodyPr/>
          <a:lstStyle/>
          <a:p>
            <a:pPr algn="ctr"/>
            <a:r>
              <a:rPr lang="en-US" sz="24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a:t>
            </a:r>
            <a:br>
              <a:rPr lang="en-US" sz="2000" kern="100" dirty="0">
                <a:effectLst/>
                <a:latin typeface="Aptos" panose="020B0004020202020204" pitchFamily="34" charset="0"/>
                <a:ea typeface="Aptos" panose="020B0004020202020204" pitchFamily="34" charset="0"/>
                <a:cs typeface="Times New Roman" panose="02020603050405020304" pitchFamily="18" charset="0"/>
              </a:rPr>
            </a:br>
            <a:endParaRPr lang="en-US" sz="2000" dirty="0"/>
          </a:p>
        </p:txBody>
      </p:sp>
      <p:sp>
        <p:nvSpPr>
          <p:cNvPr id="3" name="Subtitle 2">
            <a:extLst>
              <a:ext uri="{FF2B5EF4-FFF2-40B4-BE49-F238E27FC236}">
                <a16:creationId xmlns:a16="http://schemas.microsoft.com/office/drawing/2014/main" id="{7244134C-F700-FEF9-E4B0-0A72FAA6435D}"/>
              </a:ext>
            </a:extLst>
          </p:cNvPr>
          <p:cNvSpPr>
            <a:spLocks noGrp="1"/>
          </p:cNvSpPr>
          <p:nvPr>
            <p:ph type="subTitle" idx="1"/>
          </p:nvPr>
        </p:nvSpPr>
        <p:spPr>
          <a:xfrm>
            <a:off x="0" y="1548581"/>
            <a:ext cx="12014200" cy="5309419"/>
          </a:xfrm>
        </p:spPr>
        <p:txBody>
          <a:bodyPr/>
          <a:lstStyle/>
          <a:p>
            <a:pPr marL="0" marR="0" algn="ctr">
              <a:lnSpc>
                <a:spcPct val="115000"/>
              </a:lnSpc>
              <a:spcBef>
                <a:spcPts val="0"/>
              </a:spcBef>
              <a:spcAft>
                <a:spcPts val="800"/>
              </a:spcAft>
            </a:pPr>
            <a:r>
              <a:rPr lang="en-US" sz="2400" b="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LECTURE 4: HUMAN RESOURCE PLANNING</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400" b="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400" b="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400" b="1" kern="1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romanLcPeriod"/>
            </a:pPr>
            <a:r>
              <a:rPr lang="en-US" sz="24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Human Resource Planning</a:t>
            </a:r>
            <a:endParaRPr lang="en-US" sz="2400" kern="100" dirty="0">
              <a:solidFill>
                <a:schemeClr val="tx1"/>
              </a:solidFill>
              <a:latin typeface="Aptos" panose="020B0004020202020204" pitchFamily="34" charset="0"/>
              <a:ea typeface="Times New Roman" panose="02020603050405020304" pitchFamily="18"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romanLcPeriod"/>
            </a:pPr>
            <a:r>
              <a:rPr lang="en-US" sz="2400" kern="10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Discuss the nature of HRP</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romanLcPeriod"/>
            </a:pPr>
            <a:r>
              <a:rPr lang="en-GB" sz="24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Examine objectives and factors affecting HRP</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51548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5E6E-EFDE-31B9-B822-D8FE3B7C977B}"/>
              </a:ext>
            </a:extLst>
          </p:cNvPr>
          <p:cNvSpPr>
            <a:spLocks noGrp="1"/>
          </p:cNvSpPr>
          <p:nvPr>
            <p:ph type="title"/>
          </p:nvPr>
        </p:nvSpPr>
        <p:spPr>
          <a:xfrm>
            <a:off x="0" y="0"/>
            <a:ext cx="12192000" cy="1150374"/>
          </a:xfrm>
        </p:spPr>
        <p:txBody>
          <a:bodyPr>
            <a:normAutofit/>
          </a:bodyPr>
          <a:lstStyle/>
          <a:p>
            <a:pPr algn="ctr"/>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PLANNING</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E1DAB6F9-D081-7D7B-7039-D161142F2210}"/>
              </a:ext>
            </a:extLst>
          </p:cNvPr>
          <p:cNvSpPr>
            <a:spLocks noGrp="1"/>
          </p:cNvSpPr>
          <p:nvPr>
            <p:ph sz="half" idx="1"/>
          </p:nvPr>
        </p:nvSpPr>
        <p:spPr>
          <a:xfrm>
            <a:off x="-1" y="737419"/>
            <a:ext cx="9144001" cy="6120581"/>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P</a:t>
            </a:r>
            <a:r>
              <a:rPr lang="en-US" sz="2800" kern="0" dirty="0">
                <a:solidFill>
                  <a:srgbClr val="000000"/>
                </a:solidFill>
                <a:effectLst/>
                <a:latin typeface="Times New Roman" panose="02020603050405020304" pitchFamily="18" charset="0"/>
                <a:ea typeface="Times New Roman" panose="02020603050405020304" pitchFamily="18" charset="0"/>
              </a:rPr>
              <a:t>rocess of determining and assuring that the organization will have an adequate number of qualified persons available at the proper times, performing jobs which meet the needs of the enterprise and which provide satisfaction for the individuals involved</a:t>
            </a:r>
            <a:endParaRPr lang="en-US" sz="2800" dirty="0"/>
          </a:p>
        </p:txBody>
      </p:sp>
      <p:pic>
        <p:nvPicPr>
          <p:cNvPr id="3074" name="Picture 2" descr="Free Women at the Meeting Stock Photo">
            <a:extLst>
              <a:ext uri="{FF2B5EF4-FFF2-40B4-BE49-F238E27FC236}">
                <a16:creationId xmlns:a16="http://schemas.microsoft.com/office/drawing/2014/main" id="{7F09A66E-3320-B3AB-6211-3991E973A3E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144000" y="855406"/>
            <a:ext cx="3048000" cy="25735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6CCEAE3-E1E4-8A55-FE67-5A85094EF540}"/>
              </a:ext>
            </a:extLst>
          </p:cNvPr>
          <p:cNvSpPr txBox="1"/>
          <p:nvPr/>
        </p:nvSpPr>
        <p:spPr>
          <a:xfrm>
            <a:off x="9144000" y="4734232"/>
            <a:ext cx="3048000" cy="430887"/>
          </a:xfrm>
          <a:prstGeom prst="rect">
            <a:avLst/>
          </a:prstGeom>
          <a:noFill/>
        </p:spPr>
        <p:txBody>
          <a:bodyPr wrap="square" rtlCol="0">
            <a:spAutoFit/>
          </a:bodyPr>
          <a:lstStyle/>
          <a:p>
            <a:r>
              <a:rPr lang="en-US" sz="1100" dirty="0"/>
              <a:t>https://www.pexels.com/photo/women-at-the-meeting-3810753/</a:t>
            </a:r>
          </a:p>
        </p:txBody>
      </p:sp>
    </p:spTree>
    <p:extLst>
      <p:ext uri="{BB962C8B-B14F-4D97-AF65-F5344CB8AC3E}">
        <p14:creationId xmlns:p14="http://schemas.microsoft.com/office/powerpoint/2010/main" val="1930200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64E73-6F81-6A27-A808-0F6C5A1AEB16}"/>
              </a:ext>
            </a:extLst>
          </p:cNvPr>
          <p:cNvSpPr>
            <a:spLocks noGrp="1"/>
          </p:cNvSpPr>
          <p:nvPr>
            <p:ph type="title"/>
          </p:nvPr>
        </p:nvSpPr>
        <p:spPr>
          <a:xfrm>
            <a:off x="0" y="0"/>
            <a:ext cx="12191999" cy="589935"/>
          </a:xfrm>
        </p:spPr>
        <p:txBody>
          <a:bodyPr>
            <a:normAutofit/>
          </a:bodyPr>
          <a:lstStyle/>
          <a:p>
            <a:pPr algn="ctr"/>
            <a:r>
              <a:rPr lang="en-US" sz="2800" dirty="0"/>
              <a:t>What is HRP</a:t>
            </a:r>
          </a:p>
        </p:txBody>
      </p:sp>
      <p:sp>
        <p:nvSpPr>
          <p:cNvPr id="3" name="Content Placeholder 2">
            <a:extLst>
              <a:ext uri="{FF2B5EF4-FFF2-40B4-BE49-F238E27FC236}">
                <a16:creationId xmlns:a16="http://schemas.microsoft.com/office/drawing/2014/main" id="{ABA05CA4-944E-FA06-DD82-63A27E4B0205}"/>
              </a:ext>
            </a:extLst>
          </p:cNvPr>
          <p:cNvSpPr>
            <a:spLocks noGrp="1"/>
          </p:cNvSpPr>
          <p:nvPr>
            <p:ph idx="1"/>
          </p:nvPr>
        </p:nvSpPr>
        <p:spPr>
          <a:xfrm>
            <a:off x="0" y="589935"/>
            <a:ext cx="12192000" cy="6268066"/>
          </a:xfrm>
        </p:spPr>
        <p:txBody>
          <a:bodyPr>
            <a:normAutofit/>
          </a:bodyPr>
          <a:lstStyle/>
          <a:p>
            <a:pPr algn="just"/>
            <a:r>
              <a:rPr lang="en-US" sz="2800" kern="0" dirty="0">
                <a:solidFill>
                  <a:srgbClr val="000000"/>
                </a:solidFill>
                <a:latin typeface="Times New Roman" panose="02020603050405020304" pitchFamily="18" charset="0"/>
                <a:ea typeface="Times New Roman" panose="02020603050405020304" pitchFamily="18" charset="0"/>
              </a:rPr>
              <a:t>A</a:t>
            </a:r>
            <a:r>
              <a:rPr lang="en-US" sz="2800" kern="0" dirty="0">
                <a:solidFill>
                  <a:srgbClr val="000000"/>
                </a:solidFill>
                <a:effectLst/>
                <a:latin typeface="Times New Roman" panose="02020603050405020304" pitchFamily="18" charset="0"/>
                <a:ea typeface="Times New Roman" panose="02020603050405020304" pitchFamily="18" charset="0"/>
              </a:rPr>
              <a:t>n integration approach to performing the planning aspects of the personnel function in order to have a sufficient supply of adequately developed and motivated people to perform the duties and tasks required to meet organizational objectives and satisfy the individual’s needs and goals of organizational members</a:t>
            </a:r>
          </a:p>
          <a:p>
            <a:pPr algn="just"/>
            <a:r>
              <a:rPr lang="en-US" sz="2800" b="0" i="0" dirty="0">
                <a:solidFill>
                  <a:srgbClr val="000000"/>
                </a:solidFill>
                <a:effectLst/>
                <a:latin typeface="Times New Roman" panose="02020603050405020304" pitchFamily="18" charset="0"/>
                <a:ea typeface="Aptos" panose="020B0004020202020204" pitchFamily="34" charset="0"/>
              </a:rPr>
              <a:t> Human Resource Planning aims at ascertaining the</a:t>
            </a:r>
            <a:r>
              <a:rPr lang="en-US" sz="2800" kern="0" dirty="0">
                <a:solidFill>
                  <a:srgbClr val="000000"/>
                </a:solidFill>
                <a:effectLst/>
                <a:latin typeface="Times New Roman" panose="02020603050405020304" pitchFamily="18" charset="0"/>
                <a:ea typeface="Times New Roman" panose="02020603050405020304" pitchFamily="18" charset="0"/>
              </a:rPr>
              <a:t> manpower needs of the organization both in right number and of right kind</a:t>
            </a:r>
            <a:endParaRPr lang="en-US" sz="2800" dirty="0"/>
          </a:p>
        </p:txBody>
      </p:sp>
    </p:spTree>
    <p:extLst>
      <p:ext uri="{BB962C8B-B14F-4D97-AF65-F5344CB8AC3E}">
        <p14:creationId xmlns:p14="http://schemas.microsoft.com/office/powerpoint/2010/main" val="567976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45C49-4AB6-E3AD-38C0-F1887F4A7AF5}"/>
              </a:ext>
            </a:extLst>
          </p:cNvPr>
          <p:cNvSpPr>
            <a:spLocks noGrp="1"/>
          </p:cNvSpPr>
          <p:nvPr>
            <p:ph type="title"/>
          </p:nvPr>
        </p:nvSpPr>
        <p:spPr>
          <a:xfrm>
            <a:off x="0" y="0"/>
            <a:ext cx="12192000" cy="1047135"/>
          </a:xfrm>
        </p:spPr>
        <p:txBody>
          <a:bodyPr/>
          <a:lstStyle/>
          <a:p>
            <a:r>
              <a:rPr lang="en-US" dirty="0"/>
              <a:t>Human Resources Planning duties</a:t>
            </a:r>
          </a:p>
        </p:txBody>
      </p:sp>
      <p:sp>
        <p:nvSpPr>
          <p:cNvPr id="3" name="Content Placeholder 2">
            <a:extLst>
              <a:ext uri="{FF2B5EF4-FFF2-40B4-BE49-F238E27FC236}">
                <a16:creationId xmlns:a16="http://schemas.microsoft.com/office/drawing/2014/main" id="{B157BA2B-7FB0-059F-B52B-E8B1E8EEC0C1}"/>
              </a:ext>
            </a:extLst>
          </p:cNvPr>
          <p:cNvSpPr>
            <a:spLocks noGrp="1"/>
          </p:cNvSpPr>
          <p:nvPr>
            <p:ph sz="half" idx="1"/>
          </p:nvPr>
        </p:nvSpPr>
        <p:spPr>
          <a:xfrm>
            <a:off x="0" y="811160"/>
            <a:ext cx="5089970" cy="6046839"/>
          </a:xfrm>
        </p:spPr>
        <p:txBody>
          <a:bodyPr/>
          <a:lstStyle/>
          <a:p>
            <a:pPr marR="0" lvl="0" algn="just">
              <a:lnSpc>
                <a:spcPct val="115000"/>
              </a:lnSpc>
              <a:spcBef>
                <a:spcPts val="0"/>
              </a:spcBef>
              <a:spcAft>
                <a:spcPts val="0"/>
              </a:spcAft>
              <a:buFont typeface="Wingdings" panose="05000000000000000000" pitchFamily="2" charset="2"/>
              <a:buChar char="§"/>
            </a:pP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Estimation of </a:t>
            </a:r>
            <a:r>
              <a:rPr lang="en-US" sz="2400" kern="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turnover for each grade of employee and the examination of the effects of high or low turnover rates on the organization’s performance</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buFont typeface="Wingdings" panose="05000000000000000000" pitchFamily="2" charset="2"/>
              <a:buChar char="§"/>
            </a:pP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Analysis of the consequences of changes in working practices and hours</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buFont typeface="Wingdings" panose="05000000000000000000" pitchFamily="2" charset="2"/>
              <a:buChar char="§"/>
            </a:pP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Predicting future </a:t>
            </a:r>
            <a:r>
              <a:rPr lang="en-US" sz="2400" kern="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shortages</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buFont typeface="Wingdings" panose="05000000000000000000" pitchFamily="2" charset="2"/>
              <a:buChar char="§"/>
            </a:pP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Devising schemes for handling the human problems arising from </a:t>
            </a:r>
            <a:r>
              <a:rPr lang="en-US" sz="2400" kern="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deficits or surpluses</a:t>
            </a:r>
            <a:endParaRPr lang="en-US" sz="24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ACD67CE-4159-6949-409B-59CAB9400080}"/>
              </a:ext>
            </a:extLst>
          </p:cNvPr>
          <p:cNvSpPr>
            <a:spLocks noGrp="1"/>
          </p:cNvSpPr>
          <p:nvPr>
            <p:ph sz="half" idx="2"/>
          </p:nvPr>
        </p:nvSpPr>
        <p:spPr>
          <a:xfrm>
            <a:off x="5089970" y="663677"/>
            <a:ext cx="7102030" cy="6194323"/>
          </a:xfrm>
        </p:spPr>
        <p:txBody>
          <a:bodyPr/>
          <a:lstStyle/>
          <a:p>
            <a:pPr marR="0" lvl="0" algn="just">
              <a:lnSpc>
                <a:spcPct val="115000"/>
              </a:lnSpc>
              <a:spcBef>
                <a:spcPts val="0"/>
              </a:spcBef>
              <a:spcAft>
                <a:spcPts val="0"/>
              </a:spcAft>
              <a:buFont typeface="Wingdings" panose="05000000000000000000" pitchFamily="2"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of early retirement and other natural wastage procedures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buFont typeface="Wingdings" panose="05000000000000000000" pitchFamily="2"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Analysis of the skills, educational backgrounds, experiences, capacities and potentials of employees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800"/>
              </a:spcAft>
              <a:buFont typeface="Wingdings" panose="05000000000000000000" pitchFamily="2"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 manpower planning should, result in the right people doing the right things in the right place at precisely the right time.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4184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FB657-1564-C87E-0CE9-8EC9C69C2F05}"/>
              </a:ext>
            </a:extLst>
          </p:cNvPr>
          <p:cNvSpPr>
            <a:spLocks noGrp="1"/>
          </p:cNvSpPr>
          <p:nvPr>
            <p:ph type="title"/>
          </p:nvPr>
        </p:nvSpPr>
        <p:spPr>
          <a:xfrm>
            <a:off x="0" y="103239"/>
            <a:ext cx="12192000" cy="973393"/>
          </a:xfrm>
        </p:spPr>
        <p:txBody>
          <a:bodyPr/>
          <a:lstStyle/>
          <a:p>
            <a:r>
              <a:rPr lang="en-US" dirty="0"/>
              <a:t>Nature of HRP</a:t>
            </a:r>
          </a:p>
        </p:txBody>
      </p:sp>
      <p:sp>
        <p:nvSpPr>
          <p:cNvPr id="3" name="Content Placeholder 2">
            <a:extLst>
              <a:ext uri="{FF2B5EF4-FFF2-40B4-BE49-F238E27FC236}">
                <a16:creationId xmlns:a16="http://schemas.microsoft.com/office/drawing/2014/main" id="{3A89D30D-D5E5-E2EF-C66A-420C98946563}"/>
              </a:ext>
            </a:extLst>
          </p:cNvPr>
          <p:cNvSpPr>
            <a:spLocks noGrp="1"/>
          </p:cNvSpPr>
          <p:nvPr>
            <p:ph sz="half" idx="1"/>
          </p:nvPr>
        </p:nvSpPr>
        <p:spPr>
          <a:xfrm>
            <a:off x="0" y="855406"/>
            <a:ext cx="4861369" cy="5899355"/>
          </a:xfrm>
        </p:spPr>
        <p:txBody>
          <a:bodyPr>
            <a:normAutofit/>
          </a:bodyPr>
          <a:lstStyle/>
          <a:p>
            <a:pPr algn="just"/>
            <a:r>
              <a:rPr lang="en-US" sz="2400" dirty="0">
                <a:solidFill>
                  <a:srgbClr val="000000"/>
                </a:solidFill>
                <a:effectLst/>
                <a:latin typeface="Times New Roman" panose="02020603050405020304" pitchFamily="18" charset="0"/>
                <a:ea typeface="Aptos" panose="020B0004020202020204" pitchFamily="34" charset="0"/>
              </a:rPr>
              <a:t>Human resource planning is the process of analyzing and identifying the availability and the need for human resources so that the organization can meet its objectives. </a:t>
            </a:r>
          </a:p>
          <a:p>
            <a:pPr algn="just"/>
            <a:r>
              <a:rPr lang="en-US" sz="24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In HR planning, an organization must consider the availability and allocation of people to jobs over long periods of time, not just for the next month or the next year.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400" dirty="0"/>
          </a:p>
        </p:txBody>
      </p:sp>
      <p:sp>
        <p:nvSpPr>
          <p:cNvPr id="4" name="Content Placeholder 3">
            <a:extLst>
              <a:ext uri="{FF2B5EF4-FFF2-40B4-BE49-F238E27FC236}">
                <a16:creationId xmlns:a16="http://schemas.microsoft.com/office/drawing/2014/main" id="{6255A45E-EE03-725C-231E-57F89CB90A45}"/>
              </a:ext>
            </a:extLst>
          </p:cNvPr>
          <p:cNvSpPr>
            <a:spLocks noGrp="1"/>
          </p:cNvSpPr>
          <p:nvPr>
            <p:ph sz="half" idx="2"/>
          </p:nvPr>
        </p:nvSpPr>
        <p:spPr>
          <a:xfrm>
            <a:off x="5089970" y="855406"/>
            <a:ext cx="7102030" cy="6002593"/>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HRP is a sub system in the total organizational planning. Actions may include shifting employees to other jobs in the organization, laying off employees or otherwise cutting back the number of employees, developing </a:t>
            </a:r>
            <a:r>
              <a:rPr lang="en-US" sz="2400" dirty="0">
                <a:solidFill>
                  <a:srgbClr val="000000"/>
                </a:solidFill>
                <a:effectLst/>
                <a:latin typeface="Times New Roman" panose="02020603050405020304" pitchFamily="18" charset="0"/>
                <a:ea typeface="Aptos" panose="020B0004020202020204" pitchFamily="34" charset="0"/>
              </a:rPr>
              <a:t>present employees, and/or increasing the number of employees in certain areas</a:t>
            </a:r>
            <a:endParaRPr lang="en-US" sz="2400" dirty="0"/>
          </a:p>
        </p:txBody>
      </p:sp>
    </p:spTree>
    <p:extLst>
      <p:ext uri="{BB962C8B-B14F-4D97-AF65-F5344CB8AC3E}">
        <p14:creationId xmlns:p14="http://schemas.microsoft.com/office/powerpoint/2010/main" val="4150406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A90A4-2593-6C6D-196A-760DD0C8BEE3}"/>
              </a:ext>
            </a:extLst>
          </p:cNvPr>
          <p:cNvSpPr>
            <a:spLocks noGrp="1"/>
          </p:cNvSpPr>
          <p:nvPr>
            <p:ph type="title"/>
          </p:nvPr>
        </p:nvSpPr>
        <p:spPr>
          <a:xfrm>
            <a:off x="0" y="0"/>
            <a:ext cx="12192000" cy="988142"/>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Features of Human Resource Planning</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5DDAE70A-3C5F-711C-B928-1081EDCB4489}"/>
              </a:ext>
            </a:extLst>
          </p:cNvPr>
          <p:cNvSpPr>
            <a:spLocks noGrp="1"/>
          </p:cNvSpPr>
          <p:nvPr>
            <p:ph sz="half" idx="1"/>
          </p:nvPr>
        </p:nvSpPr>
        <p:spPr>
          <a:xfrm>
            <a:off x="0" y="678426"/>
            <a:ext cx="6459794" cy="6356555"/>
          </a:xfrm>
        </p:spPr>
        <p:txBody>
          <a:bodyPr>
            <a:normAutofit/>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Well Defined Objectives</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a:t>
            </a:r>
            <a:r>
              <a:rPr lang="en-US" sz="2400" i="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400" kern="0" dirty="0">
                <a:solidFill>
                  <a:srgbClr val="000000"/>
                </a:solidFill>
                <a:effectLst/>
                <a:latin typeface="Times New Roman" panose="02020603050405020304" pitchFamily="18" charset="0"/>
                <a:ea typeface="Times New Roman" panose="02020603050405020304" pitchFamily="18" charset="0"/>
              </a:rPr>
              <a:t>uman resource planning has its own objectives like developing human resources, updating technical expertise, career planning of individual executives and people, ensuring better commitment of people and so on.</a:t>
            </a:r>
          </a:p>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Determining Human Resource </a:t>
            </a:r>
            <a:r>
              <a:rPr lang="en-US" sz="2400" i="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Needs:</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resource plan must incorporate the human resource needs of the enterprise. The thinking will have to be done in advance so that the persons are available at a time when they are required. For this purpose, an enterprise will have to undertake recruiting, selecting and training process also.</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400" dirty="0"/>
          </a:p>
        </p:txBody>
      </p:sp>
      <p:sp>
        <p:nvSpPr>
          <p:cNvPr id="4" name="Content Placeholder 3">
            <a:extLst>
              <a:ext uri="{FF2B5EF4-FFF2-40B4-BE49-F238E27FC236}">
                <a16:creationId xmlns:a16="http://schemas.microsoft.com/office/drawing/2014/main" id="{33835655-578B-95B7-8CF7-FD27B2EA2DE0}"/>
              </a:ext>
            </a:extLst>
          </p:cNvPr>
          <p:cNvSpPr>
            <a:spLocks noGrp="1"/>
          </p:cNvSpPr>
          <p:nvPr>
            <p:ph sz="half" idx="2"/>
          </p:nvPr>
        </p:nvSpPr>
        <p:spPr>
          <a:xfrm>
            <a:off x="6459794" y="678426"/>
            <a:ext cx="5732206" cy="6489290"/>
          </a:xfrm>
        </p:spPr>
        <p:txBody>
          <a:bodyPr/>
          <a:lstStyle/>
          <a:p>
            <a:pPr marL="0" marR="0" algn="just">
              <a:lnSpc>
                <a:spcPct val="115000"/>
              </a:lnSpc>
              <a:spcBef>
                <a:spcPts val="0"/>
              </a:spcBef>
              <a:spcAft>
                <a:spcPts val="0"/>
              </a:spcAft>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Keeping Manpower Inventory</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includes the inventory of present manpower in the organization. The executive should know the persons who will be available to him for undertaking higher responsibilities in the near future.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75916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A6935-3982-D792-6048-3A869470D5B3}"/>
              </a:ext>
            </a:extLst>
          </p:cNvPr>
          <p:cNvSpPr>
            <a:spLocks noGrp="1"/>
          </p:cNvSpPr>
          <p:nvPr>
            <p:ph type="title"/>
          </p:nvPr>
        </p:nvSpPr>
        <p:spPr>
          <a:xfrm>
            <a:off x="0" y="0"/>
            <a:ext cx="12192000" cy="663677"/>
          </a:xfrm>
        </p:spPr>
        <p:txBody>
          <a:bodyPr>
            <a:normAutofit fontScale="90000"/>
          </a:bodyPr>
          <a:lstStyle/>
          <a:p>
            <a:pPr algn="ctr"/>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Features of Human Resource Planning</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CAF39BE-23AF-D20D-24BC-CB99EDCAF584}"/>
              </a:ext>
            </a:extLst>
          </p:cNvPr>
          <p:cNvSpPr>
            <a:spLocks noGrp="1"/>
          </p:cNvSpPr>
          <p:nvPr>
            <p:ph sz="half" idx="1"/>
          </p:nvPr>
        </p:nvSpPr>
        <p:spPr>
          <a:xfrm>
            <a:off x="1" y="663677"/>
            <a:ext cx="6828502" cy="6312309"/>
          </a:xfrm>
        </p:spPr>
        <p:txBody>
          <a:bodyPr/>
          <a:lstStyle/>
          <a:p>
            <a:pPr marL="0" marR="0" algn="just">
              <a:lnSpc>
                <a:spcPct val="115000"/>
              </a:lnSpc>
              <a:spcBef>
                <a:spcPts val="0"/>
              </a:spcBef>
              <a:spcAft>
                <a:spcPts val="0"/>
              </a:spcAft>
            </a:pPr>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Adjusting Demand and Supply</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Manpower needs have to be planned well in advance as suitable persons are available in future. If sufficient persons will not be available in future then efforts should be made to start recruitment process well in advance. The demand and supply of personnel should be planned in advance.</a:t>
            </a:r>
          </a:p>
          <a:p>
            <a:pPr marL="0" marR="0" algn="just">
              <a:lnSpc>
                <a:spcPct val="115000"/>
              </a:lnSpc>
              <a:spcBef>
                <a:spcPts val="0"/>
              </a:spcBef>
              <a:spcAft>
                <a:spcPts val="0"/>
              </a:spcAft>
            </a:pP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11F0B2E-BDBF-D5F1-6DFB-19F6CC4490C8}"/>
              </a:ext>
            </a:extLst>
          </p:cNvPr>
          <p:cNvSpPr>
            <a:spLocks noGrp="1"/>
          </p:cNvSpPr>
          <p:nvPr>
            <p:ph sz="half" idx="2"/>
          </p:nvPr>
        </p:nvSpPr>
        <p:spPr>
          <a:xfrm>
            <a:off x="6828502" y="781664"/>
            <a:ext cx="5363497" cy="6312309"/>
          </a:xfrm>
        </p:spPr>
        <p:txBody>
          <a:bodyPr/>
          <a:lstStyle/>
          <a:p>
            <a:pPr algn="just"/>
            <a:r>
              <a:rPr lang="en-US" sz="24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Creating Proper Work Environment:</a:t>
            </a:r>
            <a:r>
              <a:rPr lang="en-US" sz="2400" i="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Besides estimating and employing personnel, human resource planning also ensures that working conditions are created. Employees should like to work in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they should get proper job satisfaction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63030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A86C1-D917-892A-C4F1-D0D2CC57496D}"/>
              </a:ext>
            </a:extLst>
          </p:cNvPr>
          <p:cNvSpPr>
            <a:spLocks noGrp="1"/>
          </p:cNvSpPr>
          <p:nvPr>
            <p:ph type="title"/>
          </p:nvPr>
        </p:nvSpPr>
        <p:spPr>
          <a:xfrm>
            <a:off x="0" y="0"/>
            <a:ext cx="12192000" cy="1076632"/>
          </a:xfrm>
        </p:spPr>
        <p:txBody>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Objectives of HRP</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0179234-D6C8-3E85-BDED-75D14769FBD7}"/>
              </a:ext>
            </a:extLst>
          </p:cNvPr>
          <p:cNvSpPr>
            <a:spLocks noGrp="1"/>
          </p:cNvSpPr>
          <p:nvPr>
            <p:ph sz="half" idx="1"/>
          </p:nvPr>
        </p:nvSpPr>
        <p:spPr>
          <a:xfrm>
            <a:off x="0" y="663677"/>
            <a:ext cx="5089970" cy="6371304"/>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ensure optimum utilization of human resources currently available in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assess or forecast the future skill requirement of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provide control measures to ensure that necessary resources are available as and when required.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link manpower planning with the organizational planning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determine recruitment levels.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4D56B34-ACF5-2E8C-54AC-42969EE3A29F}"/>
              </a:ext>
            </a:extLst>
          </p:cNvPr>
          <p:cNvSpPr>
            <a:spLocks noGrp="1"/>
          </p:cNvSpPr>
          <p:nvPr>
            <p:ph sz="half" idx="2"/>
          </p:nvPr>
        </p:nvSpPr>
        <p:spPr>
          <a:xfrm>
            <a:off x="5089970" y="663677"/>
            <a:ext cx="7102030" cy="6371304"/>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anticipate redundancies.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determine optimum training levels.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provide a basis for management development programs.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cost the manpower.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assist productivity bargaining.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assess future accommodation requirement.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14349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161AB-0FA8-38C8-D48D-55185C79FDEF}"/>
              </a:ext>
            </a:extLst>
          </p:cNvPr>
          <p:cNvSpPr>
            <a:spLocks noGrp="1"/>
          </p:cNvSpPr>
          <p:nvPr>
            <p:ph type="title"/>
          </p:nvPr>
        </p:nvSpPr>
        <p:spPr>
          <a:xfrm>
            <a:off x="0" y="0"/>
            <a:ext cx="12192000" cy="816638"/>
          </a:xfrm>
        </p:spPr>
        <p:txBody>
          <a:bodyPr/>
          <a:lstStyle/>
          <a:p>
            <a:pPr algn="ctr"/>
            <a:r>
              <a:rPr lang="en-US" dirty="0"/>
              <a:t>Objectives of HRP</a:t>
            </a:r>
          </a:p>
        </p:txBody>
      </p:sp>
      <p:sp>
        <p:nvSpPr>
          <p:cNvPr id="3" name="Content Placeholder 2">
            <a:extLst>
              <a:ext uri="{FF2B5EF4-FFF2-40B4-BE49-F238E27FC236}">
                <a16:creationId xmlns:a16="http://schemas.microsoft.com/office/drawing/2014/main" id="{D1D53C6D-39A4-6D69-C0C9-EB631048DC5E}"/>
              </a:ext>
            </a:extLst>
          </p:cNvPr>
          <p:cNvSpPr>
            <a:spLocks noGrp="1"/>
          </p:cNvSpPr>
          <p:nvPr>
            <p:ph sz="half" idx="1"/>
          </p:nvPr>
        </p:nvSpPr>
        <p:spPr>
          <a:xfrm>
            <a:off x="0" y="816637"/>
            <a:ext cx="6504037" cy="6144601"/>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study the cost of overheads and value of service functions.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decide whether certain activity needs to be subcontracted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recruit and maintain the required number of HR of quantity and quality.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predict and foresee the employee turnover and to develop strategies that would minimize turnover and ways of filing up the vacancies.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dirty="0">
                <a:effectLst/>
                <a:latin typeface="Times New Roman" panose="02020603050405020304" pitchFamily="18" charset="0"/>
                <a:ea typeface="Aptos" panose="020B0004020202020204" pitchFamily="34" charset="0"/>
              </a:rPr>
              <a:t>To provide information for the </a:t>
            </a:r>
            <a:r>
              <a:rPr lang="en-US" sz="2400" dirty="0" err="1">
                <a:effectLst/>
                <a:latin typeface="Times New Roman" panose="02020603050405020304" pitchFamily="18" charset="0"/>
                <a:ea typeface="Aptos" panose="020B0004020202020204" pitchFamily="34" charset="0"/>
              </a:rPr>
              <a:t>programmes</a:t>
            </a:r>
            <a:r>
              <a:rPr lang="en-US" sz="2400" dirty="0">
                <a:effectLst/>
                <a:latin typeface="Times New Roman" panose="02020603050405020304" pitchFamily="18" charset="0"/>
                <a:ea typeface="Aptos" panose="020B0004020202020204" pitchFamily="34" charset="0"/>
              </a:rPr>
              <a:t> of expansion, diversification</a:t>
            </a:r>
            <a:endParaRPr lang="en-US" sz="2400" dirty="0"/>
          </a:p>
        </p:txBody>
      </p:sp>
      <p:sp>
        <p:nvSpPr>
          <p:cNvPr id="4" name="Content Placeholder 3">
            <a:extLst>
              <a:ext uri="{FF2B5EF4-FFF2-40B4-BE49-F238E27FC236}">
                <a16:creationId xmlns:a16="http://schemas.microsoft.com/office/drawing/2014/main" id="{515DE4C1-7C75-F2B9-B66E-17EF1DFA28A8}"/>
              </a:ext>
            </a:extLst>
          </p:cNvPr>
          <p:cNvSpPr>
            <a:spLocks noGrp="1"/>
          </p:cNvSpPr>
          <p:nvPr>
            <p:ph sz="half" idx="2"/>
          </p:nvPr>
        </p:nvSpPr>
        <p:spPr>
          <a:xfrm>
            <a:off x="6504038" y="816638"/>
            <a:ext cx="5687961" cy="6144600"/>
          </a:xfrm>
        </p:spPr>
        <p:txBody>
          <a:bodyPr/>
          <a:lstStyle/>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establish what is required in the workplace like technology on work.</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provide information on knowledge, skills required.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check the surplus or shortage of human resources and take actions accordingly.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ensure good industrial relations by maintaining optimum level and structure of human resource</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40500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84D52-5F16-EE13-1F08-E442FACE5B03}"/>
              </a:ext>
            </a:extLst>
          </p:cNvPr>
          <p:cNvSpPr>
            <a:spLocks noGrp="1"/>
          </p:cNvSpPr>
          <p:nvPr>
            <p:ph type="title"/>
          </p:nvPr>
        </p:nvSpPr>
        <p:spPr>
          <a:xfrm>
            <a:off x="0" y="0"/>
            <a:ext cx="12192000" cy="1032387"/>
          </a:xfrm>
        </p:spPr>
        <p:txBody>
          <a:bodyPr/>
          <a:lstStyle/>
          <a:p>
            <a:pPr algn="ctr"/>
            <a:r>
              <a:rPr lang="en-US" dirty="0"/>
              <a:t>Objectives of HRP</a:t>
            </a:r>
          </a:p>
        </p:txBody>
      </p:sp>
      <p:sp>
        <p:nvSpPr>
          <p:cNvPr id="3" name="Content Placeholder 2">
            <a:extLst>
              <a:ext uri="{FF2B5EF4-FFF2-40B4-BE49-F238E27FC236}">
                <a16:creationId xmlns:a16="http://schemas.microsoft.com/office/drawing/2014/main" id="{43748196-0DAB-EF39-EADF-4236F9777160}"/>
              </a:ext>
            </a:extLst>
          </p:cNvPr>
          <p:cNvSpPr>
            <a:spLocks noGrp="1"/>
          </p:cNvSpPr>
          <p:nvPr>
            <p:ph sz="half" idx="1"/>
          </p:nvPr>
        </p:nvSpPr>
        <p:spPr>
          <a:xfrm>
            <a:off x="0" y="1032386"/>
            <a:ext cx="6096000" cy="5825613"/>
          </a:xfrm>
        </p:spPr>
        <p:txBody>
          <a:bodyPr/>
          <a:lstStyle/>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minimize imbalances that result from non-availability of human resources and ensure adequate human resources and maximum use of existing staff at any specified time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enable the best use of human resources.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understand the cost of human resources.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Forecast the future HR required and requirements at different levels of skills.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1BC67D4-07BE-60A6-B3D9-61026F710D74}"/>
              </a:ext>
            </a:extLst>
          </p:cNvPr>
          <p:cNvSpPr>
            <a:spLocks noGrp="1"/>
          </p:cNvSpPr>
          <p:nvPr>
            <p:ph sz="half" idx="2"/>
          </p:nvPr>
        </p:nvSpPr>
        <p:spPr>
          <a:xfrm>
            <a:off x="6096000" y="1032387"/>
            <a:ext cx="6096000" cy="5825612"/>
          </a:xfrm>
        </p:spPr>
        <p:txBody>
          <a:bodyPr/>
          <a:lstStyle/>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enable manage the staff already deployed in the organization.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Provide expected time to select and train the required additional human resource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883297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AE47F-3676-92F3-3C25-3582C07B1852}"/>
              </a:ext>
            </a:extLst>
          </p:cNvPr>
          <p:cNvSpPr>
            <a:spLocks noGrp="1"/>
          </p:cNvSpPr>
          <p:nvPr>
            <p:ph type="title"/>
          </p:nvPr>
        </p:nvSpPr>
        <p:spPr>
          <a:xfrm>
            <a:off x="0" y="0"/>
            <a:ext cx="12192000" cy="1076632"/>
          </a:xfrm>
        </p:spPr>
        <p:txBody>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Need for HRP in organizations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528F266-C157-8A08-980C-4B83D0A40933}"/>
              </a:ext>
            </a:extLst>
          </p:cNvPr>
          <p:cNvSpPr>
            <a:spLocks noGrp="1"/>
          </p:cNvSpPr>
          <p:nvPr>
            <p:ph sz="half" idx="1"/>
          </p:nvPr>
        </p:nvSpPr>
        <p:spPr>
          <a:xfrm>
            <a:off x="0" y="737419"/>
            <a:ext cx="6341806" cy="6120581"/>
          </a:xfrm>
        </p:spPr>
        <p:txBody>
          <a:bodyPr>
            <a:normAutofit/>
          </a:bodyPr>
          <a:lstStyle/>
          <a:p>
            <a:pPr marL="0" marR="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Employment-Unemployment Situation: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Though in general the number of educated unemployment is on the rise, there is acute shortage for a variety of skills. This emphasizes on the need for more effective recruitment and employee retention.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400" b="1" kern="0" dirty="0">
                <a:solidFill>
                  <a:srgbClr val="000000"/>
                </a:solidFill>
                <a:effectLst/>
                <a:latin typeface="Times New Roman" panose="02020603050405020304" pitchFamily="18" charset="0"/>
                <a:ea typeface="Times New Roman" panose="02020603050405020304" pitchFamily="18" charset="0"/>
              </a:rPr>
              <a:t> Technological Change: </a:t>
            </a:r>
            <a:r>
              <a:rPr lang="en-US" sz="2400" kern="0" dirty="0">
                <a:solidFill>
                  <a:srgbClr val="000000"/>
                </a:solidFill>
                <a:effectLst/>
                <a:latin typeface="Times New Roman" panose="02020603050405020304" pitchFamily="18" charset="0"/>
                <a:ea typeface="Times New Roman" panose="02020603050405020304" pitchFamily="18" charset="0"/>
              </a:rPr>
              <a:t>The changes in production technologies, marketing methods and management techniques have been extensive and rapid. Their effect has been profound on the job contents and job contexts</a:t>
            </a:r>
            <a:endParaRPr lang="en-US" sz="2400" dirty="0"/>
          </a:p>
        </p:txBody>
      </p:sp>
      <p:sp>
        <p:nvSpPr>
          <p:cNvPr id="4" name="Content Placeholder 3">
            <a:extLst>
              <a:ext uri="{FF2B5EF4-FFF2-40B4-BE49-F238E27FC236}">
                <a16:creationId xmlns:a16="http://schemas.microsoft.com/office/drawing/2014/main" id="{003A0C8C-E87F-4501-F131-901A7E73EEB7}"/>
              </a:ext>
            </a:extLst>
          </p:cNvPr>
          <p:cNvSpPr>
            <a:spLocks noGrp="1"/>
          </p:cNvSpPr>
          <p:nvPr>
            <p:ph sz="half" idx="2"/>
          </p:nvPr>
        </p:nvSpPr>
        <p:spPr>
          <a:xfrm>
            <a:off x="6341806" y="870156"/>
            <a:ext cx="5850194" cy="5987844"/>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Demographic Change: </a:t>
            </a:r>
            <a:r>
              <a:rPr lang="en-US" sz="2400" kern="0" dirty="0">
                <a:solidFill>
                  <a:srgbClr val="000000"/>
                </a:solidFill>
                <a:effectLst/>
                <a:latin typeface="Times New Roman" panose="02020603050405020304" pitchFamily="18" charset="0"/>
                <a:ea typeface="Times New Roman" panose="02020603050405020304" pitchFamily="18" charset="0"/>
              </a:rPr>
              <a:t>The changing profile of the work force in terms of age, sex, literacy, technical inputs and social background has implications for HRP.</a:t>
            </a:r>
            <a:endParaRPr lang="en-US" sz="2400" dirty="0"/>
          </a:p>
        </p:txBody>
      </p:sp>
    </p:spTree>
    <p:extLst>
      <p:ext uri="{BB962C8B-B14F-4D97-AF65-F5344CB8AC3E}">
        <p14:creationId xmlns:p14="http://schemas.microsoft.com/office/powerpoint/2010/main" val="2800489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1CBD4-9E38-D47A-510A-0930CFAD0F7E}"/>
              </a:ext>
            </a:extLst>
          </p:cNvPr>
          <p:cNvSpPr>
            <a:spLocks noGrp="1"/>
          </p:cNvSpPr>
          <p:nvPr>
            <p:ph type="title"/>
          </p:nvPr>
        </p:nvSpPr>
        <p:spPr>
          <a:xfrm>
            <a:off x="0" y="0"/>
            <a:ext cx="12192000" cy="1017639"/>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Need for HRP in organizations</a:t>
            </a:r>
            <a:endParaRPr lang="en-US" sz="2400" dirty="0"/>
          </a:p>
        </p:txBody>
      </p:sp>
      <p:sp>
        <p:nvSpPr>
          <p:cNvPr id="3" name="Content Placeholder 2">
            <a:extLst>
              <a:ext uri="{FF2B5EF4-FFF2-40B4-BE49-F238E27FC236}">
                <a16:creationId xmlns:a16="http://schemas.microsoft.com/office/drawing/2014/main" id="{8A37CBA5-767B-2765-8676-72FFD9EDCEFE}"/>
              </a:ext>
            </a:extLst>
          </p:cNvPr>
          <p:cNvSpPr>
            <a:spLocks noGrp="1"/>
          </p:cNvSpPr>
          <p:nvPr>
            <p:ph sz="half" idx="1"/>
          </p:nvPr>
        </p:nvSpPr>
        <p:spPr>
          <a:xfrm>
            <a:off x="0" y="722671"/>
            <a:ext cx="6577779" cy="6017342"/>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Skill Shortage: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Unemployment does not mean that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market is a buyer’s market. Organizations generally become more complex and require a wide range of specialist skills that are rare and scare. A problem arises in an organization when employees with such specialized skills leave.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Governmental Influences: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Government control and changes in legislation with regard to affirmative action for disadvantages groups, working conditions and hours of work, restrictions on women and child employment, causal and contract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etc. have stimulated the organizations to be become involved in systematic HRP.</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A05A541-DA8F-9FA1-3069-F1D6B6E7515F}"/>
              </a:ext>
            </a:extLst>
          </p:cNvPr>
          <p:cNvSpPr>
            <a:spLocks noGrp="1"/>
          </p:cNvSpPr>
          <p:nvPr>
            <p:ph sz="half" idx="2"/>
          </p:nvPr>
        </p:nvSpPr>
        <p:spPr>
          <a:xfrm>
            <a:off x="6577780" y="1017639"/>
            <a:ext cx="5614219" cy="5722374"/>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Legislative Control: </a:t>
            </a:r>
            <a:r>
              <a:rPr lang="en-US" sz="2400" kern="0" dirty="0">
                <a:solidFill>
                  <a:srgbClr val="000000"/>
                </a:solidFill>
                <a:effectLst/>
                <a:latin typeface="Times New Roman" panose="02020603050405020304" pitchFamily="18" charset="0"/>
                <a:ea typeface="Times New Roman" panose="02020603050405020304" pitchFamily="18" charset="0"/>
              </a:rPr>
              <a:t>The policies of “hire and fire” have gone. Now the legislation makes it difficult to reduce the size of an organization quickly and cheaply. It is easy to increase but difficult to shed the fat in terms of the numbers employed because of recent changes in </a:t>
            </a:r>
            <a:r>
              <a:rPr lang="en-US" sz="2400" kern="0" dirty="0" err="1">
                <a:solidFill>
                  <a:srgbClr val="000000"/>
                </a:solidFill>
                <a:effectLst/>
                <a:latin typeface="Times New Roman" panose="02020603050405020304" pitchFamily="18" charset="0"/>
                <a:ea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rPr>
              <a:t> law relating to lay-offs and closures.</a:t>
            </a:r>
            <a:endParaRPr lang="en-US" sz="2400" dirty="0"/>
          </a:p>
        </p:txBody>
      </p:sp>
    </p:spTree>
    <p:extLst>
      <p:ext uri="{BB962C8B-B14F-4D97-AF65-F5344CB8AC3E}">
        <p14:creationId xmlns:p14="http://schemas.microsoft.com/office/powerpoint/2010/main" val="1580570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50530-4EA3-E852-B012-05E5F6C75412}"/>
              </a:ext>
            </a:extLst>
          </p:cNvPr>
          <p:cNvSpPr>
            <a:spLocks noGrp="1"/>
          </p:cNvSpPr>
          <p:nvPr>
            <p:ph type="title"/>
          </p:nvPr>
        </p:nvSpPr>
        <p:spPr>
          <a:xfrm>
            <a:off x="0" y="0"/>
            <a:ext cx="12192000" cy="1076632"/>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Need for HRP in organizations</a:t>
            </a:r>
            <a:endParaRPr lang="en-US" sz="2400" dirty="0"/>
          </a:p>
        </p:txBody>
      </p:sp>
      <p:sp>
        <p:nvSpPr>
          <p:cNvPr id="3" name="Content Placeholder 2">
            <a:extLst>
              <a:ext uri="{FF2B5EF4-FFF2-40B4-BE49-F238E27FC236}">
                <a16:creationId xmlns:a16="http://schemas.microsoft.com/office/drawing/2014/main" id="{EDD5F7D1-A08A-2266-EA18-AA2EDF3B6C04}"/>
              </a:ext>
            </a:extLst>
          </p:cNvPr>
          <p:cNvSpPr>
            <a:spLocks noGrp="1"/>
          </p:cNvSpPr>
          <p:nvPr>
            <p:ph sz="half" idx="1"/>
          </p:nvPr>
        </p:nvSpPr>
        <p:spPr>
          <a:xfrm>
            <a:off x="0" y="796414"/>
            <a:ext cx="5781368" cy="6061586"/>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Impact of the Pressure Group: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Pressure groups such as unions, politicians and persons displaced from land by location of giant enterprises have been raising contradictory pressure on enterprise management such as internal recruitment and promotion, preference to employees’ children, displace person, sons of soil etc.</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Systems Approach: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spread of system thinking and advent of the macro computer as the part of the on-going revolution in information technology which emphasis planning and newer ways of handling voluminous personnel records.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C75F840-E2C3-6576-7579-49BA3CB93FBB}"/>
              </a:ext>
            </a:extLst>
          </p:cNvPr>
          <p:cNvSpPr>
            <a:spLocks noGrp="1"/>
          </p:cNvSpPr>
          <p:nvPr>
            <p:ph sz="half" idx="2"/>
          </p:nvPr>
        </p:nvSpPr>
        <p:spPr>
          <a:xfrm>
            <a:off x="5781368" y="1076632"/>
            <a:ext cx="6410632" cy="5633885"/>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Lead Time: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log lead time is necessary in the selection process and training and deployment of the employee to handle new knowledge and skills successfully.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61162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55DE2-1E12-7D77-1AA0-1EE4F050557D}"/>
              </a:ext>
            </a:extLst>
          </p:cNvPr>
          <p:cNvSpPr>
            <a:spLocks noGrp="1"/>
          </p:cNvSpPr>
          <p:nvPr>
            <p:ph type="title"/>
          </p:nvPr>
        </p:nvSpPr>
        <p:spPr>
          <a:xfrm>
            <a:off x="0" y="0"/>
            <a:ext cx="12192000" cy="1209368"/>
          </a:xfrm>
        </p:spPr>
        <p:txBody>
          <a:bodyPr>
            <a:normAutofit fontScale="90000"/>
          </a:bodyPr>
          <a:lstStyle/>
          <a:p>
            <a:pPr algn="ct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CC7130B-C1AD-F575-4373-C1E1EF7E83F7}"/>
              </a:ext>
            </a:extLst>
          </p:cNvPr>
          <p:cNvSpPr>
            <a:spLocks noGrp="1"/>
          </p:cNvSpPr>
          <p:nvPr>
            <p:ph sz="half" idx="1"/>
          </p:nvPr>
        </p:nvSpPr>
        <p:spPr>
          <a:xfrm>
            <a:off x="0" y="943896"/>
            <a:ext cx="5089970" cy="5914104"/>
          </a:xfrm>
        </p:spPr>
        <p:txBody>
          <a:bodyPr/>
          <a:lstStyle/>
          <a:p>
            <a:pPr marL="342900" marR="0" lvl="0" indent="-342900" algn="just">
              <a:lnSpc>
                <a:spcPct val="115000"/>
              </a:lnSpc>
              <a:spcBef>
                <a:spcPts val="0"/>
              </a:spcBef>
              <a:spcAft>
                <a:spcPts val="1000"/>
              </a:spcAft>
              <a:buFont typeface="+mj-lt"/>
              <a:buAutoNum type="arabicPeriod"/>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meet up requirements of the organization: HR planning enables the personnel to have the desired skill, knowledge and experience. HR planning helps to define the number of personnel required at particular time to meet the organizations need.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mj-lt"/>
              <a:buAutoNum type="arabicPeriod"/>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Counter balance insecurity and change: Organizations experience changes therefore HR planning helps to take care of the uncertainties and ensure availability of HR at all times.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8430C84-29D8-1957-44A2-28A2609195C0}"/>
              </a:ext>
            </a:extLst>
          </p:cNvPr>
          <p:cNvSpPr>
            <a:spLocks noGrp="1"/>
          </p:cNvSpPr>
          <p:nvPr>
            <p:ph sz="half" idx="2"/>
          </p:nvPr>
        </p:nvSpPr>
        <p:spPr>
          <a:xfrm>
            <a:off x="5089970" y="943896"/>
            <a:ext cx="7102030" cy="5914103"/>
          </a:xfrm>
        </p:spPr>
        <p:txBody>
          <a:bodyPr>
            <a:normAutofit/>
          </a:bodyPr>
          <a:lstStyle/>
          <a:p>
            <a:pPr algn="just"/>
            <a:r>
              <a:rPr lang="en-US" sz="2400" dirty="0">
                <a:effectLst/>
                <a:latin typeface="Times New Roman" panose="02020603050405020304" pitchFamily="18" charset="0"/>
                <a:ea typeface="Aptos" panose="020B0004020202020204" pitchFamily="34" charset="0"/>
              </a:rPr>
              <a:t>Checking </a:t>
            </a:r>
            <a:r>
              <a:rPr lang="en-US" sz="2400" dirty="0" err="1">
                <a:effectLst/>
                <a:latin typeface="Times New Roman" panose="02020603050405020304" pitchFamily="18" charset="0"/>
                <a:ea typeface="Aptos" panose="020B0004020202020204" pitchFamily="34" charset="0"/>
              </a:rPr>
              <a:t>labour</a:t>
            </a:r>
            <a:r>
              <a:rPr lang="en-US" sz="2400" dirty="0">
                <a:effectLst/>
                <a:latin typeface="Times New Roman" panose="02020603050405020304" pitchFamily="18" charset="0"/>
                <a:ea typeface="Aptos" panose="020B0004020202020204" pitchFamily="34" charset="0"/>
              </a:rPr>
              <a:t> imbalance: Human resource planning helps to foresee shortages and surpluses of HR in the organization</a:t>
            </a:r>
            <a:endParaRPr lang="en-US" sz="2400" dirty="0"/>
          </a:p>
        </p:txBody>
      </p:sp>
    </p:spTree>
    <p:extLst>
      <p:ext uri="{BB962C8B-B14F-4D97-AF65-F5344CB8AC3E}">
        <p14:creationId xmlns:p14="http://schemas.microsoft.com/office/powerpoint/2010/main" val="3017519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983FD-03C4-A225-9A0A-BD652B5B1BD1}"/>
              </a:ext>
            </a:extLst>
          </p:cNvPr>
          <p:cNvSpPr>
            <a:spLocks noGrp="1"/>
          </p:cNvSpPr>
          <p:nvPr>
            <p:ph type="title"/>
          </p:nvPr>
        </p:nvSpPr>
        <p:spPr>
          <a:xfrm>
            <a:off x="0" y="0"/>
            <a:ext cx="12192000" cy="1268361"/>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endParaRPr lang="en-US" dirty="0"/>
          </a:p>
        </p:txBody>
      </p:sp>
      <p:sp>
        <p:nvSpPr>
          <p:cNvPr id="3" name="Content Placeholder 2">
            <a:extLst>
              <a:ext uri="{FF2B5EF4-FFF2-40B4-BE49-F238E27FC236}">
                <a16:creationId xmlns:a16="http://schemas.microsoft.com/office/drawing/2014/main" id="{A5BBC7B5-A475-B84D-F7F1-28EAC9459116}"/>
              </a:ext>
            </a:extLst>
          </p:cNvPr>
          <p:cNvSpPr>
            <a:spLocks noGrp="1"/>
          </p:cNvSpPr>
          <p:nvPr>
            <p:ph sz="half" idx="1"/>
          </p:nvPr>
        </p:nvSpPr>
        <p:spPr>
          <a:xfrm>
            <a:off x="0" y="796414"/>
            <a:ext cx="6341806" cy="5958348"/>
          </a:xfrm>
        </p:spPr>
        <p:txBody>
          <a:bodyPr/>
          <a:lstStyle/>
          <a:p>
            <a:pPr marL="342900" marR="0" lvl="0" indent="-342900" algn="just">
              <a:lnSpc>
                <a:spcPct val="115000"/>
              </a:lnSpc>
              <a:spcBef>
                <a:spcPts val="0"/>
              </a:spcBef>
              <a:spcAft>
                <a:spcPts val="1000"/>
              </a:spcAft>
              <a:buFont typeface="+mj-lt"/>
              <a:buAutoNum type="arabicPeriod"/>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Right-sizing the human resource: Human resource planning calculates the future requirements of the organization and helps the organization to have right human resources in number, right time and right place.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mj-lt"/>
              <a:buAutoNum type="arabicPeriod"/>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meet expansion and diversification: HR planning helps the organization to carry out its future plans of the organization regarding expansion, diversification.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0650419-E438-A1DF-571F-C555B6231EC6}"/>
              </a:ext>
            </a:extLst>
          </p:cNvPr>
          <p:cNvSpPr>
            <a:spLocks noGrp="1"/>
          </p:cNvSpPr>
          <p:nvPr>
            <p:ph sz="half" idx="2"/>
          </p:nvPr>
        </p:nvSpPr>
        <p:spPr>
          <a:xfrm>
            <a:off x="6341806" y="943898"/>
            <a:ext cx="5850194" cy="5810864"/>
          </a:xfrm>
        </p:spPr>
        <p:txBody>
          <a:bodyPr/>
          <a:lstStyle/>
          <a:p>
            <a:pPr algn="just"/>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Training and Development: There is constant need of training and development of employees because of changes in organization. It provides training and development needs.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700911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FE640-0871-E186-11DC-8E2F3CEBC5EA}"/>
              </a:ext>
            </a:extLst>
          </p:cNvPr>
          <p:cNvSpPr>
            <a:spLocks noGrp="1"/>
          </p:cNvSpPr>
          <p:nvPr>
            <p:ph type="title"/>
          </p:nvPr>
        </p:nvSpPr>
        <p:spPr>
          <a:xfrm>
            <a:off x="0" y="0"/>
            <a:ext cx="12192000" cy="1238865"/>
          </a:xfrm>
        </p:spPr>
        <p:txBody>
          <a:bodyPr/>
          <a:lstStyle/>
          <a:p>
            <a:pPr algn="ctr"/>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endParaRPr lang="en-US" dirty="0"/>
          </a:p>
        </p:txBody>
      </p:sp>
      <p:sp>
        <p:nvSpPr>
          <p:cNvPr id="3" name="Content Placeholder 2">
            <a:extLst>
              <a:ext uri="{FF2B5EF4-FFF2-40B4-BE49-F238E27FC236}">
                <a16:creationId xmlns:a16="http://schemas.microsoft.com/office/drawing/2014/main" id="{28264702-E8FF-2DAD-0C29-549B924FF94F}"/>
              </a:ext>
            </a:extLst>
          </p:cNvPr>
          <p:cNvSpPr>
            <a:spLocks noGrp="1"/>
          </p:cNvSpPr>
          <p:nvPr>
            <p:ph sz="half" idx="1"/>
          </p:nvPr>
        </p:nvSpPr>
        <p:spPr>
          <a:xfrm>
            <a:off x="0" y="796414"/>
            <a:ext cx="6223817" cy="5914102"/>
          </a:xfrm>
        </p:spPr>
        <p:txBody>
          <a:bodyPr/>
          <a:lstStyle/>
          <a:p>
            <a:pPr marR="0" lvl="0" algn="just">
              <a:lnSpc>
                <a:spcPct val="115000"/>
              </a:lnSpc>
              <a:spcBef>
                <a:spcPts val="0"/>
              </a:spcBef>
              <a:spcAft>
                <a:spcPts val="1000"/>
              </a:spcAft>
              <a:buFont typeface="Arial" panose="020B0604020202020204" pitchFamily="34" charset="0"/>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Needs of the Employees: It provides information that helps the organization to work towards satisfying needs of the employees which leads promotions, job design, transfer, compensation and benefits.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1000"/>
              </a:spcAft>
              <a:buFont typeface="Arial" panose="020B0604020202020204" pitchFamily="34" charset="0"/>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Helps in formulation of budgets: HR planning helps in anticipating the cost of human resources and formulation of human resource budget.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AA1029C1-C83B-F13E-95C9-78AFB833B217}"/>
              </a:ext>
            </a:extLst>
          </p:cNvPr>
          <p:cNvSpPr>
            <a:spLocks noGrp="1"/>
          </p:cNvSpPr>
          <p:nvPr>
            <p:ph sz="half" idx="2"/>
          </p:nvPr>
        </p:nvSpPr>
        <p:spPr>
          <a:xfrm>
            <a:off x="6223818" y="943898"/>
            <a:ext cx="5968181" cy="5914101"/>
          </a:xfrm>
        </p:spPr>
        <p:txBody>
          <a:bodyPr/>
          <a:lstStyle/>
          <a:p>
            <a:pPr marR="0" lvl="0" algn="just">
              <a:lnSpc>
                <a:spcPct val="115000"/>
              </a:lnSpc>
              <a:spcBef>
                <a:spcPts val="0"/>
              </a:spcBef>
              <a:spcAft>
                <a:spcPts val="1000"/>
              </a:spcAft>
              <a:buFont typeface="Arial" panose="020B0604020202020204" pitchFamily="34" charset="0"/>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To Check Joblessness: It helps identify surplus. And to foresee the need for redundancy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1000"/>
              </a:spcAft>
              <a:buFont typeface="Arial" panose="020B0604020202020204" pitchFamily="34" charset="0"/>
              <a:buChar char="•"/>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Human resources planning helps to identify the best way to allocate resources and adapt to employment changes.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63856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7121F-7D7B-E37E-62C4-5B2F5CA4B159}"/>
              </a:ext>
            </a:extLst>
          </p:cNvPr>
          <p:cNvSpPr>
            <a:spLocks noGrp="1"/>
          </p:cNvSpPr>
          <p:nvPr>
            <p:ph type="title"/>
          </p:nvPr>
        </p:nvSpPr>
        <p:spPr>
          <a:xfrm>
            <a:off x="19665" y="589935"/>
            <a:ext cx="12192000" cy="868516"/>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endParaRPr lang="en-US" sz="2800" dirty="0"/>
          </a:p>
        </p:txBody>
      </p:sp>
      <p:sp>
        <p:nvSpPr>
          <p:cNvPr id="3" name="Content Placeholder 2">
            <a:extLst>
              <a:ext uri="{FF2B5EF4-FFF2-40B4-BE49-F238E27FC236}">
                <a16:creationId xmlns:a16="http://schemas.microsoft.com/office/drawing/2014/main" id="{A5A15DFF-9C47-AEE7-0B17-3C4C87ECE5C6}"/>
              </a:ext>
            </a:extLst>
          </p:cNvPr>
          <p:cNvSpPr>
            <a:spLocks noGrp="1"/>
          </p:cNvSpPr>
          <p:nvPr>
            <p:ph sz="half" idx="1"/>
          </p:nvPr>
        </p:nvSpPr>
        <p:spPr>
          <a:xfrm>
            <a:off x="19666" y="1458450"/>
            <a:ext cx="4841704" cy="5237317"/>
          </a:xfrm>
        </p:spPr>
        <p:txBody>
          <a:bodyPr/>
          <a:lstStyle/>
          <a:p>
            <a:pPr marL="0" marR="0" lvl="0" indent="0" algn="just">
              <a:lnSpc>
                <a:spcPct val="115000"/>
              </a:lnSpc>
              <a:spcBef>
                <a:spcPts val="0"/>
              </a:spcBef>
              <a:spcAft>
                <a:spcPts val="1000"/>
              </a:spcAft>
              <a:buNone/>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Talent management: HR planning helps to identify employee talents and how organization can deal with it.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1000"/>
              </a:spcAft>
              <a:buNone/>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Turn over: Human resource planning provides information that can help to reduce employee turnover. in many organizations.</a:t>
            </a:r>
          </a:p>
          <a:p>
            <a:pPr marL="0" indent="0" algn="just">
              <a:lnSpc>
                <a:spcPct val="115000"/>
              </a:lnSpc>
              <a:spcBef>
                <a:spcPts val="0"/>
              </a:spcBef>
              <a:spcAft>
                <a:spcPts val="1000"/>
              </a:spcAft>
              <a:buNone/>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Technological changes and globalization:  Human resource planning enables organizations to cope with such changes.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10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DB41CCD-C23A-6044-082F-6186572DD7E2}"/>
              </a:ext>
            </a:extLst>
          </p:cNvPr>
          <p:cNvSpPr>
            <a:spLocks noGrp="1"/>
          </p:cNvSpPr>
          <p:nvPr>
            <p:ph sz="half" idx="2"/>
          </p:nvPr>
        </p:nvSpPr>
        <p:spPr>
          <a:xfrm>
            <a:off x="5089970" y="1458450"/>
            <a:ext cx="7082364" cy="5237317"/>
          </a:xfrm>
        </p:spPr>
        <p:txBody>
          <a:bodyPr/>
          <a:lstStyle/>
          <a:p>
            <a:pPr algn="just"/>
            <a:r>
              <a:rPr lang="en-US" sz="2400" dirty="0">
                <a:effectLst/>
                <a:latin typeface="Times New Roman" panose="02020603050405020304" pitchFamily="18" charset="0"/>
                <a:ea typeface="Aptos" panose="020B0004020202020204" pitchFamily="34" charset="0"/>
              </a:rPr>
              <a:t>Better way of managing employees: HR planning can provide useful information that lead better means for managing human resources</a:t>
            </a:r>
          </a:p>
          <a:p>
            <a:pPr algn="just"/>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Corrective measures: Human resource planning helps the management to assess strength and weaknesses of its employees and personnel policies on continuous to improve them.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25252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5F447-C20E-2435-AB8F-F00E3EC6E302}"/>
              </a:ext>
            </a:extLst>
          </p:cNvPr>
          <p:cNvSpPr>
            <a:spLocks noGrp="1"/>
          </p:cNvSpPr>
          <p:nvPr>
            <p:ph type="title"/>
          </p:nvPr>
        </p:nvSpPr>
        <p:spPr>
          <a:xfrm>
            <a:off x="0" y="0"/>
            <a:ext cx="12329652" cy="1342103"/>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endParaRPr lang="en-US" sz="2800" dirty="0"/>
          </a:p>
        </p:txBody>
      </p:sp>
      <p:sp>
        <p:nvSpPr>
          <p:cNvPr id="3" name="Content Placeholder 2">
            <a:extLst>
              <a:ext uri="{FF2B5EF4-FFF2-40B4-BE49-F238E27FC236}">
                <a16:creationId xmlns:a16="http://schemas.microsoft.com/office/drawing/2014/main" id="{291D450B-B86F-0C0D-9D29-5A6207271D8C}"/>
              </a:ext>
            </a:extLst>
          </p:cNvPr>
          <p:cNvSpPr>
            <a:spLocks noGrp="1"/>
          </p:cNvSpPr>
          <p:nvPr>
            <p:ph sz="half" idx="1"/>
          </p:nvPr>
        </p:nvSpPr>
        <p:spPr>
          <a:xfrm>
            <a:off x="0" y="663677"/>
            <a:ext cx="6096000" cy="6194323"/>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Future Personnel Needs: </a:t>
            </a:r>
            <a:r>
              <a:rPr lang="en-US" sz="2400" kern="0" dirty="0">
                <a:solidFill>
                  <a:srgbClr val="000000"/>
                </a:solidFill>
                <a:effectLst/>
                <a:latin typeface="Times New Roman" panose="02020603050405020304" pitchFamily="18" charset="0"/>
                <a:ea typeface="Times New Roman" panose="02020603050405020304" pitchFamily="18" charset="0"/>
              </a:rPr>
              <a:t>Human resource planning is significant because it helps to determine the future personnel needs of the organization</a:t>
            </a:r>
          </a:p>
          <a:p>
            <a:pPr algn="just"/>
            <a:r>
              <a:rPr lang="en-US" sz="2400" b="1" kern="0" dirty="0">
                <a:solidFill>
                  <a:srgbClr val="000000"/>
                </a:solidFill>
                <a:effectLst/>
                <a:latin typeface="Times New Roman" panose="02020603050405020304" pitchFamily="18" charset="0"/>
                <a:ea typeface="Times New Roman" panose="02020603050405020304" pitchFamily="18" charset="0"/>
              </a:rPr>
              <a:t>Part of Strategic Planning: </a:t>
            </a:r>
            <a:r>
              <a:rPr lang="en-US" sz="2400" kern="0" dirty="0">
                <a:solidFill>
                  <a:srgbClr val="000000"/>
                </a:solidFill>
                <a:effectLst/>
                <a:latin typeface="Times New Roman" panose="02020603050405020304" pitchFamily="18" charset="0"/>
                <a:ea typeface="Times New Roman" panose="02020603050405020304" pitchFamily="18" charset="0"/>
              </a:rPr>
              <a:t>HRP has become an integral part of strategic planning .HRP provides inputs in strategy formulation process in terms of deciding whether the organization has got the right kind of human resources to carry out the given strategy. </a:t>
            </a:r>
            <a:endParaRPr lang="en-US" sz="2400" dirty="0"/>
          </a:p>
        </p:txBody>
      </p:sp>
      <p:sp>
        <p:nvSpPr>
          <p:cNvPr id="4" name="Content Placeholder 3">
            <a:extLst>
              <a:ext uri="{FF2B5EF4-FFF2-40B4-BE49-F238E27FC236}">
                <a16:creationId xmlns:a16="http://schemas.microsoft.com/office/drawing/2014/main" id="{9CA6039B-579F-0EC4-2022-2E1C8F3A0A63}"/>
              </a:ext>
            </a:extLst>
          </p:cNvPr>
          <p:cNvSpPr>
            <a:spLocks noGrp="1"/>
          </p:cNvSpPr>
          <p:nvPr>
            <p:ph sz="half" idx="2"/>
          </p:nvPr>
        </p:nvSpPr>
        <p:spPr>
          <a:xfrm>
            <a:off x="6096000" y="855406"/>
            <a:ext cx="6096000" cy="6002593"/>
          </a:xfrm>
        </p:spPr>
        <p:txBody>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Creating Highly Talented Personnel</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the discretion of HR manager that will enable the company to recruit the right person with right skills to the organization. Manpower planning in the form of skill development is required to help the organization in dealing with this problem of skilled manpower shortage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053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DCC2D-7E97-042C-A044-5C89785630F3}"/>
              </a:ext>
            </a:extLst>
          </p:cNvPr>
          <p:cNvSpPr>
            <a:spLocks noGrp="1"/>
          </p:cNvSpPr>
          <p:nvPr>
            <p:ph type="title"/>
          </p:nvPr>
        </p:nvSpPr>
        <p:spPr>
          <a:xfrm>
            <a:off x="0" y="0"/>
            <a:ext cx="12192000" cy="1415845"/>
          </a:xfrm>
        </p:spPr>
        <p:txBody>
          <a:bodyPr>
            <a:normAutofit/>
          </a:bodyPr>
          <a:lstStyle/>
          <a:p>
            <a:pPr algn="ct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endParaRPr lang="en-US" sz="2400" dirty="0"/>
          </a:p>
        </p:txBody>
      </p:sp>
      <p:sp>
        <p:nvSpPr>
          <p:cNvPr id="3" name="Content Placeholder 2">
            <a:extLst>
              <a:ext uri="{FF2B5EF4-FFF2-40B4-BE49-F238E27FC236}">
                <a16:creationId xmlns:a16="http://schemas.microsoft.com/office/drawing/2014/main" id="{55335E5A-50F7-137A-F76D-767C749463D6}"/>
              </a:ext>
            </a:extLst>
          </p:cNvPr>
          <p:cNvSpPr>
            <a:spLocks noGrp="1"/>
          </p:cNvSpPr>
          <p:nvPr>
            <p:ph sz="half" idx="1"/>
          </p:nvPr>
        </p:nvSpPr>
        <p:spPr>
          <a:xfrm>
            <a:off x="103240" y="737419"/>
            <a:ext cx="5810862" cy="6120581"/>
          </a:xfrm>
        </p:spPr>
        <p:txBody>
          <a:bodyPr>
            <a:no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International Strategies: </a:t>
            </a:r>
            <a:r>
              <a:rPr lang="en-US" sz="2400" kern="0" dirty="0">
                <a:solidFill>
                  <a:srgbClr val="000000"/>
                </a:solidFill>
                <a:effectLst/>
                <a:latin typeface="Times New Roman" panose="02020603050405020304" pitchFamily="18" charset="0"/>
                <a:ea typeface="Times New Roman" panose="02020603050405020304" pitchFamily="18" charset="0"/>
              </a:rPr>
              <a:t>An international expansion strategy of an organization is facilitated to a great extent by HR planning. The HR department’s ability to fill key jobs with foreign nationals and reassignment of employees from within or across national borders is a major challenge that is being faced by international business. </a:t>
            </a:r>
          </a:p>
          <a:p>
            <a:pPr algn="just"/>
            <a:r>
              <a:rPr lang="en-US" sz="2400" b="1" kern="0" dirty="0">
                <a:solidFill>
                  <a:srgbClr val="000000"/>
                </a:solidFill>
                <a:effectLst/>
                <a:latin typeface="Times New Roman" panose="02020603050405020304" pitchFamily="18" charset="0"/>
                <a:ea typeface="Times New Roman" panose="02020603050405020304" pitchFamily="18" charset="0"/>
              </a:rPr>
              <a:t>Foundation for Personnel Functions: </a:t>
            </a:r>
            <a:r>
              <a:rPr lang="en-US" sz="2400" kern="0" dirty="0">
                <a:solidFill>
                  <a:srgbClr val="000000"/>
                </a:solidFill>
                <a:effectLst/>
                <a:latin typeface="Times New Roman" panose="02020603050405020304" pitchFamily="18" charset="0"/>
                <a:ea typeface="Times New Roman" panose="02020603050405020304" pitchFamily="18" charset="0"/>
              </a:rPr>
              <a:t>HRP provides essential information for designing and implementing personnel functions, such as recruitment, selection, training and development, personnel movement like transfers, promotions and layoffs</a:t>
            </a:r>
            <a:endParaRPr lang="en-US" sz="2400" dirty="0"/>
          </a:p>
        </p:txBody>
      </p:sp>
      <p:sp>
        <p:nvSpPr>
          <p:cNvPr id="4" name="Content Placeholder 3">
            <a:extLst>
              <a:ext uri="{FF2B5EF4-FFF2-40B4-BE49-F238E27FC236}">
                <a16:creationId xmlns:a16="http://schemas.microsoft.com/office/drawing/2014/main" id="{8CEB96F6-277A-0DA8-762F-5DDDABDE6B60}"/>
              </a:ext>
            </a:extLst>
          </p:cNvPr>
          <p:cNvSpPr>
            <a:spLocks noGrp="1"/>
          </p:cNvSpPr>
          <p:nvPr>
            <p:ph sz="half" idx="2"/>
          </p:nvPr>
        </p:nvSpPr>
        <p:spPr>
          <a:xfrm>
            <a:off x="5914102" y="973394"/>
            <a:ext cx="6174657" cy="5766619"/>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Increasing Investments in Human Resources: </a:t>
            </a:r>
            <a:r>
              <a:rPr lang="en-US" sz="2400" kern="0" dirty="0">
                <a:solidFill>
                  <a:srgbClr val="000000"/>
                </a:solidFill>
                <a:effectLst/>
                <a:latin typeface="Times New Roman" panose="02020603050405020304" pitchFamily="18" charset="0"/>
                <a:ea typeface="Times New Roman" panose="02020603050405020304" pitchFamily="18" charset="0"/>
              </a:rPr>
              <a:t>Organizations are making increasing investments in human resource development compelling the increased need for HRP. Organizations are realizing that human assets can increase in value more than the physical assets</a:t>
            </a:r>
            <a:endParaRPr lang="en-US" sz="2400" dirty="0"/>
          </a:p>
        </p:txBody>
      </p:sp>
    </p:spTree>
    <p:extLst>
      <p:ext uri="{BB962C8B-B14F-4D97-AF65-F5344CB8AC3E}">
        <p14:creationId xmlns:p14="http://schemas.microsoft.com/office/powerpoint/2010/main" val="3565909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EED5E-78ED-F0B7-24C1-94160589DE8D}"/>
              </a:ext>
            </a:extLst>
          </p:cNvPr>
          <p:cNvSpPr>
            <a:spLocks noGrp="1"/>
          </p:cNvSpPr>
          <p:nvPr>
            <p:ph type="title"/>
          </p:nvPr>
        </p:nvSpPr>
        <p:spPr>
          <a:xfrm>
            <a:off x="0" y="0"/>
            <a:ext cx="12192000" cy="1002890"/>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Benefits  of Human Resource Planning</a:t>
            </a:r>
            <a:endParaRPr lang="en-US" sz="2800" dirty="0"/>
          </a:p>
        </p:txBody>
      </p:sp>
      <p:sp>
        <p:nvSpPr>
          <p:cNvPr id="3" name="Content Placeholder 2">
            <a:extLst>
              <a:ext uri="{FF2B5EF4-FFF2-40B4-BE49-F238E27FC236}">
                <a16:creationId xmlns:a16="http://schemas.microsoft.com/office/drawing/2014/main" id="{08350FA6-22B5-43C2-3F34-E465DCE5A4BC}"/>
              </a:ext>
            </a:extLst>
          </p:cNvPr>
          <p:cNvSpPr>
            <a:spLocks noGrp="1"/>
          </p:cNvSpPr>
          <p:nvPr>
            <p:ph sz="half" idx="1"/>
          </p:nvPr>
        </p:nvSpPr>
        <p:spPr>
          <a:xfrm>
            <a:off x="0" y="486697"/>
            <a:ext cx="5796116" cy="6371303"/>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Resistance to Change: </a:t>
            </a:r>
            <a:r>
              <a:rPr lang="en-US" sz="2400" kern="0" dirty="0">
                <a:solidFill>
                  <a:srgbClr val="000000"/>
                </a:solidFill>
                <a:effectLst/>
                <a:latin typeface="Times New Roman" panose="02020603050405020304" pitchFamily="18" charset="0"/>
                <a:ea typeface="Times New Roman" panose="02020603050405020304" pitchFamily="18" charset="0"/>
              </a:rPr>
              <a:t>Employees are always reluctant whenever they hear about change and even about job rotation. Organizations cannot shift one employee from one department to another without any specific planning</a:t>
            </a:r>
          </a:p>
          <a:p>
            <a:pPr algn="just"/>
            <a:r>
              <a:rPr lang="en-US" sz="2400" b="1" kern="0" dirty="0">
                <a:solidFill>
                  <a:srgbClr val="000000"/>
                </a:solidFill>
                <a:effectLst/>
                <a:latin typeface="Times New Roman" panose="02020603050405020304" pitchFamily="18" charset="0"/>
                <a:ea typeface="Times New Roman" panose="02020603050405020304" pitchFamily="18" charset="0"/>
              </a:rPr>
              <a:t>Uniting the Viewpoint of Line and Staff Managers: </a:t>
            </a:r>
            <a:r>
              <a:rPr lang="en-US" sz="2400" kern="0" dirty="0">
                <a:solidFill>
                  <a:srgbClr val="000000"/>
                </a:solidFill>
                <a:effectLst/>
                <a:latin typeface="Times New Roman" panose="02020603050405020304" pitchFamily="18" charset="0"/>
                <a:ea typeface="Times New Roman" panose="02020603050405020304" pitchFamily="18" charset="0"/>
              </a:rPr>
              <a:t>HRP helps to unite the viewpoints of line and staff managers. Though HRP is initiated and executed by the corporate staff, it requires the input and cooperation of all managers within an organization</a:t>
            </a:r>
            <a:endParaRPr lang="en-US" sz="2400" dirty="0"/>
          </a:p>
        </p:txBody>
      </p:sp>
      <p:sp>
        <p:nvSpPr>
          <p:cNvPr id="4" name="Content Placeholder 3">
            <a:extLst>
              <a:ext uri="{FF2B5EF4-FFF2-40B4-BE49-F238E27FC236}">
                <a16:creationId xmlns:a16="http://schemas.microsoft.com/office/drawing/2014/main" id="{4E244AD5-C287-DF73-F0F7-CA3ADEAA5D1E}"/>
              </a:ext>
            </a:extLst>
          </p:cNvPr>
          <p:cNvSpPr>
            <a:spLocks noGrp="1"/>
          </p:cNvSpPr>
          <p:nvPr>
            <p:ph sz="half" idx="2"/>
          </p:nvPr>
        </p:nvSpPr>
        <p:spPr>
          <a:xfrm>
            <a:off x="5796116" y="781665"/>
            <a:ext cx="6395884" cy="6076336"/>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Succession Planning: </a:t>
            </a:r>
            <a:r>
              <a:rPr lang="en-US" sz="2400" kern="0" dirty="0">
                <a:solidFill>
                  <a:srgbClr val="000000"/>
                </a:solidFill>
                <a:effectLst/>
                <a:latin typeface="Times New Roman" panose="02020603050405020304" pitchFamily="18" charset="0"/>
                <a:ea typeface="Times New Roman" panose="02020603050405020304" pitchFamily="18" charset="0"/>
              </a:rPr>
              <a:t>Human Resource Planning prepares people for future challenges. The ‘stars’ are picked up, trained, assessed and assisted continuously so that when the time comes such trained employees can quickly take the responsibilities and position of their boss or seniors as and when situation arrives.</a:t>
            </a:r>
            <a:endParaRPr lang="en-US" sz="2400" dirty="0"/>
          </a:p>
        </p:txBody>
      </p:sp>
    </p:spTree>
    <p:extLst>
      <p:ext uri="{BB962C8B-B14F-4D97-AF65-F5344CB8AC3E}">
        <p14:creationId xmlns:p14="http://schemas.microsoft.com/office/powerpoint/2010/main" val="2257434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3EDF0-4232-68EE-54D9-FEE1B3A3846B}"/>
              </a:ext>
            </a:extLst>
          </p:cNvPr>
          <p:cNvSpPr>
            <a:spLocks noGrp="1"/>
          </p:cNvSpPr>
          <p:nvPr>
            <p:ph type="title"/>
          </p:nvPr>
        </p:nvSpPr>
        <p:spPr>
          <a:xfrm>
            <a:off x="0" y="0"/>
            <a:ext cx="12192000" cy="1165123"/>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Significance of Manpower Planning</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48FC7782-74B7-9FE1-893A-C740ADECAB16}"/>
              </a:ext>
            </a:extLst>
          </p:cNvPr>
          <p:cNvSpPr>
            <a:spLocks noGrp="1"/>
          </p:cNvSpPr>
          <p:nvPr>
            <p:ph idx="1"/>
          </p:nvPr>
        </p:nvSpPr>
        <p:spPr>
          <a:xfrm>
            <a:off x="0" y="501445"/>
            <a:ext cx="12192000" cy="6061587"/>
          </a:xfrm>
        </p:spPr>
        <p:txBody>
          <a:bodyPr>
            <a:normAutofit/>
          </a:bodyPr>
          <a:lstStyle/>
          <a:p>
            <a:pPr algn="just"/>
            <a:r>
              <a:rPr lang="en-US" sz="2400" b="0" i="0" dirty="0">
                <a:solidFill>
                  <a:srgbClr val="000000"/>
                </a:solidFill>
                <a:effectLst/>
                <a:latin typeface="Times New Roman" panose="02020603050405020304" pitchFamily="18" charset="0"/>
                <a:ea typeface="Aptos" panose="020B0004020202020204" pitchFamily="34" charset="0"/>
              </a:rPr>
              <a:t>Manpower is a key resource required for the achievement of business objectives. Materials, equipment, power and other resources can be effectively and efficiently used, only if there is manpower capable of processing them into required goods and services</a:t>
            </a:r>
            <a:endParaRPr lang="en-US" sz="2400" dirty="0"/>
          </a:p>
        </p:txBody>
      </p:sp>
    </p:spTree>
    <p:extLst>
      <p:ext uri="{BB962C8B-B14F-4D97-AF65-F5344CB8AC3E}">
        <p14:creationId xmlns:p14="http://schemas.microsoft.com/office/powerpoint/2010/main" val="1441168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CD2E8-7DE1-F68A-B211-EEFD5448EC4C}"/>
              </a:ext>
            </a:extLst>
          </p:cNvPr>
          <p:cNvSpPr>
            <a:spLocks noGrp="1"/>
          </p:cNvSpPr>
          <p:nvPr>
            <p:ph type="title"/>
          </p:nvPr>
        </p:nvSpPr>
        <p:spPr>
          <a:xfrm>
            <a:off x="0" y="0"/>
            <a:ext cx="12192000" cy="1930400"/>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Advantages of Manpower Planning</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AB42C9F9-9D0B-1248-497E-166836468F27}"/>
              </a:ext>
            </a:extLst>
          </p:cNvPr>
          <p:cNvSpPr>
            <a:spLocks noGrp="1"/>
          </p:cNvSpPr>
          <p:nvPr>
            <p:ph sz="half" idx="1"/>
          </p:nvPr>
        </p:nvSpPr>
        <p:spPr>
          <a:xfrm>
            <a:off x="0" y="530942"/>
            <a:ext cx="5089970" cy="6577781"/>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An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must plan out its manpower requirements well in advance so that it could complete effectively with its competitors in the market. A well thought</a:t>
            </a:r>
            <a:r>
              <a:rPr lang="en-US" sz="2400" b="0" i="0" dirty="0">
                <a:solidFill>
                  <a:srgbClr val="000000"/>
                </a:solidFill>
                <a:effectLst/>
                <a:latin typeface="Times New Roman" panose="02020603050405020304" pitchFamily="18" charset="0"/>
                <a:ea typeface="Aptos" panose="020B0004020202020204" pitchFamily="34" charset="0"/>
              </a:rPr>
              <a:t>-out-manpower plan provides adequate lead time for recruitment, selection and training of personnel</a:t>
            </a:r>
          </a:p>
          <a:p>
            <a:pPr algn="just"/>
            <a:r>
              <a:rPr lang="en-US" sz="2400" b="0" i="0" dirty="0">
                <a:solidFill>
                  <a:srgbClr val="000000"/>
                </a:solidFill>
                <a:effectLst/>
                <a:latin typeface="Times New Roman" panose="02020603050405020304" pitchFamily="18" charset="0"/>
                <a:ea typeface="Aptos" panose="020B0004020202020204" pitchFamily="34" charset="0"/>
              </a:rPr>
              <a:t>Non-availability of suitable manpower may result in postponement or delays in executing new projects and expansion </a:t>
            </a:r>
            <a:r>
              <a:rPr lang="en-US" sz="2400" b="0" i="0" dirty="0" err="1">
                <a:solidFill>
                  <a:srgbClr val="000000"/>
                </a:solidFill>
                <a:effectLst/>
                <a:latin typeface="Times New Roman" panose="02020603050405020304" pitchFamily="18" charset="0"/>
                <a:ea typeface="Aptos" panose="020B0004020202020204" pitchFamily="34" charset="0"/>
              </a:rPr>
              <a:t>programmes</a:t>
            </a:r>
            <a:r>
              <a:rPr lang="en-US" sz="2400" b="0" i="0" dirty="0">
                <a:solidFill>
                  <a:srgbClr val="000000"/>
                </a:solidFill>
                <a:effectLst/>
                <a:latin typeface="Times New Roman" panose="02020603050405020304" pitchFamily="18" charset="0"/>
                <a:ea typeface="Aptos" panose="020B0004020202020204" pitchFamily="34" charset="0"/>
              </a:rPr>
              <a:t> which ultimately lead to lower efficiency and productivity further</a:t>
            </a:r>
            <a:endParaRPr lang="en-US" sz="2400" dirty="0"/>
          </a:p>
        </p:txBody>
      </p:sp>
      <p:sp>
        <p:nvSpPr>
          <p:cNvPr id="4" name="Content Placeholder 3">
            <a:extLst>
              <a:ext uri="{FF2B5EF4-FFF2-40B4-BE49-F238E27FC236}">
                <a16:creationId xmlns:a16="http://schemas.microsoft.com/office/drawing/2014/main" id="{1DE8D10C-9C85-E5CC-63EF-BC159FD3A5AD}"/>
              </a:ext>
            </a:extLst>
          </p:cNvPr>
          <p:cNvSpPr>
            <a:spLocks noGrp="1"/>
          </p:cNvSpPr>
          <p:nvPr>
            <p:ph sz="half" idx="2"/>
          </p:nvPr>
        </p:nvSpPr>
        <p:spPr>
          <a:xfrm>
            <a:off x="5486400" y="722672"/>
            <a:ext cx="6705600" cy="6386052"/>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It Reduces Personnel Costs: </a:t>
            </a:r>
            <a:r>
              <a:rPr lang="en-US" sz="2400" kern="0" dirty="0">
                <a:solidFill>
                  <a:srgbClr val="000000"/>
                </a:solidFill>
                <a:effectLst/>
                <a:latin typeface="Times New Roman" panose="02020603050405020304" pitchFamily="18" charset="0"/>
                <a:ea typeface="Times New Roman" panose="02020603050405020304" pitchFamily="18" charset="0"/>
              </a:rPr>
              <a:t>It reduces personnel costs, because of management’s ability to anticipate shortages or surpluses of manpower and correct these imbalances before they become unmanageable and expensive</a:t>
            </a:r>
            <a:endParaRPr lang="en-US" sz="2400" dirty="0"/>
          </a:p>
        </p:txBody>
      </p:sp>
    </p:spTree>
    <p:extLst>
      <p:ext uri="{BB962C8B-B14F-4D97-AF65-F5344CB8AC3E}">
        <p14:creationId xmlns:p14="http://schemas.microsoft.com/office/powerpoint/2010/main" val="1033168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E8AD3-A0F9-1CC8-F5F0-7DC83653F612}"/>
              </a:ext>
            </a:extLst>
          </p:cNvPr>
          <p:cNvSpPr>
            <a:spLocks noGrp="1"/>
          </p:cNvSpPr>
          <p:nvPr>
            <p:ph type="title"/>
          </p:nvPr>
        </p:nvSpPr>
        <p:spPr>
          <a:xfrm>
            <a:off x="0" y="162232"/>
            <a:ext cx="12192000" cy="1268362"/>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Advantages of Manpower Planning</a:t>
            </a:r>
            <a:endParaRPr lang="en-US" sz="2800" dirty="0"/>
          </a:p>
        </p:txBody>
      </p:sp>
      <p:sp>
        <p:nvSpPr>
          <p:cNvPr id="3" name="Content Placeholder 2">
            <a:extLst>
              <a:ext uri="{FF2B5EF4-FFF2-40B4-BE49-F238E27FC236}">
                <a16:creationId xmlns:a16="http://schemas.microsoft.com/office/drawing/2014/main" id="{57D50D89-64BF-32A1-67AB-E07EF08C96CE}"/>
              </a:ext>
            </a:extLst>
          </p:cNvPr>
          <p:cNvSpPr>
            <a:spLocks noGrp="1"/>
          </p:cNvSpPr>
          <p:nvPr>
            <p:ph sz="half" idx="1"/>
          </p:nvPr>
        </p:nvSpPr>
        <p:spPr>
          <a:xfrm>
            <a:off x="0" y="899652"/>
            <a:ext cx="4861369" cy="5958348"/>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Plan the Development of the Employees: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better basis for planning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mployees development that is designed to take optimum use of worker’s attitudes within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Manpower Inventory: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Personnel or manpower inventory can provide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information to management for the interval succession of managerial personnel if there is a turnover which is not anticipated.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8DB9388-1FE2-51A0-724B-F6F19DCCEEF4}"/>
              </a:ext>
            </a:extLst>
          </p:cNvPr>
          <p:cNvSpPr>
            <a:spLocks noGrp="1"/>
          </p:cNvSpPr>
          <p:nvPr>
            <p:ph sz="half" idx="2"/>
          </p:nvPr>
        </p:nvSpPr>
        <p:spPr>
          <a:xfrm>
            <a:off x="5089970" y="1091381"/>
            <a:ext cx="7102030" cy="5958348"/>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in Formulating Managerial Succession Plans: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Manpower</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planning helps in formulating managerial succession plans as a part of the replacement planning process which is necessitated when job change plans for managers are formulated.</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9354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7B76B-42EC-E35A-C3D1-004E86C4339D}"/>
              </a:ext>
            </a:extLst>
          </p:cNvPr>
          <p:cNvSpPr>
            <a:spLocks noGrp="1"/>
          </p:cNvSpPr>
          <p:nvPr>
            <p:ph type="title"/>
          </p:nvPr>
        </p:nvSpPr>
        <p:spPr>
          <a:xfrm>
            <a:off x="0" y="0"/>
            <a:ext cx="12192000" cy="1179871"/>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Advantages of Manpower Planning</a:t>
            </a:r>
            <a:endParaRPr lang="en-US" sz="2800" dirty="0"/>
          </a:p>
        </p:txBody>
      </p:sp>
      <p:sp>
        <p:nvSpPr>
          <p:cNvPr id="3" name="Content Placeholder 2">
            <a:extLst>
              <a:ext uri="{FF2B5EF4-FFF2-40B4-BE49-F238E27FC236}">
                <a16:creationId xmlns:a16="http://schemas.microsoft.com/office/drawing/2014/main" id="{18B1F31E-6523-48D7-084A-F0BF18E22FDB}"/>
              </a:ext>
            </a:extLst>
          </p:cNvPr>
          <p:cNvSpPr>
            <a:spLocks noGrp="1"/>
          </p:cNvSpPr>
          <p:nvPr>
            <p:ph sz="half" idx="1"/>
          </p:nvPr>
        </p:nvSpPr>
        <p:spPr>
          <a:xfrm>
            <a:off x="0" y="648929"/>
            <a:ext cx="5089970" cy="6209071"/>
          </a:xfrm>
        </p:spPr>
        <p:txBody>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Thorough Performance Appraisal and Identification: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Manpower planning enables thorough performance appraisals, identification of gaps of the existing manpower so that corrective training could be imparted. Thus, the training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becomes more effective.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Improvement in Business Planning Process: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Further, it leads to the</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improvement of business planning process.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A110A443-5C41-9191-8A47-204B5B328AB2}"/>
              </a:ext>
            </a:extLst>
          </p:cNvPr>
          <p:cNvSpPr>
            <a:spLocks noGrp="1"/>
          </p:cNvSpPr>
          <p:nvPr>
            <p:ph sz="half" idx="2"/>
          </p:nvPr>
        </p:nvSpPr>
        <p:spPr>
          <a:xfrm>
            <a:off x="5089970" y="752168"/>
            <a:ext cx="7102030" cy="6105832"/>
          </a:xfrm>
        </p:spPr>
        <p:txBody>
          <a:bodyPr/>
          <a:lstStyle/>
          <a:p>
            <a:pPr algn="just"/>
            <a:r>
              <a:rPr lang="en-US" sz="1800" b="1" kern="0" dirty="0">
                <a:solidFill>
                  <a:srgbClr val="000000"/>
                </a:solidFill>
                <a:effectLst/>
                <a:latin typeface="Times New Roman" panose="02020603050405020304" pitchFamily="18" charset="0"/>
                <a:ea typeface="Times New Roman" panose="02020603050405020304" pitchFamily="18" charset="0"/>
              </a:rPr>
              <a:t> </a:t>
            </a:r>
            <a:r>
              <a:rPr lang="en-US" sz="2400" b="1" kern="0" dirty="0">
                <a:solidFill>
                  <a:srgbClr val="000000"/>
                </a:solidFill>
                <a:effectLst/>
                <a:latin typeface="Times New Roman" panose="02020603050405020304" pitchFamily="18" charset="0"/>
                <a:ea typeface="Times New Roman" panose="02020603050405020304" pitchFamily="18" charset="0"/>
              </a:rPr>
              <a:t>Employment Opportunities: </a:t>
            </a:r>
            <a:r>
              <a:rPr lang="en-US" sz="2400" kern="0" dirty="0">
                <a:solidFill>
                  <a:srgbClr val="000000"/>
                </a:solidFill>
                <a:effectLst/>
                <a:latin typeface="Times New Roman" panose="02020603050405020304" pitchFamily="18" charset="0"/>
                <a:ea typeface="Times New Roman" panose="02020603050405020304" pitchFamily="18" charset="0"/>
              </a:rPr>
              <a:t>More employment opportunities including women and minority groups in future growth plans and identifying the specific development or training </a:t>
            </a:r>
            <a:r>
              <a:rPr lang="en-US" sz="2400" kern="0" dirty="0" err="1">
                <a:solidFill>
                  <a:srgbClr val="000000"/>
                </a:solidFill>
                <a:effectLst/>
                <a:latin typeface="Times New Roman" panose="02020603050405020304" pitchFamily="18" charset="0"/>
                <a:ea typeface="Times New Roman" panose="02020603050405020304" pitchFamily="18" charset="0"/>
              </a:rPr>
              <a:t>programme</a:t>
            </a:r>
            <a:r>
              <a:rPr lang="en-US" sz="2400" kern="0" dirty="0">
                <a:solidFill>
                  <a:srgbClr val="000000"/>
                </a:solidFill>
                <a:effectLst/>
                <a:latin typeface="Times New Roman" panose="02020603050405020304" pitchFamily="18" charset="0"/>
                <a:ea typeface="Times New Roman" panose="02020603050405020304" pitchFamily="18" charset="0"/>
              </a:rPr>
              <a:t> needed today to make specific skills available tomorrow</a:t>
            </a:r>
          </a:p>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Greater Awareness Among Workers: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Greater awareness among workers is the importance of sound manpower management throughout at all levels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400" dirty="0"/>
          </a:p>
        </p:txBody>
      </p:sp>
    </p:spTree>
    <p:extLst>
      <p:ext uri="{BB962C8B-B14F-4D97-AF65-F5344CB8AC3E}">
        <p14:creationId xmlns:p14="http://schemas.microsoft.com/office/powerpoint/2010/main" val="37268302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7EAB7-1C68-1E8B-8E26-2B48BA1D09FD}"/>
              </a:ext>
            </a:extLst>
          </p:cNvPr>
          <p:cNvSpPr>
            <a:spLocks noGrp="1"/>
          </p:cNvSpPr>
          <p:nvPr>
            <p:ph type="title"/>
          </p:nvPr>
        </p:nvSpPr>
        <p:spPr>
          <a:xfrm>
            <a:off x="0" y="0"/>
            <a:ext cx="12192000" cy="1120877"/>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Process of manpower planning</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20B42ECB-7ED4-BAD2-2D9F-D6562641E518}"/>
              </a:ext>
            </a:extLst>
          </p:cNvPr>
          <p:cNvSpPr>
            <a:spLocks noGrp="1"/>
          </p:cNvSpPr>
          <p:nvPr>
            <p:ph sz="half" idx="1"/>
          </p:nvPr>
        </p:nvSpPr>
        <p:spPr>
          <a:xfrm>
            <a:off x="0" y="604684"/>
            <a:ext cx="8922774" cy="6253315"/>
          </a:xfrm>
        </p:spPr>
        <p:txBody>
          <a:bodyPr>
            <a:normAutofit/>
          </a:bodyPr>
          <a:lstStyle/>
          <a:p>
            <a:pPr marL="0" marR="0" lvl="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Job Analysis</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Job analysis is the qualitative aspect of manpower requirements since it determines the demands of a job in terms of responsibilities and duties and then translates these demands in terms of skills, qualities and other human attributes. It helps in determining the number and kinds of jobs and qualifications needed to fill these jobs because with the help of job analysis</a:t>
            </a:r>
            <a:endParaRPr lang="en-US" sz="2400" dirty="0"/>
          </a:p>
        </p:txBody>
      </p:sp>
      <p:pic>
        <p:nvPicPr>
          <p:cNvPr id="1026" name="Picture 2" descr="Free Man Teaching Woman in Front of Monitor Stock Photo">
            <a:extLst>
              <a:ext uri="{FF2B5EF4-FFF2-40B4-BE49-F238E27FC236}">
                <a16:creationId xmlns:a16="http://schemas.microsoft.com/office/drawing/2014/main" id="{0011FD55-CF68-418F-CC0F-A87B4BCFC34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922774" y="604684"/>
            <a:ext cx="3269226" cy="271370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5575CDF-2053-BFDB-C3E0-59235E29D881}"/>
              </a:ext>
            </a:extLst>
          </p:cNvPr>
          <p:cNvSpPr txBox="1"/>
          <p:nvPr/>
        </p:nvSpPr>
        <p:spPr>
          <a:xfrm>
            <a:off x="9070258" y="3428999"/>
            <a:ext cx="3121740" cy="430887"/>
          </a:xfrm>
          <a:prstGeom prst="rect">
            <a:avLst/>
          </a:prstGeom>
          <a:noFill/>
        </p:spPr>
        <p:txBody>
          <a:bodyPr wrap="square">
            <a:spAutoFit/>
          </a:bodyPr>
          <a:lstStyle/>
          <a:p>
            <a:r>
              <a:rPr lang="en-US" sz="1100" dirty="0"/>
              <a:t>https://www.pexels.com/photo/man-teaching-woman-in-front-of-monitor-3285203/</a:t>
            </a:r>
          </a:p>
        </p:txBody>
      </p:sp>
    </p:spTree>
    <p:extLst>
      <p:ext uri="{BB962C8B-B14F-4D97-AF65-F5344CB8AC3E}">
        <p14:creationId xmlns:p14="http://schemas.microsoft.com/office/powerpoint/2010/main" val="3897984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EF6D2-3278-DD29-E56F-615C8AA180A7}"/>
              </a:ext>
            </a:extLst>
          </p:cNvPr>
          <p:cNvSpPr>
            <a:spLocks noGrp="1"/>
          </p:cNvSpPr>
          <p:nvPr>
            <p:ph type="title"/>
          </p:nvPr>
        </p:nvSpPr>
        <p:spPr>
          <a:xfrm>
            <a:off x="0" y="1"/>
            <a:ext cx="12192000" cy="929148"/>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Process of manpower planning</a:t>
            </a:r>
            <a:br>
              <a:rPr lang="en-US" sz="2400" kern="100" dirty="0">
                <a:effectLst/>
                <a:latin typeface="Aptos" panose="020B0004020202020204" pitchFamily="34" charset="0"/>
                <a:ea typeface="Aptos" panose="020B0004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E2B48C4D-652A-1CD4-8981-8B125761534C}"/>
              </a:ext>
            </a:extLst>
          </p:cNvPr>
          <p:cNvSpPr>
            <a:spLocks noGrp="1"/>
          </p:cNvSpPr>
          <p:nvPr>
            <p:ph sz="half" idx="1"/>
          </p:nvPr>
        </p:nvSpPr>
        <p:spPr>
          <a:xfrm>
            <a:off x="0" y="811161"/>
            <a:ext cx="6489290" cy="6046839"/>
          </a:xfrm>
        </p:spPr>
        <p:txBody>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Skill Inventory</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The scarcity of talent, difficulty of discovering it and the time required to develop it fully have forced big </a:t>
            </a:r>
            <a:r>
              <a:rPr lang="en-US" sz="2400" kern="0" dirty="0" err="1">
                <a:solidFill>
                  <a:srgbClr val="000000"/>
                </a:solidFill>
                <a:effectLst/>
                <a:latin typeface="Times New Roman" panose="02020603050405020304" pitchFamily="18" charset="0"/>
                <a:ea typeface="Times New Roman" panose="02020603050405020304" pitchFamily="18" charset="0"/>
              </a:rPr>
              <a:t>organisations</a:t>
            </a:r>
            <a:r>
              <a:rPr lang="en-US" sz="2400" kern="0" dirty="0">
                <a:solidFill>
                  <a:srgbClr val="000000"/>
                </a:solidFill>
                <a:effectLst/>
                <a:latin typeface="Times New Roman" panose="02020603050405020304" pitchFamily="18" charset="0"/>
                <a:ea typeface="Times New Roman" panose="02020603050405020304" pitchFamily="18" charset="0"/>
              </a:rPr>
              <a:t> to think about their manpower in a systematic way. They attempt to know the inventory of man power resources, develop and appraise their executives, draw up management succession plans and calculate the replacements that will be needed because of retirements and other causes. To understand the nature of the recruitment and development problems</a:t>
            </a:r>
            <a:endParaRPr lang="en-US" sz="2400" dirty="0"/>
          </a:p>
          <a:p>
            <a:endParaRPr lang="en-US" dirty="0"/>
          </a:p>
        </p:txBody>
      </p:sp>
      <p:sp>
        <p:nvSpPr>
          <p:cNvPr id="4" name="Content Placeholder 3">
            <a:extLst>
              <a:ext uri="{FF2B5EF4-FFF2-40B4-BE49-F238E27FC236}">
                <a16:creationId xmlns:a16="http://schemas.microsoft.com/office/drawing/2014/main" id="{83E044E7-D48F-F56A-D3C1-23802D8BBCE6}"/>
              </a:ext>
            </a:extLst>
          </p:cNvPr>
          <p:cNvSpPr>
            <a:spLocks noGrp="1"/>
          </p:cNvSpPr>
          <p:nvPr>
            <p:ph sz="half" idx="2"/>
          </p:nvPr>
        </p:nvSpPr>
        <p:spPr>
          <a:xfrm>
            <a:off x="6489290" y="870155"/>
            <a:ext cx="5702710" cy="5987845"/>
          </a:xfrm>
        </p:spPr>
        <p:txBody>
          <a:bodyPr/>
          <a:lstStyle/>
          <a:p>
            <a:pPr marL="0" marR="0" lvl="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Personnel forecasting</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order to forecast the number of personnel required at a particular plant ,the work load analysis will have to be done and on the basis of workload of the plant, work force analysis will have to be carried out.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2891729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F1497-6070-282B-23BA-D78C5FC321F8}"/>
              </a:ext>
            </a:extLst>
          </p:cNvPr>
          <p:cNvSpPr>
            <a:spLocks noGrp="1"/>
          </p:cNvSpPr>
          <p:nvPr>
            <p:ph type="title"/>
          </p:nvPr>
        </p:nvSpPr>
        <p:spPr>
          <a:xfrm>
            <a:off x="0" y="0"/>
            <a:ext cx="12192000" cy="1489587"/>
          </a:xfrm>
        </p:spPr>
        <p:txBody>
          <a:bodyPr>
            <a:normAutofit/>
          </a:bodyPr>
          <a:lstStyle/>
          <a:p>
            <a:pPr algn="ctr"/>
            <a:r>
              <a:rPr lang="en-US" sz="24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Process of manpower planning</a:t>
            </a:r>
            <a:endParaRPr lang="en-US" sz="2400" dirty="0"/>
          </a:p>
        </p:txBody>
      </p:sp>
      <p:sp>
        <p:nvSpPr>
          <p:cNvPr id="3" name="Content Placeholder 2">
            <a:extLst>
              <a:ext uri="{FF2B5EF4-FFF2-40B4-BE49-F238E27FC236}">
                <a16:creationId xmlns:a16="http://schemas.microsoft.com/office/drawing/2014/main" id="{470F3499-F403-BB6E-A90D-53261E32D327}"/>
              </a:ext>
            </a:extLst>
          </p:cNvPr>
          <p:cNvSpPr>
            <a:spLocks noGrp="1"/>
          </p:cNvSpPr>
          <p:nvPr>
            <p:ph sz="half" idx="1"/>
          </p:nvPr>
        </p:nvSpPr>
        <p:spPr>
          <a:xfrm>
            <a:off x="0" y="899652"/>
            <a:ext cx="4861370" cy="6651522"/>
          </a:xfrm>
        </p:spPr>
        <p:txBody>
          <a:bodyPr>
            <a:noAutofit/>
          </a:bodyPr>
          <a:lstStyle/>
          <a:p>
            <a:r>
              <a:rPr lang="en-US" sz="2400" b="1" kern="0" dirty="0">
                <a:solidFill>
                  <a:srgbClr val="000000"/>
                </a:solidFill>
                <a:effectLst/>
                <a:latin typeface="Times New Roman" panose="02020603050405020304" pitchFamily="18" charset="0"/>
                <a:ea typeface="Times New Roman" panose="02020603050405020304" pitchFamily="18" charset="0"/>
              </a:rPr>
              <a:t>Work-load Analysis: </a:t>
            </a:r>
            <a:r>
              <a:rPr lang="en-US" sz="2400" kern="0" dirty="0">
                <a:solidFill>
                  <a:srgbClr val="000000"/>
                </a:solidFill>
                <a:effectLst/>
                <a:latin typeface="Times New Roman" panose="02020603050405020304" pitchFamily="18" charset="0"/>
                <a:ea typeface="Times New Roman" panose="02020603050405020304" pitchFamily="18" charset="0"/>
              </a:rPr>
              <a:t>In work-load analysis, the manpower planning expert needs to find out sales forecasts, work schedules and thus determine the manpower required per unit of product</a:t>
            </a:r>
          </a:p>
          <a:p>
            <a:r>
              <a:rPr lang="en-US" sz="2400" kern="0" dirty="0">
                <a:solidFill>
                  <a:srgbClr val="000000"/>
                </a:solidFill>
                <a:effectLst/>
                <a:latin typeface="Times New Roman" panose="02020603050405020304" pitchFamily="18" charset="0"/>
                <a:ea typeface="Times New Roman" panose="02020603050405020304" pitchFamily="18" charset="0"/>
              </a:rPr>
              <a:t>Workload analysis is used to determine how many employees of various types are required to achieve total production targets. Similarly, plans are made concerning the amount of work that each other part (marketing department, purchase department, etc.) of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is expected to accomplish during the coming year.</a:t>
            </a:r>
            <a:endParaRPr lang="en-US" sz="2400" dirty="0"/>
          </a:p>
        </p:txBody>
      </p:sp>
      <p:sp>
        <p:nvSpPr>
          <p:cNvPr id="4" name="Content Placeholder 3">
            <a:extLst>
              <a:ext uri="{FF2B5EF4-FFF2-40B4-BE49-F238E27FC236}">
                <a16:creationId xmlns:a16="http://schemas.microsoft.com/office/drawing/2014/main" id="{D5217895-5865-3E7B-C630-A3DD44D99737}"/>
              </a:ext>
            </a:extLst>
          </p:cNvPr>
          <p:cNvSpPr>
            <a:spLocks noGrp="1"/>
          </p:cNvSpPr>
          <p:nvPr>
            <p:ph sz="half" idx="2"/>
          </p:nvPr>
        </p:nvSpPr>
        <p:spPr>
          <a:xfrm>
            <a:off x="5089970" y="899652"/>
            <a:ext cx="7102030" cy="6341806"/>
          </a:xfrm>
        </p:spPr>
        <p:txBody>
          <a:bodyPr/>
          <a:lstStyle/>
          <a:p>
            <a:pPr marL="0" marR="0" lvl="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Employment Plan</a:t>
            </a:r>
            <a:r>
              <a:rPr lang="en-US" sz="24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phase deals with planning how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can obtain the required number of right types of personnel as reflected by the personnel forecasting. In other words, there is a need to prepare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programme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recruitment, selection, training, transfer and promotion so that personnel needs of various departments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met.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39639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D45ED-2DFD-3BA8-B8B8-3FCAEEDAD756}"/>
              </a:ext>
            </a:extLst>
          </p:cNvPr>
          <p:cNvSpPr>
            <a:spLocks noGrp="1"/>
          </p:cNvSpPr>
          <p:nvPr>
            <p:ph type="title"/>
          </p:nvPr>
        </p:nvSpPr>
        <p:spPr>
          <a:xfrm>
            <a:off x="0" y="0"/>
            <a:ext cx="12192000" cy="1194619"/>
          </a:xfrm>
        </p:spPr>
        <p:txBody>
          <a:bodyPr>
            <a:normAutofit/>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Process of manpower planning</a:t>
            </a:r>
            <a:endParaRPr lang="en-US" sz="2800" dirty="0"/>
          </a:p>
        </p:txBody>
      </p:sp>
      <p:sp>
        <p:nvSpPr>
          <p:cNvPr id="3" name="Content Placeholder 2">
            <a:extLst>
              <a:ext uri="{FF2B5EF4-FFF2-40B4-BE49-F238E27FC236}">
                <a16:creationId xmlns:a16="http://schemas.microsoft.com/office/drawing/2014/main" id="{32E047D3-016A-201D-A54F-1420A6D75084}"/>
              </a:ext>
            </a:extLst>
          </p:cNvPr>
          <p:cNvSpPr>
            <a:spLocks noGrp="1"/>
          </p:cNvSpPr>
          <p:nvPr>
            <p:ph sz="half" idx="1"/>
          </p:nvPr>
        </p:nvSpPr>
        <p:spPr>
          <a:xfrm>
            <a:off x="0" y="589936"/>
            <a:ext cx="9409471" cy="6268064"/>
          </a:xfrm>
        </p:spPr>
        <p:txBody>
          <a:bodyPr/>
          <a:lstStyle/>
          <a:p>
            <a:pPr marL="0" marR="0" lvl="0" indent="0" algn="just">
              <a:lnSpc>
                <a:spcPct val="115000"/>
              </a:lnSpc>
              <a:spcBef>
                <a:spcPts val="0"/>
              </a:spcBef>
              <a:spcAft>
                <a:spcPts val="0"/>
              </a:spcAft>
              <a:buNone/>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Training and Development of Personnel</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rPr>
              <a:t>The preparation of skill inventory helps in identifying the training and development needs of the </a:t>
            </a:r>
            <a:r>
              <a:rPr lang="en-US" sz="2400" kern="0" dirty="0" err="1">
                <a:solidFill>
                  <a:srgbClr val="000000"/>
                </a:solidFill>
                <a:effectLst/>
                <a:latin typeface="Times New Roman" panose="02020603050405020304" pitchFamily="18" charset="0"/>
                <a:ea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rPr>
              <a:t>. Training for learning new skills and for refreshing the memory is necessary not only for new employees but also for existing employees</a:t>
            </a:r>
            <a:r>
              <a:rPr lang="en-US" sz="1800" kern="0" dirty="0">
                <a:solidFill>
                  <a:srgbClr val="000000"/>
                </a:solidFill>
                <a:effectLst/>
                <a:latin typeface="Times New Roman" panose="02020603050405020304" pitchFamily="18" charset="0"/>
                <a:ea typeface="Times New Roman" panose="02020603050405020304" pitchFamily="18" charset="0"/>
              </a:rPr>
              <a:t>. </a:t>
            </a:r>
            <a:endParaRPr lang="en-US" dirty="0"/>
          </a:p>
        </p:txBody>
      </p:sp>
      <p:pic>
        <p:nvPicPr>
          <p:cNvPr id="2050" name="Picture 2" descr="Free Photo of Women at the Meeting Stock Photo">
            <a:extLst>
              <a:ext uri="{FF2B5EF4-FFF2-40B4-BE49-F238E27FC236}">
                <a16:creationId xmlns:a16="http://schemas.microsoft.com/office/drawing/2014/main" id="{A0C7D3A0-AE6A-4478-0B06-0DB9338E941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409471" y="589936"/>
            <a:ext cx="2782529" cy="27284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67A3BF0-5857-8E83-EE1C-3B7AB23BB98E}"/>
              </a:ext>
            </a:extLst>
          </p:cNvPr>
          <p:cNvSpPr txBox="1"/>
          <p:nvPr/>
        </p:nvSpPr>
        <p:spPr>
          <a:xfrm>
            <a:off x="9409471" y="3731342"/>
            <a:ext cx="278252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https://www.pexels.com/photo/photo-of-women-at-the-meeting-3810792/</a:t>
            </a:r>
          </a:p>
        </p:txBody>
      </p:sp>
    </p:spTree>
    <p:extLst>
      <p:ext uri="{BB962C8B-B14F-4D97-AF65-F5344CB8AC3E}">
        <p14:creationId xmlns:p14="http://schemas.microsoft.com/office/powerpoint/2010/main" val="734113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E3453-352A-A58C-956E-C193A5D0F4B9}"/>
              </a:ext>
            </a:extLst>
          </p:cNvPr>
          <p:cNvSpPr>
            <a:spLocks noGrp="1"/>
          </p:cNvSpPr>
          <p:nvPr>
            <p:ph type="title"/>
          </p:nvPr>
        </p:nvSpPr>
        <p:spPr>
          <a:xfrm>
            <a:off x="0" y="117987"/>
            <a:ext cx="12192000" cy="1017639"/>
          </a:xfrm>
        </p:spPr>
        <p:txBody>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2176FC7-2211-F25E-CD06-57A1452A9DF9}"/>
              </a:ext>
            </a:extLst>
          </p:cNvPr>
          <p:cNvSpPr>
            <a:spLocks noGrp="1"/>
          </p:cNvSpPr>
          <p:nvPr>
            <p:ph sz="half" idx="1"/>
          </p:nvPr>
        </p:nvSpPr>
        <p:spPr>
          <a:xfrm>
            <a:off x="0" y="648929"/>
            <a:ext cx="8421328" cy="6091084"/>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Type and Strategy of the Organization: </a:t>
            </a:r>
            <a:r>
              <a:rPr lang="en-US" sz="2400" kern="0" dirty="0">
                <a:solidFill>
                  <a:srgbClr val="000000"/>
                </a:solidFill>
                <a:effectLst/>
                <a:latin typeface="Times New Roman" panose="02020603050405020304" pitchFamily="18" charset="0"/>
                <a:ea typeface="Times New Roman" panose="02020603050405020304" pitchFamily="18" charset="0"/>
              </a:rPr>
              <a:t>Type of the organization determines the production processes , number and type of staff needed and the supervisory and managerial personnel required. HR need is also defined by the strategic plan of organization</a:t>
            </a:r>
            <a:endParaRPr lang="en-US" sz="2400" dirty="0"/>
          </a:p>
        </p:txBody>
      </p:sp>
      <p:pic>
        <p:nvPicPr>
          <p:cNvPr id="4098" name="Picture 2" descr="Free Stressed beard black man working on laptop Stock Photo">
            <a:extLst>
              <a:ext uri="{FF2B5EF4-FFF2-40B4-BE49-F238E27FC236}">
                <a16:creationId xmlns:a16="http://schemas.microsoft.com/office/drawing/2014/main" id="{A0BE6860-8193-93D9-2AD8-960805D8750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421329" y="648930"/>
            <a:ext cx="3770670" cy="278007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5115FE0-1285-2898-CABC-BC6E25A9666D}"/>
              </a:ext>
            </a:extLst>
          </p:cNvPr>
          <p:cNvSpPr txBox="1"/>
          <p:nvPr/>
        </p:nvSpPr>
        <p:spPr>
          <a:xfrm>
            <a:off x="8421329" y="3819832"/>
            <a:ext cx="3770669" cy="430887"/>
          </a:xfrm>
          <a:prstGeom prst="rect">
            <a:avLst/>
          </a:prstGeom>
          <a:noFill/>
        </p:spPr>
        <p:txBody>
          <a:bodyPr wrap="square" rtlCol="0">
            <a:spAutoFit/>
          </a:bodyPr>
          <a:lstStyle/>
          <a:p>
            <a:r>
              <a:rPr lang="en-US" sz="1100" dirty="0"/>
              <a:t>https://www.pexels.com/photo/stressed-beard-black-man-working-on-laptop-7925881/</a:t>
            </a:r>
          </a:p>
        </p:txBody>
      </p:sp>
    </p:spTree>
    <p:extLst>
      <p:ext uri="{BB962C8B-B14F-4D97-AF65-F5344CB8AC3E}">
        <p14:creationId xmlns:p14="http://schemas.microsoft.com/office/powerpoint/2010/main" val="1354068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811B9-ABA4-6116-275B-B9A7A8BC915E}"/>
              </a:ext>
            </a:extLst>
          </p:cNvPr>
          <p:cNvSpPr>
            <a:spLocks noGrp="1"/>
          </p:cNvSpPr>
          <p:nvPr>
            <p:ph type="title"/>
          </p:nvPr>
        </p:nvSpPr>
        <p:spPr>
          <a:xfrm>
            <a:off x="0" y="0"/>
            <a:ext cx="12192000" cy="988142"/>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endParaRPr lang="en-US" sz="2400" dirty="0"/>
          </a:p>
        </p:txBody>
      </p:sp>
      <p:sp>
        <p:nvSpPr>
          <p:cNvPr id="3" name="Content Placeholder 2">
            <a:extLst>
              <a:ext uri="{FF2B5EF4-FFF2-40B4-BE49-F238E27FC236}">
                <a16:creationId xmlns:a16="http://schemas.microsoft.com/office/drawing/2014/main" id="{EE2E6069-D99F-8FC4-4494-099F96A11BF9}"/>
              </a:ext>
            </a:extLst>
          </p:cNvPr>
          <p:cNvSpPr>
            <a:spLocks noGrp="1"/>
          </p:cNvSpPr>
          <p:nvPr>
            <p:ph sz="half" idx="1"/>
          </p:nvPr>
        </p:nvSpPr>
        <p:spPr>
          <a:xfrm>
            <a:off x="-1" y="988142"/>
            <a:ext cx="6740011" cy="5869858"/>
          </a:xfrm>
        </p:spPr>
        <p:txBody>
          <a:bodyPr>
            <a:normAutofit lnSpcReduction="10000"/>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Organizational Growth Cycles and Planning: </a:t>
            </a:r>
            <a:r>
              <a:rPr lang="en-US" sz="2400" kern="0" dirty="0">
                <a:solidFill>
                  <a:srgbClr val="000000"/>
                </a:solidFill>
                <a:effectLst/>
                <a:latin typeface="Times New Roman" panose="02020603050405020304" pitchFamily="18" charset="0"/>
                <a:ea typeface="Times New Roman" panose="02020603050405020304" pitchFamily="18" charset="0"/>
              </a:rPr>
              <a:t>All organizations pass through different stages of growth from the day of its inception. The stage of growth in which an organization determines the nature and extends of HRP. </a:t>
            </a:r>
          </a:p>
          <a:p>
            <a:pPr algn="just"/>
            <a:r>
              <a:rPr lang="en-US" sz="2400" kern="0" dirty="0">
                <a:solidFill>
                  <a:srgbClr val="000000"/>
                </a:solidFill>
                <a:latin typeface="Times New Roman" panose="02020603050405020304" pitchFamily="18" charset="0"/>
                <a:ea typeface="Times New Roman" panose="02020603050405020304" pitchFamily="18" charset="0"/>
              </a:rPr>
              <a:t>E</a:t>
            </a:r>
            <a:r>
              <a:rPr lang="en-US" sz="2400" kern="0" dirty="0">
                <a:solidFill>
                  <a:srgbClr val="000000"/>
                </a:solidFill>
                <a:effectLst/>
                <a:latin typeface="Times New Roman" panose="02020603050405020304" pitchFamily="18" charset="0"/>
                <a:ea typeface="Times New Roman" panose="02020603050405020304" pitchFamily="18" charset="0"/>
              </a:rPr>
              <a:t>arlier stages of growth may not have well defined personnel planning. But as the organization enters the growth stage they feel the need to plan its human resource. At this stage organization gives emphasis upon employee development. But as the organization reaches the mature stage it experiences less flexibility and variability resulting in low growth rate. HR planning becomes more formalized and less flexible and less innovative and problem like retirement and possible retrenchment dominate planning.</a:t>
            </a:r>
            <a:endParaRPr lang="en-US" sz="2400" dirty="0"/>
          </a:p>
        </p:txBody>
      </p:sp>
      <p:sp>
        <p:nvSpPr>
          <p:cNvPr id="4" name="Content Placeholder 3">
            <a:extLst>
              <a:ext uri="{FF2B5EF4-FFF2-40B4-BE49-F238E27FC236}">
                <a16:creationId xmlns:a16="http://schemas.microsoft.com/office/drawing/2014/main" id="{E09A815E-5829-0080-EDD8-4C17E0A958BE}"/>
              </a:ext>
            </a:extLst>
          </p:cNvPr>
          <p:cNvSpPr>
            <a:spLocks noGrp="1"/>
          </p:cNvSpPr>
          <p:nvPr>
            <p:ph sz="half" idx="2"/>
          </p:nvPr>
        </p:nvSpPr>
        <p:spPr>
          <a:xfrm>
            <a:off x="6740012" y="988143"/>
            <a:ext cx="5451987" cy="5869858"/>
          </a:xfrm>
        </p:spPr>
        <p:txBody>
          <a:bodyPr>
            <a:normAutofit lnSpcReduction="10000"/>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During the declining stage of the organization, HRP takes a different focus like planning to do the layoff, retrenchment and retirement</a:t>
            </a:r>
            <a:endParaRPr lang="en-US" sz="2400" dirty="0"/>
          </a:p>
        </p:txBody>
      </p:sp>
    </p:spTree>
    <p:extLst>
      <p:ext uri="{BB962C8B-B14F-4D97-AF65-F5344CB8AC3E}">
        <p14:creationId xmlns:p14="http://schemas.microsoft.com/office/powerpoint/2010/main" val="19472100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2965D-918E-7399-F5A3-4DAE0976E584}"/>
              </a:ext>
            </a:extLst>
          </p:cNvPr>
          <p:cNvSpPr>
            <a:spLocks noGrp="1"/>
          </p:cNvSpPr>
          <p:nvPr>
            <p:ph type="title"/>
          </p:nvPr>
        </p:nvSpPr>
        <p:spPr>
          <a:xfrm>
            <a:off x="0" y="0"/>
            <a:ext cx="12192000" cy="816638"/>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endParaRPr lang="en-US" sz="2400" dirty="0"/>
          </a:p>
        </p:txBody>
      </p:sp>
      <p:sp>
        <p:nvSpPr>
          <p:cNvPr id="3" name="Content Placeholder 2">
            <a:extLst>
              <a:ext uri="{FF2B5EF4-FFF2-40B4-BE49-F238E27FC236}">
                <a16:creationId xmlns:a16="http://schemas.microsoft.com/office/drawing/2014/main" id="{69F085E0-3ECC-18BB-2C92-791259D58703}"/>
              </a:ext>
            </a:extLst>
          </p:cNvPr>
          <p:cNvSpPr>
            <a:spLocks noGrp="1"/>
          </p:cNvSpPr>
          <p:nvPr>
            <p:ph sz="half" idx="1"/>
          </p:nvPr>
        </p:nvSpPr>
        <p:spPr>
          <a:xfrm>
            <a:off x="0" y="669155"/>
            <a:ext cx="4861369" cy="6188845"/>
          </a:xfrm>
        </p:spPr>
        <p:txBody>
          <a:bodyPr>
            <a:normAutofit/>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rPr>
              <a:t>Environmental Uncertainties: </a:t>
            </a:r>
            <a:r>
              <a:rPr lang="en-US" sz="2400" kern="0" dirty="0">
                <a:solidFill>
                  <a:srgbClr val="000000"/>
                </a:solidFill>
                <a:effectLst/>
                <a:latin typeface="Times New Roman" panose="02020603050405020304" pitchFamily="18" charset="0"/>
                <a:ea typeface="Times New Roman" panose="02020603050405020304" pitchFamily="18" charset="0"/>
              </a:rPr>
              <a:t>Political, social and economic changes affect all organizations and the fluctuations that are happening in these environments affect organizations drastically. Personnel planners deal with such environmental uncertainties by carefully formulating recruitment, selection, </a:t>
            </a:r>
            <a:r>
              <a:rPr lang="en-US" sz="2400" kern="0" dirty="0" err="1">
                <a:solidFill>
                  <a:srgbClr val="000000"/>
                </a:solidFill>
                <a:effectLst/>
                <a:latin typeface="Times New Roman" panose="02020603050405020304" pitchFamily="18" charset="0"/>
                <a:ea typeface="Times New Roman" panose="02020603050405020304" pitchFamily="18" charset="0"/>
              </a:rPr>
              <a:t>trainingand</a:t>
            </a:r>
            <a:r>
              <a:rPr lang="en-US" sz="2400" kern="0" dirty="0">
                <a:solidFill>
                  <a:srgbClr val="000000"/>
                </a:solidFill>
                <a:effectLst/>
                <a:latin typeface="Times New Roman" panose="02020603050405020304" pitchFamily="18" charset="0"/>
                <a:ea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rPr>
              <a:t>evelopment</a:t>
            </a:r>
            <a:r>
              <a:rPr lang="en-US" sz="2400" kern="0" dirty="0">
                <a:solidFill>
                  <a:srgbClr val="000000"/>
                </a:solidFill>
                <a:effectLst/>
                <a:latin typeface="Times New Roman" panose="02020603050405020304" pitchFamily="18" charset="0"/>
                <a:ea typeface="Times New Roman" panose="02020603050405020304" pitchFamily="18" charset="0"/>
              </a:rPr>
              <a:t> policies and </a:t>
            </a:r>
            <a:r>
              <a:rPr lang="en-US" sz="2400" kern="0" dirty="0" err="1">
                <a:solidFill>
                  <a:srgbClr val="000000"/>
                </a:solidFill>
                <a:effectLst/>
                <a:latin typeface="Times New Roman" panose="02020603050405020304" pitchFamily="18" charset="0"/>
                <a:ea typeface="Times New Roman" panose="02020603050405020304" pitchFamily="18" charset="0"/>
              </a:rPr>
              <a:t>programmes</a:t>
            </a:r>
            <a:endParaRPr lang="en-US" sz="2400" dirty="0"/>
          </a:p>
        </p:txBody>
      </p:sp>
      <p:sp>
        <p:nvSpPr>
          <p:cNvPr id="4" name="Content Placeholder 3">
            <a:extLst>
              <a:ext uri="{FF2B5EF4-FFF2-40B4-BE49-F238E27FC236}">
                <a16:creationId xmlns:a16="http://schemas.microsoft.com/office/drawing/2014/main" id="{1C6C0EAE-FCC3-4468-6DF7-426D04622603}"/>
              </a:ext>
            </a:extLst>
          </p:cNvPr>
          <p:cNvSpPr>
            <a:spLocks noGrp="1"/>
          </p:cNvSpPr>
          <p:nvPr>
            <p:ph sz="half" idx="2"/>
          </p:nvPr>
        </p:nvSpPr>
        <p:spPr>
          <a:xfrm>
            <a:off x="5089970" y="669156"/>
            <a:ext cx="7102030" cy="6336328"/>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Time Horizons: The extent of time period depends upon the degree of uncertainty that is prevailing in an organizations environment. Greater the uncertainty, shorter the plan time horizon and vice versa</a:t>
            </a:r>
            <a:endParaRPr lang="en-US" sz="2400" dirty="0"/>
          </a:p>
        </p:txBody>
      </p:sp>
    </p:spTree>
    <p:extLst>
      <p:ext uri="{BB962C8B-B14F-4D97-AF65-F5344CB8AC3E}">
        <p14:creationId xmlns:p14="http://schemas.microsoft.com/office/powerpoint/2010/main" val="1508451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30187-244C-1AB5-0039-EB3BCD995EB2}"/>
              </a:ext>
            </a:extLst>
          </p:cNvPr>
          <p:cNvSpPr>
            <a:spLocks noGrp="1"/>
          </p:cNvSpPr>
          <p:nvPr>
            <p:ph type="title"/>
          </p:nvPr>
        </p:nvSpPr>
        <p:spPr>
          <a:xfrm>
            <a:off x="0" y="0"/>
            <a:ext cx="12192000" cy="816638"/>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endParaRPr lang="en-US" sz="2400" dirty="0"/>
          </a:p>
        </p:txBody>
      </p:sp>
      <p:sp>
        <p:nvSpPr>
          <p:cNvPr id="3" name="Content Placeholder 2">
            <a:extLst>
              <a:ext uri="{FF2B5EF4-FFF2-40B4-BE49-F238E27FC236}">
                <a16:creationId xmlns:a16="http://schemas.microsoft.com/office/drawing/2014/main" id="{5D34B550-90C8-A117-B7B6-55A006B49DD5}"/>
              </a:ext>
            </a:extLst>
          </p:cNvPr>
          <p:cNvSpPr>
            <a:spLocks noGrp="1"/>
          </p:cNvSpPr>
          <p:nvPr>
            <p:ph sz="half" idx="1"/>
          </p:nvPr>
        </p:nvSpPr>
        <p:spPr>
          <a:xfrm>
            <a:off x="0" y="560440"/>
            <a:ext cx="5089970" cy="6194322"/>
          </a:xfrm>
        </p:spPr>
        <p:txBody>
          <a:bodyPr>
            <a:normAutofit/>
          </a:bodyPr>
          <a:lstStyle/>
          <a:p>
            <a:pPr algn="just"/>
            <a:r>
              <a:rPr lang="en-US" sz="2400" b="1" dirty="0">
                <a:solidFill>
                  <a:srgbClr val="000000"/>
                </a:solidFill>
                <a:effectLst/>
                <a:latin typeface="Times New Roman" panose="02020603050405020304" pitchFamily="18" charset="0"/>
                <a:ea typeface="Aptos" panose="020B0004020202020204" pitchFamily="34" charset="0"/>
              </a:rPr>
              <a:t>Type and Quality of information: </a:t>
            </a:r>
            <a:r>
              <a:rPr lang="en-US" sz="2400" dirty="0">
                <a:solidFill>
                  <a:srgbClr val="000000"/>
                </a:solidFill>
                <a:effectLst/>
                <a:latin typeface="Times New Roman" panose="02020603050405020304" pitchFamily="18" charset="0"/>
                <a:ea typeface="Aptos" panose="020B0004020202020204" pitchFamily="34" charset="0"/>
              </a:rPr>
              <a:t>The information used to forecast personnel needs originates from a multitude of sources. The forecast depends to a large extent upon the type of information and the quality of data that is available to personnel planners</a:t>
            </a:r>
            <a:endParaRPr lang="en-US" sz="2400" dirty="0"/>
          </a:p>
        </p:txBody>
      </p:sp>
      <p:sp>
        <p:nvSpPr>
          <p:cNvPr id="4" name="Content Placeholder 3">
            <a:extLst>
              <a:ext uri="{FF2B5EF4-FFF2-40B4-BE49-F238E27FC236}">
                <a16:creationId xmlns:a16="http://schemas.microsoft.com/office/drawing/2014/main" id="{141C3124-FA61-F81C-93D2-D3E8BF592745}"/>
              </a:ext>
            </a:extLst>
          </p:cNvPr>
          <p:cNvSpPr>
            <a:spLocks noGrp="1"/>
          </p:cNvSpPr>
          <p:nvPr>
            <p:ph sz="half" idx="2"/>
          </p:nvPr>
        </p:nvSpPr>
        <p:spPr>
          <a:xfrm>
            <a:off x="5089970" y="663679"/>
            <a:ext cx="7102030" cy="6194322"/>
          </a:xfrm>
        </p:spPr>
        <p:txBody>
          <a:bodyPr>
            <a:normAutofit/>
          </a:bodyPr>
          <a:lstStyle/>
          <a:p>
            <a:r>
              <a:rPr lang="en-US" sz="2400" b="1" dirty="0">
                <a:solidFill>
                  <a:srgbClr val="000000"/>
                </a:solidFill>
                <a:effectLst/>
                <a:latin typeface="Times New Roman" panose="02020603050405020304" pitchFamily="18" charset="0"/>
                <a:ea typeface="Aptos" panose="020B0004020202020204" pitchFamily="34" charset="0"/>
              </a:rPr>
              <a:t>Nature of Jobs Being Filled: </a:t>
            </a:r>
            <a:r>
              <a:rPr lang="en-US" sz="2400" dirty="0">
                <a:solidFill>
                  <a:srgbClr val="000000"/>
                </a:solidFill>
                <a:effectLst/>
                <a:latin typeface="Times New Roman" panose="02020603050405020304" pitchFamily="18" charset="0"/>
                <a:ea typeface="Aptos" panose="020B0004020202020204" pitchFamily="34" charset="0"/>
              </a:rPr>
              <a:t>Personnel planners need to be really careful with respect to the nature of the jobs being filled in the organization</a:t>
            </a:r>
            <a:endParaRPr lang="en-US" sz="2400" dirty="0"/>
          </a:p>
        </p:txBody>
      </p:sp>
    </p:spTree>
    <p:extLst>
      <p:ext uri="{BB962C8B-B14F-4D97-AF65-F5344CB8AC3E}">
        <p14:creationId xmlns:p14="http://schemas.microsoft.com/office/powerpoint/2010/main" val="12256834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A3C72-DC74-6FFC-A06C-56365AF343F4}"/>
              </a:ext>
            </a:extLst>
          </p:cNvPr>
          <p:cNvSpPr>
            <a:spLocks noGrp="1"/>
          </p:cNvSpPr>
          <p:nvPr>
            <p:ph type="title"/>
          </p:nvPr>
        </p:nvSpPr>
        <p:spPr>
          <a:xfrm>
            <a:off x="0" y="0"/>
            <a:ext cx="12192000" cy="988142"/>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endParaRPr lang="en-US" sz="2400" dirty="0"/>
          </a:p>
        </p:txBody>
      </p:sp>
      <p:sp>
        <p:nvSpPr>
          <p:cNvPr id="3" name="Content Placeholder 2">
            <a:extLst>
              <a:ext uri="{FF2B5EF4-FFF2-40B4-BE49-F238E27FC236}">
                <a16:creationId xmlns:a16="http://schemas.microsoft.com/office/drawing/2014/main" id="{C7DB032C-2803-CBD2-F71C-08A9DAF263AD}"/>
              </a:ext>
            </a:extLst>
          </p:cNvPr>
          <p:cNvSpPr>
            <a:spLocks noGrp="1"/>
          </p:cNvSpPr>
          <p:nvPr>
            <p:ph sz="half" idx="1"/>
          </p:nvPr>
        </p:nvSpPr>
        <p:spPr>
          <a:xfrm>
            <a:off x="0" y="693174"/>
            <a:ext cx="6474542" cy="6164826"/>
          </a:xfrm>
        </p:spPr>
        <p:txBody>
          <a:bodyPr>
            <a:normAutofit/>
          </a:bodyPr>
          <a:lstStyle/>
          <a:p>
            <a:r>
              <a:rPr lang="en-US" sz="2400" b="1" kern="0" dirty="0">
                <a:solidFill>
                  <a:srgbClr val="000000"/>
                </a:solidFill>
                <a:effectLst/>
                <a:latin typeface="Times New Roman" panose="02020603050405020304" pitchFamily="18" charset="0"/>
                <a:ea typeface="Times New Roman" panose="02020603050405020304" pitchFamily="18" charset="0"/>
              </a:rPr>
              <a:t>Outsourcing: </a:t>
            </a:r>
            <a:r>
              <a:rPr lang="en-US" sz="2400" kern="0" dirty="0">
                <a:solidFill>
                  <a:srgbClr val="000000"/>
                </a:solidFill>
                <a:effectLst/>
                <a:latin typeface="Times New Roman" panose="02020603050405020304" pitchFamily="18" charset="0"/>
                <a:ea typeface="Times New Roman" panose="02020603050405020304" pitchFamily="18" charset="0"/>
              </a:rPr>
              <a:t>Several organizations outsource part of their work to outside parties in the form of subcontract. Outsourcing is a regular feature both in the public sector as well as in the private sector companies</a:t>
            </a:r>
          </a:p>
          <a:p>
            <a:pPr algn="just"/>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Technical changes in the society</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–Rapid changes in the business world like technological changes makes companies to train employees or send off existing to get new ones which has implications to the firm.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2400" dirty="0"/>
          </a:p>
        </p:txBody>
      </p:sp>
      <p:sp>
        <p:nvSpPr>
          <p:cNvPr id="4" name="Content Placeholder 3">
            <a:extLst>
              <a:ext uri="{FF2B5EF4-FFF2-40B4-BE49-F238E27FC236}">
                <a16:creationId xmlns:a16="http://schemas.microsoft.com/office/drawing/2014/main" id="{946903BF-EDE5-90D8-EC7F-458BBE3EB705}"/>
              </a:ext>
            </a:extLst>
          </p:cNvPr>
          <p:cNvSpPr>
            <a:spLocks noGrp="1"/>
          </p:cNvSpPr>
          <p:nvPr>
            <p:ph sz="half" idx="2"/>
          </p:nvPr>
        </p:nvSpPr>
        <p:spPr>
          <a:xfrm>
            <a:off x="6474542" y="693174"/>
            <a:ext cx="5717458" cy="6164827"/>
          </a:xfrm>
        </p:spPr>
        <p:txBody>
          <a:bodyPr/>
          <a:lstStyle/>
          <a:p>
            <a:pPr algn="just"/>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Employment </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-HRP is affected by the employment situation in any country. Some countries have greater unemployment others shortage of skilled </a:t>
            </a:r>
            <a:r>
              <a:rPr lang="en-US" sz="2400" kern="1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which impacts on companies.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638434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6FEBB-2677-747E-3643-4DEBC9D6A424}"/>
              </a:ext>
            </a:extLst>
          </p:cNvPr>
          <p:cNvSpPr>
            <a:spLocks noGrp="1"/>
          </p:cNvSpPr>
          <p:nvPr>
            <p:ph type="title"/>
          </p:nvPr>
        </p:nvSpPr>
        <p:spPr>
          <a:xfrm>
            <a:off x="4916" y="0"/>
            <a:ext cx="12192000" cy="1355213"/>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endParaRPr lang="en-US" sz="2400" dirty="0"/>
          </a:p>
        </p:txBody>
      </p:sp>
      <p:sp>
        <p:nvSpPr>
          <p:cNvPr id="3" name="Content Placeholder 2">
            <a:extLst>
              <a:ext uri="{FF2B5EF4-FFF2-40B4-BE49-F238E27FC236}">
                <a16:creationId xmlns:a16="http://schemas.microsoft.com/office/drawing/2014/main" id="{B7DB7801-0EC4-D839-316C-4BAADD0111B4}"/>
              </a:ext>
            </a:extLst>
          </p:cNvPr>
          <p:cNvSpPr>
            <a:spLocks noGrp="1"/>
          </p:cNvSpPr>
          <p:nvPr>
            <p:ph sz="half" idx="1"/>
          </p:nvPr>
        </p:nvSpPr>
        <p:spPr>
          <a:xfrm>
            <a:off x="0" y="648930"/>
            <a:ext cx="5825612" cy="6209070"/>
          </a:xfrm>
        </p:spPr>
        <p:txBody>
          <a:bodyPr/>
          <a:lstStyle/>
          <a:p>
            <a:pPr marL="0" marR="0" lvl="0" indent="0" algn="just">
              <a:lnSpc>
                <a:spcPct val="115000"/>
              </a:lnSpc>
              <a:spcBef>
                <a:spcPts val="0"/>
              </a:spcBef>
              <a:spcAft>
                <a:spcPts val="1000"/>
              </a:spcAft>
              <a:buNone/>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Organizational changes</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-Changes take place within the organization from time to time and most companies tend to diversify and in such case they are forced to remove some employees and employ new ones.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1000"/>
              </a:spcAft>
              <a:buNone/>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Demographic changes</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-Demographic changes refer to things referring to age, population, and composition of work force. Any organization will employee retire every year and employ new ones thus bringing in younger staff in the work place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2596576-8B8D-4F44-DE1C-E8E02C321182}"/>
              </a:ext>
            </a:extLst>
          </p:cNvPr>
          <p:cNvSpPr>
            <a:spLocks noGrp="1"/>
          </p:cNvSpPr>
          <p:nvPr>
            <p:ph sz="half" idx="2"/>
          </p:nvPr>
        </p:nvSpPr>
        <p:spPr>
          <a:xfrm>
            <a:off x="5825612" y="855406"/>
            <a:ext cx="6361471" cy="6002593"/>
          </a:xfrm>
        </p:spPr>
        <p:txBody>
          <a:bodyPr/>
          <a:lstStyle/>
          <a:p>
            <a:pPr marL="0" marR="0" lvl="0" indent="0" algn="just">
              <a:lnSpc>
                <a:spcPct val="115000"/>
              </a:lnSpc>
              <a:spcBef>
                <a:spcPts val="0"/>
              </a:spcBef>
              <a:spcAft>
                <a:spcPts val="1000"/>
              </a:spcAft>
              <a:buNone/>
            </a:pPr>
            <a:r>
              <a:rPr lang="en-US" sz="2400" b="1" kern="100" dirty="0" err="1">
                <a:effectLst/>
                <a:latin typeface="Times New Roman" panose="02020603050405020304" pitchFamily="18" charset="0"/>
                <a:ea typeface="Aptos" panose="020B0004020202020204" pitchFamily="34" charset="0"/>
                <a:cs typeface="Times New Roman" panose="02020603050405020304" pitchFamily="18" charset="0"/>
              </a:rPr>
              <a:t>Labour</a:t>
            </a: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 turnover</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–Industries keep losing staff and this makes HR planning to keep on alert in order to have the expected staff at all time.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1000"/>
              </a:spcAft>
              <a:buNone/>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Multicultural workforce</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–Organizations employee workers from different countries and HRP is supposed to put this into consideration</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829815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33A02-B506-8623-6346-144BE9447A9F}"/>
              </a:ext>
            </a:extLst>
          </p:cNvPr>
          <p:cNvSpPr>
            <a:spLocks noGrp="1"/>
          </p:cNvSpPr>
          <p:nvPr>
            <p:ph type="title"/>
          </p:nvPr>
        </p:nvSpPr>
        <p:spPr>
          <a:xfrm>
            <a:off x="0" y="103240"/>
            <a:ext cx="12192000" cy="943896"/>
          </a:xfrm>
        </p:spPr>
        <p:txBody>
          <a:bodyPr>
            <a:normAutofit/>
          </a:bodyPr>
          <a:lstStyle/>
          <a:p>
            <a:pPr algn="ct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HRP</a:t>
            </a:r>
            <a:endParaRPr lang="en-US" sz="2400" dirty="0"/>
          </a:p>
        </p:txBody>
      </p:sp>
      <p:sp>
        <p:nvSpPr>
          <p:cNvPr id="3" name="Content Placeholder 2">
            <a:extLst>
              <a:ext uri="{FF2B5EF4-FFF2-40B4-BE49-F238E27FC236}">
                <a16:creationId xmlns:a16="http://schemas.microsoft.com/office/drawing/2014/main" id="{5A2CE769-18FE-3F1A-CFE4-53AD26D37607}"/>
              </a:ext>
            </a:extLst>
          </p:cNvPr>
          <p:cNvSpPr>
            <a:spLocks noGrp="1"/>
          </p:cNvSpPr>
          <p:nvPr>
            <p:ph sz="half" idx="1"/>
          </p:nvPr>
        </p:nvSpPr>
        <p:spPr>
          <a:xfrm>
            <a:off x="0" y="634181"/>
            <a:ext cx="6430295" cy="6120579"/>
          </a:xfrm>
        </p:spPr>
        <p:txBody>
          <a:bodyPr>
            <a:normAutofit/>
          </a:bodyPr>
          <a:lstStyle/>
          <a:p>
            <a:pPr marL="0" marR="0" lvl="0" indent="0" algn="just">
              <a:lnSpc>
                <a:spcPct val="115000"/>
              </a:lnSpc>
              <a:spcBef>
                <a:spcPts val="0"/>
              </a:spcBef>
              <a:spcAft>
                <a:spcPts val="1000"/>
              </a:spcAft>
              <a:buNone/>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Pressure Groups</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-There is no company that works in isolation and so any company should Company keep in mind pleasure groups such as human rights media among others.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400" b="1" dirty="0">
                <a:effectLst/>
                <a:latin typeface="Times New Roman" panose="02020603050405020304" pitchFamily="18" charset="0"/>
                <a:ea typeface="Aptos" panose="020B0004020202020204" pitchFamily="34" charset="0"/>
              </a:rPr>
              <a:t>Government Regulations</a:t>
            </a:r>
            <a:r>
              <a:rPr lang="en-US" sz="2400" dirty="0">
                <a:effectLst/>
                <a:latin typeface="Times New Roman" panose="02020603050405020304" pitchFamily="18" charset="0"/>
                <a:ea typeface="Aptos" panose="020B0004020202020204" pitchFamily="34" charset="0"/>
              </a:rPr>
              <a:t> –All companies work within framework of policies and regulations which HRP should consider in its process and activities</a:t>
            </a:r>
            <a:endParaRPr lang="en-US" sz="2400" dirty="0"/>
          </a:p>
        </p:txBody>
      </p:sp>
      <p:sp>
        <p:nvSpPr>
          <p:cNvPr id="4" name="Content Placeholder 3">
            <a:extLst>
              <a:ext uri="{FF2B5EF4-FFF2-40B4-BE49-F238E27FC236}">
                <a16:creationId xmlns:a16="http://schemas.microsoft.com/office/drawing/2014/main" id="{29E45701-C9F6-6250-C0FD-7730032C2BBF}"/>
              </a:ext>
            </a:extLst>
          </p:cNvPr>
          <p:cNvSpPr>
            <a:spLocks noGrp="1"/>
          </p:cNvSpPr>
          <p:nvPr>
            <p:ph sz="half" idx="2"/>
          </p:nvPr>
        </p:nvSpPr>
        <p:spPr>
          <a:xfrm>
            <a:off x="6430296" y="737422"/>
            <a:ext cx="5761703" cy="6120579"/>
          </a:xfrm>
        </p:spPr>
        <p:txBody>
          <a:bodyPr/>
          <a:lstStyle/>
          <a:p>
            <a:pPr marL="0" marR="0" lvl="0" indent="0" algn="just">
              <a:lnSpc>
                <a:spcPct val="115000"/>
              </a:lnSpc>
              <a:spcBef>
                <a:spcPts val="0"/>
              </a:spcBef>
              <a:spcAft>
                <a:spcPts val="1000"/>
              </a:spcAft>
              <a:buNone/>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Economic Conditions</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 Economic aspect affects organization in terms in hiring and getting the best and talented staff.</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1000"/>
              </a:spcAft>
              <a:buNone/>
            </a:pPr>
            <a:r>
              <a:rPr lang="en-US" sz="2400" b="1" kern="100" dirty="0">
                <a:effectLst/>
                <a:latin typeface="Times New Roman" panose="02020603050405020304" pitchFamily="18" charset="0"/>
                <a:ea typeface="Aptos" panose="020B0004020202020204" pitchFamily="34" charset="0"/>
                <a:cs typeface="Times New Roman" panose="02020603050405020304" pitchFamily="18" charset="0"/>
              </a:rPr>
              <a:t>Culture</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Organizational culture defines the norms, values and way of life of that organization. Sometimes getting staff who fit in the culture is not easy.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69911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75B17-B3D1-518A-64A5-EFA64BCA5980}"/>
              </a:ext>
            </a:extLst>
          </p:cNvPr>
          <p:cNvSpPr>
            <a:spLocks noGrp="1"/>
          </p:cNvSpPr>
          <p:nvPr>
            <p:ph type="title"/>
          </p:nvPr>
        </p:nvSpPr>
        <p:spPr>
          <a:xfrm>
            <a:off x="0" y="0"/>
            <a:ext cx="12192000" cy="1032387"/>
          </a:xfrm>
        </p:spPr>
        <p:txBody>
          <a:bodyPr>
            <a:normAutofit/>
          </a:bodyPr>
          <a:lstStyle/>
          <a:p>
            <a:pPr algn="ctr"/>
            <a:r>
              <a:rPr lang="en-US" sz="2400" dirty="0"/>
              <a:t>References</a:t>
            </a:r>
          </a:p>
        </p:txBody>
      </p:sp>
      <p:sp>
        <p:nvSpPr>
          <p:cNvPr id="3" name="Content Placeholder 2">
            <a:extLst>
              <a:ext uri="{FF2B5EF4-FFF2-40B4-BE49-F238E27FC236}">
                <a16:creationId xmlns:a16="http://schemas.microsoft.com/office/drawing/2014/main" id="{7E05E1A5-EEC6-2A3E-2885-1F1CCA1B06EE}"/>
              </a:ext>
            </a:extLst>
          </p:cNvPr>
          <p:cNvSpPr>
            <a:spLocks noGrp="1"/>
          </p:cNvSpPr>
          <p:nvPr>
            <p:ph idx="1"/>
          </p:nvPr>
        </p:nvSpPr>
        <p:spPr>
          <a:xfrm>
            <a:off x="103239" y="427703"/>
            <a:ext cx="12088761" cy="6430297"/>
          </a:xfrm>
        </p:spPr>
        <p:txBody>
          <a:bodyPr>
            <a:normAutofit/>
          </a:bodyPr>
          <a:lstStyle/>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4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p>
          <a:p>
            <a:pPr marL="0" marR="0" algn="just">
              <a:lnSpc>
                <a:spcPct val="115000"/>
              </a:lnSpc>
              <a:spcBef>
                <a:spcPts val="0"/>
              </a:spcBef>
              <a:spcAft>
                <a:spcPts val="800"/>
              </a:spcAft>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Rf-Studio (2020) https://www.pexels.com/photo/women-at-the-meeting-3810753/</a:t>
            </a:r>
          </a:p>
          <a:p>
            <a:endParaRPr lang="en-US" dirty="0"/>
          </a:p>
        </p:txBody>
      </p:sp>
    </p:spTree>
    <p:extLst>
      <p:ext uri="{BB962C8B-B14F-4D97-AF65-F5344CB8AC3E}">
        <p14:creationId xmlns:p14="http://schemas.microsoft.com/office/powerpoint/2010/main" val="9338013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EC044-5DA2-EEA2-84FC-12325E105BA0}"/>
              </a:ext>
            </a:extLst>
          </p:cNvPr>
          <p:cNvSpPr>
            <a:spLocks noGrp="1"/>
          </p:cNvSpPr>
          <p:nvPr>
            <p:ph type="title"/>
          </p:nvPr>
        </p:nvSpPr>
        <p:spPr>
          <a:xfrm>
            <a:off x="0" y="0"/>
            <a:ext cx="12192000" cy="816638"/>
          </a:xfrm>
        </p:spPr>
        <p:txBody>
          <a:bodyPr>
            <a:normAutofit/>
          </a:bodyPr>
          <a:lstStyle/>
          <a:p>
            <a:pPr algn="ctr"/>
            <a:r>
              <a:rPr lang="en-US" sz="2400" dirty="0"/>
              <a:t>References</a:t>
            </a:r>
          </a:p>
        </p:txBody>
      </p:sp>
      <p:sp>
        <p:nvSpPr>
          <p:cNvPr id="3" name="Content Placeholder 2">
            <a:extLst>
              <a:ext uri="{FF2B5EF4-FFF2-40B4-BE49-F238E27FC236}">
                <a16:creationId xmlns:a16="http://schemas.microsoft.com/office/drawing/2014/main" id="{65537AD0-615D-A814-21D2-75A8CF804A26}"/>
              </a:ext>
            </a:extLst>
          </p:cNvPr>
          <p:cNvSpPr>
            <a:spLocks noGrp="1"/>
          </p:cNvSpPr>
          <p:nvPr>
            <p:ph idx="1"/>
          </p:nvPr>
        </p:nvSpPr>
        <p:spPr>
          <a:xfrm>
            <a:off x="-1" y="678426"/>
            <a:ext cx="12191999" cy="6061587"/>
          </a:xfrm>
        </p:spPr>
        <p:txBody>
          <a:bodyPr>
            <a:normAutofit/>
          </a:bodyPr>
          <a:lstStyle/>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 (5th edition),The McGraw-Hill Companies, USA,1997.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 Handbook of Human Resource Management Practice (7th</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4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4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dirty="0"/>
          </a:p>
        </p:txBody>
      </p:sp>
    </p:spTree>
    <p:extLst>
      <p:ext uri="{BB962C8B-B14F-4D97-AF65-F5344CB8AC3E}">
        <p14:creationId xmlns:p14="http://schemas.microsoft.com/office/powerpoint/2010/main" val="1311632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26686-218C-F4CE-33A7-0019EA533E8A}"/>
              </a:ext>
            </a:extLst>
          </p:cNvPr>
          <p:cNvSpPr>
            <a:spLocks noGrp="1"/>
          </p:cNvSpPr>
          <p:nvPr>
            <p:ph type="title"/>
          </p:nvPr>
        </p:nvSpPr>
        <p:spPr>
          <a:xfrm>
            <a:off x="-1" y="0"/>
            <a:ext cx="12191999" cy="914400"/>
          </a:xfrm>
        </p:spPr>
        <p:txBody>
          <a:bodyPr/>
          <a:lstStyle/>
          <a:p>
            <a:endParaRPr lang="en-US" dirty="0"/>
          </a:p>
        </p:txBody>
      </p:sp>
      <p:sp>
        <p:nvSpPr>
          <p:cNvPr id="3" name="Content Placeholder 2">
            <a:extLst>
              <a:ext uri="{FF2B5EF4-FFF2-40B4-BE49-F238E27FC236}">
                <a16:creationId xmlns:a16="http://schemas.microsoft.com/office/drawing/2014/main" id="{BDF66BFC-6940-269B-AD4D-7967369E83DD}"/>
              </a:ext>
            </a:extLst>
          </p:cNvPr>
          <p:cNvSpPr>
            <a:spLocks noGrp="1"/>
          </p:cNvSpPr>
          <p:nvPr>
            <p:ph idx="1"/>
          </p:nvPr>
        </p:nvSpPr>
        <p:spPr>
          <a:xfrm>
            <a:off x="0" y="914401"/>
            <a:ext cx="12192000" cy="5943600"/>
          </a:xfrm>
        </p:spPr>
        <p:txBody>
          <a:bodyPr/>
          <a:lstStyle/>
          <a:p>
            <a:pPr marL="0" marR="0" indent="0" algn="just">
              <a:lnSpc>
                <a:spcPct val="115000"/>
              </a:lnSpc>
              <a:spcBef>
                <a:spcPts val="0"/>
              </a:spcBef>
              <a:spcAft>
                <a:spcPts val="0"/>
              </a:spcAft>
              <a:buNone/>
            </a:pP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Mamoria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Gankar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Personel</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Management- Texts and Cases,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Mamoria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Gankar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,Himalaya Publishing House, Mumbai,2007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and Practice of Management, Prasad, L.M Sultan Chand and Sons, Delhi,1987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https://www.enotesmba.com/2014/11/functions-of-human-resource-management.html</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https://smallbusiness.chron.com/role-human-resources-department-hospitality-organization- 71891.html</a:t>
            </a:r>
            <a:endPar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800"/>
              </a:spcAft>
              <a:buNone/>
            </a:pPr>
            <a:r>
              <a:rPr lang="en-US" sz="2400" kern="100" dirty="0">
                <a:effectLst/>
                <a:latin typeface="Aptos" panose="020B0004020202020204" pitchFamily="34" charset="0"/>
                <a:ea typeface="Aptos" panose="020B0004020202020204" pitchFamily="34" charset="0"/>
                <a:cs typeface="Times New Roman" panose="02020603050405020304" pitchFamily="18" charset="0"/>
              </a:rPr>
              <a:t>Jonathan </a:t>
            </a:r>
            <a:r>
              <a:rPr lang="en-US" sz="2400" kern="100" dirty="0" err="1">
                <a:effectLst/>
                <a:latin typeface="Aptos" panose="020B0004020202020204" pitchFamily="34" charset="0"/>
                <a:ea typeface="Aptos" panose="020B0004020202020204" pitchFamily="34" charset="0"/>
                <a:cs typeface="Times New Roman" panose="02020603050405020304" pitchFamily="18" charset="0"/>
              </a:rPr>
              <a:t>Borba</a:t>
            </a:r>
            <a:r>
              <a:rPr lang="en-US" sz="2400" kern="100" dirty="0">
                <a:effectLst/>
                <a:latin typeface="Aptos" panose="020B0004020202020204" pitchFamily="34" charset="0"/>
                <a:ea typeface="Aptos" panose="020B0004020202020204" pitchFamily="34" charset="0"/>
                <a:cs typeface="Times New Roman" panose="02020603050405020304" pitchFamily="18" charset="0"/>
              </a:rPr>
              <a:t> (2019) https://www.pexels.com/photo/man-teaching-woman-in-front-of-monitor-3285203/</a:t>
            </a:r>
          </a:p>
          <a:p>
            <a:endParaRPr lang="en-US" dirty="0"/>
          </a:p>
        </p:txBody>
      </p:sp>
    </p:spTree>
    <p:extLst>
      <p:ext uri="{BB962C8B-B14F-4D97-AF65-F5344CB8AC3E}">
        <p14:creationId xmlns:p14="http://schemas.microsoft.com/office/powerpoint/2010/main" val="23531772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38CA1-6281-7BFB-88A0-EB4F7CA7D7EA}"/>
              </a:ext>
            </a:extLst>
          </p:cNvPr>
          <p:cNvSpPr>
            <a:spLocks noGrp="1"/>
          </p:cNvSpPr>
          <p:nvPr>
            <p:ph type="title"/>
          </p:nvPr>
        </p:nvSpPr>
        <p:spPr>
          <a:xfrm>
            <a:off x="0" y="0"/>
            <a:ext cx="12192000" cy="816638"/>
          </a:xfrm>
        </p:spPr>
        <p:txBody>
          <a:bodyPr/>
          <a:lstStyle/>
          <a:p>
            <a:pPr algn="ctr"/>
            <a:r>
              <a:rPr lang="en-US" dirty="0"/>
              <a:t>References</a:t>
            </a:r>
          </a:p>
        </p:txBody>
      </p:sp>
      <p:sp>
        <p:nvSpPr>
          <p:cNvPr id="3" name="Content Placeholder 2">
            <a:extLst>
              <a:ext uri="{FF2B5EF4-FFF2-40B4-BE49-F238E27FC236}">
                <a16:creationId xmlns:a16="http://schemas.microsoft.com/office/drawing/2014/main" id="{BA18694B-DF2F-189E-44BD-28FAC16EF895}"/>
              </a:ext>
            </a:extLst>
          </p:cNvPr>
          <p:cNvSpPr>
            <a:spLocks noGrp="1"/>
          </p:cNvSpPr>
          <p:nvPr>
            <p:ph idx="1"/>
          </p:nvPr>
        </p:nvSpPr>
        <p:spPr>
          <a:xfrm>
            <a:off x="0" y="816639"/>
            <a:ext cx="12192000" cy="5908626"/>
          </a:xfrm>
        </p:spPr>
        <p:txBody>
          <a:bodyPr/>
          <a:lstStyle/>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p>
          <a:p>
            <a:pPr marL="0" marR="0" algn="just">
              <a:lnSpc>
                <a:spcPct val="115000"/>
              </a:lnSpc>
              <a:spcBef>
                <a:spcPts val="0"/>
              </a:spcBef>
              <a:spcAft>
                <a:spcPts val="800"/>
              </a:spcAft>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Rf-Studio (2020) https://www.pexels.com/photo/photo-of-women-at-the-meeting-3810792/</a:t>
            </a:r>
          </a:p>
          <a:p>
            <a:endParaRPr lang="en-US" dirty="0"/>
          </a:p>
        </p:txBody>
      </p:sp>
    </p:spTree>
    <p:extLst>
      <p:ext uri="{BB962C8B-B14F-4D97-AF65-F5344CB8AC3E}">
        <p14:creationId xmlns:p14="http://schemas.microsoft.com/office/powerpoint/2010/main" val="372735348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226</TotalTime>
  <Words>3886</Words>
  <Application>Microsoft Office PowerPoint</Application>
  <PresentationFormat>Widescreen</PresentationFormat>
  <Paragraphs>186</Paragraphs>
  <Slides>39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Aptos</vt:lpstr>
      <vt:lpstr>Arial</vt:lpstr>
      <vt:lpstr>Symbol</vt:lpstr>
      <vt:lpstr>Times New Roman</vt:lpstr>
      <vt:lpstr>Trebuchet MS</vt:lpstr>
      <vt:lpstr>Wingdings</vt:lpstr>
      <vt:lpstr>Wingdings 3</vt:lpstr>
      <vt:lpstr>Facet</vt:lpstr>
      <vt:lpstr>COURSE: PRINCIPLES OF HUMAN RESOURCE MANAGEMENT </vt:lpstr>
      <vt:lpstr>HUMAN RESOURCE PLANNING </vt:lpstr>
      <vt:lpstr>What is HRP</vt:lpstr>
      <vt:lpstr>Human Resources Planning duties</vt:lpstr>
      <vt:lpstr>Nature of HRP</vt:lpstr>
      <vt:lpstr>Features of Human Resource Planning </vt:lpstr>
      <vt:lpstr>Features of Human Resource Planning </vt:lpstr>
      <vt:lpstr>Objectives of HRP </vt:lpstr>
      <vt:lpstr>Objectives of HRP</vt:lpstr>
      <vt:lpstr>Objectives of HRP</vt:lpstr>
      <vt:lpstr>Need for HRP in organizations </vt:lpstr>
      <vt:lpstr>Need for HRP in organizations</vt:lpstr>
      <vt:lpstr>Need for HRP in organizations</vt:lpstr>
      <vt:lpstr> Benefits  of Human Resource Planning </vt:lpstr>
      <vt:lpstr>Benefits  of Human Resource Planning</vt:lpstr>
      <vt:lpstr>Benefits  of Human Resource Planning</vt:lpstr>
      <vt:lpstr>Benefits  of Human Resource Planning</vt:lpstr>
      <vt:lpstr>Benefits  of Human Resource Planning</vt:lpstr>
      <vt:lpstr>Benefits  of Human Resource Planning</vt:lpstr>
      <vt:lpstr>Benefits  of Human Resource Planning</vt:lpstr>
      <vt:lpstr>Significance of Manpower Planning </vt:lpstr>
      <vt:lpstr>Advantages of Manpower Planning </vt:lpstr>
      <vt:lpstr>Advantages of Manpower Planning</vt:lpstr>
      <vt:lpstr>Advantages of Manpower Planning</vt:lpstr>
      <vt:lpstr>Process of manpower planning </vt:lpstr>
      <vt:lpstr>Process of manpower planning </vt:lpstr>
      <vt:lpstr>Process of manpower planning</vt:lpstr>
      <vt:lpstr>Process of manpower planning</vt:lpstr>
      <vt:lpstr>Factors affecting HRP </vt:lpstr>
      <vt:lpstr>Factors affecting HRP</vt:lpstr>
      <vt:lpstr>Factors affecting HRP</vt:lpstr>
      <vt:lpstr>Factors affecting HRP</vt:lpstr>
      <vt:lpstr>Factors affecting HRP</vt:lpstr>
      <vt:lpstr>Factors affecting HRP</vt:lpstr>
      <vt:lpstr>Factors affecting HRP</vt:lpstr>
      <vt:lpstr>References</vt:lpstr>
      <vt:lpstr>References</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83</cp:revision>
  <dcterms:created xsi:type="dcterms:W3CDTF">2024-04-15T16:11:18Z</dcterms:created>
  <dcterms:modified xsi:type="dcterms:W3CDTF">2024-04-18T16:49:15Z</dcterms:modified>
</cp:coreProperties>
</file>