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93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DCAAC2-0D72-4940-9B9E-6AC7F83A5DDB}" type="datetimeFigureOut">
              <a:rPr lang="en-US" smtClean="0"/>
              <a:t>4/18/2024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2F2CA9-3792-4B7C-AAA3-F986663D016D}" type="slidenum">
              <a:rPr lang="en-US" smtClean="0"/>
              <a:t>‹#›</a:t>
            </a:fld>
            <a:endParaRPr lang="en-US"/>
          </a:p>
        </p:txBody>
      </p:sp>
    </p:spTree>
    <p:extLst>
      <p:ext uri="{BB962C8B-B14F-4D97-AF65-F5344CB8AC3E}">
        <p14:creationId xmlns:p14="http://schemas.microsoft.com/office/powerpoint/2010/main" val="2813717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F2F2CA9-3792-4B7C-AAA3-F986663D016D}" type="slidenum">
              <a:rPr lang="en-US" smtClean="0"/>
              <a:t>1</a:t>
            </a:fld>
            <a:endParaRPr lang="en-US"/>
          </a:p>
        </p:txBody>
      </p:sp>
    </p:spTree>
    <p:extLst>
      <p:ext uri="{BB962C8B-B14F-4D97-AF65-F5344CB8AC3E}">
        <p14:creationId xmlns:p14="http://schemas.microsoft.com/office/powerpoint/2010/main" val="22083849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4/18/2024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4/18/2024</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4/18/2024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www.pexels.com/photo/focused-diverse-coworkers-discussing-business-project-in-office-566879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4227F-50C2-6CA4-81A5-DC1D72179E93}"/>
              </a:ext>
            </a:extLst>
          </p:cNvPr>
          <p:cNvSpPr>
            <a:spLocks noGrp="1"/>
          </p:cNvSpPr>
          <p:nvPr>
            <p:ph type="ctrTitle"/>
          </p:nvPr>
        </p:nvSpPr>
        <p:spPr>
          <a:xfrm>
            <a:off x="0" y="0"/>
            <a:ext cx="12192000" cy="1917290"/>
          </a:xfrm>
        </p:spPr>
        <p:txBody>
          <a:bodyPr/>
          <a:lstStyle/>
          <a:p>
            <a:pPr algn="ct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COURSE: PRINCIPLES OF HUMAN RESOURCE MANAGEMENT</a:t>
            </a:r>
            <a:br>
              <a:rPr lang="en-US" sz="32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6ABE6563-1A83-0A88-A651-2BDA2FE9129B}"/>
              </a:ext>
            </a:extLst>
          </p:cNvPr>
          <p:cNvSpPr>
            <a:spLocks noGrp="1"/>
          </p:cNvSpPr>
          <p:nvPr>
            <p:ph type="subTitle" idx="1"/>
          </p:nvPr>
        </p:nvSpPr>
        <p:spPr>
          <a:xfrm>
            <a:off x="0" y="1607574"/>
            <a:ext cx="12191999" cy="5250426"/>
          </a:xfrm>
        </p:spPr>
        <p:txBody>
          <a:bodyPr/>
          <a:lstStyle/>
          <a:p>
            <a:pPr marL="0" marR="0" algn="ctr">
              <a:lnSpc>
                <a:spcPct val="115000"/>
              </a:lnSpc>
              <a:spcBef>
                <a:spcPts val="0"/>
              </a:spcBef>
              <a:spcAft>
                <a:spcPts val="100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LECTURE 5:  RECRUITEMENT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100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100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100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ctr">
              <a:lnSpc>
                <a:spcPct val="107000"/>
              </a:lnSpc>
              <a:spcBef>
                <a:spcPts val="0"/>
              </a:spcBef>
              <a:spcAft>
                <a:spcPts val="0"/>
              </a:spcAft>
              <a:buFont typeface="+mj-lt"/>
              <a:buAutoNum type="romanLcPeriod"/>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Understand the concept of recruitment.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ctr">
              <a:lnSpc>
                <a:spcPct val="107000"/>
              </a:lnSpc>
              <a:spcBef>
                <a:spcPts val="0"/>
              </a:spcBef>
              <a:spcAft>
                <a:spcPts val="0"/>
              </a:spcAft>
              <a:buFont typeface="+mj-lt"/>
              <a:buAutoNum type="romanLcPeriod"/>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Know the various internal and external sources of recruitment.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ctr">
              <a:lnSpc>
                <a:spcPct val="107000"/>
              </a:lnSpc>
              <a:spcBef>
                <a:spcPts val="0"/>
              </a:spcBef>
              <a:spcAft>
                <a:spcPts val="0"/>
              </a:spcAft>
              <a:buFont typeface="+mj-lt"/>
              <a:buAutoNum type="romanLcPeriod"/>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Explore merits and demerits of internal and external sources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914400" marR="0" algn="ctr">
              <a:lnSpc>
                <a:spcPct val="107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811325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21977-88DE-C0DF-AC5F-77D4FD1066D2}"/>
              </a:ext>
            </a:extLst>
          </p:cNvPr>
          <p:cNvSpPr>
            <a:spLocks noGrp="1"/>
          </p:cNvSpPr>
          <p:nvPr>
            <p:ph type="title"/>
          </p:nvPr>
        </p:nvSpPr>
        <p:spPr>
          <a:xfrm>
            <a:off x="0" y="0"/>
            <a:ext cx="12192000" cy="1297858"/>
          </a:xfrm>
        </p:spPr>
        <p:txBody>
          <a:bodyPr/>
          <a:lstStyle/>
          <a:p>
            <a:pPr algn="ctr"/>
            <a:r>
              <a:rPr lang="en-US" dirty="0"/>
              <a:t>Recruitment </a:t>
            </a:r>
          </a:p>
        </p:txBody>
      </p:sp>
      <p:sp>
        <p:nvSpPr>
          <p:cNvPr id="3" name="Content Placeholder 2">
            <a:extLst>
              <a:ext uri="{FF2B5EF4-FFF2-40B4-BE49-F238E27FC236}">
                <a16:creationId xmlns:a16="http://schemas.microsoft.com/office/drawing/2014/main" id="{D9321B56-AE68-B65B-0F3F-2633FE8B4BF4}"/>
              </a:ext>
            </a:extLst>
          </p:cNvPr>
          <p:cNvSpPr>
            <a:spLocks noGrp="1"/>
          </p:cNvSpPr>
          <p:nvPr>
            <p:ph sz="half" idx="1"/>
          </p:nvPr>
        </p:nvSpPr>
        <p:spPr>
          <a:xfrm>
            <a:off x="0" y="707924"/>
            <a:ext cx="9129252" cy="6150076"/>
          </a:xfrm>
        </p:spPr>
        <p:txBody>
          <a:bodyPr>
            <a:normAutofit/>
          </a:bodyPr>
          <a:lstStyle/>
          <a:p>
            <a:pPr algn="just"/>
            <a:r>
              <a:rPr lang="en-US" sz="3200" dirty="0">
                <a:effectLst/>
                <a:latin typeface="Times New Roman" panose="02020603050405020304" pitchFamily="18" charset="0"/>
                <a:ea typeface="Calibri" panose="020F0502020204030204" pitchFamily="34" charset="0"/>
                <a:cs typeface="Times New Roman" panose="02020603050405020304" pitchFamily="18" charset="0"/>
              </a:rPr>
              <a:t>Recruitment is a process of identifying, screening, shortlisting and hiring potential resource for filling up the vacant positions in an organization</a:t>
            </a:r>
          </a:p>
          <a:p>
            <a:pPr algn="just"/>
            <a:r>
              <a:rPr lang="en-US" sz="3200" dirty="0">
                <a:effectLst/>
                <a:latin typeface="Times New Roman" panose="02020603050405020304" pitchFamily="18" charset="0"/>
                <a:ea typeface="Calibri" panose="020F0502020204030204" pitchFamily="34" charset="0"/>
                <a:cs typeface="Times New Roman" panose="02020603050405020304" pitchFamily="18" charset="0"/>
              </a:rPr>
              <a:t>Recruitment also refers to the process of attracting, selecting, and appointing potential candidates to meet the organization’s resource requirements.</a:t>
            </a:r>
          </a:p>
          <a:p>
            <a:pPr algn="just"/>
            <a:endParaRPr lang="en-US" sz="2400" dirty="0"/>
          </a:p>
        </p:txBody>
      </p:sp>
      <p:pic>
        <p:nvPicPr>
          <p:cNvPr id="1026" name="Picture 2" descr="Free Man Interviewing a Woman Stock Photo">
            <a:extLst>
              <a:ext uri="{FF2B5EF4-FFF2-40B4-BE49-F238E27FC236}">
                <a16:creationId xmlns:a16="http://schemas.microsoft.com/office/drawing/2014/main" id="{360EF879-8205-3E7E-5D5B-387B07D63B4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129252" y="707924"/>
            <a:ext cx="3062748" cy="258096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9B36DF6-04D1-4249-3757-14BE60163744}"/>
              </a:ext>
            </a:extLst>
          </p:cNvPr>
          <p:cNvSpPr txBox="1"/>
          <p:nvPr/>
        </p:nvSpPr>
        <p:spPr>
          <a:xfrm>
            <a:off x="9129252" y="3908324"/>
            <a:ext cx="3062747" cy="430887"/>
          </a:xfrm>
          <a:prstGeom prst="rect">
            <a:avLst/>
          </a:prstGeom>
          <a:noFill/>
        </p:spPr>
        <p:txBody>
          <a:bodyPr wrap="square" rtlCol="0">
            <a:spAutoFit/>
          </a:bodyPr>
          <a:lstStyle/>
          <a:p>
            <a:r>
              <a:rPr lang="en-US" sz="1100" dirty="0"/>
              <a:t>https://www.pexels.com/photo/man-interviewing-a-woman-7643895/</a:t>
            </a:r>
          </a:p>
        </p:txBody>
      </p:sp>
    </p:spTree>
    <p:extLst>
      <p:ext uri="{BB962C8B-B14F-4D97-AF65-F5344CB8AC3E}">
        <p14:creationId xmlns:p14="http://schemas.microsoft.com/office/powerpoint/2010/main" val="3543584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5B947-D135-EDE8-1984-78274E1576FB}"/>
              </a:ext>
            </a:extLst>
          </p:cNvPr>
          <p:cNvSpPr>
            <a:spLocks noGrp="1"/>
          </p:cNvSpPr>
          <p:nvPr>
            <p:ph type="title"/>
          </p:nvPr>
        </p:nvSpPr>
        <p:spPr>
          <a:xfrm>
            <a:off x="0" y="0"/>
            <a:ext cx="12192000" cy="973394"/>
          </a:xfrm>
        </p:spPr>
        <p:txBody>
          <a:bodyPr/>
          <a:lstStyle/>
          <a:p>
            <a:pPr algn="ctr"/>
            <a:r>
              <a:rPr lang="en-US" dirty="0">
                <a:latin typeface="Times New Roman" panose="02020603050405020304" pitchFamily="18" charset="0"/>
                <a:cs typeface="Times New Roman" panose="02020603050405020304" pitchFamily="18" charset="0"/>
              </a:rPr>
              <a:t>Recruitment</a:t>
            </a:r>
            <a:r>
              <a:rPr lang="en-US" dirty="0"/>
              <a:t> </a:t>
            </a:r>
          </a:p>
        </p:txBody>
      </p:sp>
      <p:sp>
        <p:nvSpPr>
          <p:cNvPr id="3" name="Content Placeholder 2">
            <a:extLst>
              <a:ext uri="{FF2B5EF4-FFF2-40B4-BE49-F238E27FC236}">
                <a16:creationId xmlns:a16="http://schemas.microsoft.com/office/drawing/2014/main" id="{19179BCE-16D9-AD92-8DBC-3AAFFE15983B}"/>
              </a:ext>
            </a:extLst>
          </p:cNvPr>
          <p:cNvSpPr>
            <a:spLocks noGrp="1"/>
          </p:cNvSpPr>
          <p:nvPr>
            <p:ph idx="1"/>
          </p:nvPr>
        </p:nvSpPr>
        <p:spPr>
          <a:xfrm>
            <a:off x="0" y="781665"/>
            <a:ext cx="12192000" cy="6076335"/>
          </a:xfrm>
        </p:spPr>
        <p:txBody>
          <a:bodyPr/>
          <a:lstStyle/>
          <a:p>
            <a:pPr marL="0" marR="0" algn="just">
              <a:lnSpc>
                <a:spcPct val="107000"/>
              </a:lnSpc>
              <a:spcBef>
                <a:spcPts val="0"/>
              </a:spcBef>
              <a:spcAft>
                <a:spcPts val="800"/>
              </a:spcAft>
            </a:pPr>
            <a:r>
              <a:rPr lang="en-US" sz="3200" dirty="0">
                <a:latin typeface="Times New Roman" panose="02020603050405020304" pitchFamily="18" charset="0"/>
                <a:ea typeface="Calibri" panose="020F0502020204030204" pitchFamily="34" charset="0"/>
                <a:cs typeface="Times New Roman" panose="02020603050405020304" pitchFamily="18" charset="0"/>
              </a:rPr>
              <a:t>D</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eals with: </a:t>
            </a:r>
          </a:p>
          <a:p>
            <a:pPr marL="342900" marR="0" lvl="0" indent="-342900" algn="just">
              <a:lnSpc>
                <a:spcPct val="107000"/>
              </a:lnSpc>
              <a:spcBef>
                <a:spcPts val="0"/>
              </a:spcBef>
              <a:spcAft>
                <a:spcPts val="0"/>
              </a:spcAft>
              <a:buFont typeface="+mj-lt"/>
              <a:buAutoNum type="alphaLcParen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Identification of existing sources of applicants and developing them.</a:t>
            </a:r>
          </a:p>
          <a:p>
            <a:pPr marL="342900" marR="0" lvl="0" indent="-342900" algn="just">
              <a:lnSpc>
                <a:spcPct val="107000"/>
              </a:lnSpc>
              <a:spcBef>
                <a:spcPts val="0"/>
              </a:spcBef>
              <a:spcAft>
                <a:spcPts val="0"/>
              </a:spcAft>
              <a:buFont typeface="+mj-lt"/>
              <a:buAutoNum type="alphaLcParen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Creation/identification of new sources of applicants. </a:t>
            </a:r>
          </a:p>
          <a:p>
            <a:pPr marL="342900" marR="0" lvl="0" indent="-342900" algn="just">
              <a:lnSpc>
                <a:spcPct val="107000"/>
              </a:lnSpc>
              <a:spcBef>
                <a:spcPts val="0"/>
              </a:spcBef>
              <a:spcAft>
                <a:spcPts val="0"/>
              </a:spcAft>
              <a:buFont typeface="+mj-lt"/>
              <a:buAutoNum type="alphaLcParen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Stimulating the candidates to apply for jobs in the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organisation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p>
          <a:p>
            <a:pPr marL="342900" marR="0" lvl="0" indent="-342900" algn="just">
              <a:lnSpc>
                <a:spcPct val="107000"/>
              </a:lnSpc>
              <a:spcBef>
                <a:spcPts val="0"/>
              </a:spcBef>
              <a:spcAft>
                <a:spcPts val="800"/>
              </a:spcAft>
              <a:buFont typeface="+mj-lt"/>
              <a:buAutoNum type="alphaLcParen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Striking a balance between internal and external source</a:t>
            </a:r>
          </a:p>
          <a:p>
            <a:endParaRPr lang="en-US" dirty="0"/>
          </a:p>
        </p:txBody>
      </p:sp>
    </p:spTree>
    <p:extLst>
      <p:ext uri="{BB962C8B-B14F-4D97-AF65-F5344CB8AC3E}">
        <p14:creationId xmlns:p14="http://schemas.microsoft.com/office/powerpoint/2010/main" val="2684024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F156F-5136-13D2-0529-CEDF01DC6529}"/>
              </a:ext>
            </a:extLst>
          </p:cNvPr>
          <p:cNvSpPr>
            <a:spLocks noGrp="1"/>
          </p:cNvSpPr>
          <p:nvPr>
            <p:ph type="title"/>
          </p:nvPr>
        </p:nvSpPr>
        <p:spPr>
          <a:xfrm>
            <a:off x="0" y="0"/>
            <a:ext cx="12192000" cy="1047135"/>
          </a:xfrm>
        </p:spPr>
        <p:txBody>
          <a:bodyPr>
            <a:normAutofit/>
          </a:bodyPr>
          <a:lstStyle/>
          <a:p>
            <a:pPr algn="ctr"/>
            <a:r>
              <a:rPr lang="en-US" sz="3200" b="1" dirty="0">
                <a:effectLst/>
                <a:latin typeface="Times New Roman" panose="02020603050405020304" pitchFamily="18" charset="0"/>
                <a:ea typeface="Calibri" panose="020F0502020204030204" pitchFamily="34" charset="0"/>
              </a:rPr>
              <a:t>Recruitment needs </a:t>
            </a:r>
            <a:endParaRPr lang="en-US" sz="3200" dirty="0"/>
          </a:p>
        </p:txBody>
      </p:sp>
      <p:sp>
        <p:nvSpPr>
          <p:cNvPr id="3" name="Content Placeholder 2">
            <a:extLst>
              <a:ext uri="{FF2B5EF4-FFF2-40B4-BE49-F238E27FC236}">
                <a16:creationId xmlns:a16="http://schemas.microsoft.com/office/drawing/2014/main" id="{34D46D7B-8541-725D-F52A-72CF82A8EC91}"/>
              </a:ext>
            </a:extLst>
          </p:cNvPr>
          <p:cNvSpPr>
            <a:spLocks noGrp="1"/>
          </p:cNvSpPr>
          <p:nvPr>
            <p:ph sz="half" idx="1"/>
          </p:nvPr>
        </p:nvSpPr>
        <p:spPr>
          <a:xfrm>
            <a:off x="0" y="811160"/>
            <a:ext cx="6371301" cy="6046839"/>
          </a:xfrm>
        </p:spPr>
        <p:txBody>
          <a:bodyPr/>
          <a:lstStyle/>
          <a:p>
            <a:pPr algn="just"/>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Anticipated-Anticipated needs are those movements in personnel, which an organization can predict by studying trends in internal and external environment.</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3200" dirty="0">
                <a:effectLst/>
                <a:latin typeface="Times New Roman" panose="02020603050405020304" pitchFamily="18" charset="0"/>
                <a:ea typeface="Calibri" panose="020F0502020204030204" pitchFamily="34" charset="0"/>
                <a:cs typeface="Times New Roman" panose="02020603050405020304" pitchFamily="18" charset="0"/>
              </a:rPr>
              <a:t>Planned as per the needs arising from changes in organization and retirement policy.</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E84D5ED5-4A8D-8788-50E1-14F6B5272643}"/>
              </a:ext>
            </a:extLst>
          </p:cNvPr>
          <p:cNvSpPr>
            <a:spLocks noGrp="1"/>
          </p:cNvSpPr>
          <p:nvPr>
            <p:ph sz="half" idx="2"/>
          </p:nvPr>
        </p:nvSpPr>
        <p:spPr>
          <a:xfrm>
            <a:off x="6371302" y="811161"/>
            <a:ext cx="5820697" cy="6046838"/>
          </a:xfrm>
        </p:spPr>
        <p:txBody>
          <a:bodyPr/>
          <a:lstStyle/>
          <a:p>
            <a:pPr algn="just"/>
            <a:r>
              <a:rPr lang="en-US" sz="3200" dirty="0">
                <a:effectLst/>
                <a:latin typeface="Times New Roman" panose="02020603050405020304" pitchFamily="18" charset="0"/>
                <a:ea typeface="Calibri" panose="020F0502020204030204" pitchFamily="34" charset="0"/>
                <a:cs typeface="Times New Roman" panose="02020603050405020304" pitchFamily="18" charset="0"/>
              </a:rPr>
              <a:t>Unexpected-Resignation, deaths, accidents, illness give rise to unexpected needs.</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211053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4F443-F88E-B357-7CC9-F79ECE56F7D5}"/>
              </a:ext>
            </a:extLst>
          </p:cNvPr>
          <p:cNvSpPr>
            <a:spLocks noGrp="1"/>
          </p:cNvSpPr>
          <p:nvPr>
            <p:ph type="title"/>
          </p:nvPr>
        </p:nvSpPr>
        <p:spPr>
          <a:xfrm>
            <a:off x="0" y="0"/>
            <a:ext cx="12192000" cy="929148"/>
          </a:xfrm>
        </p:spPr>
        <p:txBody>
          <a:bodyPr>
            <a:noAutofit/>
          </a:bodyPr>
          <a:lstStyle/>
          <a:p>
            <a:pPr algn="ct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Sources of recruitment</a:t>
            </a:r>
            <a:br>
              <a:rPr lang="en-US" sz="3200" dirty="0">
                <a:effectLst/>
                <a:latin typeface="Calibri" panose="020F0502020204030204" pitchFamily="34" charset="0"/>
                <a:ea typeface="Calibri" panose="020F0502020204030204" pitchFamily="34" charset="0"/>
                <a:cs typeface="Times New Roman" panose="02020603050405020304" pitchFamily="18" charset="0"/>
              </a:rPr>
            </a:br>
            <a:endParaRPr lang="en-US" sz="3200" dirty="0"/>
          </a:p>
        </p:txBody>
      </p:sp>
      <p:sp>
        <p:nvSpPr>
          <p:cNvPr id="3" name="Content Placeholder 2">
            <a:extLst>
              <a:ext uri="{FF2B5EF4-FFF2-40B4-BE49-F238E27FC236}">
                <a16:creationId xmlns:a16="http://schemas.microsoft.com/office/drawing/2014/main" id="{D93A9B84-BC26-C058-5751-3932464F304D}"/>
              </a:ext>
            </a:extLst>
          </p:cNvPr>
          <p:cNvSpPr>
            <a:spLocks noGrp="1"/>
          </p:cNvSpPr>
          <p:nvPr>
            <p:ph sz="half" idx="1"/>
          </p:nvPr>
        </p:nvSpPr>
        <p:spPr>
          <a:xfrm>
            <a:off x="0" y="929148"/>
            <a:ext cx="6518785" cy="5928852"/>
          </a:xfrm>
        </p:spPr>
        <p:txBody>
          <a:bodyPr>
            <a:normAutofit/>
          </a:bodyPr>
          <a:lstStyle/>
          <a:p>
            <a:pPr marL="0" marR="0" algn="just">
              <a:lnSpc>
                <a:spcPct val="107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Internal Recruitment</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This is done by promoting employees from within an organization to fill upcoming positions. </a:t>
            </a:r>
          </a:p>
          <a:p>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Transfers: Transfer involves shifting of persons from present jobs to other similar jobs. </a:t>
            </a:r>
          </a:p>
          <a:p>
            <a:r>
              <a:rPr lang="en-US" sz="2400" dirty="0">
                <a:effectLst/>
                <a:latin typeface="Times New Roman" panose="02020603050405020304" pitchFamily="18" charset="0"/>
                <a:ea typeface="Calibri" panose="020F0502020204030204" pitchFamily="34" charset="0"/>
                <a:cs typeface="Times New Roman" panose="02020603050405020304" pitchFamily="18" charset="0"/>
              </a:rPr>
              <a:t>Promotions: Promotions refer to shifting of persons to positions carrying better prestige, higher responsibilities and more pay</a:t>
            </a:r>
          </a:p>
          <a:p>
            <a:r>
              <a:rPr lang="en-US" sz="2400" dirty="0">
                <a:effectLst/>
                <a:latin typeface="Times New Roman" panose="02020603050405020304" pitchFamily="18" charset="0"/>
                <a:ea typeface="Calibri" panose="020F0502020204030204" pitchFamily="34" charset="0"/>
                <a:cs typeface="Times New Roman" panose="02020603050405020304" pitchFamily="18" charset="0"/>
              </a:rPr>
              <a:t>Present Employees: The present employees of concern are informed about likely vacant positions. </a:t>
            </a:r>
            <a:endParaRPr lang="en-US" sz="2400"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D2CA37F5-A554-C9D5-16ED-A8257CB179DA}"/>
              </a:ext>
            </a:extLst>
          </p:cNvPr>
          <p:cNvSpPr>
            <a:spLocks noGrp="1"/>
          </p:cNvSpPr>
          <p:nvPr>
            <p:ph sz="half" idx="2"/>
          </p:nvPr>
        </p:nvSpPr>
        <p:spPr>
          <a:xfrm>
            <a:off x="6518786" y="929148"/>
            <a:ext cx="5673213" cy="5928851"/>
          </a:xfrm>
        </p:spPr>
        <p:txBody>
          <a:bodyPr>
            <a:normAutofit/>
          </a:bodyPr>
          <a:lstStyle/>
          <a:p>
            <a:pPr marL="0" marR="0" lvl="0" indent="0" algn="just">
              <a:lnSpc>
                <a:spcPct val="115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Advantages: Existing employees will not need orientation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Are familiar with the organizational culture, processes and activities, No Error in Selection , promotes loyalty , encourages self-development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0219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0201D-3450-2620-F98B-319A559EF29F}"/>
              </a:ext>
            </a:extLst>
          </p:cNvPr>
          <p:cNvSpPr>
            <a:spLocks noGrp="1"/>
          </p:cNvSpPr>
          <p:nvPr>
            <p:ph type="title"/>
          </p:nvPr>
        </p:nvSpPr>
        <p:spPr>
          <a:xfrm>
            <a:off x="0" y="0"/>
            <a:ext cx="12049432" cy="1002890"/>
          </a:xfrm>
        </p:spPr>
        <p:txBody>
          <a:bodyPr>
            <a:normAutofit/>
          </a:bodyPr>
          <a:lstStyle/>
          <a:p>
            <a:pPr algn="ctr"/>
            <a:r>
              <a:rPr lang="en-US" sz="3200" b="1" dirty="0">
                <a:effectLst/>
                <a:latin typeface="Times New Roman" panose="02020603050405020304" pitchFamily="18" charset="0"/>
                <a:ea typeface="Calibri" panose="020F0502020204030204" pitchFamily="34" charset="0"/>
              </a:rPr>
              <a:t>Disadvantages of Internal Sources</a:t>
            </a:r>
            <a:endParaRPr lang="en-US" sz="3200" dirty="0"/>
          </a:p>
        </p:txBody>
      </p:sp>
      <p:sp>
        <p:nvSpPr>
          <p:cNvPr id="3" name="Content Placeholder 2">
            <a:extLst>
              <a:ext uri="{FF2B5EF4-FFF2-40B4-BE49-F238E27FC236}">
                <a16:creationId xmlns:a16="http://schemas.microsoft.com/office/drawing/2014/main" id="{5B6529F5-C39C-69D8-AB07-E4CF3E289643}"/>
              </a:ext>
            </a:extLst>
          </p:cNvPr>
          <p:cNvSpPr>
            <a:spLocks noGrp="1"/>
          </p:cNvSpPr>
          <p:nvPr>
            <p:ph idx="1"/>
          </p:nvPr>
        </p:nvSpPr>
        <p:spPr>
          <a:xfrm>
            <a:off x="0" y="1002890"/>
            <a:ext cx="12192000" cy="5722375"/>
          </a:xfrm>
        </p:spPr>
        <p:txBody>
          <a:bodyPr/>
          <a:lstStyle/>
          <a:p>
            <a:pPr marL="342900" marR="0" lvl="0" indent="-342900" algn="just">
              <a:lnSpc>
                <a:spcPct val="115000"/>
              </a:lnSpc>
              <a:spcBef>
                <a:spcPts val="0"/>
              </a:spcBef>
              <a:spcAft>
                <a:spcPts val="1000"/>
              </a:spcAft>
              <a:buFont typeface="+mj-lt"/>
              <a:buAutoNum type="alphaLcParen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It discourages capable persons from outside to join the concern.</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mj-lt"/>
              <a:buAutoNum type="alphaLcParen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It is possible that the requisite number of persons possessing qualifications for the vacant posts may not be available in the organization.</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mj-lt"/>
              <a:buAutoNum type="alphaLcParen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For posts requiring innovations and creative thinking, this method of recruitment cannot be followed.</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mj-lt"/>
              <a:buAutoNum type="alphaLcParen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If only seniority is the criterion for promotion, then the person filling the vacant post may not be capable.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US" dirty="0"/>
          </a:p>
        </p:txBody>
      </p:sp>
    </p:spTree>
    <p:extLst>
      <p:ext uri="{BB962C8B-B14F-4D97-AF65-F5344CB8AC3E}">
        <p14:creationId xmlns:p14="http://schemas.microsoft.com/office/powerpoint/2010/main" val="24553134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A2AB8-27A2-440C-4C48-AB2E6B472D48}"/>
              </a:ext>
            </a:extLst>
          </p:cNvPr>
          <p:cNvSpPr>
            <a:spLocks noGrp="1"/>
          </p:cNvSpPr>
          <p:nvPr>
            <p:ph type="title"/>
          </p:nvPr>
        </p:nvSpPr>
        <p:spPr>
          <a:xfrm>
            <a:off x="0" y="0"/>
            <a:ext cx="12192000" cy="816638"/>
          </a:xfrm>
        </p:spPr>
        <p:txBody>
          <a:bodyPr>
            <a:normAutofit/>
          </a:bodyPr>
          <a:lstStyle/>
          <a:p>
            <a:pPr algn="ctr"/>
            <a:r>
              <a:rPr lang="en-US" sz="3200" b="1" dirty="0">
                <a:effectLst/>
                <a:latin typeface="Times New Roman" panose="02020603050405020304" pitchFamily="18" charset="0"/>
                <a:ea typeface="Calibri" panose="020F0502020204030204" pitchFamily="34" charset="0"/>
              </a:rPr>
              <a:t>External Recruitment</a:t>
            </a:r>
            <a:endParaRPr lang="en-US" sz="3200" dirty="0"/>
          </a:p>
        </p:txBody>
      </p:sp>
      <p:sp>
        <p:nvSpPr>
          <p:cNvPr id="3" name="Content Placeholder 2">
            <a:extLst>
              <a:ext uri="{FF2B5EF4-FFF2-40B4-BE49-F238E27FC236}">
                <a16:creationId xmlns:a16="http://schemas.microsoft.com/office/drawing/2014/main" id="{9700D925-5774-36D9-8D68-C91EBE98A1A0}"/>
              </a:ext>
            </a:extLst>
          </p:cNvPr>
          <p:cNvSpPr>
            <a:spLocks noGrp="1"/>
          </p:cNvSpPr>
          <p:nvPr>
            <p:ph sz="half" idx="1"/>
          </p:nvPr>
        </p:nvSpPr>
        <p:spPr>
          <a:xfrm>
            <a:off x="0" y="816638"/>
            <a:ext cx="6725263" cy="6041361"/>
          </a:xfrm>
        </p:spPr>
        <p:txBody>
          <a:bodyPr>
            <a:normAutofit/>
          </a:bodyPr>
          <a:lstStyle/>
          <a:p>
            <a:pPr algn="just"/>
            <a:r>
              <a:rPr lang="en-US" sz="2800" dirty="0">
                <a:effectLst/>
                <a:latin typeface="Times New Roman" panose="02020603050405020304" pitchFamily="18" charset="0"/>
                <a:ea typeface="Calibri" panose="020F0502020204030204" pitchFamily="34" charset="0"/>
              </a:rPr>
              <a:t>Sources: Advertisement, Employment Exchanges, Factory Gates</a:t>
            </a:r>
          </a:p>
          <a:p>
            <a:pPr algn="just"/>
            <a:r>
              <a:rPr lang="en-US" sz="2800" dirty="0">
                <a:effectLst/>
                <a:latin typeface="Times New Roman" panose="02020603050405020304" pitchFamily="18" charset="0"/>
                <a:ea typeface="Calibri" panose="020F0502020204030204" pitchFamily="34" charset="0"/>
              </a:rPr>
              <a:t>Central Application File is a file where past applicants who were not selected earlier may be maintained</a:t>
            </a:r>
          </a:p>
          <a:p>
            <a:pPr algn="just"/>
            <a:r>
              <a:rPr lang="en-US" sz="2800" dirty="0" err="1">
                <a:effectLst/>
                <a:latin typeface="Times New Roman" panose="02020603050405020304" pitchFamily="18" charset="0"/>
                <a:ea typeface="Calibri" panose="020F0502020204030204" pitchFamily="34" charset="0"/>
              </a:rPr>
              <a:t>Labour</a:t>
            </a:r>
            <a:r>
              <a:rPr lang="en-US" sz="2800" dirty="0">
                <a:effectLst/>
                <a:latin typeface="Times New Roman" panose="02020603050405020304" pitchFamily="18" charset="0"/>
                <a:ea typeface="Calibri" panose="020F0502020204030204" pitchFamily="34" charset="0"/>
              </a:rPr>
              <a:t> Unions can recommend candidates </a:t>
            </a:r>
          </a:p>
          <a:p>
            <a:pPr algn="just"/>
            <a:r>
              <a:rPr lang="en-US" sz="2800" dirty="0">
                <a:effectLst/>
                <a:latin typeface="Times New Roman" panose="02020603050405020304" pitchFamily="18" charset="0"/>
                <a:ea typeface="Calibri" panose="020F0502020204030204" pitchFamily="34" charset="0"/>
              </a:rPr>
              <a:t>Former Employees</a:t>
            </a:r>
          </a:p>
          <a:p>
            <a:pPr algn="just"/>
            <a:r>
              <a:rPr lang="en-US" sz="1800" dirty="0">
                <a:effectLst/>
                <a:latin typeface="Times New Roman" panose="02020603050405020304" pitchFamily="18" charset="0"/>
                <a:ea typeface="Calibri" panose="020F0502020204030204" pitchFamily="34" charset="0"/>
              </a:rPr>
              <a:t>Video films </a:t>
            </a:r>
            <a:endParaRPr lang="en-US" sz="2800" dirty="0"/>
          </a:p>
        </p:txBody>
      </p:sp>
      <p:sp>
        <p:nvSpPr>
          <p:cNvPr id="4" name="Content Placeholder 3">
            <a:extLst>
              <a:ext uri="{FF2B5EF4-FFF2-40B4-BE49-F238E27FC236}">
                <a16:creationId xmlns:a16="http://schemas.microsoft.com/office/drawing/2014/main" id="{58BC4FE9-6F37-19DC-88A9-8E11087885C2}"/>
              </a:ext>
            </a:extLst>
          </p:cNvPr>
          <p:cNvSpPr>
            <a:spLocks noGrp="1"/>
          </p:cNvSpPr>
          <p:nvPr>
            <p:ph sz="half" idx="2"/>
          </p:nvPr>
        </p:nvSpPr>
        <p:spPr>
          <a:xfrm>
            <a:off x="6725264" y="816638"/>
            <a:ext cx="5466735" cy="6041361"/>
          </a:xfrm>
        </p:spPr>
        <p:txBody>
          <a:bodyPr>
            <a:normAutofit/>
          </a:bodyPr>
          <a:lstStyle/>
          <a:p>
            <a:pPr algn="just"/>
            <a:r>
              <a:rPr lang="en-US" sz="3200" dirty="0">
                <a:effectLst/>
                <a:latin typeface="Times New Roman" panose="02020603050405020304" pitchFamily="18" charset="0"/>
                <a:ea typeface="Calibri" panose="020F0502020204030204" pitchFamily="34" charset="0"/>
              </a:rPr>
              <a:t>Firms may organize trade shows</a:t>
            </a:r>
          </a:p>
          <a:p>
            <a:pPr algn="just"/>
            <a:r>
              <a:rPr lang="en-US" sz="3200" dirty="0">
                <a:effectLst/>
                <a:latin typeface="Times New Roman" panose="02020603050405020304" pitchFamily="18" charset="0"/>
                <a:ea typeface="Calibri" panose="020F0502020204030204" pitchFamily="34" charset="0"/>
              </a:rPr>
              <a:t>special lectures delivered by recruiter in different institutions</a:t>
            </a:r>
            <a:endParaRPr lang="en-US" sz="3200" dirty="0"/>
          </a:p>
        </p:txBody>
      </p:sp>
    </p:spTree>
    <p:extLst>
      <p:ext uri="{BB962C8B-B14F-4D97-AF65-F5344CB8AC3E}">
        <p14:creationId xmlns:p14="http://schemas.microsoft.com/office/powerpoint/2010/main" val="4192275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49E0C-CD52-6EC8-633D-BE4E6E8DFBAE}"/>
              </a:ext>
            </a:extLst>
          </p:cNvPr>
          <p:cNvSpPr>
            <a:spLocks noGrp="1"/>
          </p:cNvSpPr>
          <p:nvPr>
            <p:ph type="title"/>
          </p:nvPr>
        </p:nvSpPr>
        <p:spPr>
          <a:xfrm>
            <a:off x="1" y="0"/>
            <a:ext cx="12078928" cy="1238865"/>
          </a:xfrm>
        </p:spPr>
        <p:txBody>
          <a:bodyPr>
            <a:normAutofit/>
          </a:bodyPr>
          <a:lstStyle/>
          <a:p>
            <a:pPr algn="ct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Advantages of External Recruitment</a:t>
            </a:r>
            <a:br>
              <a:rPr lang="en-US" sz="3200" dirty="0">
                <a:effectLst/>
                <a:latin typeface="Calibri" panose="020F0502020204030204" pitchFamily="34" charset="0"/>
                <a:ea typeface="Calibri" panose="020F0502020204030204" pitchFamily="34" charset="0"/>
                <a:cs typeface="Times New Roman" panose="02020603050405020304" pitchFamily="18" charset="0"/>
              </a:rPr>
            </a:br>
            <a:endParaRPr lang="en-US" sz="3200" dirty="0"/>
          </a:p>
        </p:txBody>
      </p:sp>
      <p:sp>
        <p:nvSpPr>
          <p:cNvPr id="3" name="Content Placeholder 2">
            <a:extLst>
              <a:ext uri="{FF2B5EF4-FFF2-40B4-BE49-F238E27FC236}">
                <a16:creationId xmlns:a16="http://schemas.microsoft.com/office/drawing/2014/main" id="{76449A0C-AA97-3D84-3354-3AAB8B2A66BF}"/>
              </a:ext>
            </a:extLst>
          </p:cNvPr>
          <p:cNvSpPr>
            <a:spLocks noGrp="1"/>
          </p:cNvSpPr>
          <p:nvPr>
            <p:ph sz="half" idx="1"/>
          </p:nvPr>
        </p:nvSpPr>
        <p:spPr>
          <a:xfrm>
            <a:off x="0" y="737420"/>
            <a:ext cx="5089970" cy="6120580"/>
          </a:xfrm>
        </p:spPr>
        <p:txBody>
          <a:bodyPr>
            <a:normAutofit fontScale="92500" lnSpcReduction="10000"/>
          </a:bodyPr>
          <a:lstStyle/>
          <a:p>
            <a:pPr algn="just"/>
            <a:r>
              <a:rPr lang="en-US" sz="3200" dirty="0">
                <a:effectLst/>
                <a:latin typeface="Times New Roman" panose="02020603050405020304" pitchFamily="18" charset="0"/>
                <a:ea typeface="Calibri" panose="020F0502020204030204" pitchFamily="34" charset="0"/>
                <a:cs typeface="Times New Roman" panose="02020603050405020304" pitchFamily="18" charset="0"/>
              </a:rPr>
              <a:t>Brings New Ideas</a:t>
            </a:r>
          </a:p>
          <a:p>
            <a:pPr algn="just"/>
            <a:r>
              <a:rPr lang="en-US" sz="3200" dirty="0">
                <a:effectLst/>
                <a:latin typeface="Times New Roman" panose="02020603050405020304" pitchFamily="18" charset="0"/>
                <a:ea typeface="Calibri" panose="020F0502020204030204" pitchFamily="34" charset="0"/>
                <a:cs typeface="Times New Roman" panose="02020603050405020304" pitchFamily="18" charset="0"/>
              </a:rPr>
              <a:t>Economical: Employees from external sources already trained and experienced </a:t>
            </a:r>
          </a:p>
          <a:p>
            <a:pPr algn="just"/>
            <a:r>
              <a:rPr lang="en-US" sz="3200" dirty="0">
                <a:effectLst/>
                <a:latin typeface="Times New Roman" panose="02020603050405020304" pitchFamily="18" charset="0"/>
                <a:ea typeface="Calibri" panose="020F0502020204030204" pitchFamily="34" charset="0"/>
                <a:cs typeface="Times New Roman" panose="02020603050405020304" pitchFamily="18" charset="0"/>
              </a:rPr>
              <a:t>The candidates are new in the organization hence are not exposed to negative organizational culture</a:t>
            </a:r>
          </a:p>
          <a:p>
            <a:pPr marL="342900" marR="0" lvl="0" indent="-342900" algn="just">
              <a:lnSpc>
                <a:spcPct val="107000"/>
              </a:lnSpc>
              <a:spcBef>
                <a:spcPts val="0"/>
              </a:spcBef>
              <a:spcAft>
                <a:spcPts val="0"/>
              </a:spcAft>
              <a:buFont typeface="+mj-lt"/>
              <a:buAutoNum type="alphaLcParen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The entry of qualitative persons from outside will be in the long-run interest of the organization.</a:t>
            </a:r>
          </a:p>
          <a:p>
            <a:pPr marL="457200" marR="0" algn="just">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p>
          <a:p>
            <a:endParaRPr lang="en-US" dirty="0"/>
          </a:p>
        </p:txBody>
      </p:sp>
      <p:sp>
        <p:nvSpPr>
          <p:cNvPr id="4" name="Content Placeholder 3">
            <a:extLst>
              <a:ext uri="{FF2B5EF4-FFF2-40B4-BE49-F238E27FC236}">
                <a16:creationId xmlns:a16="http://schemas.microsoft.com/office/drawing/2014/main" id="{1EBB7A34-799A-423C-BDCA-AF8F0EA5DAC0}"/>
              </a:ext>
            </a:extLst>
          </p:cNvPr>
          <p:cNvSpPr>
            <a:spLocks noGrp="1"/>
          </p:cNvSpPr>
          <p:nvPr>
            <p:ph sz="half" idx="2"/>
          </p:nvPr>
        </p:nvSpPr>
        <p:spPr>
          <a:xfrm>
            <a:off x="5943600" y="589935"/>
            <a:ext cx="6248400" cy="6268064"/>
          </a:xfrm>
        </p:spPr>
        <p:txBody>
          <a:bodyPr>
            <a:normAutofit fontScale="92500" lnSpcReduction="10000"/>
          </a:bodyPr>
          <a:lstStyle/>
          <a:p>
            <a:pPr algn="just"/>
            <a:r>
              <a:rPr lang="en-US" sz="2800" dirty="0">
                <a:effectLst/>
                <a:latin typeface="Times New Roman" panose="02020603050405020304" pitchFamily="18" charset="0"/>
                <a:ea typeface="Calibri" panose="020F0502020204030204" pitchFamily="34" charset="0"/>
                <a:cs typeface="Times New Roman" panose="02020603050405020304" pitchFamily="18" charset="0"/>
              </a:rPr>
              <a:t>External employees will be placed in the minimum pay scale.</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existing employees benefit from broadened personality and experience.</a:t>
            </a:r>
          </a:p>
          <a:p>
            <a:pPr algn="just"/>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Availability of Suitable Persons</a:t>
            </a:r>
          </a:p>
          <a:p>
            <a:pPr algn="just"/>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72512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C8E9C-E0A4-19CD-321E-4FC54EA0CF2D}"/>
              </a:ext>
            </a:extLst>
          </p:cNvPr>
          <p:cNvSpPr>
            <a:spLocks noGrp="1"/>
          </p:cNvSpPr>
          <p:nvPr>
            <p:ph type="title"/>
          </p:nvPr>
        </p:nvSpPr>
        <p:spPr>
          <a:xfrm>
            <a:off x="0" y="0"/>
            <a:ext cx="12192000" cy="1135626"/>
          </a:xfrm>
        </p:spPr>
        <p:txBody>
          <a:bodyPr>
            <a:normAutofit/>
          </a:bodyPr>
          <a:lstStyle/>
          <a:p>
            <a:pPr algn="ctr"/>
            <a:r>
              <a:rPr lang="en-US" sz="2800" b="1" dirty="0">
                <a:effectLst/>
                <a:latin typeface="Times New Roman" panose="02020603050405020304" pitchFamily="18" charset="0"/>
                <a:ea typeface="Calibri" panose="020F0502020204030204" pitchFamily="34" charset="0"/>
              </a:rPr>
              <a:t>Demerits of External Sources</a:t>
            </a:r>
            <a:endParaRPr lang="en-US" sz="2800" dirty="0"/>
          </a:p>
        </p:txBody>
      </p:sp>
      <p:sp>
        <p:nvSpPr>
          <p:cNvPr id="3" name="Content Placeholder 2">
            <a:extLst>
              <a:ext uri="{FF2B5EF4-FFF2-40B4-BE49-F238E27FC236}">
                <a16:creationId xmlns:a16="http://schemas.microsoft.com/office/drawing/2014/main" id="{C3B6DE53-51DC-6CFF-5F01-CAB08CDBD4C8}"/>
              </a:ext>
            </a:extLst>
          </p:cNvPr>
          <p:cNvSpPr>
            <a:spLocks noGrp="1"/>
          </p:cNvSpPr>
          <p:nvPr>
            <p:ph sz="half" idx="1"/>
          </p:nvPr>
        </p:nvSpPr>
        <p:spPr>
          <a:xfrm>
            <a:off x="0" y="855406"/>
            <a:ext cx="8613058" cy="5884607"/>
          </a:xfrm>
        </p:spPr>
        <p:txBody>
          <a:bodyPr>
            <a:normAutofit/>
          </a:bodyPr>
          <a:lstStyle/>
          <a:p>
            <a:pPr algn="just"/>
            <a:r>
              <a:rPr lang="en-US" sz="2800" dirty="0">
                <a:effectLst/>
                <a:latin typeface="Times New Roman" panose="02020603050405020304" pitchFamily="18" charset="0"/>
                <a:ea typeface="Calibri" panose="020F0502020204030204" pitchFamily="34" charset="0"/>
              </a:rPr>
              <a:t>External recruitment often denies current employees the chance for promotions and benefits</a:t>
            </a:r>
          </a:p>
          <a:p>
            <a:pPr algn="just"/>
            <a:r>
              <a:rPr lang="en-US" sz="2800" dirty="0">
                <a:effectLst/>
                <a:latin typeface="Times New Roman" panose="02020603050405020304" pitchFamily="18" charset="0"/>
                <a:ea typeface="Calibri" panose="020F0502020204030204" pitchFamily="34" charset="0"/>
              </a:rPr>
              <a:t>The current employees may not support or co-operate with the new employees</a:t>
            </a:r>
          </a:p>
          <a:p>
            <a:pPr algn="just"/>
            <a:r>
              <a:rPr lang="en-US" sz="2800" dirty="0">
                <a:effectLst/>
                <a:latin typeface="Times New Roman" panose="02020603050405020304" pitchFamily="18" charset="0"/>
                <a:ea typeface="Calibri" panose="020F0502020204030204" pitchFamily="34" charset="0"/>
              </a:rPr>
              <a:t> External recruitment involves costly advertisements in the media, written tests and conducting interviews</a:t>
            </a:r>
          </a:p>
          <a:p>
            <a:pPr algn="just"/>
            <a:r>
              <a:rPr lang="en-US" sz="2800" dirty="0">
                <a:effectLst/>
                <a:latin typeface="Times New Roman" panose="02020603050405020304" pitchFamily="18" charset="0"/>
                <a:ea typeface="Calibri" panose="020F0502020204030204" pitchFamily="34" charset="0"/>
              </a:rPr>
              <a:t>New entrants may not temperamentally adjust with the new positions.</a:t>
            </a:r>
            <a:endParaRPr lang="en-US" sz="2800" dirty="0"/>
          </a:p>
        </p:txBody>
      </p:sp>
      <p:pic>
        <p:nvPicPr>
          <p:cNvPr id="2050" name="Picture 2" descr="Free Focused positive coworkers working with documents Stock Photo">
            <a:extLst>
              <a:ext uri="{FF2B5EF4-FFF2-40B4-BE49-F238E27FC236}">
                <a16:creationId xmlns:a16="http://schemas.microsoft.com/office/drawing/2014/main" id="{8E185340-EB55-A21B-B5AA-18BE5877AFE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613058" y="1017639"/>
            <a:ext cx="3466230" cy="283169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9D900AC-8827-26BF-12D0-E2DE39A5611F}"/>
              </a:ext>
            </a:extLst>
          </p:cNvPr>
          <p:cNvSpPr txBox="1"/>
          <p:nvPr/>
        </p:nvSpPr>
        <p:spPr>
          <a:xfrm>
            <a:off x="8613058" y="4350774"/>
            <a:ext cx="3466230" cy="430887"/>
          </a:xfrm>
          <a:prstGeom prst="rect">
            <a:avLst/>
          </a:prstGeom>
          <a:noFill/>
        </p:spPr>
        <p:txBody>
          <a:bodyPr wrap="square" rtlCol="0">
            <a:spAutoFit/>
          </a:bodyPr>
          <a:lstStyle/>
          <a:p>
            <a:r>
              <a:rPr lang="en-US" sz="1100" dirty="0"/>
              <a:t>https://www.pexels.com/photo/focused-positive-coworkers-working-with-documents-3932239/</a:t>
            </a:r>
          </a:p>
        </p:txBody>
      </p:sp>
    </p:spTree>
    <p:extLst>
      <p:ext uri="{BB962C8B-B14F-4D97-AF65-F5344CB8AC3E}">
        <p14:creationId xmlns:p14="http://schemas.microsoft.com/office/powerpoint/2010/main" val="1703266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1D18C-5A93-F5F8-84CA-FB244DAF1095}"/>
              </a:ext>
            </a:extLst>
          </p:cNvPr>
          <p:cNvSpPr>
            <a:spLocks noGrp="1"/>
          </p:cNvSpPr>
          <p:nvPr>
            <p:ph type="title"/>
          </p:nvPr>
        </p:nvSpPr>
        <p:spPr>
          <a:xfrm>
            <a:off x="0" y="0"/>
            <a:ext cx="12192000" cy="1224116"/>
          </a:xfrm>
        </p:spPr>
        <p:txBody>
          <a:bodyPr>
            <a:normAutofit/>
          </a:bodyPr>
          <a:lstStyle/>
          <a:p>
            <a:pPr algn="ct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Centralized recruitment</a:t>
            </a:r>
            <a:br>
              <a:rPr lang="en-US" sz="32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141E413-A867-9A63-7CCC-966739A4D9FE}"/>
              </a:ext>
            </a:extLst>
          </p:cNvPr>
          <p:cNvSpPr>
            <a:spLocks noGrp="1"/>
          </p:cNvSpPr>
          <p:nvPr>
            <p:ph sz="half" idx="1"/>
          </p:nvPr>
        </p:nvSpPr>
        <p:spPr>
          <a:xfrm>
            <a:off x="0" y="884904"/>
            <a:ext cx="6238568" cy="5796116"/>
          </a:xfrm>
        </p:spPr>
        <p:txBody>
          <a:bodyPr/>
          <a:lstStyle/>
          <a:p>
            <a:pPr marL="0" indent="0" algn="jus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HR department at the head office performs all recruitment functions and decisions. </a:t>
            </a:r>
          </a:p>
          <a:p>
            <a:pPr marL="0" indent="0" algn="just">
              <a:buNone/>
            </a:pPr>
            <a:r>
              <a:rPr lang="en-US" sz="2800" dirty="0">
                <a:latin typeface="Times New Roman" panose="02020603050405020304" pitchFamily="18" charset="0"/>
                <a:ea typeface="Calibri" panose="020F0502020204030204" pitchFamily="34" charset="0"/>
                <a:cs typeface="Times New Roman" panose="02020603050405020304" pitchFamily="18" charset="0"/>
              </a:rPr>
              <a:t>Benefits: </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R="0" lvl="0" algn="just">
              <a:lnSpc>
                <a:spcPct val="115000"/>
              </a:lnSpc>
              <a:spcBef>
                <a:spcPts val="0"/>
              </a:spcBef>
              <a:spcAft>
                <a:spcPts val="1000"/>
              </a:spcAft>
              <a:buFont typeface="Wingdings" panose="05000000000000000000" pitchFamily="2"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Less administration costs.</a:t>
            </a:r>
          </a:p>
          <a:p>
            <a:pPr marR="0" lvl="0" algn="just">
              <a:lnSpc>
                <a:spcPct val="115000"/>
              </a:lnSpc>
              <a:spcBef>
                <a:spcPts val="0"/>
              </a:spcBef>
              <a:spcAft>
                <a:spcPts val="1000"/>
              </a:spcAft>
              <a:buFont typeface="Wingdings" panose="05000000000000000000" pitchFamily="2"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Better utilization of professionals.</a:t>
            </a:r>
          </a:p>
          <a:p>
            <a:pPr marR="0" lvl="0" algn="just">
              <a:lnSpc>
                <a:spcPct val="115000"/>
              </a:lnSpc>
              <a:spcBef>
                <a:spcPts val="0"/>
              </a:spcBef>
              <a:spcAft>
                <a:spcPts val="1000"/>
              </a:spcAft>
              <a:buFont typeface="Wingdings" panose="05000000000000000000" pitchFamily="2"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Consistency and uniformity in recruitment.</a:t>
            </a:r>
          </a:p>
          <a:p>
            <a:endParaRPr lang="en-US" dirty="0"/>
          </a:p>
        </p:txBody>
      </p:sp>
      <p:sp>
        <p:nvSpPr>
          <p:cNvPr id="4" name="Content Placeholder 3">
            <a:extLst>
              <a:ext uri="{FF2B5EF4-FFF2-40B4-BE49-F238E27FC236}">
                <a16:creationId xmlns:a16="http://schemas.microsoft.com/office/drawing/2014/main" id="{7110D604-7680-6759-CDBA-4183DF0DCD38}"/>
              </a:ext>
            </a:extLst>
          </p:cNvPr>
          <p:cNvSpPr>
            <a:spLocks noGrp="1"/>
          </p:cNvSpPr>
          <p:nvPr>
            <p:ph sz="half" idx="2"/>
          </p:nvPr>
        </p:nvSpPr>
        <p:spPr>
          <a:xfrm>
            <a:off x="6238568" y="884904"/>
            <a:ext cx="5953432" cy="5973096"/>
          </a:xfrm>
        </p:spPr>
        <p:txBody>
          <a:bodyPr/>
          <a:lstStyle/>
          <a:p>
            <a:pPr marR="0" lvl="0" algn="just">
              <a:lnSpc>
                <a:spcPct val="115000"/>
              </a:lnSpc>
              <a:spcBef>
                <a:spcPts val="0"/>
              </a:spcBef>
              <a:spcAft>
                <a:spcPts val="1000"/>
              </a:spcAft>
              <a:buFont typeface="Wingdings" panose="05000000000000000000" pitchFamily="2"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Interchangeability of staff.</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15000"/>
              </a:lnSpc>
              <a:spcBef>
                <a:spcPts val="0"/>
              </a:spcBef>
              <a:spcAft>
                <a:spcPts val="1000"/>
              </a:spcAft>
              <a:buFont typeface="Wingdings" panose="05000000000000000000" pitchFamily="2"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Reduces favoritism.</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15000"/>
              </a:lnSpc>
              <a:spcBef>
                <a:spcPts val="0"/>
              </a:spcBef>
              <a:spcAft>
                <a:spcPts val="1000"/>
              </a:spcAft>
              <a:buFont typeface="Wingdings" panose="05000000000000000000" pitchFamily="2"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Every department sends requisitions for recruitment to their central office.</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45417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43EED-55F7-BAF8-E141-0E99B63C0946}"/>
              </a:ext>
            </a:extLst>
          </p:cNvPr>
          <p:cNvSpPr>
            <a:spLocks noGrp="1"/>
          </p:cNvSpPr>
          <p:nvPr>
            <p:ph type="title"/>
          </p:nvPr>
        </p:nvSpPr>
        <p:spPr>
          <a:xfrm>
            <a:off x="0" y="0"/>
            <a:ext cx="12192000" cy="816638"/>
          </a:xfrm>
        </p:spPr>
        <p:txBody>
          <a:bodyPr>
            <a:noAutofit/>
          </a:bodyPr>
          <a:lstStyle/>
          <a:p>
            <a:pPr algn="ct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Decentralized recruitment</a:t>
            </a:r>
            <a:br>
              <a:rPr lang="en-US" sz="32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B849887-7A69-FE1C-293F-A9D32E954EC0}"/>
              </a:ext>
            </a:extLst>
          </p:cNvPr>
          <p:cNvSpPr>
            <a:spLocks noGrp="1"/>
          </p:cNvSpPr>
          <p:nvPr>
            <p:ph sz="half" idx="1"/>
          </p:nvPr>
        </p:nvSpPr>
        <p:spPr>
          <a:xfrm>
            <a:off x="0" y="619433"/>
            <a:ext cx="6327058" cy="6218344"/>
          </a:xfrm>
        </p:spPr>
        <p:txBody>
          <a:bodyPr>
            <a:normAutofit/>
          </a:bodyPr>
          <a:lstStyle/>
          <a:p>
            <a:pPr marL="0" indent="0">
              <a:buNone/>
            </a:pPr>
            <a:r>
              <a:rPr lang="en-US" sz="2400" dirty="0">
                <a:effectLst/>
                <a:latin typeface="Times New Roman" panose="02020603050405020304" pitchFamily="18" charset="0"/>
                <a:ea typeface="Calibri" panose="020F0502020204030204" pitchFamily="34" charset="0"/>
              </a:rPr>
              <a:t>Each department carries out its own recruitment</a:t>
            </a:r>
          </a:p>
          <a:p>
            <a:pPr marL="0" indent="0">
              <a:buNone/>
            </a:pPr>
            <a:r>
              <a:rPr lang="en-US" sz="2400" dirty="0">
                <a:latin typeface="Times New Roman" panose="02020603050405020304" pitchFamily="18" charset="0"/>
              </a:rPr>
              <a:t>Benefits: </a:t>
            </a:r>
          </a:p>
          <a:p>
            <a:pPr marL="0" marR="0" lvl="0" indent="0" algn="just">
              <a:lnSpc>
                <a:spcPct val="115000"/>
              </a:lnSpc>
              <a:spcBef>
                <a:spcPts val="0"/>
              </a:spcBef>
              <a:spcAft>
                <a:spcPts val="10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units are well aware of the needs of jobs and also of social and cultural background of available candidates.</a:t>
            </a:r>
          </a:p>
          <a:p>
            <a:pPr marL="0" marR="0" lvl="0" indent="0" algn="just">
              <a:lnSpc>
                <a:spcPct val="115000"/>
              </a:lnSpc>
              <a:spcBef>
                <a:spcPts val="0"/>
              </a:spcBef>
              <a:spcAft>
                <a:spcPts val="10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There may be certain areas where suitable candidates are available. In decentralized system of recruitment, the thrust will be to go to those places where desired persons are being available.</a:t>
            </a:r>
          </a:p>
          <a:p>
            <a:pPr marL="0" indent="0">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recruitment can be done as and when needed. </a:t>
            </a:r>
            <a:endParaRPr lang="en-US" sz="2800"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Content Placeholder 3">
            <a:extLst>
              <a:ext uri="{FF2B5EF4-FFF2-40B4-BE49-F238E27FC236}">
                <a16:creationId xmlns:a16="http://schemas.microsoft.com/office/drawing/2014/main" id="{F5E2283D-31C2-E6DA-E67E-0E42D399D5A6}"/>
              </a:ext>
            </a:extLst>
          </p:cNvPr>
          <p:cNvSpPr>
            <a:spLocks noGrp="1"/>
          </p:cNvSpPr>
          <p:nvPr>
            <p:ph sz="half" idx="2"/>
          </p:nvPr>
        </p:nvSpPr>
        <p:spPr>
          <a:xfrm>
            <a:off x="6327058" y="816638"/>
            <a:ext cx="5864942" cy="6218343"/>
          </a:xfrm>
        </p:spPr>
        <p:txBody>
          <a:bodyPr>
            <a:normAutofit/>
          </a:bodyPr>
          <a:lstStyle/>
          <a:p>
            <a:r>
              <a:rPr lang="en-US" sz="2400" dirty="0">
                <a:effectLst/>
                <a:latin typeface="Times New Roman" panose="02020603050405020304" pitchFamily="18" charset="0"/>
                <a:ea typeface="Calibri" panose="020F0502020204030204" pitchFamily="34" charset="0"/>
              </a:rPr>
              <a:t>The units will have full information about recruitment processes and feedback </a:t>
            </a:r>
          </a:p>
          <a:p>
            <a:pPr marL="342900" marR="0" lvl="0" indent="-342900" algn="just">
              <a:lnSpc>
                <a:spcPct val="115000"/>
              </a:lnSpc>
              <a:spcBef>
                <a:spcPts val="0"/>
              </a:spcBef>
              <a:spcAft>
                <a:spcPts val="1000"/>
              </a:spcAft>
              <a:buFont typeface="+mj-lt"/>
              <a:buAutoNum type="romanL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units will be free to use any method to stimulate prospective candidates to apply for the job.</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mj-lt"/>
              <a:buAutoNum type="romanLcPeriod"/>
            </a:pPr>
            <a:r>
              <a:rPr lang="en-US" sz="2400" dirty="0">
                <a:effectLst/>
                <a:latin typeface="Times New Roman" panose="02020603050405020304" pitchFamily="18" charset="0"/>
                <a:ea typeface="Calibri" panose="020F0502020204030204" pitchFamily="34" charset="0"/>
              </a:rPr>
              <a:t>The units can exercise better control over persons who are recruited by them as compared to those who recruited by central agency.</a:t>
            </a:r>
            <a:endParaRPr lang="en-US" sz="2400" dirty="0"/>
          </a:p>
        </p:txBody>
      </p:sp>
    </p:spTree>
    <p:extLst>
      <p:ext uri="{BB962C8B-B14F-4D97-AF65-F5344CB8AC3E}">
        <p14:creationId xmlns:p14="http://schemas.microsoft.com/office/powerpoint/2010/main" val="2681880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F8050-6E29-B66E-EBE0-5157C16C6044}"/>
              </a:ext>
            </a:extLst>
          </p:cNvPr>
          <p:cNvSpPr>
            <a:spLocks noGrp="1"/>
          </p:cNvSpPr>
          <p:nvPr>
            <p:ph type="title"/>
          </p:nvPr>
        </p:nvSpPr>
        <p:spPr>
          <a:xfrm>
            <a:off x="0" y="0"/>
            <a:ext cx="12192000" cy="1194619"/>
          </a:xfrm>
        </p:spPr>
        <p:txBody>
          <a:bodyPr>
            <a:normAutofit/>
          </a:bodyPr>
          <a:lstStyle/>
          <a:p>
            <a:pPr algn="ctr"/>
            <a:r>
              <a:rPr lang="en-US" sz="3200" dirty="0">
                <a:latin typeface="Times New Roman" panose="02020603050405020304" pitchFamily="18" charset="0"/>
                <a:cs typeface="Times New Roman" panose="02020603050405020304" pitchFamily="18" charset="0"/>
              </a:rPr>
              <a:t>Demerits</a:t>
            </a:r>
          </a:p>
        </p:txBody>
      </p:sp>
      <p:sp>
        <p:nvSpPr>
          <p:cNvPr id="3" name="Content Placeholder 2">
            <a:extLst>
              <a:ext uri="{FF2B5EF4-FFF2-40B4-BE49-F238E27FC236}">
                <a16:creationId xmlns:a16="http://schemas.microsoft.com/office/drawing/2014/main" id="{91F63189-616B-9721-343A-DB583DD307A6}"/>
              </a:ext>
            </a:extLst>
          </p:cNvPr>
          <p:cNvSpPr>
            <a:spLocks noGrp="1"/>
          </p:cNvSpPr>
          <p:nvPr>
            <p:ph sz="half" idx="1"/>
          </p:nvPr>
        </p:nvSpPr>
        <p:spPr>
          <a:xfrm>
            <a:off x="0" y="958646"/>
            <a:ext cx="6415548" cy="5766618"/>
          </a:xfrm>
        </p:spPr>
        <p:txBody>
          <a:bodyPr>
            <a:normAutofit/>
          </a:bodyPr>
          <a:lstStyle/>
          <a:p>
            <a:pPr algn="just"/>
            <a:r>
              <a:rPr lang="en-US" sz="2400" dirty="0">
                <a:solidFill>
                  <a:srgbClr val="000000"/>
                </a:solidFill>
                <a:effectLst/>
                <a:latin typeface="Times New Roman" panose="02020603050405020304" pitchFamily="18" charset="0"/>
                <a:ea typeface="Calibri" panose="020F0502020204030204" pitchFamily="34" charset="0"/>
              </a:rPr>
              <a:t>Inclusion of different decisions from the employees starting with the one at the highest rank to the one at the lower rank interferes with the organizational goal. </a:t>
            </a:r>
          </a:p>
          <a:p>
            <a:pPr algn="just"/>
            <a:r>
              <a:rPr lang="en-US" sz="2400" dirty="0">
                <a:solidFill>
                  <a:srgbClr val="000000"/>
                </a:solidFill>
                <a:effectLst/>
                <a:latin typeface="Times New Roman" panose="02020603050405020304" pitchFamily="18" charset="0"/>
                <a:ea typeface="Calibri" panose="020F0502020204030204" pitchFamily="34" charset="0"/>
              </a:rPr>
              <a:t>Decentralization portrays undesirable characteristic of unhealthy competition which holds between local managers </a:t>
            </a:r>
          </a:p>
          <a:p>
            <a:pPr algn="just"/>
            <a:r>
              <a:rPr lang="en-US" sz="2400" dirty="0">
                <a:solidFill>
                  <a:srgbClr val="000000"/>
                </a:solidFill>
                <a:effectLst/>
                <a:latin typeface="Times New Roman" panose="02020603050405020304" pitchFamily="18" charset="0"/>
                <a:ea typeface="Calibri" panose="020F0502020204030204" pitchFamily="34" charset="0"/>
              </a:rPr>
              <a:t>A new organization cannot pick so fast in a decentralized setup </a:t>
            </a:r>
            <a:endParaRPr lang="en-US" sz="2400" dirty="0"/>
          </a:p>
        </p:txBody>
      </p:sp>
      <p:sp>
        <p:nvSpPr>
          <p:cNvPr id="4" name="Content Placeholder 3">
            <a:extLst>
              <a:ext uri="{FF2B5EF4-FFF2-40B4-BE49-F238E27FC236}">
                <a16:creationId xmlns:a16="http://schemas.microsoft.com/office/drawing/2014/main" id="{C1606F8A-3FDC-D35E-B96D-F2A508ED4FE7}"/>
              </a:ext>
            </a:extLst>
          </p:cNvPr>
          <p:cNvSpPr>
            <a:spLocks noGrp="1"/>
          </p:cNvSpPr>
          <p:nvPr>
            <p:ph sz="half" idx="2"/>
          </p:nvPr>
        </p:nvSpPr>
        <p:spPr>
          <a:xfrm>
            <a:off x="6415548" y="958646"/>
            <a:ext cx="5776452" cy="5766619"/>
          </a:xfrm>
        </p:spPr>
        <p:txBody>
          <a:bodyPr>
            <a:normAutofit/>
          </a:bodyPr>
          <a:lstStyle/>
          <a:p>
            <a:pPr algn="just"/>
            <a:r>
              <a:rPr lang="en-US" sz="2400" dirty="0">
                <a:solidFill>
                  <a:srgbClr val="000000"/>
                </a:solidFill>
                <a:effectLst/>
                <a:latin typeface="Times New Roman" panose="02020603050405020304" pitchFamily="18" charset="0"/>
                <a:ea typeface="Calibri" panose="020F0502020204030204" pitchFamily="34" charset="0"/>
              </a:rPr>
              <a:t>Decentralization produces a large number of generalists and a small number of specialists. </a:t>
            </a:r>
          </a:p>
          <a:p>
            <a:pPr algn="just"/>
            <a:r>
              <a:rPr lang="en-US" sz="2400" dirty="0">
                <a:solidFill>
                  <a:srgbClr val="000000"/>
                </a:solidFill>
                <a:effectLst/>
                <a:latin typeface="Times New Roman" panose="02020603050405020304" pitchFamily="18" charset="0"/>
                <a:ea typeface="Calibri" panose="020F0502020204030204" pitchFamily="34" charset="0"/>
              </a:rPr>
              <a:t>Decentralization holds back the power of assessing and evaluating of performances in different levels of an organization and further makes it problematic in allocation of work. </a:t>
            </a:r>
            <a:endParaRPr lang="en-US" sz="2400" dirty="0"/>
          </a:p>
        </p:txBody>
      </p:sp>
    </p:spTree>
    <p:extLst>
      <p:ext uri="{BB962C8B-B14F-4D97-AF65-F5344CB8AC3E}">
        <p14:creationId xmlns:p14="http://schemas.microsoft.com/office/powerpoint/2010/main" val="14617715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F7009-B213-6907-914A-51133A29DFB3}"/>
              </a:ext>
            </a:extLst>
          </p:cNvPr>
          <p:cNvSpPr>
            <a:spLocks noGrp="1"/>
          </p:cNvSpPr>
          <p:nvPr>
            <p:ph type="title"/>
          </p:nvPr>
        </p:nvSpPr>
        <p:spPr>
          <a:xfrm>
            <a:off x="0" y="0"/>
            <a:ext cx="12192000" cy="929148"/>
          </a:xfrm>
        </p:spPr>
        <p:txBody>
          <a:bodyPr>
            <a:normAutofit/>
          </a:bodyPr>
          <a:lstStyle/>
          <a:p>
            <a:pPr algn="ctr"/>
            <a:r>
              <a:rPr lang="en-US" sz="3200" dirty="0">
                <a:latin typeface="Times New Roman" panose="02020603050405020304" pitchFamily="18" charset="0"/>
                <a:cs typeface="Times New Roman" panose="02020603050405020304" pitchFamily="18" charset="0"/>
              </a:rPr>
              <a:t>Recruitment process</a:t>
            </a:r>
          </a:p>
        </p:txBody>
      </p:sp>
      <p:sp>
        <p:nvSpPr>
          <p:cNvPr id="3" name="Content Placeholder 2">
            <a:extLst>
              <a:ext uri="{FF2B5EF4-FFF2-40B4-BE49-F238E27FC236}">
                <a16:creationId xmlns:a16="http://schemas.microsoft.com/office/drawing/2014/main" id="{0CA1AD53-9DE3-8453-63A1-499356121E79}"/>
              </a:ext>
            </a:extLst>
          </p:cNvPr>
          <p:cNvSpPr>
            <a:spLocks noGrp="1"/>
          </p:cNvSpPr>
          <p:nvPr>
            <p:ph sz="half" idx="1"/>
          </p:nvPr>
        </p:nvSpPr>
        <p:spPr>
          <a:xfrm>
            <a:off x="0" y="1032386"/>
            <a:ext cx="6828502" cy="5825613"/>
          </a:xfrm>
        </p:spPr>
        <p:txBody>
          <a:bodyPr>
            <a:normAutofit/>
          </a:bodyPr>
          <a:lstStyle/>
          <a:p>
            <a:pPr algn="just"/>
            <a:r>
              <a:rPr lang="en-US" sz="3200" b="1" dirty="0">
                <a:effectLst/>
                <a:latin typeface="Times New Roman" panose="02020603050405020304" pitchFamily="18" charset="0"/>
                <a:ea typeface="Calibri" panose="020F0502020204030204" pitchFamily="34" charset="0"/>
              </a:rPr>
              <a:t>1. </a:t>
            </a:r>
            <a:r>
              <a:rPr lang="en-US" sz="2800" b="1" dirty="0">
                <a:effectLst/>
                <a:latin typeface="Times New Roman" panose="02020603050405020304" pitchFamily="18" charset="0"/>
                <a:ea typeface="Calibri" panose="020F0502020204030204" pitchFamily="34" charset="0"/>
              </a:rPr>
              <a:t>Recruitment Planning</a:t>
            </a:r>
            <a:r>
              <a:rPr lang="en-US" sz="2800" dirty="0">
                <a:effectLst/>
                <a:latin typeface="Times New Roman" panose="02020603050405020304" pitchFamily="18" charset="0"/>
                <a:ea typeface="Calibri" panose="020F0502020204030204" pitchFamily="34" charset="0"/>
              </a:rPr>
              <a:t>: This is the first step of the recruitment process, where the vacant positions are analyzed and described. </a:t>
            </a:r>
          </a:p>
          <a:p>
            <a:pPr algn="just"/>
            <a:r>
              <a:rPr lang="en-US" sz="2800" b="1" dirty="0" err="1">
                <a:effectLst/>
                <a:latin typeface="Times New Roman" panose="02020603050405020304" pitchFamily="18" charset="0"/>
                <a:ea typeface="Calibri" panose="020F0502020204030204" pitchFamily="34" charset="0"/>
              </a:rPr>
              <a:t>a.Identifying</a:t>
            </a:r>
            <a:r>
              <a:rPr lang="en-US" sz="2800" b="1" dirty="0">
                <a:effectLst/>
                <a:latin typeface="Times New Roman" panose="02020603050405020304" pitchFamily="18" charset="0"/>
                <a:ea typeface="Calibri" panose="020F0502020204030204" pitchFamily="34" charset="0"/>
              </a:rPr>
              <a:t> Vacancy</a:t>
            </a:r>
            <a:r>
              <a:rPr lang="en-US" sz="2800" dirty="0">
                <a:effectLst/>
                <a:latin typeface="Times New Roman" panose="02020603050405020304" pitchFamily="18" charset="0"/>
                <a:ea typeface="Calibri" panose="020F0502020204030204" pitchFamily="34" charset="0"/>
              </a:rPr>
              <a:t>:  The first and foremost process of recruitment plan is identifying the vacancy</a:t>
            </a:r>
            <a:r>
              <a:rPr lang="en-US" sz="3200" dirty="0">
                <a:effectLst/>
                <a:latin typeface="Times New Roman" panose="02020603050405020304" pitchFamily="18" charset="0"/>
                <a:ea typeface="Calibri" panose="020F0502020204030204" pitchFamily="34" charset="0"/>
              </a:rPr>
              <a:t>. </a:t>
            </a:r>
            <a:endParaRPr lang="en-US" sz="3200" dirty="0"/>
          </a:p>
        </p:txBody>
      </p:sp>
      <p:sp>
        <p:nvSpPr>
          <p:cNvPr id="4" name="Content Placeholder 3">
            <a:extLst>
              <a:ext uri="{FF2B5EF4-FFF2-40B4-BE49-F238E27FC236}">
                <a16:creationId xmlns:a16="http://schemas.microsoft.com/office/drawing/2014/main" id="{0F86F3A9-4C97-1407-3418-D5D7E1FF8A76}"/>
              </a:ext>
            </a:extLst>
          </p:cNvPr>
          <p:cNvSpPr>
            <a:spLocks noGrp="1"/>
          </p:cNvSpPr>
          <p:nvPr>
            <p:ph sz="half" idx="2"/>
          </p:nvPr>
        </p:nvSpPr>
        <p:spPr>
          <a:xfrm>
            <a:off x="6828502" y="1032387"/>
            <a:ext cx="5363497" cy="5825612"/>
          </a:xfrm>
        </p:spPr>
        <p:txBody>
          <a:bodyPr>
            <a:normAutofit/>
          </a:bodyPr>
          <a:lstStyle/>
          <a:p>
            <a:pPr algn="just"/>
            <a:r>
              <a:rPr lang="en-US" sz="2800" b="1" dirty="0" err="1">
                <a:effectLst/>
                <a:latin typeface="Times New Roman" panose="02020603050405020304" pitchFamily="18" charset="0"/>
                <a:ea typeface="Calibri" panose="020F0502020204030204" pitchFamily="34" charset="0"/>
              </a:rPr>
              <a:t>b.Job</a:t>
            </a:r>
            <a:r>
              <a:rPr lang="en-US" sz="2800" b="1" dirty="0">
                <a:effectLst/>
                <a:latin typeface="Times New Roman" panose="02020603050405020304" pitchFamily="18" charset="0"/>
                <a:ea typeface="Calibri" panose="020F0502020204030204" pitchFamily="34" charset="0"/>
              </a:rPr>
              <a:t> Analysis:</a:t>
            </a:r>
            <a:r>
              <a:rPr lang="en-US" sz="2800" dirty="0">
                <a:effectLst/>
                <a:latin typeface="Times New Roman" panose="02020603050405020304" pitchFamily="18" charset="0"/>
                <a:ea typeface="Calibri" panose="020F0502020204030204" pitchFamily="34" charset="0"/>
              </a:rPr>
              <a:t> This is a process of identifying, analyzing, and determining the duties, responsibilities, skills, abilities, and work environment of a specific job</a:t>
            </a:r>
            <a:endParaRPr lang="en-US" sz="2800" dirty="0"/>
          </a:p>
        </p:txBody>
      </p:sp>
    </p:spTree>
    <p:extLst>
      <p:ext uri="{BB962C8B-B14F-4D97-AF65-F5344CB8AC3E}">
        <p14:creationId xmlns:p14="http://schemas.microsoft.com/office/powerpoint/2010/main" val="17632028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CA920-293C-C991-B979-C13231C8E952}"/>
              </a:ext>
            </a:extLst>
          </p:cNvPr>
          <p:cNvSpPr>
            <a:spLocks noGrp="1"/>
          </p:cNvSpPr>
          <p:nvPr>
            <p:ph type="title"/>
          </p:nvPr>
        </p:nvSpPr>
        <p:spPr>
          <a:xfrm>
            <a:off x="0" y="0"/>
            <a:ext cx="12192000" cy="816638"/>
          </a:xfrm>
        </p:spPr>
        <p:txBody>
          <a:bodyPr>
            <a:normAutofit/>
          </a:bodyPr>
          <a:lstStyle/>
          <a:p>
            <a:pPr algn="ctr"/>
            <a:r>
              <a:rPr lang="en-US" sz="3200" dirty="0">
                <a:latin typeface="Times New Roman" panose="02020603050405020304" pitchFamily="18" charset="0"/>
                <a:cs typeface="Times New Roman" panose="02020603050405020304" pitchFamily="18" charset="0"/>
              </a:rPr>
              <a:t>Recruitment process</a:t>
            </a:r>
            <a:endParaRPr lang="en-US" sz="3200" dirty="0"/>
          </a:p>
        </p:txBody>
      </p:sp>
      <p:sp>
        <p:nvSpPr>
          <p:cNvPr id="3" name="Content Placeholder 2">
            <a:extLst>
              <a:ext uri="{FF2B5EF4-FFF2-40B4-BE49-F238E27FC236}">
                <a16:creationId xmlns:a16="http://schemas.microsoft.com/office/drawing/2014/main" id="{A6766437-AE35-76E0-B2E7-EA952698CB4F}"/>
              </a:ext>
            </a:extLst>
          </p:cNvPr>
          <p:cNvSpPr>
            <a:spLocks noGrp="1"/>
          </p:cNvSpPr>
          <p:nvPr>
            <p:ph sz="half" idx="1"/>
          </p:nvPr>
        </p:nvSpPr>
        <p:spPr>
          <a:xfrm>
            <a:off x="0" y="678426"/>
            <a:ext cx="5810863" cy="6046839"/>
          </a:xfrm>
        </p:spPr>
        <p:txBody>
          <a:bodyPr>
            <a:normAutofit/>
          </a:bodyPr>
          <a:lstStyle/>
          <a:p>
            <a:pPr algn="just"/>
            <a:r>
              <a:rPr lang="en-US" sz="3200" b="1" dirty="0" err="1">
                <a:effectLst/>
                <a:latin typeface="Times New Roman" panose="02020603050405020304" pitchFamily="18" charset="0"/>
                <a:ea typeface="Calibri" panose="020F0502020204030204" pitchFamily="34" charset="0"/>
              </a:rPr>
              <a:t>c.Job</a:t>
            </a:r>
            <a:r>
              <a:rPr lang="en-US" sz="3200" b="1" dirty="0">
                <a:effectLst/>
                <a:latin typeface="Times New Roman" panose="02020603050405020304" pitchFamily="18" charset="0"/>
                <a:ea typeface="Calibri" panose="020F0502020204030204" pitchFamily="34" charset="0"/>
              </a:rPr>
              <a:t> Description.</a:t>
            </a:r>
            <a:r>
              <a:rPr lang="en-US" sz="3200" dirty="0">
                <a:effectLst/>
                <a:latin typeface="Times New Roman" panose="02020603050405020304" pitchFamily="18" charset="0"/>
                <a:ea typeface="Calibri" panose="020F0502020204030204" pitchFamily="34" charset="0"/>
              </a:rPr>
              <a:t> This is an important document, which is descriptive in nature and contains the final statement of the job analysis</a:t>
            </a:r>
          </a:p>
          <a:p>
            <a:pPr algn="just"/>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d.Job</a:t>
            </a:r>
            <a:r>
              <a:rPr lang="en-US" sz="3200" dirty="0">
                <a:effectLst/>
                <a:latin typeface="Times New Roman" panose="02020603050405020304" pitchFamily="18" charset="0"/>
                <a:ea typeface="Calibri" panose="020F0502020204030204" pitchFamily="34" charset="0"/>
              </a:rPr>
              <a:t> description provides information about the scope of job roles, responsibilities and the positioning of the job in the organization</a:t>
            </a:r>
            <a:endParaRPr lang="en-US" sz="3200" dirty="0"/>
          </a:p>
        </p:txBody>
      </p:sp>
      <p:sp>
        <p:nvSpPr>
          <p:cNvPr id="4" name="Content Placeholder 3">
            <a:extLst>
              <a:ext uri="{FF2B5EF4-FFF2-40B4-BE49-F238E27FC236}">
                <a16:creationId xmlns:a16="http://schemas.microsoft.com/office/drawing/2014/main" id="{48607FB1-E2D4-213A-A713-E1F1128D1FC1}"/>
              </a:ext>
            </a:extLst>
          </p:cNvPr>
          <p:cNvSpPr>
            <a:spLocks noGrp="1"/>
          </p:cNvSpPr>
          <p:nvPr>
            <p:ph sz="half" idx="2"/>
          </p:nvPr>
        </p:nvSpPr>
        <p:spPr>
          <a:xfrm>
            <a:off x="5810864" y="678426"/>
            <a:ext cx="6381135" cy="6046839"/>
          </a:xfrm>
        </p:spPr>
        <p:txBody>
          <a:bodyPr>
            <a:normAutofit/>
          </a:bodyPr>
          <a:lstStyle/>
          <a:p>
            <a:pPr algn="just"/>
            <a:r>
              <a:rPr lang="en-US" sz="2800" b="1" dirty="0" err="1">
                <a:latin typeface="Times New Roman" panose="02020603050405020304" pitchFamily="18" charset="0"/>
                <a:ea typeface="Calibri" panose="020F0502020204030204" pitchFamily="34" charset="0"/>
              </a:rPr>
              <a:t>e.</a:t>
            </a:r>
            <a:r>
              <a:rPr lang="en-US" sz="2800" b="1" dirty="0" err="1">
                <a:effectLst/>
                <a:latin typeface="Times New Roman" panose="02020603050405020304" pitchFamily="18" charset="0"/>
                <a:ea typeface="Calibri" panose="020F0502020204030204" pitchFamily="34" charset="0"/>
              </a:rPr>
              <a:t>Job</a:t>
            </a:r>
            <a:r>
              <a:rPr lang="en-US" sz="2800" b="1" dirty="0">
                <a:effectLst/>
                <a:latin typeface="Times New Roman" panose="02020603050405020304" pitchFamily="18" charset="0"/>
                <a:ea typeface="Calibri" panose="020F0502020204030204" pitchFamily="34" charset="0"/>
              </a:rPr>
              <a:t> Specification</a:t>
            </a:r>
            <a:r>
              <a:rPr lang="en-US" sz="2800" dirty="0">
                <a:effectLst/>
                <a:latin typeface="Times New Roman" panose="02020603050405020304" pitchFamily="18" charset="0"/>
                <a:ea typeface="Calibri" panose="020F0502020204030204" pitchFamily="34" charset="0"/>
              </a:rPr>
              <a:t>. This focuses on the specifications of the candidate, whom the HR team is going to hire. </a:t>
            </a:r>
            <a:endParaRPr lang="en-US" sz="2800" dirty="0"/>
          </a:p>
        </p:txBody>
      </p:sp>
    </p:spTree>
    <p:extLst>
      <p:ext uri="{BB962C8B-B14F-4D97-AF65-F5344CB8AC3E}">
        <p14:creationId xmlns:p14="http://schemas.microsoft.com/office/powerpoint/2010/main" val="306612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26FEC-E69B-9688-32B8-4A5688944C90}"/>
              </a:ext>
            </a:extLst>
          </p:cNvPr>
          <p:cNvSpPr>
            <a:spLocks noGrp="1"/>
          </p:cNvSpPr>
          <p:nvPr>
            <p:ph type="title"/>
          </p:nvPr>
        </p:nvSpPr>
        <p:spPr>
          <a:xfrm>
            <a:off x="0" y="0"/>
            <a:ext cx="12192000" cy="1002890"/>
          </a:xfrm>
        </p:spPr>
        <p:txBody>
          <a:bodyPr/>
          <a:lstStyle/>
          <a:p>
            <a:pPr algn="ctr"/>
            <a:r>
              <a:rPr lang="en-US" sz="3600" dirty="0">
                <a:latin typeface="Times New Roman" panose="02020603050405020304" pitchFamily="18" charset="0"/>
                <a:cs typeface="Times New Roman" panose="02020603050405020304" pitchFamily="18" charset="0"/>
              </a:rPr>
              <a:t>Recruitment process</a:t>
            </a:r>
            <a:endParaRPr lang="en-US" dirty="0"/>
          </a:p>
        </p:txBody>
      </p:sp>
      <p:sp>
        <p:nvSpPr>
          <p:cNvPr id="3" name="Content Placeholder 2">
            <a:extLst>
              <a:ext uri="{FF2B5EF4-FFF2-40B4-BE49-F238E27FC236}">
                <a16:creationId xmlns:a16="http://schemas.microsoft.com/office/drawing/2014/main" id="{32438685-E0F5-A872-B843-86D2C105AB84}"/>
              </a:ext>
            </a:extLst>
          </p:cNvPr>
          <p:cNvSpPr>
            <a:spLocks noGrp="1"/>
          </p:cNvSpPr>
          <p:nvPr>
            <p:ph sz="half" idx="1"/>
          </p:nvPr>
        </p:nvSpPr>
        <p:spPr>
          <a:xfrm>
            <a:off x="-1" y="870155"/>
            <a:ext cx="8642553" cy="5987845"/>
          </a:xfrm>
        </p:spPr>
        <p:txBody>
          <a:bodyPr>
            <a:normAutofit/>
          </a:bodyPr>
          <a:lstStyle/>
          <a:p>
            <a:pPr algn="just"/>
            <a:r>
              <a:rPr lang="en-US" sz="2800" b="1" dirty="0" err="1">
                <a:latin typeface="Times New Roman" panose="02020603050405020304" pitchFamily="18" charset="0"/>
                <a:ea typeface="Calibri" panose="020F0502020204030204" pitchFamily="34" charset="0"/>
              </a:rPr>
              <a:t>f.</a:t>
            </a:r>
            <a:r>
              <a:rPr lang="en-US" sz="2800" b="1" dirty="0" err="1">
                <a:effectLst/>
                <a:latin typeface="Times New Roman" panose="02020603050405020304" pitchFamily="18" charset="0"/>
                <a:ea typeface="Calibri" panose="020F0502020204030204" pitchFamily="34" charset="0"/>
              </a:rPr>
              <a:t>Job</a:t>
            </a:r>
            <a:r>
              <a:rPr lang="en-US" sz="2800" b="1" dirty="0">
                <a:effectLst/>
                <a:latin typeface="Times New Roman" panose="02020603050405020304" pitchFamily="18" charset="0"/>
                <a:ea typeface="Calibri" panose="020F0502020204030204" pitchFamily="34" charset="0"/>
              </a:rPr>
              <a:t> Evaluation</a:t>
            </a:r>
            <a:r>
              <a:rPr lang="en-US" sz="2800" dirty="0">
                <a:effectLst/>
                <a:latin typeface="Times New Roman" panose="02020603050405020304" pitchFamily="18" charset="0"/>
                <a:ea typeface="Calibri" panose="020F0502020204030204" pitchFamily="34" charset="0"/>
              </a:rPr>
              <a:t>. This is a comparative process of analyzing, assessing, and determining the relative value/worth of a job in relation to the other jobs in an organization. </a:t>
            </a:r>
          </a:p>
          <a:p>
            <a:pPr algn="just"/>
            <a:r>
              <a:rPr lang="en-US" sz="2800" dirty="0">
                <a:effectLst/>
                <a:latin typeface="Times New Roman" panose="02020603050405020304" pitchFamily="18" charset="0"/>
                <a:ea typeface="Calibri" panose="020F0502020204030204" pitchFamily="34" charset="0"/>
              </a:rPr>
              <a:t>The main objective of job evaluation is to analyze and determine which job commands how much pay</a:t>
            </a:r>
            <a:endParaRPr lang="en-US" sz="2800" dirty="0"/>
          </a:p>
        </p:txBody>
      </p:sp>
      <p:pic>
        <p:nvPicPr>
          <p:cNvPr id="3074" name="Picture 2" descr="Free African American female office worker reading report for Asian male manager while working together in contemporary workspace Stock Photo">
            <a:extLst>
              <a:ext uri="{FF2B5EF4-FFF2-40B4-BE49-F238E27FC236}">
                <a16:creationId xmlns:a16="http://schemas.microsoft.com/office/drawing/2014/main" id="{4640949A-98EE-AAD3-D352-4EC144AA58C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642554" y="870155"/>
            <a:ext cx="3549445" cy="2558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425FBFE-9083-5E7B-A487-1C8B648CD1D8}"/>
              </a:ext>
            </a:extLst>
          </p:cNvPr>
          <p:cNvSpPr txBox="1"/>
          <p:nvPr/>
        </p:nvSpPr>
        <p:spPr>
          <a:xfrm>
            <a:off x="8642553" y="3760839"/>
            <a:ext cx="3549444" cy="600164"/>
          </a:xfrm>
          <a:prstGeom prst="rect">
            <a:avLst/>
          </a:prstGeom>
          <a:noFill/>
        </p:spPr>
        <p:txBody>
          <a:bodyPr wrap="square" rtlCol="0">
            <a:spAutoFit/>
          </a:bodyPr>
          <a:lstStyle/>
          <a:p>
            <a:r>
              <a:rPr lang="en-US" sz="1100" dirty="0"/>
              <a:t>https://www.pexels.com/photo/focused-diverse-coworkers-discussing-business-project-in-office-5668794/</a:t>
            </a:r>
          </a:p>
        </p:txBody>
      </p:sp>
    </p:spTree>
    <p:extLst>
      <p:ext uri="{BB962C8B-B14F-4D97-AF65-F5344CB8AC3E}">
        <p14:creationId xmlns:p14="http://schemas.microsoft.com/office/powerpoint/2010/main" val="32060235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C88FE-19F2-4E6D-00E8-3C22FF86A226}"/>
              </a:ext>
            </a:extLst>
          </p:cNvPr>
          <p:cNvSpPr>
            <a:spLocks noGrp="1"/>
          </p:cNvSpPr>
          <p:nvPr>
            <p:ph type="title"/>
          </p:nvPr>
        </p:nvSpPr>
        <p:spPr>
          <a:xfrm>
            <a:off x="0" y="0"/>
            <a:ext cx="12192000" cy="1017639"/>
          </a:xfrm>
        </p:spPr>
        <p:txBody>
          <a:bodyPr/>
          <a:lstStyle/>
          <a:p>
            <a:pPr algn="ctr"/>
            <a:r>
              <a:rPr lang="en-US" sz="3600" dirty="0">
                <a:latin typeface="Times New Roman" panose="02020603050405020304" pitchFamily="18" charset="0"/>
                <a:cs typeface="Times New Roman" panose="02020603050405020304" pitchFamily="18" charset="0"/>
              </a:rPr>
              <a:t>Recruitment process</a:t>
            </a:r>
            <a:endParaRPr lang="en-US" dirty="0"/>
          </a:p>
        </p:txBody>
      </p:sp>
      <p:sp>
        <p:nvSpPr>
          <p:cNvPr id="3" name="Content Placeholder 2">
            <a:extLst>
              <a:ext uri="{FF2B5EF4-FFF2-40B4-BE49-F238E27FC236}">
                <a16:creationId xmlns:a16="http://schemas.microsoft.com/office/drawing/2014/main" id="{C3E1ED2B-5FF7-5A47-85D6-EF63FF059910}"/>
              </a:ext>
            </a:extLst>
          </p:cNvPr>
          <p:cNvSpPr>
            <a:spLocks noGrp="1"/>
          </p:cNvSpPr>
          <p:nvPr>
            <p:ph sz="half" idx="1"/>
          </p:nvPr>
        </p:nvSpPr>
        <p:spPr>
          <a:xfrm>
            <a:off x="0" y="1017640"/>
            <a:ext cx="8760542" cy="5840360"/>
          </a:xfrm>
        </p:spPr>
        <p:txBody>
          <a:bodyPr/>
          <a:lstStyle/>
          <a:p>
            <a:pPr algn="just"/>
            <a:r>
              <a:rPr lang="en-US" sz="1800" b="1" dirty="0">
                <a:effectLst/>
                <a:latin typeface="Times New Roman" panose="02020603050405020304" pitchFamily="18" charset="0"/>
                <a:ea typeface="Calibri" panose="020F0502020204030204" pitchFamily="34" charset="0"/>
              </a:rPr>
              <a:t>2. </a:t>
            </a:r>
            <a:r>
              <a:rPr lang="en-US" sz="3200" b="1" dirty="0">
                <a:effectLst/>
                <a:latin typeface="Times New Roman" panose="02020603050405020304" pitchFamily="18" charset="0"/>
                <a:ea typeface="Calibri" panose="020F0502020204030204" pitchFamily="34" charset="0"/>
              </a:rPr>
              <a:t>Recruitment strategy </a:t>
            </a:r>
            <a:r>
              <a:rPr lang="en-US" sz="3200" dirty="0">
                <a:effectLst/>
                <a:latin typeface="Times New Roman" panose="02020603050405020304" pitchFamily="18" charset="0"/>
                <a:ea typeface="Calibri" panose="020F0502020204030204" pitchFamily="34" charset="0"/>
              </a:rPr>
              <a:t>is the second step of the recruitment process, where a strategy is prepared for hiring the resources</a:t>
            </a:r>
          </a:p>
          <a:p>
            <a:pPr marR="0" algn="just">
              <a:lnSpc>
                <a:spcPct val="107000"/>
              </a:lnSpc>
              <a:spcBef>
                <a:spcPts val="0"/>
              </a:spcBef>
              <a:spcAft>
                <a:spcPts val="800"/>
              </a:spcAft>
              <a:buFont typeface="Wingdings" panose="05000000000000000000" pitchFamily="2" charset="2"/>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Make or buy employees </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R="0" algn="just">
              <a:lnSpc>
                <a:spcPct val="107000"/>
              </a:lnSpc>
              <a:spcBef>
                <a:spcPts val="0"/>
              </a:spcBef>
              <a:spcAft>
                <a:spcPts val="800"/>
              </a:spcAft>
              <a:buFont typeface="Wingdings" panose="05000000000000000000" pitchFamily="2" charset="2"/>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Types of recruitment </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114300" marR="0" indent="-457200" algn="just">
              <a:lnSpc>
                <a:spcPct val="107000"/>
              </a:lnSpc>
              <a:spcBef>
                <a:spcPts val="0"/>
              </a:spcBef>
              <a:spcAft>
                <a:spcPts val="800"/>
              </a:spcAft>
              <a:buFont typeface="Wingdings" panose="05000000000000000000" pitchFamily="2" charset="2"/>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Geographical area </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R="0" algn="just">
              <a:lnSpc>
                <a:spcPct val="107000"/>
              </a:lnSpc>
              <a:spcBef>
                <a:spcPts val="0"/>
              </a:spcBef>
              <a:spcAft>
                <a:spcPts val="800"/>
              </a:spcAft>
              <a:buFont typeface="Wingdings" panose="05000000000000000000" pitchFamily="2" charset="2"/>
              <a:buChar char="§"/>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Recruitment sources </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4098" name="Picture 2" descr="Free Man and Woman Looking at the Screen of a Tablet Stock Photo">
            <a:extLst>
              <a:ext uri="{FF2B5EF4-FFF2-40B4-BE49-F238E27FC236}">
                <a16:creationId xmlns:a16="http://schemas.microsoft.com/office/drawing/2014/main" id="{ECAA1069-D3E4-A4F3-464C-1D3904528B4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760542" y="1017639"/>
            <a:ext cx="3431458" cy="241136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6ACB027-F523-F4C2-16F1-84F7BA7FE8AD}"/>
              </a:ext>
            </a:extLst>
          </p:cNvPr>
          <p:cNvSpPr txBox="1"/>
          <p:nvPr/>
        </p:nvSpPr>
        <p:spPr>
          <a:xfrm>
            <a:off x="8760542" y="3672348"/>
            <a:ext cx="3431458" cy="430887"/>
          </a:xfrm>
          <a:prstGeom prst="rect">
            <a:avLst/>
          </a:prstGeom>
          <a:noFill/>
        </p:spPr>
        <p:txBody>
          <a:bodyPr wrap="square" rtlCol="0">
            <a:spAutoFit/>
          </a:bodyPr>
          <a:lstStyle/>
          <a:p>
            <a:r>
              <a:rPr lang="en-US" sz="1100" dirty="0"/>
              <a:t>https://www.pexels.com/photo/man-and-woman-looking-at-the-screen-of-a-tablet-7643868/</a:t>
            </a:r>
          </a:p>
        </p:txBody>
      </p:sp>
    </p:spTree>
    <p:extLst>
      <p:ext uri="{BB962C8B-B14F-4D97-AF65-F5344CB8AC3E}">
        <p14:creationId xmlns:p14="http://schemas.microsoft.com/office/powerpoint/2010/main" val="19265605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595E5-5B28-242D-56CB-9F716CCE8DFA}"/>
              </a:ext>
            </a:extLst>
          </p:cNvPr>
          <p:cNvSpPr>
            <a:spLocks noGrp="1"/>
          </p:cNvSpPr>
          <p:nvPr>
            <p:ph type="title"/>
          </p:nvPr>
        </p:nvSpPr>
        <p:spPr>
          <a:xfrm>
            <a:off x="0" y="1"/>
            <a:ext cx="12192000" cy="899652"/>
          </a:xfrm>
        </p:spPr>
        <p:txBody>
          <a:bodyPr/>
          <a:lstStyle/>
          <a:p>
            <a:pPr algn="ctr"/>
            <a:r>
              <a:rPr lang="en-US" sz="3600" b="1" dirty="0">
                <a:effectLst/>
                <a:latin typeface="Times New Roman" panose="02020603050405020304" pitchFamily="18" charset="0"/>
                <a:ea typeface="Calibri" panose="020F0502020204030204" pitchFamily="34" charset="0"/>
              </a:rPr>
              <a:t>Recruitment strategy</a:t>
            </a:r>
            <a:endParaRPr lang="en-US" dirty="0"/>
          </a:p>
        </p:txBody>
      </p:sp>
      <p:sp>
        <p:nvSpPr>
          <p:cNvPr id="3" name="Content Placeholder 2">
            <a:extLst>
              <a:ext uri="{FF2B5EF4-FFF2-40B4-BE49-F238E27FC236}">
                <a16:creationId xmlns:a16="http://schemas.microsoft.com/office/drawing/2014/main" id="{57FA4DB3-FA27-7570-B014-298E3DDF6AC9}"/>
              </a:ext>
            </a:extLst>
          </p:cNvPr>
          <p:cNvSpPr>
            <a:spLocks noGrp="1"/>
          </p:cNvSpPr>
          <p:nvPr>
            <p:ph idx="1"/>
          </p:nvPr>
        </p:nvSpPr>
        <p:spPr>
          <a:xfrm>
            <a:off x="0" y="1106129"/>
            <a:ext cx="12192000" cy="5751871"/>
          </a:xfrm>
        </p:spPr>
        <p:txBody>
          <a:bodyPr/>
          <a:lstStyle/>
          <a:p>
            <a:pPr marL="0" marR="0" algn="just">
              <a:lnSpc>
                <a:spcPct val="107000"/>
              </a:lnSpc>
              <a:spcBef>
                <a:spcPts val="0"/>
              </a:spcBef>
              <a:spcAft>
                <a:spcPts val="80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The steps involved in developing a recruitment strategy include: </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Setting up a board team </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Analyzing HR strategy </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Collection of available data </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Analyzing the collected data </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Setting the recruitment strategy</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809317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A670C-A41A-59BC-F95C-3C8E5F06EC0B}"/>
              </a:ext>
            </a:extLst>
          </p:cNvPr>
          <p:cNvSpPr>
            <a:spLocks noGrp="1"/>
          </p:cNvSpPr>
          <p:nvPr>
            <p:ph type="title"/>
          </p:nvPr>
        </p:nvSpPr>
        <p:spPr>
          <a:xfrm>
            <a:off x="0" y="0"/>
            <a:ext cx="12192000" cy="1120877"/>
          </a:xfrm>
        </p:spPr>
        <p:txBody>
          <a:bodyPr>
            <a:normAutofit/>
          </a:bodyPr>
          <a:lstStyle/>
          <a:p>
            <a:pPr algn="ct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3. Searching for the right candidates</a:t>
            </a:r>
            <a:br>
              <a:rPr lang="en-US" sz="3200" dirty="0">
                <a:effectLst/>
                <a:latin typeface="Calibri" panose="020F0502020204030204" pitchFamily="34" charset="0"/>
                <a:ea typeface="Calibri" panose="020F0502020204030204" pitchFamily="34" charset="0"/>
                <a:cs typeface="Times New Roman" panose="02020603050405020304" pitchFamily="18" charset="0"/>
              </a:rPr>
            </a:br>
            <a:endParaRPr lang="en-US" sz="3200" dirty="0"/>
          </a:p>
        </p:txBody>
      </p:sp>
      <p:sp>
        <p:nvSpPr>
          <p:cNvPr id="3" name="Content Placeholder 2">
            <a:extLst>
              <a:ext uri="{FF2B5EF4-FFF2-40B4-BE49-F238E27FC236}">
                <a16:creationId xmlns:a16="http://schemas.microsoft.com/office/drawing/2014/main" id="{5533E6B8-A417-02F4-6823-E7D42DE7C273}"/>
              </a:ext>
            </a:extLst>
          </p:cNvPr>
          <p:cNvSpPr>
            <a:spLocks noGrp="1"/>
          </p:cNvSpPr>
          <p:nvPr>
            <p:ph sz="half" idx="1"/>
          </p:nvPr>
        </p:nvSpPr>
        <p:spPr>
          <a:xfrm>
            <a:off x="0" y="929148"/>
            <a:ext cx="5501148" cy="5928852"/>
          </a:xfrm>
        </p:spPr>
        <p:txBody>
          <a:bodyPr>
            <a:normAutofit/>
          </a:bodyPr>
          <a:lstStyle/>
          <a:p>
            <a:pPr algn="just"/>
            <a:r>
              <a:rPr lang="en-US" sz="2400" dirty="0">
                <a:effectLst/>
                <a:latin typeface="Times New Roman" panose="02020603050405020304" pitchFamily="18" charset="0"/>
                <a:ea typeface="Calibri" panose="020F0502020204030204" pitchFamily="34" charset="0"/>
              </a:rPr>
              <a:t>Searching is the process of recruitment where the resources are sourced depending upon the requirement of the job. After the recruitment strategy is done, the searching of candidates will be initialized</a:t>
            </a:r>
          </a:p>
          <a:p>
            <a:pPr marL="0" indent="0" algn="just">
              <a:buNone/>
            </a:pPr>
            <a:r>
              <a:rPr lang="en-US" sz="2800" dirty="0">
                <a:effectLst/>
                <a:latin typeface="Times New Roman" panose="02020603050405020304" pitchFamily="18" charset="0"/>
                <a:ea typeface="Calibri" panose="020F0502020204030204" pitchFamily="34" charset="0"/>
              </a:rPr>
              <a:t>This process consists of two steps:</a:t>
            </a:r>
          </a:p>
          <a:p>
            <a:pPr marL="0" indent="0" algn="just">
              <a:buNone/>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Source activation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Once the line manager verifies and permits the existence of the vacancy, the search for candidates starts.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endParaRPr lang="en-US" sz="2400" dirty="0"/>
          </a:p>
        </p:txBody>
      </p:sp>
      <p:sp>
        <p:nvSpPr>
          <p:cNvPr id="4" name="Content Placeholder 3">
            <a:extLst>
              <a:ext uri="{FF2B5EF4-FFF2-40B4-BE49-F238E27FC236}">
                <a16:creationId xmlns:a16="http://schemas.microsoft.com/office/drawing/2014/main" id="{19F4080A-70F5-58BD-EB3E-C6D713584367}"/>
              </a:ext>
            </a:extLst>
          </p:cNvPr>
          <p:cNvSpPr>
            <a:spLocks noGrp="1"/>
          </p:cNvSpPr>
          <p:nvPr>
            <p:ph sz="half" idx="2"/>
          </p:nvPr>
        </p:nvSpPr>
        <p:spPr>
          <a:xfrm>
            <a:off x="5501148" y="811161"/>
            <a:ext cx="6690852" cy="6046839"/>
          </a:xfrm>
        </p:spPr>
        <p:txBody>
          <a:bodyPr>
            <a:normAutofit/>
          </a:bodyPr>
          <a:lstStyle/>
          <a:p>
            <a:pPr algn="just"/>
            <a:r>
              <a:rPr lang="en-US" sz="2800" b="1" dirty="0">
                <a:effectLst/>
                <a:latin typeface="Times New Roman" panose="02020603050405020304" pitchFamily="18" charset="0"/>
                <a:ea typeface="Calibri" panose="020F0502020204030204" pitchFamily="34" charset="0"/>
              </a:rPr>
              <a:t>Selling</a:t>
            </a:r>
            <a:r>
              <a:rPr lang="en-US" sz="2800" dirty="0">
                <a:effectLst/>
                <a:latin typeface="Times New Roman" panose="02020603050405020304" pitchFamily="18" charset="0"/>
                <a:ea typeface="Calibri" panose="020F0502020204030204" pitchFamily="34" charset="0"/>
              </a:rPr>
              <a:t>: Here, the organization selects the media through which the communication of vacancies reaches the prospective</a:t>
            </a:r>
            <a:endParaRPr lang="en-US" sz="2800" dirty="0"/>
          </a:p>
        </p:txBody>
      </p:sp>
    </p:spTree>
    <p:extLst>
      <p:ext uri="{BB962C8B-B14F-4D97-AF65-F5344CB8AC3E}">
        <p14:creationId xmlns:p14="http://schemas.microsoft.com/office/powerpoint/2010/main" val="21342628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B5CE3-9FB1-E590-B1BC-3F9BE4F3E721}"/>
              </a:ext>
            </a:extLst>
          </p:cNvPr>
          <p:cNvSpPr>
            <a:spLocks noGrp="1"/>
          </p:cNvSpPr>
          <p:nvPr>
            <p:ph type="title"/>
          </p:nvPr>
        </p:nvSpPr>
        <p:spPr>
          <a:xfrm>
            <a:off x="0" y="0"/>
            <a:ext cx="12192000" cy="816638"/>
          </a:xfrm>
        </p:spPr>
        <p:txBody>
          <a:bodyPr>
            <a:normAutofit/>
          </a:bodyPr>
          <a:lstStyle/>
          <a:p>
            <a:pPr algn="ct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3. Searching for the right candidates</a:t>
            </a:r>
            <a:endParaRPr lang="en-US" sz="3200" dirty="0"/>
          </a:p>
        </p:txBody>
      </p:sp>
      <p:sp>
        <p:nvSpPr>
          <p:cNvPr id="3" name="Content Placeholder 2">
            <a:extLst>
              <a:ext uri="{FF2B5EF4-FFF2-40B4-BE49-F238E27FC236}">
                <a16:creationId xmlns:a16="http://schemas.microsoft.com/office/drawing/2014/main" id="{129EEA1F-2AED-7076-630D-96DB23ECF0C0}"/>
              </a:ext>
            </a:extLst>
          </p:cNvPr>
          <p:cNvSpPr>
            <a:spLocks noGrp="1"/>
          </p:cNvSpPr>
          <p:nvPr>
            <p:ph sz="half" idx="1"/>
          </p:nvPr>
        </p:nvSpPr>
        <p:spPr>
          <a:xfrm>
            <a:off x="0" y="816638"/>
            <a:ext cx="9040760" cy="6041361"/>
          </a:xfrm>
        </p:spPr>
        <p:txBody>
          <a:bodyPr>
            <a:normAutofit/>
          </a:bodyPr>
          <a:lstStyle/>
          <a:p>
            <a:pPr marL="0" marR="0" indent="0" algn="just">
              <a:lnSpc>
                <a:spcPct val="107000"/>
              </a:lnSpc>
              <a:spcBef>
                <a:spcPts val="0"/>
              </a:spcBef>
              <a:spcAft>
                <a:spcPts val="800"/>
              </a:spcAft>
              <a:buNone/>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Internal Sources</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-Internal sources of recruitment refer to hiring employees within the organization through: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Promotions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Transfers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Former Employees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Internal Advertisements (Job Posting)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Employee Referrals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dirty="0">
                <a:effectLst/>
                <a:latin typeface="Times New Roman" panose="02020603050405020304" pitchFamily="18" charset="0"/>
                <a:ea typeface="Calibri" panose="020F0502020204030204" pitchFamily="34" charset="0"/>
              </a:rPr>
              <a:t> Previous Applicants</a:t>
            </a:r>
            <a:endParaRPr lang="en-US" sz="2800" dirty="0"/>
          </a:p>
        </p:txBody>
      </p:sp>
      <p:pic>
        <p:nvPicPr>
          <p:cNvPr id="5122" name="Picture 2" descr="Free Business Women Having a Meeting Inside the Office Stock Photo">
            <a:extLst>
              <a:ext uri="{FF2B5EF4-FFF2-40B4-BE49-F238E27FC236}">
                <a16:creationId xmlns:a16="http://schemas.microsoft.com/office/drawing/2014/main" id="{32351AC7-C4F5-7144-366F-B6749B8FB76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040761" y="815975"/>
            <a:ext cx="3151238" cy="287112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5D7C12E-02CF-F3E1-EB10-92CB369F6AC7}"/>
              </a:ext>
            </a:extLst>
          </p:cNvPr>
          <p:cNvSpPr txBox="1"/>
          <p:nvPr/>
        </p:nvSpPr>
        <p:spPr>
          <a:xfrm>
            <a:off x="9040760" y="3986877"/>
            <a:ext cx="3151240" cy="600164"/>
          </a:xfrm>
          <a:prstGeom prst="rect">
            <a:avLst/>
          </a:prstGeom>
          <a:noFill/>
        </p:spPr>
        <p:txBody>
          <a:bodyPr wrap="square" rtlCol="0">
            <a:spAutoFit/>
          </a:bodyPr>
          <a:lstStyle/>
          <a:p>
            <a:r>
              <a:rPr lang="en-US" sz="1100" dirty="0"/>
              <a:t>https://www.pexels.com/photo/business-women-having-a-meeting-inside-the-office-8424584/</a:t>
            </a:r>
          </a:p>
        </p:txBody>
      </p:sp>
    </p:spTree>
    <p:extLst>
      <p:ext uri="{BB962C8B-B14F-4D97-AF65-F5344CB8AC3E}">
        <p14:creationId xmlns:p14="http://schemas.microsoft.com/office/powerpoint/2010/main" val="15913412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7C139-3E5D-0418-5EB4-AF0598EF4954}"/>
              </a:ext>
            </a:extLst>
          </p:cNvPr>
          <p:cNvSpPr>
            <a:spLocks noGrp="1"/>
          </p:cNvSpPr>
          <p:nvPr>
            <p:ph type="title"/>
          </p:nvPr>
        </p:nvSpPr>
        <p:spPr>
          <a:xfrm>
            <a:off x="0" y="0"/>
            <a:ext cx="12192000" cy="816638"/>
          </a:xfrm>
        </p:spPr>
        <p:txBody>
          <a:bodyPr/>
          <a:lstStyle/>
          <a:p>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3. Searching for the right candidates</a:t>
            </a:r>
            <a:endParaRPr lang="en-US" dirty="0"/>
          </a:p>
        </p:txBody>
      </p:sp>
      <p:sp>
        <p:nvSpPr>
          <p:cNvPr id="3" name="Content Placeholder 2">
            <a:extLst>
              <a:ext uri="{FF2B5EF4-FFF2-40B4-BE49-F238E27FC236}">
                <a16:creationId xmlns:a16="http://schemas.microsoft.com/office/drawing/2014/main" id="{FE093707-2825-70E1-0F72-28FE7ECFCDA4}"/>
              </a:ext>
            </a:extLst>
          </p:cNvPr>
          <p:cNvSpPr>
            <a:spLocks noGrp="1"/>
          </p:cNvSpPr>
          <p:nvPr>
            <p:ph idx="1"/>
          </p:nvPr>
        </p:nvSpPr>
        <p:spPr>
          <a:xfrm>
            <a:off x="0" y="693174"/>
            <a:ext cx="12192000" cy="6164825"/>
          </a:xfrm>
        </p:spPr>
        <p:txBody>
          <a:bodyPr/>
          <a:lstStyle/>
          <a:p>
            <a:pPr marL="0" marR="0" indent="0" algn="just">
              <a:lnSpc>
                <a:spcPct val="107000"/>
              </a:lnSpc>
              <a:spcBef>
                <a:spcPts val="0"/>
              </a:spcBef>
              <a:spcAft>
                <a:spcPts val="800"/>
              </a:spcAft>
              <a:buNone/>
            </a:pP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External sources</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of recruitment refer to hiring employees outside the organization through: </a:t>
            </a:r>
          </a:p>
          <a:p>
            <a:pPr marL="0" marR="0" indent="0" algn="just">
              <a:lnSpc>
                <a:spcPct val="107000"/>
              </a:lnSpc>
              <a:spcBef>
                <a:spcPts val="0"/>
              </a:spcBef>
              <a:spcAft>
                <a:spcPts val="800"/>
              </a:spcAft>
              <a:buNone/>
            </a:pPr>
            <a:r>
              <a:rPr lang="en-US" sz="32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Direct Recruitment </a:t>
            </a:r>
          </a:p>
          <a:p>
            <a:pPr marL="0" marR="0" indent="0" algn="just">
              <a:lnSpc>
                <a:spcPct val="107000"/>
              </a:lnSpc>
              <a:spcBef>
                <a:spcPts val="0"/>
              </a:spcBef>
              <a:spcAft>
                <a:spcPts val="800"/>
              </a:spcAft>
              <a:buNone/>
            </a:pPr>
            <a:r>
              <a:rPr lang="en-US" sz="32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Employment Exchanges </a:t>
            </a:r>
          </a:p>
          <a:p>
            <a:pPr marL="0" marR="0" indent="0" algn="just">
              <a:lnSpc>
                <a:spcPct val="107000"/>
              </a:lnSpc>
              <a:spcBef>
                <a:spcPts val="0"/>
              </a:spcBef>
              <a:spcAft>
                <a:spcPts val="800"/>
              </a:spcAft>
              <a:buNone/>
            </a:pPr>
            <a:r>
              <a:rPr lang="en-US" sz="32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Employment Agencies </a:t>
            </a:r>
          </a:p>
          <a:p>
            <a:pPr marL="0" marR="0" indent="0" algn="just">
              <a:lnSpc>
                <a:spcPct val="107000"/>
              </a:lnSpc>
              <a:spcBef>
                <a:spcPts val="0"/>
              </a:spcBef>
              <a:spcAft>
                <a:spcPts val="800"/>
              </a:spcAft>
              <a:buNone/>
            </a:pPr>
            <a:r>
              <a:rPr lang="en-US" sz="32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Advertisements </a:t>
            </a:r>
          </a:p>
          <a:p>
            <a:pPr marL="0" marR="0" indent="0" algn="just">
              <a:lnSpc>
                <a:spcPct val="107000"/>
              </a:lnSpc>
              <a:spcBef>
                <a:spcPts val="0"/>
              </a:spcBef>
              <a:spcAft>
                <a:spcPts val="800"/>
              </a:spcAft>
              <a:buNone/>
            </a:pPr>
            <a:r>
              <a:rPr lang="en-US" sz="32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Professional Associations </a:t>
            </a:r>
          </a:p>
          <a:p>
            <a:pPr marL="0" marR="0" indent="0" algn="just">
              <a:lnSpc>
                <a:spcPct val="107000"/>
              </a:lnSpc>
              <a:spcBef>
                <a:spcPts val="0"/>
              </a:spcBef>
              <a:spcAft>
                <a:spcPts val="800"/>
              </a:spcAft>
              <a:buNone/>
            </a:pPr>
            <a:r>
              <a:rPr lang="en-US" sz="32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Campus Recruitment </a:t>
            </a:r>
          </a:p>
          <a:p>
            <a:pPr marL="0" marR="0" indent="0" algn="just">
              <a:lnSpc>
                <a:spcPct val="107000"/>
              </a:lnSpc>
              <a:spcBef>
                <a:spcPts val="0"/>
              </a:spcBef>
              <a:spcAft>
                <a:spcPts val="800"/>
              </a:spcAft>
              <a:buNone/>
            </a:pPr>
            <a:r>
              <a:rPr lang="en-US" sz="32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Word of Mouth</a:t>
            </a:r>
          </a:p>
          <a:p>
            <a:endParaRPr lang="en-US" dirty="0"/>
          </a:p>
        </p:txBody>
      </p:sp>
    </p:spTree>
    <p:extLst>
      <p:ext uri="{BB962C8B-B14F-4D97-AF65-F5344CB8AC3E}">
        <p14:creationId xmlns:p14="http://schemas.microsoft.com/office/powerpoint/2010/main" val="33173128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C096B-63A5-09DB-BDA9-857F04989B62}"/>
              </a:ext>
            </a:extLst>
          </p:cNvPr>
          <p:cNvSpPr>
            <a:spLocks noGrp="1"/>
          </p:cNvSpPr>
          <p:nvPr>
            <p:ph type="title"/>
          </p:nvPr>
        </p:nvSpPr>
        <p:spPr>
          <a:xfrm>
            <a:off x="0" y="0"/>
            <a:ext cx="12192000" cy="816638"/>
          </a:xfrm>
        </p:spPr>
        <p:txBody>
          <a:bodyPr>
            <a:noAutofit/>
          </a:bodyPr>
          <a:lstStyle/>
          <a:p>
            <a:pPr algn="ct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4.Screening/Shortlisting</a:t>
            </a:r>
            <a:br>
              <a:rPr lang="en-US" sz="3200" dirty="0">
                <a:effectLst/>
                <a:latin typeface="Calibri" panose="020F0502020204030204" pitchFamily="34" charset="0"/>
                <a:ea typeface="Calibri" panose="020F0502020204030204" pitchFamily="34" charset="0"/>
                <a:cs typeface="Times New Roman" panose="02020603050405020304" pitchFamily="18" charset="0"/>
              </a:rPr>
            </a:br>
            <a:endParaRPr lang="en-US" sz="3200" dirty="0"/>
          </a:p>
        </p:txBody>
      </p:sp>
      <p:sp>
        <p:nvSpPr>
          <p:cNvPr id="3" name="Content Placeholder 2">
            <a:extLst>
              <a:ext uri="{FF2B5EF4-FFF2-40B4-BE49-F238E27FC236}">
                <a16:creationId xmlns:a16="http://schemas.microsoft.com/office/drawing/2014/main" id="{E24A9D9D-AB8B-EDEB-FE4D-4D42D1964B5C}"/>
              </a:ext>
            </a:extLst>
          </p:cNvPr>
          <p:cNvSpPr>
            <a:spLocks noGrp="1"/>
          </p:cNvSpPr>
          <p:nvPr>
            <p:ph sz="half" idx="1"/>
          </p:nvPr>
        </p:nvSpPr>
        <p:spPr>
          <a:xfrm>
            <a:off x="0" y="816638"/>
            <a:ext cx="9217741" cy="6041362"/>
          </a:xfrm>
        </p:spPr>
        <p:txBody>
          <a:bodyPr>
            <a:normAutofit/>
          </a:bodyPr>
          <a:lstStyle/>
          <a:p>
            <a:pPr marL="0" indent="0">
              <a:buNone/>
            </a:pPr>
            <a:r>
              <a:rPr lang="en-US" sz="2800" dirty="0">
                <a:effectLst/>
                <a:latin typeface="Times New Roman" panose="02020603050405020304" pitchFamily="18" charset="0"/>
                <a:ea typeface="Calibri" panose="020F0502020204030204" pitchFamily="34" charset="0"/>
              </a:rPr>
              <a:t>Screening starts after completion of the process of sourcing the candidates. Screening is the process of filtering the applications of the candidates for further selection process</a:t>
            </a:r>
          </a:p>
          <a:p>
            <a:pPr marL="0" indent="0">
              <a:buNone/>
            </a:pPr>
            <a:r>
              <a:rPr lang="en-US" sz="2800" dirty="0">
                <a:effectLst/>
                <a:latin typeface="Times New Roman" panose="02020603050405020304" pitchFamily="18" charset="0"/>
                <a:ea typeface="Calibri" panose="020F0502020204030204" pitchFamily="34" charset="0"/>
              </a:rPr>
              <a:t>The screening process of recruitment consists of three steps</a:t>
            </a:r>
          </a:p>
          <a:p>
            <a:pPr>
              <a:buFont typeface="Wingdings" panose="05000000000000000000" pitchFamily="2" charset="2"/>
              <a:buChar char="§"/>
            </a:pPr>
            <a:r>
              <a:rPr lang="en-US" sz="2800" dirty="0">
                <a:effectLst/>
                <a:latin typeface="Times New Roman" panose="02020603050405020304" pitchFamily="18" charset="0"/>
                <a:ea typeface="Calibri" panose="020F0502020204030204" pitchFamily="34" charset="0"/>
              </a:rPr>
              <a:t>Reviewing of Resumes and Cover Letters</a:t>
            </a:r>
          </a:p>
          <a:p>
            <a:pPr>
              <a:buFont typeface="Wingdings" panose="05000000000000000000" pitchFamily="2" charset="2"/>
              <a:buChar char="§"/>
            </a:pPr>
            <a:r>
              <a:rPr lang="en-US" sz="2800" dirty="0">
                <a:effectLst/>
                <a:latin typeface="Times New Roman" panose="02020603050405020304" pitchFamily="18" charset="0"/>
                <a:ea typeface="Calibri" panose="020F0502020204030204" pitchFamily="34" charset="0"/>
              </a:rPr>
              <a:t>Conducting Telephonic or Video Interview</a:t>
            </a:r>
          </a:p>
          <a:p>
            <a:pPr>
              <a:buFont typeface="Wingdings" panose="05000000000000000000" pitchFamily="2" charset="2"/>
              <a:buChar char="§"/>
            </a:pPr>
            <a:r>
              <a:rPr lang="en-US" sz="2800" dirty="0">
                <a:effectLst/>
                <a:latin typeface="Times New Roman" panose="02020603050405020304" pitchFamily="18" charset="0"/>
                <a:ea typeface="Calibri" panose="020F0502020204030204" pitchFamily="34" charset="0"/>
              </a:rPr>
              <a:t>Identifying the top candidates</a:t>
            </a:r>
            <a:endParaRPr lang="en-US" sz="2800" dirty="0"/>
          </a:p>
        </p:txBody>
      </p:sp>
      <p:pic>
        <p:nvPicPr>
          <p:cNvPr id="6146" name="Picture 2" descr="Free Business Women Having a Meeting Inside the Office Stock Photo">
            <a:extLst>
              <a:ext uri="{FF2B5EF4-FFF2-40B4-BE49-F238E27FC236}">
                <a16:creationId xmlns:a16="http://schemas.microsoft.com/office/drawing/2014/main" id="{7E9A2BF7-C907-86BD-30DE-B7DDF4CB8FE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217742" y="815976"/>
            <a:ext cx="2974257" cy="29596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6C893D3-AFAA-3273-2006-9E4E28632D08}"/>
              </a:ext>
            </a:extLst>
          </p:cNvPr>
          <p:cNvSpPr txBox="1"/>
          <p:nvPr/>
        </p:nvSpPr>
        <p:spPr>
          <a:xfrm>
            <a:off x="9217742" y="3898388"/>
            <a:ext cx="2974258" cy="600164"/>
          </a:xfrm>
          <a:prstGeom prst="rect">
            <a:avLst/>
          </a:prstGeom>
          <a:noFill/>
        </p:spPr>
        <p:txBody>
          <a:bodyPr wrap="square" rtlCol="0">
            <a:spAutoFit/>
          </a:bodyPr>
          <a:lstStyle/>
          <a:p>
            <a:r>
              <a:rPr lang="en-US" sz="1100" dirty="0"/>
              <a:t>https://www.pexels.com/photo/business-women-having-a-meeting-inside-the-office-8424528/</a:t>
            </a:r>
          </a:p>
        </p:txBody>
      </p:sp>
    </p:spTree>
    <p:extLst>
      <p:ext uri="{BB962C8B-B14F-4D97-AF65-F5344CB8AC3E}">
        <p14:creationId xmlns:p14="http://schemas.microsoft.com/office/powerpoint/2010/main" val="18037861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5FF48-3D65-FE20-1C9D-FB750ED0E755}"/>
              </a:ext>
            </a:extLst>
          </p:cNvPr>
          <p:cNvSpPr>
            <a:spLocks noGrp="1"/>
          </p:cNvSpPr>
          <p:nvPr>
            <p:ph type="title"/>
          </p:nvPr>
        </p:nvSpPr>
        <p:spPr>
          <a:xfrm>
            <a:off x="0" y="0"/>
            <a:ext cx="12192000" cy="1017639"/>
          </a:xfrm>
        </p:spPr>
        <p:txBody>
          <a:bodyPr>
            <a:normAutofit/>
          </a:bodyPr>
          <a:lstStyle/>
          <a:p>
            <a:pPr algn="ctr"/>
            <a:r>
              <a:rPr lang="en-US" sz="3200" b="1" dirty="0">
                <a:effectLst/>
                <a:latin typeface="Times New Roman" panose="02020603050405020304" pitchFamily="18" charset="0"/>
                <a:ea typeface="Calibri" panose="020F0502020204030204" pitchFamily="34" charset="0"/>
              </a:rPr>
              <a:t>Evaluation and Control</a:t>
            </a:r>
            <a:endParaRPr lang="en-US" sz="3200" dirty="0"/>
          </a:p>
        </p:txBody>
      </p:sp>
      <p:sp>
        <p:nvSpPr>
          <p:cNvPr id="3" name="Content Placeholder 2">
            <a:extLst>
              <a:ext uri="{FF2B5EF4-FFF2-40B4-BE49-F238E27FC236}">
                <a16:creationId xmlns:a16="http://schemas.microsoft.com/office/drawing/2014/main" id="{B79BB22B-3D0D-5A77-99BC-FCA246D5FA1A}"/>
              </a:ext>
            </a:extLst>
          </p:cNvPr>
          <p:cNvSpPr>
            <a:spLocks noGrp="1"/>
          </p:cNvSpPr>
          <p:nvPr>
            <p:ph sz="half" idx="1"/>
          </p:nvPr>
        </p:nvSpPr>
        <p:spPr>
          <a:xfrm>
            <a:off x="0" y="840658"/>
            <a:ext cx="6740012" cy="6017341"/>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costs incurred in the recruitment process are to be evaluated and controlled effectively.</a:t>
            </a:r>
          </a:p>
          <a:p>
            <a:pPr marL="0" indent="0" algn="just">
              <a:buNone/>
            </a:pPr>
            <a:r>
              <a:rPr lang="en-US" sz="2400" dirty="0">
                <a:effectLst/>
                <a:latin typeface="Times New Roman" panose="02020603050405020304" pitchFamily="18" charset="0"/>
                <a:ea typeface="Calibri" panose="020F0502020204030204" pitchFamily="34" charset="0"/>
              </a:rPr>
              <a:t>These include the following: </a:t>
            </a:r>
          </a:p>
          <a:p>
            <a:pPr marR="0" algn="just">
              <a:lnSpc>
                <a:spcPct val="107000"/>
              </a:lnSpc>
              <a:spcBef>
                <a:spcPts val="0"/>
              </a:spcBef>
              <a:spcAft>
                <a:spcPts val="800"/>
              </a:spcAf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Salaries to the Recruiters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R="0" algn="just">
              <a:lnSpc>
                <a:spcPct val="107000"/>
              </a:lnSpc>
              <a:spcBef>
                <a:spcPts val="0"/>
              </a:spcBef>
              <a:spcAft>
                <a:spcPts val="800"/>
              </a:spcAf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Advertisements cost and other costs incurred in recruitment methods, i.e., agency fees.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R="0" algn="just">
              <a:lnSpc>
                <a:spcPct val="107000"/>
              </a:lnSpc>
              <a:spcBef>
                <a:spcPts val="0"/>
              </a:spcBef>
              <a:spcAft>
                <a:spcPts val="800"/>
              </a:spcAf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Administrative expenses and Recruitment overheads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US" sz="2400" dirty="0"/>
          </a:p>
        </p:txBody>
      </p:sp>
      <p:sp>
        <p:nvSpPr>
          <p:cNvPr id="4" name="Content Placeholder 3">
            <a:extLst>
              <a:ext uri="{FF2B5EF4-FFF2-40B4-BE49-F238E27FC236}">
                <a16:creationId xmlns:a16="http://schemas.microsoft.com/office/drawing/2014/main" id="{A2BD843E-4378-6E22-52D2-0A9D71FEBF3A}"/>
              </a:ext>
            </a:extLst>
          </p:cNvPr>
          <p:cNvSpPr>
            <a:spLocks noGrp="1"/>
          </p:cNvSpPr>
          <p:nvPr>
            <p:ph sz="half" idx="2"/>
          </p:nvPr>
        </p:nvSpPr>
        <p:spPr>
          <a:xfrm>
            <a:off x="6740012" y="840658"/>
            <a:ext cx="5451987" cy="6017343"/>
          </a:xfrm>
        </p:spPr>
        <p:txBody>
          <a:bodyPr/>
          <a:lstStyle/>
          <a:p>
            <a:pPr marL="0" marR="0" indent="0" algn="just">
              <a:lnSpc>
                <a:spcPct val="107000"/>
              </a:lnSpc>
              <a:spcBef>
                <a:spcPts val="0"/>
              </a:spcBef>
              <a:spcAft>
                <a:spcPts val="8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Overtime and Outstanding costs, while the vacancies remain unfilled.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Cost incurred in recruiting suitable candidates for the final selection process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Time spent by the Management and the Professionals in preparing job description, job specifications, and conducting interviews.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158302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C0FD8-EE64-DFE7-13AF-FD6AEB5DBC82}"/>
              </a:ext>
            </a:extLst>
          </p:cNvPr>
          <p:cNvSpPr>
            <a:spLocks noGrp="1"/>
          </p:cNvSpPr>
          <p:nvPr>
            <p:ph type="title"/>
          </p:nvPr>
        </p:nvSpPr>
        <p:spPr>
          <a:xfrm>
            <a:off x="0" y="0"/>
            <a:ext cx="12192000" cy="1135626"/>
          </a:xfrm>
        </p:spPr>
        <p:txBody>
          <a:bodyPr>
            <a:normAutofit/>
          </a:bodyPr>
          <a:lstStyle/>
          <a:p>
            <a:pPr algn="ctr"/>
            <a:r>
              <a:rPr lang="en-US" sz="3200" b="1" dirty="0">
                <a:effectLst/>
                <a:latin typeface="Times New Roman" panose="02020603050405020304" pitchFamily="18" charset="0"/>
                <a:ea typeface="Calibri" panose="020F0502020204030204" pitchFamily="34" charset="0"/>
              </a:rPr>
              <a:t>Factors affecting recruitment</a:t>
            </a:r>
            <a:endParaRPr lang="en-US" sz="3200" dirty="0"/>
          </a:p>
        </p:txBody>
      </p:sp>
      <p:sp>
        <p:nvSpPr>
          <p:cNvPr id="3" name="Content Placeholder 2">
            <a:extLst>
              <a:ext uri="{FF2B5EF4-FFF2-40B4-BE49-F238E27FC236}">
                <a16:creationId xmlns:a16="http://schemas.microsoft.com/office/drawing/2014/main" id="{72DAFB49-599D-0CA9-0BC3-B5A591F5587E}"/>
              </a:ext>
            </a:extLst>
          </p:cNvPr>
          <p:cNvSpPr>
            <a:spLocks noGrp="1"/>
          </p:cNvSpPr>
          <p:nvPr>
            <p:ph idx="1"/>
          </p:nvPr>
        </p:nvSpPr>
        <p:spPr>
          <a:xfrm>
            <a:off x="0" y="648929"/>
            <a:ext cx="12192000" cy="6209071"/>
          </a:xfrm>
        </p:spPr>
        <p:txBody>
          <a:bodyPr>
            <a:normAutofit/>
          </a:bodyPr>
          <a:lstStyle/>
          <a:p>
            <a:pPr marL="0" indent="0">
              <a:buNone/>
            </a:pPr>
            <a:r>
              <a:rPr lang="en-US" sz="2400" dirty="0">
                <a:effectLst/>
                <a:latin typeface="Times New Roman" panose="02020603050405020304" pitchFamily="18" charset="0"/>
                <a:ea typeface="Calibri" panose="020F0502020204030204" pitchFamily="34" charset="0"/>
              </a:rPr>
              <a:t>Internal Factors:</a:t>
            </a:r>
          </a:p>
          <a:p>
            <a:pPr>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rPr>
              <a:t>Size of Organization: The size of the organization is one of the most important factors affecting the recruitment process</a:t>
            </a:r>
          </a:p>
          <a:p>
            <a:pPr>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rPr>
              <a:t>Recruiting Policy: Recruitment policy of an organization, i.e., hiring from internal or external sources of organization is also a factor, which affects the recruitment process</a:t>
            </a:r>
          </a:p>
          <a:p>
            <a:pPr>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rPr>
              <a:t>Image of Organization: Organizations having a good positive image in the market can easily attract competent resources</a:t>
            </a:r>
          </a:p>
          <a:p>
            <a:pPr>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rPr>
              <a:t>Image of Job: Just like the image of organization, the image of a job plays a critical role in recruitment</a:t>
            </a:r>
            <a:endParaRPr lang="en-US" sz="2400" dirty="0"/>
          </a:p>
        </p:txBody>
      </p:sp>
    </p:spTree>
    <p:extLst>
      <p:ext uri="{BB962C8B-B14F-4D97-AF65-F5344CB8AC3E}">
        <p14:creationId xmlns:p14="http://schemas.microsoft.com/office/powerpoint/2010/main" val="11431304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A856B-3B1B-C54A-7C6E-ED26E020F22E}"/>
              </a:ext>
            </a:extLst>
          </p:cNvPr>
          <p:cNvSpPr>
            <a:spLocks noGrp="1"/>
          </p:cNvSpPr>
          <p:nvPr>
            <p:ph type="title"/>
          </p:nvPr>
        </p:nvSpPr>
        <p:spPr>
          <a:xfrm>
            <a:off x="0" y="0"/>
            <a:ext cx="12192000" cy="1047135"/>
          </a:xfrm>
        </p:spPr>
        <p:txBody>
          <a:bodyPr>
            <a:normAutofit fontScale="90000"/>
          </a:bodyPr>
          <a:lstStyle/>
          <a:p>
            <a:pPr algn="ct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External factors</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470DBA29-AC68-EC2E-F5B5-0BE418B61B64}"/>
              </a:ext>
            </a:extLst>
          </p:cNvPr>
          <p:cNvSpPr>
            <a:spLocks noGrp="1"/>
          </p:cNvSpPr>
          <p:nvPr>
            <p:ph idx="1"/>
          </p:nvPr>
        </p:nvSpPr>
        <p:spPr>
          <a:xfrm>
            <a:off x="0" y="648929"/>
            <a:ext cx="12192000" cy="6209071"/>
          </a:xfrm>
        </p:spPr>
        <p:txBody>
          <a:bodyPr>
            <a:normAutofit/>
          </a:bodyPr>
          <a:lstStyle/>
          <a:p>
            <a:pPr marL="0" marR="0" indent="0" algn="just">
              <a:lnSpc>
                <a:spcPct val="107000"/>
              </a:lnSpc>
              <a:spcBef>
                <a:spcPts val="0"/>
              </a:spcBef>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Demographic factor : Demographic factors are related to the attributes of potential employees such as their age, religion, literacy level, gender, occupation, economic status, etc.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dirty="0">
                <a:effectLst/>
                <a:latin typeface="Times New Roman" panose="02020603050405020304" pitchFamily="18" charset="0"/>
                <a:ea typeface="Calibri" panose="020F0502020204030204" pitchFamily="34" charset="0"/>
              </a:rPr>
              <a:t> Labor market : Labor market controls the demand and supply of labor</a:t>
            </a:r>
          </a:p>
          <a:p>
            <a:pPr marL="0" indent="0" algn="jus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dirty="0">
                <a:effectLst/>
                <a:latin typeface="Times New Roman" panose="02020603050405020304" pitchFamily="18" charset="0"/>
                <a:ea typeface="Calibri" panose="020F0502020204030204" pitchFamily="34" charset="0"/>
              </a:rPr>
              <a:t> Unemployment rate: If the unemployment rate is high in a specific area, hiring of resources will be simple and easier, as the number of applicants is very high. In contrast</a:t>
            </a:r>
            <a:endParaRPr lang="en-US" sz="2800" dirty="0"/>
          </a:p>
        </p:txBody>
      </p:sp>
    </p:spTree>
    <p:extLst>
      <p:ext uri="{BB962C8B-B14F-4D97-AF65-F5344CB8AC3E}">
        <p14:creationId xmlns:p14="http://schemas.microsoft.com/office/powerpoint/2010/main" val="25692294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539F7-1088-69DA-2BD9-0F597E23926B}"/>
              </a:ext>
            </a:extLst>
          </p:cNvPr>
          <p:cNvSpPr>
            <a:spLocks noGrp="1"/>
          </p:cNvSpPr>
          <p:nvPr>
            <p:ph type="title"/>
          </p:nvPr>
        </p:nvSpPr>
        <p:spPr>
          <a:xfrm>
            <a:off x="1" y="0"/>
            <a:ext cx="12300154" cy="1253613"/>
          </a:xfrm>
        </p:spPr>
        <p:txBody>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External factors</a:t>
            </a:r>
            <a:br>
              <a:rPr lang="en-US" sz="20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C41B5C9-F249-7B3B-9DC5-80B1868DF537}"/>
              </a:ext>
            </a:extLst>
          </p:cNvPr>
          <p:cNvSpPr>
            <a:spLocks noGrp="1"/>
          </p:cNvSpPr>
          <p:nvPr>
            <p:ph sz="half" idx="1"/>
          </p:nvPr>
        </p:nvSpPr>
        <p:spPr>
          <a:xfrm>
            <a:off x="0" y="1032387"/>
            <a:ext cx="6096000" cy="5825613"/>
          </a:xfrm>
        </p:spPr>
        <p:txBody>
          <a:bodyPr>
            <a:normAutofit/>
          </a:bodyPr>
          <a:lstStyle/>
          <a:p>
            <a:pPr algn="just"/>
            <a:r>
              <a:rPr lang="en-US" sz="2800" dirty="0">
                <a:effectLst/>
                <a:latin typeface="Times New Roman" panose="02020603050405020304" pitchFamily="18" charset="0"/>
                <a:ea typeface="Calibri" panose="020F0502020204030204" pitchFamily="34" charset="0"/>
              </a:rPr>
              <a:t>Labor laws: Labor laws reflect the social and political environment of a market, which are created by the central and state governments</a:t>
            </a:r>
          </a:p>
          <a:p>
            <a:pPr algn="just"/>
            <a:r>
              <a:rPr lang="en-US" sz="2800" dirty="0">
                <a:effectLst/>
                <a:latin typeface="Times New Roman" panose="02020603050405020304" pitchFamily="18" charset="0"/>
                <a:ea typeface="Calibri" panose="020F0502020204030204" pitchFamily="34" charset="0"/>
              </a:rPr>
              <a:t>Legal considerations: These considerations, passed by government, will have a positive or negative impact on the recruitment policies of the organizations</a:t>
            </a:r>
            <a:r>
              <a:rPr lang="en-US" sz="2400" dirty="0">
                <a:effectLst/>
                <a:latin typeface="Times New Roman" panose="02020603050405020304" pitchFamily="18" charset="0"/>
                <a:ea typeface="Calibri" panose="020F0502020204030204" pitchFamily="34" charset="0"/>
              </a:rPr>
              <a:t>. </a:t>
            </a:r>
            <a:endParaRPr lang="en-US" sz="2400" dirty="0"/>
          </a:p>
        </p:txBody>
      </p:sp>
      <p:sp>
        <p:nvSpPr>
          <p:cNvPr id="4" name="Content Placeholder 3">
            <a:extLst>
              <a:ext uri="{FF2B5EF4-FFF2-40B4-BE49-F238E27FC236}">
                <a16:creationId xmlns:a16="http://schemas.microsoft.com/office/drawing/2014/main" id="{1C1EAC9F-1A04-74F5-5398-6134E60AD373}"/>
              </a:ext>
            </a:extLst>
          </p:cNvPr>
          <p:cNvSpPr>
            <a:spLocks noGrp="1"/>
          </p:cNvSpPr>
          <p:nvPr>
            <p:ph sz="half" idx="2"/>
          </p:nvPr>
        </p:nvSpPr>
        <p:spPr>
          <a:xfrm>
            <a:off x="6096000" y="914400"/>
            <a:ext cx="5982928" cy="5943599"/>
          </a:xfrm>
        </p:spPr>
        <p:txBody>
          <a:bodyPr/>
          <a:lstStyle/>
          <a:p>
            <a:pPr algn="just"/>
            <a:r>
              <a:rPr lang="en-US" sz="2800" dirty="0">
                <a:effectLst/>
                <a:latin typeface="Times New Roman" panose="02020603050405020304" pitchFamily="18" charset="0"/>
                <a:ea typeface="Calibri" panose="020F0502020204030204" pitchFamily="34" charset="0"/>
              </a:rPr>
              <a:t>Competitors: When organizations in the same industry are competing for the best qualified resources, there is a need to analyze the competition and offer the resources packages that are best in terms of industry standards</a:t>
            </a:r>
            <a:r>
              <a:rPr lang="en-US" sz="1800" dirty="0">
                <a:effectLst/>
                <a:latin typeface="Times New Roman" panose="02020603050405020304" pitchFamily="18" charset="0"/>
                <a:ea typeface="Calibri" panose="020F0502020204030204" pitchFamily="34" charset="0"/>
              </a:rPr>
              <a:t>.</a:t>
            </a:r>
            <a:endParaRPr lang="en-US" dirty="0"/>
          </a:p>
        </p:txBody>
      </p:sp>
    </p:spTree>
    <p:extLst>
      <p:ext uri="{BB962C8B-B14F-4D97-AF65-F5344CB8AC3E}">
        <p14:creationId xmlns:p14="http://schemas.microsoft.com/office/powerpoint/2010/main" val="22839387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844E0-634A-5ECD-A14A-EEADBCC6CDD2}"/>
              </a:ext>
            </a:extLst>
          </p:cNvPr>
          <p:cNvSpPr>
            <a:spLocks noGrp="1"/>
          </p:cNvSpPr>
          <p:nvPr>
            <p:ph type="title"/>
          </p:nvPr>
        </p:nvSpPr>
        <p:spPr>
          <a:xfrm>
            <a:off x="0" y="0"/>
            <a:ext cx="12078929" cy="1194619"/>
          </a:xfrm>
        </p:spPr>
        <p:txBody>
          <a:bodyPr>
            <a:normAutofit/>
          </a:bodyPr>
          <a:lstStyle/>
          <a:p>
            <a:pPr algn="ct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Principles of Recruiting</a:t>
            </a:r>
            <a:br>
              <a:rPr lang="en-US" sz="24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E29F2414-AA4D-A45C-B7C1-040159B45E96}"/>
              </a:ext>
            </a:extLst>
          </p:cNvPr>
          <p:cNvSpPr>
            <a:spLocks noGrp="1"/>
          </p:cNvSpPr>
          <p:nvPr>
            <p:ph sz="half" idx="1"/>
          </p:nvPr>
        </p:nvSpPr>
        <p:spPr>
          <a:xfrm>
            <a:off x="0" y="678426"/>
            <a:ext cx="6725264" cy="6179573"/>
          </a:xfrm>
        </p:spPr>
        <p:txBody>
          <a:bodyPr>
            <a:normAutofit/>
          </a:bodyPr>
          <a:lstStyle/>
          <a:p>
            <a:pPr algn="just"/>
            <a:r>
              <a:rPr lang="en-US" sz="2800" dirty="0">
                <a:solidFill>
                  <a:srgbClr val="000000"/>
                </a:solidFill>
                <a:effectLst/>
                <a:latin typeface="Times New Roman" panose="02020603050405020304" pitchFamily="18" charset="0"/>
                <a:ea typeface="Calibri" panose="020F0502020204030204" pitchFamily="34" charset="0"/>
              </a:rPr>
              <a:t>A well-defined strategy. A strategy that is clearly defined and communicated paves a way through which a clarity is made on the target candidates, variety of messages, primary sources and the closing approaches</a:t>
            </a:r>
          </a:p>
          <a:p>
            <a:pPr algn="just"/>
            <a:r>
              <a:rPr lang="en-US" sz="2800" dirty="0">
                <a:solidFill>
                  <a:srgbClr val="000000"/>
                </a:solidFill>
                <a:effectLst/>
                <a:latin typeface="Times New Roman" panose="02020603050405020304" pitchFamily="18" charset="0"/>
                <a:ea typeface="Calibri" panose="020F0502020204030204" pitchFamily="34" charset="0"/>
              </a:rPr>
              <a:t>Pipeline Approach</a:t>
            </a:r>
            <a:r>
              <a:rPr lang="en-US" sz="2800" u="sng" dirty="0">
                <a:solidFill>
                  <a:srgbClr val="000000"/>
                </a:solidFill>
                <a:effectLst/>
                <a:latin typeface="Times New Roman" panose="02020603050405020304" pitchFamily="18" charset="0"/>
                <a:ea typeface="Calibri" panose="020F0502020204030204" pitchFamily="34" charset="0"/>
              </a:rPr>
              <a:t>.</a:t>
            </a:r>
            <a:r>
              <a:rPr lang="en-US" sz="2800" dirty="0">
                <a:solidFill>
                  <a:srgbClr val="000000"/>
                </a:solidFill>
                <a:effectLst/>
                <a:latin typeface="Times New Roman" panose="02020603050405020304" pitchFamily="18" charset="0"/>
                <a:ea typeface="Calibri" panose="020F0502020204030204" pitchFamily="34" charset="0"/>
              </a:rPr>
              <a:t> A pipeline here refers to a stream of applicants. Recruiting process needs to set up skilled pipeline with the approach of continuous sourcing, workforce planning, and branding.  	</a:t>
            </a:r>
            <a:endParaRPr lang="en-US" sz="2800" dirty="0"/>
          </a:p>
        </p:txBody>
      </p:sp>
      <p:sp>
        <p:nvSpPr>
          <p:cNvPr id="4" name="Content Placeholder 3">
            <a:extLst>
              <a:ext uri="{FF2B5EF4-FFF2-40B4-BE49-F238E27FC236}">
                <a16:creationId xmlns:a16="http://schemas.microsoft.com/office/drawing/2014/main" id="{3246D51D-B85C-769B-E69A-B815C738780D}"/>
              </a:ext>
            </a:extLst>
          </p:cNvPr>
          <p:cNvSpPr>
            <a:spLocks noGrp="1"/>
          </p:cNvSpPr>
          <p:nvPr>
            <p:ph sz="half" idx="2"/>
          </p:nvPr>
        </p:nvSpPr>
        <p:spPr>
          <a:xfrm>
            <a:off x="6725264" y="943897"/>
            <a:ext cx="5466735" cy="5914103"/>
          </a:xfrm>
        </p:spPr>
        <p:txBody>
          <a:bodyPr>
            <a:normAutofit/>
          </a:bodyPr>
          <a:lstStyle/>
          <a:p>
            <a:pPr algn="just"/>
            <a:r>
              <a:rPr lang="en-US" sz="2800" dirty="0">
                <a:solidFill>
                  <a:srgbClr val="000000"/>
                </a:solidFill>
                <a:effectLst/>
                <a:latin typeface="Times New Roman" panose="02020603050405020304" pitchFamily="18" charset="0"/>
                <a:ea typeface="Calibri" panose="020F0502020204030204" pitchFamily="34" charset="0"/>
              </a:rPr>
              <a:t>Competitive Recruiting approaches differ in effectiveness and the most efficient approaches are preferable as well as being highly demanded by firms so as to win to best candidate in the field</a:t>
            </a:r>
            <a:endParaRPr lang="en-US" sz="2800" dirty="0"/>
          </a:p>
        </p:txBody>
      </p:sp>
    </p:spTree>
    <p:extLst>
      <p:ext uri="{BB962C8B-B14F-4D97-AF65-F5344CB8AC3E}">
        <p14:creationId xmlns:p14="http://schemas.microsoft.com/office/powerpoint/2010/main" val="30682118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608EB-7EFC-2EF7-E211-6F85A9D53D9A}"/>
              </a:ext>
            </a:extLst>
          </p:cNvPr>
          <p:cNvSpPr>
            <a:spLocks noGrp="1"/>
          </p:cNvSpPr>
          <p:nvPr>
            <p:ph type="title"/>
          </p:nvPr>
        </p:nvSpPr>
        <p:spPr>
          <a:xfrm>
            <a:off x="0" y="0"/>
            <a:ext cx="12192000" cy="1091381"/>
          </a:xfrm>
        </p:spPr>
        <p:txBody>
          <a:bodyPr>
            <a:normAutofit/>
          </a:bodyPr>
          <a:lstStyle/>
          <a:p>
            <a:pPr algn="ct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Principles of Recruiting</a:t>
            </a:r>
            <a:endParaRPr lang="en-US" sz="2800" dirty="0"/>
          </a:p>
        </p:txBody>
      </p:sp>
      <p:sp>
        <p:nvSpPr>
          <p:cNvPr id="3" name="Content Placeholder 2">
            <a:extLst>
              <a:ext uri="{FF2B5EF4-FFF2-40B4-BE49-F238E27FC236}">
                <a16:creationId xmlns:a16="http://schemas.microsoft.com/office/drawing/2014/main" id="{1EC30F25-580E-AB6A-E2E0-0579AAEA33E7}"/>
              </a:ext>
            </a:extLst>
          </p:cNvPr>
          <p:cNvSpPr>
            <a:spLocks noGrp="1"/>
          </p:cNvSpPr>
          <p:nvPr>
            <p:ph sz="half" idx="1"/>
          </p:nvPr>
        </p:nvSpPr>
        <p:spPr>
          <a:xfrm>
            <a:off x="0" y="899652"/>
            <a:ext cx="6961237" cy="5855109"/>
          </a:xfrm>
        </p:spPr>
        <p:txBody>
          <a:bodyPr>
            <a:normAutofit/>
          </a:bodyPr>
          <a:lstStyle/>
          <a:p>
            <a:pPr algn="just"/>
            <a:r>
              <a:rPr lang="en-US" sz="2800" dirty="0">
                <a:solidFill>
                  <a:srgbClr val="000000"/>
                </a:solidFill>
                <a:effectLst/>
                <a:latin typeface="Times New Roman" panose="02020603050405020304" pitchFamily="18" charset="0"/>
                <a:ea typeface="Calibri" panose="020F0502020204030204" pitchFamily="34" charset="0"/>
              </a:rPr>
              <a:t>Employment branding. This is the most effective recruiting approach by which the external image is built so as to create splendid environment of work</a:t>
            </a:r>
          </a:p>
          <a:p>
            <a:pPr algn="just"/>
            <a:r>
              <a:rPr lang="en-US" sz="2800" dirty="0">
                <a:solidFill>
                  <a:srgbClr val="000000"/>
                </a:solidFill>
                <a:effectLst/>
                <a:latin typeface="Times New Roman" panose="02020603050405020304" pitchFamily="18" charset="0"/>
                <a:ea typeface="Calibri" panose="020F0502020204030204" pitchFamily="34" charset="0"/>
              </a:rPr>
              <a:t>Global. A recruiting process should have a great capability of attracting potential applicants world-wide but not only locally</a:t>
            </a:r>
            <a:endParaRPr lang="en-US" sz="2800" dirty="0"/>
          </a:p>
        </p:txBody>
      </p:sp>
      <p:sp>
        <p:nvSpPr>
          <p:cNvPr id="4" name="Content Placeholder 3">
            <a:extLst>
              <a:ext uri="{FF2B5EF4-FFF2-40B4-BE49-F238E27FC236}">
                <a16:creationId xmlns:a16="http://schemas.microsoft.com/office/drawing/2014/main" id="{7AF30B2E-454E-F934-9C74-07C22656AE4E}"/>
              </a:ext>
            </a:extLst>
          </p:cNvPr>
          <p:cNvSpPr>
            <a:spLocks noGrp="1"/>
          </p:cNvSpPr>
          <p:nvPr>
            <p:ph sz="half" idx="2"/>
          </p:nvPr>
        </p:nvSpPr>
        <p:spPr>
          <a:xfrm>
            <a:off x="6961238" y="899652"/>
            <a:ext cx="5230761" cy="5958347"/>
          </a:xfrm>
        </p:spPr>
        <p:txBody>
          <a:bodyPr>
            <a:normAutofit/>
          </a:bodyPr>
          <a:lstStyle/>
          <a:p>
            <a:pPr algn="just"/>
            <a:r>
              <a:rPr lang="en-US" sz="2800" dirty="0">
                <a:solidFill>
                  <a:srgbClr val="000000"/>
                </a:solidFill>
                <a:effectLst/>
                <a:latin typeface="Times New Roman" panose="02020603050405020304" pitchFamily="18" charset="0"/>
                <a:ea typeface="Calibri" panose="020F0502020204030204" pitchFamily="34" charset="0"/>
              </a:rPr>
              <a:t>Target employed “non-lookers.” Effective recruiting processes   should 	aim at employing the best identified employees presently working at organizations which are your competitors</a:t>
            </a:r>
            <a:endParaRPr lang="en-US" sz="2800" dirty="0"/>
          </a:p>
        </p:txBody>
      </p:sp>
    </p:spTree>
    <p:extLst>
      <p:ext uri="{BB962C8B-B14F-4D97-AF65-F5344CB8AC3E}">
        <p14:creationId xmlns:p14="http://schemas.microsoft.com/office/powerpoint/2010/main" val="35534778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F1DB0-E186-1660-6F99-A01B12B69B9B}"/>
              </a:ext>
            </a:extLst>
          </p:cNvPr>
          <p:cNvSpPr>
            <a:spLocks noGrp="1"/>
          </p:cNvSpPr>
          <p:nvPr>
            <p:ph type="title"/>
          </p:nvPr>
        </p:nvSpPr>
        <p:spPr>
          <a:xfrm>
            <a:off x="-117987" y="0"/>
            <a:ext cx="12447639" cy="816638"/>
          </a:xfrm>
        </p:spPr>
        <p:txBody>
          <a:bodyPr>
            <a:normAutofit/>
          </a:bodyPr>
          <a:lstStyle/>
          <a:p>
            <a:pPr algn="ct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Principles of Recruiting</a:t>
            </a:r>
            <a:endParaRPr lang="en-US" sz="3200" dirty="0"/>
          </a:p>
        </p:txBody>
      </p:sp>
      <p:sp>
        <p:nvSpPr>
          <p:cNvPr id="3" name="Content Placeholder 2">
            <a:extLst>
              <a:ext uri="{FF2B5EF4-FFF2-40B4-BE49-F238E27FC236}">
                <a16:creationId xmlns:a16="http://schemas.microsoft.com/office/drawing/2014/main" id="{036FA3F3-1997-8260-BA0D-19658C0F8444}"/>
              </a:ext>
            </a:extLst>
          </p:cNvPr>
          <p:cNvSpPr>
            <a:spLocks noGrp="1"/>
          </p:cNvSpPr>
          <p:nvPr>
            <p:ph sz="half" idx="1"/>
          </p:nvPr>
        </p:nvSpPr>
        <p:spPr>
          <a:xfrm>
            <a:off x="0" y="1076632"/>
            <a:ext cx="6445045" cy="5781368"/>
          </a:xfrm>
        </p:spPr>
        <p:txBody>
          <a:bodyPr>
            <a:normAutofit/>
          </a:bodyPr>
          <a:lstStyle/>
          <a:p>
            <a:pPr algn="just"/>
            <a:r>
              <a:rPr lang="en-US" sz="2800" dirty="0">
                <a:solidFill>
                  <a:srgbClr val="000000"/>
                </a:solidFill>
                <a:effectLst/>
                <a:latin typeface="Times New Roman" panose="02020603050405020304" pitchFamily="18" charset="0"/>
                <a:ea typeface="Calibri" panose="020F0502020204030204" pitchFamily="34" charset="0"/>
              </a:rPr>
              <a:t>Speed. Swift choices and decisions should be made when a top candidate creates awareness of job switch</a:t>
            </a:r>
          </a:p>
          <a:p>
            <a:pPr algn="just"/>
            <a:r>
              <a:rPr lang="en-US" sz="2800" dirty="0">
                <a:solidFill>
                  <a:srgbClr val="000000"/>
                </a:solidFill>
                <a:effectLst/>
                <a:latin typeface="Times New Roman" panose="02020603050405020304" pitchFamily="18" charset="0"/>
                <a:ea typeface="Calibri" panose="020F0502020204030204" pitchFamily="34" charset="0"/>
              </a:rPr>
              <a:t>Sourcing is critical. Making proper use of sources such as employee referrals, contribute in arousing candidate’s interests and in addition increasing the chances of making a quality hire</a:t>
            </a:r>
            <a:endParaRPr lang="en-US" sz="2800" dirty="0"/>
          </a:p>
        </p:txBody>
      </p:sp>
      <p:sp>
        <p:nvSpPr>
          <p:cNvPr id="4" name="Content Placeholder 3">
            <a:extLst>
              <a:ext uri="{FF2B5EF4-FFF2-40B4-BE49-F238E27FC236}">
                <a16:creationId xmlns:a16="http://schemas.microsoft.com/office/drawing/2014/main" id="{DAB397F6-250C-7BF0-8D95-914B2D6952CA}"/>
              </a:ext>
            </a:extLst>
          </p:cNvPr>
          <p:cNvSpPr>
            <a:spLocks noGrp="1"/>
          </p:cNvSpPr>
          <p:nvPr>
            <p:ph sz="half" idx="2"/>
          </p:nvPr>
        </p:nvSpPr>
        <p:spPr>
          <a:xfrm>
            <a:off x="6548284" y="1076632"/>
            <a:ext cx="5643716" cy="5781367"/>
          </a:xfrm>
        </p:spPr>
        <p:txBody>
          <a:bodyPr>
            <a:normAutofit/>
          </a:bodyPr>
          <a:lstStyle/>
          <a:p>
            <a:pPr algn="just"/>
            <a:r>
              <a:rPr lang="en-US" sz="2800" dirty="0">
                <a:solidFill>
                  <a:srgbClr val="000000"/>
                </a:solidFill>
                <a:effectLst/>
                <a:latin typeface="Times New Roman" panose="02020603050405020304" pitchFamily="18" charset="0"/>
                <a:ea typeface="Calibri" panose="020F0502020204030204" pitchFamily="34" charset="0"/>
              </a:rPr>
              <a:t>Data-based decisions. Making decisions should be based on objective data, screening tools and on sources in order to eliminate the risks of experiencing biases</a:t>
            </a:r>
            <a:endParaRPr lang="en-US" sz="2800" dirty="0"/>
          </a:p>
        </p:txBody>
      </p:sp>
    </p:spTree>
    <p:extLst>
      <p:ext uri="{BB962C8B-B14F-4D97-AF65-F5344CB8AC3E}">
        <p14:creationId xmlns:p14="http://schemas.microsoft.com/office/powerpoint/2010/main" val="13908711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D9DD6-0FBE-1E1E-4D62-D950C1EDDAC1}"/>
              </a:ext>
            </a:extLst>
          </p:cNvPr>
          <p:cNvSpPr>
            <a:spLocks noGrp="1"/>
          </p:cNvSpPr>
          <p:nvPr>
            <p:ph type="title"/>
          </p:nvPr>
        </p:nvSpPr>
        <p:spPr>
          <a:xfrm>
            <a:off x="19665" y="0"/>
            <a:ext cx="12192000" cy="1266722"/>
          </a:xfrm>
        </p:spPr>
        <p:txBody>
          <a:bodyPr>
            <a:normAutofit/>
          </a:bodyPr>
          <a:lstStyle/>
          <a:p>
            <a:pPr algn="ct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Principles of Recruiting</a:t>
            </a:r>
            <a:endParaRPr lang="en-US" sz="3200" dirty="0"/>
          </a:p>
        </p:txBody>
      </p:sp>
      <p:sp>
        <p:nvSpPr>
          <p:cNvPr id="3" name="Content Placeholder 2">
            <a:extLst>
              <a:ext uri="{FF2B5EF4-FFF2-40B4-BE49-F238E27FC236}">
                <a16:creationId xmlns:a16="http://schemas.microsoft.com/office/drawing/2014/main" id="{84223653-FE12-7798-F706-0B67EE243B9B}"/>
              </a:ext>
            </a:extLst>
          </p:cNvPr>
          <p:cNvSpPr>
            <a:spLocks noGrp="1"/>
          </p:cNvSpPr>
          <p:nvPr>
            <p:ph sz="half" idx="1"/>
          </p:nvPr>
        </p:nvSpPr>
        <p:spPr>
          <a:xfrm>
            <a:off x="19665" y="914400"/>
            <a:ext cx="6076333" cy="5943599"/>
          </a:xfrm>
        </p:spPr>
        <p:txBody>
          <a:bodyPr>
            <a:normAutofit/>
          </a:bodyPr>
          <a:lstStyle/>
          <a:p>
            <a:pPr algn="just"/>
            <a:r>
              <a:rPr lang="en-US" sz="2800" dirty="0">
                <a:solidFill>
                  <a:srgbClr val="000000"/>
                </a:solidFill>
                <a:effectLst/>
                <a:latin typeface="Times New Roman" panose="02020603050405020304" pitchFamily="18" charset="0"/>
                <a:ea typeface="Calibri" panose="020F0502020204030204" pitchFamily="34" charset="0"/>
              </a:rPr>
              <a:t>Build a recruiting culture. The most strategic recruiting process forms a foundation for every employee in the firm to act as a recruiter</a:t>
            </a:r>
          </a:p>
          <a:p>
            <a:pPr algn="just"/>
            <a:r>
              <a:rPr lang="en-US" sz="2800" dirty="0">
                <a:solidFill>
                  <a:srgbClr val="000000"/>
                </a:solidFill>
                <a:effectLst/>
                <a:latin typeface="Times New Roman" panose="02020603050405020304" pitchFamily="18" charset="0"/>
                <a:ea typeface="Calibri" panose="020F0502020204030204" pitchFamily="34" charset="0"/>
              </a:rPr>
              <a:t>A candidate-centric approach.	The objective of a recruiting process should be reliable</a:t>
            </a:r>
            <a:endParaRPr lang="en-US" sz="2800" dirty="0"/>
          </a:p>
        </p:txBody>
      </p:sp>
      <p:sp>
        <p:nvSpPr>
          <p:cNvPr id="4" name="Content Placeholder 3">
            <a:extLst>
              <a:ext uri="{FF2B5EF4-FFF2-40B4-BE49-F238E27FC236}">
                <a16:creationId xmlns:a16="http://schemas.microsoft.com/office/drawing/2014/main" id="{018EBA1A-4A92-FA84-9526-D2BD67967A1B}"/>
              </a:ext>
            </a:extLst>
          </p:cNvPr>
          <p:cNvSpPr>
            <a:spLocks noGrp="1"/>
          </p:cNvSpPr>
          <p:nvPr>
            <p:ph sz="half" idx="2"/>
          </p:nvPr>
        </p:nvSpPr>
        <p:spPr>
          <a:xfrm>
            <a:off x="6096000" y="914400"/>
            <a:ext cx="6076334" cy="5943601"/>
          </a:xfrm>
        </p:spPr>
        <p:txBody>
          <a:bodyPr>
            <a:normAutofit/>
          </a:bodyPr>
          <a:lstStyle/>
          <a:p>
            <a:pPr algn="just"/>
            <a:r>
              <a:rPr lang="en-US" sz="2800" dirty="0">
                <a:solidFill>
                  <a:srgbClr val="000000"/>
                </a:solidFill>
                <a:effectLst/>
                <a:latin typeface="Times New Roman" panose="02020603050405020304" pitchFamily="18" charset="0"/>
                <a:ea typeface="Calibri" panose="020F0502020204030204" pitchFamily="34" charset="0"/>
              </a:rPr>
              <a:t>Prioritize jobs and targets. A fruitful recruiting process pays attention to positions with maximum business impact such as innovators, game changers and the leading performers in the market</a:t>
            </a:r>
            <a:endParaRPr lang="en-US" sz="2800" dirty="0"/>
          </a:p>
        </p:txBody>
      </p:sp>
    </p:spTree>
    <p:extLst>
      <p:ext uri="{BB962C8B-B14F-4D97-AF65-F5344CB8AC3E}">
        <p14:creationId xmlns:p14="http://schemas.microsoft.com/office/powerpoint/2010/main" val="18224724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B9FC9-D768-B3FE-C9D2-B6007B2F7653}"/>
              </a:ext>
            </a:extLst>
          </p:cNvPr>
          <p:cNvSpPr>
            <a:spLocks noGrp="1"/>
          </p:cNvSpPr>
          <p:nvPr>
            <p:ph type="title"/>
          </p:nvPr>
        </p:nvSpPr>
        <p:spPr>
          <a:xfrm>
            <a:off x="0" y="0"/>
            <a:ext cx="12192000" cy="1297858"/>
          </a:xfrm>
        </p:spPr>
        <p:txBody>
          <a:bodyPr>
            <a:normAutofit/>
          </a:bodyPr>
          <a:lstStyle/>
          <a:p>
            <a:pPr algn="ctr"/>
            <a:r>
              <a:rPr lang="en-US" sz="2800" dirty="0">
                <a:latin typeface="Times New Roman" panose="02020603050405020304" pitchFamily="18" charset="0"/>
                <a:ea typeface="Calibri" panose="020F0502020204030204" pitchFamily="34" charset="0"/>
                <a:cs typeface="Times New Roman" panose="02020603050405020304" pitchFamily="18" charset="0"/>
              </a:rPr>
              <a:t>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ecruitment process is efficient</a:t>
            </a:r>
            <a:br>
              <a:rPr lang="en-US" sz="28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7E4BD3C-E26C-E95A-6893-14EA7995A906}"/>
              </a:ext>
            </a:extLst>
          </p:cNvPr>
          <p:cNvSpPr>
            <a:spLocks noGrp="1"/>
          </p:cNvSpPr>
          <p:nvPr>
            <p:ph idx="1"/>
          </p:nvPr>
        </p:nvSpPr>
        <p:spPr>
          <a:xfrm>
            <a:off x="0" y="840659"/>
            <a:ext cx="12192000" cy="6017342"/>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organization gets happier and more productive employees </a:t>
            </a: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Attrition rate reduces. </a:t>
            </a: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It builds a good workplace environment with good employee relationships. </a:t>
            </a: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It results in overall growth of the organization.</a:t>
            </a: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It determines the current and future job requirement. </a:t>
            </a:r>
          </a:p>
          <a:p>
            <a:pPr marL="342900" marR="0" lvl="0" indent="-342900" algn="just">
              <a:lnSpc>
                <a:spcPct val="107000"/>
              </a:lnSpc>
              <a:spcBef>
                <a:spcPts val="0"/>
              </a:spcBef>
              <a:spcAft>
                <a:spcPts val="80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It increases the pool of job at the minimal cost. </a:t>
            </a:r>
          </a:p>
          <a:p>
            <a:endParaRPr lang="en-US" dirty="0"/>
          </a:p>
        </p:txBody>
      </p:sp>
    </p:spTree>
    <p:extLst>
      <p:ext uri="{BB962C8B-B14F-4D97-AF65-F5344CB8AC3E}">
        <p14:creationId xmlns:p14="http://schemas.microsoft.com/office/powerpoint/2010/main" val="32765371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A3271-CE37-35D3-5F02-A9C50348D7AE}"/>
              </a:ext>
            </a:extLst>
          </p:cNvPr>
          <p:cNvSpPr>
            <a:spLocks noGrp="1"/>
          </p:cNvSpPr>
          <p:nvPr>
            <p:ph type="title"/>
          </p:nvPr>
        </p:nvSpPr>
        <p:spPr>
          <a:xfrm>
            <a:off x="-1" y="0"/>
            <a:ext cx="12078929" cy="1120877"/>
          </a:xfrm>
        </p:spPr>
        <p:txBody>
          <a:bodyPr/>
          <a:lstStyle/>
          <a:p>
            <a:r>
              <a:rPr lang="en-US" sz="3600" dirty="0">
                <a:latin typeface="Times New Roman" panose="02020603050405020304" pitchFamily="18" charset="0"/>
                <a:ea typeface="Calibri" panose="020F0502020204030204" pitchFamily="34" charset="0"/>
                <a:cs typeface="Times New Roman" panose="02020603050405020304" pitchFamily="18" charset="0"/>
              </a:rPr>
              <a:t>R</a:t>
            </a: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ecruitment process is efficient</a:t>
            </a:r>
            <a:endParaRPr lang="en-US" dirty="0"/>
          </a:p>
        </p:txBody>
      </p:sp>
      <p:sp>
        <p:nvSpPr>
          <p:cNvPr id="3" name="Content Placeholder 2">
            <a:extLst>
              <a:ext uri="{FF2B5EF4-FFF2-40B4-BE49-F238E27FC236}">
                <a16:creationId xmlns:a16="http://schemas.microsoft.com/office/drawing/2014/main" id="{A2608F54-2CB1-1BAC-44B5-062BBEBE9F84}"/>
              </a:ext>
            </a:extLst>
          </p:cNvPr>
          <p:cNvSpPr>
            <a:spLocks noGrp="1"/>
          </p:cNvSpPr>
          <p:nvPr>
            <p:ph idx="1"/>
          </p:nvPr>
        </p:nvSpPr>
        <p:spPr>
          <a:xfrm>
            <a:off x="0" y="634181"/>
            <a:ext cx="12078928" cy="6223819"/>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It helps in increasing the success rate of selecting the right candidates.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It helps in reducing the probability of short-term employments.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It meets the organization’s social and legal obligations with regards to the work force.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It helps in identifying the job applicants and selecting the appropriate resources.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It helps in increasing organizational effectives for a short and long term.</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1381805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061E6-7EC7-F656-9B67-41F9563FE6D3}"/>
              </a:ext>
            </a:extLst>
          </p:cNvPr>
          <p:cNvSpPr>
            <a:spLocks noGrp="1"/>
          </p:cNvSpPr>
          <p:nvPr>
            <p:ph type="title"/>
          </p:nvPr>
        </p:nvSpPr>
        <p:spPr>
          <a:xfrm>
            <a:off x="0" y="103240"/>
            <a:ext cx="12192000" cy="1017638"/>
          </a:xfrm>
        </p:spPr>
        <p:txBody>
          <a:bodyPr>
            <a:normAutofit/>
          </a:bodyPr>
          <a:lstStyle/>
          <a:p>
            <a:pPr algn="ctr"/>
            <a:r>
              <a:rPr lang="en-US" sz="2800" dirty="0">
                <a:latin typeface="Times New Roman" panose="02020603050405020304" pitchFamily="18" charset="0"/>
                <a:ea typeface="Calibri" panose="020F0502020204030204" pitchFamily="34" charset="0"/>
                <a:cs typeface="Times New Roman" panose="02020603050405020304" pitchFamily="18" charset="0"/>
              </a:rPr>
              <a:t>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ecruitment process is efficient</a:t>
            </a:r>
            <a:endParaRPr lang="en-US" sz="2800" dirty="0"/>
          </a:p>
        </p:txBody>
      </p:sp>
      <p:sp>
        <p:nvSpPr>
          <p:cNvPr id="3" name="Content Placeholder 2">
            <a:extLst>
              <a:ext uri="{FF2B5EF4-FFF2-40B4-BE49-F238E27FC236}">
                <a16:creationId xmlns:a16="http://schemas.microsoft.com/office/drawing/2014/main" id="{AFA356BC-23F4-A891-8B20-BF869B20AC38}"/>
              </a:ext>
            </a:extLst>
          </p:cNvPr>
          <p:cNvSpPr>
            <a:spLocks noGrp="1"/>
          </p:cNvSpPr>
          <p:nvPr>
            <p:ph idx="1"/>
          </p:nvPr>
        </p:nvSpPr>
        <p:spPr>
          <a:xfrm>
            <a:off x="1" y="1120878"/>
            <a:ext cx="12192000" cy="5633883"/>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It helps in evaluating the effectiveness of the various recruitment techniques.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It attracts and encourages the applicants to apply for the vacancies in an organization.</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It determines the present futures requirements of the organization and plan according.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It links the potential employees with the employers.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It helps in increasing the success ratio of the selection process of prospective candidates.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It helps in creating a talent pool of prospective candidates, which enables in selecting the right candidates for the right job as per the organizational needs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555788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1780F-8198-2984-397F-E655B22FBBDE}"/>
              </a:ext>
            </a:extLst>
          </p:cNvPr>
          <p:cNvSpPr>
            <a:spLocks noGrp="1"/>
          </p:cNvSpPr>
          <p:nvPr>
            <p:ph type="title"/>
          </p:nvPr>
        </p:nvSpPr>
        <p:spPr>
          <a:xfrm>
            <a:off x="0" y="0"/>
            <a:ext cx="12046699" cy="2137438"/>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B106A905-EEC9-DFF9-5BB8-3292B07E5DCF}"/>
              </a:ext>
            </a:extLst>
          </p:cNvPr>
          <p:cNvSpPr>
            <a:spLocks noGrp="1"/>
          </p:cNvSpPr>
          <p:nvPr>
            <p:ph idx="1"/>
          </p:nvPr>
        </p:nvSpPr>
        <p:spPr>
          <a:xfrm>
            <a:off x="1" y="973395"/>
            <a:ext cx="12046698" cy="5884606"/>
          </a:xfrm>
        </p:spPr>
        <p:txBody>
          <a:bodyPr>
            <a:normAutofit/>
          </a:bodyPr>
          <a:lstStyle/>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Handbook of HR Management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practice,Armstrong</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M,Kogan,London,10</a:t>
            </a:r>
            <a:r>
              <a:rPr lang="en-US" sz="2400"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2008</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Contemporary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Perspective,Beard</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Ian &amp;</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Hlen,Prentice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Hall London ,2008</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Management,Legge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karen,Palgrave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Macmillan London,1995</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Human Resources,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Molaner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C,London,Routledge,1994</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Mangemngent,Chandra,M,Chadalawada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Engineering College,2018-2019</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2400" kern="0" dirty="0">
                <a:solidFill>
                  <a:srgbClr val="000000"/>
                </a:solidFill>
                <a:effectLst/>
                <a:latin typeface="Times New Roman" panose="02020603050405020304" pitchFamily="18" charset="0"/>
                <a:ea typeface="Times New Roman" panose="02020603050405020304" pitchFamily="18" charset="0"/>
              </a:rPr>
              <a:t>Introduction to </a:t>
            </a:r>
            <a:r>
              <a:rPr lang="en-US" sz="2400" kern="0" dirty="0" err="1">
                <a:solidFill>
                  <a:srgbClr val="000000"/>
                </a:solidFill>
                <a:effectLst/>
                <a:latin typeface="Times New Roman" panose="02020603050405020304" pitchFamily="18" charset="0"/>
                <a:ea typeface="Times New Roman" panose="02020603050405020304" pitchFamily="18" charset="0"/>
              </a:rPr>
              <a:t>HRM,Stredwick,J,British</a:t>
            </a:r>
            <a:r>
              <a:rPr lang="en-US" sz="2400" kern="0" dirty="0">
                <a:solidFill>
                  <a:srgbClr val="000000"/>
                </a:solidFill>
                <a:effectLst/>
                <a:latin typeface="Times New Roman" panose="02020603050405020304" pitchFamily="18" charset="0"/>
                <a:ea typeface="Times New Roman" panose="02020603050405020304" pitchFamily="18" charset="0"/>
              </a:rPr>
              <a:t> Cataloguing in Publication Data,2005</a:t>
            </a:r>
            <a:endParaRPr lang="en-US" sz="2400" dirty="0"/>
          </a:p>
        </p:txBody>
      </p:sp>
    </p:spTree>
    <p:extLst>
      <p:ext uri="{BB962C8B-B14F-4D97-AF65-F5344CB8AC3E}">
        <p14:creationId xmlns:p14="http://schemas.microsoft.com/office/powerpoint/2010/main" val="12114904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C9808-4694-2C59-12CD-81849BFEF3CC}"/>
              </a:ext>
            </a:extLst>
          </p:cNvPr>
          <p:cNvSpPr>
            <a:spLocks noGrp="1"/>
          </p:cNvSpPr>
          <p:nvPr>
            <p:ph type="title"/>
          </p:nvPr>
        </p:nvSpPr>
        <p:spPr>
          <a:xfrm>
            <a:off x="-1" y="0"/>
            <a:ext cx="12191999" cy="1061884"/>
          </a:xfrm>
        </p:spPr>
        <p:txBody>
          <a:bodyPr>
            <a:normAutofit/>
          </a:bodyPr>
          <a:lstStyle/>
          <a:p>
            <a:pPr algn="ctr"/>
            <a:r>
              <a:rPr lang="en-US" sz="2800" dirty="0"/>
              <a:t>References</a:t>
            </a:r>
          </a:p>
        </p:txBody>
      </p:sp>
      <p:sp>
        <p:nvSpPr>
          <p:cNvPr id="3" name="Content Placeholder 2">
            <a:extLst>
              <a:ext uri="{FF2B5EF4-FFF2-40B4-BE49-F238E27FC236}">
                <a16:creationId xmlns:a16="http://schemas.microsoft.com/office/drawing/2014/main" id="{F363A88D-B591-0EBF-20EE-5B95235CFC99}"/>
              </a:ext>
            </a:extLst>
          </p:cNvPr>
          <p:cNvSpPr>
            <a:spLocks noGrp="1"/>
          </p:cNvSpPr>
          <p:nvPr>
            <p:ph idx="1"/>
          </p:nvPr>
        </p:nvSpPr>
        <p:spPr>
          <a:xfrm>
            <a:off x="0" y="914401"/>
            <a:ext cx="12192000" cy="5943600"/>
          </a:xfrm>
        </p:spPr>
        <p:txBody>
          <a:bodyPr/>
          <a:lstStyle/>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Management,Guru</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Jambheshwar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University,Hisar-125001</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Management,Smt.Shyamala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etl,Calicut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University,Computer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Section,SDE,2014</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and Personnel Management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Aswathapa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McGraw-Hill Publishing Company Ltd., New Delhi,2008</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Biswajeet</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Pattanayak</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Prentice Hall of India Pvt. Ltd., New Delhi,2001</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Lloyed</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L. Byers and Leslie W. Rue</a:t>
            </a:r>
            <a:r>
              <a:rPr lang="en-US" sz="24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(5th edition),The McGraw-Hill Companies, USA,1997.</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550406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3C201-2342-CD24-F4DE-86AF97D6AF45}"/>
              </a:ext>
            </a:extLst>
          </p:cNvPr>
          <p:cNvSpPr>
            <a:spLocks noGrp="1"/>
          </p:cNvSpPr>
          <p:nvPr>
            <p:ph type="title"/>
          </p:nvPr>
        </p:nvSpPr>
        <p:spPr>
          <a:xfrm>
            <a:off x="63910" y="0"/>
            <a:ext cx="12192000" cy="965200"/>
          </a:xfrm>
        </p:spPr>
        <p:txBody>
          <a:bodyPr/>
          <a:lstStyle/>
          <a:p>
            <a:pPr algn="ctr"/>
            <a:r>
              <a:rPr lang="en-US" dirty="0"/>
              <a:t>References</a:t>
            </a:r>
          </a:p>
        </p:txBody>
      </p:sp>
      <p:sp>
        <p:nvSpPr>
          <p:cNvPr id="3" name="Content Placeholder 2">
            <a:extLst>
              <a:ext uri="{FF2B5EF4-FFF2-40B4-BE49-F238E27FC236}">
                <a16:creationId xmlns:a16="http://schemas.microsoft.com/office/drawing/2014/main" id="{37BB67E0-C177-404D-BB25-A2C91B5633D9}"/>
              </a:ext>
            </a:extLst>
          </p:cNvPr>
          <p:cNvSpPr>
            <a:spLocks noGrp="1"/>
          </p:cNvSpPr>
          <p:nvPr>
            <p:ph idx="1"/>
          </p:nvPr>
        </p:nvSpPr>
        <p:spPr>
          <a:xfrm>
            <a:off x="0" y="840659"/>
            <a:ext cx="12192000" cy="6017342"/>
          </a:xfrm>
        </p:spPr>
        <p:txBody>
          <a:bodyPr/>
          <a:lstStyle/>
          <a:p>
            <a:pPr marL="0" marR="0" algn="just">
              <a:lnSpc>
                <a:spcPct val="115000"/>
              </a:lnSpc>
              <a:spcBef>
                <a:spcPts val="0"/>
              </a:spcBef>
              <a:spcAft>
                <a:spcPts val="0"/>
              </a:spcAft>
            </a:pP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Michael Armstrong (1999), </a:t>
            </a:r>
            <a:r>
              <a:rPr lang="en-US" sz="24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A Handbook of Human Resource Management Practice </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(7th</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edition), Michael Armstrong, Kogan Page Limited, 120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Pentonvelle</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Road, London,1999</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Mamoria</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C.B.,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Gankar</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S.V. “A Textbook of Human Resource Management”, Himalaya Publishing House, New Delhi,(20060</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Dwivedi R.S., “Personnel Management in Indian Enterprises”,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Galgotia</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Publising</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Company, New Delhi (1997)</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Devid</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A. </a:t>
            </a:r>
            <a:r>
              <a:rPr lang="en-US" sz="2400" kern="0" dirty="0" err="1">
                <a:solidFill>
                  <a:srgbClr val="000000"/>
                </a:solidFill>
                <a:effectLst/>
                <a:latin typeface="TimesNewRomanPSMT"/>
                <a:ea typeface="Times New Roman" panose="02020603050405020304" pitchFamily="18" charset="0"/>
                <a:cs typeface="Times New Roman" panose="02020603050405020304" pitchFamily="18" charset="0"/>
              </a:rPr>
              <a:t>Decenzo</a:t>
            </a: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 Stephen P. Robbins, “Personnel/Human Resource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NewRomanPSMT"/>
                <a:ea typeface="Times New Roman" panose="02020603050405020304" pitchFamily="18" charset="0"/>
                <a:cs typeface="Times New Roman" panose="02020603050405020304" pitchFamily="18" charset="0"/>
              </a:rPr>
              <a:t>Management”, Prentice Hall of India, New Delhi (2002)</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644340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EB4C7-0F89-285E-6FBC-AE99196C17F1}"/>
              </a:ext>
            </a:extLst>
          </p:cNvPr>
          <p:cNvSpPr>
            <a:spLocks noGrp="1"/>
          </p:cNvSpPr>
          <p:nvPr>
            <p:ph type="title"/>
          </p:nvPr>
        </p:nvSpPr>
        <p:spPr>
          <a:xfrm>
            <a:off x="0" y="0"/>
            <a:ext cx="12192000" cy="958645"/>
          </a:xfrm>
        </p:spPr>
        <p:txBody>
          <a:bodyPr/>
          <a:lstStyle/>
          <a:p>
            <a:pPr algn="ctr"/>
            <a:r>
              <a:rPr lang="en-US" dirty="0"/>
              <a:t>References</a:t>
            </a:r>
          </a:p>
        </p:txBody>
      </p:sp>
      <p:sp>
        <p:nvSpPr>
          <p:cNvPr id="3" name="Content Placeholder 2">
            <a:extLst>
              <a:ext uri="{FF2B5EF4-FFF2-40B4-BE49-F238E27FC236}">
                <a16:creationId xmlns:a16="http://schemas.microsoft.com/office/drawing/2014/main" id="{F0437663-E0A9-AAC5-B870-919FA2CAC020}"/>
              </a:ext>
            </a:extLst>
          </p:cNvPr>
          <p:cNvSpPr>
            <a:spLocks noGrp="1"/>
          </p:cNvSpPr>
          <p:nvPr>
            <p:ph idx="1"/>
          </p:nvPr>
        </p:nvSpPr>
        <p:spPr>
          <a:xfrm>
            <a:off x="0" y="958645"/>
            <a:ext cx="12192000" cy="5899355"/>
          </a:xfrm>
        </p:spPr>
        <p:txBody>
          <a:bodyPr>
            <a:normAutofit/>
          </a:bodyPr>
          <a:lstStyle/>
          <a:p>
            <a:r>
              <a:rPr lang="en-US" sz="2800" dirty="0">
                <a:latin typeface="Times New Roman" panose="02020603050405020304" pitchFamily="18" charset="0"/>
                <a:cs typeface="Times New Roman" panose="02020603050405020304" pitchFamily="18" charset="0"/>
              </a:rPr>
              <a:t>Mart Production (2021).https://www.pexels.com/photo/man-interviewing-a-woman-7643895/</a:t>
            </a:r>
          </a:p>
          <a:p>
            <a:r>
              <a:rPr lang="en-US" sz="2800" dirty="0">
                <a:latin typeface="Times New Roman" panose="02020603050405020304" pitchFamily="18" charset="0"/>
                <a:cs typeface="Times New Roman" panose="02020603050405020304" pitchFamily="18" charset="0"/>
              </a:rPr>
              <a:t>Andrea </a:t>
            </a:r>
            <a:r>
              <a:rPr lang="en-US" sz="2800" dirty="0" err="1">
                <a:latin typeface="Times New Roman" panose="02020603050405020304" pitchFamily="18" charset="0"/>
                <a:cs typeface="Times New Roman" panose="02020603050405020304" pitchFamily="18" charset="0"/>
              </a:rPr>
              <a:t>Piacquadio</a:t>
            </a:r>
            <a:r>
              <a:rPr lang="en-US" sz="2800" dirty="0">
                <a:latin typeface="Times New Roman" panose="02020603050405020304" pitchFamily="18" charset="0"/>
                <a:cs typeface="Times New Roman" panose="02020603050405020304" pitchFamily="18" charset="0"/>
              </a:rPr>
              <a:t> (2020).https://www.pexels.com/photo/focused-positive-coworkers-working-with-documents-3932239/</a:t>
            </a:r>
          </a:p>
          <a:p>
            <a:r>
              <a:rPr lang="en-US" sz="2800" dirty="0">
                <a:latin typeface="Times New Roman" panose="02020603050405020304" pitchFamily="18" charset="0"/>
                <a:cs typeface="Times New Roman" panose="02020603050405020304" pitchFamily="18" charset="0"/>
              </a:rPr>
              <a:t>Sora </a:t>
            </a:r>
            <a:r>
              <a:rPr lang="en-US" sz="2800" dirty="0" err="1">
                <a:latin typeface="Times New Roman" panose="02020603050405020304" pitchFamily="18" charset="0"/>
                <a:cs typeface="Times New Roman" panose="02020603050405020304" pitchFamily="18" charset="0"/>
              </a:rPr>
              <a:t>Shimazaki</a:t>
            </a:r>
            <a:r>
              <a:rPr lang="en-US" sz="2800" dirty="0">
                <a:latin typeface="Times New Roman" panose="02020603050405020304" pitchFamily="18" charset="0"/>
                <a:cs typeface="Times New Roman" panose="02020603050405020304" pitchFamily="18" charset="0"/>
              </a:rPr>
              <a:t> (2020) </a:t>
            </a:r>
            <a:r>
              <a:rPr lang="en-US" sz="2800" dirty="0">
                <a:latin typeface="Times New Roman" panose="02020603050405020304" pitchFamily="18" charset="0"/>
                <a:cs typeface="Times New Roman" panose="02020603050405020304" pitchFamily="18" charset="0"/>
                <a:hlinkClick r:id="rId2"/>
              </a:rPr>
              <a:t>https://www.pexels.com/photo/focused-diverse-coworkers-discussing-business-project-in-office-5668794/</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Pavel </a:t>
            </a:r>
            <a:r>
              <a:rPr lang="en-US" sz="2800" dirty="0" err="1">
                <a:latin typeface="Times New Roman" panose="02020603050405020304" pitchFamily="18" charset="0"/>
                <a:cs typeface="Times New Roman" panose="02020603050405020304" pitchFamily="18" charset="0"/>
              </a:rPr>
              <a:t>Danilyuk</a:t>
            </a:r>
            <a:r>
              <a:rPr lang="en-US" sz="2800" dirty="0">
                <a:latin typeface="Times New Roman" panose="02020603050405020304" pitchFamily="18" charset="0"/>
                <a:cs typeface="Times New Roman" panose="02020603050405020304" pitchFamily="18" charset="0"/>
              </a:rPr>
              <a:t>(2021) https://www.pexels.com/photo/business-women-having-a-meeting-inside-the-office-8424528/</a:t>
            </a:r>
          </a:p>
        </p:txBody>
      </p:sp>
    </p:spTree>
    <p:extLst>
      <p:ext uri="{BB962C8B-B14F-4D97-AF65-F5344CB8AC3E}">
        <p14:creationId xmlns:p14="http://schemas.microsoft.com/office/powerpoint/2010/main" val="319192128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167</TotalTime>
  <Words>2668</Words>
  <Application>Microsoft Office PowerPoint</Application>
  <PresentationFormat>Widescreen</PresentationFormat>
  <Paragraphs>223</Paragraphs>
  <Slides>36</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Aptos</vt:lpstr>
      <vt:lpstr>Arial</vt:lpstr>
      <vt:lpstr>Calibri</vt:lpstr>
      <vt:lpstr>Symbol</vt:lpstr>
      <vt:lpstr>Times New Roman</vt:lpstr>
      <vt:lpstr>TimesNewRomanPSMT</vt:lpstr>
      <vt:lpstr>Trebuchet MS</vt:lpstr>
      <vt:lpstr>Wingdings</vt:lpstr>
      <vt:lpstr>Wingdings 3</vt:lpstr>
      <vt:lpstr>Facet</vt:lpstr>
      <vt:lpstr>COURSE: PRINCIPLES OF HUMAN RESOURCE MANAGEMENT </vt:lpstr>
      <vt:lpstr>Recruitment </vt:lpstr>
      <vt:lpstr>Recruitment </vt:lpstr>
      <vt:lpstr>Recruitment needs </vt:lpstr>
      <vt:lpstr>Sources of recruitment </vt:lpstr>
      <vt:lpstr>Disadvantages of Internal Sources</vt:lpstr>
      <vt:lpstr>External Recruitment</vt:lpstr>
      <vt:lpstr>Advantages of External Recruitment </vt:lpstr>
      <vt:lpstr>Demerits of External Sources</vt:lpstr>
      <vt:lpstr>Centralized recruitment </vt:lpstr>
      <vt:lpstr>Decentralized recruitment </vt:lpstr>
      <vt:lpstr>Demerits</vt:lpstr>
      <vt:lpstr>Recruitment process</vt:lpstr>
      <vt:lpstr>Recruitment process</vt:lpstr>
      <vt:lpstr>Recruitment process</vt:lpstr>
      <vt:lpstr>Recruitment process</vt:lpstr>
      <vt:lpstr>Recruitment strategy</vt:lpstr>
      <vt:lpstr>3. Searching for the right candidates </vt:lpstr>
      <vt:lpstr>3. Searching for the right candidates</vt:lpstr>
      <vt:lpstr>3. Searching for the right candidates</vt:lpstr>
      <vt:lpstr>4.Screening/Shortlisting </vt:lpstr>
      <vt:lpstr>Evaluation and Control</vt:lpstr>
      <vt:lpstr>Factors affecting recruitment</vt:lpstr>
      <vt:lpstr>External factors </vt:lpstr>
      <vt:lpstr>External factors </vt:lpstr>
      <vt:lpstr>Principles of Recruiting </vt:lpstr>
      <vt:lpstr>Principles of Recruiting</vt:lpstr>
      <vt:lpstr>Principles of Recruiting</vt:lpstr>
      <vt:lpstr>Principles of Recruiting</vt:lpstr>
      <vt:lpstr>Recruitment process is efficient </vt:lpstr>
      <vt:lpstr>Recruitment process is efficient</vt:lpstr>
      <vt:lpstr>Recruitment process is efficient</vt:lpstr>
      <vt:lpstr>References</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PRINCIPLES OF HUMAN RESOURCE MANAGEMENT </dc:title>
  <dc:creator>Dr. Lucy K. Kirima</dc:creator>
  <cp:lastModifiedBy>Dr. Lucy K. Kirima</cp:lastModifiedBy>
  <cp:revision>73</cp:revision>
  <dcterms:created xsi:type="dcterms:W3CDTF">2024-04-17T14:54:45Z</dcterms:created>
  <dcterms:modified xsi:type="dcterms:W3CDTF">2024-04-18T17:18:30Z</dcterms:modified>
</cp:coreProperties>
</file>