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7" r:id="rId32"/>
    <p:sldId id="286" r:id="rId33"/>
    <p:sldId id="288" r:id="rId34"/>
    <p:sldId id="289" r:id="rId35"/>
    <p:sldId id="290" r:id="rId36"/>
    <p:sldId id="291" r:id="rId37"/>
    <p:sldId id="292"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936"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4/18/2024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4/18/2024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4/18/2024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s://www.pexels.com/photo/woman-wearing-eyeglasses-talking-at-the-meeting-7643798/"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www.pexels.com/photo/man-talking-to-another-man-in-the-office-7640467/" TargetMode="External"/><Relationship Id="rId2" Type="http://schemas.openxmlformats.org/officeDocument/2006/relationships/hyperlink" Target="https://www.pexels.com/photo/black-psychologist-with-african-american-client-5699424/" TargetMode="External"/><Relationship Id="rId1" Type="http://schemas.openxmlformats.org/officeDocument/2006/relationships/slideLayout" Target="../slideLayouts/slideLayout2.xml"/><Relationship Id="rId4" Type="http://schemas.openxmlformats.org/officeDocument/2006/relationships/hyperlink" Target="https://www.pexels.com/photo/a-woman-in-a-meeting-with-her-colleagues-842455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76EC3-5C0E-21B4-D9E6-D93E67781560}"/>
              </a:ext>
            </a:extLst>
          </p:cNvPr>
          <p:cNvSpPr>
            <a:spLocks noGrp="1"/>
          </p:cNvSpPr>
          <p:nvPr>
            <p:ph type="ctrTitle"/>
          </p:nvPr>
        </p:nvSpPr>
        <p:spPr>
          <a:xfrm>
            <a:off x="0" y="0"/>
            <a:ext cx="12191999" cy="1342103"/>
          </a:xfrm>
        </p:spPr>
        <p:txBody>
          <a:bodyPr/>
          <a:lstStyle/>
          <a:p>
            <a:pPr algn="ct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COURSE: PRINCIPLES OF HUMAN RESOURCE MANAGEMENT</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Subtitle 2">
            <a:extLst>
              <a:ext uri="{FF2B5EF4-FFF2-40B4-BE49-F238E27FC236}">
                <a16:creationId xmlns:a16="http://schemas.microsoft.com/office/drawing/2014/main" id="{4BA93161-17CB-987D-8BED-199F7EFFA7A9}"/>
              </a:ext>
            </a:extLst>
          </p:cNvPr>
          <p:cNvSpPr>
            <a:spLocks noGrp="1"/>
          </p:cNvSpPr>
          <p:nvPr>
            <p:ph type="subTitle" idx="1"/>
          </p:nvPr>
        </p:nvSpPr>
        <p:spPr>
          <a:xfrm>
            <a:off x="0" y="840658"/>
            <a:ext cx="12191999" cy="6017341"/>
          </a:xfrm>
        </p:spPr>
        <p:txBody>
          <a:bodyPr/>
          <a:lstStyle/>
          <a:p>
            <a:pPr marL="0" marR="0" algn="ctr">
              <a:lnSpc>
                <a:spcPct val="115000"/>
              </a:lnSpc>
              <a:spcBef>
                <a:spcPts val="0"/>
              </a:spcBef>
              <a:spcAft>
                <a:spcPts val="10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6:  SELECTION AND ORIENTATION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10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10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10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514350" marR="0" lvl="0" indent="-514350" algn="ctr">
              <a:lnSpc>
                <a:spcPct val="115000"/>
              </a:lnSpc>
              <a:spcBef>
                <a:spcPts val="0"/>
              </a:spcBef>
              <a:spcAft>
                <a:spcPts val="0"/>
              </a:spcAft>
              <a:buFont typeface="+mj-lt"/>
              <a:buAutoNum type="alphaLcParenR"/>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Understand and define selection and its process.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514350" marR="0" lvl="0" indent="-514350" algn="ctr">
              <a:lnSpc>
                <a:spcPct val="115000"/>
              </a:lnSpc>
              <a:spcBef>
                <a:spcPts val="0"/>
              </a:spcBef>
              <a:spcAft>
                <a:spcPts val="0"/>
              </a:spcAft>
              <a:buFont typeface="+mj-lt"/>
              <a:buAutoNum type="alphaLcParenR"/>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Discuss the selection process so as to make it effective.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514350" marR="0" lvl="0" indent="-514350" algn="ctr">
              <a:lnSpc>
                <a:spcPct val="115000"/>
              </a:lnSpc>
              <a:spcBef>
                <a:spcPts val="0"/>
              </a:spcBef>
              <a:spcAft>
                <a:spcPts val="0"/>
              </a:spcAft>
              <a:buFont typeface="+mj-lt"/>
              <a:buAutoNum type="alphaLcParenR"/>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Explain how the final selection decision is made.</a:t>
            </a:r>
            <a:endParaRPr lang="en-US" sz="2800" kern="100" dirty="0">
              <a:latin typeface="Aptos" panose="020B0004020202020204" pitchFamily="34" charset="0"/>
              <a:ea typeface="Times New Roman" panose="02020603050405020304" pitchFamily="18" charset="0"/>
              <a:cs typeface="Times New Roman" panose="02020603050405020304" pitchFamily="18" charset="0"/>
            </a:endParaRPr>
          </a:p>
          <a:p>
            <a:pPr marL="514350" marR="0" lvl="0" indent="-514350" algn="ctr">
              <a:lnSpc>
                <a:spcPct val="115000"/>
              </a:lnSpc>
              <a:spcBef>
                <a:spcPts val="0"/>
              </a:spcBef>
              <a:spcAft>
                <a:spcPts val="0"/>
              </a:spcAft>
              <a:buFont typeface="+mj-lt"/>
              <a:buAutoNum type="alphaLcParenR"/>
            </a:pPr>
            <a:r>
              <a:rPr lang="en-US" sz="2800" kern="0" dirty="0">
                <a:solidFill>
                  <a:srgbClr val="000000"/>
                </a:solidFill>
                <a:effectLst/>
                <a:latin typeface="SymbolMT"/>
                <a:ea typeface="Times New Roman" panose="02020603050405020304" pitchFamily="18" charset="0"/>
                <a:cs typeface="Times New Roman" panose="02020603050405020304" pitchFamily="18" charset="0"/>
              </a:rPr>
              <a:t>Examine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placement and orientation.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8494292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CD994-CDE3-9303-777C-62F339025DAA}"/>
              </a:ext>
            </a:extLst>
          </p:cNvPr>
          <p:cNvSpPr>
            <a:spLocks noGrp="1"/>
          </p:cNvSpPr>
          <p:nvPr>
            <p:ph type="title"/>
          </p:nvPr>
        </p:nvSpPr>
        <p:spPr>
          <a:xfrm>
            <a:off x="0" y="0"/>
            <a:ext cx="12192000" cy="1135626"/>
          </a:xfrm>
        </p:spPr>
        <p:txBody>
          <a:bodyPr>
            <a:normAutofit/>
          </a:bodyPr>
          <a:lstStyle/>
          <a:p>
            <a:pPr algn="ctr"/>
            <a:r>
              <a:rPr lang="en-US" sz="2800" b="1" i="0" kern="100" dirty="0">
                <a:solidFill>
                  <a:srgbClr val="000000"/>
                </a:solidFill>
                <a:effectLst/>
                <a:latin typeface="Times-Roman"/>
                <a:ea typeface="Aptos" panose="020B0004020202020204" pitchFamily="34" charset="0"/>
                <a:cs typeface="Times New Roman" panose="02020603050405020304" pitchFamily="18" charset="0"/>
              </a:rPr>
              <a:t>SELECTION</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265CD41B-4296-E479-B1DD-4F3C4AA8F6F8}"/>
              </a:ext>
            </a:extLst>
          </p:cNvPr>
          <p:cNvSpPr>
            <a:spLocks noGrp="1"/>
          </p:cNvSpPr>
          <p:nvPr>
            <p:ph sz="half" idx="1"/>
          </p:nvPr>
        </p:nvSpPr>
        <p:spPr>
          <a:xfrm>
            <a:off x="0" y="943897"/>
            <a:ext cx="6454876" cy="5914103"/>
          </a:xfrm>
        </p:spPr>
        <p:txBody>
          <a:bodyPr>
            <a:normAutofit/>
          </a:bodyPr>
          <a:lstStyle/>
          <a:p>
            <a:pPr algn="just"/>
            <a:r>
              <a:rPr lang="en-US" sz="3200" dirty="0">
                <a:solidFill>
                  <a:srgbClr val="000000"/>
                </a:solidFill>
                <a:effectLst/>
                <a:latin typeface="TimesNewRomanPSMT"/>
                <a:ea typeface="Aptos" panose="020B0004020202020204" pitchFamily="34" charset="0"/>
                <a:cs typeface="Times New Roman" panose="02020603050405020304" pitchFamily="18" charset="0"/>
              </a:rPr>
              <a:t>Human resource selection is the process of choosing qualified individuals who are available to fill positions in an organization</a:t>
            </a:r>
          </a:p>
          <a:p>
            <a:pPr algn="just"/>
            <a:r>
              <a:rPr lang="en-US" sz="2800" dirty="0">
                <a:solidFill>
                  <a:srgbClr val="000000"/>
                </a:solidFill>
                <a:effectLst/>
                <a:latin typeface="TimesNewRomanPSMT"/>
                <a:ea typeface="Aptos" panose="020B0004020202020204" pitchFamily="34" charset="0"/>
                <a:cs typeface="Times New Roman" panose="02020603050405020304" pitchFamily="18" charset="0"/>
              </a:rPr>
              <a:t>Selection is the process of choosing people by obtaining and assessing information about the applicants with a view to matching these with the job requirements</a:t>
            </a:r>
            <a:endParaRPr lang="en-US" sz="2800" dirty="0"/>
          </a:p>
        </p:txBody>
      </p:sp>
      <p:sp>
        <p:nvSpPr>
          <p:cNvPr id="4" name="Content Placeholder 3">
            <a:extLst>
              <a:ext uri="{FF2B5EF4-FFF2-40B4-BE49-F238E27FC236}">
                <a16:creationId xmlns:a16="http://schemas.microsoft.com/office/drawing/2014/main" id="{E1FB3AE8-4A70-C7D1-789E-55C23871B2DE}"/>
              </a:ext>
            </a:extLst>
          </p:cNvPr>
          <p:cNvSpPr>
            <a:spLocks noGrp="1"/>
          </p:cNvSpPr>
          <p:nvPr>
            <p:ph sz="half" idx="2"/>
          </p:nvPr>
        </p:nvSpPr>
        <p:spPr>
          <a:xfrm>
            <a:off x="6454876" y="943896"/>
            <a:ext cx="5737124" cy="5914103"/>
          </a:xfrm>
        </p:spPr>
        <p:txBody>
          <a:bodyPr/>
          <a:lstStyle/>
          <a:p>
            <a:pPr algn="just"/>
            <a:r>
              <a:rPr lang="en-US" sz="2800" kern="100" dirty="0">
                <a:solidFill>
                  <a:srgbClr val="000000"/>
                </a:solidFill>
                <a:effectLst/>
                <a:latin typeface="TimesNewRomanPSMT"/>
                <a:ea typeface="Aptos" panose="020B0004020202020204" pitchFamily="34" charset="0"/>
                <a:cs typeface="Times New Roman" panose="02020603050405020304" pitchFamily="18" charset="0"/>
              </a:rPr>
              <a:t>It is the process of choosing the most suitable persons out of all the applicants. The purpose of selection is to pick up the right person for every job.</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340347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C542B-B8E6-D4E0-39BB-E01C16F34870}"/>
              </a:ext>
            </a:extLst>
          </p:cNvPr>
          <p:cNvSpPr>
            <a:spLocks noGrp="1"/>
          </p:cNvSpPr>
          <p:nvPr>
            <p:ph type="title"/>
          </p:nvPr>
        </p:nvSpPr>
        <p:spPr>
          <a:xfrm>
            <a:off x="0" y="0"/>
            <a:ext cx="12192000" cy="1106130"/>
          </a:xfrm>
        </p:spPr>
        <p:txBody>
          <a:bodyPr/>
          <a:lstStyle/>
          <a:p>
            <a:pPr algn="ctr"/>
            <a:r>
              <a:rPr lang="en-US" sz="3600" b="1" i="0" kern="100" dirty="0">
                <a:solidFill>
                  <a:srgbClr val="000000"/>
                </a:solidFill>
                <a:effectLst/>
                <a:latin typeface="Times-Roman"/>
                <a:ea typeface="Aptos" panose="020B0004020202020204" pitchFamily="34" charset="0"/>
                <a:cs typeface="Times New Roman" panose="02020603050405020304" pitchFamily="18" charset="0"/>
              </a:rPr>
              <a:t>SELECTION</a:t>
            </a:r>
            <a:endParaRPr lang="en-US" dirty="0"/>
          </a:p>
        </p:txBody>
      </p:sp>
      <p:sp>
        <p:nvSpPr>
          <p:cNvPr id="3" name="Content Placeholder 2">
            <a:extLst>
              <a:ext uri="{FF2B5EF4-FFF2-40B4-BE49-F238E27FC236}">
                <a16:creationId xmlns:a16="http://schemas.microsoft.com/office/drawing/2014/main" id="{E0DBBFF3-F2D6-9934-C997-20B11A86BCC4}"/>
              </a:ext>
            </a:extLst>
          </p:cNvPr>
          <p:cNvSpPr>
            <a:spLocks noGrp="1"/>
          </p:cNvSpPr>
          <p:nvPr>
            <p:ph sz="half" idx="1"/>
          </p:nvPr>
        </p:nvSpPr>
        <p:spPr>
          <a:xfrm>
            <a:off x="0" y="1106130"/>
            <a:ext cx="6445043" cy="5751869"/>
          </a:xfrm>
        </p:spPr>
        <p:txBody>
          <a:bodyPr>
            <a:normAutofit/>
          </a:bodyPr>
          <a:lstStyle/>
          <a:p>
            <a:pPr algn="just"/>
            <a:r>
              <a:rPr lang="en-US" sz="2800" dirty="0">
                <a:solidFill>
                  <a:srgbClr val="000000"/>
                </a:solidFill>
                <a:effectLst/>
                <a:latin typeface="TimesNewRomanPSMT"/>
                <a:ea typeface="Aptos" panose="020B0004020202020204" pitchFamily="34" charset="0"/>
                <a:cs typeface="Times New Roman" panose="02020603050405020304" pitchFamily="18" charset="0"/>
              </a:rPr>
              <a:t>It divides the candidates who offer themselves for appointment into two categories, namely those who will be employed and those who will not be employed</a:t>
            </a:r>
          </a:p>
          <a:p>
            <a:pPr algn="just"/>
            <a:r>
              <a:rPr lang="en-US" sz="2800" dirty="0">
                <a:solidFill>
                  <a:srgbClr val="000000"/>
                </a:solidFill>
                <a:effectLst/>
                <a:latin typeface="TimesNewRomanPSMT"/>
                <a:ea typeface="Aptos" panose="020B0004020202020204" pitchFamily="34" charset="0"/>
                <a:cs typeface="Times New Roman" panose="02020603050405020304" pitchFamily="18" charset="0"/>
              </a:rPr>
              <a:t>It is the process of rejecting unsuitable candidates to choose the few suitable applicants</a:t>
            </a:r>
            <a:endParaRPr lang="en-US" sz="2800" dirty="0"/>
          </a:p>
        </p:txBody>
      </p:sp>
      <p:sp>
        <p:nvSpPr>
          <p:cNvPr id="4" name="Content Placeholder 3">
            <a:extLst>
              <a:ext uri="{FF2B5EF4-FFF2-40B4-BE49-F238E27FC236}">
                <a16:creationId xmlns:a16="http://schemas.microsoft.com/office/drawing/2014/main" id="{A8813286-5345-CCE6-4922-F8CF65D1C92A}"/>
              </a:ext>
            </a:extLst>
          </p:cNvPr>
          <p:cNvSpPr>
            <a:spLocks noGrp="1"/>
          </p:cNvSpPr>
          <p:nvPr>
            <p:ph sz="half" idx="2"/>
          </p:nvPr>
        </p:nvSpPr>
        <p:spPr>
          <a:xfrm>
            <a:off x="6445044" y="1106131"/>
            <a:ext cx="5746955" cy="5751868"/>
          </a:xfrm>
        </p:spPr>
        <p:txBody>
          <a:bodyPr>
            <a:normAutofit/>
          </a:bodyPr>
          <a:lstStyle/>
          <a:p>
            <a:pPr algn="just"/>
            <a:r>
              <a:rPr lang="en-US" sz="2800" dirty="0">
                <a:solidFill>
                  <a:srgbClr val="000000"/>
                </a:solidFill>
                <a:effectLst/>
                <a:latin typeface="TimesNewRomanPSMT"/>
                <a:ea typeface="Aptos" panose="020B0004020202020204" pitchFamily="34" charset="0"/>
                <a:cs typeface="Times New Roman" panose="02020603050405020304" pitchFamily="18" charset="0"/>
              </a:rPr>
              <a:t>Therefore, selection is frequently described as a negative process as compared to the positive process of recruitment</a:t>
            </a:r>
            <a:endParaRPr lang="en-US" sz="2800" dirty="0"/>
          </a:p>
        </p:txBody>
      </p:sp>
    </p:spTree>
    <p:extLst>
      <p:ext uri="{BB962C8B-B14F-4D97-AF65-F5344CB8AC3E}">
        <p14:creationId xmlns:p14="http://schemas.microsoft.com/office/powerpoint/2010/main" val="1790178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A82D2-81ED-5256-CAE8-48861953DF98}"/>
              </a:ext>
            </a:extLst>
          </p:cNvPr>
          <p:cNvSpPr>
            <a:spLocks noGrp="1"/>
          </p:cNvSpPr>
          <p:nvPr>
            <p:ph type="title"/>
          </p:nvPr>
        </p:nvSpPr>
        <p:spPr>
          <a:xfrm>
            <a:off x="0" y="0"/>
            <a:ext cx="12192000" cy="1165123"/>
          </a:xfrm>
        </p:spPr>
        <p:txBody>
          <a:bodyPr>
            <a:normAutofit/>
          </a:bodyPr>
          <a:lstStyle/>
          <a:p>
            <a:pPr algn="ctr"/>
            <a:r>
              <a:rPr lang="en-US" sz="2400" b="1" i="0" kern="100" dirty="0">
                <a:solidFill>
                  <a:srgbClr val="000000"/>
                </a:solidFill>
                <a:effectLst/>
                <a:latin typeface="Times-Roman"/>
                <a:ea typeface="Aptos" panose="020B0004020202020204" pitchFamily="34" charset="0"/>
                <a:cs typeface="Times New Roman" panose="02020603050405020304" pitchFamily="18" charset="0"/>
              </a:rPr>
              <a:t>SELECTION</a:t>
            </a:r>
            <a:endParaRPr lang="en-US" sz="2400" dirty="0"/>
          </a:p>
        </p:txBody>
      </p:sp>
      <p:sp>
        <p:nvSpPr>
          <p:cNvPr id="3" name="Content Placeholder 2">
            <a:extLst>
              <a:ext uri="{FF2B5EF4-FFF2-40B4-BE49-F238E27FC236}">
                <a16:creationId xmlns:a16="http://schemas.microsoft.com/office/drawing/2014/main" id="{813C5ADE-5E24-7DEC-2D15-7A039F35F414}"/>
              </a:ext>
            </a:extLst>
          </p:cNvPr>
          <p:cNvSpPr>
            <a:spLocks noGrp="1"/>
          </p:cNvSpPr>
          <p:nvPr>
            <p:ph idx="1"/>
          </p:nvPr>
        </p:nvSpPr>
        <p:spPr>
          <a:xfrm>
            <a:off x="-1" y="604685"/>
            <a:ext cx="12191999" cy="6253316"/>
          </a:xfrm>
        </p:spPr>
        <p:txBody>
          <a:bodyPr>
            <a:normAutofit/>
          </a:bodyPr>
          <a:lstStyle/>
          <a:p>
            <a:pPr algn="just"/>
            <a:r>
              <a:rPr lang="en-US" sz="3200" dirty="0">
                <a:solidFill>
                  <a:srgbClr val="000000"/>
                </a:solidFill>
                <a:effectLst/>
                <a:latin typeface="TimesNewRomanPSMT"/>
                <a:ea typeface="Aptos" panose="020B0004020202020204" pitchFamily="34" charset="0"/>
                <a:cs typeface="Times New Roman" panose="02020603050405020304" pitchFamily="18" charset="0"/>
              </a:rPr>
              <a:t>Thus, the selection process is a tool in the hands of management to differentiate between the qualified and unqualified applicants by applying various techniques such as interviews, tests etc.</a:t>
            </a:r>
          </a:p>
          <a:p>
            <a:pPr algn="just"/>
            <a:r>
              <a:rPr lang="en-US" sz="3200" dirty="0">
                <a:solidFill>
                  <a:srgbClr val="000000"/>
                </a:solidFill>
                <a:effectLst/>
                <a:latin typeface="TimesNewRomanPSMT"/>
                <a:ea typeface="Aptos" panose="020B0004020202020204" pitchFamily="34" charset="0"/>
                <a:cs typeface="Times New Roman" panose="02020603050405020304" pitchFamily="18" charset="0"/>
              </a:rPr>
              <a:t>The cost of selecting people who are inadequate performers or who leave the </a:t>
            </a:r>
            <a:r>
              <a:rPr lang="en-US" sz="3200" dirty="0" err="1">
                <a:solidFill>
                  <a:srgbClr val="000000"/>
                </a:solidFill>
                <a:effectLst/>
                <a:latin typeface="TimesNewRomanPSMT"/>
                <a:ea typeface="Aptos" panose="020B0004020202020204" pitchFamily="34" charset="0"/>
                <a:cs typeface="Times New Roman" panose="02020603050405020304" pitchFamily="18" charset="0"/>
              </a:rPr>
              <a:t>organisation</a:t>
            </a:r>
            <a:r>
              <a:rPr lang="en-US" sz="3200" dirty="0">
                <a:solidFill>
                  <a:srgbClr val="000000"/>
                </a:solidFill>
                <a:effectLst/>
                <a:latin typeface="TimesNewRomanPSMT"/>
                <a:ea typeface="Aptos" panose="020B0004020202020204" pitchFamily="34" charset="0"/>
                <a:cs typeface="Times New Roman" panose="02020603050405020304" pitchFamily="18" charset="0"/>
              </a:rPr>
              <a:t> before contributing to profits proves a major cost of doing business.</a:t>
            </a:r>
            <a:endParaRPr lang="en-US" sz="3200" dirty="0"/>
          </a:p>
        </p:txBody>
      </p:sp>
    </p:spTree>
    <p:extLst>
      <p:ext uri="{BB962C8B-B14F-4D97-AF65-F5344CB8AC3E}">
        <p14:creationId xmlns:p14="http://schemas.microsoft.com/office/powerpoint/2010/main" val="2872838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3B1A2-8AE0-B9E8-1C03-05E6FD421707}"/>
              </a:ext>
            </a:extLst>
          </p:cNvPr>
          <p:cNvSpPr>
            <a:spLocks noGrp="1"/>
          </p:cNvSpPr>
          <p:nvPr>
            <p:ph type="title"/>
          </p:nvPr>
        </p:nvSpPr>
        <p:spPr>
          <a:xfrm>
            <a:off x="-103239" y="0"/>
            <a:ext cx="12295239" cy="1930400"/>
          </a:xfrm>
        </p:spPr>
        <p:txBody>
          <a:bodyPr/>
          <a:lstStyle/>
          <a:p>
            <a:pPr algn="ctr"/>
            <a:r>
              <a:rPr lang="en-US" dirty="0"/>
              <a:t>Objectives of selection</a:t>
            </a:r>
          </a:p>
        </p:txBody>
      </p:sp>
      <p:sp>
        <p:nvSpPr>
          <p:cNvPr id="3" name="Content Placeholder 2">
            <a:extLst>
              <a:ext uri="{FF2B5EF4-FFF2-40B4-BE49-F238E27FC236}">
                <a16:creationId xmlns:a16="http://schemas.microsoft.com/office/drawing/2014/main" id="{CF42B9B3-87D9-719A-99F6-87E5A308D28F}"/>
              </a:ext>
            </a:extLst>
          </p:cNvPr>
          <p:cNvSpPr>
            <a:spLocks noGrp="1"/>
          </p:cNvSpPr>
          <p:nvPr>
            <p:ph sz="half" idx="1"/>
          </p:nvPr>
        </p:nvSpPr>
        <p:spPr>
          <a:xfrm>
            <a:off x="-1" y="1194618"/>
            <a:ext cx="9247237" cy="5663381"/>
          </a:xfrm>
        </p:spPr>
        <p:txBody>
          <a:bodyPr/>
          <a:lstStyle/>
          <a:p>
            <a:pPr marL="0" marR="0" indent="0" algn="just">
              <a:lnSpc>
                <a:spcPct val="115000"/>
              </a:lnSpc>
              <a:spcBef>
                <a:spcPts val="0"/>
              </a:spcBef>
              <a:spcAft>
                <a:spcPts val="800"/>
              </a:spcAft>
              <a:buNone/>
            </a:pPr>
            <a:r>
              <a:rPr lang="en-US" sz="3200" kern="100" dirty="0">
                <a:solidFill>
                  <a:srgbClr val="000000"/>
                </a:solidFill>
                <a:effectLst/>
                <a:latin typeface="TimesNewRomanPSMT"/>
                <a:ea typeface="Aptos" panose="020B0004020202020204" pitchFamily="34" charset="0"/>
                <a:cs typeface="Times New Roman" panose="02020603050405020304" pitchFamily="18" charset="0"/>
              </a:rPr>
              <a:t>(1) to predict which job applicants would be successful if hired and </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3200" kern="100" dirty="0">
                <a:solidFill>
                  <a:srgbClr val="000000"/>
                </a:solidFill>
                <a:effectLst/>
                <a:latin typeface="TimesNewRomanPSMT"/>
                <a:ea typeface="Aptos" panose="020B0004020202020204" pitchFamily="34" charset="0"/>
                <a:cs typeface="Times New Roman" panose="02020603050405020304" pitchFamily="18" charset="0"/>
              </a:rPr>
              <a:t>(2) to inform and sell the candidate on the job and the organization. </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3200" kern="100" dirty="0">
                <a:solidFill>
                  <a:srgbClr val="000000"/>
                </a:solidFill>
                <a:effectLst/>
                <a:latin typeface="TimesNewRomanPSMT"/>
                <a:ea typeface="Aptos" panose="020B0004020202020204" pitchFamily="34" charset="0"/>
                <a:cs typeface="Times New Roman" panose="02020603050405020304" pitchFamily="18" charset="0"/>
              </a:rPr>
              <a:t>Satisfaction of employee needs and wants as well as the fullest development of  potential are important objectives of selection.</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1026" name="Picture 2" descr="Free Woman Wearing Eyeglasses Talking at the Meeting Stock Photo">
            <a:extLst>
              <a:ext uri="{FF2B5EF4-FFF2-40B4-BE49-F238E27FC236}">
                <a16:creationId xmlns:a16="http://schemas.microsoft.com/office/drawing/2014/main" id="{F47E1A86-2A04-1E91-9FDD-53BF9D5487C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247238" y="1195389"/>
            <a:ext cx="2944761" cy="260969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6BB5455-DCA8-8E19-017A-26712C32C514}"/>
              </a:ext>
            </a:extLst>
          </p:cNvPr>
          <p:cNvSpPr txBox="1"/>
          <p:nvPr/>
        </p:nvSpPr>
        <p:spPr>
          <a:xfrm>
            <a:off x="9247236" y="3952568"/>
            <a:ext cx="2944763" cy="600164"/>
          </a:xfrm>
          <a:prstGeom prst="rect">
            <a:avLst/>
          </a:prstGeom>
          <a:noFill/>
        </p:spPr>
        <p:txBody>
          <a:bodyPr wrap="square" rtlCol="0">
            <a:spAutoFit/>
          </a:bodyPr>
          <a:lstStyle/>
          <a:p>
            <a:r>
              <a:rPr lang="en-US" sz="1100" dirty="0"/>
              <a:t>https://www.pexels.com/photo/woman-wearing-eyeglasses-talking-at-the-meeting-7643798/</a:t>
            </a:r>
          </a:p>
        </p:txBody>
      </p:sp>
    </p:spTree>
    <p:extLst>
      <p:ext uri="{BB962C8B-B14F-4D97-AF65-F5344CB8AC3E}">
        <p14:creationId xmlns:p14="http://schemas.microsoft.com/office/powerpoint/2010/main" val="957562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9BF11-E5F1-8318-575A-19F90CDBAD2D}"/>
              </a:ext>
            </a:extLst>
          </p:cNvPr>
          <p:cNvSpPr>
            <a:spLocks noGrp="1"/>
          </p:cNvSpPr>
          <p:nvPr>
            <p:ph type="title"/>
          </p:nvPr>
        </p:nvSpPr>
        <p:spPr>
          <a:xfrm>
            <a:off x="0" y="0"/>
            <a:ext cx="12192000" cy="1179871"/>
          </a:xfrm>
        </p:spPr>
        <p:txBody>
          <a:bodyPr>
            <a:normAutofit/>
          </a:bodyPr>
          <a:lstStyle/>
          <a:p>
            <a:pPr algn="ctr"/>
            <a:r>
              <a:rPr lang="en-US" sz="3200" b="1" kern="0" dirty="0">
                <a:solidFill>
                  <a:srgbClr val="000000"/>
                </a:solidFill>
                <a:effectLst/>
                <a:latin typeface="TimesNewRomanPSMT"/>
                <a:ea typeface="Times New Roman" panose="02020603050405020304" pitchFamily="18" charset="0"/>
                <a:cs typeface="Times New Roman" panose="02020603050405020304" pitchFamily="18" charset="0"/>
              </a:rPr>
              <a:t>Difference between recruitment and selection </a:t>
            </a:r>
            <a:endParaRPr lang="en-US" sz="3200" dirty="0"/>
          </a:p>
        </p:txBody>
      </p:sp>
      <p:sp>
        <p:nvSpPr>
          <p:cNvPr id="3" name="Content Placeholder 2">
            <a:extLst>
              <a:ext uri="{FF2B5EF4-FFF2-40B4-BE49-F238E27FC236}">
                <a16:creationId xmlns:a16="http://schemas.microsoft.com/office/drawing/2014/main" id="{D2582DE1-9DC6-2221-38E8-65D470BC908F}"/>
              </a:ext>
            </a:extLst>
          </p:cNvPr>
          <p:cNvSpPr>
            <a:spLocks noGrp="1"/>
          </p:cNvSpPr>
          <p:nvPr>
            <p:ph idx="1"/>
          </p:nvPr>
        </p:nvSpPr>
        <p:spPr>
          <a:xfrm>
            <a:off x="0" y="958646"/>
            <a:ext cx="12192000" cy="5899354"/>
          </a:xfrm>
        </p:spPr>
        <p:txBody>
          <a:bodyPr>
            <a:normAutofit/>
          </a:bodyPr>
          <a:lstStyle/>
          <a:p>
            <a:pPr marL="0" marR="0" lvl="0" indent="0" algn="just">
              <a:lnSpc>
                <a:spcPct val="115000"/>
              </a:lnSpc>
              <a:spcBef>
                <a:spcPts val="0"/>
              </a:spcBef>
              <a:spcAft>
                <a:spcPts val="0"/>
              </a:spcAft>
              <a:buNone/>
            </a:pPr>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Difference in Objective: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The basic objective of recruitment is to attract maximum number of candidates so that more options are available. The basic objective of selection is to choose best out of the available candidates.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Difference is Process: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Recruitment adopts the process of creating application pool as large as possible and therefore. It is known as positive process. Selection adopts the process through which more and more candidates are rejected and fewer candidates are selected </a:t>
            </a:r>
            <a:endParaRPr lang="en-US" sz="2800" dirty="0"/>
          </a:p>
        </p:txBody>
      </p:sp>
    </p:spTree>
    <p:extLst>
      <p:ext uri="{BB962C8B-B14F-4D97-AF65-F5344CB8AC3E}">
        <p14:creationId xmlns:p14="http://schemas.microsoft.com/office/powerpoint/2010/main" val="13175910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0F964-3960-1537-254A-E39D146F706B}"/>
              </a:ext>
            </a:extLst>
          </p:cNvPr>
          <p:cNvSpPr>
            <a:spLocks noGrp="1"/>
          </p:cNvSpPr>
          <p:nvPr>
            <p:ph type="title"/>
          </p:nvPr>
        </p:nvSpPr>
        <p:spPr>
          <a:xfrm>
            <a:off x="0" y="0"/>
            <a:ext cx="12192000" cy="1209368"/>
          </a:xfrm>
        </p:spPr>
        <p:txBody>
          <a:bodyPr/>
          <a:lstStyle/>
          <a:p>
            <a:r>
              <a:rPr lang="en-US" sz="3600" b="1" kern="0" dirty="0">
                <a:solidFill>
                  <a:srgbClr val="000000"/>
                </a:solidFill>
                <a:effectLst/>
                <a:latin typeface="TimesNewRomanPSMT"/>
                <a:ea typeface="Times New Roman" panose="02020603050405020304" pitchFamily="18" charset="0"/>
                <a:cs typeface="Times New Roman" panose="02020603050405020304" pitchFamily="18" charset="0"/>
              </a:rPr>
              <a:t>Difference between recruitment and selection </a:t>
            </a:r>
            <a:endParaRPr lang="en-US" dirty="0"/>
          </a:p>
        </p:txBody>
      </p:sp>
      <p:sp>
        <p:nvSpPr>
          <p:cNvPr id="3" name="Content Placeholder 2">
            <a:extLst>
              <a:ext uri="{FF2B5EF4-FFF2-40B4-BE49-F238E27FC236}">
                <a16:creationId xmlns:a16="http://schemas.microsoft.com/office/drawing/2014/main" id="{654FEE8D-461E-D05F-CF95-0EA64659BD68}"/>
              </a:ext>
            </a:extLst>
          </p:cNvPr>
          <p:cNvSpPr>
            <a:spLocks noGrp="1"/>
          </p:cNvSpPr>
          <p:nvPr>
            <p:ph sz="half" idx="1"/>
          </p:nvPr>
        </p:nvSpPr>
        <p:spPr>
          <a:xfrm>
            <a:off x="103239" y="1327355"/>
            <a:ext cx="6150077" cy="5397910"/>
          </a:xfrm>
        </p:spPr>
        <p:txBody>
          <a:bodyPr/>
          <a:lstStyle/>
          <a:p>
            <a:pPr algn="just"/>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Technical Differences: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Recruitment techniques are not very intensive, and not require high skills</a:t>
            </a:r>
            <a:endParaRPr lang="en-US" sz="2800" kern="0" dirty="0">
              <a:solidFill>
                <a:srgbClr val="000000"/>
              </a:solidFill>
              <a:latin typeface="TimesNewRomanPSMT"/>
              <a:cs typeface="Times New Roman" panose="02020603050405020304" pitchFamily="18" charset="0"/>
            </a:endParaRPr>
          </a:p>
          <a:p>
            <a:pPr algn="just"/>
            <a:r>
              <a:rPr lang="en-US" sz="2800" kern="0" dirty="0">
                <a:solidFill>
                  <a:srgbClr val="000000"/>
                </a:solidFill>
                <a:latin typeface="TimesNewRomanPSMT"/>
                <a:ea typeface="Times New Roman" panose="02020603050405020304" pitchFamily="18" charset="0"/>
                <a:cs typeface="Times New Roman" panose="02020603050405020304" pitchFamily="18" charset="0"/>
              </a:rPr>
              <a:t>I</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n selection process, highly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specialised</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techniques are required. Therefore, in the selection process, only personnel with specific skills like expertise in using selection tests, conducting interviews, etc., are involved</a:t>
            </a:r>
            <a:r>
              <a:rPr lang="en-US" sz="1800" kern="0" dirty="0">
                <a:solidFill>
                  <a:srgbClr val="000000"/>
                </a:solidFill>
                <a:effectLst/>
                <a:latin typeface="TimesNewRomanPSMT"/>
                <a:ea typeface="Times New Roman" panose="02020603050405020304" pitchFamily="18" charset="0"/>
                <a:cs typeface="Times New Roman" panose="02020603050405020304" pitchFamily="18" charset="0"/>
              </a:rPr>
              <a:t>.</a:t>
            </a:r>
            <a:endParaRPr lang="en-US" dirty="0"/>
          </a:p>
        </p:txBody>
      </p:sp>
      <p:sp>
        <p:nvSpPr>
          <p:cNvPr id="4" name="Content Placeholder 3">
            <a:extLst>
              <a:ext uri="{FF2B5EF4-FFF2-40B4-BE49-F238E27FC236}">
                <a16:creationId xmlns:a16="http://schemas.microsoft.com/office/drawing/2014/main" id="{570E811A-43C0-7EEE-997B-1D4C463FA641}"/>
              </a:ext>
            </a:extLst>
          </p:cNvPr>
          <p:cNvSpPr>
            <a:spLocks noGrp="1"/>
          </p:cNvSpPr>
          <p:nvPr>
            <p:ph sz="half" idx="2"/>
          </p:nvPr>
        </p:nvSpPr>
        <p:spPr>
          <a:xfrm>
            <a:off x="6253316" y="1327355"/>
            <a:ext cx="5938684" cy="5397910"/>
          </a:xfrm>
        </p:spPr>
        <p:txBody>
          <a:bodyPr/>
          <a:lstStyle/>
          <a:p>
            <a:pPr algn="just"/>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Difference in Outcomes: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The outcome of recruitment is application pool which becomes input for selection process. The outcome of selection process is in the form of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finalising</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candidates who will be offered jobs.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485773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B9417-6FC2-333F-ED21-19CCBB6E4CEA}"/>
              </a:ext>
            </a:extLst>
          </p:cNvPr>
          <p:cNvSpPr>
            <a:spLocks noGrp="1"/>
          </p:cNvSpPr>
          <p:nvPr>
            <p:ph type="title"/>
          </p:nvPr>
        </p:nvSpPr>
        <p:spPr>
          <a:xfrm>
            <a:off x="0" y="0"/>
            <a:ext cx="12192000" cy="1194619"/>
          </a:xfrm>
        </p:spPr>
        <p:txBody>
          <a:bodyPr>
            <a:normAutofit/>
          </a:bodyPr>
          <a:lstStyle/>
          <a:p>
            <a:pPr algn="ctr"/>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Significance of Selection</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4D1D018F-EFC5-D631-5BA5-D37D9026328D}"/>
              </a:ext>
            </a:extLst>
          </p:cNvPr>
          <p:cNvSpPr>
            <a:spLocks noGrp="1"/>
          </p:cNvSpPr>
          <p:nvPr>
            <p:ph idx="1"/>
          </p:nvPr>
        </p:nvSpPr>
        <p:spPr>
          <a:xfrm>
            <a:off x="0" y="781665"/>
            <a:ext cx="12192000" cy="5973096"/>
          </a:xfrm>
        </p:spPr>
        <p:txBody>
          <a:bodyPr>
            <a:normAutofit/>
          </a:bodyPr>
          <a:lstStyle/>
          <a:p>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Selection of employees is very important because the costs of induction and training have increased and it is very difficult to terminate the services of an employee once is confirmed on the job</a:t>
            </a:r>
          </a:p>
          <a:p>
            <a:pPr algn="just"/>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Selection of employees must be done very carefully because mistakes in selection may prove to be very costly later on</a:t>
            </a:r>
          </a:p>
          <a:p>
            <a:pPr algn="just"/>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If unsuitable candidates are employed, the efficiency of the organization will go down</a:t>
            </a:r>
          </a:p>
          <a:p>
            <a:pPr algn="just"/>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Builds up a stable workforce and eventually reducing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labour</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costs.</a:t>
            </a:r>
            <a:endParaRPr lang="en-US" sz="2800" dirty="0"/>
          </a:p>
        </p:txBody>
      </p:sp>
    </p:spTree>
    <p:extLst>
      <p:ext uri="{BB962C8B-B14F-4D97-AF65-F5344CB8AC3E}">
        <p14:creationId xmlns:p14="http://schemas.microsoft.com/office/powerpoint/2010/main" val="14800960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DE017-5625-6305-01E9-07E0C6CB7B8F}"/>
              </a:ext>
            </a:extLst>
          </p:cNvPr>
          <p:cNvSpPr>
            <a:spLocks noGrp="1"/>
          </p:cNvSpPr>
          <p:nvPr>
            <p:ph type="title"/>
          </p:nvPr>
        </p:nvSpPr>
        <p:spPr>
          <a:xfrm>
            <a:off x="0" y="0"/>
            <a:ext cx="12192000" cy="1106129"/>
          </a:xfrm>
        </p:spPr>
        <p:txBody>
          <a:bodyPr/>
          <a:lstStyle/>
          <a:p>
            <a:pPr algn="ctr"/>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Basic Elements in the Selection Process</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CBCB05A8-2F42-AFC4-8418-3F7DC42E2F3F}"/>
              </a:ext>
            </a:extLst>
          </p:cNvPr>
          <p:cNvSpPr>
            <a:spLocks noGrp="1"/>
          </p:cNvSpPr>
          <p:nvPr>
            <p:ph sz="half" idx="1"/>
          </p:nvPr>
        </p:nvSpPr>
        <p:spPr>
          <a:xfrm>
            <a:off x="0" y="899652"/>
            <a:ext cx="6813753" cy="5958348"/>
          </a:xfrm>
        </p:spPr>
        <p:txBody>
          <a:bodyPr>
            <a:normAutofit/>
          </a:bodyPr>
          <a:lstStyle/>
          <a:p>
            <a:pPr algn="just"/>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a:t>
            </a:r>
            <a:r>
              <a:rPr lang="en-US" sz="2800" b="1" kern="0" dirty="0">
                <a:solidFill>
                  <a:srgbClr val="000000"/>
                </a:solidFill>
                <a:effectLst/>
                <a:latin typeface="TimesNewRomanPSMT"/>
                <a:ea typeface="Times New Roman" panose="02020603050405020304" pitchFamily="18" charset="0"/>
                <a:cs typeface="Times New Roman" panose="02020603050405020304" pitchFamily="18" charset="0"/>
              </a:rPr>
              <a:t>The first element in the selection process is the setting of organizational goals</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which must include the general hiring policy of the organization</a:t>
            </a:r>
          </a:p>
          <a:p>
            <a:pPr algn="just"/>
            <a:r>
              <a:rPr lang="en-US" sz="2800" b="1" kern="0" dirty="0">
                <a:solidFill>
                  <a:srgbClr val="000000"/>
                </a:solidFill>
                <a:effectLst/>
                <a:latin typeface="TimesNewRomanPSMT"/>
                <a:ea typeface="Times New Roman" panose="02020603050405020304" pitchFamily="18" charset="0"/>
                <a:cs typeface="Times New Roman" panose="02020603050405020304" pitchFamily="18" charset="0"/>
              </a:rPr>
              <a:t>The second element, job design, involves determining what duties and responsibilities each job will entail</a:t>
            </a:r>
          </a:p>
          <a:p>
            <a:pPr algn="just"/>
            <a:r>
              <a:rPr lang="en-US" sz="2800" b="1" kern="0" dirty="0">
                <a:solidFill>
                  <a:srgbClr val="000000"/>
                </a:solidFill>
                <a:effectLst/>
                <a:latin typeface="TimesNewRomanPSMT"/>
                <a:ea typeface="Times New Roman" panose="02020603050405020304" pitchFamily="18" charset="0"/>
                <a:cs typeface="Times New Roman" panose="02020603050405020304" pitchFamily="18" charset="0"/>
              </a:rPr>
              <a:t>The third element involves the measurement of job success</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The discovery of what kind of employees are successful determine what kind of employees to recruit and select in the future</a:t>
            </a:r>
            <a:endParaRPr lang="en-US" sz="2800" dirty="0"/>
          </a:p>
        </p:txBody>
      </p:sp>
      <p:sp>
        <p:nvSpPr>
          <p:cNvPr id="4" name="Content Placeholder 3">
            <a:extLst>
              <a:ext uri="{FF2B5EF4-FFF2-40B4-BE49-F238E27FC236}">
                <a16:creationId xmlns:a16="http://schemas.microsoft.com/office/drawing/2014/main" id="{F8D04B92-7EFD-1C5D-6AB1-28FB30D7FF32}"/>
              </a:ext>
            </a:extLst>
          </p:cNvPr>
          <p:cNvSpPr>
            <a:spLocks noGrp="1"/>
          </p:cNvSpPr>
          <p:nvPr>
            <p:ph sz="half" idx="2"/>
          </p:nvPr>
        </p:nvSpPr>
        <p:spPr>
          <a:xfrm>
            <a:off x="6813754" y="899652"/>
            <a:ext cx="5378245" cy="5958347"/>
          </a:xfrm>
        </p:spPr>
        <p:txBody>
          <a:bodyPr>
            <a:normAutofit/>
          </a:bodyPr>
          <a:lstStyle/>
          <a:p>
            <a:pPr algn="just"/>
            <a:r>
              <a:rPr lang="en-US" sz="2400" b="1" kern="0" dirty="0">
                <a:solidFill>
                  <a:srgbClr val="000000"/>
                </a:solidFill>
                <a:effectLst/>
                <a:latin typeface="TimesNewRomanPSMT"/>
                <a:ea typeface="Times New Roman" panose="02020603050405020304" pitchFamily="18" charset="0"/>
                <a:cs typeface="Times New Roman" panose="02020603050405020304" pitchFamily="18" charset="0"/>
              </a:rPr>
              <a:t>The fourth element, job specifications, comes from the job analysis, which specifies what traits, skills, and background an individual must have to qualify for the job.</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Finally, policy makers must determine which combination of interviews, </a:t>
            </a:r>
            <a:r>
              <a:rPr lang="en-US" sz="2400" dirty="0">
                <a:solidFill>
                  <a:srgbClr val="000000"/>
                </a:solidFill>
                <a:effectLst/>
                <a:latin typeface="TimesNewRomanPSMT"/>
                <a:ea typeface="Aptos" panose="020B0004020202020204" pitchFamily="34" charset="0"/>
                <a:cs typeface="Times New Roman" panose="02020603050405020304" pitchFamily="18" charset="0"/>
              </a:rPr>
              <a:t>tests, or other selection devices to use in the selection process</a:t>
            </a:r>
            <a:endParaRPr lang="en-US" sz="2400" dirty="0"/>
          </a:p>
        </p:txBody>
      </p:sp>
    </p:spTree>
    <p:extLst>
      <p:ext uri="{BB962C8B-B14F-4D97-AF65-F5344CB8AC3E}">
        <p14:creationId xmlns:p14="http://schemas.microsoft.com/office/powerpoint/2010/main" val="1879316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5141B-B384-6032-BDAE-4688EEFE9760}"/>
              </a:ext>
            </a:extLst>
          </p:cNvPr>
          <p:cNvSpPr>
            <a:spLocks noGrp="1"/>
          </p:cNvSpPr>
          <p:nvPr>
            <p:ph type="title"/>
          </p:nvPr>
        </p:nvSpPr>
        <p:spPr>
          <a:xfrm>
            <a:off x="0" y="0"/>
            <a:ext cx="12192000" cy="1253613"/>
          </a:xfrm>
        </p:spPr>
        <p:txBody>
          <a:bodyPr/>
          <a:lstStyle/>
          <a:p>
            <a:pPr algn="ctr"/>
            <a:r>
              <a:rPr lang="en-US" sz="2800" b="1" kern="0" dirty="0">
                <a:solidFill>
                  <a:srgbClr val="000000"/>
                </a:solidFill>
                <a:effectLst/>
                <a:latin typeface="TimesNewRomanPSMT"/>
                <a:ea typeface="Times New Roman" panose="02020603050405020304" pitchFamily="18" charset="0"/>
                <a:cs typeface="Times New Roman" panose="02020603050405020304" pitchFamily="18" charset="0"/>
              </a:rPr>
              <a:t>SELECTION PROCEDURE</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48E610BD-C477-D692-22E9-330AA271B55F}"/>
              </a:ext>
            </a:extLst>
          </p:cNvPr>
          <p:cNvSpPr>
            <a:spLocks noGrp="1"/>
          </p:cNvSpPr>
          <p:nvPr>
            <p:ph idx="1"/>
          </p:nvPr>
        </p:nvSpPr>
        <p:spPr>
          <a:xfrm>
            <a:off x="0" y="899652"/>
            <a:ext cx="12192000" cy="5958347"/>
          </a:xfrm>
        </p:spPr>
        <p:txBody>
          <a:bodyPr>
            <a:normAutofit/>
          </a:bodyPr>
          <a:lstStyle/>
          <a:p>
            <a:pPr algn="just"/>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Application Pool: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Application pool built-up through recruitment process is the base for selection process</a:t>
            </a:r>
          </a:p>
          <a:p>
            <a:pPr algn="just"/>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Preliminary Screening and Interview: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It is highly noneconomic to administer and handle all the applicants. It is advantageous to sort out unsuitable applicants before using the further selection steps</a:t>
            </a:r>
          </a:p>
          <a:p>
            <a:pPr algn="just"/>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Application Blank or Application Form: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An application blank is a traditional widely accepted device for getting information from a prospective applicant which will enable the management to make a proper selection</a:t>
            </a:r>
            <a:endParaRPr lang="en-US" sz="2800" dirty="0"/>
          </a:p>
        </p:txBody>
      </p:sp>
    </p:spTree>
    <p:extLst>
      <p:ext uri="{BB962C8B-B14F-4D97-AF65-F5344CB8AC3E}">
        <p14:creationId xmlns:p14="http://schemas.microsoft.com/office/powerpoint/2010/main" val="2991701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CB3B4-DFC4-D1D4-ED17-2590E95E6EB5}"/>
              </a:ext>
            </a:extLst>
          </p:cNvPr>
          <p:cNvSpPr>
            <a:spLocks noGrp="1"/>
          </p:cNvSpPr>
          <p:nvPr>
            <p:ph type="title"/>
          </p:nvPr>
        </p:nvSpPr>
        <p:spPr>
          <a:xfrm>
            <a:off x="0" y="1"/>
            <a:ext cx="12192000" cy="988142"/>
          </a:xfrm>
        </p:spPr>
        <p:txBody>
          <a:bodyPr>
            <a:normAutofit fontScale="90000"/>
          </a:bodyPr>
          <a:lstStyle/>
          <a:p>
            <a:pPr algn="ctr"/>
            <a:r>
              <a:rPr lang="en-US" sz="2800" b="1" kern="0" dirty="0">
                <a:solidFill>
                  <a:srgbClr val="000000"/>
                </a:solidFill>
                <a:effectLst/>
                <a:latin typeface="TimesNewRomanPSMT"/>
                <a:ea typeface="Times New Roman" panose="02020603050405020304" pitchFamily="18" charset="0"/>
                <a:cs typeface="Times New Roman" panose="02020603050405020304" pitchFamily="18" charset="0"/>
              </a:rPr>
              <a:t>Steps in selection process</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46404D3B-7F59-3BCE-1146-984246F5576D}"/>
              </a:ext>
            </a:extLst>
          </p:cNvPr>
          <p:cNvSpPr>
            <a:spLocks noGrp="1"/>
          </p:cNvSpPr>
          <p:nvPr>
            <p:ph sz="half" idx="1"/>
          </p:nvPr>
        </p:nvSpPr>
        <p:spPr>
          <a:xfrm>
            <a:off x="0" y="693174"/>
            <a:ext cx="5943600" cy="6164825"/>
          </a:xfrm>
        </p:spPr>
        <p:txBody>
          <a:bodyPr/>
          <a:lstStyle/>
          <a:p>
            <a:pPr marL="0" marR="0" algn="just">
              <a:lnSpc>
                <a:spcPct val="115000"/>
              </a:lnSpc>
              <a:spcBef>
                <a:spcPts val="0"/>
              </a:spcBef>
              <a:spcAft>
                <a:spcPts val="0"/>
              </a:spcAft>
            </a:pPr>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Weighted Application Blanks</a:t>
            </a:r>
            <a:r>
              <a:rPr lang="en-US" sz="24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Some </a:t>
            </a: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organisations</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assign numeric values or weights to the responses provided by the applicants. This makes the application form more job related. Generally, the items that have a strong relationship to job performance are given higher scores</a:t>
            </a:r>
          </a:p>
          <a:p>
            <a:pPr algn="just"/>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Selection Tests: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Many </a:t>
            </a: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organisations</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hold different kinds of selection tests to know more about the candidates or to reject the candidates who cannot be called for interview etc. Selection tests normally supplement the information provided in the application forms</a:t>
            </a:r>
            <a:r>
              <a:rPr lang="en-US" sz="1800" kern="0" dirty="0">
                <a:solidFill>
                  <a:srgbClr val="000000"/>
                </a:solidFill>
                <a:effectLst/>
                <a:latin typeface="TimesNewRomanPSMT"/>
                <a:ea typeface="Times New Roman" panose="02020603050405020304" pitchFamily="18" charset="0"/>
                <a:cs typeface="Times New Roman" panose="02020603050405020304" pitchFamily="18" charset="0"/>
              </a:rPr>
              <a:t>.</a:t>
            </a:r>
            <a:endParaRPr lang="en-US" dirty="0"/>
          </a:p>
        </p:txBody>
      </p:sp>
      <p:sp>
        <p:nvSpPr>
          <p:cNvPr id="4" name="Content Placeholder 3">
            <a:extLst>
              <a:ext uri="{FF2B5EF4-FFF2-40B4-BE49-F238E27FC236}">
                <a16:creationId xmlns:a16="http://schemas.microsoft.com/office/drawing/2014/main" id="{D2B8C997-6575-3BE9-BAB1-2E0B5B193C04}"/>
              </a:ext>
            </a:extLst>
          </p:cNvPr>
          <p:cNvSpPr>
            <a:spLocks noGrp="1"/>
          </p:cNvSpPr>
          <p:nvPr>
            <p:ph sz="half" idx="2"/>
          </p:nvPr>
        </p:nvSpPr>
        <p:spPr>
          <a:xfrm>
            <a:off x="6096000" y="693174"/>
            <a:ext cx="6096000" cy="6164825"/>
          </a:xfrm>
        </p:spPr>
        <p:txBody>
          <a:bodyPr>
            <a:normAutofit/>
          </a:bodyPr>
          <a:lstStyle/>
          <a:p>
            <a:pPr algn="just"/>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Aptitude Tests: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These measure whether an individual has the capacity or talent ability to learn a given job if given adequate training</a:t>
            </a:r>
          </a:p>
          <a:p>
            <a:pPr algn="just"/>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Personality Tests: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At times, personality affects job performance</a:t>
            </a:r>
            <a:endParaRPr lang="en-US" sz="2400" dirty="0"/>
          </a:p>
        </p:txBody>
      </p:sp>
    </p:spTree>
    <p:extLst>
      <p:ext uri="{BB962C8B-B14F-4D97-AF65-F5344CB8AC3E}">
        <p14:creationId xmlns:p14="http://schemas.microsoft.com/office/powerpoint/2010/main" val="14335775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3E33D-33B5-6035-8F65-ECDB8AF3C146}"/>
              </a:ext>
            </a:extLst>
          </p:cNvPr>
          <p:cNvSpPr>
            <a:spLocks noGrp="1"/>
          </p:cNvSpPr>
          <p:nvPr>
            <p:ph type="title"/>
          </p:nvPr>
        </p:nvSpPr>
        <p:spPr>
          <a:xfrm>
            <a:off x="0" y="0"/>
            <a:ext cx="12192000" cy="1120877"/>
          </a:xfrm>
        </p:spPr>
        <p:txBody>
          <a:bodyPr>
            <a:normAutofit/>
          </a:bodyPr>
          <a:lstStyle/>
          <a:p>
            <a:pPr algn="ctr"/>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Selection Tests</a:t>
            </a:r>
            <a:endParaRPr lang="en-US" sz="2800" dirty="0"/>
          </a:p>
        </p:txBody>
      </p:sp>
      <p:sp>
        <p:nvSpPr>
          <p:cNvPr id="3" name="Content Placeholder 2">
            <a:extLst>
              <a:ext uri="{FF2B5EF4-FFF2-40B4-BE49-F238E27FC236}">
                <a16:creationId xmlns:a16="http://schemas.microsoft.com/office/drawing/2014/main" id="{DEBA72E9-BD35-09BF-2F5C-5CB258D75095}"/>
              </a:ext>
            </a:extLst>
          </p:cNvPr>
          <p:cNvSpPr>
            <a:spLocks noGrp="1"/>
          </p:cNvSpPr>
          <p:nvPr>
            <p:ph sz="half" idx="1"/>
          </p:nvPr>
        </p:nvSpPr>
        <p:spPr>
          <a:xfrm>
            <a:off x="0" y="796414"/>
            <a:ext cx="6518785" cy="6061586"/>
          </a:xfrm>
        </p:spPr>
        <p:txBody>
          <a:bodyPr>
            <a:normAutofit/>
          </a:bodyPr>
          <a:lstStyle/>
          <a:p>
            <a:pPr algn="just"/>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Interest Tests: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These determine the applicant’s interests</a:t>
            </a:r>
          </a:p>
          <a:p>
            <a:pPr algn="just"/>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Performance Tests: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In this test the applicant is asked to demonstrate his ability to do the job</a:t>
            </a:r>
          </a:p>
          <a:p>
            <a:pPr algn="just"/>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Intelligence Tests: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This aim at testing the mental capacity of a person with respect to reasoning, word fluency, numbers, memory, comprehension, picture arrangement</a:t>
            </a:r>
          </a:p>
          <a:p>
            <a:pPr algn="just"/>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Projective Tests: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In these tests the applicant projects his personality into free responses about pictures shown to him which are ambiguous</a:t>
            </a:r>
            <a:endParaRPr lang="en-US" sz="2400" dirty="0"/>
          </a:p>
        </p:txBody>
      </p:sp>
      <p:sp>
        <p:nvSpPr>
          <p:cNvPr id="4" name="Content Placeholder 3">
            <a:extLst>
              <a:ext uri="{FF2B5EF4-FFF2-40B4-BE49-F238E27FC236}">
                <a16:creationId xmlns:a16="http://schemas.microsoft.com/office/drawing/2014/main" id="{8C0E6787-8205-3C25-38AE-FA82EB001D25}"/>
              </a:ext>
            </a:extLst>
          </p:cNvPr>
          <p:cNvSpPr>
            <a:spLocks noGrp="1"/>
          </p:cNvSpPr>
          <p:nvPr>
            <p:ph sz="half" idx="2"/>
          </p:nvPr>
        </p:nvSpPr>
        <p:spPr>
          <a:xfrm>
            <a:off x="6518786" y="929148"/>
            <a:ext cx="5673213" cy="5810865"/>
          </a:xfrm>
        </p:spPr>
        <p:txBody>
          <a:bodyPr>
            <a:normAutofit/>
          </a:bodyPr>
          <a:lstStyle/>
          <a:p>
            <a:pPr marL="0" marR="0" lvl="0" indent="0" algn="just">
              <a:lnSpc>
                <a:spcPct val="115000"/>
              </a:lnSpc>
              <a:spcBef>
                <a:spcPts val="0"/>
              </a:spcBef>
              <a:spcAft>
                <a:spcPts val="0"/>
              </a:spcAft>
              <a:buNone/>
            </a:pPr>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Knowledge Tests: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These are devised to measure the depth of the knowledge and proficiency in certain skills already achieved by the applicants such as engineering, accounting etc.</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Achievement Tests: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Whereas aptitude is a capacity to learn in the future, achievement is concerned with what one has accomplished</a:t>
            </a:r>
            <a:endParaRPr lang="en-US" sz="2400" dirty="0"/>
          </a:p>
        </p:txBody>
      </p:sp>
    </p:spTree>
    <p:extLst>
      <p:ext uri="{BB962C8B-B14F-4D97-AF65-F5344CB8AC3E}">
        <p14:creationId xmlns:p14="http://schemas.microsoft.com/office/powerpoint/2010/main" val="34869419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45778-2019-B4B0-26CD-50C1E22D5C1F}"/>
              </a:ext>
            </a:extLst>
          </p:cNvPr>
          <p:cNvSpPr>
            <a:spLocks noGrp="1"/>
          </p:cNvSpPr>
          <p:nvPr>
            <p:ph type="title"/>
          </p:nvPr>
        </p:nvSpPr>
        <p:spPr>
          <a:xfrm>
            <a:off x="4916" y="0"/>
            <a:ext cx="12192000" cy="604684"/>
          </a:xfrm>
        </p:spPr>
        <p:txBody>
          <a:bodyPr>
            <a:normAutofit fontScale="90000"/>
          </a:bodyPr>
          <a:lstStyle/>
          <a:p>
            <a:pPr algn="ctr"/>
            <a:r>
              <a:rPr lang="en-US" dirty="0"/>
              <a:t>Interview </a:t>
            </a:r>
          </a:p>
        </p:txBody>
      </p:sp>
      <p:sp>
        <p:nvSpPr>
          <p:cNvPr id="3" name="Content Placeholder 2">
            <a:extLst>
              <a:ext uri="{FF2B5EF4-FFF2-40B4-BE49-F238E27FC236}">
                <a16:creationId xmlns:a16="http://schemas.microsoft.com/office/drawing/2014/main" id="{D8D6E003-C1AB-BD99-6E7C-91EFDAC87999}"/>
              </a:ext>
            </a:extLst>
          </p:cNvPr>
          <p:cNvSpPr>
            <a:spLocks noGrp="1"/>
          </p:cNvSpPr>
          <p:nvPr>
            <p:ph sz="half" idx="1"/>
          </p:nvPr>
        </p:nvSpPr>
        <p:spPr>
          <a:xfrm>
            <a:off x="228601" y="604684"/>
            <a:ext cx="7927257" cy="6253317"/>
          </a:xfrm>
        </p:spPr>
        <p:txBody>
          <a:bodyPr>
            <a:normAutofit/>
          </a:bodyPr>
          <a:lstStyle/>
          <a:p>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An interview is a procedure designed to get information from a person and to assess his potential for the job he is being considered on the basis of oral responses by the applicant to oral inquiries by the interviewer</a:t>
            </a:r>
          </a:p>
          <a:p>
            <a:pPr marL="0" marR="0" indent="0" algn="just">
              <a:lnSpc>
                <a:spcPct val="115000"/>
              </a:lnSpc>
              <a:spcBef>
                <a:spcPts val="0"/>
              </a:spcBef>
              <a:spcAft>
                <a:spcPts val="0"/>
              </a:spcAft>
              <a:buNone/>
            </a:pP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To obtain additional information from the candidate.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SymbolMT"/>
                <a:ea typeface="Times New Roman" panose="02020603050405020304" pitchFamily="18" charset="0"/>
                <a:cs typeface="Times New Roman" panose="02020603050405020304" pitchFamily="18" charset="0"/>
                <a:sym typeface="Symbol" panose="05050102010706020507" pitchFamily="18" charset="2"/>
              </a:rPr>
              <a:t></a:t>
            </a:r>
            <a:r>
              <a:rPr lang="en-US" sz="2400" kern="0" dirty="0">
                <a:solidFill>
                  <a:srgbClr val="000000"/>
                </a:solidFill>
                <a:effectLst/>
                <a:latin typeface="SymbolMT"/>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Facilitates giving the candidate information about the job, company, its policies, products etc.</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SymbolMT"/>
                <a:ea typeface="Times New Roman" panose="02020603050405020304" pitchFamily="18" charset="0"/>
                <a:cs typeface="Times New Roman" panose="02020603050405020304" pitchFamily="18" charset="0"/>
                <a:sym typeface="Symbol" panose="05050102010706020507" pitchFamily="18" charset="2"/>
              </a:rPr>
              <a:t></a:t>
            </a:r>
            <a:r>
              <a:rPr lang="en-US" sz="2400" kern="0" dirty="0">
                <a:solidFill>
                  <a:srgbClr val="000000"/>
                </a:solidFill>
                <a:effectLst/>
                <a:latin typeface="SymbolMT"/>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To assess the basic suitability of the candidate. The selection interview can be: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SymbolMT"/>
                <a:ea typeface="Times New Roman" panose="02020603050405020304" pitchFamily="18" charset="0"/>
                <a:cs typeface="Times New Roman" panose="02020603050405020304" pitchFamily="18" charset="0"/>
                <a:sym typeface="Symbol" panose="05050102010706020507" pitchFamily="18" charset="2"/>
              </a:rPr>
              <a:t></a:t>
            </a:r>
            <a:r>
              <a:rPr lang="en-US" sz="2400" kern="0" dirty="0">
                <a:solidFill>
                  <a:srgbClr val="000000"/>
                </a:solidFill>
                <a:effectLst/>
                <a:latin typeface="SymbolMT"/>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One to one between the candidate and the interviewer:</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2050" name="Picture 2" descr="Free Woman discussing problem during group therapy Stock Photo">
            <a:extLst>
              <a:ext uri="{FF2B5EF4-FFF2-40B4-BE49-F238E27FC236}">
                <a16:creationId xmlns:a16="http://schemas.microsoft.com/office/drawing/2014/main" id="{02268BAF-6CA9-636B-3C79-C18E49265CC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155858" y="707923"/>
            <a:ext cx="4036142" cy="272107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52ABF65-C749-C418-9386-EA1AC191B0ED}"/>
              </a:ext>
            </a:extLst>
          </p:cNvPr>
          <p:cNvSpPr txBox="1"/>
          <p:nvPr/>
        </p:nvSpPr>
        <p:spPr>
          <a:xfrm>
            <a:off x="8155859" y="3672348"/>
            <a:ext cx="4036142" cy="430887"/>
          </a:xfrm>
          <a:prstGeom prst="rect">
            <a:avLst/>
          </a:prstGeom>
          <a:noFill/>
        </p:spPr>
        <p:txBody>
          <a:bodyPr wrap="square" rtlCol="0">
            <a:spAutoFit/>
          </a:bodyPr>
          <a:lstStyle/>
          <a:p>
            <a:r>
              <a:rPr lang="en-US" sz="1100" dirty="0"/>
              <a:t>https://www.pexels.com/photo/woman-discussing-problem-during-group-therapy-7176305/</a:t>
            </a:r>
          </a:p>
        </p:txBody>
      </p:sp>
    </p:spTree>
    <p:extLst>
      <p:ext uri="{BB962C8B-B14F-4D97-AF65-F5344CB8AC3E}">
        <p14:creationId xmlns:p14="http://schemas.microsoft.com/office/powerpoint/2010/main" val="5564696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74B20-7B01-ABBB-6431-189986A0CCD1}"/>
              </a:ext>
            </a:extLst>
          </p:cNvPr>
          <p:cNvSpPr>
            <a:spLocks noGrp="1"/>
          </p:cNvSpPr>
          <p:nvPr>
            <p:ph type="title"/>
          </p:nvPr>
        </p:nvSpPr>
        <p:spPr>
          <a:xfrm>
            <a:off x="0" y="0"/>
            <a:ext cx="12192000" cy="1091381"/>
          </a:xfrm>
        </p:spPr>
        <p:txBody>
          <a:bodyPr/>
          <a:lstStyle/>
          <a:p>
            <a:pPr algn="ctr"/>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Principles of Interviewing</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89A9FB0A-4EC9-D4D8-2335-8A856C8F8C2A}"/>
              </a:ext>
            </a:extLst>
          </p:cNvPr>
          <p:cNvSpPr>
            <a:spLocks noGrp="1"/>
          </p:cNvSpPr>
          <p:nvPr>
            <p:ph idx="1"/>
          </p:nvPr>
        </p:nvSpPr>
        <p:spPr>
          <a:xfrm>
            <a:off x="0" y="781665"/>
            <a:ext cx="12192000" cy="6076335"/>
          </a:xfrm>
        </p:spPr>
        <p:txBody>
          <a:bodyPr/>
          <a:lstStyle/>
          <a:p>
            <a:pPr marL="0" marR="0" indent="0" algn="just">
              <a:lnSpc>
                <a:spcPct val="115000"/>
              </a:lnSpc>
              <a:spcBef>
                <a:spcPts val="0"/>
              </a:spcBef>
              <a:spcAft>
                <a:spcPts val="0"/>
              </a:spcAft>
              <a:buNone/>
            </a:pP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Provide proper surroundings. The physical setting for the interview should be both private and</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comfortable.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SymbolMT"/>
                <a:ea typeface="Times New Roman" panose="02020603050405020304" pitchFamily="18" charset="0"/>
                <a:cs typeface="Times New Roman" panose="02020603050405020304" pitchFamily="18" charset="0"/>
                <a:sym typeface="Symbol" panose="05050102010706020507" pitchFamily="18" charset="2"/>
              </a:rPr>
              <a:t></a:t>
            </a:r>
            <a:r>
              <a:rPr lang="en-US" sz="2400" kern="0" dirty="0">
                <a:solidFill>
                  <a:srgbClr val="000000"/>
                </a:solidFill>
                <a:effectLst/>
                <a:latin typeface="SymbolMT"/>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The mental setting should be one of rapport. The interviewer must be aware of non-verbal </a:t>
            </a: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behaviour</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SymbolMT"/>
                <a:ea typeface="Times New Roman" panose="02020603050405020304" pitchFamily="18" charset="0"/>
                <a:cs typeface="Times New Roman" panose="02020603050405020304" pitchFamily="18" charset="0"/>
                <a:sym typeface="Symbol" panose="05050102010706020507" pitchFamily="18" charset="2"/>
              </a:rPr>
              <a:t></a:t>
            </a:r>
            <a:r>
              <a:rPr lang="en-US" sz="2400" kern="0" dirty="0">
                <a:solidFill>
                  <a:srgbClr val="000000"/>
                </a:solidFill>
                <a:effectLst/>
                <a:latin typeface="SymbolMT"/>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Plan for the interview by thoroughly reviewing job specifications and job descriptions.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SymbolMT"/>
                <a:ea typeface="Times New Roman" panose="02020603050405020304" pitchFamily="18" charset="0"/>
                <a:cs typeface="Times New Roman" panose="02020603050405020304" pitchFamily="18" charset="0"/>
                <a:sym typeface="Symbol" panose="05050102010706020507" pitchFamily="18" charset="2"/>
              </a:rPr>
              <a:t></a:t>
            </a:r>
            <a:r>
              <a:rPr lang="en-US" sz="2400" kern="0" dirty="0">
                <a:solidFill>
                  <a:srgbClr val="000000"/>
                </a:solidFill>
                <a:effectLst/>
                <a:latin typeface="SymbolMT"/>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Determine the specific objectives and the method of the interviewing.</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SymbolMT"/>
                <a:ea typeface="Times New Roman" panose="02020603050405020304" pitchFamily="18" charset="0"/>
                <a:cs typeface="Times New Roman" panose="02020603050405020304" pitchFamily="18" charset="0"/>
                <a:sym typeface="Symbol" panose="05050102010706020507" pitchFamily="18" charset="2"/>
              </a:rPr>
              <a:t></a:t>
            </a:r>
            <a:r>
              <a:rPr lang="en-US" sz="2400" kern="0" dirty="0">
                <a:solidFill>
                  <a:srgbClr val="000000"/>
                </a:solidFill>
                <a:effectLst/>
                <a:latin typeface="SymbolMT"/>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Inform yourself as much as possible concerning the known information about the interviewee.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SymbolMT"/>
                <a:ea typeface="Times New Roman" panose="02020603050405020304" pitchFamily="18" charset="0"/>
                <a:cs typeface="Times New Roman" panose="02020603050405020304" pitchFamily="18" charset="0"/>
                <a:sym typeface="Symbol" panose="05050102010706020507" pitchFamily="18" charset="2"/>
              </a:rPr>
              <a:t></a:t>
            </a:r>
            <a:r>
              <a:rPr lang="en-US" sz="2400" kern="0" dirty="0">
                <a:solidFill>
                  <a:srgbClr val="000000"/>
                </a:solidFill>
                <a:effectLst/>
                <a:latin typeface="SymbolMT"/>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The interviewer should possess and demonstrate a basic liking and respect for people.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963150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86B86-789E-492F-CA19-C5417A620DBE}"/>
              </a:ext>
            </a:extLst>
          </p:cNvPr>
          <p:cNvSpPr>
            <a:spLocks noGrp="1"/>
          </p:cNvSpPr>
          <p:nvPr>
            <p:ph type="title"/>
          </p:nvPr>
        </p:nvSpPr>
        <p:spPr>
          <a:xfrm>
            <a:off x="0" y="0"/>
            <a:ext cx="12192000" cy="840658"/>
          </a:xfrm>
        </p:spPr>
        <p:txBody>
          <a:bodyPr/>
          <a:lstStyle/>
          <a:p>
            <a:pPr algn="ctr"/>
            <a:r>
              <a:rPr lang="en-US" sz="3600" b="1" kern="0" dirty="0">
                <a:solidFill>
                  <a:srgbClr val="000000"/>
                </a:solidFill>
                <a:effectLst/>
                <a:latin typeface="TimesNewRomanPS-BoldMT"/>
                <a:ea typeface="Times New Roman" panose="02020603050405020304" pitchFamily="18" charset="0"/>
                <a:cs typeface="Times New Roman" panose="02020603050405020304" pitchFamily="18" charset="0"/>
              </a:rPr>
              <a:t>Principles of Interviewing</a:t>
            </a:r>
            <a:endParaRPr lang="en-US" dirty="0"/>
          </a:p>
        </p:txBody>
      </p:sp>
      <p:sp>
        <p:nvSpPr>
          <p:cNvPr id="3" name="Content Placeholder 2">
            <a:extLst>
              <a:ext uri="{FF2B5EF4-FFF2-40B4-BE49-F238E27FC236}">
                <a16:creationId xmlns:a16="http://schemas.microsoft.com/office/drawing/2014/main" id="{D41357A4-1CDA-2B72-D02A-DC0462C6DF51}"/>
              </a:ext>
            </a:extLst>
          </p:cNvPr>
          <p:cNvSpPr>
            <a:spLocks noGrp="1"/>
          </p:cNvSpPr>
          <p:nvPr>
            <p:ph idx="1"/>
          </p:nvPr>
        </p:nvSpPr>
        <p:spPr>
          <a:xfrm>
            <a:off x="0" y="840659"/>
            <a:ext cx="12192000" cy="6017342"/>
          </a:xfrm>
        </p:spPr>
        <p:txBody>
          <a:bodyPr/>
          <a:lstStyle/>
          <a:p>
            <a:pPr marL="0" marR="0" indent="0" algn="just">
              <a:lnSpc>
                <a:spcPct val="115000"/>
              </a:lnSpc>
              <a:spcBef>
                <a:spcPts val="0"/>
              </a:spcBef>
              <a:spcAft>
                <a:spcPts val="0"/>
              </a:spcAft>
              <a:buNone/>
            </a:pPr>
            <a:r>
              <a:rPr lang="en-US" sz="2800" kern="0" dirty="0">
                <a:solidFill>
                  <a:srgbClr val="000000"/>
                </a:solidFill>
                <a:effectLst/>
                <a:latin typeface="SymbolMT"/>
                <a:ea typeface="Times New Roman" panose="02020603050405020304" pitchFamily="18" charset="0"/>
                <a:cs typeface="Times New Roman" panose="02020603050405020304" pitchFamily="18" charset="0"/>
                <a:sym typeface="Symbol" panose="05050102010706020507" pitchFamily="18" charset="2"/>
              </a:rPr>
              <a:t></a:t>
            </a:r>
            <a:r>
              <a:rPr lang="en-US" sz="2800" kern="0" dirty="0">
                <a:solidFill>
                  <a:srgbClr val="000000"/>
                </a:solidFill>
                <a:effectLst/>
                <a:latin typeface="SymbolMT"/>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Questions should be asked in a manner that encourages the interviewee to talk. Put the applicant at ease.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SymbolMT"/>
                <a:ea typeface="Times New Roman" panose="02020603050405020304" pitchFamily="18" charset="0"/>
                <a:cs typeface="Times New Roman" panose="02020603050405020304" pitchFamily="18" charset="0"/>
                <a:sym typeface="Symbol" panose="05050102010706020507" pitchFamily="18" charset="2"/>
              </a:rPr>
              <a:t></a:t>
            </a:r>
            <a:r>
              <a:rPr lang="en-US" sz="2800" kern="0" dirty="0">
                <a:solidFill>
                  <a:srgbClr val="000000"/>
                </a:solidFill>
                <a:effectLst/>
                <a:latin typeface="SymbolMT"/>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Make a decision only when all the data and information are available. Avoid decisions that are based on first impressions.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SymbolMT"/>
                <a:ea typeface="Times New Roman" panose="02020603050405020304" pitchFamily="18" charset="0"/>
                <a:cs typeface="Times New Roman" panose="02020603050405020304" pitchFamily="18" charset="0"/>
                <a:sym typeface="Symbol" panose="05050102010706020507" pitchFamily="18" charset="2"/>
              </a:rPr>
              <a:t></a:t>
            </a:r>
            <a:r>
              <a:rPr lang="en-US" sz="2800" kern="0" dirty="0">
                <a:solidFill>
                  <a:srgbClr val="000000"/>
                </a:solidFill>
                <a:effectLst/>
                <a:latin typeface="SymbolMT"/>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Conclude the interview tactfully, making sure that the candidate leaves feeling neither too elated nor frustrated.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SymbolMT"/>
                <a:ea typeface="Times New Roman" panose="02020603050405020304" pitchFamily="18" charset="0"/>
                <a:cs typeface="Times New Roman" panose="02020603050405020304" pitchFamily="18" charset="0"/>
                <a:sym typeface="Symbol" panose="05050102010706020507" pitchFamily="18" charset="2"/>
              </a:rPr>
              <a:t></a:t>
            </a:r>
            <a:r>
              <a:rPr lang="en-US" sz="2800" kern="0" dirty="0">
                <a:solidFill>
                  <a:srgbClr val="000000"/>
                </a:solidFill>
                <a:effectLst/>
                <a:latin typeface="SymbolMT"/>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Maintain some written record of the interview during or immediately after it.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0" dirty="0">
                <a:solidFill>
                  <a:srgbClr val="000000"/>
                </a:solidFill>
                <a:effectLst/>
                <a:latin typeface="SymbolMT"/>
                <a:ea typeface="Times New Roman" panose="02020603050405020304" pitchFamily="18" charset="0"/>
                <a:cs typeface="Times New Roman" panose="02020603050405020304" pitchFamily="18" charset="0"/>
                <a:sym typeface="Symbol" panose="05050102010706020507" pitchFamily="18" charset="2"/>
              </a:rPr>
              <a:t></a:t>
            </a:r>
            <a:r>
              <a:rPr lang="en-US" sz="2800" kern="0" dirty="0">
                <a:solidFill>
                  <a:srgbClr val="000000"/>
                </a:solidFill>
                <a:effectLst/>
                <a:latin typeface="SymbolMT"/>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Listen attentively and, if possible, protectively</a:t>
            </a:r>
            <a:r>
              <a:rPr lang="en-US" sz="1800" kern="0" dirty="0">
                <a:solidFill>
                  <a:srgbClr val="000000"/>
                </a:solidFill>
                <a:effectLst/>
                <a:latin typeface="TimesNewRomanPSMT"/>
                <a:ea typeface="Times New Roman" panose="02020603050405020304" pitchFamily="18" charset="0"/>
                <a:cs typeface="Times New Roman" panose="02020603050405020304" pitchFamily="18" charset="0"/>
              </a:rPr>
              <a:t>.</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656791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5E11B-4FA2-C440-B766-1928C5CE28AD}"/>
              </a:ext>
            </a:extLst>
          </p:cNvPr>
          <p:cNvSpPr>
            <a:spLocks noGrp="1"/>
          </p:cNvSpPr>
          <p:nvPr>
            <p:ph type="title"/>
          </p:nvPr>
        </p:nvSpPr>
        <p:spPr>
          <a:xfrm>
            <a:off x="0" y="0"/>
            <a:ext cx="12192000" cy="816638"/>
          </a:xfrm>
        </p:spPr>
        <p:txBody>
          <a:bodyPr>
            <a:normAutofit/>
          </a:bodyPr>
          <a:lstStyle/>
          <a:p>
            <a:pPr algn="ctr"/>
            <a:r>
              <a:rPr lang="en-US" sz="2800" b="1" kern="0" dirty="0">
                <a:solidFill>
                  <a:srgbClr val="000000"/>
                </a:solidFill>
                <a:effectLst/>
                <a:latin typeface="TimesNewRomanPSMT"/>
                <a:ea typeface="Times New Roman" panose="02020603050405020304" pitchFamily="18" charset="0"/>
                <a:cs typeface="Times New Roman" panose="02020603050405020304" pitchFamily="18" charset="0"/>
              </a:rPr>
              <a:t>Steps in selection process</a:t>
            </a:r>
            <a:endParaRPr lang="en-US" sz="2800" dirty="0"/>
          </a:p>
        </p:txBody>
      </p:sp>
      <p:sp>
        <p:nvSpPr>
          <p:cNvPr id="3" name="Content Placeholder 2">
            <a:extLst>
              <a:ext uri="{FF2B5EF4-FFF2-40B4-BE49-F238E27FC236}">
                <a16:creationId xmlns:a16="http://schemas.microsoft.com/office/drawing/2014/main" id="{F01D640D-867B-CE67-6613-64B2B2DFD205}"/>
              </a:ext>
            </a:extLst>
          </p:cNvPr>
          <p:cNvSpPr>
            <a:spLocks noGrp="1"/>
          </p:cNvSpPr>
          <p:nvPr>
            <p:ph sz="half" idx="1"/>
          </p:nvPr>
        </p:nvSpPr>
        <p:spPr>
          <a:xfrm>
            <a:off x="0" y="816638"/>
            <a:ext cx="6504037" cy="6041361"/>
          </a:xfrm>
        </p:spPr>
        <p:txBody>
          <a:bodyPr>
            <a:normAutofit/>
          </a:bodyPr>
          <a:lstStyle/>
          <a:p>
            <a:pPr algn="just"/>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Background Investigation: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The next step in the selection process is to undertake an investigation of those applicants who appear to offer potential as employees. This may include contacting former employers to confirm the candidate’s work record and to obtain their appraisal of his or her performance/ contacting other job-related and personal references, and verifying the educational accomplishments shown on the application.</a:t>
            </a:r>
            <a:endParaRPr lang="en-US" sz="2400" dirty="0"/>
          </a:p>
        </p:txBody>
      </p:sp>
      <p:sp>
        <p:nvSpPr>
          <p:cNvPr id="4" name="Content Placeholder 3">
            <a:extLst>
              <a:ext uri="{FF2B5EF4-FFF2-40B4-BE49-F238E27FC236}">
                <a16:creationId xmlns:a16="http://schemas.microsoft.com/office/drawing/2014/main" id="{94C7681E-A4ED-9B24-40AB-C2CEA5C919A5}"/>
              </a:ext>
            </a:extLst>
          </p:cNvPr>
          <p:cNvSpPr>
            <a:spLocks noGrp="1"/>
          </p:cNvSpPr>
          <p:nvPr>
            <p:ph sz="half" idx="2"/>
          </p:nvPr>
        </p:nvSpPr>
        <p:spPr>
          <a:xfrm>
            <a:off x="6504038" y="816638"/>
            <a:ext cx="5687961" cy="6041361"/>
          </a:xfrm>
        </p:spPr>
        <p:txBody>
          <a:bodyPr>
            <a:normAutofit/>
          </a:bodyPr>
          <a:lstStyle/>
          <a:p>
            <a:pPr marL="0" indent="0" algn="just">
              <a:buNone/>
            </a:pPr>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Physical Examination: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After the selection decision and before the job offer is made, the candidate is required to undergo physical fitness test. Candidates are sent for physical examination either to the company’s physician or to a medical officer approved for the purpose</a:t>
            </a:r>
            <a:endParaRPr lang="en-US" sz="2800" dirty="0"/>
          </a:p>
        </p:txBody>
      </p:sp>
    </p:spTree>
    <p:extLst>
      <p:ext uri="{BB962C8B-B14F-4D97-AF65-F5344CB8AC3E}">
        <p14:creationId xmlns:p14="http://schemas.microsoft.com/office/powerpoint/2010/main" val="5301303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66C0A-1D7D-BCF4-40A0-61754983A602}"/>
              </a:ext>
            </a:extLst>
          </p:cNvPr>
          <p:cNvSpPr>
            <a:spLocks noGrp="1"/>
          </p:cNvSpPr>
          <p:nvPr>
            <p:ph type="title"/>
          </p:nvPr>
        </p:nvSpPr>
        <p:spPr>
          <a:xfrm>
            <a:off x="0" y="0"/>
            <a:ext cx="12192000" cy="958645"/>
          </a:xfrm>
        </p:spPr>
        <p:txBody>
          <a:bodyPr/>
          <a:lstStyle/>
          <a:p>
            <a:pPr algn="ctr"/>
            <a:r>
              <a:rPr lang="en-US" sz="3600" b="1" kern="0" dirty="0">
                <a:solidFill>
                  <a:srgbClr val="000000"/>
                </a:solidFill>
                <a:effectLst/>
                <a:latin typeface="TimesNewRomanPSMT"/>
                <a:ea typeface="Times New Roman" panose="02020603050405020304" pitchFamily="18" charset="0"/>
                <a:cs typeface="Times New Roman" panose="02020603050405020304" pitchFamily="18" charset="0"/>
              </a:rPr>
              <a:t>Steps in selection process</a:t>
            </a:r>
            <a:endParaRPr lang="en-US" dirty="0"/>
          </a:p>
        </p:txBody>
      </p:sp>
      <p:sp>
        <p:nvSpPr>
          <p:cNvPr id="3" name="Content Placeholder 2">
            <a:extLst>
              <a:ext uri="{FF2B5EF4-FFF2-40B4-BE49-F238E27FC236}">
                <a16:creationId xmlns:a16="http://schemas.microsoft.com/office/drawing/2014/main" id="{2B398C09-2E5C-1089-1940-1D14C1D1AC94}"/>
              </a:ext>
            </a:extLst>
          </p:cNvPr>
          <p:cNvSpPr>
            <a:spLocks noGrp="1"/>
          </p:cNvSpPr>
          <p:nvPr>
            <p:ph sz="half" idx="1"/>
          </p:nvPr>
        </p:nvSpPr>
        <p:spPr>
          <a:xfrm>
            <a:off x="0" y="958644"/>
            <a:ext cx="6710516" cy="5899355"/>
          </a:xfrm>
        </p:spPr>
        <p:txBody>
          <a:bodyPr>
            <a:normAutofit/>
          </a:bodyPr>
          <a:lstStyle/>
          <a:p>
            <a:pPr algn="just"/>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Approval by Appropriate Authority: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On the basis of the above steps, suitable candidates are recommended for selection by the selection committee or personnel department. Though such a committee or personnel department may have authority to select the candidates finally, often it has staff authority to recommend the candidates for selection to the appropriate authority</a:t>
            </a:r>
            <a:endParaRPr lang="en-US" sz="2800" dirty="0"/>
          </a:p>
        </p:txBody>
      </p:sp>
      <p:sp>
        <p:nvSpPr>
          <p:cNvPr id="4" name="Content Placeholder 3">
            <a:extLst>
              <a:ext uri="{FF2B5EF4-FFF2-40B4-BE49-F238E27FC236}">
                <a16:creationId xmlns:a16="http://schemas.microsoft.com/office/drawing/2014/main" id="{67FCB445-2CEB-2F16-E5C2-33F9B2377C17}"/>
              </a:ext>
            </a:extLst>
          </p:cNvPr>
          <p:cNvSpPr>
            <a:spLocks noGrp="1"/>
          </p:cNvSpPr>
          <p:nvPr>
            <p:ph sz="half" idx="2"/>
          </p:nvPr>
        </p:nvSpPr>
        <p:spPr>
          <a:xfrm>
            <a:off x="6710516" y="958645"/>
            <a:ext cx="5481484" cy="5899354"/>
          </a:xfrm>
        </p:spPr>
        <p:txBody>
          <a:bodyPr/>
          <a:lstStyle/>
          <a:p>
            <a:pPr algn="just"/>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Final Employment Decision: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After a candidate is finally selected, the human resource department recommends his name for employment. The management or board of the company offers employment in the form of an appointment letter mentioning the post, the rank, the salary grade, the date by which the candidate should join and other terms and conditions of employment</a:t>
            </a:r>
            <a:r>
              <a:rPr lang="en-US" sz="1800" kern="0" dirty="0">
                <a:solidFill>
                  <a:srgbClr val="000000"/>
                </a:solidFill>
                <a:effectLst/>
                <a:latin typeface="TimesNewRomanPSMT"/>
                <a:ea typeface="Times New Roman" panose="02020603050405020304" pitchFamily="18" charset="0"/>
                <a:cs typeface="Times New Roman" panose="02020603050405020304" pitchFamily="18" charset="0"/>
              </a:rPr>
              <a:t>. </a:t>
            </a:r>
            <a:endParaRPr lang="en-US" dirty="0"/>
          </a:p>
        </p:txBody>
      </p:sp>
    </p:spTree>
    <p:extLst>
      <p:ext uri="{BB962C8B-B14F-4D97-AF65-F5344CB8AC3E}">
        <p14:creationId xmlns:p14="http://schemas.microsoft.com/office/powerpoint/2010/main" val="3177311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3A7CF-DFBD-A8EB-E4B7-15312F3AD52E}"/>
              </a:ext>
            </a:extLst>
          </p:cNvPr>
          <p:cNvSpPr>
            <a:spLocks noGrp="1"/>
          </p:cNvSpPr>
          <p:nvPr>
            <p:ph type="title"/>
          </p:nvPr>
        </p:nvSpPr>
        <p:spPr>
          <a:xfrm>
            <a:off x="0" y="0"/>
            <a:ext cx="12192000" cy="1002890"/>
          </a:xfrm>
        </p:spPr>
        <p:txBody>
          <a:bodyPr/>
          <a:lstStyle/>
          <a:p>
            <a:pPr algn="ctr"/>
            <a:r>
              <a:rPr lang="en-US" sz="3600" b="1" kern="0" dirty="0">
                <a:solidFill>
                  <a:srgbClr val="000000"/>
                </a:solidFill>
                <a:effectLst/>
                <a:latin typeface="TimesNewRomanPSMT"/>
                <a:ea typeface="Times New Roman" panose="02020603050405020304" pitchFamily="18" charset="0"/>
                <a:cs typeface="Times New Roman" panose="02020603050405020304" pitchFamily="18" charset="0"/>
              </a:rPr>
              <a:t>Steps in selection process</a:t>
            </a:r>
            <a:endParaRPr lang="en-US" dirty="0"/>
          </a:p>
        </p:txBody>
      </p:sp>
      <p:sp>
        <p:nvSpPr>
          <p:cNvPr id="3" name="Content Placeholder 2">
            <a:extLst>
              <a:ext uri="{FF2B5EF4-FFF2-40B4-BE49-F238E27FC236}">
                <a16:creationId xmlns:a16="http://schemas.microsoft.com/office/drawing/2014/main" id="{AFEAB1CA-9D54-65D8-24C4-296C6F055661}"/>
              </a:ext>
            </a:extLst>
          </p:cNvPr>
          <p:cNvSpPr>
            <a:spLocks noGrp="1"/>
          </p:cNvSpPr>
          <p:nvPr>
            <p:ph sz="half" idx="1"/>
          </p:nvPr>
        </p:nvSpPr>
        <p:spPr>
          <a:xfrm>
            <a:off x="0" y="1002890"/>
            <a:ext cx="7831393" cy="5751871"/>
          </a:xfrm>
        </p:spPr>
        <p:txBody>
          <a:bodyPr>
            <a:normAutofit/>
          </a:bodyPr>
          <a:lstStyle/>
          <a:p>
            <a:pPr algn="just"/>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Evaluation: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The selection process, if properly performed, will ensure availability of competent and committed personnel. A period audit, conducted by people who work independently of the human resource department, will evaluate the effectiveness of the selection process</a:t>
            </a:r>
            <a:endParaRPr lang="en-US" sz="2400" dirty="0"/>
          </a:p>
        </p:txBody>
      </p:sp>
      <p:pic>
        <p:nvPicPr>
          <p:cNvPr id="3074" name="Picture 2" descr="Free Side view of professional female African American therapist sitting in front of black male patient during psychotherapy session in office Stock Photo">
            <a:extLst>
              <a:ext uri="{FF2B5EF4-FFF2-40B4-BE49-F238E27FC236}">
                <a16:creationId xmlns:a16="http://schemas.microsoft.com/office/drawing/2014/main" id="{1F6E4C02-B91E-8B63-889A-3F459C954C50}"/>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023123" y="1002891"/>
            <a:ext cx="4040289" cy="302341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FA232E1-F025-8AAF-438E-EBC854CF4AE1}"/>
              </a:ext>
            </a:extLst>
          </p:cNvPr>
          <p:cNvSpPr txBox="1"/>
          <p:nvPr/>
        </p:nvSpPr>
        <p:spPr>
          <a:xfrm>
            <a:off x="8155859" y="4306529"/>
            <a:ext cx="3907554" cy="430887"/>
          </a:xfrm>
          <a:prstGeom prst="rect">
            <a:avLst/>
          </a:prstGeom>
          <a:noFill/>
        </p:spPr>
        <p:txBody>
          <a:bodyPr wrap="square" rtlCol="0">
            <a:spAutoFit/>
          </a:bodyPr>
          <a:lstStyle/>
          <a:p>
            <a:r>
              <a:rPr lang="en-US" sz="1100" dirty="0"/>
              <a:t>https://www.pexels.com/photo/black-psychologist-with-african-american-client-5699424/</a:t>
            </a:r>
          </a:p>
        </p:txBody>
      </p:sp>
    </p:spTree>
    <p:extLst>
      <p:ext uri="{BB962C8B-B14F-4D97-AF65-F5344CB8AC3E}">
        <p14:creationId xmlns:p14="http://schemas.microsoft.com/office/powerpoint/2010/main" val="15580781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D32D6-8526-2D81-D49C-36FDC8A1115C}"/>
              </a:ext>
            </a:extLst>
          </p:cNvPr>
          <p:cNvSpPr>
            <a:spLocks noGrp="1"/>
          </p:cNvSpPr>
          <p:nvPr>
            <p:ph type="title"/>
          </p:nvPr>
        </p:nvSpPr>
        <p:spPr>
          <a:xfrm>
            <a:off x="0" y="0"/>
            <a:ext cx="12192000" cy="973394"/>
          </a:xfrm>
        </p:spPr>
        <p:txBody>
          <a:bodyPr/>
          <a:lstStyle/>
          <a:p>
            <a:pPr algn="ctr"/>
            <a:r>
              <a:rPr lang="en-US" sz="1800" b="1" kern="0" dirty="0">
                <a:solidFill>
                  <a:srgbClr val="000000"/>
                </a:solidFill>
                <a:effectLst/>
                <a:latin typeface="TimesNewRomanPS-BoldMT"/>
                <a:ea typeface="Times New Roman" panose="02020603050405020304" pitchFamily="18" charset="0"/>
                <a:cs typeface="Times New Roman" panose="02020603050405020304" pitchFamily="18" charset="0"/>
              </a:rPr>
              <a:t>SELECTION TECHNIQUES</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6EE87381-F7B8-CBBE-89DB-4A68A7D9F732}"/>
              </a:ext>
            </a:extLst>
          </p:cNvPr>
          <p:cNvSpPr>
            <a:spLocks noGrp="1"/>
          </p:cNvSpPr>
          <p:nvPr>
            <p:ph sz="half" idx="1"/>
          </p:nvPr>
        </p:nvSpPr>
        <p:spPr>
          <a:xfrm>
            <a:off x="0" y="973394"/>
            <a:ext cx="5958348" cy="5884606"/>
          </a:xfrm>
        </p:spPr>
        <p:txBody>
          <a:bodyPr>
            <a:normAutofit/>
          </a:bodyPr>
          <a:lstStyle/>
          <a:p>
            <a:pPr algn="just"/>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1. Initial Screening: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The initial screening and/or preliminary interview is undertaken to limit the costs of selection by letting only suitable candidates go through the further stages in selection</a:t>
            </a:r>
            <a:endParaRPr lang="en-US" sz="2400" kern="0" dirty="0">
              <a:solidFill>
                <a:srgbClr val="000000"/>
              </a:solidFill>
              <a:latin typeface="TimesNewRomanPSMT"/>
              <a:cs typeface="Times New Roman" panose="02020603050405020304" pitchFamily="18" charset="0"/>
            </a:endParaRPr>
          </a:p>
          <a:p>
            <a:pPr algn="just"/>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2. Application Form: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The application form is usually designed to obtain information on various aspects of the applicant’s social, demographic, academic and work-related background and references</a:t>
            </a:r>
            <a:endParaRPr lang="en-US" sz="2400" dirty="0"/>
          </a:p>
        </p:txBody>
      </p:sp>
      <p:sp>
        <p:nvSpPr>
          <p:cNvPr id="4" name="Content Placeholder 3">
            <a:extLst>
              <a:ext uri="{FF2B5EF4-FFF2-40B4-BE49-F238E27FC236}">
                <a16:creationId xmlns:a16="http://schemas.microsoft.com/office/drawing/2014/main" id="{F5F48268-F8F2-DA09-649A-F59974994B05}"/>
              </a:ext>
            </a:extLst>
          </p:cNvPr>
          <p:cNvSpPr>
            <a:spLocks noGrp="1"/>
          </p:cNvSpPr>
          <p:nvPr>
            <p:ph sz="half" idx="2"/>
          </p:nvPr>
        </p:nvSpPr>
        <p:spPr>
          <a:xfrm>
            <a:off x="5958348" y="973394"/>
            <a:ext cx="6233652" cy="5884605"/>
          </a:xfrm>
        </p:spPr>
        <p:txBody>
          <a:bodyPr>
            <a:normAutofit/>
          </a:bodyPr>
          <a:lstStyle/>
          <a:p>
            <a:pPr algn="just"/>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3. Employment Tests: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A test is a sample of an aspect of an individual’s </a:t>
            </a: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behaviour</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performance or attitude. It also provides a systematic basis for  comparing the </a:t>
            </a: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behaviour</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performance or attitude of two or more persons</a:t>
            </a:r>
            <a:endParaRPr lang="en-US" sz="2400" dirty="0"/>
          </a:p>
        </p:txBody>
      </p:sp>
    </p:spTree>
    <p:extLst>
      <p:ext uri="{BB962C8B-B14F-4D97-AF65-F5344CB8AC3E}">
        <p14:creationId xmlns:p14="http://schemas.microsoft.com/office/powerpoint/2010/main" val="17904442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38D62-D728-E1AE-BCAE-F0113CACA578}"/>
              </a:ext>
            </a:extLst>
          </p:cNvPr>
          <p:cNvSpPr>
            <a:spLocks noGrp="1"/>
          </p:cNvSpPr>
          <p:nvPr>
            <p:ph type="title"/>
          </p:nvPr>
        </p:nvSpPr>
        <p:spPr>
          <a:xfrm>
            <a:off x="0" y="0"/>
            <a:ext cx="12192000" cy="943897"/>
          </a:xfrm>
        </p:spPr>
        <p:txBody>
          <a:bodyPr>
            <a:noAutofit/>
          </a:bodyPr>
          <a:lstStyle/>
          <a:p>
            <a:pPr algn="ctr"/>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Employment Tests</a:t>
            </a:r>
            <a:endParaRPr lang="en-US" sz="2800" dirty="0"/>
          </a:p>
        </p:txBody>
      </p:sp>
      <p:sp>
        <p:nvSpPr>
          <p:cNvPr id="3" name="Content Placeholder 2">
            <a:extLst>
              <a:ext uri="{FF2B5EF4-FFF2-40B4-BE49-F238E27FC236}">
                <a16:creationId xmlns:a16="http://schemas.microsoft.com/office/drawing/2014/main" id="{C27C75B4-BB73-24AE-A9F7-4436F97E603E}"/>
              </a:ext>
            </a:extLst>
          </p:cNvPr>
          <p:cNvSpPr>
            <a:spLocks noGrp="1"/>
          </p:cNvSpPr>
          <p:nvPr>
            <p:ph sz="half" idx="1"/>
          </p:nvPr>
        </p:nvSpPr>
        <p:spPr>
          <a:xfrm>
            <a:off x="0" y="943896"/>
            <a:ext cx="6695768" cy="5914103"/>
          </a:xfrm>
        </p:spPr>
        <p:txBody>
          <a:bodyPr>
            <a:noAutofit/>
          </a:bodyPr>
          <a:lstStyle/>
          <a:p>
            <a:pPr marL="0" marR="0" indent="0" algn="just">
              <a:lnSpc>
                <a:spcPct val="115000"/>
              </a:lnSpc>
              <a:spcBef>
                <a:spcPts val="0"/>
              </a:spcBef>
              <a:spcAft>
                <a:spcPts val="0"/>
              </a:spcAft>
              <a:buNone/>
            </a:pPr>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Achievement tests: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These are proficiency tests to measure one’s skill</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or acquired knowledge. The paper and pencil tests may seek to test a person’s knowledge about a particular subject. But there is no guarantee that a person who knows most also performs best. Work sample tests or performance tests using actual task and working conditions (than simulated one’s) provide standardized measures of </a:t>
            </a: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behaviour</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to assess the ability to perform than merely  the ability to know</a:t>
            </a:r>
            <a:endParaRPr lang="en-US" sz="2400" dirty="0"/>
          </a:p>
        </p:txBody>
      </p:sp>
      <p:sp>
        <p:nvSpPr>
          <p:cNvPr id="4" name="Content Placeholder 3">
            <a:extLst>
              <a:ext uri="{FF2B5EF4-FFF2-40B4-BE49-F238E27FC236}">
                <a16:creationId xmlns:a16="http://schemas.microsoft.com/office/drawing/2014/main" id="{0833BC82-C81B-19DD-B2C1-8A0338CBF139}"/>
              </a:ext>
            </a:extLst>
          </p:cNvPr>
          <p:cNvSpPr>
            <a:spLocks noGrp="1"/>
          </p:cNvSpPr>
          <p:nvPr>
            <p:ph sz="half" idx="2"/>
          </p:nvPr>
        </p:nvSpPr>
        <p:spPr>
          <a:xfrm>
            <a:off x="6695768" y="943897"/>
            <a:ext cx="5496232" cy="5914104"/>
          </a:xfrm>
        </p:spPr>
        <p:txBody>
          <a:bodyPr/>
          <a:lstStyle/>
          <a:p>
            <a:pPr marL="0" indent="0" algn="just">
              <a:buNone/>
            </a:pPr>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Intelligence Tests: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These are tests to measure one’s intelligence or qualities of understanding.  </a:t>
            </a:r>
          </a:p>
          <a:p>
            <a:pPr marL="0" indent="0" algn="just">
              <a:buNone/>
            </a:pPr>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Aptitude tests: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Aptitude refers to one’s natural propensity or talent or</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ability to acquire a particular skill</a:t>
            </a:r>
          </a:p>
          <a:p>
            <a:endParaRPr lang="en-US" dirty="0"/>
          </a:p>
        </p:txBody>
      </p:sp>
    </p:spTree>
    <p:extLst>
      <p:ext uri="{BB962C8B-B14F-4D97-AF65-F5344CB8AC3E}">
        <p14:creationId xmlns:p14="http://schemas.microsoft.com/office/powerpoint/2010/main" val="38557047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B1EA0-7545-520F-3668-047BF3491526}"/>
              </a:ext>
            </a:extLst>
          </p:cNvPr>
          <p:cNvSpPr>
            <a:spLocks noGrp="1"/>
          </p:cNvSpPr>
          <p:nvPr>
            <p:ph type="title"/>
          </p:nvPr>
        </p:nvSpPr>
        <p:spPr>
          <a:xfrm>
            <a:off x="0" y="0"/>
            <a:ext cx="12192000" cy="988142"/>
          </a:xfrm>
        </p:spPr>
        <p:txBody>
          <a:bodyPr>
            <a:normAutofit/>
          </a:bodyPr>
          <a:lstStyle/>
          <a:p>
            <a:pPr algn="ctr"/>
            <a:r>
              <a:rPr lang="en-US" sz="2800" dirty="0"/>
              <a:t>Employment Tests</a:t>
            </a:r>
          </a:p>
        </p:txBody>
      </p:sp>
      <p:sp>
        <p:nvSpPr>
          <p:cNvPr id="3" name="Content Placeholder 2">
            <a:extLst>
              <a:ext uri="{FF2B5EF4-FFF2-40B4-BE49-F238E27FC236}">
                <a16:creationId xmlns:a16="http://schemas.microsoft.com/office/drawing/2014/main" id="{7C85E38B-D278-D016-6420-95E1B478A230}"/>
              </a:ext>
            </a:extLst>
          </p:cNvPr>
          <p:cNvSpPr>
            <a:spLocks noGrp="1"/>
          </p:cNvSpPr>
          <p:nvPr>
            <p:ph sz="half" idx="1"/>
          </p:nvPr>
        </p:nvSpPr>
        <p:spPr>
          <a:xfrm>
            <a:off x="0" y="884902"/>
            <a:ext cx="6253316" cy="5973097"/>
          </a:xfrm>
        </p:spPr>
        <p:txBody>
          <a:bodyPr>
            <a:normAutofit/>
          </a:bodyPr>
          <a:lstStyle/>
          <a:p>
            <a:pPr marL="0" indent="0" algn="just">
              <a:buNone/>
            </a:pPr>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Personality, Interests, Preferences (PIP) Tests: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PIP tests are those which seek to measure one’s personality, interests and preferences</a:t>
            </a:r>
          </a:p>
          <a:p>
            <a:pPr marL="0" indent="0" algn="just">
              <a:buNone/>
            </a:pP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These tests help evaluate characteristics such as maturity, sociability, objectivity, </a:t>
            </a: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etc</a:t>
            </a:r>
            <a:endParaRPr lang="en-US" sz="2400" kern="0" dirty="0">
              <a:solidFill>
                <a:srgbClr val="000000"/>
              </a:solidFill>
              <a:effectLst/>
              <a:latin typeface="TimesNewRomanPSMT"/>
              <a:ea typeface="Times New Roman" panose="02020603050405020304" pitchFamily="18" charset="0"/>
              <a:cs typeface="Times New Roman" panose="02020603050405020304" pitchFamily="18" charset="0"/>
            </a:endParaRPr>
          </a:p>
          <a:p>
            <a:pPr marL="0" indent="0" algn="just">
              <a:buNone/>
            </a:pP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Personality inventories aid in selection decisions and are used for associating certain set of traits with salespersons and certain others, say, research and development personnel</a:t>
            </a:r>
            <a:endParaRPr lang="en-US" sz="2400" dirty="0"/>
          </a:p>
        </p:txBody>
      </p:sp>
      <p:sp>
        <p:nvSpPr>
          <p:cNvPr id="4" name="Content Placeholder 3">
            <a:extLst>
              <a:ext uri="{FF2B5EF4-FFF2-40B4-BE49-F238E27FC236}">
                <a16:creationId xmlns:a16="http://schemas.microsoft.com/office/drawing/2014/main" id="{60AA6AED-A565-A66A-1D13-35060E1579BA}"/>
              </a:ext>
            </a:extLst>
          </p:cNvPr>
          <p:cNvSpPr>
            <a:spLocks noGrp="1"/>
          </p:cNvSpPr>
          <p:nvPr>
            <p:ph sz="half" idx="2"/>
          </p:nvPr>
        </p:nvSpPr>
        <p:spPr>
          <a:xfrm>
            <a:off x="6253316" y="884902"/>
            <a:ext cx="5938684" cy="5973097"/>
          </a:xfrm>
        </p:spPr>
        <p:txBody>
          <a:bodyPr/>
          <a:lstStyle/>
          <a:p>
            <a:pPr marL="0" marR="0" indent="0" algn="just">
              <a:lnSpc>
                <a:spcPct val="115000"/>
              </a:lnSpc>
              <a:spcBef>
                <a:spcPts val="0"/>
              </a:spcBef>
              <a:spcAft>
                <a:spcPts val="0"/>
              </a:spcAft>
              <a:buNone/>
            </a:pP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Interest tests are inventories’ of likes and dislikes of people towards occupations, hobbies, etc. These tests help indicate which occupations (e.g. artistic, literary, technical, scientific, etc.) are more in tune with a person’s interests.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Preference tests seek to match employee preferences with job and organizational characteristics.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32600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02FE1-3D24-7C18-EA91-FAD14AE9A528}"/>
              </a:ext>
            </a:extLst>
          </p:cNvPr>
          <p:cNvSpPr>
            <a:spLocks noGrp="1"/>
          </p:cNvSpPr>
          <p:nvPr>
            <p:ph type="title"/>
          </p:nvPr>
        </p:nvSpPr>
        <p:spPr>
          <a:xfrm>
            <a:off x="0" y="0"/>
            <a:ext cx="12192000" cy="973394"/>
          </a:xfrm>
        </p:spPr>
        <p:txBody>
          <a:bodyPr>
            <a:normAutofit/>
          </a:bodyPr>
          <a:lstStyle/>
          <a:p>
            <a:pPr algn="ctr"/>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SELECTION TECHNIQUES</a:t>
            </a:r>
            <a:endParaRPr lang="en-US" sz="2400" dirty="0"/>
          </a:p>
        </p:txBody>
      </p:sp>
      <p:sp>
        <p:nvSpPr>
          <p:cNvPr id="3" name="Content Placeholder 2">
            <a:extLst>
              <a:ext uri="{FF2B5EF4-FFF2-40B4-BE49-F238E27FC236}">
                <a16:creationId xmlns:a16="http://schemas.microsoft.com/office/drawing/2014/main" id="{62FD598F-9F5F-04D5-1925-789EB47F8275}"/>
              </a:ext>
            </a:extLst>
          </p:cNvPr>
          <p:cNvSpPr>
            <a:spLocks noGrp="1"/>
          </p:cNvSpPr>
          <p:nvPr>
            <p:ph sz="half" idx="1"/>
          </p:nvPr>
        </p:nvSpPr>
        <p:spPr>
          <a:xfrm>
            <a:off x="0" y="855408"/>
            <a:ext cx="6096000" cy="5884605"/>
          </a:xfrm>
        </p:spPr>
        <p:txBody>
          <a:bodyPr>
            <a:normAutofit/>
          </a:bodyPr>
          <a:lstStyle/>
          <a:p>
            <a:pPr algn="just"/>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Projective Tests: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These tests expect the candidates to interpret problems or situations. Responses to stimuli will be based on the individual’s values, beliefs and motives</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a:t>
            </a:r>
            <a:endParaRPr lang="en-US" sz="2400" dirty="0"/>
          </a:p>
        </p:txBody>
      </p:sp>
      <p:sp>
        <p:nvSpPr>
          <p:cNvPr id="4" name="Content Placeholder 3">
            <a:extLst>
              <a:ext uri="{FF2B5EF4-FFF2-40B4-BE49-F238E27FC236}">
                <a16:creationId xmlns:a16="http://schemas.microsoft.com/office/drawing/2014/main" id="{C956DFD9-DB40-D2EA-D827-E11FF6157160}"/>
              </a:ext>
            </a:extLst>
          </p:cNvPr>
          <p:cNvSpPr>
            <a:spLocks noGrp="1"/>
          </p:cNvSpPr>
          <p:nvPr>
            <p:ph sz="half" idx="2"/>
          </p:nvPr>
        </p:nvSpPr>
        <p:spPr>
          <a:xfrm>
            <a:off x="6371302" y="973394"/>
            <a:ext cx="5820697" cy="5884606"/>
          </a:xfrm>
        </p:spPr>
        <p:txBody>
          <a:bodyPr>
            <a:normAutofit/>
          </a:bodyPr>
          <a:lstStyle/>
          <a:p>
            <a:pPr marL="0" marR="0" algn="just">
              <a:lnSpc>
                <a:spcPct val="115000"/>
              </a:lnSpc>
              <a:spcBef>
                <a:spcPts val="0"/>
              </a:spcBef>
              <a:spcAft>
                <a:spcPts val="0"/>
              </a:spcAft>
            </a:pPr>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4. Employment Interview: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Interview is an oral examination of candidates</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for employment. No selection process is complete without one or more interviews. Interview is the most common and core method of both obtaining information from job-seekers, and decision-making on their suitability or otherwise</a:t>
            </a:r>
            <a:endParaRPr lang="en-US" sz="2400" dirty="0"/>
          </a:p>
        </p:txBody>
      </p:sp>
    </p:spTree>
    <p:extLst>
      <p:ext uri="{BB962C8B-B14F-4D97-AF65-F5344CB8AC3E}">
        <p14:creationId xmlns:p14="http://schemas.microsoft.com/office/powerpoint/2010/main" val="14066066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D7F15-5941-49A8-B0A8-0CBCF5E7EE05}"/>
              </a:ext>
            </a:extLst>
          </p:cNvPr>
          <p:cNvSpPr>
            <a:spLocks noGrp="1"/>
          </p:cNvSpPr>
          <p:nvPr>
            <p:ph type="title"/>
          </p:nvPr>
        </p:nvSpPr>
        <p:spPr>
          <a:xfrm>
            <a:off x="0" y="0"/>
            <a:ext cx="12192000" cy="1194619"/>
          </a:xfrm>
        </p:spPr>
        <p:txBody>
          <a:bodyPr>
            <a:normAutofit/>
          </a:bodyPr>
          <a:lstStyle/>
          <a:p>
            <a:pPr algn="ctr"/>
            <a:r>
              <a:rPr lang="en-US" sz="2400" b="1" kern="0" dirty="0">
                <a:solidFill>
                  <a:srgbClr val="000000"/>
                </a:solidFill>
                <a:effectLst/>
                <a:latin typeface="TimesNewRomanPS-BoldMT"/>
                <a:ea typeface="Times New Roman" panose="02020603050405020304" pitchFamily="18" charset="0"/>
                <a:cs typeface="Times New Roman" panose="02020603050405020304" pitchFamily="18" charset="0"/>
              </a:rPr>
              <a:t>SELECTION TECHNIQUES</a:t>
            </a:r>
            <a:endParaRPr lang="en-US" sz="2400" dirty="0"/>
          </a:p>
        </p:txBody>
      </p:sp>
      <p:sp>
        <p:nvSpPr>
          <p:cNvPr id="3" name="Content Placeholder 2">
            <a:extLst>
              <a:ext uri="{FF2B5EF4-FFF2-40B4-BE49-F238E27FC236}">
                <a16:creationId xmlns:a16="http://schemas.microsoft.com/office/drawing/2014/main" id="{ABD535F1-4112-A946-742B-FA84C0D5E6F7}"/>
              </a:ext>
            </a:extLst>
          </p:cNvPr>
          <p:cNvSpPr>
            <a:spLocks noGrp="1"/>
          </p:cNvSpPr>
          <p:nvPr>
            <p:ph idx="1"/>
          </p:nvPr>
        </p:nvSpPr>
        <p:spPr>
          <a:xfrm>
            <a:off x="0" y="811161"/>
            <a:ext cx="12192000" cy="6046839"/>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Background Investigation: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The background investigation in selection process may include verification of references from past teachers, employers or public men; police verification; and, medical examination.</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The purpose of background investigation is to gather additional information about the mental faculties,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behaviour</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and physical health</a:t>
            </a:r>
          </a:p>
          <a:p>
            <a:pPr marL="0" marR="0" algn="just">
              <a:lnSpc>
                <a:spcPct val="115000"/>
              </a:lnSpc>
              <a:spcBef>
                <a:spcPts val="0"/>
              </a:spcBef>
              <a:spcAft>
                <a:spcPts val="0"/>
              </a:spcAft>
            </a:pPr>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Physical/Medical Examination: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Physical examination or medical test of a candidate is an important step in the selection procedure. Some organizations ask for a certificate of physical fitness from a medical expert while others  insist on a medical examination of the candidate by their own panel of doctors</a:t>
            </a:r>
            <a:endParaRPr lang="en-US" sz="2800" dirty="0"/>
          </a:p>
        </p:txBody>
      </p:sp>
    </p:spTree>
    <p:extLst>
      <p:ext uri="{BB962C8B-B14F-4D97-AF65-F5344CB8AC3E}">
        <p14:creationId xmlns:p14="http://schemas.microsoft.com/office/powerpoint/2010/main" val="7442665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E1068-A7AC-27CD-3DCD-65D8231794EA}"/>
              </a:ext>
            </a:extLst>
          </p:cNvPr>
          <p:cNvSpPr>
            <a:spLocks noGrp="1"/>
          </p:cNvSpPr>
          <p:nvPr>
            <p:ph type="title"/>
          </p:nvPr>
        </p:nvSpPr>
        <p:spPr>
          <a:xfrm>
            <a:off x="0" y="0"/>
            <a:ext cx="12192000" cy="816638"/>
          </a:xfrm>
        </p:spPr>
        <p:txBody>
          <a:bodyPr>
            <a:normAutofit/>
          </a:bodyPr>
          <a:lstStyle/>
          <a:p>
            <a:pPr algn="ctr"/>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SELECTION TECHNIQUES</a:t>
            </a:r>
            <a:endParaRPr lang="en-US" sz="2800" dirty="0"/>
          </a:p>
        </p:txBody>
      </p:sp>
      <p:sp>
        <p:nvSpPr>
          <p:cNvPr id="3" name="Content Placeholder 2">
            <a:extLst>
              <a:ext uri="{FF2B5EF4-FFF2-40B4-BE49-F238E27FC236}">
                <a16:creationId xmlns:a16="http://schemas.microsoft.com/office/drawing/2014/main" id="{899F8EE5-59BB-080A-6E3F-6351F5AA2E30}"/>
              </a:ext>
            </a:extLst>
          </p:cNvPr>
          <p:cNvSpPr>
            <a:spLocks noGrp="1"/>
          </p:cNvSpPr>
          <p:nvPr>
            <p:ph sz="half" idx="1"/>
          </p:nvPr>
        </p:nvSpPr>
        <p:spPr>
          <a:xfrm>
            <a:off x="0" y="678426"/>
            <a:ext cx="9026012" cy="6179574"/>
          </a:xfrm>
        </p:spPr>
        <p:txBody>
          <a:bodyPr>
            <a:normAutofit/>
          </a:bodyPr>
          <a:lstStyle/>
          <a:p>
            <a:pPr algn="just"/>
            <a:r>
              <a:rPr lang="en-US" sz="2800" b="1" kern="0" dirty="0">
                <a:solidFill>
                  <a:srgbClr val="000000"/>
                </a:solidFill>
                <a:effectLst/>
                <a:latin typeface="Times-Roman"/>
                <a:ea typeface="Times New Roman" panose="02020603050405020304" pitchFamily="18" charset="0"/>
                <a:cs typeface="Times New Roman" panose="02020603050405020304" pitchFamily="18" charset="0"/>
              </a:rPr>
              <a:t>Appointment Letter: </a:t>
            </a:r>
            <a:r>
              <a:rPr lang="en-US" sz="2800" kern="0" dirty="0">
                <a:solidFill>
                  <a:srgbClr val="000000"/>
                </a:solidFill>
                <a:effectLst/>
                <a:latin typeface="Times-Roman"/>
                <a:ea typeface="Times New Roman" panose="02020603050405020304" pitchFamily="18" charset="0"/>
                <a:cs typeface="Times New Roman" panose="02020603050405020304" pitchFamily="18" charset="0"/>
              </a:rPr>
              <a:t>A candidate who has crossed all the hurdles in the selection procedure is formally appointed by issuing an appointment letter or by entering into a service agreement with him</a:t>
            </a:r>
          </a:p>
          <a:p>
            <a:pPr algn="just"/>
            <a:r>
              <a:rPr lang="en-US" sz="2800" b="1" kern="0" dirty="0">
                <a:solidFill>
                  <a:srgbClr val="000000"/>
                </a:solidFill>
                <a:effectLst/>
                <a:latin typeface="Times-Roman"/>
                <a:ea typeface="Times New Roman" panose="02020603050405020304" pitchFamily="18" charset="0"/>
                <a:cs typeface="Times New Roman" panose="02020603050405020304" pitchFamily="18" charset="0"/>
              </a:rPr>
              <a:t>Placement: </a:t>
            </a:r>
            <a:r>
              <a:rPr lang="en-US" sz="2800" kern="0" dirty="0">
                <a:solidFill>
                  <a:srgbClr val="000000"/>
                </a:solidFill>
                <a:effectLst/>
                <a:latin typeface="Times-Roman"/>
                <a:ea typeface="Times New Roman" panose="02020603050405020304" pitchFamily="18" charset="0"/>
                <a:cs typeface="Times New Roman" panose="02020603050405020304" pitchFamily="18" charset="0"/>
              </a:rPr>
              <a:t>Placement refers to assigning responsibility to an individual, identifying him with a particular job. If the person adjusts himself to the job and continues to perform as per expectations, it might mean that the candidate is properly placed. </a:t>
            </a:r>
            <a:endParaRPr lang="en-US" sz="2800" dirty="0">
              <a:latin typeface="Times-Roman"/>
            </a:endParaRPr>
          </a:p>
        </p:txBody>
      </p:sp>
      <p:pic>
        <p:nvPicPr>
          <p:cNvPr id="5122" name="Picture 2" descr="Free A Woman in a Meeting with Her Colleagues Stock Photo">
            <a:extLst>
              <a:ext uri="{FF2B5EF4-FFF2-40B4-BE49-F238E27FC236}">
                <a16:creationId xmlns:a16="http://schemas.microsoft.com/office/drawing/2014/main" id="{539F4C13-EACB-144C-4074-79D86AC921F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026013" y="815976"/>
            <a:ext cx="3165986" cy="261302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30ECC49-A87B-CDF4-E01E-6496576BE233}"/>
              </a:ext>
            </a:extLst>
          </p:cNvPr>
          <p:cNvSpPr txBox="1"/>
          <p:nvPr/>
        </p:nvSpPr>
        <p:spPr>
          <a:xfrm>
            <a:off x="9026012" y="3731342"/>
            <a:ext cx="3165987" cy="430887"/>
          </a:xfrm>
          <a:prstGeom prst="rect">
            <a:avLst/>
          </a:prstGeom>
          <a:noFill/>
        </p:spPr>
        <p:txBody>
          <a:bodyPr wrap="square" rtlCol="0">
            <a:spAutoFit/>
          </a:bodyPr>
          <a:lstStyle/>
          <a:p>
            <a:r>
              <a:rPr lang="en-US" sz="1100" dirty="0"/>
              <a:t>https://www.pexels.com/photo/a-woman-in-a-meeting-with-her-colleagues-8424557/</a:t>
            </a:r>
          </a:p>
        </p:txBody>
      </p:sp>
    </p:spTree>
    <p:extLst>
      <p:ext uri="{BB962C8B-B14F-4D97-AF65-F5344CB8AC3E}">
        <p14:creationId xmlns:p14="http://schemas.microsoft.com/office/powerpoint/2010/main" val="22133389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FDE2A-C67C-14A8-2AD5-6B400B76F1D2}"/>
              </a:ext>
            </a:extLst>
          </p:cNvPr>
          <p:cNvSpPr>
            <a:spLocks noGrp="1"/>
          </p:cNvSpPr>
          <p:nvPr>
            <p:ph type="title"/>
          </p:nvPr>
        </p:nvSpPr>
        <p:spPr>
          <a:xfrm>
            <a:off x="0" y="0"/>
            <a:ext cx="12192000" cy="1047135"/>
          </a:xfrm>
        </p:spPr>
        <p:txBody>
          <a:bodyPr>
            <a:normAutofit/>
          </a:bodyPr>
          <a:lstStyle/>
          <a:p>
            <a:pPr algn="ctr"/>
            <a:r>
              <a:rPr lang="en-US" sz="2800" b="1" kern="0" dirty="0">
                <a:solidFill>
                  <a:srgbClr val="000000"/>
                </a:solidFill>
                <a:effectLst/>
                <a:latin typeface="Times-Roman"/>
                <a:ea typeface="Times New Roman" panose="02020603050405020304" pitchFamily="18" charset="0"/>
                <a:cs typeface="Times New Roman" panose="02020603050405020304" pitchFamily="18" charset="0"/>
              </a:rPr>
              <a:t>Placement </a:t>
            </a:r>
            <a:br>
              <a:rPr lang="en-US" sz="2800" kern="100" dirty="0">
                <a:effectLst/>
                <a:latin typeface="Times-Roman"/>
                <a:ea typeface="Aptos" panose="020B0004020202020204" pitchFamily="34" charset="0"/>
                <a:cs typeface="Times New Roman" panose="02020603050405020304" pitchFamily="18" charset="0"/>
              </a:rPr>
            </a:br>
            <a:endParaRPr lang="en-US" sz="2800" dirty="0">
              <a:latin typeface="Times-Roman"/>
            </a:endParaRPr>
          </a:p>
        </p:txBody>
      </p:sp>
      <p:sp>
        <p:nvSpPr>
          <p:cNvPr id="3" name="Content Placeholder 2">
            <a:extLst>
              <a:ext uri="{FF2B5EF4-FFF2-40B4-BE49-F238E27FC236}">
                <a16:creationId xmlns:a16="http://schemas.microsoft.com/office/drawing/2014/main" id="{E5341F0C-3838-6C16-E626-03BFDDF04BE0}"/>
              </a:ext>
            </a:extLst>
          </p:cNvPr>
          <p:cNvSpPr>
            <a:spLocks noGrp="1"/>
          </p:cNvSpPr>
          <p:nvPr>
            <p:ph idx="1"/>
          </p:nvPr>
        </p:nvSpPr>
        <p:spPr>
          <a:xfrm>
            <a:off x="0" y="589935"/>
            <a:ext cx="12192000" cy="6268065"/>
          </a:xfrm>
        </p:spPr>
        <p:txBody>
          <a:bodyPr>
            <a:normAutofit/>
          </a:bodyPr>
          <a:lstStyle/>
          <a:p>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Placement consists in matching what the supervisor has reason to think the new employee can do with what the job demands (job requirements), imposes (in strain, working conditions, etc.), and offers (in the form of pay rate, interest, companionship with other, promotional possibilities, etc.)</a:t>
            </a:r>
          </a:p>
          <a:p>
            <a:pPr marL="0" indent="0">
              <a:buNone/>
            </a:pPr>
            <a:r>
              <a:rPr lang="en-US" sz="2400" b="1" kern="0" dirty="0">
                <a:solidFill>
                  <a:srgbClr val="000000"/>
                </a:solidFill>
                <a:latin typeface="TimesNewRomanPSMT"/>
                <a:cs typeface="Times New Roman" panose="02020603050405020304" pitchFamily="18" charset="0"/>
              </a:rPr>
              <a:t>Placement Principles</a:t>
            </a:r>
          </a:p>
          <a:p>
            <a:pPr marR="0" algn="just">
              <a:lnSpc>
                <a:spcPct val="115000"/>
              </a:lnSpc>
              <a:spcBef>
                <a:spcPts val="0"/>
              </a:spcBef>
              <a:spcAft>
                <a:spcPts val="0"/>
              </a:spcAft>
              <a:buFont typeface="Wingdings" panose="05000000000000000000" pitchFamily="2" charset="2"/>
              <a:buChar char="§"/>
            </a:pP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The job should be offered to the employee according to his qualifications. The placement should neither be higher nor lower than the qualifications.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a:buFont typeface="Wingdings" panose="05000000000000000000" pitchFamily="2" charset="2"/>
              <a:buChar char="§"/>
            </a:pPr>
            <a:r>
              <a:rPr lang="en-US" sz="2400" kern="0" dirty="0">
                <a:solidFill>
                  <a:srgbClr val="000000"/>
                </a:solidFill>
                <a:effectLst/>
                <a:latin typeface="SymbolMT"/>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While introducing the job to the new employee, an effort should be made to develop a sense of loyalty and cooperation in him so that he may </a:t>
            </a: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realise</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his responsibilities better towards the job and the organization</a:t>
            </a:r>
          </a:p>
          <a:p>
            <a:pPr>
              <a:buFont typeface="Wingdings" panose="05000000000000000000" pitchFamily="2" charset="2"/>
              <a:buChar char="§"/>
            </a:pP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The employee should be made conversant with the working conditions prevailing in the industry and all things relating to the job</a:t>
            </a:r>
          </a:p>
          <a:p>
            <a:pPr>
              <a:buFont typeface="Wingdings" panose="05000000000000000000" pitchFamily="2" charset="2"/>
              <a:buChar char="§"/>
            </a:pP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Man should be placed on the job according to the requirements of the job</a:t>
            </a:r>
            <a:endParaRPr lang="en-US" sz="2400" b="1" dirty="0"/>
          </a:p>
        </p:txBody>
      </p:sp>
    </p:spTree>
    <p:extLst>
      <p:ext uri="{BB962C8B-B14F-4D97-AF65-F5344CB8AC3E}">
        <p14:creationId xmlns:p14="http://schemas.microsoft.com/office/powerpoint/2010/main" val="42901260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26AB5-0B54-E554-3CBB-A72A9C084148}"/>
              </a:ext>
            </a:extLst>
          </p:cNvPr>
          <p:cNvSpPr>
            <a:spLocks noGrp="1"/>
          </p:cNvSpPr>
          <p:nvPr>
            <p:ph type="title"/>
          </p:nvPr>
        </p:nvSpPr>
        <p:spPr>
          <a:xfrm>
            <a:off x="0" y="0"/>
            <a:ext cx="12192000" cy="816638"/>
          </a:xfrm>
        </p:spPr>
        <p:txBody>
          <a:bodyPr/>
          <a:lstStyle/>
          <a:p>
            <a:pPr algn="ctr"/>
            <a:r>
              <a:rPr lang="en-US" dirty="0"/>
              <a:t>Placement </a:t>
            </a:r>
          </a:p>
        </p:txBody>
      </p:sp>
      <p:sp>
        <p:nvSpPr>
          <p:cNvPr id="3" name="Content Placeholder 2">
            <a:extLst>
              <a:ext uri="{FF2B5EF4-FFF2-40B4-BE49-F238E27FC236}">
                <a16:creationId xmlns:a16="http://schemas.microsoft.com/office/drawing/2014/main" id="{5B05D685-AA56-C554-17D0-1E0F397ECAE5}"/>
              </a:ext>
            </a:extLst>
          </p:cNvPr>
          <p:cNvSpPr>
            <a:spLocks noGrp="1"/>
          </p:cNvSpPr>
          <p:nvPr>
            <p:ph sz="half" idx="1"/>
          </p:nvPr>
        </p:nvSpPr>
        <p:spPr>
          <a:xfrm>
            <a:off x="0" y="816638"/>
            <a:ext cx="9144000" cy="6041362"/>
          </a:xfrm>
        </p:spPr>
        <p:txBody>
          <a:bodyPr/>
          <a:lstStyle/>
          <a:p>
            <a:pPr marR="0" algn="just">
              <a:lnSpc>
                <a:spcPct val="115000"/>
              </a:lnSpc>
              <a:spcBef>
                <a:spcPts val="0"/>
              </a:spcBef>
              <a:spcAft>
                <a:spcPts val="0"/>
              </a:spcAft>
              <a:buFont typeface="Wingdings" panose="05000000000000000000" pitchFamily="2" charset="2"/>
              <a:buChar char="§"/>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The placement should be ready before the joining date of the newly selected person.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R="0" algn="just">
              <a:lnSpc>
                <a:spcPct val="115000"/>
              </a:lnSpc>
              <a:spcBef>
                <a:spcPts val="0"/>
              </a:spcBef>
              <a:spcAft>
                <a:spcPts val="0"/>
              </a:spcAft>
              <a:buFont typeface="Wingdings" panose="05000000000000000000" pitchFamily="2" charset="2"/>
              <a:buChar char="§"/>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The placement in the initial period may be temporary as changes are likely after the completion of training. The employee may be later transferred to the job where he can do better justice.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6146" name="Picture 2" descr="Free Businessmen Looking at Each Other while Having a Deal Stock Photo">
            <a:extLst>
              <a:ext uri="{FF2B5EF4-FFF2-40B4-BE49-F238E27FC236}">
                <a16:creationId xmlns:a16="http://schemas.microsoft.com/office/drawing/2014/main" id="{690DA755-BF8B-92BC-4D5D-D2AAB158907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144000" y="815975"/>
            <a:ext cx="3048000" cy="278263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C5F98F8-5B72-2094-8CF2-36264B525C02}"/>
              </a:ext>
            </a:extLst>
          </p:cNvPr>
          <p:cNvSpPr txBox="1"/>
          <p:nvPr/>
        </p:nvSpPr>
        <p:spPr>
          <a:xfrm>
            <a:off x="9261987" y="3878826"/>
            <a:ext cx="2802193" cy="600164"/>
          </a:xfrm>
          <a:prstGeom prst="rect">
            <a:avLst/>
          </a:prstGeom>
          <a:noFill/>
        </p:spPr>
        <p:txBody>
          <a:bodyPr wrap="square" rtlCol="0">
            <a:spAutoFit/>
          </a:bodyPr>
          <a:lstStyle/>
          <a:p>
            <a:r>
              <a:rPr lang="en-US" sz="1100" dirty="0"/>
              <a:t>https://www.pexels.com/photo/businessmen-looking-at-each-other-while-having-a-deal-5520291/</a:t>
            </a:r>
          </a:p>
        </p:txBody>
      </p:sp>
    </p:spTree>
    <p:extLst>
      <p:ext uri="{BB962C8B-B14F-4D97-AF65-F5344CB8AC3E}">
        <p14:creationId xmlns:p14="http://schemas.microsoft.com/office/powerpoint/2010/main" val="35076275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0D7D0-FCE0-42F2-6AAE-F10CDA9273D9}"/>
              </a:ext>
            </a:extLst>
          </p:cNvPr>
          <p:cNvSpPr>
            <a:spLocks noGrp="1"/>
          </p:cNvSpPr>
          <p:nvPr>
            <p:ph type="title"/>
          </p:nvPr>
        </p:nvSpPr>
        <p:spPr>
          <a:xfrm>
            <a:off x="0" y="1"/>
            <a:ext cx="12192000" cy="816638"/>
          </a:xfrm>
        </p:spPr>
        <p:txBody>
          <a:bodyPr>
            <a:normAutofit fontScale="90000"/>
          </a:bodyPr>
          <a:lstStyle/>
          <a:p>
            <a:pPr algn="ctr"/>
            <a:r>
              <a:rPr lang="en-US" sz="2800" b="1" kern="0" dirty="0">
                <a:solidFill>
                  <a:srgbClr val="000000"/>
                </a:solidFill>
                <a:effectLst/>
                <a:latin typeface="TimesNewRomanPSMT"/>
                <a:ea typeface="Times New Roman" panose="02020603050405020304" pitchFamily="18" charset="0"/>
                <a:cs typeface="Times New Roman" panose="02020603050405020304" pitchFamily="18" charset="0"/>
              </a:rPr>
              <a:t>Induction</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58CF87BC-C93F-F6A7-8F6A-7F0AA4E941B0}"/>
              </a:ext>
            </a:extLst>
          </p:cNvPr>
          <p:cNvSpPr>
            <a:spLocks noGrp="1"/>
          </p:cNvSpPr>
          <p:nvPr>
            <p:ph idx="1"/>
          </p:nvPr>
        </p:nvSpPr>
        <p:spPr>
          <a:xfrm>
            <a:off x="0" y="973394"/>
            <a:ext cx="12192000" cy="5884605"/>
          </a:xfrm>
        </p:spPr>
        <p:txBody>
          <a:bodyPr>
            <a:normAutofit/>
          </a:bodyPr>
          <a:lstStyle/>
          <a:p>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Induction refers to the introduction of a person to the job and the organization. The purpose is to make the employee feel at home and develop a sense of pride in being the part of the organization and have a sense of commitment to the job. </a:t>
            </a:r>
          </a:p>
          <a:p>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The induction process is also envisaged to indoctrinate, orient, acclimatize and acculturate the person to the job and the organization. </a:t>
            </a:r>
            <a:endParaRPr lang="en-US" sz="2800" dirty="0"/>
          </a:p>
        </p:txBody>
      </p:sp>
    </p:spTree>
    <p:extLst>
      <p:ext uri="{BB962C8B-B14F-4D97-AF65-F5344CB8AC3E}">
        <p14:creationId xmlns:p14="http://schemas.microsoft.com/office/powerpoint/2010/main" val="17227822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7F4EC-B145-506A-16D9-F0FA251EB3B9}"/>
              </a:ext>
            </a:extLst>
          </p:cNvPr>
          <p:cNvSpPr>
            <a:spLocks noGrp="1"/>
          </p:cNvSpPr>
          <p:nvPr>
            <p:ph type="title"/>
          </p:nvPr>
        </p:nvSpPr>
        <p:spPr>
          <a:xfrm>
            <a:off x="0" y="0"/>
            <a:ext cx="12034684" cy="1076632"/>
          </a:xfrm>
        </p:spPr>
        <p:txBody>
          <a:bodyPr>
            <a:normAutofit/>
          </a:bodyPr>
          <a:lstStyle/>
          <a:p>
            <a:pPr algn="ctr"/>
            <a:r>
              <a:rPr lang="en-US" sz="2800" dirty="0">
                <a:latin typeface="Times-Roman"/>
              </a:rPr>
              <a:t>Purpose of induction</a:t>
            </a:r>
          </a:p>
        </p:txBody>
      </p:sp>
      <p:sp>
        <p:nvSpPr>
          <p:cNvPr id="3" name="Content Placeholder 2">
            <a:extLst>
              <a:ext uri="{FF2B5EF4-FFF2-40B4-BE49-F238E27FC236}">
                <a16:creationId xmlns:a16="http://schemas.microsoft.com/office/drawing/2014/main" id="{F4B13BA4-D3AD-D12D-1614-476177FC4E91}"/>
              </a:ext>
            </a:extLst>
          </p:cNvPr>
          <p:cNvSpPr>
            <a:spLocks noGrp="1"/>
          </p:cNvSpPr>
          <p:nvPr>
            <p:ph sz="half" idx="1"/>
          </p:nvPr>
        </p:nvSpPr>
        <p:spPr>
          <a:xfrm>
            <a:off x="0" y="722672"/>
            <a:ext cx="7123470" cy="6135328"/>
          </a:xfrm>
        </p:spPr>
        <p:txBody>
          <a:bodyPr>
            <a:normAutofit/>
          </a:bodyPr>
          <a:lstStyle/>
          <a:p>
            <a:pPr marL="0" marR="0" lvl="0" indent="0" algn="just">
              <a:lnSpc>
                <a:spcPct val="115000"/>
              </a:lnSpc>
              <a:spcBef>
                <a:spcPts val="0"/>
              </a:spcBef>
              <a:spcAft>
                <a:spcPts val="0"/>
              </a:spcAft>
              <a:buNone/>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introduce the person to the people with whom he works;</a:t>
            </a:r>
            <a:endParaRPr lang="en-US" sz="2800" kern="100" dirty="0">
              <a:latin typeface="Aptos" panose="020B0004020202020204" pitchFamily="34" charset="0"/>
              <a:ea typeface="Times New Roman" panose="02020603050405020304" pitchFamily="18" charset="0"/>
              <a:cs typeface="Times New Roman" panose="02020603050405020304" pitchFamily="18" charset="0"/>
            </a:endParaRPr>
          </a:p>
          <a:p>
            <a:pPr marL="0" marR="0" lvl="0" indent="0" algn="just">
              <a:lnSpc>
                <a:spcPct val="115000"/>
              </a:lnSpc>
              <a:spcBef>
                <a:spcPts val="0"/>
              </a:spcBef>
              <a:spcAft>
                <a:spcPts val="0"/>
              </a:spcAft>
              <a:buNone/>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to familiarize the new employee with the job so that the feeling of being ‘out of place’ is quickly dispelled.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make him aware of the general company policies that apply to him as also the specific work situation and requirements</a:t>
            </a: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to make the new employee efficient as quickly as possible.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to encourage the new employee to become committed to the organization and thus less likely to leave quickly.</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endParaRPr lang="en-US" sz="2800" dirty="0"/>
          </a:p>
        </p:txBody>
      </p:sp>
      <p:sp>
        <p:nvSpPr>
          <p:cNvPr id="4" name="Content Placeholder 3">
            <a:extLst>
              <a:ext uri="{FF2B5EF4-FFF2-40B4-BE49-F238E27FC236}">
                <a16:creationId xmlns:a16="http://schemas.microsoft.com/office/drawing/2014/main" id="{F8D45500-F63F-98E3-7A33-7DF26637917F}"/>
              </a:ext>
            </a:extLst>
          </p:cNvPr>
          <p:cNvSpPr>
            <a:spLocks noGrp="1"/>
          </p:cNvSpPr>
          <p:nvPr>
            <p:ph sz="half" idx="2"/>
          </p:nvPr>
        </p:nvSpPr>
        <p:spPr>
          <a:xfrm>
            <a:off x="7123470" y="1076632"/>
            <a:ext cx="5068529" cy="5781367"/>
          </a:xfrm>
        </p:spPr>
        <p:txBody>
          <a:bodyPr/>
          <a:lstStyle/>
          <a:p>
            <a:pPr marL="342900" marR="0" lvl="0" indent="-342900" algn="just">
              <a:lnSpc>
                <a:spcPct val="115000"/>
              </a:lnSpc>
              <a:spcBef>
                <a:spcPts val="0"/>
              </a:spcBef>
              <a:spcAft>
                <a:spcPts val="0"/>
              </a:spcAft>
              <a:buFont typeface="Symbol" panose="05050102010706020507" pitchFamily="18" charset="2"/>
              <a:buChar char=""/>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answer any questions and clarify and doubts that the person may have about the job and the organization; and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provide on-the-job instruction, check back periodically how the person is doing and offer help, if required.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609257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7710C-34F3-F30B-778A-C5880829D040}"/>
              </a:ext>
            </a:extLst>
          </p:cNvPr>
          <p:cNvSpPr>
            <a:spLocks noGrp="1"/>
          </p:cNvSpPr>
          <p:nvPr>
            <p:ph type="title"/>
          </p:nvPr>
        </p:nvSpPr>
        <p:spPr>
          <a:xfrm>
            <a:off x="4916" y="0"/>
            <a:ext cx="12192000" cy="816638"/>
          </a:xfrm>
        </p:spPr>
        <p:txBody>
          <a:bodyPr>
            <a:normAutofit/>
          </a:bodyPr>
          <a:lstStyle/>
          <a:p>
            <a:pPr algn="ctr"/>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Roles in Induction</a:t>
            </a:r>
            <a:endParaRPr lang="en-US" sz="2800" dirty="0"/>
          </a:p>
        </p:txBody>
      </p:sp>
      <p:sp>
        <p:nvSpPr>
          <p:cNvPr id="3" name="Content Placeholder 2">
            <a:extLst>
              <a:ext uri="{FF2B5EF4-FFF2-40B4-BE49-F238E27FC236}">
                <a16:creationId xmlns:a16="http://schemas.microsoft.com/office/drawing/2014/main" id="{61B4DE25-BD1F-869F-B873-E84D0E55AF89}"/>
              </a:ext>
            </a:extLst>
          </p:cNvPr>
          <p:cNvSpPr>
            <a:spLocks noGrp="1"/>
          </p:cNvSpPr>
          <p:nvPr>
            <p:ph sz="half" idx="1"/>
          </p:nvPr>
        </p:nvSpPr>
        <p:spPr>
          <a:xfrm>
            <a:off x="0" y="816638"/>
            <a:ext cx="6558116" cy="6041362"/>
          </a:xfrm>
        </p:spPr>
        <p:txBody>
          <a:bodyPr>
            <a:normAutofit/>
          </a:bodyPr>
          <a:lstStyle/>
          <a:p>
            <a:pPr marL="342900" marR="0" lvl="0" indent="-342900" algn="just">
              <a:lnSpc>
                <a:spcPct val="115000"/>
              </a:lnSpc>
              <a:spcBef>
                <a:spcPts val="0"/>
              </a:spcBef>
              <a:spcAft>
                <a:spcPts val="0"/>
              </a:spcAft>
              <a:buFont typeface="Symbol" panose="05050102010706020507" pitchFamily="18" charset="2"/>
              <a:buChar char=""/>
            </a:pPr>
            <a:r>
              <a:rPr lang="en-US" sz="2800" i="1" kern="0" dirty="0">
                <a:solidFill>
                  <a:srgbClr val="000000"/>
                </a:solidFill>
                <a:effectLst/>
                <a:latin typeface="TimesNewRomanPS-ItalicMT"/>
                <a:ea typeface="Times New Roman" panose="02020603050405020304" pitchFamily="18" charset="0"/>
                <a:cs typeface="Times New Roman" panose="02020603050405020304" pitchFamily="18" charset="0"/>
              </a:rPr>
              <a:t>Departmental manager: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Welcoming new employees to the department.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i="1" kern="0" dirty="0">
                <a:solidFill>
                  <a:srgbClr val="000000"/>
                </a:solidFill>
                <a:effectLst/>
                <a:latin typeface="TimesNewRomanPS-ItalicMT"/>
                <a:ea typeface="Times New Roman" panose="02020603050405020304" pitchFamily="18" charset="0"/>
                <a:cs typeface="Times New Roman" panose="02020603050405020304" pitchFamily="18" charset="0"/>
              </a:rPr>
              <a:t>Supervisors: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Explaining the job to the new employee and providing support during the initial period.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i="1" kern="0" dirty="0">
                <a:solidFill>
                  <a:srgbClr val="000000"/>
                </a:solidFill>
                <a:effectLst/>
                <a:latin typeface="TimesNewRomanPS-ItalicMT"/>
                <a:ea typeface="Times New Roman" panose="02020603050405020304" pitchFamily="18" charset="0"/>
                <a:cs typeface="Times New Roman" panose="02020603050405020304" pitchFamily="18" charset="0"/>
              </a:rPr>
              <a:t>Fellow workers: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Making the new employee feel welcome and comfortable in the work group</a:t>
            </a:r>
            <a:endParaRPr lang="en-US" sz="2800" dirty="0"/>
          </a:p>
        </p:txBody>
      </p:sp>
      <p:sp>
        <p:nvSpPr>
          <p:cNvPr id="4" name="Content Placeholder 3">
            <a:extLst>
              <a:ext uri="{FF2B5EF4-FFF2-40B4-BE49-F238E27FC236}">
                <a16:creationId xmlns:a16="http://schemas.microsoft.com/office/drawing/2014/main" id="{7D105B30-1CD4-1B89-82B5-BB880E4BE697}"/>
              </a:ext>
            </a:extLst>
          </p:cNvPr>
          <p:cNvSpPr>
            <a:spLocks noGrp="1"/>
          </p:cNvSpPr>
          <p:nvPr>
            <p:ph sz="half" idx="2"/>
          </p:nvPr>
        </p:nvSpPr>
        <p:spPr>
          <a:xfrm>
            <a:off x="6563032" y="816638"/>
            <a:ext cx="5628968" cy="6041361"/>
          </a:xfrm>
        </p:spPr>
        <p:txBody>
          <a:bodyPr/>
          <a:lstStyle/>
          <a:p>
            <a:pPr marL="342900" marR="0" lvl="0" indent="-342900" algn="just">
              <a:lnSpc>
                <a:spcPct val="115000"/>
              </a:lnSpc>
              <a:spcBef>
                <a:spcPts val="0"/>
              </a:spcBef>
              <a:spcAft>
                <a:spcPts val="0"/>
              </a:spcAft>
              <a:buFont typeface="Symbol" panose="05050102010706020507" pitchFamily="18" charset="2"/>
              <a:buChar char=""/>
            </a:pPr>
            <a:r>
              <a:rPr lang="en-US" sz="2800" i="1" kern="0" dirty="0">
                <a:solidFill>
                  <a:srgbClr val="000000"/>
                </a:solidFill>
                <a:effectLst/>
                <a:latin typeface="TimesNewRomanPS-ItalicMT"/>
                <a:ea typeface="Times New Roman" panose="02020603050405020304" pitchFamily="18" charset="0"/>
                <a:cs typeface="Times New Roman" panose="02020603050405020304" pitchFamily="18" charset="0"/>
              </a:rPr>
              <a:t>Personnel staff: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Explaining conditions of employment very early in the employment of the newcomer.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i="1" kern="0" dirty="0">
                <a:solidFill>
                  <a:srgbClr val="000000"/>
                </a:solidFill>
                <a:effectLst/>
                <a:latin typeface="TimesNewRomanPS-ItalicMT"/>
                <a:ea typeface="Times New Roman" panose="02020603050405020304" pitchFamily="18" charset="0"/>
                <a:cs typeface="Times New Roman" panose="02020603050405020304" pitchFamily="18" charset="0"/>
              </a:rPr>
              <a:t>Training staff: </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Designing induction courses or other training aids relevant to the needs of new employees</a:t>
            </a:r>
            <a:r>
              <a:rPr lang="en-US" sz="1800" kern="0" dirty="0">
                <a:solidFill>
                  <a:srgbClr val="000000"/>
                </a:solidFill>
                <a:effectLst/>
                <a:latin typeface="TimesNewRomanPSMT"/>
                <a:ea typeface="Times New Roman" panose="02020603050405020304" pitchFamily="18" charset="0"/>
                <a:cs typeface="Times New Roman" panose="02020603050405020304" pitchFamily="18" charset="0"/>
              </a:rPr>
              <a:t>.</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9833932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F6680-70A1-9000-3418-5548EFFE533E}"/>
              </a:ext>
            </a:extLst>
          </p:cNvPr>
          <p:cNvSpPr>
            <a:spLocks noGrp="1"/>
          </p:cNvSpPr>
          <p:nvPr>
            <p:ph type="title"/>
          </p:nvPr>
        </p:nvSpPr>
        <p:spPr>
          <a:xfrm>
            <a:off x="0" y="0"/>
            <a:ext cx="12049432" cy="973394"/>
          </a:xfrm>
        </p:spPr>
        <p:txBody>
          <a:bodyPr>
            <a:normAutofit/>
          </a:bodyPr>
          <a:lstStyle/>
          <a:p>
            <a:pPr algn="ctr"/>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Ways of Reducing the Effects of the Induction Crisis</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3E886DE9-B601-0FE2-647E-1EFB98A55182}"/>
              </a:ext>
            </a:extLst>
          </p:cNvPr>
          <p:cNvSpPr>
            <a:spLocks noGrp="1"/>
          </p:cNvSpPr>
          <p:nvPr>
            <p:ph sz="half" idx="1"/>
          </p:nvPr>
        </p:nvSpPr>
        <p:spPr>
          <a:xfrm>
            <a:off x="0" y="973394"/>
            <a:ext cx="8598310" cy="5884606"/>
          </a:xfrm>
        </p:spPr>
        <p:txBody>
          <a:bodyPr>
            <a:normAutofit/>
          </a:bodyPr>
          <a:lstStyle/>
          <a:p>
            <a:pPr marR="0" lvl="0" algn="just">
              <a:lnSpc>
                <a:spcPct val="115000"/>
              </a:lnSpc>
              <a:spcBef>
                <a:spcPts val="0"/>
              </a:spcBef>
              <a:spcAft>
                <a:spcPts val="0"/>
              </a:spcAft>
              <a:buFont typeface="Wingdings" panose="05000000000000000000" pitchFamily="2" charset="2"/>
              <a:buChar char="§"/>
            </a:pPr>
            <a:r>
              <a:rPr lang="en-US" sz="2800" kern="0" dirty="0">
                <a:solidFill>
                  <a:srgbClr val="000000"/>
                </a:solidFill>
                <a:effectLst/>
                <a:latin typeface="Times-Roman"/>
                <a:ea typeface="Times New Roman" panose="02020603050405020304" pitchFamily="18" charset="0"/>
                <a:cs typeface="Times New Roman" panose="02020603050405020304" pitchFamily="18" charset="0"/>
              </a:rPr>
              <a:t>Get better information about candidates during recruitment and selection.</a:t>
            </a:r>
            <a:endParaRPr lang="en-US" sz="2800" kern="100" dirty="0">
              <a:effectLst/>
              <a:latin typeface="Times-Roman"/>
              <a:ea typeface="Aptos" panose="020B0004020202020204" pitchFamily="34" charset="0"/>
              <a:cs typeface="Times New Roman" panose="02020603050405020304" pitchFamily="18" charset="0"/>
            </a:endParaRPr>
          </a:p>
          <a:p>
            <a:pPr>
              <a:buFont typeface="Wingdings" panose="05000000000000000000" pitchFamily="2" charset="2"/>
              <a:buChar char="§"/>
            </a:pPr>
            <a:r>
              <a:rPr lang="en-US" sz="2800" kern="0" dirty="0">
                <a:solidFill>
                  <a:srgbClr val="000000"/>
                </a:solidFill>
                <a:effectLst/>
                <a:latin typeface="Times-Roman"/>
                <a:ea typeface="Times New Roman" panose="02020603050405020304" pitchFamily="18" charset="0"/>
                <a:cs typeface="Times New Roman" panose="02020603050405020304" pitchFamily="18" charset="0"/>
              </a:rPr>
              <a:t>Give candidates better information about the job on offer. </a:t>
            </a:r>
          </a:p>
          <a:p>
            <a:pPr marR="0" lvl="0" algn="just">
              <a:lnSpc>
                <a:spcPct val="115000"/>
              </a:lnSpc>
              <a:spcBef>
                <a:spcPts val="0"/>
              </a:spcBef>
              <a:spcAft>
                <a:spcPts val="0"/>
              </a:spcAft>
              <a:buFont typeface="Wingdings" panose="05000000000000000000" pitchFamily="2" charset="2"/>
              <a:buChar char="§"/>
            </a:pPr>
            <a:r>
              <a:rPr lang="en-US" sz="2800" kern="0" dirty="0">
                <a:solidFill>
                  <a:srgbClr val="000000"/>
                </a:solidFill>
                <a:effectLst/>
                <a:latin typeface="Times-Roman"/>
                <a:ea typeface="Times New Roman" panose="02020603050405020304" pitchFamily="18" charset="0"/>
                <a:cs typeface="Times New Roman" panose="02020603050405020304" pitchFamily="18" charset="0"/>
              </a:rPr>
              <a:t>Be honest about training and career development.</a:t>
            </a:r>
            <a:endParaRPr lang="en-US" sz="2800" kern="100" dirty="0">
              <a:effectLst/>
              <a:latin typeface="Times-Roman"/>
              <a:ea typeface="Aptos" panose="020B0004020202020204" pitchFamily="34" charset="0"/>
              <a:cs typeface="Times New Roman" panose="02020603050405020304" pitchFamily="18" charset="0"/>
            </a:endParaRPr>
          </a:p>
          <a:p>
            <a:pPr>
              <a:buFont typeface="Wingdings" panose="05000000000000000000" pitchFamily="2" charset="2"/>
              <a:buChar char="§"/>
            </a:pPr>
            <a:r>
              <a:rPr lang="en-US" sz="2800" kern="0" dirty="0">
                <a:solidFill>
                  <a:srgbClr val="000000"/>
                </a:solidFill>
                <a:effectLst/>
                <a:latin typeface="Times-Roman"/>
                <a:ea typeface="Times New Roman" panose="02020603050405020304" pitchFamily="18" charset="0"/>
                <a:cs typeface="Times New Roman" panose="02020603050405020304" pitchFamily="18" charset="0"/>
              </a:rPr>
              <a:t>Improve the induction process</a:t>
            </a:r>
            <a:endParaRPr lang="en-US" sz="2800" dirty="0">
              <a:latin typeface="Times-Roman"/>
            </a:endParaRPr>
          </a:p>
        </p:txBody>
      </p:sp>
      <p:pic>
        <p:nvPicPr>
          <p:cNvPr id="4098" name="Picture 2" descr="Free Man Talking to Another Man in the Office Stock Photo">
            <a:extLst>
              <a:ext uri="{FF2B5EF4-FFF2-40B4-BE49-F238E27FC236}">
                <a16:creationId xmlns:a16="http://schemas.microsoft.com/office/drawing/2014/main" id="{79BAC245-7C5E-ABE6-F373-2A902821852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598310" y="973138"/>
            <a:ext cx="3593690" cy="342188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B010A0B-C10A-5F59-E922-87B60A32D24F}"/>
              </a:ext>
            </a:extLst>
          </p:cNvPr>
          <p:cNvSpPr txBox="1"/>
          <p:nvPr/>
        </p:nvSpPr>
        <p:spPr>
          <a:xfrm>
            <a:off x="8524568" y="4395019"/>
            <a:ext cx="3451122" cy="430887"/>
          </a:xfrm>
          <a:prstGeom prst="rect">
            <a:avLst/>
          </a:prstGeom>
          <a:noFill/>
        </p:spPr>
        <p:txBody>
          <a:bodyPr wrap="square" rtlCol="0">
            <a:spAutoFit/>
          </a:bodyPr>
          <a:lstStyle/>
          <a:p>
            <a:r>
              <a:rPr lang="en-US" sz="1100" dirty="0"/>
              <a:t>https://www.pexels.com/photo/man-talking-to-another-man-in-the-office-7640467/</a:t>
            </a:r>
          </a:p>
        </p:txBody>
      </p:sp>
    </p:spTree>
    <p:extLst>
      <p:ext uri="{BB962C8B-B14F-4D97-AF65-F5344CB8AC3E}">
        <p14:creationId xmlns:p14="http://schemas.microsoft.com/office/powerpoint/2010/main" val="9435277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B0DC4-61AA-9C0C-E7C0-1914930C0BCA}"/>
              </a:ext>
            </a:extLst>
          </p:cNvPr>
          <p:cNvSpPr>
            <a:spLocks noGrp="1"/>
          </p:cNvSpPr>
          <p:nvPr>
            <p:ph type="title"/>
          </p:nvPr>
        </p:nvSpPr>
        <p:spPr>
          <a:xfrm>
            <a:off x="0" y="0"/>
            <a:ext cx="12192000" cy="914400"/>
          </a:xfrm>
        </p:spPr>
        <p:txBody>
          <a:bodyPr>
            <a:normAutofit/>
          </a:bodyPr>
          <a:lstStyle/>
          <a:p>
            <a:pPr algn="ctr"/>
            <a:r>
              <a:rPr lang="en-US" sz="2400" dirty="0">
                <a:latin typeface="Times-Roman"/>
              </a:rPr>
              <a:t>TAKE AWAY</a:t>
            </a:r>
          </a:p>
        </p:txBody>
      </p:sp>
      <p:sp>
        <p:nvSpPr>
          <p:cNvPr id="3" name="Content Placeholder 2">
            <a:extLst>
              <a:ext uri="{FF2B5EF4-FFF2-40B4-BE49-F238E27FC236}">
                <a16:creationId xmlns:a16="http://schemas.microsoft.com/office/drawing/2014/main" id="{09822A3E-6809-6762-F28E-03247D11F0E4}"/>
              </a:ext>
            </a:extLst>
          </p:cNvPr>
          <p:cNvSpPr>
            <a:spLocks noGrp="1"/>
          </p:cNvSpPr>
          <p:nvPr>
            <p:ph idx="1"/>
          </p:nvPr>
        </p:nvSpPr>
        <p:spPr>
          <a:xfrm>
            <a:off x="0" y="663677"/>
            <a:ext cx="12192000" cy="6194324"/>
          </a:xfrm>
        </p:spPr>
        <p:txBody>
          <a:bodyPr/>
          <a:lstStyle/>
          <a:p>
            <a:pPr algn="just"/>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Orientation is one component of the new employee socialization process. Socialization is the ongoing process of instilling in all new employees prevailing attitudes, standards, values, patterns of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behaviour</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that are expected by the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organisation</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and its departments.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342628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A2ECA-666D-1E49-3FAD-CD76602A818E}"/>
              </a:ext>
            </a:extLst>
          </p:cNvPr>
          <p:cNvSpPr>
            <a:spLocks noGrp="1"/>
          </p:cNvSpPr>
          <p:nvPr>
            <p:ph type="title"/>
          </p:nvPr>
        </p:nvSpPr>
        <p:spPr>
          <a:xfrm>
            <a:off x="0" y="0"/>
            <a:ext cx="12192000" cy="816638"/>
          </a:xfrm>
        </p:spPr>
        <p:txBody>
          <a:bodyPr>
            <a:normAutofit/>
          </a:bodyPr>
          <a:lstStyle/>
          <a:p>
            <a:pPr algn="ctr"/>
            <a:r>
              <a:rPr lang="en-US" sz="3200" dirty="0">
                <a:latin typeface="Times-Roman"/>
              </a:rPr>
              <a:t>Orientation summary</a:t>
            </a:r>
          </a:p>
        </p:txBody>
      </p:sp>
      <p:sp>
        <p:nvSpPr>
          <p:cNvPr id="3" name="Content Placeholder 2">
            <a:extLst>
              <a:ext uri="{FF2B5EF4-FFF2-40B4-BE49-F238E27FC236}">
                <a16:creationId xmlns:a16="http://schemas.microsoft.com/office/drawing/2014/main" id="{D0204D92-C985-CDB7-2919-BC42D8B24A4B}"/>
              </a:ext>
            </a:extLst>
          </p:cNvPr>
          <p:cNvSpPr>
            <a:spLocks noGrp="1"/>
          </p:cNvSpPr>
          <p:nvPr>
            <p:ph idx="1"/>
          </p:nvPr>
        </p:nvSpPr>
        <p:spPr>
          <a:xfrm>
            <a:off x="0" y="816638"/>
            <a:ext cx="12192000" cy="6041361"/>
          </a:xfrm>
        </p:spPr>
        <p:txBody>
          <a:bodyPr/>
          <a:lstStyle/>
          <a:p>
            <a:r>
              <a:rPr lang="en-US" sz="2800" b="1" kern="0" dirty="0">
                <a:solidFill>
                  <a:srgbClr val="000000"/>
                </a:solidFill>
                <a:effectLst/>
                <a:latin typeface="TimesNewRomanPS-BoldMT"/>
                <a:ea typeface="Times New Roman" panose="02020603050405020304" pitchFamily="18" charset="0"/>
                <a:cs typeface="Times New Roman" panose="02020603050405020304" pitchFamily="18" charset="0"/>
              </a:rPr>
              <a:t>In the words of John M. Ivancevich</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“Orientation orients, directs, and guides employees to understand the work, firm, colleagues, and mission. It introduces new employees to the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organisation</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and to his new tasks, managers, and work groups.”</a:t>
            </a:r>
          </a:p>
          <a:p>
            <a:r>
              <a:rPr lang="en-US" sz="2800" b="1" kern="0" dirty="0" err="1">
                <a:solidFill>
                  <a:srgbClr val="000000"/>
                </a:solidFill>
                <a:effectLst/>
                <a:latin typeface="TimesNewRomanPS-BoldMT"/>
                <a:ea typeface="Times New Roman" panose="02020603050405020304" pitchFamily="18" charset="0"/>
                <a:cs typeface="Times New Roman" panose="02020603050405020304" pitchFamily="18" charset="0"/>
              </a:rPr>
              <a:t>Billimoria</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“Induction</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(orientation) is a technique by which a new employee is rehabilitated into the changed surroundings and introduced to the practices, policies, and purposes of the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organisation</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831912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6E56A-8280-C74F-011D-828FD1BE3AF6}"/>
              </a:ext>
            </a:extLst>
          </p:cNvPr>
          <p:cNvSpPr>
            <a:spLocks noGrp="1"/>
          </p:cNvSpPr>
          <p:nvPr>
            <p:ph type="title"/>
          </p:nvPr>
        </p:nvSpPr>
        <p:spPr>
          <a:xfrm>
            <a:off x="0" y="0"/>
            <a:ext cx="12192000" cy="1106129"/>
          </a:xfrm>
        </p:spPr>
        <p:txBody>
          <a:bodyPr/>
          <a:lstStyle/>
          <a:p>
            <a:pPr algn="ctr"/>
            <a:r>
              <a:rPr lang="en-US" sz="2800" dirty="0"/>
              <a:t>References</a:t>
            </a:r>
            <a:r>
              <a:rPr lang="en-US" dirty="0"/>
              <a:t> </a:t>
            </a:r>
          </a:p>
        </p:txBody>
      </p:sp>
      <p:sp>
        <p:nvSpPr>
          <p:cNvPr id="3" name="Content Placeholder 2">
            <a:extLst>
              <a:ext uri="{FF2B5EF4-FFF2-40B4-BE49-F238E27FC236}">
                <a16:creationId xmlns:a16="http://schemas.microsoft.com/office/drawing/2014/main" id="{3D150991-A74B-B007-791A-AA9056524636}"/>
              </a:ext>
            </a:extLst>
          </p:cNvPr>
          <p:cNvSpPr>
            <a:spLocks noGrp="1"/>
          </p:cNvSpPr>
          <p:nvPr>
            <p:ph idx="1"/>
          </p:nvPr>
        </p:nvSpPr>
        <p:spPr>
          <a:xfrm>
            <a:off x="0" y="811161"/>
            <a:ext cx="12192000" cy="6046839"/>
          </a:xfrm>
        </p:spPr>
        <p:txBody>
          <a:bodyPr/>
          <a:lstStyle/>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Handbook of HR Management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practice,Armstrong</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M,Kogan,London,10</a:t>
            </a:r>
            <a:r>
              <a:rPr lang="en-US" sz="2800" kern="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Edition, 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Contemporary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Perspective,Beard</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Well Ian &amp;</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Hlen,Prentice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Hall London ,2008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Management,Legge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karen,Palgrave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Macmillan London,1995</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Managing Human Resources,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Molaner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C,London,Routledge,1994</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Mangemngent,Chandra,M,Chadalawada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Engineering College,2018-2019</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599706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5E83D-C0DE-5865-B418-7CD6BD122BF0}"/>
              </a:ext>
            </a:extLst>
          </p:cNvPr>
          <p:cNvSpPr>
            <a:spLocks noGrp="1"/>
          </p:cNvSpPr>
          <p:nvPr>
            <p:ph type="title"/>
          </p:nvPr>
        </p:nvSpPr>
        <p:spPr>
          <a:xfrm>
            <a:off x="1" y="0"/>
            <a:ext cx="12064180" cy="1047135"/>
          </a:xfrm>
        </p:spPr>
        <p:txBody>
          <a:bodyPr>
            <a:normAutofit/>
          </a:bodyPr>
          <a:lstStyle/>
          <a:p>
            <a:pPr algn="ctr"/>
            <a:r>
              <a:rPr lang="en-US" sz="2800" dirty="0">
                <a:latin typeface="Times-Roman"/>
              </a:rPr>
              <a:t>References</a:t>
            </a:r>
          </a:p>
        </p:txBody>
      </p:sp>
      <p:sp>
        <p:nvSpPr>
          <p:cNvPr id="3" name="Content Placeholder 2">
            <a:extLst>
              <a:ext uri="{FF2B5EF4-FFF2-40B4-BE49-F238E27FC236}">
                <a16:creationId xmlns:a16="http://schemas.microsoft.com/office/drawing/2014/main" id="{FDBAE5D3-A9BC-9A26-0DA3-08196EAEEA64}"/>
              </a:ext>
            </a:extLst>
          </p:cNvPr>
          <p:cNvSpPr>
            <a:spLocks noGrp="1"/>
          </p:cNvSpPr>
          <p:nvPr>
            <p:ph idx="1"/>
          </p:nvPr>
        </p:nvSpPr>
        <p:spPr>
          <a:xfrm>
            <a:off x="0" y="575187"/>
            <a:ext cx="12192000" cy="6282813"/>
          </a:xfrm>
        </p:spPr>
        <p:txBody>
          <a:bodyPr/>
          <a:lstStyle/>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to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HRM,Stredwick</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J, British Cataloguing in Publication Data,2005</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Management,Guru</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Jambheshwar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University,Hisar-125001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Management,Smt.Shyamala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etl,Calicut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 Computer Section,SDE,2014</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and Personnel Management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Aswathapa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McGraw-Hill Publishing Company Ltd., New Delhi,2008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Biswajeet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Pattanayak</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Prentice Hall of India Pvt. Ltd., New Delhi,2001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18974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0344F-C5D8-28E6-8121-19E88FB55914}"/>
              </a:ext>
            </a:extLst>
          </p:cNvPr>
          <p:cNvSpPr>
            <a:spLocks noGrp="1"/>
          </p:cNvSpPr>
          <p:nvPr>
            <p:ph type="title"/>
          </p:nvPr>
        </p:nvSpPr>
        <p:spPr>
          <a:xfrm>
            <a:off x="0" y="0"/>
            <a:ext cx="12192000" cy="816638"/>
          </a:xfrm>
        </p:spPr>
        <p:txBody>
          <a:bodyPr>
            <a:normAutofit/>
          </a:bodyPr>
          <a:lstStyle/>
          <a:p>
            <a:pPr algn="ctr"/>
            <a:r>
              <a:rPr lang="en-US" sz="2800" dirty="0">
                <a:latin typeface="Times-Roman"/>
              </a:rPr>
              <a:t>References</a:t>
            </a:r>
          </a:p>
        </p:txBody>
      </p:sp>
      <p:sp>
        <p:nvSpPr>
          <p:cNvPr id="3" name="Content Placeholder 2">
            <a:extLst>
              <a:ext uri="{FF2B5EF4-FFF2-40B4-BE49-F238E27FC236}">
                <a16:creationId xmlns:a16="http://schemas.microsoft.com/office/drawing/2014/main" id="{1B93B329-ABB8-76CD-76FD-224778C97A8D}"/>
              </a:ext>
            </a:extLst>
          </p:cNvPr>
          <p:cNvSpPr>
            <a:spLocks noGrp="1"/>
          </p:cNvSpPr>
          <p:nvPr>
            <p:ph idx="1"/>
          </p:nvPr>
        </p:nvSpPr>
        <p:spPr>
          <a:xfrm>
            <a:off x="103239" y="816638"/>
            <a:ext cx="12088761" cy="6041361"/>
          </a:xfrm>
        </p:spPr>
        <p:txBody>
          <a:bodyPr/>
          <a:lstStyle/>
          <a:p>
            <a:pPr marL="0" marR="0" algn="just">
              <a:lnSpc>
                <a:spcPct val="115000"/>
              </a:lnSpc>
              <a:spcBef>
                <a:spcPts val="0"/>
              </a:spcBef>
              <a:spcAft>
                <a:spcPts val="0"/>
              </a:spcAft>
            </a:pPr>
            <a:r>
              <a:rPr lang="en-US" sz="24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Lloyed</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L. Byers and Leslie W. Rue</a:t>
            </a:r>
            <a:r>
              <a:rPr lang="en-US" sz="24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(5th edition),The McGraw-Hill Companies, USA,1997.</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Michael Armstrong (1999), </a:t>
            </a:r>
            <a:r>
              <a:rPr lang="en-US" sz="24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A Handbook of Human Resource Management Practice </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(7th</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edition), Michael Armstrong, Kogan Page Limited, 120 </a:t>
            </a:r>
            <a:r>
              <a:rPr lang="en-US" sz="24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Pentonvelle</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Road, London,1999</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Mamoria</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C.B., </a:t>
            </a: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Gankar</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S.V. “A Textbook of Human Resource Management”, Himalaya Publishing House, New Delhi,(20060</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Dwivedi R.S., “Personnel Management in Indian Enterprises”, </a:t>
            </a: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Galgotia</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Publising</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Company, New Delhi (1997)</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2009972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1113B-8396-7A72-70FD-B76C76E370D7}"/>
              </a:ext>
            </a:extLst>
          </p:cNvPr>
          <p:cNvSpPr>
            <a:spLocks noGrp="1"/>
          </p:cNvSpPr>
          <p:nvPr>
            <p:ph type="title"/>
          </p:nvPr>
        </p:nvSpPr>
        <p:spPr>
          <a:xfrm>
            <a:off x="0" y="0"/>
            <a:ext cx="12192000" cy="1047135"/>
          </a:xfrm>
        </p:spPr>
        <p:txBody>
          <a:bodyPr>
            <a:normAutofit/>
          </a:bodyPr>
          <a:lstStyle/>
          <a:p>
            <a:pPr algn="ctr"/>
            <a:r>
              <a:rPr lang="en-US" sz="2800" dirty="0">
                <a:latin typeface="Times-Roman"/>
              </a:rPr>
              <a:t>References</a:t>
            </a:r>
          </a:p>
        </p:txBody>
      </p:sp>
      <p:sp>
        <p:nvSpPr>
          <p:cNvPr id="3" name="Content Placeholder 2">
            <a:extLst>
              <a:ext uri="{FF2B5EF4-FFF2-40B4-BE49-F238E27FC236}">
                <a16:creationId xmlns:a16="http://schemas.microsoft.com/office/drawing/2014/main" id="{5F439400-965F-7CC1-587C-4101AFCAC7E2}"/>
              </a:ext>
            </a:extLst>
          </p:cNvPr>
          <p:cNvSpPr>
            <a:spLocks noGrp="1"/>
          </p:cNvSpPr>
          <p:nvPr>
            <p:ph idx="1"/>
          </p:nvPr>
        </p:nvSpPr>
        <p:spPr>
          <a:xfrm>
            <a:off x="0" y="545691"/>
            <a:ext cx="12192000" cy="6312310"/>
          </a:xfrm>
        </p:spPr>
        <p:txBody>
          <a:bodyPr/>
          <a:lstStyle/>
          <a:p>
            <a:pPr marL="0" marR="0" algn="just">
              <a:lnSpc>
                <a:spcPct val="115000"/>
              </a:lnSpc>
              <a:spcBef>
                <a:spcPts val="0"/>
              </a:spcBef>
              <a:spcAft>
                <a:spcPts val="0"/>
              </a:spcAft>
            </a:pPr>
            <a:r>
              <a:rPr lang="en-US" sz="2400" kern="0" dirty="0" err="1">
                <a:solidFill>
                  <a:srgbClr val="000000"/>
                </a:solidFill>
                <a:effectLst/>
                <a:latin typeface="Times-Roman"/>
                <a:ea typeface="Times New Roman" panose="02020603050405020304" pitchFamily="18" charset="0"/>
                <a:cs typeface="Times New Roman" panose="02020603050405020304" pitchFamily="18" charset="0"/>
              </a:rPr>
              <a:t>Devid</a:t>
            </a:r>
            <a:r>
              <a:rPr lang="en-US" sz="2400" kern="0" dirty="0">
                <a:solidFill>
                  <a:srgbClr val="000000"/>
                </a:solidFill>
                <a:effectLst/>
                <a:latin typeface="Times-Roman"/>
                <a:ea typeface="Times New Roman" panose="02020603050405020304" pitchFamily="18" charset="0"/>
                <a:cs typeface="Times New Roman" panose="02020603050405020304" pitchFamily="18" charset="0"/>
              </a:rPr>
              <a:t> A. </a:t>
            </a:r>
            <a:r>
              <a:rPr lang="en-US" sz="2400" kern="0" dirty="0" err="1">
                <a:solidFill>
                  <a:srgbClr val="000000"/>
                </a:solidFill>
                <a:effectLst/>
                <a:latin typeface="Times-Roman"/>
                <a:ea typeface="Times New Roman" panose="02020603050405020304" pitchFamily="18" charset="0"/>
                <a:cs typeface="Times New Roman" panose="02020603050405020304" pitchFamily="18" charset="0"/>
              </a:rPr>
              <a:t>Decenzo</a:t>
            </a:r>
            <a:r>
              <a:rPr lang="en-US" sz="2400" kern="0" dirty="0">
                <a:solidFill>
                  <a:srgbClr val="000000"/>
                </a:solidFill>
                <a:effectLst/>
                <a:latin typeface="Times-Roman"/>
                <a:ea typeface="Times New Roman" panose="02020603050405020304" pitchFamily="18" charset="0"/>
                <a:cs typeface="Times New Roman" panose="02020603050405020304" pitchFamily="18" charset="0"/>
              </a:rPr>
              <a:t>, Stephen P. Robbins, “Personnel/Human Resource</a:t>
            </a:r>
            <a:endParaRPr lang="en-US" sz="2400" kern="100" dirty="0">
              <a:effectLst/>
              <a:latin typeface="Times-Roman"/>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000000"/>
                </a:solidFill>
                <a:effectLst/>
                <a:latin typeface="Times-Roman"/>
                <a:ea typeface="Times New Roman" panose="02020603050405020304" pitchFamily="18" charset="0"/>
                <a:cs typeface="Times New Roman" panose="02020603050405020304" pitchFamily="18" charset="0"/>
              </a:rPr>
              <a:t>Management”, Prentice Hall of India, New Delhi (2002)</a:t>
            </a:r>
            <a:endParaRPr lang="en-US" sz="2400" kern="100" dirty="0">
              <a:effectLst/>
              <a:latin typeface="Times-Roman"/>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000000"/>
                </a:solidFill>
                <a:effectLst/>
                <a:latin typeface="Times-Roman"/>
                <a:ea typeface="Times New Roman" panose="02020603050405020304" pitchFamily="18" charset="0"/>
                <a:cs typeface="Times New Roman" panose="02020603050405020304" pitchFamily="18" charset="0"/>
              </a:rPr>
              <a:t>- Prasad L.M., Human Resource Management,” Sultan Chand &amp; Sons, New Delhi (2005)</a:t>
            </a:r>
            <a:endParaRPr lang="en-US" sz="2400" kern="100" dirty="0">
              <a:effectLst/>
              <a:latin typeface="Times-Roman"/>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000000"/>
                </a:solidFill>
                <a:effectLst/>
                <a:latin typeface="Times-Roman"/>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Roman"/>
                <a:ea typeface="Times New Roman" panose="02020603050405020304" pitchFamily="18" charset="0"/>
                <a:cs typeface="Times New Roman" panose="02020603050405020304" pitchFamily="18" charset="0"/>
              </a:rPr>
              <a:t>Dessler</a:t>
            </a:r>
            <a:r>
              <a:rPr lang="en-US" sz="2400" kern="0" dirty="0">
                <a:solidFill>
                  <a:srgbClr val="000000"/>
                </a:solidFill>
                <a:effectLst/>
                <a:latin typeface="Times-Roman"/>
                <a:ea typeface="Times New Roman" panose="02020603050405020304" pitchFamily="18" charset="0"/>
                <a:cs typeface="Times New Roman" panose="02020603050405020304" pitchFamily="18" charset="0"/>
              </a:rPr>
              <a:t> Gary, “Personnel Management”, Prentice Hall International Editions, New Jersey (2001)</a:t>
            </a:r>
          </a:p>
          <a:p>
            <a:pPr marL="0" marR="0" algn="just">
              <a:lnSpc>
                <a:spcPct val="115000"/>
              </a:lnSpc>
              <a:spcBef>
                <a:spcPts val="0"/>
              </a:spcBef>
              <a:spcAft>
                <a:spcPts val="0"/>
              </a:spcAft>
            </a:pPr>
            <a:r>
              <a:rPr lang="en-US" sz="2400" kern="100" dirty="0">
                <a:effectLst/>
                <a:latin typeface="Times-Roman"/>
                <a:ea typeface="Aptos" panose="020B0004020202020204" pitchFamily="34" charset="0"/>
                <a:cs typeface="Times New Roman" panose="02020603050405020304" pitchFamily="18" charset="0"/>
              </a:rPr>
              <a:t>Mart Production (2021) </a:t>
            </a:r>
            <a:r>
              <a:rPr lang="en-US" sz="2400" kern="100" dirty="0">
                <a:effectLst/>
                <a:latin typeface="Times-Roman"/>
                <a:ea typeface="Aptos" panose="020B0004020202020204" pitchFamily="34" charset="0"/>
                <a:cs typeface="Times New Roman" panose="02020603050405020304" pitchFamily="18" charset="0"/>
                <a:hlinkClick r:id="rId2"/>
              </a:rPr>
              <a:t>https://www.pexels.com/photo/woman-wearing-eyeglasses-talking-at-the-meeting-7643798/</a:t>
            </a:r>
            <a:endParaRPr lang="en-US" sz="2400" kern="100" dirty="0">
              <a:effectLst/>
              <a:latin typeface="Times-Roman"/>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100" dirty="0" err="1">
                <a:effectLst/>
                <a:latin typeface="Times-Roman"/>
                <a:ea typeface="Aptos" panose="020B0004020202020204" pitchFamily="34" charset="0"/>
                <a:cs typeface="Times New Roman" panose="02020603050405020304" pitchFamily="18" charset="0"/>
              </a:rPr>
              <a:t>Shvet</a:t>
            </a:r>
            <a:r>
              <a:rPr lang="en-US" sz="2400" kern="100" dirty="0">
                <a:effectLst/>
                <a:latin typeface="Times-Roman"/>
                <a:ea typeface="Aptos" panose="020B0004020202020204" pitchFamily="34" charset="0"/>
                <a:cs typeface="Times New Roman" panose="02020603050405020304" pitchFamily="18" charset="0"/>
              </a:rPr>
              <a:t> Production (2021) https://www.pexels.com/photo/woman-discussing-problem-during-group-therapy-7176305/</a:t>
            </a:r>
          </a:p>
          <a:p>
            <a:endParaRPr lang="en-US" dirty="0"/>
          </a:p>
        </p:txBody>
      </p:sp>
    </p:spTree>
    <p:extLst>
      <p:ext uri="{BB962C8B-B14F-4D97-AF65-F5344CB8AC3E}">
        <p14:creationId xmlns:p14="http://schemas.microsoft.com/office/powerpoint/2010/main" val="14743146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99658-BF4E-4962-28B1-CB552BDD83AF}"/>
              </a:ext>
            </a:extLst>
          </p:cNvPr>
          <p:cNvSpPr>
            <a:spLocks noGrp="1"/>
          </p:cNvSpPr>
          <p:nvPr>
            <p:ph type="title"/>
          </p:nvPr>
        </p:nvSpPr>
        <p:spPr>
          <a:xfrm>
            <a:off x="0" y="0"/>
            <a:ext cx="12192000" cy="816638"/>
          </a:xfrm>
        </p:spPr>
        <p:txBody>
          <a:bodyPr/>
          <a:lstStyle/>
          <a:p>
            <a:pPr algn="ctr"/>
            <a:r>
              <a:rPr lang="en-US" dirty="0"/>
              <a:t>References</a:t>
            </a:r>
          </a:p>
        </p:txBody>
      </p:sp>
      <p:sp>
        <p:nvSpPr>
          <p:cNvPr id="3" name="Content Placeholder 2">
            <a:extLst>
              <a:ext uri="{FF2B5EF4-FFF2-40B4-BE49-F238E27FC236}">
                <a16:creationId xmlns:a16="http://schemas.microsoft.com/office/drawing/2014/main" id="{20994777-441B-3591-2EF8-46F1E1978FFC}"/>
              </a:ext>
            </a:extLst>
          </p:cNvPr>
          <p:cNvSpPr>
            <a:spLocks noGrp="1"/>
          </p:cNvSpPr>
          <p:nvPr>
            <p:ph idx="1"/>
          </p:nvPr>
        </p:nvSpPr>
        <p:spPr>
          <a:xfrm>
            <a:off x="0" y="988143"/>
            <a:ext cx="12192000" cy="5766618"/>
          </a:xfrm>
        </p:spPr>
        <p:txBody>
          <a:bodyPr>
            <a:normAutofit/>
          </a:bodyPr>
          <a:lstStyle/>
          <a:p>
            <a:r>
              <a:rPr lang="en-US" sz="2800" dirty="0"/>
              <a:t>Alex Green (2020) </a:t>
            </a:r>
            <a:r>
              <a:rPr lang="en-US" sz="2800" dirty="0">
                <a:hlinkClick r:id="rId2"/>
              </a:rPr>
              <a:t>https://www.pexels.com/photo/black-psychologist-with-african-american-client-5699424/</a:t>
            </a:r>
            <a:endParaRPr lang="en-US" sz="2800" dirty="0"/>
          </a:p>
          <a:p>
            <a:r>
              <a:rPr lang="en-US" sz="2800" dirty="0"/>
              <a:t>Yan </a:t>
            </a:r>
            <a:r>
              <a:rPr lang="en-US" sz="2800" dirty="0" err="1"/>
              <a:t>Krukau</a:t>
            </a:r>
            <a:r>
              <a:rPr lang="en-US" sz="2800" dirty="0"/>
              <a:t> (2021) </a:t>
            </a:r>
            <a:r>
              <a:rPr lang="en-US" sz="2800" dirty="0">
                <a:hlinkClick r:id="rId3"/>
              </a:rPr>
              <a:t>https://www.pexels.com/photo/man-talking-to-another-man-in-the-office-7640467/</a:t>
            </a:r>
            <a:endParaRPr lang="en-US" sz="2800" dirty="0"/>
          </a:p>
          <a:p>
            <a:r>
              <a:rPr lang="en-US" sz="2800" dirty="0"/>
              <a:t>Pavel </a:t>
            </a:r>
            <a:r>
              <a:rPr lang="en-US" sz="2800" dirty="0" err="1"/>
              <a:t>Danilyuk</a:t>
            </a:r>
            <a:r>
              <a:rPr lang="en-US" sz="2800" dirty="0"/>
              <a:t> (2021) </a:t>
            </a:r>
            <a:r>
              <a:rPr lang="en-US" sz="2800" dirty="0">
                <a:hlinkClick r:id="rId4"/>
              </a:rPr>
              <a:t>https://www.pexels.com/photo/a-woman-in-a-meeting-with-her-colleagues-8424557/</a:t>
            </a:r>
            <a:endParaRPr lang="en-US" sz="2800" dirty="0"/>
          </a:p>
          <a:p>
            <a:r>
              <a:rPr lang="en-US" sz="2800" dirty="0"/>
              <a:t>Pavel </a:t>
            </a:r>
            <a:r>
              <a:rPr lang="en-US" sz="2800" dirty="0" err="1"/>
              <a:t>Danilyuk</a:t>
            </a:r>
            <a:r>
              <a:rPr lang="en-US" sz="2800" dirty="0"/>
              <a:t> (2021) https://www.pexels.com/photo/businessmen-looking-at-each-other-while-having-a-deal-5520291/</a:t>
            </a:r>
          </a:p>
        </p:txBody>
      </p:sp>
    </p:spTree>
    <p:extLst>
      <p:ext uri="{BB962C8B-B14F-4D97-AF65-F5344CB8AC3E}">
        <p14:creationId xmlns:p14="http://schemas.microsoft.com/office/powerpoint/2010/main" val="329680258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317</TotalTime>
  <Words>3384</Words>
  <Application>Microsoft Office PowerPoint</Application>
  <PresentationFormat>Widescreen</PresentationFormat>
  <Paragraphs>183</Paragraphs>
  <Slides>37</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37</vt:i4>
      </vt:variant>
    </vt:vector>
  </HeadingPairs>
  <TitlesOfParts>
    <vt:vector size="50" baseType="lpstr">
      <vt:lpstr>Aptos</vt:lpstr>
      <vt:lpstr>Arial</vt:lpstr>
      <vt:lpstr>Symbol</vt:lpstr>
      <vt:lpstr>SymbolMT</vt:lpstr>
      <vt:lpstr>Times New Roman</vt:lpstr>
      <vt:lpstr>TimesNewRomanPS-BoldMT</vt:lpstr>
      <vt:lpstr>TimesNewRomanPS-ItalicMT</vt:lpstr>
      <vt:lpstr>TimesNewRomanPSMT</vt:lpstr>
      <vt:lpstr>Times-Roman</vt:lpstr>
      <vt:lpstr>Trebuchet MS</vt:lpstr>
      <vt:lpstr>Wingdings</vt:lpstr>
      <vt:lpstr>Wingdings 3</vt:lpstr>
      <vt:lpstr>Facet</vt:lpstr>
      <vt:lpstr>COURSE: PRINCIPLES OF HUMAN RESOURCE MANAGEMENT </vt:lpstr>
      <vt:lpstr>SELECTION </vt:lpstr>
      <vt:lpstr>SELECTION</vt:lpstr>
      <vt:lpstr>SELECTION</vt:lpstr>
      <vt:lpstr>Objectives of selection</vt:lpstr>
      <vt:lpstr>Difference between recruitment and selection </vt:lpstr>
      <vt:lpstr>Difference between recruitment and selection </vt:lpstr>
      <vt:lpstr>Significance of Selection </vt:lpstr>
      <vt:lpstr>Basic Elements in the Selection Process </vt:lpstr>
      <vt:lpstr>SELECTION PROCEDURE </vt:lpstr>
      <vt:lpstr>Steps in selection process </vt:lpstr>
      <vt:lpstr>Selection Tests</vt:lpstr>
      <vt:lpstr>Interview </vt:lpstr>
      <vt:lpstr>Principles of Interviewing </vt:lpstr>
      <vt:lpstr>Principles of Interviewing</vt:lpstr>
      <vt:lpstr>Steps in selection process</vt:lpstr>
      <vt:lpstr>Steps in selection process</vt:lpstr>
      <vt:lpstr>Steps in selection process</vt:lpstr>
      <vt:lpstr>SELECTION TECHNIQUES </vt:lpstr>
      <vt:lpstr>Employment Tests</vt:lpstr>
      <vt:lpstr>Employment Tests</vt:lpstr>
      <vt:lpstr>SELECTION TECHNIQUES</vt:lpstr>
      <vt:lpstr>SELECTION TECHNIQUES</vt:lpstr>
      <vt:lpstr>SELECTION TECHNIQUES</vt:lpstr>
      <vt:lpstr>Placement  </vt:lpstr>
      <vt:lpstr>Placement </vt:lpstr>
      <vt:lpstr>Induction </vt:lpstr>
      <vt:lpstr>Purpose of induction</vt:lpstr>
      <vt:lpstr>Roles in Induction</vt:lpstr>
      <vt:lpstr>Ways of Reducing the Effects of the Induction Crisis </vt:lpstr>
      <vt:lpstr>TAKE AWAY</vt:lpstr>
      <vt:lpstr>Orientation summary</vt:lpstr>
      <vt:lpstr>References </vt:lpstr>
      <vt:lpstr>References</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PRINCIPLES OF HUMAN RESOURCE MANAGEMENT </dc:title>
  <dc:creator>Dr. Lucy K. Kirima</dc:creator>
  <cp:lastModifiedBy>Dr. Lucy K. Kirima</cp:lastModifiedBy>
  <cp:revision>84</cp:revision>
  <dcterms:created xsi:type="dcterms:W3CDTF">2024-04-18T09:54:55Z</dcterms:created>
  <dcterms:modified xsi:type="dcterms:W3CDTF">2024-04-18T17:51:19Z</dcterms:modified>
</cp:coreProperties>
</file>