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2" r:id="rId17"/>
    <p:sldId id="273" r:id="rId18"/>
    <p:sldId id="274" r:id="rId19"/>
    <p:sldId id="275" r:id="rId20"/>
    <p:sldId id="276" r:id="rId21"/>
    <p:sldId id="277" r:id="rId22"/>
    <p:sldId id="283" r:id="rId23"/>
    <p:sldId id="278" r:id="rId24"/>
    <p:sldId id="281" r:id="rId25"/>
    <p:sldId id="280" r:id="rId26"/>
    <p:sldId id="282" r:id="rId27"/>
    <p:sldId id="284" r:id="rId28"/>
    <p:sldId id="285" r:id="rId29"/>
    <p:sldId id="286" r:id="rId30"/>
    <p:sldId id="287" r:id="rId31"/>
    <p:sldId id="288" r:id="rId32"/>
    <p:sldId id="289" r:id="rId33"/>
    <p:sldId id="290" r:id="rId34"/>
    <p:sldId id="291" r:id="rId35"/>
    <p:sldId id="292" r:id="rId36"/>
    <p:sldId id="293" r:id="rId37"/>
    <p:sldId id="294" r:id="rId3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5" d="100"/>
          <a:sy n="65" d="100"/>
        </p:scale>
        <p:origin x="936" y="78"/>
      </p:cViewPr>
      <p:guideLst/>
    </p:cSldViewPr>
  </p:slideViewPr>
  <p:notesTextViewPr>
    <p:cViewPr>
      <p:scale>
        <a:sx n="200" d="100"/>
        <a:sy n="2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5/16/2024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5/16/2024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5/16/2024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5/16/2024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5/16/2024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5/16/2024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5/16/2024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5/16/2024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5/16/2024</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s://www.pexels.com/photo/man-and-woman-pulling-a-rope-7551734/" TargetMode="External"/><Relationship Id="rId2" Type="http://schemas.openxmlformats.org/officeDocument/2006/relationships/hyperlink" Target="https://www.pexels.com/photo/man-speaking-to-a-group-on-team-building-7551454/"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774945-C18A-9D5A-C083-EA44238C50A1}"/>
              </a:ext>
            </a:extLst>
          </p:cNvPr>
          <p:cNvSpPr>
            <a:spLocks noGrp="1"/>
          </p:cNvSpPr>
          <p:nvPr>
            <p:ph type="ctrTitle"/>
          </p:nvPr>
        </p:nvSpPr>
        <p:spPr>
          <a:xfrm>
            <a:off x="0" y="0"/>
            <a:ext cx="12192000" cy="2522519"/>
          </a:xfrm>
        </p:spPr>
        <p:txBody>
          <a:bodyPr/>
          <a:lstStyle/>
          <a:p>
            <a:pPr marL="0" marR="0" algn="ctr">
              <a:lnSpc>
                <a:spcPct val="115000"/>
              </a:lnSpc>
              <a:spcBef>
                <a:spcPts val="0"/>
              </a:spcBef>
              <a:spcAft>
                <a:spcPts val="800"/>
              </a:spcAft>
            </a:pPr>
            <a:r>
              <a:rPr lang="en-US" sz="2800" b="1" dirty="0">
                <a:effectLst/>
                <a:latin typeface="Times New Roman" panose="02020603050405020304" pitchFamily="18" charset="0"/>
                <a:ea typeface="Times New Roman" panose="02020603050405020304" pitchFamily="18" charset="0"/>
                <a:cs typeface="Times New Roman" panose="02020603050405020304" pitchFamily="18" charset="0"/>
              </a:rPr>
              <a:t>COURSE:  PRINCIPLES OF HUMAN RESOURCE MANAGEMENT </a:t>
            </a:r>
            <a:br>
              <a:rPr lang="en-US" sz="2800" dirty="0">
                <a:effectLst/>
                <a:latin typeface="Times New Roman" panose="02020603050405020304" pitchFamily="18" charset="0"/>
                <a:ea typeface="Aptos" panose="020B0004020202020204" pitchFamily="34" charset="0"/>
                <a:cs typeface="Times New Roman" panose="02020603050405020304" pitchFamily="18" charset="0"/>
              </a:rPr>
            </a:br>
            <a:r>
              <a:rPr lang="en-US" sz="2800" b="1" dirty="0">
                <a:effectLst/>
                <a:latin typeface="Times New Roman" panose="02020603050405020304" pitchFamily="18" charset="0"/>
                <a:ea typeface="Times New Roman" panose="02020603050405020304" pitchFamily="18" charset="0"/>
                <a:cs typeface="Times New Roman" panose="02020603050405020304" pitchFamily="18" charset="0"/>
              </a:rPr>
              <a:t>LECTURE 7: TRAINING AND DEVELOPMENT </a:t>
            </a:r>
            <a:br>
              <a:rPr lang="en-US" sz="18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Subtitle 2">
            <a:extLst>
              <a:ext uri="{FF2B5EF4-FFF2-40B4-BE49-F238E27FC236}">
                <a16:creationId xmlns:a16="http://schemas.microsoft.com/office/drawing/2014/main" id="{D65CD5E7-88F9-4D9E-EC0B-AEEF90CE7A82}"/>
              </a:ext>
            </a:extLst>
          </p:cNvPr>
          <p:cNvSpPr>
            <a:spLocks noGrp="1"/>
          </p:cNvSpPr>
          <p:nvPr>
            <p:ph type="subTitle" idx="1"/>
          </p:nvPr>
        </p:nvSpPr>
        <p:spPr>
          <a:xfrm>
            <a:off x="0" y="1622323"/>
            <a:ext cx="12192000" cy="5383161"/>
          </a:xfrm>
        </p:spPr>
        <p:txBody>
          <a:bodyPr>
            <a:normAutofit/>
          </a:bodyPr>
          <a:lstStyle/>
          <a:p>
            <a:pPr marL="0" marR="0" algn="ctr">
              <a:lnSpc>
                <a:spcPct val="115000"/>
              </a:lnSpc>
              <a:spcBef>
                <a:spcPts val="0"/>
              </a:spcBef>
              <a:spcAft>
                <a:spcPts val="800"/>
              </a:spcAft>
            </a:pPr>
            <a:r>
              <a:rPr lang="en-US" sz="2800" b="1" dirty="0">
                <a:effectLst/>
                <a:latin typeface="Times New Roman" panose="02020603050405020304" pitchFamily="18" charset="0"/>
                <a:ea typeface="Times New Roman" panose="02020603050405020304" pitchFamily="18" charset="0"/>
                <a:cs typeface="Times New Roman" panose="02020603050405020304" pitchFamily="18" charset="0"/>
              </a:rPr>
              <a:t>LECTURER: DR LUCY KARIMI KIRIMA</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0" marR="0" algn="ctr">
              <a:lnSpc>
                <a:spcPct val="115000"/>
              </a:lnSpc>
              <a:spcBef>
                <a:spcPts val="0"/>
              </a:spcBef>
              <a:spcAft>
                <a:spcPts val="800"/>
              </a:spcAft>
            </a:pPr>
            <a:r>
              <a:rPr lang="en-US" sz="2800" b="1" dirty="0">
                <a:effectLst/>
                <a:latin typeface="Times New Roman" panose="02020603050405020304" pitchFamily="18" charset="0"/>
                <a:ea typeface="Times New Roman" panose="02020603050405020304" pitchFamily="18" charset="0"/>
                <a:cs typeface="Times New Roman" panose="02020603050405020304" pitchFamily="18" charset="0"/>
              </a:rPr>
              <a:t>Lecture learning outcomes:</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0" marR="0" algn="ctr">
              <a:lnSpc>
                <a:spcPct val="115000"/>
              </a:lnSpc>
              <a:spcBef>
                <a:spcPts val="0"/>
              </a:spcBef>
              <a:spcAft>
                <a:spcPts val="800"/>
              </a:spcAft>
            </a:pPr>
            <a:r>
              <a:rPr lang="en-US" sz="2800" b="1" dirty="0">
                <a:effectLst/>
                <a:latin typeface="Times New Roman" panose="02020603050405020304" pitchFamily="18" charset="0"/>
                <a:ea typeface="Times New Roman" panose="02020603050405020304" pitchFamily="18" charset="0"/>
                <a:cs typeface="Times New Roman" panose="02020603050405020304" pitchFamily="18" charset="0"/>
              </a:rPr>
              <a:t>At the end of the lecture, you will be able to:</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ctr">
              <a:lnSpc>
                <a:spcPct val="115000"/>
              </a:lnSpc>
              <a:spcBef>
                <a:spcPts val="0"/>
              </a:spcBef>
              <a:spcAft>
                <a:spcPts val="0"/>
              </a:spcAft>
              <a:buFont typeface="+mj-lt"/>
              <a:buAutoNum type="arabicPeriod"/>
            </a:pPr>
            <a:r>
              <a:rPr lang="en-US" sz="2800" b="1" dirty="0">
                <a:effectLst/>
                <a:latin typeface="Times New Roman" panose="02020603050405020304" pitchFamily="18" charset="0"/>
                <a:ea typeface="Times New Roman" panose="02020603050405020304" pitchFamily="18" charset="0"/>
                <a:cs typeface="Times New Roman" panose="02020603050405020304" pitchFamily="18" charset="0"/>
              </a:rPr>
              <a:t>Explain and discuss the concept of training and development</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ctr">
              <a:lnSpc>
                <a:spcPct val="115000"/>
              </a:lnSpc>
              <a:spcBef>
                <a:spcPts val="0"/>
              </a:spcBef>
              <a:spcAft>
                <a:spcPts val="0"/>
              </a:spcAft>
              <a:buFont typeface="+mj-lt"/>
              <a:buAutoNum type="arabicPeriod"/>
            </a:pPr>
            <a:r>
              <a:rPr lang="en-US" sz="2800" b="1" dirty="0">
                <a:effectLst/>
                <a:latin typeface="Times New Roman" panose="02020603050405020304" pitchFamily="18" charset="0"/>
                <a:ea typeface="Times New Roman" panose="02020603050405020304" pitchFamily="18" charset="0"/>
                <a:cs typeface="Times New Roman" panose="02020603050405020304" pitchFamily="18" charset="0"/>
              </a:rPr>
              <a:t>Understand the difference between training and development</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ctr">
              <a:lnSpc>
                <a:spcPct val="115000"/>
              </a:lnSpc>
              <a:spcBef>
                <a:spcPts val="0"/>
              </a:spcBef>
              <a:spcAft>
                <a:spcPts val="800"/>
              </a:spcAft>
              <a:buFont typeface="+mj-lt"/>
              <a:buAutoNum type="arabicPeriod"/>
            </a:pPr>
            <a:r>
              <a:rPr lang="en-US" sz="2800" b="1" dirty="0">
                <a:effectLst/>
                <a:latin typeface="Times New Roman" panose="02020603050405020304" pitchFamily="18" charset="0"/>
                <a:ea typeface="Times New Roman" panose="02020603050405020304" pitchFamily="18" charset="0"/>
                <a:cs typeface="Times New Roman" panose="02020603050405020304" pitchFamily="18" charset="0"/>
              </a:rPr>
              <a:t>Examine the importance in the organization</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2066559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3F06ED-F8D5-0C3D-1587-BFFC73F359A2}"/>
              </a:ext>
            </a:extLst>
          </p:cNvPr>
          <p:cNvSpPr>
            <a:spLocks noGrp="1"/>
          </p:cNvSpPr>
          <p:nvPr>
            <p:ph type="title"/>
          </p:nvPr>
        </p:nvSpPr>
        <p:spPr>
          <a:xfrm>
            <a:off x="0" y="0"/>
            <a:ext cx="12192000" cy="1150374"/>
          </a:xfrm>
        </p:spPr>
        <p:txBody>
          <a:bodyPr/>
          <a:lstStyle/>
          <a:p>
            <a:pPr algn="ctr"/>
            <a:r>
              <a:rPr lang="en-US" sz="2800" b="1" dirty="0">
                <a:effectLst/>
                <a:latin typeface="Times New Roman" panose="02020603050405020304" pitchFamily="18" charset="0"/>
                <a:ea typeface="Aptos" panose="020B0004020202020204" pitchFamily="34" charset="0"/>
                <a:cs typeface="Times New Roman" panose="02020603050405020304" pitchFamily="18" charset="0"/>
              </a:rPr>
              <a:t>EMPLOYEE TRAINING</a:t>
            </a:r>
            <a:br>
              <a:rPr lang="en-US" sz="18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E07E1313-94D9-A7AC-E9D5-1701EF9A0FB3}"/>
              </a:ext>
            </a:extLst>
          </p:cNvPr>
          <p:cNvSpPr>
            <a:spLocks noGrp="1"/>
          </p:cNvSpPr>
          <p:nvPr>
            <p:ph idx="1"/>
          </p:nvPr>
        </p:nvSpPr>
        <p:spPr>
          <a:xfrm>
            <a:off x="1" y="914401"/>
            <a:ext cx="12300154" cy="5943600"/>
          </a:xfrm>
        </p:spPr>
        <p:txBody>
          <a:bodyPr>
            <a:normAutofit/>
          </a:bodyPr>
          <a:lstStyle/>
          <a:p>
            <a:pPr algn="just"/>
            <a:r>
              <a:rPr lang="en-US" sz="2800" kern="0" dirty="0">
                <a:effectLst/>
                <a:latin typeface="Times New Roman" panose="02020603050405020304" pitchFamily="18" charset="0"/>
                <a:ea typeface="Aptos" panose="020B0004020202020204" pitchFamily="34" charset="0"/>
              </a:rPr>
              <a:t>Training refers to a planned effort by a company to facilitate employees’ learning of job-related competencies. These competencies include knowledge, skills, or behaviors that are critical for successful job performance</a:t>
            </a:r>
          </a:p>
          <a:p>
            <a:pPr algn="just"/>
            <a:r>
              <a:rPr lang="en-US" sz="2800" kern="0" dirty="0">
                <a:effectLst/>
                <a:latin typeface="Times New Roman" panose="02020603050405020304" pitchFamily="18" charset="0"/>
                <a:ea typeface="Aptos" panose="020B0004020202020204" pitchFamily="34" charset="0"/>
              </a:rPr>
              <a:t>Today, training is being evaluated not on the basis of the number of programs offered and training activity in the company but on how training addresses business needs related to learning, behavior change, and performance improvement</a:t>
            </a:r>
            <a:endParaRPr lang="en-US" sz="2800" dirty="0"/>
          </a:p>
        </p:txBody>
      </p:sp>
    </p:spTree>
    <p:extLst>
      <p:ext uri="{BB962C8B-B14F-4D97-AF65-F5344CB8AC3E}">
        <p14:creationId xmlns:p14="http://schemas.microsoft.com/office/powerpoint/2010/main" val="35115589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146678-DD68-CF63-4308-A70267D0AC0F}"/>
              </a:ext>
            </a:extLst>
          </p:cNvPr>
          <p:cNvSpPr>
            <a:spLocks noGrp="1"/>
          </p:cNvSpPr>
          <p:nvPr>
            <p:ph type="title"/>
          </p:nvPr>
        </p:nvSpPr>
        <p:spPr>
          <a:xfrm>
            <a:off x="-1" y="0"/>
            <a:ext cx="12078929" cy="1238865"/>
          </a:xfrm>
        </p:spPr>
        <p:txBody>
          <a:bodyPr/>
          <a:lstStyle/>
          <a:p>
            <a:pPr algn="ctr"/>
            <a:r>
              <a:rPr lang="en-US" sz="3600" b="1" dirty="0">
                <a:effectLst/>
                <a:latin typeface="Times New Roman" panose="02020603050405020304" pitchFamily="18" charset="0"/>
                <a:ea typeface="Aptos" panose="020B0004020202020204" pitchFamily="34" charset="0"/>
                <a:cs typeface="Times New Roman" panose="02020603050405020304" pitchFamily="18" charset="0"/>
              </a:rPr>
              <a:t>EMPLOYEE TRAINING</a:t>
            </a:r>
            <a:endParaRPr lang="en-US" dirty="0"/>
          </a:p>
        </p:txBody>
      </p:sp>
      <p:sp>
        <p:nvSpPr>
          <p:cNvPr id="3" name="Content Placeholder 2">
            <a:extLst>
              <a:ext uri="{FF2B5EF4-FFF2-40B4-BE49-F238E27FC236}">
                <a16:creationId xmlns:a16="http://schemas.microsoft.com/office/drawing/2014/main" id="{7E600CCC-C64F-EF3F-2BD0-87C3AECF605D}"/>
              </a:ext>
            </a:extLst>
          </p:cNvPr>
          <p:cNvSpPr>
            <a:spLocks noGrp="1"/>
          </p:cNvSpPr>
          <p:nvPr>
            <p:ph sz="half" idx="1"/>
          </p:nvPr>
        </p:nvSpPr>
        <p:spPr>
          <a:xfrm>
            <a:off x="0" y="988142"/>
            <a:ext cx="5914101" cy="5869858"/>
          </a:xfrm>
        </p:spPr>
        <p:txBody>
          <a:bodyPr>
            <a:normAutofit lnSpcReduction="10000"/>
          </a:bodyPr>
          <a:lstStyle/>
          <a:p>
            <a:pPr algn="just"/>
            <a:r>
              <a:rPr lang="en-US" sz="2800" kern="0" dirty="0">
                <a:latin typeface="Times New Roman" panose="02020603050405020304" pitchFamily="18" charset="0"/>
                <a:ea typeface="Aptos" panose="020B0004020202020204" pitchFamily="34" charset="0"/>
              </a:rPr>
              <a:t>T</a:t>
            </a:r>
            <a:r>
              <a:rPr lang="en-US" sz="2800" kern="0" dirty="0">
                <a:effectLst/>
                <a:latin typeface="Times New Roman" panose="02020603050405020304" pitchFamily="18" charset="0"/>
                <a:ea typeface="Aptos" panose="020B0004020202020204" pitchFamily="34" charset="0"/>
              </a:rPr>
              <a:t>raining is becoming more performance-focused. That is, training is used to improve employee performance, which leads to improved business results.</a:t>
            </a:r>
          </a:p>
          <a:p>
            <a:pPr algn="just"/>
            <a:endParaRPr lang="en-US" sz="2800" kern="0" dirty="0">
              <a:latin typeface="Times New Roman" panose="02020603050405020304" pitchFamily="18" charset="0"/>
            </a:endParaRPr>
          </a:p>
          <a:p>
            <a:pPr algn="just"/>
            <a:r>
              <a:rPr lang="en-US" sz="2800" dirty="0">
                <a:effectLst/>
                <a:latin typeface="Times New Roman" panose="02020603050405020304" pitchFamily="18" charset="0"/>
                <a:ea typeface="Aptos" panose="020B0004020202020204" pitchFamily="34" charset="0"/>
                <a:cs typeface="Times New Roman" panose="02020603050405020304" pitchFamily="18" charset="0"/>
              </a:rPr>
              <a:t>Providing educational opportunities for all employees. These educational opportunities may include training programs, but they also include support for taking courses offered outside the company, self-study, and learning through job rotation. </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F456010D-05CB-52CF-2AD7-28D0C87D9240}"/>
              </a:ext>
            </a:extLst>
          </p:cNvPr>
          <p:cNvSpPr>
            <a:spLocks noGrp="1"/>
          </p:cNvSpPr>
          <p:nvPr>
            <p:ph sz="half" idx="2"/>
          </p:nvPr>
        </p:nvSpPr>
        <p:spPr>
          <a:xfrm>
            <a:off x="5914102" y="988143"/>
            <a:ext cx="6164825" cy="5869858"/>
          </a:xfrm>
        </p:spPr>
        <p:txBody>
          <a:bodyPr>
            <a:normAutofit lnSpcReduction="10000"/>
          </a:bodyPr>
          <a:lstStyle/>
          <a:p>
            <a:pPr algn="just"/>
            <a:r>
              <a:rPr lang="en-US" sz="2800" dirty="0">
                <a:effectLst/>
                <a:latin typeface="Times New Roman" panose="02020603050405020304" pitchFamily="18" charset="0"/>
                <a:ea typeface="Aptos" panose="020B0004020202020204" pitchFamily="34" charset="0"/>
                <a:cs typeface="Times New Roman" panose="02020603050405020304" pitchFamily="18" charset="0"/>
              </a:rPr>
              <a:t>Training being used to help attain strategic business objectives, which help companies gain a competitive advantage.</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algn="just"/>
            <a:r>
              <a:rPr lang="en-US" sz="2800" kern="0" dirty="0">
                <a:effectLst/>
                <a:latin typeface="Times New Roman" panose="02020603050405020304" pitchFamily="18" charset="0"/>
                <a:ea typeface="Aptos" panose="020B0004020202020204" pitchFamily="34" charset="0"/>
              </a:rPr>
              <a:t>Training is about developing employees as an individual to make them capable and confident in their jobs, and consequently in their life.</a:t>
            </a:r>
            <a:endParaRPr lang="en-US" sz="2800" dirty="0"/>
          </a:p>
        </p:txBody>
      </p:sp>
    </p:spTree>
    <p:extLst>
      <p:ext uri="{BB962C8B-B14F-4D97-AF65-F5344CB8AC3E}">
        <p14:creationId xmlns:p14="http://schemas.microsoft.com/office/powerpoint/2010/main" val="10528964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B3B66E-06DD-092C-95CE-9F1A7D38938A}"/>
              </a:ext>
            </a:extLst>
          </p:cNvPr>
          <p:cNvSpPr>
            <a:spLocks noGrp="1"/>
          </p:cNvSpPr>
          <p:nvPr>
            <p:ph type="title"/>
          </p:nvPr>
        </p:nvSpPr>
        <p:spPr>
          <a:xfrm>
            <a:off x="0" y="0"/>
            <a:ext cx="12192000" cy="1076632"/>
          </a:xfrm>
        </p:spPr>
        <p:txBody>
          <a:bodyPr>
            <a:normAutofit/>
          </a:bodyPr>
          <a:lstStyle/>
          <a:p>
            <a:pPr algn="ctr"/>
            <a:r>
              <a:rPr lang="en-US" sz="2800" b="1" dirty="0">
                <a:effectLst/>
                <a:latin typeface="Times New Roman" panose="02020603050405020304" pitchFamily="18" charset="0"/>
                <a:ea typeface="Aptos" panose="020B0004020202020204" pitchFamily="34" charset="0"/>
                <a:cs typeface="Times New Roman" panose="02020603050405020304" pitchFamily="18" charset="0"/>
              </a:rPr>
              <a:t>EMPLOYEE TRAINING</a:t>
            </a:r>
            <a:endParaRPr lang="en-US" sz="2800" dirty="0"/>
          </a:p>
        </p:txBody>
      </p:sp>
      <p:sp>
        <p:nvSpPr>
          <p:cNvPr id="3" name="Content Placeholder 2">
            <a:extLst>
              <a:ext uri="{FF2B5EF4-FFF2-40B4-BE49-F238E27FC236}">
                <a16:creationId xmlns:a16="http://schemas.microsoft.com/office/drawing/2014/main" id="{64591BCF-3BF7-2D55-53DB-6DD9C58FA926}"/>
              </a:ext>
            </a:extLst>
          </p:cNvPr>
          <p:cNvSpPr>
            <a:spLocks noGrp="1"/>
          </p:cNvSpPr>
          <p:nvPr>
            <p:ph sz="half" idx="1"/>
          </p:nvPr>
        </p:nvSpPr>
        <p:spPr>
          <a:xfrm>
            <a:off x="0" y="1076632"/>
            <a:ext cx="6096000" cy="5781367"/>
          </a:xfrm>
        </p:spPr>
        <p:txBody>
          <a:bodyPr>
            <a:normAutofit/>
          </a:bodyPr>
          <a:lstStyle/>
          <a:p>
            <a:pPr algn="just"/>
            <a:r>
              <a:rPr lang="en-US" sz="2800" kern="0" dirty="0">
                <a:latin typeface="Times New Roman" panose="02020603050405020304" pitchFamily="18" charset="0"/>
                <a:ea typeface="Aptos" panose="020B0004020202020204" pitchFamily="34" charset="0"/>
              </a:rPr>
              <a:t>T</a:t>
            </a:r>
            <a:r>
              <a:rPr lang="en-US" sz="2800" kern="0" dirty="0">
                <a:effectLst/>
                <a:latin typeface="Times New Roman" panose="02020603050405020304" pitchFamily="18" charset="0"/>
                <a:ea typeface="Aptos" panose="020B0004020202020204" pitchFamily="34" charset="0"/>
              </a:rPr>
              <a:t>raining consists of planned </a:t>
            </a:r>
            <a:r>
              <a:rPr lang="en-US" sz="2800" kern="0" dirty="0" err="1">
                <a:effectLst/>
                <a:latin typeface="Times New Roman" panose="02020603050405020304" pitchFamily="18" charset="0"/>
                <a:ea typeface="Aptos" panose="020B0004020202020204" pitchFamily="34" charset="0"/>
              </a:rPr>
              <a:t>programme</a:t>
            </a:r>
            <a:r>
              <a:rPr lang="en-US" sz="2800" kern="0" dirty="0">
                <a:effectLst/>
                <a:latin typeface="Times New Roman" panose="02020603050405020304" pitchFamily="18" charset="0"/>
                <a:ea typeface="Aptos" panose="020B0004020202020204" pitchFamily="34" charset="0"/>
              </a:rPr>
              <a:t> designed to improve performance at the individual, group, and /or organizational levels</a:t>
            </a:r>
          </a:p>
          <a:p>
            <a:pPr algn="just"/>
            <a:r>
              <a:rPr lang="en-US" sz="2800" kern="0" dirty="0">
                <a:effectLst/>
                <a:latin typeface="Times New Roman" panose="02020603050405020304" pitchFamily="18" charset="0"/>
                <a:ea typeface="Aptos" panose="020B0004020202020204" pitchFamily="34" charset="0"/>
              </a:rPr>
              <a:t>Training is about developing people as an individual and helping them to become more confident and competent in their lives and in their jobs. The learning process is at the core of training and the ways of and opportunities for learning are numerous and varied</a:t>
            </a:r>
            <a:endParaRPr lang="en-US" sz="2800" dirty="0"/>
          </a:p>
        </p:txBody>
      </p:sp>
      <p:sp>
        <p:nvSpPr>
          <p:cNvPr id="4" name="Content Placeholder 3">
            <a:extLst>
              <a:ext uri="{FF2B5EF4-FFF2-40B4-BE49-F238E27FC236}">
                <a16:creationId xmlns:a16="http://schemas.microsoft.com/office/drawing/2014/main" id="{DEBF8D5A-4EF3-FEBF-B27E-2D029B2CA229}"/>
              </a:ext>
            </a:extLst>
          </p:cNvPr>
          <p:cNvSpPr>
            <a:spLocks noGrp="1"/>
          </p:cNvSpPr>
          <p:nvPr>
            <p:ph sz="half" idx="2"/>
          </p:nvPr>
        </p:nvSpPr>
        <p:spPr>
          <a:xfrm>
            <a:off x="5914102" y="1076633"/>
            <a:ext cx="6277897" cy="5884606"/>
          </a:xfrm>
        </p:spPr>
        <p:txBody>
          <a:bodyPr>
            <a:normAutofit/>
          </a:bodyPr>
          <a:lstStyle/>
          <a:p>
            <a:pPr algn="just"/>
            <a:r>
              <a:rPr lang="en-US" sz="2800" kern="0" dirty="0">
                <a:latin typeface="Times New Roman" panose="02020603050405020304" pitchFamily="18" charset="0"/>
                <a:ea typeface="Aptos" panose="020B0004020202020204" pitchFamily="34" charset="0"/>
              </a:rPr>
              <a:t>T</a:t>
            </a:r>
            <a:r>
              <a:rPr lang="en-US" sz="2800" kern="0" dirty="0">
                <a:effectLst/>
                <a:latin typeface="Times New Roman" panose="02020603050405020304" pitchFamily="18" charset="0"/>
                <a:ea typeface="Aptos" panose="020B0004020202020204" pitchFamily="34" charset="0"/>
              </a:rPr>
              <a:t>raining is a process of learning a sequence of programmed behavior. It is application of knowledge and it attempts to improve the performance of employee on the current job and prepares them for the intended job</a:t>
            </a:r>
            <a:endParaRPr lang="en-US" sz="2800" dirty="0"/>
          </a:p>
        </p:txBody>
      </p:sp>
    </p:spTree>
    <p:extLst>
      <p:ext uri="{BB962C8B-B14F-4D97-AF65-F5344CB8AC3E}">
        <p14:creationId xmlns:p14="http://schemas.microsoft.com/office/powerpoint/2010/main" val="476224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066D45-50CE-2E09-4621-3BCE6EDC58EC}"/>
              </a:ext>
            </a:extLst>
          </p:cNvPr>
          <p:cNvSpPr>
            <a:spLocks noGrp="1"/>
          </p:cNvSpPr>
          <p:nvPr>
            <p:ph type="title"/>
          </p:nvPr>
        </p:nvSpPr>
        <p:spPr>
          <a:xfrm>
            <a:off x="0" y="0"/>
            <a:ext cx="12192000" cy="1047135"/>
          </a:xfrm>
        </p:spPr>
        <p:txBody>
          <a:bodyPr>
            <a:normAutofit fontScale="90000"/>
          </a:bodyPr>
          <a:lstStyle/>
          <a:p>
            <a:pPr algn="ctr"/>
            <a:r>
              <a:rPr lang="en-US" sz="2800" b="1" dirty="0">
                <a:effectLst/>
                <a:latin typeface="Times New Roman" panose="02020603050405020304" pitchFamily="18" charset="0"/>
                <a:ea typeface="Aptos" panose="020B0004020202020204" pitchFamily="34" charset="0"/>
                <a:cs typeface="Times New Roman" panose="02020603050405020304" pitchFamily="18" charset="0"/>
              </a:rPr>
              <a:t>TRAINING OBJECTIVES</a:t>
            </a:r>
            <a:br>
              <a:rPr lang="en-US" sz="18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8ED364B8-A814-60FE-3186-AB4E7AE3A91B}"/>
              </a:ext>
            </a:extLst>
          </p:cNvPr>
          <p:cNvSpPr>
            <a:spLocks noGrp="1"/>
          </p:cNvSpPr>
          <p:nvPr>
            <p:ph sz="half" idx="1"/>
          </p:nvPr>
        </p:nvSpPr>
        <p:spPr>
          <a:xfrm>
            <a:off x="0" y="914400"/>
            <a:ext cx="6253316" cy="5943600"/>
          </a:xfrm>
        </p:spPr>
        <p:txBody>
          <a:bodyPr>
            <a:normAutofit/>
          </a:bodyPr>
          <a:lstStyle/>
          <a:p>
            <a:pPr algn="just"/>
            <a:r>
              <a:rPr lang="en-US" sz="2800" kern="0" dirty="0">
                <a:effectLst/>
                <a:latin typeface="Times New Roman" panose="02020603050405020304" pitchFamily="18" charset="0"/>
                <a:ea typeface="Aptos" panose="020B0004020202020204" pitchFamily="34" charset="0"/>
              </a:rPr>
              <a:t>The basic objective of training, however, is to establish a match between man and his job. This training is designated to improve the knowledge, skills and attitude and thus, equip the individual to be more effective in his present job or prepare him for future assignment.</a:t>
            </a:r>
            <a:endParaRPr lang="en-US" sz="2800" dirty="0"/>
          </a:p>
        </p:txBody>
      </p:sp>
      <p:sp>
        <p:nvSpPr>
          <p:cNvPr id="4" name="Content Placeholder 3">
            <a:extLst>
              <a:ext uri="{FF2B5EF4-FFF2-40B4-BE49-F238E27FC236}">
                <a16:creationId xmlns:a16="http://schemas.microsoft.com/office/drawing/2014/main" id="{5B6B4ED9-A88A-D68D-35EB-4334544E6B27}"/>
              </a:ext>
            </a:extLst>
          </p:cNvPr>
          <p:cNvSpPr>
            <a:spLocks noGrp="1"/>
          </p:cNvSpPr>
          <p:nvPr>
            <p:ph sz="half" idx="2"/>
          </p:nvPr>
        </p:nvSpPr>
        <p:spPr>
          <a:xfrm>
            <a:off x="6253316" y="914400"/>
            <a:ext cx="5938684" cy="5943599"/>
          </a:xfrm>
        </p:spPr>
        <p:txBody>
          <a:bodyPr>
            <a:normAutofit/>
          </a:bodyPr>
          <a:lstStyle/>
          <a:p>
            <a:pPr algn="just"/>
            <a:r>
              <a:rPr lang="en-US" sz="2800" b="1" kern="0" dirty="0">
                <a:effectLst/>
                <a:latin typeface="Times New Roman" panose="02020603050405020304" pitchFamily="18" charset="0"/>
                <a:ea typeface="Aptos" panose="020B0004020202020204" pitchFamily="34" charset="0"/>
              </a:rPr>
              <a:t>Individual Objectives</a:t>
            </a:r>
            <a:r>
              <a:rPr lang="en-US" sz="2800" kern="0" dirty="0">
                <a:effectLst/>
                <a:latin typeface="Times New Roman" panose="02020603050405020304" pitchFamily="18" charset="0"/>
                <a:ea typeface="Aptos" panose="020B0004020202020204" pitchFamily="34" charset="0"/>
              </a:rPr>
              <a:t> – They help employees in achieving their personal goals, which in turn, enhances the individual contribution to an organization. </a:t>
            </a:r>
            <a:endParaRPr lang="en-US" sz="2800" dirty="0"/>
          </a:p>
        </p:txBody>
      </p:sp>
    </p:spTree>
    <p:extLst>
      <p:ext uri="{BB962C8B-B14F-4D97-AF65-F5344CB8AC3E}">
        <p14:creationId xmlns:p14="http://schemas.microsoft.com/office/powerpoint/2010/main" val="25942873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27F1D3-5A91-4159-62CB-62F0DB4ED3AE}"/>
              </a:ext>
            </a:extLst>
          </p:cNvPr>
          <p:cNvSpPr>
            <a:spLocks noGrp="1"/>
          </p:cNvSpPr>
          <p:nvPr>
            <p:ph type="title"/>
          </p:nvPr>
        </p:nvSpPr>
        <p:spPr>
          <a:xfrm>
            <a:off x="0" y="0"/>
            <a:ext cx="12192000" cy="1320800"/>
          </a:xfrm>
        </p:spPr>
        <p:txBody>
          <a:bodyPr>
            <a:normAutofit/>
          </a:bodyPr>
          <a:lstStyle/>
          <a:p>
            <a:pPr algn="ctr"/>
            <a:r>
              <a:rPr lang="en-US" sz="2800" b="1" dirty="0">
                <a:effectLst/>
                <a:latin typeface="Times New Roman" panose="02020603050405020304" pitchFamily="18" charset="0"/>
                <a:ea typeface="Aptos" panose="020B0004020202020204" pitchFamily="34" charset="0"/>
                <a:cs typeface="Times New Roman" panose="02020603050405020304" pitchFamily="18" charset="0"/>
              </a:rPr>
              <a:t>TRAINING OBJECTIVES</a:t>
            </a:r>
            <a:endParaRPr lang="en-US" sz="2800" dirty="0"/>
          </a:p>
        </p:txBody>
      </p:sp>
      <p:sp>
        <p:nvSpPr>
          <p:cNvPr id="3" name="Content Placeholder 2">
            <a:extLst>
              <a:ext uri="{FF2B5EF4-FFF2-40B4-BE49-F238E27FC236}">
                <a16:creationId xmlns:a16="http://schemas.microsoft.com/office/drawing/2014/main" id="{B4227753-A5EA-9293-E762-3425D9FDB3D2}"/>
              </a:ext>
            </a:extLst>
          </p:cNvPr>
          <p:cNvSpPr>
            <a:spLocks noGrp="1"/>
          </p:cNvSpPr>
          <p:nvPr>
            <p:ph sz="half" idx="1"/>
          </p:nvPr>
        </p:nvSpPr>
        <p:spPr>
          <a:xfrm>
            <a:off x="0" y="693174"/>
            <a:ext cx="6489290" cy="6164825"/>
          </a:xfrm>
        </p:spPr>
        <p:txBody>
          <a:bodyPr>
            <a:normAutofit/>
          </a:bodyPr>
          <a:lstStyle/>
          <a:p>
            <a:pPr algn="just"/>
            <a:r>
              <a:rPr lang="en-US" sz="2800" b="1" kern="0" dirty="0">
                <a:effectLst/>
                <a:latin typeface="Times New Roman" panose="02020603050405020304" pitchFamily="18" charset="0"/>
                <a:ea typeface="Aptos" panose="020B0004020202020204" pitchFamily="34" charset="0"/>
              </a:rPr>
              <a:t>Organizational Objectives</a:t>
            </a:r>
            <a:r>
              <a:rPr lang="en-US" sz="2800" kern="0" dirty="0">
                <a:effectLst/>
                <a:latin typeface="Times New Roman" panose="02020603050405020304" pitchFamily="18" charset="0"/>
                <a:ea typeface="Aptos" panose="020B0004020202020204" pitchFamily="34" charset="0"/>
              </a:rPr>
              <a:t> – They assist the organization with its primary objective by bringing individual effectiveness</a:t>
            </a:r>
            <a:endParaRPr lang="en-US" sz="2800" kern="0" dirty="0">
              <a:latin typeface="Times New Roman" panose="02020603050405020304" pitchFamily="18" charset="0"/>
            </a:endParaRPr>
          </a:p>
          <a:p>
            <a:pPr algn="just"/>
            <a:r>
              <a:rPr lang="en-US" sz="2800" b="1" kern="0" dirty="0">
                <a:effectLst/>
                <a:latin typeface="Times New Roman" panose="02020603050405020304" pitchFamily="18" charset="0"/>
                <a:ea typeface="Aptos" panose="020B0004020202020204" pitchFamily="34" charset="0"/>
              </a:rPr>
              <a:t>Functional Objectives</a:t>
            </a:r>
            <a:r>
              <a:rPr lang="en-US" sz="2800" kern="0" dirty="0">
                <a:effectLst/>
                <a:latin typeface="Times New Roman" panose="02020603050405020304" pitchFamily="18" charset="0"/>
                <a:ea typeface="Aptos" panose="020B0004020202020204" pitchFamily="34" charset="0"/>
              </a:rPr>
              <a:t> – They maintain the department‘s contribution at a level suitable to the organization‘s needs</a:t>
            </a:r>
            <a:endParaRPr lang="en-US" sz="2800" dirty="0"/>
          </a:p>
        </p:txBody>
      </p:sp>
      <p:sp>
        <p:nvSpPr>
          <p:cNvPr id="4" name="Content Placeholder 3">
            <a:extLst>
              <a:ext uri="{FF2B5EF4-FFF2-40B4-BE49-F238E27FC236}">
                <a16:creationId xmlns:a16="http://schemas.microsoft.com/office/drawing/2014/main" id="{FB9EEEA5-3F56-710E-3838-DE95619042E8}"/>
              </a:ext>
            </a:extLst>
          </p:cNvPr>
          <p:cNvSpPr>
            <a:spLocks noGrp="1"/>
          </p:cNvSpPr>
          <p:nvPr>
            <p:ph sz="half" idx="2"/>
          </p:nvPr>
        </p:nvSpPr>
        <p:spPr>
          <a:xfrm>
            <a:off x="6489290" y="825910"/>
            <a:ext cx="5702710" cy="6032089"/>
          </a:xfrm>
        </p:spPr>
        <p:txBody>
          <a:bodyPr/>
          <a:lstStyle/>
          <a:p>
            <a:pPr algn="just"/>
            <a:r>
              <a:rPr lang="en-US" sz="2800" b="1" dirty="0">
                <a:effectLst/>
                <a:latin typeface="Times New Roman" panose="02020603050405020304" pitchFamily="18" charset="0"/>
                <a:ea typeface="Aptos" panose="020B0004020202020204" pitchFamily="34" charset="0"/>
                <a:cs typeface="Times New Roman" panose="02020603050405020304" pitchFamily="18" charset="0"/>
              </a:rPr>
              <a:t>Societal Objectives</a:t>
            </a:r>
            <a:r>
              <a:rPr lang="en-US" sz="2800" dirty="0">
                <a:effectLst/>
                <a:latin typeface="Times New Roman" panose="02020603050405020304" pitchFamily="18" charset="0"/>
                <a:ea typeface="Aptos" panose="020B0004020202020204" pitchFamily="34" charset="0"/>
                <a:cs typeface="Times New Roman" panose="02020603050405020304" pitchFamily="18" charset="0"/>
              </a:rPr>
              <a:t> – They ensure that an organization is ethically and socially responsible to the needs and challenges of the society. </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4474950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E33B30-B1F3-CE08-A363-BC42C3A217DC}"/>
              </a:ext>
            </a:extLst>
          </p:cNvPr>
          <p:cNvSpPr>
            <a:spLocks noGrp="1"/>
          </p:cNvSpPr>
          <p:nvPr>
            <p:ph type="title"/>
          </p:nvPr>
        </p:nvSpPr>
        <p:spPr>
          <a:xfrm>
            <a:off x="0" y="0"/>
            <a:ext cx="12192000" cy="1930400"/>
          </a:xfrm>
        </p:spPr>
        <p:txBody>
          <a:bodyPr>
            <a:normAutofit/>
          </a:bodyPr>
          <a:lstStyle/>
          <a:p>
            <a:pPr algn="ctr"/>
            <a:r>
              <a:rPr lang="en-US" sz="2800" b="1" dirty="0">
                <a:effectLst/>
                <a:latin typeface="Times New Roman" panose="02020603050405020304" pitchFamily="18" charset="0"/>
                <a:ea typeface="Aptos" panose="020B0004020202020204" pitchFamily="34" charset="0"/>
                <a:cs typeface="Times New Roman" panose="02020603050405020304" pitchFamily="18" charset="0"/>
              </a:rPr>
              <a:t>TRAINING OBJECTIVES</a:t>
            </a:r>
            <a:endParaRPr lang="en-US" sz="2800" dirty="0"/>
          </a:p>
        </p:txBody>
      </p:sp>
      <p:sp>
        <p:nvSpPr>
          <p:cNvPr id="3" name="Content Placeholder 2">
            <a:extLst>
              <a:ext uri="{FF2B5EF4-FFF2-40B4-BE49-F238E27FC236}">
                <a16:creationId xmlns:a16="http://schemas.microsoft.com/office/drawing/2014/main" id="{F7EE92CD-1530-2314-3D99-58221111D9E4}"/>
              </a:ext>
            </a:extLst>
          </p:cNvPr>
          <p:cNvSpPr>
            <a:spLocks noGrp="1"/>
          </p:cNvSpPr>
          <p:nvPr>
            <p:ph idx="1"/>
          </p:nvPr>
        </p:nvSpPr>
        <p:spPr>
          <a:xfrm>
            <a:off x="0" y="752168"/>
            <a:ext cx="12192000" cy="5987845"/>
          </a:xfrm>
        </p:spPr>
        <p:txBody>
          <a:bodyPr/>
          <a:lstStyle/>
          <a:p>
            <a:pPr marL="342900" marR="0" lvl="0" indent="-342900" algn="just">
              <a:lnSpc>
                <a:spcPct val="107000"/>
              </a:lnSpc>
              <a:spcBef>
                <a:spcPts val="0"/>
              </a:spcBef>
              <a:spcAft>
                <a:spcPts val="0"/>
              </a:spcAft>
              <a:buFont typeface="Symbol" panose="05050102010706020507" pitchFamily="18" charset="2"/>
              <a:buChar char=""/>
            </a:pPr>
            <a:r>
              <a:rPr lang="en-US" sz="2800" dirty="0">
                <a:effectLst/>
                <a:latin typeface="Times New Roman" panose="02020603050405020304" pitchFamily="18" charset="0"/>
                <a:ea typeface="Aptos" panose="020B0004020202020204" pitchFamily="34" charset="0"/>
                <a:cs typeface="Times New Roman" panose="02020603050405020304" pitchFamily="18" charset="0"/>
              </a:rPr>
              <a:t>To create constant awareness in the minds of all sections of employees of the mission of the industry, its objective and goals. </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07000"/>
              </a:lnSpc>
              <a:spcBef>
                <a:spcPts val="0"/>
              </a:spcBef>
              <a:spcAft>
                <a:spcPts val="0"/>
              </a:spcAft>
              <a:buFont typeface="Symbol" panose="05050102010706020507" pitchFamily="18" charset="2"/>
              <a:buChar char=""/>
            </a:pPr>
            <a:r>
              <a:rPr lang="en-US" sz="2800" dirty="0">
                <a:effectLst/>
                <a:latin typeface="Times New Roman" panose="02020603050405020304" pitchFamily="18" charset="0"/>
                <a:ea typeface="Aptos" panose="020B0004020202020204" pitchFamily="34" charset="0"/>
                <a:cs typeface="Times New Roman" panose="02020603050405020304" pitchFamily="18" charset="0"/>
              </a:rPr>
              <a:t>To encourage self-development to achieve organization goals with a sense of belonging and commitment to organization and thereby ensuring development of a proper work ethos in the Industry and fostering of team spirit. </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07000"/>
              </a:lnSpc>
              <a:spcBef>
                <a:spcPts val="0"/>
              </a:spcBef>
              <a:spcAft>
                <a:spcPts val="800"/>
              </a:spcAft>
              <a:buFont typeface="Symbol" panose="05050102010706020507" pitchFamily="18" charset="2"/>
              <a:buChar char=""/>
            </a:pPr>
            <a:r>
              <a:rPr lang="en-US" sz="2800" dirty="0">
                <a:effectLst/>
                <a:latin typeface="Times New Roman" panose="02020603050405020304" pitchFamily="18" charset="0"/>
                <a:ea typeface="Aptos" panose="020B0004020202020204" pitchFamily="34" charset="0"/>
                <a:cs typeface="Times New Roman" panose="02020603050405020304" pitchFamily="18" charset="0"/>
              </a:rPr>
              <a:t>To identify the training needs of the entire personnel in industry in keeping with the corporate plans and in consultation with the user departments.</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3505724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81D6FC-5D31-7CC4-75A6-FCFEFBE779FB}"/>
              </a:ext>
            </a:extLst>
          </p:cNvPr>
          <p:cNvSpPr>
            <a:spLocks noGrp="1"/>
          </p:cNvSpPr>
          <p:nvPr>
            <p:ph type="title"/>
          </p:nvPr>
        </p:nvSpPr>
        <p:spPr>
          <a:xfrm>
            <a:off x="0" y="0"/>
            <a:ext cx="12192000" cy="1224116"/>
          </a:xfrm>
        </p:spPr>
        <p:txBody>
          <a:bodyPr>
            <a:normAutofit/>
          </a:bodyPr>
          <a:lstStyle/>
          <a:p>
            <a:pPr algn="ctr"/>
            <a:r>
              <a:rPr lang="en-US" sz="2800" b="1" dirty="0">
                <a:effectLst/>
                <a:latin typeface="Times New Roman" panose="02020603050405020304" pitchFamily="18" charset="0"/>
                <a:ea typeface="Aptos" panose="020B0004020202020204" pitchFamily="34" charset="0"/>
                <a:cs typeface="Times New Roman" panose="02020603050405020304" pitchFamily="18" charset="0"/>
              </a:rPr>
              <a:t>TRAINING OBJECTIVES</a:t>
            </a:r>
            <a:endParaRPr lang="en-US" sz="2800" dirty="0"/>
          </a:p>
        </p:txBody>
      </p:sp>
      <p:sp>
        <p:nvSpPr>
          <p:cNvPr id="3" name="Content Placeholder 2">
            <a:extLst>
              <a:ext uri="{FF2B5EF4-FFF2-40B4-BE49-F238E27FC236}">
                <a16:creationId xmlns:a16="http://schemas.microsoft.com/office/drawing/2014/main" id="{386A2ECD-73F5-E6F1-D42A-414F582BE9F9}"/>
              </a:ext>
            </a:extLst>
          </p:cNvPr>
          <p:cNvSpPr>
            <a:spLocks noGrp="1"/>
          </p:cNvSpPr>
          <p:nvPr>
            <p:ph idx="1"/>
          </p:nvPr>
        </p:nvSpPr>
        <p:spPr>
          <a:xfrm>
            <a:off x="0" y="973395"/>
            <a:ext cx="12192000" cy="5884606"/>
          </a:xfrm>
        </p:spPr>
        <p:txBody>
          <a:bodyPr/>
          <a:lstStyle/>
          <a:p>
            <a:pPr marL="342900" marR="0" lvl="0" indent="-342900" algn="just">
              <a:lnSpc>
                <a:spcPct val="107000"/>
              </a:lnSpc>
              <a:spcBef>
                <a:spcPts val="0"/>
              </a:spcBef>
              <a:spcAft>
                <a:spcPts val="0"/>
              </a:spcAft>
              <a:buFont typeface="Symbol" panose="05050102010706020507" pitchFamily="18" charset="2"/>
              <a:buChar char=""/>
            </a:pPr>
            <a:r>
              <a:rPr lang="en-US" sz="2800" dirty="0">
                <a:effectLst/>
                <a:latin typeface="Times New Roman" panose="02020603050405020304" pitchFamily="18" charset="0"/>
                <a:ea typeface="Aptos" panose="020B0004020202020204" pitchFamily="34" charset="0"/>
                <a:cs typeface="Times New Roman" panose="02020603050405020304" pitchFamily="18" charset="0"/>
              </a:rPr>
              <a:t>To organize training activities as aids to: Career Planning and growth of Succession planning.</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07000"/>
              </a:lnSpc>
              <a:spcBef>
                <a:spcPts val="0"/>
              </a:spcBef>
              <a:spcAft>
                <a:spcPts val="0"/>
              </a:spcAft>
              <a:buFont typeface="Symbol" panose="05050102010706020507" pitchFamily="18" charset="2"/>
              <a:buChar char=""/>
            </a:pPr>
            <a:r>
              <a:rPr lang="en-US" sz="2800" dirty="0">
                <a:effectLst/>
                <a:latin typeface="Times New Roman" panose="02020603050405020304" pitchFamily="18" charset="0"/>
                <a:ea typeface="Aptos" panose="020B0004020202020204" pitchFamily="34" charset="0"/>
                <a:cs typeface="Times New Roman" panose="02020603050405020304" pitchFamily="18" charset="0"/>
              </a:rPr>
              <a:t>To educate and equip the employees to respond to the expectations of customers, and to accept responsibilities to attain a sense of achievement.</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07000"/>
              </a:lnSpc>
              <a:spcBef>
                <a:spcPts val="0"/>
              </a:spcBef>
              <a:spcAft>
                <a:spcPts val="0"/>
              </a:spcAft>
              <a:buFont typeface="Symbol" panose="05050102010706020507" pitchFamily="18" charset="2"/>
              <a:buChar char=""/>
            </a:pPr>
            <a:r>
              <a:rPr lang="en-US" sz="2800" dirty="0">
                <a:effectLst/>
                <a:latin typeface="Times New Roman" panose="02020603050405020304" pitchFamily="18" charset="0"/>
                <a:ea typeface="Aptos" panose="020B0004020202020204" pitchFamily="34" charset="0"/>
                <a:cs typeface="Times New Roman" panose="02020603050405020304" pitchFamily="18" charset="0"/>
              </a:rPr>
              <a:t>To achieve effectiveness of training through tapping the in-house training facilities as well as sources available externally in a balanced manner so as to develop internal faculty support at all levels and disciplines.</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07000"/>
              </a:lnSpc>
              <a:spcBef>
                <a:spcPts val="0"/>
              </a:spcBef>
              <a:spcAft>
                <a:spcPts val="800"/>
              </a:spcAft>
              <a:buFont typeface="Symbol" panose="05050102010706020507" pitchFamily="18" charset="2"/>
              <a:buChar char=""/>
            </a:pPr>
            <a:r>
              <a:rPr lang="en-US" sz="2800" dirty="0">
                <a:effectLst/>
                <a:latin typeface="Times New Roman" panose="02020603050405020304" pitchFamily="18" charset="0"/>
                <a:ea typeface="Aptos" panose="020B0004020202020204" pitchFamily="34" charset="0"/>
                <a:cs typeface="Times New Roman" panose="02020603050405020304" pitchFamily="18" charset="0"/>
              </a:rPr>
              <a:t>To promote research and development activities and to establish linkages with the operational front. </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8339846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B337B8-C9C5-2E5A-52FB-1055D80921AE}"/>
              </a:ext>
            </a:extLst>
          </p:cNvPr>
          <p:cNvSpPr>
            <a:spLocks noGrp="1"/>
          </p:cNvSpPr>
          <p:nvPr>
            <p:ph type="title"/>
          </p:nvPr>
        </p:nvSpPr>
        <p:spPr>
          <a:xfrm>
            <a:off x="0" y="0"/>
            <a:ext cx="12192000" cy="816638"/>
          </a:xfrm>
        </p:spPr>
        <p:txBody>
          <a:bodyPr>
            <a:normAutofit/>
          </a:bodyPr>
          <a:lstStyle/>
          <a:p>
            <a:pPr algn="ctr"/>
            <a:r>
              <a:rPr lang="en-US" sz="2800" b="1" dirty="0">
                <a:effectLst/>
                <a:latin typeface="Times New Roman" panose="02020603050405020304" pitchFamily="18" charset="0"/>
                <a:ea typeface="Aptos" panose="020B0004020202020204" pitchFamily="34" charset="0"/>
                <a:cs typeface="Times New Roman" panose="02020603050405020304" pitchFamily="18" charset="0"/>
              </a:rPr>
              <a:t>TRAINING OBJECTIVES</a:t>
            </a:r>
            <a:endParaRPr lang="en-US" sz="2800" dirty="0"/>
          </a:p>
        </p:txBody>
      </p:sp>
      <p:sp>
        <p:nvSpPr>
          <p:cNvPr id="3" name="Content Placeholder 2">
            <a:extLst>
              <a:ext uri="{FF2B5EF4-FFF2-40B4-BE49-F238E27FC236}">
                <a16:creationId xmlns:a16="http://schemas.microsoft.com/office/drawing/2014/main" id="{18DA3A3B-0CC2-D5D1-0C83-7E486733AFE7}"/>
              </a:ext>
            </a:extLst>
          </p:cNvPr>
          <p:cNvSpPr>
            <a:spLocks noGrp="1"/>
          </p:cNvSpPr>
          <p:nvPr>
            <p:ph sz="half" idx="1"/>
          </p:nvPr>
        </p:nvSpPr>
        <p:spPr>
          <a:xfrm>
            <a:off x="1" y="816638"/>
            <a:ext cx="7079226" cy="5908627"/>
          </a:xfrm>
        </p:spPr>
        <p:txBody>
          <a:bodyPr/>
          <a:lstStyle/>
          <a:p>
            <a:pPr marL="342900" marR="0" lvl="0" indent="-342900" algn="just">
              <a:lnSpc>
                <a:spcPct val="107000"/>
              </a:lnSpc>
              <a:spcBef>
                <a:spcPts val="0"/>
              </a:spcBef>
              <a:spcAft>
                <a:spcPts val="0"/>
              </a:spcAft>
              <a:buFont typeface="Symbol" panose="05050102010706020507" pitchFamily="18" charset="2"/>
              <a:buChar char=""/>
            </a:pPr>
            <a:r>
              <a:rPr lang="en-US" sz="2800" dirty="0">
                <a:effectLst/>
                <a:latin typeface="Times New Roman" panose="02020603050405020304" pitchFamily="18" charset="0"/>
                <a:ea typeface="Aptos" panose="020B0004020202020204" pitchFamily="34" charset="0"/>
                <a:cs typeface="Times New Roman" panose="02020603050405020304" pitchFamily="18" charset="0"/>
              </a:rPr>
              <a:t>To increase productivity and quality </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07000"/>
              </a:lnSpc>
              <a:spcBef>
                <a:spcPts val="0"/>
              </a:spcBef>
              <a:spcAft>
                <a:spcPts val="0"/>
              </a:spcAft>
              <a:buFont typeface="Symbol" panose="05050102010706020507" pitchFamily="18" charset="2"/>
              <a:buChar char=""/>
            </a:pPr>
            <a:r>
              <a:rPr lang="en-US" sz="2800" dirty="0">
                <a:effectLst/>
                <a:latin typeface="Times New Roman" panose="02020603050405020304" pitchFamily="18" charset="0"/>
                <a:ea typeface="Aptos" panose="020B0004020202020204" pitchFamily="34" charset="0"/>
                <a:cs typeface="Times New Roman" panose="02020603050405020304" pitchFamily="18" charset="0"/>
              </a:rPr>
              <a:t>To promote versatility and adaptability to new methods </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07000"/>
              </a:lnSpc>
              <a:spcBef>
                <a:spcPts val="0"/>
              </a:spcBef>
              <a:spcAft>
                <a:spcPts val="0"/>
              </a:spcAft>
              <a:buFont typeface="Symbol" panose="05050102010706020507" pitchFamily="18" charset="2"/>
              <a:buChar char=""/>
            </a:pPr>
            <a:r>
              <a:rPr lang="en-US" sz="2800" dirty="0">
                <a:effectLst/>
                <a:latin typeface="Times New Roman" panose="02020603050405020304" pitchFamily="18" charset="0"/>
                <a:ea typeface="Aptos" panose="020B0004020202020204" pitchFamily="34" charset="0"/>
                <a:cs typeface="Times New Roman" panose="02020603050405020304" pitchFamily="18" charset="0"/>
              </a:rPr>
              <a:t>To reduce the number of accidents </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07000"/>
              </a:lnSpc>
              <a:spcBef>
                <a:spcPts val="0"/>
              </a:spcBef>
              <a:spcAft>
                <a:spcPts val="0"/>
              </a:spcAft>
              <a:buFont typeface="Symbol" panose="05050102010706020507" pitchFamily="18" charset="2"/>
              <a:buChar char=""/>
            </a:pPr>
            <a:r>
              <a:rPr lang="en-US" sz="2800" dirty="0">
                <a:effectLst/>
                <a:latin typeface="Times New Roman" panose="02020603050405020304" pitchFamily="18" charset="0"/>
                <a:ea typeface="Aptos" panose="020B0004020202020204" pitchFamily="34" charset="0"/>
                <a:cs typeface="Times New Roman" panose="02020603050405020304" pitchFamily="18" charset="0"/>
              </a:rPr>
              <a:t>To reduce </a:t>
            </a:r>
            <a:r>
              <a:rPr lang="en-US" sz="2800" dirty="0" err="1">
                <a:effectLst/>
                <a:latin typeface="Times New Roman" panose="02020603050405020304" pitchFamily="18" charset="0"/>
                <a:ea typeface="Aptos" panose="020B0004020202020204" pitchFamily="34" charset="0"/>
                <a:cs typeface="Times New Roman" panose="02020603050405020304" pitchFamily="18" charset="0"/>
              </a:rPr>
              <a:t>labour</a:t>
            </a:r>
            <a:r>
              <a:rPr lang="en-US" sz="2800" dirty="0">
                <a:effectLst/>
                <a:latin typeface="Times New Roman" panose="02020603050405020304" pitchFamily="18" charset="0"/>
                <a:ea typeface="Aptos" panose="020B0004020202020204" pitchFamily="34" charset="0"/>
                <a:cs typeface="Times New Roman" panose="02020603050405020304" pitchFamily="18" charset="0"/>
              </a:rPr>
              <a:t> turnover </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07000"/>
              </a:lnSpc>
              <a:spcBef>
                <a:spcPts val="0"/>
              </a:spcBef>
              <a:spcAft>
                <a:spcPts val="0"/>
              </a:spcAft>
              <a:buFont typeface="Symbol" panose="05050102010706020507" pitchFamily="18" charset="2"/>
              <a:buChar char=""/>
            </a:pPr>
            <a:r>
              <a:rPr lang="en-US" sz="2800" dirty="0">
                <a:effectLst/>
                <a:latin typeface="Times New Roman" panose="02020603050405020304" pitchFamily="18" charset="0"/>
                <a:ea typeface="Aptos" panose="020B0004020202020204" pitchFamily="34" charset="0"/>
                <a:cs typeface="Times New Roman" panose="02020603050405020304" pitchFamily="18" charset="0"/>
              </a:rPr>
              <a:t>To increase job satisfaction displaying itself in lower </a:t>
            </a:r>
            <a:r>
              <a:rPr lang="en-US" sz="2800" dirty="0" err="1">
                <a:effectLst/>
                <a:latin typeface="Times New Roman" panose="02020603050405020304" pitchFamily="18" charset="0"/>
                <a:ea typeface="Aptos" panose="020B0004020202020204" pitchFamily="34" charset="0"/>
                <a:cs typeface="Times New Roman" panose="02020603050405020304" pitchFamily="18" charset="0"/>
              </a:rPr>
              <a:t>labour</a:t>
            </a:r>
            <a:r>
              <a:rPr lang="en-US" sz="2800" dirty="0">
                <a:effectLst/>
                <a:latin typeface="Times New Roman" panose="02020603050405020304" pitchFamily="18" charset="0"/>
                <a:ea typeface="Aptos" panose="020B0004020202020204" pitchFamily="34" charset="0"/>
                <a:cs typeface="Times New Roman" panose="02020603050405020304" pitchFamily="18" charset="0"/>
              </a:rPr>
              <a:t> turn-over and less absenteeism </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07000"/>
              </a:lnSpc>
              <a:spcBef>
                <a:spcPts val="0"/>
              </a:spcBef>
              <a:spcAft>
                <a:spcPts val="800"/>
              </a:spcAft>
              <a:buFont typeface="Symbol" panose="05050102010706020507" pitchFamily="18" charset="2"/>
              <a:buChar char=""/>
            </a:pPr>
            <a:r>
              <a:rPr lang="en-US" sz="2800" dirty="0">
                <a:effectLst/>
                <a:latin typeface="Times New Roman" panose="02020603050405020304" pitchFamily="18" charset="0"/>
                <a:ea typeface="Aptos" panose="020B0004020202020204" pitchFamily="34" charset="0"/>
                <a:cs typeface="Times New Roman" panose="02020603050405020304" pitchFamily="18" charset="0"/>
              </a:rPr>
              <a:t>To increase efficiency</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1026" name="Picture 2" descr="Free Man Speaking To A Group On Team Building Stock Photo">
            <a:extLst>
              <a:ext uri="{FF2B5EF4-FFF2-40B4-BE49-F238E27FC236}">
                <a16:creationId xmlns:a16="http://schemas.microsoft.com/office/drawing/2014/main" id="{D2551A76-143B-78B4-96D4-19FFB47F74F7}"/>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657302" y="1"/>
            <a:ext cx="3534697" cy="3716594"/>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E22A515-6F04-1D17-BBE3-1C2F8C2AB36B}"/>
              </a:ext>
            </a:extLst>
          </p:cNvPr>
          <p:cNvSpPr txBox="1"/>
          <p:nvPr/>
        </p:nvSpPr>
        <p:spPr>
          <a:xfrm>
            <a:off x="8775290" y="3952568"/>
            <a:ext cx="3416709" cy="430887"/>
          </a:xfrm>
          <a:prstGeom prst="rect">
            <a:avLst/>
          </a:prstGeom>
          <a:noFill/>
        </p:spPr>
        <p:txBody>
          <a:bodyPr wrap="square" rtlCol="0">
            <a:spAutoFit/>
          </a:bodyPr>
          <a:lstStyle/>
          <a:p>
            <a:r>
              <a:rPr lang="en-US" sz="1100" dirty="0"/>
              <a:t>https://www.pexels.com/photo/man-speaking-to-a-group-on-team-building-7551454/</a:t>
            </a:r>
          </a:p>
        </p:txBody>
      </p:sp>
    </p:spTree>
    <p:extLst>
      <p:ext uri="{BB962C8B-B14F-4D97-AF65-F5344CB8AC3E}">
        <p14:creationId xmlns:p14="http://schemas.microsoft.com/office/powerpoint/2010/main" val="4509340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8F7E91-C784-1FC0-1713-5938EF21FEA4}"/>
              </a:ext>
            </a:extLst>
          </p:cNvPr>
          <p:cNvSpPr>
            <a:spLocks noGrp="1"/>
          </p:cNvSpPr>
          <p:nvPr>
            <p:ph type="title"/>
          </p:nvPr>
        </p:nvSpPr>
        <p:spPr>
          <a:xfrm>
            <a:off x="0" y="0"/>
            <a:ext cx="12192000" cy="1091381"/>
          </a:xfrm>
        </p:spPr>
        <p:txBody>
          <a:bodyPr>
            <a:normAutofit/>
          </a:bodyPr>
          <a:lstStyle/>
          <a:p>
            <a:pPr algn="ctr"/>
            <a:r>
              <a:rPr lang="en-US" sz="2800" b="1" dirty="0">
                <a:effectLst/>
                <a:latin typeface="Times New Roman" panose="02020603050405020304" pitchFamily="18" charset="0"/>
                <a:ea typeface="Aptos" panose="020B0004020202020204" pitchFamily="34" charset="0"/>
                <a:cs typeface="Times New Roman" panose="02020603050405020304" pitchFamily="18" charset="0"/>
              </a:rPr>
              <a:t>Advantages of training</a:t>
            </a:r>
            <a:br>
              <a:rPr lang="en-US" sz="28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35E62DA1-A90D-C984-1B00-213E29342552}"/>
              </a:ext>
            </a:extLst>
          </p:cNvPr>
          <p:cNvSpPr>
            <a:spLocks noGrp="1"/>
          </p:cNvSpPr>
          <p:nvPr>
            <p:ph sz="half" idx="1"/>
          </p:nvPr>
        </p:nvSpPr>
        <p:spPr>
          <a:xfrm>
            <a:off x="0" y="988142"/>
            <a:ext cx="6784258" cy="5869858"/>
          </a:xfrm>
        </p:spPr>
        <p:txBody>
          <a:bodyPr/>
          <a:lstStyle/>
          <a:p>
            <a:pPr marL="0" marR="0" indent="0" algn="just">
              <a:lnSpc>
                <a:spcPct val="107000"/>
              </a:lnSpc>
              <a:spcBef>
                <a:spcPts val="0"/>
              </a:spcBef>
              <a:spcAft>
                <a:spcPts val="800"/>
              </a:spcAft>
              <a:buNone/>
            </a:pPr>
            <a:r>
              <a:rPr lang="en-US" sz="2800" dirty="0">
                <a:effectLst/>
                <a:latin typeface="Times New Roman" panose="02020603050405020304" pitchFamily="18" charset="0"/>
                <a:ea typeface="Aptos" panose="020B0004020202020204" pitchFamily="34" charset="0"/>
                <a:cs typeface="Times New Roman" panose="02020603050405020304" pitchFamily="18" charset="0"/>
              </a:rPr>
              <a:t>Leads to improved profitability and/or more positive attitudes toward profits orientation. </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800" dirty="0">
                <a:effectLst/>
                <a:latin typeface="Times New Roman" panose="02020603050405020304" pitchFamily="18" charset="0"/>
                <a:ea typeface="Aptos" panose="020B0004020202020204" pitchFamily="34" charset="0"/>
                <a:cs typeface="Times New Roman" panose="02020603050405020304" pitchFamily="18" charset="0"/>
              </a:rPr>
              <a:t>Improves the job knowledge and skills at all levels of the organization. </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800" dirty="0">
                <a:effectLst/>
                <a:latin typeface="Times New Roman" panose="02020603050405020304" pitchFamily="18" charset="0"/>
                <a:ea typeface="Aptos" panose="020B0004020202020204" pitchFamily="34" charset="0"/>
                <a:cs typeface="Times New Roman" panose="02020603050405020304" pitchFamily="18" charset="0"/>
              </a:rPr>
              <a:t>Improves the morale of the workforce. </a:t>
            </a:r>
          </a:p>
          <a:p>
            <a:pPr marL="0" marR="0" indent="0" algn="just">
              <a:lnSpc>
                <a:spcPct val="107000"/>
              </a:lnSpc>
              <a:spcBef>
                <a:spcPts val="0"/>
              </a:spcBef>
              <a:spcAft>
                <a:spcPts val="800"/>
              </a:spcAft>
              <a:buNone/>
            </a:pPr>
            <a:r>
              <a:rPr lang="en-US" sz="2800" dirty="0">
                <a:effectLst/>
                <a:latin typeface="Times New Roman" panose="02020603050405020304" pitchFamily="18" charset="0"/>
                <a:ea typeface="Aptos" panose="020B0004020202020204" pitchFamily="34" charset="0"/>
                <a:cs typeface="Times New Roman" panose="02020603050405020304" pitchFamily="18" charset="0"/>
              </a:rPr>
              <a:t>Improves the relationship between boss and subordinate. </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800" dirty="0">
                <a:effectLst/>
                <a:latin typeface="Times New Roman" panose="02020603050405020304" pitchFamily="18" charset="0"/>
                <a:ea typeface="Aptos" panose="020B0004020202020204" pitchFamily="34" charset="0"/>
                <a:cs typeface="Times New Roman" panose="02020603050405020304" pitchFamily="18" charset="0"/>
              </a:rPr>
              <a:t>. Aids in organizational development. </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07000"/>
              </a:lnSpc>
              <a:spcBef>
                <a:spcPts val="0"/>
              </a:spcBef>
              <a:spcAft>
                <a:spcPts val="800"/>
              </a:spcAft>
              <a:buNone/>
            </a:pP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EC1ABD08-872C-E61E-7D9E-D3CD12000640}"/>
              </a:ext>
            </a:extLst>
          </p:cNvPr>
          <p:cNvSpPr>
            <a:spLocks noGrp="1"/>
          </p:cNvSpPr>
          <p:nvPr>
            <p:ph sz="half" idx="2"/>
          </p:nvPr>
        </p:nvSpPr>
        <p:spPr>
          <a:xfrm>
            <a:off x="6784258" y="988142"/>
            <a:ext cx="5407742" cy="5869857"/>
          </a:xfrm>
        </p:spPr>
        <p:txBody>
          <a:bodyPr/>
          <a:lstStyle/>
          <a:p>
            <a:pPr marL="0" marR="0" indent="0" algn="just">
              <a:lnSpc>
                <a:spcPct val="107000"/>
              </a:lnSpc>
              <a:spcBef>
                <a:spcPts val="0"/>
              </a:spcBef>
              <a:spcAft>
                <a:spcPts val="800"/>
              </a:spcAft>
              <a:buNone/>
            </a:pPr>
            <a:r>
              <a:rPr lang="en-US" sz="1800" dirty="0">
                <a:effectLst/>
                <a:latin typeface="Times New Roman" panose="02020603050405020304" pitchFamily="18" charset="0"/>
                <a:ea typeface="Aptos" panose="020B0004020202020204" pitchFamily="34" charset="0"/>
                <a:cs typeface="Times New Roman" panose="02020603050405020304" pitchFamily="18" charset="0"/>
              </a:rPr>
              <a:t> </a:t>
            </a:r>
            <a:r>
              <a:rPr lang="en-US" sz="2800" dirty="0">
                <a:effectLst/>
                <a:latin typeface="Times New Roman" panose="02020603050405020304" pitchFamily="18" charset="0"/>
                <a:ea typeface="Aptos" panose="020B0004020202020204" pitchFamily="34" charset="0"/>
                <a:cs typeface="Times New Roman" panose="02020603050405020304" pitchFamily="18" charset="0"/>
              </a:rPr>
              <a:t>Helps people identify with organizational goals.</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800" dirty="0">
                <a:effectLst/>
                <a:latin typeface="Times New Roman" panose="02020603050405020304" pitchFamily="18" charset="0"/>
                <a:ea typeface="Aptos" panose="020B0004020202020204" pitchFamily="34" charset="0"/>
                <a:cs typeface="Times New Roman" panose="02020603050405020304" pitchFamily="18" charset="0"/>
              </a:rPr>
              <a:t> Helps create a better corporate image. </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0" indent="0">
              <a:buNone/>
            </a:pPr>
            <a:r>
              <a:rPr lang="en-US" sz="2800" kern="0" dirty="0">
                <a:effectLst/>
                <a:latin typeface="Times New Roman" panose="02020603050405020304" pitchFamily="18" charset="0"/>
                <a:ea typeface="Aptos" panose="020B0004020202020204" pitchFamily="34" charset="0"/>
              </a:rPr>
              <a:t>Fasters authentically, openness and trust</a:t>
            </a:r>
            <a:endParaRPr lang="en-US" sz="2800" dirty="0"/>
          </a:p>
        </p:txBody>
      </p:sp>
    </p:spTree>
    <p:extLst>
      <p:ext uri="{BB962C8B-B14F-4D97-AF65-F5344CB8AC3E}">
        <p14:creationId xmlns:p14="http://schemas.microsoft.com/office/powerpoint/2010/main" val="28629423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DC4F90-04DC-FDCD-CA0E-C19658BB3906}"/>
              </a:ext>
            </a:extLst>
          </p:cNvPr>
          <p:cNvSpPr>
            <a:spLocks noGrp="1"/>
          </p:cNvSpPr>
          <p:nvPr>
            <p:ph type="title"/>
          </p:nvPr>
        </p:nvSpPr>
        <p:spPr>
          <a:xfrm>
            <a:off x="0" y="0"/>
            <a:ext cx="12192000" cy="1061884"/>
          </a:xfrm>
        </p:spPr>
        <p:txBody>
          <a:bodyPr/>
          <a:lstStyle/>
          <a:p>
            <a:pPr algn="ctr"/>
            <a:r>
              <a:rPr lang="en-US" sz="3600" b="1" dirty="0">
                <a:effectLst/>
                <a:latin typeface="Times New Roman" panose="02020603050405020304" pitchFamily="18" charset="0"/>
                <a:ea typeface="Aptos" panose="020B0004020202020204" pitchFamily="34" charset="0"/>
                <a:cs typeface="Times New Roman" panose="02020603050405020304" pitchFamily="18" charset="0"/>
              </a:rPr>
              <a:t>Advantages of training</a:t>
            </a:r>
            <a:endParaRPr lang="en-US" dirty="0"/>
          </a:p>
        </p:txBody>
      </p:sp>
      <p:sp>
        <p:nvSpPr>
          <p:cNvPr id="3" name="Content Placeholder 2">
            <a:extLst>
              <a:ext uri="{FF2B5EF4-FFF2-40B4-BE49-F238E27FC236}">
                <a16:creationId xmlns:a16="http://schemas.microsoft.com/office/drawing/2014/main" id="{ECEEECAD-A294-2151-2540-E39CF6E0F0E4}"/>
              </a:ext>
            </a:extLst>
          </p:cNvPr>
          <p:cNvSpPr>
            <a:spLocks noGrp="1"/>
          </p:cNvSpPr>
          <p:nvPr>
            <p:ph idx="1"/>
          </p:nvPr>
        </p:nvSpPr>
        <p:spPr>
          <a:xfrm>
            <a:off x="0" y="1061884"/>
            <a:ext cx="12192000" cy="5796115"/>
          </a:xfrm>
        </p:spPr>
        <p:txBody>
          <a:bodyPr/>
          <a:lstStyle/>
          <a:p>
            <a:pPr marL="0" marR="0" algn="just">
              <a:lnSpc>
                <a:spcPct val="107000"/>
              </a:lnSpc>
              <a:spcBef>
                <a:spcPts val="0"/>
              </a:spcBef>
              <a:spcAft>
                <a:spcPts val="800"/>
              </a:spcAft>
            </a:pPr>
            <a:r>
              <a:rPr lang="en-US" sz="2800" dirty="0">
                <a:effectLst/>
                <a:latin typeface="Times New Roman" panose="02020603050405020304" pitchFamily="18" charset="0"/>
                <a:ea typeface="Aptos" panose="020B0004020202020204" pitchFamily="34" charset="0"/>
                <a:cs typeface="Times New Roman" panose="02020603050405020304" pitchFamily="18" charset="0"/>
              </a:rPr>
              <a:t>Helps prepare guidelines for work. </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07000"/>
              </a:lnSpc>
              <a:spcBef>
                <a:spcPts val="0"/>
              </a:spcBef>
              <a:spcAft>
                <a:spcPts val="800"/>
              </a:spcAft>
            </a:pPr>
            <a:r>
              <a:rPr lang="en-US" sz="2800" dirty="0">
                <a:effectLst/>
                <a:latin typeface="Times New Roman" panose="02020603050405020304" pitchFamily="18" charset="0"/>
                <a:ea typeface="Aptos" panose="020B0004020202020204" pitchFamily="34" charset="0"/>
                <a:cs typeface="Times New Roman" panose="02020603050405020304" pitchFamily="18" charset="0"/>
              </a:rPr>
              <a:t> Aids in understanding and carrying out organizational policies. </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07000"/>
              </a:lnSpc>
              <a:spcBef>
                <a:spcPts val="0"/>
              </a:spcBef>
              <a:spcAft>
                <a:spcPts val="800"/>
              </a:spcAft>
            </a:pPr>
            <a:r>
              <a:rPr lang="en-US" sz="2800" dirty="0">
                <a:effectLst/>
                <a:latin typeface="Times New Roman" panose="02020603050405020304" pitchFamily="18" charset="0"/>
                <a:ea typeface="Aptos" panose="020B0004020202020204" pitchFamily="34" charset="0"/>
                <a:cs typeface="Times New Roman" panose="02020603050405020304" pitchFamily="18" charset="0"/>
              </a:rPr>
              <a:t>Provides information for future needs in all areas of the organization. </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07000"/>
              </a:lnSpc>
              <a:spcBef>
                <a:spcPts val="0"/>
              </a:spcBef>
              <a:spcAft>
                <a:spcPts val="800"/>
              </a:spcAft>
            </a:pPr>
            <a:r>
              <a:rPr lang="en-US" sz="2800" dirty="0">
                <a:effectLst/>
                <a:latin typeface="Times New Roman" panose="02020603050405020304" pitchFamily="18" charset="0"/>
                <a:ea typeface="Aptos" panose="020B0004020202020204" pitchFamily="34" charset="0"/>
                <a:cs typeface="Times New Roman" panose="02020603050405020304" pitchFamily="18" charset="0"/>
              </a:rPr>
              <a:t> Organization gets more effective decision-making and problem solving. </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07000"/>
              </a:lnSpc>
              <a:spcBef>
                <a:spcPts val="0"/>
              </a:spcBef>
              <a:spcAft>
                <a:spcPts val="800"/>
              </a:spcAft>
            </a:pPr>
            <a:r>
              <a:rPr lang="en-US" sz="2800" dirty="0">
                <a:effectLst/>
                <a:latin typeface="Times New Roman" panose="02020603050405020304" pitchFamily="18" charset="0"/>
                <a:ea typeface="Aptos" panose="020B0004020202020204" pitchFamily="34" charset="0"/>
                <a:cs typeface="Times New Roman" panose="02020603050405020304" pitchFamily="18" charset="0"/>
              </a:rPr>
              <a:t>Aids in development for promotion from within. </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2310256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731E34-2EB1-38E7-28DE-1125ACD02632}"/>
              </a:ext>
            </a:extLst>
          </p:cNvPr>
          <p:cNvSpPr>
            <a:spLocks noGrp="1"/>
          </p:cNvSpPr>
          <p:nvPr>
            <p:ph type="title"/>
          </p:nvPr>
        </p:nvSpPr>
        <p:spPr>
          <a:xfrm>
            <a:off x="1" y="0"/>
            <a:ext cx="12300154" cy="1297858"/>
          </a:xfrm>
        </p:spPr>
        <p:txBody>
          <a:bodyPr/>
          <a:lstStyle/>
          <a:p>
            <a:pPr algn="ctr"/>
            <a:r>
              <a:rPr lang="en-US" sz="3600" b="1" dirty="0">
                <a:effectLst/>
                <a:latin typeface="Times New Roman" panose="02020603050405020304" pitchFamily="18" charset="0"/>
                <a:ea typeface="Aptos" panose="020B0004020202020204" pitchFamily="34" charset="0"/>
                <a:cs typeface="Times New Roman" panose="02020603050405020304" pitchFamily="18" charset="0"/>
              </a:rPr>
              <a:t>Advantages of training</a:t>
            </a:r>
            <a:endParaRPr lang="en-US" dirty="0"/>
          </a:p>
        </p:txBody>
      </p:sp>
      <p:sp>
        <p:nvSpPr>
          <p:cNvPr id="3" name="Content Placeholder 2">
            <a:extLst>
              <a:ext uri="{FF2B5EF4-FFF2-40B4-BE49-F238E27FC236}">
                <a16:creationId xmlns:a16="http://schemas.microsoft.com/office/drawing/2014/main" id="{787342E9-6912-808F-3571-8D18A620FEEB}"/>
              </a:ext>
            </a:extLst>
          </p:cNvPr>
          <p:cNvSpPr>
            <a:spLocks noGrp="1"/>
          </p:cNvSpPr>
          <p:nvPr>
            <p:ph idx="1"/>
          </p:nvPr>
        </p:nvSpPr>
        <p:spPr>
          <a:xfrm>
            <a:off x="-108155" y="1047135"/>
            <a:ext cx="12300153" cy="5810865"/>
          </a:xfrm>
        </p:spPr>
        <p:txBody>
          <a:bodyPr/>
          <a:lstStyle/>
          <a:p>
            <a:pPr marL="0" marR="0" algn="just">
              <a:lnSpc>
                <a:spcPct val="107000"/>
              </a:lnSpc>
              <a:spcBef>
                <a:spcPts val="0"/>
              </a:spcBef>
              <a:spcAft>
                <a:spcPts val="800"/>
              </a:spcAft>
            </a:pPr>
            <a:r>
              <a:rPr lang="en-US" sz="2800" dirty="0">
                <a:effectLst/>
                <a:latin typeface="Times New Roman" panose="02020603050405020304" pitchFamily="18" charset="0"/>
                <a:ea typeface="Aptos" panose="020B0004020202020204" pitchFamily="34" charset="0"/>
                <a:cs typeface="Times New Roman" panose="02020603050405020304" pitchFamily="18" charset="0"/>
              </a:rPr>
              <a:t>Aids in developing leadership skill, motivation, loyalty, better attitudes, and other aspects that successful workers and managers usually display. </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07000"/>
              </a:lnSpc>
              <a:spcBef>
                <a:spcPts val="0"/>
              </a:spcBef>
              <a:spcAft>
                <a:spcPts val="800"/>
              </a:spcAft>
            </a:pPr>
            <a:r>
              <a:rPr lang="en-US" sz="2800" dirty="0">
                <a:effectLst/>
                <a:latin typeface="Times New Roman" panose="02020603050405020304" pitchFamily="18" charset="0"/>
                <a:ea typeface="Aptos" panose="020B0004020202020204" pitchFamily="34" charset="0"/>
                <a:cs typeface="Times New Roman" panose="02020603050405020304" pitchFamily="18" charset="0"/>
              </a:rPr>
              <a:t>Aids in increasing productivity and/or quality of work. </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07000"/>
              </a:lnSpc>
              <a:spcBef>
                <a:spcPts val="0"/>
              </a:spcBef>
              <a:spcAft>
                <a:spcPts val="800"/>
              </a:spcAft>
            </a:pPr>
            <a:r>
              <a:rPr lang="en-US" sz="2800" dirty="0">
                <a:effectLst/>
                <a:latin typeface="Times New Roman" panose="02020603050405020304" pitchFamily="18" charset="0"/>
                <a:ea typeface="Aptos" panose="020B0004020202020204" pitchFamily="34" charset="0"/>
                <a:cs typeface="Times New Roman" panose="02020603050405020304" pitchFamily="18" charset="0"/>
              </a:rPr>
              <a:t>Helps keep costs down in many areas, e.g. production, personnel. Administration, etc. </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07000"/>
              </a:lnSpc>
              <a:spcBef>
                <a:spcPts val="0"/>
              </a:spcBef>
              <a:spcAft>
                <a:spcPts val="800"/>
              </a:spcAft>
            </a:pPr>
            <a:r>
              <a:rPr lang="en-US" sz="2800" dirty="0">
                <a:effectLst/>
                <a:latin typeface="Times New Roman" panose="02020603050405020304" pitchFamily="18" charset="0"/>
                <a:ea typeface="Aptos" panose="020B0004020202020204" pitchFamily="34" charset="0"/>
                <a:cs typeface="Times New Roman" panose="02020603050405020304" pitchFamily="18" charset="0"/>
              </a:rPr>
              <a:t>Develops a sense of responsibility to the organization for being competent and knowledgeable. </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0444840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CAE960-FCDC-9963-7FCD-D19578E5FC71}"/>
              </a:ext>
            </a:extLst>
          </p:cNvPr>
          <p:cNvSpPr>
            <a:spLocks noGrp="1"/>
          </p:cNvSpPr>
          <p:nvPr>
            <p:ph type="title"/>
          </p:nvPr>
        </p:nvSpPr>
        <p:spPr>
          <a:xfrm>
            <a:off x="0" y="0"/>
            <a:ext cx="12192000" cy="1017639"/>
          </a:xfrm>
        </p:spPr>
        <p:txBody>
          <a:bodyPr/>
          <a:lstStyle/>
          <a:p>
            <a:pPr algn="ctr"/>
            <a:r>
              <a:rPr lang="en-US" sz="3600" b="1" dirty="0">
                <a:effectLst/>
                <a:latin typeface="Times New Roman" panose="02020603050405020304" pitchFamily="18" charset="0"/>
                <a:ea typeface="Aptos" panose="020B0004020202020204" pitchFamily="34" charset="0"/>
                <a:cs typeface="Times New Roman" panose="02020603050405020304" pitchFamily="18" charset="0"/>
              </a:rPr>
              <a:t>Advantages of training</a:t>
            </a:r>
            <a:endParaRPr lang="en-US" dirty="0"/>
          </a:p>
        </p:txBody>
      </p:sp>
      <p:sp>
        <p:nvSpPr>
          <p:cNvPr id="3" name="Content Placeholder 2">
            <a:extLst>
              <a:ext uri="{FF2B5EF4-FFF2-40B4-BE49-F238E27FC236}">
                <a16:creationId xmlns:a16="http://schemas.microsoft.com/office/drawing/2014/main" id="{631916AA-6701-CA47-55BF-6B686DBA8552}"/>
              </a:ext>
            </a:extLst>
          </p:cNvPr>
          <p:cNvSpPr>
            <a:spLocks noGrp="1"/>
          </p:cNvSpPr>
          <p:nvPr>
            <p:ph sz="half" idx="1"/>
          </p:nvPr>
        </p:nvSpPr>
        <p:spPr>
          <a:xfrm>
            <a:off x="0" y="884902"/>
            <a:ext cx="8303342" cy="5973097"/>
          </a:xfrm>
        </p:spPr>
        <p:txBody>
          <a:bodyPr/>
          <a:lstStyle/>
          <a:p>
            <a:pPr marL="0" marR="0" algn="just">
              <a:lnSpc>
                <a:spcPct val="107000"/>
              </a:lnSpc>
              <a:spcBef>
                <a:spcPts val="0"/>
              </a:spcBef>
              <a:spcAft>
                <a:spcPts val="800"/>
              </a:spcAft>
            </a:pPr>
            <a:r>
              <a:rPr lang="en-US" sz="2800" dirty="0">
                <a:effectLst/>
                <a:latin typeface="Times New Roman" panose="02020603050405020304" pitchFamily="18" charset="0"/>
                <a:ea typeface="Aptos" panose="020B0004020202020204" pitchFamily="34" charset="0"/>
                <a:cs typeface="Times New Roman" panose="02020603050405020304" pitchFamily="18" charset="0"/>
              </a:rPr>
              <a:t>Improves labor-management relations. </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07000"/>
              </a:lnSpc>
              <a:spcBef>
                <a:spcPts val="0"/>
              </a:spcBef>
              <a:spcAft>
                <a:spcPts val="800"/>
              </a:spcAft>
            </a:pPr>
            <a:r>
              <a:rPr lang="en-US" sz="2800" dirty="0">
                <a:effectLst/>
                <a:latin typeface="Times New Roman" panose="02020603050405020304" pitchFamily="18" charset="0"/>
                <a:ea typeface="Aptos" panose="020B0004020202020204" pitchFamily="34" charset="0"/>
                <a:cs typeface="Times New Roman" panose="02020603050405020304" pitchFamily="18" charset="0"/>
              </a:rPr>
              <a:t>Reduces outside consulting costs by utilizing competent internal consulting. </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2050" name="Picture 2" descr="Free Man And Woman Pulling A Rope Stock Photo">
            <a:extLst>
              <a:ext uri="{FF2B5EF4-FFF2-40B4-BE49-F238E27FC236}">
                <a16:creationId xmlns:a16="http://schemas.microsoft.com/office/drawing/2014/main" id="{907320EE-2DA2-10AB-FE8D-C89F71CBCA3F}"/>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303342" y="1"/>
            <a:ext cx="3888658" cy="389357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4ADA55B-E62B-BEF9-2B65-03E758420382}"/>
              </a:ext>
            </a:extLst>
          </p:cNvPr>
          <p:cNvSpPr txBox="1"/>
          <p:nvPr/>
        </p:nvSpPr>
        <p:spPr>
          <a:xfrm>
            <a:off x="8303342" y="4085303"/>
            <a:ext cx="3888657" cy="430887"/>
          </a:xfrm>
          <a:prstGeom prst="rect">
            <a:avLst/>
          </a:prstGeom>
          <a:noFill/>
        </p:spPr>
        <p:txBody>
          <a:bodyPr wrap="square" rtlCol="0">
            <a:spAutoFit/>
          </a:bodyPr>
          <a:lstStyle/>
          <a:p>
            <a:r>
              <a:rPr lang="en-US" sz="1100" dirty="0"/>
              <a:t>https://www.pexels.com/photo/man-and-woman-pulling-a-rope-7551734/</a:t>
            </a:r>
          </a:p>
        </p:txBody>
      </p:sp>
    </p:spTree>
    <p:extLst>
      <p:ext uri="{BB962C8B-B14F-4D97-AF65-F5344CB8AC3E}">
        <p14:creationId xmlns:p14="http://schemas.microsoft.com/office/powerpoint/2010/main" val="162760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3B106F-3587-7091-0F33-6DAC0585E62E}"/>
              </a:ext>
            </a:extLst>
          </p:cNvPr>
          <p:cNvSpPr>
            <a:spLocks noGrp="1"/>
          </p:cNvSpPr>
          <p:nvPr>
            <p:ph type="title"/>
          </p:nvPr>
        </p:nvSpPr>
        <p:spPr>
          <a:xfrm>
            <a:off x="0" y="0"/>
            <a:ext cx="12192000" cy="1930400"/>
          </a:xfrm>
        </p:spPr>
        <p:txBody>
          <a:bodyPr>
            <a:normAutofit/>
          </a:bodyPr>
          <a:lstStyle/>
          <a:p>
            <a:pPr algn="ctr"/>
            <a:r>
              <a:rPr lang="en-US" sz="2800" b="1" dirty="0">
                <a:effectLst/>
                <a:latin typeface="Times New Roman" panose="02020603050405020304" pitchFamily="18" charset="0"/>
                <a:ea typeface="Aptos" panose="020B0004020202020204" pitchFamily="34" charset="0"/>
                <a:cs typeface="Times New Roman" panose="02020603050405020304" pitchFamily="18" charset="0"/>
              </a:rPr>
              <a:t>Disadvantages of training</a:t>
            </a:r>
            <a:r>
              <a:rPr lang="en-US" sz="2800" dirty="0">
                <a:effectLst/>
                <a:latin typeface="Times New Roman" panose="02020603050405020304" pitchFamily="18" charset="0"/>
                <a:ea typeface="Aptos" panose="020B0004020202020204" pitchFamily="34" charset="0"/>
                <a:cs typeface="Times New Roman" panose="02020603050405020304" pitchFamily="18" charset="0"/>
              </a:rPr>
              <a:t> </a:t>
            </a:r>
            <a:br>
              <a:rPr lang="en-US" sz="28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12ACFCD5-8D7B-CE3F-873F-A2E0FB2064C5}"/>
              </a:ext>
            </a:extLst>
          </p:cNvPr>
          <p:cNvSpPr>
            <a:spLocks noGrp="1"/>
          </p:cNvSpPr>
          <p:nvPr>
            <p:ph idx="1"/>
          </p:nvPr>
        </p:nvSpPr>
        <p:spPr>
          <a:xfrm>
            <a:off x="0" y="619432"/>
            <a:ext cx="12192000" cy="6238569"/>
          </a:xfrm>
        </p:spPr>
        <p:txBody>
          <a:bodyPr/>
          <a:lstStyle/>
          <a:p>
            <a:pPr marL="0" marR="0" algn="just">
              <a:lnSpc>
                <a:spcPct val="107000"/>
              </a:lnSpc>
              <a:spcBef>
                <a:spcPts val="0"/>
              </a:spcBef>
              <a:spcAft>
                <a:spcPts val="800"/>
              </a:spcAft>
            </a:pPr>
            <a:r>
              <a:rPr lang="en-US" sz="2800" dirty="0">
                <a:effectLst/>
                <a:latin typeface="Times New Roman" panose="02020603050405020304" pitchFamily="18" charset="0"/>
                <a:ea typeface="Aptos" panose="020B0004020202020204" pitchFamily="34" charset="0"/>
                <a:cs typeface="Times New Roman" panose="02020603050405020304" pitchFamily="18" charset="0"/>
              </a:rPr>
              <a:t>Can be a financial drain on resources; expensive development and testing, expensive to operate? </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07000"/>
              </a:lnSpc>
              <a:spcBef>
                <a:spcPts val="0"/>
              </a:spcBef>
              <a:spcAft>
                <a:spcPts val="800"/>
              </a:spcAft>
            </a:pPr>
            <a:r>
              <a:rPr lang="en-US" sz="2800" dirty="0">
                <a:effectLst/>
                <a:latin typeface="Times New Roman" panose="02020603050405020304" pitchFamily="18" charset="0"/>
                <a:ea typeface="Aptos" panose="020B0004020202020204" pitchFamily="34" charset="0"/>
                <a:cs typeface="Times New Roman" panose="02020603050405020304" pitchFamily="18" charset="0"/>
              </a:rPr>
              <a:t>Often takes people away from their job for varying periods of time; </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07000"/>
              </a:lnSpc>
              <a:spcBef>
                <a:spcPts val="0"/>
              </a:spcBef>
              <a:spcAft>
                <a:spcPts val="800"/>
              </a:spcAft>
            </a:pPr>
            <a:r>
              <a:rPr lang="en-US" sz="2800" dirty="0">
                <a:effectLst/>
                <a:latin typeface="Times New Roman" panose="02020603050405020304" pitchFamily="18" charset="0"/>
                <a:ea typeface="Aptos" panose="020B0004020202020204" pitchFamily="34" charset="0"/>
                <a:cs typeface="Times New Roman" panose="02020603050405020304" pitchFamily="18" charset="0"/>
              </a:rPr>
              <a:t>Equips staff to leave for a better job </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07000"/>
              </a:lnSpc>
              <a:spcBef>
                <a:spcPts val="0"/>
              </a:spcBef>
              <a:spcAft>
                <a:spcPts val="800"/>
              </a:spcAft>
            </a:pPr>
            <a:r>
              <a:rPr lang="en-US" sz="2800" dirty="0">
                <a:effectLst/>
                <a:latin typeface="Times New Roman" panose="02020603050405020304" pitchFamily="18" charset="0"/>
                <a:ea typeface="Aptos" panose="020B0004020202020204" pitchFamily="34" charset="0"/>
                <a:cs typeface="Times New Roman" panose="02020603050405020304" pitchFamily="18" charset="0"/>
              </a:rPr>
              <a:t>Bad habits passed on </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07000"/>
              </a:lnSpc>
              <a:spcBef>
                <a:spcPts val="0"/>
              </a:spcBef>
              <a:spcAft>
                <a:spcPts val="800"/>
              </a:spcAft>
            </a:pPr>
            <a:r>
              <a:rPr lang="en-US" sz="2800" dirty="0">
                <a:effectLst/>
                <a:latin typeface="Times New Roman" panose="02020603050405020304" pitchFamily="18" charset="0"/>
                <a:ea typeface="Aptos" panose="020B0004020202020204" pitchFamily="34" charset="0"/>
                <a:cs typeface="Times New Roman" panose="02020603050405020304" pitchFamily="18" charset="0"/>
              </a:rPr>
              <a:t>Narrow experience</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285171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9684E1-F71A-D704-AA01-EE7B37998730}"/>
              </a:ext>
            </a:extLst>
          </p:cNvPr>
          <p:cNvSpPr>
            <a:spLocks noGrp="1"/>
          </p:cNvSpPr>
          <p:nvPr>
            <p:ph type="title"/>
          </p:nvPr>
        </p:nvSpPr>
        <p:spPr>
          <a:xfrm>
            <a:off x="-1" y="0"/>
            <a:ext cx="12477135" cy="1930400"/>
          </a:xfrm>
        </p:spPr>
        <p:txBody>
          <a:bodyPr>
            <a:normAutofit/>
          </a:bodyPr>
          <a:lstStyle/>
          <a:p>
            <a:pPr algn="ctr"/>
            <a:r>
              <a:rPr lang="en-US" sz="2800" b="1" dirty="0">
                <a:effectLst/>
                <a:latin typeface="Times New Roman" panose="02020603050405020304" pitchFamily="18" charset="0"/>
                <a:ea typeface="Aptos" panose="020B0004020202020204" pitchFamily="34" charset="0"/>
                <a:cs typeface="Times New Roman" panose="02020603050405020304" pitchFamily="18" charset="0"/>
              </a:rPr>
              <a:t>ORGANIZATIONAL CHARACTERISTICS THAT INFLUENCE TRAINING</a:t>
            </a:r>
            <a:br>
              <a:rPr lang="en-US" sz="28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D30FA0E3-02B5-34BA-9293-7DE1CDEB2453}"/>
              </a:ext>
            </a:extLst>
          </p:cNvPr>
          <p:cNvSpPr>
            <a:spLocks noGrp="1"/>
          </p:cNvSpPr>
          <p:nvPr>
            <p:ph idx="1"/>
          </p:nvPr>
        </p:nvSpPr>
        <p:spPr>
          <a:xfrm>
            <a:off x="-1" y="560439"/>
            <a:ext cx="12064181" cy="6297561"/>
          </a:xfrm>
        </p:spPr>
        <p:txBody>
          <a:bodyPr/>
          <a:lstStyle/>
          <a:p>
            <a:pPr marL="0" marR="0" algn="just">
              <a:lnSpc>
                <a:spcPct val="107000"/>
              </a:lnSpc>
              <a:spcBef>
                <a:spcPts val="0"/>
              </a:spcBef>
              <a:spcAft>
                <a:spcPts val="800"/>
              </a:spcAft>
            </a:pPr>
            <a:r>
              <a:rPr lang="en-US" sz="2800" b="1" dirty="0">
                <a:effectLst/>
                <a:latin typeface="Times New Roman" panose="02020603050405020304" pitchFamily="18" charset="0"/>
                <a:ea typeface="Aptos" panose="020B0004020202020204" pitchFamily="34" charset="0"/>
                <a:cs typeface="Times New Roman" panose="02020603050405020304" pitchFamily="18" charset="0"/>
              </a:rPr>
              <a:t>Top Management Support The CEO</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07000"/>
              </a:lnSpc>
              <a:spcBef>
                <a:spcPts val="0"/>
              </a:spcBef>
              <a:spcAft>
                <a:spcPts val="800"/>
              </a:spcAft>
            </a:pPr>
            <a:r>
              <a:rPr lang="en-US" sz="2800" dirty="0">
                <a:effectLst/>
                <a:latin typeface="Times New Roman" panose="02020603050405020304" pitchFamily="18" charset="0"/>
                <a:ea typeface="Aptos" panose="020B0004020202020204" pitchFamily="34" charset="0"/>
                <a:cs typeface="Times New Roman" panose="02020603050405020304" pitchFamily="18" charset="0"/>
              </a:rPr>
              <a:t>The top manager in the company, plays a key role in determining the importance of training and learning in the company. The CEO is responsible for:</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07000"/>
              </a:lnSpc>
              <a:spcBef>
                <a:spcPts val="0"/>
              </a:spcBef>
              <a:spcAft>
                <a:spcPts val="800"/>
              </a:spcAft>
            </a:pPr>
            <a:r>
              <a:rPr lang="en-US" sz="2800" dirty="0">
                <a:effectLst/>
                <a:latin typeface="Times New Roman" panose="02020603050405020304" pitchFamily="18" charset="0"/>
                <a:ea typeface="Aptos" panose="020B0004020202020204" pitchFamily="34" charset="0"/>
                <a:cs typeface="Times New Roman" panose="02020603050405020304" pitchFamily="18" charset="0"/>
              </a:rPr>
              <a:t> • A clear direction for learning (vision). </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07000"/>
              </a:lnSpc>
              <a:spcBef>
                <a:spcPts val="0"/>
              </a:spcBef>
              <a:spcAft>
                <a:spcPts val="800"/>
              </a:spcAft>
            </a:pPr>
            <a:r>
              <a:rPr lang="en-US" sz="2800" dirty="0">
                <a:effectLst/>
                <a:latin typeface="Times New Roman" panose="02020603050405020304" pitchFamily="18" charset="0"/>
                <a:ea typeface="Aptos" panose="020B0004020202020204" pitchFamily="34" charset="0"/>
                <a:cs typeface="Times New Roman" panose="02020603050405020304" pitchFamily="18" charset="0"/>
              </a:rPr>
              <a:t>• Encouragement, resources, and commitment for strategic learning (sponsor).</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07000"/>
              </a:lnSpc>
              <a:spcBef>
                <a:spcPts val="0"/>
              </a:spcBef>
              <a:spcAft>
                <a:spcPts val="800"/>
              </a:spcAft>
            </a:pPr>
            <a:r>
              <a:rPr lang="en-US" sz="2800" dirty="0">
                <a:effectLst/>
                <a:latin typeface="Times New Roman" panose="02020603050405020304" pitchFamily="18" charset="0"/>
                <a:ea typeface="Aptos" panose="020B0004020202020204" pitchFamily="34" charset="0"/>
                <a:cs typeface="Times New Roman" panose="02020603050405020304" pitchFamily="18" charset="0"/>
              </a:rPr>
              <a:t> • Taking an active role in governing learning, including reviewing goals and objectives and providing insight on how to measure training effectiveness (governor).</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4068402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1F4EF2-815F-4B75-777A-EBBDDFC131EE}"/>
              </a:ext>
            </a:extLst>
          </p:cNvPr>
          <p:cNvSpPr>
            <a:spLocks noGrp="1"/>
          </p:cNvSpPr>
          <p:nvPr>
            <p:ph type="title"/>
          </p:nvPr>
        </p:nvSpPr>
        <p:spPr>
          <a:xfrm>
            <a:off x="0" y="0"/>
            <a:ext cx="12192000" cy="1283110"/>
          </a:xfrm>
        </p:spPr>
        <p:txBody>
          <a:bodyPr>
            <a:normAutofit/>
          </a:bodyPr>
          <a:lstStyle/>
          <a:p>
            <a:r>
              <a:rPr lang="en-US" sz="2800" b="1" dirty="0">
                <a:effectLst/>
                <a:latin typeface="Times New Roman" panose="02020603050405020304" pitchFamily="18" charset="0"/>
                <a:ea typeface="Aptos" panose="020B0004020202020204" pitchFamily="34" charset="0"/>
                <a:cs typeface="Times New Roman" panose="02020603050405020304" pitchFamily="18" charset="0"/>
              </a:rPr>
              <a:t>ORGANIZATIONAL CHARACTERISTICS THAT INFLUENCE TRAINING</a:t>
            </a:r>
            <a:br>
              <a:rPr lang="en-US" sz="28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70509F0E-3E12-30EB-D0F6-734090EDFD64}"/>
              </a:ext>
            </a:extLst>
          </p:cNvPr>
          <p:cNvSpPr>
            <a:spLocks noGrp="1"/>
          </p:cNvSpPr>
          <p:nvPr>
            <p:ph sz="half" idx="1"/>
          </p:nvPr>
        </p:nvSpPr>
        <p:spPr>
          <a:xfrm>
            <a:off x="0" y="663678"/>
            <a:ext cx="6563032" cy="6194322"/>
          </a:xfrm>
        </p:spPr>
        <p:txBody>
          <a:bodyPr>
            <a:normAutofit/>
          </a:bodyPr>
          <a:lstStyle/>
          <a:p>
            <a:pPr algn="just"/>
            <a:r>
              <a:rPr lang="en-US" sz="2800" b="1" kern="0" dirty="0">
                <a:effectLst/>
                <a:latin typeface="Times New Roman" panose="02020603050405020304" pitchFamily="18" charset="0"/>
                <a:ea typeface="Aptos" panose="020B0004020202020204" pitchFamily="34" charset="0"/>
              </a:rPr>
              <a:t>Integration of Business Units -</a:t>
            </a:r>
            <a:r>
              <a:rPr lang="en-US" sz="2800" kern="0" dirty="0">
                <a:effectLst/>
                <a:latin typeface="Times New Roman" panose="02020603050405020304" pitchFamily="18" charset="0"/>
                <a:ea typeface="Aptos" panose="020B0004020202020204" pitchFamily="34" charset="0"/>
              </a:rPr>
              <a:t>The degree to which a company’s units or businesses are integrated affects the kind of training that takes place. In a highly integrated business, employees need to understand other units, services, and products in the company</a:t>
            </a:r>
            <a:endParaRPr lang="en-US" sz="2800" dirty="0"/>
          </a:p>
        </p:txBody>
      </p:sp>
      <p:sp>
        <p:nvSpPr>
          <p:cNvPr id="4" name="Content Placeholder 3">
            <a:extLst>
              <a:ext uri="{FF2B5EF4-FFF2-40B4-BE49-F238E27FC236}">
                <a16:creationId xmlns:a16="http://schemas.microsoft.com/office/drawing/2014/main" id="{61E89945-85D0-0B42-0DA6-8F9B1C822E7C}"/>
              </a:ext>
            </a:extLst>
          </p:cNvPr>
          <p:cNvSpPr>
            <a:spLocks noGrp="1"/>
          </p:cNvSpPr>
          <p:nvPr>
            <p:ph sz="half" idx="2"/>
          </p:nvPr>
        </p:nvSpPr>
        <p:spPr>
          <a:xfrm>
            <a:off x="6858000" y="663679"/>
            <a:ext cx="5334000" cy="6194322"/>
          </a:xfrm>
        </p:spPr>
        <p:txBody>
          <a:bodyPr/>
          <a:lstStyle/>
          <a:p>
            <a:pPr algn="just"/>
            <a:r>
              <a:rPr lang="en-US" sz="2800" b="1" dirty="0">
                <a:effectLst/>
                <a:latin typeface="Times New Roman" panose="02020603050405020304" pitchFamily="18" charset="0"/>
                <a:ea typeface="Aptos" panose="020B0004020202020204" pitchFamily="34" charset="0"/>
                <a:cs typeface="Times New Roman" panose="02020603050405020304" pitchFamily="18" charset="0"/>
              </a:rPr>
              <a:t>Global presence </a:t>
            </a:r>
            <a:r>
              <a:rPr lang="en-US" sz="2800" dirty="0">
                <a:effectLst/>
                <a:latin typeface="Times New Roman" panose="02020603050405020304" pitchFamily="18" charset="0"/>
                <a:ea typeface="Aptos" panose="020B0004020202020204" pitchFamily="34" charset="0"/>
                <a:cs typeface="Times New Roman" panose="02020603050405020304" pitchFamily="18" charset="0"/>
              </a:rPr>
              <a:t>.For companies with global operations, training is used to prepare employees for temporary or long-term overseas assignments.</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4878038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A81659-E1FD-331E-18E9-D500E0144908}"/>
              </a:ext>
            </a:extLst>
          </p:cNvPr>
          <p:cNvSpPr>
            <a:spLocks noGrp="1"/>
          </p:cNvSpPr>
          <p:nvPr>
            <p:ph type="title"/>
          </p:nvPr>
        </p:nvSpPr>
        <p:spPr>
          <a:xfrm>
            <a:off x="-117987" y="0"/>
            <a:ext cx="12418141" cy="1194619"/>
          </a:xfrm>
        </p:spPr>
        <p:txBody>
          <a:bodyPr>
            <a:normAutofit/>
          </a:bodyPr>
          <a:lstStyle/>
          <a:p>
            <a:r>
              <a:rPr lang="en-US" sz="2800" b="1" dirty="0">
                <a:effectLst/>
                <a:latin typeface="Times New Roman" panose="02020603050405020304" pitchFamily="18" charset="0"/>
                <a:ea typeface="Aptos" panose="020B0004020202020204" pitchFamily="34" charset="0"/>
                <a:cs typeface="Times New Roman" panose="02020603050405020304" pitchFamily="18" charset="0"/>
              </a:rPr>
              <a:t>ORGANIZATIONAL CHARACTERISTICS THAT INFLUENCE TRAINING</a:t>
            </a:r>
            <a:endParaRPr lang="en-US" sz="2800" dirty="0"/>
          </a:p>
        </p:txBody>
      </p:sp>
      <p:sp>
        <p:nvSpPr>
          <p:cNvPr id="3" name="Content Placeholder 2">
            <a:extLst>
              <a:ext uri="{FF2B5EF4-FFF2-40B4-BE49-F238E27FC236}">
                <a16:creationId xmlns:a16="http://schemas.microsoft.com/office/drawing/2014/main" id="{5DF9FC38-6B25-F476-1DE9-292A9C121BB1}"/>
              </a:ext>
            </a:extLst>
          </p:cNvPr>
          <p:cNvSpPr>
            <a:spLocks noGrp="1"/>
          </p:cNvSpPr>
          <p:nvPr>
            <p:ph sz="half" idx="1"/>
          </p:nvPr>
        </p:nvSpPr>
        <p:spPr>
          <a:xfrm>
            <a:off x="117987" y="604684"/>
            <a:ext cx="8878527" cy="6120579"/>
          </a:xfrm>
        </p:spPr>
        <p:txBody>
          <a:bodyPr>
            <a:normAutofit/>
          </a:bodyPr>
          <a:lstStyle/>
          <a:p>
            <a:pPr algn="just"/>
            <a:r>
              <a:rPr lang="en-US" sz="2800" b="1" kern="0" dirty="0">
                <a:effectLst/>
                <a:latin typeface="Times New Roman" panose="02020603050405020304" pitchFamily="18" charset="0"/>
                <a:ea typeface="Aptos" panose="020B0004020202020204" pitchFamily="34" charset="0"/>
              </a:rPr>
              <a:t>Business Conditions</a:t>
            </a:r>
            <a:r>
              <a:rPr lang="en-US" sz="2800" kern="0" dirty="0">
                <a:effectLst/>
                <a:latin typeface="Times New Roman" panose="02020603050405020304" pitchFamily="18" charset="0"/>
                <a:ea typeface="Aptos" panose="020B0004020202020204" pitchFamily="34" charset="0"/>
              </a:rPr>
              <a:t> When unemployment is low and/or businesses are growing at a high rate and need more employees, companies often find it difficult to attract new employees, find employees with necessary skills, and retain current employees. Companies may find themselves in the position of hiring employees who might not be qualified for the job</a:t>
            </a:r>
            <a:endParaRPr lang="en-US" sz="2800" dirty="0"/>
          </a:p>
        </p:txBody>
      </p:sp>
      <p:pic>
        <p:nvPicPr>
          <p:cNvPr id="3074" name="Picture 2" descr="Free Group of People Sitting Inside Train Stock Photo">
            <a:extLst>
              <a:ext uri="{FF2B5EF4-FFF2-40B4-BE49-F238E27FC236}">
                <a16:creationId xmlns:a16="http://schemas.microsoft.com/office/drawing/2014/main" id="{433DB493-3149-0BB2-5E38-87BF615CD9C4}"/>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996516" y="427704"/>
            <a:ext cx="3303637" cy="349536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FF1BC46-E342-6ACE-8504-5FACD4FA4683}"/>
              </a:ext>
            </a:extLst>
          </p:cNvPr>
          <p:cNvSpPr txBox="1"/>
          <p:nvPr/>
        </p:nvSpPr>
        <p:spPr>
          <a:xfrm>
            <a:off x="8996515" y="4159045"/>
            <a:ext cx="3077498" cy="430887"/>
          </a:xfrm>
          <a:prstGeom prst="rect">
            <a:avLst/>
          </a:prstGeom>
          <a:noFill/>
        </p:spPr>
        <p:txBody>
          <a:bodyPr wrap="square" rtlCol="0">
            <a:spAutoFit/>
          </a:bodyPr>
          <a:lstStyle/>
          <a:p>
            <a:r>
              <a:rPr lang="en-US" sz="1100" dirty="0"/>
              <a:t>https://www.pexels.com/photo/group-of-people-sitting-inside-train-2372943/</a:t>
            </a:r>
          </a:p>
        </p:txBody>
      </p:sp>
    </p:spTree>
    <p:extLst>
      <p:ext uri="{BB962C8B-B14F-4D97-AF65-F5344CB8AC3E}">
        <p14:creationId xmlns:p14="http://schemas.microsoft.com/office/powerpoint/2010/main" val="22904748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3D599E-2EF7-2DAC-8F90-30C297D8EFD3}"/>
              </a:ext>
            </a:extLst>
          </p:cNvPr>
          <p:cNvSpPr>
            <a:spLocks noGrp="1"/>
          </p:cNvSpPr>
          <p:nvPr>
            <p:ph type="title"/>
          </p:nvPr>
        </p:nvSpPr>
        <p:spPr>
          <a:xfrm>
            <a:off x="0" y="0"/>
            <a:ext cx="12192000" cy="1194619"/>
          </a:xfrm>
        </p:spPr>
        <p:txBody>
          <a:bodyPr>
            <a:normAutofit/>
          </a:bodyPr>
          <a:lstStyle/>
          <a:p>
            <a:pPr algn="ctr"/>
            <a:r>
              <a:rPr lang="en-US" sz="2800" b="1" dirty="0">
                <a:effectLst/>
                <a:latin typeface="Times New Roman" panose="02020603050405020304" pitchFamily="18" charset="0"/>
                <a:ea typeface="Aptos" panose="020B0004020202020204" pitchFamily="34" charset="0"/>
                <a:cs typeface="Times New Roman" panose="02020603050405020304" pitchFamily="18" charset="0"/>
              </a:rPr>
              <a:t>HUMAN RESOURCE DEVELOPMENT </a:t>
            </a:r>
            <a:br>
              <a:rPr lang="en-US" sz="28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C98D2500-2EE3-93E9-DAAB-0EE8E51F8DC7}"/>
              </a:ext>
            </a:extLst>
          </p:cNvPr>
          <p:cNvSpPr>
            <a:spLocks noGrp="1"/>
          </p:cNvSpPr>
          <p:nvPr>
            <p:ph idx="1"/>
          </p:nvPr>
        </p:nvSpPr>
        <p:spPr>
          <a:xfrm>
            <a:off x="0" y="530942"/>
            <a:ext cx="12192000" cy="6194323"/>
          </a:xfrm>
        </p:spPr>
        <p:txBody>
          <a:bodyPr>
            <a:normAutofit/>
          </a:bodyPr>
          <a:lstStyle/>
          <a:p>
            <a:pPr algn="just"/>
            <a:r>
              <a:rPr lang="en-US" sz="2800" kern="0" dirty="0">
                <a:effectLst/>
                <a:latin typeface="Times New Roman" panose="02020603050405020304" pitchFamily="18" charset="0"/>
                <a:ea typeface="Aptos" panose="020B0004020202020204" pitchFamily="34" charset="0"/>
              </a:rPr>
              <a:t>Human Resources Development is the process of improving, </a:t>
            </a:r>
            <a:r>
              <a:rPr lang="en-US" sz="2800" kern="0" dirty="0" err="1">
                <a:effectLst/>
                <a:latin typeface="Times New Roman" panose="02020603050405020304" pitchFamily="18" charset="0"/>
                <a:ea typeface="Aptos" panose="020B0004020202020204" pitchFamily="34" charset="0"/>
              </a:rPr>
              <a:t>moulding</a:t>
            </a:r>
            <a:r>
              <a:rPr lang="en-US" sz="2800" kern="0" dirty="0">
                <a:effectLst/>
                <a:latin typeface="Times New Roman" panose="02020603050405020304" pitchFamily="18" charset="0"/>
                <a:ea typeface="Aptos" panose="020B0004020202020204" pitchFamily="34" charset="0"/>
              </a:rPr>
              <a:t> and changing the skills, knowledge, creative ability, aptitude, attitude, values and commitment, based on present and future job and </a:t>
            </a:r>
            <a:r>
              <a:rPr lang="en-US" sz="2800" kern="0" dirty="0" err="1">
                <a:effectLst/>
                <a:latin typeface="Times New Roman" panose="02020603050405020304" pitchFamily="18" charset="0"/>
                <a:ea typeface="Aptos" panose="020B0004020202020204" pitchFamily="34" charset="0"/>
              </a:rPr>
              <a:t>organisational</a:t>
            </a:r>
            <a:r>
              <a:rPr lang="en-US" sz="2800" kern="0" dirty="0">
                <a:effectLst/>
                <a:latin typeface="Times New Roman" panose="02020603050405020304" pitchFamily="18" charset="0"/>
                <a:ea typeface="Aptos" panose="020B0004020202020204" pitchFamily="34" charset="0"/>
              </a:rPr>
              <a:t> requirements</a:t>
            </a:r>
            <a:endParaRPr lang="en-US" sz="2800" dirty="0"/>
          </a:p>
        </p:txBody>
      </p:sp>
    </p:spTree>
    <p:extLst>
      <p:ext uri="{BB962C8B-B14F-4D97-AF65-F5344CB8AC3E}">
        <p14:creationId xmlns:p14="http://schemas.microsoft.com/office/powerpoint/2010/main" val="20115312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99161A-A46D-7A30-D966-A91BF01B7B23}"/>
              </a:ext>
            </a:extLst>
          </p:cNvPr>
          <p:cNvSpPr>
            <a:spLocks noGrp="1"/>
          </p:cNvSpPr>
          <p:nvPr>
            <p:ph type="title"/>
          </p:nvPr>
        </p:nvSpPr>
        <p:spPr>
          <a:xfrm>
            <a:off x="-117987" y="0"/>
            <a:ext cx="12196916" cy="1047135"/>
          </a:xfrm>
        </p:spPr>
        <p:txBody>
          <a:bodyPr>
            <a:normAutofit/>
          </a:bodyPr>
          <a:lstStyle/>
          <a:p>
            <a:pPr algn="ctr"/>
            <a:r>
              <a:rPr lang="en-US" sz="2800" dirty="0">
                <a:latin typeface="Times New Roman" panose="02020603050405020304" pitchFamily="18" charset="0"/>
                <a:cs typeface="Times New Roman" panose="02020603050405020304" pitchFamily="18" charset="0"/>
              </a:rPr>
              <a:t>Development </a:t>
            </a:r>
          </a:p>
        </p:txBody>
      </p:sp>
      <p:sp>
        <p:nvSpPr>
          <p:cNvPr id="3" name="Content Placeholder 2">
            <a:extLst>
              <a:ext uri="{FF2B5EF4-FFF2-40B4-BE49-F238E27FC236}">
                <a16:creationId xmlns:a16="http://schemas.microsoft.com/office/drawing/2014/main" id="{DC75785D-8386-3673-374C-210E2B8421DC}"/>
              </a:ext>
            </a:extLst>
          </p:cNvPr>
          <p:cNvSpPr>
            <a:spLocks noGrp="1"/>
          </p:cNvSpPr>
          <p:nvPr>
            <p:ph sz="half" idx="1"/>
          </p:nvPr>
        </p:nvSpPr>
        <p:spPr>
          <a:xfrm>
            <a:off x="0" y="693175"/>
            <a:ext cx="6518786" cy="6164826"/>
          </a:xfrm>
        </p:spPr>
        <p:txBody>
          <a:bodyPr/>
          <a:lstStyle/>
          <a:p>
            <a:pPr algn="just"/>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According to </a:t>
            </a:r>
            <a:r>
              <a:rPr lang="en-US" sz="2800" b="1" dirty="0">
                <a:effectLst/>
                <a:latin typeface="Times New Roman" panose="02020603050405020304" pitchFamily="18" charset="0"/>
                <a:ea typeface="Times New Roman" panose="02020603050405020304" pitchFamily="18" charset="0"/>
                <a:cs typeface="Times New Roman" panose="02020603050405020304" pitchFamily="18" charset="0"/>
              </a:rPr>
              <a:t>Peter F. </a:t>
            </a:r>
            <a:r>
              <a:rPr lang="en-US" sz="2800" b="1" dirty="0" err="1">
                <a:effectLst/>
                <a:latin typeface="Times New Roman" panose="02020603050405020304" pitchFamily="18" charset="0"/>
                <a:ea typeface="Times New Roman" panose="02020603050405020304" pitchFamily="18" charset="0"/>
                <a:cs typeface="Times New Roman" panose="02020603050405020304" pitchFamily="18" charset="0"/>
              </a:rPr>
              <a:t>Druker</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 "the prosperity, if not the survival of any business depends on the performance of its managers of tomorrow." The human resource should be nurtured and used for the benefit of the </a:t>
            </a:r>
            <a:r>
              <a:rPr lang="en-US" sz="2800" dirty="0" err="1">
                <a:effectLst/>
                <a:latin typeface="Times New Roman" panose="02020603050405020304" pitchFamily="18" charset="0"/>
                <a:ea typeface="Times New Roman" panose="02020603050405020304" pitchFamily="18" charset="0"/>
                <a:cs typeface="Times New Roman" panose="02020603050405020304" pitchFamily="18" charset="0"/>
              </a:rPr>
              <a:t>organisation</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6A031AED-C5A6-7E45-AC00-23C08ADEA518}"/>
              </a:ext>
            </a:extLst>
          </p:cNvPr>
          <p:cNvSpPr>
            <a:spLocks noGrp="1"/>
          </p:cNvSpPr>
          <p:nvPr>
            <p:ph sz="half" idx="2"/>
          </p:nvPr>
        </p:nvSpPr>
        <p:spPr>
          <a:xfrm>
            <a:off x="6518786" y="530942"/>
            <a:ext cx="5673213" cy="6327059"/>
          </a:xfrm>
        </p:spPr>
        <p:txBody>
          <a:bodyPr/>
          <a:lstStyle/>
          <a:p>
            <a:pPr algn="just"/>
            <a:r>
              <a:rPr lang="en-US" sz="2800" dirty="0">
                <a:effectLst/>
                <a:latin typeface="Times New Roman" panose="02020603050405020304" pitchFamily="18" charset="0"/>
                <a:ea typeface="Aptos" panose="020B0004020202020204" pitchFamily="34" charset="0"/>
                <a:cs typeface="Times New Roman" panose="02020603050405020304" pitchFamily="18" charset="0"/>
              </a:rPr>
              <a:t>According to Nadler: Development is concerned with providing learning experiences to employees so that they may be ready to move in new directions that </a:t>
            </a:r>
            <a:r>
              <a:rPr lang="en-US" sz="2800" dirty="0" err="1">
                <a:effectLst/>
                <a:latin typeface="Times New Roman" panose="02020603050405020304" pitchFamily="18" charset="0"/>
                <a:ea typeface="Aptos" panose="020B0004020202020204" pitchFamily="34" charset="0"/>
                <a:cs typeface="Times New Roman" panose="02020603050405020304" pitchFamily="18" charset="0"/>
              </a:rPr>
              <a:t>organisational</a:t>
            </a:r>
            <a:r>
              <a:rPr lang="en-US" sz="2800" dirty="0">
                <a:effectLst/>
                <a:latin typeface="Times New Roman" panose="02020603050405020304" pitchFamily="18" charset="0"/>
                <a:ea typeface="Aptos" panose="020B0004020202020204" pitchFamily="34" charset="0"/>
                <a:cs typeface="Times New Roman" panose="02020603050405020304" pitchFamily="18" charset="0"/>
              </a:rPr>
              <a:t> change may require. Development is the need to enhance competencies beyond those required by the immediate job. </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6816439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694169-53C8-95F0-07B9-0057F3CA5690}"/>
              </a:ext>
            </a:extLst>
          </p:cNvPr>
          <p:cNvSpPr>
            <a:spLocks noGrp="1"/>
          </p:cNvSpPr>
          <p:nvPr>
            <p:ph type="title"/>
          </p:nvPr>
        </p:nvSpPr>
        <p:spPr>
          <a:xfrm>
            <a:off x="0" y="0"/>
            <a:ext cx="12192000" cy="1253613"/>
          </a:xfrm>
        </p:spPr>
        <p:txBody>
          <a:bodyPr>
            <a:normAutofit/>
          </a:bodyPr>
          <a:lstStyle/>
          <a:p>
            <a:pPr algn="ctr"/>
            <a:r>
              <a:rPr lang="en-US" sz="2800" dirty="0">
                <a:latin typeface="Times New Roman" panose="02020603050405020304" pitchFamily="18" charset="0"/>
                <a:cs typeface="Times New Roman" panose="02020603050405020304" pitchFamily="18" charset="0"/>
              </a:rPr>
              <a:t>Human Resource Development </a:t>
            </a:r>
          </a:p>
        </p:txBody>
      </p:sp>
      <p:sp>
        <p:nvSpPr>
          <p:cNvPr id="3" name="Content Placeholder 2">
            <a:extLst>
              <a:ext uri="{FF2B5EF4-FFF2-40B4-BE49-F238E27FC236}">
                <a16:creationId xmlns:a16="http://schemas.microsoft.com/office/drawing/2014/main" id="{A0F2C424-B1D1-4E6A-FA36-ACCA557538CD}"/>
              </a:ext>
            </a:extLst>
          </p:cNvPr>
          <p:cNvSpPr>
            <a:spLocks noGrp="1"/>
          </p:cNvSpPr>
          <p:nvPr>
            <p:ph idx="1"/>
          </p:nvPr>
        </p:nvSpPr>
        <p:spPr>
          <a:xfrm>
            <a:off x="0" y="693175"/>
            <a:ext cx="12192000" cy="6164826"/>
          </a:xfrm>
        </p:spPr>
        <p:txBody>
          <a:bodyPr/>
          <a:lstStyle/>
          <a:p>
            <a:pPr marL="0" marR="0" algn="just">
              <a:lnSpc>
                <a:spcPct val="107000"/>
              </a:lnSpc>
              <a:spcBef>
                <a:spcPts val="0"/>
              </a:spcBef>
              <a:spcAft>
                <a:spcPts val="800"/>
              </a:spcAft>
            </a:pPr>
            <a:r>
              <a:rPr lang="en-US" sz="2800" dirty="0">
                <a:effectLst/>
                <a:latin typeface="Times New Roman" panose="02020603050405020304" pitchFamily="18" charset="0"/>
                <a:ea typeface="Aptos" panose="020B0004020202020204" pitchFamily="34" charset="0"/>
                <a:cs typeface="Times New Roman" panose="02020603050405020304" pitchFamily="18" charset="0"/>
              </a:rPr>
              <a:t>Human Resource Development in the organization context refers to the process whereby the workers are continuously helped in a planned way to:</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800" dirty="0">
                <a:effectLst/>
                <a:latin typeface="Times New Roman" panose="02020603050405020304" pitchFamily="18" charset="0"/>
                <a:ea typeface="Aptos" panose="020B0004020202020204" pitchFamily="34" charset="0"/>
                <a:cs typeface="Times New Roman" panose="02020603050405020304" pitchFamily="18" charset="0"/>
              </a:rPr>
              <a:t>a) Acquire or sharpen capabilities required to perform various tasks and functions associated with their present or future expected roles. </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800" dirty="0">
                <a:effectLst/>
                <a:latin typeface="Times New Roman" panose="02020603050405020304" pitchFamily="18" charset="0"/>
                <a:ea typeface="Aptos" panose="020B0004020202020204" pitchFamily="34" charset="0"/>
                <a:cs typeface="Times New Roman" panose="02020603050405020304" pitchFamily="18" charset="0"/>
              </a:rPr>
              <a:t>b) Develop general enabling capabilities as individuals so that they are able to discover and exploit their own inner potential for their own and/ or organizational development purposes.</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4974145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8B3C05-55B1-263C-D343-A811E87DB89A}"/>
              </a:ext>
            </a:extLst>
          </p:cNvPr>
          <p:cNvSpPr>
            <a:spLocks noGrp="1"/>
          </p:cNvSpPr>
          <p:nvPr>
            <p:ph type="title"/>
          </p:nvPr>
        </p:nvSpPr>
        <p:spPr>
          <a:xfrm>
            <a:off x="0" y="0"/>
            <a:ext cx="12192000" cy="884903"/>
          </a:xfrm>
        </p:spPr>
        <p:txBody>
          <a:bodyPr/>
          <a:lstStyle/>
          <a:p>
            <a:pPr algn="ctr"/>
            <a:r>
              <a:rPr lang="en-US" sz="3600" dirty="0">
                <a:latin typeface="Times New Roman" panose="02020603050405020304" pitchFamily="18" charset="0"/>
                <a:cs typeface="Times New Roman" panose="02020603050405020304" pitchFamily="18" charset="0"/>
              </a:rPr>
              <a:t>Human Resource Development </a:t>
            </a:r>
            <a:endParaRPr lang="en-US" dirty="0"/>
          </a:p>
        </p:txBody>
      </p:sp>
      <p:sp>
        <p:nvSpPr>
          <p:cNvPr id="3" name="Content Placeholder 2">
            <a:extLst>
              <a:ext uri="{FF2B5EF4-FFF2-40B4-BE49-F238E27FC236}">
                <a16:creationId xmlns:a16="http://schemas.microsoft.com/office/drawing/2014/main" id="{5E36FD3C-5E05-E9EA-9BF6-D2FB902ABBA3}"/>
              </a:ext>
            </a:extLst>
          </p:cNvPr>
          <p:cNvSpPr>
            <a:spLocks noGrp="1"/>
          </p:cNvSpPr>
          <p:nvPr>
            <p:ph idx="1"/>
          </p:nvPr>
        </p:nvSpPr>
        <p:spPr>
          <a:xfrm>
            <a:off x="1" y="1002890"/>
            <a:ext cx="12388644" cy="5855109"/>
          </a:xfrm>
        </p:spPr>
        <p:txBody>
          <a:bodyPr>
            <a:normAutofit/>
          </a:bodyPr>
          <a:lstStyle/>
          <a:p>
            <a:pPr marL="0" marR="0" algn="just">
              <a:lnSpc>
                <a:spcPct val="107000"/>
              </a:lnSpc>
              <a:spcBef>
                <a:spcPts val="0"/>
              </a:spcBef>
              <a:spcAft>
                <a:spcPts val="800"/>
              </a:spcAft>
            </a:pPr>
            <a:r>
              <a:rPr lang="en-US" sz="2800" dirty="0">
                <a:effectLst/>
                <a:latin typeface="Times New Roman" panose="02020603050405020304" pitchFamily="18" charset="0"/>
                <a:ea typeface="Aptos" panose="020B0004020202020204" pitchFamily="34" charset="0"/>
                <a:cs typeface="Times New Roman" panose="02020603050405020304" pitchFamily="18" charset="0"/>
              </a:rPr>
              <a:t>c) Develop an organizational culture where ‘superior/ subordinate’ relationships, ‘teamwork’ and ‘collaboration’ among different sub-units, which are strong and contribute to the professional well-being, motivation and pride of work</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800" dirty="0">
                <a:effectLst/>
                <a:latin typeface="Times New Roman" panose="02020603050405020304" pitchFamily="18" charset="0"/>
                <a:ea typeface="Aptos" panose="020B0004020202020204" pitchFamily="34" charset="0"/>
                <a:cs typeface="Times New Roman" panose="02020603050405020304" pitchFamily="18" charset="0"/>
              </a:rPr>
              <a:t>HRD is developing people so that, they are competent managers and competent workers and committed to the organizational goals. </a:t>
            </a:r>
            <a:endParaRPr lang="en-US" sz="2800" dirty="0"/>
          </a:p>
        </p:txBody>
      </p:sp>
    </p:spTree>
    <p:extLst>
      <p:ext uri="{BB962C8B-B14F-4D97-AF65-F5344CB8AC3E}">
        <p14:creationId xmlns:p14="http://schemas.microsoft.com/office/powerpoint/2010/main" val="5484170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658415-8C8A-0B7D-AE7F-9978E849A271}"/>
              </a:ext>
            </a:extLst>
          </p:cNvPr>
          <p:cNvSpPr>
            <a:spLocks noGrp="1"/>
          </p:cNvSpPr>
          <p:nvPr>
            <p:ph type="title"/>
          </p:nvPr>
        </p:nvSpPr>
        <p:spPr>
          <a:xfrm>
            <a:off x="0" y="117987"/>
            <a:ext cx="12192000" cy="1194619"/>
          </a:xfrm>
        </p:spPr>
        <p:txBody>
          <a:bodyPr/>
          <a:lstStyle/>
          <a:p>
            <a:pPr algn="ct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HRD objectives</a:t>
            </a:r>
            <a:br>
              <a:rPr lang="en-US" sz="36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5FED4D96-DE3D-CA5C-6B7B-4E48EC426FAA}"/>
              </a:ext>
            </a:extLst>
          </p:cNvPr>
          <p:cNvSpPr>
            <a:spLocks noGrp="1"/>
          </p:cNvSpPr>
          <p:nvPr>
            <p:ph idx="1"/>
          </p:nvPr>
        </p:nvSpPr>
        <p:spPr>
          <a:xfrm>
            <a:off x="103240" y="722671"/>
            <a:ext cx="12088760" cy="6135330"/>
          </a:xfrm>
        </p:spPr>
        <p:txBody>
          <a:bodyPr/>
          <a:lstStyle/>
          <a:p>
            <a:pPr marL="342900" marR="0" lvl="0" indent="-342900" algn="just">
              <a:lnSpc>
                <a:spcPct val="107000"/>
              </a:lnSpc>
              <a:spcBef>
                <a:spcPts val="0"/>
              </a:spcBef>
              <a:spcAft>
                <a:spcPts val="0"/>
              </a:spcAft>
              <a:buFont typeface="+mj-lt"/>
              <a:buAutoNum type="arabicParenR"/>
            </a:pP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To develop the skills and knowledge of employees to enhance performance.</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07000"/>
              </a:lnSpc>
              <a:spcBef>
                <a:spcPts val="0"/>
              </a:spcBef>
              <a:spcAft>
                <a:spcPts val="0"/>
              </a:spcAft>
              <a:buFont typeface="+mj-lt"/>
              <a:buAutoNum type="arabicParenR"/>
            </a:pP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To improve the quality of work -life in the organization</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07000"/>
              </a:lnSpc>
              <a:spcBef>
                <a:spcPts val="0"/>
              </a:spcBef>
              <a:spcAft>
                <a:spcPts val="0"/>
              </a:spcAft>
              <a:buFont typeface="+mj-lt"/>
              <a:buAutoNum type="arabicParenR"/>
            </a:pP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To create a learning culture in the organization</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07000"/>
              </a:lnSpc>
              <a:spcBef>
                <a:spcPts val="0"/>
              </a:spcBef>
              <a:spcAft>
                <a:spcPts val="0"/>
              </a:spcAft>
              <a:buFont typeface="+mj-lt"/>
              <a:buAutoNum type="arabicParenR"/>
            </a:pP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To promote teamwork and collaboration among employees</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07000"/>
              </a:lnSpc>
              <a:spcBef>
                <a:spcPts val="0"/>
              </a:spcBef>
              <a:spcAft>
                <a:spcPts val="0"/>
              </a:spcAft>
              <a:buFont typeface="+mj-lt"/>
              <a:buAutoNum type="arabicParenR"/>
            </a:pP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To enhance employee motivation and engagement</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07000"/>
              </a:lnSpc>
              <a:spcBef>
                <a:spcPts val="0"/>
              </a:spcBef>
              <a:spcAft>
                <a:spcPts val="800"/>
              </a:spcAft>
              <a:buFont typeface="+mj-lt"/>
              <a:buAutoNum type="arabicParenR"/>
            </a:pP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To ensure the availability of a skilled workforce to meet future organizational needs</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2735437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77F6F-5821-54BC-3162-3C34D51787C4}"/>
              </a:ext>
            </a:extLst>
          </p:cNvPr>
          <p:cNvSpPr>
            <a:spLocks noGrp="1"/>
          </p:cNvSpPr>
          <p:nvPr>
            <p:ph type="title"/>
          </p:nvPr>
        </p:nvSpPr>
        <p:spPr>
          <a:xfrm>
            <a:off x="0" y="0"/>
            <a:ext cx="12192000" cy="648929"/>
          </a:xfrm>
        </p:spPr>
        <p:txBody>
          <a:bodyPr>
            <a:normAutofit fontScale="90000"/>
          </a:bodyPr>
          <a:lstStyle/>
          <a:p>
            <a:pPr algn="ctr"/>
            <a:r>
              <a:rPr lang="en-US" sz="3100" b="1" dirty="0">
                <a:effectLst/>
                <a:latin typeface="Times New Roman" panose="02020603050405020304" pitchFamily="18" charset="0"/>
                <a:ea typeface="Aptos" panose="020B0004020202020204" pitchFamily="34" charset="0"/>
                <a:cs typeface="Times New Roman" panose="02020603050405020304" pitchFamily="18" charset="0"/>
              </a:rPr>
              <a:t>Nature of human resources development</a:t>
            </a:r>
            <a:br>
              <a:rPr lang="en-US" sz="18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B7690644-DB21-CA30-F814-2FF93D6DD48B}"/>
              </a:ext>
            </a:extLst>
          </p:cNvPr>
          <p:cNvSpPr>
            <a:spLocks noGrp="1"/>
          </p:cNvSpPr>
          <p:nvPr>
            <p:ph idx="1"/>
          </p:nvPr>
        </p:nvSpPr>
        <p:spPr>
          <a:xfrm>
            <a:off x="147484" y="648929"/>
            <a:ext cx="12044516" cy="6209071"/>
          </a:xfrm>
        </p:spPr>
        <p:txBody>
          <a:bodyPr/>
          <a:lstStyle/>
          <a:p>
            <a:pPr algn="just"/>
            <a:r>
              <a:rPr lang="en-US" sz="2800" kern="0" dirty="0">
                <a:effectLst/>
                <a:latin typeface="Times New Roman" panose="02020603050405020304" pitchFamily="18" charset="0"/>
                <a:ea typeface="Aptos" panose="020B0004020202020204" pitchFamily="34" charset="0"/>
              </a:rPr>
              <a:t>Inherent part of Management: Human Resource Management is inherent part of management because if the manager wants to draw best out of his people, he must do the basic responsibility of selecting people who will work under him along with he must train, motivate appraise them from time to time</a:t>
            </a:r>
          </a:p>
          <a:p>
            <a:pPr algn="just"/>
            <a:r>
              <a:rPr lang="en-US" sz="2800" kern="0" dirty="0">
                <a:effectLst/>
                <a:latin typeface="Times New Roman" panose="02020603050405020304" pitchFamily="18" charset="0"/>
                <a:ea typeface="Aptos" panose="020B0004020202020204" pitchFamily="34" charset="0"/>
              </a:rPr>
              <a:t>Inherent part of Management: Human Resource Management is inherent part of management because if the manager wants to draw best out of his people, he must do the basic responsibility of selecting people who will work under him along with he must train, motivate appraise them from time to time</a:t>
            </a:r>
            <a:endParaRPr lang="en-US" sz="2800" dirty="0"/>
          </a:p>
        </p:txBody>
      </p:sp>
    </p:spTree>
    <p:extLst>
      <p:ext uri="{BB962C8B-B14F-4D97-AF65-F5344CB8AC3E}">
        <p14:creationId xmlns:p14="http://schemas.microsoft.com/office/powerpoint/2010/main" val="17899036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42641E-2134-72CB-089E-FA5A88AA9445}"/>
              </a:ext>
            </a:extLst>
          </p:cNvPr>
          <p:cNvSpPr>
            <a:spLocks noGrp="1"/>
          </p:cNvSpPr>
          <p:nvPr>
            <p:ph type="title"/>
          </p:nvPr>
        </p:nvSpPr>
        <p:spPr>
          <a:xfrm>
            <a:off x="162232" y="0"/>
            <a:ext cx="12029768" cy="1061884"/>
          </a:xfrm>
        </p:spPr>
        <p:txBody>
          <a:bodyPr/>
          <a:lstStyle/>
          <a:p>
            <a:r>
              <a:rPr lang="en-US" sz="3600" b="1" dirty="0">
                <a:effectLst/>
                <a:latin typeface="Times New Roman" panose="02020603050405020304" pitchFamily="18" charset="0"/>
                <a:ea typeface="Aptos" panose="020B0004020202020204" pitchFamily="34" charset="0"/>
                <a:cs typeface="Times New Roman" panose="02020603050405020304" pitchFamily="18" charset="0"/>
              </a:rPr>
              <a:t>Nature of human resources development</a:t>
            </a:r>
            <a:endParaRPr lang="en-US" dirty="0"/>
          </a:p>
        </p:txBody>
      </p:sp>
      <p:sp>
        <p:nvSpPr>
          <p:cNvPr id="3" name="Content Placeholder 2">
            <a:extLst>
              <a:ext uri="{FF2B5EF4-FFF2-40B4-BE49-F238E27FC236}">
                <a16:creationId xmlns:a16="http://schemas.microsoft.com/office/drawing/2014/main" id="{AC3EBA0C-B590-B3AB-D0F3-D07B4E21C533}"/>
              </a:ext>
            </a:extLst>
          </p:cNvPr>
          <p:cNvSpPr>
            <a:spLocks noGrp="1"/>
          </p:cNvSpPr>
          <p:nvPr>
            <p:ph idx="1"/>
          </p:nvPr>
        </p:nvSpPr>
        <p:spPr>
          <a:xfrm>
            <a:off x="0" y="943897"/>
            <a:ext cx="12192000" cy="5914103"/>
          </a:xfrm>
        </p:spPr>
        <p:txBody>
          <a:bodyPr/>
          <a:lstStyle/>
          <a:p>
            <a:pPr marL="0" marR="0" algn="just">
              <a:lnSpc>
                <a:spcPct val="107000"/>
              </a:lnSpc>
              <a:spcBef>
                <a:spcPts val="0"/>
              </a:spcBef>
              <a:spcAft>
                <a:spcPts val="800"/>
              </a:spcAft>
            </a:pPr>
            <a:r>
              <a:rPr lang="en-US" sz="2800" dirty="0">
                <a:effectLst/>
                <a:latin typeface="Times New Roman" panose="02020603050405020304" pitchFamily="18" charset="0"/>
                <a:ea typeface="Aptos" panose="020B0004020202020204" pitchFamily="34" charset="0"/>
                <a:cs typeface="Times New Roman" panose="02020603050405020304" pitchFamily="18" charset="0"/>
              </a:rPr>
              <a:t>Personnel Function: It involves various functions concerned with managing people from man power planning recruitment, selection , placement, training, appraisal to compensation of employees.</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07000"/>
              </a:lnSpc>
              <a:spcBef>
                <a:spcPts val="0"/>
              </a:spcBef>
              <a:spcAft>
                <a:spcPts val="800"/>
              </a:spcAft>
            </a:pPr>
            <a:r>
              <a:rPr lang="en-US" sz="2800" dirty="0">
                <a:effectLst/>
                <a:latin typeface="Times New Roman" panose="02020603050405020304" pitchFamily="18" charset="0"/>
                <a:ea typeface="Aptos" panose="020B0004020202020204" pitchFamily="34" charset="0"/>
                <a:cs typeface="Times New Roman" panose="02020603050405020304" pitchFamily="18" charset="0"/>
              </a:rPr>
              <a:t>Continuous Process: It is not a one step function rather it is a continuous process</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1421043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6C36AF-11D8-92B8-8FC0-01313531505C}"/>
              </a:ext>
            </a:extLst>
          </p:cNvPr>
          <p:cNvSpPr>
            <a:spLocks noGrp="1"/>
          </p:cNvSpPr>
          <p:nvPr>
            <p:ph type="title"/>
          </p:nvPr>
        </p:nvSpPr>
        <p:spPr>
          <a:xfrm>
            <a:off x="0" y="-103239"/>
            <a:ext cx="12192000" cy="919877"/>
          </a:xfrm>
        </p:spPr>
        <p:txBody>
          <a:bodyPr>
            <a:normAutofit/>
          </a:bodyPr>
          <a:lstStyle/>
          <a:p>
            <a:pPr algn="ctr"/>
            <a:r>
              <a:rPr lang="en-US" sz="2800" dirty="0"/>
              <a:t>Success factors of HRD</a:t>
            </a:r>
          </a:p>
        </p:txBody>
      </p:sp>
      <p:sp>
        <p:nvSpPr>
          <p:cNvPr id="3" name="Content Placeholder 2">
            <a:extLst>
              <a:ext uri="{FF2B5EF4-FFF2-40B4-BE49-F238E27FC236}">
                <a16:creationId xmlns:a16="http://schemas.microsoft.com/office/drawing/2014/main" id="{1766E1E5-E753-10AF-C391-A1A1DC4AA64A}"/>
              </a:ext>
            </a:extLst>
          </p:cNvPr>
          <p:cNvSpPr>
            <a:spLocks noGrp="1"/>
          </p:cNvSpPr>
          <p:nvPr>
            <p:ph sz="half" idx="1"/>
          </p:nvPr>
        </p:nvSpPr>
        <p:spPr>
          <a:xfrm>
            <a:off x="0" y="816638"/>
            <a:ext cx="6459794" cy="6041362"/>
          </a:xfrm>
        </p:spPr>
        <p:txBody>
          <a:bodyPr/>
          <a:lstStyle/>
          <a:p>
            <a:pPr marL="0" marR="0" lvl="0" indent="0" algn="just">
              <a:lnSpc>
                <a:spcPct val="107000"/>
              </a:lnSpc>
              <a:spcBef>
                <a:spcPts val="0"/>
              </a:spcBef>
              <a:spcAft>
                <a:spcPts val="0"/>
              </a:spcAft>
              <a:buNone/>
            </a:pPr>
            <a:r>
              <a:rPr lang="en-US" sz="2800" dirty="0">
                <a:effectLst/>
                <a:latin typeface="Times New Roman" panose="02020603050405020304" pitchFamily="18" charset="0"/>
                <a:ea typeface="Aptos" panose="020B0004020202020204" pitchFamily="34" charset="0"/>
                <a:cs typeface="Times New Roman" panose="02020603050405020304" pitchFamily="18" charset="0"/>
              </a:rPr>
              <a:t>The organization believes that development of employee is in its own interest. </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0" marR="0" lvl="0" indent="0" algn="just">
              <a:lnSpc>
                <a:spcPct val="107000"/>
              </a:lnSpc>
              <a:spcBef>
                <a:spcPts val="0"/>
              </a:spcBef>
              <a:spcAft>
                <a:spcPts val="800"/>
              </a:spcAft>
              <a:buNone/>
            </a:pPr>
            <a:r>
              <a:rPr lang="en-US" sz="2800" dirty="0">
                <a:effectLst/>
                <a:latin typeface="Times New Roman" panose="02020603050405020304" pitchFamily="18" charset="0"/>
                <a:ea typeface="Aptos" panose="020B0004020202020204" pitchFamily="34" charset="0"/>
                <a:cs typeface="Times New Roman" panose="02020603050405020304" pitchFamily="18" charset="0"/>
              </a:rPr>
              <a:t>The organizations will provide opportunities and conditions for the development and optimization of human resources. </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effectLst/>
                <a:latin typeface="Times New Roman" panose="02020603050405020304" pitchFamily="18" charset="0"/>
                <a:ea typeface="Aptos" panose="020B0004020202020204" pitchFamily="34" charset="0"/>
              </a:rPr>
              <a:t>The management is willing to invest adequate time and resources for the development of the workers and to personally participate in the development</a:t>
            </a:r>
          </a:p>
          <a:p>
            <a:pPr marL="0" indent="0" algn="just">
              <a:buNone/>
            </a:pPr>
            <a:r>
              <a:rPr lang="en-US" sz="2800" dirty="0">
                <a:effectLst/>
                <a:latin typeface="Times New Roman" panose="02020603050405020304" pitchFamily="18" charset="0"/>
                <a:ea typeface="Aptos" panose="020B0004020202020204" pitchFamily="34" charset="0"/>
                <a:cs typeface="Times New Roman" panose="02020603050405020304" pitchFamily="18" charset="0"/>
              </a:rPr>
              <a:t>Managers have concern for growth of subordinates</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09AECAC1-B401-A09D-79AB-4B4A48ED8BD4}"/>
              </a:ext>
            </a:extLst>
          </p:cNvPr>
          <p:cNvSpPr>
            <a:spLocks noGrp="1"/>
          </p:cNvSpPr>
          <p:nvPr>
            <p:ph sz="half" idx="2"/>
          </p:nvPr>
        </p:nvSpPr>
        <p:spPr>
          <a:xfrm>
            <a:off x="6459794" y="816639"/>
            <a:ext cx="5732206" cy="6041362"/>
          </a:xfrm>
        </p:spPr>
        <p:txBody>
          <a:bodyPr/>
          <a:lstStyle/>
          <a:p>
            <a:pPr marL="0" marR="0" lvl="0" indent="0" algn="just">
              <a:lnSpc>
                <a:spcPct val="107000"/>
              </a:lnSpc>
              <a:spcBef>
                <a:spcPts val="0"/>
              </a:spcBef>
              <a:spcAft>
                <a:spcPts val="0"/>
              </a:spcAft>
              <a:buNone/>
            </a:pPr>
            <a:r>
              <a:rPr lang="en-US" sz="2800" dirty="0">
                <a:effectLst/>
                <a:latin typeface="Times New Roman" panose="02020603050405020304" pitchFamily="18" charset="0"/>
                <a:ea typeface="Aptos" panose="020B0004020202020204" pitchFamily="34" charset="0"/>
                <a:cs typeface="Times New Roman" panose="02020603050405020304" pitchFamily="18" charset="0"/>
              </a:rPr>
              <a:t>Workers are willing to avail of given opportunities for growth and receive such help from the managers as may be necessary for the development and improving performance. </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0" marR="0" lvl="0" indent="0" algn="just">
              <a:lnSpc>
                <a:spcPct val="107000"/>
              </a:lnSpc>
              <a:spcBef>
                <a:spcPts val="0"/>
              </a:spcBef>
              <a:spcAft>
                <a:spcPts val="800"/>
              </a:spcAft>
              <a:buNone/>
            </a:pPr>
            <a:r>
              <a:rPr lang="en-US" sz="2800" dirty="0">
                <a:effectLst/>
                <a:latin typeface="Times New Roman" panose="02020603050405020304" pitchFamily="18" charset="0"/>
                <a:ea typeface="Aptos" panose="020B0004020202020204" pitchFamily="34" charset="0"/>
                <a:cs typeface="Times New Roman" panose="02020603050405020304" pitchFamily="18" charset="0"/>
              </a:rPr>
              <a:t>Training is one of the most important elements of HRD process</a:t>
            </a:r>
            <a:r>
              <a:rPr lang="en-US" sz="1800" dirty="0">
                <a:effectLst/>
                <a:latin typeface="Times New Roman" panose="02020603050405020304" pitchFamily="18" charset="0"/>
                <a:ea typeface="Aptos" panose="020B0004020202020204" pitchFamily="34" charset="0"/>
                <a:cs typeface="Times New Roman" panose="02020603050405020304" pitchFamily="18" charset="0"/>
              </a:rPr>
              <a:t>. </a:t>
            </a:r>
            <a:endParaRPr lang="en-US" sz="18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8431748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801B1D-9011-BDB9-5801-C0B134E8DFAC}"/>
              </a:ext>
            </a:extLst>
          </p:cNvPr>
          <p:cNvSpPr>
            <a:spLocks noGrp="1"/>
          </p:cNvSpPr>
          <p:nvPr>
            <p:ph type="title"/>
          </p:nvPr>
        </p:nvSpPr>
        <p:spPr>
          <a:xfrm>
            <a:off x="0" y="0"/>
            <a:ext cx="12192000" cy="1120877"/>
          </a:xfrm>
        </p:spPr>
        <p:txBody>
          <a:bodyPr>
            <a:normAutofit fontScale="90000"/>
          </a:bodyPr>
          <a:lstStyle/>
          <a:p>
            <a:pPr algn="ctr"/>
            <a:br>
              <a:rPr lang="en-US" sz="2800" dirty="0">
                <a:effectLst/>
                <a:latin typeface="Aptos" panose="020B0004020202020204" pitchFamily="34" charset="0"/>
                <a:ea typeface="Aptos" panose="020B0004020202020204" pitchFamily="34" charset="0"/>
                <a:cs typeface="Times New Roman" panose="02020603050405020304" pitchFamily="18" charset="0"/>
              </a:rPr>
            </a:br>
            <a:r>
              <a:rPr lang="en-US" sz="3100" b="1" dirty="0">
                <a:effectLst/>
                <a:latin typeface="Times New Roman" panose="02020603050405020304" pitchFamily="18" charset="0"/>
                <a:ea typeface="Aptos" panose="020B0004020202020204" pitchFamily="34" charset="0"/>
                <a:cs typeface="Times New Roman" panose="02020603050405020304" pitchFamily="18" charset="0"/>
              </a:rPr>
              <a:t>Significance of HRD activities </a:t>
            </a:r>
            <a:br>
              <a:rPr lang="en-US" sz="18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F70131C2-7CD5-B7CF-369E-569B68C7894C}"/>
              </a:ext>
            </a:extLst>
          </p:cNvPr>
          <p:cNvSpPr>
            <a:spLocks noGrp="1"/>
          </p:cNvSpPr>
          <p:nvPr>
            <p:ph sz="half" idx="1"/>
          </p:nvPr>
        </p:nvSpPr>
        <p:spPr>
          <a:xfrm>
            <a:off x="0" y="958645"/>
            <a:ext cx="8686800" cy="6032090"/>
          </a:xfrm>
        </p:spPr>
        <p:txBody>
          <a:bodyPr>
            <a:normAutofit/>
          </a:bodyPr>
          <a:lstStyle/>
          <a:p>
            <a:pPr marL="0" indent="0" algn="just">
              <a:buNone/>
            </a:pPr>
            <a:r>
              <a:rPr lang="en-US" sz="2800" kern="0" dirty="0">
                <a:effectLst/>
                <a:latin typeface="Times New Roman" panose="02020603050405020304" pitchFamily="18" charset="0"/>
                <a:ea typeface="Times New Roman" panose="02020603050405020304" pitchFamily="18" charset="0"/>
              </a:rPr>
              <a:t>Human resource development is crucial for today’s companies. Having an edge over the competition is vital in the marketplace</a:t>
            </a:r>
          </a:p>
          <a:p>
            <a:pPr marL="0" marR="0" lvl="0" indent="0" algn="just">
              <a:lnSpc>
                <a:spcPct val="107000"/>
              </a:lnSpc>
              <a:spcBef>
                <a:spcPts val="0"/>
              </a:spcBef>
              <a:spcAft>
                <a:spcPts val="800"/>
              </a:spcAft>
              <a:buNone/>
            </a:pPr>
            <a:r>
              <a:rPr lang="en-US" sz="2800" dirty="0">
                <a:effectLst/>
                <a:latin typeface="Times New Roman" panose="02020603050405020304" pitchFamily="18" charset="0"/>
                <a:ea typeface="Aptos" panose="020B0004020202020204" pitchFamily="34" charset="0"/>
                <a:cs typeface="Times New Roman" panose="02020603050405020304" pitchFamily="18" charset="0"/>
              </a:rPr>
              <a:t>It helps in the integrated growth of workers. </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effectLst/>
                <a:latin typeface="Times New Roman" panose="02020603050405020304" pitchFamily="18" charset="0"/>
                <a:ea typeface="Aptos" panose="020B0004020202020204" pitchFamily="34" charset="0"/>
              </a:rPr>
              <a:t>It helps workers to know their strength and weaknesses and </a:t>
            </a:r>
            <a:r>
              <a:rPr lang="en-US" sz="2800" kern="0" dirty="0" err="1">
                <a:effectLst/>
                <a:latin typeface="Times New Roman" panose="02020603050405020304" pitchFamily="18" charset="0"/>
                <a:ea typeface="Aptos" panose="020B0004020202020204" pitchFamily="34" charset="0"/>
              </a:rPr>
              <a:t>enablethem</a:t>
            </a:r>
            <a:r>
              <a:rPr lang="en-US" sz="2800" kern="0" dirty="0">
                <a:effectLst/>
                <a:latin typeface="Times New Roman" panose="02020603050405020304" pitchFamily="18" charset="0"/>
                <a:ea typeface="Aptos" panose="020B0004020202020204" pitchFamily="34" charset="0"/>
              </a:rPr>
              <a:t> to improve their performance and that of organizations. There is pressure to produce quality products and provide quality services. With increased competition, there is a need to become cost effective and efficient</a:t>
            </a:r>
            <a:endParaRPr lang="en-US" sz="2800" kern="0" dirty="0">
              <a:effectLst/>
              <a:latin typeface="Times New Roman" panose="02020603050405020304" pitchFamily="18" charset="0"/>
              <a:ea typeface="Times New Roman" panose="02020603050405020304" pitchFamily="18" charset="0"/>
            </a:endParaRPr>
          </a:p>
          <a:p>
            <a:pPr algn="just"/>
            <a:endParaRPr lang="en-US" sz="2800" dirty="0"/>
          </a:p>
        </p:txBody>
      </p:sp>
      <p:pic>
        <p:nvPicPr>
          <p:cNvPr id="4098" name="Picture 2" descr="Free Two Men Doing The Sack Race Stock Photo">
            <a:extLst>
              <a:ext uri="{FF2B5EF4-FFF2-40B4-BE49-F238E27FC236}">
                <a16:creationId xmlns:a16="http://schemas.microsoft.com/office/drawing/2014/main" id="{2E903DD3-D493-E8EA-23FE-B7A6D320E3EC}"/>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686800" y="0"/>
            <a:ext cx="3505200" cy="393781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EE1EDDD-D815-404C-EEBE-2DE99289842C}"/>
              </a:ext>
            </a:extLst>
          </p:cNvPr>
          <p:cNvSpPr txBox="1"/>
          <p:nvPr/>
        </p:nvSpPr>
        <p:spPr>
          <a:xfrm>
            <a:off x="8686800" y="4129548"/>
            <a:ext cx="3505200" cy="430887"/>
          </a:xfrm>
          <a:prstGeom prst="rect">
            <a:avLst/>
          </a:prstGeom>
          <a:noFill/>
        </p:spPr>
        <p:txBody>
          <a:bodyPr wrap="square" rtlCol="0">
            <a:spAutoFit/>
          </a:bodyPr>
          <a:lstStyle/>
          <a:p>
            <a:r>
              <a:rPr lang="en-US" sz="1100" dirty="0"/>
              <a:t>https://www.pexels.com/photo/two-men-doing-the-sack-race-7551722/</a:t>
            </a:r>
          </a:p>
        </p:txBody>
      </p:sp>
    </p:spTree>
    <p:extLst>
      <p:ext uri="{BB962C8B-B14F-4D97-AF65-F5344CB8AC3E}">
        <p14:creationId xmlns:p14="http://schemas.microsoft.com/office/powerpoint/2010/main" val="35123143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2BF47F-F81E-11B2-F376-7B968D155785}"/>
              </a:ext>
            </a:extLst>
          </p:cNvPr>
          <p:cNvSpPr>
            <a:spLocks noGrp="1"/>
          </p:cNvSpPr>
          <p:nvPr>
            <p:ph type="title"/>
          </p:nvPr>
        </p:nvSpPr>
        <p:spPr>
          <a:xfrm>
            <a:off x="0" y="1"/>
            <a:ext cx="12192000" cy="816637"/>
          </a:xfrm>
        </p:spPr>
        <p:txBody>
          <a:bodyPr>
            <a:normAutofit/>
          </a:bodyPr>
          <a:lstStyle/>
          <a:p>
            <a:pPr algn="ctr"/>
            <a:r>
              <a:rPr lang="en-US" sz="2800" b="1" dirty="0">
                <a:effectLst/>
                <a:latin typeface="Times New Roman" panose="02020603050405020304" pitchFamily="18" charset="0"/>
                <a:ea typeface="Aptos" panose="020B0004020202020204" pitchFamily="34" charset="0"/>
                <a:cs typeface="Times New Roman" panose="02020603050405020304" pitchFamily="18" charset="0"/>
              </a:rPr>
              <a:t>Significance of HRD activities</a:t>
            </a:r>
            <a:endParaRPr lang="en-US" sz="2800" dirty="0"/>
          </a:p>
        </p:txBody>
      </p:sp>
      <p:sp>
        <p:nvSpPr>
          <p:cNvPr id="3" name="Content Placeholder 2">
            <a:extLst>
              <a:ext uri="{FF2B5EF4-FFF2-40B4-BE49-F238E27FC236}">
                <a16:creationId xmlns:a16="http://schemas.microsoft.com/office/drawing/2014/main" id="{E8D329E4-CE01-9F80-CA02-7315D1BBD514}"/>
              </a:ext>
            </a:extLst>
          </p:cNvPr>
          <p:cNvSpPr>
            <a:spLocks noGrp="1"/>
          </p:cNvSpPr>
          <p:nvPr>
            <p:ph idx="1"/>
          </p:nvPr>
        </p:nvSpPr>
        <p:spPr>
          <a:xfrm>
            <a:off x="0" y="816638"/>
            <a:ext cx="12192000" cy="6041361"/>
          </a:xfrm>
        </p:spPr>
        <p:txBody>
          <a:bodyPr>
            <a:normAutofit/>
          </a:bodyPr>
          <a:lstStyle/>
          <a:p>
            <a:pPr algn="just"/>
            <a:r>
              <a:rPr lang="en-US" sz="2800" dirty="0">
                <a:effectLst/>
                <a:latin typeface="Times New Roman" panose="02020603050405020304" pitchFamily="18" charset="0"/>
                <a:ea typeface="Aptos" panose="020B0004020202020204" pitchFamily="34" charset="0"/>
                <a:cs typeface="Times New Roman" panose="02020603050405020304" pitchFamily="18" charset="0"/>
              </a:rPr>
              <a:t>Every organization consists of man, material, machines or infrastructure and many of all these factors human beings are of special category not only because they have their own needs, ideas, feelings, hopes, aspirations, but also because they are the prime movers behind the other factors. ‘People are human resource and hence valuable to the organization’.</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algn="just"/>
            <a:r>
              <a:rPr lang="en-US" sz="2800" kern="0" dirty="0">
                <a:effectLst/>
                <a:latin typeface="Times New Roman" panose="02020603050405020304" pitchFamily="18" charset="0"/>
                <a:ea typeface="Aptos" panose="020B0004020202020204" pitchFamily="34" charset="0"/>
              </a:rPr>
              <a:t>They are important contributors to the achievement of organizational goals. People as assets have unlimited potential. It is only important to tap this potential and invest for increasing this resource to yield rich harvest.</a:t>
            </a:r>
            <a:endParaRPr lang="en-US" sz="2800" dirty="0"/>
          </a:p>
        </p:txBody>
      </p:sp>
    </p:spTree>
    <p:extLst>
      <p:ext uri="{BB962C8B-B14F-4D97-AF65-F5344CB8AC3E}">
        <p14:creationId xmlns:p14="http://schemas.microsoft.com/office/powerpoint/2010/main" val="13816163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87D32-40D1-1CFF-A84F-83CC08B57AAF}"/>
              </a:ext>
            </a:extLst>
          </p:cNvPr>
          <p:cNvSpPr>
            <a:spLocks noGrp="1"/>
          </p:cNvSpPr>
          <p:nvPr>
            <p:ph type="title"/>
          </p:nvPr>
        </p:nvSpPr>
        <p:spPr>
          <a:xfrm>
            <a:off x="1" y="0"/>
            <a:ext cx="12078928" cy="1930400"/>
          </a:xfrm>
        </p:spPr>
        <p:txBody>
          <a:bodyPr/>
          <a:lstStyle/>
          <a:p>
            <a:r>
              <a:rPr lang="en-US" sz="3600" b="1" dirty="0">
                <a:effectLst/>
                <a:latin typeface="Times New Roman" panose="02020603050405020304" pitchFamily="18" charset="0"/>
                <a:ea typeface="Aptos" panose="020B0004020202020204" pitchFamily="34" charset="0"/>
                <a:cs typeface="Times New Roman" panose="02020603050405020304" pitchFamily="18" charset="0"/>
              </a:rPr>
              <a:t>Significance of HRD activities</a:t>
            </a:r>
            <a:endParaRPr lang="en-US" dirty="0"/>
          </a:p>
        </p:txBody>
      </p:sp>
      <p:sp>
        <p:nvSpPr>
          <p:cNvPr id="3" name="Content Placeholder 2">
            <a:extLst>
              <a:ext uri="{FF2B5EF4-FFF2-40B4-BE49-F238E27FC236}">
                <a16:creationId xmlns:a16="http://schemas.microsoft.com/office/drawing/2014/main" id="{6120139F-DD64-7202-472B-D425D02A272A}"/>
              </a:ext>
            </a:extLst>
          </p:cNvPr>
          <p:cNvSpPr>
            <a:spLocks noGrp="1"/>
          </p:cNvSpPr>
          <p:nvPr>
            <p:ph idx="1"/>
          </p:nvPr>
        </p:nvSpPr>
        <p:spPr>
          <a:xfrm>
            <a:off x="1" y="840659"/>
            <a:ext cx="12078928" cy="6017342"/>
          </a:xfrm>
        </p:spPr>
        <p:txBody>
          <a:bodyPr/>
          <a:lstStyle/>
          <a:p>
            <a:pPr marL="0" marR="0" lvl="0" indent="0" algn="just">
              <a:lnSpc>
                <a:spcPct val="107000"/>
              </a:lnSpc>
              <a:spcBef>
                <a:spcPts val="0"/>
              </a:spcBef>
              <a:spcAft>
                <a:spcPts val="800"/>
              </a:spcAft>
              <a:buNone/>
            </a:pPr>
            <a:r>
              <a:rPr lang="en-US" sz="2800" dirty="0">
                <a:effectLst/>
                <a:latin typeface="Times New Roman" panose="02020603050405020304" pitchFamily="18" charset="0"/>
                <a:ea typeface="Aptos" panose="020B0004020202020204" pitchFamily="34" charset="0"/>
                <a:cs typeface="Times New Roman" panose="02020603050405020304" pitchFamily="18" charset="0"/>
              </a:rPr>
              <a:t>HRD is pursuing excellence of people through enhancing knowledge, skill, attitudes and thereby seeking committed and motivated resources for their intense participation. </a:t>
            </a:r>
          </a:p>
          <a:p>
            <a:pPr marL="0" indent="0" algn="just">
              <a:buNone/>
            </a:pPr>
            <a:r>
              <a:rPr lang="en-US" sz="2800" kern="0" dirty="0">
                <a:effectLst/>
                <a:latin typeface="Times New Roman" panose="02020603050405020304" pitchFamily="18" charset="0"/>
                <a:ea typeface="Aptos" panose="020B0004020202020204" pitchFamily="34" charset="0"/>
                <a:cs typeface="Times New Roman" panose="02020603050405020304" pitchFamily="18" charset="0"/>
              </a:rPr>
              <a:t>HRD activities, therefore, plays vital role in creating an atmosphere for sustained high quality. HRD activities are essential and significant for any growth oriented and dynamic organization which wants to succeed in a fast changing and competitive environment</a:t>
            </a:r>
          </a:p>
          <a:p>
            <a:pPr marL="0" marR="0" lvl="0" indent="0" algn="just">
              <a:lnSpc>
                <a:spcPct val="107000"/>
              </a:lnSpc>
              <a:spcBef>
                <a:spcPts val="0"/>
              </a:spcBef>
              <a:spcAft>
                <a:spcPts val="0"/>
              </a:spcAft>
              <a:buNone/>
            </a:pP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Enhanced employee satisfaction: HRD activities such as training, career development and mentoring can improve employee satisfaction and motivation</a:t>
            </a:r>
            <a:endParaRPr lang="en-US" sz="2800" dirty="0">
              <a:effectLst/>
              <a:latin typeface="Times New Roman" panose="02020603050405020304" pitchFamily="18" charset="0"/>
              <a:ea typeface="Aptos" panose="020B0004020202020204" pitchFamily="34"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37015066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9DDA70-08CA-4FA0-2C77-3BBE49B8604F}"/>
              </a:ext>
            </a:extLst>
          </p:cNvPr>
          <p:cNvSpPr>
            <a:spLocks noGrp="1"/>
          </p:cNvSpPr>
          <p:nvPr>
            <p:ph type="title"/>
          </p:nvPr>
        </p:nvSpPr>
        <p:spPr>
          <a:xfrm>
            <a:off x="0" y="0"/>
            <a:ext cx="12192000" cy="816638"/>
          </a:xfrm>
        </p:spPr>
        <p:txBody>
          <a:bodyPr/>
          <a:lstStyle/>
          <a:p>
            <a:r>
              <a:rPr lang="en-US" sz="3600" b="1" dirty="0">
                <a:effectLst/>
                <a:latin typeface="Times New Roman" panose="02020603050405020304" pitchFamily="18" charset="0"/>
                <a:ea typeface="Aptos" panose="020B0004020202020204" pitchFamily="34" charset="0"/>
                <a:cs typeface="Times New Roman" panose="02020603050405020304" pitchFamily="18" charset="0"/>
              </a:rPr>
              <a:t>Significance of HRD activities</a:t>
            </a:r>
            <a:endParaRPr lang="en-US" dirty="0"/>
          </a:p>
        </p:txBody>
      </p:sp>
      <p:sp>
        <p:nvSpPr>
          <p:cNvPr id="3" name="Content Placeholder 2">
            <a:extLst>
              <a:ext uri="{FF2B5EF4-FFF2-40B4-BE49-F238E27FC236}">
                <a16:creationId xmlns:a16="http://schemas.microsoft.com/office/drawing/2014/main" id="{3E7DC6F4-BED7-8024-972A-46777DE747CB}"/>
              </a:ext>
            </a:extLst>
          </p:cNvPr>
          <p:cNvSpPr>
            <a:spLocks noGrp="1"/>
          </p:cNvSpPr>
          <p:nvPr>
            <p:ph idx="1"/>
          </p:nvPr>
        </p:nvSpPr>
        <p:spPr>
          <a:xfrm>
            <a:off x="0" y="816638"/>
            <a:ext cx="12329652" cy="6041361"/>
          </a:xfrm>
        </p:spPr>
        <p:txBody>
          <a:bodyPr/>
          <a:lstStyle/>
          <a:p>
            <a:pPr algn="just"/>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Reduced employee turnover: HRD activities can increase employee engagement and loyalty, reducing the turnover rate</a:t>
            </a:r>
            <a:endParaRPr lang="en-US" sz="2800" dirty="0">
              <a:effectLst/>
              <a:latin typeface="Times New Roman" panose="02020603050405020304" pitchFamily="18" charset="0"/>
              <a:ea typeface="Aptos" panose="020B0004020202020204" pitchFamily="34" charset="0"/>
              <a:cs typeface="Times New Roman" panose="02020603050405020304" pitchFamily="18" charset="0"/>
            </a:endParaRPr>
          </a:p>
          <a:p>
            <a:pPr algn="just"/>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Increased employee engagement: HRD can increase employee engagement by providing employees with opportunities for professional development and career growth. </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5865324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3C0F66-B67C-983A-5912-E7C7C28D1316}"/>
              </a:ext>
            </a:extLst>
          </p:cNvPr>
          <p:cNvSpPr>
            <a:spLocks noGrp="1"/>
          </p:cNvSpPr>
          <p:nvPr>
            <p:ph type="title"/>
          </p:nvPr>
        </p:nvSpPr>
        <p:spPr>
          <a:xfrm>
            <a:off x="0" y="0"/>
            <a:ext cx="12192000" cy="1002890"/>
          </a:xfrm>
        </p:spPr>
        <p:txBody>
          <a:bodyPr>
            <a:normAutofit/>
          </a:bodyPr>
          <a:lstStyle/>
          <a:p>
            <a:pPr algn="ctr"/>
            <a:r>
              <a:rPr lang="en-US" sz="2800" b="1" dirty="0">
                <a:effectLst/>
                <a:latin typeface="Times New Roman" panose="02020603050405020304" pitchFamily="18" charset="0"/>
                <a:ea typeface="Aptos" panose="020B0004020202020204" pitchFamily="34" charset="0"/>
                <a:cs typeface="Times New Roman" panose="02020603050405020304" pitchFamily="18" charset="0"/>
              </a:rPr>
              <a:t>HRD challenges</a:t>
            </a:r>
            <a:br>
              <a:rPr lang="en-US" sz="28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3212F0B0-531A-5E00-413F-89071DECE518}"/>
              </a:ext>
            </a:extLst>
          </p:cNvPr>
          <p:cNvSpPr>
            <a:spLocks noGrp="1"/>
          </p:cNvSpPr>
          <p:nvPr>
            <p:ph idx="1"/>
          </p:nvPr>
        </p:nvSpPr>
        <p:spPr>
          <a:xfrm>
            <a:off x="0" y="353961"/>
            <a:ext cx="12192000" cy="6504039"/>
          </a:xfrm>
        </p:spPr>
        <p:txBody>
          <a:bodyPr/>
          <a:lstStyle/>
          <a:p>
            <a:pPr algn="just"/>
            <a:r>
              <a:rPr lang="en-US" sz="2800" kern="0" dirty="0">
                <a:effectLst/>
                <a:latin typeface="Times New Roman" panose="02020603050405020304" pitchFamily="18" charset="0"/>
                <a:ea typeface="Aptos" panose="020B0004020202020204" pitchFamily="34" charset="0"/>
              </a:rPr>
              <a:t>Rapid technological advancements. Technology is constantly changing, and organizations need to keep up with the latest advancements to remain competitive</a:t>
            </a:r>
          </a:p>
          <a:p>
            <a:pPr algn="just"/>
            <a:r>
              <a:rPr lang="en-US" sz="2800" kern="0" dirty="0">
                <a:effectLst/>
                <a:latin typeface="Times New Roman" panose="02020603050405020304" pitchFamily="18" charset="0"/>
                <a:ea typeface="Aptos" panose="020B0004020202020204" pitchFamily="34" charset="0"/>
              </a:rPr>
              <a:t>Managing diversity: The workforce is becoming increasingly diverse, which can create unique challenges for HRD professionals</a:t>
            </a:r>
          </a:p>
          <a:p>
            <a:pPr algn="just"/>
            <a:r>
              <a:rPr lang="en-US" sz="2800" kern="0" dirty="0">
                <a:effectLst/>
                <a:latin typeface="Times New Roman" panose="02020603050405020304" pitchFamily="18" charset="0"/>
                <a:ea typeface="Aptos" panose="020B0004020202020204" pitchFamily="34" charset="0"/>
              </a:rPr>
              <a:t>Changing demographics: The demographics of the workforce are changing with more employees working remotely or on apart -time basis</a:t>
            </a:r>
            <a:r>
              <a:rPr lang="en-US" sz="1800" kern="0" dirty="0">
                <a:effectLst/>
                <a:latin typeface="Times New Roman" panose="02020603050405020304" pitchFamily="18" charset="0"/>
                <a:ea typeface="Aptos" panose="020B0004020202020204" pitchFamily="34" charset="0"/>
              </a:rPr>
              <a:t>.</a:t>
            </a:r>
          </a:p>
          <a:p>
            <a:pPr algn="just"/>
            <a:r>
              <a:rPr lang="en-US" sz="2800" kern="0" dirty="0">
                <a:effectLst/>
                <a:latin typeface="Times New Roman" panose="02020603050405020304" pitchFamily="18" charset="0"/>
                <a:ea typeface="Aptos" panose="020B0004020202020204" pitchFamily="34" charset="0"/>
              </a:rPr>
              <a:t>Budget constraints: HRD initiatives require resources, including financial resources, which can create challenges for organizations with limited budgets </a:t>
            </a:r>
            <a:endParaRPr lang="en-US" sz="2800" dirty="0"/>
          </a:p>
        </p:txBody>
      </p:sp>
    </p:spTree>
    <p:extLst>
      <p:ext uri="{BB962C8B-B14F-4D97-AF65-F5344CB8AC3E}">
        <p14:creationId xmlns:p14="http://schemas.microsoft.com/office/powerpoint/2010/main" val="41942034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37F400-4D99-3AF0-0B6A-82A7CE410E59}"/>
              </a:ext>
            </a:extLst>
          </p:cNvPr>
          <p:cNvSpPr>
            <a:spLocks noGrp="1"/>
          </p:cNvSpPr>
          <p:nvPr>
            <p:ph type="title"/>
          </p:nvPr>
        </p:nvSpPr>
        <p:spPr>
          <a:xfrm>
            <a:off x="0" y="0"/>
            <a:ext cx="12192000" cy="1253613"/>
          </a:xfrm>
        </p:spPr>
        <p:txBody>
          <a:bodyPr/>
          <a:lstStyle/>
          <a:p>
            <a:r>
              <a:rPr lang="en-US" sz="3600" b="1" dirty="0">
                <a:effectLst/>
                <a:latin typeface="Times New Roman" panose="02020603050405020304" pitchFamily="18" charset="0"/>
                <a:ea typeface="Aptos" panose="020B0004020202020204" pitchFamily="34" charset="0"/>
                <a:cs typeface="Times New Roman" panose="02020603050405020304" pitchFamily="18" charset="0"/>
              </a:rPr>
              <a:t>HRD challenges</a:t>
            </a:r>
            <a:endParaRPr lang="en-US" dirty="0"/>
          </a:p>
        </p:txBody>
      </p:sp>
      <p:sp>
        <p:nvSpPr>
          <p:cNvPr id="3" name="Content Placeholder 2">
            <a:extLst>
              <a:ext uri="{FF2B5EF4-FFF2-40B4-BE49-F238E27FC236}">
                <a16:creationId xmlns:a16="http://schemas.microsoft.com/office/drawing/2014/main" id="{37B5C6D8-351E-57CA-53C4-1477A560450D}"/>
              </a:ext>
            </a:extLst>
          </p:cNvPr>
          <p:cNvSpPr>
            <a:spLocks noGrp="1"/>
          </p:cNvSpPr>
          <p:nvPr>
            <p:ph idx="1"/>
          </p:nvPr>
        </p:nvSpPr>
        <p:spPr>
          <a:xfrm>
            <a:off x="0" y="958645"/>
            <a:ext cx="12192000" cy="5899355"/>
          </a:xfrm>
        </p:spPr>
        <p:txBody>
          <a:bodyPr>
            <a:normAutofit/>
          </a:bodyPr>
          <a:lstStyle/>
          <a:p>
            <a:pPr algn="just"/>
            <a:r>
              <a:rPr lang="en-US" sz="2800" dirty="0">
                <a:effectLst/>
                <a:latin typeface="Times New Roman" panose="02020603050405020304" pitchFamily="18" charset="0"/>
                <a:ea typeface="Aptos" panose="020B0004020202020204" pitchFamily="34" charset="0"/>
                <a:cs typeface="Times New Roman" panose="02020603050405020304" pitchFamily="18" charset="0"/>
              </a:rPr>
              <a:t>Culture or attitude: Different countries have different culture and as the world has become a global village HRD Professionals have to face the cultural challenges in different countries or with the employees belonging to the different countries. </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algn="just"/>
            <a:r>
              <a:rPr lang="en-US" sz="2800" kern="0" dirty="0">
                <a:effectLst/>
                <a:latin typeface="Times New Roman" panose="02020603050405020304" pitchFamily="18" charset="0"/>
                <a:ea typeface="Aptos" panose="020B0004020202020204" pitchFamily="34" charset="0"/>
              </a:rPr>
              <a:t>Values of </a:t>
            </a:r>
            <a:r>
              <a:rPr lang="en-US" sz="2800" kern="0" dirty="0" err="1">
                <a:effectLst/>
                <a:latin typeface="Times New Roman" panose="02020603050405020304" pitchFamily="18" charset="0"/>
                <a:ea typeface="Aptos" panose="020B0004020202020204" pitchFamily="34" charset="0"/>
              </a:rPr>
              <a:t>behaviour</a:t>
            </a:r>
            <a:r>
              <a:rPr lang="en-US" sz="2800" kern="0" dirty="0">
                <a:effectLst/>
                <a:latin typeface="Times New Roman" panose="02020603050405020304" pitchFamily="18" charset="0"/>
                <a:ea typeface="Aptos" panose="020B0004020202020204" pitchFamily="34" charset="0"/>
              </a:rPr>
              <a:t>: The HRD professionals have to adjust themselves to the emerging new values as principle centric leadership is becoming trend in the corporate world</a:t>
            </a:r>
          </a:p>
          <a:p>
            <a:pPr algn="just"/>
            <a:r>
              <a:rPr lang="en-US" sz="2800" kern="0" dirty="0">
                <a:effectLst/>
                <a:latin typeface="Times New Roman" panose="02020603050405020304" pitchFamily="18" charset="0"/>
                <a:ea typeface="Aptos" panose="020B0004020202020204" pitchFamily="34" charset="0"/>
              </a:rPr>
              <a:t>Lifestyle or habits: The life style of an employee is also important for HRD professionals because they have to understand the habits of the employees and then decide the training that needs to be imparted for bringing a change in the habits of the employees</a:t>
            </a:r>
            <a:endParaRPr lang="en-US" sz="2800" dirty="0"/>
          </a:p>
        </p:txBody>
      </p:sp>
    </p:spTree>
    <p:extLst>
      <p:ext uri="{BB962C8B-B14F-4D97-AF65-F5344CB8AC3E}">
        <p14:creationId xmlns:p14="http://schemas.microsoft.com/office/powerpoint/2010/main" val="145351965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5DA76-C088-88A4-07E9-426CC8AC3813}"/>
              </a:ext>
            </a:extLst>
          </p:cNvPr>
          <p:cNvSpPr>
            <a:spLocks noGrp="1"/>
          </p:cNvSpPr>
          <p:nvPr>
            <p:ph type="title"/>
          </p:nvPr>
        </p:nvSpPr>
        <p:spPr>
          <a:xfrm>
            <a:off x="0" y="0"/>
            <a:ext cx="12192000" cy="1930400"/>
          </a:xfrm>
        </p:spPr>
        <p:txBody>
          <a:bodyPr>
            <a:normAutofit/>
          </a:bodyPr>
          <a:lstStyle/>
          <a:p>
            <a:pPr algn="ctr"/>
            <a:r>
              <a:rPr lang="en-US" sz="2800"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D922475D-3E4C-AD8B-3CA2-C7BD341C434B}"/>
              </a:ext>
            </a:extLst>
          </p:cNvPr>
          <p:cNvSpPr>
            <a:spLocks noGrp="1"/>
          </p:cNvSpPr>
          <p:nvPr>
            <p:ph idx="1"/>
          </p:nvPr>
        </p:nvSpPr>
        <p:spPr>
          <a:xfrm>
            <a:off x="0" y="737419"/>
            <a:ext cx="12192000" cy="6120582"/>
          </a:xfrm>
        </p:spPr>
        <p:txBody>
          <a:bodyPr/>
          <a:lstStyle/>
          <a:p>
            <a:pPr marL="457200" marR="0" algn="just">
              <a:lnSpc>
                <a:spcPct val="107000"/>
              </a:lnSpc>
              <a:spcBef>
                <a:spcPts val="0"/>
              </a:spcBef>
              <a:spcAft>
                <a:spcPts val="800"/>
              </a:spcAft>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Handbook of HR Management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practice,Armstrong</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M,Kogan,London,10</a:t>
            </a:r>
            <a:r>
              <a:rPr lang="en-US" sz="2800" baseline="30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Edition, 2008</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228600" marR="0" algn="just">
              <a:lnSpc>
                <a:spcPct val="107000"/>
              </a:lnSpc>
              <a:spcBef>
                <a:spcPts val="0"/>
              </a:spcBef>
              <a:spcAft>
                <a:spcPts val="800"/>
              </a:spcAft>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Human Resource Contemporary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Perspective,Beard</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Well Ian &amp;</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Hlen,Prentice</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Hall London ,2008</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457200" marR="0" algn="just">
              <a:lnSpc>
                <a:spcPct val="107000"/>
              </a:lnSpc>
              <a:spcBef>
                <a:spcPts val="0"/>
              </a:spcBef>
              <a:spcAft>
                <a:spcPts val="0"/>
              </a:spcAft>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Management,Legge</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karen,Palgrave</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Macmillan London,1995</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457200" marR="0" algn="just">
              <a:lnSpc>
                <a:spcPct val="107000"/>
              </a:lnSpc>
              <a:spcBef>
                <a:spcPts val="0"/>
              </a:spcBef>
              <a:spcAft>
                <a:spcPts val="800"/>
              </a:spcAft>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Managing Human Resources,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Molaner</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C,London,Routledge,1994</a:t>
            </a:r>
          </a:p>
          <a:p>
            <a:pPr marL="457200" algn="just">
              <a:lnSpc>
                <a:spcPct val="107000"/>
              </a:lnSpc>
              <a:spcBef>
                <a:spcPts val="0"/>
              </a:spcBef>
              <a:spcAft>
                <a:spcPts val="800"/>
              </a:spcAft>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Mangemngent,Chandra,M,Chadalawada</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Engineering College,2018-2019</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457200" marR="0" algn="just">
              <a:lnSpc>
                <a:spcPct val="107000"/>
              </a:lnSpc>
              <a:spcBef>
                <a:spcPts val="0"/>
              </a:spcBef>
              <a:spcAft>
                <a:spcPts val="800"/>
              </a:spcAft>
            </a:pP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5626155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7827DF-7DF5-53DF-108B-26019C08F5B0}"/>
              </a:ext>
            </a:extLst>
          </p:cNvPr>
          <p:cNvSpPr>
            <a:spLocks noGrp="1"/>
          </p:cNvSpPr>
          <p:nvPr>
            <p:ph type="title"/>
          </p:nvPr>
        </p:nvSpPr>
        <p:spPr>
          <a:xfrm>
            <a:off x="0" y="0"/>
            <a:ext cx="12192000" cy="1135626"/>
          </a:xfrm>
        </p:spPr>
        <p:txBody>
          <a:bodyPr/>
          <a:lstStyle/>
          <a:p>
            <a:pPr algn="ctr"/>
            <a:r>
              <a:rPr lang="en-US" sz="3600" dirty="0">
                <a:latin typeface="Times New Roman" panose="02020603050405020304" pitchFamily="18" charset="0"/>
                <a:cs typeface="Times New Roman" panose="02020603050405020304" pitchFamily="18" charset="0"/>
              </a:rPr>
              <a:t>References</a:t>
            </a:r>
            <a:endParaRPr lang="en-US" dirty="0"/>
          </a:p>
        </p:txBody>
      </p:sp>
      <p:sp>
        <p:nvSpPr>
          <p:cNvPr id="3" name="Content Placeholder 2">
            <a:extLst>
              <a:ext uri="{FF2B5EF4-FFF2-40B4-BE49-F238E27FC236}">
                <a16:creationId xmlns:a16="http://schemas.microsoft.com/office/drawing/2014/main" id="{0CDDCA9F-3F29-B5DF-581D-76597C784FD5}"/>
              </a:ext>
            </a:extLst>
          </p:cNvPr>
          <p:cNvSpPr>
            <a:spLocks noGrp="1"/>
          </p:cNvSpPr>
          <p:nvPr>
            <p:ph idx="1"/>
          </p:nvPr>
        </p:nvSpPr>
        <p:spPr>
          <a:xfrm>
            <a:off x="0" y="766917"/>
            <a:ext cx="12192000" cy="6091084"/>
          </a:xfrm>
        </p:spPr>
        <p:txBody>
          <a:bodyPr/>
          <a:lstStyle/>
          <a:p>
            <a:pPr marL="457200" marR="0" algn="just">
              <a:lnSpc>
                <a:spcPct val="107000"/>
              </a:lnSpc>
              <a:spcBef>
                <a:spcPts val="0"/>
              </a:spcBef>
              <a:spcAft>
                <a:spcPts val="0"/>
              </a:spcAft>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Introduction to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HRM,Stredwick,J,British</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Cataloguing in Publication Data,2005</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457200" marR="0" algn="just">
              <a:lnSpc>
                <a:spcPct val="107000"/>
              </a:lnSpc>
              <a:spcBef>
                <a:spcPts val="0"/>
              </a:spcBef>
              <a:spcAft>
                <a:spcPts val="0"/>
              </a:spcAft>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Management,Guru</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Jambheshwar</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University,Hisar-125001</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457200" marR="0" algn="just">
              <a:lnSpc>
                <a:spcPct val="107000"/>
              </a:lnSpc>
              <a:spcBef>
                <a:spcPts val="0"/>
              </a:spcBef>
              <a:spcAft>
                <a:spcPts val="0"/>
              </a:spcAft>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Management,Smt.Shyamala</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etl,Calicut</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University,Computer</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Section,SDE,2014</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457200" marR="0" algn="just">
              <a:lnSpc>
                <a:spcPct val="107000"/>
              </a:lnSpc>
              <a:spcBef>
                <a:spcPts val="0"/>
              </a:spcBef>
              <a:spcAft>
                <a:spcPts val="0"/>
              </a:spcAft>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and Personnel Management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Aswathapa</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80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McGraw-Hill Publishing Company Ltd., New Delhi,2008</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457200" marR="0" algn="just">
              <a:lnSpc>
                <a:spcPct val="107000"/>
              </a:lnSpc>
              <a:spcBef>
                <a:spcPts val="0"/>
              </a:spcBef>
              <a:spcAft>
                <a:spcPts val="0"/>
              </a:spcAft>
            </a:pPr>
            <a:r>
              <a:rPr lang="en-US" sz="2800" i="1"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Management</a:t>
            </a:r>
            <a:r>
              <a:rPr lang="en-US" sz="280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Biswajeet</a:t>
            </a:r>
            <a:r>
              <a:rPr lang="en-US" sz="280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Pattanayak</a:t>
            </a:r>
            <a:r>
              <a:rPr lang="en-US" sz="280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Prentice Hall of India Pvt. Ltd., New Delhi,2001</a:t>
            </a:r>
          </a:p>
          <a:p>
            <a:pPr marL="457200" algn="just">
              <a:lnSpc>
                <a:spcPct val="107000"/>
              </a:lnSpc>
              <a:spcBef>
                <a:spcPts val="0"/>
              </a:spcBef>
            </a:pPr>
            <a:r>
              <a:rPr lang="en-US" sz="2800" dirty="0" err="1">
                <a:solidFill>
                  <a:srgbClr val="000000"/>
                </a:solidFill>
                <a:effectLst/>
                <a:latin typeface="TimesNewRomanPSMT"/>
                <a:ea typeface="Times New Roman" panose="02020603050405020304" pitchFamily="18" charset="0"/>
                <a:cs typeface="Times New Roman" panose="02020603050405020304" pitchFamily="18" charset="0"/>
              </a:rPr>
              <a:t>Mamoria</a:t>
            </a:r>
            <a:r>
              <a:rPr lang="en-US" sz="2800" dirty="0">
                <a:solidFill>
                  <a:srgbClr val="000000"/>
                </a:solidFill>
                <a:effectLst/>
                <a:latin typeface="TimesNewRomanPSMT"/>
                <a:ea typeface="Times New Roman" panose="02020603050405020304" pitchFamily="18" charset="0"/>
                <a:cs typeface="Times New Roman" panose="02020603050405020304" pitchFamily="18" charset="0"/>
              </a:rPr>
              <a:t> C.B., Rao, VSP, </a:t>
            </a:r>
            <a:r>
              <a:rPr lang="en-US" sz="2800" dirty="0" err="1">
                <a:solidFill>
                  <a:srgbClr val="000000"/>
                </a:solidFill>
                <a:effectLst/>
                <a:latin typeface="TimesNewRomanPSMT"/>
                <a:ea typeface="Times New Roman" panose="02020603050405020304" pitchFamily="18" charset="0"/>
                <a:cs typeface="Times New Roman" panose="02020603050405020304" pitchFamily="18" charset="0"/>
              </a:rPr>
              <a:t>Personnal</a:t>
            </a:r>
            <a:r>
              <a:rPr lang="en-US" sz="2800" dirty="0">
                <a:solidFill>
                  <a:srgbClr val="000000"/>
                </a:solidFill>
                <a:effectLst/>
                <a:latin typeface="TimesNewRomanPSMT"/>
                <a:ea typeface="Times New Roman" panose="02020603050405020304" pitchFamily="18" charset="0"/>
                <a:cs typeface="Times New Roman" panose="02020603050405020304" pitchFamily="18" charset="0"/>
              </a:rPr>
              <a:t> Management (Text and cases), </a:t>
            </a:r>
            <a:r>
              <a:rPr lang="en-US" sz="2800" dirty="0" err="1">
                <a:solidFill>
                  <a:srgbClr val="000000"/>
                </a:solidFill>
                <a:effectLst/>
                <a:latin typeface="TimesNewRomanPSMT"/>
                <a:ea typeface="Times New Roman" panose="02020603050405020304" pitchFamily="18" charset="0"/>
                <a:cs typeface="Times New Roman" panose="02020603050405020304" pitchFamily="18" charset="0"/>
              </a:rPr>
              <a:t>Himalays</a:t>
            </a:r>
            <a:r>
              <a:rPr lang="en-US" sz="2800" dirty="0">
                <a:solidFill>
                  <a:srgbClr val="000000"/>
                </a:solidFill>
                <a:effectLst/>
                <a:latin typeface="TimesNewRomanPSMT"/>
                <a:ea typeface="Times New Roman" panose="02020603050405020304" pitchFamily="18" charset="0"/>
                <a:cs typeface="Times New Roman" panose="02020603050405020304" pitchFamily="18" charset="0"/>
              </a:rPr>
              <a:t> Publishing, Mumbai( 2012)</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457200" marR="0" algn="just">
              <a:lnSpc>
                <a:spcPct val="107000"/>
              </a:lnSpc>
              <a:spcBef>
                <a:spcPts val="0"/>
              </a:spcBef>
              <a:spcAft>
                <a:spcPts val="0"/>
              </a:spcAft>
            </a:pP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99859985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3F201-BB92-DC41-814F-6C034BACEDAE}"/>
              </a:ext>
            </a:extLst>
          </p:cNvPr>
          <p:cNvSpPr>
            <a:spLocks noGrp="1"/>
          </p:cNvSpPr>
          <p:nvPr>
            <p:ph type="title"/>
          </p:nvPr>
        </p:nvSpPr>
        <p:spPr>
          <a:xfrm>
            <a:off x="0" y="0"/>
            <a:ext cx="12192000" cy="678426"/>
          </a:xfrm>
        </p:spPr>
        <p:txBody>
          <a:bodyPr>
            <a:normAutofit/>
          </a:bodyPr>
          <a:lstStyle/>
          <a:p>
            <a:pPr algn="ctr"/>
            <a:r>
              <a:rPr lang="en-US" sz="2800" dirty="0">
                <a:latin typeface="Times New Roman" panose="02020603050405020304" pitchFamily="18" charset="0"/>
                <a:cs typeface="Times New Roman" panose="02020603050405020304" pitchFamily="18" charset="0"/>
              </a:rPr>
              <a:t>References</a:t>
            </a:r>
            <a:endParaRPr lang="en-US" sz="2800" dirty="0"/>
          </a:p>
        </p:txBody>
      </p:sp>
      <p:sp>
        <p:nvSpPr>
          <p:cNvPr id="3" name="Content Placeholder 2">
            <a:extLst>
              <a:ext uri="{FF2B5EF4-FFF2-40B4-BE49-F238E27FC236}">
                <a16:creationId xmlns:a16="http://schemas.microsoft.com/office/drawing/2014/main" id="{D22CDEBE-3BFE-AC50-FD70-120497654D4A}"/>
              </a:ext>
            </a:extLst>
          </p:cNvPr>
          <p:cNvSpPr>
            <a:spLocks noGrp="1"/>
          </p:cNvSpPr>
          <p:nvPr>
            <p:ph idx="1"/>
          </p:nvPr>
        </p:nvSpPr>
        <p:spPr>
          <a:xfrm>
            <a:off x="0" y="678426"/>
            <a:ext cx="12192000" cy="6179575"/>
          </a:xfrm>
        </p:spPr>
        <p:txBody>
          <a:bodyPr/>
          <a:lstStyle/>
          <a:p>
            <a:pPr marL="457200" marR="0" algn="just">
              <a:lnSpc>
                <a:spcPct val="107000"/>
              </a:lnSpc>
              <a:spcBef>
                <a:spcPts val="0"/>
              </a:spcBef>
              <a:spcAft>
                <a:spcPts val="0"/>
              </a:spcAft>
            </a:pPr>
            <a:r>
              <a:rPr lang="en-US" sz="2800" i="1"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Management,</a:t>
            </a:r>
            <a:r>
              <a:rPr lang="en-US" sz="280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Lloyed</a:t>
            </a:r>
            <a:r>
              <a:rPr lang="en-US" sz="280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L. Byers and Leslie W. Rue</a:t>
            </a:r>
            <a:r>
              <a:rPr lang="en-US" sz="2800" i="1"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(5th edition),The McGraw-Hill Companies, USA,1997.</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457200" marR="0" algn="just">
              <a:lnSpc>
                <a:spcPct val="107000"/>
              </a:lnSpc>
              <a:spcBef>
                <a:spcPts val="0"/>
              </a:spcBef>
              <a:spcAft>
                <a:spcPts val="0"/>
              </a:spcAft>
            </a:pPr>
            <a:r>
              <a:rPr lang="en-US" sz="280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Michael Armstrong (1999), </a:t>
            </a:r>
            <a:r>
              <a:rPr lang="en-US" sz="2800" i="1"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A Handbook of Human Resource Management Practice </a:t>
            </a:r>
            <a:r>
              <a:rPr lang="en-US" sz="280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(7th</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457200" marR="0" algn="just">
              <a:lnSpc>
                <a:spcPct val="107000"/>
              </a:lnSpc>
              <a:spcBef>
                <a:spcPts val="0"/>
              </a:spcBef>
              <a:spcAft>
                <a:spcPts val="0"/>
              </a:spcAft>
            </a:pPr>
            <a:r>
              <a:rPr lang="en-US" sz="280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edition), Michael Armstrong, Kogan Page Limited, 120 </a:t>
            </a:r>
            <a:r>
              <a:rPr lang="en-US" sz="2800" dirty="0" err="1">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Pentonvelle</a:t>
            </a:r>
            <a:r>
              <a:rPr lang="en-US" sz="280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Road, London,1999</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457200" marR="0" algn="just">
              <a:lnSpc>
                <a:spcPct val="107000"/>
              </a:lnSpc>
              <a:spcBef>
                <a:spcPts val="0"/>
              </a:spcBef>
              <a:spcAft>
                <a:spcPts val="0"/>
              </a:spcAft>
            </a:pPr>
            <a:r>
              <a:rPr lang="en-US" sz="2800" dirty="0" err="1">
                <a:solidFill>
                  <a:srgbClr val="000000"/>
                </a:solidFill>
                <a:effectLst/>
                <a:latin typeface="TimesNewRomanPSMT"/>
                <a:ea typeface="Times New Roman" panose="02020603050405020304" pitchFamily="18" charset="0"/>
                <a:cs typeface="Times New Roman" panose="02020603050405020304" pitchFamily="18" charset="0"/>
              </a:rPr>
              <a:t>Mamoria</a:t>
            </a:r>
            <a:r>
              <a:rPr lang="en-US" sz="2800" dirty="0">
                <a:solidFill>
                  <a:srgbClr val="000000"/>
                </a:solidFill>
                <a:effectLst/>
                <a:latin typeface="TimesNewRomanPSMT"/>
                <a:ea typeface="Times New Roman" panose="02020603050405020304" pitchFamily="18" charset="0"/>
                <a:cs typeface="Times New Roman" panose="02020603050405020304" pitchFamily="18" charset="0"/>
              </a:rPr>
              <a:t> C.B., </a:t>
            </a:r>
            <a:r>
              <a:rPr lang="en-US" sz="2800" dirty="0" err="1">
                <a:solidFill>
                  <a:srgbClr val="000000"/>
                </a:solidFill>
                <a:effectLst/>
                <a:latin typeface="TimesNewRomanPSMT"/>
                <a:ea typeface="Times New Roman" panose="02020603050405020304" pitchFamily="18" charset="0"/>
                <a:cs typeface="Times New Roman" panose="02020603050405020304" pitchFamily="18" charset="0"/>
              </a:rPr>
              <a:t>Gankar</a:t>
            </a:r>
            <a:r>
              <a:rPr lang="en-US" sz="2800" dirty="0">
                <a:solidFill>
                  <a:srgbClr val="000000"/>
                </a:solidFill>
                <a:effectLst/>
                <a:latin typeface="TimesNewRomanPSMT"/>
                <a:ea typeface="Times New Roman" panose="02020603050405020304" pitchFamily="18" charset="0"/>
                <a:cs typeface="Times New Roman" panose="02020603050405020304" pitchFamily="18" charset="0"/>
              </a:rPr>
              <a:t> S.V. “A Textbook of Human Resource Management”, Himalaya Publishing House, New Delhi,(20060</a:t>
            </a:r>
          </a:p>
          <a:p>
            <a:pPr marL="457200" algn="just">
              <a:lnSpc>
                <a:spcPct val="107000"/>
              </a:lnSpc>
              <a:spcBef>
                <a:spcPts val="0"/>
              </a:spcBef>
            </a:pPr>
            <a:r>
              <a:rPr lang="en-US" sz="2800" dirty="0">
                <a:solidFill>
                  <a:srgbClr val="000000"/>
                </a:solidFill>
                <a:effectLst/>
                <a:latin typeface="TimesNewRomanPSMT"/>
                <a:ea typeface="Times New Roman" panose="02020603050405020304" pitchFamily="18" charset="0"/>
                <a:cs typeface="Times New Roman" panose="02020603050405020304" pitchFamily="18" charset="0"/>
              </a:rPr>
              <a:t>Prentice Hall, Englewood Cliffs, New Jersey,(1999)</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457200" marR="0" algn="just">
              <a:lnSpc>
                <a:spcPct val="107000"/>
              </a:lnSpc>
              <a:spcBef>
                <a:spcPts val="0"/>
              </a:spcBef>
              <a:spcAft>
                <a:spcPts val="0"/>
              </a:spcAft>
            </a:pP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5648137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E6D90E-ADA6-6B58-6F72-B999DC1AA1B9}"/>
              </a:ext>
            </a:extLst>
          </p:cNvPr>
          <p:cNvSpPr>
            <a:spLocks noGrp="1"/>
          </p:cNvSpPr>
          <p:nvPr>
            <p:ph type="title"/>
          </p:nvPr>
        </p:nvSpPr>
        <p:spPr>
          <a:xfrm>
            <a:off x="1" y="-103239"/>
            <a:ext cx="12064180" cy="1017639"/>
          </a:xfrm>
        </p:spPr>
        <p:txBody>
          <a:bodyPr>
            <a:normAutofit/>
          </a:bodyPr>
          <a:lstStyle/>
          <a:p>
            <a:pPr algn="ctr"/>
            <a:r>
              <a:rPr lang="en-US" sz="2800" dirty="0">
                <a:latin typeface="Times New Roman" panose="02020603050405020304" pitchFamily="18" charset="0"/>
                <a:cs typeface="Times New Roman" panose="02020603050405020304" pitchFamily="18" charset="0"/>
              </a:rPr>
              <a:t>References</a:t>
            </a:r>
            <a:endParaRPr lang="en-US" sz="2800" dirty="0"/>
          </a:p>
        </p:txBody>
      </p:sp>
      <p:sp>
        <p:nvSpPr>
          <p:cNvPr id="3" name="Content Placeholder 2">
            <a:extLst>
              <a:ext uri="{FF2B5EF4-FFF2-40B4-BE49-F238E27FC236}">
                <a16:creationId xmlns:a16="http://schemas.microsoft.com/office/drawing/2014/main" id="{F2B0104A-71E4-6C9C-E6A3-AFCF2D88DC4C}"/>
              </a:ext>
            </a:extLst>
          </p:cNvPr>
          <p:cNvSpPr>
            <a:spLocks noGrp="1"/>
          </p:cNvSpPr>
          <p:nvPr>
            <p:ph idx="1"/>
          </p:nvPr>
        </p:nvSpPr>
        <p:spPr>
          <a:xfrm>
            <a:off x="1" y="545691"/>
            <a:ext cx="12314902" cy="6312310"/>
          </a:xfrm>
        </p:spPr>
        <p:txBody>
          <a:bodyPr>
            <a:normAutofit/>
          </a:bodyPr>
          <a:lstStyle/>
          <a:p>
            <a:pPr marL="457200" marR="0" algn="just">
              <a:lnSpc>
                <a:spcPct val="107000"/>
              </a:lnSpc>
              <a:spcBef>
                <a:spcPts val="0"/>
              </a:spcBef>
              <a:spcAft>
                <a:spcPts val="0"/>
              </a:spcAft>
            </a:pPr>
            <a:r>
              <a:rPr lang="en-US" sz="2800" dirty="0">
                <a:solidFill>
                  <a:srgbClr val="000000"/>
                </a:solidFill>
                <a:effectLst/>
                <a:latin typeface="TimesNewRomanPSMT"/>
                <a:ea typeface="Times New Roman" panose="02020603050405020304" pitchFamily="18" charset="0"/>
                <a:cs typeface="Times New Roman" panose="02020603050405020304" pitchFamily="18" charset="0"/>
              </a:rPr>
              <a:t>Dwivedi R.S., “Personnel Management in Indian Enterprises”, </a:t>
            </a:r>
            <a:r>
              <a:rPr lang="en-US" sz="2800" dirty="0" err="1">
                <a:solidFill>
                  <a:srgbClr val="000000"/>
                </a:solidFill>
                <a:effectLst/>
                <a:latin typeface="TimesNewRomanPSMT"/>
                <a:ea typeface="Times New Roman" panose="02020603050405020304" pitchFamily="18" charset="0"/>
                <a:cs typeface="Times New Roman" panose="02020603050405020304" pitchFamily="18" charset="0"/>
              </a:rPr>
              <a:t>Galgotia</a:t>
            </a:r>
            <a:r>
              <a:rPr lang="en-US" sz="2800" dirty="0">
                <a:solidFill>
                  <a:srgbClr val="000000"/>
                </a:solidFill>
                <a:effectLst/>
                <a:latin typeface="TimesNewRomanPSMT"/>
                <a:ea typeface="Times New Roman" panose="02020603050405020304" pitchFamily="18" charset="0"/>
                <a:cs typeface="Times New Roman" panose="02020603050405020304" pitchFamily="18" charset="0"/>
              </a:rPr>
              <a:t> </a:t>
            </a:r>
            <a:r>
              <a:rPr lang="en-US" sz="2800" dirty="0" err="1">
                <a:solidFill>
                  <a:srgbClr val="000000"/>
                </a:solidFill>
                <a:effectLst/>
                <a:latin typeface="TimesNewRomanPSMT"/>
                <a:ea typeface="Times New Roman" panose="02020603050405020304" pitchFamily="18" charset="0"/>
                <a:cs typeface="Times New Roman" panose="02020603050405020304" pitchFamily="18" charset="0"/>
              </a:rPr>
              <a:t>Publising</a:t>
            </a:r>
            <a:r>
              <a:rPr lang="en-US" sz="2800" dirty="0">
                <a:solidFill>
                  <a:srgbClr val="000000"/>
                </a:solidFill>
                <a:effectLst/>
                <a:latin typeface="TimesNewRomanPSMT"/>
                <a:ea typeface="Times New Roman" panose="02020603050405020304" pitchFamily="18" charset="0"/>
                <a:cs typeface="Times New Roman" panose="02020603050405020304" pitchFamily="18" charset="0"/>
              </a:rPr>
              <a:t> Company, New Delhi (1997)</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457200" marR="0" algn="just">
              <a:lnSpc>
                <a:spcPct val="107000"/>
              </a:lnSpc>
              <a:spcBef>
                <a:spcPts val="0"/>
              </a:spcBef>
              <a:spcAft>
                <a:spcPts val="0"/>
              </a:spcAft>
            </a:pPr>
            <a:r>
              <a:rPr lang="en-US" sz="2800" dirty="0" err="1">
                <a:solidFill>
                  <a:srgbClr val="000000"/>
                </a:solidFill>
                <a:effectLst/>
                <a:latin typeface="TimesNewRomanPSMT"/>
                <a:ea typeface="Times New Roman" panose="02020603050405020304" pitchFamily="18" charset="0"/>
                <a:cs typeface="Times New Roman" panose="02020603050405020304" pitchFamily="18" charset="0"/>
              </a:rPr>
              <a:t>Devid</a:t>
            </a:r>
            <a:r>
              <a:rPr lang="en-US" sz="2800" dirty="0">
                <a:solidFill>
                  <a:srgbClr val="000000"/>
                </a:solidFill>
                <a:effectLst/>
                <a:latin typeface="TimesNewRomanPSMT"/>
                <a:ea typeface="Times New Roman" panose="02020603050405020304" pitchFamily="18" charset="0"/>
                <a:cs typeface="Times New Roman" panose="02020603050405020304" pitchFamily="18" charset="0"/>
              </a:rPr>
              <a:t> A. </a:t>
            </a:r>
            <a:r>
              <a:rPr lang="en-US" sz="2800" dirty="0" err="1">
                <a:solidFill>
                  <a:srgbClr val="000000"/>
                </a:solidFill>
                <a:effectLst/>
                <a:latin typeface="TimesNewRomanPSMT"/>
                <a:ea typeface="Times New Roman" panose="02020603050405020304" pitchFamily="18" charset="0"/>
                <a:cs typeface="Times New Roman" panose="02020603050405020304" pitchFamily="18" charset="0"/>
              </a:rPr>
              <a:t>Decenzo</a:t>
            </a:r>
            <a:r>
              <a:rPr lang="en-US" sz="2800" dirty="0">
                <a:solidFill>
                  <a:srgbClr val="000000"/>
                </a:solidFill>
                <a:effectLst/>
                <a:latin typeface="TimesNewRomanPSMT"/>
                <a:ea typeface="Times New Roman" panose="02020603050405020304" pitchFamily="18" charset="0"/>
                <a:cs typeface="Times New Roman" panose="02020603050405020304" pitchFamily="18" charset="0"/>
              </a:rPr>
              <a:t>, Stephen P. Robbins, “Personnel/Human Resource Management”, Prentice Hall of India, New Delhi (2002)</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457200" marR="0" algn="just">
              <a:lnSpc>
                <a:spcPct val="107000"/>
              </a:lnSpc>
              <a:spcBef>
                <a:spcPts val="0"/>
              </a:spcBef>
              <a:spcAft>
                <a:spcPts val="0"/>
              </a:spcAft>
            </a:pPr>
            <a:r>
              <a:rPr lang="en-US" sz="2800" dirty="0">
                <a:solidFill>
                  <a:srgbClr val="000000"/>
                </a:solidFill>
                <a:effectLst/>
                <a:latin typeface="TimesNewRomanPSMT"/>
                <a:ea typeface="Times New Roman" panose="02020603050405020304" pitchFamily="18" charset="0"/>
                <a:cs typeface="Times New Roman" panose="02020603050405020304" pitchFamily="18" charset="0"/>
              </a:rPr>
              <a:t>Prasad L.M., Human Resource Management,” Sultan Chand &amp; Sons, New Delhi (2005)</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457200" marR="0" algn="just">
              <a:lnSpc>
                <a:spcPct val="107000"/>
              </a:lnSpc>
              <a:spcBef>
                <a:spcPts val="0"/>
              </a:spcBef>
              <a:spcAft>
                <a:spcPts val="0"/>
              </a:spcAft>
            </a:pPr>
            <a:r>
              <a:rPr lang="en-US" sz="2800" dirty="0" err="1">
                <a:solidFill>
                  <a:srgbClr val="000000"/>
                </a:solidFill>
                <a:effectLst/>
                <a:latin typeface="TimesNewRomanPSMT"/>
                <a:ea typeface="Times New Roman" panose="02020603050405020304" pitchFamily="18" charset="0"/>
                <a:cs typeface="Times New Roman" panose="02020603050405020304" pitchFamily="18" charset="0"/>
              </a:rPr>
              <a:t>Dessler</a:t>
            </a:r>
            <a:r>
              <a:rPr lang="en-US" sz="2800" dirty="0">
                <a:solidFill>
                  <a:srgbClr val="000000"/>
                </a:solidFill>
                <a:effectLst/>
                <a:latin typeface="TimesNewRomanPSMT"/>
                <a:ea typeface="Times New Roman" panose="02020603050405020304" pitchFamily="18" charset="0"/>
                <a:cs typeface="Times New Roman" panose="02020603050405020304" pitchFamily="18" charset="0"/>
              </a:rPr>
              <a:t> Gary, “Personnel Management”, Prentice Hall International Editions, New Jersey (2001)</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 </a:t>
            </a:r>
            <a:endParaRPr lang="en-US" sz="2800" dirty="0"/>
          </a:p>
        </p:txBody>
      </p:sp>
    </p:spTree>
    <p:extLst>
      <p:ext uri="{BB962C8B-B14F-4D97-AF65-F5344CB8AC3E}">
        <p14:creationId xmlns:p14="http://schemas.microsoft.com/office/powerpoint/2010/main" val="8634790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0CDEFE-47A2-3A29-E305-EC57E3CA77C7}"/>
              </a:ext>
            </a:extLst>
          </p:cNvPr>
          <p:cNvSpPr>
            <a:spLocks noGrp="1"/>
          </p:cNvSpPr>
          <p:nvPr>
            <p:ph type="title"/>
          </p:nvPr>
        </p:nvSpPr>
        <p:spPr>
          <a:xfrm>
            <a:off x="0" y="0"/>
            <a:ext cx="12192000" cy="1930400"/>
          </a:xfrm>
        </p:spPr>
        <p:txBody>
          <a:bodyPr/>
          <a:lstStyle/>
          <a:p>
            <a:pPr algn="ctr"/>
            <a:r>
              <a:rPr lang="en-US"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A5CCE800-A772-6ADC-DF64-FB23121509AA}"/>
              </a:ext>
            </a:extLst>
          </p:cNvPr>
          <p:cNvSpPr>
            <a:spLocks noGrp="1"/>
          </p:cNvSpPr>
          <p:nvPr>
            <p:ph idx="1"/>
          </p:nvPr>
        </p:nvSpPr>
        <p:spPr>
          <a:xfrm>
            <a:off x="0" y="707923"/>
            <a:ext cx="12192000" cy="6150077"/>
          </a:xfrm>
        </p:spPr>
        <p:txBody>
          <a:bodyPr/>
          <a:lstStyle/>
          <a:p>
            <a:pPr marL="0" indent="0" algn="just">
              <a:buNone/>
            </a:pP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Carrell Michael R., Elbert Norbert F., Hatfield Robert D., “Human Resource Management,</a:t>
            </a:r>
            <a:endParaRPr lang="en-US" sz="2800" dirty="0">
              <a:latin typeface="Times New Roman" panose="02020603050405020304" pitchFamily="18" charset="0"/>
              <a:cs typeface="Times New Roman" panose="02020603050405020304" pitchFamily="18" charset="0"/>
            </a:endParaRPr>
          </a:p>
          <a:p>
            <a:pPr marL="0" indent="0" algn="just">
              <a:buNone/>
            </a:pPr>
            <a:r>
              <a:rPr lang="en-US" sz="2800" dirty="0">
                <a:latin typeface="Times New Roman" panose="02020603050405020304" pitchFamily="18" charset="0"/>
                <a:cs typeface="Times New Roman" panose="02020603050405020304" pitchFamily="18" charset="0"/>
              </a:rPr>
              <a:t>RDNE Stock Project,2021. </a:t>
            </a:r>
            <a:r>
              <a:rPr lang="en-US" sz="2800" dirty="0">
                <a:latin typeface="Times New Roman" panose="02020603050405020304" pitchFamily="18" charset="0"/>
                <a:cs typeface="Times New Roman" panose="02020603050405020304" pitchFamily="18" charset="0"/>
                <a:hlinkClick r:id="rId2"/>
              </a:rPr>
              <a:t>https://www.pexels.com/photo/man-speaking-to-a-group-on-team-building-7551454</a:t>
            </a:r>
            <a:r>
              <a:rPr lang="en-US" sz="2800" dirty="0">
                <a:hlinkClick r:id="rId2"/>
              </a:rPr>
              <a:t>/</a:t>
            </a:r>
            <a:endParaRPr lang="en-US" sz="2800" dirty="0"/>
          </a:p>
          <a:p>
            <a:pPr marL="0" indent="0" algn="just">
              <a:buNone/>
            </a:pPr>
            <a:r>
              <a:rPr lang="en-US" sz="2800" dirty="0">
                <a:latin typeface="Times New Roman" panose="02020603050405020304" pitchFamily="18" charset="0"/>
                <a:cs typeface="Times New Roman" panose="02020603050405020304" pitchFamily="18" charset="0"/>
              </a:rPr>
              <a:t>RDNE Stock Project,2021. </a:t>
            </a:r>
            <a:r>
              <a:rPr lang="en-US" sz="2800" dirty="0">
                <a:hlinkClick r:id="rId3"/>
              </a:rPr>
              <a:t>https://www.pexels.com/photo/man-and-woman-pulling-a-rope-7551734/</a:t>
            </a:r>
            <a:endParaRPr lang="en-US" sz="2800" dirty="0"/>
          </a:p>
          <a:p>
            <a:pPr marL="0" indent="0" algn="just">
              <a:buNone/>
            </a:pPr>
            <a:r>
              <a:rPr lang="en-US" sz="2800" dirty="0"/>
              <a:t>Matheus Viana,2019. https://www.pexels.com/photo/group-of-people-sitting-inside-train-2372943/</a:t>
            </a:r>
          </a:p>
        </p:txBody>
      </p:sp>
    </p:spTree>
    <p:extLst>
      <p:ext uri="{BB962C8B-B14F-4D97-AF65-F5344CB8AC3E}">
        <p14:creationId xmlns:p14="http://schemas.microsoft.com/office/powerpoint/2010/main" val="354577362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3488C2-E619-E091-608A-B57E020FDD5F}"/>
              </a:ext>
            </a:extLst>
          </p:cNvPr>
          <p:cNvSpPr>
            <a:spLocks noGrp="1"/>
          </p:cNvSpPr>
          <p:nvPr>
            <p:ph type="title"/>
          </p:nvPr>
        </p:nvSpPr>
        <p:spPr>
          <a:xfrm>
            <a:off x="0" y="0"/>
            <a:ext cx="12192000" cy="816638"/>
          </a:xfrm>
        </p:spPr>
        <p:txBody>
          <a:bodyPr>
            <a:normAutofit/>
          </a:bodyPr>
          <a:lstStyle/>
          <a:p>
            <a:pPr algn="ctr"/>
            <a:r>
              <a:rPr lang="en-US" sz="2800" dirty="0"/>
              <a:t>References </a:t>
            </a:r>
          </a:p>
        </p:txBody>
      </p:sp>
      <p:sp>
        <p:nvSpPr>
          <p:cNvPr id="3" name="Content Placeholder 2">
            <a:extLst>
              <a:ext uri="{FF2B5EF4-FFF2-40B4-BE49-F238E27FC236}">
                <a16:creationId xmlns:a16="http://schemas.microsoft.com/office/drawing/2014/main" id="{E3A71894-18B7-E807-CC9C-2E6DDFD412AB}"/>
              </a:ext>
            </a:extLst>
          </p:cNvPr>
          <p:cNvSpPr>
            <a:spLocks noGrp="1"/>
          </p:cNvSpPr>
          <p:nvPr>
            <p:ph idx="1"/>
          </p:nvPr>
        </p:nvSpPr>
        <p:spPr>
          <a:xfrm>
            <a:off x="0" y="816638"/>
            <a:ext cx="12192000" cy="6041361"/>
          </a:xfrm>
        </p:spPr>
        <p:txBody>
          <a:bodyPr>
            <a:normAutofit/>
          </a:bodyPr>
          <a:lstStyle/>
          <a:p>
            <a:pPr marL="0" indent="0">
              <a:buNone/>
            </a:pPr>
            <a:r>
              <a:rPr lang="en-US" sz="2800" dirty="0">
                <a:latin typeface="Times New Roman" panose="02020603050405020304" pitchFamily="18" charset="0"/>
                <a:cs typeface="Times New Roman" panose="02020603050405020304" pitchFamily="18" charset="0"/>
              </a:rPr>
              <a:t>RDNE Stock Project,2021 . </a:t>
            </a:r>
            <a:r>
              <a:rPr lang="en-US" sz="2800" dirty="0"/>
              <a:t>https://www.pexels.com/photo/two-men-doing-the-sack-race-7551722/</a:t>
            </a:r>
          </a:p>
        </p:txBody>
      </p:sp>
    </p:spTree>
    <p:extLst>
      <p:ext uri="{BB962C8B-B14F-4D97-AF65-F5344CB8AC3E}">
        <p14:creationId xmlns:p14="http://schemas.microsoft.com/office/powerpoint/2010/main" val="265702277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docProps/app.xml><?xml version="1.0" encoding="utf-8"?>
<Properties xmlns="http://schemas.openxmlformats.org/officeDocument/2006/extended-properties" xmlns:vt="http://schemas.openxmlformats.org/officeDocument/2006/docPropsVTypes">
  <Template>Facet</Template>
  <TotalTime>339</TotalTime>
  <Words>2797</Words>
  <Application>Microsoft Office PowerPoint</Application>
  <PresentationFormat>Widescreen</PresentationFormat>
  <Paragraphs>174</Paragraphs>
  <Slides>37</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37</vt:i4>
      </vt:variant>
    </vt:vector>
  </HeadingPairs>
  <TitlesOfParts>
    <vt:vector size="45" baseType="lpstr">
      <vt:lpstr>Aptos</vt:lpstr>
      <vt:lpstr>Arial</vt:lpstr>
      <vt:lpstr>Symbol</vt:lpstr>
      <vt:lpstr>Times New Roman</vt:lpstr>
      <vt:lpstr>TimesNewRomanPSMT</vt:lpstr>
      <vt:lpstr>Trebuchet MS</vt:lpstr>
      <vt:lpstr>Wingdings 3</vt:lpstr>
      <vt:lpstr>Facet</vt:lpstr>
      <vt:lpstr>COURSE:  PRINCIPLES OF HUMAN RESOURCE MANAGEMENT  LECTURE 7: TRAINING AND DEVELOPMENT  </vt:lpstr>
      <vt:lpstr>EMPLOYEE TRAINING </vt:lpstr>
      <vt:lpstr>EMPLOYEE TRAINING</vt:lpstr>
      <vt:lpstr>EMPLOYEE TRAINING</vt:lpstr>
      <vt:lpstr>TRAINING OBJECTIVES </vt:lpstr>
      <vt:lpstr>TRAINING OBJECTIVES</vt:lpstr>
      <vt:lpstr>TRAINING OBJECTIVES</vt:lpstr>
      <vt:lpstr>TRAINING OBJECTIVES</vt:lpstr>
      <vt:lpstr>TRAINING OBJECTIVES</vt:lpstr>
      <vt:lpstr>Advantages of training </vt:lpstr>
      <vt:lpstr>Advantages of training</vt:lpstr>
      <vt:lpstr>Advantages of training</vt:lpstr>
      <vt:lpstr>Advantages of training</vt:lpstr>
      <vt:lpstr>Disadvantages of training  </vt:lpstr>
      <vt:lpstr>ORGANIZATIONAL CHARACTERISTICS THAT INFLUENCE TRAINING </vt:lpstr>
      <vt:lpstr>ORGANIZATIONAL CHARACTERISTICS THAT INFLUENCE TRAINING </vt:lpstr>
      <vt:lpstr>ORGANIZATIONAL CHARACTERISTICS THAT INFLUENCE TRAINING</vt:lpstr>
      <vt:lpstr>HUMAN RESOURCE DEVELOPMENT  </vt:lpstr>
      <vt:lpstr>Development </vt:lpstr>
      <vt:lpstr>Human Resource Development </vt:lpstr>
      <vt:lpstr>Human Resource Development </vt:lpstr>
      <vt:lpstr>HRD objectives </vt:lpstr>
      <vt:lpstr>Nature of human resources development </vt:lpstr>
      <vt:lpstr>Nature of human resources development</vt:lpstr>
      <vt:lpstr>Success factors of HRD</vt:lpstr>
      <vt:lpstr> Significance of HRD activities  </vt:lpstr>
      <vt:lpstr>Significance of HRD activities</vt:lpstr>
      <vt:lpstr>Significance of HRD activities</vt:lpstr>
      <vt:lpstr>Significance of HRD activities</vt:lpstr>
      <vt:lpstr>HRD challenges </vt:lpstr>
      <vt:lpstr>HRD challenges</vt:lpstr>
      <vt:lpstr>References</vt:lpstr>
      <vt:lpstr>References</vt:lpstr>
      <vt:lpstr>References</vt:lpstr>
      <vt:lpstr>References</vt:lpstr>
      <vt:lpstr>References</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PRINCIPLES OF HUMAN RESOURCE MANAGEMENT  LECTURE 7: TRAINING AND DEVELOPMENT  </dc:title>
  <dc:creator>Dr. Lucy K. Kirima</dc:creator>
  <cp:lastModifiedBy>Dr. Lucy K. Kirima</cp:lastModifiedBy>
  <cp:revision>64</cp:revision>
  <dcterms:created xsi:type="dcterms:W3CDTF">2024-05-03T13:21:12Z</dcterms:created>
  <dcterms:modified xsi:type="dcterms:W3CDTF">2024-05-16T13:11:11Z</dcterms:modified>
</cp:coreProperties>
</file>