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42"/>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81" r:id="rId24"/>
    <p:sldId id="282" r:id="rId25"/>
    <p:sldId id="279" r:id="rId26"/>
    <p:sldId id="280"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5" d="100"/>
          <a:sy n="65" d="100"/>
        </p:scale>
        <p:origin x="936"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B9836E-D06B-47FE-BEA2-A05230A78B5E}" type="datetimeFigureOut">
              <a:rPr lang="en-US" smtClean="0"/>
              <a:t>5/8/2024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0A0EDE-0DFB-42FB-B8C1-7EB5052AFB6A}" type="slidenum">
              <a:rPr lang="en-US" smtClean="0"/>
              <a:t>‹#›</a:t>
            </a:fld>
            <a:endParaRPr lang="en-US"/>
          </a:p>
        </p:txBody>
      </p:sp>
    </p:spTree>
    <p:extLst>
      <p:ext uri="{BB962C8B-B14F-4D97-AF65-F5344CB8AC3E}">
        <p14:creationId xmlns:p14="http://schemas.microsoft.com/office/powerpoint/2010/main" val="35508114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0A0EDE-0DFB-42FB-B8C1-7EB5052AFB6A}" type="slidenum">
              <a:rPr lang="en-US" smtClean="0"/>
              <a:t>4</a:t>
            </a:fld>
            <a:endParaRPr lang="en-US"/>
          </a:p>
        </p:txBody>
      </p:sp>
    </p:spTree>
    <p:extLst>
      <p:ext uri="{BB962C8B-B14F-4D97-AF65-F5344CB8AC3E}">
        <p14:creationId xmlns:p14="http://schemas.microsoft.com/office/powerpoint/2010/main" val="36745248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5/8/2024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5/8/2024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5/8/2024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5/8/2024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5/8/2024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5/8/2024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5/8/2024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pexels.com/photo/black-female-manager-reporting-marketing-strategy-in-conference-room-5668776/" TargetMode="External"/><Relationship Id="rId2" Type="http://schemas.openxmlformats.org/officeDocument/2006/relationships/hyperlink" Target="https://www.pexels.com/photo/two-women-playing-sack-race-7551397/"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www.pexels.com/photo/shocked-female-worker-in-modern-workplace-3791129/" TargetMode="External"/><Relationship Id="rId2" Type="http://schemas.openxmlformats.org/officeDocument/2006/relationships/hyperlink" Target="https://www.pexels.com/photo/woman-working-at-home-and-making-video-call-on-laptop-4474047/" TargetMode="External"/><Relationship Id="rId1" Type="http://schemas.openxmlformats.org/officeDocument/2006/relationships/slideLayout" Target="../slideLayouts/slideLayout2.xml"/><Relationship Id="rId4" Type="http://schemas.openxmlformats.org/officeDocument/2006/relationships/hyperlink" Target="https://www.pexels.com/photo/businessman-reading-documents-in-folder-while-sitting-on-street-bench-6326091/"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F772A5-2AC5-8479-E8D5-139AC5099F20}"/>
              </a:ext>
            </a:extLst>
          </p:cNvPr>
          <p:cNvSpPr>
            <a:spLocks noGrp="1"/>
          </p:cNvSpPr>
          <p:nvPr>
            <p:ph type="title"/>
          </p:nvPr>
        </p:nvSpPr>
        <p:spPr>
          <a:xfrm>
            <a:off x="0" y="117988"/>
            <a:ext cx="12314902" cy="973394"/>
          </a:xfrm>
        </p:spPr>
        <p:txBody>
          <a:bodyPr>
            <a:normAutofit fontScale="90000"/>
          </a:bodyPr>
          <a:lstStyle/>
          <a:p>
            <a:pPr marL="0" marR="0" algn="ctr">
              <a:lnSpc>
                <a:spcPct val="115000"/>
              </a:lnSpc>
              <a:spcBef>
                <a:spcPts val="0"/>
              </a:spcBef>
              <a:spcAft>
                <a:spcPts val="800"/>
              </a:spcAft>
            </a:pPr>
            <a:r>
              <a:rPr lang="en-US" sz="3100" b="1" kern="100" dirty="0">
                <a:effectLst/>
                <a:latin typeface="Times New Roman" panose="02020603050405020304" pitchFamily="18" charset="0"/>
                <a:ea typeface="Times New Roman" panose="02020603050405020304" pitchFamily="18" charset="0"/>
                <a:cs typeface="Times New Roman" panose="02020603050405020304" pitchFamily="18" charset="0"/>
              </a:rPr>
              <a:t>COURSE: PRINCIPLES OF HUMAN RESOURCE MANAGEMENT  </a:t>
            </a:r>
            <a:br>
              <a:rPr lang="en-US" sz="3100" kern="100" dirty="0">
                <a:effectLst/>
                <a:latin typeface="Aptos" panose="020B0004020202020204" pitchFamily="34" charset="0"/>
                <a:ea typeface="Aptos" panose="020B0004020202020204" pitchFamily="34" charset="0"/>
                <a:cs typeface="Times New Roman" panose="02020603050405020304" pitchFamily="18" charset="0"/>
              </a:rPr>
            </a:br>
            <a:r>
              <a:rPr lang="en-US" sz="31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8. TRAINING METHODS</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7798BB03-2508-08F3-8C1D-40BD055273BF}"/>
              </a:ext>
            </a:extLst>
          </p:cNvPr>
          <p:cNvSpPr>
            <a:spLocks noGrp="1"/>
          </p:cNvSpPr>
          <p:nvPr>
            <p:ph idx="1"/>
          </p:nvPr>
        </p:nvSpPr>
        <p:spPr>
          <a:xfrm>
            <a:off x="-1" y="1091383"/>
            <a:ext cx="12314903" cy="5766618"/>
          </a:xfrm>
        </p:spPr>
        <p:txBody>
          <a:bodyPr/>
          <a:lstStyle/>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10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10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1000"/>
              </a:spcAft>
              <a:buFont typeface="+mj-lt"/>
              <a:buAutoNum type="arabicPeriod"/>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Understand the concept of on- job and off-training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1000"/>
              </a:spcAft>
              <a:buFont typeface="+mj-lt"/>
              <a:buAutoNum type="arabicPeriod"/>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Discuss types of on job and off job training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1000"/>
              </a:spcAft>
              <a:buFont typeface="+mj-lt"/>
              <a:buAutoNum type="arabicPeriod"/>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Explore advantages and disadvantages.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48906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64484-960A-E5E2-D55B-3E29C7FD33A6}"/>
              </a:ext>
            </a:extLst>
          </p:cNvPr>
          <p:cNvSpPr>
            <a:spLocks noGrp="1"/>
          </p:cNvSpPr>
          <p:nvPr>
            <p:ph type="title"/>
          </p:nvPr>
        </p:nvSpPr>
        <p:spPr>
          <a:xfrm>
            <a:off x="-1" y="0"/>
            <a:ext cx="11533239" cy="1930400"/>
          </a:xfrm>
        </p:spPr>
        <p:txBody>
          <a:bodyPr>
            <a:normAutofit/>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ON JOB TRAINING METHODS</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6726FE90-FC37-CAB2-2B73-EED9144C2722}"/>
              </a:ext>
            </a:extLst>
          </p:cNvPr>
          <p:cNvSpPr>
            <a:spLocks noGrp="1"/>
          </p:cNvSpPr>
          <p:nvPr>
            <p:ph idx="1"/>
          </p:nvPr>
        </p:nvSpPr>
        <p:spPr>
          <a:xfrm>
            <a:off x="1" y="825911"/>
            <a:ext cx="12314902" cy="6032090"/>
          </a:xfrm>
        </p:spPr>
        <p:txBody>
          <a:bodyPr>
            <a:normAutofit/>
          </a:bodyPr>
          <a:lstStyle/>
          <a:p>
            <a:pPr algn="just"/>
            <a:r>
              <a:rPr lang="en-US" sz="2800" dirty="0">
                <a:latin typeface="Times New Roman" panose="02020603050405020304" pitchFamily="18" charset="0"/>
                <a:cs typeface="Times New Roman" panose="02020603050405020304" pitchFamily="18" charset="0"/>
              </a:rPr>
              <a:t>This is training that is carried out in the organization</a:t>
            </a:r>
          </a:p>
          <a:p>
            <a:pPr algn="just"/>
            <a:r>
              <a:rPr lang="en-US" sz="2800" dirty="0">
                <a:effectLst/>
                <a:latin typeface="Times New Roman" panose="02020603050405020304" pitchFamily="18" charset="0"/>
                <a:ea typeface="Aptos" panose="020B0004020202020204" pitchFamily="34" charset="0"/>
                <a:cs typeface="Times New Roman" panose="02020603050405020304" pitchFamily="18" charset="0"/>
              </a:rPr>
              <a:t>Selection of the training methods depends on the </a:t>
            </a:r>
            <a:r>
              <a:rPr lang="en-US" sz="2800" dirty="0" err="1">
                <a:effectLst/>
                <a:latin typeface="Times New Roman" panose="02020603050405020304" pitchFamily="18" charset="0"/>
                <a:ea typeface="Aptos" panose="020B0004020202020204" pitchFamily="34" charset="0"/>
                <a:cs typeface="Times New Roman" panose="02020603050405020304" pitchFamily="18" charset="0"/>
              </a:rPr>
              <a:t>programme</a:t>
            </a:r>
            <a:r>
              <a:rPr lang="en-US" sz="2800" dirty="0">
                <a:effectLst/>
                <a:latin typeface="Times New Roman" panose="02020603050405020304" pitchFamily="18" charset="0"/>
                <a:ea typeface="Aptos" panose="020B0004020202020204" pitchFamily="34" charset="0"/>
                <a:cs typeface="Times New Roman" panose="02020603050405020304" pitchFamily="18" charset="0"/>
              </a:rPr>
              <a:t> objectives, the trainees, the confidence of trainers among others</a:t>
            </a:r>
          </a:p>
          <a:p>
            <a:pPr marL="0" marR="0" algn="just">
              <a:lnSpc>
                <a:spcPct val="107000"/>
              </a:lnSpc>
              <a:spcBef>
                <a:spcPts val="0"/>
              </a:spcBef>
              <a:spcAft>
                <a:spcPts val="80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The method selection depends on what actions the trainees are supposed to take after finishing the course. </a:t>
            </a:r>
          </a:p>
          <a:p>
            <a:pPr marL="0" marR="0" algn="just">
              <a:lnSpc>
                <a:spcPct val="107000"/>
              </a:lnSpc>
              <a:spcBef>
                <a:spcPts val="0"/>
              </a:spcBef>
              <a:spcAft>
                <a:spcPts val="80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2) The duration of the training </a:t>
            </a:r>
            <a:r>
              <a:rPr lang="en-US" sz="2800" kern="100" dirty="0" err="1">
                <a:effectLst/>
                <a:latin typeface="Times New Roman" panose="02020603050405020304" pitchFamily="18" charset="0"/>
                <a:ea typeface="Aptos" panose="020B0004020202020204" pitchFamily="34" charset="0"/>
                <a:cs typeface="Times New Roman" panose="02020603050405020304" pitchFamily="18" charset="0"/>
              </a:rPr>
              <a:t>programme</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and the availability of time. </a:t>
            </a:r>
          </a:p>
          <a:p>
            <a:pPr marL="0" marR="0" algn="just">
              <a:lnSpc>
                <a:spcPct val="107000"/>
              </a:lnSpc>
              <a:spcBef>
                <a:spcPts val="0"/>
              </a:spcBef>
              <a:spcAft>
                <a:spcPts val="80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3) The training setting at the disposal of the trainer. </a:t>
            </a:r>
          </a:p>
          <a:p>
            <a:pPr marL="0" indent="0">
              <a:buNone/>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74004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C5DBD2-25F9-F771-1AB1-DEE241801B47}"/>
              </a:ext>
            </a:extLst>
          </p:cNvPr>
          <p:cNvSpPr>
            <a:spLocks noGrp="1"/>
          </p:cNvSpPr>
          <p:nvPr>
            <p:ph type="title"/>
          </p:nvPr>
        </p:nvSpPr>
        <p:spPr>
          <a:xfrm>
            <a:off x="0" y="0"/>
            <a:ext cx="12192000" cy="816638"/>
          </a:xfrm>
        </p:spPr>
        <p:txBody>
          <a:bodyPr>
            <a:normAutofit/>
          </a:bodyPr>
          <a:lstStyle/>
          <a:p>
            <a:pPr algn="ctr"/>
            <a:r>
              <a:rPr lang="en-US" sz="2800" dirty="0"/>
              <a:t>Selecting  Method</a:t>
            </a:r>
          </a:p>
        </p:txBody>
      </p:sp>
      <p:sp>
        <p:nvSpPr>
          <p:cNvPr id="3" name="Content Placeholder 2">
            <a:extLst>
              <a:ext uri="{FF2B5EF4-FFF2-40B4-BE49-F238E27FC236}">
                <a16:creationId xmlns:a16="http://schemas.microsoft.com/office/drawing/2014/main" id="{45722D2B-A434-700C-E18B-8B154CF1FCFF}"/>
              </a:ext>
            </a:extLst>
          </p:cNvPr>
          <p:cNvSpPr>
            <a:spLocks noGrp="1"/>
          </p:cNvSpPr>
          <p:nvPr>
            <p:ph idx="1"/>
          </p:nvPr>
        </p:nvSpPr>
        <p:spPr>
          <a:xfrm>
            <a:off x="0" y="816638"/>
            <a:ext cx="12192000" cy="6041362"/>
          </a:xfrm>
        </p:spPr>
        <p:txBody>
          <a:bodyPr>
            <a:normAutofit/>
          </a:bodyPr>
          <a:lstStyle/>
          <a:p>
            <a:pPr marL="0" marR="0" algn="just">
              <a:lnSpc>
                <a:spcPct val="107000"/>
              </a:lnSpc>
              <a:spcBef>
                <a:spcPts val="0"/>
              </a:spcBef>
              <a:spcAft>
                <a:spcPts val="80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The level of knowledge about the trainees available to the trainers.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r>
              <a:rPr lang="en-US" sz="2800" dirty="0">
                <a:effectLst/>
                <a:latin typeface="Times New Roman" panose="02020603050405020304" pitchFamily="18" charset="0"/>
                <a:ea typeface="Aptos" panose="020B0004020202020204" pitchFamily="34" charset="0"/>
              </a:rPr>
              <a:t>5) While selecting a participative experiential method, care should be taken that the trainer selects proven exercises, which they  feel confident that it will work</a:t>
            </a:r>
          </a:p>
          <a:p>
            <a:r>
              <a:rPr lang="en-US" sz="2800" dirty="0">
                <a:effectLst/>
                <a:latin typeface="Times New Roman" panose="02020603050405020304" pitchFamily="18" charset="0"/>
                <a:ea typeface="Aptos" panose="020B0004020202020204" pitchFamily="34" charset="0"/>
              </a:rPr>
              <a:t>It is always better to have a combination of different methods of training in a </a:t>
            </a:r>
            <a:r>
              <a:rPr lang="en-US" sz="2800" dirty="0" err="1">
                <a:effectLst/>
                <a:latin typeface="Times New Roman" panose="02020603050405020304" pitchFamily="18" charset="0"/>
                <a:ea typeface="Aptos" panose="020B0004020202020204" pitchFamily="34" charset="0"/>
              </a:rPr>
              <a:t>programme</a:t>
            </a:r>
            <a:r>
              <a:rPr lang="en-US" sz="2800" dirty="0">
                <a:effectLst/>
                <a:latin typeface="Times New Roman" panose="02020603050405020304" pitchFamily="18" charset="0"/>
                <a:ea typeface="Aptos" panose="020B0004020202020204" pitchFamily="34" charset="0"/>
              </a:rPr>
              <a:t> using a variety of training methods that stimulates learner interest and arouses curiosity</a:t>
            </a:r>
          </a:p>
          <a:p>
            <a:pPr algn="just"/>
            <a:r>
              <a:rPr lang="en-US" sz="2800" dirty="0">
                <a:effectLst/>
                <a:latin typeface="Times New Roman" panose="02020603050405020304" pitchFamily="18" charset="0"/>
                <a:ea typeface="Aptos" panose="020B0004020202020204" pitchFamily="34" charset="0"/>
              </a:rPr>
              <a:t>This training decision as to whether training should be carried out on or off the job cannot be made arbitrarily. A judgment should be made as to which method is more likely to meet the required objectives</a:t>
            </a:r>
            <a:endParaRPr lang="en-US" sz="2800" dirty="0"/>
          </a:p>
        </p:txBody>
      </p:sp>
    </p:spTree>
    <p:extLst>
      <p:ext uri="{BB962C8B-B14F-4D97-AF65-F5344CB8AC3E}">
        <p14:creationId xmlns:p14="http://schemas.microsoft.com/office/powerpoint/2010/main" val="18037062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CE3E6-9893-B7A4-920C-0B63AE4014D3}"/>
              </a:ext>
            </a:extLst>
          </p:cNvPr>
          <p:cNvSpPr>
            <a:spLocks noGrp="1"/>
          </p:cNvSpPr>
          <p:nvPr>
            <p:ph type="title"/>
          </p:nvPr>
        </p:nvSpPr>
        <p:spPr>
          <a:xfrm>
            <a:off x="-1" y="0"/>
            <a:ext cx="12191999" cy="870155"/>
          </a:xfrm>
        </p:spPr>
        <p:txBody>
          <a:bodyPr>
            <a:normAutofit/>
          </a:bodyPr>
          <a:lstStyle/>
          <a:p>
            <a:pPr algn="ctr"/>
            <a:r>
              <a:rPr lang="en-US" sz="2800" dirty="0"/>
              <a:t>On-job Training</a:t>
            </a:r>
          </a:p>
        </p:txBody>
      </p:sp>
      <p:sp>
        <p:nvSpPr>
          <p:cNvPr id="3" name="Content Placeholder 2">
            <a:extLst>
              <a:ext uri="{FF2B5EF4-FFF2-40B4-BE49-F238E27FC236}">
                <a16:creationId xmlns:a16="http://schemas.microsoft.com/office/drawing/2014/main" id="{B6C21084-A861-4AF3-70A1-D6AB4F3C9514}"/>
              </a:ext>
            </a:extLst>
          </p:cNvPr>
          <p:cNvSpPr>
            <a:spLocks noGrp="1"/>
          </p:cNvSpPr>
          <p:nvPr>
            <p:ph sz="half" idx="1"/>
          </p:nvPr>
        </p:nvSpPr>
        <p:spPr>
          <a:xfrm>
            <a:off x="0" y="870155"/>
            <a:ext cx="6371302" cy="5987845"/>
          </a:xfrm>
        </p:spPr>
        <p:txBody>
          <a:bodyPr>
            <a:normAutofit fontScale="92500" lnSpcReduction="20000"/>
          </a:bodyPr>
          <a:lstStyle/>
          <a:p>
            <a:r>
              <a:rPr lang="en-US" sz="3000" kern="100" dirty="0">
                <a:effectLst/>
                <a:latin typeface="Times New Roman" panose="02020603050405020304" pitchFamily="18" charset="0"/>
                <a:ea typeface="Aptos" panose="020B0004020202020204" pitchFamily="34" charset="0"/>
                <a:cs typeface="Times New Roman" panose="02020603050405020304" pitchFamily="18" charset="0"/>
              </a:rPr>
              <a:t>On-the- job training generally takes place under normal work situations, the task very often contributing directly to the output of the department.</a:t>
            </a:r>
            <a:endParaRPr lang="en-US" sz="30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80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1. A policy statement that describes the purpose of OJT and emphasizes the company’s support for it.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80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2. A clear specification of who is accountable for conducting OJT. If managers conduct OJT, this is mentioned in their job descriptions and is part of their performance evaluations.</a:t>
            </a:r>
          </a:p>
          <a:p>
            <a:pPr marL="0" marR="0" algn="just">
              <a:lnSpc>
                <a:spcPct val="107000"/>
              </a:lnSpc>
              <a:spcBef>
                <a:spcPts val="0"/>
              </a:spcBef>
              <a:spcAft>
                <a:spcPts val="80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3. A thorough review of OJT practices (program content, types of jobs, length of program, cost savings) at other companies in similar industries.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800"/>
              </a:spcAft>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7E106B95-3F40-0D4D-07CD-E6EBBA983C93}"/>
              </a:ext>
            </a:extLst>
          </p:cNvPr>
          <p:cNvSpPr>
            <a:spLocks noGrp="1"/>
          </p:cNvSpPr>
          <p:nvPr>
            <p:ph sz="half" idx="2"/>
          </p:nvPr>
        </p:nvSpPr>
        <p:spPr>
          <a:xfrm>
            <a:off x="6371302" y="870155"/>
            <a:ext cx="5820697" cy="5987845"/>
          </a:xfrm>
        </p:spPr>
        <p:txBody>
          <a:bodyPr>
            <a:normAutofit fontScale="92500" lnSpcReduction="20000"/>
          </a:bodyPr>
          <a:lstStyle/>
          <a:p>
            <a:pPr algn="just"/>
            <a:r>
              <a:rPr lang="en-US" sz="3000" kern="100" dirty="0">
                <a:effectLst/>
                <a:latin typeface="Times New Roman" panose="02020603050405020304" pitchFamily="18" charset="0"/>
                <a:ea typeface="Aptos" panose="020B0004020202020204" pitchFamily="34" charset="0"/>
                <a:cs typeface="Times New Roman" panose="02020603050405020304" pitchFamily="18" charset="0"/>
              </a:rPr>
              <a:t>4. Training of managers and peers in the principles of structured OJT </a:t>
            </a:r>
          </a:p>
          <a:p>
            <a:pPr marL="0" marR="0" algn="just">
              <a:lnSpc>
                <a:spcPct val="107000"/>
              </a:lnSpc>
              <a:spcBef>
                <a:spcPts val="0"/>
              </a:spcBef>
              <a:spcAft>
                <a:spcPts val="800"/>
              </a:spcAft>
            </a:pPr>
            <a:r>
              <a:rPr lang="en-US" sz="3000" kern="100" dirty="0">
                <a:effectLst/>
                <a:latin typeface="Times New Roman" panose="02020603050405020304" pitchFamily="18" charset="0"/>
                <a:ea typeface="Aptos" panose="020B0004020202020204" pitchFamily="34" charset="0"/>
                <a:cs typeface="Times New Roman" panose="02020603050405020304" pitchFamily="18" charset="0"/>
              </a:rPr>
              <a:t>5. Availability of lesson plans, checklists, procedure manuals, training manuals, learning contracts, and progress report forms for use by employees who conduct OJT. </a:t>
            </a:r>
            <a:endParaRPr lang="en-US" sz="30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800"/>
              </a:spcAft>
            </a:pPr>
            <a:r>
              <a:rPr lang="en-US" sz="3000" kern="100" dirty="0">
                <a:effectLst/>
                <a:latin typeface="Times New Roman" panose="02020603050405020304" pitchFamily="18" charset="0"/>
                <a:ea typeface="Aptos" panose="020B0004020202020204" pitchFamily="34" charset="0"/>
                <a:cs typeface="Times New Roman" panose="02020603050405020304" pitchFamily="18" charset="0"/>
              </a:rPr>
              <a:t>6. Evaluation of employees’ levels of basic skills (reading, computation, writing) before OJT.</a:t>
            </a:r>
            <a:endParaRPr lang="en-US" sz="3000" kern="100" dirty="0">
              <a:effectLst/>
              <a:latin typeface="Aptos" panose="020B0004020202020204" pitchFamily="34" charset="0"/>
              <a:ea typeface="Aptos" panose="020B0004020202020204" pitchFamily="34" charset="0"/>
              <a:cs typeface="Times New Roman" panose="02020603050405020304" pitchFamily="18" charset="0"/>
            </a:endParaRPr>
          </a:p>
          <a:p>
            <a:pPr algn="just"/>
            <a:endParaRPr lang="en-US" sz="30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7085304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64452B-BC26-7D2F-9B5D-47DB65AB4128}"/>
              </a:ext>
            </a:extLst>
          </p:cNvPr>
          <p:cNvSpPr>
            <a:spLocks noGrp="1"/>
          </p:cNvSpPr>
          <p:nvPr>
            <p:ph type="title"/>
          </p:nvPr>
        </p:nvSpPr>
        <p:spPr>
          <a:xfrm>
            <a:off x="0" y="0"/>
            <a:ext cx="12192000" cy="707923"/>
          </a:xfrm>
        </p:spPr>
        <p:txBody>
          <a:bodyPr>
            <a:noAutofit/>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On-The-Job Training Methods</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5A52C536-11A9-11E4-54DF-F887311A3A89}"/>
              </a:ext>
            </a:extLst>
          </p:cNvPr>
          <p:cNvSpPr>
            <a:spLocks noGrp="1"/>
          </p:cNvSpPr>
          <p:nvPr>
            <p:ph idx="1"/>
          </p:nvPr>
        </p:nvSpPr>
        <p:spPr>
          <a:xfrm>
            <a:off x="0" y="707924"/>
            <a:ext cx="12192000" cy="6150076"/>
          </a:xfrm>
        </p:spPr>
        <p:txBody>
          <a:bodyPr>
            <a:normAutofit/>
          </a:bodyPr>
          <a:lstStyle/>
          <a:p>
            <a:pPr algn="just"/>
            <a:r>
              <a:rPr lang="en-US" sz="2800" b="1" dirty="0">
                <a:effectLst/>
                <a:latin typeface="Times New Roman" panose="02020603050405020304" pitchFamily="18" charset="0"/>
                <a:ea typeface="Aptos" panose="020B0004020202020204" pitchFamily="34" charset="0"/>
              </a:rPr>
              <a:t>Job Rotation:</a:t>
            </a:r>
            <a:r>
              <a:rPr lang="en-US" sz="2800" dirty="0">
                <a:effectLst/>
                <a:latin typeface="Times New Roman" panose="02020603050405020304" pitchFamily="18" charset="0"/>
                <a:ea typeface="Aptos" panose="020B0004020202020204" pitchFamily="34" charset="0"/>
              </a:rPr>
              <a:t> This type of training involves the movement of the trainee from one job to another. The trainee receives job knowledge and gains experience from his supervisor or trainer in each of the different job assignments. Though this method of training is common in training managers for general management positions, trainees can also be rotated from job to job in workshop jobs. This method gives an opportunity to the trainee to understand the problems of employees on other jobs and respect them</a:t>
            </a:r>
            <a:endParaRPr lang="en-US" sz="2800" dirty="0"/>
          </a:p>
        </p:txBody>
      </p:sp>
    </p:spTree>
    <p:extLst>
      <p:ext uri="{BB962C8B-B14F-4D97-AF65-F5344CB8AC3E}">
        <p14:creationId xmlns:p14="http://schemas.microsoft.com/office/powerpoint/2010/main" val="18765801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F2DCC-D856-61A7-107A-F12B08AC0662}"/>
              </a:ext>
            </a:extLst>
          </p:cNvPr>
          <p:cNvSpPr>
            <a:spLocks noGrp="1"/>
          </p:cNvSpPr>
          <p:nvPr>
            <p:ph type="title"/>
          </p:nvPr>
        </p:nvSpPr>
        <p:spPr>
          <a:xfrm>
            <a:off x="0" y="0"/>
            <a:ext cx="12192000" cy="1194619"/>
          </a:xfrm>
        </p:spPr>
        <p:txBody>
          <a:bodyPr>
            <a:norm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On-The-Job Training Methods</a:t>
            </a:r>
            <a:endParaRPr lang="en-US" sz="2800" dirty="0"/>
          </a:p>
        </p:txBody>
      </p:sp>
      <p:sp>
        <p:nvSpPr>
          <p:cNvPr id="3" name="Content Placeholder 2">
            <a:extLst>
              <a:ext uri="{FF2B5EF4-FFF2-40B4-BE49-F238E27FC236}">
                <a16:creationId xmlns:a16="http://schemas.microsoft.com/office/drawing/2014/main" id="{DFFEC5FD-F4DE-5FE3-9148-07DAE9961E95}"/>
              </a:ext>
            </a:extLst>
          </p:cNvPr>
          <p:cNvSpPr>
            <a:spLocks noGrp="1"/>
          </p:cNvSpPr>
          <p:nvPr>
            <p:ph sz="half" idx="1"/>
          </p:nvPr>
        </p:nvSpPr>
        <p:spPr>
          <a:xfrm>
            <a:off x="0" y="870154"/>
            <a:ext cx="8391832" cy="5987845"/>
          </a:xfrm>
        </p:spPr>
        <p:txBody>
          <a:bodyPr/>
          <a:lstStyle/>
          <a:p>
            <a:pPr algn="just"/>
            <a:r>
              <a:rPr lang="en-US" sz="2800" b="1" dirty="0">
                <a:effectLst/>
                <a:latin typeface="Times New Roman" panose="02020603050405020304" pitchFamily="18" charset="0"/>
                <a:ea typeface="Aptos" panose="020B0004020202020204" pitchFamily="34" charset="0"/>
              </a:rPr>
              <a:t>Self-Directed Learning</a:t>
            </a:r>
            <a:r>
              <a:rPr lang="en-US" sz="2800" dirty="0">
                <a:effectLst/>
                <a:latin typeface="Times New Roman" panose="02020603050405020304" pitchFamily="18" charset="0"/>
                <a:ea typeface="Aptos" panose="020B0004020202020204" pitchFamily="34" charset="0"/>
              </a:rPr>
              <a:t>. Self-directed learning has employees take responsibility for all aspects of learning— including when it is conducted and who will be involved. Trainees master predetermined training content at their own pace without an instructor. Trainers may serve as facilitators</a:t>
            </a:r>
          </a:p>
          <a:p>
            <a:endParaRPr lang="en-US" dirty="0"/>
          </a:p>
        </p:txBody>
      </p:sp>
      <p:pic>
        <p:nvPicPr>
          <p:cNvPr id="2050" name="Picture 2" descr="Free Two Women Playing Sack  Race Stock Photo">
            <a:extLst>
              <a:ext uri="{FF2B5EF4-FFF2-40B4-BE49-F238E27FC236}">
                <a16:creationId xmlns:a16="http://schemas.microsoft.com/office/drawing/2014/main" id="{57C18CB2-6396-0793-1556-A0AAD03BD479}"/>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391831" y="0"/>
            <a:ext cx="3800167" cy="3701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B35740F-8E9A-3D05-DC52-5B1FDE26EE51}"/>
              </a:ext>
            </a:extLst>
          </p:cNvPr>
          <p:cNvSpPr txBox="1"/>
          <p:nvPr/>
        </p:nvSpPr>
        <p:spPr>
          <a:xfrm>
            <a:off x="8391832" y="4026104"/>
            <a:ext cx="3800167" cy="430887"/>
          </a:xfrm>
          <a:prstGeom prst="rect">
            <a:avLst/>
          </a:prstGeom>
          <a:noFill/>
        </p:spPr>
        <p:txBody>
          <a:bodyPr wrap="square" rtlCol="0">
            <a:spAutoFit/>
          </a:bodyPr>
          <a:lstStyle/>
          <a:p>
            <a:r>
              <a:rPr lang="en-US" sz="1100" dirty="0"/>
              <a:t>https://www.pexels.com/photo/two-women-playing-sack-race-7551397/</a:t>
            </a:r>
          </a:p>
        </p:txBody>
      </p:sp>
    </p:spTree>
    <p:extLst>
      <p:ext uri="{BB962C8B-B14F-4D97-AF65-F5344CB8AC3E}">
        <p14:creationId xmlns:p14="http://schemas.microsoft.com/office/powerpoint/2010/main" val="21509869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701515-F9A3-C788-33E5-AAD4AA6969E2}"/>
              </a:ext>
            </a:extLst>
          </p:cNvPr>
          <p:cNvSpPr>
            <a:spLocks noGrp="1"/>
          </p:cNvSpPr>
          <p:nvPr>
            <p:ph type="title"/>
          </p:nvPr>
        </p:nvSpPr>
        <p:spPr>
          <a:xfrm>
            <a:off x="66367" y="0"/>
            <a:ext cx="12059265" cy="816638"/>
          </a:xfrm>
        </p:spPr>
        <p:txBody>
          <a:bodyPr>
            <a:norm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On-The-Job Training Methods</a:t>
            </a:r>
            <a:endParaRPr lang="en-US" sz="2800" dirty="0"/>
          </a:p>
        </p:txBody>
      </p:sp>
      <p:sp>
        <p:nvSpPr>
          <p:cNvPr id="3" name="Content Placeholder 2">
            <a:extLst>
              <a:ext uri="{FF2B5EF4-FFF2-40B4-BE49-F238E27FC236}">
                <a16:creationId xmlns:a16="http://schemas.microsoft.com/office/drawing/2014/main" id="{9DFC64F7-8216-6144-2886-8F49722A9E86}"/>
              </a:ext>
            </a:extLst>
          </p:cNvPr>
          <p:cNvSpPr>
            <a:spLocks noGrp="1"/>
          </p:cNvSpPr>
          <p:nvPr>
            <p:ph sz="half" idx="1"/>
          </p:nvPr>
        </p:nvSpPr>
        <p:spPr>
          <a:xfrm>
            <a:off x="0" y="816638"/>
            <a:ext cx="9951719" cy="6041362"/>
          </a:xfrm>
        </p:spPr>
        <p:txBody>
          <a:bodyPr>
            <a:normAutofit/>
          </a:bodyPr>
          <a:lstStyle/>
          <a:p>
            <a:pPr algn="just"/>
            <a:r>
              <a:rPr lang="en-US" sz="2800" b="1" dirty="0">
                <a:effectLst/>
                <a:latin typeface="Times New Roman" panose="02020603050405020304" pitchFamily="18" charset="0"/>
                <a:ea typeface="Aptos" panose="020B0004020202020204" pitchFamily="34" charset="0"/>
              </a:rPr>
              <a:t>Coaching:</a:t>
            </a:r>
            <a:r>
              <a:rPr lang="en-US" sz="2800" dirty="0">
                <a:effectLst/>
                <a:latin typeface="Times New Roman" panose="02020603050405020304" pitchFamily="18" charset="0"/>
                <a:ea typeface="Aptos" panose="020B0004020202020204" pitchFamily="34" charset="0"/>
              </a:rPr>
              <a:t> The trainee is placed under a particular supervisor who functions as a coach in training the individual. The supervisor provides feedback to the trainee on his performance and offers him some suggestions for improvement</a:t>
            </a:r>
            <a:endParaRPr lang="en-US" sz="2800" dirty="0"/>
          </a:p>
        </p:txBody>
      </p:sp>
      <p:pic>
        <p:nvPicPr>
          <p:cNvPr id="1026" name="Picture 2" descr="Free A Sports Team in a Huddle Stock Photo">
            <a:extLst>
              <a:ext uri="{FF2B5EF4-FFF2-40B4-BE49-F238E27FC236}">
                <a16:creationId xmlns:a16="http://schemas.microsoft.com/office/drawing/2014/main" id="{EA0B9439-6830-1CF0-0119-AAA8692FB382}"/>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9951719" y="-117987"/>
            <a:ext cx="3604505" cy="395846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0DCD91E-8B7C-54C5-14C7-7DD2F5638C5A}"/>
              </a:ext>
            </a:extLst>
          </p:cNvPr>
          <p:cNvSpPr txBox="1"/>
          <p:nvPr/>
        </p:nvSpPr>
        <p:spPr>
          <a:xfrm>
            <a:off x="9951720" y="3840480"/>
            <a:ext cx="3604504" cy="430887"/>
          </a:xfrm>
          <a:prstGeom prst="rect">
            <a:avLst/>
          </a:prstGeom>
          <a:noFill/>
        </p:spPr>
        <p:txBody>
          <a:bodyPr wrap="square" rtlCol="0">
            <a:spAutoFit/>
          </a:bodyPr>
          <a:lstStyle/>
          <a:p>
            <a:r>
              <a:rPr lang="en-US" sz="1100" dirty="0"/>
              <a:t>https://www.pexels.com/photo/a-sports-team-in-a-huddle-6766998/</a:t>
            </a:r>
          </a:p>
        </p:txBody>
      </p:sp>
    </p:spTree>
    <p:extLst>
      <p:ext uri="{BB962C8B-B14F-4D97-AF65-F5344CB8AC3E}">
        <p14:creationId xmlns:p14="http://schemas.microsoft.com/office/powerpoint/2010/main" val="23018096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CC5537-7CA1-C177-5D82-6F379D48132B}"/>
              </a:ext>
            </a:extLst>
          </p:cNvPr>
          <p:cNvSpPr>
            <a:spLocks noGrp="1"/>
          </p:cNvSpPr>
          <p:nvPr>
            <p:ph type="title"/>
          </p:nvPr>
        </p:nvSpPr>
        <p:spPr>
          <a:xfrm>
            <a:off x="-1" y="0"/>
            <a:ext cx="12192001" cy="1238865"/>
          </a:xfrm>
        </p:spPr>
        <p:txBody>
          <a:bodyPr>
            <a:normAutofit/>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On-The-Job Training Methods</a:t>
            </a:r>
            <a:endParaRPr lang="en-US" sz="2800" dirty="0"/>
          </a:p>
        </p:txBody>
      </p:sp>
      <p:sp>
        <p:nvSpPr>
          <p:cNvPr id="3" name="Content Placeholder 2">
            <a:extLst>
              <a:ext uri="{FF2B5EF4-FFF2-40B4-BE49-F238E27FC236}">
                <a16:creationId xmlns:a16="http://schemas.microsoft.com/office/drawing/2014/main" id="{BBF0F323-DF89-B893-A6ED-FE6E779E99B4}"/>
              </a:ext>
            </a:extLst>
          </p:cNvPr>
          <p:cNvSpPr>
            <a:spLocks noGrp="1"/>
          </p:cNvSpPr>
          <p:nvPr>
            <p:ph sz="half" idx="1"/>
          </p:nvPr>
        </p:nvSpPr>
        <p:spPr>
          <a:xfrm>
            <a:off x="0" y="781664"/>
            <a:ext cx="8834284" cy="6076335"/>
          </a:xfrm>
        </p:spPr>
        <p:txBody>
          <a:bodyPr>
            <a:normAutofit/>
          </a:bodyPr>
          <a:lstStyle/>
          <a:p>
            <a:pPr algn="just"/>
            <a:r>
              <a:rPr lang="en-US" sz="2800" b="1" dirty="0">
                <a:effectLst/>
                <a:latin typeface="Times New Roman" panose="02020603050405020304" pitchFamily="18" charset="0"/>
                <a:ea typeface="Aptos" panose="020B0004020202020204" pitchFamily="34" charset="0"/>
              </a:rPr>
              <a:t>Job Instruction</a:t>
            </a:r>
            <a:r>
              <a:rPr lang="en-US" sz="2800" dirty="0">
                <a:effectLst/>
                <a:latin typeface="Times New Roman" panose="02020603050405020304" pitchFamily="18" charset="0"/>
                <a:ea typeface="Aptos" panose="020B0004020202020204" pitchFamily="34" charset="0"/>
              </a:rPr>
              <a:t>: This method is also known as training through step by step. Under this method, trainer explains the trainee the way of doing the jobs, job knowledge and skills and allows him to do the job. The trainer appraises the performance of the trainee, provides feedback information and corrects the trainee.</a:t>
            </a:r>
            <a:endParaRPr lang="en-US" sz="2800" dirty="0"/>
          </a:p>
        </p:txBody>
      </p:sp>
      <p:pic>
        <p:nvPicPr>
          <p:cNvPr id="3074" name="Picture 2" descr="Free African American businesswoman explaining business plan to colleague and drawing diagrams on whiteboard during meeting in contemporary workspace Stock Photo">
            <a:extLst>
              <a:ext uri="{FF2B5EF4-FFF2-40B4-BE49-F238E27FC236}">
                <a16:creationId xmlns:a16="http://schemas.microsoft.com/office/drawing/2014/main" id="{CC7F78DB-FDE5-C6D5-44E4-1BE610E207AB}"/>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834283" y="0"/>
            <a:ext cx="3539613" cy="393781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374C04B-0EF3-256D-D9ED-A2191437BD93}"/>
              </a:ext>
            </a:extLst>
          </p:cNvPr>
          <p:cNvSpPr txBox="1"/>
          <p:nvPr/>
        </p:nvSpPr>
        <p:spPr>
          <a:xfrm>
            <a:off x="8834285" y="4159045"/>
            <a:ext cx="3357716" cy="707886"/>
          </a:xfrm>
          <a:prstGeom prst="rect">
            <a:avLst/>
          </a:prstGeom>
          <a:noFill/>
        </p:spPr>
        <p:txBody>
          <a:bodyPr wrap="square" rtlCol="0">
            <a:spAutoFit/>
          </a:bodyPr>
          <a:lstStyle/>
          <a:p>
            <a:r>
              <a:rPr lang="en-US" sz="1100" dirty="0"/>
              <a:t>https://www.pexels.com/photo/black-female-manager-reporting-marketing-strategy-in-conference-room-5668776</a:t>
            </a:r>
            <a:r>
              <a:rPr lang="en-US" dirty="0"/>
              <a:t>/</a:t>
            </a:r>
          </a:p>
        </p:txBody>
      </p:sp>
    </p:spTree>
    <p:extLst>
      <p:ext uri="{BB962C8B-B14F-4D97-AF65-F5344CB8AC3E}">
        <p14:creationId xmlns:p14="http://schemas.microsoft.com/office/powerpoint/2010/main" val="21252065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770C2-6A2D-7FD5-4790-4E34F8ED9615}"/>
              </a:ext>
            </a:extLst>
          </p:cNvPr>
          <p:cNvSpPr>
            <a:spLocks noGrp="1"/>
          </p:cNvSpPr>
          <p:nvPr>
            <p:ph type="title"/>
          </p:nvPr>
        </p:nvSpPr>
        <p:spPr>
          <a:xfrm>
            <a:off x="-1" y="0"/>
            <a:ext cx="12388645" cy="816638"/>
          </a:xfrm>
        </p:spPr>
        <p:txBody>
          <a:bodyPr>
            <a:norm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On-The-Job Training Methods</a:t>
            </a:r>
            <a:endParaRPr lang="en-US" sz="2800" dirty="0"/>
          </a:p>
        </p:txBody>
      </p:sp>
      <p:sp>
        <p:nvSpPr>
          <p:cNvPr id="3" name="Content Placeholder 2">
            <a:extLst>
              <a:ext uri="{FF2B5EF4-FFF2-40B4-BE49-F238E27FC236}">
                <a16:creationId xmlns:a16="http://schemas.microsoft.com/office/drawing/2014/main" id="{C8CA13CE-FDCD-108C-ABE8-147222613B8A}"/>
              </a:ext>
            </a:extLst>
          </p:cNvPr>
          <p:cNvSpPr>
            <a:spLocks noGrp="1"/>
          </p:cNvSpPr>
          <p:nvPr>
            <p:ph sz="half" idx="1"/>
          </p:nvPr>
        </p:nvSpPr>
        <p:spPr>
          <a:xfrm>
            <a:off x="0" y="648928"/>
            <a:ext cx="8391832" cy="6209071"/>
          </a:xfrm>
        </p:spPr>
        <p:txBody>
          <a:bodyPr>
            <a:normAutofit/>
          </a:bodyPr>
          <a:lstStyle/>
          <a:p>
            <a:pPr algn="just"/>
            <a:r>
              <a:rPr lang="en-US" sz="2800" b="1" dirty="0">
                <a:effectLst/>
                <a:latin typeface="Times New Roman" panose="02020603050405020304" pitchFamily="18" charset="0"/>
                <a:ea typeface="Aptos" panose="020B0004020202020204" pitchFamily="34" charset="0"/>
              </a:rPr>
              <a:t>Apprenticeship:</a:t>
            </a:r>
            <a:r>
              <a:rPr lang="en-US" sz="2800" dirty="0">
                <a:effectLst/>
                <a:latin typeface="Times New Roman" panose="02020603050405020304" pitchFamily="18" charset="0"/>
                <a:ea typeface="Aptos" panose="020B0004020202020204" pitchFamily="34" charset="0"/>
              </a:rPr>
              <a:t> Apprenticeship is a formalized method of training curriculum program that combines classroom education with on-the-job work under close supervision. The training curriculum is planned in advance and conducted in careful steps from day to day</a:t>
            </a:r>
            <a:endParaRPr lang="en-US" sz="2800" dirty="0"/>
          </a:p>
        </p:txBody>
      </p:sp>
      <p:pic>
        <p:nvPicPr>
          <p:cNvPr id="4098" name="Picture 2" descr="Free Couple of colleagues in aprons and casual clothes in cafe working on laptop at table with glass of drink and coffee cup in daylight Stock Photo">
            <a:extLst>
              <a:ext uri="{FF2B5EF4-FFF2-40B4-BE49-F238E27FC236}">
                <a16:creationId xmlns:a16="http://schemas.microsoft.com/office/drawing/2014/main" id="{92799069-C6EA-8BB4-FB54-79854847F819}"/>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391832" y="0"/>
            <a:ext cx="3800168" cy="383458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3A975267-2131-1AF9-6BEB-6F588EDD31FC}"/>
              </a:ext>
            </a:extLst>
          </p:cNvPr>
          <p:cNvSpPr txBox="1"/>
          <p:nvPr/>
        </p:nvSpPr>
        <p:spPr>
          <a:xfrm>
            <a:off x="8495071" y="4483510"/>
            <a:ext cx="3569110" cy="430887"/>
          </a:xfrm>
          <a:prstGeom prst="rect">
            <a:avLst/>
          </a:prstGeom>
          <a:noFill/>
        </p:spPr>
        <p:txBody>
          <a:bodyPr wrap="square" rtlCol="0">
            <a:spAutoFit/>
          </a:bodyPr>
          <a:lstStyle/>
          <a:p>
            <a:r>
              <a:rPr lang="en-US" sz="1100" dirty="0"/>
              <a:t>https://www.pexels.com/photo/coworkers-browsing-on-netbook-in-cafeteria-6205492/</a:t>
            </a:r>
          </a:p>
        </p:txBody>
      </p:sp>
    </p:spTree>
    <p:extLst>
      <p:ext uri="{BB962C8B-B14F-4D97-AF65-F5344CB8AC3E}">
        <p14:creationId xmlns:p14="http://schemas.microsoft.com/office/powerpoint/2010/main" val="19337395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8E45A-D7ED-4657-8EB4-3AE09DB2727A}"/>
              </a:ext>
            </a:extLst>
          </p:cNvPr>
          <p:cNvSpPr>
            <a:spLocks noGrp="1"/>
          </p:cNvSpPr>
          <p:nvPr>
            <p:ph type="title"/>
          </p:nvPr>
        </p:nvSpPr>
        <p:spPr>
          <a:xfrm>
            <a:off x="0" y="0"/>
            <a:ext cx="12192000" cy="1002890"/>
          </a:xfrm>
        </p:spPr>
        <p:txBody>
          <a:bodyPr>
            <a:normAutofit/>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On-The-Job Training Methods</a:t>
            </a:r>
            <a:endParaRPr lang="en-US" sz="2800" dirty="0"/>
          </a:p>
        </p:txBody>
      </p:sp>
      <p:sp>
        <p:nvSpPr>
          <p:cNvPr id="3" name="Content Placeholder 2">
            <a:extLst>
              <a:ext uri="{FF2B5EF4-FFF2-40B4-BE49-F238E27FC236}">
                <a16:creationId xmlns:a16="http://schemas.microsoft.com/office/drawing/2014/main" id="{EF1E66B2-1A9F-5DE3-62CF-877FC4ACC6CD}"/>
              </a:ext>
            </a:extLst>
          </p:cNvPr>
          <p:cNvSpPr>
            <a:spLocks noGrp="1"/>
          </p:cNvSpPr>
          <p:nvPr>
            <p:ph idx="1"/>
          </p:nvPr>
        </p:nvSpPr>
        <p:spPr>
          <a:xfrm>
            <a:off x="0" y="737419"/>
            <a:ext cx="12192000" cy="6120581"/>
          </a:xfrm>
        </p:spPr>
        <p:txBody>
          <a:bodyPr>
            <a:normAutofit/>
          </a:bodyPr>
          <a:lstStyle/>
          <a:p>
            <a:pPr algn="just"/>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Cross-training.</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This method allows employees to experience other jobs, which not only enhances employee skills but also gives companies the benefit of having employees who can perform more than one job. Cross-training also gives employees a better appreciation of what co-workers do and how their own jobs fit in with the work of others to achieve company goals.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b="1" dirty="0">
                <a:effectLst/>
                <a:latin typeface="Times New Roman" panose="02020603050405020304" pitchFamily="18" charset="0"/>
                <a:ea typeface="Aptos" panose="020B0004020202020204" pitchFamily="34" charset="0"/>
              </a:rPr>
              <a:t>Business Games</a:t>
            </a:r>
            <a:r>
              <a:rPr lang="en-US" sz="2800" dirty="0">
                <a:effectLst/>
                <a:latin typeface="Times New Roman" panose="02020603050405020304" pitchFamily="18" charset="0"/>
                <a:ea typeface="Aptos" panose="020B0004020202020204" pitchFamily="34" charset="0"/>
              </a:rPr>
              <a:t>. Business games require trainees to gather information, analyze it, and make decisions. Business games are primarily used for management skill development. Games stimulate learning because participants are actively involved and because games mimic the competitive nature of business</a:t>
            </a:r>
            <a:endParaRPr lang="en-US" sz="2800" dirty="0"/>
          </a:p>
        </p:txBody>
      </p:sp>
    </p:spTree>
    <p:extLst>
      <p:ext uri="{BB962C8B-B14F-4D97-AF65-F5344CB8AC3E}">
        <p14:creationId xmlns:p14="http://schemas.microsoft.com/office/powerpoint/2010/main" val="17193805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47C2D-A34D-A2B7-AA23-BBAAA06454D2}"/>
              </a:ext>
            </a:extLst>
          </p:cNvPr>
          <p:cNvSpPr>
            <a:spLocks noGrp="1"/>
          </p:cNvSpPr>
          <p:nvPr>
            <p:ph type="title"/>
          </p:nvPr>
        </p:nvSpPr>
        <p:spPr>
          <a:xfrm>
            <a:off x="0" y="0"/>
            <a:ext cx="12192000" cy="1047135"/>
          </a:xfrm>
        </p:spPr>
        <p:txBody>
          <a:bodyPr/>
          <a:lstStyle/>
          <a:p>
            <a:r>
              <a:rPr lang="en-US" sz="3600" b="1" kern="100" dirty="0">
                <a:effectLst/>
                <a:latin typeface="Times New Roman" panose="02020603050405020304" pitchFamily="18" charset="0"/>
                <a:ea typeface="Aptos" panose="020B0004020202020204" pitchFamily="34" charset="0"/>
                <a:cs typeface="Times New Roman" panose="02020603050405020304" pitchFamily="18" charset="0"/>
              </a:rPr>
              <a:t>On-The-Job Training Methods</a:t>
            </a:r>
            <a:endParaRPr lang="en-US" dirty="0"/>
          </a:p>
        </p:txBody>
      </p:sp>
      <p:sp>
        <p:nvSpPr>
          <p:cNvPr id="3" name="Content Placeholder 2">
            <a:extLst>
              <a:ext uri="{FF2B5EF4-FFF2-40B4-BE49-F238E27FC236}">
                <a16:creationId xmlns:a16="http://schemas.microsoft.com/office/drawing/2014/main" id="{E2347EE0-9B4F-6AC5-7E32-757628EAAC59}"/>
              </a:ext>
            </a:extLst>
          </p:cNvPr>
          <p:cNvSpPr>
            <a:spLocks noGrp="1"/>
          </p:cNvSpPr>
          <p:nvPr>
            <p:ph idx="1"/>
          </p:nvPr>
        </p:nvSpPr>
        <p:spPr>
          <a:xfrm>
            <a:off x="0" y="825910"/>
            <a:ext cx="12191999" cy="6032090"/>
          </a:xfrm>
        </p:spPr>
        <p:txBody>
          <a:bodyPr/>
          <a:lstStyle/>
          <a:p>
            <a:pPr algn="just"/>
            <a:r>
              <a:rPr lang="en-US" sz="2800" b="1" dirty="0">
                <a:effectLst/>
                <a:latin typeface="Times New Roman" panose="02020603050405020304" pitchFamily="18" charset="0"/>
                <a:ea typeface="Aptos" panose="020B0004020202020204" pitchFamily="34" charset="0"/>
              </a:rPr>
              <a:t>Role plays </a:t>
            </a:r>
            <a:r>
              <a:rPr lang="en-US" sz="2800" dirty="0">
                <a:effectLst/>
                <a:latin typeface="Times New Roman" panose="02020603050405020304" pitchFamily="18" charset="0"/>
                <a:ea typeface="Aptos" panose="020B0004020202020204" pitchFamily="34" charset="0"/>
              </a:rPr>
              <a:t>have trainees act out characters assigned to them. Information regarding the situation (e.g., work or interpersonal problem) is provided to the trainees. Role plays differ from simulations on the basis of response choices available to the trainees and the level of detail of the situation given to trainees. Role plays may provide limited information regarding the situation, whereas the information provided for simulation is usually quite detailed. A simulation focuses on physical responses (e.g., pull a lever, move a dial). Role plays focus on interpersonal responses</a:t>
            </a:r>
            <a:endParaRPr lang="en-US" sz="2800" dirty="0"/>
          </a:p>
        </p:txBody>
      </p:sp>
    </p:spTree>
    <p:extLst>
      <p:ext uri="{BB962C8B-B14F-4D97-AF65-F5344CB8AC3E}">
        <p14:creationId xmlns:p14="http://schemas.microsoft.com/office/powerpoint/2010/main" val="303496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B17F82-BFC3-D5B5-8A7F-B5FD0E5B5E4B}"/>
              </a:ext>
            </a:extLst>
          </p:cNvPr>
          <p:cNvSpPr>
            <a:spLocks noGrp="1"/>
          </p:cNvSpPr>
          <p:nvPr>
            <p:ph type="title"/>
          </p:nvPr>
        </p:nvSpPr>
        <p:spPr>
          <a:xfrm>
            <a:off x="0" y="0"/>
            <a:ext cx="12192000" cy="1047135"/>
          </a:xfrm>
        </p:spPr>
        <p:txBody>
          <a:bodyPr>
            <a:normAutofit/>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On-The-Job Training Methods</a:t>
            </a:r>
            <a:endParaRPr lang="en-US" sz="2800" dirty="0"/>
          </a:p>
        </p:txBody>
      </p:sp>
      <p:sp>
        <p:nvSpPr>
          <p:cNvPr id="3" name="Content Placeholder 2">
            <a:extLst>
              <a:ext uri="{FF2B5EF4-FFF2-40B4-BE49-F238E27FC236}">
                <a16:creationId xmlns:a16="http://schemas.microsoft.com/office/drawing/2014/main" id="{C6BC6055-4803-ED04-E348-41066AECBB3C}"/>
              </a:ext>
            </a:extLst>
          </p:cNvPr>
          <p:cNvSpPr>
            <a:spLocks noGrp="1"/>
          </p:cNvSpPr>
          <p:nvPr>
            <p:ph idx="1"/>
          </p:nvPr>
        </p:nvSpPr>
        <p:spPr>
          <a:xfrm>
            <a:off x="0" y="604685"/>
            <a:ext cx="12192000" cy="6253316"/>
          </a:xfrm>
        </p:spPr>
        <p:txBody>
          <a:bodyPr/>
          <a:lstStyle/>
          <a:p>
            <a:r>
              <a:rPr lang="en-US" sz="2800" b="1" dirty="0">
                <a:effectLst/>
                <a:latin typeface="Times New Roman" panose="02020603050405020304" pitchFamily="18" charset="0"/>
                <a:ea typeface="Aptos" panose="020B0004020202020204" pitchFamily="34" charset="0"/>
              </a:rPr>
              <a:t>Demonstrations</a:t>
            </a:r>
            <a:r>
              <a:rPr lang="en-US" sz="2800" dirty="0">
                <a:effectLst/>
                <a:latin typeface="Times New Roman" panose="02020603050405020304" pitchFamily="18" charset="0"/>
                <a:ea typeface="Aptos" panose="020B0004020202020204" pitchFamily="34" charset="0"/>
              </a:rPr>
              <a:t>. Demonstrations are attention-grabbers. They are an excellent way to teach employees to use new equipment or to teach the steps in a new process</a:t>
            </a:r>
          </a:p>
          <a:p>
            <a:pPr marL="342900" marR="0" lvl="0" indent="-342900" algn="just">
              <a:lnSpc>
                <a:spcPct val="115000"/>
              </a:lnSpc>
              <a:spcBef>
                <a:spcPts val="0"/>
              </a:spcBef>
              <a:spcAft>
                <a:spcPts val="1000"/>
              </a:spcAft>
              <a:buFont typeface="+mj-lt"/>
              <a:buAutoNum type="arabicPeriod"/>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Behavior Modeling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80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Behavior modeling presents trainees with a model who demonstrates key behaviors to replicate and provides trainees with the opportunity to practice the key behaviors. Behavior modeling is based on the principles of social learning theory, which emphasize that learning occurs by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80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observation of behaviors demonstrated by a model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2356596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F5DC0E-AA7C-5B97-4535-EEC9274F8608}"/>
              </a:ext>
            </a:extLst>
          </p:cNvPr>
          <p:cNvSpPr>
            <a:spLocks noGrp="1"/>
          </p:cNvSpPr>
          <p:nvPr>
            <p:ph type="title"/>
          </p:nvPr>
        </p:nvSpPr>
        <p:spPr>
          <a:xfrm>
            <a:off x="0" y="-117986"/>
            <a:ext cx="12192000" cy="1209368"/>
          </a:xfrm>
        </p:spPr>
        <p:txBody>
          <a:bodyPr/>
          <a:lstStyle/>
          <a:p>
            <a:r>
              <a:rPr lang="en-US" sz="3600" b="1" kern="100" dirty="0">
                <a:effectLst/>
                <a:latin typeface="Times New Roman" panose="02020603050405020304" pitchFamily="18" charset="0"/>
                <a:ea typeface="Aptos" panose="020B0004020202020204" pitchFamily="34" charset="0"/>
                <a:cs typeface="Times New Roman" panose="02020603050405020304" pitchFamily="18" charset="0"/>
              </a:rPr>
              <a:t>On-The-Job Training Methods</a:t>
            </a:r>
            <a:endParaRPr lang="en-US" dirty="0"/>
          </a:p>
        </p:txBody>
      </p:sp>
      <p:sp>
        <p:nvSpPr>
          <p:cNvPr id="3" name="Content Placeholder 2">
            <a:extLst>
              <a:ext uri="{FF2B5EF4-FFF2-40B4-BE49-F238E27FC236}">
                <a16:creationId xmlns:a16="http://schemas.microsoft.com/office/drawing/2014/main" id="{51EA4962-1BAB-1FBF-E11C-8CC401ACA623}"/>
              </a:ext>
            </a:extLst>
          </p:cNvPr>
          <p:cNvSpPr>
            <a:spLocks noGrp="1"/>
          </p:cNvSpPr>
          <p:nvPr>
            <p:ph idx="1"/>
          </p:nvPr>
        </p:nvSpPr>
        <p:spPr>
          <a:xfrm>
            <a:off x="0" y="825910"/>
            <a:ext cx="12192000" cy="6032089"/>
          </a:xfrm>
        </p:spPr>
        <p:txBody>
          <a:bodyPr>
            <a:normAutofit/>
          </a:bodyPr>
          <a:lstStyle/>
          <a:p>
            <a:pPr marL="342900" marR="0" lvl="0" indent="-342900" algn="just">
              <a:lnSpc>
                <a:spcPct val="115000"/>
              </a:lnSpc>
              <a:spcBef>
                <a:spcPts val="0"/>
              </a:spcBef>
              <a:spcAft>
                <a:spcPts val="1000"/>
              </a:spcAft>
              <a:buFont typeface="+mj-lt"/>
              <a:buAutoNum type="arabicPeriod"/>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Action Learning </a:t>
            </a:r>
            <a:r>
              <a:rPr lang="en-US" sz="2800" b="1" kern="100" dirty="0">
                <a:latin typeface="Aptos" panose="020B0004020202020204" pitchFamily="34" charset="0"/>
                <a:ea typeface="Aptos" panose="020B0004020202020204" pitchFamily="34" charset="0"/>
                <a:cs typeface="Times New Roman" panose="02020603050405020304" pitchFamily="18" charset="0"/>
              </a:rPr>
              <a:t>:</a:t>
            </a:r>
            <a:r>
              <a:rPr lang="en-US" sz="2800" dirty="0">
                <a:effectLst/>
                <a:latin typeface="Times New Roman" panose="02020603050405020304" pitchFamily="18" charset="0"/>
                <a:ea typeface="Aptos" panose="020B0004020202020204" pitchFamily="34" charset="0"/>
              </a:rPr>
              <a:t>Action learning gives teams or work groups an actual problem, has them work on solving it and committing to an action plan, and then holds them accountable for carrying out the </a:t>
            </a:r>
            <a:r>
              <a:rPr lang="en-US" sz="2800" dirty="0" err="1">
                <a:effectLst/>
                <a:latin typeface="Times New Roman" panose="02020603050405020304" pitchFamily="18" charset="0"/>
                <a:ea typeface="Aptos" panose="020B0004020202020204" pitchFamily="34" charset="0"/>
              </a:rPr>
              <a:t>plan.Companies</a:t>
            </a:r>
            <a:r>
              <a:rPr lang="en-US" sz="2800" dirty="0">
                <a:effectLst/>
                <a:latin typeface="Times New Roman" panose="02020603050405020304" pitchFamily="18" charset="0"/>
                <a:ea typeface="Aptos" panose="020B0004020202020204" pitchFamily="34" charset="0"/>
              </a:rPr>
              <a:t> use action learning to solve important problems, develop leaders, quickly build high-performance teams, and transform the organizational culture</a:t>
            </a:r>
          </a:p>
          <a:p>
            <a:pPr marL="342900" marR="0" lvl="0" indent="-342900" algn="just">
              <a:lnSpc>
                <a:spcPct val="115000"/>
              </a:lnSpc>
              <a:spcBef>
                <a:spcPts val="0"/>
              </a:spcBef>
              <a:spcAft>
                <a:spcPts val="1000"/>
              </a:spcAft>
              <a:buFont typeface="+mj-lt"/>
              <a:buAutoNum type="arabicPeriod"/>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Six Sigma and Black Belt Training </a:t>
            </a:r>
            <a:r>
              <a:rPr lang="en-US" sz="2800" b="1" kern="100" dirty="0">
                <a:latin typeface="Aptos" panose="020B0004020202020204" pitchFamily="34" charset="0"/>
                <a:ea typeface="Aptos" panose="020B0004020202020204" pitchFamily="34" charset="0"/>
                <a:cs typeface="Times New Roman" panose="02020603050405020304" pitchFamily="18" charset="0"/>
              </a:rPr>
              <a:t>: </a:t>
            </a:r>
            <a:r>
              <a:rPr lang="en-US" sz="2800" dirty="0">
                <a:effectLst/>
                <a:latin typeface="Times New Roman" panose="02020603050405020304" pitchFamily="18" charset="0"/>
                <a:ea typeface="Aptos" panose="020B0004020202020204" pitchFamily="34" charset="0"/>
              </a:rPr>
              <a:t>Six Sigma and black belt training programs involve principles of action learning. Six Sigma provides employees with measurement and statistical tools to help reduce defects and to cut costs. Six Sigma is a quality standard with a goal of only defects per million processes</a:t>
            </a:r>
            <a:endParaRPr lang="en-US" sz="2800" dirty="0"/>
          </a:p>
        </p:txBody>
      </p:sp>
    </p:spTree>
    <p:extLst>
      <p:ext uri="{BB962C8B-B14F-4D97-AF65-F5344CB8AC3E}">
        <p14:creationId xmlns:p14="http://schemas.microsoft.com/office/powerpoint/2010/main" val="36231315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632ED5-31DD-EAB9-BED7-4D947822390D}"/>
              </a:ext>
            </a:extLst>
          </p:cNvPr>
          <p:cNvSpPr>
            <a:spLocks noGrp="1"/>
          </p:cNvSpPr>
          <p:nvPr>
            <p:ph type="title"/>
          </p:nvPr>
        </p:nvSpPr>
        <p:spPr>
          <a:xfrm>
            <a:off x="0" y="162232"/>
            <a:ext cx="12192000" cy="1460091"/>
          </a:xfrm>
        </p:spPr>
        <p:txBody>
          <a:bodyPr>
            <a:normAutofit/>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On-The-Job Training Methods</a:t>
            </a:r>
            <a:endParaRPr lang="en-US" sz="2800" dirty="0"/>
          </a:p>
        </p:txBody>
      </p:sp>
      <p:sp>
        <p:nvSpPr>
          <p:cNvPr id="3" name="Content Placeholder 2">
            <a:extLst>
              <a:ext uri="{FF2B5EF4-FFF2-40B4-BE49-F238E27FC236}">
                <a16:creationId xmlns:a16="http://schemas.microsoft.com/office/drawing/2014/main" id="{7C1C4699-FA7D-9970-F9F6-9EFDAC9FC807}"/>
              </a:ext>
            </a:extLst>
          </p:cNvPr>
          <p:cNvSpPr>
            <a:spLocks noGrp="1"/>
          </p:cNvSpPr>
          <p:nvPr>
            <p:ph sz="half" idx="1"/>
          </p:nvPr>
        </p:nvSpPr>
        <p:spPr>
          <a:xfrm>
            <a:off x="-1" y="973394"/>
            <a:ext cx="8952271" cy="5884606"/>
          </a:xfrm>
        </p:spPr>
        <p:txBody>
          <a:bodyPr/>
          <a:lstStyle/>
          <a:p>
            <a:pPr algn="just"/>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Six Sigma and Black Belt Training </a:t>
            </a:r>
            <a:r>
              <a:rPr lang="en-US" sz="2800" b="1" kern="100" dirty="0">
                <a:latin typeface="Aptos" panose="020B0004020202020204" pitchFamily="34" charset="0"/>
                <a:ea typeface="Aptos" panose="020B0004020202020204" pitchFamily="34" charset="0"/>
                <a:cs typeface="Times New Roman" panose="02020603050405020304" pitchFamily="18" charset="0"/>
              </a:rPr>
              <a:t>: </a:t>
            </a:r>
            <a:r>
              <a:rPr lang="en-US" sz="2800" dirty="0">
                <a:effectLst/>
                <a:latin typeface="Times New Roman" panose="02020603050405020304" pitchFamily="18" charset="0"/>
                <a:ea typeface="Aptos" panose="020B0004020202020204" pitchFamily="34" charset="0"/>
              </a:rPr>
              <a:t>Six Sigma and black belt training programs involve principles of action learning. Six Sigma provides employees with measurement and statistical tools to help reduce defects and to cut costs. Six Sigma is a quality standard with a goal of only defects per million processes</a:t>
            </a:r>
            <a:endParaRPr lang="en-US" sz="2800" dirty="0"/>
          </a:p>
          <a:p>
            <a:endParaRPr lang="en-US" dirty="0"/>
          </a:p>
        </p:txBody>
      </p:sp>
      <p:pic>
        <p:nvPicPr>
          <p:cNvPr id="5122" name="Picture 2" descr="Free Colleagues Looking at Documents Stock Photo">
            <a:extLst>
              <a:ext uri="{FF2B5EF4-FFF2-40B4-BE49-F238E27FC236}">
                <a16:creationId xmlns:a16="http://schemas.microsoft.com/office/drawing/2014/main" id="{F9ED9A48-7438-27C8-D888-068A0F1DEA20}"/>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952271" y="-103239"/>
            <a:ext cx="2912968" cy="3701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61A5FB1-411D-80D4-996A-11E5EB894DA0}"/>
              </a:ext>
            </a:extLst>
          </p:cNvPr>
          <p:cNvSpPr txBox="1"/>
          <p:nvPr/>
        </p:nvSpPr>
        <p:spPr>
          <a:xfrm>
            <a:off x="8952270" y="3878826"/>
            <a:ext cx="3239730" cy="461665"/>
          </a:xfrm>
          <a:prstGeom prst="rect">
            <a:avLst/>
          </a:prstGeom>
          <a:noFill/>
        </p:spPr>
        <p:txBody>
          <a:bodyPr wrap="square" rtlCol="0">
            <a:spAutoFit/>
          </a:bodyPr>
          <a:lstStyle/>
          <a:p>
            <a:r>
              <a:rPr lang="en-US" sz="1200" dirty="0"/>
              <a:t>https://www.pexels.com/photo/colleagues-looking-at-documents-7888818/</a:t>
            </a:r>
          </a:p>
        </p:txBody>
      </p:sp>
    </p:spTree>
    <p:extLst>
      <p:ext uri="{BB962C8B-B14F-4D97-AF65-F5344CB8AC3E}">
        <p14:creationId xmlns:p14="http://schemas.microsoft.com/office/powerpoint/2010/main" val="1651394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A63E4-2EFB-DB95-6083-FF75866DC64D}"/>
              </a:ext>
            </a:extLst>
          </p:cNvPr>
          <p:cNvSpPr>
            <a:spLocks noGrp="1"/>
          </p:cNvSpPr>
          <p:nvPr>
            <p:ph type="title"/>
          </p:nvPr>
        </p:nvSpPr>
        <p:spPr>
          <a:xfrm>
            <a:off x="0" y="0"/>
            <a:ext cx="12192000" cy="1002890"/>
          </a:xfrm>
        </p:spPr>
        <p:txBody>
          <a:bodyPr/>
          <a:lstStyle/>
          <a:p>
            <a:r>
              <a:rPr lang="en-US" sz="3600" b="1" kern="100" dirty="0">
                <a:effectLst/>
                <a:latin typeface="Times New Roman" panose="02020603050405020304" pitchFamily="18" charset="0"/>
                <a:ea typeface="Aptos" panose="020B0004020202020204" pitchFamily="34" charset="0"/>
                <a:cs typeface="Times New Roman" panose="02020603050405020304" pitchFamily="18" charset="0"/>
              </a:rPr>
              <a:t>On-The-Job Training Methods</a:t>
            </a:r>
            <a:endParaRPr lang="en-US" dirty="0"/>
          </a:p>
        </p:txBody>
      </p:sp>
      <p:sp>
        <p:nvSpPr>
          <p:cNvPr id="3" name="Content Placeholder 2">
            <a:extLst>
              <a:ext uri="{FF2B5EF4-FFF2-40B4-BE49-F238E27FC236}">
                <a16:creationId xmlns:a16="http://schemas.microsoft.com/office/drawing/2014/main" id="{05D02F36-B7CE-EA51-BC67-18FDF28C3225}"/>
              </a:ext>
            </a:extLst>
          </p:cNvPr>
          <p:cNvSpPr>
            <a:spLocks noGrp="1"/>
          </p:cNvSpPr>
          <p:nvPr>
            <p:ph idx="1"/>
          </p:nvPr>
        </p:nvSpPr>
        <p:spPr>
          <a:xfrm>
            <a:off x="0" y="604685"/>
            <a:ext cx="12192000" cy="6135328"/>
          </a:xfrm>
        </p:spPr>
        <p:txBody>
          <a:bodyPr>
            <a:normAutofit/>
          </a:bodyPr>
          <a:lstStyle/>
          <a:p>
            <a:pPr marL="342900" marR="0" lvl="0" indent="-342900" algn="just">
              <a:lnSpc>
                <a:spcPct val="115000"/>
              </a:lnSpc>
              <a:spcBef>
                <a:spcPts val="0"/>
              </a:spcBef>
              <a:spcAft>
                <a:spcPts val="1000"/>
              </a:spcAft>
              <a:buFont typeface="+mj-lt"/>
              <a:buAutoNum type="arabicPeriod"/>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Internship</a:t>
            </a:r>
            <a:r>
              <a:rPr lang="en-US" sz="2800" b="1" kern="100" dirty="0">
                <a:latin typeface="Aptos" panose="020B0004020202020204" pitchFamily="34" charset="0"/>
                <a:ea typeface="Aptos" panose="020B0004020202020204" pitchFamily="34" charset="0"/>
                <a:cs typeface="Times New Roman" panose="02020603050405020304" pitchFamily="18" charset="0"/>
              </a:rPr>
              <a:t>: </a:t>
            </a:r>
            <a:r>
              <a:rPr lang="en-US" sz="2800" dirty="0">
                <a:effectLst/>
                <a:latin typeface="Times New Roman" panose="02020603050405020304" pitchFamily="18" charset="0"/>
                <a:ea typeface="Aptos" panose="020B0004020202020204" pitchFamily="34" charset="0"/>
              </a:rPr>
              <a:t>Internship is one of the on-the-job training methods. Individuals entering industry in skilled trades like machinist, electrician and laboratory technician are provided with thorough instruction though theoretical and practical aspects</a:t>
            </a:r>
          </a:p>
          <a:p>
            <a:pPr algn="just"/>
            <a:r>
              <a:rPr lang="en-US" sz="2800" b="1" dirty="0">
                <a:effectLst/>
                <a:latin typeface="Times New Roman" panose="02020603050405020304" pitchFamily="18" charset="0"/>
                <a:ea typeface="Aptos" panose="020B0004020202020204" pitchFamily="34" charset="0"/>
              </a:rPr>
              <a:t>Job instruction Technique: </a:t>
            </a:r>
            <a:r>
              <a:rPr lang="en-US" sz="2800" dirty="0">
                <a:effectLst/>
                <a:latin typeface="Times New Roman" panose="02020603050405020304" pitchFamily="18" charset="0"/>
                <a:ea typeface="Aptos" panose="020B0004020202020204" pitchFamily="34" charset="0"/>
              </a:rPr>
              <a:t>The JIT method requires skilled trainers, extensive job analysis, training schedules, and prior assessment of the trainee’s job knowledge. This method is also known as “training through step-by-step learning.” It involves listing all necessary steps in the job, each in proper sequence</a:t>
            </a:r>
            <a:endParaRPr lang="en-US" sz="2800" dirty="0"/>
          </a:p>
        </p:txBody>
      </p:sp>
    </p:spTree>
    <p:extLst>
      <p:ext uri="{BB962C8B-B14F-4D97-AF65-F5344CB8AC3E}">
        <p14:creationId xmlns:p14="http://schemas.microsoft.com/office/powerpoint/2010/main" val="1782973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964B76-E340-052B-4D5B-461D02FB38C5}"/>
              </a:ext>
            </a:extLst>
          </p:cNvPr>
          <p:cNvSpPr>
            <a:spLocks noGrp="1"/>
          </p:cNvSpPr>
          <p:nvPr>
            <p:ph type="title"/>
          </p:nvPr>
        </p:nvSpPr>
        <p:spPr>
          <a:xfrm>
            <a:off x="0" y="117988"/>
            <a:ext cx="12192000" cy="1061884"/>
          </a:xfrm>
        </p:spPr>
        <p:txBody>
          <a:bodyPr/>
          <a:lstStyle/>
          <a:p>
            <a:r>
              <a:rPr lang="en-US" sz="3600" b="1" kern="100" dirty="0">
                <a:effectLst/>
                <a:latin typeface="Times New Roman" panose="02020603050405020304" pitchFamily="18" charset="0"/>
                <a:ea typeface="Aptos" panose="020B0004020202020204" pitchFamily="34" charset="0"/>
                <a:cs typeface="Times New Roman" panose="02020603050405020304" pitchFamily="18" charset="0"/>
              </a:rPr>
              <a:t>Advantages of On-the-Job Training</a:t>
            </a:r>
            <a:endParaRPr lang="en-US" dirty="0"/>
          </a:p>
        </p:txBody>
      </p:sp>
      <p:sp>
        <p:nvSpPr>
          <p:cNvPr id="3" name="Content Placeholder 2">
            <a:extLst>
              <a:ext uri="{FF2B5EF4-FFF2-40B4-BE49-F238E27FC236}">
                <a16:creationId xmlns:a16="http://schemas.microsoft.com/office/drawing/2014/main" id="{347A9E05-1A8D-005B-0AA3-6C9786BEB7E4}"/>
              </a:ext>
            </a:extLst>
          </p:cNvPr>
          <p:cNvSpPr>
            <a:spLocks noGrp="1"/>
          </p:cNvSpPr>
          <p:nvPr>
            <p:ph sz="half" idx="1"/>
          </p:nvPr>
        </p:nvSpPr>
        <p:spPr>
          <a:xfrm>
            <a:off x="0" y="1084006"/>
            <a:ext cx="7949381" cy="5656005"/>
          </a:xfrm>
        </p:spPr>
        <p:txBody>
          <a:bodyPr/>
          <a:lstStyle/>
          <a:p>
            <a:pPr marL="342900" marR="0" lvl="0" indent="-342900" algn="just">
              <a:lnSpc>
                <a:spcPct val="115000"/>
              </a:lnSpc>
              <a:spcBef>
                <a:spcPts val="0"/>
              </a:spcBef>
              <a:spcAft>
                <a:spcPts val="1000"/>
              </a:spcAft>
              <a:buFont typeface="Symbol" panose="05050102010706020507" pitchFamily="18" charset="2"/>
              <a:buChar char=""/>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It is directly in the context of job</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1000"/>
              </a:spcAft>
              <a:buFont typeface="Symbol" panose="05050102010706020507" pitchFamily="18" charset="2"/>
              <a:buChar char=""/>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It is often informal</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1000"/>
              </a:spcAft>
              <a:buFont typeface="Symbol" panose="05050102010706020507" pitchFamily="18" charset="2"/>
              <a:buChar char=""/>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It is most effective because it is learning by experience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1000"/>
              </a:spcAft>
              <a:buFont typeface="Symbol" panose="05050102010706020507" pitchFamily="18" charset="2"/>
              <a:buChar char=""/>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It is least expensive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1000"/>
              </a:spcAft>
              <a:buFont typeface="Symbol" panose="05050102010706020507" pitchFamily="18" charset="2"/>
              <a:buChar char=""/>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Trainees are highly motivated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1000"/>
              </a:spcAft>
              <a:buFont typeface="Symbol" panose="05050102010706020507" pitchFamily="18" charset="2"/>
              <a:buChar char=""/>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It is free from artificial classroom situations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6146" name="Picture 2" descr="Free Woman working at home and making video call on laptop Stock Photo">
            <a:extLst>
              <a:ext uri="{FF2B5EF4-FFF2-40B4-BE49-F238E27FC236}">
                <a16:creationId xmlns:a16="http://schemas.microsoft.com/office/drawing/2014/main" id="{EC350653-DA14-2AC7-1CA0-AB71D98931A3}"/>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949381" y="0"/>
            <a:ext cx="4242619" cy="379033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3A39721-6457-B8FF-7703-97063714EF7C}"/>
              </a:ext>
            </a:extLst>
          </p:cNvPr>
          <p:cNvSpPr txBox="1"/>
          <p:nvPr/>
        </p:nvSpPr>
        <p:spPr>
          <a:xfrm>
            <a:off x="7949381" y="4173794"/>
            <a:ext cx="4242619" cy="430887"/>
          </a:xfrm>
          <a:prstGeom prst="rect">
            <a:avLst/>
          </a:prstGeom>
          <a:noFill/>
        </p:spPr>
        <p:txBody>
          <a:bodyPr wrap="square" rtlCol="0">
            <a:spAutoFit/>
          </a:bodyPr>
          <a:lstStyle/>
          <a:p>
            <a:r>
              <a:rPr lang="en-US" sz="1100" dirty="0"/>
              <a:t>https://www.pexels.com/photo/woman-working-at-home-and-making-video-call-on-laptop-4474047/</a:t>
            </a:r>
          </a:p>
        </p:txBody>
      </p:sp>
    </p:spTree>
    <p:extLst>
      <p:ext uri="{BB962C8B-B14F-4D97-AF65-F5344CB8AC3E}">
        <p14:creationId xmlns:p14="http://schemas.microsoft.com/office/powerpoint/2010/main" val="39739418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1586B1-387B-855A-D78C-612DE137FF2E}"/>
              </a:ext>
            </a:extLst>
          </p:cNvPr>
          <p:cNvSpPr>
            <a:spLocks noGrp="1"/>
          </p:cNvSpPr>
          <p:nvPr>
            <p:ph type="title"/>
          </p:nvPr>
        </p:nvSpPr>
        <p:spPr>
          <a:xfrm>
            <a:off x="0" y="0"/>
            <a:ext cx="12192000" cy="958645"/>
          </a:xfrm>
        </p:spPr>
        <p:txBody>
          <a:bodyPr/>
          <a:lstStyle/>
          <a:p>
            <a:r>
              <a:rPr lang="en-US" sz="3600" b="1" kern="100" dirty="0">
                <a:effectLst/>
                <a:latin typeface="Times New Roman" panose="02020603050405020304" pitchFamily="18" charset="0"/>
                <a:ea typeface="Aptos" panose="020B0004020202020204" pitchFamily="34" charset="0"/>
                <a:cs typeface="Times New Roman" panose="02020603050405020304" pitchFamily="18" charset="0"/>
              </a:rPr>
              <a:t>Disadvantages of On-the-Job Training</a:t>
            </a:r>
            <a:endParaRPr lang="en-US" dirty="0"/>
          </a:p>
        </p:txBody>
      </p:sp>
      <p:sp>
        <p:nvSpPr>
          <p:cNvPr id="3" name="Content Placeholder 2">
            <a:extLst>
              <a:ext uri="{FF2B5EF4-FFF2-40B4-BE49-F238E27FC236}">
                <a16:creationId xmlns:a16="http://schemas.microsoft.com/office/drawing/2014/main" id="{E1627D49-4BA5-37D1-1CAC-BB31146AC573}"/>
              </a:ext>
            </a:extLst>
          </p:cNvPr>
          <p:cNvSpPr>
            <a:spLocks noGrp="1"/>
          </p:cNvSpPr>
          <p:nvPr>
            <p:ph sz="half" idx="1"/>
          </p:nvPr>
        </p:nvSpPr>
        <p:spPr>
          <a:xfrm>
            <a:off x="-1" y="501444"/>
            <a:ext cx="9350477" cy="6356555"/>
          </a:xfrm>
        </p:spPr>
        <p:txBody>
          <a:bodyPr/>
          <a:lstStyle/>
          <a:p>
            <a:pPr marL="342900" marR="0" lvl="0" indent="-342900" algn="just">
              <a:lnSpc>
                <a:spcPct val="115000"/>
              </a:lnSpc>
              <a:spcBef>
                <a:spcPts val="0"/>
              </a:spcBef>
              <a:spcAft>
                <a:spcPts val="1000"/>
              </a:spcAft>
              <a:buFont typeface="Symbol" panose="05050102010706020507" pitchFamily="18" charset="2"/>
              <a:buChar char=""/>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Trainer may not be experienced enough to train or he may not be so inclined.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1000"/>
              </a:spcAft>
              <a:buFont typeface="Symbol" panose="05050102010706020507" pitchFamily="18" charset="2"/>
              <a:buChar char=""/>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It is not systematically organized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1000"/>
              </a:spcAft>
              <a:buFont typeface="Symbol" panose="05050102010706020507" pitchFamily="18" charset="2"/>
              <a:buChar char=""/>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Poorly conducted </a:t>
            </a:r>
            <a:r>
              <a:rPr lang="en-US" sz="2800" kern="100" dirty="0" err="1">
                <a:effectLst/>
                <a:latin typeface="Times New Roman" panose="02020603050405020304" pitchFamily="18" charset="0"/>
                <a:ea typeface="Aptos" panose="020B0004020202020204" pitchFamily="34" charset="0"/>
                <a:cs typeface="Times New Roman" panose="02020603050405020304" pitchFamily="18" charset="0"/>
              </a:rPr>
              <a:t>progras</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may create safety hazards.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7170" name="Picture 2" descr="Free Shocked female worker in modern workplace Stock Photo">
            <a:extLst>
              <a:ext uri="{FF2B5EF4-FFF2-40B4-BE49-F238E27FC236}">
                <a16:creationId xmlns:a16="http://schemas.microsoft.com/office/drawing/2014/main" id="{DCCBF4E8-C353-A18D-9E9C-02E785345365}"/>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9350477" y="1"/>
            <a:ext cx="2964425" cy="31266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5F3B26D-D399-22C9-37B5-70B162BDCC35}"/>
              </a:ext>
            </a:extLst>
          </p:cNvPr>
          <p:cNvSpPr txBox="1"/>
          <p:nvPr/>
        </p:nvSpPr>
        <p:spPr>
          <a:xfrm>
            <a:off x="9350476" y="3429000"/>
            <a:ext cx="2841524" cy="600164"/>
          </a:xfrm>
          <a:prstGeom prst="rect">
            <a:avLst/>
          </a:prstGeom>
          <a:noFill/>
        </p:spPr>
        <p:txBody>
          <a:bodyPr wrap="square" rtlCol="0">
            <a:spAutoFit/>
          </a:bodyPr>
          <a:lstStyle/>
          <a:p>
            <a:r>
              <a:rPr lang="en-US" sz="1100" dirty="0"/>
              <a:t>https://www.pexels.com/photo/shocked-female-worker-in-modern-workplace-3791129/</a:t>
            </a:r>
          </a:p>
        </p:txBody>
      </p:sp>
    </p:spTree>
    <p:extLst>
      <p:ext uri="{BB962C8B-B14F-4D97-AF65-F5344CB8AC3E}">
        <p14:creationId xmlns:p14="http://schemas.microsoft.com/office/powerpoint/2010/main" val="10128313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D7E212-8812-FA66-B47F-870490510A74}"/>
              </a:ext>
            </a:extLst>
          </p:cNvPr>
          <p:cNvSpPr>
            <a:spLocks noGrp="1"/>
          </p:cNvSpPr>
          <p:nvPr>
            <p:ph type="title"/>
          </p:nvPr>
        </p:nvSpPr>
        <p:spPr>
          <a:xfrm>
            <a:off x="0" y="117987"/>
            <a:ext cx="12192000" cy="1812413"/>
          </a:xfrm>
        </p:spPr>
        <p:txBody>
          <a:bodyPr/>
          <a:lstStyle/>
          <a:p>
            <a:pPr algn="ctr"/>
            <a:r>
              <a:rPr lang="en-US" dirty="0">
                <a:latin typeface="Times New Roman" panose="02020603050405020304" pitchFamily="18" charset="0"/>
                <a:cs typeface="Times New Roman" panose="02020603050405020304" pitchFamily="18" charset="0"/>
              </a:rPr>
              <a:t>Off job training</a:t>
            </a:r>
          </a:p>
        </p:txBody>
      </p:sp>
      <p:sp>
        <p:nvSpPr>
          <p:cNvPr id="3" name="Content Placeholder 2">
            <a:extLst>
              <a:ext uri="{FF2B5EF4-FFF2-40B4-BE49-F238E27FC236}">
                <a16:creationId xmlns:a16="http://schemas.microsoft.com/office/drawing/2014/main" id="{A226693D-9475-B90A-A7C2-846AEA5D945C}"/>
              </a:ext>
            </a:extLst>
          </p:cNvPr>
          <p:cNvSpPr>
            <a:spLocks noGrp="1"/>
          </p:cNvSpPr>
          <p:nvPr>
            <p:ph idx="1"/>
          </p:nvPr>
        </p:nvSpPr>
        <p:spPr>
          <a:xfrm>
            <a:off x="0" y="781665"/>
            <a:ext cx="12192000" cy="6076335"/>
          </a:xfrm>
        </p:spPr>
        <p:txBody>
          <a:bodyPr>
            <a:normAutofit/>
          </a:bodyPr>
          <a:lstStyle/>
          <a:p>
            <a:pPr algn="just"/>
            <a:r>
              <a:rPr lang="en-US" sz="2800" dirty="0">
                <a:effectLst/>
                <a:latin typeface="Times New Roman" panose="02020603050405020304" pitchFamily="18" charset="0"/>
                <a:ea typeface="Aptos" panose="020B0004020202020204" pitchFamily="34" charset="0"/>
              </a:rPr>
              <a:t>Off-the-job trainings are usually conducted away from the work situation and therefore is often simulated. Off-the-job training is conducted in a location specifically designated for training. It may be near the workplace or away from work, at a special training center or a resort conducting the training away from the workplace minimize distractions and allows trainees to devote their full attention to the material being taught</a:t>
            </a:r>
            <a:endParaRPr lang="en-US" sz="2800" dirty="0"/>
          </a:p>
        </p:txBody>
      </p:sp>
    </p:spTree>
    <p:extLst>
      <p:ext uri="{BB962C8B-B14F-4D97-AF65-F5344CB8AC3E}">
        <p14:creationId xmlns:p14="http://schemas.microsoft.com/office/powerpoint/2010/main" val="24740999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A19AA4-2CC6-ED3C-9112-1DF147745595}"/>
              </a:ext>
            </a:extLst>
          </p:cNvPr>
          <p:cNvSpPr>
            <a:spLocks noGrp="1"/>
          </p:cNvSpPr>
          <p:nvPr>
            <p:ph type="title"/>
          </p:nvPr>
        </p:nvSpPr>
        <p:spPr>
          <a:xfrm>
            <a:off x="0" y="0"/>
            <a:ext cx="12192000" cy="988142"/>
          </a:xfrm>
        </p:spPr>
        <p:txBody>
          <a:bodyPr/>
          <a:lstStyle/>
          <a:p>
            <a:pPr algn="ctr"/>
            <a:r>
              <a:rPr lang="en-US" dirty="0">
                <a:latin typeface="Times New Roman" panose="02020603050405020304" pitchFamily="18" charset="0"/>
                <a:cs typeface="Times New Roman" panose="02020603050405020304" pitchFamily="18" charset="0"/>
              </a:rPr>
              <a:t>Off job training</a:t>
            </a:r>
            <a:endParaRPr lang="en-US" dirty="0"/>
          </a:p>
        </p:txBody>
      </p:sp>
      <p:sp>
        <p:nvSpPr>
          <p:cNvPr id="3" name="Content Placeholder 2">
            <a:extLst>
              <a:ext uri="{FF2B5EF4-FFF2-40B4-BE49-F238E27FC236}">
                <a16:creationId xmlns:a16="http://schemas.microsoft.com/office/drawing/2014/main" id="{38A2969A-6082-56D6-CD6B-CBDB3DC44BEA}"/>
              </a:ext>
            </a:extLst>
          </p:cNvPr>
          <p:cNvSpPr>
            <a:spLocks noGrp="1"/>
          </p:cNvSpPr>
          <p:nvPr>
            <p:ph sz="half" idx="1"/>
          </p:nvPr>
        </p:nvSpPr>
        <p:spPr>
          <a:xfrm>
            <a:off x="-117986" y="988142"/>
            <a:ext cx="5958347" cy="5869858"/>
          </a:xfrm>
        </p:spPr>
        <p:txBody>
          <a:bodyPr>
            <a:normAutofit/>
          </a:bodyPr>
          <a:lstStyle/>
          <a:p>
            <a:pPr algn="just"/>
            <a:r>
              <a:rPr lang="en-US" sz="2800" b="1" dirty="0">
                <a:effectLst/>
                <a:latin typeface="Times New Roman" panose="02020603050405020304" pitchFamily="18" charset="0"/>
                <a:ea typeface="Aptos" panose="020B0004020202020204" pitchFamily="34" charset="0"/>
              </a:rPr>
              <a:t>Lectures</a:t>
            </a:r>
            <a:r>
              <a:rPr lang="en-US" sz="2800" dirty="0">
                <a:effectLst/>
                <a:latin typeface="Times New Roman" panose="02020603050405020304" pitchFamily="18" charset="0"/>
                <a:ea typeface="Aptos" panose="020B0004020202020204" pitchFamily="34" charset="0"/>
              </a:rPr>
              <a:t>: under the off the job methods of training, classroom method or lecture method is well-known to train white collar or managerial level employees in the </a:t>
            </a:r>
            <a:r>
              <a:rPr lang="en-US" sz="2800" dirty="0" err="1">
                <a:effectLst/>
                <a:latin typeface="Times New Roman" panose="02020603050405020304" pitchFamily="18" charset="0"/>
                <a:ea typeface="Aptos" panose="020B0004020202020204" pitchFamily="34" charset="0"/>
              </a:rPr>
              <a:t>organisation</a:t>
            </a:r>
            <a:r>
              <a:rPr lang="en-US" sz="2800" dirty="0">
                <a:effectLst/>
                <a:latin typeface="Times New Roman" panose="02020603050405020304" pitchFamily="18" charset="0"/>
                <a:ea typeface="Aptos" panose="020B0004020202020204" pitchFamily="34" charset="0"/>
              </a:rPr>
              <a:t>. under this method employees are called to the room like that of classroom to give training by trainer in the form of lectures</a:t>
            </a:r>
            <a:endParaRPr lang="en-US" sz="2800" dirty="0"/>
          </a:p>
        </p:txBody>
      </p:sp>
      <p:sp>
        <p:nvSpPr>
          <p:cNvPr id="4" name="Content Placeholder 3">
            <a:extLst>
              <a:ext uri="{FF2B5EF4-FFF2-40B4-BE49-F238E27FC236}">
                <a16:creationId xmlns:a16="http://schemas.microsoft.com/office/drawing/2014/main" id="{62DFE30A-E5B3-A14F-F41E-90592CDA9E1B}"/>
              </a:ext>
            </a:extLst>
          </p:cNvPr>
          <p:cNvSpPr>
            <a:spLocks noGrp="1"/>
          </p:cNvSpPr>
          <p:nvPr>
            <p:ph sz="half" idx="2"/>
          </p:nvPr>
        </p:nvSpPr>
        <p:spPr>
          <a:xfrm>
            <a:off x="5958347" y="988143"/>
            <a:ext cx="6233653" cy="5869858"/>
          </a:xfrm>
        </p:spPr>
        <p:txBody>
          <a:bodyPr>
            <a:normAutofit/>
          </a:bodyPr>
          <a:lstStyle/>
          <a:p>
            <a:pPr algn="just"/>
            <a:r>
              <a:rPr lang="en-US" sz="2800" b="1" dirty="0">
                <a:effectLst/>
                <a:latin typeface="Times New Roman" panose="02020603050405020304" pitchFamily="18" charset="0"/>
                <a:ea typeface="Aptos" panose="020B0004020202020204" pitchFamily="34" charset="0"/>
              </a:rPr>
              <a:t>Audio-Visual</a:t>
            </a:r>
            <a:r>
              <a:rPr lang="en-US" sz="2800" dirty="0">
                <a:effectLst/>
                <a:latin typeface="Times New Roman" panose="02020603050405020304" pitchFamily="18" charset="0"/>
                <a:ea typeface="Aptos" panose="020B0004020202020204" pitchFamily="34" charset="0"/>
              </a:rPr>
              <a:t>: Providing training by way of using Films, Televisions, Video, and Presentations etc. This method of training has been using successfully in education institutions to train their students in subjects to understand and assimilate easily and help them to remember forever.</a:t>
            </a:r>
            <a:endParaRPr lang="en-US" sz="2800" dirty="0"/>
          </a:p>
        </p:txBody>
      </p:sp>
    </p:spTree>
    <p:extLst>
      <p:ext uri="{BB962C8B-B14F-4D97-AF65-F5344CB8AC3E}">
        <p14:creationId xmlns:p14="http://schemas.microsoft.com/office/powerpoint/2010/main" val="20020611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31E4F8-DF62-110F-1362-095120A43A7E}"/>
              </a:ext>
            </a:extLst>
          </p:cNvPr>
          <p:cNvSpPr>
            <a:spLocks noGrp="1"/>
          </p:cNvSpPr>
          <p:nvPr>
            <p:ph type="title"/>
          </p:nvPr>
        </p:nvSpPr>
        <p:spPr>
          <a:xfrm>
            <a:off x="0" y="1"/>
            <a:ext cx="12192000" cy="619432"/>
          </a:xfrm>
        </p:spPr>
        <p:txBody>
          <a:bodyPr>
            <a:normAutofit fontScale="90000"/>
          </a:bodyPr>
          <a:lstStyle/>
          <a:p>
            <a:r>
              <a:rPr lang="en-US" dirty="0">
                <a:latin typeface="Times New Roman" panose="02020603050405020304" pitchFamily="18" charset="0"/>
                <a:cs typeface="Times New Roman" panose="02020603050405020304" pitchFamily="18" charset="0"/>
              </a:rPr>
              <a:t>Off job training</a:t>
            </a:r>
            <a:endParaRPr lang="en-US" dirty="0"/>
          </a:p>
        </p:txBody>
      </p:sp>
      <p:sp>
        <p:nvSpPr>
          <p:cNvPr id="3" name="Content Placeholder 2">
            <a:extLst>
              <a:ext uri="{FF2B5EF4-FFF2-40B4-BE49-F238E27FC236}">
                <a16:creationId xmlns:a16="http://schemas.microsoft.com/office/drawing/2014/main" id="{A1636F4F-D024-82DA-109E-54F146A855AB}"/>
              </a:ext>
            </a:extLst>
          </p:cNvPr>
          <p:cNvSpPr>
            <a:spLocks noGrp="1"/>
          </p:cNvSpPr>
          <p:nvPr>
            <p:ph sz="half" idx="1"/>
          </p:nvPr>
        </p:nvSpPr>
        <p:spPr>
          <a:xfrm>
            <a:off x="0" y="619434"/>
            <a:ext cx="7462684" cy="6238566"/>
          </a:xfrm>
        </p:spPr>
        <p:txBody>
          <a:bodyPr>
            <a:normAutofit/>
          </a:bodyPr>
          <a:lstStyle/>
          <a:p>
            <a:pPr marL="0" marR="0" lvl="0" indent="0" algn="just">
              <a:lnSpc>
                <a:spcPct val="115000"/>
              </a:lnSpc>
              <a:spcBef>
                <a:spcPts val="0"/>
              </a:spcBef>
              <a:spcAft>
                <a:spcPts val="1000"/>
              </a:spcAft>
              <a:buNone/>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Case Studies</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US" sz="2800" kern="100" dirty="0">
                <a:latin typeface="Aptos" panose="020B0004020202020204" pitchFamily="34" charset="0"/>
                <a:ea typeface="Aptos" panose="020B0004020202020204" pitchFamily="34" charset="0"/>
                <a:cs typeface="Times New Roman" panose="02020603050405020304" pitchFamily="18" charset="0"/>
              </a:rPr>
              <a:t>: </a:t>
            </a:r>
            <a:r>
              <a:rPr lang="en-US" sz="2800" dirty="0">
                <a:effectLst/>
                <a:latin typeface="Times New Roman" panose="02020603050405020304" pitchFamily="18" charset="0"/>
                <a:ea typeface="Aptos" panose="020B0004020202020204" pitchFamily="34" charset="0"/>
              </a:rPr>
              <a:t>A case study is a description about how employees or an organization dealt with a difficult situation. Trainees are required to analyze and critique the actions taken, indicating the appropriate actions and suggesting what might have been done differently. A major assumption of the case study approach is that employees are most likely to recall and use knowledge and skills if they learn through a process of discovery</a:t>
            </a:r>
            <a:r>
              <a:rPr lang="en-US" sz="1800" dirty="0">
                <a:effectLst/>
                <a:latin typeface="Times New Roman" panose="02020603050405020304" pitchFamily="18" charset="0"/>
                <a:ea typeface="Aptos" panose="020B0004020202020204" pitchFamily="34" charset="0"/>
              </a:rPr>
              <a:t>. </a:t>
            </a:r>
            <a:endParaRPr lang="en-US" dirty="0"/>
          </a:p>
        </p:txBody>
      </p:sp>
      <p:pic>
        <p:nvPicPr>
          <p:cNvPr id="9218" name="Picture 2" descr="Free Shallow Focus Photo of People Discussing Stock Photo">
            <a:extLst>
              <a:ext uri="{FF2B5EF4-FFF2-40B4-BE49-F238E27FC236}">
                <a16:creationId xmlns:a16="http://schemas.microsoft.com/office/drawing/2014/main" id="{637A08C3-A0F2-BFBB-0F28-BDF65450B4DD}"/>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890386" y="1"/>
            <a:ext cx="4301613" cy="3429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B846136-E397-098D-ED87-04CFE430622D}"/>
              </a:ext>
            </a:extLst>
          </p:cNvPr>
          <p:cNvSpPr txBox="1"/>
          <p:nvPr/>
        </p:nvSpPr>
        <p:spPr>
          <a:xfrm>
            <a:off x="7890386" y="3716594"/>
            <a:ext cx="4301613" cy="430887"/>
          </a:xfrm>
          <a:prstGeom prst="rect">
            <a:avLst/>
          </a:prstGeom>
          <a:noFill/>
        </p:spPr>
        <p:txBody>
          <a:bodyPr wrap="square" rtlCol="0">
            <a:spAutoFit/>
          </a:bodyPr>
          <a:lstStyle/>
          <a:p>
            <a:r>
              <a:rPr lang="en-US" sz="1100" dirty="0"/>
              <a:t>https://www.pexels.com/photo/shallow-focus-photo-of-people-discussing-3182826/</a:t>
            </a:r>
          </a:p>
        </p:txBody>
      </p:sp>
    </p:spTree>
    <p:extLst>
      <p:ext uri="{BB962C8B-B14F-4D97-AF65-F5344CB8AC3E}">
        <p14:creationId xmlns:p14="http://schemas.microsoft.com/office/powerpoint/2010/main" val="28880839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8AE06-D7B0-340C-580C-31F1BC05C034}"/>
              </a:ext>
            </a:extLst>
          </p:cNvPr>
          <p:cNvSpPr>
            <a:spLocks noGrp="1"/>
          </p:cNvSpPr>
          <p:nvPr>
            <p:ph type="title"/>
          </p:nvPr>
        </p:nvSpPr>
        <p:spPr>
          <a:xfrm>
            <a:off x="0" y="0"/>
            <a:ext cx="12192000" cy="1047135"/>
          </a:xfrm>
        </p:spPr>
        <p:txBody>
          <a:bodyPr/>
          <a:lstStyle/>
          <a:p>
            <a:pPr algn="ctr"/>
            <a:r>
              <a:rPr lang="en-US" dirty="0">
                <a:latin typeface="Times New Roman" panose="02020603050405020304" pitchFamily="18" charset="0"/>
                <a:cs typeface="Times New Roman" panose="02020603050405020304" pitchFamily="18" charset="0"/>
              </a:rPr>
              <a:t>Off job training</a:t>
            </a:r>
            <a:endParaRPr lang="en-US" dirty="0"/>
          </a:p>
        </p:txBody>
      </p:sp>
      <p:sp>
        <p:nvSpPr>
          <p:cNvPr id="3" name="Content Placeholder 2">
            <a:extLst>
              <a:ext uri="{FF2B5EF4-FFF2-40B4-BE49-F238E27FC236}">
                <a16:creationId xmlns:a16="http://schemas.microsoft.com/office/drawing/2014/main" id="{73907AE0-5DF4-F9CB-CFFB-A36CCCDF078C}"/>
              </a:ext>
            </a:extLst>
          </p:cNvPr>
          <p:cNvSpPr>
            <a:spLocks noGrp="1"/>
          </p:cNvSpPr>
          <p:nvPr>
            <p:ph sz="half" idx="1"/>
          </p:nvPr>
        </p:nvSpPr>
        <p:spPr>
          <a:xfrm>
            <a:off x="0" y="811162"/>
            <a:ext cx="6607275" cy="6046838"/>
          </a:xfrm>
        </p:spPr>
        <p:txBody>
          <a:bodyPr/>
          <a:lstStyle/>
          <a:p>
            <a:pPr algn="just"/>
            <a:r>
              <a:rPr lang="en-US" sz="2800" b="1" dirty="0">
                <a:effectLst/>
                <a:latin typeface="Times New Roman" panose="02020603050405020304" pitchFamily="18" charset="0"/>
                <a:ea typeface="Aptos" panose="020B0004020202020204" pitchFamily="34" charset="0"/>
                <a:cs typeface="Times New Roman" panose="02020603050405020304" pitchFamily="18" charset="0"/>
              </a:rPr>
              <a:t>Vestibule Training</a:t>
            </a:r>
            <a:r>
              <a:rPr lang="en-US" sz="2800" dirty="0">
                <a:effectLst/>
                <a:latin typeface="Times New Roman" panose="02020603050405020304" pitchFamily="18" charset="0"/>
                <a:ea typeface="Aptos" panose="020B0004020202020204" pitchFamily="34" charset="0"/>
                <a:cs typeface="Times New Roman" panose="02020603050405020304" pitchFamily="18" charset="0"/>
              </a:rPr>
              <a:t>: Mostly this method of training will be used to train technical staff, office staff and employees who deal with tools and machines. Employees learn their jobs on the equipment they will be using, but the training is conducted away from the actual work floor by bringing </a:t>
            </a:r>
            <a:r>
              <a:rPr lang="en-US" sz="2800" dirty="0" err="1">
                <a:effectLst/>
                <a:latin typeface="Times New Roman" panose="02020603050405020304" pitchFamily="18" charset="0"/>
                <a:ea typeface="Aptos" panose="020B0004020202020204" pitchFamily="34" charset="0"/>
                <a:cs typeface="Times New Roman" panose="02020603050405020304" pitchFamily="18" charset="0"/>
              </a:rPr>
              <a:t>equipments</a:t>
            </a:r>
            <a:r>
              <a:rPr lang="en-US" sz="2800" dirty="0">
                <a:effectLst/>
                <a:latin typeface="Times New Roman" panose="02020603050405020304" pitchFamily="18" charset="0"/>
                <a:ea typeface="Aptos" panose="020B0004020202020204" pitchFamily="34" charset="0"/>
                <a:cs typeface="Times New Roman" panose="02020603050405020304" pitchFamily="18" charset="0"/>
              </a:rPr>
              <a:t> or tools to certain place where training is provided, but not work place</a:t>
            </a:r>
            <a:endParaRPr lang="en-US" sz="2800" dirty="0">
              <a:latin typeface="Times New Roman" panose="02020603050405020304" pitchFamily="18"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09498F7B-E131-85CA-8AA3-C815DD13ED6A}"/>
              </a:ext>
            </a:extLst>
          </p:cNvPr>
          <p:cNvSpPr>
            <a:spLocks noGrp="1"/>
          </p:cNvSpPr>
          <p:nvPr>
            <p:ph sz="half" idx="2"/>
          </p:nvPr>
        </p:nvSpPr>
        <p:spPr>
          <a:xfrm>
            <a:off x="6607276" y="811161"/>
            <a:ext cx="5584723" cy="6046838"/>
          </a:xfrm>
        </p:spPr>
        <p:txBody>
          <a:bodyPr>
            <a:normAutofit/>
          </a:bodyPr>
          <a:lstStyle/>
          <a:p>
            <a:pPr algn="just"/>
            <a:r>
              <a:rPr lang="en-US" sz="2800" b="1" dirty="0">
                <a:effectLst/>
                <a:latin typeface="Times New Roman" panose="02020603050405020304" pitchFamily="18" charset="0"/>
                <a:ea typeface="Aptos" panose="020B0004020202020204" pitchFamily="34" charset="0"/>
              </a:rPr>
              <a:t> Role Playing</a:t>
            </a:r>
            <a:r>
              <a:rPr lang="en-US" sz="2800" dirty="0">
                <a:effectLst/>
                <a:latin typeface="Times New Roman" panose="02020603050405020304" pitchFamily="18" charset="0"/>
                <a:ea typeface="Aptos" panose="020B0004020202020204" pitchFamily="34" charset="0"/>
              </a:rPr>
              <a:t>: During a role play, the trainees assume roles and act out situations connected to the learning concepts. It is good for customer service and training. This method is also called ‘role-</a:t>
            </a:r>
            <a:r>
              <a:rPr lang="en-US" sz="2800" dirty="0" err="1">
                <a:effectLst/>
                <a:latin typeface="Times New Roman" panose="02020603050405020304" pitchFamily="18" charset="0"/>
                <a:ea typeface="Aptos" panose="020B0004020202020204" pitchFamily="34" charset="0"/>
              </a:rPr>
              <a:t>reversal’,‘socio</a:t>
            </a:r>
            <a:r>
              <a:rPr lang="en-US" sz="2800" dirty="0">
                <a:effectLst/>
                <a:latin typeface="Times New Roman" panose="02020603050405020304" pitchFamily="18" charset="0"/>
                <a:ea typeface="Aptos" panose="020B0004020202020204" pitchFamily="34" charset="0"/>
              </a:rPr>
              <a:t>-drama’ or ‘psycho-drama’. Here trainees act out a given role as they would in a stage play</a:t>
            </a:r>
            <a:endParaRPr lang="en-US" sz="2800" dirty="0"/>
          </a:p>
        </p:txBody>
      </p:sp>
    </p:spTree>
    <p:extLst>
      <p:ext uri="{BB962C8B-B14F-4D97-AF65-F5344CB8AC3E}">
        <p14:creationId xmlns:p14="http://schemas.microsoft.com/office/powerpoint/2010/main" val="30774209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D1951-CF92-C3D9-A86B-648474029F36}"/>
              </a:ext>
            </a:extLst>
          </p:cNvPr>
          <p:cNvSpPr>
            <a:spLocks noGrp="1"/>
          </p:cNvSpPr>
          <p:nvPr>
            <p:ph type="title"/>
          </p:nvPr>
        </p:nvSpPr>
        <p:spPr>
          <a:xfrm>
            <a:off x="0" y="0"/>
            <a:ext cx="12192000" cy="816638"/>
          </a:xfrm>
        </p:spPr>
        <p:txBody>
          <a:bodyPr/>
          <a:lstStyle/>
          <a:p>
            <a:pPr algn="ctr"/>
            <a:r>
              <a:rPr lang="en-US" dirty="0">
                <a:latin typeface="Times New Roman" panose="02020603050405020304" pitchFamily="18" charset="0"/>
                <a:cs typeface="Times New Roman" panose="02020603050405020304" pitchFamily="18" charset="0"/>
              </a:rPr>
              <a:t>Off job training</a:t>
            </a:r>
            <a:endParaRPr lang="en-US" dirty="0"/>
          </a:p>
        </p:txBody>
      </p:sp>
      <p:sp>
        <p:nvSpPr>
          <p:cNvPr id="3" name="Content Placeholder 2">
            <a:extLst>
              <a:ext uri="{FF2B5EF4-FFF2-40B4-BE49-F238E27FC236}">
                <a16:creationId xmlns:a16="http://schemas.microsoft.com/office/drawing/2014/main" id="{5804A320-D802-5227-B534-118F9E580434}"/>
              </a:ext>
            </a:extLst>
          </p:cNvPr>
          <p:cNvSpPr>
            <a:spLocks noGrp="1"/>
          </p:cNvSpPr>
          <p:nvPr>
            <p:ph sz="half" idx="1"/>
          </p:nvPr>
        </p:nvSpPr>
        <p:spPr>
          <a:xfrm>
            <a:off x="0" y="816638"/>
            <a:ext cx="8480322" cy="6041361"/>
          </a:xfrm>
        </p:spPr>
        <p:txBody>
          <a:bodyPr>
            <a:normAutofit/>
          </a:bodyPr>
          <a:lstStyle/>
          <a:p>
            <a:pPr marL="342900" marR="0" lvl="0" indent="-342900" algn="just">
              <a:lnSpc>
                <a:spcPct val="115000"/>
              </a:lnSpc>
              <a:spcBef>
                <a:spcPts val="0"/>
              </a:spcBef>
              <a:spcAft>
                <a:spcPts val="1000"/>
              </a:spcAft>
              <a:buFont typeface="+mj-lt"/>
              <a:buAutoNum type="arabicPeriod"/>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Programmed Instruction (P.I)</a:t>
            </a:r>
            <a:r>
              <a:rPr lang="en-US" sz="2800" b="1" kern="100" dirty="0">
                <a:latin typeface="Aptos" panose="020B0004020202020204" pitchFamily="34" charset="0"/>
                <a:ea typeface="Aptos" panose="020B0004020202020204" pitchFamily="34" charset="0"/>
                <a:cs typeface="Times New Roman" panose="02020603050405020304" pitchFamily="18" charset="0"/>
              </a:rPr>
              <a:t>: </a:t>
            </a:r>
            <a:r>
              <a:rPr lang="en-US" sz="2800" dirty="0">
                <a:effectLst/>
                <a:latin typeface="Times New Roman" panose="02020603050405020304" pitchFamily="18" charset="0"/>
                <a:ea typeface="Aptos" panose="020B0004020202020204" pitchFamily="34" charset="0"/>
              </a:rPr>
              <a:t>This methodology helps the trainees to learn on their own and at their own pace. It is an innovative teaching method, introduced in recent years. Programmed learning is a self instructional learning and the course material is prepared or programmed in steps. The subject matter to be learnt is divided into small steps and the order or sequence to be followed by trainees is given</a:t>
            </a:r>
            <a:endParaRPr lang="en-US" sz="2800" dirty="0"/>
          </a:p>
        </p:txBody>
      </p:sp>
      <p:pic>
        <p:nvPicPr>
          <p:cNvPr id="8194" name="Picture 2" descr="Free Businessman reading documents in folder while sitting on street bench Stock Photo">
            <a:extLst>
              <a:ext uri="{FF2B5EF4-FFF2-40B4-BE49-F238E27FC236}">
                <a16:creationId xmlns:a16="http://schemas.microsoft.com/office/drawing/2014/main" id="{2706FAC0-BA9A-FE30-66F6-51C60EC8B2F9}"/>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480323" y="1"/>
            <a:ext cx="3711676" cy="374608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334F01B-AB5D-1EB4-C323-6C93B6016810}"/>
              </a:ext>
            </a:extLst>
          </p:cNvPr>
          <p:cNvSpPr txBox="1"/>
          <p:nvPr/>
        </p:nvSpPr>
        <p:spPr>
          <a:xfrm>
            <a:off x="8480323" y="3893574"/>
            <a:ext cx="3711678" cy="600164"/>
          </a:xfrm>
          <a:prstGeom prst="rect">
            <a:avLst/>
          </a:prstGeom>
          <a:noFill/>
        </p:spPr>
        <p:txBody>
          <a:bodyPr wrap="square" rtlCol="0">
            <a:spAutoFit/>
          </a:bodyPr>
          <a:lstStyle/>
          <a:p>
            <a:r>
              <a:rPr lang="en-US" sz="1100" dirty="0"/>
              <a:t>https://www.pexels.com/photo/businessman-reading-documents-in-folder-while-sitting-on-street-bench-6326091/</a:t>
            </a:r>
          </a:p>
        </p:txBody>
      </p:sp>
    </p:spTree>
    <p:extLst>
      <p:ext uri="{BB962C8B-B14F-4D97-AF65-F5344CB8AC3E}">
        <p14:creationId xmlns:p14="http://schemas.microsoft.com/office/powerpoint/2010/main" val="14648737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80648-CDFF-FDC4-780D-4B976C7D1D82}"/>
              </a:ext>
            </a:extLst>
          </p:cNvPr>
          <p:cNvSpPr>
            <a:spLocks noGrp="1"/>
          </p:cNvSpPr>
          <p:nvPr>
            <p:ph type="title"/>
          </p:nvPr>
        </p:nvSpPr>
        <p:spPr>
          <a:xfrm>
            <a:off x="0" y="0"/>
            <a:ext cx="12192000" cy="816638"/>
          </a:xfrm>
        </p:spPr>
        <p:txBody>
          <a:bodyPr/>
          <a:lstStyle/>
          <a:p>
            <a:pPr algn="ctr"/>
            <a:r>
              <a:rPr lang="en-US" sz="3600" dirty="0">
                <a:latin typeface="Times New Roman" panose="02020603050405020304" pitchFamily="18" charset="0"/>
                <a:cs typeface="Times New Roman" panose="02020603050405020304" pitchFamily="18" charset="0"/>
              </a:rPr>
              <a:t>Off job training</a:t>
            </a:r>
            <a:endParaRPr lang="en-US" dirty="0"/>
          </a:p>
        </p:txBody>
      </p:sp>
      <p:sp>
        <p:nvSpPr>
          <p:cNvPr id="3" name="Content Placeholder 2">
            <a:extLst>
              <a:ext uri="{FF2B5EF4-FFF2-40B4-BE49-F238E27FC236}">
                <a16:creationId xmlns:a16="http://schemas.microsoft.com/office/drawing/2014/main" id="{656CF286-160D-6481-259A-5523C945C5D8}"/>
              </a:ext>
            </a:extLst>
          </p:cNvPr>
          <p:cNvSpPr>
            <a:spLocks noGrp="1"/>
          </p:cNvSpPr>
          <p:nvPr>
            <p:ph idx="1"/>
          </p:nvPr>
        </p:nvSpPr>
        <p:spPr>
          <a:xfrm>
            <a:off x="0" y="707923"/>
            <a:ext cx="12192000" cy="6150077"/>
          </a:xfrm>
        </p:spPr>
        <p:txBody>
          <a:bodyPr>
            <a:normAutofit/>
          </a:bodyPr>
          <a:lstStyle/>
          <a:p>
            <a:pPr algn="just"/>
            <a:r>
              <a:rPr lang="en-US" sz="2800" b="1" dirty="0">
                <a:effectLst/>
                <a:latin typeface="Times New Roman" panose="02020603050405020304" pitchFamily="18" charset="0"/>
                <a:ea typeface="Aptos" panose="020B0004020202020204" pitchFamily="34" charset="0"/>
              </a:rPr>
              <a:t>Sensitivity Training</a:t>
            </a:r>
            <a:r>
              <a:rPr lang="en-US" sz="2800" dirty="0">
                <a:effectLst/>
                <a:latin typeface="Times New Roman" panose="02020603050405020304" pitchFamily="18" charset="0"/>
                <a:ea typeface="Aptos" panose="020B0004020202020204" pitchFamily="34" charset="0"/>
              </a:rPr>
              <a:t> - Sensitivity training is an experimental approach to training. Sensitivity training is a group training method that uses intensive participation and give immediate feedback for self analysis and change. This training has two advantages- </a:t>
            </a:r>
          </a:p>
          <a:p>
            <a:pPr algn="just"/>
            <a:r>
              <a:rPr lang="en-US" sz="2800" dirty="0">
                <a:effectLst/>
                <a:latin typeface="Times New Roman" panose="02020603050405020304" pitchFamily="18" charset="0"/>
                <a:ea typeface="Aptos" panose="020B0004020202020204" pitchFamily="34" charset="0"/>
              </a:rPr>
              <a:t>(a) Participants remain involved and enthusiastic. </a:t>
            </a:r>
          </a:p>
          <a:p>
            <a:pPr algn="just"/>
            <a:r>
              <a:rPr lang="en-US" sz="2800" dirty="0">
                <a:effectLst/>
                <a:latin typeface="Times New Roman" panose="02020603050405020304" pitchFamily="18" charset="0"/>
                <a:ea typeface="Aptos" panose="020B0004020202020204" pitchFamily="34" charset="0"/>
              </a:rPr>
              <a:t>(b) The responsibility for learning experience involved and enthusiastic. </a:t>
            </a:r>
            <a:endParaRPr lang="en-US" sz="2800" dirty="0"/>
          </a:p>
        </p:txBody>
      </p:sp>
    </p:spTree>
    <p:extLst>
      <p:ext uri="{BB962C8B-B14F-4D97-AF65-F5344CB8AC3E}">
        <p14:creationId xmlns:p14="http://schemas.microsoft.com/office/powerpoint/2010/main" val="10210064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D6524-5699-FF4D-8EC6-21AA8D37DEC9}"/>
              </a:ext>
            </a:extLst>
          </p:cNvPr>
          <p:cNvSpPr>
            <a:spLocks noGrp="1"/>
          </p:cNvSpPr>
          <p:nvPr>
            <p:ph type="title"/>
          </p:nvPr>
        </p:nvSpPr>
        <p:spPr>
          <a:xfrm>
            <a:off x="0" y="0"/>
            <a:ext cx="12192000" cy="816638"/>
          </a:xfrm>
        </p:spPr>
        <p:txBody>
          <a:bodyPr/>
          <a:lstStyle/>
          <a:p>
            <a:pPr algn="ctr"/>
            <a:r>
              <a:rPr lang="en-US" sz="3600" dirty="0">
                <a:latin typeface="Times New Roman" panose="02020603050405020304" pitchFamily="18" charset="0"/>
                <a:cs typeface="Times New Roman" panose="02020603050405020304" pitchFamily="18" charset="0"/>
              </a:rPr>
              <a:t>Off job training</a:t>
            </a:r>
            <a:endParaRPr lang="en-US" dirty="0"/>
          </a:p>
        </p:txBody>
      </p:sp>
      <p:sp>
        <p:nvSpPr>
          <p:cNvPr id="3" name="Content Placeholder 2">
            <a:extLst>
              <a:ext uri="{FF2B5EF4-FFF2-40B4-BE49-F238E27FC236}">
                <a16:creationId xmlns:a16="http://schemas.microsoft.com/office/drawing/2014/main" id="{08A239ED-CDBA-5C3F-3FF5-5C0B32E9E974}"/>
              </a:ext>
            </a:extLst>
          </p:cNvPr>
          <p:cNvSpPr>
            <a:spLocks noGrp="1"/>
          </p:cNvSpPr>
          <p:nvPr>
            <p:ph idx="1"/>
          </p:nvPr>
        </p:nvSpPr>
        <p:spPr>
          <a:xfrm>
            <a:off x="0" y="943897"/>
            <a:ext cx="12192000" cy="5914103"/>
          </a:xfrm>
        </p:spPr>
        <p:txBody>
          <a:bodyPr>
            <a:normAutofit/>
          </a:bodyPr>
          <a:lstStyle/>
          <a:p>
            <a:pPr algn="just"/>
            <a:r>
              <a:rPr lang="en-US" sz="2800" b="1" dirty="0">
                <a:effectLst/>
                <a:latin typeface="Times New Roman" panose="02020603050405020304" pitchFamily="18" charset="0"/>
                <a:ea typeface="Aptos" panose="020B0004020202020204" pitchFamily="34" charset="0"/>
              </a:rPr>
              <a:t>Computer Based Training (CBT</a:t>
            </a:r>
            <a:r>
              <a:rPr lang="en-US" sz="2800" dirty="0">
                <a:effectLst/>
                <a:latin typeface="Times New Roman" panose="02020603050405020304" pitchFamily="18" charset="0"/>
                <a:ea typeface="Aptos" panose="020B0004020202020204" pitchFamily="34" charset="0"/>
              </a:rPr>
              <a:t>): With the worldwide expansion of companies and changing technologies, the demands for knowledge and skilled employees have increased more than ever, which in turn, is putting pressure on human resource department to provide training at lower costs. Many organizations are now implementing CBT as an alternative to classroom-based training to accomplish those goals. Organizations are providing training to employees through Intranet or Internet</a:t>
            </a:r>
            <a:endParaRPr lang="en-US" sz="2800" dirty="0"/>
          </a:p>
        </p:txBody>
      </p:sp>
    </p:spTree>
    <p:extLst>
      <p:ext uri="{BB962C8B-B14F-4D97-AF65-F5344CB8AC3E}">
        <p14:creationId xmlns:p14="http://schemas.microsoft.com/office/powerpoint/2010/main" val="2341832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78BAF-B369-C4CC-73C5-D8CC26380998}"/>
              </a:ext>
            </a:extLst>
          </p:cNvPr>
          <p:cNvSpPr>
            <a:spLocks noGrp="1"/>
          </p:cNvSpPr>
          <p:nvPr>
            <p:ph type="title"/>
          </p:nvPr>
        </p:nvSpPr>
        <p:spPr>
          <a:xfrm>
            <a:off x="0" y="117988"/>
            <a:ext cx="12329652" cy="1150374"/>
          </a:xfrm>
        </p:spPr>
        <p:txBody>
          <a:bodyPr>
            <a:normAutofit/>
          </a:bodyPr>
          <a:lstStyle/>
          <a:p>
            <a:pPr algn="ctr"/>
            <a:r>
              <a:rPr lang="en-US" sz="2800" dirty="0">
                <a:latin typeface="Times New Roman" panose="02020603050405020304" pitchFamily="18" charset="0"/>
                <a:cs typeface="Times New Roman" panose="02020603050405020304" pitchFamily="18" charset="0"/>
              </a:rPr>
              <a:t>Off job training</a:t>
            </a:r>
            <a:endParaRPr lang="en-US" sz="2800" dirty="0"/>
          </a:p>
        </p:txBody>
      </p:sp>
      <p:sp>
        <p:nvSpPr>
          <p:cNvPr id="3" name="Content Placeholder 2">
            <a:extLst>
              <a:ext uri="{FF2B5EF4-FFF2-40B4-BE49-F238E27FC236}">
                <a16:creationId xmlns:a16="http://schemas.microsoft.com/office/drawing/2014/main" id="{6ACF9AF8-4B60-E391-7DA7-CD3334C1CBC6}"/>
              </a:ext>
            </a:extLst>
          </p:cNvPr>
          <p:cNvSpPr>
            <a:spLocks noGrp="1"/>
          </p:cNvSpPr>
          <p:nvPr>
            <p:ph idx="1"/>
          </p:nvPr>
        </p:nvSpPr>
        <p:spPr>
          <a:xfrm>
            <a:off x="0" y="781666"/>
            <a:ext cx="12192000" cy="6076334"/>
          </a:xfrm>
        </p:spPr>
        <p:txBody>
          <a:bodyPr/>
          <a:lstStyle/>
          <a:p>
            <a:endParaRPr lang="en-US" sz="1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lvl="0" indent="0" algn="just">
              <a:lnSpc>
                <a:spcPct val="115000"/>
              </a:lnSpc>
              <a:spcBef>
                <a:spcPts val="0"/>
              </a:spcBef>
              <a:spcAft>
                <a:spcPts val="1000"/>
              </a:spcAft>
              <a:buNone/>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Management Games</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US" sz="2800" kern="100" dirty="0">
                <a:latin typeface="Aptos" panose="020B0004020202020204" pitchFamily="34" charset="0"/>
                <a:ea typeface="Aptos" panose="020B0004020202020204" pitchFamily="34" charset="0"/>
                <a:cs typeface="Times New Roman" panose="02020603050405020304" pitchFamily="18" charset="0"/>
              </a:rPr>
              <a:t>: </a:t>
            </a:r>
            <a:r>
              <a:rPr lang="en-US" sz="2800" dirty="0">
                <a:effectLst/>
                <a:latin typeface="Times New Roman" panose="02020603050405020304" pitchFamily="18" charset="0"/>
                <a:ea typeface="Aptos" panose="020B0004020202020204" pitchFamily="34" charset="0"/>
              </a:rPr>
              <a:t>With computerized management games, trainees divide into five- or six-person groups, each of which competes with the others in a simulated marketplace.</a:t>
            </a:r>
            <a:r>
              <a:rPr lang="en-US" sz="2800" kern="100" dirty="0">
                <a:latin typeface="Times New Roman" panose="02020603050405020304" pitchFamily="18" charset="0"/>
                <a:ea typeface="Aptos" panose="020B0004020202020204" pitchFamily="34" charset="0"/>
                <a:cs typeface="Times New Roman" panose="02020603050405020304" pitchFamily="18" charset="0"/>
              </a:rPr>
              <a:t> </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Management games can be effective. People learn best by being involved, and the games can gain such involvement. They help trainees develop their problem-solving skills, as well as to focus attention on planning rather than just putting out fires. The groups also usually elect their own officers and organize themselves. This can develop leadership skills and foster cooperation and teamwork.</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7519731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D0CD3-C28E-7227-5DFF-72706D2A8893}"/>
              </a:ext>
            </a:extLst>
          </p:cNvPr>
          <p:cNvSpPr>
            <a:spLocks noGrp="1"/>
          </p:cNvSpPr>
          <p:nvPr>
            <p:ph type="title"/>
          </p:nvPr>
        </p:nvSpPr>
        <p:spPr>
          <a:xfrm>
            <a:off x="0" y="0"/>
            <a:ext cx="12192000" cy="816638"/>
          </a:xfrm>
        </p:spPr>
        <p:txBody>
          <a:bodyPr/>
          <a:lstStyle/>
          <a:p>
            <a:pPr algn="ctr"/>
            <a:r>
              <a:rPr lang="en-US" sz="3600" dirty="0">
                <a:latin typeface="Times New Roman" panose="02020603050405020304" pitchFamily="18" charset="0"/>
                <a:cs typeface="Times New Roman" panose="02020603050405020304" pitchFamily="18" charset="0"/>
              </a:rPr>
              <a:t>Off job training</a:t>
            </a:r>
            <a:endParaRPr lang="en-US" dirty="0"/>
          </a:p>
        </p:txBody>
      </p:sp>
      <p:sp>
        <p:nvSpPr>
          <p:cNvPr id="3" name="Content Placeholder 2">
            <a:extLst>
              <a:ext uri="{FF2B5EF4-FFF2-40B4-BE49-F238E27FC236}">
                <a16:creationId xmlns:a16="http://schemas.microsoft.com/office/drawing/2014/main" id="{7655D990-37F4-643C-2E9A-E4CC255794F3}"/>
              </a:ext>
            </a:extLst>
          </p:cNvPr>
          <p:cNvSpPr>
            <a:spLocks noGrp="1"/>
          </p:cNvSpPr>
          <p:nvPr>
            <p:ph idx="1"/>
          </p:nvPr>
        </p:nvSpPr>
        <p:spPr>
          <a:xfrm>
            <a:off x="0" y="816638"/>
            <a:ext cx="12192000" cy="6041361"/>
          </a:xfrm>
        </p:spPr>
        <p:txBody>
          <a:bodyPr>
            <a:normAutofit/>
          </a:bodyPr>
          <a:lstStyle/>
          <a:p>
            <a:pPr algn="just"/>
            <a:r>
              <a:rPr lang="en-US" sz="2800" b="1" dirty="0">
                <a:effectLst/>
                <a:latin typeface="Times New Roman" panose="02020603050405020304" pitchFamily="18" charset="0"/>
                <a:ea typeface="Aptos" panose="020B0004020202020204" pitchFamily="34" charset="0"/>
              </a:rPr>
              <a:t>The Conference Method</a:t>
            </a:r>
            <a:r>
              <a:rPr lang="en-US" sz="2800" dirty="0">
                <a:effectLst/>
                <a:latin typeface="Times New Roman" panose="02020603050405020304" pitchFamily="18" charset="0"/>
                <a:ea typeface="Aptos" panose="020B0004020202020204" pitchFamily="34" charset="0"/>
              </a:rPr>
              <a:t>: In this method, the participating individuals ‘confer’ to discuss points of common interest to each other. A conference is basic to most participative group-centered methods of development. It is a formal meeting, conducted in accordance with an organized plan, in which the leader seeks to develop knowledge and understanding by obtaining a considerable amount of oral participation of the trainees. It lays emphasis on small group discussions. On organized subject matter, and on the active participation of the members involved. Learning is facilitated by building up on the ideas contributed by the conferees</a:t>
            </a:r>
            <a:endParaRPr lang="en-US" sz="2800" dirty="0"/>
          </a:p>
        </p:txBody>
      </p:sp>
    </p:spTree>
    <p:extLst>
      <p:ext uri="{BB962C8B-B14F-4D97-AF65-F5344CB8AC3E}">
        <p14:creationId xmlns:p14="http://schemas.microsoft.com/office/powerpoint/2010/main" val="12862857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07D93-B3C2-1003-BF04-2D6961F789AB}"/>
              </a:ext>
            </a:extLst>
          </p:cNvPr>
          <p:cNvSpPr>
            <a:spLocks noGrp="1"/>
          </p:cNvSpPr>
          <p:nvPr>
            <p:ph type="title"/>
          </p:nvPr>
        </p:nvSpPr>
        <p:spPr>
          <a:xfrm>
            <a:off x="0" y="0"/>
            <a:ext cx="12192000" cy="766916"/>
          </a:xfrm>
        </p:spPr>
        <p:txBody>
          <a:bodyPr/>
          <a:lstStyle/>
          <a:p>
            <a:pPr algn="ctr"/>
            <a:r>
              <a:rPr lang="en-US" sz="3600" dirty="0">
                <a:latin typeface="Times New Roman" panose="02020603050405020304" pitchFamily="18" charset="0"/>
                <a:cs typeface="Times New Roman" panose="02020603050405020304" pitchFamily="18" charset="0"/>
              </a:rPr>
              <a:t>Off job training</a:t>
            </a:r>
            <a:endParaRPr lang="en-US" dirty="0"/>
          </a:p>
        </p:txBody>
      </p:sp>
      <p:sp>
        <p:nvSpPr>
          <p:cNvPr id="3" name="Content Placeholder 2">
            <a:extLst>
              <a:ext uri="{FF2B5EF4-FFF2-40B4-BE49-F238E27FC236}">
                <a16:creationId xmlns:a16="http://schemas.microsoft.com/office/drawing/2014/main" id="{D0A51B43-7231-3249-6584-A1A1880ECED6}"/>
              </a:ext>
            </a:extLst>
          </p:cNvPr>
          <p:cNvSpPr>
            <a:spLocks noGrp="1"/>
          </p:cNvSpPr>
          <p:nvPr>
            <p:ph idx="1"/>
          </p:nvPr>
        </p:nvSpPr>
        <p:spPr>
          <a:xfrm>
            <a:off x="-132735" y="604684"/>
            <a:ext cx="12324735" cy="6253317"/>
          </a:xfrm>
        </p:spPr>
        <p:txBody>
          <a:bodyPr>
            <a:normAutofit/>
          </a:bodyPr>
          <a:lstStyle/>
          <a:p>
            <a:pPr algn="just"/>
            <a:r>
              <a:rPr lang="en-US" sz="2800" b="1" dirty="0">
                <a:effectLst/>
                <a:latin typeface="Times New Roman" panose="02020603050405020304" pitchFamily="18" charset="0"/>
                <a:ea typeface="Aptos" panose="020B0004020202020204" pitchFamily="34" charset="0"/>
              </a:rPr>
              <a:t>Symposium</a:t>
            </a:r>
            <a:r>
              <a:rPr lang="en-US" sz="2800" dirty="0">
                <a:effectLst/>
                <a:latin typeface="Times New Roman" panose="02020603050405020304" pitchFamily="18" charset="0"/>
                <a:ea typeface="Aptos" panose="020B0004020202020204" pitchFamily="34" charset="0"/>
              </a:rPr>
              <a:t>. Symposium is a Greek word and it denotes ‘a drinking party’ or ‘a feast’. In earlier times, scholars engaged in philosophical and scientific discussions that were a feast for the intelligent. In a symposium, a particular subject is discussed widely and deeply from the viewpoint of several well-versed authors. The speakers are of approximately equal ability, to avoid one speaker dominating the meeting. </a:t>
            </a:r>
            <a:endParaRPr lang="en-US" sz="2800" dirty="0"/>
          </a:p>
        </p:txBody>
      </p:sp>
    </p:spTree>
    <p:extLst>
      <p:ext uri="{BB962C8B-B14F-4D97-AF65-F5344CB8AC3E}">
        <p14:creationId xmlns:p14="http://schemas.microsoft.com/office/powerpoint/2010/main" val="24138177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28AAEF-2CA0-FEF0-69F7-7378228F1D23}"/>
              </a:ext>
            </a:extLst>
          </p:cNvPr>
          <p:cNvSpPr>
            <a:spLocks noGrp="1"/>
          </p:cNvSpPr>
          <p:nvPr>
            <p:ph type="title"/>
          </p:nvPr>
        </p:nvSpPr>
        <p:spPr>
          <a:xfrm>
            <a:off x="0" y="0"/>
            <a:ext cx="12192000" cy="816638"/>
          </a:xfrm>
        </p:spPr>
        <p:txBody>
          <a:bodyPr/>
          <a:lstStyle/>
          <a:p>
            <a:pPr algn="ctr"/>
            <a:r>
              <a:rPr lang="en-US" sz="3600" dirty="0">
                <a:latin typeface="Times New Roman" panose="02020603050405020304" pitchFamily="18" charset="0"/>
                <a:cs typeface="Times New Roman" panose="02020603050405020304" pitchFamily="18" charset="0"/>
              </a:rPr>
              <a:t>Off job training</a:t>
            </a:r>
            <a:endParaRPr lang="en-US" dirty="0"/>
          </a:p>
        </p:txBody>
      </p:sp>
      <p:sp>
        <p:nvSpPr>
          <p:cNvPr id="3" name="Content Placeholder 2">
            <a:extLst>
              <a:ext uri="{FF2B5EF4-FFF2-40B4-BE49-F238E27FC236}">
                <a16:creationId xmlns:a16="http://schemas.microsoft.com/office/drawing/2014/main" id="{EE8EA52F-5590-3956-B65F-1E193F6D7C0E}"/>
              </a:ext>
            </a:extLst>
          </p:cNvPr>
          <p:cNvSpPr>
            <a:spLocks noGrp="1"/>
          </p:cNvSpPr>
          <p:nvPr>
            <p:ph sz="half" idx="1"/>
          </p:nvPr>
        </p:nvSpPr>
        <p:spPr>
          <a:xfrm>
            <a:off x="-1" y="663676"/>
            <a:ext cx="6209071" cy="6194323"/>
          </a:xfrm>
        </p:spPr>
        <p:txBody>
          <a:bodyPr>
            <a:normAutofit/>
          </a:bodyPr>
          <a:lstStyle/>
          <a:p>
            <a:pPr algn="just"/>
            <a:r>
              <a:rPr lang="en-US" sz="2800" b="1" dirty="0">
                <a:effectLst/>
                <a:latin typeface="Times New Roman" panose="02020603050405020304" pitchFamily="18" charset="0"/>
                <a:ea typeface="Aptos" panose="020B0004020202020204" pitchFamily="34" charset="0"/>
              </a:rPr>
              <a:t>Orientation Training</a:t>
            </a:r>
            <a:r>
              <a:rPr lang="en-US" sz="2800" dirty="0">
                <a:effectLst/>
                <a:latin typeface="Times New Roman" panose="02020603050405020304" pitchFamily="18" charset="0"/>
                <a:ea typeface="Aptos" panose="020B0004020202020204" pitchFamily="34" charset="0"/>
              </a:rPr>
              <a:t>; Orientation training is also called induction training. Orientation training is to orient the employee to the new job, organization, superiors, subordinates, customers and colleagues. Organizations conduct ‘New-Hire Celebrations</a:t>
            </a:r>
            <a:endParaRPr lang="en-US" sz="2800" dirty="0"/>
          </a:p>
        </p:txBody>
      </p:sp>
      <p:sp>
        <p:nvSpPr>
          <p:cNvPr id="4" name="Content Placeholder 3">
            <a:extLst>
              <a:ext uri="{FF2B5EF4-FFF2-40B4-BE49-F238E27FC236}">
                <a16:creationId xmlns:a16="http://schemas.microsoft.com/office/drawing/2014/main" id="{94E1D64C-BC14-A68A-824B-1E03C3D9B179}"/>
              </a:ext>
            </a:extLst>
          </p:cNvPr>
          <p:cNvSpPr>
            <a:spLocks noGrp="1"/>
          </p:cNvSpPr>
          <p:nvPr>
            <p:ph sz="half" idx="2"/>
          </p:nvPr>
        </p:nvSpPr>
        <p:spPr>
          <a:xfrm>
            <a:off x="6474542" y="816638"/>
            <a:ext cx="5717458" cy="6041361"/>
          </a:xfrm>
        </p:spPr>
        <p:txBody>
          <a:bodyPr>
            <a:normAutofit/>
          </a:bodyPr>
          <a:lstStyle/>
          <a:p>
            <a:pPr algn="just"/>
            <a:r>
              <a:rPr lang="en-US" sz="2800" b="1" dirty="0">
                <a:effectLst/>
                <a:latin typeface="Times New Roman" panose="02020603050405020304" pitchFamily="18" charset="0"/>
                <a:ea typeface="Aptos" panose="020B0004020202020204" pitchFamily="34" charset="0"/>
              </a:rPr>
              <a:t>Discussion Method</a:t>
            </a:r>
            <a:r>
              <a:rPr lang="en-US" sz="2800" dirty="0">
                <a:effectLst/>
                <a:latin typeface="Times New Roman" panose="02020603050405020304" pitchFamily="18" charset="0"/>
                <a:ea typeface="Aptos" panose="020B0004020202020204" pitchFamily="34" charset="0"/>
              </a:rPr>
              <a:t> This is an intensive participation-oriented methodology. Learning through this methodology is through discussions on a subject. Discussions involve the exchange of ideas between the trainees and trainers and, also, among the trainees themselves</a:t>
            </a:r>
            <a:endParaRPr lang="en-US" sz="2800" dirty="0"/>
          </a:p>
        </p:txBody>
      </p:sp>
    </p:spTree>
    <p:extLst>
      <p:ext uri="{BB962C8B-B14F-4D97-AF65-F5344CB8AC3E}">
        <p14:creationId xmlns:p14="http://schemas.microsoft.com/office/powerpoint/2010/main" val="3641148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381F5-31C1-3E3E-4CAB-7DE2A79AB9FC}"/>
              </a:ext>
            </a:extLst>
          </p:cNvPr>
          <p:cNvSpPr>
            <a:spLocks noGrp="1"/>
          </p:cNvSpPr>
          <p:nvPr>
            <p:ph type="title"/>
          </p:nvPr>
        </p:nvSpPr>
        <p:spPr>
          <a:xfrm>
            <a:off x="0" y="0"/>
            <a:ext cx="12192000" cy="816638"/>
          </a:xfrm>
        </p:spPr>
        <p:txBody>
          <a:bodyPr/>
          <a:lstStyle/>
          <a:p>
            <a:pPr algn="ctr"/>
            <a:r>
              <a:rPr lang="en-US" sz="3600" dirty="0">
                <a:latin typeface="Times New Roman" panose="02020603050405020304" pitchFamily="18" charset="0"/>
                <a:cs typeface="Times New Roman" panose="02020603050405020304" pitchFamily="18" charset="0"/>
              </a:rPr>
              <a:t>Off job training</a:t>
            </a:r>
            <a:endParaRPr lang="en-US" dirty="0"/>
          </a:p>
        </p:txBody>
      </p:sp>
      <p:sp>
        <p:nvSpPr>
          <p:cNvPr id="3" name="Content Placeholder 2">
            <a:extLst>
              <a:ext uri="{FF2B5EF4-FFF2-40B4-BE49-F238E27FC236}">
                <a16:creationId xmlns:a16="http://schemas.microsoft.com/office/drawing/2014/main" id="{08E05ED6-4520-B301-0731-E57D4B301AE7}"/>
              </a:ext>
            </a:extLst>
          </p:cNvPr>
          <p:cNvSpPr>
            <a:spLocks noGrp="1"/>
          </p:cNvSpPr>
          <p:nvPr>
            <p:ph sz="half" idx="1"/>
          </p:nvPr>
        </p:nvSpPr>
        <p:spPr>
          <a:xfrm>
            <a:off x="0" y="816638"/>
            <a:ext cx="6725263" cy="5938123"/>
          </a:xfrm>
        </p:spPr>
        <p:txBody>
          <a:bodyPr>
            <a:normAutofit/>
          </a:bodyPr>
          <a:lstStyle/>
          <a:p>
            <a:pPr algn="just"/>
            <a:r>
              <a:rPr lang="en-US" sz="2800" b="1" dirty="0">
                <a:effectLst/>
                <a:latin typeface="Times New Roman" panose="02020603050405020304" pitchFamily="18" charset="0"/>
                <a:ea typeface="Aptos" panose="020B0004020202020204" pitchFamily="34" charset="0"/>
              </a:rPr>
              <a:t>Syndicate Method</a:t>
            </a:r>
            <a:r>
              <a:rPr lang="en-US" sz="2800" dirty="0">
                <a:effectLst/>
                <a:latin typeface="Times New Roman" panose="02020603050405020304" pitchFamily="18" charset="0"/>
                <a:ea typeface="Aptos" panose="020B0004020202020204" pitchFamily="34" charset="0"/>
              </a:rPr>
              <a:t>. It is a widely known and popular method applicable to all groups of trainees, especially in giving training to supervisors, managers, and executives. In this method, the trainees are divided into sub groups, called as syndicates and each syndicate has to work on various subjects. The syndicates discuss the issues related to the subject and prepare a report. A syndicate can be formed for any topic. </a:t>
            </a:r>
            <a:endParaRPr lang="en-US" sz="2800" dirty="0"/>
          </a:p>
        </p:txBody>
      </p:sp>
      <p:sp>
        <p:nvSpPr>
          <p:cNvPr id="4" name="Content Placeholder 3">
            <a:extLst>
              <a:ext uri="{FF2B5EF4-FFF2-40B4-BE49-F238E27FC236}">
                <a16:creationId xmlns:a16="http://schemas.microsoft.com/office/drawing/2014/main" id="{7794CD7A-F3A6-2B67-621E-59EE08C8CDB9}"/>
              </a:ext>
            </a:extLst>
          </p:cNvPr>
          <p:cNvSpPr>
            <a:spLocks noGrp="1"/>
          </p:cNvSpPr>
          <p:nvPr>
            <p:ph sz="half" idx="2"/>
          </p:nvPr>
        </p:nvSpPr>
        <p:spPr>
          <a:xfrm>
            <a:off x="6725264" y="816639"/>
            <a:ext cx="5466735" cy="6041362"/>
          </a:xfrm>
        </p:spPr>
        <p:txBody>
          <a:bodyPr>
            <a:normAutofit/>
          </a:bodyPr>
          <a:lstStyle/>
          <a:p>
            <a:pPr marL="0" marR="0" algn="just">
              <a:lnSpc>
                <a:spcPct val="107000"/>
              </a:lnSpc>
              <a:spcBef>
                <a:spcPts val="0"/>
              </a:spcBef>
              <a:spcAft>
                <a:spcPts val="800"/>
              </a:spcAft>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Seminars</a:t>
            </a:r>
            <a:r>
              <a:rPr lang="en-US" sz="2800" b="1" kern="100" dirty="0">
                <a:latin typeface="Times New Roman" panose="02020603050405020304" pitchFamily="18" charset="0"/>
                <a:ea typeface="Aptos" panose="020B0004020202020204" pitchFamily="34" charset="0"/>
                <a:cs typeface="Times New Roman" panose="02020603050405020304" pitchFamily="18" charset="0"/>
              </a:rPr>
              <a:t>: </a:t>
            </a:r>
            <a:r>
              <a:rPr lang="en-US" sz="2800" dirty="0">
                <a:effectLst/>
                <a:latin typeface="Times New Roman" panose="02020603050405020304" pitchFamily="18" charset="0"/>
                <a:ea typeface="Aptos" panose="020B0004020202020204" pitchFamily="34" charset="0"/>
              </a:rPr>
              <a:t>Seminars are short term training </a:t>
            </a:r>
            <a:r>
              <a:rPr lang="en-US" sz="2800" dirty="0" err="1">
                <a:effectLst/>
                <a:latin typeface="Times New Roman" panose="02020603050405020304" pitchFamily="18" charset="0"/>
                <a:ea typeface="Aptos" panose="020B0004020202020204" pitchFamily="34" charset="0"/>
              </a:rPr>
              <a:t>programmes</a:t>
            </a:r>
            <a:r>
              <a:rPr lang="en-US" sz="2800" dirty="0">
                <a:effectLst/>
                <a:latin typeface="Times New Roman" panose="02020603050405020304" pitchFamily="18" charset="0"/>
                <a:ea typeface="Aptos" panose="020B0004020202020204" pitchFamily="34" charset="0"/>
              </a:rPr>
              <a:t> arranged for a few days – a day or two or maximum three days. Seminars are convened to have in-depth discussion on a subject from various viewpoints</a:t>
            </a:r>
            <a:endParaRPr lang="en-US" sz="2800" dirty="0"/>
          </a:p>
        </p:txBody>
      </p:sp>
    </p:spTree>
    <p:extLst>
      <p:ext uri="{BB962C8B-B14F-4D97-AF65-F5344CB8AC3E}">
        <p14:creationId xmlns:p14="http://schemas.microsoft.com/office/powerpoint/2010/main" val="23749099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AAF17-1241-E016-2ACB-43930DBE0D8E}"/>
              </a:ext>
            </a:extLst>
          </p:cNvPr>
          <p:cNvSpPr>
            <a:spLocks noGrp="1"/>
          </p:cNvSpPr>
          <p:nvPr>
            <p:ph type="title"/>
          </p:nvPr>
        </p:nvSpPr>
        <p:spPr>
          <a:xfrm>
            <a:off x="0" y="0"/>
            <a:ext cx="12192000" cy="1165123"/>
          </a:xfrm>
        </p:spPr>
        <p:txBody>
          <a:bodyPr/>
          <a:lstStyle/>
          <a:p>
            <a:r>
              <a:rPr lang="en-US" sz="3600" dirty="0">
                <a:latin typeface="Times New Roman" panose="02020603050405020304" pitchFamily="18" charset="0"/>
                <a:cs typeface="Times New Roman" panose="02020603050405020304" pitchFamily="18" charset="0"/>
              </a:rPr>
              <a:t>Off job training</a:t>
            </a:r>
            <a:endParaRPr lang="en-US" dirty="0"/>
          </a:p>
        </p:txBody>
      </p:sp>
      <p:sp>
        <p:nvSpPr>
          <p:cNvPr id="3" name="Content Placeholder 2">
            <a:extLst>
              <a:ext uri="{FF2B5EF4-FFF2-40B4-BE49-F238E27FC236}">
                <a16:creationId xmlns:a16="http://schemas.microsoft.com/office/drawing/2014/main" id="{9BA5354D-20F3-4916-8B17-5A924B452151}"/>
              </a:ext>
            </a:extLst>
          </p:cNvPr>
          <p:cNvSpPr>
            <a:spLocks noGrp="1"/>
          </p:cNvSpPr>
          <p:nvPr>
            <p:ph sz="half" idx="1"/>
          </p:nvPr>
        </p:nvSpPr>
        <p:spPr>
          <a:xfrm>
            <a:off x="-1" y="1165124"/>
            <a:ext cx="7934633" cy="5692876"/>
          </a:xfrm>
        </p:spPr>
        <p:txBody>
          <a:bodyPr>
            <a:noAutofit/>
          </a:bodyPr>
          <a:lstStyle/>
          <a:p>
            <a:pPr algn="just"/>
            <a:r>
              <a:rPr lang="en-US" sz="2800" b="1" dirty="0">
                <a:effectLst/>
                <a:latin typeface="Times New Roman" panose="02020603050405020304" pitchFamily="18" charset="0"/>
                <a:ea typeface="Aptos" panose="020B0004020202020204" pitchFamily="34" charset="0"/>
              </a:rPr>
              <a:t>Demonstration. </a:t>
            </a:r>
            <a:r>
              <a:rPr lang="en-US" sz="2800" dirty="0">
                <a:effectLst/>
                <a:latin typeface="Times New Roman" panose="02020603050405020304" pitchFamily="18" charset="0"/>
                <a:ea typeface="Aptos" panose="020B0004020202020204" pitchFamily="34" charset="0"/>
              </a:rPr>
              <a:t>The demonstration step gives trainees the opportunity to see and hear the details related to the skill being taught. Those details include the necessary background knowledge, the steps or procedure, the nomenclature, and the safety precautions. The repetition step helps the average and slow learners and gives the trainees an additional opportunity to see and hear the skill being taught. </a:t>
            </a:r>
            <a:endParaRPr lang="en-US" sz="2800" dirty="0"/>
          </a:p>
        </p:txBody>
      </p:sp>
      <p:pic>
        <p:nvPicPr>
          <p:cNvPr id="10242" name="Picture 2" descr="Free Woman Writing in Paper Stock Photo">
            <a:extLst>
              <a:ext uri="{FF2B5EF4-FFF2-40B4-BE49-F238E27FC236}">
                <a16:creationId xmlns:a16="http://schemas.microsoft.com/office/drawing/2014/main" id="{25471636-F0BE-C56D-A1D9-C9F442998BA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934632" y="0"/>
            <a:ext cx="4257368" cy="395256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3CE2CF5-6340-DA24-C3C6-778389A8B634}"/>
              </a:ext>
            </a:extLst>
          </p:cNvPr>
          <p:cNvSpPr txBox="1"/>
          <p:nvPr/>
        </p:nvSpPr>
        <p:spPr>
          <a:xfrm>
            <a:off x="8037871" y="4262284"/>
            <a:ext cx="4257368" cy="430887"/>
          </a:xfrm>
          <a:prstGeom prst="rect">
            <a:avLst/>
          </a:prstGeom>
          <a:noFill/>
        </p:spPr>
        <p:txBody>
          <a:bodyPr wrap="square" rtlCol="0">
            <a:spAutoFit/>
          </a:bodyPr>
          <a:lstStyle/>
          <a:p>
            <a:r>
              <a:rPr lang="en-US" sz="1100" dirty="0"/>
              <a:t>https://www.pexels.com/photo/woman-writing-in-paper-3810788/</a:t>
            </a:r>
          </a:p>
        </p:txBody>
      </p:sp>
    </p:spTree>
    <p:extLst>
      <p:ext uri="{BB962C8B-B14F-4D97-AF65-F5344CB8AC3E}">
        <p14:creationId xmlns:p14="http://schemas.microsoft.com/office/powerpoint/2010/main" val="21909214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5CA904-EC17-CBD2-7759-33D774CEC0DA}"/>
              </a:ext>
            </a:extLst>
          </p:cNvPr>
          <p:cNvSpPr>
            <a:spLocks noGrp="1"/>
          </p:cNvSpPr>
          <p:nvPr>
            <p:ph type="title"/>
          </p:nvPr>
        </p:nvSpPr>
        <p:spPr>
          <a:xfrm>
            <a:off x="0" y="1"/>
            <a:ext cx="12192000" cy="816638"/>
          </a:xfrm>
        </p:spPr>
        <p:txBody>
          <a:bodyPr>
            <a:normAutofit fontScale="90000"/>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GROUP BUILDING METHODS</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2E0A54A3-46A8-098E-0A53-E6303055BD9B}"/>
              </a:ext>
            </a:extLst>
          </p:cNvPr>
          <p:cNvSpPr>
            <a:spLocks noGrp="1"/>
          </p:cNvSpPr>
          <p:nvPr>
            <p:ph idx="1"/>
          </p:nvPr>
        </p:nvSpPr>
        <p:spPr>
          <a:xfrm>
            <a:off x="0" y="816639"/>
            <a:ext cx="12192000" cy="5908626"/>
          </a:xfrm>
        </p:spPr>
        <p:txBody>
          <a:bodyPr>
            <a:normAutofit/>
          </a:bodyPr>
          <a:lstStyle/>
          <a:p>
            <a:pPr algn="just"/>
            <a:r>
              <a:rPr lang="en-US" sz="2800" dirty="0">
                <a:effectLst/>
                <a:latin typeface="Times New Roman" panose="02020603050405020304" pitchFamily="18" charset="0"/>
                <a:ea typeface="Aptos" panose="020B0004020202020204" pitchFamily="34" charset="0"/>
              </a:rPr>
              <a:t>Group building methods are training methods designed to improve team or group effectiveness. Training is directed at improving the trainees’ skills as well as team effectiveness. In group building methods, trainees share ideas and experiences, build group identity, understand the dynamics of interpersonal relationships, and get to know their own strengths and weaknesses and those of their co-workers. Group techniques focus on helping teams increase their skills for effective teamwork. </a:t>
            </a:r>
            <a:endParaRPr lang="en-US" sz="2800" dirty="0"/>
          </a:p>
        </p:txBody>
      </p:sp>
    </p:spTree>
    <p:extLst>
      <p:ext uri="{BB962C8B-B14F-4D97-AF65-F5344CB8AC3E}">
        <p14:creationId xmlns:p14="http://schemas.microsoft.com/office/powerpoint/2010/main" val="15219010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90A559-3763-5C89-29CA-74F5596454D9}"/>
              </a:ext>
            </a:extLst>
          </p:cNvPr>
          <p:cNvSpPr>
            <a:spLocks noGrp="1"/>
          </p:cNvSpPr>
          <p:nvPr>
            <p:ph type="title"/>
          </p:nvPr>
        </p:nvSpPr>
        <p:spPr>
          <a:xfrm>
            <a:off x="0" y="-162232"/>
            <a:ext cx="12403394" cy="870155"/>
          </a:xfrm>
        </p:spPr>
        <p:txBody>
          <a:bodyPr>
            <a:normAutofit fontScale="90000"/>
          </a:bodyPr>
          <a:lstStyle/>
          <a:p>
            <a:pPr algn="ctr"/>
            <a:r>
              <a:rPr lang="en-US" sz="3600" b="1" kern="100" dirty="0">
                <a:effectLst/>
                <a:latin typeface="Times New Roman" panose="02020603050405020304" pitchFamily="18" charset="0"/>
                <a:ea typeface="Aptos" panose="020B0004020202020204" pitchFamily="34" charset="0"/>
                <a:cs typeface="Times New Roman" panose="02020603050405020304" pitchFamily="18" charset="0"/>
              </a:rPr>
              <a:t>Team Training </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D43B463C-5E4C-A58A-6D57-3A6743807B07}"/>
              </a:ext>
            </a:extLst>
          </p:cNvPr>
          <p:cNvSpPr>
            <a:spLocks noGrp="1"/>
          </p:cNvSpPr>
          <p:nvPr>
            <p:ph idx="1"/>
          </p:nvPr>
        </p:nvSpPr>
        <p:spPr>
          <a:xfrm>
            <a:off x="0" y="707923"/>
            <a:ext cx="12192000" cy="6150078"/>
          </a:xfrm>
        </p:spPr>
        <p:txBody>
          <a:bodyPr>
            <a:normAutofit/>
          </a:bodyPr>
          <a:lstStyle/>
          <a:p>
            <a:pPr algn="just"/>
            <a:r>
              <a:rPr lang="en-US" sz="2800" dirty="0">
                <a:effectLst/>
                <a:latin typeface="Times New Roman" panose="02020603050405020304" pitchFamily="18" charset="0"/>
                <a:ea typeface="Aptos" panose="020B0004020202020204" pitchFamily="34" charset="0"/>
              </a:rPr>
              <a:t>Team training coordinates the performance of individuals who work together to achieve a common goal.  Three components of team performance include  knowledge, attitudes, and behavior. The behavioral requirement means that team members must perform actions that allow them to communicate, coordinate, adapt, and complete complex tasks to accomplish their objective. The knowledge component requires team members to have mental models or memory structures that allow them to function effectively in unanticipated or new situations. Team members’ beliefs about the task and feelings toward each other relate to the attitude component. Team morale, cohesion, and identity are related to team performance.</a:t>
            </a:r>
            <a:endParaRPr lang="en-US" sz="2800" dirty="0"/>
          </a:p>
        </p:txBody>
      </p:sp>
    </p:spTree>
    <p:extLst>
      <p:ext uri="{BB962C8B-B14F-4D97-AF65-F5344CB8AC3E}">
        <p14:creationId xmlns:p14="http://schemas.microsoft.com/office/powerpoint/2010/main" val="16202366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3F7ECC-5287-1664-2387-71E30B7C5FEF}"/>
              </a:ext>
            </a:extLst>
          </p:cNvPr>
          <p:cNvSpPr>
            <a:spLocks noGrp="1"/>
          </p:cNvSpPr>
          <p:nvPr>
            <p:ph type="title"/>
          </p:nvPr>
        </p:nvSpPr>
        <p:spPr>
          <a:xfrm>
            <a:off x="0" y="0"/>
            <a:ext cx="12192000" cy="914400"/>
          </a:xfrm>
        </p:spPr>
        <p:txBody>
          <a:bodyPr>
            <a:noAutofit/>
          </a:bodyPr>
          <a:lstStyle/>
          <a:p>
            <a:pPr algn="ctr"/>
            <a:r>
              <a:rPr lang="en-US" sz="2800" b="1" kern="0" dirty="0">
                <a:solidFill>
                  <a:srgbClr val="000000"/>
                </a:solidFill>
                <a:effectLst/>
                <a:latin typeface="TimesNewRomanPSMT"/>
                <a:ea typeface="Times New Roman" panose="02020603050405020304" pitchFamily="18" charset="0"/>
                <a:cs typeface="Times New Roman" panose="02020603050405020304" pitchFamily="18" charset="0"/>
              </a:rPr>
              <a:t>References</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B8361F25-A391-0ED0-AB92-AA9BA0A83567}"/>
              </a:ext>
            </a:extLst>
          </p:cNvPr>
          <p:cNvSpPr>
            <a:spLocks noGrp="1"/>
          </p:cNvSpPr>
          <p:nvPr>
            <p:ph idx="1"/>
          </p:nvPr>
        </p:nvSpPr>
        <p:spPr>
          <a:xfrm>
            <a:off x="0" y="619432"/>
            <a:ext cx="12192000" cy="6238569"/>
          </a:xfrm>
        </p:spPr>
        <p:txBody>
          <a:bodyPr/>
          <a:lstStyle/>
          <a:p>
            <a:pPr marL="0" marR="0" algn="just">
              <a:lnSpc>
                <a:spcPct val="115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Handbook of HR Management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practice,Armstrong</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M,Kogan,London,10</a:t>
            </a:r>
            <a:r>
              <a:rPr lang="en-US" sz="2800" kern="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Edition, 2008</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Contemporary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Perspective,Beard</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Well Ian &amp;</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Hlen,Prentice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Hall London ,2008</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Management,Legge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karen,Palgrave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Macmillan London,1995</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Managing Human Resources,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Molaner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C,London,Routledge,1994</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Mangemngent,Chandra,M,Chadalawada</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Engineering College,2018-2019</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7056588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114F72-79CC-9531-3462-9C141A6E385C}"/>
              </a:ext>
            </a:extLst>
          </p:cNvPr>
          <p:cNvSpPr>
            <a:spLocks noGrp="1"/>
          </p:cNvSpPr>
          <p:nvPr>
            <p:ph type="title"/>
          </p:nvPr>
        </p:nvSpPr>
        <p:spPr>
          <a:xfrm>
            <a:off x="252248" y="157655"/>
            <a:ext cx="11939752" cy="1772745"/>
          </a:xfrm>
        </p:spPr>
        <p:txBody>
          <a:bodyPr>
            <a:normAutofit/>
          </a:bodyPr>
          <a:lstStyle/>
          <a:p>
            <a:pPr algn="ctr"/>
            <a:r>
              <a:rPr lang="en-US" sz="2800" b="1" kern="0" dirty="0">
                <a:solidFill>
                  <a:srgbClr val="000000"/>
                </a:solidFill>
                <a:effectLst/>
                <a:latin typeface="TimesNewRomanPSMT"/>
                <a:ea typeface="Times New Roman" panose="02020603050405020304" pitchFamily="18" charset="0"/>
                <a:cs typeface="Times New Roman" panose="02020603050405020304" pitchFamily="18" charset="0"/>
              </a:rPr>
              <a:t>References</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00F0A55F-5D7B-CB84-A564-542238658083}"/>
              </a:ext>
            </a:extLst>
          </p:cNvPr>
          <p:cNvSpPr>
            <a:spLocks noGrp="1"/>
          </p:cNvSpPr>
          <p:nvPr>
            <p:ph idx="1"/>
          </p:nvPr>
        </p:nvSpPr>
        <p:spPr>
          <a:xfrm>
            <a:off x="0" y="930166"/>
            <a:ext cx="12192000" cy="5927833"/>
          </a:xfrm>
        </p:spPr>
        <p:txBody>
          <a:bodyPr/>
          <a:lstStyle/>
          <a:p>
            <a:pPr marL="0" marR="0" algn="just">
              <a:lnSpc>
                <a:spcPct val="115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Introduction to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HRM,Stredwick,J,British</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Cataloguing in Publication Data,2005</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Management,Guru</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Jambheshwar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University,Hisar-125001</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Management,Smt.Shyamala</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etl,Calicut</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University,Computer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Section,SDE,2014</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and Personnel Management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Aswathapa</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McGraw-Hill Publishing Company Ltd., New Delhi,2008</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9143695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FBA6C-6551-A70B-F8AB-0D5A7F1863A5}"/>
              </a:ext>
            </a:extLst>
          </p:cNvPr>
          <p:cNvSpPr>
            <a:spLocks noGrp="1"/>
          </p:cNvSpPr>
          <p:nvPr>
            <p:ph type="title"/>
          </p:nvPr>
        </p:nvSpPr>
        <p:spPr>
          <a:xfrm>
            <a:off x="1" y="0"/>
            <a:ext cx="12312868" cy="1040524"/>
          </a:xfrm>
        </p:spPr>
        <p:txBody>
          <a:bodyPr>
            <a:normAutofit fontScale="90000"/>
          </a:bodyPr>
          <a:lstStyle/>
          <a:p>
            <a:pPr marL="0" marR="0" algn="ctr">
              <a:lnSpc>
                <a:spcPct val="115000"/>
              </a:lnSpc>
              <a:spcBef>
                <a:spcPts val="0"/>
              </a:spcBef>
              <a:spcAft>
                <a:spcPts val="800"/>
              </a:spcAft>
            </a:pPr>
            <a:r>
              <a:rPr lang="en-US" sz="3600" b="1" kern="0" dirty="0">
                <a:solidFill>
                  <a:srgbClr val="000000"/>
                </a:solidFill>
                <a:effectLst/>
                <a:latin typeface="TimesNewRomanPSMT"/>
                <a:ea typeface="Times New Roman" panose="02020603050405020304" pitchFamily="18" charset="0"/>
                <a:cs typeface="Times New Roman" panose="02020603050405020304" pitchFamily="18" charset="0"/>
              </a:rPr>
              <a:t>References</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4C925ADA-D47D-DCD2-6765-85F30B96FE0C}"/>
              </a:ext>
            </a:extLst>
          </p:cNvPr>
          <p:cNvSpPr>
            <a:spLocks noGrp="1"/>
          </p:cNvSpPr>
          <p:nvPr>
            <p:ph idx="1"/>
          </p:nvPr>
        </p:nvSpPr>
        <p:spPr>
          <a:xfrm>
            <a:off x="-173421" y="1040524"/>
            <a:ext cx="12486289" cy="5975131"/>
          </a:xfrm>
        </p:spPr>
        <p:txBody>
          <a:bodyPr/>
          <a:lstStyle/>
          <a:p>
            <a:pPr marL="0" marR="0" algn="just">
              <a:lnSpc>
                <a:spcPct val="107000"/>
              </a:lnSpc>
              <a:spcBef>
                <a:spcPts val="0"/>
              </a:spcBef>
              <a:spcAft>
                <a:spcPts val="0"/>
              </a:spcAft>
            </a:pPr>
            <a:r>
              <a:rPr lang="en-US" sz="28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Biswajeet</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Pattanayak</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Prentice Hall of India Pvt. Ltd., New Delhi,2001</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0"/>
              </a:spcAft>
            </a:pPr>
            <a:r>
              <a:rPr lang="en-US" sz="28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Lloyed</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L. Byers and Leslie W. Rue</a:t>
            </a:r>
            <a:r>
              <a:rPr lang="en-US" sz="28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(5th edition),The McGraw-Hill Companies, USA,1997.</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0"/>
              </a:spcAft>
            </a:pP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Michael Armstrong (1999), </a:t>
            </a:r>
            <a:r>
              <a:rPr lang="en-US" sz="28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A Handbook of Human Resource Management Practice </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(7th</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0"/>
              </a:spcAft>
            </a:pP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edition), Michael Armstrong, Kogan Page Limited, 120 </a:t>
            </a:r>
            <a:r>
              <a:rPr lang="en-US" sz="28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Pentonvelle</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Road, London,1999</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2418303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10CB0-DFD5-F01B-2A0D-60DD5ED2CDA8}"/>
              </a:ext>
            </a:extLst>
          </p:cNvPr>
          <p:cNvSpPr>
            <a:spLocks noGrp="1"/>
          </p:cNvSpPr>
          <p:nvPr>
            <p:ph type="title"/>
          </p:nvPr>
        </p:nvSpPr>
        <p:spPr>
          <a:xfrm>
            <a:off x="0" y="0"/>
            <a:ext cx="12192000" cy="1008993"/>
          </a:xfrm>
        </p:spPr>
        <p:txBody>
          <a:bodyPr/>
          <a:lstStyle/>
          <a:p>
            <a:pPr algn="ctr"/>
            <a:r>
              <a:rPr lang="en-US" sz="3600" b="1" kern="0" dirty="0">
                <a:solidFill>
                  <a:srgbClr val="000000"/>
                </a:solidFill>
                <a:effectLst/>
                <a:latin typeface="TimesNewRomanPSMT"/>
                <a:ea typeface="Times New Roman" panose="02020603050405020304" pitchFamily="18" charset="0"/>
                <a:cs typeface="Times New Roman" panose="02020603050405020304" pitchFamily="18" charset="0"/>
              </a:rPr>
              <a:t>References</a:t>
            </a:r>
            <a:endParaRPr lang="en-US" dirty="0"/>
          </a:p>
        </p:txBody>
      </p:sp>
      <p:sp>
        <p:nvSpPr>
          <p:cNvPr id="3" name="Content Placeholder 2">
            <a:extLst>
              <a:ext uri="{FF2B5EF4-FFF2-40B4-BE49-F238E27FC236}">
                <a16:creationId xmlns:a16="http://schemas.microsoft.com/office/drawing/2014/main" id="{12AD801C-7B1A-CF5C-AEF4-DE7D8AE39D80}"/>
              </a:ext>
            </a:extLst>
          </p:cNvPr>
          <p:cNvSpPr>
            <a:spLocks noGrp="1"/>
          </p:cNvSpPr>
          <p:nvPr>
            <p:ph idx="1"/>
          </p:nvPr>
        </p:nvSpPr>
        <p:spPr>
          <a:xfrm>
            <a:off x="0" y="740979"/>
            <a:ext cx="12192000" cy="6117021"/>
          </a:xfrm>
        </p:spPr>
        <p:txBody>
          <a:bodyPr/>
          <a:lstStyle/>
          <a:p>
            <a:pPr marL="0" marR="0" algn="just">
              <a:lnSpc>
                <a:spcPct val="107000"/>
              </a:lnSpc>
              <a:spcBef>
                <a:spcPts val="0"/>
              </a:spcBef>
              <a:spcAft>
                <a:spcPts val="0"/>
              </a:spcAft>
            </a:pP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Mamoria</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C.B., </a:t>
            </a: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Gankar</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S.V. “A Textbook of Human Resource Management”, Himalaya Publishing House, New Delhi,(20060</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0"/>
              </a:spcAft>
            </a:pP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Dwivedi R.S., “Personnel Management in Indian Enterprises”, </a:t>
            </a: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Galgotia</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Publising</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Company, New Delhi (1997)</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0"/>
              </a:spcAft>
            </a:pP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Devid</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A. </a:t>
            </a: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Decenzo</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Stephen P. Robbins, “Personnel/Human Resource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0"/>
              </a:spcAft>
            </a:pP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Management”, Prentice Hall of India, New Delhi (2002)</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0"/>
              </a:spcAft>
            </a:pP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Prasad L.M., Human Resource Management,” Sultan Chand &amp; Sons, New Delhi (2005)</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1015516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AA0DF4-05D5-67C1-3CFA-B52944CFE20C}"/>
              </a:ext>
            </a:extLst>
          </p:cNvPr>
          <p:cNvSpPr>
            <a:spLocks noGrp="1"/>
          </p:cNvSpPr>
          <p:nvPr>
            <p:ph type="title"/>
          </p:nvPr>
        </p:nvSpPr>
        <p:spPr>
          <a:xfrm>
            <a:off x="0" y="0"/>
            <a:ext cx="12192000" cy="1040524"/>
          </a:xfrm>
        </p:spPr>
        <p:txBody>
          <a:bodyPr>
            <a:normAutofit/>
          </a:bodyPr>
          <a:lstStyle/>
          <a:p>
            <a:pPr algn="ctr"/>
            <a:r>
              <a:rPr lang="en-US" sz="2800" b="1" kern="0" dirty="0">
                <a:solidFill>
                  <a:srgbClr val="000000"/>
                </a:solidFill>
                <a:effectLst/>
                <a:latin typeface="TimesNewRomanPSMT"/>
                <a:ea typeface="Times New Roman" panose="02020603050405020304" pitchFamily="18" charset="0"/>
                <a:cs typeface="Times New Roman" panose="02020603050405020304" pitchFamily="18" charset="0"/>
              </a:rPr>
              <a:t>References</a:t>
            </a:r>
            <a:endParaRPr lang="en-US" sz="2800" dirty="0"/>
          </a:p>
        </p:txBody>
      </p:sp>
      <p:sp>
        <p:nvSpPr>
          <p:cNvPr id="3" name="Content Placeholder 2">
            <a:extLst>
              <a:ext uri="{FF2B5EF4-FFF2-40B4-BE49-F238E27FC236}">
                <a16:creationId xmlns:a16="http://schemas.microsoft.com/office/drawing/2014/main" id="{9642B274-EBC4-C077-2CC7-EBBB562C185D}"/>
              </a:ext>
            </a:extLst>
          </p:cNvPr>
          <p:cNvSpPr>
            <a:spLocks noGrp="1"/>
          </p:cNvSpPr>
          <p:nvPr>
            <p:ph idx="1"/>
          </p:nvPr>
        </p:nvSpPr>
        <p:spPr>
          <a:xfrm>
            <a:off x="0" y="898635"/>
            <a:ext cx="12192000" cy="5959366"/>
          </a:xfrm>
        </p:spPr>
        <p:txBody>
          <a:bodyPr/>
          <a:lstStyle/>
          <a:p>
            <a:pPr marL="0" marR="0" algn="just">
              <a:lnSpc>
                <a:spcPct val="107000"/>
              </a:lnSpc>
              <a:spcBef>
                <a:spcPts val="0"/>
              </a:spcBef>
              <a:spcAft>
                <a:spcPts val="0"/>
              </a:spcAft>
            </a:pP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Dessler</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Gary, “Personnel Management”, Prentice Hall International Editions, New Jersey (2001)</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0"/>
              </a:spcAft>
            </a:pP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Carrell Michael R., Elbert Norbert F., Hatfield Robert D., “Human Resource Management, Prentice Hall, Englewood Cliffs, New Jersey,(1999)</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07000"/>
              </a:lnSpc>
              <a:spcBef>
                <a:spcPts val="0"/>
              </a:spcBef>
              <a:spcAft>
                <a:spcPts val="0"/>
              </a:spcAft>
            </a:pP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Mamoria</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C.B., Rao, VSP, </a:t>
            </a: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Personnal</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Management (Text and cases), </a:t>
            </a:r>
            <a:r>
              <a:rPr lang="en-US" sz="2800" kern="0" dirty="0" err="1">
                <a:solidFill>
                  <a:srgbClr val="000000"/>
                </a:solidFill>
                <a:effectLst/>
                <a:latin typeface="TimesNewRomanPSMT"/>
                <a:ea typeface="Times New Roman" panose="02020603050405020304" pitchFamily="18" charset="0"/>
                <a:cs typeface="Times New Roman" panose="02020603050405020304" pitchFamily="18" charset="0"/>
              </a:rPr>
              <a:t>Himalays</a:t>
            </a:r>
            <a:r>
              <a:rPr lang="en-US" sz="2800" kern="0" dirty="0">
                <a:solidFill>
                  <a:srgbClr val="000000"/>
                </a:solidFill>
                <a:effectLst/>
                <a:latin typeface="TimesNewRomanPSMT"/>
                <a:ea typeface="Times New Roman" panose="02020603050405020304" pitchFamily="18" charset="0"/>
                <a:cs typeface="Times New Roman" panose="02020603050405020304" pitchFamily="18" charset="0"/>
              </a:rPr>
              <a:t> Publishing, Mumbai( 2012)</a:t>
            </a:r>
          </a:p>
          <a:p>
            <a:pPr marL="0" marR="0" algn="just">
              <a:lnSpc>
                <a:spcPct val="107000"/>
              </a:lnSpc>
              <a:spcBef>
                <a:spcPts val="0"/>
              </a:spcBef>
              <a:spcAft>
                <a:spcPts val="0"/>
              </a:spcAft>
            </a:pPr>
            <a:r>
              <a:rPr lang="en-US" sz="2800" kern="100" dirty="0" err="1">
                <a:effectLst/>
                <a:latin typeface="Aptos" panose="020B0004020202020204" pitchFamily="34" charset="0"/>
                <a:ea typeface="Aptos" panose="020B0004020202020204" pitchFamily="34" charset="0"/>
                <a:cs typeface="Times New Roman" panose="02020603050405020304" pitchFamily="18" charset="0"/>
              </a:rPr>
              <a:t>Cottonbro</a:t>
            </a:r>
            <a:r>
              <a:rPr lang="en-US" sz="2800" kern="100" dirty="0">
                <a:effectLst/>
                <a:latin typeface="Aptos" panose="020B0004020202020204" pitchFamily="34" charset="0"/>
                <a:ea typeface="Aptos" panose="020B0004020202020204" pitchFamily="34" charset="0"/>
                <a:cs typeface="Times New Roman" panose="02020603050405020304" pitchFamily="18" charset="0"/>
              </a:rPr>
              <a:t> Studio,2021. https://www.pexels.com/photo/a-sports-team-in-a-huddle-6766998/</a:t>
            </a:r>
          </a:p>
          <a:p>
            <a:pPr marL="0" marR="0" algn="just">
              <a:lnSpc>
                <a:spcPct val="115000"/>
              </a:lnSpc>
              <a:spcBef>
                <a:spcPts val="0"/>
              </a:spcBef>
              <a:spcAft>
                <a:spcPts val="800"/>
              </a:spcAft>
            </a:pPr>
            <a:r>
              <a:rPr lang="en-US" sz="2800" kern="100" dirty="0">
                <a:effectLst/>
                <a:latin typeface="Aptos" panose="020B0004020202020204" pitchFamily="34" charset="0"/>
                <a:ea typeface="Aptos" panose="020B0004020202020204" pitchFamily="34" charset="0"/>
                <a:cs typeface="Times New Roman" panose="02020603050405020304" pitchFamily="18" charset="0"/>
              </a:rPr>
              <a:t> </a:t>
            </a:r>
          </a:p>
          <a:p>
            <a:endParaRPr lang="en-US" dirty="0"/>
          </a:p>
        </p:txBody>
      </p:sp>
    </p:spTree>
    <p:extLst>
      <p:ext uri="{BB962C8B-B14F-4D97-AF65-F5344CB8AC3E}">
        <p14:creationId xmlns:p14="http://schemas.microsoft.com/office/powerpoint/2010/main" val="42541066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381CA-A7A4-692F-DC3A-AC7937B4EEA3}"/>
              </a:ext>
            </a:extLst>
          </p:cNvPr>
          <p:cNvSpPr>
            <a:spLocks noGrp="1"/>
          </p:cNvSpPr>
          <p:nvPr>
            <p:ph type="title"/>
          </p:nvPr>
        </p:nvSpPr>
        <p:spPr>
          <a:xfrm>
            <a:off x="0" y="0"/>
            <a:ext cx="12192000" cy="1061884"/>
          </a:xfrm>
        </p:spPr>
        <p:txBody>
          <a:bodyPr>
            <a:normAutofit/>
          </a:bodyPr>
          <a:lstStyle/>
          <a:p>
            <a:pPr algn="ctr"/>
            <a:r>
              <a:rPr lang="en-US" sz="2800" dirty="0"/>
              <a:t>References</a:t>
            </a:r>
          </a:p>
        </p:txBody>
      </p:sp>
      <p:sp>
        <p:nvSpPr>
          <p:cNvPr id="3" name="Content Placeholder 2">
            <a:extLst>
              <a:ext uri="{FF2B5EF4-FFF2-40B4-BE49-F238E27FC236}">
                <a16:creationId xmlns:a16="http://schemas.microsoft.com/office/drawing/2014/main" id="{9060F952-1DDB-6474-5EFB-C86DBEDE7241}"/>
              </a:ext>
            </a:extLst>
          </p:cNvPr>
          <p:cNvSpPr>
            <a:spLocks noGrp="1"/>
          </p:cNvSpPr>
          <p:nvPr>
            <p:ph idx="1"/>
          </p:nvPr>
        </p:nvSpPr>
        <p:spPr>
          <a:xfrm>
            <a:off x="0" y="899652"/>
            <a:ext cx="12192000" cy="5958347"/>
          </a:xfrm>
        </p:spPr>
        <p:txBody>
          <a:bodyPr>
            <a:normAutofit/>
          </a:bodyPr>
          <a:lstStyle/>
          <a:p>
            <a:r>
              <a:rPr lang="en-US" sz="2800" dirty="0"/>
              <a:t>RDNE Stock Project,2021. </a:t>
            </a:r>
            <a:r>
              <a:rPr lang="en-US" sz="2800" dirty="0">
                <a:hlinkClick r:id="rId2"/>
              </a:rPr>
              <a:t>https://www.pexels.com/photo/two-women-playing-sack-race-7551397/</a:t>
            </a:r>
            <a:endParaRPr lang="en-US" sz="2800" dirty="0"/>
          </a:p>
          <a:p>
            <a:r>
              <a:rPr lang="en-US" sz="2800" dirty="0"/>
              <a:t>Sora </a:t>
            </a:r>
            <a:r>
              <a:rPr lang="en-US" sz="2800" dirty="0" err="1"/>
              <a:t>Shimazaki</a:t>
            </a:r>
            <a:r>
              <a:rPr lang="en-US" sz="2800" dirty="0"/>
              <a:t> 2020. </a:t>
            </a:r>
            <a:r>
              <a:rPr lang="en-US" sz="2800" dirty="0">
                <a:hlinkClick r:id="rId3"/>
              </a:rPr>
              <a:t>https://www.pexels.com/photo/black-female-manager-reporting-marketing-strategy-in-conference-room-5668776/</a:t>
            </a:r>
            <a:endParaRPr lang="en-US" sz="2800" dirty="0"/>
          </a:p>
          <a:p>
            <a:r>
              <a:rPr lang="en-US" sz="2800" dirty="0"/>
              <a:t>Tim </a:t>
            </a:r>
            <a:r>
              <a:rPr lang="en-US" sz="2800" dirty="0" err="1"/>
              <a:t>Doughlas</a:t>
            </a:r>
            <a:r>
              <a:rPr lang="en-US" sz="2800" dirty="0"/>
              <a:t> 2020.https://www.pexels.com/photo/coworkers-browsing-on-netbook-in-cafeteria-6205492/</a:t>
            </a:r>
          </a:p>
          <a:p>
            <a:r>
              <a:rPr lang="en-US" sz="2800" dirty="0"/>
              <a:t>REDNE Stock Project 2021. https://www.pexels.com/photo/colleagues-looking-at-documents-7888818/</a:t>
            </a:r>
          </a:p>
        </p:txBody>
      </p:sp>
    </p:spTree>
    <p:extLst>
      <p:ext uri="{BB962C8B-B14F-4D97-AF65-F5344CB8AC3E}">
        <p14:creationId xmlns:p14="http://schemas.microsoft.com/office/powerpoint/2010/main" val="16502974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1C96D-1D3B-1191-5A67-61D177217FFF}"/>
              </a:ext>
            </a:extLst>
          </p:cNvPr>
          <p:cNvSpPr>
            <a:spLocks noGrp="1"/>
          </p:cNvSpPr>
          <p:nvPr>
            <p:ph type="title"/>
          </p:nvPr>
        </p:nvSpPr>
        <p:spPr>
          <a:xfrm>
            <a:off x="0" y="0"/>
            <a:ext cx="12192000" cy="1047135"/>
          </a:xfrm>
        </p:spPr>
        <p:txBody>
          <a:bodyPr/>
          <a:lstStyle/>
          <a:p>
            <a:pPr algn="ctr"/>
            <a:r>
              <a:rPr lang="en-US" dirty="0"/>
              <a:t>References</a:t>
            </a:r>
          </a:p>
        </p:txBody>
      </p:sp>
      <p:sp>
        <p:nvSpPr>
          <p:cNvPr id="3" name="Content Placeholder 2">
            <a:extLst>
              <a:ext uri="{FF2B5EF4-FFF2-40B4-BE49-F238E27FC236}">
                <a16:creationId xmlns:a16="http://schemas.microsoft.com/office/drawing/2014/main" id="{867F3EF7-334B-0576-F08E-9329FFFA9AF1}"/>
              </a:ext>
            </a:extLst>
          </p:cNvPr>
          <p:cNvSpPr>
            <a:spLocks noGrp="1"/>
          </p:cNvSpPr>
          <p:nvPr>
            <p:ph idx="1"/>
          </p:nvPr>
        </p:nvSpPr>
        <p:spPr>
          <a:xfrm>
            <a:off x="0" y="501446"/>
            <a:ext cx="12192000" cy="6356554"/>
          </a:xfrm>
        </p:spPr>
        <p:txBody>
          <a:bodyPr/>
          <a:lstStyle/>
          <a:p>
            <a:r>
              <a:rPr lang="en-US" sz="2800" dirty="0"/>
              <a:t>Ketut Subiyato,2020. </a:t>
            </a:r>
            <a:r>
              <a:rPr lang="en-US" sz="2800" dirty="0">
                <a:hlinkClick r:id="rId2"/>
              </a:rPr>
              <a:t>https://www.pexels.com/photo/woman-working-at-home-and-making-video-call-on-laptop-4474047/</a:t>
            </a:r>
            <a:endParaRPr lang="en-US" sz="2800" dirty="0"/>
          </a:p>
          <a:p>
            <a:r>
              <a:rPr lang="en-US" sz="2800" dirty="0"/>
              <a:t>Andrea piacquadio,2020. </a:t>
            </a:r>
            <a:r>
              <a:rPr lang="en-US" sz="2800" dirty="0">
                <a:hlinkClick r:id="rId3"/>
              </a:rPr>
              <a:t>https://www.pexels.com/photo/shocked-female-worker-in-modern-workplace-3791129/</a:t>
            </a:r>
            <a:endParaRPr lang="en-US" sz="2800" dirty="0"/>
          </a:p>
          <a:p>
            <a:r>
              <a:rPr lang="en-US" sz="2800" dirty="0"/>
              <a:t>Vanessa Garcia,2020. </a:t>
            </a:r>
            <a:r>
              <a:rPr lang="en-US" sz="2800" dirty="0">
                <a:hlinkClick r:id="rId4"/>
              </a:rPr>
              <a:t>https://www.pexels.com/photo/businessman-reading-documents-in-folder-while-sitting-on-street-bench-6326091/</a:t>
            </a:r>
            <a:endParaRPr lang="en-US" sz="2800" dirty="0"/>
          </a:p>
          <a:p>
            <a:r>
              <a:rPr lang="en-US" sz="2800" dirty="0" err="1"/>
              <a:t>Fauxels</a:t>
            </a:r>
            <a:r>
              <a:rPr lang="en-US" sz="2800" dirty="0"/>
              <a:t> ,2019. https://www.pexels.com/photo/shallow-focus-photo-of-people-discussing-3182826/</a:t>
            </a:r>
          </a:p>
          <a:p>
            <a:endParaRPr lang="en-US" dirty="0"/>
          </a:p>
        </p:txBody>
      </p:sp>
    </p:spTree>
    <p:extLst>
      <p:ext uri="{BB962C8B-B14F-4D97-AF65-F5344CB8AC3E}">
        <p14:creationId xmlns:p14="http://schemas.microsoft.com/office/powerpoint/2010/main" val="136716074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29022E-28A1-2476-F730-ABCDF519107C}"/>
              </a:ext>
            </a:extLst>
          </p:cNvPr>
          <p:cNvSpPr>
            <a:spLocks noGrp="1"/>
          </p:cNvSpPr>
          <p:nvPr>
            <p:ph type="title"/>
          </p:nvPr>
        </p:nvSpPr>
        <p:spPr>
          <a:xfrm>
            <a:off x="0" y="0"/>
            <a:ext cx="12192000" cy="1930400"/>
          </a:xfrm>
        </p:spPr>
        <p:txBody>
          <a:bodyPr>
            <a:normAutofit/>
          </a:bodyPr>
          <a:lstStyle/>
          <a:p>
            <a:pPr algn="ctr"/>
            <a:r>
              <a:rPr lang="en-US" sz="2800" dirty="0"/>
              <a:t>References </a:t>
            </a:r>
          </a:p>
        </p:txBody>
      </p:sp>
      <p:sp>
        <p:nvSpPr>
          <p:cNvPr id="3" name="Content Placeholder 2">
            <a:extLst>
              <a:ext uri="{FF2B5EF4-FFF2-40B4-BE49-F238E27FC236}">
                <a16:creationId xmlns:a16="http://schemas.microsoft.com/office/drawing/2014/main" id="{B00B7360-62A5-D550-C7FE-D27DD8412463}"/>
              </a:ext>
            </a:extLst>
          </p:cNvPr>
          <p:cNvSpPr>
            <a:spLocks noGrp="1"/>
          </p:cNvSpPr>
          <p:nvPr>
            <p:ph idx="1"/>
          </p:nvPr>
        </p:nvSpPr>
        <p:spPr>
          <a:xfrm>
            <a:off x="0" y="707923"/>
            <a:ext cx="12192000" cy="6150077"/>
          </a:xfrm>
        </p:spPr>
        <p:txBody>
          <a:bodyPr>
            <a:normAutofit/>
          </a:bodyPr>
          <a:lstStyle/>
          <a:p>
            <a:r>
              <a:rPr lang="en-US" sz="2800" dirty="0"/>
              <a:t>RF Studio,2020. https://www.pexels.com/photo/woman-writing-in-paper-3810788/</a:t>
            </a:r>
          </a:p>
        </p:txBody>
      </p:sp>
    </p:spTree>
    <p:extLst>
      <p:ext uri="{BB962C8B-B14F-4D97-AF65-F5344CB8AC3E}">
        <p14:creationId xmlns:p14="http://schemas.microsoft.com/office/powerpoint/2010/main" val="12991828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Facet</Template>
  <TotalTime>276</TotalTime>
  <Words>3360</Words>
  <Application>Microsoft Office PowerPoint</Application>
  <PresentationFormat>Widescreen</PresentationFormat>
  <Paragraphs>153</Paragraphs>
  <Slides>40</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Aptos</vt:lpstr>
      <vt:lpstr>Arial</vt:lpstr>
      <vt:lpstr>Symbol</vt:lpstr>
      <vt:lpstr>Times New Roman</vt:lpstr>
      <vt:lpstr>TimesNewRomanPSMT</vt:lpstr>
      <vt:lpstr>Trebuchet MS</vt:lpstr>
      <vt:lpstr>Wingdings 3</vt:lpstr>
      <vt:lpstr>Facet</vt:lpstr>
      <vt:lpstr>COURSE: PRINCIPLES OF HUMAN RESOURCE MANAGEMENT   LECTURE 8. TRAINING METHODS </vt:lpstr>
      <vt:lpstr>ON JOB TRAINING METHODS </vt:lpstr>
      <vt:lpstr>Selecting  Method</vt:lpstr>
      <vt:lpstr>On-job Training</vt:lpstr>
      <vt:lpstr>On-The-Job Training Methods </vt:lpstr>
      <vt:lpstr>On-The-Job Training Methods</vt:lpstr>
      <vt:lpstr>On-The-Job Training Methods</vt:lpstr>
      <vt:lpstr>On-The-Job Training Methods</vt:lpstr>
      <vt:lpstr>On-The-Job Training Methods</vt:lpstr>
      <vt:lpstr>On-The-Job Training Methods</vt:lpstr>
      <vt:lpstr>On-The-Job Training Methods</vt:lpstr>
      <vt:lpstr>On-The-Job Training Methods</vt:lpstr>
      <vt:lpstr>On-The-Job Training Methods</vt:lpstr>
      <vt:lpstr>On-The-Job Training Methods</vt:lpstr>
      <vt:lpstr>On-The-Job Training Methods</vt:lpstr>
      <vt:lpstr>Advantages of On-the-Job Training</vt:lpstr>
      <vt:lpstr>Disadvantages of On-the-Job Training</vt:lpstr>
      <vt:lpstr>Off job training</vt:lpstr>
      <vt:lpstr>Off job training</vt:lpstr>
      <vt:lpstr>Off job training</vt:lpstr>
      <vt:lpstr>Off job training</vt:lpstr>
      <vt:lpstr>Off job training</vt:lpstr>
      <vt:lpstr>Off job training</vt:lpstr>
      <vt:lpstr>Off job training</vt:lpstr>
      <vt:lpstr>Off job training</vt:lpstr>
      <vt:lpstr>Off job training</vt:lpstr>
      <vt:lpstr>Off job training</vt:lpstr>
      <vt:lpstr>Off job training</vt:lpstr>
      <vt:lpstr>Off job training</vt:lpstr>
      <vt:lpstr>Off job training</vt:lpstr>
      <vt:lpstr>GROUP BUILDING METHODS  </vt:lpstr>
      <vt:lpstr>Team Training  </vt:lpstr>
      <vt:lpstr>References </vt:lpstr>
      <vt:lpstr>References </vt:lpstr>
      <vt:lpstr>References </vt:lpstr>
      <vt:lpstr>References</vt:lpstr>
      <vt:lpstr>References</vt:lpstr>
      <vt:lpstr>References</vt:lpstr>
      <vt:lpstr>References</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PRINCIPLES OF HUMAN RESOURCE MANAGEMENT   LECTURE 8. TRAINING METHODS </dc:title>
  <dc:creator>Dr. Lucy K. Kirima</dc:creator>
  <cp:lastModifiedBy>Dr. Lucy K. Kirima</cp:lastModifiedBy>
  <cp:revision>47</cp:revision>
  <dcterms:created xsi:type="dcterms:W3CDTF">2024-05-03T15:48:52Z</dcterms:created>
  <dcterms:modified xsi:type="dcterms:W3CDTF">2024-05-08T13:13:42Z</dcterms:modified>
</cp:coreProperties>
</file>