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7" r:id="rId11"/>
    <p:sldId id="268" r:id="rId12"/>
    <p:sldId id="266"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4" r:id="rId28"/>
    <p:sldId id="283"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pexels.com/photo/happy-people-working-with-notebook-5908489/" TargetMode="External"/><Relationship Id="rId2" Type="http://schemas.openxmlformats.org/officeDocument/2006/relationships/hyperlink" Target="https://www.pexels.com/photo/photo-of-people-holding-glasses-3182824/" TargetMode="External"/><Relationship Id="rId1" Type="http://schemas.openxmlformats.org/officeDocument/2006/relationships/slideLayout" Target="../slideLayouts/slideLayout2.xml"/><Relationship Id="rId4" Type="http://schemas.openxmlformats.org/officeDocument/2006/relationships/hyperlink" Target="https://www.pexels.com/photo/a-couple-holding-an-adoption-certificate-8524967/"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EC9F-36A4-2DE4-1F3B-7BAF899C328A}"/>
              </a:ext>
            </a:extLst>
          </p:cNvPr>
          <p:cNvSpPr>
            <a:spLocks noGrp="1"/>
          </p:cNvSpPr>
          <p:nvPr>
            <p:ph type="title"/>
          </p:nvPr>
        </p:nvSpPr>
        <p:spPr>
          <a:xfrm>
            <a:off x="0" y="0"/>
            <a:ext cx="12192000" cy="929148"/>
          </a:xfrm>
        </p:spPr>
        <p:txBody>
          <a:bodyPr>
            <a:normAutofit fontScale="90000"/>
          </a:bodyPr>
          <a:lstStyle/>
          <a:p>
            <a:pPr algn="ct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3E31E73-3E12-C377-D3F8-38382D8E8A9B}"/>
              </a:ext>
            </a:extLst>
          </p:cNvPr>
          <p:cNvSpPr>
            <a:spLocks noGrp="1"/>
          </p:cNvSpPr>
          <p:nvPr>
            <p:ph idx="1"/>
          </p:nvPr>
        </p:nvSpPr>
        <p:spPr>
          <a:xfrm>
            <a:off x="1" y="811161"/>
            <a:ext cx="12314902" cy="6046839"/>
          </a:xfrm>
        </p:spPr>
        <p:txBody>
          <a:bodyPr/>
          <a:lstStyle/>
          <a:p>
            <a:pPr marL="0" marR="0" indent="0" algn="ctr">
              <a:lnSpc>
                <a:spcPct val="115000"/>
              </a:lnSpc>
              <a:spcBef>
                <a:spcPts val="0"/>
              </a:spcBef>
              <a:spcAft>
                <a:spcPts val="1000"/>
              </a:spcAft>
              <a:buNone/>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 9: REWARD AND MOTIVATION</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15000"/>
              </a:lnSpc>
              <a:spcBef>
                <a:spcPts val="0"/>
              </a:spcBef>
              <a:spcAft>
                <a:spcPts val="1000"/>
              </a:spcAft>
              <a:buNone/>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15000"/>
              </a:lnSpc>
              <a:spcBef>
                <a:spcPts val="0"/>
              </a:spcBef>
              <a:spcAft>
                <a:spcPts val="1000"/>
              </a:spcAft>
              <a:buNone/>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15000"/>
              </a:lnSpc>
              <a:spcBef>
                <a:spcPts val="0"/>
              </a:spcBef>
              <a:spcAft>
                <a:spcPts val="1000"/>
              </a:spcAft>
              <a:buNone/>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arabicPeriod"/>
            </a:pPr>
            <a:r>
              <a:rPr lang="en-IN" sz="28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reward management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Discuss the Characteristics of reward management.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800"/>
              </a:spcAft>
              <a:buFont typeface="+mj-lt"/>
              <a:buAutoNum type="arabicPeriod"/>
            </a:pP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a</a:t>
            </a:r>
            <a:r>
              <a:rPr lang="en-IN" sz="2800" kern="1800" dirty="0" err="1">
                <a:effectLst/>
                <a:latin typeface="Times New Roman" panose="02020603050405020304" pitchFamily="18" charset="0"/>
                <a:ea typeface="Times New Roman" panose="02020603050405020304" pitchFamily="18" charset="0"/>
                <a:cs typeface="Times New Roman" panose="02020603050405020304" pitchFamily="18" charset="0"/>
              </a:rPr>
              <a:t>ims</a:t>
            </a:r>
            <a:r>
              <a:rPr lang="en-IN" sz="28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and  o</a:t>
            </a:r>
            <a:r>
              <a:rPr lang="en-IN" sz="2800" kern="1800" dirty="0" err="1">
                <a:effectLst/>
                <a:latin typeface="Times New Roman" panose="02020603050405020304" pitchFamily="18" charset="0"/>
                <a:ea typeface="Times New Roman" panose="02020603050405020304" pitchFamily="18" charset="0"/>
                <a:cs typeface="Times New Roman" panose="02020603050405020304" pitchFamily="18" charset="0"/>
              </a:rPr>
              <a:t>bjectives</a:t>
            </a:r>
            <a:r>
              <a:rPr lang="en-IN" sz="2800" kern="1800" dirty="0">
                <a:effectLst/>
                <a:latin typeface="Times New Roman" panose="02020603050405020304" pitchFamily="18" charset="0"/>
                <a:ea typeface="Times New Roman" panose="02020603050405020304" pitchFamily="18" charset="0"/>
                <a:cs typeface="Times New Roman" panose="02020603050405020304" pitchFamily="18" charset="0"/>
              </a:rPr>
              <a:t> of </a:t>
            </a: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IN" sz="2800" kern="1800" dirty="0" err="1">
                <a:effectLst/>
                <a:latin typeface="Times New Roman" panose="02020603050405020304" pitchFamily="18" charset="0"/>
                <a:ea typeface="Times New Roman" panose="02020603050405020304" pitchFamily="18" charset="0"/>
                <a:cs typeface="Times New Roman" panose="02020603050405020304" pitchFamily="18" charset="0"/>
              </a:rPr>
              <a:t>eward</a:t>
            </a:r>
            <a:r>
              <a:rPr lang="en-IN" sz="28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IN" sz="2800" kern="1800" dirty="0" err="1">
                <a:effectLst/>
                <a:latin typeface="Times New Roman" panose="02020603050405020304" pitchFamily="18" charset="0"/>
                <a:ea typeface="Times New Roman" panose="02020603050405020304" pitchFamily="18" charset="0"/>
                <a:cs typeface="Times New Roman" panose="02020603050405020304" pitchFamily="18" charset="0"/>
              </a:rPr>
              <a:t>anagement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5436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DFBB6-69B9-0F7C-750D-E49803CE2450}"/>
              </a:ext>
            </a:extLst>
          </p:cNvPr>
          <p:cNvSpPr>
            <a:spLocks noGrp="1"/>
          </p:cNvSpPr>
          <p:nvPr>
            <p:ph type="title"/>
          </p:nvPr>
        </p:nvSpPr>
        <p:spPr>
          <a:xfrm>
            <a:off x="-162232" y="0"/>
            <a:ext cx="12354232" cy="958645"/>
          </a:xfrm>
        </p:spPr>
        <p:txBody>
          <a:bodyPr>
            <a:normAutofit fontScale="90000"/>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REWARD MANAGEMENT</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37D3012-C2BA-FE3D-AA88-65D89F773C0A}"/>
              </a:ext>
            </a:extLst>
          </p:cNvPr>
          <p:cNvSpPr>
            <a:spLocks noGrp="1"/>
          </p:cNvSpPr>
          <p:nvPr>
            <p:ph idx="1"/>
          </p:nvPr>
        </p:nvSpPr>
        <p:spPr>
          <a:xfrm>
            <a:off x="0" y="589935"/>
            <a:ext cx="12192000" cy="6268065"/>
          </a:xfrm>
        </p:spPr>
        <p:txBody>
          <a:bodyPr/>
          <a:lstStyle/>
          <a:p>
            <a:pPr marL="0" indent="0" algn="just">
              <a:buNone/>
            </a:pPr>
            <a:r>
              <a:rPr lang="en-US" sz="2800" kern="0" dirty="0">
                <a:effectLst/>
                <a:latin typeface="Times New Roman" panose="02020603050405020304" pitchFamily="18" charset="0"/>
                <a:ea typeface="Calibri" panose="020F0502020204030204" pitchFamily="34" charset="0"/>
              </a:rPr>
              <a:t>Reward management is concerned with the formulation and implementation of strategies and policies that aim to reward people fairly, equitably and consistently in accordance with their value to the organization </a:t>
            </a:r>
          </a:p>
          <a:p>
            <a:pPr marL="0" indent="0" algn="jus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Reward management consists of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analysing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and controlling employee remuneration, compensation and all of the other benefits for the employees. Reward management aims to create and efficiently operate a reward structure for an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Reward structure usually consists of pay policy and practices, salary and payroll administration, total reward, minimum wage, executive pay and team reward.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2800" dirty="0"/>
          </a:p>
        </p:txBody>
      </p:sp>
    </p:spTree>
    <p:extLst>
      <p:ext uri="{BB962C8B-B14F-4D97-AF65-F5344CB8AC3E}">
        <p14:creationId xmlns:p14="http://schemas.microsoft.com/office/powerpoint/2010/main" val="340923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6127C-37F1-5773-3944-A8F19A1E7255}"/>
              </a:ext>
            </a:extLst>
          </p:cNvPr>
          <p:cNvSpPr>
            <a:spLocks noGrp="1"/>
          </p:cNvSpPr>
          <p:nvPr>
            <p:ph type="title"/>
          </p:nvPr>
        </p:nvSpPr>
        <p:spPr>
          <a:xfrm>
            <a:off x="1" y="0"/>
            <a:ext cx="12191998" cy="1032387"/>
          </a:xfrm>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Characteristics of reward management </a:t>
            </a:r>
            <a:br>
              <a:rPr lang="en-US" sz="28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D9D420FD-8719-BE5E-88D4-C1985908CF2A}"/>
              </a:ext>
            </a:extLst>
          </p:cNvPr>
          <p:cNvSpPr>
            <a:spLocks noGrp="1"/>
          </p:cNvSpPr>
          <p:nvPr>
            <p:ph sz="half" idx="1"/>
          </p:nvPr>
        </p:nvSpPr>
        <p:spPr>
          <a:xfrm>
            <a:off x="1047135" y="501446"/>
            <a:ext cx="7846141" cy="6356554"/>
          </a:xfrm>
        </p:spPr>
        <p:txBody>
          <a:bodyPr>
            <a:normAutofit/>
          </a:bodyPr>
          <a:lstStyle/>
          <a:p>
            <a:pPr marL="0" marR="0" algn="just">
              <a:lnSpc>
                <a:spcPct val="115000"/>
              </a:lnSpc>
              <a:spcBef>
                <a:spcPts val="0"/>
              </a:spcBef>
              <a:spcAft>
                <a:spcPts val="100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A stakeholder approach </a:t>
            </a:r>
            <a:r>
              <a:rPr lang="en-US" sz="2800" b="1" dirty="0">
                <a:latin typeface="Calibri" panose="020F0502020204030204" pitchFamily="34" charset="0"/>
                <a:ea typeface="Calibri" panose="020F0502020204030204" pitchFamily="34" charset="0"/>
                <a:cs typeface="Times New Roman" panose="02020603050405020304" pitchFamily="18" charset="0"/>
              </a:rPr>
              <a:t>:</a:t>
            </a:r>
            <a:r>
              <a:rPr lang="en-US" sz="2800" kern="0" dirty="0">
                <a:effectLst/>
                <a:latin typeface="Times New Roman" panose="02020603050405020304" pitchFamily="18" charset="0"/>
                <a:ea typeface="Calibri" panose="020F0502020204030204" pitchFamily="34" charset="0"/>
              </a:rPr>
              <a:t>The purpose of human resource management (HRM) is to meet the needs of all the stakeholders in the business – employees, customers, suppliers and the public at large as well as management and shareholders. Reward management shares that purpose. In doing so, it can make a significant contribution to meeting the varied needs of stakeholders successfully</a:t>
            </a:r>
            <a:endParaRPr lang="en-US" sz="2800" dirty="0"/>
          </a:p>
        </p:txBody>
      </p:sp>
      <p:pic>
        <p:nvPicPr>
          <p:cNvPr id="1026" name="Picture 2" descr="Free An Actor Receiving an Award Stock Photo">
            <a:extLst>
              <a:ext uri="{FF2B5EF4-FFF2-40B4-BE49-F238E27FC236}">
                <a16:creationId xmlns:a16="http://schemas.microsoft.com/office/drawing/2014/main" id="{51672F5C-DABA-F071-28A8-DEDF3AFDB85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893277" y="1"/>
            <a:ext cx="3298722" cy="40263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C103D5-3D0F-0C8E-D3B3-21D8AFA695D6}"/>
              </a:ext>
            </a:extLst>
          </p:cNvPr>
          <p:cNvSpPr txBox="1"/>
          <p:nvPr/>
        </p:nvSpPr>
        <p:spPr>
          <a:xfrm>
            <a:off x="8893276" y="4218039"/>
            <a:ext cx="3185653" cy="430887"/>
          </a:xfrm>
          <a:prstGeom prst="rect">
            <a:avLst/>
          </a:prstGeom>
          <a:noFill/>
        </p:spPr>
        <p:txBody>
          <a:bodyPr wrap="square" rtlCol="0">
            <a:spAutoFit/>
          </a:bodyPr>
          <a:lstStyle/>
          <a:p>
            <a:r>
              <a:rPr lang="en-US" sz="1100" dirty="0"/>
              <a:t>https://www.pexels.com/photo/an-actor-receiving-an-award-7005629/</a:t>
            </a:r>
          </a:p>
        </p:txBody>
      </p:sp>
    </p:spTree>
    <p:extLst>
      <p:ext uri="{BB962C8B-B14F-4D97-AF65-F5344CB8AC3E}">
        <p14:creationId xmlns:p14="http://schemas.microsoft.com/office/powerpoint/2010/main" val="1253880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A166-F996-0A7A-341E-16AC42E47395}"/>
              </a:ext>
            </a:extLst>
          </p:cNvPr>
          <p:cNvSpPr>
            <a:spLocks noGrp="1"/>
          </p:cNvSpPr>
          <p:nvPr>
            <p:ph type="title"/>
          </p:nvPr>
        </p:nvSpPr>
        <p:spPr>
          <a:xfrm>
            <a:off x="0" y="0"/>
            <a:ext cx="12192000" cy="816638"/>
          </a:xfrm>
        </p:spPr>
        <p:txBody>
          <a:bodyPr/>
          <a:lstStyle/>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Characteristics of reward management</a:t>
            </a:r>
            <a:endParaRPr lang="en-US" dirty="0"/>
          </a:p>
        </p:txBody>
      </p:sp>
      <p:sp>
        <p:nvSpPr>
          <p:cNvPr id="3" name="Content Placeholder 2">
            <a:extLst>
              <a:ext uri="{FF2B5EF4-FFF2-40B4-BE49-F238E27FC236}">
                <a16:creationId xmlns:a16="http://schemas.microsoft.com/office/drawing/2014/main" id="{785F32DA-4770-C0D7-E134-34AEC241BB6C}"/>
              </a:ext>
            </a:extLst>
          </p:cNvPr>
          <p:cNvSpPr>
            <a:spLocks noGrp="1"/>
          </p:cNvSpPr>
          <p:nvPr>
            <p:ph sz="half" idx="1"/>
          </p:nvPr>
        </p:nvSpPr>
        <p:spPr>
          <a:xfrm>
            <a:off x="0" y="678426"/>
            <a:ext cx="7787148" cy="6179573"/>
          </a:xfrm>
        </p:spPr>
        <p:txBody>
          <a:bodyPr/>
          <a:lstStyle/>
          <a:p>
            <a:pPr algn="just"/>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Integrated reward management</a:t>
            </a:r>
            <a:r>
              <a:rPr lang="en-US" sz="2800" b="1" dirty="0">
                <a:latin typeface="Calibri" panose="020F0502020204030204" pitchFamily="34" charset="0"/>
                <a:ea typeface="Calibri" panose="020F0502020204030204" pitchFamily="34" charset="0"/>
                <a:cs typeface="Times New Roman" panose="02020603050405020304" pitchFamily="18" charset="0"/>
              </a:rPr>
              <a:t>:</a:t>
            </a:r>
            <a:r>
              <a:rPr lang="en-US" sz="2800" kern="0" dirty="0">
                <a:effectLst/>
                <a:latin typeface="Times New Roman" panose="02020603050405020304" pitchFamily="18" charset="0"/>
                <a:ea typeface="Calibri" panose="020F0502020204030204" pitchFamily="34" charset="0"/>
              </a:rPr>
              <a:t> Integrated reward management is an approach to reward management that provides for reward policies and practices to be treated as a coherent whole in which the parts contribute. In conjunction with one another to ensure that the contribution people make to achieving organizational, departmental and team goals is recognized and rewarded</a:t>
            </a:r>
            <a:endParaRPr lang="en-US" sz="2800" dirty="0"/>
          </a:p>
          <a:p>
            <a:endParaRPr lang="en-US" dirty="0"/>
          </a:p>
        </p:txBody>
      </p:sp>
      <p:pic>
        <p:nvPicPr>
          <p:cNvPr id="2050" name="Picture 2" descr="Free People Holding a Red Envelope Stock Photo">
            <a:extLst>
              <a:ext uri="{FF2B5EF4-FFF2-40B4-BE49-F238E27FC236}">
                <a16:creationId xmlns:a16="http://schemas.microsoft.com/office/drawing/2014/main" id="{D3397E3C-2643-91B3-5F46-18B998380A5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87148" y="1"/>
            <a:ext cx="4404852" cy="31561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1EADD4-6B1F-8880-10F2-C238E2D57256}"/>
              </a:ext>
            </a:extLst>
          </p:cNvPr>
          <p:cNvSpPr txBox="1"/>
          <p:nvPr/>
        </p:nvSpPr>
        <p:spPr>
          <a:xfrm>
            <a:off x="7787148" y="3429000"/>
            <a:ext cx="4404851" cy="430887"/>
          </a:xfrm>
          <a:prstGeom prst="rect">
            <a:avLst/>
          </a:prstGeom>
          <a:noFill/>
        </p:spPr>
        <p:txBody>
          <a:bodyPr wrap="square" rtlCol="0">
            <a:spAutoFit/>
          </a:bodyPr>
          <a:lstStyle/>
          <a:p>
            <a:r>
              <a:rPr lang="en-US" sz="1100" dirty="0"/>
              <a:t>https://www.pexels.com/photo/people-holding-a-red-envelope-7363776/</a:t>
            </a:r>
          </a:p>
        </p:txBody>
      </p:sp>
    </p:spTree>
    <p:extLst>
      <p:ext uri="{BB962C8B-B14F-4D97-AF65-F5344CB8AC3E}">
        <p14:creationId xmlns:p14="http://schemas.microsoft.com/office/powerpoint/2010/main" val="906164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C889-5984-FDD8-731B-7DC253F33B5E}"/>
              </a:ext>
            </a:extLst>
          </p:cNvPr>
          <p:cNvSpPr>
            <a:spLocks noGrp="1"/>
          </p:cNvSpPr>
          <p:nvPr>
            <p:ph type="title"/>
          </p:nvPr>
        </p:nvSpPr>
        <p:spPr>
          <a:xfrm>
            <a:off x="0" y="0"/>
            <a:ext cx="12192000" cy="914400"/>
          </a:xfrm>
        </p:spPr>
        <p:txBody>
          <a:bodyPr>
            <a:normAutofit fontScale="90000"/>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Aims of reward management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8904A13-C71E-3892-9ECA-ED4B2CD34828}"/>
              </a:ext>
            </a:extLst>
          </p:cNvPr>
          <p:cNvSpPr>
            <a:spLocks noGrp="1"/>
          </p:cNvSpPr>
          <p:nvPr>
            <p:ph idx="1"/>
          </p:nvPr>
        </p:nvSpPr>
        <p:spPr>
          <a:xfrm>
            <a:off x="0" y="693175"/>
            <a:ext cx="12192000" cy="6164826"/>
          </a:xfrm>
        </p:spPr>
        <p:txBody>
          <a:bodyPr/>
          <a:lstStyle/>
          <a:p>
            <a:pPr marL="0" indent="0" algn="just">
              <a:buNone/>
            </a:pPr>
            <a:r>
              <a:rPr lang="en-US" sz="2800" kern="0" dirty="0">
                <a:latin typeface="Times New Roman" panose="02020603050405020304" pitchFamily="18" charset="0"/>
                <a:ea typeface="Calibri" panose="020F0502020204030204" pitchFamily="34" charset="0"/>
              </a:rPr>
              <a:t>T</a:t>
            </a:r>
            <a:r>
              <a:rPr lang="en-US" sz="2800" kern="0" dirty="0">
                <a:effectLst/>
                <a:latin typeface="Times New Roman" panose="02020603050405020304" pitchFamily="18" charset="0"/>
                <a:ea typeface="Calibri" panose="020F0502020204030204" pitchFamily="34" charset="0"/>
              </a:rPr>
              <a:t>he overall aim of reward management should be to ‘add value to people’. It is not just about attaching value to them</a:t>
            </a:r>
          </a:p>
          <a:p>
            <a:pPr marL="342900" marR="0" lvl="0" indent="-342900" algn="just">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Support the achievement of business goals through high performance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Develop and support the organization’s culture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Reward people according to the value they create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Reward people according to what the organization values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Align reward practices with employee needs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mj-lt"/>
              <a:buAutoNum type="arabicPeriod"/>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Help to attract and retain the high-quality people the organization needs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89919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36C3F-EC90-923D-1E95-64E05A1319B4}"/>
              </a:ext>
            </a:extLst>
          </p:cNvPr>
          <p:cNvSpPr>
            <a:spLocks noGrp="1"/>
          </p:cNvSpPr>
          <p:nvPr>
            <p:ph type="title"/>
          </p:nvPr>
        </p:nvSpPr>
        <p:spPr>
          <a:xfrm>
            <a:off x="0" y="0"/>
            <a:ext cx="12192000" cy="816638"/>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Aims of reward management</a:t>
            </a:r>
            <a:endParaRPr lang="en-US" dirty="0"/>
          </a:p>
        </p:txBody>
      </p:sp>
      <p:sp>
        <p:nvSpPr>
          <p:cNvPr id="3" name="Content Placeholder 2">
            <a:extLst>
              <a:ext uri="{FF2B5EF4-FFF2-40B4-BE49-F238E27FC236}">
                <a16:creationId xmlns:a16="http://schemas.microsoft.com/office/drawing/2014/main" id="{9C9AA4DF-FE4A-3828-E399-3BA8C6D3940B}"/>
              </a:ext>
            </a:extLst>
          </p:cNvPr>
          <p:cNvSpPr>
            <a:spLocks noGrp="1"/>
          </p:cNvSpPr>
          <p:nvPr>
            <p:ph idx="1"/>
          </p:nvPr>
        </p:nvSpPr>
        <p:spPr>
          <a:xfrm>
            <a:off x="0" y="816638"/>
            <a:ext cx="12192000" cy="6041361"/>
          </a:xfrm>
        </p:spPr>
        <p:txBody>
          <a:bodyPr/>
          <a:lstStyle/>
          <a:p>
            <a:pPr marL="0" marR="0" lvl="0" indent="0" algn="just">
              <a:lnSpc>
                <a:spcPct val="107000"/>
              </a:lnSpc>
              <a:spcBef>
                <a:spcPts val="0"/>
              </a:spcBef>
              <a:spcAft>
                <a:spcPts val="0"/>
              </a:spcAft>
              <a:buNone/>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Win the engagement and commitment of people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Reward the right things to convey the right message about what is important in terms of behaviours and outcomes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Develop a performance culture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Help to attract and retain the high quality people the organization needs.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Develop a positive employment relationship and psychological contract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1800"/>
              </a:spcBef>
              <a:spcAft>
                <a:spcPts val="800"/>
              </a:spcAft>
              <a:buNone/>
            </a:pPr>
            <a:r>
              <a:rPr lang="en-IN" sz="2800" dirty="0">
                <a:effectLst/>
                <a:latin typeface="Times New Roman" panose="02020603050405020304" pitchFamily="18" charset="0"/>
                <a:ea typeface="Times New Roman" panose="02020603050405020304" pitchFamily="18" charset="0"/>
                <a:cs typeface="Times New Roman" panose="02020603050405020304" pitchFamily="18" charset="0"/>
              </a:rPr>
              <a:t>Reinforce Overall Business Strategy &amp; ensure Organizational Success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8144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E18B9-EE64-DB1D-F421-357B02C321BC}"/>
              </a:ext>
            </a:extLst>
          </p:cNvPr>
          <p:cNvSpPr>
            <a:spLocks noGrp="1"/>
          </p:cNvSpPr>
          <p:nvPr>
            <p:ph type="title"/>
          </p:nvPr>
        </p:nvSpPr>
        <p:spPr>
          <a:xfrm>
            <a:off x="0" y="0"/>
            <a:ext cx="12359148" cy="1061884"/>
          </a:xfrm>
        </p:spPr>
        <p:txBody>
          <a:bodyPr/>
          <a:lstStyle/>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Aims of reward management</a:t>
            </a:r>
            <a:endParaRPr lang="en-US" dirty="0"/>
          </a:p>
        </p:txBody>
      </p:sp>
      <p:sp>
        <p:nvSpPr>
          <p:cNvPr id="3" name="Content Placeholder 2">
            <a:extLst>
              <a:ext uri="{FF2B5EF4-FFF2-40B4-BE49-F238E27FC236}">
                <a16:creationId xmlns:a16="http://schemas.microsoft.com/office/drawing/2014/main" id="{B65D3134-0160-3F4F-1ECE-2F90EACB29A7}"/>
              </a:ext>
            </a:extLst>
          </p:cNvPr>
          <p:cNvSpPr>
            <a:spLocks noGrp="1"/>
          </p:cNvSpPr>
          <p:nvPr>
            <p:ph sz="half" idx="1"/>
          </p:nvPr>
        </p:nvSpPr>
        <p:spPr>
          <a:xfrm>
            <a:off x="-1" y="752168"/>
            <a:ext cx="6946491" cy="6105832"/>
          </a:xfrm>
        </p:spPr>
        <p:txBody>
          <a:bodyPr/>
          <a:lstStyle/>
          <a:p>
            <a:pPr marL="0" marR="0" lvl="0" indent="0" algn="just">
              <a:lnSpc>
                <a:spcPct val="107000"/>
              </a:lnSpc>
              <a:spcBef>
                <a:spcPts val="1800"/>
              </a:spcBef>
              <a:spcAft>
                <a:spcPts val="0"/>
              </a:spcAft>
              <a:buNone/>
            </a:pPr>
            <a:r>
              <a:rPr lang="en-IN" sz="2800" dirty="0">
                <a:effectLst/>
                <a:latin typeface="Times New Roman" panose="02020603050405020304" pitchFamily="18" charset="0"/>
                <a:ea typeface="Times New Roman" panose="02020603050405020304" pitchFamily="18" charset="0"/>
                <a:cs typeface="Times New Roman" panose="02020603050405020304" pitchFamily="18" charset="0"/>
              </a:rPr>
              <a:t>Meet Legal Standards (compliant with laws and regulations)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1800"/>
              </a:spcBef>
              <a:spcAft>
                <a:spcPts val="0"/>
              </a:spcAft>
              <a:buNone/>
            </a:pPr>
            <a:r>
              <a:rPr lang="en-IN" sz="2800" dirty="0">
                <a:effectLst/>
                <a:latin typeface="Times New Roman" panose="02020603050405020304" pitchFamily="18" charset="0"/>
                <a:ea typeface="Times New Roman" panose="02020603050405020304" pitchFamily="18" charset="0"/>
                <a:cs typeface="Times New Roman" panose="02020603050405020304" pitchFamily="18" charset="0"/>
              </a:rPr>
              <a:t>Be cost-effective and affordable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1800"/>
              </a:spcBef>
              <a:spcAft>
                <a:spcPts val="0"/>
              </a:spcAft>
              <a:buNone/>
            </a:pPr>
            <a:r>
              <a:rPr lang="en-IN" sz="2800" dirty="0">
                <a:effectLst/>
                <a:latin typeface="Times New Roman" panose="02020603050405020304" pitchFamily="18" charset="0"/>
                <a:ea typeface="Times New Roman" panose="02020603050405020304" pitchFamily="18" charset="0"/>
                <a:cs typeface="Times New Roman" panose="02020603050405020304" pitchFamily="18" charset="0"/>
              </a:rPr>
              <a:t>Maintain remuneration and benefits that are competitive in the industry</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1800"/>
              </a:spcBef>
              <a:spcAft>
                <a:spcPts val="800"/>
              </a:spcAft>
              <a:buNone/>
            </a:pPr>
            <a:r>
              <a:rPr lang="en-IN" sz="2800" dirty="0">
                <a:effectLst/>
                <a:latin typeface="Times New Roman" panose="02020603050405020304" pitchFamily="18" charset="0"/>
                <a:ea typeface="Times New Roman" panose="02020603050405020304" pitchFamily="18" charset="0"/>
                <a:cs typeface="Times New Roman" panose="02020603050405020304" pitchFamily="18" charset="0"/>
              </a:rPr>
              <a:t>Provide tax-effective purchase of insurance and benefits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3074" name="Picture 2" descr="Free Photo Of People Holding Glasses  Stock Photo">
            <a:extLst>
              <a:ext uri="{FF2B5EF4-FFF2-40B4-BE49-F238E27FC236}">
                <a16:creationId xmlns:a16="http://schemas.microsoft.com/office/drawing/2014/main" id="{1ADD59E4-8790-37B5-248E-86CF348D8F8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15200" y="-117986"/>
            <a:ext cx="4876799" cy="37608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BA8A5C-69D0-CFFC-7E68-09DE06151EA4}"/>
              </a:ext>
            </a:extLst>
          </p:cNvPr>
          <p:cNvSpPr txBox="1"/>
          <p:nvPr/>
        </p:nvSpPr>
        <p:spPr>
          <a:xfrm>
            <a:off x="7315200" y="3982065"/>
            <a:ext cx="4876799" cy="430887"/>
          </a:xfrm>
          <a:prstGeom prst="rect">
            <a:avLst/>
          </a:prstGeom>
          <a:noFill/>
        </p:spPr>
        <p:txBody>
          <a:bodyPr wrap="square" rtlCol="0">
            <a:spAutoFit/>
          </a:bodyPr>
          <a:lstStyle/>
          <a:p>
            <a:r>
              <a:rPr lang="en-US" sz="1100" dirty="0"/>
              <a:t>https://www.pexels.com/photo/photo-of-people-holding-glasses-3182824/</a:t>
            </a:r>
          </a:p>
        </p:txBody>
      </p:sp>
    </p:spTree>
    <p:extLst>
      <p:ext uri="{BB962C8B-B14F-4D97-AF65-F5344CB8AC3E}">
        <p14:creationId xmlns:p14="http://schemas.microsoft.com/office/powerpoint/2010/main" val="3407407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E0407-8D3F-81A0-4943-56A16DBC2391}"/>
              </a:ext>
            </a:extLst>
          </p:cNvPr>
          <p:cNvSpPr>
            <a:spLocks noGrp="1"/>
          </p:cNvSpPr>
          <p:nvPr>
            <p:ph type="title"/>
          </p:nvPr>
        </p:nvSpPr>
        <p:spPr>
          <a:xfrm>
            <a:off x="1" y="0"/>
            <a:ext cx="12078928" cy="1047135"/>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br>
              <a:rPr lang="en-US" sz="28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E2259B48-6DF6-BFCF-58F6-B3CBC19F2815}"/>
              </a:ext>
            </a:extLst>
          </p:cNvPr>
          <p:cNvSpPr>
            <a:spLocks noGrp="1"/>
          </p:cNvSpPr>
          <p:nvPr>
            <p:ph idx="1"/>
          </p:nvPr>
        </p:nvSpPr>
        <p:spPr>
          <a:xfrm>
            <a:off x="1" y="575187"/>
            <a:ext cx="12078928" cy="6282813"/>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The aims of reward management are achieved by developing and implementing various kinds of strategies, policies, practices and procedures that are founded on the philosophy, operate in accordance to the principles of distributive and natural justice, function justly, equitably, consistently and transparently, are aligned to the business strategy, and are in accordance to the context and culture of the organization </a:t>
            </a:r>
            <a:endParaRPr lang="en-US" sz="2800" dirty="0"/>
          </a:p>
        </p:txBody>
      </p:sp>
    </p:spTree>
    <p:extLst>
      <p:ext uri="{BB962C8B-B14F-4D97-AF65-F5344CB8AC3E}">
        <p14:creationId xmlns:p14="http://schemas.microsoft.com/office/powerpoint/2010/main" val="3604744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26C49-3CDA-2818-36BD-B667BDD5DC9C}"/>
              </a:ext>
            </a:extLst>
          </p:cNvPr>
          <p:cNvSpPr>
            <a:spLocks noGrp="1"/>
          </p:cNvSpPr>
          <p:nvPr>
            <p:ph type="title"/>
          </p:nvPr>
        </p:nvSpPr>
        <p:spPr>
          <a:xfrm>
            <a:off x="0" y="0"/>
            <a:ext cx="12192000" cy="1032387"/>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dirty="0"/>
          </a:p>
        </p:txBody>
      </p:sp>
      <p:sp>
        <p:nvSpPr>
          <p:cNvPr id="3" name="Content Placeholder 2">
            <a:extLst>
              <a:ext uri="{FF2B5EF4-FFF2-40B4-BE49-F238E27FC236}">
                <a16:creationId xmlns:a16="http://schemas.microsoft.com/office/drawing/2014/main" id="{31BD81F4-BE6F-0EF7-98C8-AC9FFF968706}"/>
              </a:ext>
            </a:extLst>
          </p:cNvPr>
          <p:cNvSpPr>
            <a:spLocks noGrp="1"/>
          </p:cNvSpPr>
          <p:nvPr>
            <p:ph idx="1"/>
          </p:nvPr>
        </p:nvSpPr>
        <p:spPr>
          <a:xfrm>
            <a:off x="0" y="766917"/>
            <a:ext cx="12192000" cy="6091084"/>
          </a:xfrm>
        </p:spPr>
        <p:txBody>
          <a:bodyPr>
            <a:normAutofit/>
          </a:bodyPr>
          <a:lstStyle/>
          <a:p>
            <a:pPr algn="just"/>
            <a:r>
              <a:rPr lang="en-US" sz="2800" b="1" kern="0" dirty="0">
                <a:effectLst/>
                <a:latin typeface="Times New Roman" panose="02020603050405020304" pitchFamily="18" charset="0"/>
                <a:ea typeface="Calibri" panose="020F0502020204030204" pitchFamily="34" charset="0"/>
              </a:rPr>
              <a:t>Reward Philosophy </a:t>
            </a:r>
            <a:r>
              <a:rPr lang="en-US" sz="2800" kern="0" dirty="0">
                <a:effectLst/>
                <a:latin typeface="Times New Roman" panose="02020603050405020304" pitchFamily="18" charset="0"/>
                <a:ea typeface="Calibri" panose="020F0502020204030204" pitchFamily="34" charset="0"/>
              </a:rPr>
              <a:t>– Reward management is based on the well-articulated philosophy. It is the set of beliefs and guiding principles that are consistent with the values of the organization and help to enact them. These include beliefs in the need to achieve fairness, equity, consistency and transparency in operating the reward system. The philosophy recognizes that if HRM is about investing in human capital from which a reasonable return is required, then it is proper to reward people differentially according to their contribution (</a:t>
            </a:r>
            <a:r>
              <a:rPr lang="en-US" sz="2800" kern="0" dirty="0" err="1">
                <a:effectLst/>
                <a:latin typeface="Times New Roman" panose="02020603050405020304" pitchFamily="18" charset="0"/>
                <a:ea typeface="Calibri" panose="020F0502020204030204" pitchFamily="34" charset="0"/>
              </a:rPr>
              <a:t>ie</a:t>
            </a:r>
            <a:r>
              <a:rPr lang="en-US" sz="2800" kern="0" dirty="0">
                <a:effectLst/>
                <a:latin typeface="Times New Roman" panose="02020603050405020304" pitchFamily="18" charset="0"/>
                <a:ea typeface="Calibri" panose="020F0502020204030204" pitchFamily="34" charset="0"/>
              </a:rPr>
              <a:t> the return on investment they generate</a:t>
            </a:r>
            <a:endParaRPr lang="en-US" sz="2800" dirty="0"/>
          </a:p>
        </p:txBody>
      </p:sp>
    </p:spTree>
    <p:extLst>
      <p:ext uri="{BB962C8B-B14F-4D97-AF65-F5344CB8AC3E}">
        <p14:creationId xmlns:p14="http://schemas.microsoft.com/office/powerpoint/2010/main" val="3818547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5AD74-4A53-10D9-5867-EBB7B3B860B5}"/>
              </a:ext>
            </a:extLst>
          </p:cNvPr>
          <p:cNvSpPr>
            <a:spLocks noGrp="1"/>
          </p:cNvSpPr>
          <p:nvPr>
            <p:ph type="title"/>
          </p:nvPr>
        </p:nvSpPr>
        <p:spPr>
          <a:xfrm>
            <a:off x="0" y="0"/>
            <a:ext cx="12192000" cy="1076632"/>
          </a:xfrm>
        </p:spPr>
        <p:txBody>
          <a:bodyPr/>
          <a:lstStyle/>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dirty="0"/>
          </a:p>
        </p:txBody>
      </p:sp>
      <p:sp>
        <p:nvSpPr>
          <p:cNvPr id="3" name="Content Placeholder 2">
            <a:extLst>
              <a:ext uri="{FF2B5EF4-FFF2-40B4-BE49-F238E27FC236}">
                <a16:creationId xmlns:a16="http://schemas.microsoft.com/office/drawing/2014/main" id="{67823F35-1AF0-AABA-AC9A-40ABF99A9165}"/>
              </a:ext>
            </a:extLst>
          </p:cNvPr>
          <p:cNvSpPr>
            <a:spLocks noGrp="1"/>
          </p:cNvSpPr>
          <p:nvPr>
            <p:ph sz="half" idx="1"/>
          </p:nvPr>
        </p:nvSpPr>
        <p:spPr>
          <a:xfrm>
            <a:off x="0" y="634180"/>
            <a:ext cx="7610168" cy="6223819"/>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Procedural Justice – Procedural justice refers to the ways in which the managerial decisions are made and reward policies are put into operation. When the employees are to be rewarded, it is apparent that various factors need to be taken into account. These include, job duties, activities, attendance among others</a:t>
            </a:r>
            <a:endParaRPr lang="en-US" sz="2800" dirty="0"/>
          </a:p>
        </p:txBody>
      </p:sp>
      <p:pic>
        <p:nvPicPr>
          <p:cNvPr id="4098" name="Picture 2" descr="Free Group of People Sitting Indoors Stock Photo">
            <a:extLst>
              <a:ext uri="{FF2B5EF4-FFF2-40B4-BE49-F238E27FC236}">
                <a16:creationId xmlns:a16="http://schemas.microsoft.com/office/drawing/2014/main" id="{701C71C7-27E2-5445-AD13-674BBD245EC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10168" y="1"/>
            <a:ext cx="4581832" cy="40115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F437C5B-7A7A-FE2E-79BC-2EA00A242251}"/>
              </a:ext>
            </a:extLst>
          </p:cNvPr>
          <p:cNvSpPr txBox="1"/>
          <p:nvPr/>
        </p:nvSpPr>
        <p:spPr>
          <a:xfrm>
            <a:off x="7610169" y="4247535"/>
            <a:ext cx="4581832" cy="430887"/>
          </a:xfrm>
          <a:prstGeom prst="rect">
            <a:avLst/>
          </a:prstGeom>
          <a:noFill/>
        </p:spPr>
        <p:txBody>
          <a:bodyPr wrap="square" rtlCol="0">
            <a:spAutoFit/>
          </a:bodyPr>
          <a:lstStyle/>
          <a:p>
            <a:r>
              <a:rPr lang="en-US" sz="1100" dirty="0"/>
              <a:t>https://www.pexels.com/photo/group-of-people-sitting-indoors-3184345/</a:t>
            </a:r>
          </a:p>
        </p:txBody>
      </p:sp>
    </p:spTree>
    <p:extLst>
      <p:ext uri="{BB962C8B-B14F-4D97-AF65-F5344CB8AC3E}">
        <p14:creationId xmlns:p14="http://schemas.microsoft.com/office/powerpoint/2010/main" val="3384777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8A4BB-01C2-A3C8-EC66-DB84BB4A0391}"/>
              </a:ext>
            </a:extLst>
          </p:cNvPr>
          <p:cNvSpPr>
            <a:spLocks noGrp="1"/>
          </p:cNvSpPr>
          <p:nvPr>
            <p:ph type="title"/>
          </p:nvPr>
        </p:nvSpPr>
        <p:spPr>
          <a:xfrm>
            <a:off x="0" y="0"/>
            <a:ext cx="12192000" cy="973394"/>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A4699576-CB89-BFDA-E92C-FFB518F29238}"/>
              </a:ext>
            </a:extLst>
          </p:cNvPr>
          <p:cNvSpPr>
            <a:spLocks noGrp="1"/>
          </p:cNvSpPr>
          <p:nvPr>
            <p:ph idx="1"/>
          </p:nvPr>
        </p:nvSpPr>
        <p:spPr>
          <a:xfrm>
            <a:off x="0" y="501446"/>
            <a:ext cx="12192000" cy="6356554"/>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Fairness – A fair reward system is the one that operates in accordance with the principles of distributive and procedural justice. The assumptions underpinning the theory are that, there is an unrecognized standard of fair payment for any level of work, unconscious knowledge of the standard is shared among the population at work, pay need to be in accordance to the level of work and the capacity of the individual to get engaged into it and individuals should not receive less pay</a:t>
            </a:r>
            <a:endParaRPr lang="en-US" sz="2800" dirty="0"/>
          </a:p>
        </p:txBody>
      </p:sp>
    </p:spTree>
    <p:extLst>
      <p:ext uri="{BB962C8B-B14F-4D97-AF65-F5344CB8AC3E}">
        <p14:creationId xmlns:p14="http://schemas.microsoft.com/office/powerpoint/2010/main" val="3237270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AEF8D-C6C4-8AD2-181D-07EBAF48A23A}"/>
              </a:ext>
            </a:extLst>
          </p:cNvPr>
          <p:cNvSpPr>
            <a:spLocks noGrp="1"/>
          </p:cNvSpPr>
          <p:nvPr>
            <p:ph type="title"/>
          </p:nvPr>
        </p:nvSpPr>
        <p:spPr>
          <a:xfrm>
            <a:off x="0" y="0"/>
            <a:ext cx="12192000" cy="722671"/>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29693D3D-CA96-ABA7-2D41-BC5176744189}"/>
              </a:ext>
            </a:extLst>
          </p:cNvPr>
          <p:cNvSpPr>
            <a:spLocks noGrp="1"/>
          </p:cNvSpPr>
          <p:nvPr>
            <p:ph idx="1"/>
          </p:nvPr>
        </p:nvSpPr>
        <p:spPr>
          <a:xfrm>
            <a:off x="0" y="575187"/>
            <a:ext cx="12192000" cy="6282814"/>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Distributive Justice – Distributive justice refers to how rewards are given to the individuals. When the workforce is rewarded for the conduct, performance, completion of targets and implementation of job duties, they form the viewpoint that their hard work and efforts have been recognized. This in turn would motivate them to perform their job duties in a well-organized manner and meet the desired expectations. </a:t>
            </a:r>
            <a:endParaRPr lang="en-US" sz="2800" dirty="0"/>
          </a:p>
        </p:txBody>
      </p:sp>
    </p:spTree>
    <p:extLst>
      <p:ext uri="{BB962C8B-B14F-4D97-AF65-F5344CB8AC3E}">
        <p14:creationId xmlns:p14="http://schemas.microsoft.com/office/powerpoint/2010/main" val="4006770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EFBD8-B465-6C2F-143F-B676AF9A0839}"/>
              </a:ext>
            </a:extLst>
          </p:cNvPr>
          <p:cNvSpPr>
            <a:spLocks noGrp="1"/>
          </p:cNvSpPr>
          <p:nvPr>
            <p:ph type="title"/>
          </p:nvPr>
        </p:nvSpPr>
        <p:spPr>
          <a:xfrm>
            <a:off x="-1" y="0"/>
            <a:ext cx="12191999" cy="1017639"/>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842F160C-C85F-FB70-A2FF-439552961550}"/>
              </a:ext>
            </a:extLst>
          </p:cNvPr>
          <p:cNvSpPr>
            <a:spLocks noGrp="1"/>
          </p:cNvSpPr>
          <p:nvPr>
            <p:ph sz="half" idx="1"/>
          </p:nvPr>
        </p:nvSpPr>
        <p:spPr>
          <a:xfrm>
            <a:off x="0" y="457200"/>
            <a:ext cx="6415548" cy="6400799"/>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Consistency – A consistent approach to reward management is referred to when decisions are made in terms of giving of rewards, they do not vary arbitrarily, without due cause between different people or at different times. They do not deviate irrationally from what would be regarded as fair and equitable</a:t>
            </a:r>
            <a:endParaRPr lang="en-US" sz="2800" dirty="0"/>
          </a:p>
          <a:p>
            <a:pPr algn="just"/>
            <a:endParaRPr lang="en-US" sz="2800" dirty="0"/>
          </a:p>
        </p:txBody>
      </p:sp>
      <p:sp>
        <p:nvSpPr>
          <p:cNvPr id="4" name="Content Placeholder 3">
            <a:extLst>
              <a:ext uri="{FF2B5EF4-FFF2-40B4-BE49-F238E27FC236}">
                <a16:creationId xmlns:a16="http://schemas.microsoft.com/office/drawing/2014/main" id="{51E0BA47-B302-6B7B-3E6A-DDFADACAA9CA}"/>
              </a:ext>
            </a:extLst>
          </p:cNvPr>
          <p:cNvSpPr>
            <a:spLocks noGrp="1"/>
          </p:cNvSpPr>
          <p:nvPr>
            <p:ph sz="half" idx="2"/>
          </p:nvPr>
        </p:nvSpPr>
        <p:spPr>
          <a:xfrm>
            <a:off x="6533534" y="619433"/>
            <a:ext cx="5658465" cy="6238568"/>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Equity – Equity is achieved when the individuals are rewarded in an appropriate manner. Equity in rewards is regarded as one of the important aspects in generation of interest and enthusiasm among individuals towards the implementation of job duties</a:t>
            </a:r>
          </a:p>
          <a:p>
            <a:pPr algn="just"/>
            <a:endParaRPr lang="en-US" sz="2800" dirty="0"/>
          </a:p>
        </p:txBody>
      </p:sp>
    </p:spTree>
    <p:extLst>
      <p:ext uri="{BB962C8B-B14F-4D97-AF65-F5344CB8AC3E}">
        <p14:creationId xmlns:p14="http://schemas.microsoft.com/office/powerpoint/2010/main" val="228160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244DC-F99F-6990-3D0F-4BD5892C08CB}"/>
              </a:ext>
            </a:extLst>
          </p:cNvPr>
          <p:cNvSpPr>
            <a:spLocks noGrp="1"/>
          </p:cNvSpPr>
          <p:nvPr>
            <p:ph type="title"/>
          </p:nvPr>
        </p:nvSpPr>
        <p:spPr>
          <a:xfrm>
            <a:off x="1" y="0"/>
            <a:ext cx="12191998" cy="722671"/>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84824DF0-9E2F-CB64-DDB4-56EF32FDAC2D}"/>
              </a:ext>
            </a:extLst>
          </p:cNvPr>
          <p:cNvSpPr>
            <a:spLocks noGrp="1"/>
          </p:cNvSpPr>
          <p:nvPr>
            <p:ph sz="half" idx="1"/>
          </p:nvPr>
        </p:nvSpPr>
        <p:spPr>
          <a:xfrm>
            <a:off x="0" y="722672"/>
            <a:ext cx="6607276" cy="6135328"/>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Transparency – Transparency takes place when the members of the organization acquire an efficient understanding in terms of how the processes of rewards are put into operation and how they are affected by them</a:t>
            </a:r>
            <a:endParaRPr lang="en-US" sz="2800" dirty="0"/>
          </a:p>
        </p:txBody>
      </p:sp>
      <p:sp>
        <p:nvSpPr>
          <p:cNvPr id="4" name="Content Placeholder 3">
            <a:extLst>
              <a:ext uri="{FF2B5EF4-FFF2-40B4-BE49-F238E27FC236}">
                <a16:creationId xmlns:a16="http://schemas.microsoft.com/office/drawing/2014/main" id="{68EB52DB-A653-26A3-CC14-F337E32BD23E}"/>
              </a:ext>
            </a:extLst>
          </p:cNvPr>
          <p:cNvSpPr>
            <a:spLocks noGrp="1"/>
          </p:cNvSpPr>
          <p:nvPr>
            <p:ph sz="half" idx="2"/>
          </p:nvPr>
        </p:nvSpPr>
        <p:spPr>
          <a:xfrm>
            <a:off x="6607276" y="722671"/>
            <a:ext cx="5584723" cy="6365516"/>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Strategic Alignment – The strategic alignment of reward practices ensures that reward initiatives are planned with reference to the requirements of the business strategy. The formulation of measures and strategies has to be in accordance to the organizational goals. </a:t>
            </a:r>
            <a:endParaRPr lang="en-US" sz="2800" dirty="0"/>
          </a:p>
        </p:txBody>
      </p:sp>
    </p:spTree>
    <p:extLst>
      <p:ext uri="{BB962C8B-B14F-4D97-AF65-F5344CB8AC3E}">
        <p14:creationId xmlns:p14="http://schemas.microsoft.com/office/powerpoint/2010/main" val="1762533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FAE8B-A07B-B42B-8D05-268F90D90145}"/>
              </a:ext>
            </a:extLst>
          </p:cNvPr>
          <p:cNvSpPr>
            <a:spLocks noGrp="1"/>
          </p:cNvSpPr>
          <p:nvPr>
            <p:ph type="title"/>
          </p:nvPr>
        </p:nvSpPr>
        <p:spPr>
          <a:xfrm>
            <a:off x="0" y="0"/>
            <a:ext cx="12192000" cy="1061884"/>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7308369E-DAC6-6C13-E0B8-790A68E7FA16}"/>
              </a:ext>
            </a:extLst>
          </p:cNvPr>
          <p:cNvSpPr>
            <a:spLocks noGrp="1"/>
          </p:cNvSpPr>
          <p:nvPr>
            <p:ph sz="half" idx="1"/>
          </p:nvPr>
        </p:nvSpPr>
        <p:spPr>
          <a:xfrm>
            <a:off x="0" y="634182"/>
            <a:ext cx="6533535" cy="6223818"/>
          </a:xfrm>
        </p:spPr>
        <p:txBody>
          <a:bodyPr/>
          <a:lstStyle/>
          <a:p>
            <a:pPr algn="just"/>
            <a:r>
              <a:rPr lang="en-US" sz="2800" kern="0" dirty="0">
                <a:effectLst/>
                <a:latin typeface="Times New Roman" panose="02020603050405020304" pitchFamily="18" charset="0"/>
                <a:ea typeface="Calibri" panose="020F0502020204030204" pitchFamily="34" charset="0"/>
              </a:rPr>
              <a:t>Contextual and Culture Fit – The design of reward processes should be governed by the framework, i.e. characteristics of the organization, business strategy, type of employees and organizational culture</a:t>
            </a:r>
            <a:r>
              <a:rPr lang="en-US" sz="1800" kern="0" dirty="0">
                <a:effectLst/>
                <a:latin typeface="Times New Roman" panose="02020603050405020304" pitchFamily="18" charset="0"/>
                <a:ea typeface="Calibri" panose="020F0502020204030204" pitchFamily="34" charset="0"/>
              </a:rPr>
              <a:t>. </a:t>
            </a:r>
            <a:endParaRPr lang="en-US" dirty="0"/>
          </a:p>
        </p:txBody>
      </p:sp>
      <p:sp>
        <p:nvSpPr>
          <p:cNvPr id="4" name="Content Placeholder 3">
            <a:extLst>
              <a:ext uri="{FF2B5EF4-FFF2-40B4-BE49-F238E27FC236}">
                <a16:creationId xmlns:a16="http://schemas.microsoft.com/office/drawing/2014/main" id="{6360157E-233A-5E25-5E5C-4E5127010DC9}"/>
              </a:ext>
            </a:extLst>
          </p:cNvPr>
          <p:cNvSpPr>
            <a:spLocks noGrp="1"/>
          </p:cNvSpPr>
          <p:nvPr>
            <p:ph sz="half" idx="2"/>
          </p:nvPr>
        </p:nvSpPr>
        <p:spPr>
          <a:xfrm>
            <a:off x="6651522" y="634182"/>
            <a:ext cx="5540477" cy="6223817"/>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Fit for Purpose – The formulation of reward strategy and design of the reward system have to be in accordance to the objectives of reward management</a:t>
            </a:r>
            <a:endParaRPr lang="en-US" sz="2800" dirty="0"/>
          </a:p>
        </p:txBody>
      </p:sp>
    </p:spTree>
    <p:extLst>
      <p:ext uri="{BB962C8B-B14F-4D97-AF65-F5344CB8AC3E}">
        <p14:creationId xmlns:p14="http://schemas.microsoft.com/office/powerpoint/2010/main" val="2280726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E5B1D-98F2-9221-928E-FCA3DCB7BFBD}"/>
              </a:ext>
            </a:extLst>
          </p:cNvPr>
          <p:cNvSpPr>
            <a:spLocks noGrp="1"/>
          </p:cNvSpPr>
          <p:nvPr>
            <p:ph type="title"/>
          </p:nvPr>
        </p:nvSpPr>
        <p:spPr>
          <a:xfrm>
            <a:off x="0" y="0"/>
            <a:ext cx="12192000" cy="816638"/>
          </a:xfrm>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Strategies to Achieve the Objectives</a:t>
            </a:r>
            <a:endParaRPr lang="en-US" sz="2800" dirty="0"/>
          </a:p>
        </p:txBody>
      </p:sp>
      <p:sp>
        <p:nvSpPr>
          <p:cNvPr id="3" name="Content Placeholder 2">
            <a:extLst>
              <a:ext uri="{FF2B5EF4-FFF2-40B4-BE49-F238E27FC236}">
                <a16:creationId xmlns:a16="http://schemas.microsoft.com/office/drawing/2014/main" id="{CBA46528-EFED-C418-92F4-181AA3C64603}"/>
              </a:ext>
            </a:extLst>
          </p:cNvPr>
          <p:cNvSpPr>
            <a:spLocks noGrp="1"/>
          </p:cNvSpPr>
          <p:nvPr>
            <p:ph sz="half" idx="1"/>
          </p:nvPr>
        </p:nvSpPr>
        <p:spPr>
          <a:xfrm>
            <a:off x="0" y="545690"/>
            <a:ext cx="8082116" cy="6312310"/>
          </a:xfrm>
        </p:spPr>
        <p:txBody>
          <a:bodyPr>
            <a:normAutofit/>
          </a:bodyPr>
          <a:lstStyle/>
          <a:p>
            <a:pPr algn="just"/>
            <a:r>
              <a:rPr lang="en-US" sz="2800" kern="0" dirty="0">
                <a:effectLst/>
                <a:latin typeface="Times New Roman" panose="02020603050405020304" pitchFamily="18" charset="0"/>
                <a:ea typeface="Calibri" panose="020F0502020204030204" pitchFamily="34" charset="0"/>
              </a:rPr>
              <a:t>Developing a High-Performance Culture – A high-performance culture is the one in which the individuals are aware of the requirements to perform well and implement appropriate conduct in order to meet the expectations. Employees will be engaged in work and will be wholeheartedly dedicated towards the achievement of organizational goals</a:t>
            </a:r>
            <a:endParaRPr lang="en-US" sz="2800" dirty="0"/>
          </a:p>
        </p:txBody>
      </p:sp>
      <p:pic>
        <p:nvPicPr>
          <p:cNvPr id="5122" name="Picture 2" descr="Free Happy People Working with Notebook Stock Photo">
            <a:extLst>
              <a:ext uri="{FF2B5EF4-FFF2-40B4-BE49-F238E27FC236}">
                <a16:creationId xmlns:a16="http://schemas.microsoft.com/office/drawing/2014/main" id="{44BC03B3-DE48-9C08-EAE6-51F05A202C0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82117" y="0"/>
            <a:ext cx="4109884" cy="36870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4A947E8-C6BB-DE51-9C5E-851DDABF24B0}"/>
              </a:ext>
            </a:extLst>
          </p:cNvPr>
          <p:cNvSpPr txBox="1"/>
          <p:nvPr/>
        </p:nvSpPr>
        <p:spPr>
          <a:xfrm>
            <a:off x="8082116" y="3967316"/>
            <a:ext cx="3996813" cy="430887"/>
          </a:xfrm>
          <a:prstGeom prst="rect">
            <a:avLst/>
          </a:prstGeom>
          <a:noFill/>
        </p:spPr>
        <p:txBody>
          <a:bodyPr wrap="square" rtlCol="0">
            <a:spAutoFit/>
          </a:bodyPr>
          <a:lstStyle/>
          <a:p>
            <a:r>
              <a:rPr lang="en-US" sz="1100" dirty="0"/>
              <a:t>https://www.pexels.com/photo/happy-people-working-with-notebook-5908489/</a:t>
            </a:r>
          </a:p>
        </p:txBody>
      </p:sp>
    </p:spTree>
    <p:extLst>
      <p:ext uri="{BB962C8B-B14F-4D97-AF65-F5344CB8AC3E}">
        <p14:creationId xmlns:p14="http://schemas.microsoft.com/office/powerpoint/2010/main" val="96789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16655-1F1F-549D-FE8A-A5823B9F4689}"/>
              </a:ext>
            </a:extLst>
          </p:cNvPr>
          <p:cNvSpPr>
            <a:spLocks noGrp="1"/>
          </p:cNvSpPr>
          <p:nvPr>
            <p:ph type="title"/>
          </p:nvPr>
        </p:nvSpPr>
        <p:spPr>
          <a:xfrm>
            <a:off x="0" y="0"/>
            <a:ext cx="12192000" cy="619432"/>
          </a:xfrm>
        </p:spPr>
        <p:txBody>
          <a:bodyPr>
            <a:normAutofit fontScale="90000"/>
          </a:bodyPr>
          <a:lstStyle/>
          <a:p>
            <a:pPr algn="ctr"/>
            <a:r>
              <a:rPr lang="en-US" sz="3100" b="1" dirty="0">
                <a:effectLst/>
                <a:latin typeface="Times New Roman" panose="02020603050405020304" pitchFamily="18" charset="0"/>
                <a:ea typeface="Calibri" panose="020F0502020204030204" pitchFamily="34" charset="0"/>
                <a:cs typeface="Times New Roman" panose="02020603050405020304" pitchFamily="18" charset="0"/>
              </a:rPr>
              <a:t>NON-FINANCIAL REWARDS</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3B34957-D222-4E27-BB6A-AB70792107C6}"/>
              </a:ext>
            </a:extLst>
          </p:cNvPr>
          <p:cNvSpPr>
            <a:spLocks noGrp="1"/>
          </p:cNvSpPr>
          <p:nvPr>
            <p:ph idx="1"/>
          </p:nvPr>
        </p:nvSpPr>
        <p:spPr>
          <a:xfrm>
            <a:off x="0" y="501445"/>
            <a:ext cx="12192000" cy="6356555"/>
          </a:xfrm>
        </p:spPr>
        <p:txBody>
          <a:bodyPr>
            <a:normAutofit/>
          </a:bodyPr>
          <a:lstStyle/>
          <a:p>
            <a:pPr algn="just"/>
            <a:r>
              <a:rPr lang="en-US" sz="2800" dirty="0">
                <a:effectLst/>
                <a:latin typeface="Times New Roman" panose="02020603050405020304" pitchFamily="18" charset="0"/>
                <a:ea typeface="Calibri" panose="020F0502020204030204" pitchFamily="34" charset="0"/>
              </a:rPr>
              <a:t>Non-Financial rewards can be treated as specific incentives to the employees other than extra monetary payment</a:t>
            </a:r>
          </a:p>
          <a:p>
            <a:pPr marL="0" indent="0" algn="just">
              <a:buNone/>
            </a:pPr>
            <a:r>
              <a:rPr lang="en-US" sz="2800" dirty="0">
                <a:effectLst/>
                <a:latin typeface="Times New Roman" panose="02020603050405020304" pitchFamily="18" charset="0"/>
                <a:ea typeface="Calibri" panose="020F0502020204030204" pitchFamily="34" charset="0"/>
              </a:rPr>
              <a:t>Non-financial rewards are those that focus on the needs people have to varying degrees for recognition, achievement, responsibility, autonomy, influence and personal growth. They incorporate the notion of relational rewards, which are the intangible rewards concerned with the work environment (quality of working life, the work itself, work–life balance), recognition, performance management, and learning and development</a:t>
            </a:r>
            <a:endParaRPr lang="en-US" sz="2800" dirty="0"/>
          </a:p>
        </p:txBody>
      </p:sp>
    </p:spTree>
    <p:extLst>
      <p:ext uri="{BB962C8B-B14F-4D97-AF65-F5344CB8AC3E}">
        <p14:creationId xmlns:p14="http://schemas.microsoft.com/office/powerpoint/2010/main" val="2520321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C1287-9116-8706-A42E-882646B08A99}"/>
              </a:ext>
            </a:extLst>
          </p:cNvPr>
          <p:cNvSpPr>
            <a:spLocks noGrp="1"/>
          </p:cNvSpPr>
          <p:nvPr>
            <p:ph type="title"/>
          </p:nvPr>
        </p:nvSpPr>
        <p:spPr>
          <a:xfrm>
            <a:off x="0" y="0"/>
            <a:ext cx="12192000" cy="1076632"/>
          </a:xfrm>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NON-FINANCIAL REWARDS</a:t>
            </a:r>
            <a:endParaRPr lang="en-US" sz="2800" dirty="0"/>
          </a:p>
        </p:txBody>
      </p:sp>
      <p:sp>
        <p:nvSpPr>
          <p:cNvPr id="3" name="Content Placeholder 2">
            <a:extLst>
              <a:ext uri="{FF2B5EF4-FFF2-40B4-BE49-F238E27FC236}">
                <a16:creationId xmlns:a16="http://schemas.microsoft.com/office/drawing/2014/main" id="{7D38D9D0-A3EF-6827-BB10-3F2D6C8FCCBB}"/>
              </a:ext>
            </a:extLst>
          </p:cNvPr>
          <p:cNvSpPr>
            <a:spLocks noGrp="1"/>
          </p:cNvSpPr>
          <p:nvPr>
            <p:ph sz="half" idx="1"/>
          </p:nvPr>
        </p:nvSpPr>
        <p:spPr>
          <a:xfrm>
            <a:off x="0" y="693174"/>
            <a:ext cx="9291484" cy="6563031"/>
          </a:xfrm>
        </p:spPr>
        <p:txBody>
          <a:bodyPr>
            <a:normAutofit/>
          </a:bodyPr>
          <a:lstStyle/>
          <a:p>
            <a:pPr algn="just"/>
            <a:r>
              <a:rPr lang="en-US" sz="2800" dirty="0">
                <a:effectLst/>
                <a:latin typeface="Times New Roman" panose="02020603050405020304" pitchFamily="18" charset="0"/>
                <a:ea typeface="Calibri" panose="020F0502020204030204" pitchFamily="34" charset="0"/>
              </a:rPr>
              <a:t>Non-financial reward is a method of identifying either individual employees or teams for particular praise or acknowledgement. The size, scope and formality of non-financial recognition schemes vary according to the organization</a:t>
            </a:r>
            <a:endParaRPr lang="en-US" sz="2800" dirty="0"/>
          </a:p>
        </p:txBody>
      </p:sp>
      <p:pic>
        <p:nvPicPr>
          <p:cNvPr id="1026" name="Picture 2" descr="Free A Couple Holding an Adoption Certificate Stock Photo">
            <a:extLst>
              <a:ext uri="{FF2B5EF4-FFF2-40B4-BE49-F238E27FC236}">
                <a16:creationId xmlns:a16="http://schemas.microsoft.com/office/drawing/2014/main" id="{A859D81E-A729-D3AE-998A-6312A895CD6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91484" y="2"/>
            <a:ext cx="2900516" cy="31561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1305011-9468-A427-240C-38DA2E8E4CE1}"/>
              </a:ext>
            </a:extLst>
          </p:cNvPr>
          <p:cNvSpPr txBox="1"/>
          <p:nvPr/>
        </p:nvSpPr>
        <p:spPr>
          <a:xfrm>
            <a:off x="9291485" y="3429000"/>
            <a:ext cx="2900516" cy="430887"/>
          </a:xfrm>
          <a:prstGeom prst="rect">
            <a:avLst/>
          </a:prstGeom>
          <a:noFill/>
        </p:spPr>
        <p:txBody>
          <a:bodyPr wrap="square" rtlCol="0">
            <a:spAutoFit/>
          </a:bodyPr>
          <a:lstStyle/>
          <a:p>
            <a:r>
              <a:rPr lang="en-US" sz="1100" dirty="0"/>
              <a:t>https://www.pexels.com/photo/a-couple-holding-an-adoption-certificate-8524967/</a:t>
            </a:r>
          </a:p>
        </p:txBody>
      </p:sp>
    </p:spTree>
    <p:extLst>
      <p:ext uri="{BB962C8B-B14F-4D97-AF65-F5344CB8AC3E}">
        <p14:creationId xmlns:p14="http://schemas.microsoft.com/office/powerpoint/2010/main" val="752331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D35A8-E8EF-69CB-620D-909B68ED56E3}"/>
              </a:ext>
            </a:extLst>
          </p:cNvPr>
          <p:cNvSpPr>
            <a:spLocks noGrp="1"/>
          </p:cNvSpPr>
          <p:nvPr>
            <p:ph type="title"/>
          </p:nvPr>
        </p:nvSpPr>
        <p:spPr>
          <a:xfrm>
            <a:off x="1" y="0"/>
            <a:ext cx="12192000" cy="1076632"/>
          </a:xfrm>
        </p:spPr>
        <p:txBody>
          <a:bodyPr>
            <a:normAutofit/>
          </a:bodyPr>
          <a:lstStyle/>
          <a:p>
            <a:pPr algn="ctr"/>
            <a:r>
              <a:rPr lang="en-US" sz="2800" dirty="0"/>
              <a:t>Types of non-financial rewards </a:t>
            </a:r>
          </a:p>
        </p:txBody>
      </p:sp>
      <p:sp>
        <p:nvSpPr>
          <p:cNvPr id="3" name="Content Placeholder 2">
            <a:extLst>
              <a:ext uri="{FF2B5EF4-FFF2-40B4-BE49-F238E27FC236}">
                <a16:creationId xmlns:a16="http://schemas.microsoft.com/office/drawing/2014/main" id="{34A5DE62-4956-49BC-F2E2-6B747450E88C}"/>
              </a:ext>
            </a:extLst>
          </p:cNvPr>
          <p:cNvSpPr>
            <a:spLocks noGrp="1"/>
          </p:cNvSpPr>
          <p:nvPr>
            <p:ph sz="half" idx="1"/>
          </p:nvPr>
        </p:nvSpPr>
        <p:spPr>
          <a:xfrm>
            <a:off x="0" y="722670"/>
            <a:ext cx="6096000" cy="6135329"/>
          </a:xfrm>
        </p:spPr>
        <p:txBody>
          <a:bodyPr/>
          <a:lstStyle/>
          <a:p>
            <a:pPr algn="just"/>
            <a:r>
              <a:rPr lang="en-US" sz="1800" dirty="0">
                <a:effectLst/>
                <a:latin typeface="Times New Roman" panose="02020603050405020304" pitchFamily="18" charset="0"/>
                <a:ea typeface="Calibri" panose="020F0502020204030204" pitchFamily="34" charset="0"/>
              </a:rPr>
              <a:t>. </a:t>
            </a:r>
            <a:r>
              <a:rPr lang="en-US" sz="2800" dirty="0">
                <a:effectLst/>
                <a:latin typeface="Times New Roman" panose="02020603050405020304" pitchFamily="18" charset="0"/>
                <a:ea typeface="Calibri" panose="020F0502020204030204" pitchFamily="34" charset="0"/>
              </a:rPr>
              <a:t>Intangible non-financial rewards are referred as the relational rewards. Work life balance, quality of work life fall in the intangible non-financial rewards category.</a:t>
            </a:r>
            <a:endParaRPr lang="en-US" sz="2800" dirty="0"/>
          </a:p>
        </p:txBody>
      </p:sp>
      <p:sp>
        <p:nvSpPr>
          <p:cNvPr id="4" name="Content Placeholder 3">
            <a:extLst>
              <a:ext uri="{FF2B5EF4-FFF2-40B4-BE49-F238E27FC236}">
                <a16:creationId xmlns:a16="http://schemas.microsoft.com/office/drawing/2014/main" id="{ADC0843F-D67F-8B0F-22A5-BBA16C4A7621}"/>
              </a:ext>
            </a:extLst>
          </p:cNvPr>
          <p:cNvSpPr>
            <a:spLocks noGrp="1"/>
          </p:cNvSpPr>
          <p:nvPr>
            <p:ph sz="half" idx="2"/>
          </p:nvPr>
        </p:nvSpPr>
        <p:spPr>
          <a:xfrm>
            <a:off x="6096000" y="840658"/>
            <a:ext cx="6096000" cy="6017341"/>
          </a:xfrm>
        </p:spPr>
        <p:txBody>
          <a:bodyPr>
            <a:normAutofit/>
          </a:bodyPr>
          <a:lstStyle/>
          <a:p>
            <a:pPr algn="just"/>
            <a:r>
              <a:rPr lang="en-US" sz="2800" dirty="0">
                <a:latin typeface="Times New Roman" panose="02020603050405020304" pitchFamily="18" charset="0"/>
                <a:ea typeface="Calibri" panose="020F0502020204030204" pitchFamily="34" charset="0"/>
              </a:rPr>
              <a:t>T</a:t>
            </a:r>
            <a:r>
              <a:rPr lang="en-US" sz="2800" dirty="0">
                <a:effectLst/>
                <a:latin typeface="Times New Roman" panose="02020603050405020304" pitchFamily="18" charset="0"/>
                <a:ea typeface="Calibri" panose="020F0502020204030204" pitchFamily="34" charset="0"/>
              </a:rPr>
              <a:t>angible non-financial rewards are referred as the non cash rewards. These non cash rewards support several recognition programs. Low valued matters or objects like flowers and chocolates are considered as the tangible non-financial rewards.</a:t>
            </a:r>
            <a:endParaRPr lang="en-US" sz="2800" dirty="0"/>
          </a:p>
        </p:txBody>
      </p:sp>
    </p:spTree>
    <p:extLst>
      <p:ext uri="{BB962C8B-B14F-4D97-AF65-F5344CB8AC3E}">
        <p14:creationId xmlns:p14="http://schemas.microsoft.com/office/powerpoint/2010/main" val="2297466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B0A5D-D412-6F5A-43C2-B29CE9635E30}"/>
              </a:ext>
            </a:extLst>
          </p:cNvPr>
          <p:cNvSpPr>
            <a:spLocks noGrp="1"/>
          </p:cNvSpPr>
          <p:nvPr>
            <p:ph type="title"/>
          </p:nvPr>
        </p:nvSpPr>
        <p:spPr>
          <a:xfrm>
            <a:off x="0" y="0"/>
            <a:ext cx="12192000" cy="1165123"/>
          </a:xfrm>
        </p:spPr>
        <p:txBody>
          <a:bodyPr/>
          <a:lstStyle/>
          <a:p>
            <a:pPr algn="ctr"/>
            <a:r>
              <a:rPr lang="en-US" sz="3600" dirty="0">
                <a:latin typeface="Times New Roman" panose="02020603050405020304" pitchFamily="18" charset="0"/>
                <a:cs typeface="Times New Roman" panose="02020603050405020304" pitchFamily="18" charset="0"/>
              </a:rPr>
              <a:t>Types of non-financial rewards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7AB7F8D-54FB-79CE-21C3-1D3C88340213}"/>
              </a:ext>
            </a:extLst>
          </p:cNvPr>
          <p:cNvSpPr>
            <a:spLocks noGrp="1"/>
          </p:cNvSpPr>
          <p:nvPr>
            <p:ph sz="half" idx="1"/>
          </p:nvPr>
        </p:nvSpPr>
        <p:spPr>
          <a:xfrm>
            <a:off x="0" y="634182"/>
            <a:ext cx="6282813" cy="6223818"/>
          </a:xfrm>
        </p:spPr>
        <p:txBody>
          <a:bodyPr>
            <a:normAutofit/>
          </a:bodyPr>
          <a:lstStyle/>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Non-financial rewards can be classified as follows: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manager saying ‘thank you’</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manager writing formally to record ‘thanks’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Public appreciation of the effort in a team meeting or organization newsletter or special dinner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Declaring the individual ‘employee of the month or year’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7E81391-F951-10A3-F854-7C9B164F6BCB}"/>
              </a:ext>
            </a:extLst>
          </p:cNvPr>
          <p:cNvSpPr>
            <a:spLocks noGrp="1"/>
          </p:cNvSpPr>
          <p:nvPr>
            <p:ph sz="half" idx="2"/>
          </p:nvPr>
        </p:nvSpPr>
        <p:spPr>
          <a:xfrm>
            <a:off x="6282814" y="943897"/>
            <a:ext cx="5909186" cy="5914103"/>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Declaring the individual ‘employee of the month or year’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Retail or travel vouchers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Meals for the individual and partner</a:t>
            </a: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Theater or cinema tickets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Reserved parking space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89870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A70-4C8E-4D3F-B288-D593ED9F92A3}"/>
              </a:ext>
            </a:extLst>
          </p:cNvPr>
          <p:cNvSpPr>
            <a:spLocks noGrp="1"/>
          </p:cNvSpPr>
          <p:nvPr>
            <p:ph type="title"/>
          </p:nvPr>
        </p:nvSpPr>
        <p:spPr>
          <a:xfrm>
            <a:off x="0" y="0"/>
            <a:ext cx="12192000" cy="816638"/>
          </a:xfrm>
        </p:spPr>
        <p:txBody>
          <a:bodyPr/>
          <a:lstStyle/>
          <a:p>
            <a:r>
              <a:rPr lang="en-US" sz="3600" dirty="0">
                <a:latin typeface="Times New Roman" panose="02020603050405020304" pitchFamily="18" charset="0"/>
                <a:cs typeface="Times New Roman" panose="02020603050405020304" pitchFamily="18" charset="0"/>
              </a:rPr>
              <a:t>Types of non-financial rewards </a:t>
            </a:r>
            <a:endParaRPr lang="en-US" dirty="0"/>
          </a:p>
        </p:txBody>
      </p:sp>
      <p:sp>
        <p:nvSpPr>
          <p:cNvPr id="3" name="Content Placeholder 2">
            <a:extLst>
              <a:ext uri="{FF2B5EF4-FFF2-40B4-BE49-F238E27FC236}">
                <a16:creationId xmlns:a16="http://schemas.microsoft.com/office/drawing/2014/main" id="{9BBE0705-409C-CD32-7D6C-2DB235188FC9}"/>
              </a:ext>
            </a:extLst>
          </p:cNvPr>
          <p:cNvSpPr>
            <a:spLocks noGrp="1"/>
          </p:cNvSpPr>
          <p:nvPr>
            <p:ph sz="half" idx="1"/>
          </p:nvPr>
        </p:nvSpPr>
        <p:spPr>
          <a:xfrm>
            <a:off x="0" y="575186"/>
            <a:ext cx="8598307" cy="6282813"/>
          </a:xfrm>
        </p:spPr>
        <p:txBody>
          <a:bodyPr/>
          <a:lstStyle/>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Use of recreational facilities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individual extrinsic rewards: non-financial recognition, praise, feedback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individual intrinsic rewards: fulfilling work, opportunity to grow</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collective extrinsic rewards: work–life balance policies, employee well-being services, concierge services, voluntary benefits, learning and development and talent management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collective intrinsic rewards: work environment enhancement, work system design.</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1DF13334-F401-3AFE-63BF-75BE0EF07F32}"/>
              </a:ext>
            </a:extLst>
          </p:cNvPr>
          <p:cNvSpPr txBox="1"/>
          <p:nvPr/>
        </p:nvSpPr>
        <p:spPr>
          <a:xfrm>
            <a:off x="8598309" y="3937819"/>
            <a:ext cx="3593689" cy="430887"/>
          </a:xfrm>
          <a:prstGeom prst="rect">
            <a:avLst/>
          </a:prstGeom>
          <a:noFill/>
        </p:spPr>
        <p:txBody>
          <a:bodyPr wrap="square" rtlCol="0">
            <a:spAutoFit/>
          </a:bodyPr>
          <a:lstStyle/>
          <a:p>
            <a:r>
              <a:rPr lang="en-US" sz="1100"/>
              <a:t>https://www.pexels.com/photo/smiling-woman-while-receiving-a-gift-8910379/</a:t>
            </a:r>
            <a:endParaRPr lang="en-US" sz="1100" dirty="0"/>
          </a:p>
        </p:txBody>
      </p:sp>
      <p:pic>
        <p:nvPicPr>
          <p:cNvPr id="2052" name="Picture 4" descr="Free Smiling Woman while Receiving a Gift Stock Photo">
            <a:extLst>
              <a:ext uri="{FF2B5EF4-FFF2-40B4-BE49-F238E27FC236}">
                <a16:creationId xmlns:a16="http://schemas.microsoft.com/office/drawing/2014/main" id="{B14AD60C-E5BF-CBCB-4700-7F0FEBB566A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98308" y="-1"/>
            <a:ext cx="3593691" cy="3937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6809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0299-778C-5F46-80F9-EA46E8DE58AA}"/>
              </a:ext>
            </a:extLst>
          </p:cNvPr>
          <p:cNvSpPr>
            <a:spLocks noGrp="1"/>
          </p:cNvSpPr>
          <p:nvPr>
            <p:ph type="title"/>
          </p:nvPr>
        </p:nvSpPr>
        <p:spPr>
          <a:xfrm>
            <a:off x="0" y="-103238"/>
            <a:ext cx="12192000" cy="619432"/>
          </a:xfrm>
        </p:spPr>
        <p:txBody>
          <a:bodyPr>
            <a:normAutofit fontScale="90000"/>
          </a:bodyPr>
          <a:lstStyle/>
          <a:p>
            <a:pPr algn="ct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FINANCIAL REWARDS</a:t>
            </a:r>
            <a:br>
              <a:rPr lang="en-US" sz="28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DA6B3ADA-8055-4BC6-553E-F029A88C8792}"/>
              </a:ext>
            </a:extLst>
          </p:cNvPr>
          <p:cNvSpPr>
            <a:spLocks noGrp="1"/>
          </p:cNvSpPr>
          <p:nvPr>
            <p:ph idx="1"/>
          </p:nvPr>
        </p:nvSpPr>
        <p:spPr>
          <a:xfrm>
            <a:off x="0" y="516194"/>
            <a:ext cx="12192000" cy="6341806"/>
          </a:xfrm>
        </p:spPr>
        <p:txBody>
          <a:bodyPr/>
          <a:lstStyle/>
          <a:p>
            <a:pPr marL="0" marR="0" indent="0" algn="just">
              <a:lnSpc>
                <a:spcPct val="115000"/>
              </a:lnSpc>
              <a:spcBef>
                <a:spcPts val="0"/>
              </a:spcBef>
              <a:spcAft>
                <a:spcPts val="0"/>
              </a:spcAft>
              <a:buNone/>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Compensation or reward management is concerned with the formulation and implementation of strategies and policies which are to reward people fairly, equitably and consistently in accordance with their value to the organizations and to help the organization to achieve its strategic goals. It deals with the design, implementation and maintenance of reward systems which aim to meet the needs of both the organization and its shareholders.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7105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A272E-A70F-533A-2F64-E375728EEF57}"/>
              </a:ext>
            </a:extLst>
          </p:cNvPr>
          <p:cNvSpPr>
            <a:spLocks noGrp="1"/>
          </p:cNvSpPr>
          <p:nvPr>
            <p:ph type="title"/>
          </p:nvPr>
        </p:nvSpPr>
        <p:spPr>
          <a:xfrm>
            <a:off x="1" y="-117986"/>
            <a:ext cx="12191998" cy="1135626"/>
          </a:xfrm>
        </p:spPr>
        <p:txBody>
          <a:bodyPr>
            <a:normAutofit/>
          </a:bodyPr>
          <a:lstStyle/>
          <a:p>
            <a:r>
              <a:rPr lang="en-US" sz="2800" dirty="0"/>
              <a:t>TYPES OF FINANCIAL REWARDS-DIRECT COMPENSATION</a:t>
            </a:r>
          </a:p>
        </p:txBody>
      </p:sp>
      <p:sp>
        <p:nvSpPr>
          <p:cNvPr id="3" name="Content Placeholder 2">
            <a:extLst>
              <a:ext uri="{FF2B5EF4-FFF2-40B4-BE49-F238E27FC236}">
                <a16:creationId xmlns:a16="http://schemas.microsoft.com/office/drawing/2014/main" id="{D479B278-5085-A0F3-8C28-DBF6AF6DBEB5}"/>
              </a:ext>
            </a:extLst>
          </p:cNvPr>
          <p:cNvSpPr>
            <a:spLocks noGrp="1"/>
          </p:cNvSpPr>
          <p:nvPr>
            <p:ph sz="half" idx="1"/>
          </p:nvPr>
        </p:nvSpPr>
        <p:spPr>
          <a:xfrm>
            <a:off x="0" y="766916"/>
            <a:ext cx="6356554" cy="6091084"/>
          </a:xfrm>
        </p:spPr>
        <p:txBody>
          <a:bodyPr>
            <a:norm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Compensation:</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Direct compensation refers to the monetary benefits offered and provided to employees in return of the services they provide to the organization. The monetary benefits include basic salary, house rent allowance, conveyance, leave travel allowance, medical reimbursements, special allowances, bonus, provident fund/gratuity, etc. </a:t>
            </a:r>
            <a:endParaRPr lang="en-US" sz="2800" dirty="0"/>
          </a:p>
        </p:txBody>
      </p:sp>
      <p:sp>
        <p:nvSpPr>
          <p:cNvPr id="4" name="Content Placeholder 3">
            <a:extLst>
              <a:ext uri="{FF2B5EF4-FFF2-40B4-BE49-F238E27FC236}">
                <a16:creationId xmlns:a16="http://schemas.microsoft.com/office/drawing/2014/main" id="{B5533E9F-DEE3-3C59-0783-59C0A1904378}"/>
              </a:ext>
            </a:extLst>
          </p:cNvPr>
          <p:cNvSpPr>
            <a:spLocks noGrp="1"/>
          </p:cNvSpPr>
          <p:nvPr>
            <p:ph sz="half" idx="2"/>
          </p:nvPr>
        </p:nvSpPr>
        <p:spPr>
          <a:xfrm>
            <a:off x="6356554" y="884903"/>
            <a:ext cx="5835445" cy="5973098"/>
          </a:xfrm>
        </p:spPr>
        <p:txBody>
          <a:bodyPr>
            <a:norm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Medical Reimbursement</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Organizations also look after the health conditions of their employees. The employees are provided with </a:t>
            </a:r>
            <a:r>
              <a:rPr lang="en-US" sz="2800" kern="0" dirty="0" err="1">
                <a:solidFill>
                  <a:srgbClr val="000000"/>
                </a:solidFill>
                <a:effectLst/>
                <a:latin typeface="Times New Roman" panose="02020603050405020304" pitchFamily="18" charset="0"/>
                <a:ea typeface="Times New Roman" panose="02020603050405020304" pitchFamily="18" charset="0"/>
              </a:rPr>
              <a:t>medi</a:t>
            </a:r>
            <a:r>
              <a:rPr lang="en-US" sz="2800" kern="0" dirty="0">
                <a:solidFill>
                  <a:srgbClr val="000000"/>
                </a:solidFill>
                <a:effectLst/>
                <a:latin typeface="Times New Roman" panose="02020603050405020304" pitchFamily="18" charset="0"/>
                <a:ea typeface="Times New Roman" panose="02020603050405020304" pitchFamily="18" charset="0"/>
              </a:rPr>
              <a:t>-claims for them and their family members</a:t>
            </a:r>
            <a:endParaRPr lang="en-US" sz="2800" dirty="0"/>
          </a:p>
        </p:txBody>
      </p:sp>
    </p:spTree>
    <p:extLst>
      <p:ext uri="{BB962C8B-B14F-4D97-AF65-F5344CB8AC3E}">
        <p14:creationId xmlns:p14="http://schemas.microsoft.com/office/powerpoint/2010/main" val="1273458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87403-A215-2B9E-5F94-8BF97D67E78D}"/>
              </a:ext>
            </a:extLst>
          </p:cNvPr>
          <p:cNvSpPr>
            <a:spLocks noGrp="1"/>
          </p:cNvSpPr>
          <p:nvPr>
            <p:ph type="title"/>
          </p:nvPr>
        </p:nvSpPr>
        <p:spPr>
          <a:xfrm>
            <a:off x="0" y="0"/>
            <a:ext cx="12192000" cy="693174"/>
          </a:xfrm>
        </p:spPr>
        <p:txBody>
          <a:bodyPr>
            <a:normAutofit/>
          </a:bodyPr>
          <a:lstStyle/>
          <a:p>
            <a:pPr algn="ctr"/>
            <a:r>
              <a:rPr lang="en-US" sz="2800" dirty="0"/>
              <a:t>DIRECT COMPENSATION</a:t>
            </a:r>
          </a:p>
        </p:txBody>
      </p:sp>
      <p:sp>
        <p:nvSpPr>
          <p:cNvPr id="3" name="Content Placeholder 2">
            <a:extLst>
              <a:ext uri="{FF2B5EF4-FFF2-40B4-BE49-F238E27FC236}">
                <a16:creationId xmlns:a16="http://schemas.microsoft.com/office/drawing/2014/main" id="{2668FC12-8FD5-9003-B553-52C2FD882596}"/>
              </a:ext>
            </a:extLst>
          </p:cNvPr>
          <p:cNvSpPr>
            <a:spLocks noGrp="1"/>
          </p:cNvSpPr>
          <p:nvPr>
            <p:ph sz="half" idx="1"/>
          </p:nvPr>
        </p:nvSpPr>
        <p:spPr>
          <a:xfrm>
            <a:off x="0" y="516194"/>
            <a:ext cx="5442155" cy="6341806"/>
          </a:xfrm>
        </p:spPr>
        <p:txBody>
          <a:bodyPr>
            <a:norm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Special Allowance</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Special Allowance such as overtime, mobile allowance, meals, commissions, travel expenses, reduced interest loans, insurance, club membership</a:t>
            </a:r>
          </a:p>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Bonus</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Bonus is paid to the employees during festive seasons to motivate them and provide them social security</a:t>
            </a:r>
            <a:endParaRPr lang="en-US" sz="2800" dirty="0"/>
          </a:p>
        </p:txBody>
      </p:sp>
      <p:sp>
        <p:nvSpPr>
          <p:cNvPr id="4" name="Content Placeholder 3">
            <a:extLst>
              <a:ext uri="{FF2B5EF4-FFF2-40B4-BE49-F238E27FC236}">
                <a16:creationId xmlns:a16="http://schemas.microsoft.com/office/drawing/2014/main" id="{757A1791-0A4F-9987-0237-5357E98E714B}"/>
              </a:ext>
            </a:extLst>
          </p:cNvPr>
          <p:cNvSpPr>
            <a:spLocks noGrp="1"/>
          </p:cNvSpPr>
          <p:nvPr>
            <p:ph sz="half" idx="2"/>
          </p:nvPr>
        </p:nvSpPr>
        <p:spPr>
          <a:xfrm>
            <a:off x="6096001" y="855406"/>
            <a:ext cx="5968180" cy="6002593"/>
          </a:xfrm>
        </p:spPr>
        <p:txBody>
          <a:bodyPr>
            <a:norm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Leave Travel Allowance</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These allowances are provided to retain the best talent in the organization. </a:t>
            </a:r>
          </a:p>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Conveyance</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Organizations provide cab facilities to their employees. Few organizations also provide vehicles and petrol allowances to their employees to motivate them</a:t>
            </a:r>
            <a:endParaRPr lang="en-US" sz="2800" dirty="0"/>
          </a:p>
        </p:txBody>
      </p:sp>
    </p:spTree>
    <p:extLst>
      <p:ext uri="{BB962C8B-B14F-4D97-AF65-F5344CB8AC3E}">
        <p14:creationId xmlns:p14="http://schemas.microsoft.com/office/powerpoint/2010/main" val="2582672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A037F-3AE5-6DDF-36C0-9CE7EDA484AD}"/>
              </a:ext>
            </a:extLst>
          </p:cNvPr>
          <p:cNvSpPr>
            <a:spLocks noGrp="1"/>
          </p:cNvSpPr>
          <p:nvPr>
            <p:ph type="title"/>
          </p:nvPr>
        </p:nvSpPr>
        <p:spPr>
          <a:xfrm>
            <a:off x="0" y="0"/>
            <a:ext cx="12359148" cy="884903"/>
          </a:xfrm>
        </p:spPr>
        <p:txBody>
          <a:bodyPr>
            <a:normAutofit/>
          </a:bodyPr>
          <a:lstStyle/>
          <a:p>
            <a:pPr algn="ctr"/>
            <a:r>
              <a:rPr lang="en-US" sz="2800" dirty="0"/>
              <a:t>DIRECT COMPENSATION</a:t>
            </a:r>
          </a:p>
        </p:txBody>
      </p:sp>
      <p:sp>
        <p:nvSpPr>
          <p:cNvPr id="3" name="Content Placeholder 2">
            <a:extLst>
              <a:ext uri="{FF2B5EF4-FFF2-40B4-BE49-F238E27FC236}">
                <a16:creationId xmlns:a16="http://schemas.microsoft.com/office/drawing/2014/main" id="{08ECEA25-CD50-EE9C-1F2F-69782E46CC09}"/>
              </a:ext>
            </a:extLst>
          </p:cNvPr>
          <p:cNvSpPr>
            <a:spLocks noGrp="1"/>
          </p:cNvSpPr>
          <p:nvPr>
            <p:ph sz="half" idx="1"/>
          </p:nvPr>
        </p:nvSpPr>
        <p:spPr>
          <a:xfrm>
            <a:off x="103240" y="530941"/>
            <a:ext cx="6164824" cy="6150077"/>
          </a:xfrm>
        </p:spPr>
        <p:txBody>
          <a:bodyPr>
            <a:norm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House Rent Allowance</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Organizations either provide accommodations to its employees who are from different state or country or they provide house rent allowance to its employees</a:t>
            </a:r>
            <a:endParaRPr lang="en-US" sz="2800" dirty="0"/>
          </a:p>
        </p:txBody>
      </p:sp>
      <p:sp>
        <p:nvSpPr>
          <p:cNvPr id="4" name="Content Placeholder 3">
            <a:extLst>
              <a:ext uri="{FF2B5EF4-FFF2-40B4-BE49-F238E27FC236}">
                <a16:creationId xmlns:a16="http://schemas.microsoft.com/office/drawing/2014/main" id="{B16B02A0-144B-26CA-2033-D26A6ECA5732}"/>
              </a:ext>
            </a:extLst>
          </p:cNvPr>
          <p:cNvSpPr>
            <a:spLocks noGrp="1"/>
          </p:cNvSpPr>
          <p:nvPr>
            <p:ph sz="half" idx="2"/>
          </p:nvPr>
        </p:nvSpPr>
        <p:spPr>
          <a:xfrm>
            <a:off x="6268064" y="530942"/>
            <a:ext cx="5923935" cy="6150077"/>
          </a:xfrm>
        </p:spPr>
        <p:txBody>
          <a:bodyPr>
            <a:normAutofit/>
          </a:bodyPr>
          <a:lstStyle/>
          <a:p>
            <a:pPr algn="just"/>
            <a:r>
              <a:rPr lang="en-US" sz="2800" b="1" i="0" kern="0" dirty="0">
                <a:solidFill>
                  <a:srgbClr val="000000"/>
                </a:solidFill>
                <a:effectLst/>
                <a:latin typeface="Times New Roman" panose="02020603050405020304" pitchFamily="18" charset="0"/>
                <a:ea typeface="Calibri" panose="020F0502020204030204" pitchFamily="34" charset="0"/>
              </a:rPr>
              <a:t>Basic Salary:  </a:t>
            </a:r>
            <a:r>
              <a:rPr lang="en-US" sz="2800" b="0" i="0" kern="0" dirty="0">
                <a:solidFill>
                  <a:srgbClr val="000000"/>
                </a:solidFill>
                <a:effectLst/>
                <a:latin typeface="Times New Roman" panose="02020603050405020304" pitchFamily="18" charset="0"/>
                <a:ea typeface="Calibri" panose="020F0502020204030204" pitchFamily="34" charset="0"/>
              </a:rPr>
              <a:t>Salary is the amount received by the employee in lieu of the work done by him/her for a certain period say a day, a week, a month, </a:t>
            </a:r>
            <a:r>
              <a:rPr lang="en-US" sz="2800" b="0" i="0" kern="0" dirty="0" err="1">
                <a:solidFill>
                  <a:srgbClr val="000000"/>
                </a:solidFill>
                <a:effectLst/>
                <a:latin typeface="Times New Roman" panose="02020603050405020304" pitchFamily="18" charset="0"/>
                <a:ea typeface="Calibri" panose="020F0502020204030204" pitchFamily="34" charset="0"/>
              </a:rPr>
              <a:t>etc</a:t>
            </a:r>
            <a:endParaRPr lang="en-US" sz="2800" dirty="0"/>
          </a:p>
        </p:txBody>
      </p:sp>
    </p:spTree>
    <p:extLst>
      <p:ext uri="{BB962C8B-B14F-4D97-AF65-F5344CB8AC3E}">
        <p14:creationId xmlns:p14="http://schemas.microsoft.com/office/powerpoint/2010/main" val="2241660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E873C-2259-5950-1F64-B9D3E93CD76B}"/>
              </a:ext>
            </a:extLst>
          </p:cNvPr>
          <p:cNvSpPr>
            <a:spLocks noGrp="1"/>
          </p:cNvSpPr>
          <p:nvPr>
            <p:ph type="title"/>
          </p:nvPr>
        </p:nvSpPr>
        <p:spPr>
          <a:xfrm>
            <a:off x="0" y="0"/>
            <a:ext cx="12192000" cy="816638"/>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Indirect Compensation</a:t>
            </a:r>
            <a:endParaRPr lang="en-US" sz="2800" dirty="0"/>
          </a:p>
        </p:txBody>
      </p:sp>
      <p:sp>
        <p:nvSpPr>
          <p:cNvPr id="3" name="Content Placeholder 2">
            <a:extLst>
              <a:ext uri="{FF2B5EF4-FFF2-40B4-BE49-F238E27FC236}">
                <a16:creationId xmlns:a16="http://schemas.microsoft.com/office/drawing/2014/main" id="{300A87DC-B32E-C215-E9CC-3BA25B3C6E40}"/>
              </a:ext>
            </a:extLst>
          </p:cNvPr>
          <p:cNvSpPr>
            <a:spLocks noGrp="1"/>
          </p:cNvSpPr>
          <p:nvPr>
            <p:ph sz="half" idx="1"/>
          </p:nvPr>
        </p:nvSpPr>
        <p:spPr>
          <a:xfrm>
            <a:off x="1" y="816638"/>
            <a:ext cx="6096000" cy="6041362"/>
          </a:xfrm>
        </p:spPr>
        <p:txBody>
          <a:bodyPr>
            <a:normAutofit/>
          </a:bodyPr>
          <a:lstStyle/>
          <a:p>
            <a:pPr algn="just"/>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Indirect compensation refers to non-monetary benefits offered and provided to employees in lieu of the services provided by them to the organization. They include Leave Policy, Overtime Policy, Hospitalization, Insurance, Leave Travel Assistance Limits, Retirement Benefits, Holiday Homes and flexible timings.</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373E68E7-8A0A-19A4-A7F3-0B992E5C7F51}"/>
              </a:ext>
            </a:extLst>
          </p:cNvPr>
          <p:cNvSpPr>
            <a:spLocks noGrp="1"/>
          </p:cNvSpPr>
          <p:nvPr>
            <p:ph sz="half" idx="2"/>
          </p:nvPr>
        </p:nvSpPr>
        <p:spPr>
          <a:xfrm>
            <a:off x="6096000" y="816638"/>
            <a:ext cx="6096000" cy="6041362"/>
          </a:xfrm>
        </p:spPr>
        <p:txBody>
          <a:bodyPr>
            <a:normAutofit/>
          </a:bodyPr>
          <a:lstStyle/>
          <a:p>
            <a:r>
              <a:rPr lang="en-US" sz="2800" b="1" i="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Overtime Policy </a:t>
            </a:r>
            <a:r>
              <a:rPr lang="en-US" sz="2800" b="0" i="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Employees should be provided with the adequate allowances and facilities during their overtime, if they happened to do so, such as transport facilities, overtime pay etc.</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17493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35606-4E0C-7934-3308-A6AA80EB9433}"/>
              </a:ext>
            </a:extLst>
          </p:cNvPr>
          <p:cNvSpPr>
            <a:spLocks noGrp="1"/>
          </p:cNvSpPr>
          <p:nvPr>
            <p:ph type="title"/>
          </p:nvPr>
        </p:nvSpPr>
        <p:spPr>
          <a:xfrm>
            <a:off x="0" y="0"/>
            <a:ext cx="12192000" cy="816638"/>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Indirect Compensation</a:t>
            </a:r>
            <a:endParaRPr lang="en-US" sz="2800" dirty="0"/>
          </a:p>
        </p:txBody>
      </p:sp>
      <p:sp>
        <p:nvSpPr>
          <p:cNvPr id="3" name="Content Placeholder 2">
            <a:extLst>
              <a:ext uri="{FF2B5EF4-FFF2-40B4-BE49-F238E27FC236}">
                <a16:creationId xmlns:a16="http://schemas.microsoft.com/office/drawing/2014/main" id="{7640FA04-73E5-6FEC-B4BA-D3ABC7983E3C}"/>
              </a:ext>
            </a:extLst>
          </p:cNvPr>
          <p:cNvSpPr>
            <a:spLocks noGrp="1"/>
          </p:cNvSpPr>
          <p:nvPr>
            <p:ph sz="half" idx="1"/>
          </p:nvPr>
        </p:nvSpPr>
        <p:spPr>
          <a:xfrm>
            <a:off x="0" y="816638"/>
            <a:ext cx="4861369" cy="5938123"/>
          </a:xfrm>
        </p:spPr>
        <p:txBody>
          <a:bodyPr>
            <a:normAutofit fontScale="92500" lnSpcReduction="10000"/>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Retirement Benefits</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Organizations provide pension plans and other benefits for their employees which benefits them after they retire from the organization at the prescribed age.</a:t>
            </a:r>
          </a:p>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Holiday Homes</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Organizations provide holiday homes and guest house for their employees at different locations. These holiday homes are usually located at the hill station and other most wanted holiday spots.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405A772-70D0-65D8-06CB-CED170E1DAA0}"/>
              </a:ext>
            </a:extLst>
          </p:cNvPr>
          <p:cNvSpPr>
            <a:spLocks noGrp="1"/>
          </p:cNvSpPr>
          <p:nvPr>
            <p:ph sz="half" idx="2"/>
          </p:nvPr>
        </p:nvSpPr>
        <p:spPr>
          <a:xfrm>
            <a:off x="5089970" y="695912"/>
            <a:ext cx="7102030" cy="6058849"/>
          </a:xfrm>
        </p:spPr>
        <p:txBody>
          <a:bodyPr>
            <a:normAutofit fontScale="92500" lnSpcReduction="10000"/>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Flexible Timings</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Organizations provide flexible timings to the employees who cannot come to work during normal shifts due to their personal problems and valid reasons.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Leave policy</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It is the right of the employee to get adequate number of leave while working with the organization. The organizations provides paid leaves like casual leaves, medical leaves (sick leaves) and maternity leaves, statutory pay </a:t>
            </a:r>
            <a:r>
              <a:rPr lang="en-US" sz="2800" kern="0" dirty="0" err="1">
                <a:solidFill>
                  <a:srgbClr val="000000"/>
                </a:solidFill>
                <a:effectLst/>
                <a:latin typeface="Times New Roman" panose="02020603050405020304" pitchFamily="18" charset="0"/>
                <a:ea typeface="Times New Roman" panose="02020603050405020304" pitchFamily="18" charset="0"/>
              </a:rPr>
              <a:t>etc</a:t>
            </a:r>
            <a:endParaRPr lang="en-US" sz="2800" dirty="0"/>
          </a:p>
        </p:txBody>
      </p:sp>
    </p:spTree>
    <p:extLst>
      <p:ext uri="{BB962C8B-B14F-4D97-AF65-F5344CB8AC3E}">
        <p14:creationId xmlns:p14="http://schemas.microsoft.com/office/powerpoint/2010/main" val="485698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29DA5-A788-522D-C0E8-5E315AB34F4D}"/>
              </a:ext>
            </a:extLst>
          </p:cNvPr>
          <p:cNvSpPr>
            <a:spLocks noGrp="1"/>
          </p:cNvSpPr>
          <p:nvPr>
            <p:ph type="title"/>
          </p:nvPr>
        </p:nvSpPr>
        <p:spPr>
          <a:xfrm>
            <a:off x="0" y="1"/>
            <a:ext cx="12192000" cy="825910"/>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Indirect Compensation</a:t>
            </a:r>
            <a:endParaRPr lang="en-US" sz="2800" dirty="0"/>
          </a:p>
        </p:txBody>
      </p:sp>
      <p:sp>
        <p:nvSpPr>
          <p:cNvPr id="3" name="Content Placeholder 2">
            <a:extLst>
              <a:ext uri="{FF2B5EF4-FFF2-40B4-BE49-F238E27FC236}">
                <a16:creationId xmlns:a16="http://schemas.microsoft.com/office/drawing/2014/main" id="{DEAEA2FC-C0FA-9912-D542-672F1D64B47C}"/>
              </a:ext>
            </a:extLst>
          </p:cNvPr>
          <p:cNvSpPr>
            <a:spLocks noGrp="1"/>
          </p:cNvSpPr>
          <p:nvPr>
            <p:ph sz="half" idx="1"/>
          </p:nvPr>
        </p:nvSpPr>
        <p:spPr>
          <a:xfrm>
            <a:off x="0" y="825912"/>
            <a:ext cx="4861369" cy="6032088"/>
          </a:xfrm>
        </p:spPr>
        <p:txBody>
          <a:bodyPr>
            <a:noAutofit/>
          </a:bodyPr>
          <a:lstStyle/>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Hospitalization</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employees should be provided with the adequate allowances to get their regular check-ups, say at an interval of one year. Even their dependents should be eligible for the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-claims that provide them emotional and social security</a:t>
            </a:r>
          </a:p>
          <a:p>
            <a:pPr marL="0" marR="0" algn="just">
              <a:lnSpc>
                <a:spcPct val="115000"/>
              </a:lnSpc>
              <a:spcBef>
                <a:spcPts val="0"/>
              </a:spcBef>
              <a:spcAft>
                <a:spcPts val="0"/>
              </a:spcAft>
            </a:pP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Organizations also provide accidental insurance and life insurance for employees. This gives them the emotional security and they feel themselves valued in the organization</a:t>
            </a:r>
            <a:endParaRPr lang="en-US" sz="2800" dirty="0"/>
          </a:p>
        </p:txBody>
      </p:sp>
      <p:sp>
        <p:nvSpPr>
          <p:cNvPr id="4" name="Content Placeholder 3">
            <a:extLst>
              <a:ext uri="{FF2B5EF4-FFF2-40B4-BE49-F238E27FC236}">
                <a16:creationId xmlns:a16="http://schemas.microsoft.com/office/drawing/2014/main" id="{C974A753-8490-74BC-B834-92782DF98461}"/>
              </a:ext>
            </a:extLst>
          </p:cNvPr>
          <p:cNvSpPr>
            <a:spLocks noGrp="1"/>
          </p:cNvSpPr>
          <p:nvPr>
            <p:ph sz="half" idx="2"/>
          </p:nvPr>
        </p:nvSpPr>
        <p:spPr>
          <a:xfrm>
            <a:off x="6209071" y="825911"/>
            <a:ext cx="5982928" cy="6032087"/>
          </a:xfrm>
        </p:spPr>
        <p:txBody>
          <a:bodyPr>
            <a:normAutofit/>
          </a:bodyPr>
          <a:lstStyle/>
          <a:p>
            <a:pPr marL="0" marR="0" algn="just">
              <a:lnSpc>
                <a:spcPct val="115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Leave Travel</a:t>
            </a:r>
            <a:r>
              <a:rPr lang="en-US" sz="2800" b="1" dirty="0">
                <a:latin typeface="Calibri" panose="020F050202020403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 employees are provided with the leaves and travel allowances to go for holiday with their families. Some organizations arrange a tour for the employees of the organization. This is usually done to make employees stress free</a:t>
            </a:r>
            <a:endParaRPr lang="en-US" sz="2800" dirty="0"/>
          </a:p>
        </p:txBody>
      </p:sp>
    </p:spTree>
    <p:extLst>
      <p:ext uri="{BB962C8B-B14F-4D97-AF65-F5344CB8AC3E}">
        <p14:creationId xmlns:p14="http://schemas.microsoft.com/office/powerpoint/2010/main" val="2444934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0B454-7A6B-8222-FDE9-9FA6AF909071}"/>
              </a:ext>
            </a:extLst>
          </p:cNvPr>
          <p:cNvSpPr>
            <a:spLocks noGrp="1"/>
          </p:cNvSpPr>
          <p:nvPr>
            <p:ph type="title"/>
          </p:nvPr>
        </p:nvSpPr>
        <p:spPr>
          <a:xfrm>
            <a:off x="0" y="0"/>
            <a:ext cx="12192000" cy="988142"/>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MOTIVATION</a:t>
            </a:r>
            <a:br>
              <a:rPr lang="en-US" sz="28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85E6B26-7003-57F1-EBE0-88CEE56A699D}"/>
              </a:ext>
            </a:extLst>
          </p:cNvPr>
          <p:cNvSpPr>
            <a:spLocks noGrp="1"/>
          </p:cNvSpPr>
          <p:nvPr>
            <p:ph idx="1"/>
          </p:nvPr>
        </p:nvSpPr>
        <p:spPr>
          <a:xfrm>
            <a:off x="0" y="825910"/>
            <a:ext cx="12192000" cy="6032089"/>
          </a:xfrm>
        </p:spPr>
        <p:txBody>
          <a:bodyPr/>
          <a:lstStyle/>
          <a:p>
            <a:pPr algn="just"/>
            <a:r>
              <a:rPr lang="en-US" sz="2800" b="1" i="0" kern="0" dirty="0">
                <a:solidFill>
                  <a:srgbClr val="000000"/>
                </a:solidFill>
                <a:effectLst/>
                <a:latin typeface="Times New Roman" panose="02020603050405020304" pitchFamily="18" charset="0"/>
                <a:ea typeface="Calibri" panose="020F0502020204030204" pitchFamily="34" charset="0"/>
              </a:rPr>
              <a:t>The term motivation is of Latin origin, it means move, moving. </a:t>
            </a:r>
          </a:p>
          <a:p>
            <a:pPr algn="just"/>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Motivation </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can be defined from a psychological standpoint as </a:t>
            </a: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internal state of consciousness compelling 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certain, defined </a:t>
            </a:r>
            <a:r>
              <a:rPr lang="en-US" sz="28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term‘ motivation’ is derived from the word ‘motive’. ‘Motivation’ is the process of inspiring people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inorder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to intensify their desire and willingness for executing their duties effectively and for co-operating to achieve the common objectives of an enterprise. In other words, it means to induce, instigate ,incite or prompt someone to a particular course of action forgetting  the results expected from him.</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345883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2F20B-2431-38C0-EA02-EE413EFE272E}"/>
              </a:ext>
            </a:extLst>
          </p:cNvPr>
          <p:cNvSpPr>
            <a:spLocks noGrp="1"/>
          </p:cNvSpPr>
          <p:nvPr>
            <p:ph type="title"/>
          </p:nvPr>
        </p:nvSpPr>
        <p:spPr>
          <a:xfrm>
            <a:off x="0" y="0"/>
            <a:ext cx="12192000" cy="816638"/>
          </a:xfrm>
        </p:spPr>
        <p:txBody>
          <a:bodyPr>
            <a:normAutofit fontScale="90000"/>
          </a:bodyPr>
          <a:lstStyle/>
          <a:p>
            <a:pPr algn="ctr"/>
            <a:r>
              <a:rPr lang="en-US" sz="3100" b="1" dirty="0">
                <a:effectLst/>
                <a:latin typeface="Times New Roman" panose="02020603050405020304" pitchFamily="18" charset="0"/>
                <a:ea typeface="Calibri" panose="020F0502020204030204" pitchFamily="34" charset="0"/>
                <a:cs typeface="Times New Roman" panose="02020603050405020304" pitchFamily="18" charset="0"/>
              </a:rPr>
              <a:t>Characteristics of Motivation</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12763A2-030C-254B-FDD4-147009BD2964}"/>
              </a:ext>
            </a:extLst>
          </p:cNvPr>
          <p:cNvSpPr>
            <a:spLocks noGrp="1"/>
          </p:cNvSpPr>
          <p:nvPr>
            <p:ph sz="half" idx="1"/>
          </p:nvPr>
        </p:nvSpPr>
        <p:spPr>
          <a:xfrm>
            <a:off x="-1" y="816638"/>
            <a:ext cx="7492179" cy="6041362"/>
          </a:xfrm>
        </p:spPr>
        <p:txBody>
          <a:bodyPr>
            <a:noAutofit/>
          </a:bodyPr>
          <a:lstStyle/>
          <a:p>
            <a:r>
              <a:rPr lang="en-US" sz="2800" b="1" kern="0" dirty="0">
                <a:effectLst/>
                <a:latin typeface="Times New Roman" panose="02020603050405020304" pitchFamily="18" charset="0"/>
                <a:ea typeface="Calibri" panose="020F0502020204030204" pitchFamily="34" charset="0"/>
              </a:rPr>
              <a:t>Human Aspect</a:t>
            </a:r>
            <a:r>
              <a:rPr lang="en-US" sz="2800" kern="0" dirty="0">
                <a:effectLst/>
                <a:latin typeface="Times New Roman" panose="02020603050405020304" pitchFamily="18" charset="0"/>
                <a:ea typeface="Calibri" panose="020F0502020204030204" pitchFamily="34" charset="0"/>
              </a:rPr>
              <a:t>-Motivation is concerned exclusively with the human side of an enterprise. It means a process of stimulating human beings to make action forgetting desired results. It creates will to work in the individuals</a:t>
            </a:r>
          </a:p>
          <a:p>
            <a:r>
              <a:rPr lang="en-US" sz="2800" b="1" kern="0" dirty="0">
                <a:effectLst/>
                <a:latin typeface="Times New Roman" panose="02020603050405020304" pitchFamily="18" charset="0"/>
                <a:ea typeface="Calibri" panose="020F0502020204030204" pitchFamily="34" charset="0"/>
              </a:rPr>
              <a:t>Psychological Concept</a:t>
            </a:r>
            <a:r>
              <a:rPr lang="en-US" sz="2800" kern="0" dirty="0">
                <a:effectLst/>
                <a:latin typeface="Times New Roman" panose="02020603050405020304" pitchFamily="18" charset="0"/>
                <a:ea typeface="Calibri" panose="020F0502020204030204" pitchFamily="34" charset="0"/>
              </a:rPr>
              <a:t>-Motivation is psychological concept which generates feelings of certain needs within an individual. Human needs are nothing but feelings in the mind of a person that lacks certain things. Such internal feelings affect the </a:t>
            </a:r>
            <a:r>
              <a:rPr lang="en-US" sz="2800" kern="0" dirty="0" err="1">
                <a:effectLst/>
                <a:latin typeface="Times New Roman" panose="02020603050405020304" pitchFamily="18" charset="0"/>
                <a:ea typeface="Calibri" panose="020F0502020204030204" pitchFamily="34" charset="0"/>
              </a:rPr>
              <a:t>behaviour</a:t>
            </a:r>
            <a:r>
              <a:rPr lang="en-US" sz="2800" kern="0" dirty="0">
                <a:effectLst/>
                <a:latin typeface="Times New Roman" panose="02020603050405020304" pitchFamily="18" charset="0"/>
                <a:ea typeface="Calibri" panose="020F0502020204030204" pitchFamily="34" charset="0"/>
              </a:rPr>
              <a:t> of the person. The workers, even with extraordinary abilities, will not be able to perform as desired unless they are effectively motivated</a:t>
            </a:r>
            <a:endParaRPr lang="en-US" sz="2800" dirty="0"/>
          </a:p>
        </p:txBody>
      </p:sp>
      <p:sp>
        <p:nvSpPr>
          <p:cNvPr id="4" name="Content Placeholder 3">
            <a:extLst>
              <a:ext uri="{FF2B5EF4-FFF2-40B4-BE49-F238E27FC236}">
                <a16:creationId xmlns:a16="http://schemas.microsoft.com/office/drawing/2014/main" id="{2231FBFF-1EA7-E25E-CD48-F462E7C99557}"/>
              </a:ext>
            </a:extLst>
          </p:cNvPr>
          <p:cNvSpPr>
            <a:spLocks noGrp="1"/>
          </p:cNvSpPr>
          <p:nvPr>
            <p:ph sz="half" idx="2"/>
          </p:nvPr>
        </p:nvSpPr>
        <p:spPr>
          <a:xfrm>
            <a:off x="7492180" y="816639"/>
            <a:ext cx="4699819" cy="6041362"/>
          </a:xfrm>
        </p:spPr>
        <p:txBody>
          <a:bodyPr>
            <a:normAutofit/>
          </a:bodyPr>
          <a:lstStyle/>
          <a:p>
            <a:pPr algn="just"/>
            <a:r>
              <a:rPr lang="en-US" sz="2800" b="1" kern="0" dirty="0">
                <a:effectLst/>
                <a:latin typeface="Times New Roman" panose="02020603050405020304" pitchFamily="18" charset="0"/>
                <a:ea typeface="Calibri" panose="020F0502020204030204" pitchFamily="34" charset="0"/>
              </a:rPr>
              <a:t>Need-Satisfying Activity</a:t>
            </a:r>
            <a:r>
              <a:rPr lang="en-US" sz="2800" kern="0" dirty="0">
                <a:effectLst/>
                <a:latin typeface="Times New Roman" panose="02020603050405020304" pitchFamily="18" charset="0"/>
                <a:ea typeface="Calibri" panose="020F0502020204030204" pitchFamily="34" charset="0"/>
              </a:rPr>
              <a:t> -Motivation is related to satisfying human needs. It can be effective only upon an accurate analysis of the workers’ needs for the satisfaction of which they can be induced to work in the desired manner</a:t>
            </a:r>
            <a:endParaRPr lang="en-US" sz="2800" dirty="0"/>
          </a:p>
        </p:txBody>
      </p:sp>
    </p:spTree>
    <p:extLst>
      <p:ext uri="{BB962C8B-B14F-4D97-AF65-F5344CB8AC3E}">
        <p14:creationId xmlns:p14="http://schemas.microsoft.com/office/powerpoint/2010/main" val="3340508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B7852-A8EB-9A2C-E0A7-3E5098B3B126}"/>
              </a:ext>
            </a:extLst>
          </p:cNvPr>
          <p:cNvSpPr>
            <a:spLocks noGrp="1"/>
          </p:cNvSpPr>
          <p:nvPr>
            <p:ph type="title"/>
          </p:nvPr>
        </p:nvSpPr>
        <p:spPr>
          <a:xfrm>
            <a:off x="0" y="0"/>
            <a:ext cx="12192000" cy="816638"/>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Characteristics of Motivation</a:t>
            </a:r>
            <a:endParaRPr lang="en-US" sz="2800" dirty="0"/>
          </a:p>
        </p:txBody>
      </p:sp>
      <p:sp>
        <p:nvSpPr>
          <p:cNvPr id="3" name="Content Placeholder 2">
            <a:extLst>
              <a:ext uri="{FF2B5EF4-FFF2-40B4-BE49-F238E27FC236}">
                <a16:creationId xmlns:a16="http://schemas.microsoft.com/office/drawing/2014/main" id="{B2637BF0-91CA-A36A-6C0C-D6D99E5910A4}"/>
              </a:ext>
            </a:extLst>
          </p:cNvPr>
          <p:cNvSpPr>
            <a:spLocks noGrp="1"/>
          </p:cNvSpPr>
          <p:nvPr>
            <p:ph sz="half" idx="1"/>
          </p:nvPr>
        </p:nvSpPr>
        <p:spPr>
          <a:xfrm>
            <a:off x="0" y="693174"/>
            <a:ext cx="5737123" cy="6341807"/>
          </a:xfrm>
        </p:spPr>
        <p:txBody>
          <a:bodyPr>
            <a:normAutofit/>
          </a:bodyPr>
          <a:lstStyle/>
          <a:p>
            <a:pPr algn="just"/>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Motivation is Total not Part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worker cannot be motivated in parts. Each individual in the organization is a self-contained and in separable unit and all his needs are inter-related. These affect his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behaviour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indifferent ways. To be successful, motivation must take a worker as an indivisible unit and seek to appeal to all his urges and aspirations.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BF396BB-4597-2613-1F2F-F6103DE4E683}"/>
              </a:ext>
            </a:extLst>
          </p:cNvPr>
          <p:cNvSpPr>
            <a:spLocks noGrp="1"/>
          </p:cNvSpPr>
          <p:nvPr>
            <p:ph sz="half" idx="2"/>
          </p:nvPr>
        </p:nvSpPr>
        <p:spPr>
          <a:xfrm>
            <a:off x="6096000" y="516194"/>
            <a:ext cx="6096000" cy="6341807"/>
          </a:xfrm>
        </p:spPr>
        <p:txBody>
          <a:bodyPr>
            <a:normAutofit/>
          </a:bodyPr>
          <a:lstStyle/>
          <a:p>
            <a:pPr algn="just"/>
            <a:r>
              <a:rPr lang="en-US" sz="2800" b="1" kern="0" dirty="0">
                <a:effectLst/>
                <a:latin typeface="Times New Roman" panose="02020603050405020304" pitchFamily="18" charset="0"/>
                <a:ea typeface="Calibri" panose="020F0502020204030204" pitchFamily="34" charset="0"/>
              </a:rPr>
              <a:t>Constant Process</a:t>
            </a:r>
            <a:r>
              <a:rPr lang="en-US" sz="2800" kern="0" dirty="0">
                <a:effectLst/>
                <a:latin typeface="Times New Roman" panose="02020603050405020304" pitchFamily="18" charset="0"/>
                <a:ea typeface="Calibri" panose="020F0502020204030204" pitchFamily="34" charset="0"/>
              </a:rPr>
              <a:t>- Human needs are infinite. As very aptly put by Abraham </a:t>
            </a:r>
            <a:r>
              <a:rPr lang="en-US" sz="2800" kern="0" dirty="0" err="1">
                <a:effectLst/>
                <a:latin typeface="Times New Roman" panose="02020603050405020304" pitchFamily="18" charset="0"/>
                <a:ea typeface="Calibri" panose="020F0502020204030204" pitchFamily="34" charset="0"/>
              </a:rPr>
              <a:t>H.Maslow</a:t>
            </a:r>
            <a:r>
              <a:rPr lang="en-US" sz="2800" kern="0" dirty="0">
                <a:effectLst/>
                <a:latin typeface="Times New Roman" panose="02020603050405020304" pitchFamily="18" charset="0"/>
                <a:ea typeface="Calibri" panose="020F0502020204030204" pitchFamily="34" charset="0"/>
              </a:rPr>
              <a:t>, “Man is a wanting animal—as soon as one of his needs is satisfied, another appears in its place. This process is unending…”This means motivation cannot be a time-bound process. It is continuous</a:t>
            </a:r>
            <a:endParaRPr lang="en-US" sz="2800" dirty="0"/>
          </a:p>
        </p:txBody>
      </p:sp>
    </p:spTree>
    <p:extLst>
      <p:ext uri="{BB962C8B-B14F-4D97-AF65-F5344CB8AC3E}">
        <p14:creationId xmlns:p14="http://schemas.microsoft.com/office/powerpoint/2010/main" val="3334214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1D504-342B-28C2-07CC-EB49060C1BA1}"/>
              </a:ext>
            </a:extLst>
          </p:cNvPr>
          <p:cNvSpPr>
            <a:spLocks noGrp="1"/>
          </p:cNvSpPr>
          <p:nvPr>
            <p:ph type="title"/>
          </p:nvPr>
        </p:nvSpPr>
        <p:spPr>
          <a:xfrm>
            <a:off x="0" y="0"/>
            <a:ext cx="12192000" cy="958645"/>
          </a:xfrm>
        </p:spPr>
        <p:txBody>
          <a:bodyPr>
            <a:normAutofit fontScale="90000"/>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Importance of Motivation</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4189266-0BE5-C867-266A-BFAD0C37D9BF}"/>
              </a:ext>
            </a:extLst>
          </p:cNvPr>
          <p:cNvSpPr>
            <a:spLocks noGrp="1"/>
          </p:cNvSpPr>
          <p:nvPr>
            <p:ph idx="1"/>
          </p:nvPr>
        </p:nvSpPr>
        <p:spPr>
          <a:xfrm>
            <a:off x="0" y="958645"/>
            <a:ext cx="12192000" cy="5899355"/>
          </a:xfrm>
        </p:spPr>
        <p:txBody>
          <a:bodyPr>
            <a:normAutofit/>
          </a:bodyPr>
          <a:lstStyle/>
          <a:p>
            <a:pPr algn="just"/>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Combining ‘Will to work’ with ‘Capacity for work’</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will to work differs from the capacity for work . A man may have the capacity for doing a work having physical strength, technical skill, sufficient intelligence and mental alertness; but he may not have the mentality to apply them in full to his work. Motivation removes this psychological barrier and combines the will to work with the capacity for work of the workers.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800" b="1" kern="0" dirty="0">
                <a:effectLst/>
                <a:latin typeface="Times New Roman" panose="02020603050405020304" pitchFamily="18" charset="0"/>
                <a:ea typeface="Calibri" panose="020F0502020204030204" pitchFamily="34" charset="0"/>
              </a:rPr>
              <a:t>Securing Full Support and Energy of the </a:t>
            </a:r>
            <a:r>
              <a:rPr lang="en-US" sz="2800" kern="0" dirty="0">
                <a:effectLst/>
                <a:latin typeface="Times New Roman" panose="02020603050405020304" pitchFamily="18" charset="0"/>
                <a:ea typeface="Calibri" panose="020F0502020204030204" pitchFamily="34" charset="0"/>
              </a:rPr>
              <a:t>“ You can buy a man’s time, you can buy a man’s physical presence at a given place ,but you cannot buy his enthusiasm, initiative or loyalty and his capacity, will and energy without motivation</a:t>
            </a:r>
            <a:endParaRPr lang="en-US" sz="2800" dirty="0"/>
          </a:p>
        </p:txBody>
      </p:sp>
    </p:spTree>
    <p:extLst>
      <p:ext uri="{BB962C8B-B14F-4D97-AF65-F5344CB8AC3E}">
        <p14:creationId xmlns:p14="http://schemas.microsoft.com/office/powerpoint/2010/main" val="18000443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399A9-AEED-750F-85C7-415175215746}"/>
              </a:ext>
            </a:extLst>
          </p:cNvPr>
          <p:cNvSpPr>
            <a:spLocks noGrp="1"/>
          </p:cNvSpPr>
          <p:nvPr>
            <p:ph type="title"/>
          </p:nvPr>
        </p:nvSpPr>
        <p:spPr>
          <a:xfrm>
            <a:off x="1" y="0"/>
            <a:ext cx="12078928" cy="648929"/>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Importance of Motivation</a:t>
            </a:r>
            <a:endParaRPr lang="en-US" sz="2800" dirty="0"/>
          </a:p>
        </p:txBody>
      </p:sp>
      <p:sp>
        <p:nvSpPr>
          <p:cNvPr id="3" name="Content Placeholder 2">
            <a:extLst>
              <a:ext uri="{FF2B5EF4-FFF2-40B4-BE49-F238E27FC236}">
                <a16:creationId xmlns:a16="http://schemas.microsoft.com/office/drawing/2014/main" id="{4D3E8CDC-E708-1FF8-5A28-3A5212F088D3}"/>
              </a:ext>
            </a:extLst>
          </p:cNvPr>
          <p:cNvSpPr>
            <a:spLocks noGrp="1"/>
          </p:cNvSpPr>
          <p:nvPr>
            <p:ph idx="1"/>
          </p:nvPr>
        </p:nvSpPr>
        <p:spPr>
          <a:xfrm>
            <a:off x="1" y="501445"/>
            <a:ext cx="12078928" cy="6356555"/>
          </a:xfrm>
        </p:spPr>
        <p:txBody>
          <a:bodyPr>
            <a:normAutofit/>
          </a:bodyPr>
          <a:lstStyle/>
          <a:p>
            <a:pPr algn="just"/>
            <a:r>
              <a:rPr lang="en-US" sz="2800" b="1" kern="0" dirty="0">
                <a:effectLst/>
                <a:latin typeface="Times New Roman" panose="02020603050405020304" pitchFamily="18" charset="0"/>
                <a:ea typeface="Calibri" panose="020F0502020204030204" pitchFamily="34" charset="0"/>
              </a:rPr>
              <a:t>Understanding the Employees ’Needs</a:t>
            </a:r>
            <a:r>
              <a:rPr lang="en-US" sz="2800" kern="0" dirty="0">
                <a:effectLst/>
                <a:latin typeface="Times New Roman" panose="02020603050405020304" pitchFamily="18" charset="0"/>
                <a:ea typeface="Calibri" panose="020F0502020204030204" pitchFamily="34" charset="0"/>
              </a:rPr>
              <a:t>-Motivation makes the managers understand and </a:t>
            </a:r>
            <a:r>
              <a:rPr lang="en-US" sz="2800" kern="0" dirty="0" err="1">
                <a:effectLst/>
                <a:latin typeface="Times New Roman" panose="02020603050405020304" pitchFamily="18" charset="0"/>
                <a:ea typeface="Calibri" panose="020F0502020204030204" pitchFamily="34" charset="0"/>
              </a:rPr>
              <a:t>realise</a:t>
            </a:r>
            <a:r>
              <a:rPr lang="en-US" sz="2800" kern="0" dirty="0">
                <a:effectLst/>
                <a:latin typeface="Times New Roman" panose="02020603050405020304" pitchFamily="18" charset="0"/>
                <a:ea typeface="Calibri" panose="020F0502020204030204" pitchFamily="34" charset="0"/>
              </a:rPr>
              <a:t> the needs to the employees and gives satisfaction to them accordingly</a:t>
            </a:r>
          </a:p>
          <a:p>
            <a:pPr algn="just"/>
            <a:r>
              <a:rPr lang="en-US" sz="2800" b="1" kern="0" dirty="0">
                <a:effectLst/>
                <a:latin typeface="Times New Roman" panose="02020603050405020304" pitchFamily="18" charset="0"/>
                <a:ea typeface="Calibri" panose="020F0502020204030204" pitchFamily="34" charset="0"/>
              </a:rPr>
              <a:t>Maximum Utilization of the </a:t>
            </a:r>
            <a:r>
              <a:rPr lang="en-US" sz="2800" b="1" kern="0" dirty="0" err="1">
                <a:effectLst/>
                <a:latin typeface="Times New Roman" panose="02020603050405020304" pitchFamily="18" charset="0"/>
                <a:ea typeface="Calibri" panose="020F0502020204030204" pitchFamily="34" charset="0"/>
              </a:rPr>
              <a:t>eResources</a:t>
            </a:r>
            <a:r>
              <a:rPr lang="en-US" sz="2800" kern="0" dirty="0">
                <a:effectLst/>
                <a:latin typeface="Times New Roman" panose="02020603050405020304" pitchFamily="18" charset="0"/>
                <a:ea typeface="Calibri" panose="020F0502020204030204" pitchFamily="34" charset="0"/>
              </a:rPr>
              <a:t>- Motivation inspires the workers to make the best possible use of different factors of production</a:t>
            </a:r>
          </a:p>
          <a:p>
            <a:pPr algn="just"/>
            <a:r>
              <a:rPr lang="en-US" sz="2800" b="1" kern="0" dirty="0">
                <a:effectLst/>
                <a:latin typeface="Times New Roman" panose="02020603050405020304" pitchFamily="18" charset="0"/>
                <a:ea typeface="Calibri" panose="020F0502020204030204" pitchFamily="34" charset="0"/>
              </a:rPr>
              <a:t>Increase in Efficiency and Output</a:t>
            </a:r>
            <a:r>
              <a:rPr lang="en-US" sz="2800" kern="0" dirty="0">
                <a:effectLst/>
                <a:latin typeface="Times New Roman" panose="02020603050405020304" pitchFamily="18" charset="0"/>
                <a:ea typeface="Calibri" panose="020F0502020204030204" pitchFamily="34" charset="0"/>
              </a:rPr>
              <a:t>-Motivation is an effective instrument in the hands of the managers to </a:t>
            </a:r>
            <a:r>
              <a:rPr lang="en-US" sz="2800" kern="0" dirty="0" err="1">
                <a:effectLst/>
                <a:latin typeface="Times New Roman" panose="02020603050405020304" pitchFamily="18" charset="0"/>
                <a:ea typeface="Calibri" panose="020F0502020204030204" pitchFamily="34" charset="0"/>
              </a:rPr>
              <a:t>maximise</a:t>
            </a:r>
            <a:r>
              <a:rPr lang="en-US" sz="2800" kern="0" dirty="0">
                <a:effectLst/>
                <a:latin typeface="Times New Roman" panose="02020603050405020304" pitchFamily="18" charset="0"/>
                <a:ea typeface="Calibri" panose="020F0502020204030204" pitchFamily="34" charset="0"/>
              </a:rPr>
              <a:t> efficiency of operations and output of the enterprise</a:t>
            </a:r>
            <a:endParaRPr lang="en-US" sz="2800" dirty="0"/>
          </a:p>
        </p:txBody>
      </p:sp>
    </p:spTree>
    <p:extLst>
      <p:ext uri="{BB962C8B-B14F-4D97-AF65-F5344CB8AC3E}">
        <p14:creationId xmlns:p14="http://schemas.microsoft.com/office/powerpoint/2010/main" val="22850860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0A5B3-D781-BA27-3D70-723F51D23CA8}"/>
              </a:ext>
            </a:extLst>
          </p:cNvPr>
          <p:cNvSpPr>
            <a:spLocks noGrp="1"/>
          </p:cNvSpPr>
          <p:nvPr>
            <p:ph type="title"/>
          </p:nvPr>
        </p:nvSpPr>
        <p:spPr>
          <a:xfrm>
            <a:off x="0" y="103240"/>
            <a:ext cx="12192000" cy="560438"/>
          </a:xfrm>
        </p:spPr>
        <p:txBody>
          <a:bodyPr>
            <a:normAutofit/>
          </a:bodyPr>
          <a:lstStyle/>
          <a:p>
            <a:pPr algn="ctr"/>
            <a:r>
              <a:rPr lang="en-US" sz="2800" b="1" dirty="0">
                <a:latin typeface="Times New Roman" panose="02020603050405020304" pitchFamily="18" charset="0"/>
                <a:ea typeface="Calibri" panose="020F0502020204030204" pitchFamily="34" charset="0"/>
                <a:cs typeface="Times New Roman" panose="02020603050405020304" pitchFamily="18" charset="0"/>
              </a:rPr>
              <a:t>Types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of Motivation</a:t>
            </a:r>
            <a:endParaRPr lang="en-US" sz="2800" dirty="0"/>
          </a:p>
        </p:txBody>
      </p:sp>
      <p:sp>
        <p:nvSpPr>
          <p:cNvPr id="3" name="Content Placeholder 2">
            <a:extLst>
              <a:ext uri="{FF2B5EF4-FFF2-40B4-BE49-F238E27FC236}">
                <a16:creationId xmlns:a16="http://schemas.microsoft.com/office/drawing/2014/main" id="{48A461D9-9CBF-F730-285F-4996F92702F8}"/>
              </a:ext>
            </a:extLst>
          </p:cNvPr>
          <p:cNvSpPr>
            <a:spLocks noGrp="1"/>
          </p:cNvSpPr>
          <p:nvPr>
            <p:ph idx="1"/>
          </p:nvPr>
        </p:nvSpPr>
        <p:spPr>
          <a:xfrm>
            <a:off x="117987" y="663678"/>
            <a:ext cx="11960941" cy="6091081"/>
          </a:xfrm>
        </p:spPr>
        <p:txBody>
          <a:bodyPr>
            <a:normAutofit/>
          </a:bodyPr>
          <a:lstStyle/>
          <a:p>
            <a:pPr algn="just"/>
            <a:r>
              <a:rPr lang="en-US" sz="2800" b="1" kern="0" dirty="0">
                <a:effectLst/>
                <a:latin typeface="Times New Roman" panose="02020603050405020304" pitchFamily="18" charset="0"/>
                <a:ea typeface="Calibri" panose="020F0502020204030204" pitchFamily="34" charset="0"/>
              </a:rPr>
              <a:t>Intrinsic motivation</a:t>
            </a:r>
            <a:r>
              <a:rPr lang="en-US" sz="2800" kern="0" dirty="0">
                <a:effectLst/>
                <a:latin typeface="Times New Roman" panose="02020603050405020304" pitchFamily="18" charset="0"/>
                <a:ea typeface="Calibri" panose="020F0502020204030204" pitchFamily="34" charset="0"/>
              </a:rPr>
              <a:t> : Intrinsic motivation can arise from the self-generated factors that influence people’s </a:t>
            </a:r>
            <a:r>
              <a:rPr lang="en-US" sz="2800" kern="0" dirty="0" err="1">
                <a:effectLst/>
                <a:latin typeface="Times New Roman" panose="02020603050405020304" pitchFamily="18" charset="0"/>
                <a:ea typeface="Calibri" panose="020F0502020204030204" pitchFamily="34" charset="0"/>
              </a:rPr>
              <a:t>behaviour</a:t>
            </a:r>
            <a:r>
              <a:rPr lang="en-US" sz="2800" kern="0" dirty="0">
                <a:effectLst/>
                <a:latin typeface="Times New Roman" panose="02020603050405020304" pitchFamily="18" charset="0"/>
                <a:ea typeface="Calibri" panose="020F0502020204030204" pitchFamily="34" charset="0"/>
              </a:rPr>
              <a:t>. It is not created by external incentives. </a:t>
            </a:r>
          </a:p>
          <a:p>
            <a:pPr algn="just"/>
            <a:r>
              <a:rPr lang="en-US" sz="2800" b="1" kern="0" dirty="0">
                <a:effectLst/>
                <a:latin typeface="Times New Roman" panose="02020603050405020304" pitchFamily="18" charset="0"/>
                <a:ea typeface="Calibri" panose="020F0502020204030204" pitchFamily="34" charset="0"/>
              </a:rPr>
              <a:t>Extrinsic motivation: </a:t>
            </a:r>
            <a:r>
              <a:rPr lang="en-US" sz="2800" kern="0" dirty="0">
                <a:effectLst/>
                <a:latin typeface="Times New Roman" panose="02020603050405020304" pitchFamily="18" charset="0"/>
                <a:ea typeface="Calibri" panose="020F0502020204030204" pitchFamily="34" charset="0"/>
              </a:rPr>
              <a:t> Extrinsic motivation occurs when things are done to or for people to motivate them. These include rewards, such as incentives, increased pay, praise, or promotion; and punishments, such as disciplinary action, withholding pay, or criticism</a:t>
            </a:r>
            <a:endParaRPr lang="en-US" sz="2800" dirty="0"/>
          </a:p>
        </p:txBody>
      </p:sp>
    </p:spTree>
    <p:extLst>
      <p:ext uri="{BB962C8B-B14F-4D97-AF65-F5344CB8AC3E}">
        <p14:creationId xmlns:p14="http://schemas.microsoft.com/office/powerpoint/2010/main" val="21901328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28624-7FE7-2E51-99FF-7668F18F1302}"/>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7EC13AF-5A8F-98AD-9DAD-BD810A847A5E}"/>
              </a:ext>
            </a:extLst>
          </p:cNvPr>
          <p:cNvSpPr>
            <a:spLocks noGrp="1"/>
          </p:cNvSpPr>
          <p:nvPr>
            <p:ph idx="1"/>
          </p:nvPr>
        </p:nvSpPr>
        <p:spPr>
          <a:xfrm>
            <a:off x="0" y="486698"/>
            <a:ext cx="12192000" cy="6371302"/>
          </a:xfrm>
        </p:spPr>
        <p:txBody>
          <a:bodyPr/>
          <a:lstStyle/>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practice, Armstrong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Perspective, Beard Well Ian &amp;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Chandra, M,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Chadalawada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085314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540F7-50EC-661D-41FE-D279D340F550}"/>
              </a:ext>
            </a:extLst>
          </p:cNvPr>
          <p:cNvSpPr>
            <a:spLocks noGrp="1"/>
          </p:cNvSpPr>
          <p:nvPr>
            <p:ph type="title"/>
          </p:nvPr>
        </p:nvSpPr>
        <p:spPr>
          <a:xfrm>
            <a:off x="0" y="0"/>
            <a:ext cx="12192000" cy="92914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13FB2F1-1F38-7A21-2192-BF3D863FC35D}"/>
              </a:ext>
            </a:extLst>
          </p:cNvPr>
          <p:cNvSpPr>
            <a:spLocks noGrp="1"/>
          </p:cNvSpPr>
          <p:nvPr>
            <p:ph idx="1"/>
          </p:nvPr>
        </p:nvSpPr>
        <p:spPr>
          <a:xfrm>
            <a:off x="0" y="678426"/>
            <a:ext cx="12192000" cy="6179573"/>
          </a:xfrm>
        </p:spPr>
        <p:txBody>
          <a:bodyPr/>
          <a:lstStyle/>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054232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551E6-3CDA-EEC8-1AD6-377997E584D1}"/>
              </a:ext>
            </a:extLst>
          </p:cNvPr>
          <p:cNvSpPr>
            <a:spLocks noGrp="1"/>
          </p:cNvSpPr>
          <p:nvPr>
            <p:ph type="title"/>
          </p:nvPr>
        </p:nvSpPr>
        <p:spPr>
          <a:xfrm>
            <a:off x="0" y="0"/>
            <a:ext cx="12192000" cy="943897"/>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E6A998FF-B171-DF4D-C227-E3D2317F141D}"/>
              </a:ext>
            </a:extLst>
          </p:cNvPr>
          <p:cNvSpPr>
            <a:spLocks noGrp="1"/>
          </p:cNvSpPr>
          <p:nvPr>
            <p:ph idx="1"/>
          </p:nvPr>
        </p:nvSpPr>
        <p:spPr>
          <a:xfrm>
            <a:off x="0" y="589936"/>
            <a:ext cx="12192000" cy="6268064"/>
          </a:xfrm>
        </p:spPr>
        <p:txBody>
          <a:bodyPr/>
          <a:lstStyle/>
          <a:p>
            <a:pPr marL="0" marR="0" indent="0" algn="just">
              <a:lnSpc>
                <a:spcPct val="107000"/>
              </a:lnSpc>
              <a:spcBef>
                <a:spcPts val="0"/>
              </a:spcBef>
              <a:spcAft>
                <a:spcPts val="0"/>
              </a:spcAft>
              <a:buNone/>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a:t>
            </a:r>
            <a:r>
              <a:rPr lang="en-US" sz="2800" kern="0" baseline="300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539482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69199-A287-2278-97FD-54F0D888010E}"/>
              </a:ext>
            </a:extLst>
          </p:cNvPr>
          <p:cNvSpPr>
            <a:spLocks noGrp="1"/>
          </p:cNvSpPr>
          <p:nvPr>
            <p:ph type="title"/>
          </p:nvPr>
        </p:nvSpPr>
        <p:spPr>
          <a:xfrm>
            <a:off x="0" y="0"/>
            <a:ext cx="12192000" cy="1076632"/>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2BBCEFD-FD87-2053-374E-E644C3019A11}"/>
              </a:ext>
            </a:extLst>
          </p:cNvPr>
          <p:cNvSpPr>
            <a:spLocks noGrp="1"/>
          </p:cNvSpPr>
          <p:nvPr>
            <p:ph idx="1"/>
          </p:nvPr>
        </p:nvSpPr>
        <p:spPr>
          <a:xfrm>
            <a:off x="0" y="737419"/>
            <a:ext cx="12192000" cy="6120581"/>
          </a:xfrm>
        </p:spPr>
        <p:txBody>
          <a:bodyPr>
            <a:normAutofit/>
          </a:bodyPr>
          <a:lstStyle/>
          <a:p>
            <a:pPr marL="0" marR="0" indent="0" algn="just">
              <a:lnSpc>
                <a:spcPct val="107000"/>
              </a:lnSpc>
              <a:spcBef>
                <a:spcPts val="0"/>
              </a:spcBef>
              <a:spcAft>
                <a:spcPts val="0"/>
              </a:spcAf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Dwivedi R.S., “Personnel Management in Indian Enterprises”,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Devid</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Decenzo</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Stephen P. Robbins, “Personnel/Human Resource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Management”, Prentice Hall of India, New Delhi (2002)</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Prasad L.M., Human Resource Management,” Sultan Chand &amp; Sons, New Delhi (2005)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Dessler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Gary, “Personnel Management”, Prentice Hall International Editions, New Jersey (2001</a:t>
            </a:r>
            <a:endParaRPr lang="en-US" sz="2800" dirty="0"/>
          </a:p>
        </p:txBody>
      </p:sp>
    </p:spTree>
    <p:extLst>
      <p:ext uri="{BB962C8B-B14F-4D97-AF65-F5344CB8AC3E}">
        <p14:creationId xmlns:p14="http://schemas.microsoft.com/office/powerpoint/2010/main" val="24782106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8CCB5-A759-3667-C62F-21B5ECC2FAB9}"/>
              </a:ext>
            </a:extLst>
          </p:cNvPr>
          <p:cNvSpPr>
            <a:spLocks noGrp="1"/>
          </p:cNvSpPr>
          <p:nvPr>
            <p:ph type="title"/>
          </p:nvPr>
        </p:nvSpPr>
        <p:spPr>
          <a:xfrm>
            <a:off x="0" y="0"/>
            <a:ext cx="12192000" cy="816638"/>
          </a:xfrm>
        </p:spPr>
        <p:txBody>
          <a:bodyPr/>
          <a:lstStyle/>
          <a:p>
            <a:pPr algn="ctr"/>
            <a:r>
              <a:rPr lang="en-US" sz="2800" dirty="0"/>
              <a:t>References</a:t>
            </a:r>
            <a:r>
              <a:rPr lang="en-US" dirty="0"/>
              <a:t> </a:t>
            </a:r>
          </a:p>
        </p:txBody>
      </p:sp>
      <p:sp>
        <p:nvSpPr>
          <p:cNvPr id="3" name="Content Placeholder 2">
            <a:extLst>
              <a:ext uri="{FF2B5EF4-FFF2-40B4-BE49-F238E27FC236}">
                <a16:creationId xmlns:a16="http://schemas.microsoft.com/office/drawing/2014/main" id="{AAC732C8-BF0A-5A7A-D400-C36AA3A95D1A}"/>
              </a:ext>
            </a:extLst>
          </p:cNvPr>
          <p:cNvSpPr>
            <a:spLocks noGrp="1"/>
          </p:cNvSpPr>
          <p:nvPr>
            <p:ph idx="1"/>
          </p:nvPr>
        </p:nvSpPr>
        <p:spPr>
          <a:xfrm>
            <a:off x="103239" y="816638"/>
            <a:ext cx="12088761" cy="6041361"/>
          </a:xfrm>
        </p:spPr>
        <p:txBody>
          <a:bodyPr/>
          <a:lstStyle/>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Carrell Michael R., Elbert Norbert F., Hatfield Robert D., “Human Resource Management, Prentice Hall, Englewood Cliffs, New Jersey,(1999)</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C.B., Rao, VSP,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Personnal</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Management (Text and cases),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Himalays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Publishing, Mumbai( 2012)</a:t>
            </a:r>
          </a:p>
          <a:p>
            <a:pPr marL="0" marR="0" indent="0" algn="just">
              <a:lnSpc>
                <a:spcPct val="107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REDNE Stock Project ,2021.https://www.pexels.com/photo/an-actor-receiving-an-award-7005629/</a:t>
            </a:r>
          </a:p>
          <a:p>
            <a:pPr marL="0" marR="0" indent="0" algn="just">
              <a:lnSpc>
                <a:spcPct val="107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Angela Roma ,2021. https://www.pexels.com/photo/people-holding-a-red-envelope-7363776/</a:t>
            </a:r>
          </a:p>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33530571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B4FEB-07FD-4829-5620-CA3C79D43521}"/>
              </a:ext>
            </a:extLst>
          </p:cNvPr>
          <p:cNvSpPr>
            <a:spLocks noGrp="1"/>
          </p:cNvSpPr>
          <p:nvPr>
            <p:ph type="title"/>
          </p:nvPr>
        </p:nvSpPr>
        <p:spPr>
          <a:xfrm>
            <a:off x="0" y="0"/>
            <a:ext cx="12192000" cy="1061884"/>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7FAD129-AF20-B3A7-F33B-E32E1EF557F1}"/>
              </a:ext>
            </a:extLst>
          </p:cNvPr>
          <p:cNvSpPr>
            <a:spLocks noGrp="1"/>
          </p:cNvSpPr>
          <p:nvPr>
            <p:ph idx="1"/>
          </p:nvPr>
        </p:nvSpPr>
        <p:spPr>
          <a:xfrm>
            <a:off x="0" y="648929"/>
            <a:ext cx="12192000" cy="6209071"/>
          </a:xfrm>
        </p:spPr>
        <p:txBody>
          <a:bodyPr/>
          <a:lstStyle/>
          <a:p>
            <a:pPr marL="0" indent="0">
              <a:buNone/>
            </a:pPr>
            <a:r>
              <a:rPr lang="en-US" sz="2800" dirty="0">
                <a:latin typeface="Times New Roman" panose="02020603050405020304" pitchFamily="18" charset="0"/>
                <a:cs typeface="Times New Roman" panose="02020603050405020304" pitchFamily="18" charset="0"/>
              </a:rPr>
              <a:t>Fauxels ,2019. </a:t>
            </a:r>
            <a:r>
              <a:rPr lang="en-US" sz="2800" dirty="0">
                <a:latin typeface="Times New Roman" panose="02020603050405020304" pitchFamily="18" charset="0"/>
                <a:cs typeface="Times New Roman" panose="02020603050405020304" pitchFamily="18" charset="0"/>
                <a:hlinkClick r:id="rId2"/>
              </a:rPr>
              <a:t>https://www.pexels.com/photo/photo-of-people-holding-glasses-3182824/</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Fauxels ,2019 .https://www.pexels.com/photo/group-of-people-sitting-indoors-3184345/</a:t>
            </a:r>
          </a:p>
          <a:p>
            <a:pPr marL="0" indent="0">
              <a:buNone/>
            </a:pPr>
            <a:r>
              <a:rPr lang="en-US" sz="2800" dirty="0">
                <a:latin typeface="Times New Roman" panose="02020603050405020304" pitchFamily="18" charset="0"/>
                <a:cs typeface="Times New Roman" panose="02020603050405020304" pitchFamily="18" charset="0"/>
              </a:rPr>
              <a:t>Karolina Grabowska,2020. </a:t>
            </a:r>
            <a:r>
              <a:rPr lang="en-US" sz="2800" dirty="0">
                <a:latin typeface="Times New Roman" panose="02020603050405020304" pitchFamily="18" charset="0"/>
                <a:cs typeface="Times New Roman" panose="02020603050405020304" pitchFamily="18" charset="0"/>
                <a:hlinkClick r:id="rId3"/>
              </a:rPr>
              <a:t>https://www.pexels.com/photo/happy-people-working-with-notebook-5908489/</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Olia Danivelich,2021. </a:t>
            </a:r>
            <a:r>
              <a:rPr lang="en-US" sz="2800" dirty="0">
                <a:latin typeface="Times New Roman" panose="02020603050405020304" pitchFamily="18" charset="0"/>
                <a:cs typeface="Times New Roman" panose="02020603050405020304" pitchFamily="18" charset="0"/>
                <a:hlinkClick r:id="rId4"/>
              </a:rPr>
              <a:t>https://www.pexels.com/photo/a-couple-holding-an-adoption-certificate-8524967/</a:t>
            </a: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369882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BE23A-4997-872F-4AAF-F0FB8CCC7C7D}"/>
              </a:ext>
            </a:extLst>
          </p:cNvPr>
          <p:cNvSpPr>
            <a:spLocks noGrp="1"/>
          </p:cNvSpPr>
          <p:nvPr>
            <p:ph type="title"/>
          </p:nvPr>
        </p:nvSpPr>
        <p:spPr>
          <a:xfrm>
            <a:off x="0" y="0"/>
            <a:ext cx="12192000" cy="943897"/>
          </a:xfrm>
        </p:spPr>
        <p:txBody>
          <a:bodyPr>
            <a:normAutofit/>
          </a:bodyPr>
          <a:lstStyle/>
          <a:p>
            <a:pPr algn="ctr"/>
            <a:r>
              <a:rPr lang="en-US" sz="2800" dirty="0"/>
              <a:t>References</a:t>
            </a:r>
          </a:p>
        </p:txBody>
      </p:sp>
      <p:sp>
        <p:nvSpPr>
          <p:cNvPr id="3" name="Content Placeholder 2">
            <a:extLst>
              <a:ext uri="{FF2B5EF4-FFF2-40B4-BE49-F238E27FC236}">
                <a16:creationId xmlns:a16="http://schemas.microsoft.com/office/drawing/2014/main" id="{B43F8AB2-7859-767E-31FF-A6C5EF203B2E}"/>
              </a:ext>
            </a:extLst>
          </p:cNvPr>
          <p:cNvSpPr>
            <a:spLocks noGrp="1"/>
          </p:cNvSpPr>
          <p:nvPr>
            <p:ph idx="1"/>
          </p:nvPr>
        </p:nvSpPr>
        <p:spPr>
          <a:xfrm>
            <a:off x="0" y="943897"/>
            <a:ext cx="12192000" cy="5914103"/>
          </a:xfrm>
        </p:spPr>
        <p:txBody>
          <a:bodyPr>
            <a:normAutofit/>
          </a:bodyPr>
          <a:lstStyle/>
          <a:p>
            <a:r>
              <a:rPr lang="en-US" sz="2800" dirty="0"/>
              <a:t>Antoni Shkraba,2021. https://www.pexels.com/photo/smiling-woman-while-receiving-a-gift-8910379/</a:t>
            </a:r>
          </a:p>
        </p:txBody>
      </p:sp>
    </p:spTree>
    <p:extLst>
      <p:ext uri="{BB962C8B-B14F-4D97-AF65-F5344CB8AC3E}">
        <p14:creationId xmlns:p14="http://schemas.microsoft.com/office/powerpoint/2010/main" val="127828995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171</TotalTime>
  <Words>3383</Words>
  <Application>Microsoft Office PowerPoint</Application>
  <PresentationFormat>Widescreen</PresentationFormat>
  <Paragraphs>168</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Aptos</vt:lpstr>
      <vt:lpstr>Arial</vt:lpstr>
      <vt:lpstr>Calibri</vt:lpstr>
      <vt:lpstr>Symbol</vt:lpstr>
      <vt:lpstr>Times New Roman</vt:lpstr>
      <vt:lpstr>TimesNewRomanPSMT</vt:lpstr>
      <vt:lpstr>Trebuchet MS</vt:lpstr>
      <vt:lpstr>Wingdings 3</vt:lpstr>
      <vt:lpstr>Facet</vt:lpstr>
      <vt:lpstr>COURSE:  PRINCIPLES OF HUMAN RESOURCE MANAGEMENT  </vt:lpstr>
      <vt:lpstr>REWARD MANAGEMENT </vt:lpstr>
      <vt:lpstr>Characteristics of reward management  </vt:lpstr>
      <vt:lpstr>Characteristics of reward management</vt:lpstr>
      <vt:lpstr>Aims of reward management  </vt:lpstr>
      <vt:lpstr>Aims of reward management</vt:lpstr>
      <vt:lpstr>Aims of reward management</vt:lpstr>
      <vt:lpstr>Strategies to Achieve the Objectives </vt:lpstr>
      <vt:lpstr>Strategies to Achieve the Objectives</vt:lpstr>
      <vt:lpstr>Strategies to Achieve the Objectives</vt:lpstr>
      <vt:lpstr>Strategies to Achieve the Objectives</vt:lpstr>
      <vt:lpstr>Strategies to Achieve the Objectives</vt:lpstr>
      <vt:lpstr>Strategies to Achieve the Objectives</vt:lpstr>
      <vt:lpstr>Strategies to Achieve the Objectives</vt:lpstr>
      <vt:lpstr>Strategies to Achieve the Objectives</vt:lpstr>
      <vt:lpstr>Strategies to Achieve the Objectives</vt:lpstr>
      <vt:lpstr>NON-FINANCIAL REWARDS </vt:lpstr>
      <vt:lpstr>NON-FINANCIAL REWARDS</vt:lpstr>
      <vt:lpstr>Types of non-financial rewards </vt:lpstr>
      <vt:lpstr>Types of non-financial rewards </vt:lpstr>
      <vt:lpstr>Types of non-financial rewards </vt:lpstr>
      <vt:lpstr>FINANCIAL REWARDS </vt:lpstr>
      <vt:lpstr>TYPES OF FINANCIAL REWARDS-DIRECT COMPENSATION</vt:lpstr>
      <vt:lpstr>DIRECT COMPENSATION</vt:lpstr>
      <vt:lpstr>DIRECT COMPENSATION</vt:lpstr>
      <vt:lpstr>Indirect Compensation</vt:lpstr>
      <vt:lpstr>Indirect Compensation</vt:lpstr>
      <vt:lpstr>Indirect Compensation</vt:lpstr>
      <vt:lpstr>MOTIVATION </vt:lpstr>
      <vt:lpstr>Characteristics of Motivation </vt:lpstr>
      <vt:lpstr>Characteristics of Motivation</vt:lpstr>
      <vt:lpstr>Importance of Motivation </vt:lpstr>
      <vt:lpstr>Importance of Motivation</vt:lpstr>
      <vt:lpstr>Types of Motivation</vt:lpstr>
      <vt:lpstr>References</vt:lpstr>
      <vt:lpstr>References</vt:lpstr>
      <vt:lpstr>References</vt:lpstr>
      <vt:lpstr>References</vt:lpstr>
      <vt:lpstr>References </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59</cp:revision>
  <dcterms:created xsi:type="dcterms:W3CDTF">2024-05-06T15:35:10Z</dcterms:created>
  <dcterms:modified xsi:type="dcterms:W3CDTF">2024-05-09T12:14:49Z</dcterms:modified>
</cp:coreProperties>
</file>