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89"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90"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29" autoAdjust="0"/>
    <p:restoredTop sz="94660"/>
  </p:normalViewPr>
  <p:slideViewPr>
    <p:cSldViewPr snapToGrid="0">
      <p:cViewPr varScale="1">
        <p:scale>
          <a:sx n="65" d="100"/>
          <a:sy n="65" d="100"/>
        </p:scale>
        <p:origin x="89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5/9/2024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5/9/2024</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5/9/2024</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pexels.com/photo/happy-ethnic-woman-sitting-at-table-with-laptop-3769021/"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pexels.com/photo/a-woman-praying-in-front-of-the-altar-5418220/" TargetMode="External"/><Relationship Id="rId2" Type="http://schemas.openxmlformats.org/officeDocument/2006/relationships/hyperlink" Target="https://www.pexels.com/photo/woman-sitting-in-front-of-macbook-313690/" TargetMode="External"/><Relationship Id="rId1" Type="http://schemas.openxmlformats.org/officeDocument/2006/relationships/slideLayout" Target="../slideLayouts/slideLayout2.xml"/><Relationship Id="rId4" Type="http://schemas.openxmlformats.org/officeDocument/2006/relationships/hyperlink" Target="https://www.pexels.com/photo/group-of-people-having-fun-7551762/" TargetMode="External"/></Relationships>
</file>

<file path=ppt/slides/_rels/slide34.xml.rels><?xml version="1.0" encoding="UTF-8" standalone="yes"?>
<Relationships xmlns="http://schemas.openxmlformats.org/package/2006/relationships"><Relationship Id="rId2" Type="http://schemas.openxmlformats.org/officeDocument/2006/relationships/hyperlink" Target="https://www.pexels.com/photo/people-pointing-fingers-at-a-stressed-woman-7640496/"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0BFFEE-33AE-F7DD-218C-2DD3B3F35A06}"/>
              </a:ext>
            </a:extLst>
          </p:cNvPr>
          <p:cNvSpPr>
            <a:spLocks noGrp="1"/>
          </p:cNvSpPr>
          <p:nvPr>
            <p:ph type="title"/>
          </p:nvPr>
        </p:nvSpPr>
        <p:spPr>
          <a:xfrm>
            <a:off x="0" y="0"/>
            <a:ext cx="12094464" cy="816638"/>
          </a:xfrm>
        </p:spPr>
        <p:txBody>
          <a:bodyPr>
            <a:normAutofit fontScale="90000"/>
          </a:bodyPr>
          <a:lstStyle/>
          <a:p>
            <a:pPr algn="ct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COURSE:  PRINCIPLES OF HUMAN RESOURCE MANAGEMENT </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805C9BF4-764B-ACD2-5061-1974279350DF}"/>
              </a:ext>
            </a:extLst>
          </p:cNvPr>
          <p:cNvSpPr>
            <a:spLocks noGrp="1"/>
          </p:cNvSpPr>
          <p:nvPr>
            <p:ph idx="1"/>
          </p:nvPr>
        </p:nvSpPr>
        <p:spPr>
          <a:xfrm>
            <a:off x="0" y="816638"/>
            <a:ext cx="12094464" cy="6041361"/>
          </a:xfrm>
        </p:spPr>
        <p:txBody>
          <a:bodyPr/>
          <a:lstStyle/>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10 : HEALTH AND SAFETY OF EMPLOYEES</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0" marR="0" indent="0" algn="ctr">
              <a:lnSpc>
                <a:spcPct val="115000"/>
              </a:lnSpc>
              <a:spcBef>
                <a:spcPts val="0"/>
              </a:spcBef>
              <a:spcAft>
                <a:spcPts val="800"/>
              </a:spcAft>
              <a:buNone/>
            </a:pPr>
            <a:r>
              <a:rPr lang="en-US" sz="2800" b="1" kern="10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Understand the concept of health and safety</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0"/>
              </a:spcAft>
              <a:buFont typeface="+mj-lt"/>
              <a:buAutoNum type="arabicPeriod"/>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Understand how to manage stress and nurture good physical and mental health </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pPr marL="342900" marR="0" lvl="0" indent="-342900" algn="ctr">
              <a:lnSpc>
                <a:spcPct val="115000"/>
              </a:lnSpc>
              <a:spcBef>
                <a:spcPts val="0"/>
              </a:spcBef>
              <a:spcAft>
                <a:spcPts val="800"/>
              </a:spcAft>
              <a:buFont typeface="+mj-lt"/>
              <a:buAutoNum type="arabicPeriod"/>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Understand What Employee Welfare and team spirit is</a:t>
            </a:r>
            <a:endParaRPr lang="en-US" sz="28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1528006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C6BFA-EBFC-85AA-0E9C-9A648EECCE4F}"/>
              </a:ext>
            </a:extLst>
          </p:cNvPr>
          <p:cNvSpPr>
            <a:spLocks noGrp="1"/>
          </p:cNvSpPr>
          <p:nvPr>
            <p:ph type="title"/>
          </p:nvPr>
        </p:nvSpPr>
        <p:spPr>
          <a:xfrm>
            <a:off x="0" y="0"/>
            <a:ext cx="12094464" cy="1060704"/>
          </a:xfrm>
        </p:spPr>
        <p:txBody>
          <a:bodyPr>
            <a:normAutofit/>
          </a:bodyPr>
          <a:lstStyle/>
          <a:p>
            <a:pPr algn="ctr"/>
            <a:r>
              <a:rPr lang="en-US" sz="2800" dirty="0">
                <a:latin typeface="Times New Roman" panose="02020603050405020304" pitchFamily="18" charset="0"/>
                <a:cs typeface="Times New Roman" panose="02020603050405020304" pitchFamily="18" charset="0"/>
              </a:rPr>
              <a:t>Health and Safety</a:t>
            </a:r>
          </a:p>
        </p:txBody>
      </p:sp>
      <p:sp>
        <p:nvSpPr>
          <p:cNvPr id="3" name="Content Placeholder 2">
            <a:extLst>
              <a:ext uri="{FF2B5EF4-FFF2-40B4-BE49-F238E27FC236}">
                <a16:creationId xmlns:a16="http://schemas.microsoft.com/office/drawing/2014/main" id="{8638A09D-2986-2BB7-8F09-7AC2D1D200D4}"/>
              </a:ext>
            </a:extLst>
          </p:cNvPr>
          <p:cNvSpPr>
            <a:spLocks noGrp="1"/>
          </p:cNvSpPr>
          <p:nvPr>
            <p:ph idx="1"/>
          </p:nvPr>
        </p:nvSpPr>
        <p:spPr>
          <a:xfrm>
            <a:off x="24384" y="589936"/>
            <a:ext cx="12118848" cy="6152240"/>
          </a:xfrm>
        </p:spPr>
        <p:txBody>
          <a:bodyPr/>
          <a:lstStyle/>
          <a:p>
            <a:pPr marL="0" indent="0" algn="just">
              <a:buNone/>
            </a:pPr>
            <a:r>
              <a:rPr lang="en-US" sz="2800" kern="0" dirty="0">
                <a:solidFill>
                  <a:srgbClr val="000000"/>
                </a:solidFill>
                <a:latin typeface="Times New Roman" panose="02020603050405020304" pitchFamily="18" charset="0"/>
                <a:ea typeface="Times New Roman" panose="02020603050405020304" pitchFamily="18" charset="0"/>
              </a:rPr>
              <a:t>A </a:t>
            </a:r>
            <a:r>
              <a:rPr lang="en-US" sz="2800" kern="0" dirty="0">
                <a:solidFill>
                  <a:srgbClr val="000000"/>
                </a:solidFill>
                <a:effectLst/>
                <a:latin typeface="Times New Roman" panose="02020603050405020304" pitchFamily="18" charset="0"/>
                <a:ea typeface="Times New Roman" panose="02020603050405020304" pitchFamily="18" charset="0"/>
              </a:rPr>
              <a:t>state of complete physical, mental and social well-being and not merely the absence of disease or infirmity. Industrial health refers to a system of public health and preventive medicine which is applicable to industrial concerns.</a:t>
            </a:r>
          </a:p>
          <a:p>
            <a:pPr marL="342900" marR="0" lvl="0" indent="-342900" algn="just">
              <a:lnSpc>
                <a:spcPct val="115000"/>
              </a:lnSpc>
              <a:spcBef>
                <a:spcPts val="0"/>
              </a:spcBef>
              <a:spcAft>
                <a:spcPts val="0"/>
              </a:spcAft>
              <a:buFont typeface="Symbol" panose="05050102010706020507" pitchFamily="18" charset="2"/>
              <a:buChar char=""/>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Health, industrial health is the prevention and maintenance of physical, mental and social well being of workers in all occupations.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Prevention among workers of ill health causes by the working conditions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Protection of workers in their employment from risks resulting from factors adverse to health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Symbol" panose="05050102010706020507" pitchFamily="18" charset="2"/>
              <a:buChar char=""/>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Placing and maintenance of worker in an occupational environment adapted to his physical and psychological occupation.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686678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99D20-9031-8E98-D44A-72395EF46C11}"/>
              </a:ext>
            </a:extLst>
          </p:cNvPr>
          <p:cNvSpPr>
            <a:spLocks noGrp="1"/>
          </p:cNvSpPr>
          <p:nvPr>
            <p:ph type="title"/>
          </p:nvPr>
        </p:nvSpPr>
        <p:spPr>
          <a:xfrm>
            <a:off x="-109728" y="0"/>
            <a:ext cx="12216384" cy="1036320"/>
          </a:xfrm>
        </p:spPr>
        <p:txBody>
          <a:bodyPr/>
          <a:lstStyle/>
          <a:p>
            <a:pPr algn="ctr"/>
            <a:r>
              <a:rPr lang="en-US" sz="3600" dirty="0">
                <a:latin typeface="Times New Roman" panose="02020603050405020304" pitchFamily="18" charset="0"/>
                <a:cs typeface="Times New Roman" panose="02020603050405020304" pitchFamily="18" charset="0"/>
              </a:rPr>
              <a:t>Health and Safety</a:t>
            </a:r>
            <a:endParaRPr lang="en-US" dirty="0"/>
          </a:p>
        </p:txBody>
      </p:sp>
      <p:sp>
        <p:nvSpPr>
          <p:cNvPr id="3" name="Content Placeholder 2">
            <a:extLst>
              <a:ext uri="{FF2B5EF4-FFF2-40B4-BE49-F238E27FC236}">
                <a16:creationId xmlns:a16="http://schemas.microsoft.com/office/drawing/2014/main" id="{9523F3B3-3FAC-8F49-8092-2227A5E5E5CF}"/>
              </a:ext>
            </a:extLst>
          </p:cNvPr>
          <p:cNvSpPr>
            <a:spLocks noGrp="1"/>
          </p:cNvSpPr>
          <p:nvPr>
            <p:ph idx="1"/>
          </p:nvPr>
        </p:nvSpPr>
        <p:spPr>
          <a:xfrm>
            <a:off x="0" y="780288"/>
            <a:ext cx="12192000" cy="6181345"/>
          </a:xfrm>
        </p:spPr>
        <p:txBody>
          <a:bodyPr/>
          <a:lstStyle/>
          <a:p>
            <a:pPr marL="0" marR="0" indent="0" algn="just">
              <a:lnSpc>
                <a:spcPct val="115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According to WHO (1995), occupational safety and health can be defined as a multidisciplinary activity aiming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Protection and promotion of the health of workers by eliminating occupational factors and conditions hazardous to health and safety at work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Enhancement of physical, mental and social well-being of workers and support for the development and maintenance of their working capacity, as well as professional and social development at work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Development and promotion of sustainable work environments and work organizations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2200190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4363A-F4FA-5E88-EF13-73A9EDA8C95B}"/>
              </a:ext>
            </a:extLst>
          </p:cNvPr>
          <p:cNvSpPr>
            <a:spLocks noGrp="1"/>
          </p:cNvSpPr>
          <p:nvPr>
            <p:ph type="title"/>
          </p:nvPr>
        </p:nvSpPr>
        <p:spPr>
          <a:xfrm>
            <a:off x="0" y="-146304"/>
            <a:ext cx="12192000" cy="1121664"/>
          </a:xfrm>
        </p:spPr>
        <p:txBody>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Physical health and mental health</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34C74E9F-7154-83E9-F1D5-8714F2728958}"/>
              </a:ext>
            </a:extLst>
          </p:cNvPr>
          <p:cNvSpPr>
            <a:spLocks noGrp="1"/>
          </p:cNvSpPr>
          <p:nvPr>
            <p:ph sz="half" idx="1"/>
          </p:nvPr>
        </p:nvSpPr>
        <p:spPr>
          <a:xfrm>
            <a:off x="463296" y="545690"/>
            <a:ext cx="5718048" cy="6129431"/>
          </a:xfrm>
        </p:spPr>
        <p:txBody>
          <a:bodyPr>
            <a:normAutofit/>
          </a:bodyPr>
          <a:lstStyle/>
          <a:p>
            <a:pPr marL="0" indent="0" algn="just">
              <a:buNone/>
            </a:pPr>
            <a:r>
              <a:rPr lang="en-US" sz="2800" dirty="0">
                <a:solidFill>
                  <a:srgbClr val="000000"/>
                </a:solidFill>
                <a:effectLst/>
                <a:latin typeface="Times New Roman" panose="02020603050405020304" pitchFamily="18" charset="0"/>
                <a:ea typeface="Aptos" panose="020B0004020202020204" pitchFamily="34" charset="0"/>
              </a:rPr>
              <a:t>Physical health implies prevention of disease or health conservation and prevention of occupational disease. Health is the outcome of the interaction between the individual and his environment. Health not only depends on the employee but also on the environment</a:t>
            </a:r>
          </a:p>
          <a:p>
            <a:pPr marL="0" indent="0" algn="just">
              <a:buNone/>
            </a:pPr>
            <a:r>
              <a:rPr lang="en-US" sz="2800" dirty="0">
                <a:solidFill>
                  <a:srgbClr val="000000"/>
                </a:solidFill>
                <a:effectLst/>
                <a:latin typeface="Times New Roman" panose="02020603050405020304" pitchFamily="18" charset="0"/>
                <a:ea typeface="Aptos" panose="020B0004020202020204" pitchFamily="34" charset="0"/>
              </a:rPr>
              <a:t>Efficiency in work is possible when the worker is healthy physically and mentally</a:t>
            </a:r>
            <a:endParaRPr lang="en-US" sz="2800" dirty="0"/>
          </a:p>
        </p:txBody>
      </p:sp>
      <p:sp>
        <p:nvSpPr>
          <p:cNvPr id="4" name="Content Placeholder 3">
            <a:extLst>
              <a:ext uri="{FF2B5EF4-FFF2-40B4-BE49-F238E27FC236}">
                <a16:creationId xmlns:a16="http://schemas.microsoft.com/office/drawing/2014/main" id="{1DAFF779-0AFF-4C84-F1DA-E7C3EDE8C961}"/>
              </a:ext>
            </a:extLst>
          </p:cNvPr>
          <p:cNvSpPr>
            <a:spLocks noGrp="1"/>
          </p:cNvSpPr>
          <p:nvPr>
            <p:ph sz="half" idx="2"/>
          </p:nvPr>
        </p:nvSpPr>
        <p:spPr>
          <a:xfrm>
            <a:off x="6181344" y="722671"/>
            <a:ext cx="6010656" cy="6007314"/>
          </a:xfrm>
        </p:spPr>
        <p:txBody>
          <a:bodyPr>
            <a:normAutofit/>
          </a:bodyPr>
          <a:lstStyle/>
          <a:p>
            <a:pPr algn="just"/>
            <a:r>
              <a:rPr lang="en-US" sz="2800" dirty="0">
                <a:effectLst/>
                <a:latin typeface="Times New Roman" panose="02020603050405020304" pitchFamily="18" charset="0"/>
                <a:ea typeface="Aptos" panose="020B0004020202020204" pitchFamily="34" charset="0"/>
              </a:rPr>
              <a:t>The physical health refers to infirmity in the employee’s health. Employee’s physical health and his work are intimately related</a:t>
            </a:r>
            <a:endParaRPr lang="en-US" sz="2800" dirty="0"/>
          </a:p>
        </p:txBody>
      </p:sp>
    </p:spTree>
    <p:extLst>
      <p:ext uri="{BB962C8B-B14F-4D97-AF65-F5344CB8AC3E}">
        <p14:creationId xmlns:p14="http://schemas.microsoft.com/office/powerpoint/2010/main" val="42860378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E13D6-7B06-8549-47C8-E19086B28C1F}"/>
              </a:ext>
            </a:extLst>
          </p:cNvPr>
          <p:cNvSpPr>
            <a:spLocks noGrp="1"/>
          </p:cNvSpPr>
          <p:nvPr>
            <p:ph type="title"/>
          </p:nvPr>
        </p:nvSpPr>
        <p:spPr>
          <a:xfrm>
            <a:off x="0" y="0"/>
            <a:ext cx="12192000" cy="816638"/>
          </a:xfrm>
        </p:spPr>
        <p:txBody>
          <a:bodyPr>
            <a:normAutofit/>
          </a:bodyPr>
          <a:lstStyle/>
          <a:p>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Physical health and mental health</a:t>
            </a:r>
            <a:endParaRPr lang="en-US" sz="2800" dirty="0"/>
          </a:p>
        </p:txBody>
      </p:sp>
      <p:sp>
        <p:nvSpPr>
          <p:cNvPr id="3" name="Content Placeholder 2">
            <a:extLst>
              <a:ext uri="{FF2B5EF4-FFF2-40B4-BE49-F238E27FC236}">
                <a16:creationId xmlns:a16="http://schemas.microsoft.com/office/drawing/2014/main" id="{D2F2719F-1D65-F421-6582-B9F41F33BDF7}"/>
              </a:ext>
            </a:extLst>
          </p:cNvPr>
          <p:cNvSpPr>
            <a:spLocks noGrp="1"/>
          </p:cNvSpPr>
          <p:nvPr>
            <p:ph sz="half" idx="1"/>
          </p:nvPr>
        </p:nvSpPr>
        <p:spPr>
          <a:xfrm>
            <a:off x="0" y="633984"/>
            <a:ext cx="6769510" cy="6132576"/>
          </a:xfrm>
        </p:spPr>
        <p:txBody>
          <a:bodyPr>
            <a:normAutofit/>
          </a:bodyPr>
          <a:lstStyle/>
          <a:p>
            <a:pPr algn="just"/>
            <a:r>
              <a:rPr lang="en-US" sz="2800" dirty="0">
                <a:effectLst/>
                <a:latin typeface="Times New Roman" panose="02020603050405020304" pitchFamily="18" charset="0"/>
                <a:ea typeface="Aptos" panose="020B0004020202020204" pitchFamily="34" charset="0"/>
              </a:rPr>
              <a:t>Mental health refers to the mental soundness of the employees. As is physical health important for good performance, so is mental health also</a:t>
            </a:r>
            <a:endParaRPr lang="en-US" sz="2800" dirty="0"/>
          </a:p>
        </p:txBody>
      </p:sp>
      <p:pic>
        <p:nvPicPr>
          <p:cNvPr id="1026" name="Picture 2" descr="Free Happy ethnic woman sitting at table with laptop Stock Photo">
            <a:extLst>
              <a:ext uri="{FF2B5EF4-FFF2-40B4-BE49-F238E27FC236}">
                <a16:creationId xmlns:a16="http://schemas.microsoft.com/office/drawing/2014/main" id="{FA7E2A1E-6698-9A89-B9CF-7BC5C93D0DE9}"/>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769510" y="0"/>
            <a:ext cx="5422490" cy="364285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1B20628-03A6-BA2E-0E6E-2238AF273D67}"/>
              </a:ext>
            </a:extLst>
          </p:cNvPr>
          <p:cNvSpPr txBox="1"/>
          <p:nvPr/>
        </p:nvSpPr>
        <p:spPr>
          <a:xfrm>
            <a:off x="6769510" y="3878826"/>
            <a:ext cx="5422489" cy="430887"/>
          </a:xfrm>
          <a:prstGeom prst="rect">
            <a:avLst/>
          </a:prstGeom>
          <a:noFill/>
        </p:spPr>
        <p:txBody>
          <a:bodyPr wrap="square" rtlCol="0">
            <a:spAutoFit/>
          </a:bodyPr>
          <a:lstStyle/>
          <a:p>
            <a:r>
              <a:rPr lang="en-US" sz="1100" dirty="0"/>
              <a:t>https://www.pexels.com/photo/happy-ethnic-woman-sitting-at-table-with-laptop-3769021/</a:t>
            </a:r>
          </a:p>
        </p:txBody>
      </p:sp>
    </p:spTree>
    <p:extLst>
      <p:ext uri="{BB962C8B-B14F-4D97-AF65-F5344CB8AC3E}">
        <p14:creationId xmlns:p14="http://schemas.microsoft.com/office/powerpoint/2010/main" val="28895957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3F2021-0E84-4D70-0260-5CA3E4813375}"/>
              </a:ext>
            </a:extLst>
          </p:cNvPr>
          <p:cNvSpPr>
            <a:spLocks noGrp="1"/>
          </p:cNvSpPr>
          <p:nvPr>
            <p:ph type="title"/>
          </p:nvPr>
        </p:nvSpPr>
        <p:spPr>
          <a:xfrm>
            <a:off x="0" y="0"/>
            <a:ext cx="12192000" cy="1036320"/>
          </a:xfrm>
        </p:spPr>
        <p:txBody>
          <a:bodyPr>
            <a:normAutofit fontScale="90000"/>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Safety measures</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917147B-CC59-DEBF-2DDB-23EA401A1CE2}"/>
              </a:ext>
            </a:extLst>
          </p:cNvPr>
          <p:cNvSpPr>
            <a:spLocks noGrp="1"/>
          </p:cNvSpPr>
          <p:nvPr>
            <p:ph sz="half" idx="1"/>
          </p:nvPr>
        </p:nvSpPr>
        <p:spPr>
          <a:xfrm>
            <a:off x="0" y="722671"/>
            <a:ext cx="6656832" cy="6135329"/>
          </a:xfrm>
        </p:spPr>
        <p:txBody>
          <a:bodyPr>
            <a:normAutofit/>
          </a:bodyPr>
          <a:lstStyle/>
          <a:p>
            <a:pPr marL="0" marR="0" indent="0" algn="just">
              <a:lnSpc>
                <a:spcPct val="115000"/>
              </a:lnSpc>
              <a:spcBef>
                <a:spcPts val="0"/>
              </a:spcBef>
              <a:spcAft>
                <a:spcPts val="0"/>
              </a:spcAft>
              <a:buNone/>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Five basic principles must govern the safety </a:t>
            </a:r>
            <a:r>
              <a:rPr lang="en-US" sz="2800" kern="100" dirty="0" err="1">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programme</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of an </a:t>
            </a:r>
            <a:r>
              <a:rPr lang="en-US" sz="2800" kern="100" dirty="0" err="1">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organisation</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a:t>
            </a: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1. </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Factors resulting to accidents have to be traced out, </a:t>
            </a:r>
            <a:r>
              <a:rPr lang="en-US" sz="2800" kern="100" dirty="0" err="1">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analysed</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and eliminated.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2. </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Identify potential hazards, provide effective safety facilities and equipment take prompt remedial action.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3. The top management must continuously monitor the safety performance.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4. Management and supervision must be fully accountable for safety performance in the work place.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28179842-AA27-54F8-FBD2-4E7E0126A974}"/>
              </a:ext>
            </a:extLst>
          </p:cNvPr>
          <p:cNvSpPr>
            <a:spLocks noGrp="1"/>
          </p:cNvSpPr>
          <p:nvPr>
            <p:ph sz="half" idx="2"/>
          </p:nvPr>
        </p:nvSpPr>
        <p:spPr>
          <a:xfrm>
            <a:off x="6656832" y="832399"/>
            <a:ext cx="5535168" cy="6135329"/>
          </a:xfrm>
        </p:spPr>
        <p:txBody>
          <a:bodyPr>
            <a:normAutofit/>
          </a:bodyPr>
          <a:lstStyle/>
          <a:p>
            <a:pPr algn="just"/>
            <a:r>
              <a:rPr lang="en-US" sz="1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a:t>
            </a:r>
            <a:r>
              <a:rPr lang="en-US" sz="33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5. </a:t>
            </a:r>
            <a:r>
              <a:rPr lang="en-US" sz="33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All employees should be given thorough training in safe methods of work and should receive continuing education and guidance on eliminating safety hazards and on prevention of accidents</a:t>
            </a:r>
            <a:endParaRPr lang="en-US" sz="33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50755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C9D80E-0771-ADE9-438E-D60106199595}"/>
              </a:ext>
            </a:extLst>
          </p:cNvPr>
          <p:cNvSpPr>
            <a:spLocks noGrp="1"/>
          </p:cNvSpPr>
          <p:nvPr>
            <p:ph type="title"/>
          </p:nvPr>
        </p:nvSpPr>
        <p:spPr>
          <a:xfrm>
            <a:off x="0" y="0"/>
            <a:ext cx="12192000" cy="1231392"/>
          </a:xfrm>
        </p:spPr>
        <p:txBody>
          <a:bodyPr/>
          <a:lstStyle/>
          <a:p>
            <a:pPr algn="ct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STRESS MANAGEMENT</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E446F1EC-022B-0EB3-4A22-F8184588833E}"/>
              </a:ext>
            </a:extLst>
          </p:cNvPr>
          <p:cNvSpPr>
            <a:spLocks noGrp="1"/>
          </p:cNvSpPr>
          <p:nvPr>
            <p:ph idx="1"/>
          </p:nvPr>
        </p:nvSpPr>
        <p:spPr>
          <a:xfrm>
            <a:off x="0" y="707136"/>
            <a:ext cx="12192000" cy="6150863"/>
          </a:xfrm>
        </p:spPr>
        <p:txBody>
          <a:bodyPr>
            <a:normAutofit/>
          </a:bodyPr>
          <a:lstStyle/>
          <a:p>
            <a:pPr algn="just"/>
            <a:r>
              <a:rPr lang="en-US" sz="2800" kern="0" dirty="0">
                <a:solidFill>
                  <a:srgbClr val="000000"/>
                </a:solidFill>
                <a:effectLst/>
                <a:latin typeface="Times New Roman" panose="02020603050405020304" pitchFamily="18" charset="0"/>
                <a:ea typeface="Times New Roman" panose="02020603050405020304" pitchFamily="18" charset="0"/>
              </a:rPr>
              <a:t>The term ―Stress refers to the body‘s physical, mental, and chemical reactions to circumstances that confuse, endanger, frighten or irritate the individual</a:t>
            </a:r>
          </a:p>
          <a:p>
            <a:pPr algn="just"/>
            <a:r>
              <a:rPr lang="en-US" sz="2800" dirty="0">
                <a:solidFill>
                  <a:srgbClr val="000000"/>
                </a:solidFill>
                <a:effectLst/>
                <a:latin typeface="Times New Roman" panose="02020603050405020304" pitchFamily="18" charset="0"/>
                <a:ea typeface="Aptos" panose="020B0004020202020204" pitchFamily="34" charset="0"/>
              </a:rPr>
              <a:t>Stress is a state of mind that show certain biochemical reactions in the human body and is projected by a sense of anxiety, tension, depression, frustration and irritation. Such reactions are caused when the demands of the environmental forces or internal forces are not met by the resources available to the person. Situations produce stress in the form of bio-chemical, functional and structural changes in the human organism. </a:t>
            </a:r>
            <a:endParaRPr lang="en-US" sz="2800" dirty="0"/>
          </a:p>
        </p:txBody>
      </p:sp>
    </p:spTree>
    <p:extLst>
      <p:ext uri="{BB962C8B-B14F-4D97-AF65-F5344CB8AC3E}">
        <p14:creationId xmlns:p14="http://schemas.microsoft.com/office/powerpoint/2010/main" val="6937841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69D83-EE98-2425-BE04-CC6D93A8E446}"/>
              </a:ext>
            </a:extLst>
          </p:cNvPr>
          <p:cNvSpPr>
            <a:spLocks noGrp="1"/>
          </p:cNvSpPr>
          <p:nvPr>
            <p:ph type="title"/>
          </p:nvPr>
        </p:nvSpPr>
        <p:spPr>
          <a:xfrm>
            <a:off x="0" y="0"/>
            <a:ext cx="12192000" cy="1133856"/>
          </a:xfrm>
        </p:spPr>
        <p:txBody>
          <a:bodyPr>
            <a:normAutofit/>
          </a:bodyPr>
          <a:lstStyle/>
          <a:p>
            <a:r>
              <a:rPr lang="en-US" sz="2800" dirty="0">
                <a:latin typeface="Times New Roman" panose="02020603050405020304" pitchFamily="18" charset="0"/>
                <a:cs typeface="Times New Roman" panose="02020603050405020304" pitchFamily="18" charset="0"/>
              </a:rPr>
              <a:t>Meaning Stress</a:t>
            </a:r>
          </a:p>
        </p:txBody>
      </p:sp>
      <p:sp>
        <p:nvSpPr>
          <p:cNvPr id="3" name="Content Placeholder 2">
            <a:extLst>
              <a:ext uri="{FF2B5EF4-FFF2-40B4-BE49-F238E27FC236}">
                <a16:creationId xmlns:a16="http://schemas.microsoft.com/office/drawing/2014/main" id="{DCD2B69C-3AE5-6A74-8E7B-037BE63919EF}"/>
              </a:ext>
            </a:extLst>
          </p:cNvPr>
          <p:cNvSpPr>
            <a:spLocks noGrp="1"/>
          </p:cNvSpPr>
          <p:nvPr>
            <p:ph sz="half" idx="1"/>
          </p:nvPr>
        </p:nvSpPr>
        <p:spPr>
          <a:xfrm>
            <a:off x="0" y="471948"/>
            <a:ext cx="7315200" cy="6386052"/>
          </a:xfrm>
        </p:spPr>
        <p:txBody>
          <a:bodyPr/>
          <a:lstStyle/>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Stress is a discrepancy between an employee‘s perceived state and desired state, when such a discrepancy is considered important by the employee.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Stress influences two behaviors –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(1) the employee‘s psychological and physical well-being and</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(2) the employee‘s efforts to cope with the stress by preventing or reducing it.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2050" name="Picture 2" descr="Free Photo Of Man Touching His Head Stock Photo">
            <a:extLst>
              <a:ext uri="{FF2B5EF4-FFF2-40B4-BE49-F238E27FC236}">
                <a16:creationId xmlns:a16="http://schemas.microsoft.com/office/drawing/2014/main" id="{75659B3F-9E61-AB9E-3296-ABB2B9BCE716}"/>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315200" y="1"/>
            <a:ext cx="4999038" cy="374608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86DEF79-11C4-8933-F97B-31D95BDAE1A1}"/>
              </a:ext>
            </a:extLst>
          </p:cNvPr>
          <p:cNvSpPr txBox="1"/>
          <p:nvPr/>
        </p:nvSpPr>
        <p:spPr>
          <a:xfrm>
            <a:off x="7315200" y="4011561"/>
            <a:ext cx="4999037" cy="261610"/>
          </a:xfrm>
          <a:prstGeom prst="rect">
            <a:avLst/>
          </a:prstGeom>
          <a:noFill/>
        </p:spPr>
        <p:txBody>
          <a:bodyPr wrap="square" rtlCol="0">
            <a:spAutoFit/>
          </a:bodyPr>
          <a:lstStyle/>
          <a:p>
            <a:r>
              <a:rPr lang="en-US" sz="1100" dirty="0"/>
              <a:t>https://www.pexels.com/photo/photo-of-man-touching-his-head-3752834/</a:t>
            </a:r>
          </a:p>
        </p:txBody>
      </p:sp>
    </p:spTree>
    <p:extLst>
      <p:ext uri="{BB962C8B-B14F-4D97-AF65-F5344CB8AC3E}">
        <p14:creationId xmlns:p14="http://schemas.microsoft.com/office/powerpoint/2010/main" val="34173184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28785-785C-047F-E047-B078E65E0E8A}"/>
              </a:ext>
            </a:extLst>
          </p:cNvPr>
          <p:cNvSpPr>
            <a:spLocks noGrp="1"/>
          </p:cNvSpPr>
          <p:nvPr>
            <p:ph type="title"/>
          </p:nvPr>
        </p:nvSpPr>
        <p:spPr>
          <a:xfrm>
            <a:off x="0" y="0"/>
            <a:ext cx="12192000" cy="1182624"/>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Sources of Stress </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57F1C94E-BCFD-B887-5A46-71A5AD81FFAA}"/>
              </a:ext>
            </a:extLst>
          </p:cNvPr>
          <p:cNvSpPr>
            <a:spLocks noGrp="1"/>
          </p:cNvSpPr>
          <p:nvPr>
            <p:ph idx="1"/>
          </p:nvPr>
        </p:nvSpPr>
        <p:spPr>
          <a:xfrm>
            <a:off x="0" y="792480"/>
            <a:ext cx="12192000" cy="6065519"/>
          </a:xfrm>
        </p:spPr>
        <p:txBody>
          <a:bodyPr/>
          <a:lstStyle/>
          <a:p>
            <a:pPr marL="0" indent="0" algn="just">
              <a:buNone/>
            </a:pPr>
            <a:r>
              <a:rPr lang="en-US" sz="1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Sources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Nature of job</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The nature of job itself can determine the type and degree of stress that can be induced. Some jobs lead to more stress-related responses than others</a:t>
            </a:r>
          </a:p>
          <a:p>
            <a:pPr marL="0" marR="0" indent="0" algn="just">
              <a:lnSpc>
                <a:spcPct val="115000"/>
              </a:lnSpc>
              <a:spcBef>
                <a:spcPts val="0"/>
              </a:spcBef>
              <a:spcAft>
                <a:spcPts val="0"/>
              </a:spcAft>
              <a:buNone/>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Role Ambiguity </a:t>
            </a:r>
            <a:r>
              <a:rPr lang="en-US" sz="2800" b="1" kern="100" dirty="0">
                <a:latin typeface="Aptos" panose="020B0004020202020204" pitchFamily="34" charset="0"/>
                <a:ea typeface="Aptos" panose="020B0004020202020204" pitchFamily="34" charset="0"/>
                <a:cs typeface="Times New Roman" panose="02020603050405020304" pitchFamily="18" charset="0"/>
              </a:rPr>
              <a:t>: </a:t>
            </a:r>
            <a:r>
              <a:rPr lang="en-US" sz="2800" dirty="0">
                <a:solidFill>
                  <a:srgbClr val="000000"/>
                </a:solidFill>
                <a:effectLst/>
                <a:latin typeface="Times New Roman" panose="02020603050405020304" pitchFamily="18" charset="0"/>
                <a:ea typeface="Aptos" panose="020B0004020202020204" pitchFamily="34" charset="0"/>
              </a:rPr>
              <a:t>Role is the set of activities associated with certain position in the </a:t>
            </a:r>
            <a:r>
              <a:rPr lang="en-US" sz="2800" dirty="0" err="1">
                <a:solidFill>
                  <a:srgbClr val="000000"/>
                </a:solidFill>
                <a:effectLst/>
                <a:latin typeface="Times New Roman" panose="02020603050405020304" pitchFamily="18" charset="0"/>
                <a:ea typeface="Aptos" panose="020B0004020202020204" pitchFamily="34" charset="0"/>
              </a:rPr>
              <a:t>organisation</a:t>
            </a:r>
            <a:r>
              <a:rPr lang="en-US" sz="2800" dirty="0">
                <a:solidFill>
                  <a:srgbClr val="000000"/>
                </a:solidFill>
                <a:effectLst/>
                <a:latin typeface="Times New Roman" panose="02020603050405020304" pitchFamily="18" charset="0"/>
                <a:ea typeface="Aptos" panose="020B0004020202020204" pitchFamily="34" charset="0"/>
              </a:rPr>
              <a:t>. When there is lot of </a:t>
            </a:r>
            <a:r>
              <a:rPr lang="en-US" sz="2800" dirty="0" err="1">
                <a:solidFill>
                  <a:srgbClr val="000000"/>
                </a:solidFill>
                <a:effectLst/>
                <a:latin typeface="Times New Roman" panose="02020603050405020304" pitchFamily="18" charset="0"/>
                <a:ea typeface="Aptos" panose="020B0004020202020204" pitchFamily="34" charset="0"/>
              </a:rPr>
              <a:t>uncertainity</a:t>
            </a:r>
            <a:r>
              <a:rPr lang="en-US" sz="2800" dirty="0">
                <a:solidFill>
                  <a:srgbClr val="000000"/>
                </a:solidFill>
                <a:effectLst/>
                <a:latin typeface="Times New Roman" panose="02020603050405020304" pitchFamily="18" charset="0"/>
                <a:ea typeface="Aptos" panose="020B0004020202020204" pitchFamily="34" charset="0"/>
              </a:rPr>
              <a:t> regarding job definitions or job expectations, then people experience role ambiguity. Role ambiguity is high in managerial jobs where responsibilities are more and role definitions and task specifications are not clear.</a:t>
            </a:r>
            <a:endParaRPr lang="en-US" sz="2800" dirty="0"/>
          </a:p>
        </p:txBody>
      </p:sp>
    </p:spTree>
    <p:extLst>
      <p:ext uri="{BB962C8B-B14F-4D97-AF65-F5344CB8AC3E}">
        <p14:creationId xmlns:p14="http://schemas.microsoft.com/office/powerpoint/2010/main" val="38352762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8E01E-3191-D85B-72CC-B578FB05DBAD}"/>
              </a:ext>
            </a:extLst>
          </p:cNvPr>
          <p:cNvSpPr>
            <a:spLocks noGrp="1"/>
          </p:cNvSpPr>
          <p:nvPr>
            <p:ph type="title"/>
          </p:nvPr>
        </p:nvSpPr>
        <p:spPr>
          <a:xfrm>
            <a:off x="0" y="0"/>
            <a:ext cx="12192000" cy="1097280"/>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Sources</a:t>
            </a:r>
            <a:endParaRPr lang="en-US" sz="2800" dirty="0"/>
          </a:p>
        </p:txBody>
      </p:sp>
      <p:sp>
        <p:nvSpPr>
          <p:cNvPr id="3" name="Content Placeholder 2">
            <a:extLst>
              <a:ext uri="{FF2B5EF4-FFF2-40B4-BE49-F238E27FC236}">
                <a16:creationId xmlns:a16="http://schemas.microsoft.com/office/drawing/2014/main" id="{DC593052-5B92-6EED-09BD-95100D6B33C0}"/>
              </a:ext>
            </a:extLst>
          </p:cNvPr>
          <p:cNvSpPr>
            <a:spLocks noGrp="1"/>
          </p:cNvSpPr>
          <p:nvPr>
            <p:ph idx="1"/>
          </p:nvPr>
        </p:nvSpPr>
        <p:spPr>
          <a:xfrm>
            <a:off x="0" y="768096"/>
            <a:ext cx="12192000" cy="6089903"/>
          </a:xfrm>
        </p:spPr>
        <p:txBody>
          <a:bodyPr/>
          <a:lstStyle/>
          <a:p>
            <a:pPr marL="0" marR="0" indent="0" algn="just">
              <a:lnSpc>
                <a:spcPct val="115000"/>
              </a:lnSpc>
              <a:spcBef>
                <a:spcPts val="0"/>
              </a:spcBef>
              <a:spcAft>
                <a:spcPts val="0"/>
              </a:spcAft>
              <a:buNone/>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Role Conflict </a:t>
            </a:r>
            <a:r>
              <a:rPr lang="en-US" sz="2800" b="1" kern="100" dirty="0">
                <a:latin typeface="Aptos" panose="020B0004020202020204" pitchFamily="34" charset="0"/>
                <a:ea typeface="Aptos" panose="020B0004020202020204" pitchFamily="34" charset="0"/>
                <a:cs typeface="Times New Roman" panose="02020603050405020304" pitchFamily="18" charset="0"/>
              </a:rPr>
              <a:t>:</a:t>
            </a:r>
            <a:r>
              <a:rPr lang="en-US" sz="2800" dirty="0">
                <a:solidFill>
                  <a:srgbClr val="000000"/>
                </a:solidFill>
                <a:effectLst/>
                <a:latin typeface="Times New Roman" panose="02020603050405020304" pitchFamily="18" charset="0"/>
                <a:ea typeface="Aptos" panose="020B0004020202020204" pitchFamily="34" charset="0"/>
              </a:rPr>
              <a:t>Role conflict occurs when two or more persons have different and sometimes opposing expectations of a given individual. Role conflicts occur when contradictory demands are at the same time placed before an employee</a:t>
            </a:r>
          </a:p>
          <a:p>
            <a:pPr marL="0" marR="0" indent="0" algn="just">
              <a:lnSpc>
                <a:spcPct val="115000"/>
              </a:lnSpc>
              <a:spcBef>
                <a:spcPts val="0"/>
              </a:spcBef>
              <a:spcAft>
                <a:spcPts val="0"/>
              </a:spcAft>
              <a:buNone/>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Responsibilities assigned to employee’s </a:t>
            </a:r>
            <a:r>
              <a:rPr lang="en-US" sz="2800" b="1" kern="100" dirty="0">
                <a:latin typeface="Aptos" panose="020B0004020202020204" pitchFamily="34" charset="0"/>
                <a:ea typeface="Aptos" panose="020B0004020202020204" pitchFamily="34" charset="0"/>
                <a:cs typeface="Times New Roman" panose="02020603050405020304" pitchFamily="18" charset="0"/>
              </a:rPr>
              <a:t>: </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Any type of responsibility can be a burden on an employee. Holding a person responsible for anything going wrong can create stress and it can be more if the manager has a limited degree of control over his subordinates.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41220393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7FC0B0-A8DB-6EC1-CEAB-35124CA7F9CD}"/>
              </a:ext>
            </a:extLst>
          </p:cNvPr>
          <p:cNvSpPr>
            <a:spLocks noGrp="1"/>
          </p:cNvSpPr>
          <p:nvPr>
            <p:ph type="title"/>
          </p:nvPr>
        </p:nvSpPr>
        <p:spPr>
          <a:xfrm>
            <a:off x="0" y="0"/>
            <a:ext cx="12192000" cy="865632"/>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Sources</a:t>
            </a:r>
            <a:endParaRPr lang="en-US" sz="2800" dirty="0"/>
          </a:p>
        </p:txBody>
      </p:sp>
      <p:sp>
        <p:nvSpPr>
          <p:cNvPr id="3" name="Content Placeholder 2">
            <a:extLst>
              <a:ext uri="{FF2B5EF4-FFF2-40B4-BE49-F238E27FC236}">
                <a16:creationId xmlns:a16="http://schemas.microsoft.com/office/drawing/2014/main" id="{2D767E80-C33D-600F-29A4-365CFB7F0BE4}"/>
              </a:ext>
            </a:extLst>
          </p:cNvPr>
          <p:cNvSpPr>
            <a:spLocks noGrp="1"/>
          </p:cNvSpPr>
          <p:nvPr>
            <p:ph sz="half" idx="1"/>
          </p:nvPr>
        </p:nvSpPr>
        <p:spPr>
          <a:xfrm>
            <a:off x="146304" y="865632"/>
            <a:ext cx="5620512" cy="5992367"/>
          </a:xfrm>
        </p:spPr>
        <p:txBody>
          <a:bodyPr>
            <a:normAutofit/>
          </a:bodyPr>
          <a:lstStyle/>
          <a:p>
            <a:pPr marL="0" marR="0" indent="0" algn="just">
              <a:lnSpc>
                <a:spcPct val="115000"/>
              </a:lnSpc>
              <a:spcBef>
                <a:spcPts val="0"/>
              </a:spcBef>
              <a:spcAft>
                <a:spcPts val="0"/>
              </a:spcAft>
              <a:buNone/>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Lack of Participation</a:t>
            </a:r>
            <a:r>
              <a:rPr lang="en-US" sz="2800" b="1" kern="100" dirty="0">
                <a:latin typeface="Aptos" panose="020B0004020202020204" pitchFamily="34" charset="0"/>
                <a:ea typeface="Aptos" panose="020B0004020202020204" pitchFamily="34" charset="0"/>
                <a:cs typeface="Times New Roman" panose="02020603050405020304" pitchFamily="18" charset="0"/>
              </a:rPr>
              <a:t>: </a:t>
            </a:r>
            <a:r>
              <a:rPr lang="en-US" sz="2800" dirty="0">
                <a:solidFill>
                  <a:srgbClr val="000000"/>
                </a:solidFill>
                <a:effectLst/>
                <a:latin typeface="Times New Roman" panose="02020603050405020304" pitchFamily="18" charset="0"/>
                <a:ea typeface="Aptos" panose="020B0004020202020204" pitchFamily="34" charset="0"/>
              </a:rPr>
              <a:t>When the employee‘s are allowed to participate in the decision making process of the </a:t>
            </a:r>
            <a:r>
              <a:rPr lang="en-US" sz="2800" dirty="0" err="1">
                <a:solidFill>
                  <a:srgbClr val="000000"/>
                </a:solidFill>
                <a:effectLst/>
                <a:latin typeface="Times New Roman" panose="02020603050405020304" pitchFamily="18" charset="0"/>
                <a:ea typeface="Aptos" panose="020B0004020202020204" pitchFamily="34" charset="0"/>
              </a:rPr>
              <a:t>organisation</a:t>
            </a:r>
            <a:r>
              <a:rPr lang="en-US" sz="2800" dirty="0">
                <a:solidFill>
                  <a:srgbClr val="000000"/>
                </a:solidFill>
                <a:effectLst/>
                <a:latin typeface="Times New Roman" panose="02020603050405020304" pitchFamily="18" charset="0"/>
                <a:ea typeface="Aptos" panose="020B0004020202020204" pitchFamily="34" charset="0"/>
              </a:rPr>
              <a:t>, the employee‘s develop high morale, work more efficiently and feel that they have control over the work environment thereby reducing the extent of role conflict and role ambiguity which are the causes of stress</a:t>
            </a:r>
            <a:endParaRPr lang="en-US" sz="2800" dirty="0"/>
          </a:p>
        </p:txBody>
      </p:sp>
      <p:sp>
        <p:nvSpPr>
          <p:cNvPr id="4" name="Content Placeholder 3">
            <a:extLst>
              <a:ext uri="{FF2B5EF4-FFF2-40B4-BE49-F238E27FC236}">
                <a16:creationId xmlns:a16="http://schemas.microsoft.com/office/drawing/2014/main" id="{4CEFB235-D5FA-5135-22CD-E87C6F150744}"/>
              </a:ext>
            </a:extLst>
          </p:cNvPr>
          <p:cNvSpPr>
            <a:spLocks noGrp="1"/>
          </p:cNvSpPr>
          <p:nvPr>
            <p:ph sz="half" idx="2"/>
          </p:nvPr>
        </p:nvSpPr>
        <p:spPr>
          <a:xfrm>
            <a:off x="5852160" y="987552"/>
            <a:ext cx="6193536" cy="5992367"/>
          </a:xfrm>
        </p:spPr>
        <p:txBody>
          <a:bodyPr>
            <a:normAutofit/>
          </a:bodyPr>
          <a:lstStyle/>
          <a:p>
            <a:pPr marL="0" marR="0" indent="0" algn="just">
              <a:lnSpc>
                <a:spcPct val="115000"/>
              </a:lnSpc>
              <a:spcBef>
                <a:spcPts val="0"/>
              </a:spcBef>
              <a:spcAft>
                <a:spcPts val="0"/>
              </a:spcAft>
              <a:buNone/>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Interpersonal Relations</a:t>
            </a:r>
            <a:r>
              <a:rPr lang="en-US" sz="2800" b="1" kern="100" dirty="0">
                <a:latin typeface="Aptos" panose="020B0004020202020204" pitchFamily="34" charset="0"/>
                <a:ea typeface="Aptos" panose="020B0004020202020204" pitchFamily="34"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rPr>
              <a:t>The efficiency, performance and effectiveness of an </a:t>
            </a:r>
            <a:r>
              <a:rPr lang="en-US" sz="2800" kern="0" dirty="0" err="1">
                <a:solidFill>
                  <a:srgbClr val="000000"/>
                </a:solidFill>
                <a:effectLst/>
                <a:latin typeface="Times New Roman" panose="02020603050405020304" pitchFamily="18" charset="0"/>
                <a:ea typeface="Times New Roman" panose="02020603050405020304" pitchFamily="18" charset="0"/>
              </a:rPr>
              <a:t>organisation</a:t>
            </a:r>
            <a:r>
              <a:rPr lang="en-US" sz="2800" kern="0" dirty="0">
                <a:solidFill>
                  <a:srgbClr val="000000"/>
                </a:solidFill>
                <a:effectLst/>
                <a:latin typeface="Times New Roman" panose="02020603050405020304" pitchFamily="18" charset="0"/>
                <a:ea typeface="Times New Roman" panose="02020603050405020304" pitchFamily="18" charset="0"/>
              </a:rPr>
              <a:t> is mapped by the degree of relations that the people enjoy in the work place. Harmonious, cordial and congenial relations result in peace</a:t>
            </a:r>
            <a:endParaRPr lang="en-US" sz="2800" dirty="0"/>
          </a:p>
        </p:txBody>
      </p:sp>
    </p:spTree>
    <p:extLst>
      <p:ext uri="{BB962C8B-B14F-4D97-AF65-F5344CB8AC3E}">
        <p14:creationId xmlns:p14="http://schemas.microsoft.com/office/powerpoint/2010/main" val="7568026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18686B-1E25-97A6-FE06-0D861DB0F8A4}"/>
              </a:ext>
            </a:extLst>
          </p:cNvPr>
          <p:cNvSpPr>
            <a:spLocks noGrp="1"/>
          </p:cNvSpPr>
          <p:nvPr>
            <p:ph type="title"/>
          </p:nvPr>
        </p:nvSpPr>
        <p:spPr>
          <a:xfrm>
            <a:off x="0" y="0"/>
            <a:ext cx="12326112" cy="926592"/>
          </a:xfrm>
        </p:spPr>
        <p:txBody>
          <a:bodyPr>
            <a:normAutofit fontScale="90000"/>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Personal sources</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4F82E92-A726-2AE1-350A-FA6C959C888C}"/>
              </a:ext>
            </a:extLst>
          </p:cNvPr>
          <p:cNvSpPr>
            <a:spLocks noGrp="1"/>
          </p:cNvSpPr>
          <p:nvPr>
            <p:ph idx="1"/>
          </p:nvPr>
        </p:nvSpPr>
        <p:spPr>
          <a:xfrm>
            <a:off x="0" y="501446"/>
            <a:ext cx="12192000" cy="6356554"/>
          </a:xfrm>
        </p:spPr>
        <p:txBody>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Relocation</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Transfers or promotions resulting into change of place geographically, disturbs the routine daily life of individual causing stress. Fear of working in a new place, unpredictability of the new work environment, anxiety due to fear of how to create new relations, getting away from spouse, children, relatives or looking for new dwelling, school for children in new place can be the result of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uncertainity</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and a cause of stress.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2868003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51C9DC-FFFE-167A-AC4E-CC494286AFCA}"/>
              </a:ext>
            </a:extLst>
          </p:cNvPr>
          <p:cNvSpPr>
            <a:spLocks noGrp="1"/>
          </p:cNvSpPr>
          <p:nvPr>
            <p:ph type="title"/>
          </p:nvPr>
        </p:nvSpPr>
        <p:spPr>
          <a:xfrm>
            <a:off x="0" y="0"/>
            <a:ext cx="12192000" cy="1085088"/>
          </a:xfrm>
        </p:spPr>
        <p:txBody>
          <a:bodyPr>
            <a:normAutofit/>
          </a:bodyPr>
          <a:lstStyle/>
          <a:p>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Personal sources</a:t>
            </a:r>
            <a:endParaRPr lang="en-US" sz="2800" dirty="0"/>
          </a:p>
        </p:txBody>
      </p:sp>
      <p:sp>
        <p:nvSpPr>
          <p:cNvPr id="3" name="Content Placeholder 2">
            <a:extLst>
              <a:ext uri="{FF2B5EF4-FFF2-40B4-BE49-F238E27FC236}">
                <a16:creationId xmlns:a16="http://schemas.microsoft.com/office/drawing/2014/main" id="{796D8E5F-D638-823F-9EFA-046B1F8263D5}"/>
              </a:ext>
            </a:extLst>
          </p:cNvPr>
          <p:cNvSpPr>
            <a:spLocks noGrp="1"/>
          </p:cNvSpPr>
          <p:nvPr>
            <p:ph sz="half" idx="1"/>
          </p:nvPr>
        </p:nvSpPr>
        <p:spPr>
          <a:xfrm>
            <a:off x="0" y="890016"/>
            <a:ext cx="7801896" cy="6144768"/>
          </a:xfrm>
        </p:spPr>
        <p:txBody>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Job concern </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Job variables can become stressors when they become sources of concern, anxiety and frustration to a individual. Lack of job security, prospect of losing a job with family depending on the individual, job recession, low status of job, lack of career progress are all factors resulting into stress.</a:t>
            </a:r>
          </a:p>
          <a:p>
            <a:pPr marL="0" marR="0" indent="0" algn="just">
              <a:lnSpc>
                <a:spcPct val="115000"/>
              </a:lnSpc>
              <a:spcBef>
                <a:spcPts val="0"/>
              </a:spcBef>
              <a:spcAft>
                <a:spcPts val="0"/>
              </a:spcAft>
              <a:buNone/>
            </a:pP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3074" name="Picture 2" descr="Free Woman Sitting in Front of Macbook Stock Photo">
            <a:extLst>
              <a:ext uri="{FF2B5EF4-FFF2-40B4-BE49-F238E27FC236}">
                <a16:creationId xmlns:a16="http://schemas.microsoft.com/office/drawing/2014/main" id="{A040AB58-131C-6F0C-24AF-C7DB9379A46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01896" y="-560439"/>
            <a:ext cx="4109883" cy="398943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20E79AE-C29F-9CA0-9156-BC7A9E190FE7}"/>
              </a:ext>
            </a:extLst>
          </p:cNvPr>
          <p:cNvSpPr txBox="1"/>
          <p:nvPr/>
        </p:nvSpPr>
        <p:spPr>
          <a:xfrm>
            <a:off x="7801896" y="3613355"/>
            <a:ext cx="4390104" cy="430887"/>
          </a:xfrm>
          <a:prstGeom prst="rect">
            <a:avLst/>
          </a:prstGeom>
          <a:noFill/>
        </p:spPr>
        <p:txBody>
          <a:bodyPr wrap="square" rtlCol="0">
            <a:spAutoFit/>
          </a:bodyPr>
          <a:lstStyle/>
          <a:p>
            <a:r>
              <a:rPr lang="en-US" sz="1100" dirty="0"/>
              <a:t>https://www.pexels.com/photo/woman-sitting-in-front-of-macbook-313690/</a:t>
            </a:r>
          </a:p>
        </p:txBody>
      </p:sp>
    </p:spTree>
    <p:extLst>
      <p:ext uri="{BB962C8B-B14F-4D97-AF65-F5344CB8AC3E}">
        <p14:creationId xmlns:p14="http://schemas.microsoft.com/office/powerpoint/2010/main" val="30899894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63F949-3F78-EC7C-0599-D966BB296E27}"/>
              </a:ext>
            </a:extLst>
          </p:cNvPr>
          <p:cNvSpPr>
            <a:spLocks noGrp="1"/>
          </p:cNvSpPr>
          <p:nvPr>
            <p:ph type="title"/>
          </p:nvPr>
        </p:nvSpPr>
        <p:spPr>
          <a:xfrm>
            <a:off x="0" y="0"/>
            <a:ext cx="12192000" cy="1170432"/>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Personal sources</a:t>
            </a:r>
            <a:endParaRPr lang="en-US" sz="2800" dirty="0"/>
          </a:p>
        </p:txBody>
      </p:sp>
      <p:sp>
        <p:nvSpPr>
          <p:cNvPr id="3" name="Content Placeholder 2">
            <a:extLst>
              <a:ext uri="{FF2B5EF4-FFF2-40B4-BE49-F238E27FC236}">
                <a16:creationId xmlns:a16="http://schemas.microsoft.com/office/drawing/2014/main" id="{BA8375CD-5C61-E55A-B732-3AB69768F3C1}"/>
              </a:ext>
            </a:extLst>
          </p:cNvPr>
          <p:cNvSpPr>
            <a:spLocks noGrp="1"/>
          </p:cNvSpPr>
          <p:nvPr>
            <p:ph sz="half" idx="1"/>
          </p:nvPr>
        </p:nvSpPr>
        <p:spPr>
          <a:xfrm>
            <a:off x="-1" y="621792"/>
            <a:ext cx="8008375" cy="6236208"/>
          </a:xfrm>
        </p:spPr>
        <p:txBody>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Change of life structure </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Structure of life and process of living has many facets like sociocultural factors like religion, race, education, family. As a person grow older responsibilities also grow up, and therefore stress develops. The extent of stress is also determined by the ability to cope with stress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4098" name="Picture 2" descr="Free A Woman Praying in Front of the Altar Stock Photo">
            <a:extLst>
              <a:ext uri="{FF2B5EF4-FFF2-40B4-BE49-F238E27FC236}">
                <a16:creationId xmlns:a16="http://schemas.microsoft.com/office/drawing/2014/main" id="{21427A72-6AB1-8305-ED70-2AD9FE999D1A}"/>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008374" y="1"/>
            <a:ext cx="4006629" cy="367234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1C94566-A3E7-04ED-2046-6F6046772986}"/>
              </a:ext>
            </a:extLst>
          </p:cNvPr>
          <p:cNvSpPr txBox="1"/>
          <p:nvPr/>
        </p:nvSpPr>
        <p:spPr>
          <a:xfrm>
            <a:off x="8008375" y="3937819"/>
            <a:ext cx="418362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https://www.pexels.com/photo/a-woman-praying-in-front-of-the-altar-5418220/</a:t>
            </a:r>
          </a:p>
        </p:txBody>
      </p:sp>
    </p:spTree>
    <p:extLst>
      <p:ext uri="{BB962C8B-B14F-4D97-AF65-F5344CB8AC3E}">
        <p14:creationId xmlns:p14="http://schemas.microsoft.com/office/powerpoint/2010/main" val="18796790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9A9986-0C0B-59A1-3A58-B30D066CAE44}"/>
              </a:ext>
            </a:extLst>
          </p:cNvPr>
          <p:cNvSpPr>
            <a:spLocks noGrp="1"/>
          </p:cNvSpPr>
          <p:nvPr>
            <p:ph type="title"/>
          </p:nvPr>
        </p:nvSpPr>
        <p:spPr>
          <a:xfrm>
            <a:off x="0" y="0"/>
            <a:ext cx="12192000" cy="816638"/>
          </a:xfrm>
        </p:spPr>
        <p:txBody>
          <a:bodyPr>
            <a:normAutofit fontScale="90000"/>
          </a:bodyPr>
          <a:lstStyle/>
          <a:p>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Coping with stress</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0BDE9501-F9DE-22C1-0DF3-FBDE46C42B4E}"/>
              </a:ext>
            </a:extLst>
          </p:cNvPr>
          <p:cNvSpPr>
            <a:spLocks noGrp="1"/>
          </p:cNvSpPr>
          <p:nvPr>
            <p:ph sz="half" idx="1"/>
          </p:nvPr>
        </p:nvSpPr>
        <p:spPr>
          <a:xfrm>
            <a:off x="0" y="545690"/>
            <a:ext cx="6827520" cy="6312310"/>
          </a:xfrm>
        </p:spPr>
        <p:txBody>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Strategies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Preventive management </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Preventive management can be conducted by surveys and employee/group interviews. Managers can identify potential problems of serious stressors and take steps to reduce them</a:t>
            </a: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Maintaining a productive culture :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Maintenance of positive organizational environment and satisfied employees sets the right direction.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5122" name="Picture 2" descr="Free Group of People Having Fun Stock Photo">
            <a:extLst>
              <a:ext uri="{FF2B5EF4-FFF2-40B4-BE49-F238E27FC236}">
                <a16:creationId xmlns:a16="http://schemas.microsoft.com/office/drawing/2014/main" id="{F8DEBF92-CF8B-889D-1557-085E3CFF9E3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669160" y="0"/>
            <a:ext cx="4522839" cy="392307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CA92776-09CB-C1D6-B254-03A64FDFC104}"/>
              </a:ext>
            </a:extLst>
          </p:cNvPr>
          <p:cNvSpPr txBox="1"/>
          <p:nvPr/>
        </p:nvSpPr>
        <p:spPr>
          <a:xfrm>
            <a:off x="7669160" y="4218039"/>
            <a:ext cx="4522839" cy="430887"/>
          </a:xfrm>
          <a:prstGeom prst="rect">
            <a:avLst/>
          </a:prstGeom>
          <a:noFill/>
        </p:spPr>
        <p:txBody>
          <a:bodyPr wrap="square" rtlCol="0">
            <a:spAutoFit/>
          </a:bodyPr>
          <a:lstStyle/>
          <a:p>
            <a:r>
              <a:rPr lang="en-US" sz="1100" dirty="0"/>
              <a:t>https://www.pexels.com/photo/group-of-people-having-fun-7551762/</a:t>
            </a:r>
          </a:p>
        </p:txBody>
      </p:sp>
    </p:spTree>
    <p:extLst>
      <p:ext uri="{BB962C8B-B14F-4D97-AF65-F5344CB8AC3E}">
        <p14:creationId xmlns:p14="http://schemas.microsoft.com/office/powerpoint/2010/main" val="14452363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13461-B5A6-66CB-A25C-77BC36AB5FA3}"/>
              </a:ext>
            </a:extLst>
          </p:cNvPr>
          <p:cNvSpPr>
            <a:spLocks noGrp="1"/>
          </p:cNvSpPr>
          <p:nvPr>
            <p:ph type="title"/>
          </p:nvPr>
        </p:nvSpPr>
        <p:spPr>
          <a:xfrm>
            <a:off x="0" y="0"/>
            <a:ext cx="12094464" cy="816638"/>
          </a:xfrm>
        </p:spPr>
        <p:txBody>
          <a:bodyPr>
            <a:normAutofit fontScale="90000"/>
          </a:bodyPr>
          <a:lstStyle/>
          <a:p>
            <a:pPr algn="ctr"/>
            <a:r>
              <a:rPr lang="en-US" sz="31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Organizational Strategies</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C41F66C-025C-03B3-BEE2-B7B8FEC90055}"/>
              </a:ext>
            </a:extLst>
          </p:cNvPr>
          <p:cNvSpPr>
            <a:spLocks noGrp="1"/>
          </p:cNvSpPr>
          <p:nvPr>
            <p:ph idx="1"/>
          </p:nvPr>
        </p:nvSpPr>
        <p:spPr>
          <a:xfrm>
            <a:off x="0" y="619432"/>
            <a:ext cx="12094464" cy="6476311"/>
          </a:xfrm>
        </p:spPr>
        <p:txBody>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 by objectives </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management by objectives or similar performance appraisal technique that identify employee goals, roles and responsibilities and strengthen communication can reduce stress by eliminating uncertainty in critical aspects of employee‘s jobs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Controlling the physical environment </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Reducing stress in the physical environment requires that management undertake one or two different strategies. First by reducing noise, better control of temperature, second by protecting employees by improved safety equipment.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0010415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A2F36-D783-03D9-B1FE-D879E7690CDD}"/>
              </a:ext>
            </a:extLst>
          </p:cNvPr>
          <p:cNvSpPr>
            <a:spLocks noGrp="1"/>
          </p:cNvSpPr>
          <p:nvPr>
            <p:ph type="title"/>
          </p:nvPr>
        </p:nvSpPr>
        <p:spPr>
          <a:xfrm>
            <a:off x="0" y="0"/>
            <a:ext cx="12192000" cy="950976"/>
          </a:xfrm>
        </p:spPr>
        <p:txBody>
          <a:bodyPr>
            <a:normAutofit fontScale="90000"/>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Personal Strategies</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7603F71-EE2B-8077-C8E1-78FAD6CA29B0}"/>
              </a:ext>
            </a:extLst>
          </p:cNvPr>
          <p:cNvSpPr>
            <a:spLocks noGrp="1"/>
          </p:cNvSpPr>
          <p:nvPr>
            <p:ph sz="half" idx="1"/>
          </p:nvPr>
        </p:nvSpPr>
        <p:spPr>
          <a:xfrm>
            <a:off x="97536" y="560439"/>
            <a:ext cx="5900928" cy="6254889"/>
          </a:xfrm>
        </p:spPr>
        <p:txBody>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Meditation </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Transcendental meditation gives mental and physical relaxation. Meditation reduces anxiety and improve work performance and gives job satisfaction.</a:t>
            </a:r>
            <a:endParaRPr lang="en-US" sz="2800" kern="100" dirty="0">
              <a:latin typeface="Aptos" panose="020B0004020202020204" pitchFamily="34" charset="0"/>
              <a:ea typeface="Times New Roman" panose="02020603050405020304" pitchFamily="18" charset="0"/>
              <a:cs typeface="Times New Roman" panose="02020603050405020304" pitchFamily="18" charset="0"/>
            </a:endParaRPr>
          </a:p>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Exercise </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One of the least expensive and effective stress reduction strategy is exercise like jogging, sports, fitness classes, cycling, swimming etc. This improves mental and physical health.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F25F7C03-5751-883C-AB1A-5E351D48D9D3}"/>
              </a:ext>
            </a:extLst>
          </p:cNvPr>
          <p:cNvSpPr>
            <a:spLocks noGrp="1"/>
          </p:cNvSpPr>
          <p:nvPr>
            <p:ph sz="half" idx="2"/>
          </p:nvPr>
        </p:nvSpPr>
        <p:spPr>
          <a:xfrm>
            <a:off x="5998464" y="707924"/>
            <a:ext cx="6193536" cy="6150076"/>
          </a:xfrm>
        </p:spPr>
        <p:txBody>
          <a:bodyPr/>
          <a:lstStyle/>
          <a:p>
            <a:pPr marL="0" marR="0" indent="0" algn="just">
              <a:lnSpc>
                <a:spcPct val="115000"/>
              </a:lnSpc>
              <a:spcBef>
                <a:spcPts val="0"/>
              </a:spcBef>
              <a:spcAft>
                <a:spcPts val="0"/>
              </a:spcAft>
              <a:buNone/>
            </a:pP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Removing the cause of stress </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Sometimes one can easily check the cause of stress, for example, a confrontational</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supervisor, difficult support staff, no possibility for advancement etc. Thus the key is to reduce or lessen the cause.</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just">
              <a:lnSpc>
                <a:spcPct val="115000"/>
              </a:lnSpc>
              <a:spcBef>
                <a:spcPts val="0"/>
              </a:spcBef>
              <a:spcAft>
                <a:spcPts val="0"/>
              </a:spcAft>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3053624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0BEC4F-4B42-A437-DE4D-FA1F37882548}"/>
              </a:ext>
            </a:extLst>
          </p:cNvPr>
          <p:cNvSpPr>
            <a:spLocks noGrp="1"/>
          </p:cNvSpPr>
          <p:nvPr>
            <p:ph type="title"/>
          </p:nvPr>
        </p:nvSpPr>
        <p:spPr>
          <a:xfrm>
            <a:off x="0" y="0"/>
            <a:ext cx="12192000" cy="929148"/>
          </a:xfrm>
        </p:spPr>
        <p:txBody>
          <a:bodyPr>
            <a:normAutofit/>
          </a:bodyPr>
          <a:lstStyle/>
          <a:p>
            <a:pPr algn="ct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Personal Strategies</a:t>
            </a:r>
            <a:endParaRPr lang="en-US" sz="2800" dirty="0"/>
          </a:p>
        </p:txBody>
      </p:sp>
      <p:sp>
        <p:nvSpPr>
          <p:cNvPr id="3" name="Content Placeholder 2">
            <a:extLst>
              <a:ext uri="{FF2B5EF4-FFF2-40B4-BE49-F238E27FC236}">
                <a16:creationId xmlns:a16="http://schemas.microsoft.com/office/drawing/2014/main" id="{BE3D837D-5679-8BC3-AE05-A3CB53883C50}"/>
              </a:ext>
            </a:extLst>
          </p:cNvPr>
          <p:cNvSpPr>
            <a:spLocks noGrp="1"/>
          </p:cNvSpPr>
          <p:nvPr>
            <p:ph idx="1"/>
          </p:nvPr>
        </p:nvSpPr>
        <p:spPr>
          <a:xfrm>
            <a:off x="0" y="501445"/>
            <a:ext cx="12192000" cy="6356555"/>
          </a:xfrm>
        </p:spPr>
        <p:txBody>
          <a:bodyPr/>
          <a:lstStyle/>
          <a:p>
            <a:pPr marL="0" marR="0" indent="0" algn="just">
              <a:lnSpc>
                <a:spcPct val="115000"/>
              </a:lnSpc>
              <a:spcBef>
                <a:spcPts val="0"/>
              </a:spcBef>
              <a:spcAft>
                <a:spcPts val="0"/>
              </a:spcAft>
              <a:buNone/>
            </a:pPr>
            <a:r>
              <a:rPr lang="en-US" sz="2800" b="1" kern="0"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S</a:t>
            </a:r>
            <a:r>
              <a:rPr lang="en-US" sz="2800" b="1"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eeking Counseling </a:t>
            </a:r>
            <a:r>
              <a:rPr lang="en-US" sz="2800" b="1" kern="100" dirty="0">
                <a:latin typeface="Aptos" panose="020B0004020202020204" pitchFamily="34" charset="0"/>
                <a:ea typeface="Times New Roman" panose="02020603050405020304" pitchFamily="18" charset="0"/>
                <a:cs typeface="Times New Roman" panose="02020603050405020304" pitchFamily="18" charset="0"/>
              </a:rPr>
              <a: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Stress is a common psychological problem. Counselors can offer helpful insights and stress reduction techniques that may remove the problem.</a:t>
            </a:r>
          </a:p>
          <a:p>
            <a:pPr marL="0" marR="0" indent="0" algn="just">
              <a:lnSpc>
                <a:spcPct val="115000"/>
              </a:lnSpc>
              <a:spcBef>
                <a:spcPts val="0"/>
              </a:spcBef>
              <a:spcAft>
                <a:spcPts val="0"/>
              </a:spcAft>
              <a:buNone/>
            </a:pPr>
            <a:r>
              <a:rPr lang="en-US" sz="2800" b="1"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Employee welfare</a:t>
            </a:r>
            <a:r>
              <a:rPr lang="en-US" sz="2800" b="1" kern="100" dirty="0">
                <a:latin typeface="Aptos" panose="020B0004020202020204" pitchFamily="34" charset="0"/>
                <a:ea typeface="Aptos" panose="020B0004020202020204" pitchFamily="34" charset="0"/>
                <a:cs typeface="Times New Roman" panose="02020603050405020304" pitchFamily="18" charset="0"/>
              </a:rPr>
              <a:t>: </a:t>
            </a:r>
            <a:r>
              <a:rPr lang="en-US" sz="2800" dirty="0">
                <a:solidFill>
                  <a:srgbClr val="000000"/>
                </a:solidFill>
                <a:effectLst/>
                <a:latin typeface="Times New Roman" panose="02020603050405020304" pitchFamily="18" charset="0"/>
                <a:ea typeface="Aptos" panose="020B0004020202020204" pitchFamily="34" charset="0"/>
              </a:rPr>
              <a:t>Employee welfare depends on overcoming personal crisis, family problems and workplace problems. Removal of these problems leads to healthy and more productive years of service to the employees</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2726611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A4DDDE-1A03-EBD5-633E-C064A14D26F7}"/>
              </a:ext>
            </a:extLst>
          </p:cNvPr>
          <p:cNvSpPr>
            <a:spLocks noGrp="1"/>
          </p:cNvSpPr>
          <p:nvPr>
            <p:ph type="title"/>
          </p:nvPr>
        </p:nvSpPr>
        <p:spPr>
          <a:xfrm>
            <a:off x="-1" y="0"/>
            <a:ext cx="12314903" cy="973394"/>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IMPORTANCE OF SAFETY IN ORGANIZATION</a:t>
            </a:r>
            <a:br>
              <a:rPr lang="en-US" sz="2800" kern="100" dirty="0">
                <a:effectLst/>
                <a:latin typeface="Aptos" panose="020B0004020202020204" pitchFamily="34" charset="0"/>
                <a:ea typeface="Aptos" panose="020B0004020202020204" pitchFamily="34" charset="0"/>
                <a:cs typeface="Times New Roman" panose="02020603050405020304" pitchFamily="18" charset="0"/>
              </a:rPr>
            </a:br>
            <a:endParaRPr lang="en-US" sz="2800" dirty="0"/>
          </a:p>
        </p:txBody>
      </p:sp>
      <p:sp>
        <p:nvSpPr>
          <p:cNvPr id="3" name="Content Placeholder 2">
            <a:extLst>
              <a:ext uri="{FF2B5EF4-FFF2-40B4-BE49-F238E27FC236}">
                <a16:creationId xmlns:a16="http://schemas.microsoft.com/office/drawing/2014/main" id="{7B6FA9EF-829B-7772-475E-0172F9FEB639}"/>
              </a:ext>
            </a:extLst>
          </p:cNvPr>
          <p:cNvSpPr>
            <a:spLocks noGrp="1"/>
          </p:cNvSpPr>
          <p:nvPr>
            <p:ph sz="half" idx="1"/>
          </p:nvPr>
        </p:nvSpPr>
        <p:spPr>
          <a:xfrm>
            <a:off x="0" y="678426"/>
            <a:ext cx="6238568" cy="6179574"/>
          </a:xfrm>
        </p:spPr>
        <p:txBody>
          <a:bodyPr>
            <a:normAutofit/>
          </a:bodyPr>
          <a:lstStyle/>
          <a:p>
            <a:pPr marL="0" marR="0" lvl="0" indent="0" algn="just">
              <a:lnSpc>
                <a:spcPct val="115000"/>
              </a:lnSpc>
              <a:spcBef>
                <a:spcPts val="0"/>
              </a:spcBef>
              <a:spcAft>
                <a:spcPts val="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It Saves Cost </a:t>
            </a:r>
            <a:r>
              <a:rPr lang="en-US" sz="2800" b="1" kern="100" dirty="0">
                <a:latin typeface="Aptos" panose="020B0004020202020204" pitchFamily="34"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rPr>
              <a:t>Occurrence of an accident involves two types of costs: direct costs and indirect costs. The direct cost is in the form of compensation payable to the dependents of the victim employee, and medical expenses incurred in treating the patient employee if the accident is not fatal</a:t>
            </a:r>
            <a:endParaRPr lang="en-US" sz="2800" dirty="0"/>
          </a:p>
        </p:txBody>
      </p:sp>
      <p:sp>
        <p:nvSpPr>
          <p:cNvPr id="4" name="Content Placeholder 3">
            <a:extLst>
              <a:ext uri="{FF2B5EF4-FFF2-40B4-BE49-F238E27FC236}">
                <a16:creationId xmlns:a16="http://schemas.microsoft.com/office/drawing/2014/main" id="{F9FC036C-E095-E369-59B3-BDC317F2436C}"/>
              </a:ext>
            </a:extLst>
          </p:cNvPr>
          <p:cNvSpPr>
            <a:spLocks noGrp="1"/>
          </p:cNvSpPr>
          <p:nvPr>
            <p:ph sz="half" idx="2"/>
          </p:nvPr>
        </p:nvSpPr>
        <p:spPr>
          <a:xfrm>
            <a:off x="6238568" y="825910"/>
            <a:ext cx="5953432" cy="6032089"/>
          </a:xfrm>
        </p:spPr>
        <p:txBody>
          <a:bodyPr>
            <a:normAutofit/>
          </a:bodyPr>
          <a:lstStyle/>
          <a:p>
            <a:pPr marL="0" marR="0" lvl="0" indent="0" algn="just">
              <a:lnSpc>
                <a:spcPct val="115000"/>
              </a:lnSpc>
              <a:spcBef>
                <a:spcPts val="0"/>
              </a:spcBef>
              <a:spcAft>
                <a:spcPts val="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It improves productivity</a:t>
            </a:r>
            <a:r>
              <a:rPr lang="en-US" sz="2800" b="1" kern="100" dirty="0">
                <a:latin typeface="Aptos" panose="020B0004020202020204" pitchFamily="34"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rPr>
              <a:t>As safe conditions at the workplace keep employees free from worrying about their safety, they devote more time to improving the quantity and quality of their output</a:t>
            </a:r>
            <a:endParaRPr lang="en-US" sz="2800" dirty="0"/>
          </a:p>
        </p:txBody>
      </p:sp>
    </p:spTree>
    <p:extLst>
      <p:ext uri="{BB962C8B-B14F-4D97-AF65-F5344CB8AC3E}">
        <p14:creationId xmlns:p14="http://schemas.microsoft.com/office/powerpoint/2010/main" val="419815592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536BB8-5552-5D87-ADA1-40E4F6803DBD}"/>
              </a:ext>
            </a:extLst>
          </p:cNvPr>
          <p:cNvSpPr>
            <a:spLocks noGrp="1"/>
          </p:cNvSpPr>
          <p:nvPr>
            <p:ph type="title"/>
          </p:nvPr>
        </p:nvSpPr>
        <p:spPr>
          <a:xfrm>
            <a:off x="0" y="0"/>
            <a:ext cx="12192000" cy="1032387"/>
          </a:xfrm>
        </p:spPr>
        <p:txBody>
          <a:bodyPr>
            <a:normAutofit fontScale="90000"/>
          </a:bodyPr>
          <a:lstStyle/>
          <a:p>
            <a:r>
              <a:rPr lang="en-US" sz="3100" b="1" kern="100" dirty="0">
                <a:effectLst/>
                <a:latin typeface="Times New Roman" panose="02020603050405020304" pitchFamily="18" charset="0"/>
                <a:ea typeface="Aptos" panose="020B0004020202020204" pitchFamily="34" charset="0"/>
                <a:cs typeface="Times New Roman" panose="02020603050405020304" pitchFamily="18" charset="0"/>
              </a:rPr>
              <a:t>IMPORTANCE OF SAFETY IN ORGANIZATION</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BCFCAEE8-A707-6EA4-0205-15816D67DF41}"/>
              </a:ext>
            </a:extLst>
          </p:cNvPr>
          <p:cNvSpPr>
            <a:spLocks noGrp="1"/>
          </p:cNvSpPr>
          <p:nvPr>
            <p:ph sz="half" idx="1"/>
          </p:nvPr>
        </p:nvSpPr>
        <p:spPr>
          <a:xfrm>
            <a:off x="0" y="825910"/>
            <a:ext cx="8377084" cy="6032090"/>
          </a:xfrm>
        </p:spPr>
        <p:txBody>
          <a:bodyPr>
            <a:normAutofit/>
          </a:bodyPr>
          <a:lstStyle/>
          <a:p>
            <a:pPr marL="0" marR="0" lvl="0" indent="0" algn="just">
              <a:lnSpc>
                <a:spcPct val="115000"/>
              </a:lnSpc>
              <a:spcBef>
                <a:spcPts val="0"/>
              </a:spcBef>
              <a:spcAft>
                <a:spcPts val="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It develops moral</a:t>
            </a:r>
            <a:r>
              <a:rPr lang="en-US" sz="2800" b="1" kern="100" dirty="0">
                <a:effectLst/>
                <a:latin typeface="Aptos" panose="020B0004020202020204" pitchFamily="34"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rPr>
              <a:t>An industrial employee is a worker in the factory and at the same time, bread earner for his/her family. Hence, the happiness of his/her family is tagged to the well-being of the worker</a:t>
            </a:r>
            <a:endParaRPr lang="en-US" sz="2800" dirty="0"/>
          </a:p>
        </p:txBody>
      </p:sp>
      <p:pic>
        <p:nvPicPr>
          <p:cNvPr id="6146" name="Picture 2" descr="Free Person Scrubbing Her Leg Stock Photo">
            <a:extLst>
              <a:ext uri="{FF2B5EF4-FFF2-40B4-BE49-F238E27FC236}">
                <a16:creationId xmlns:a16="http://schemas.microsoft.com/office/drawing/2014/main" id="{D560FF2D-C61B-7A80-070D-6CBF2448E115}"/>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8377084" y="0"/>
            <a:ext cx="3814916" cy="3967316"/>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A461E3A-0E88-373C-1DE5-B080F0B13E42}"/>
              </a:ext>
            </a:extLst>
          </p:cNvPr>
          <p:cNvSpPr txBox="1"/>
          <p:nvPr/>
        </p:nvSpPr>
        <p:spPr>
          <a:xfrm>
            <a:off x="8377085" y="4218039"/>
            <a:ext cx="381491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https://www.pexels.com/search/A%20person%20with%20broken%20leg/</a:t>
            </a:r>
          </a:p>
        </p:txBody>
      </p:sp>
    </p:spTree>
    <p:extLst>
      <p:ext uri="{BB962C8B-B14F-4D97-AF65-F5344CB8AC3E}">
        <p14:creationId xmlns:p14="http://schemas.microsoft.com/office/powerpoint/2010/main" val="12546173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6E0932-17B0-0610-5292-2A6C2F6F9C44}"/>
              </a:ext>
            </a:extLst>
          </p:cNvPr>
          <p:cNvSpPr>
            <a:spLocks noGrp="1"/>
          </p:cNvSpPr>
          <p:nvPr>
            <p:ph type="title"/>
          </p:nvPr>
        </p:nvSpPr>
        <p:spPr>
          <a:xfrm>
            <a:off x="206478" y="0"/>
            <a:ext cx="12192000" cy="870155"/>
          </a:xfrm>
        </p:spPr>
        <p:txBody>
          <a:bodyPr>
            <a:normAutofit/>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IMPORTANCE OF SAFETY IN ORGANIZATION</a:t>
            </a:r>
            <a:endParaRPr lang="en-US" sz="2800" dirty="0"/>
          </a:p>
        </p:txBody>
      </p:sp>
      <p:sp>
        <p:nvSpPr>
          <p:cNvPr id="3" name="Content Placeholder 2">
            <a:extLst>
              <a:ext uri="{FF2B5EF4-FFF2-40B4-BE49-F238E27FC236}">
                <a16:creationId xmlns:a16="http://schemas.microsoft.com/office/drawing/2014/main" id="{0F6F6767-9AA4-463C-D5C8-EFDF34678DF1}"/>
              </a:ext>
            </a:extLst>
          </p:cNvPr>
          <p:cNvSpPr>
            <a:spLocks noGrp="1"/>
          </p:cNvSpPr>
          <p:nvPr>
            <p:ph idx="1"/>
          </p:nvPr>
        </p:nvSpPr>
        <p:spPr>
          <a:xfrm>
            <a:off x="0" y="560440"/>
            <a:ext cx="12192000" cy="6297560"/>
          </a:xfrm>
        </p:spPr>
        <p:txBody>
          <a:bodyPr/>
          <a:lstStyle/>
          <a:p>
            <a:pPr algn="just"/>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Safety is legal requirement </a:t>
            </a:r>
            <a:r>
              <a:rPr lang="en-US" sz="2800" b="1" kern="100" dirty="0">
                <a:latin typeface="Aptos" panose="020B0004020202020204" pitchFamily="34" charset="0"/>
                <a:ea typeface="Aptos" panose="020B0004020202020204" pitchFamily="34" charset="0"/>
                <a:cs typeface="Times New Roman" panose="02020603050405020304" pitchFamily="18" charset="0"/>
              </a:rPr>
              <a:t>: </a:t>
            </a:r>
            <a:r>
              <a:rPr lang="en-US" sz="2800" dirty="0">
                <a:effectLst/>
                <a:latin typeface="Times New Roman" panose="02020603050405020304" pitchFamily="18" charset="0"/>
                <a:ea typeface="Aptos" panose="020B0004020202020204" pitchFamily="34" charset="0"/>
              </a:rPr>
              <a:t>The maintenance of safety in the factory premises is a legal requirement for the industry . There are laws and acts for ensuring safety measures in the factory, and imposing penalties on non -compliance of the same has become quite severe </a:t>
            </a:r>
            <a:endParaRPr lang="en-US" sz="2800" dirty="0"/>
          </a:p>
          <a:p>
            <a:endParaRPr lang="en-US" dirty="0"/>
          </a:p>
        </p:txBody>
      </p:sp>
    </p:spTree>
    <p:extLst>
      <p:ext uri="{BB962C8B-B14F-4D97-AF65-F5344CB8AC3E}">
        <p14:creationId xmlns:p14="http://schemas.microsoft.com/office/powerpoint/2010/main" val="61428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8357DC-BA36-5F9D-CF60-16D28564E925}"/>
              </a:ext>
            </a:extLst>
          </p:cNvPr>
          <p:cNvSpPr>
            <a:spLocks noGrp="1"/>
          </p:cNvSpPr>
          <p:nvPr>
            <p:ph type="title"/>
          </p:nvPr>
        </p:nvSpPr>
        <p:spPr>
          <a:xfrm>
            <a:off x="0" y="0"/>
            <a:ext cx="12192000" cy="816638"/>
          </a:xfrm>
        </p:spPr>
        <p:txBody>
          <a:bodyPr>
            <a:normAutofit/>
          </a:bodyPr>
          <a:lstStyle/>
          <a:p>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IMPORTANCE OF SAFETY IN ORGANIZATION</a:t>
            </a:r>
            <a:endParaRPr lang="en-US" sz="2800" dirty="0"/>
          </a:p>
        </p:txBody>
      </p:sp>
      <p:sp>
        <p:nvSpPr>
          <p:cNvPr id="3" name="Content Placeholder 2">
            <a:extLst>
              <a:ext uri="{FF2B5EF4-FFF2-40B4-BE49-F238E27FC236}">
                <a16:creationId xmlns:a16="http://schemas.microsoft.com/office/drawing/2014/main" id="{EB5EE1F5-1927-E72C-C398-DCD29A774EE2}"/>
              </a:ext>
            </a:extLst>
          </p:cNvPr>
          <p:cNvSpPr>
            <a:spLocks noGrp="1"/>
          </p:cNvSpPr>
          <p:nvPr>
            <p:ph sz="half" idx="1"/>
          </p:nvPr>
        </p:nvSpPr>
        <p:spPr>
          <a:xfrm>
            <a:off x="0" y="619432"/>
            <a:ext cx="7831391" cy="6238568"/>
          </a:xfrm>
        </p:spPr>
        <p:txBody>
          <a:bodyPr/>
          <a:lstStyle/>
          <a:p>
            <a:pPr marL="342900" marR="0" lvl="0" indent="-342900" algn="just">
              <a:lnSpc>
                <a:spcPct val="115000"/>
              </a:lnSpc>
              <a:spcBef>
                <a:spcPts val="0"/>
              </a:spcBef>
              <a:spcAft>
                <a:spcPts val="0"/>
              </a:spcAft>
              <a:buFont typeface="+mj-lt"/>
              <a:buAutoNum type="arabicPeriod"/>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Maintain and improve employee performance both quantitatively and qualitatively.</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Reduce employee absenteeism and turnover. </a:t>
            </a:r>
          </a:p>
          <a:p>
            <a:pPr marL="342900" marR="0" lvl="0" indent="-342900" algn="just">
              <a:lnSpc>
                <a:spcPct val="115000"/>
              </a:lnSpc>
              <a:spcBef>
                <a:spcPts val="0"/>
              </a:spcBef>
              <a:spcAft>
                <a:spcPts val="0"/>
              </a:spcAft>
              <a:buFont typeface="+mj-lt"/>
              <a:buAutoNum type="arabicPeriod"/>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Minimize industrial unrest and indiscipline.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Improve employee morale and motivation</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just">
              <a:lnSpc>
                <a:spcPct val="115000"/>
              </a:lnSpc>
              <a:spcBef>
                <a:spcPts val="0"/>
              </a:spcBef>
              <a:spcAft>
                <a:spcPts val="0"/>
              </a:spcAft>
              <a:buFont typeface="+mj-lt"/>
              <a:buAutoNum type="arabicPeriod"/>
            </a:pPr>
            <a:endParaRPr lang="en-US"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pic>
        <p:nvPicPr>
          <p:cNvPr id="7172" name="Picture 4" descr="Free People Pointing Fingers at a Stressed Woman Stock Photo">
            <a:extLst>
              <a:ext uri="{FF2B5EF4-FFF2-40B4-BE49-F238E27FC236}">
                <a16:creationId xmlns:a16="http://schemas.microsoft.com/office/drawing/2014/main" id="{A2230B8A-A793-054A-F8C0-FFEB7EC46A3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831393" y="280219"/>
            <a:ext cx="4360605" cy="358385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0C826A8-526B-B982-5D3F-F59E89682DFB}"/>
              </a:ext>
            </a:extLst>
          </p:cNvPr>
          <p:cNvSpPr txBox="1"/>
          <p:nvPr/>
        </p:nvSpPr>
        <p:spPr>
          <a:xfrm>
            <a:off x="7964129" y="4026310"/>
            <a:ext cx="4227869" cy="430887"/>
          </a:xfrm>
          <a:prstGeom prst="rect">
            <a:avLst/>
          </a:prstGeom>
          <a:noFill/>
        </p:spPr>
        <p:txBody>
          <a:bodyPr wrap="square" rtlCol="0">
            <a:spAutoFit/>
          </a:bodyPr>
          <a:lstStyle/>
          <a:p>
            <a:r>
              <a:rPr lang="en-US" sz="1100" dirty="0"/>
              <a:t>https://www.pexels.com/photo/people-pointing-fingers-at-a-stressed-woman-7640496/</a:t>
            </a:r>
          </a:p>
        </p:txBody>
      </p:sp>
    </p:spTree>
    <p:extLst>
      <p:ext uri="{BB962C8B-B14F-4D97-AF65-F5344CB8AC3E}">
        <p14:creationId xmlns:p14="http://schemas.microsoft.com/office/powerpoint/2010/main" val="37776445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FB11FA-61B3-3AD8-1885-43F1FFE6FF38}"/>
              </a:ext>
            </a:extLst>
          </p:cNvPr>
          <p:cNvSpPr>
            <a:spLocks noGrp="1"/>
          </p:cNvSpPr>
          <p:nvPr>
            <p:ph type="title"/>
          </p:nvPr>
        </p:nvSpPr>
        <p:spPr>
          <a:xfrm>
            <a:off x="0" y="0"/>
            <a:ext cx="12192000" cy="1076632"/>
          </a:xfrm>
        </p:spPr>
        <p:txBody>
          <a:bodyPr/>
          <a:lstStyle/>
          <a:p>
            <a:pPr algn="ct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Rights and Duties</a:t>
            </a:r>
            <a:br>
              <a:rPr lang="en-US" sz="18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9F5D118C-E422-0589-45B2-42A8454AA663}"/>
              </a:ext>
            </a:extLst>
          </p:cNvPr>
          <p:cNvSpPr>
            <a:spLocks noGrp="1"/>
          </p:cNvSpPr>
          <p:nvPr>
            <p:ph idx="1"/>
          </p:nvPr>
        </p:nvSpPr>
        <p:spPr>
          <a:xfrm>
            <a:off x="0" y="501446"/>
            <a:ext cx="12192000" cy="6356554"/>
          </a:xfrm>
        </p:spPr>
        <p:txBody>
          <a:bodyPr/>
          <a:lstStyle/>
          <a:p>
            <a:pPr marL="0" indent="0" algn="just">
              <a:buNone/>
            </a:pPr>
            <a:r>
              <a:rPr lang="en-US" sz="2800" dirty="0">
                <a:effectLst/>
                <a:latin typeface="Times New Roman" panose="02020603050405020304" pitchFamily="18" charset="0"/>
                <a:ea typeface="Aptos" panose="020B0004020202020204" pitchFamily="34" charset="0"/>
              </a:rPr>
              <a:t>All workers have rights. Workers, as well as employers and governments, must ensure that these rights are protected and must strive to establish and maintain decent working conditions and a decent working environment</a:t>
            </a:r>
          </a:p>
          <a:p>
            <a:pPr marL="0" marR="0" indent="0" algn="just">
              <a:lnSpc>
                <a:spcPct val="115000"/>
              </a:lnSpc>
              <a:spcBef>
                <a:spcPts val="0"/>
              </a:spcBef>
              <a:spcAft>
                <a:spcPts val="0"/>
              </a:spcAft>
              <a:buNone/>
            </a:pPr>
            <a:r>
              <a:rPr lang="en-US" sz="2800" b="1" kern="100" dirty="0">
                <a:effectLst/>
                <a:latin typeface="Times New Roman" panose="02020603050405020304" pitchFamily="18" charset="0"/>
                <a:ea typeface="Aptos" panose="020B0004020202020204" pitchFamily="34" charset="0"/>
                <a:cs typeface="Times New Roman" panose="02020603050405020304" pitchFamily="18" charset="0"/>
              </a:rPr>
              <a:t>Workers’ rights</a:t>
            </a: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 </a:t>
            </a:r>
            <a:r>
              <a:rPr lang="en-US" sz="2800" kern="100" dirty="0">
                <a:latin typeface="Aptos" panose="020B0004020202020204" pitchFamily="34" charset="0"/>
                <a:ea typeface="Aptos" panose="020B0004020202020204" pitchFamily="34" charset="0"/>
                <a:cs typeface="Times New Roman" panose="02020603050405020304" pitchFamily="18" charset="0"/>
              </a:rPr>
              <a:t>:</a:t>
            </a:r>
            <a:r>
              <a:rPr lang="en-US" sz="2800" dirty="0">
                <a:effectLst/>
                <a:latin typeface="Times New Roman" panose="02020603050405020304" pitchFamily="18" charset="0"/>
                <a:ea typeface="Aptos" panose="020B0004020202020204" pitchFamily="34" charset="0"/>
              </a:rPr>
              <a:t>It is increasingly recognized that the protection of life and health at work is a fundamental workers’, in other words, decent work implies safe work. Furthermore, workers have a duty to take care of their own safety, as well as the safety of anyone who might be affected by what they do or fail to do</a:t>
            </a:r>
            <a:r>
              <a:rPr lang="en-US" sz="1800" dirty="0">
                <a:effectLst/>
                <a:latin typeface="Times New Roman" panose="02020603050405020304" pitchFamily="18" charset="0"/>
                <a:ea typeface="Aptos" panose="020B0004020202020204" pitchFamily="34" charset="0"/>
              </a:rPr>
              <a:t>.</a:t>
            </a:r>
            <a:endParaRPr lang="en-US" dirty="0"/>
          </a:p>
        </p:txBody>
      </p:sp>
    </p:spTree>
    <p:extLst>
      <p:ext uri="{BB962C8B-B14F-4D97-AF65-F5344CB8AC3E}">
        <p14:creationId xmlns:p14="http://schemas.microsoft.com/office/powerpoint/2010/main" val="18543578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C18752-5032-4AE4-8F79-E212D0418677}"/>
              </a:ext>
            </a:extLst>
          </p:cNvPr>
          <p:cNvSpPr>
            <a:spLocks noGrp="1"/>
          </p:cNvSpPr>
          <p:nvPr>
            <p:ph type="title"/>
          </p:nvPr>
        </p:nvSpPr>
        <p:spPr>
          <a:xfrm>
            <a:off x="0" y="0"/>
            <a:ext cx="12192000" cy="1047135"/>
          </a:xfrm>
        </p:spPr>
        <p:txBody>
          <a:bodyPr>
            <a:normAutofit fontScale="90000"/>
          </a:bodyPr>
          <a:lstStyle/>
          <a:p>
            <a:r>
              <a:rPr lang="en-US" sz="3100" b="1" kern="100" dirty="0">
                <a:effectLst/>
                <a:latin typeface="Times New Roman" panose="02020603050405020304" pitchFamily="18" charset="0"/>
                <a:ea typeface="Aptos" panose="020B0004020202020204" pitchFamily="34" charset="0"/>
                <a:cs typeface="Times New Roman" panose="02020603050405020304" pitchFamily="18" charset="0"/>
              </a:rPr>
              <a:t>Employers’ responsibilities </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C3C22AEE-3740-BB8A-BD56-F0AF720D57AF}"/>
              </a:ext>
            </a:extLst>
          </p:cNvPr>
          <p:cNvSpPr>
            <a:spLocks noGrp="1"/>
          </p:cNvSpPr>
          <p:nvPr>
            <p:ph sz="half" idx="1"/>
          </p:nvPr>
        </p:nvSpPr>
        <p:spPr>
          <a:xfrm>
            <a:off x="0" y="545690"/>
            <a:ext cx="6445043" cy="6209071"/>
          </a:xfrm>
        </p:spPr>
        <p:txBody>
          <a:bodyPr>
            <a:normAutofit/>
          </a:bodyPr>
          <a:lstStyle/>
          <a:p>
            <a:pPr marL="0" indent="0" algn="just">
              <a:buNone/>
            </a:pPr>
            <a:r>
              <a:rPr lang="en-US" sz="2800" dirty="0">
                <a:effectLst/>
                <a:latin typeface="Times New Roman" panose="02020603050405020304" pitchFamily="18" charset="0"/>
                <a:ea typeface="Aptos" panose="020B0004020202020204" pitchFamily="34" charset="0"/>
              </a:rPr>
              <a:t>Because occupational hazards arise at the workplace, it is the responsibility of employers to ensure that the working environment is safe and healthy. This means that they must prevent, and protect workers from, occupational risks. But employers’ responsibility goes further, entailing knowledge of occupational hazards and a commitment to ensure that management processes promote safety and health at work</a:t>
            </a:r>
            <a:endParaRPr lang="en-US" sz="2800" dirty="0"/>
          </a:p>
        </p:txBody>
      </p:sp>
      <p:pic>
        <p:nvPicPr>
          <p:cNvPr id="8194" name="Picture 2" descr="Free Woman Wrapping Man's Leg with Bandage Stock Photo">
            <a:extLst>
              <a:ext uri="{FF2B5EF4-FFF2-40B4-BE49-F238E27FC236}">
                <a16:creationId xmlns:a16="http://schemas.microsoft.com/office/drawing/2014/main" id="{C43EF74E-E349-6591-BDA8-8C82B72D898F}"/>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769510" y="-176980"/>
            <a:ext cx="5422490" cy="349536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FB0C326-0DC5-03A4-5029-107ECB17FF66}"/>
              </a:ext>
            </a:extLst>
          </p:cNvPr>
          <p:cNvSpPr txBox="1"/>
          <p:nvPr/>
        </p:nvSpPr>
        <p:spPr>
          <a:xfrm>
            <a:off x="6769511" y="3583858"/>
            <a:ext cx="5422490" cy="430887"/>
          </a:xfrm>
          <a:prstGeom prst="rect">
            <a:avLst/>
          </a:prstGeom>
          <a:noFill/>
        </p:spPr>
        <p:txBody>
          <a:bodyPr wrap="square" rtlCol="0">
            <a:spAutoFit/>
          </a:bodyPr>
          <a:lstStyle/>
          <a:p>
            <a:r>
              <a:rPr lang="en-US" sz="1100" dirty="0"/>
              <a:t>https://www.pexels.com/photo/woman-wrapping-man-s-leg-with-bandage-3760275/</a:t>
            </a:r>
          </a:p>
        </p:txBody>
      </p:sp>
    </p:spTree>
    <p:extLst>
      <p:ext uri="{BB962C8B-B14F-4D97-AF65-F5344CB8AC3E}">
        <p14:creationId xmlns:p14="http://schemas.microsoft.com/office/powerpoint/2010/main" val="3673553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1C6E7-6276-7467-FB74-C215BEDE217B}"/>
              </a:ext>
            </a:extLst>
          </p:cNvPr>
          <p:cNvSpPr>
            <a:spLocks noGrp="1"/>
          </p:cNvSpPr>
          <p:nvPr>
            <p:ph type="title"/>
          </p:nvPr>
        </p:nvSpPr>
        <p:spPr>
          <a:xfrm>
            <a:off x="0" y="0"/>
            <a:ext cx="12192000" cy="816638"/>
          </a:xfrm>
        </p:spPr>
        <p:txBody>
          <a:bodyPr>
            <a:normAutofit fontScale="90000"/>
          </a:bodyPr>
          <a:lstStyle/>
          <a:p>
            <a:pPr algn="ctr"/>
            <a:r>
              <a:rPr lang="en-US" sz="3100" b="1" kern="100" dirty="0">
                <a:effectLst/>
                <a:latin typeface="Times New Roman" panose="02020603050405020304" pitchFamily="18" charset="0"/>
                <a:ea typeface="Aptos" panose="020B0004020202020204" pitchFamily="34" charset="0"/>
                <a:cs typeface="Times New Roman" panose="02020603050405020304" pitchFamily="18" charset="0"/>
              </a:rPr>
              <a:t>Governments’ duties</a:t>
            </a:r>
            <a:br>
              <a:rPr lang="en-US" sz="3600" kern="100" dirty="0">
                <a:effectLst/>
                <a:latin typeface="Aptos" panose="020B0004020202020204" pitchFamily="34" charset="0"/>
                <a:ea typeface="Aptos" panose="020B000402020202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5F9F1C30-B316-A154-E8A7-CF1CF4860613}"/>
              </a:ext>
            </a:extLst>
          </p:cNvPr>
          <p:cNvSpPr>
            <a:spLocks noGrp="1"/>
          </p:cNvSpPr>
          <p:nvPr>
            <p:ph sz="half" idx="1"/>
          </p:nvPr>
        </p:nvSpPr>
        <p:spPr>
          <a:xfrm>
            <a:off x="1" y="589936"/>
            <a:ext cx="6096000" cy="6268064"/>
          </a:xfrm>
        </p:spPr>
        <p:txBody>
          <a:bodyPr>
            <a:normAutofit/>
          </a:bodyPr>
          <a:lstStyle/>
          <a:p>
            <a:pPr marL="0" marR="0" indent="0" algn="just">
              <a:lnSpc>
                <a:spcPct val="115000"/>
              </a:lnSpc>
              <a:spcBef>
                <a:spcPts val="0"/>
              </a:spcBef>
              <a:spcAft>
                <a:spcPts val="0"/>
              </a:spcAft>
              <a:buNone/>
            </a:pPr>
            <a:r>
              <a:rPr lang="en-US" sz="2800" dirty="0">
                <a:effectLst/>
                <a:latin typeface="Times New Roman" panose="02020603050405020304" pitchFamily="18" charset="0"/>
                <a:ea typeface="Aptos" panose="020B0004020202020204" pitchFamily="34" charset="0"/>
              </a:rPr>
              <a:t>Governments are responsible for drawing up occupational safety and health policies and making sure that they are implemented. Policies will be reflected in legislation, and legislation must be enforced. But legislation cannot cover all workplace risks, and it may also be advisable to address occupational safety and health issues by means of collective agreements reached between the social partners</a:t>
            </a:r>
            <a:endParaRPr lang="en-US" sz="2800" dirty="0"/>
          </a:p>
        </p:txBody>
      </p:sp>
      <p:sp>
        <p:nvSpPr>
          <p:cNvPr id="4" name="Content Placeholder 3">
            <a:extLst>
              <a:ext uri="{FF2B5EF4-FFF2-40B4-BE49-F238E27FC236}">
                <a16:creationId xmlns:a16="http://schemas.microsoft.com/office/drawing/2014/main" id="{CF3F8FEE-E550-9DA8-1351-FC40B65C6207}"/>
              </a:ext>
            </a:extLst>
          </p:cNvPr>
          <p:cNvSpPr>
            <a:spLocks noGrp="1"/>
          </p:cNvSpPr>
          <p:nvPr>
            <p:ph sz="half" idx="2"/>
          </p:nvPr>
        </p:nvSpPr>
        <p:spPr>
          <a:xfrm>
            <a:off x="6096000" y="427703"/>
            <a:ext cx="6096000" cy="6430296"/>
          </a:xfrm>
        </p:spPr>
        <p:txBody>
          <a:bodyPr>
            <a:normAutofit/>
          </a:bodyPr>
          <a:lstStyle/>
          <a:p>
            <a:pPr marL="0" indent="0" algn="just">
              <a:buNone/>
            </a:pPr>
            <a:r>
              <a:rPr lang="en-US" sz="2800" dirty="0">
                <a:effectLst/>
                <a:latin typeface="Times New Roman" panose="02020603050405020304" pitchFamily="18" charset="0"/>
                <a:ea typeface="Aptos" panose="020B0004020202020204" pitchFamily="34" charset="0"/>
              </a:rPr>
              <a:t>Policies are more likely to be supported and implemented if employers and workers, through their respective organizations, have had a hand in drawing them up. </a:t>
            </a:r>
            <a:endParaRPr lang="en-US" sz="2800" dirty="0"/>
          </a:p>
        </p:txBody>
      </p:sp>
    </p:spTree>
    <p:extLst>
      <p:ext uri="{BB962C8B-B14F-4D97-AF65-F5344CB8AC3E}">
        <p14:creationId xmlns:p14="http://schemas.microsoft.com/office/powerpoint/2010/main" val="33353538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25DCB-95AC-6534-18F4-63FBBCA02491}"/>
              </a:ext>
            </a:extLst>
          </p:cNvPr>
          <p:cNvSpPr>
            <a:spLocks noGrp="1"/>
          </p:cNvSpPr>
          <p:nvPr>
            <p:ph type="title"/>
          </p:nvPr>
        </p:nvSpPr>
        <p:spPr>
          <a:xfrm>
            <a:off x="0" y="0"/>
            <a:ext cx="12192000" cy="1091381"/>
          </a:xfrm>
        </p:spPr>
        <p:txBody>
          <a:bodyPr>
            <a:normAutofit/>
          </a:bodyPr>
          <a:lstStyle/>
          <a:p>
            <a:pPr algn="ctr"/>
            <a:r>
              <a:rPr lang="en-US" sz="2800" dirty="0">
                <a:latin typeface="Times New Roman" panose="02020603050405020304" pitchFamily="18" charset="0"/>
                <a:ea typeface="Aptos" panose="020B0004020202020204" pitchFamily="34" charset="0"/>
              </a:rPr>
              <a:t>O</a:t>
            </a:r>
            <a:r>
              <a:rPr lang="en-US" sz="2800" dirty="0">
                <a:effectLst/>
                <a:latin typeface="Times New Roman" panose="02020603050405020304" pitchFamily="18" charset="0"/>
                <a:ea typeface="Aptos" panose="020B0004020202020204" pitchFamily="34" charset="0"/>
              </a:rPr>
              <a:t>ccupational safety and health policy </a:t>
            </a:r>
            <a:endParaRPr lang="en-US" sz="2800" dirty="0"/>
          </a:p>
        </p:txBody>
      </p:sp>
      <p:sp>
        <p:nvSpPr>
          <p:cNvPr id="3" name="Content Placeholder 2">
            <a:extLst>
              <a:ext uri="{FF2B5EF4-FFF2-40B4-BE49-F238E27FC236}">
                <a16:creationId xmlns:a16="http://schemas.microsoft.com/office/drawing/2014/main" id="{626B00A7-482E-75E6-B0BC-FC11793863C5}"/>
              </a:ext>
            </a:extLst>
          </p:cNvPr>
          <p:cNvSpPr>
            <a:spLocks noGrp="1"/>
          </p:cNvSpPr>
          <p:nvPr>
            <p:ph sz="half" idx="1"/>
          </p:nvPr>
        </p:nvSpPr>
        <p:spPr>
          <a:xfrm>
            <a:off x="0" y="693174"/>
            <a:ext cx="5987845" cy="6164826"/>
          </a:xfrm>
        </p:spPr>
        <p:txBody>
          <a:bodyPr>
            <a:normAutofit/>
          </a:bodyPr>
          <a:lstStyle/>
          <a:p>
            <a:pPr algn="just"/>
            <a:r>
              <a:rPr lang="en-US" sz="2800" dirty="0">
                <a:effectLst/>
                <a:latin typeface="Times New Roman" panose="02020603050405020304" pitchFamily="18" charset="0"/>
                <a:ea typeface="Aptos" panose="020B0004020202020204" pitchFamily="34" charset="0"/>
              </a:rPr>
              <a:t>The occupational safety and health policy should include provisions for the establishment, operation and progressive extension of occupational health services</a:t>
            </a:r>
            <a:endParaRPr lang="en-US" sz="2800" dirty="0"/>
          </a:p>
        </p:txBody>
      </p:sp>
      <p:sp>
        <p:nvSpPr>
          <p:cNvPr id="4" name="Content Placeholder 3">
            <a:extLst>
              <a:ext uri="{FF2B5EF4-FFF2-40B4-BE49-F238E27FC236}">
                <a16:creationId xmlns:a16="http://schemas.microsoft.com/office/drawing/2014/main" id="{72229B9B-741E-A156-2112-35211C899808}"/>
              </a:ext>
            </a:extLst>
          </p:cNvPr>
          <p:cNvSpPr>
            <a:spLocks noGrp="1"/>
          </p:cNvSpPr>
          <p:nvPr>
            <p:ph sz="half" idx="2"/>
          </p:nvPr>
        </p:nvSpPr>
        <p:spPr>
          <a:xfrm>
            <a:off x="6386052" y="884903"/>
            <a:ext cx="5805948" cy="5973097"/>
          </a:xfrm>
        </p:spPr>
        <p:txBody>
          <a:bodyPr>
            <a:normAutofit/>
          </a:bodyPr>
          <a:lstStyle/>
          <a:p>
            <a:pPr algn="just"/>
            <a:r>
              <a:rPr lang="en-US" sz="2800" dirty="0">
                <a:effectLst/>
                <a:latin typeface="Times New Roman" panose="02020603050405020304" pitchFamily="18" charset="0"/>
                <a:ea typeface="Aptos" panose="020B0004020202020204" pitchFamily="34" charset="0"/>
              </a:rPr>
              <a:t>The competent authority should supervise and advise on the implementation of a workers’ health surveillance system, which should be linked with </a:t>
            </a:r>
            <a:r>
              <a:rPr lang="en-US" sz="2800" dirty="0" err="1">
                <a:effectLst/>
                <a:latin typeface="Times New Roman" panose="02020603050405020304" pitchFamily="18" charset="0"/>
                <a:ea typeface="Aptos" panose="020B0004020202020204" pitchFamily="34" charset="0"/>
              </a:rPr>
              <a:t>programmes</a:t>
            </a:r>
            <a:r>
              <a:rPr lang="en-US" sz="2800" dirty="0">
                <a:effectLst/>
                <a:latin typeface="Times New Roman" panose="02020603050405020304" pitchFamily="18" charset="0"/>
                <a:ea typeface="Aptos" panose="020B0004020202020204" pitchFamily="34" charset="0"/>
              </a:rPr>
              <a:t> to prevent accident and disease and to protect and promote workers’ health at both enterprise and national </a:t>
            </a:r>
            <a:endParaRPr lang="en-US" sz="2800" dirty="0"/>
          </a:p>
        </p:txBody>
      </p:sp>
    </p:spTree>
    <p:extLst>
      <p:ext uri="{BB962C8B-B14F-4D97-AF65-F5344CB8AC3E}">
        <p14:creationId xmlns:p14="http://schemas.microsoft.com/office/powerpoint/2010/main" val="35826165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C905D3-78FD-9430-5DE1-0C7B9BD0917F}"/>
              </a:ext>
            </a:extLst>
          </p:cNvPr>
          <p:cNvSpPr>
            <a:spLocks noGrp="1"/>
          </p:cNvSpPr>
          <p:nvPr>
            <p:ph type="title"/>
          </p:nvPr>
        </p:nvSpPr>
        <p:spPr>
          <a:xfrm>
            <a:off x="0" y="0"/>
            <a:ext cx="12192000" cy="816638"/>
          </a:xfrm>
        </p:spPr>
        <p:txBody>
          <a:bodyPr>
            <a:normAutofit/>
          </a:bodyPr>
          <a:lstStyle/>
          <a:p>
            <a:pPr algn="ctr"/>
            <a:r>
              <a:rPr lang="en-US" sz="2800" dirty="0">
                <a:latin typeface="Times New Roman" panose="02020603050405020304" pitchFamily="18" charset="0"/>
                <a:cs typeface="Times New Roman" panose="02020603050405020304" pitchFamily="18" charset="0"/>
              </a:rPr>
              <a:t>Take away </a:t>
            </a:r>
          </a:p>
        </p:txBody>
      </p:sp>
      <p:sp>
        <p:nvSpPr>
          <p:cNvPr id="3" name="Content Placeholder 2">
            <a:extLst>
              <a:ext uri="{FF2B5EF4-FFF2-40B4-BE49-F238E27FC236}">
                <a16:creationId xmlns:a16="http://schemas.microsoft.com/office/drawing/2014/main" id="{81231A6E-B84D-C5D0-9F8F-518EA7F834E5}"/>
              </a:ext>
            </a:extLst>
          </p:cNvPr>
          <p:cNvSpPr>
            <a:spLocks noGrp="1"/>
          </p:cNvSpPr>
          <p:nvPr>
            <p:ph sz="half" idx="1"/>
          </p:nvPr>
        </p:nvSpPr>
        <p:spPr>
          <a:xfrm>
            <a:off x="-176981" y="560439"/>
            <a:ext cx="6828501" cy="6297561"/>
          </a:xfrm>
        </p:spPr>
        <p:txBody>
          <a:bodyPr>
            <a:normAutofit/>
          </a:bodyPr>
          <a:lstStyle/>
          <a:p>
            <a:pPr algn="just"/>
            <a:r>
              <a:rPr lang="en-US" sz="2800" dirty="0">
                <a:solidFill>
                  <a:srgbClr val="000000"/>
                </a:solidFill>
                <a:latin typeface="Times New Roman" panose="02020603050405020304" pitchFamily="18" charset="0"/>
                <a:ea typeface="Aptos" panose="020B0004020202020204" pitchFamily="34" charset="0"/>
              </a:rPr>
              <a:t>E</a:t>
            </a:r>
            <a:r>
              <a:rPr lang="en-US" sz="2800" dirty="0">
                <a:solidFill>
                  <a:srgbClr val="000000"/>
                </a:solidFill>
                <a:effectLst/>
                <a:latin typeface="Times New Roman" panose="02020603050405020304" pitchFamily="18" charset="0"/>
                <a:ea typeface="Aptos" panose="020B0004020202020204" pitchFamily="34" charset="0"/>
              </a:rPr>
              <a:t>mployees spend great deal of their time in workplace, their work environment is not always good for their healthy life. Stress, Strains, Mental and Psychological Conditions, Poor working conditions, Long hours of work, Poor ventilation, Insanitation, Malnutrition </a:t>
            </a:r>
            <a:r>
              <a:rPr lang="en-US" sz="2800" dirty="0" err="1">
                <a:solidFill>
                  <a:srgbClr val="000000"/>
                </a:solidFill>
                <a:effectLst/>
                <a:latin typeface="Times New Roman" panose="02020603050405020304" pitchFamily="18" charset="0"/>
                <a:ea typeface="Aptos" panose="020B0004020202020204" pitchFamily="34" charset="0"/>
              </a:rPr>
              <a:t>etc</a:t>
            </a:r>
            <a:r>
              <a:rPr lang="en-US" sz="2800" dirty="0">
                <a:solidFill>
                  <a:srgbClr val="000000"/>
                </a:solidFill>
                <a:effectLst/>
                <a:latin typeface="Times New Roman" panose="02020603050405020304" pitchFamily="18" charset="0"/>
                <a:ea typeface="Aptos" panose="020B0004020202020204" pitchFamily="34" charset="0"/>
              </a:rPr>
              <a:t> spoil their health</a:t>
            </a:r>
            <a:endParaRPr lang="en-US" sz="2800" dirty="0"/>
          </a:p>
        </p:txBody>
      </p:sp>
      <p:sp>
        <p:nvSpPr>
          <p:cNvPr id="4" name="Content Placeholder 3">
            <a:extLst>
              <a:ext uri="{FF2B5EF4-FFF2-40B4-BE49-F238E27FC236}">
                <a16:creationId xmlns:a16="http://schemas.microsoft.com/office/drawing/2014/main" id="{50655472-318D-D542-AE7A-0FC2EE2884BC}"/>
              </a:ext>
            </a:extLst>
          </p:cNvPr>
          <p:cNvSpPr>
            <a:spLocks noGrp="1"/>
          </p:cNvSpPr>
          <p:nvPr>
            <p:ph sz="half" idx="2"/>
          </p:nvPr>
        </p:nvSpPr>
        <p:spPr>
          <a:xfrm>
            <a:off x="6651522" y="560440"/>
            <a:ext cx="5540477" cy="6297560"/>
          </a:xfrm>
        </p:spPr>
        <p:txBody>
          <a:bodyPr>
            <a:normAutofit/>
          </a:bodyPr>
          <a:lstStyle/>
          <a:p>
            <a:pPr algn="just"/>
            <a:r>
              <a:rPr lang="en-US" sz="2800" dirty="0">
                <a:solidFill>
                  <a:srgbClr val="000000"/>
                </a:solidFill>
                <a:effectLst/>
                <a:latin typeface="Times New Roman" panose="02020603050405020304" pitchFamily="18" charset="0"/>
                <a:ea typeface="Aptos" panose="020B0004020202020204" pitchFamily="34" charset="0"/>
              </a:rPr>
              <a:t>Efficiency in workplace is possible only when an employee is healthy</a:t>
            </a:r>
            <a:endParaRPr lang="en-US" sz="2800" dirty="0"/>
          </a:p>
        </p:txBody>
      </p:sp>
    </p:spTree>
    <p:extLst>
      <p:ext uri="{BB962C8B-B14F-4D97-AF65-F5344CB8AC3E}">
        <p14:creationId xmlns:p14="http://schemas.microsoft.com/office/powerpoint/2010/main" val="32825997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B5FC50-3427-366E-952C-4C6B37B701B3}"/>
              </a:ext>
            </a:extLst>
          </p:cNvPr>
          <p:cNvSpPr>
            <a:spLocks noGrp="1"/>
          </p:cNvSpPr>
          <p:nvPr>
            <p:ph type="title"/>
          </p:nvPr>
        </p:nvSpPr>
        <p:spPr>
          <a:xfrm>
            <a:off x="0" y="0"/>
            <a:ext cx="12192000" cy="929148"/>
          </a:xfrm>
        </p:spPr>
        <p:txBody>
          <a:bodyPr>
            <a:normAutofit/>
          </a:bodyPr>
          <a:lstStyle/>
          <a:p>
            <a:pPr algn="ctr"/>
            <a:r>
              <a:rPr lang="en-US" sz="2800" dirty="0"/>
              <a:t>Take away </a:t>
            </a:r>
          </a:p>
        </p:txBody>
      </p:sp>
      <p:sp>
        <p:nvSpPr>
          <p:cNvPr id="3" name="Content Placeholder 2">
            <a:extLst>
              <a:ext uri="{FF2B5EF4-FFF2-40B4-BE49-F238E27FC236}">
                <a16:creationId xmlns:a16="http://schemas.microsoft.com/office/drawing/2014/main" id="{AE3E5BD0-114A-7147-3B85-FFF804CDD294}"/>
              </a:ext>
            </a:extLst>
          </p:cNvPr>
          <p:cNvSpPr>
            <a:spLocks noGrp="1"/>
          </p:cNvSpPr>
          <p:nvPr>
            <p:ph idx="1"/>
          </p:nvPr>
        </p:nvSpPr>
        <p:spPr>
          <a:xfrm>
            <a:off x="0" y="501445"/>
            <a:ext cx="12192000" cy="6356555"/>
          </a:xfrm>
        </p:spPr>
        <p:txBody>
          <a:bodyPr/>
          <a:lstStyle/>
          <a:p>
            <a:pPr algn="just"/>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The symptoms of bad health are high rate of absenteeism and turnover, industrial discontent and indiscipline, poor performance and low productivity. </a:t>
            </a:r>
          </a:p>
          <a:p>
            <a:pPr algn="just"/>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Modern industry is characterized by complicated mechanisms, intricate job requirements, and fast-moving production lines. </a:t>
            </a:r>
          </a:p>
          <a:p>
            <a:pPr algn="just"/>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One of the important consequences of all this is increased dangers to human life, for example through accidents. To avoid this safety </a:t>
            </a:r>
            <a:r>
              <a:rPr lang="en-US" sz="2800" kern="100" dirty="0" err="1">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programmes</a:t>
            </a:r>
            <a:r>
              <a:rPr lang="en-US" sz="2800" kern="100" dirty="0">
                <a:solidFill>
                  <a:srgbClr val="000000"/>
                </a:solidFill>
                <a:effectLst/>
                <a:latin typeface="Times New Roman" panose="02020603050405020304" pitchFamily="18" charset="0"/>
                <a:ea typeface="Aptos" panose="020B0004020202020204" pitchFamily="34" charset="0"/>
                <a:cs typeface="Times New Roman" panose="02020603050405020304" pitchFamily="18" charset="0"/>
              </a:rPr>
              <a:t> should be introduced, both for employers and employees benefit.</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016528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16E336-AD14-C0AF-8D71-04EABE99266E}"/>
              </a:ext>
            </a:extLst>
          </p:cNvPr>
          <p:cNvSpPr>
            <a:spLocks noGrp="1"/>
          </p:cNvSpPr>
          <p:nvPr>
            <p:ph type="title"/>
          </p:nvPr>
        </p:nvSpPr>
        <p:spPr>
          <a:xfrm>
            <a:off x="0" y="0"/>
            <a:ext cx="12192000" cy="634181"/>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a:t>
            </a:r>
            <a:r>
              <a:rPr lang="en-US" sz="2800" dirty="0"/>
              <a:t>s</a:t>
            </a:r>
          </a:p>
        </p:txBody>
      </p:sp>
      <p:sp>
        <p:nvSpPr>
          <p:cNvPr id="3" name="Content Placeholder 2">
            <a:extLst>
              <a:ext uri="{FF2B5EF4-FFF2-40B4-BE49-F238E27FC236}">
                <a16:creationId xmlns:a16="http://schemas.microsoft.com/office/drawing/2014/main" id="{C2A128D9-EAA5-95B5-EC79-BB00A95E1CF8}"/>
              </a:ext>
            </a:extLst>
          </p:cNvPr>
          <p:cNvSpPr>
            <a:spLocks noGrp="1"/>
          </p:cNvSpPr>
          <p:nvPr>
            <p:ph idx="1"/>
          </p:nvPr>
        </p:nvSpPr>
        <p:spPr>
          <a:xfrm>
            <a:off x="0" y="634181"/>
            <a:ext cx="12192000" cy="6223819"/>
          </a:xfrm>
        </p:spPr>
        <p:txBody>
          <a:bodyPr/>
          <a:lstStyle/>
          <a:p>
            <a:pPr marL="0" marR="0" indent="0" algn="just">
              <a:lnSpc>
                <a:spcPct val="107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Handbook of HR Management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practice,Armstrong</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M,Kogan,London,10</a:t>
            </a:r>
            <a:r>
              <a:rPr lang="en-US" sz="2800" kern="0" baseline="30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Edition, 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Human Resource Contemporary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Perspective,Beard</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Well Ian &amp;</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Hlen,Prentice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Hall London ,2008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Management,Legge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karen,Palgrave</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Macmillan London,1995. Managing Human Resources,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Molaner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C,London,Routledge,1994</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Mangemngent,Chandra,M,Chadalawada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Engineering College,2018-2019</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518967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8B02CB-FB33-48FF-BC63-5F0B1BAAFF8E}"/>
              </a:ext>
            </a:extLst>
          </p:cNvPr>
          <p:cNvSpPr>
            <a:spLocks noGrp="1"/>
          </p:cNvSpPr>
          <p:nvPr>
            <p:ph type="title"/>
          </p:nvPr>
        </p:nvSpPr>
        <p:spPr>
          <a:xfrm>
            <a:off x="0" y="0"/>
            <a:ext cx="12192000" cy="973394"/>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70444172-8CBA-420D-3070-6F567DEEC003}"/>
              </a:ext>
            </a:extLst>
          </p:cNvPr>
          <p:cNvSpPr>
            <a:spLocks noGrp="1"/>
          </p:cNvSpPr>
          <p:nvPr>
            <p:ph idx="1"/>
          </p:nvPr>
        </p:nvSpPr>
        <p:spPr>
          <a:xfrm>
            <a:off x="0" y="486698"/>
            <a:ext cx="12192000" cy="6371302"/>
          </a:xfrm>
        </p:spPr>
        <p:txBody>
          <a:bodyPr/>
          <a:lstStyle/>
          <a:p>
            <a:pPr marL="0" marR="0" indent="0" algn="just">
              <a:lnSpc>
                <a:spcPct val="107000"/>
              </a:lnSpc>
              <a:spcBef>
                <a:spcPts val="0"/>
              </a:spcBef>
              <a:spcAft>
                <a:spcPts val="80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Introduction to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HRM,Stredwick,J,British</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Cataloguing in Publication Data,2005</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Management,Guru</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Jambheshwar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University,Hisar-125001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Management,Smt.Shyamala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etl,Calicut</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University,Computer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Section,SDE,2014</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and Personnel Management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Aswathapa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McGraw-Hill Publishing Company Ltd., New Delhi,2008</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0528775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4FF057-AAE2-9E55-089D-C5BE059A4E83}"/>
              </a:ext>
            </a:extLst>
          </p:cNvPr>
          <p:cNvSpPr>
            <a:spLocks noGrp="1"/>
          </p:cNvSpPr>
          <p:nvPr>
            <p:ph type="title"/>
          </p:nvPr>
        </p:nvSpPr>
        <p:spPr>
          <a:xfrm>
            <a:off x="0" y="0"/>
            <a:ext cx="12192000" cy="1930400"/>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B3A3A955-80DF-F641-6CDC-994E0A31746A}"/>
              </a:ext>
            </a:extLst>
          </p:cNvPr>
          <p:cNvSpPr>
            <a:spLocks noGrp="1"/>
          </p:cNvSpPr>
          <p:nvPr>
            <p:ph idx="1"/>
          </p:nvPr>
        </p:nvSpPr>
        <p:spPr>
          <a:xfrm>
            <a:off x="0" y="707923"/>
            <a:ext cx="12192000" cy="6253316"/>
          </a:xfrm>
        </p:spPr>
        <p:txBody>
          <a:bodyPr/>
          <a:lstStyle/>
          <a:p>
            <a:pPr marL="0" marR="0" indent="0" algn="just">
              <a:lnSpc>
                <a:spcPct val="115000"/>
              </a:lnSpc>
              <a:spcBef>
                <a:spcPts val="0"/>
              </a:spcBef>
              <a:spcAft>
                <a:spcPts val="0"/>
              </a:spcAft>
              <a:buNone/>
            </a:pP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Biswajeet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Pattanayak</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Prentice Hall of India Pvt. Ltd., New Delhi,2001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Human Resource Management,</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Lloyed</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L. Byers and Leslie W. Rue</a:t>
            </a: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(5th edition),The McGraw-Hill Companies, USA,1997.</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Michael Armstrong (1999), </a:t>
            </a:r>
            <a:r>
              <a:rPr lang="en-US" sz="2800" i="1"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A Handbook of Human Resource Management Practice </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(7</a:t>
            </a:r>
            <a:r>
              <a:rPr lang="en-US" sz="2800" kern="0" baseline="3000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US" sz="2800" kern="100" dirty="0">
                <a:latin typeface="Aptos" panose="020B0004020202020204" pitchFamily="34" charset="0"/>
                <a:ea typeface="Times New Roman" panose="02020603050405020304" pitchFamily="18" charset="0"/>
                <a:cs typeface="Times New Roman" panose="02020603050405020304" pitchFamily="18" charset="0"/>
              </a:rPr>
              <a:t> </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edition), Michael Armstrong, Kogan Page Limited, 120 </a:t>
            </a:r>
            <a:r>
              <a:rPr lang="en-US" sz="2800" kern="0" dirty="0" err="1">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Pentonvelle</a:t>
            </a:r>
            <a:r>
              <a:rPr lang="en-US" sz="2800" kern="0" dirty="0">
                <a:solidFill>
                  <a:srgbClr val="292526"/>
                </a:solidFill>
                <a:effectLst/>
                <a:latin typeface="Times New Roman" panose="02020603050405020304" pitchFamily="18" charset="0"/>
                <a:ea typeface="Times New Roman" panose="02020603050405020304" pitchFamily="18" charset="0"/>
                <a:cs typeface="Times New Roman" panose="02020603050405020304" pitchFamily="18" charset="0"/>
              </a:rPr>
              <a:t> Road, London,1999</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205991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5B4A91-AFCB-DEA1-2E92-06A35E812D1D}"/>
              </a:ext>
            </a:extLst>
          </p:cNvPr>
          <p:cNvSpPr>
            <a:spLocks noGrp="1"/>
          </p:cNvSpPr>
          <p:nvPr>
            <p:ph type="title"/>
          </p:nvPr>
        </p:nvSpPr>
        <p:spPr>
          <a:xfrm>
            <a:off x="103239" y="0"/>
            <a:ext cx="12088761" cy="899652"/>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41740BA8-B1B0-7FB0-A746-849B3EA6D2E4}"/>
              </a:ext>
            </a:extLst>
          </p:cNvPr>
          <p:cNvSpPr>
            <a:spLocks noGrp="1"/>
          </p:cNvSpPr>
          <p:nvPr>
            <p:ph idx="1"/>
          </p:nvPr>
        </p:nvSpPr>
        <p:spPr>
          <a:xfrm>
            <a:off x="0" y="501445"/>
            <a:ext cx="12192000" cy="6356556"/>
          </a:xfrm>
        </p:spPr>
        <p:txBody>
          <a:bodyPr/>
          <a:lstStyle/>
          <a:p>
            <a:pPr marL="0" marR="0" indent="0" algn="just">
              <a:lnSpc>
                <a:spcPct val="115000"/>
              </a:lnSpc>
              <a:spcBef>
                <a:spcPts val="0"/>
              </a:spcBef>
              <a:spcAft>
                <a:spcPts val="0"/>
              </a:spcAft>
              <a:buNone/>
            </a:pP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Mamoria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C.B.,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Gankar</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S.V. “A Textbook of Human Resource Management”, Himalaya Publishing House, New Delhi,(20060</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Dwivedi R.S., “Personnel Management in Indian Enterprises”,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Galgotia</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kern="0" dirty="0" err="1">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Publising</a:t>
            </a:r>
            <a:r>
              <a:rPr lang="en-US" sz="2800" kern="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Company, New Delhi (1997)</a:t>
            </a:r>
          </a:p>
          <a:p>
            <a:pPr marL="0" marR="0" indent="0" algn="just">
              <a:lnSpc>
                <a:spcPct val="115000"/>
              </a:lnSpc>
              <a:spcBef>
                <a:spcPts val="0"/>
              </a:spcBef>
              <a:spcAft>
                <a:spcPts val="0"/>
              </a:spcAft>
              <a:buNone/>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Andrea </a:t>
            </a:r>
            <a:r>
              <a:rPr lang="en-US" sz="2800" kern="100" dirty="0" err="1">
                <a:effectLst/>
                <a:latin typeface="Aptos" panose="020B0004020202020204" pitchFamily="34" charset="0"/>
                <a:ea typeface="Aptos" panose="020B0004020202020204" pitchFamily="34" charset="0"/>
                <a:cs typeface="Times New Roman" panose="02020603050405020304" pitchFamily="18" charset="0"/>
              </a:rPr>
              <a:t>Piscquadio</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 2020. </a:t>
            </a:r>
            <a:r>
              <a:rPr lang="en-US" sz="2800" kern="100" dirty="0">
                <a:effectLst/>
                <a:latin typeface="Aptos" panose="020B0004020202020204" pitchFamily="34" charset="0"/>
                <a:ea typeface="Aptos" panose="020B0004020202020204" pitchFamily="34" charset="0"/>
                <a:cs typeface="Times New Roman" panose="02020603050405020304" pitchFamily="18" charset="0"/>
                <a:hlinkClick r:id="rId2"/>
              </a:rPr>
              <a:t>https://www.pexels.com/photo/happy-ethnic-woman-sitting-at-table-with-laptop-3769021/</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indent="0" algn="just">
              <a:lnSpc>
                <a:spcPct val="115000"/>
              </a:lnSpc>
              <a:spcBef>
                <a:spcPts val="0"/>
              </a:spcBef>
              <a:spcAft>
                <a:spcPts val="0"/>
              </a:spcAft>
              <a:buNone/>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Andrea </a:t>
            </a:r>
            <a:r>
              <a:rPr lang="en-US" sz="2800" kern="100" dirty="0" err="1">
                <a:effectLst/>
                <a:latin typeface="Aptos" panose="020B0004020202020204" pitchFamily="34" charset="0"/>
                <a:ea typeface="Aptos" panose="020B0004020202020204" pitchFamily="34" charset="0"/>
                <a:cs typeface="Times New Roman" panose="02020603050405020304" pitchFamily="18" charset="0"/>
              </a:rPr>
              <a:t>Piscquadio</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 2020. https://www.pexels.com/photo/photo-of-man-touching-his-head-3752834/</a:t>
            </a:r>
          </a:p>
          <a:p>
            <a:endParaRPr lang="en-US" dirty="0"/>
          </a:p>
        </p:txBody>
      </p:sp>
    </p:spTree>
    <p:extLst>
      <p:ext uri="{BB962C8B-B14F-4D97-AF65-F5344CB8AC3E}">
        <p14:creationId xmlns:p14="http://schemas.microsoft.com/office/powerpoint/2010/main" val="26322003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2D336-6587-0EE7-E130-72DC8F87BAD1}"/>
              </a:ext>
            </a:extLst>
          </p:cNvPr>
          <p:cNvSpPr>
            <a:spLocks noGrp="1"/>
          </p:cNvSpPr>
          <p:nvPr>
            <p:ph type="title"/>
          </p:nvPr>
        </p:nvSpPr>
        <p:spPr>
          <a:xfrm>
            <a:off x="-103239" y="0"/>
            <a:ext cx="12295239" cy="816638"/>
          </a:xfrm>
        </p:spPr>
        <p:txBody>
          <a:bodyPr>
            <a:normAutofit/>
          </a:bodyPr>
          <a:lstStyle/>
          <a:p>
            <a:pPr algn="ctr"/>
            <a:r>
              <a:rPr lang="en-US" sz="2800" dirty="0"/>
              <a:t>References</a:t>
            </a:r>
          </a:p>
        </p:txBody>
      </p:sp>
      <p:sp>
        <p:nvSpPr>
          <p:cNvPr id="3" name="Content Placeholder 2">
            <a:extLst>
              <a:ext uri="{FF2B5EF4-FFF2-40B4-BE49-F238E27FC236}">
                <a16:creationId xmlns:a16="http://schemas.microsoft.com/office/drawing/2014/main" id="{132F4AE2-C8C5-EA67-3CA6-A19BA235D933}"/>
              </a:ext>
            </a:extLst>
          </p:cNvPr>
          <p:cNvSpPr>
            <a:spLocks noGrp="1"/>
          </p:cNvSpPr>
          <p:nvPr>
            <p:ph idx="1"/>
          </p:nvPr>
        </p:nvSpPr>
        <p:spPr>
          <a:xfrm>
            <a:off x="0" y="471949"/>
            <a:ext cx="12192000" cy="6386052"/>
          </a:xfrm>
        </p:spPr>
        <p:txBody>
          <a:bodyPr>
            <a:normAutofit/>
          </a:bodyPr>
          <a:lstStyle/>
          <a:p>
            <a:pPr algn="just"/>
            <a:r>
              <a:rPr lang="en-US" sz="2800" dirty="0">
                <a:latin typeface="Times New Roman" panose="02020603050405020304" pitchFamily="18" charset="0"/>
                <a:cs typeface="Times New Roman" panose="02020603050405020304" pitchFamily="18" charset="0"/>
              </a:rPr>
              <a:t>Energepic.com,2017. </a:t>
            </a:r>
            <a:r>
              <a:rPr lang="en-US" sz="2800" dirty="0">
                <a:latin typeface="Times New Roman" panose="02020603050405020304" pitchFamily="18" charset="0"/>
                <a:cs typeface="Times New Roman" panose="02020603050405020304" pitchFamily="18" charset="0"/>
                <a:hlinkClick r:id="rId2"/>
              </a:rPr>
              <a:t>https://www.pexels.com/photo/woman-sitting-in-front-of-macbook-313690/</a:t>
            </a:r>
            <a:endParaRPr lang="en-US" sz="2800" dirty="0">
              <a:latin typeface="Times New Roman" panose="02020603050405020304" pitchFamily="18" charset="0"/>
              <a:cs typeface="Times New Roman" panose="02020603050405020304" pitchFamily="18" charset="0"/>
            </a:endParaRPr>
          </a:p>
          <a:p>
            <a:pPr algn="just"/>
            <a:r>
              <a:rPr lang="en-US" sz="2800" dirty="0" err="1">
                <a:latin typeface="Times New Roman" panose="02020603050405020304" pitchFamily="18" charset="0"/>
                <a:cs typeface="Times New Roman" panose="02020603050405020304" pitchFamily="18" charset="0"/>
              </a:rPr>
              <a:t>Arina</a:t>
            </a:r>
            <a:r>
              <a:rPr lang="en-US" sz="2800" dirty="0">
                <a:latin typeface="Times New Roman" panose="02020603050405020304" pitchFamily="18" charset="0"/>
                <a:cs typeface="Times New Roman" panose="02020603050405020304" pitchFamily="18" charset="0"/>
              </a:rPr>
              <a:t> Krashikova,2020. </a:t>
            </a:r>
            <a:r>
              <a:rPr lang="en-US" sz="2800" dirty="0">
                <a:latin typeface="Times New Roman" panose="02020603050405020304" pitchFamily="18" charset="0"/>
                <a:cs typeface="Times New Roman" panose="02020603050405020304" pitchFamily="18" charset="0"/>
                <a:hlinkClick r:id="rId3"/>
              </a:rPr>
              <a:t>https://www.pexels.com/photo/a-woman-praying-in-front-of-the-altar-5418220/</a:t>
            </a:r>
            <a:endParaRPr lang="en-US" sz="2800" dirty="0">
              <a:latin typeface="Times New Roman" panose="02020603050405020304" pitchFamily="18" charset="0"/>
              <a:cs typeface="Times New Roman" panose="02020603050405020304" pitchFamily="18" charset="0"/>
            </a:endParaRPr>
          </a:p>
          <a:p>
            <a:pPr algn="just"/>
            <a:r>
              <a:rPr lang="en-US" sz="2800" dirty="0">
                <a:latin typeface="Times New Roman" panose="02020603050405020304" pitchFamily="18" charset="0"/>
                <a:cs typeface="Times New Roman" panose="02020603050405020304" pitchFamily="18" charset="0"/>
              </a:rPr>
              <a:t>REDNE Stock Project,2021. </a:t>
            </a:r>
            <a:r>
              <a:rPr lang="en-US" sz="2800" dirty="0">
                <a:latin typeface="Times New Roman" panose="02020603050405020304" pitchFamily="18" charset="0"/>
                <a:cs typeface="Times New Roman" panose="02020603050405020304" pitchFamily="18" charset="0"/>
                <a:hlinkClick r:id="rId4"/>
              </a:rPr>
              <a:t>https://www.pexels.com/photo/group-of-people-having-fun-7551762/</a:t>
            </a:r>
            <a:endParaRPr lang="en-US" sz="2800" dirty="0">
              <a:latin typeface="Times New Roman" panose="02020603050405020304" pitchFamily="18" charset="0"/>
              <a:cs typeface="Times New Roman" panose="02020603050405020304" pitchFamily="18" charset="0"/>
            </a:endParaRPr>
          </a:p>
          <a:p>
            <a:pPr algn="just"/>
            <a:r>
              <a:rPr lang="en-US" sz="2800" dirty="0" err="1">
                <a:latin typeface="Times New Roman" panose="02020603050405020304" pitchFamily="18" charset="0"/>
                <a:cs typeface="Times New Roman" panose="02020603050405020304" pitchFamily="18" charset="0"/>
              </a:rPr>
              <a:t>Cottonbro</a:t>
            </a:r>
            <a:r>
              <a:rPr lang="en-US" sz="2800" dirty="0">
                <a:latin typeface="Times New Roman" panose="02020603050405020304" pitchFamily="18" charset="0"/>
                <a:cs typeface="Times New Roman" panose="02020603050405020304" pitchFamily="18" charset="0"/>
              </a:rPr>
              <a:t> Studio,2020.https://www.pexels.com/search/A%20person%2 bro0with%20broken%20leg/</a:t>
            </a:r>
          </a:p>
        </p:txBody>
      </p:sp>
    </p:spTree>
    <p:extLst>
      <p:ext uri="{BB962C8B-B14F-4D97-AF65-F5344CB8AC3E}">
        <p14:creationId xmlns:p14="http://schemas.microsoft.com/office/powerpoint/2010/main" val="32973568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C767EA-F6AF-BEE4-27A0-5E1C139CE52E}"/>
              </a:ext>
            </a:extLst>
          </p:cNvPr>
          <p:cNvSpPr>
            <a:spLocks noGrp="1"/>
          </p:cNvSpPr>
          <p:nvPr>
            <p:ph type="title"/>
          </p:nvPr>
        </p:nvSpPr>
        <p:spPr>
          <a:xfrm>
            <a:off x="0" y="0"/>
            <a:ext cx="12192000" cy="1930400"/>
          </a:xfrm>
        </p:spPr>
        <p:txBody>
          <a:bodyPr>
            <a:normAutofit/>
          </a:bodyPr>
          <a:lstStyle/>
          <a:p>
            <a:pPr algn="ctr"/>
            <a:r>
              <a:rPr lang="en-US" sz="2800" dirty="0">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9D95DDFB-E5BC-878F-376E-8480955AFE7C}"/>
              </a:ext>
            </a:extLst>
          </p:cNvPr>
          <p:cNvSpPr>
            <a:spLocks noGrp="1"/>
          </p:cNvSpPr>
          <p:nvPr>
            <p:ph idx="1"/>
          </p:nvPr>
        </p:nvSpPr>
        <p:spPr>
          <a:xfrm>
            <a:off x="0" y="752168"/>
            <a:ext cx="12192000" cy="6105831"/>
          </a:xfrm>
        </p:spPr>
        <p:txBody>
          <a:bodyPr/>
          <a:lstStyle/>
          <a:p>
            <a:pPr marL="0" indent="0">
              <a:buNone/>
            </a:pPr>
            <a:r>
              <a:rPr lang="en-US" sz="2800" dirty="0"/>
              <a:t>Yan Krukau,2021. </a:t>
            </a:r>
            <a:r>
              <a:rPr lang="en-US" sz="2800" dirty="0">
                <a:hlinkClick r:id="rId2"/>
              </a:rPr>
              <a:t>https://www.pexels.com/photo/people-pointing-fingers-at-a-stressed-woman-7640496/</a:t>
            </a:r>
            <a:endParaRPr lang="en-US" sz="2800" dirty="0"/>
          </a:p>
          <a:p>
            <a:pPr marL="0" indent="0">
              <a:buNone/>
            </a:pPr>
            <a:r>
              <a:rPr lang="en-US" sz="2800" kern="100" dirty="0">
                <a:effectLst/>
                <a:latin typeface="Aptos" panose="020B0004020202020204" pitchFamily="34" charset="0"/>
                <a:ea typeface="Aptos" panose="020B0004020202020204" pitchFamily="34" charset="0"/>
                <a:cs typeface="Times New Roman" panose="02020603050405020304" pitchFamily="18" charset="0"/>
              </a:rPr>
              <a:t>Andrea </a:t>
            </a:r>
            <a:r>
              <a:rPr lang="en-US" sz="2800" kern="100" dirty="0" err="1">
                <a:effectLst/>
                <a:latin typeface="Aptos" panose="020B0004020202020204" pitchFamily="34" charset="0"/>
                <a:ea typeface="Aptos" panose="020B0004020202020204" pitchFamily="34" charset="0"/>
                <a:cs typeface="Times New Roman" panose="02020603050405020304" pitchFamily="18" charset="0"/>
              </a:rPr>
              <a:t>Piscquadio</a:t>
            </a:r>
            <a:r>
              <a:rPr lang="en-US" sz="2800" kern="100" dirty="0">
                <a:effectLst/>
                <a:latin typeface="Aptos" panose="020B0004020202020204" pitchFamily="34" charset="0"/>
                <a:ea typeface="Aptos" panose="020B0004020202020204" pitchFamily="34" charset="0"/>
                <a:cs typeface="Times New Roman" panose="02020603050405020304" pitchFamily="18" charset="0"/>
              </a:rPr>
              <a:t>, 2020 . </a:t>
            </a:r>
            <a:r>
              <a:rPr lang="en-US" sz="2800" dirty="0"/>
              <a:t>https://www.pexels.com/photo/woman-wrapping-man-s-leg-with-bandage-3760275/</a:t>
            </a:r>
          </a:p>
          <a:p>
            <a:endParaRPr lang="en-US" dirty="0"/>
          </a:p>
        </p:txBody>
      </p:sp>
    </p:spTree>
    <p:extLst>
      <p:ext uri="{BB962C8B-B14F-4D97-AF65-F5344CB8AC3E}">
        <p14:creationId xmlns:p14="http://schemas.microsoft.com/office/powerpoint/2010/main" val="368548032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171</TotalTime>
  <Words>2651</Words>
  <Application>Microsoft Office PowerPoint</Application>
  <PresentationFormat>Widescreen</PresentationFormat>
  <Paragraphs>138</Paragraphs>
  <Slides>34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Aptos</vt:lpstr>
      <vt:lpstr>Arial</vt:lpstr>
      <vt:lpstr>Symbol</vt:lpstr>
      <vt:lpstr>Times New Roman</vt:lpstr>
      <vt:lpstr>Trebuchet MS</vt:lpstr>
      <vt:lpstr>Wingdings 3</vt:lpstr>
      <vt:lpstr>Facet</vt:lpstr>
      <vt:lpstr>COURSE:  PRINCIPLES OF HUMAN RESOURCE MANAGEMENT  </vt:lpstr>
      <vt:lpstr>Health and Safety</vt:lpstr>
      <vt:lpstr>Health and Safety</vt:lpstr>
      <vt:lpstr>Physical health and mental health </vt:lpstr>
      <vt:lpstr>Physical health and mental health</vt:lpstr>
      <vt:lpstr>Safety measures </vt:lpstr>
      <vt:lpstr>STRESS MANAGEMENT </vt:lpstr>
      <vt:lpstr>Meaning Stress</vt:lpstr>
      <vt:lpstr>Sources of Stress  </vt:lpstr>
      <vt:lpstr>Organizational Sources</vt:lpstr>
      <vt:lpstr>Organizational Sources</vt:lpstr>
      <vt:lpstr>Personal sources </vt:lpstr>
      <vt:lpstr>Personal sources</vt:lpstr>
      <vt:lpstr>Personal sources</vt:lpstr>
      <vt:lpstr>Coping with stress </vt:lpstr>
      <vt:lpstr>Organizational Strategies </vt:lpstr>
      <vt:lpstr>Personal Strategies </vt:lpstr>
      <vt:lpstr>Personal Strategies</vt:lpstr>
      <vt:lpstr>IMPORTANCE OF SAFETY IN ORGANIZATION </vt:lpstr>
      <vt:lpstr>IMPORTANCE OF SAFETY IN ORGANIZATION </vt:lpstr>
      <vt:lpstr>IMPORTANCE OF SAFETY IN ORGANIZATION</vt:lpstr>
      <vt:lpstr>IMPORTANCE OF SAFETY IN ORGANIZATION</vt:lpstr>
      <vt:lpstr>Rights and Duties </vt:lpstr>
      <vt:lpstr>Employers’ responsibilities  </vt:lpstr>
      <vt:lpstr>Governments’ duties </vt:lpstr>
      <vt:lpstr>Occupational safety and health policy </vt:lpstr>
      <vt:lpstr>Take away </vt:lpstr>
      <vt:lpstr>Take away </vt:lpstr>
      <vt:lpstr>References</vt:lpstr>
      <vt:lpstr>References</vt:lpstr>
      <vt:lpstr>References</vt:lpstr>
      <vt:lpstr>References</vt:lpstr>
      <vt:lpstr>References</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PRINCIPLES OF HUMAN RESOURCE MANAGEMENT  </dc:title>
  <dc:creator>Dr. Lucy K. Kirima</dc:creator>
  <cp:lastModifiedBy>Dr. Lucy K. Kirima</cp:lastModifiedBy>
  <cp:revision>68</cp:revision>
  <dcterms:created xsi:type="dcterms:W3CDTF">2024-05-07T16:12:28Z</dcterms:created>
  <dcterms:modified xsi:type="dcterms:W3CDTF">2024-05-09T13:22:29Z</dcterms:modified>
</cp:coreProperties>
</file>