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5" d="100"/>
          <a:sy n="65" d="100"/>
        </p:scale>
        <p:origin x="93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5/11/2024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5/11/2024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5/11/2024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5/11/2024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5/11/2024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s://www.pexels.com/photo/a-team-brainstorming-and-having-a-meeting-7793645/"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hyperlink" Target="https://www.pexels.com/photo/people-having-conflict-while-working-7640830/"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8CDAB-33E4-755E-B199-4F05BA009DED}"/>
              </a:ext>
            </a:extLst>
          </p:cNvPr>
          <p:cNvSpPr>
            <a:spLocks noGrp="1"/>
          </p:cNvSpPr>
          <p:nvPr>
            <p:ph type="title"/>
          </p:nvPr>
        </p:nvSpPr>
        <p:spPr>
          <a:xfrm>
            <a:off x="0" y="0"/>
            <a:ext cx="12192000" cy="929148"/>
          </a:xfrm>
        </p:spPr>
        <p:txBody>
          <a:bodyPr>
            <a:normAutofit fontScale="90000"/>
          </a:bodyPr>
          <a:lstStyle/>
          <a:p>
            <a:pPr algn="ct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COURSE:  PRINCIPLES OF HUMAN RESOURCE MANAGEMENT </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1B181A51-75D5-0C7D-071B-F9F571C485D9}"/>
              </a:ext>
            </a:extLst>
          </p:cNvPr>
          <p:cNvSpPr>
            <a:spLocks noGrp="1"/>
          </p:cNvSpPr>
          <p:nvPr>
            <p:ph idx="1"/>
          </p:nvPr>
        </p:nvSpPr>
        <p:spPr>
          <a:xfrm>
            <a:off x="0" y="929148"/>
            <a:ext cx="12192000" cy="5928851"/>
          </a:xfrm>
        </p:spPr>
        <p:txBody>
          <a:bodyPr/>
          <a:lstStyle/>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11: PERFROMANCE APPRAISAL</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arabicPeriod"/>
            </a:pPr>
            <a:r>
              <a:rPr lang="en-US" sz="28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Explain and discuss the concept of performance appraisal</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arabicPeriod"/>
            </a:pPr>
            <a:r>
              <a:rPr lang="en-US" sz="28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Examine the performance appraisal process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800"/>
              </a:spcAft>
              <a:buFont typeface="+mj-lt"/>
              <a:buAutoNum type="arabicPeriod"/>
            </a:pPr>
            <a:r>
              <a:rPr lang="en-US" sz="28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Discuss methods of performance appraisal</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2045753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58FB8-C98B-F20C-AA7F-71148B8DF33A}"/>
              </a:ext>
            </a:extLst>
          </p:cNvPr>
          <p:cNvSpPr>
            <a:spLocks noGrp="1"/>
          </p:cNvSpPr>
          <p:nvPr>
            <p:ph type="title"/>
          </p:nvPr>
        </p:nvSpPr>
        <p:spPr>
          <a:xfrm>
            <a:off x="0" y="0"/>
            <a:ext cx="12192000" cy="943897"/>
          </a:xfrm>
        </p:spPr>
        <p:txBody>
          <a:bodyPr>
            <a:normAutofit fontScale="90000"/>
          </a:bodyPr>
          <a:lstStyle/>
          <a:p>
            <a:pPr algn="ctr"/>
            <a:r>
              <a:rPr lang="en-US" sz="28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PERFROMANCE APPRAISAL</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B51C9016-D3F8-356F-20C2-A447DB35626D}"/>
              </a:ext>
            </a:extLst>
          </p:cNvPr>
          <p:cNvSpPr>
            <a:spLocks noGrp="1"/>
          </p:cNvSpPr>
          <p:nvPr>
            <p:ph idx="1"/>
          </p:nvPr>
        </p:nvSpPr>
        <p:spPr>
          <a:xfrm>
            <a:off x="0" y="412955"/>
            <a:ext cx="12192000" cy="6445045"/>
          </a:xfrm>
        </p:spPr>
        <p:txBody>
          <a:bodyPr>
            <a:normAutofit/>
          </a:bodyPr>
          <a:lstStyle/>
          <a:p>
            <a:pPr algn="just"/>
            <a:r>
              <a:rPr lang="en-US" sz="2800" b="0" i="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Performance appraisal or Performance evaluation is a method of evaluating the </a:t>
            </a:r>
            <a:r>
              <a:rPr lang="en-US" sz="2800" b="0" i="0" dirty="0" err="1">
                <a:solidFill>
                  <a:srgbClr val="000000"/>
                </a:solidFill>
                <a:effectLst/>
                <a:latin typeface="Times New Roman" panose="02020603050405020304" pitchFamily="18" charset="0"/>
                <a:ea typeface="Aptos" panose="020B0004020202020204" pitchFamily="34" charset="0"/>
                <a:cs typeface="Arial" panose="020B0604020202020204" pitchFamily="34" charset="0"/>
              </a:rPr>
              <a:t>behaviour</a:t>
            </a:r>
            <a:r>
              <a:rPr lang="en-US" sz="2800" b="0" i="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 of employees in a workplace, normally including both the quantitative and qualitative aspect of job performance.</a:t>
            </a:r>
          </a:p>
          <a:p>
            <a:pPr algn="just"/>
            <a:r>
              <a:rPr lang="en-US" sz="2800" b="0" i="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 Performance here refers to the degree of accomplishment of the tasks that makeup an </a:t>
            </a:r>
            <a:r>
              <a:rPr lang="en-US" sz="2800" b="0" i="0" dirty="0" err="1">
                <a:solidFill>
                  <a:srgbClr val="000000"/>
                </a:solidFill>
                <a:effectLst/>
                <a:latin typeface="Times New Roman" panose="02020603050405020304" pitchFamily="18" charset="0"/>
                <a:ea typeface="Aptos" panose="020B0004020202020204" pitchFamily="34" charset="0"/>
                <a:cs typeface="Arial" panose="020B0604020202020204" pitchFamily="34" charset="0"/>
              </a:rPr>
              <a:t>individual‘job</a:t>
            </a:r>
            <a:endParaRPr lang="en-US" sz="2800" b="0" i="0" dirty="0">
              <a:solidFill>
                <a:srgbClr val="000000"/>
              </a:solidFill>
              <a:effectLst/>
              <a:latin typeface="Times New Roman" panose="02020603050405020304" pitchFamily="18" charset="0"/>
              <a:ea typeface="Aptos" panose="020B0004020202020204" pitchFamily="34" charset="0"/>
              <a:cs typeface="Arial" panose="020B0604020202020204" pitchFamily="34" charset="0"/>
            </a:endParaRPr>
          </a:p>
          <a:p>
            <a:pPr algn="just"/>
            <a:r>
              <a:rPr lang="en-US" sz="2800" b="0" i="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Performance appraisal is the process of assessing the performance or progress of an employee, or a group of employees on the given job, as well as his potential for future development</a:t>
            </a:r>
            <a:endParaRPr lang="en-US" sz="2800" dirty="0"/>
          </a:p>
        </p:txBody>
      </p:sp>
    </p:spTree>
    <p:extLst>
      <p:ext uri="{BB962C8B-B14F-4D97-AF65-F5344CB8AC3E}">
        <p14:creationId xmlns:p14="http://schemas.microsoft.com/office/powerpoint/2010/main" val="37572354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714700-88DE-EDC8-CFFD-3F162F6D9E2D}"/>
              </a:ext>
            </a:extLst>
          </p:cNvPr>
          <p:cNvSpPr>
            <a:spLocks noGrp="1"/>
          </p:cNvSpPr>
          <p:nvPr>
            <p:ph type="title"/>
          </p:nvPr>
        </p:nvSpPr>
        <p:spPr>
          <a:xfrm>
            <a:off x="0" y="0"/>
            <a:ext cx="12192000" cy="1002890"/>
          </a:xfrm>
        </p:spPr>
        <p:txBody>
          <a:bodyPr>
            <a:normAutofit/>
          </a:bodyPr>
          <a:lstStyle/>
          <a:p>
            <a:pPr algn="ctr"/>
            <a:r>
              <a:rPr lang="en-US" sz="28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PERFROMANCE APPRAISAL</a:t>
            </a:r>
            <a:endParaRPr lang="en-US" sz="2800" dirty="0"/>
          </a:p>
        </p:txBody>
      </p:sp>
      <p:sp>
        <p:nvSpPr>
          <p:cNvPr id="3" name="Content Placeholder 2">
            <a:extLst>
              <a:ext uri="{FF2B5EF4-FFF2-40B4-BE49-F238E27FC236}">
                <a16:creationId xmlns:a16="http://schemas.microsoft.com/office/drawing/2014/main" id="{534C59A5-8E35-65E8-0366-193F659CE915}"/>
              </a:ext>
            </a:extLst>
          </p:cNvPr>
          <p:cNvSpPr>
            <a:spLocks noGrp="1"/>
          </p:cNvSpPr>
          <p:nvPr>
            <p:ph idx="1"/>
          </p:nvPr>
        </p:nvSpPr>
        <p:spPr>
          <a:xfrm>
            <a:off x="0" y="427704"/>
            <a:ext cx="12192000" cy="6430296"/>
          </a:xfrm>
        </p:spPr>
        <p:txBody>
          <a:bodyPr/>
          <a:lstStyle/>
          <a:p>
            <a:pPr algn="just"/>
            <a:r>
              <a:rPr lang="en-US" sz="2800" kern="100" dirty="0">
                <a:solidFill>
                  <a:srgbClr val="000000"/>
                </a:solidFill>
                <a:latin typeface="Times New Roman" panose="02020603050405020304" pitchFamily="18" charset="0"/>
                <a:ea typeface="Aptos" panose="020B0004020202020204" pitchFamily="34" charset="0"/>
                <a:cs typeface="Arial" panose="020B0604020202020204" pitchFamily="34" charset="0"/>
              </a:rPr>
              <a:t>P</a:t>
            </a:r>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erformance appraisal comprises all formal procedures used in </a:t>
            </a:r>
            <a:r>
              <a:rPr lang="en-US" sz="2800" b="0" i="0" kern="100" dirty="0" err="1">
                <a:solidFill>
                  <a:srgbClr val="000000"/>
                </a:solidFill>
                <a:effectLst/>
                <a:latin typeface="Times New Roman" panose="02020603050405020304" pitchFamily="18" charset="0"/>
                <a:ea typeface="Aptos" panose="020B0004020202020204" pitchFamily="34" charset="0"/>
                <a:cs typeface="Arial" panose="020B0604020202020204" pitchFamily="34" charset="0"/>
              </a:rPr>
              <a:t>organisations</a:t>
            </a:r>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 to evaluate contributions, personality, and potential of individual employees. </a:t>
            </a:r>
          </a:p>
          <a:p>
            <a:pPr algn="just"/>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Performance appraisal includes the comparison of performance scales of different individuals holding similar areas of work responsibilities and relate to determination of worth of the scales for the achievement of </a:t>
            </a:r>
            <a:r>
              <a:rPr lang="en-US" sz="2800" b="0" i="0" kern="100" dirty="0" err="1">
                <a:solidFill>
                  <a:srgbClr val="000000"/>
                </a:solidFill>
                <a:effectLst/>
                <a:latin typeface="Times New Roman" panose="02020603050405020304" pitchFamily="18" charset="0"/>
                <a:ea typeface="Aptos" panose="020B0004020202020204" pitchFamily="34" charset="0"/>
                <a:cs typeface="Arial" panose="020B0604020202020204" pitchFamily="34" charset="0"/>
              </a:rPr>
              <a:t>organisaton</a:t>
            </a:r>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 objective.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184358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EEC87-96B6-6ED5-28B0-CCA1E8185A0A}"/>
              </a:ext>
            </a:extLst>
          </p:cNvPr>
          <p:cNvSpPr>
            <a:spLocks noGrp="1"/>
          </p:cNvSpPr>
          <p:nvPr>
            <p:ph type="title"/>
          </p:nvPr>
        </p:nvSpPr>
        <p:spPr>
          <a:xfrm>
            <a:off x="0" y="0"/>
            <a:ext cx="12192000" cy="929148"/>
          </a:xfrm>
        </p:spPr>
        <p:txBody>
          <a:bodyPr>
            <a:normAutofit/>
          </a:bodyPr>
          <a:lstStyle/>
          <a:p>
            <a:pPr algn="ctr"/>
            <a:r>
              <a:rPr lang="en-US" sz="28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PERFROMANCE APPRAISAL</a:t>
            </a:r>
            <a:endParaRPr lang="en-US" sz="2800" dirty="0"/>
          </a:p>
        </p:txBody>
      </p:sp>
      <p:sp>
        <p:nvSpPr>
          <p:cNvPr id="3" name="Content Placeholder 2">
            <a:extLst>
              <a:ext uri="{FF2B5EF4-FFF2-40B4-BE49-F238E27FC236}">
                <a16:creationId xmlns:a16="http://schemas.microsoft.com/office/drawing/2014/main" id="{F3582050-E660-41E8-8627-51802B303CC0}"/>
              </a:ext>
            </a:extLst>
          </p:cNvPr>
          <p:cNvSpPr>
            <a:spLocks noGrp="1"/>
          </p:cNvSpPr>
          <p:nvPr>
            <p:ph sz="half" idx="1"/>
          </p:nvPr>
        </p:nvSpPr>
        <p:spPr>
          <a:xfrm>
            <a:off x="0" y="678426"/>
            <a:ext cx="6533535" cy="6179574"/>
          </a:xfrm>
        </p:spPr>
        <p:txBody>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According to Wendell French, Performance appraisal and review in the formal, systematic assessment of how well employees </a:t>
            </a:r>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are performing their jobs in relations to establish standards and the communication of that assessment to employees.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F60BFF7A-9E21-62B8-07DA-1E146221DF54}"/>
              </a:ext>
            </a:extLst>
          </p:cNvPr>
          <p:cNvSpPr>
            <a:spLocks noGrp="1"/>
          </p:cNvSpPr>
          <p:nvPr>
            <p:ph sz="half" idx="2"/>
          </p:nvPr>
        </p:nvSpPr>
        <p:spPr>
          <a:xfrm>
            <a:off x="6666270" y="678426"/>
            <a:ext cx="5525729" cy="6179573"/>
          </a:xfrm>
        </p:spPr>
        <p:txBody>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According to Edwin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Flippo</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Performance appraisal is the systematic, periodic and an impartial rating of an employee‘s excellence in matters pertaining to his present job and his potential for a better job.</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endParaRPr lang="en-US" sz="2800" dirty="0"/>
          </a:p>
        </p:txBody>
      </p:sp>
    </p:spTree>
    <p:extLst>
      <p:ext uri="{BB962C8B-B14F-4D97-AF65-F5344CB8AC3E}">
        <p14:creationId xmlns:p14="http://schemas.microsoft.com/office/powerpoint/2010/main" val="1029032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33ED-3A79-E702-740D-A2E5D324BAA3}"/>
              </a:ext>
            </a:extLst>
          </p:cNvPr>
          <p:cNvSpPr>
            <a:spLocks noGrp="1"/>
          </p:cNvSpPr>
          <p:nvPr>
            <p:ph type="title"/>
          </p:nvPr>
        </p:nvSpPr>
        <p:spPr>
          <a:xfrm>
            <a:off x="0" y="0"/>
            <a:ext cx="12192000" cy="816638"/>
          </a:xfrm>
        </p:spPr>
        <p:txBody>
          <a:bodyPr>
            <a:normAutofit/>
          </a:bodyPr>
          <a:lstStyle/>
          <a:p>
            <a:r>
              <a:rPr lang="en-US" sz="28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PERFROMANCE APPRAISAL</a:t>
            </a:r>
            <a:endParaRPr lang="en-US" sz="2800" dirty="0"/>
          </a:p>
        </p:txBody>
      </p:sp>
      <p:sp>
        <p:nvSpPr>
          <p:cNvPr id="3" name="Content Placeholder 2">
            <a:extLst>
              <a:ext uri="{FF2B5EF4-FFF2-40B4-BE49-F238E27FC236}">
                <a16:creationId xmlns:a16="http://schemas.microsoft.com/office/drawing/2014/main" id="{E819FC41-5DAA-20FB-23B0-031C33CC9ACF}"/>
              </a:ext>
            </a:extLst>
          </p:cNvPr>
          <p:cNvSpPr>
            <a:spLocks noGrp="1"/>
          </p:cNvSpPr>
          <p:nvPr>
            <p:ph sz="half" idx="1"/>
          </p:nvPr>
        </p:nvSpPr>
        <p:spPr>
          <a:xfrm>
            <a:off x="0" y="530942"/>
            <a:ext cx="8509818" cy="6327058"/>
          </a:xfrm>
        </p:spPr>
        <p:txBody>
          <a:bodyPr/>
          <a:lstStyle/>
          <a:p>
            <a:pPr algn="just"/>
            <a:r>
              <a:rPr lang="en-US" sz="2800" b="0" i="1"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Performance appraisal is a systematic evaluation of the employees performance at work. Performance appraisal is a process of evaluating an employees performance on a job in terms of its requirement. It is a process of estimating or judging the value, excellence, qualities of status of some object, person or thing.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1026" name="Picture 2" descr="Free A Team Brainstorming and Having a Meeting Stock Photo">
            <a:extLst>
              <a:ext uri="{FF2B5EF4-FFF2-40B4-BE49-F238E27FC236}">
                <a16:creationId xmlns:a16="http://schemas.microsoft.com/office/drawing/2014/main" id="{EFAE8317-DF37-383B-06E9-C06EDE6C0172}"/>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509819" y="1"/>
            <a:ext cx="3682180" cy="3429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3C04049-1568-4855-AD5F-D278AB93D04B}"/>
              </a:ext>
            </a:extLst>
          </p:cNvPr>
          <p:cNvSpPr txBox="1"/>
          <p:nvPr/>
        </p:nvSpPr>
        <p:spPr>
          <a:xfrm>
            <a:off x="8509818" y="3672348"/>
            <a:ext cx="3682181" cy="430887"/>
          </a:xfrm>
          <a:prstGeom prst="rect">
            <a:avLst/>
          </a:prstGeom>
          <a:noFill/>
        </p:spPr>
        <p:txBody>
          <a:bodyPr wrap="square" rtlCol="0">
            <a:spAutoFit/>
          </a:bodyPr>
          <a:lstStyle/>
          <a:p>
            <a:r>
              <a:rPr lang="en-US" sz="1100" dirty="0"/>
              <a:t>https://www.pexels.com/photo/a-team-brainstorming-and-having-a-meeting-7793645/</a:t>
            </a:r>
          </a:p>
        </p:txBody>
      </p:sp>
    </p:spTree>
    <p:extLst>
      <p:ext uri="{BB962C8B-B14F-4D97-AF65-F5344CB8AC3E}">
        <p14:creationId xmlns:p14="http://schemas.microsoft.com/office/powerpoint/2010/main" val="31144135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E5F6B-C463-52DA-10E0-13233CF7FEAE}"/>
              </a:ext>
            </a:extLst>
          </p:cNvPr>
          <p:cNvSpPr>
            <a:spLocks noGrp="1"/>
          </p:cNvSpPr>
          <p:nvPr>
            <p:ph type="title"/>
          </p:nvPr>
        </p:nvSpPr>
        <p:spPr>
          <a:xfrm>
            <a:off x="0" y="0"/>
            <a:ext cx="12192000" cy="816638"/>
          </a:xfrm>
        </p:spPr>
        <p:txBody>
          <a:bodyPr>
            <a:noAutofit/>
          </a:bodyPr>
          <a:lstStyle/>
          <a:p>
            <a:pPr algn="ct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Characteristics of Performance Appraisal </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9B9AC05B-A48C-A6E4-68B7-15F309C49484}"/>
              </a:ext>
            </a:extLst>
          </p:cNvPr>
          <p:cNvSpPr>
            <a:spLocks noGrp="1"/>
          </p:cNvSpPr>
          <p:nvPr>
            <p:ph sz="half" idx="1"/>
          </p:nvPr>
        </p:nvSpPr>
        <p:spPr>
          <a:xfrm>
            <a:off x="0" y="457200"/>
            <a:ext cx="6238568" cy="6400800"/>
          </a:xfrm>
        </p:spPr>
        <p:txBody>
          <a:bodyPr>
            <a:normAutofit/>
          </a:bodyPr>
          <a:lstStyle/>
          <a:p>
            <a:pPr marL="0" indent="0" algn="just">
              <a:lnSpc>
                <a:spcPct val="115000"/>
              </a:lnSpc>
              <a:spcBef>
                <a:spcPts val="0"/>
              </a:spcBef>
              <a:buNone/>
            </a:pP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Objective: </a:t>
            </a: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The main objective of it is to know how well an employee is going for the </a:t>
            </a:r>
            <a:r>
              <a:rPr lang="en-US" sz="2800" kern="100" dirty="0" err="1">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organisation</a:t>
            </a: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 and what needs to be improved in him.</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just">
              <a:lnSpc>
                <a:spcPct val="115000"/>
              </a:lnSpc>
              <a:spcBef>
                <a:spcPts val="0"/>
              </a:spcBef>
              <a:spcAft>
                <a:spcPts val="0"/>
              </a:spcAft>
              <a:buNone/>
            </a:pP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A Process: </a:t>
            </a: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Performance appraisal is not a one-act play. It is rather a process that involves several acts or steps.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just">
              <a:lnSpc>
                <a:spcPct val="115000"/>
              </a:lnSpc>
              <a:spcBef>
                <a:spcPts val="0"/>
              </a:spcBef>
              <a:spcAft>
                <a:spcPts val="800"/>
              </a:spcAft>
              <a:buNone/>
            </a:pP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Systematic Assessment: </a:t>
            </a: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Performance appraisal is a systematic assessment of an employee‘s strengths and weakness in the context of the given job.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518BB268-94CA-E730-9CF5-BB5D7ACD95C0}"/>
              </a:ext>
            </a:extLst>
          </p:cNvPr>
          <p:cNvSpPr>
            <a:spLocks noGrp="1"/>
          </p:cNvSpPr>
          <p:nvPr>
            <p:ph sz="half" idx="2"/>
          </p:nvPr>
        </p:nvSpPr>
        <p:spPr>
          <a:xfrm>
            <a:off x="6238568" y="457201"/>
            <a:ext cx="5953432" cy="6400800"/>
          </a:xfrm>
        </p:spPr>
        <p:txBody>
          <a:bodyPr>
            <a:normAutofit/>
          </a:bodyPr>
          <a:lstStyle/>
          <a:p>
            <a:pPr marL="0" marR="0" lvl="0" indent="0" algn="just">
              <a:lnSpc>
                <a:spcPct val="115000"/>
              </a:lnSpc>
              <a:spcBef>
                <a:spcPts val="0"/>
              </a:spcBef>
              <a:spcAft>
                <a:spcPts val="800"/>
              </a:spcAft>
              <a:buNone/>
            </a:pP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Scientific Evaluation:  </a:t>
            </a: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It is an objective, unbiased and scientific evaluation through similar measure and procedures for all employees in a formal manner.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5888014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FF672-01F3-CE67-FF54-9CF430892F17}"/>
              </a:ext>
            </a:extLst>
          </p:cNvPr>
          <p:cNvSpPr>
            <a:spLocks noGrp="1"/>
          </p:cNvSpPr>
          <p:nvPr>
            <p:ph type="title"/>
          </p:nvPr>
        </p:nvSpPr>
        <p:spPr>
          <a:xfrm>
            <a:off x="0" y="0"/>
            <a:ext cx="12192000" cy="816638"/>
          </a:xfrm>
        </p:spPr>
        <p:txBody>
          <a:bodyPr>
            <a:normAutofit/>
          </a:bodyPr>
          <a:lstStyle/>
          <a:p>
            <a:pPr algn="ct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Characteristics of Performance Appraisal</a:t>
            </a:r>
            <a:endParaRPr lang="en-US" sz="2800" dirty="0"/>
          </a:p>
        </p:txBody>
      </p:sp>
      <p:sp>
        <p:nvSpPr>
          <p:cNvPr id="3" name="Content Placeholder 2">
            <a:extLst>
              <a:ext uri="{FF2B5EF4-FFF2-40B4-BE49-F238E27FC236}">
                <a16:creationId xmlns:a16="http://schemas.microsoft.com/office/drawing/2014/main" id="{16F58EED-B8D7-3277-63B0-614F2FB36040}"/>
              </a:ext>
            </a:extLst>
          </p:cNvPr>
          <p:cNvSpPr>
            <a:spLocks noGrp="1"/>
          </p:cNvSpPr>
          <p:nvPr>
            <p:ph sz="half" idx="1"/>
          </p:nvPr>
        </p:nvSpPr>
        <p:spPr>
          <a:xfrm>
            <a:off x="0" y="816638"/>
            <a:ext cx="6518787" cy="6041362"/>
          </a:xfrm>
        </p:spPr>
        <p:txBody>
          <a:bodyPr>
            <a:normAutofit/>
          </a:bodyPr>
          <a:lstStyle/>
          <a:p>
            <a:pPr algn="just"/>
            <a:r>
              <a:rPr lang="en-US" sz="2800" b="1" dirty="0">
                <a:solidFill>
                  <a:srgbClr val="000000"/>
                </a:solidFill>
                <a:effectLst/>
                <a:latin typeface="Times New Roman" panose="02020603050405020304" pitchFamily="18" charset="0"/>
                <a:ea typeface="Aptos" panose="020B0004020202020204" pitchFamily="34" charset="0"/>
              </a:rPr>
              <a:t>Periodic Evaluation: </a:t>
            </a:r>
            <a:r>
              <a:rPr lang="en-US" sz="2800" dirty="0">
                <a:solidFill>
                  <a:srgbClr val="000000"/>
                </a:solidFill>
                <a:effectLst/>
                <a:latin typeface="Times New Roman" panose="02020603050405020304" pitchFamily="18" charset="0"/>
                <a:ea typeface="Aptos" panose="020B0004020202020204" pitchFamily="34" charset="0"/>
              </a:rPr>
              <a:t>Although informal appraisals tend to take place in an unscheduled manner (on continuous) basis with the enterprises a supervisors evaluate their subordinates work and as subordinates appraise each other rand supervisors on a daily basis</a:t>
            </a:r>
          </a:p>
          <a:p>
            <a:pPr algn="just"/>
            <a:r>
              <a:rPr lang="en-US" sz="2800" b="1" dirty="0">
                <a:solidFill>
                  <a:srgbClr val="000000"/>
                </a:solidFill>
                <a:effectLst/>
                <a:latin typeface="Times New Roman" panose="02020603050405020304" pitchFamily="18" charset="0"/>
                <a:ea typeface="Aptos" panose="020B0004020202020204" pitchFamily="34" charset="0"/>
              </a:rPr>
              <a:t>Continuous Process : </a:t>
            </a:r>
            <a:r>
              <a:rPr lang="en-US" sz="2800" dirty="0">
                <a:solidFill>
                  <a:srgbClr val="000000"/>
                </a:solidFill>
                <a:effectLst/>
                <a:latin typeface="Times New Roman" panose="02020603050405020304" pitchFamily="18" charset="0"/>
                <a:ea typeface="Aptos" panose="020B0004020202020204" pitchFamily="34" charset="0"/>
              </a:rPr>
              <a:t>In addition to being periodic performance usually is an ongoing process. It means that appraisals are regularly scheduled and are not dumped on the employee on whimsical dates without relevance</a:t>
            </a:r>
            <a:endParaRPr lang="en-US" sz="2800" dirty="0"/>
          </a:p>
        </p:txBody>
      </p:sp>
      <p:sp>
        <p:nvSpPr>
          <p:cNvPr id="4" name="Content Placeholder 3">
            <a:extLst>
              <a:ext uri="{FF2B5EF4-FFF2-40B4-BE49-F238E27FC236}">
                <a16:creationId xmlns:a16="http://schemas.microsoft.com/office/drawing/2014/main" id="{8136600F-B58A-5127-258F-C96196A918FB}"/>
              </a:ext>
            </a:extLst>
          </p:cNvPr>
          <p:cNvSpPr>
            <a:spLocks noGrp="1"/>
          </p:cNvSpPr>
          <p:nvPr>
            <p:ph sz="half" idx="2"/>
          </p:nvPr>
        </p:nvSpPr>
        <p:spPr>
          <a:xfrm>
            <a:off x="6518787" y="545690"/>
            <a:ext cx="5673213" cy="6312309"/>
          </a:xfrm>
        </p:spPr>
        <p:txBody>
          <a:bodyPr>
            <a:normAutofit/>
          </a:bodyPr>
          <a:lstStyle/>
          <a:p>
            <a:pPr algn="just"/>
            <a:r>
              <a:rPr lang="en-US" sz="2800" b="1" dirty="0">
                <a:solidFill>
                  <a:srgbClr val="000000"/>
                </a:solidFill>
                <a:effectLst/>
                <a:latin typeface="Times New Roman" panose="02020603050405020304" pitchFamily="18" charset="0"/>
                <a:ea typeface="Aptos" panose="020B0004020202020204" pitchFamily="34" charset="0"/>
              </a:rPr>
              <a:t>Employee Feedback : </a:t>
            </a:r>
            <a:r>
              <a:rPr lang="en-US" sz="2800" dirty="0">
                <a:solidFill>
                  <a:srgbClr val="000000"/>
                </a:solidFill>
                <a:effectLst/>
                <a:latin typeface="Times New Roman" panose="02020603050405020304" pitchFamily="18" charset="0"/>
                <a:ea typeface="Aptos" panose="020B0004020202020204" pitchFamily="34" charset="0"/>
              </a:rPr>
              <a:t>Performance appraisal system provides information to employees on how well they are doing their jobs, and this feedback is provided to them when it is relevant. Performance appraisal is also called Employee</a:t>
            </a:r>
            <a:endParaRPr lang="en-US" sz="2800" dirty="0"/>
          </a:p>
        </p:txBody>
      </p:sp>
    </p:spTree>
    <p:extLst>
      <p:ext uri="{BB962C8B-B14F-4D97-AF65-F5344CB8AC3E}">
        <p14:creationId xmlns:p14="http://schemas.microsoft.com/office/powerpoint/2010/main" val="2658300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42F4D-417B-C655-57CC-F3BE8BC39E6A}"/>
              </a:ext>
            </a:extLst>
          </p:cNvPr>
          <p:cNvSpPr>
            <a:spLocks noGrp="1"/>
          </p:cNvSpPr>
          <p:nvPr>
            <p:ph type="title"/>
          </p:nvPr>
        </p:nvSpPr>
        <p:spPr>
          <a:xfrm>
            <a:off x="0" y="0"/>
            <a:ext cx="12192000" cy="816638"/>
          </a:xfrm>
        </p:spPr>
        <p:txBody>
          <a:bodyPr>
            <a:normAutofit fontScale="90000"/>
          </a:bodyPr>
          <a:lstStyle/>
          <a:p>
            <a:pPr algn="ct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Purpose </a:t>
            </a:r>
            <a:r>
              <a:rPr lang="en-US" sz="28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of performance appraisal. </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2834593E-BDBB-4D6A-7776-3412D0C56200}"/>
              </a:ext>
            </a:extLst>
          </p:cNvPr>
          <p:cNvSpPr>
            <a:spLocks noGrp="1"/>
          </p:cNvSpPr>
          <p:nvPr>
            <p:ph sz="half" idx="1"/>
          </p:nvPr>
        </p:nvSpPr>
        <p:spPr>
          <a:xfrm>
            <a:off x="0" y="816638"/>
            <a:ext cx="6740011" cy="6159349"/>
          </a:xfrm>
        </p:spPr>
        <p:txBody>
          <a:bodyPr>
            <a:normAutofit/>
          </a:bodyPr>
          <a:lstStyle/>
          <a:p>
            <a:pPr marL="0" marR="0" algn="just">
              <a:lnSpc>
                <a:spcPct val="115000"/>
              </a:lnSpc>
              <a:spcBef>
                <a:spcPts val="0"/>
              </a:spcBef>
              <a:spcAft>
                <a:spcPts val="800"/>
              </a:spcAft>
            </a:pPr>
            <a:r>
              <a:rPr lang="en-US" sz="28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 Appraisal Procedure : </a:t>
            </a:r>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It provides a common and unified measure of performance appraisal, so that all employee are evaluated in the same manner. It gives an indiscriminatory rating of all the employees.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 Decision Making : </a:t>
            </a:r>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Performance appraisal of the employees is extremely useful in the decision making process of the organization. In selection, training, promotion, pay increment and in transfer, performance appraisal is very useful tool.</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E381BFB0-0A13-9F3C-D6BD-D44767950AAD}"/>
              </a:ext>
            </a:extLst>
          </p:cNvPr>
          <p:cNvSpPr>
            <a:spLocks noGrp="1"/>
          </p:cNvSpPr>
          <p:nvPr>
            <p:ph sz="half" idx="2"/>
          </p:nvPr>
        </p:nvSpPr>
        <p:spPr>
          <a:xfrm>
            <a:off x="6740012" y="816638"/>
            <a:ext cx="5451987" cy="6041361"/>
          </a:xfrm>
        </p:spPr>
        <p:txBody>
          <a:bodyPr>
            <a:normAutofit/>
          </a:bodyPr>
          <a:lstStyle/>
          <a:p>
            <a:pPr algn="just"/>
            <a:r>
              <a:rPr lang="en-US" sz="2800" b="1" dirty="0">
                <a:solidFill>
                  <a:srgbClr val="000000"/>
                </a:solidFill>
                <a:effectLst/>
                <a:latin typeface="Times New Roman" panose="02020603050405020304" pitchFamily="18" charset="0"/>
                <a:ea typeface="Aptos" panose="020B0004020202020204" pitchFamily="34" charset="0"/>
              </a:rPr>
              <a:t>Work Performance Records : </a:t>
            </a:r>
            <a:r>
              <a:rPr lang="en-US" sz="2800" dirty="0">
                <a:solidFill>
                  <a:srgbClr val="000000"/>
                </a:solidFill>
                <a:effectLst/>
                <a:latin typeface="Times New Roman" panose="02020603050405020304" pitchFamily="18" charset="0"/>
                <a:ea typeface="Aptos" panose="020B0004020202020204" pitchFamily="34" charset="0"/>
              </a:rPr>
              <a:t>Performance appraisal gives us a complete information in the form of records regarding every employee</a:t>
            </a:r>
            <a:endParaRPr lang="en-US" sz="2800" dirty="0"/>
          </a:p>
        </p:txBody>
      </p:sp>
    </p:spTree>
    <p:extLst>
      <p:ext uri="{BB962C8B-B14F-4D97-AF65-F5344CB8AC3E}">
        <p14:creationId xmlns:p14="http://schemas.microsoft.com/office/powerpoint/2010/main" val="37801827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F5E584-67DF-DF36-62C5-C34363289770}"/>
              </a:ext>
            </a:extLst>
          </p:cNvPr>
          <p:cNvSpPr>
            <a:spLocks noGrp="1"/>
          </p:cNvSpPr>
          <p:nvPr>
            <p:ph type="title"/>
          </p:nvPr>
        </p:nvSpPr>
        <p:spPr>
          <a:xfrm>
            <a:off x="0" y="0"/>
            <a:ext cx="12192000" cy="1120877"/>
          </a:xfrm>
        </p:spPr>
        <p:txBody>
          <a:bodyPr>
            <a:normAutofit/>
          </a:bodyPr>
          <a:lstStyle/>
          <a:p>
            <a:pPr algn="ctr"/>
            <a:r>
              <a:rPr lang="en-US" sz="31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Purpose </a:t>
            </a:r>
            <a:r>
              <a:rPr lang="en-US" sz="31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of performance appraisal </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1B64A4F2-670E-4C79-1249-F6B906F90F80}"/>
              </a:ext>
            </a:extLst>
          </p:cNvPr>
          <p:cNvSpPr>
            <a:spLocks noGrp="1"/>
          </p:cNvSpPr>
          <p:nvPr>
            <p:ph sz="half" idx="1"/>
          </p:nvPr>
        </p:nvSpPr>
        <p:spPr>
          <a:xfrm>
            <a:off x="0" y="766916"/>
            <a:ext cx="7197211" cy="6091084"/>
          </a:xfrm>
        </p:spPr>
        <p:txBody>
          <a:bodyPr>
            <a:noAutofit/>
          </a:bodyPr>
          <a:lstStyle/>
          <a:p>
            <a:pPr algn="just"/>
            <a:r>
              <a:rPr lang="en-US" sz="2800" b="1" dirty="0">
                <a:solidFill>
                  <a:srgbClr val="000000"/>
                </a:solidFill>
                <a:effectLst/>
                <a:latin typeface="Times New Roman" panose="02020603050405020304" pitchFamily="18" charset="0"/>
                <a:ea typeface="Aptos" panose="020B0004020202020204" pitchFamily="34" charset="0"/>
              </a:rPr>
              <a:t>Employees Development : </a:t>
            </a:r>
            <a:r>
              <a:rPr lang="en-US" sz="2800" dirty="0">
                <a:solidFill>
                  <a:srgbClr val="000000"/>
                </a:solidFill>
                <a:effectLst/>
                <a:latin typeface="Times New Roman" panose="02020603050405020304" pitchFamily="18" charset="0"/>
                <a:ea typeface="Aptos" panose="020B0004020202020204" pitchFamily="34" charset="0"/>
              </a:rPr>
              <a:t>Performance appraisal guides the employees in removing their defects and improving their working. The weaknesses of the employee recorded in the performance appraisal provide the basis for an individual development </a:t>
            </a:r>
            <a:r>
              <a:rPr lang="en-US" sz="2800" dirty="0" err="1">
                <a:solidFill>
                  <a:srgbClr val="000000"/>
                </a:solidFill>
                <a:effectLst/>
                <a:latin typeface="Times New Roman" panose="02020603050405020304" pitchFamily="18" charset="0"/>
                <a:ea typeface="Aptos" panose="020B0004020202020204" pitchFamily="34" charset="0"/>
              </a:rPr>
              <a:t>programme</a:t>
            </a:r>
            <a:endParaRPr lang="en-US" sz="2800" dirty="0">
              <a:solidFill>
                <a:srgbClr val="000000"/>
              </a:solidFill>
              <a:effectLst/>
              <a:latin typeface="Times New Roman" panose="02020603050405020304" pitchFamily="18" charset="0"/>
              <a:ea typeface="Aptos" panose="020B0004020202020204" pitchFamily="34" charset="0"/>
            </a:endParaRPr>
          </a:p>
          <a:p>
            <a:pPr algn="just"/>
            <a:r>
              <a:rPr lang="en-US" sz="2800" b="1" dirty="0">
                <a:solidFill>
                  <a:srgbClr val="000000"/>
                </a:solidFill>
                <a:effectLst/>
                <a:latin typeface="Times New Roman" panose="02020603050405020304" pitchFamily="18" charset="0"/>
                <a:ea typeface="Aptos" panose="020B0004020202020204" pitchFamily="34" charset="0"/>
              </a:rPr>
              <a:t>Enables Supervisors to be More Alert and Competent : </a:t>
            </a:r>
            <a:r>
              <a:rPr lang="en-US" sz="2800" dirty="0">
                <a:solidFill>
                  <a:srgbClr val="000000"/>
                </a:solidFill>
                <a:effectLst/>
                <a:latin typeface="Times New Roman" panose="02020603050405020304" pitchFamily="18" charset="0"/>
                <a:ea typeface="Aptos" panose="020B0004020202020204" pitchFamily="34" charset="0"/>
              </a:rPr>
              <a:t>Performance appraisal enables supervisor to be more alert and competent and to improve the quality of supervision by giving him a complete record of employee's performance</a:t>
            </a:r>
          </a:p>
        </p:txBody>
      </p:sp>
      <p:sp>
        <p:nvSpPr>
          <p:cNvPr id="4" name="Content Placeholder 3">
            <a:extLst>
              <a:ext uri="{FF2B5EF4-FFF2-40B4-BE49-F238E27FC236}">
                <a16:creationId xmlns:a16="http://schemas.microsoft.com/office/drawing/2014/main" id="{34210250-3BB9-7EE3-8243-00FD9DAEBF7B}"/>
              </a:ext>
            </a:extLst>
          </p:cNvPr>
          <p:cNvSpPr>
            <a:spLocks noGrp="1"/>
          </p:cNvSpPr>
          <p:nvPr>
            <p:ph sz="half" idx="2"/>
          </p:nvPr>
        </p:nvSpPr>
        <p:spPr>
          <a:xfrm>
            <a:off x="7197212" y="766916"/>
            <a:ext cx="4994787" cy="6091083"/>
          </a:xfrm>
        </p:spPr>
        <p:txBody>
          <a:bodyPr>
            <a:normAutofit/>
          </a:bodyPr>
          <a:lstStyle/>
          <a:p>
            <a:pPr algn="just"/>
            <a:r>
              <a:rPr lang="en-US" sz="2800" b="1" dirty="0">
                <a:solidFill>
                  <a:srgbClr val="000000"/>
                </a:solidFill>
                <a:effectLst/>
                <a:latin typeface="Times New Roman" panose="02020603050405020304" pitchFamily="18" charset="0"/>
                <a:ea typeface="Aptos" panose="020B0004020202020204" pitchFamily="34" charset="0"/>
              </a:rPr>
              <a:t>Merit Rating : </a:t>
            </a:r>
            <a:r>
              <a:rPr lang="en-US" sz="2800" dirty="0">
                <a:solidFill>
                  <a:srgbClr val="000000"/>
                </a:solidFill>
                <a:effectLst/>
                <a:latin typeface="Times New Roman" panose="02020603050405020304" pitchFamily="18" charset="0"/>
                <a:ea typeface="Aptos" panose="020B0004020202020204" pitchFamily="34" charset="0"/>
              </a:rPr>
              <a:t>Merit rating is another name of performance appraisal, it gives supervisors a more effective tool for rating their personnel</a:t>
            </a:r>
            <a:endParaRPr lang="en-US" sz="2800" dirty="0"/>
          </a:p>
          <a:p>
            <a:pPr algn="just"/>
            <a:endParaRPr lang="en-US" sz="2800" dirty="0"/>
          </a:p>
        </p:txBody>
      </p:sp>
    </p:spTree>
    <p:extLst>
      <p:ext uri="{BB962C8B-B14F-4D97-AF65-F5344CB8AC3E}">
        <p14:creationId xmlns:p14="http://schemas.microsoft.com/office/powerpoint/2010/main" val="41899991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952C5-ADF9-7F73-9E78-AC89C61C4664}"/>
              </a:ext>
            </a:extLst>
          </p:cNvPr>
          <p:cNvSpPr>
            <a:spLocks noGrp="1"/>
          </p:cNvSpPr>
          <p:nvPr>
            <p:ph type="title"/>
          </p:nvPr>
        </p:nvSpPr>
        <p:spPr>
          <a:xfrm>
            <a:off x="0" y="0"/>
            <a:ext cx="12344400" cy="816638"/>
          </a:xfrm>
        </p:spPr>
        <p:txBody>
          <a:bodyPr>
            <a:normAutofit/>
          </a:bodyPr>
          <a:lstStyle/>
          <a:p>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Purpose </a:t>
            </a:r>
            <a:r>
              <a:rPr lang="en-US" sz="28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of performance appraisal</a:t>
            </a:r>
            <a:endParaRPr lang="en-US" sz="2800" dirty="0"/>
          </a:p>
        </p:txBody>
      </p:sp>
      <p:sp>
        <p:nvSpPr>
          <p:cNvPr id="3" name="Content Placeholder 2">
            <a:extLst>
              <a:ext uri="{FF2B5EF4-FFF2-40B4-BE49-F238E27FC236}">
                <a16:creationId xmlns:a16="http://schemas.microsoft.com/office/drawing/2014/main" id="{E0EC60EE-5B29-6490-48A2-34E6F6D017F5}"/>
              </a:ext>
            </a:extLst>
          </p:cNvPr>
          <p:cNvSpPr>
            <a:spLocks noGrp="1"/>
          </p:cNvSpPr>
          <p:nvPr>
            <p:ph sz="half" idx="1"/>
          </p:nvPr>
        </p:nvSpPr>
        <p:spPr>
          <a:xfrm>
            <a:off x="0" y="816638"/>
            <a:ext cx="8067368" cy="6041362"/>
          </a:xfrm>
        </p:spPr>
        <p:txBody>
          <a:bodyPr/>
          <a:lstStyle/>
          <a:p>
            <a:pPr algn="just"/>
            <a:r>
              <a:rPr lang="en-US" sz="2800" b="1" dirty="0">
                <a:solidFill>
                  <a:srgbClr val="000000"/>
                </a:solidFill>
                <a:effectLst/>
                <a:latin typeface="Times New Roman" panose="02020603050405020304" pitchFamily="18" charset="0"/>
                <a:ea typeface="Aptos" panose="020B0004020202020204" pitchFamily="34" charset="0"/>
              </a:rPr>
              <a:t>Improves Employer Employee Relations : </a:t>
            </a:r>
            <a:r>
              <a:rPr lang="en-US" sz="2800" dirty="0">
                <a:solidFill>
                  <a:srgbClr val="000000"/>
                </a:solidFill>
                <a:effectLst/>
                <a:latin typeface="Times New Roman" panose="02020603050405020304" pitchFamily="18" charset="0"/>
                <a:ea typeface="Aptos" panose="020B0004020202020204" pitchFamily="34" charset="0"/>
              </a:rPr>
              <a:t>Performance appraisal is not only a useful guide for the supervisors and employees but it improves the employer-employee relations by creating a more conductive and amicable atmosphere in the organization</a:t>
            </a:r>
            <a:endParaRPr lang="en-US" sz="2800" dirty="0"/>
          </a:p>
          <a:p>
            <a:endParaRPr lang="en-US" dirty="0"/>
          </a:p>
        </p:txBody>
      </p:sp>
      <p:pic>
        <p:nvPicPr>
          <p:cNvPr id="2050" name="Picture 2" descr="Free A Businessman Collaborating with His Employees Stock Photo">
            <a:extLst>
              <a:ext uri="{FF2B5EF4-FFF2-40B4-BE49-F238E27FC236}">
                <a16:creationId xmlns:a16="http://schemas.microsoft.com/office/drawing/2014/main" id="{11246165-EF35-8FCA-4E0C-7EE0DA4ABB4B}"/>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067368" y="1"/>
            <a:ext cx="4124631" cy="342899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3B7846D-5263-62BD-B3C5-F4AF1825B737}"/>
              </a:ext>
            </a:extLst>
          </p:cNvPr>
          <p:cNvSpPr txBox="1"/>
          <p:nvPr/>
        </p:nvSpPr>
        <p:spPr>
          <a:xfrm>
            <a:off x="8067368" y="3613355"/>
            <a:ext cx="4124631"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https://www.pexels.com/photo/a-businessman-collaborating-with-his-employees-7793643/</a:t>
            </a:r>
          </a:p>
        </p:txBody>
      </p:sp>
    </p:spTree>
    <p:extLst>
      <p:ext uri="{BB962C8B-B14F-4D97-AF65-F5344CB8AC3E}">
        <p14:creationId xmlns:p14="http://schemas.microsoft.com/office/powerpoint/2010/main" val="35675961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1E476-4C6B-6099-6C7E-1F643D8F18C9}"/>
              </a:ext>
            </a:extLst>
          </p:cNvPr>
          <p:cNvSpPr>
            <a:spLocks noGrp="1"/>
          </p:cNvSpPr>
          <p:nvPr>
            <p:ph type="title"/>
          </p:nvPr>
        </p:nvSpPr>
        <p:spPr>
          <a:xfrm>
            <a:off x="0" y="0"/>
            <a:ext cx="12192000" cy="707923"/>
          </a:xfrm>
        </p:spPr>
        <p:txBody>
          <a:bodyPr>
            <a:normAutofit fontScale="90000"/>
          </a:bodyPr>
          <a:lstStyle/>
          <a:p>
            <a:pPr algn="ctr"/>
            <a:r>
              <a:rPr lang="en-US" sz="31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Uses of </a:t>
            </a:r>
            <a:r>
              <a:rPr lang="en-US" sz="31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performance appraisal</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679577CD-DEBB-0BAD-BEBC-3605F7792CB8}"/>
              </a:ext>
            </a:extLst>
          </p:cNvPr>
          <p:cNvSpPr>
            <a:spLocks noGrp="1"/>
          </p:cNvSpPr>
          <p:nvPr>
            <p:ph sz="half" idx="1"/>
          </p:nvPr>
        </p:nvSpPr>
        <p:spPr>
          <a:xfrm>
            <a:off x="117988" y="707922"/>
            <a:ext cx="6268064" cy="6150077"/>
          </a:xfrm>
        </p:spPr>
        <p:txBody>
          <a:bodyPr>
            <a:normAutofit/>
          </a:bodyPr>
          <a:lstStyle/>
          <a:p>
            <a:pPr algn="just"/>
            <a:r>
              <a:rPr lang="en-US" sz="2800" b="1" dirty="0">
                <a:solidFill>
                  <a:srgbClr val="000000"/>
                </a:solidFill>
                <a:effectLst/>
                <a:latin typeface="Times New Roman" panose="02020603050405020304" pitchFamily="18" charset="0"/>
                <a:ea typeface="Aptos" panose="020B0004020202020204" pitchFamily="34" charset="0"/>
              </a:rPr>
              <a:t>Help in Deciding Promotion : </a:t>
            </a:r>
            <a:r>
              <a:rPr lang="en-US" sz="2800" dirty="0">
                <a:solidFill>
                  <a:srgbClr val="000000"/>
                </a:solidFill>
                <a:effectLst/>
                <a:latin typeface="Times New Roman" panose="02020603050405020304" pitchFamily="18" charset="0"/>
                <a:ea typeface="Aptos" panose="020B0004020202020204" pitchFamily="34" charset="0"/>
              </a:rPr>
              <a:t>It is in the best interest of the management to promote the employees to the positions where they can most effectively use their abilities</a:t>
            </a:r>
          </a:p>
          <a:p>
            <a:pPr algn="just"/>
            <a:r>
              <a:rPr lang="en-US" sz="2800" b="1" dirty="0">
                <a:solidFill>
                  <a:srgbClr val="000000"/>
                </a:solidFill>
                <a:effectLst/>
                <a:latin typeface="Times New Roman" panose="02020603050405020304" pitchFamily="18" charset="0"/>
                <a:ea typeface="Aptos" panose="020B0004020202020204" pitchFamily="34" charset="0"/>
              </a:rPr>
              <a:t>Help in Personnel Actions : </a:t>
            </a:r>
            <a:r>
              <a:rPr lang="en-US" sz="2800" dirty="0">
                <a:solidFill>
                  <a:srgbClr val="000000"/>
                </a:solidFill>
                <a:effectLst/>
                <a:latin typeface="Times New Roman" panose="02020603050405020304" pitchFamily="18" charset="0"/>
                <a:ea typeface="Aptos" panose="020B0004020202020204" pitchFamily="34" charset="0"/>
              </a:rPr>
              <a:t>Personnel actions such as layoffs, demotions, transfers and discharges etc. may be justified only if they are based on performance appraisal</a:t>
            </a:r>
            <a:endParaRPr lang="en-US" sz="2800" dirty="0"/>
          </a:p>
        </p:txBody>
      </p:sp>
      <p:sp>
        <p:nvSpPr>
          <p:cNvPr id="4" name="Content Placeholder 3">
            <a:extLst>
              <a:ext uri="{FF2B5EF4-FFF2-40B4-BE49-F238E27FC236}">
                <a16:creationId xmlns:a16="http://schemas.microsoft.com/office/drawing/2014/main" id="{B4540DF7-BC26-13FE-B53A-9147C9F5B52F}"/>
              </a:ext>
            </a:extLst>
          </p:cNvPr>
          <p:cNvSpPr>
            <a:spLocks noGrp="1"/>
          </p:cNvSpPr>
          <p:nvPr>
            <p:ph sz="half" idx="2"/>
          </p:nvPr>
        </p:nvSpPr>
        <p:spPr>
          <a:xfrm>
            <a:off x="6386052" y="707923"/>
            <a:ext cx="5805948" cy="6150076"/>
          </a:xfrm>
        </p:spPr>
        <p:txBody>
          <a:bodyPr>
            <a:normAutofit/>
          </a:bodyPr>
          <a:lstStyle/>
          <a:p>
            <a:pPr algn="just"/>
            <a:r>
              <a:rPr lang="en-US" sz="2800" b="1" dirty="0">
                <a:solidFill>
                  <a:srgbClr val="000000"/>
                </a:solidFill>
                <a:effectLst/>
                <a:latin typeface="Times New Roman" panose="02020603050405020304" pitchFamily="18" charset="0"/>
                <a:ea typeface="Aptos" panose="020B0004020202020204" pitchFamily="34" charset="0"/>
              </a:rPr>
              <a:t>Help in Wage and Salary Administration : </a:t>
            </a:r>
            <a:r>
              <a:rPr lang="en-US" sz="2800" dirty="0">
                <a:solidFill>
                  <a:srgbClr val="000000"/>
                </a:solidFill>
                <a:effectLst/>
                <a:latin typeface="Times New Roman" panose="02020603050405020304" pitchFamily="18" charset="0"/>
                <a:ea typeface="Aptos" panose="020B0004020202020204" pitchFamily="34" charset="0"/>
              </a:rPr>
              <a:t>The wage increase given to some employees on the basis of their performance may be justified by the performance appraisal results</a:t>
            </a:r>
            <a:endParaRPr lang="en-US" sz="2800" dirty="0"/>
          </a:p>
        </p:txBody>
      </p:sp>
    </p:spTree>
    <p:extLst>
      <p:ext uri="{BB962C8B-B14F-4D97-AF65-F5344CB8AC3E}">
        <p14:creationId xmlns:p14="http://schemas.microsoft.com/office/powerpoint/2010/main" val="28407204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5B7B1-9162-4CA5-F333-33F718E8DBB9}"/>
              </a:ext>
            </a:extLst>
          </p:cNvPr>
          <p:cNvSpPr>
            <a:spLocks noGrp="1"/>
          </p:cNvSpPr>
          <p:nvPr>
            <p:ph type="title"/>
          </p:nvPr>
        </p:nvSpPr>
        <p:spPr>
          <a:xfrm>
            <a:off x="0" y="0"/>
            <a:ext cx="12192000" cy="816638"/>
          </a:xfrm>
        </p:spPr>
        <p:txBody>
          <a:bodyPr>
            <a:normAutofit fontScale="90000"/>
          </a:bodyPr>
          <a:lstStyle/>
          <a:p>
            <a:pPr algn="ctr"/>
            <a:r>
              <a:rPr lang="en-US" sz="31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Uses of </a:t>
            </a:r>
            <a:r>
              <a:rPr lang="en-US" sz="31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performance appraisal</a:t>
            </a:r>
            <a:br>
              <a:rPr lang="en-US" sz="20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084DE99E-81F6-F926-B7CE-6D09AF86D151}"/>
              </a:ext>
            </a:extLst>
          </p:cNvPr>
          <p:cNvSpPr>
            <a:spLocks noGrp="1"/>
          </p:cNvSpPr>
          <p:nvPr>
            <p:ph sz="half" idx="1"/>
          </p:nvPr>
        </p:nvSpPr>
        <p:spPr>
          <a:xfrm>
            <a:off x="0" y="816638"/>
            <a:ext cx="7049727" cy="6041362"/>
          </a:xfrm>
        </p:spPr>
        <p:txBody>
          <a:bodyPr>
            <a:normAutofit/>
          </a:bodyPr>
          <a:lstStyle/>
          <a:p>
            <a:pPr algn="just"/>
            <a:r>
              <a:rPr lang="en-US" sz="2800" b="1" dirty="0">
                <a:solidFill>
                  <a:srgbClr val="000000"/>
                </a:solidFill>
                <a:effectLst/>
                <a:latin typeface="Times New Roman" panose="02020603050405020304" pitchFamily="18" charset="0"/>
                <a:ea typeface="Aptos" panose="020B0004020202020204" pitchFamily="34" charset="0"/>
              </a:rPr>
              <a:t>Help in Training and Development : </a:t>
            </a:r>
            <a:r>
              <a:rPr lang="en-US" sz="2800" dirty="0">
                <a:solidFill>
                  <a:srgbClr val="000000"/>
                </a:solidFill>
                <a:effectLst/>
                <a:latin typeface="Times New Roman" panose="02020603050405020304" pitchFamily="18" charset="0"/>
                <a:ea typeface="Aptos" panose="020B0004020202020204" pitchFamily="34" charset="0"/>
              </a:rPr>
              <a:t>An appropriate system of performance appraisal helps the management in devising training and development </a:t>
            </a:r>
            <a:r>
              <a:rPr lang="en-US" sz="2800" dirty="0" err="1">
                <a:solidFill>
                  <a:srgbClr val="000000"/>
                </a:solidFill>
                <a:effectLst/>
                <a:latin typeface="Times New Roman" panose="02020603050405020304" pitchFamily="18" charset="0"/>
                <a:ea typeface="Aptos" panose="020B0004020202020204" pitchFamily="34" charset="0"/>
              </a:rPr>
              <a:t>programmes</a:t>
            </a:r>
            <a:r>
              <a:rPr lang="en-US" sz="2800" dirty="0">
                <a:solidFill>
                  <a:srgbClr val="000000"/>
                </a:solidFill>
                <a:effectLst/>
                <a:latin typeface="Times New Roman" panose="02020603050405020304" pitchFamily="18" charset="0"/>
                <a:ea typeface="Aptos" panose="020B0004020202020204" pitchFamily="34" charset="0"/>
              </a:rPr>
              <a:t> and in identifying the areas of skill or knowledge in which several employees are not at par with the job requirements</a:t>
            </a:r>
          </a:p>
          <a:p>
            <a:pPr algn="just"/>
            <a:r>
              <a:rPr lang="en-US" sz="2800" b="1" dirty="0">
                <a:solidFill>
                  <a:srgbClr val="000000"/>
                </a:solidFill>
                <a:effectLst/>
                <a:latin typeface="Times New Roman" panose="02020603050405020304" pitchFamily="18" charset="0"/>
                <a:ea typeface="Aptos" panose="020B0004020202020204" pitchFamily="34" charset="0"/>
              </a:rPr>
              <a:t>Aid to Personnel Research : </a:t>
            </a:r>
            <a:r>
              <a:rPr lang="en-US" sz="2800" dirty="0">
                <a:solidFill>
                  <a:srgbClr val="000000"/>
                </a:solidFill>
                <a:effectLst/>
                <a:latin typeface="Times New Roman" panose="02020603050405020304" pitchFamily="18" charset="0"/>
                <a:ea typeface="Aptos" panose="020B0004020202020204" pitchFamily="34" charset="0"/>
              </a:rPr>
              <a:t>Performance appraisal helps in conducting research in the field of personnel management</a:t>
            </a:r>
            <a:endParaRPr lang="en-US" sz="2800" dirty="0"/>
          </a:p>
        </p:txBody>
      </p:sp>
      <p:sp>
        <p:nvSpPr>
          <p:cNvPr id="4" name="Content Placeholder 3">
            <a:extLst>
              <a:ext uri="{FF2B5EF4-FFF2-40B4-BE49-F238E27FC236}">
                <a16:creationId xmlns:a16="http://schemas.microsoft.com/office/drawing/2014/main" id="{50DB8B36-B89F-FB28-E94F-857C1F19FE52}"/>
              </a:ext>
            </a:extLst>
          </p:cNvPr>
          <p:cNvSpPr>
            <a:spLocks noGrp="1"/>
          </p:cNvSpPr>
          <p:nvPr>
            <p:ph sz="half" idx="2"/>
          </p:nvPr>
        </p:nvSpPr>
        <p:spPr>
          <a:xfrm>
            <a:off x="7049728" y="816638"/>
            <a:ext cx="5142271" cy="6041361"/>
          </a:xfrm>
        </p:spPr>
        <p:txBody>
          <a:bodyPr/>
          <a:lstStyle/>
          <a:p>
            <a:pPr algn="just"/>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Help in Self Evaluation : </a:t>
            </a: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Performance appraisal helps the employee in another way also. Every employee is anxious to know his performance on the job and his potentials for higher jobs so as to bring himself to the level of that position.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4153155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05B3AC-BFA4-A682-F62D-BC0EBAAA570E}"/>
              </a:ext>
            </a:extLst>
          </p:cNvPr>
          <p:cNvSpPr>
            <a:spLocks noGrp="1"/>
          </p:cNvSpPr>
          <p:nvPr>
            <p:ph type="title"/>
          </p:nvPr>
        </p:nvSpPr>
        <p:spPr>
          <a:xfrm>
            <a:off x="0" y="0"/>
            <a:ext cx="12192000" cy="816638"/>
          </a:xfrm>
        </p:spPr>
        <p:txBody>
          <a:bodyPr>
            <a:normAutofit/>
          </a:bodyPr>
          <a:lstStyle/>
          <a:p>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Uses of </a:t>
            </a:r>
            <a:r>
              <a:rPr lang="en-US" sz="28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performance appraisal</a:t>
            </a:r>
            <a:endParaRPr lang="en-US" sz="2800" dirty="0"/>
          </a:p>
        </p:txBody>
      </p:sp>
      <p:sp>
        <p:nvSpPr>
          <p:cNvPr id="3" name="Content Placeholder 2">
            <a:extLst>
              <a:ext uri="{FF2B5EF4-FFF2-40B4-BE49-F238E27FC236}">
                <a16:creationId xmlns:a16="http://schemas.microsoft.com/office/drawing/2014/main" id="{38291D59-5CE7-F327-92A1-60835B4A0B31}"/>
              </a:ext>
            </a:extLst>
          </p:cNvPr>
          <p:cNvSpPr>
            <a:spLocks noGrp="1"/>
          </p:cNvSpPr>
          <p:nvPr>
            <p:ph sz="half" idx="1"/>
          </p:nvPr>
        </p:nvSpPr>
        <p:spPr>
          <a:xfrm>
            <a:off x="0" y="816638"/>
            <a:ext cx="7020232" cy="6041362"/>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Help in Creating Healthy Competition : </a:t>
            </a:r>
            <a:r>
              <a:rPr lang="en-US" sz="2800" kern="0" dirty="0">
                <a:solidFill>
                  <a:srgbClr val="000000"/>
                </a:solidFill>
                <a:effectLst/>
                <a:latin typeface="Times New Roman" panose="02020603050405020304" pitchFamily="18" charset="0"/>
                <a:ea typeface="Times New Roman" panose="02020603050405020304" pitchFamily="18" charset="0"/>
              </a:rPr>
              <a:t>Performance appraisal brings out the deficiencies and shortcomings of the employees</a:t>
            </a:r>
            <a:endParaRPr lang="en-US" sz="2800" dirty="0"/>
          </a:p>
        </p:txBody>
      </p:sp>
      <p:pic>
        <p:nvPicPr>
          <p:cNvPr id="5122" name="Picture 2" descr="Free Women at the Meeting Stock Photo">
            <a:extLst>
              <a:ext uri="{FF2B5EF4-FFF2-40B4-BE49-F238E27FC236}">
                <a16:creationId xmlns:a16="http://schemas.microsoft.com/office/drawing/2014/main" id="{BB6ACCA3-4B8F-89A5-817A-244841A7F4BD}"/>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019925" y="0"/>
            <a:ext cx="5172075" cy="359860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E3AC85A-A630-519E-326D-37400F55E16A}"/>
              </a:ext>
            </a:extLst>
          </p:cNvPr>
          <p:cNvSpPr txBox="1"/>
          <p:nvPr/>
        </p:nvSpPr>
        <p:spPr>
          <a:xfrm>
            <a:off x="7019925" y="3790335"/>
            <a:ext cx="5059003" cy="261610"/>
          </a:xfrm>
          <a:prstGeom prst="rect">
            <a:avLst/>
          </a:prstGeom>
          <a:noFill/>
        </p:spPr>
        <p:txBody>
          <a:bodyPr wrap="square" rtlCol="0">
            <a:spAutoFit/>
          </a:bodyPr>
          <a:lstStyle/>
          <a:p>
            <a:r>
              <a:rPr lang="en-US" sz="1100" dirty="0"/>
              <a:t>https://www.pexels.com/photo/women-at-the-meeting-3810753/</a:t>
            </a:r>
          </a:p>
        </p:txBody>
      </p:sp>
    </p:spTree>
    <p:extLst>
      <p:ext uri="{BB962C8B-B14F-4D97-AF65-F5344CB8AC3E}">
        <p14:creationId xmlns:p14="http://schemas.microsoft.com/office/powerpoint/2010/main" val="6729062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7E0DD-0564-67B0-89CD-6634AF66E389}"/>
              </a:ext>
            </a:extLst>
          </p:cNvPr>
          <p:cNvSpPr>
            <a:spLocks noGrp="1"/>
          </p:cNvSpPr>
          <p:nvPr>
            <p:ph type="title"/>
          </p:nvPr>
        </p:nvSpPr>
        <p:spPr>
          <a:xfrm>
            <a:off x="1" y="0"/>
            <a:ext cx="12078928" cy="1120877"/>
          </a:xfrm>
        </p:spPr>
        <p:txBody>
          <a:bodyPr>
            <a:normAutofit/>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Essentials of an Effective Performance Appraisal System</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A79A4C82-3F53-9A23-1B24-A0DF8497561E}"/>
              </a:ext>
            </a:extLst>
          </p:cNvPr>
          <p:cNvSpPr>
            <a:spLocks noGrp="1"/>
          </p:cNvSpPr>
          <p:nvPr>
            <p:ph sz="half" idx="1"/>
          </p:nvPr>
        </p:nvSpPr>
        <p:spPr>
          <a:xfrm>
            <a:off x="0" y="914400"/>
            <a:ext cx="6489289" cy="5943600"/>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Mutual Trust : </a:t>
            </a:r>
            <a:r>
              <a:rPr lang="en-US" sz="2800" kern="0" dirty="0">
                <a:solidFill>
                  <a:srgbClr val="000000"/>
                </a:solidFill>
                <a:effectLst/>
                <a:latin typeface="Times New Roman" panose="02020603050405020304" pitchFamily="18" charset="0"/>
                <a:ea typeface="Times New Roman" panose="02020603050405020304" pitchFamily="18" charset="0"/>
              </a:rPr>
              <a:t>The existence of an atmosphere of confidence and trust so that both supervisor and employee may discuss matters frankly and offer suggestions which may be beneficial for the </a:t>
            </a:r>
            <a:r>
              <a:rPr lang="en-US" sz="2800" kern="0" dirty="0" err="1">
                <a:solidFill>
                  <a:srgbClr val="000000"/>
                </a:solidFill>
                <a:effectLst/>
                <a:latin typeface="Times New Roman" panose="02020603050405020304" pitchFamily="18" charset="0"/>
                <a:ea typeface="Times New Roman" panose="02020603050405020304" pitchFamily="18" charset="0"/>
              </a:rPr>
              <a:t>organisation</a:t>
            </a:r>
            <a:r>
              <a:rPr lang="en-US" sz="2800" kern="0" dirty="0">
                <a:solidFill>
                  <a:srgbClr val="000000"/>
                </a:solidFill>
                <a:effectLst/>
                <a:latin typeface="Times New Roman" panose="02020603050405020304" pitchFamily="18" charset="0"/>
                <a:ea typeface="Times New Roman" panose="02020603050405020304" pitchFamily="18" charset="0"/>
              </a:rPr>
              <a:t> and for an improvement of the employee</a:t>
            </a:r>
          </a:p>
          <a:p>
            <a:pPr algn="just"/>
            <a:r>
              <a:rPr lang="en-US" sz="2800" b="1" kern="0" dirty="0">
                <a:solidFill>
                  <a:srgbClr val="000000"/>
                </a:solidFill>
                <a:effectLst/>
                <a:latin typeface="Times New Roman" panose="02020603050405020304" pitchFamily="18" charset="0"/>
                <a:ea typeface="Times New Roman" panose="02020603050405020304" pitchFamily="18" charset="0"/>
              </a:rPr>
              <a:t>Clear Objectives : </a:t>
            </a:r>
            <a:r>
              <a:rPr lang="en-US" sz="2800" kern="0" dirty="0">
                <a:solidFill>
                  <a:srgbClr val="000000"/>
                </a:solidFill>
                <a:effectLst/>
                <a:latin typeface="Times New Roman" panose="02020603050405020304" pitchFamily="18" charset="0"/>
                <a:ea typeface="Times New Roman" panose="02020603050405020304" pitchFamily="18" charset="0"/>
              </a:rPr>
              <a:t>The objectives and uses of performance appraisal should be made clear and specific. The objectives should be relevant, timely and open</a:t>
            </a:r>
            <a:endParaRPr lang="en-US" sz="2800" dirty="0"/>
          </a:p>
        </p:txBody>
      </p:sp>
      <p:sp>
        <p:nvSpPr>
          <p:cNvPr id="4" name="Content Placeholder 3">
            <a:extLst>
              <a:ext uri="{FF2B5EF4-FFF2-40B4-BE49-F238E27FC236}">
                <a16:creationId xmlns:a16="http://schemas.microsoft.com/office/drawing/2014/main" id="{1538B5F4-EC8A-17FE-CB3E-7AFD5F46FE4A}"/>
              </a:ext>
            </a:extLst>
          </p:cNvPr>
          <p:cNvSpPr>
            <a:spLocks noGrp="1"/>
          </p:cNvSpPr>
          <p:nvPr>
            <p:ph sz="half" idx="2"/>
          </p:nvPr>
        </p:nvSpPr>
        <p:spPr>
          <a:xfrm>
            <a:off x="6489290" y="737419"/>
            <a:ext cx="5589638" cy="6120581"/>
          </a:xfrm>
        </p:spPr>
        <p:txBody>
          <a:bodyPr>
            <a:normAutofit/>
          </a:bodyPr>
          <a:lstStyle/>
          <a:p>
            <a:pPr algn="just"/>
            <a:r>
              <a:rPr lang="en-US" sz="2800" b="1" kern="0" dirty="0" err="1">
                <a:solidFill>
                  <a:srgbClr val="000000"/>
                </a:solidFill>
                <a:effectLst/>
                <a:latin typeface="Times New Roman" panose="02020603050405020304" pitchFamily="18" charset="0"/>
                <a:ea typeface="Times New Roman" panose="02020603050405020304" pitchFamily="18" charset="0"/>
              </a:rPr>
              <a:t>Standardisation</a:t>
            </a:r>
            <a:r>
              <a:rPr lang="en-US" sz="2800" b="1" kern="0" dirty="0">
                <a:solidFill>
                  <a:srgbClr val="000000"/>
                </a:solidFill>
                <a:effectLst/>
                <a:latin typeface="Times New Roman" panose="02020603050405020304" pitchFamily="18" charset="0"/>
                <a:ea typeface="Times New Roman" panose="02020603050405020304" pitchFamily="18" charset="0"/>
              </a:rPr>
              <a:t> : </a:t>
            </a:r>
            <a:r>
              <a:rPr lang="en-US" sz="2800" kern="0" dirty="0">
                <a:solidFill>
                  <a:srgbClr val="000000"/>
                </a:solidFill>
                <a:effectLst/>
                <a:latin typeface="Times New Roman" panose="02020603050405020304" pitchFamily="18" charset="0"/>
                <a:ea typeface="Times New Roman" panose="02020603050405020304" pitchFamily="18" charset="0"/>
              </a:rPr>
              <a:t>Well-defined performance factors and criteria should be developed. These factors as well as appraisal form, procedures and techniques should be </a:t>
            </a:r>
            <a:r>
              <a:rPr lang="en-US" sz="2800" kern="0" dirty="0" err="1">
                <a:solidFill>
                  <a:srgbClr val="000000"/>
                </a:solidFill>
                <a:effectLst/>
                <a:latin typeface="Times New Roman" panose="02020603050405020304" pitchFamily="18" charset="0"/>
                <a:ea typeface="Times New Roman" panose="02020603050405020304" pitchFamily="18" charset="0"/>
              </a:rPr>
              <a:t>standardised</a:t>
            </a:r>
            <a:endParaRPr lang="en-US" sz="2800" dirty="0"/>
          </a:p>
        </p:txBody>
      </p:sp>
    </p:spTree>
    <p:extLst>
      <p:ext uri="{BB962C8B-B14F-4D97-AF65-F5344CB8AC3E}">
        <p14:creationId xmlns:p14="http://schemas.microsoft.com/office/powerpoint/2010/main" val="29748062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F7982-CECF-F7A3-AB88-DEC5C7C46FA5}"/>
              </a:ext>
            </a:extLst>
          </p:cNvPr>
          <p:cNvSpPr>
            <a:spLocks noGrp="1"/>
          </p:cNvSpPr>
          <p:nvPr>
            <p:ph type="title"/>
          </p:nvPr>
        </p:nvSpPr>
        <p:spPr>
          <a:xfrm>
            <a:off x="0" y="0"/>
            <a:ext cx="12192000" cy="1930400"/>
          </a:xfrm>
        </p:spPr>
        <p:txBody>
          <a:bodyPr>
            <a:normAutofit/>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Essentials of an Effective Performance Appraisal System</a:t>
            </a:r>
            <a:endParaRPr lang="en-US" sz="2800" dirty="0"/>
          </a:p>
        </p:txBody>
      </p:sp>
      <p:sp>
        <p:nvSpPr>
          <p:cNvPr id="3" name="Content Placeholder 2">
            <a:extLst>
              <a:ext uri="{FF2B5EF4-FFF2-40B4-BE49-F238E27FC236}">
                <a16:creationId xmlns:a16="http://schemas.microsoft.com/office/drawing/2014/main" id="{794A380A-2959-BFC0-A25C-6D63E01C2077}"/>
              </a:ext>
            </a:extLst>
          </p:cNvPr>
          <p:cNvSpPr>
            <a:spLocks noGrp="1"/>
          </p:cNvSpPr>
          <p:nvPr>
            <p:ph sz="half" idx="1"/>
          </p:nvPr>
        </p:nvSpPr>
        <p:spPr>
          <a:xfrm>
            <a:off x="117988" y="412956"/>
            <a:ext cx="6622024" cy="6445044"/>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Training : </a:t>
            </a:r>
            <a:r>
              <a:rPr lang="en-US" sz="2800" kern="0" dirty="0">
                <a:solidFill>
                  <a:srgbClr val="000000"/>
                </a:solidFill>
                <a:effectLst/>
                <a:latin typeface="Times New Roman" panose="02020603050405020304" pitchFamily="18" charset="0"/>
                <a:ea typeface="Times New Roman" panose="02020603050405020304" pitchFamily="18" charset="0"/>
              </a:rPr>
              <a:t>Evaluators should be given training in philosophy and techniques of appraisal</a:t>
            </a:r>
          </a:p>
          <a:p>
            <a:pPr algn="just"/>
            <a:r>
              <a:rPr lang="en-US" sz="2800" b="1" kern="0" dirty="0">
                <a:solidFill>
                  <a:srgbClr val="000000"/>
                </a:solidFill>
                <a:effectLst/>
                <a:latin typeface="Times New Roman" panose="02020603050405020304" pitchFamily="18" charset="0"/>
                <a:ea typeface="Times New Roman" panose="02020603050405020304" pitchFamily="18" charset="0"/>
              </a:rPr>
              <a:t>Job Relatedness : </a:t>
            </a:r>
            <a:r>
              <a:rPr lang="en-US" sz="2800" kern="0" dirty="0">
                <a:solidFill>
                  <a:srgbClr val="000000"/>
                </a:solidFill>
                <a:effectLst/>
                <a:latin typeface="Times New Roman" panose="02020603050405020304" pitchFamily="18" charset="0"/>
                <a:ea typeface="Times New Roman" panose="02020603050405020304" pitchFamily="18" charset="0"/>
              </a:rPr>
              <a:t>The evaluators should focus attention on job-related </a:t>
            </a:r>
            <a:r>
              <a:rPr lang="en-US" sz="2800" kern="0" dirty="0" err="1">
                <a:solidFill>
                  <a:srgbClr val="000000"/>
                </a:solidFill>
                <a:effectLst/>
                <a:latin typeface="Times New Roman" panose="02020603050405020304" pitchFamily="18" charset="0"/>
                <a:ea typeface="Times New Roman" panose="02020603050405020304" pitchFamily="18" charset="0"/>
              </a:rPr>
              <a:t>behaviour</a:t>
            </a:r>
            <a:r>
              <a:rPr lang="en-US" sz="2800" kern="0" dirty="0">
                <a:solidFill>
                  <a:srgbClr val="000000"/>
                </a:solidFill>
                <a:effectLst/>
                <a:latin typeface="Times New Roman" panose="02020603050405020304" pitchFamily="18" charset="0"/>
                <a:ea typeface="Times New Roman" panose="02020603050405020304" pitchFamily="18" charset="0"/>
              </a:rPr>
              <a:t> and performance of employees</a:t>
            </a:r>
            <a:endParaRPr lang="en-US" sz="2800" dirty="0"/>
          </a:p>
        </p:txBody>
      </p:sp>
      <p:sp>
        <p:nvSpPr>
          <p:cNvPr id="4" name="Content Placeholder 3">
            <a:extLst>
              <a:ext uri="{FF2B5EF4-FFF2-40B4-BE49-F238E27FC236}">
                <a16:creationId xmlns:a16="http://schemas.microsoft.com/office/drawing/2014/main" id="{E8948675-B1BC-6B73-730D-B2336CD9AEAF}"/>
              </a:ext>
            </a:extLst>
          </p:cNvPr>
          <p:cNvSpPr>
            <a:spLocks noGrp="1"/>
          </p:cNvSpPr>
          <p:nvPr>
            <p:ph sz="half" idx="2"/>
          </p:nvPr>
        </p:nvSpPr>
        <p:spPr>
          <a:xfrm>
            <a:off x="6740012" y="412955"/>
            <a:ext cx="5619135" cy="6445044"/>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Strength and Weaknesses :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raters should be required to justify their ratings. The supervisor should try to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analyse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strength and weaknesses of an employee and advise him on correcting die weakness.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5167169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EC85F-970F-2814-CFA7-F83D82469C08}"/>
              </a:ext>
            </a:extLst>
          </p:cNvPr>
          <p:cNvSpPr>
            <a:spLocks noGrp="1"/>
          </p:cNvSpPr>
          <p:nvPr>
            <p:ph type="title"/>
          </p:nvPr>
        </p:nvSpPr>
        <p:spPr>
          <a:xfrm>
            <a:off x="0" y="0"/>
            <a:ext cx="12192000" cy="1002890"/>
          </a:xfrm>
        </p:spPr>
        <p:txBody>
          <a:bodyPr>
            <a:normAutofit/>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Essentials of an Effective Performance Appraisal System</a:t>
            </a:r>
            <a:endParaRPr lang="en-US" sz="2800" dirty="0"/>
          </a:p>
        </p:txBody>
      </p:sp>
      <p:sp>
        <p:nvSpPr>
          <p:cNvPr id="3" name="Content Placeholder 2">
            <a:extLst>
              <a:ext uri="{FF2B5EF4-FFF2-40B4-BE49-F238E27FC236}">
                <a16:creationId xmlns:a16="http://schemas.microsoft.com/office/drawing/2014/main" id="{FFF38E7F-9C3E-D803-534B-23BF5F72D3CB}"/>
              </a:ext>
            </a:extLst>
          </p:cNvPr>
          <p:cNvSpPr>
            <a:spLocks noGrp="1"/>
          </p:cNvSpPr>
          <p:nvPr>
            <p:ph sz="half" idx="1"/>
          </p:nvPr>
        </p:nvSpPr>
        <p:spPr>
          <a:xfrm>
            <a:off x="0" y="722670"/>
            <a:ext cx="6356555" cy="6135329"/>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Feedback and Participation : </a:t>
            </a:r>
            <a:r>
              <a:rPr lang="en-US" sz="2800" kern="0" dirty="0">
                <a:solidFill>
                  <a:srgbClr val="000000"/>
                </a:solidFill>
                <a:effectLst/>
                <a:latin typeface="Times New Roman" panose="02020603050405020304" pitchFamily="18" charset="0"/>
                <a:ea typeface="Times New Roman" panose="02020603050405020304" pitchFamily="18" charset="0"/>
              </a:rPr>
              <a:t>Arrangements should be made to communicate the ratings to both the employees and the raters. </a:t>
            </a:r>
          </a:p>
          <a:p>
            <a:pPr algn="just"/>
            <a:r>
              <a:rPr lang="en-US" sz="2800" b="1" kern="0" dirty="0">
                <a:solidFill>
                  <a:srgbClr val="000000"/>
                </a:solidFill>
                <a:effectLst/>
                <a:latin typeface="Times New Roman" panose="02020603050405020304" pitchFamily="18" charset="0"/>
                <a:ea typeface="Times New Roman" panose="02020603050405020304" pitchFamily="18" charset="0"/>
              </a:rPr>
              <a:t>Individual Differences : </a:t>
            </a:r>
            <a:r>
              <a:rPr lang="en-US" sz="2800" kern="0" dirty="0">
                <a:solidFill>
                  <a:srgbClr val="000000"/>
                </a:solidFill>
                <a:effectLst/>
                <a:latin typeface="Times New Roman" panose="02020603050405020304" pitchFamily="18" charset="0"/>
                <a:ea typeface="Times New Roman" panose="02020603050405020304" pitchFamily="18" charset="0"/>
              </a:rPr>
              <a:t>While designing the appraisal system, individual differences in </a:t>
            </a:r>
            <a:r>
              <a:rPr lang="en-US" sz="2800" kern="0" dirty="0" err="1">
                <a:solidFill>
                  <a:srgbClr val="000000"/>
                </a:solidFill>
                <a:effectLst/>
                <a:latin typeface="Times New Roman" panose="02020603050405020304" pitchFamily="18" charset="0"/>
                <a:ea typeface="Times New Roman" panose="02020603050405020304" pitchFamily="18" charset="0"/>
              </a:rPr>
              <a:t>organisations</a:t>
            </a:r>
            <a:r>
              <a:rPr lang="en-US" sz="2800" kern="0" dirty="0">
                <a:solidFill>
                  <a:srgbClr val="000000"/>
                </a:solidFill>
                <a:effectLst/>
                <a:latin typeface="Times New Roman" panose="02020603050405020304" pitchFamily="18" charset="0"/>
                <a:ea typeface="Times New Roman" panose="02020603050405020304" pitchFamily="18" charset="0"/>
              </a:rPr>
              <a:t> should be </a:t>
            </a:r>
            <a:r>
              <a:rPr lang="en-US" sz="2800" kern="0" dirty="0" err="1">
                <a:solidFill>
                  <a:srgbClr val="000000"/>
                </a:solidFill>
                <a:effectLst/>
                <a:latin typeface="Times New Roman" panose="02020603050405020304" pitchFamily="18" charset="0"/>
                <a:ea typeface="Times New Roman" panose="02020603050405020304" pitchFamily="18" charset="0"/>
              </a:rPr>
              <a:t>recognised</a:t>
            </a:r>
            <a:r>
              <a:rPr lang="en-US" sz="2800" kern="0" dirty="0">
                <a:solidFill>
                  <a:srgbClr val="000000"/>
                </a:solidFill>
                <a:effectLst/>
                <a:latin typeface="Times New Roman" panose="02020603050405020304" pitchFamily="18" charset="0"/>
                <a:ea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rPr>
              <a:t>Organisations</a:t>
            </a:r>
            <a:r>
              <a:rPr lang="en-US" sz="2800" kern="0" dirty="0">
                <a:solidFill>
                  <a:srgbClr val="000000"/>
                </a:solidFill>
                <a:effectLst/>
                <a:latin typeface="Times New Roman" panose="02020603050405020304" pitchFamily="18" charset="0"/>
                <a:ea typeface="Times New Roman" panose="02020603050405020304" pitchFamily="18" charset="0"/>
              </a:rPr>
              <a:t> differ in terms of size, nature, needs and environment</a:t>
            </a:r>
            <a:r>
              <a:rPr lang="en-US" sz="1800" kern="0" dirty="0">
                <a:solidFill>
                  <a:srgbClr val="000000"/>
                </a:solidFill>
                <a:effectLst/>
                <a:latin typeface="Times New Roman" panose="02020603050405020304" pitchFamily="18" charset="0"/>
                <a:ea typeface="Times New Roman" panose="02020603050405020304" pitchFamily="18" charset="0"/>
              </a:rPr>
              <a:t>.</a:t>
            </a:r>
            <a:endParaRPr lang="en-US" dirty="0"/>
          </a:p>
        </p:txBody>
      </p:sp>
      <p:sp>
        <p:nvSpPr>
          <p:cNvPr id="4" name="Content Placeholder 3">
            <a:extLst>
              <a:ext uri="{FF2B5EF4-FFF2-40B4-BE49-F238E27FC236}">
                <a16:creationId xmlns:a16="http://schemas.microsoft.com/office/drawing/2014/main" id="{8B401EC3-1B54-6449-F0D5-0D6427CFB73A}"/>
              </a:ext>
            </a:extLst>
          </p:cNvPr>
          <p:cNvSpPr>
            <a:spLocks noGrp="1"/>
          </p:cNvSpPr>
          <p:nvPr>
            <p:ph sz="half" idx="2"/>
          </p:nvPr>
        </p:nvSpPr>
        <p:spPr>
          <a:xfrm>
            <a:off x="6356556" y="560439"/>
            <a:ext cx="5835444" cy="6297560"/>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Post Appraisal Interview : </a:t>
            </a:r>
            <a:r>
              <a:rPr lang="en-US" sz="2800" kern="0" dirty="0">
                <a:solidFill>
                  <a:srgbClr val="000000"/>
                </a:solidFill>
                <a:effectLst/>
                <a:latin typeface="Times New Roman" panose="02020603050405020304" pitchFamily="18" charset="0"/>
                <a:ea typeface="Times New Roman" panose="02020603050405020304" pitchFamily="18" charset="0"/>
              </a:rPr>
              <a:t>A post-appraisal interview should be arranged so that employees may be supplied with feedback and the </a:t>
            </a:r>
            <a:r>
              <a:rPr lang="en-US" sz="2800" kern="0" dirty="0" err="1">
                <a:solidFill>
                  <a:srgbClr val="000000"/>
                </a:solidFill>
                <a:effectLst/>
                <a:latin typeface="Times New Roman" panose="02020603050405020304" pitchFamily="18" charset="0"/>
                <a:ea typeface="Times New Roman" panose="02020603050405020304" pitchFamily="18" charset="0"/>
              </a:rPr>
              <a:t>organisation</a:t>
            </a:r>
            <a:r>
              <a:rPr lang="en-US" sz="2800" kern="0" dirty="0">
                <a:solidFill>
                  <a:srgbClr val="000000"/>
                </a:solidFill>
                <a:effectLst/>
                <a:latin typeface="Times New Roman" panose="02020603050405020304" pitchFamily="18" charset="0"/>
                <a:ea typeface="Times New Roman" panose="02020603050405020304" pitchFamily="18" charset="0"/>
              </a:rPr>
              <a:t> may know the difficulties under which employees work, so that their training needs may be discovered. </a:t>
            </a:r>
            <a:endParaRPr lang="en-US" sz="2800" dirty="0"/>
          </a:p>
        </p:txBody>
      </p:sp>
    </p:spTree>
    <p:extLst>
      <p:ext uri="{BB962C8B-B14F-4D97-AF65-F5344CB8AC3E}">
        <p14:creationId xmlns:p14="http://schemas.microsoft.com/office/powerpoint/2010/main" val="11136032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D7BC1-78BD-B927-B7FD-8224E11FB217}"/>
              </a:ext>
            </a:extLst>
          </p:cNvPr>
          <p:cNvSpPr>
            <a:spLocks noGrp="1"/>
          </p:cNvSpPr>
          <p:nvPr>
            <p:ph type="title"/>
          </p:nvPr>
        </p:nvSpPr>
        <p:spPr>
          <a:xfrm>
            <a:off x="0" y="-147484"/>
            <a:ext cx="12192000" cy="964122"/>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Essentials of an Effective Performance Appraisal System</a:t>
            </a:r>
            <a:endParaRPr lang="en-US" sz="2800" dirty="0"/>
          </a:p>
        </p:txBody>
      </p:sp>
      <p:sp>
        <p:nvSpPr>
          <p:cNvPr id="3" name="Content Placeholder 2">
            <a:extLst>
              <a:ext uri="{FF2B5EF4-FFF2-40B4-BE49-F238E27FC236}">
                <a16:creationId xmlns:a16="http://schemas.microsoft.com/office/drawing/2014/main" id="{7704AC5B-4417-90D3-B55E-E66086111252}"/>
              </a:ext>
            </a:extLst>
          </p:cNvPr>
          <p:cNvSpPr>
            <a:spLocks noGrp="1"/>
          </p:cNvSpPr>
          <p:nvPr>
            <p:ph sz="half" idx="1"/>
          </p:nvPr>
        </p:nvSpPr>
        <p:spPr>
          <a:xfrm>
            <a:off x="1" y="589934"/>
            <a:ext cx="7329948" cy="6268065"/>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Review and Appeal : </a:t>
            </a:r>
            <a:r>
              <a:rPr lang="en-US" sz="2800" kern="0" dirty="0">
                <a:solidFill>
                  <a:srgbClr val="000000"/>
                </a:solidFill>
                <a:effectLst/>
                <a:latin typeface="Times New Roman" panose="02020603050405020304" pitchFamily="18" charset="0"/>
                <a:ea typeface="Times New Roman" panose="02020603050405020304" pitchFamily="18" charset="0"/>
              </a:rPr>
              <a:t>A mechanism for review of ratings should be provided. Which particular technique is to be adopted for appraisal should be governed by such factors as the size, financial resources, philosophy‘ and objectives of an </a:t>
            </a:r>
            <a:r>
              <a:rPr lang="en-US" sz="2800" kern="0" dirty="0" err="1">
                <a:solidFill>
                  <a:srgbClr val="000000"/>
                </a:solidFill>
                <a:effectLst/>
                <a:latin typeface="Times New Roman" panose="02020603050405020304" pitchFamily="18" charset="0"/>
                <a:ea typeface="Times New Roman" panose="02020603050405020304" pitchFamily="18" charset="0"/>
              </a:rPr>
              <a:t>organisation</a:t>
            </a:r>
            <a:r>
              <a:rPr lang="en-US" sz="2800" kern="0" dirty="0">
                <a:solidFill>
                  <a:srgbClr val="000000"/>
                </a:solidFill>
                <a:effectLst/>
                <a:latin typeface="Times New Roman" panose="02020603050405020304" pitchFamily="18" charset="0"/>
                <a:ea typeface="Times New Roman" panose="02020603050405020304" pitchFamily="18" charset="0"/>
              </a:rPr>
              <a:t>. </a:t>
            </a:r>
            <a:endParaRPr lang="en-US" sz="2800" dirty="0"/>
          </a:p>
        </p:txBody>
      </p:sp>
      <p:pic>
        <p:nvPicPr>
          <p:cNvPr id="3074" name="Picture 2" descr="Free People having Conflict while Working Stock Photo">
            <a:extLst>
              <a:ext uri="{FF2B5EF4-FFF2-40B4-BE49-F238E27FC236}">
                <a16:creationId xmlns:a16="http://schemas.microsoft.com/office/drawing/2014/main" id="{15836A91-80DD-438A-0C72-B6E3EB045C24}"/>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329950" y="309717"/>
            <a:ext cx="4862050" cy="351011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D24E75E-B4C6-E663-8755-DACD5A33C08D}"/>
              </a:ext>
            </a:extLst>
          </p:cNvPr>
          <p:cNvSpPr txBox="1"/>
          <p:nvPr/>
        </p:nvSpPr>
        <p:spPr>
          <a:xfrm>
            <a:off x="7477432" y="4114800"/>
            <a:ext cx="4714567" cy="538609"/>
          </a:xfrm>
          <a:prstGeom prst="rect">
            <a:avLst/>
          </a:prstGeom>
          <a:noFill/>
        </p:spPr>
        <p:txBody>
          <a:bodyPr wrap="square" rtlCol="0">
            <a:spAutoFit/>
          </a:bodyPr>
          <a:lstStyle/>
          <a:p>
            <a:r>
              <a:rPr lang="en-US" sz="1100" dirty="0"/>
              <a:t>https://www.pexels.com/photo/people-having-conflict-while-working-7640830</a:t>
            </a:r>
            <a:r>
              <a:rPr lang="en-US" dirty="0"/>
              <a:t>/</a:t>
            </a:r>
          </a:p>
        </p:txBody>
      </p:sp>
    </p:spTree>
    <p:extLst>
      <p:ext uri="{BB962C8B-B14F-4D97-AF65-F5344CB8AC3E}">
        <p14:creationId xmlns:p14="http://schemas.microsoft.com/office/powerpoint/2010/main" val="4369548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6ED40-0FFA-14A4-E6AC-608A47DD7EBE}"/>
              </a:ext>
            </a:extLst>
          </p:cNvPr>
          <p:cNvSpPr>
            <a:spLocks noGrp="1"/>
          </p:cNvSpPr>
          <p:nvPr>
            <p:ph type="title"/>
          </p:nvPr>
        </p:nvSpPr>
        <p:spPr>
          <a:xfrm>
            <a:off x="0" y="0"/>
            <a:ext cx="12192000" cy="929148"/>
          </a:xfrm>
        </p:spPr>
        <p:txBody>
          <a:bodyPr>
            <a:noAutofit/>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Steps in Appraising Performance</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29995848-732A-8031-5E6C-6349256EFD93}"/>
              </a:ext>
            </a:extLst>
          </p:cNvPr>
          <p:cNvSpPr>
            <a:spLocks noGrp="1"/>
          </p:cNvSpPr>
          <p:nvPr>
            <p:ph sz="half" idx="1"/>
          </p:nvPr>
        </p:nvSpPr>
        <p:spPr>
          <a:xfrm>
            <a:off x="0" y="619432"/>
            <a:ext cx="7315200" cy="6238568"/>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Establishing Performance Standard: </a:t>
            </a:r>
            <a:r>
              <a:rPr lang="en-US" sz="2800" kern="0" dirty="0">
                <a:solidFill>
                  <a:srgbClr val="000000"/>
                </a:solidFill>
                <a:effectLst/>
                <a:latin typeface="Times New Roman" panose="02020603050405020304" pitchFamily="18" charset="0"/>
                <a:ea typeface="Times New Roman" panose="02020603050405020304" pitchFamily="18" charset="0"/>
              </a:rPr>
              <a:t>The process of evaluation begins with the establishment of Performance Standards</a:t>
            </a:r>
          </a:p>
          <a:p>
            <a:pPr algn="just"/>
            <a:r>
              <a:rPr lang="en-US" sz="2800" b="1" kern="0" dirty="0">
                <a:solidFill>
                  <a:srgbClr val="000000"/>
                </a:solidFill>
                <a:effectLst/>
                <a:latin typeface="Times New Roman" panose="02020603050405020304" pitchFamily="18" charset="0"/>
                <a:ea typeface="Times New Roman" panose="02020603050405020304" pitchFamily="18" charset="0"/>
              </a:rPr>
              <a:t>Communicating Performance Expectations to Employees : </a:t>
            </a:r>
            <a:r>
              <a:rPr lang="en-US" sz="2800" kern="0" dirty="0">
                <a:solidFill>
                  <a:srgbClr val="000000"/>
                </a:solidFill>
                <a:effectLst/>
                <a:latin typeface="Times New Roman" panose="02020603050405020304" pitchFamily="18" charset="0"/>
                <a:ea typeface="Times New Roman" panose="02020603050405020304" pitchFamily="18" charset="0"/>
              </a:rPr>
              <a:t>The next important step is to communicate the aforesaid standards to the concerned employees. Their jobs and jobs-related </a:t>
            </a:r>
            <a:r>
              <a:rPr lang="en-US" sz="2800" kern="0" dirty="0" err="1">
                <a:solidFill>
                  <a:srgbClr val="000000"/>
                </a:solidFill>
                <a:effectLst/>
                <a:latin typeface="Times New Roman" panose="02020603050405020304" pitchFamily="18" charset="0"/>
                <a:ea typeface="Times New Roman" panose="02020603050405020304" pitchFamily="18" charset="0"/>
              </a:rPr>
              <a:t>behaviour</a:t>
            </a:r>
            <a:r>
              <a:rPr lang="en-US" sz="2800" kern="0" dirty="0">
                <a:solidFill>
                  <a:srgbClr val="000000"/>
                </a:solidFill>
                <a:effectLst/>
                <a:latin typeface="Times New Roman" panose="02020603050405020304" pitchFamily="18" charset="0"/>
                <a:ea typeface="Times New Roman" panose="02020603050405020304" pitchFamily="18" charset="0"/>
              </a:rPr>
              <a:t> should be clearly explained to them</a:t>
            </a:r>
            <a:endParaRPr lang="en-US" sz="2800" dirty="0"/>
          </a:p>
        </p:txBody>
      </p:sp>
      <p:sp>
        <p:nvSpPr>
          <p:cNvPr id="4" name="Content Placeholder 3">
            <a:extLst>
              <a:ext uri="{FF2B5EF4-FFF2-40B4-BE49-F238E27FC236}">
                <a16:creationId xmlns:a16="http://schemas.microsoft.com/office/drawing/2014/main" id="{07F173DA-0BC4-969D-7F8E-EB4DD8125F9F}"/>
              </a:ext>
            </a:extLst>
          </p:cNvPr>
          <p:cNvSpPr>
            <a:spLocks noGrp="1"/>
          </p:cNvSpPr>
          <p:nvPr>
            <p:ph sz="half" idx="2"/>
          </p:nvPr>
        </p:nvSpPr>
        <p:spPr>
          <a:xfrm>
            <a:off x="6990734" y="368710"/>
            <a:ext cx="5201265" cy="6489289"/>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Measuring Actual Performance: </a:t>
            </a:r>
            <a:r>
              <a:rPr lang="en-US" sz="2800" kern="0" dirty="0">
                <a:solidFill>
                  <a:srgbClr val="000000"/>
                </a:solidFill>
                <a:effectLst/>
                <a:latin typeface="Times New Roman" panose="02020603050405020304" pitchFamily="18" charset="0"/>
                <a:ea typeface="Times New Roman" panose="02020603050405020304" pitchFamily="18" charset="0"/>
              </a:rPr>
              <a:t>The third step is the measurement of actual performance. To determine what actual performance is, it is necessary to acquire information about it should be concerned with how we measure and what we measure</a:t>
            </a:r>
            <a:endParaRPr lang="en-US" sz="2800" dirty="0"/>
          </a:p>
        </p:txBody>
      </p:sp>
    </p:spTree>
    <p:extLst>
      <p:ext uri="{BB962C8B-B14F-4D97-AF65-F5344CB8AC3E}">
        <p14:creationId xmlns:p14="http://schemas.microsoft.com/office/powerpoint/2010/main" val="7056721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B05507-3857-7026-0931-7A0585D3455A}"/>
              </a:ext>
            </a:extLst>
          </p:cNvPr>
          <p:cNvSpPr>
            <a:spLocks noGrp="1"/>
          </p:cNvSpPr>
          <p:nvPr>
            <p:ph type="title"/>
          </p:nvPr>
        </p:nvSpPr>
        <p:spPr>
          <a:xfrm>
            <a:off x="0" y="0"/>
            <a:ext cx="12192000" cy="973394"/>
          </a:xfrm>
        </p:spPr>
        <p:txBody>
          <a:bodyPr>
            <a:normAutofit/>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Steps in Appraising Performance</a:t>
            </a:r>
            <a:endParaRPr lang="en-US" sz="2800" dirty="0"/>
          </a:p>
        </p:txBody>
      </p:sp>
      <p:sp>
        <p:nvSpPr>
          <p:cNvPr id="3" name="Content Placeholder 2">
            <a:extLst>
              <a:ext uri="{FF2B5EF4-FFF2-40B4-BE49-F238E27FC236}">
                <a16:creationId xmlns:a16="http://schemas.microsoft.com/office/drawing/2014/main" id="{C9CF87BA-8290-AC67-422A-9D21869FC0A6}"/>
              </a:ext>
            </a:extLst>
          </p:cNvPr>
          <p:cNvSpPr>
            <a:spLocks noGrp="1"/>
          </p:cNvSpPr>
          <p:nvPr>
            <p:ph sz="half" idx="1"/>
          </p:nvPr>
        </p:nvSpPr>
        <p:spPr>
          <a:xfrm>
            <a:off x="1" y="766916"/>
            <a:ext cx="6096000" cy="6091084"/>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Comparing Actual Performance with Standards : </a:t>
            </a:r>
            <a:r>
              <a:rPr lang="en-US" sz="2800" kern="0" dirty="0">
                <a:solidFill>
                  <a:srgbClr val="000000"/>
                </a:solidFill>
                <a:effectLst/>
                <a:latin typeface="Times New Roman" panose="02020603050405020304" pitchFamily="18" charset="0"/>
                <a:ea typeface="Times New Roman" panose="02020603050405020304" pitchFamily="18" charset="0"/>
              </a:rPr>
              <a:t>The next step is comparison of actual performance with the standards</a:t>
            </a:r>
          </a:p>
          <a:p>
            <a:pPr algn="just"/>
            <a:r>
              <a:rPr lang="en-US" sz="2800" b="1" kern="0" dirty="0">
                <a:solidFill>
                  <a:srgbClr val="000000"/>
                </a:solidFill>
                <a:effectLst/>
                <a:latin typeface="Times New Roman" panose="02020603050405020304" pitchFamily="18" charset="0"/>
                <a:ea typeface="Times New Roman" panose="02020603050405020304" pitchFamily="18" charset="0"/>
              </a:rPr>
              <a:t>Discussing the Appraisal with the Employee : </a:t>
            </a:r>
            <a:r>
              <a:rPr lang="en-US" sz="2800" kern="0" dirty="0">
                <a:solidFill>
                  <a:srgbClr val="000000"/>
                </a:solidFill>
                <a:effectLst/>
                <a:latin typeface="Times New Roman" panose="02020603050405020304" pitchFamily="18" charset="0"/>
                <a:ea typeface="Times New Roman" panose="02020603050405020304" pitchFamily="18" charset="0"/>
              </a:rPr>
              <a:t>After comparing actual performance with standards, the next step is to discuss periodically the appraisal with the employee</a:t>
            </a:r>
            <a:endParaRPr lang="en-US" sz="2800" dirty="0"/>
          </a:p>
        </p:txBody>
      </p:sp>
      <p:sp>
        <p:nvSpPr>
          <p:cNvPr id="4" name="Content Placeholder 3">
            <a:extLst>
              <a:ext uri="{FF2B5EF4-FFF2-40B4-BE49-F238E27FC236}">
                <a16:creationId xmlns:a16="http://schemas.microsoft.com/office/drawing/2014/main" id="{87EB2D98-99E5-9383-5F15-F9D287C2B21A}"/>
              </a:ext>
            </a:extLst>
          </p:cNvPr>
          <p:cNvSpPr>
            <a:spLocks noGrp="1"/>
          </p:cNvSpPr>
          <p:nvPr>
            <p:ph sz="half" idx="2"/>
          </p:nvPr>
        </p:nvSpPr>
        <p:spPr>
          <a:xfrm>
            <a:off x="6096000" y="648929"/>
            <a:ext cx="6096000" cy="6209071"/>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Initiating Corrective Action : </a:t>
            </a:r>
            <a:r>
              <a:rPr lang="en-US" sz="2800" kern="0" dirty="0">
                <a:solidFill>
                  <a:srgbClr val="000000"/>
                </a:solidFill>
                <a:effectLst/>
                <a:latin typeface="Times New Roman" panose="02020603050405020304" pitchFamily="18" charset="0"/>
                <a:ea typeface="Times New Roman" panose="02020603050405020304" pitchFamily="18" charset="0"/>
              </a:rPr>
              <a:t>The final step is the initiation of corrective action whenever necessary. Immediate corrective action can be of two types. One is immediate and deals predominantly with symptoms. The other is basic and delves into </a:t>
            </a:r>
            <a:r>
              <a:rPr lang="en-US" sz="2800" b="0" i="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causes.</a:t>
            </a:r>
            <a:endParaRPr lang="en-US" sz="2800" dirty="0"/>
          </a:p>
        </p:txBody>
      </p:sp>
    </p:spTree>
    <p:extLst>
      <p:ext uri="{BB962C8B-B14F-4D97-AF65-F5344CB8AC3E}">
        <p14:creationId xmlns:p14="http://schemas.microsoft.com/office/powerpoint/2010/main" val="3158479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7F317-A8E1-AB49-F9F1-6C53EAFF33AF}"/>
              </a:ext>
            </a:extLst>
          </p:cNvPr>
          <p:cNvSpPr>
            <a:spLocks noGrp="1"/>
          </p:cNvSpPr>
          <p:nvPr>
            <p:ph type="title"/>
          </p:nvPr>
        </p:nvSpPr>
        <p:spPr>
          <a:xfrm>
            <a:off x="0" y="0"/>
            <a:ext cx="12192000" cy="943897"/>
          </a:xfrm>
        </p:spPr>
        <p:txBody>
          <a:bodyPr>
            <a:normAutofit fontScale="90000"/>
          </a:bodyPr>
          <a:lstStyle/>
          <a:p>
            <a:pPr algn="ctr"/>
            <a:r>
              <a:rPr lang="en-US" sz="31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METHODS OF PERFORMANCE APPRAISAL</a:t>
            </a:r>
            <a:br>
              <a:rPr lang="en-US" sz="1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b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93B76CE7-67D2-C34B-7171-1FD90EAE22A7}"/>
              </a:ext>
            </a:extLst>
          </p:cNvPr>
          <p:cNvSpPr>
            <a:spLocks noGrp="1"/>
          </p:cNvSpPr>
          <p:nvPr>
            <p:ph idx="1"/>
          </p:nvPr>
        </p:nvSpPr>
        <p:spPr>
          <a:xfrm>
            <a:off x="117987" y="457201"/>
            <a:ext cx="12074013" cy="6504038"/>
          </a:xfrm>
        </p:spPr>
        <p:txBody>
          <a:bodyPr/>
          <a:lstStyle/>
          <a:p>
            <a:pPr algn="ct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Traditional Methods of Performance Appraisal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b="1" dirty="0">
                <a:solidFill>
                  <a:srgbClr val="000000"/>
                </a:solidFill>
                <a:effectLst/>
                <a:latin typeface="Times New Roman" panose="02020603050405020304" pitchFamily="18" charset="0"/>
                <a:ea typeface="Aptos" panose="020B0004020202020204" pitchFamily="34" charset="0"/>
              </a:rPr>
              <a:t>Ranking Method : </a:t>
            </a:r>
            <a:r>
              <a:rPr lang="en-US" sz="2800" dirty="0">
                <a:solidFill>
                  <a:srgbClr val="000000"/>
                </a:solidFill>
                <a:effectLst/>
                <a:latin typeface="Times New Roman" panose="02020603050405020304" pitchFamily="18" charset="0"/>
                <a:ea typeface="Aptos" panose="020B0004020202020204" pitchFamily="34" charset="0"/>
              </a:rPr>
              <a:t>Ranking method is the oldest and simplest method of rating. Here, each employee is compared with all others performing the same job and then he is given a particular rank</a:t>
            </a:r>
          </a:p>
          <a:p>
            <a:pPr marL="0" marR="0" algn="just">
              <a:lnSpc>
                <a:spcPct val="115000"/>
              </a:lnSpc>
              <a:spcBef>
                <a:spcPts val="0"/>
              </a:spcBef>
              <a:spcAft>
                <a:spcPts val="800"/>
              </a:spcAft>
            </a:pPr>
            <a:r>
              <a:rPr lang="en-US" sz="28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Grading Method : </a:t>
            </a:r>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Under this method of performance appraisal, different grades are developed for evaluating the ability of different employees and then the employees are placed in these grades – Excellent,</a:t>
            </a:r>
            <a:r>
              <a:rPr lang="en-US" sz="2800" kern="100" dirty="0">
                <a:latin typeface="Aptos" panose="020B0004020202020204" pitchFamily="34" charset="0"/>
                <a:ea typeface="Aptos" panose="020B0004020202020204" pitchFamily="34" charset="0"/>
                <a:cs typeface="Times New Roman" panose="02020603050405020304" pitchFamily="18" charset="0"/>
              </a:rPr>
              <a:t> </a:t>
            </a:r>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 very good</a:t>
            </a:r>
            <a:r>
              <a:rPr lang="en-US" sz="2800" kern="100" dirty="0">
                <a:latin typeface="Aptos" panose="020B0004020202020204" pitchFamily="34" charset="0"/>
                <a:ea typeface="Aptos" panose="020B0004020202020204" pitchFamily="34" charset="0"/>
                <a:cs typeface="Times New Roman" panose="02020603050405020304" pitchFamily="18" charset="0"/>
              </a:rPr>
              <a:t>, </a:t>
            </a:r>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 Good</a:t>
            </a:r>
            <a:r>
              <a:rPr lang="en-US" sz="2800" kern="100" dirty="0">
                <a:latin typeface="Aptos" panose="020B0004020202020204" pitchFamily="34" charset="0"/>
                <a:ea typeface="Aptos" panose="020B0004020202020204" pitchFamily="34" charset="0"/>
                <a:cs typeface="Times New Roman" panose="02020603050405020304" pitchFamily="18" charset="0"/>
              </a:rPr>
              <a:t>, </a:t>
            </a:r>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 Average</a:t>
            </a:r>
            <a:r>
              <a:rPr lang="en-US" sz="2800" kern="100" dirty="0">
                <a:latin typeface="Aptos" panose="020B0004020202020204" pitchFamily="34" charset="0"/>
                <a:ea typeface="Aptos" panose="020B0004020202020204" pitchFamily="34" charset="0"/>
                <a:cs typeface="Times New Roman" panose="02020603050405020304" pitchFamily="18" charset="0"/>
              </a:rPr>
              <a:t>, </a:t>
            </a:r>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 Bad</a:t>
            </a:r>
            <a:r>
              <a:rPr lang="en-US" sz="2800" kern="100" dirty="0">
                <a:latin typeface="Aptos" panose="020B0004020202020204" pitchFamily="34" charset="0"/>
                <a:ea typeface="Aptos" panose="020B0004020202020204" pitchFamily="34" charset="0"/>
                <a:cs typeface="Times New Roman" panose="02020603050405020304" pitchFamily="18" charset="0"/>
              </a:rPr>
              <a:t>, </a:t>
            </a:r>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Worst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7278196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F1A0E8-43AF-4FE6-3B27-CE17209359E4}"/>
              </a:ext>
            </a:extLst>
          </p:cNvPr>
          <p:cNvSpPr>
            <a:spLocks noGrp="1"/>
          </p:cNvSpPr>
          <p:nvPr>
            <p:ph type="title"/>
          </p:nvPr>
        </p:nvSpPr>
        <p:spPr>
          <a:xfrm>
            <a:off x="0" y="0"/>
            <a:ext cx="12192000" cy="943897"/>
          </a:xfrm>
        </p:spPr>
        <p:txBody>
          <a:bodyPr>
            <a:normAutofit fontScale="90000"/>
          </a:bodyPr>
          <a:lstStyle/>
          <a:p>
            <a:pPr algn="ctr"/>
            <a:r>
              <a:rPr lang="en-US" sz="31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Traditional Methods of Performance Appraisal </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FDDE156F-37C4-CCF5-3A1A-37572ECC0688}"/>
              </a:ext>
            </a:extLst>
          </p:cNvPr>
          <p:cNvSpPr>
            <a:spLocks noGrp="1"/>
          </p:cNvSpPr>
          <p:nvPr>
            <p:ph idx="1"/>
          </p:nvPr>
        </p:nvSpPr>
        <p:spPr>
          <a:xfrm>
            <a:off x="0" y="516194"/>
            <a:ext cx="12192000" cy="5525169"/>
          </a:xfrm>
        </p:spPr>
        <p:txBody>
          <a:bodyPr>
            <a:normAutofit/>
          </a:bodyPr>
          <a:lstStyle/>
          <a:p>
            <a:pPr algn="just"/>
            <a:r>
              <a:rPr lang="en-US" sz="2800" b="1" i="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Man-to-Man Comparison Method/Factor Comparison Method: </a:t>
            </a:r>
            <a:r>
              <a:rPr lang="en-US" sz="2800" b="0" i="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This method was first used in USA army during the 1st World War. Under this method, few factors are selected for analysis purposes. These factors are : leadership, dependability and initiative. After that a scale is designed by the rate for each factor. A scale of person is also developed for each selected factor. Each person to be rated is compared with the person in the scale, and certain scores for each factor are awarded to him/her</a:t>
            </a:r>
            <a:endParaRPr lang="en-US" sz="2800" dirty="0"/>
          </a:p>
        </p:txBody>
      </p:sp>
    </p:spTree>
    <p:extLst>
      <p:ext uri="{BB962C8B-B14F-4D97-AF65-F5344CB8AC3E}">
        <p14:creationId xmlns:p14="http://schemas.microsoft.com/office/powerpoint/2010/main" val="24251189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1BCDD-6175-DD68-0B59-E8E4856DEC8B}"/>
              </a:ext>
            </a:extLst>
          </p:cNvPr>
          <p:cNvSpPr>
            <a:spLocks noGrp="1"/>
          </p:cNvSpPr>
          <p:nvPr>
            <p:ph type="title"/>
          </p:nvPr>
        </p:nvSpPr>
        <p:spPr>
          <a:xfrm>
            <a:off x="0" y="0"/>
            <a:ext cx="12192000" cy="693174"/>
          </a:xfrm>
        </p:spPr>
        <p:txBody>
          <a:bodyPr>
            <a:normAutofit/>
          </a:bodyPr>
          <a:lstStyle/>
          <a:p>
            <a:pPr algn="ct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Traditional Methods of Performance Appraisal</a:t>
            </a:r>
            <a:endParaRPr lang="en-US" sz="2800" dirty="0"/>
          </a:p>
        </p:txBody>
      </p:sp>
      <p:sp>
        <p:nvSpPr>
          <p:cNvPr id="3" name="Content Placeholder 2">
            <a:extLst>
              <a:ext uri="{FF2B5EF4-FFF2-40B4-BE49-F238E27FC236}">
                <a16:creationId xmlns:a16="http://schemas.microsoft.com/office/drawing/2014/main" id="{86397104-72E1-AA89-E9FC-21CB46EF217C}"/>
              </a:ext>
            </a:extLst>
          </p:cNvPr>
          <p:cNvSpPr>
            <a:spLocks noGrp="1"/>
          </p:cNvSpPr>
          <p:nvPr>
            <p:ph sz="half" idx="1"/>
          </p:nvPr>
        </p:nvSpPr>
        <p:spPr>
          <a:xfrm>
            <a:off x="0" y="693174"/>
            <a:ext cx="6902244" cy="6164826"/>
          </a:xfrm>
        </p:spPr>
        <p:txBody>
          <a:bodyPr>
            <a:normAutofit/>
          </a:bodyPr>
          <a:lstStyle/>
          <a:p>
            <a:pPr algn="just"/>
            <a:r>
              <a:rPr lang="en-US" sz="2800" b="1" i="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Graphic Rating Scale Method of Performance Appraisal: </a:t>
            </a:r>
            <a:r>
              <a:rPr lang="en-US" sz="2800" b="0" i="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This is the very popular, traditional method of performance appraisal. Under this method, scales are established for a number of fairly specific factors. A printed form is supplied to the rater. The form contains a number of factors to be rated</a:t>
            </a:r>
            <a:endParaRPr lang="en-US" sz="2800" dirty="0"/>
          </a:p>
        </p:txBody>
      </p:sp>
      <p:sp>
        <p:nvSpPr>
          <p:cNvPr id="4" name="Content Placeholder 3">
            <a:extLst>
              <a:ext uri="{FF2B5EF4-FFF2-40B4-BE49-F238E27FC236}">
                <a16:creationId xmlns:a16="http://schemas.microsoft.com/office/drawing/2014/main" id="{661FA62D-AAA3-F3D3-2ED5-233C023E8535}"/>
              </a:ext>
            </a:extLst>
          </p:cNvPr>
          <p:cNvSpPr>
            <a:spLocks noGrp="1"/>
          </p:cNvSpPr>
          <p:nvPr>
            <p:ph sz="half" idx="2"/>
          </p:nvPr>
        </p:nvSpPr>
        <p:spPr>
          <a:xfrm>
            <a:off x="6902245" y="427704"/>
            <a:ext cx="5289754" cy="6430296"/>
          </a:xfrm>
        </p:spPr>
        <p:txBody>
          <a:bodyPr/>
          <a:lstStyle/>
          <a:p>
            <a:pPr algn="just"/>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The scores are tabulated and a comparison of scores among the different individuals is made. These scores indicate the work of every individual.</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093602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D63D5-3497-A2FE-E13E-31D278C9B079}"/>
              </a:ext>
            </a:extLst>
          </p:cNvPr>
          <p:cNvSpPr>
            <a:spLocks noGrp="1"/>
          </p:cNvSpPr>
          <p:nvPr>
            <p:ph type="title"/>
          </p:nvPr>
        </p:nvSpPr>
        <p:spPr>
          <a:xfrm>
            <a:off x="0" y="0"/>
            <a:ext cx="12192000" cy="958645"/>
          </a:xfrm>
        </p:spPr>
        <p:txBody>
          <a:bodyPr>
            <a:normAutofit/>
          </a:bodyPr>
          <a:lstStyle/>
          <a:p>
            <a:pPr algn="ct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Modern Methods Of Appraisal </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4BCC87DD-6DBD-BCA7-CC09-B36017A2D0E4}"/>
              </a:ext>
            </a:extLst>
          </p:cNvPr>
          <p:cNvSpPr>
            <a:spLocks noGrp="1"/>
          </p:cNvSpPr>
          <p:nvPr>
            <p:ph idx="1"/>
          </p:nvPr>
        </p:nvSpPr>
        <p:spPr>
          <a:xfrm>
            <a:off x="117987" y="678426"/>
            <a:ext cx="12074013" cy="6179573"/>
          </a:xfrm>
        </p:spPr>
        <p:txBody>
          <a:bodyPr/>
          <a:lstStyle/>
          <a:p>
            <a:pPr algn="just"/>
            <a:r>
              <a:rPr lang="en-US" sz="2800" b="1" i="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Management by Objective (MBO)</a:t>
            </a:r>
            <a:r>
              <a:rPr lang="en-US" sz="2800" b="0" i="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 It was Peter F. Drucker who first gave the concept of MBO to the world in 1954 when his book</a:t>
            </a:r>
          </a:p>
          <a:p>
            <a:pPr algn="just"/>
            <a:r>
              <a:rPr lang="en-US" sz="2800" kern="100" dirty="0">
                <a:solidFill>
                  <a:srgbClr val="000000"/>
                </a:solidFill>
                <a:latin typeface="Times New Roman" panose="02020603050405020304" pitchFamily="18" charset="0"/>
                <a:ea typeface="Aptos" panose="020B0004020202020204" pitchFamily="34" charset="0"/>
                <a:cs typeface="Arial" panose="020B0604020202020204" pitchFamily="34" charset="0"/>
              </a:rPr>
              <a:t>A</a:t>
            </a:r>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 process whereby the superior and subordinate managers of an </a:t>
            </a:r>
            <a:r>
              <a:rPr lang="en-US" sz="2800" b="0" i="0" kern="100" dirty="0" err="1">
                <a:solidFill>
                  <a:srgbClr val="000000"/>
                </a:solidFill>
                <a:effectLst/>
                <a:latin typeface="Times New Roman" panose="02020603050405020304" pitchFamily="18" charset="0"/>
                <a:ea typeface="Aptos" panose="020B0004020202020204" pitchFamily="34" charset="0"/>
                <a:cs typeface="Arial" panose="020B0604020202020204" pitchFamily="34" charset="0"/>
              </a:rPr>
              <a:t>organisation</a:t>
            </a:r>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 jointly identify its common goals, define each individual‘s major areas of responsibility in terms of results expected of him and use these measures as guides for operating the unit and assessing the contribution of each of its members.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8275070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6B7566-B49C-217A-CD3F-92C57BB127C2}"/>
              </a:ext>
            </a:extLst>
          </p:cNvPr>
          <p:cNvSpPr>
            <a:spLocks noGrp="1"/>
          </p:cNvSpPr>
          <p:nvPr>
            <p:ph type="title"/>
          </p:nvPr>
        </p:nvSpPr>
        <p:spPr>
          <a:xfrm>
            <a:off x="0" y="0"/>
            <a:ext cx="12192000" cy="816638"/>
          </a:xfrm>
        </p:spPr>
        <p:txBody>
          <a:bodyPr>
            <a:normAutofit/>
          </a:bodyPr>
          <a:lstStyle/>
          <a:p>
            <a:pPr algn="ct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Modern Methods Of Appraisal</a:t>
            </a:r>
            <a:endParaRPr lang="en-US" sz="2800" dirty="0"/>
          </a:p>
        </p:txBody>
      </p:sp>
      <p:sp>
        <p:nvSpPr>
          <p:cNvPr id="3" name="Content Placeholder 2">
            <a:extLst>
              <a:ext uri="{FF2B5EF4-FFF2-40B4-BE49-F238E27FC236}">
                <a16:creationId xmlns:a16="http://schemas.microsoft.com/office/drawing/2014/main" id="{9FB3E6D8-2DD6-E0D0-20DF-ED52A42DE874}"/>
              </a:ext>
            </a:extLst>
          </p:cNvPr>
          <p:cNvSpPr>
            <a:spLocks noGrp="1"/>
          </p:cNvSpPr>
          <p:nvPr>
            <p:ph idx="1"/>
          </p:nvPr>
        </p:nvSpPr>
        <p:spPr>
          <a:xfrm>
            <a:off x="0" y="575188"/>
            <a:ext cx="12192000" cy="6282812"/>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Human Asset Accounting Method </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This technique refers to money estimates to the value of a firm‘s internal human </a:t>
            </a:r>
            <a:r>
              <a:rPr lang="en-US" sz="2800" kern="0" dirty="0" err="1">
                <a:solidFill>
                  <a:srgbClr val="000000"/>
                </a:solidFill>
                <a:effectLst/>
                <a:latin typeface="Times New Roman" panose="02020603050405020304" pitchFamily="18" charset="0"/>
                <a:ea typeface="Times New Roman" panose="02020603050405020304" pitchFamily="18" charset="0"/>
              </a:rPr>
              <a:t>organisation</a:t>
            </a:r>
            <a:r>
              <a:rPr lang="en-US" sz="2800" kern="0" dirty="0">
                <a:solidFill>
                  <a:srgbClr val="000000"/>
                </a:solidFill>
                <a:effectLst/>
                <a:latin typeface="Times New Roman" panose="02020603050405020304" pitchFamily="18" charset="0"/>
                <a:ea typeface="Times New Roman" panose="02020603050405020304" pitchFamily="18" charset="0"/>
              </a:rPr>
              <a:t> and its external customer  goodwill</a:t>
            </a:r>
          </a:p>
          <a:p>
            <a:pPr algn="just"/>
            <a:r>
              <a:rPr lang="en-US" sz="2800" kern="0" dirty="0">
                <a:solidFill>
                  <a:srgbClr val="000000"/>
                </a:solidFill>
                <a:effectLst/>
                <a:latin typeface="Times New Roman" panose="02020603050405020304" pitchFamily="18" charset="0"/>
                <a:ea typeface="Times New Roman" panose="02020603050405020304" pitchFamily="18" charset="0"/>
              </a:rPr>
              <a:t>If well trained employees leave a firm, the human </a:t>
            </a:r>
            <a:r>
              <a:rPr lang="en-US" sz="2800" kern="0" dirty="0" err="1">
                <a:solidFill>
                  <a:srgbClr val="000000"/>
                </a:solidFill>
                <a:effectLst/>
                <a:latin typeface="Times New Roman" panose="02020603050405020304" pitchFamily="18" charset="0"/>
                <a:ea typeface="Times New Roman" panose="02020603050405020304" pitchFamily="18" charset="0"/>
              </a:rPr>
              <a:t>organisation</a:t>
            </a:r>
            <a:r>
              <a:rPr lang="en-US" sz="2800" kern="0" dirty="0">
                <a:solidFill>
                  <a:srgbClr val="000000"/>
                </a:solidFill>
                <a:effectLst/>
                <a:latin typeface="Times New Roman" panose="02020603050405020304" pitchFamily="18" charset="0"/>
                <a:ea typeface="Times New Roman" panose="02020603050405020304" pitchFamily="18" charset="0"/>
              </a:rPr>
              <a:t> is worthless; if they join it, its human assets are increased. if distrust and conflict prevail, the human enterprise is devalued. If team work and high morale prevail, the human </a:t>
            </a:r>
            <a:r>
              <a:rPr lang="en-US" sz="2800" kern="0" dirty="0" err="1">
                <a:solidFill>
                  <a:srgbClr val="000000"/>
                </a:solidFill>
                <a:effectLst/>
                <a:latin typeface="Times New Roman" panose="02020603050405020304" pitchFamily="18" charset="0"/>
                <a:ea typeface="Times New Roman" panose="02020603050405020304" pitchFamily="18" charset="0"/>
              </a:rPr>
              <a:t>organisation</a:t>
            </a:r>
            <a:r>
              <a:rPr lang="en-US" sz="2800" kern="0" dirty="0">
                <a:solidFill>
                  <a:srgbClr val="000000"/>
                </a:solidFill>
                <a:effectLst/>
                <a:latin typeface="Times New Roman" panose="02020603050405020304" pitchFamily="18" charset="0"/>
                <a:ea typeface="Times New Roman" panose="02020603050405020304" pitchFamily="18" charset="0"/>
              </a:rPr>
              <a:t> is a very valuable asset. </a:t>
            </a:r>
          </a:p>
          <a:p>
            <a:pPr algn="just"/>
            <a:r>
              <a:rPr lang="en-US" sz="2800" kern="0" dirty="0">
                <a:solidFill>
                  <a:srgbClr val="000000"/>
                </a:solidFill>
                <a:effectLst/>
                <a:latin typeface="Times New Roman" panose="02020603050405020304" pitchFamily="18" charset="0"/>
                <a:ea typeface="Times New Roman" panose="02020603050405020304" pitchFamily="18" charset="0"/>
              </a:rPr>
              <a:t>The current value of a firm‘s human </a:t>
            </a:r>
            <a:r>
              <a:rPr lang="en-US" sz="2800" kern="0" dirty="0" err="1">
                <a:solidFill>
                  <a:srgbClr val="000000"/>
                </a:solidFill>
                <a:effectLst/>
                <a:latin typeface="Times New Roman" panose="02020603050405020304" pitchFamily="18" charset="0"/>
                <a:ea typeface="Times New Roman" panose="02020603050405020304" pitchFamily="18" charset="0"/>
              </a:rPr>
              <a:t>organisation</a:t>
            </a:r>
            <a:r>
              <a:rPr lang="en-US" sz="2800" kern="0" dirty="0">
                <a:solidFill>
                  <a:srgbClr val="000000"/>
                </a:solidFill>
                <a:effectLst/>
                <a:latin typeface="Times New Roman" panose="02020603050405020304" pitchFamily="18" charset="0"/>
                <a:ea typeface="Times New Roman" panose="02020603050405020304" pitchFamily="18" charset="0"/>
              </a:rPr>
              <a:t> can be evaluated by developed procedures by undertaking periodic measurements</a:t>
            </a:r>
            <a:endParaRPr lang="en-US" sz="2800" dirty="0"/>
          </a:p>
        </p:txBody>
      </p:sp>
    </p:spTree>
    <p:extLst>
      <p:ext uri="{BB962C8B-B14F-4D97-AF65-F5344CB8AC3E}">
        <p14:creationId xmlns:p14="http://schemas.microsoft.com/office/powerpoint/2010/main" val="20673918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45FD6-439A-4644-E244-2BF3BA9519DF}"/>
              </a:ext>
            </a:extLst>
          </p:cNvPr>
          <p:cNvSpPr>
            <a:spLocks noGrp="1"/>
          </p:cNvSpPr>
          <p:nvPr>
            <p:ph type="title"/>
          </p:nvPr>
        </p:nvSpPr>
        <p:spPr>
          <a:xfrm>
            <a:off x="0" y="0"/>
            <a:ext cx="12192000" cy="943897"/>
          </a:xfrm>
        </p:spPr>
        <p:txBody>
          <a:bodyPr>
            <a:normAutofit/>
          </a:bodyPr>
          <a:lstStyle/>
          <a:p>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Modern Methods of Appraisal</a:t>
            </a:r>
            <a:endParaRPr lang="en-US" sz="2800" dirty="0"/>
          </a:p>
        </p:txBody>
      </p:sp>
      <p:sp>
        <p:nvSpPr>
          <p:cNvPr id="3" name="Content Placeholder 2">
            <a:extLst>
              <a:ext uri="{FF2B5EF4-FFF2-40B4-BE49-F238E27FC236}">
                <a16:creationId xmlns:a16="http://schemas.microsoft.com/office/drawing/2014/main" id="{DC49EA30-5513-D7F0-F162-64532EC6CF69}"/>
              </a:ext>
            </a:extLst>
          </p:cNvPr>
          <p:cNvSpPr>
            <a:spLocks noGrp="1"/>
          </p:cNvSpPr>
          <p:nvPr>
            <p:ph sz="half" idx="1"/>
          </p:nvPr>
        </p:nvSpPr>
        <p:spPr>
          <a:xfrm>
            <a:off x="0" y="516194"/>
            <a:ext cx="7108721" cy="6341805"/>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Behaviourally Anchored Rating Scales (BARS): </a:t>
            </a:r>
            <a:r>
              <a:rPr lang="en-US" sz="2800" kern="0" dirty="0">
                <a:solidFill>
                  <a:srgbClr val="000000"/>
                </a:solidFill>
                <a:effectLst/>
                <a:latin typeface="Times New Roman" panose="02020603050405020304" pitchFamily="18" charset="0"/>
                <a:ea typeface="Times New Roman" panose="02020603050405020304" pitchFamily="18" charset="0"/>
              </a:rPr>
              <a:t>This method is also called </a:t>
            </a:r>
            <a:r>
              <a:rPr lang="en-US" sz="2800" kern="0" dirty="0" err="1">
                <a:solidFill>
                  <a:srgbClr val="000000"/>
                </a:solidFill>
                <a:effectLst/>
                <a:latin typeface="Times New Roman" panose="02020603050405020304" pitchFamily="18" charset="0"/>
                <a:ea typeface="Times New Roman" panose="02020603050405020304" pitchFamily="18" charset="0"/>
              </a:rPr>
              <a:t>behavioural</a:t>
            </a:r>
            <a:r>
              <a:rPr lang="en-US" sz="2800" kern="0" dirty="0">
                <a:solidFill>
                  <a:srgbClr val="000000"/>
                </a:solidFill>
                <a:effectLst/>
                <a:latin typeface="Times New Roman" panose="02020603050405020304" pitchFamily="18" charset="0"/>
                <a:ea typeface="Times New Roman" panose="02020603050405020304" pitchFamily="18" charset="0"/>
              </a:rPr>
              <a:t> expectation scales. These are the rating scales whose scale points are determined by statements of effective and ineffective </a:t>
            </a:r>
            <a:r>
              <a:rPr lang="en-US" sz="2800" kern="0" dirty="0" err="1">
                <a:solidFill>
                  <a:srgbClr val="000000"/>
                </a:solidFill>
                <a:effectLst/>
                <a:latin typeface="Times New Roman" panose="02020603050405020304" pitchFamily="18" charset="0"/>
                <a:ea typeface="Times New Roman" panose="02020603050405020304" pitchFamily="18" charset="0"/>
              </a:rPr>
              <a:t>behaviour</a:t>
            </a:r>
            <a:endParaRPr lang="en-US" sz="2800" dirty="0"/>
          </a:p>
          <a:p>
            <a:endParaRPr lang="en-US" dirty="0"/>
          </a:p>
        </p:txBody>
      </p:sp>
      <p:pic>
        <p:nvPicPr>
          <p:cNvPr id="4098" name="Picture 2" descr="Free Man in White Dress Shirt Covering His Face Stock Photo">
            <a:extLst>
              <a:ext uri="{FF2B5EF4-FFF2-40B4-BE49-F238E27FC236}">
                <a16:creationId xmlns:a16="http://schemas.microsoft.com/office/drawing/2014/main" id="{26556F0A-BB2C-B934-A524-ED84EF01091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108825" y="1"/>
            <a:ext cx="5083175" cy="365759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B29929D-7354-CC5E-7067-70FC42D42A29}"/>
              </a:ext>
            </a:extLst>
          </p:cNvPr>
          <p:cNvSpPr txBox="1"/>
          <p:nvPr/>
        </p:nvSpPr>
        <p:spPr>
          <a:xfrm>
            <a:off x="7108721" y="3893574"/>
            <a:ext cx="5083279" cy="430887"/>
          </a:xfrm>
          <a:prstGeom prst="rect">
            <a:avLst/>
          </a:prstGeom>
          <a:noFill/>
        </p:spPr>
        <p:txBody>
          <a:bodyPr wrap="square" rtlCol="0">
            <a:spAutoFit/>
          </a:bodyPr>
          <a:lstStyle/>
          <a:p>
            <a:r>
              <a:rPr lang="en-US" sz="1100" dirty="0"/>
              <a:t>https://www.pexels.com/photo/man-in-white-dress-shirt-covering-his-face-7640484/</a:t>
            </a:r>
          </a:p>
        </p:txBody>
      </p:sp>
    </p:spTree>
    <p:extLst>
      <p:ext uri="{BB962C8B-B14F-4D97-AF65-F5344CB8AC3E}">
        <p14:creationId xmlns:p14="http://schemas.microsoft.com/office/powerpoint/2010/main" val="3130342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773A1-AD25-848E-1569-2DB0C507C0D5}"/>
              </a:ext>
            </a:extLst>
          </p:cNvPr>
          <p:cNvSpPr>
            <a:spLocks noGrp="1"/>
          </p:cNvSpPr>
          <p:nvPr>
            <p:ph type="title"/>
          </p:nvPr>
        </p:nvSpPr>
        <p:spPr>
          <a:xfrm>
            <a:off x="0" y="0"/>
            <a:ext cx="12192000" cy="929148"/>
          </a:xfrm>
        </p:spPr>
        <p:txBody>
          <a:bodyPr>
            <a:normAutofit/>
          </a:bodyPr>
          <a:lstStyle/>
          <a:p>
            <a:pPr algn="ct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Modern Methods of Appraisal</a:t>
            </a:r>
            <a:endParaRPr lang="en-US" sz="2800" dirty="0"/>
          </a:p>
        </p:txBody>
      </p:sp>
      <p:sp>
        <p:nvSpPr>
          <p:cNvPr id="3" name="Content Placeholder 2">
            <a:extLst>
              <a:ext uri="{FF2B5EF4-FFF2-40B4-BE49-F238E27FC236}">
                <a16:creationId xmlns:a16="http://schemas.microsoft.com/office/drawing/2014/main" id="{6D620B1A-C178-CAE8-D558-2004EA03E5DF}"/>
              </a:ext>
            </a:extLst>
          </p:cNvPr>
          <p:cNvSpPr>
            <a:spLocks noGrp="1"/>
          </p:cNvSpPr>
          <p:nvPr>
            <p:ph idx="1"/>
          </p:nvPr>
        </p:nvSpPr>
        <p:spPr>
          <a:xfrm>
            <a:off x="0" y="530942"/>
            <a:ext cx="12192000" cy="6327057"/>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360 Degree-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360 degree approach is essentially a fact-finding, self correcting technique, used to design promotions. The personality of each top manager – their talents,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behavioural</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traits, values, ethical standards, tempers, loyalties – is to be scanned, by their colleagues as they are best placed to diagnose their suitability for the job requirements. In this method a questionnaire  is structured to collect required data about a manager from his bosses, peers, subordinates. 360-degree approach of assessment provides equal opportunity to evaluate the efforts of the top manager or managers in running a company effectively. It focuses on the intrinsic qualities of the manager as well as his capacity to lead. It also gives feedback to all assesses on their styles.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4225267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5E2D5-A3D3-0B7A-E7CC-04C22B152163}"/>
              </a:ext>
            </a:extLst>
          </p:cNvPr>
          <p:cNvSpPr>
            <a:spLocks noGrp="1"/>
          </p:cNvSpPr>
          <p:nvPr>
            <p:ph type="title"/>
          </p:nvPr>
        </p:nvSpPr>
        <p:spPr>
          <a:xfrm>
            <a:off x="0" y="0"/>
            <a:ext cx="12064181" cy="816638"/>
          </a:xfrm>
        </p:spPr>
        <p:txBody>
          <a:bodyPr>
            <a:normAutofit fontScale="90000"/>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Limitations of Performance Appraisal </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F5284771-44BA-17F6-BC4C-44D2942739A5}"/>
              </a:ext>
            </a:extLst>
          </p:cNvPr>
          <p:cNvSpPr>
            <a:spLocks noGrp="1"/>
          </p:cNvSpPr>
          <p:nvPr>
            <p:ph sz="half" idx="1"/>
          </p:nvPr>
        </p:nvSpPr>
        <p:spPr>
          <a:xfrm>
            <a:off x="0" y="693174"/>
            <a:ext cx="6420465" cy="6164826"/>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Time Consuming: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Performance appraisal is a time taking affair. It is a very lengthy process under which different forms are to be filled in and various observations are required to be noted in a careful manner.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Lack of Reliability: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Reliability implies stability and consistency in the measurement. Lack of consistency over time and among different raters may reduce the reliability of performance appraisal.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5B863F08-19C5-04B0-A6D3-91B889870027}"/>
              </a:ext>
            </a:extLst>
          </p:cNvPr>
          <p:cNvSpPr>
            <a:spLocks noGrp="1"/>
          </p:cNvSpPr>
          <p:nvPr>
            <p:ph sz="half" idx="2"/>
          </p:nvPr>
        </p:nvSpPr>
        <p:spPr>
          <a:xfrm>
            <a:off x="6548284" y="693175"/>
            <a:ext cx="5643716" cy="6297560"/>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Incompetence: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Raters may fail to evaluate performance accurately due to lack of knowledge and experience. Post appraisal interview is often handled ineffectively.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6571944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F9644-0FAA-B1CA-925F-E04AFD320EF5}"/>
              </a:ext>
            </a:extLst>
          </p:cNvPr>
          <p:cNvSpPr>
            <a:spLocks noGrp="1"/>
          </p:cNvSpPr>
          <p:nvPr>
            <p:ph type="title"/>
          </p:nvPr>
        </p:nvSpPr>
        <p:spPr>
          <a:xfrm>
            <a:off x="0" y="0"/>
            <a:ext cx="12192000" cy="634181"/>
          </a:xfrm>
        </p:spPr>
        <p:txBody>
          <a:bodyPr>
            <a:normAutofit fontScale="90000"/>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Limitations of Performance Appraisal </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924A5201-4607-78B9-D70C-30E21CE66B3D}"/>
              </a:ext>
            </a:extLst>
          </p:cNvPr>
          <p:cNvSpPr>
            <a:spLocks noGrp="1"/>
          </p:cNvSpPr>
          <p:nvPr>
            <p:ph sz="half" idx="1"/>
          </p:nvPr>
        </p:nvSpPr>
        <p:spPr>
          <a:xfrm>
            <a:off x="0" y="634180"/>
            <a:ext cx="4861369" cy="6223819"/>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 Uniform Standards: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standards used for appraisal purpose are not uniform within the same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This makes the rating unscientific. Similarly, the rating is done on the basis of an overall impression, which is not proper.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66B15A40-2C16-4F70-73F6-5628D06F07A5}"/>
              </a:ext>
            </a:extLst>
          </p:cNvPr>
          <p:cNvSpPr>
            <a:spLocks noGrp="1"/>
          </p:cNvSpPr>
          <p:nvPr>
            <p:ph sz="half" idx="2"/>
          </p:nvPr>
        </p:nvSpPr>
        <p:spPr>
          <a:xfrm>
            <a:off x="5089970" y="634180"/>
            <a:ext cx="7102030" cy="6223819"/>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Absence of Effective Participation of Employees: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performance appraisal effective participation of concerned employee is essential. In many methods of appraisal he is given a passive role. He is evaluated but his participation or self evaluation is rather absent.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4785444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50C33-5B89-881E-5696-BB8C18F55341}"/>
              </a:ext>
            </a:extLst>
          </p:cNvPr>
          <p:cNvSpPr>
            <a:spLocks noGrp="1"/>
          </p:cNvSpPr>
          <p:nvPr>
            <p:ph type="title"/>
          </p:nvPr>
        </p:nvSpPr>
        <p:spPr>
          <a:xfrm>
            <a:off x="0" y="-103239"/>
            <a:ext cx="12192000" cy="1076633"/>
          </a:xfrm>
        </p:spPr>
        <p:txBody>
          <a:bodyPr>
            <a:normAutofit fontScale="90000"/>
          </a:bodyPr>
          <a:lstStyle/>
          <a:p>
            <a:pPr algn="ctr"/>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Limitations of Performance Appraisal </a:t>
            </a:r>
            <a:br>
              <a:rPr lang="en-US" sz="44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D6EE87E0-6603-D4F8-389B-A8F6BA9EAE9D}"/>
              </a:ext>
            </a:extLst>
          </p:cNvPr>
          <p:cNvSpPr>
            <a:spLocks noGrp="1"/>
          </p:cNvSpPr>
          <p:nvPr>
            <p:ph sz="half" idx="1"/>
          </p:nvPr>
        </p:nvSpPr>
        <p:spPr>
          <a:xfrm>
            <a:off x="103239" y="516194"/>
            <a:ext cx="6887495" cy="6341806"/>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Resistance of Employees to Appraisal: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Employees oppose the system as they feel that the system is only for showing their defects and for punishing them. The managers resist the system as they are not willing to criticize their subordinates or have no capacity to guide them for self improvement or self development.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E3240E81-EC92-7DC5-3550-02D3643D74E2}"/>
              </a:ext>
            </a:extLst>
          </p:cNvPr>
          <p:cNvSpPr>
            <a:spLocks noGrp="1"/>
          </p:cNvSpPr>
          <p:nvPr>
            <p:ph sz="half" idx="2"/>
          </p:nvPr>
        </p:nvSpPr>
        <p:spPr>
          <a:xfrm>
            <a:off x="6681018" y="516194"/>
            <a:ext cx="5407741" cy="6341805"/>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Paperwork: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Some supervisors feel that performance appraisal is paperwork. They make such complaints because many  </a:t>
            </a:r>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a times, performance appraisal reports are found only in the files rather than rendering any practical use.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7401762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A02DD-63FA-2689-7588-705BEC66108D}"/>
              </a:ext>
            </a:extLst>
          </p:cNvPr>
          <p:cNvSpPr>
            <a:spLocks noGrp="1"/>
          </p:cNvSpPr>
          <p:nvPr>
            <p:ph type="title"/>
          </p:nvPr>
        </p:nvSpPr>
        <p:spPr>
          <a:xfrm>
            <a:off x="0" y="0"/>
            <a:ext cx="12192000" cy="1165123"/>
          </a:xfrm>
        </p:spPr>
        <p:txBody>
          <a:bodyPr>
            <a:normAutofit/>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Limitations of Performance Appraisal</a:t>
            </a:r>
            <a:endParaRPr lang="en-US" sz="2800" dirty="0"/>
          </a:p>
        </p:txBody>
      </p:sp>
      <p:sp>
        <p:nvSpPr>
          <p:cNvPr id="3" name="Content Placeholder 2">
            <a:extLst>
              <a:ext uri="{FF2B5EF4-FFF2-40B4-BE49-F238E27FC236}">
                <a16:creationId xmlns:a16="http://schemas.microsoft.com/office/drawing/2014/main" id="{F218FAF4-D201-A73A-9AA9-00DC6D60AF4F}"/>
              </a:ext>
            </a:extLst>
          </p:cNvPr>
          <p:cNvSpPr>
            <a:spLocks noGrp="1"/>
          </p:cNvSpPr>
          <p:nvPr>
            <p:ph idx="1"/>
          </p:nvPr>
        </p:nvSpPr>
        <p:spPr>
          <a:xfrm>
            <a:off x="0" y="634181"/>
            <a:ext cx="12192000" cy="6223819"/>
          </a:xfrm>
        </p:spPr>
        <p:txBody>
          <a:bodyPr/>
          <a:lstStyle/>
          <a:p>
            <a:pPr marL="0" marR="0" algn="just">
              <a:lnSpc>
                <a:spcPct val="115000"/>
              </a:lnSpc>
              <a:spcBef>
                <a:spcPts val="0"/>
              </a:spcBef>
              <a:spcAft>
                <a:spcPts val="800"/>
              </a:spcAft>
            </a:pPr>
            <a:r>
              <a:rPr lang="en-US" sz="28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Fear of Spoiling Relations: </a:t>
            </a:r>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Performance appraisals may also affect superior-subordinate relations. As appraisal makes the superior more of a judge rather than a coach, the subordinate may look upon the superior with a feeling of a suspicion and mistrust.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Stereotyping: </a:t>
            </a:r>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This implies forming a mental picture of a person on the basis of his age, sex, caste or religion. It results in an over-simplified view and blurs the assessment of job performance. </a:t>
            </a:r>
          </a:p>
          <a:p>
            <a:pPr marL="0" indent="0" algn="just">
              <a:lnSpc>
                <a:spcPct val="115000"/>
              </a:lnSpc>
              <a:spcBef>
                <a:spcPts val="0"/>
              </a:spcBef>
              <a:spcAft>
                <a:spcPts val="800"/>
              </a:spcAft>
              <a:buNone/>
            </a:pP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031540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F1F23-B078-26C1-9180-B0D5177CFDDC}"/>
              </a:ext>
            </a:extLst>
          </p:cNvPr>
          <p:cNvSpPr>
            <a:spLocks noGrp="1"/>
          </p:cNvSpPr>
          <p:nvPr>
            <p:ph type="title"/>
          </p:nvPr>
        </p:nvSpPr>
        <p:spPr>
          <a:xfrm>
            <a:off x="0" y="0"/>
            <a:ext cx="12192000" cy="958645"/>
          </a:xfrm>
        </p:spPr>
        <p:txBody>
          <a:bodyPr/>
          <a:lstStyle/>
          <a:p>
            <a:pPr algn="ctr"/>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Limitations of Performance Appraisal</a:t>
            </a:r>
            <a:endParaRPr lang="en-US" dirty="0"/>
          </a:p>
        </p:txBody>
      </p:sp>
      <p:sp>
        <p:nvSpPr>
          <p:cNvPr id="3" name="Content Placeholder 2">
            <a:extLst>
              <a:ext uri="{FF2B5EF4-FFF2-40B4-BE49-F238E27FC236}">
                <a16:creationId xmlns:a16="http://schemas.microsoft.com/office/drawing/2014/main" id="{7690E3F5-DEAD-A26D-B4FC-2790BC84263E}"/>
              </a:ext>
            </a:extLst>
          </p:cNvPr>
          <p:cNvSpPr>
            <a:spLocks noGrp="1"/>
          </p:cNvSpPr>
          <p:nvPr>
            <p:ph idx="1"/>
          </p:nvPr>
        </p:nvSpPr>
        <p:spPr>
          <a:xfrm>
            <a:off x="0" y="604684"/>
            <a:ext cx="12192000" cy="6253315"/>
          </a:xfrm>
        </p:spPr>
        <p:txBody>
          <a:bodyPr/>
          <a:lstStyle/>
          <a:p>
            <a:r>
              <a:rPr lang="en-US" sz="28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Negative Approach: </a:t>
            </a:r>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Performance appraisal loses most of its value when the focus of management is on punishment rather than on development of employees</a:t>
            </a:r>
          </a:p>
          <a:p>
            <a:pPr marL="0" marR="0" algn="just">
              <a:lnSpc>
                <a:spcPct val="115000"/>
              </a:lnSpc>
              <a:spcBef>
                <a:spcPts val="0"/>
              </a:spcBef>
              <a:spcAft>
                <a:spcPts val="800"/>
              </a:spcAft>
            </a:pPr>
            <a:r>
              <a:rPr lang="en-US" sz="28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Multiple Objective : </a:t>
            </a:r>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Raters may get confused due to two many objectives or unclear objective of performance appraisal.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Resistance: </a:t>
            </a:r>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Trade unions may resist performance appraisal on the ground that it involves discrimination among its members. Negative ratings may affect interpersonal relations and industrial relations particularly when employees/unions do not have faith in the system of performance appraisal.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0452336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55D6-34D6-F9B5-E231-BF77D29A486B}"/>
              </a:ext>
            </a:extLst>
          </p:cNvPr>
          <p:cNvSpPr>
            <a:spLocks noGrp="1"/>
          </p:cNvSpPr>
          <p:nvPr>
            <p:ph type="title"/>
          </p:nvPr>
        </p:nvSpPr>
        <p:spPr>
          <a:xfrm>
            <a:off x="0" y="0"/>
            <a:ext cx="12192000" cy="816638"/>
          </a:xfrm>
        </p:spPr>
        <p:txBody>
          <a:bodyPr>
            <a:normAutofit/>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Limitations of Performance Appraisal</a:t>
            </a:r>
            <a:endParaRPr lang="en-US" sz="2800" dirty="0"/>
          </a:p>
        </p:txBody>
      </p:sp>
      <p:sp>
        <p:nvSpPr>
          <p:cNvPr id="3" name="Content Placeholder 2">
            <a:extLst>
              <a:ext uri="{FF2B5EF4-FFF2-40B4-BE49-F238E27FC236}">
                <a16:creationId xmlns:a16="http://schemas.microsoft.com/office/drawing/2014/main" id="{B5D41A17-CF22-EB24-6823-B86FE74E4553}"/>
              </a:ext>
            </a:extLst>
          </p:cNvPr>
          <p:cNvSpPr>
            <a:spLocks noGrp="1"/>
          </p:cNvSpPr>
          <p:nvPr>
            <p:ph idx="1"/>
          </p:nvPr>
        </p:nvSpPr>
        <p:spPr>
          <a:xfrm>
            <a:off x="1" y="707923"/>
            <a:ext cx="12078928" cy="6297561"/>
          </a:xfrm>
        </p:spPr>
        <p:txBody>
          <a:bodyPr/>
          <a:lstStyle/>
          <a:p>
            <a:pPr marL="0" marR="0" algn="just">
              <a:lnSpc>
                <a:spcPct val="115000"/>
              </a:lnSpc>
              <a:spcBef>
                <a:spcPts val="0"/>
              </a:spcBef>
              <a:spcAft>
                <a:spcPts val="800"/>
              </a:spcAft>
            </a:pPr>
            <a:r>
              <a:rPr lang="en-US" sz="28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Halo Effect: </a:t>
            </a:r>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Generally, there is the presence of ‗a halo‘ effect which leads to a tendency to rate the same individual first, which once have stood first.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b="1"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Individual Differences: </a:t>
            </a:r>
            <a:r>
              <a:rPr lang="en-US" sz="2800" b="0" i="0" kern="100" dirty="0">
                <a:solidFill>
                  <a:srgbClr val="000000"/>
                </a:solidFill>
                <a:effectLst/>
                <a:latin typeface="Times New Roman" panose="02020603050405020304" pitchFamily="18" charset="0"/>
                <a:ea typeface="Aptos" panose="020B0004020202020204" pitchFamily="34" charset="0"/>
                <a:cs typeface="Arial" panose="020B0604020202020204" pitchFamily="34" charset="0"/>
              </a:rPr>
              <a:t>Some people are more distinct while some are very liberal in assigning the factors, points or number to the employees. They are unable to maintain a fair distinction between two individuals. It also nullifies the utility of this system.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519530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147A6-723D-D5F3-64E6-8DE1DCB70C03}"/>
              </a:ext>
            </a:extLst>
          </p:cNvPr>
          <p:cNvSpPr>
            <a:spLocks noGrp="1"/>
          </p:cNvSpPr>
          <p:nvPr>
            <p:ph type="title"/>
          </p:nvPr>
        </p:nvSpPr>
        <p:spPr>
          <a:xfrm>
            <a:off x="132735" y="0"/>
            <a:ext cx="12059265" cy="973394"/>
          </a:xfrm>
        </p:spPr>
        <p:txBody>
          <a:bodyPr>
            <a:normAutofit/>
          </a:bodyPr>
          <a:lstStyle/>
          <a:p>
            <a:pPr algn="ctr"/>
            <a:r>
              <a:rPr lang="en-US" sz="28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272E586D-1973-E412-305F-D9653F895C59}"/>
              </a:ext>
            </a:extLst>
          </p:cNvPr>
          <p:cNvSpPr>
            <a:spLocks noGrp="1"/>
          </p:cNvSpPr>
          <p:nvPr>
            <p:ph idx="1"/>
          </p:nvPr>
        </p:nvSpPr>
        <p:spPr>
          <a:xfrm>
            <a:off x="0" y="530942"/>
            <a:ext cx="12192000" cy="6327057"/>
          </a:xfrm>
        </p:spPr>
        <p:txBody>
          <a:bodyPr>
            <a:normAutofit/>
          </a:bodyPr>
          <a:lstStyle/>
          <a:p>
            <a:pPr marL="0" marR="0" algn="just">
              <a:lnSpc>
                <a:spcPct val="107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Handbook of HR Management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practice,Armstrong</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M,Kogan,London,10</a:t>
            </a:r>
            <a:r>
              <a:rPr lang="en-US" sz="2800" kern="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Edition, 2008</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Human Resource Contemporary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Perspective,Beard</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Well Ian &amp;</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Hlen,Prentice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Hall London ,2008</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Management,Legge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karen,Palgrave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Macmillan London,1995-Managing Human Resources,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Molaner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C,London,Routledge,1994</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kern="0" dirty="0">
                <a:solidFill>
                  <a:srgbClr val="000000"/>
                </a:solidFill>
                <a:effectLst/>
                <a:latin typeface="Times New Roman" panose="02020603050405020304" pitchFamily="18" charset="0"/>
                <a:ea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rPr>
              <a:t>Mangemngent,Chandra,M,Chadalawada</a:t>
            </a:r>
            <a:r>
              <a:rPr lang="en-US" sz="2800" kern="0" dirty="0">
                <a:solidFill>
                  <a:srgbClr val="000000"/>
                </a:solidFill>
                <a:effectLst/>
                <a:latin typeface="Times New Roman" panose="02020603050405020304" pitchFamily="18" charset="0"/>
                <a:ea typeface="Times New Roman" panose="02020603050405020304" pitchFamily="18" charset="0"/>
              </a:rPr>
              <a:t> Engineering College,2018-2019- </a:t>
            </a:r>
            <a:endParaRPr lang="en-US" sz="2800" dirty="0"/>
          </a:p>
        </p:txBody>
      </p:sp>
    </p:spTree>
    <p:extLst>
      <p:ext uri="{BB962C8B-B14F-4D97-AF65-F5344CB8AC3E}">
        <p14:creationId xmlns:p14="http://schemas.microsoft.com/office/powerpoint/2010/main" val="4182860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E1F5E-D565-50BF-C5FA-4C9692AB5644}"/>
              </a:ext>
            </a:extLst>
          </p:cNvPr>
          <p:cNvSpPr>
            <a:spLocks noGrp="1"/>
          </p:cNvSpPr>
          <p:nvPr>
            <p:ph type="title"/>
          </p:nvPr>
        </p:nvSpPr>
        <p:spPr>
          <a:xfrm>
            <a:off x="0" y="0"/>
            <a:ext cx="12192000" cy="1091381"/>
          </a:xfrm>
        </p:spPr>
        <p:txBody>
          <a:bodyPr>
            <a:normAutofit/>
          </a:bodyPr>
          <a:lstStyle/>
          <a:p>
            <a:pPr algn="ctr"/>
            <a:r>
              <a:rPr lang="en-US" sz="28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FB98EB5B-7960-3ADE-B22D-1089202AA5E3}"/>
              </a:ext>
            </a:extLst>
          </p:cNvPr>
          <p:cNvSpPr>
            <a:spLocks noGrp="1"/>
          </p:cNvSpPr>
          <p:nvPr>
            <p:ph idx="1"/>
          </p:nvPr>
        </p:nvSpPr>
        <p:spPr>
          <a:xfrm>
            <a:off x="0" y="501446"/>
            <a:ext cx="12192000" cy="6356554"/>
          </a:xfrm>
        </p:spPr>
        <p:txBody>
          <a:bodyPr/>
          <a:lstStyle/>
          <a:p>
            <a:pPr marL="0" marR="0" algn="just">
              <a:lnSpc>
                <a:spcPct val="107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Introduction to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HRM,Stredwick,J,British</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Cataloguing in Publication Data,2005</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Management,Guru</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Jambheshwar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University,Hisar-125001</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Management,Smt.Shyamala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etl,Calicut</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University,Computer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Section,SDE,2014</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and Personnel Management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Aswathapa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McGraw-Hill Publishing Company Ltd., New Delhi,2008</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Biswajeet</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Pattanayak</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Prentice Hall of India Pvt. Ltd., New Delhi,2001</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999688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E3CFB-3177-B3B2-9741-9F5BA9C87ED3}"/>
              </a:ext>
            </a:extLst>
          </p:cNvPr>
          <p:cNvSpPr>
            <a:spLocks noGrp="1"/>
          </p:cNvSpPr>
          <p:nvPr>
            <p:ph type="title"/>
          </p:nvPr>
        </p:nvSpPr>
        <p:spPr>
          <a:xfrm>
            <a:off x="0" y="0"/>
            <a:ext cx="12192000" cy="1061884"/>
          </a:xfrm>
        </p:spPr>
        <p:txBody>
          <a:bodyPr>
            <a:normAutofit/>
          </a:bodyPr>
          <a:lstStyle/>
          <a:p>
            <a:pPr algn="ctr"/>
            <a:r>
              <a:rPr lang="en-US" sz="28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E1B715E9-CA41-712E-ABA8-C45CB9CD014B}"/>
              </a:ext>
            </a:extLst>
          </p:cNvPr>
          <p:cNvSpPr>
            <a:spLocks noGrp="1"/>
          </p:cNvSpPr>
          <p:nvPr>
            <p:ph idx="1"/>
          </p:nvPr>
        </p:nvSpPr>
        <p:spPr>
          <a:xfrm>
            <a:off x="0" y="486697"/>
            <a:ext cx="12192000" cy="6371303"/>
          </a:xfrm>
        </p:spPr>
        <p:txBody>
          <a:bodyPr/>
          <a:lstStyle/>
          <a:p>
            <a:pPr marL="0" marR="0" algn="just">
              <a:lnSpc>
                <a:spcPct val="115000"/>
              </a:lnSpc>
              <a:spcBef>
                <a:spcPts val="0"/>
              </a:spcBef>
              <a:spcAft>
                <a:spcPts val="0"/>
              </a:spcAft>
            </a:pPr>
            <a:r>
              <a:rPr lang="en-US" sz="28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Lloyed</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L. Byers and Leslie W. Rue</a:t>
            </a:r>
            <a:r>
              <a:rPr lang="en-US" sz="28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(5th edition),The McGraw-Hill Companies, USA,1997.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Michael Armstrong (1999), </a:t>
            </a:r>
            <a:r>
              <a:rPr lang="en-US" sz="28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A Handbook of Human Resource Management Practice </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(7</a:t>
            </a:r>
            <a:r>
              <a:rPr lang="en-US" sz="2800" kern="0" baseline="3000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edition), Michael Armstrong, Kogan Page Limited, 120 </a:t>
            </a:r>
            <a:r>
              <a:rPr lang="en-US" sz="28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Pentonvelle</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Road, London,1999</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Mamoria</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C.B., </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Gankar</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S.V. “A Textbook of Human Resource Management”, Himalaya Publishing House, New Delhi,(20060</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8817922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F1237-AEBA-F1A9-8CBF-D5E9B57BC92D}"/>
              </a:ext>
            </a:extLst>
          </p:cNvPr>
          <p:cNvSpPr>
            <a:spLocks noGrp="1"/>
          </p:cNvSpPr>
          <p:nvPr>
            <p:ph type="title"/>
          </p:nvPr>
        </p:nvSpPr>
        <p:spPr>
          <a:xfrm>
            <a:off x="0" y="0"/>
            <a:ext cx="12192000" cy="816638"/>
          </a:xfrm>
        </p:spPr>
        <p:txBody>
          <a:bodyPr>
            <a:normAutofit/>
          </a:bodyPr>
          <a:lstStyle/>
          <a:p>
            <a:pPr algn="ctr"/>
            <a:r>
              <a:rPr lang="en-US" sz="28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94878F59-579F-92A9-4F80-D3666599CF4B}"/>
              </a:ext>
            </a:extLst>
          </p:cNvPr>
          <p:cNvSpPr>
            <a:spLocks noGrp="1"/>
          </p:cNvSpPr>
          <p:nvPr>
            <p:ph idx="1"/>
          </p:nvPr>
        </p:nvSpPr>
        <p:spPr>
          <a:xfrm>
            <a:off x="0" y="575187"/>
            <a:ext cx="12192000" cy="6282813"/>
          </a:xfrm>
        </p:spPr>
        <p:txBody>
          <a:bodyPr/>
          <a:lstStyle/>
          <a:p>
            <a:pPr marL="0" marR="0" algn="just">
              <a:lnSpc>
                <a:spcPct val="115000"/>
              </a:lnSpc>
              <a:spcBef>
                <a:spcPts val="0"/>
              </a:spcBef>
              <a:spcAft>
                <a:spcPts val="0"/>
              </a:spcAft>
            </a:pP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Dwivedi R.S., “Personnel Management in Indian Enterprises”, </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Galgotia</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Publising</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Company, New Delhi (1997)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Devid</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A. </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Decenzo</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Stephen P. Robbins, “Personnel/Human Resource Management”, Prentice Hall of India, New Delhi (2002)</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Prasad L.M., Human Resource Management,” Sultan Chand &amp; Sons, New Delhi (2005)</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Dessler</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Gary, “Personnel Management”, Prentice Hall International Editions, New Jersey (2001)</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6561018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EF85D-A02A-4C8B-8D6A-119DEE30D9F0}"/>
              </a:ext>
            </a:extLst>
          </p:cNvPr>
          <p:cNvSpPr>
            <a:spLocks noGrp="1"/>
          </p:cNvSpPr>
          <p:nvPr>
            <p:ph type="title"/>
          </p:nvPr>
        </p:nvSpPr>
        <p:spPr>
          <a:xfrm>
            <a:off x="0" y="0"/>
            <a:ext cx="12192000" cy="816638"/>
          </a:xfrm>
        </p:spPr>
        <p:txBody>
          <a:bodyPr>
            <a:normAutofit/>
          </a:bodyPr>
          <a:lstStyle/>
          <a:p>
            <a:pPr algn="ctr"/>
            <a:r>
              <a:rPr lang="en-US" sz="2800" dirty="0">
                <a:latin typeface="Times New Roman" panose="02020603050405020304" pitchFamily="18" charset="0"/>
                <a:cs typeface="Times New Roman" panose="02020603050405020304" pitchFamily="18" charset="0"/>
              </a:rPr>
              <a:t>References</a:t>
            </a:r>
            <a:endParaRPr lang="en-US" sz="2800" dirty="0"/>
          </a:p>
        </p:txBody>
      </p:sp>
      <p:sp>
        <p:nvSpPr>
          <p:cNvPr id="3" name="Content Placeholder 2">
            <a:extLst>
              <a:ext uri="{FF2B5EF4-FFF2-40B4-BE49-F238E27FC236}">
                <a16:creationId xmlns:a16="http://schemas.microsoft.com/office/drawing/2014/main" id="{769B7387-A89B-0240-3F5C-DE311365D2F9}"/>
              </a:ext>
            </a:extLst>
          </p:cNvPr>
          <p:cNvSpPr>
            <a:spLocks noGrp="1"/>
          </p:cNvSpPr>
          <p:nvPr>
            <p:ph idx="1"/>
          </p:nvPr>
        </p:nvSpPr>
        <p:spPr>
          <a:xfrm>
            <a:off x="0" y="560439"/>
            <a:ext cx="12192000" cy="6297561"/>
          </a:xfrm>
        </p:spPr>
        <p:txBody>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Carrell Michael R., Elbert Norbert F., Hatfield Robert D., “Human Resource Management, Prentice Hall, Englewood Cliffs, New Jersey,(1999)</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Mamoria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C.B., Rao, VSP,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Personnal</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Management (Text and cases),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Himalays</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Publishing, Mumbai( 2012)</a:t>
            </a:r>
          </a:p>
          <a:p>
            <a:pPr marL="0" marR="0" algn="just">
              <a:lnSpc>
                <a:spcPct val="115000"/>
              </a:lnSpc>
              <a:spcBef>
                <a:spcPts val="0"/>
              </a:spcBef>
              <a:spcAft>
                <a:spcPts val="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Yan Krukau,2021,. </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hlinkClick r:id="rId2"/>
              </a:rPr>
              <a:t>https://www.pexels.com/photo/a-team-brainstorming-and-having-a-meeting-7793645/</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Yan Krukau,2021. https://www.pexels.com/photo/a-businessman-collaborating-with-his-employees-7793643/</a:t>
            </a:r>
          </a:p>
          <a:p>
            <a:pPr marL="457200" marR="0" algn="just">
              <a:lnSpc>
                <a:spcPct val="107000"/>
              </a:lnSpc>
              <a:spcBef>
                <a:spcPts val="0"/>
              </a:spcBef>
              <a:spcAft>
                <a:spcPts val="0"/>
              </a:spcAft>
            </a:pPr>
            <a:r>
              <a:rPr lang="en-US" sz="2800" kern="0" dirty="0">
                <a:effectLst/>
                <a:latin typeface="Times New Roman" panose="02020603050405020304" pitchFamily="18" charset="0"/>
                <a:ea typeface="Aptos" panose="020B0004020202020204" pitchFamily="34" charset="0"/>
                <a:cs typeface="Times New Roman" panose="02020603050405020304" pitchFamily="18" charset="0"/>
              </a:rPr>
              <a:t> </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4447264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C2625-95D3-8129-09E4-959533481127}"/>
              </a:ext>
            </a:extLst>
          </p:cNvPr>
          <p:cNvSpPr>
            <a:spLocks noGrp="1"/>
          </p:cNvSpPr>
          <p:nvPr>
            <p:ph type="title"/>
          </p:nvPr>
        </p:nvSpPr>
        <p:spPr>
          <a:xfrm>
            <a:off x="0" y="0"/>
            <a:ext cx="12192000" cy="816638"/>
          </a:xfrm>
        </p:spPr>
        <p:txBody>
          <a:bodyPr>
            <a:normAutofit/>
          </a:bodyPr>
          <a:lstStyle/>
          <a:p>
            <a:pPr algn="ctr"/>
            <a:r>
              <a:rPr lang="en-US" sz="28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363097D3-5FB6-DDC6-BE62-1BADFCEE9ED2}"/>
              </a:ext>
            </a:extLst>
          </p:cNvPr>
          <p:cNvSpPr>
            <a:spLocks noGrp="1"/>
          </p:cNvSpPr>
          <p:nvPr>
            <p:ph idx="1"/>
          </p:nvPr>
        </p:nvSpPr>
        <p:spPr>
          <a:xfrm>
            <a:off x="0" y="634181"/>
            <a:ext cx="12192000" cy="6223819"/>
          </a:xfrm>
        </p:spPr>
        <p:txBody>
          <a:bodyPr>
            <a:normAutofit/>
          </a:bodyPr>
          <a:lstStyle/>
          <a:p>
            <a:pPr algn="just"/>
            <a:r>
              <a:rPr lang="en-US" sz="2800" dirty="0">
                <a:latin typeface="Times New Roman" panose="02020603050405020304" pitchFamily="18" charset="0"/>
                <a:cs typeface="Times New Roman" panose="02020603050405020304" pitchFamily="18" charset="0"/>
              </a:rPr>
              <a:t>Yan Krukau,2021. </a:t>
            </a:r>
            <a:r>
              <a:rPr lang="en-US" sz="2800" dirty="0">
                <a:latin typeface="Times New Roman" panose="02020603050405020304" pitchFamily="18" charset="0"/>
                <a:cs typeface="Times New Roman" panose="02020603050405020304" pitchFamily="18" charset="0"/>
                <a:hlinkClick r:id="rId2"/>
              </a:rPr>
              <a:t>https://www.pexels.com/photo/people-having-conflict-while-working-7640830/</a:t>
            </a:r>
            <a:endParaRPr lang="en-US" sz="2800" dirty="0">
              <a:latin typeface="Times New Roman" panose="02020603050405020304" pitchFamily="18" charset="0"/>
              <a:cs typeface="Times New Roman" panose="02020603050405020304" pitchFamily="18" charset="0"/>
            </a:endParaRPr>
          </a:p>
          <a:p>
            <a:pPr algn="just"/>
            <a:r>
              <a:rPr lang="en-US" sz="2800" dirty="0">
                <a:latin typeface="Times New Roman" panose="02020603050405020304" pitchFamily="18" charset="0"/>
                <a:cs typeface="Times New Roman" panose="02020603050405020304" pitchFamily="18" charset="0"/>
              </a:rPr>
              <a:t>Yan Krukau,2021.https://www.pexels.com/photo/man-in-white-dress-shirt-covering-his-face-7640484/</a:t>
            </a:r>
          </a:p>
          <a:p>
            <a:pPr algn="just"/>
            <a:r>
              <a:rPr lang="en-US" sz="2800" dirty="0">
                <a:latin typeface="Times New Roman" panose="02020603050405020304" pitchFamily="18" charset="0"/>
                <a:cs typeface="Times New Roman" panose="02020603050405020304" pitchFamily="18" charset="0"/>
              </a:rPr>
              <a:t>RF Studio ,2020. https://www.pexels.com/photo/women-at-the-meeting-3810753/</a:t>
            </a:r>
          </a:p>
        </p:txBody>
      </p:sp>
    </p:spTree>
    <p:extLst>
      <p:ext uri="{BB962C8B-B14F-4D97-AF65-F5344CB8AC3E}">
        <p14:creationId xmlns:p14="http://schemas.microsoft.com/office/powerpoint/2010/main" val="213488271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148</TotalTime>
  <Words>3208</Words>
  <Application>Microsoft Office PowerPoint</Application>
  <PresentationFormat>Widescreen</PresentationFormat>
  <Paragraphs>147</Paragraphs>
  <Slides>38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Aptos</vt:lpstr>
      <vt:lpstr>Arial</vt:lpstr>
      <vt:lpstr>Times New Roman</vt:lpstr>
      <vt:lpstr>TimesNewRomanPSMT</vt:lpstr>
      <vt:lpstr>Trebuchet MS</vt:lpstr>
      <vt:lpstr>Wingdings 3</vt:lpstr>
      <vt:lpstr>Facet</vt:lpstr>
      <vt:lpstr>COURSE:  PRINCIPLES OF HUMAN RESOURCE MANAGEMENT  </vt:lpstr>
      <vt:lpstr>PERFROMANCE APPRAISAL </vt:lpstr>
      <vt:lpstr>PERFROMANCE APPRAISAL</vt:lpstr>
      <vt:lpstr>PERFROMANCE APPRAISAL</vt:lpstr>
      <vt:lpstr>PERFROMANCE APPRAISAL</vt:lpstr>
      <vt:lpstr>Characteristics of Performance Appraisal  </vt:lpstr>
      <vt:lpstr>Characteristics of Performance Appraisal</vt:lpstr>
      <vt:lpstr>Purpose of performance appraisal.  </vt:lpstr>
      <vt:lpstr>Purpose of performance appraisal  </vt:lpstr>
      <vt:lpstr>Purpose of performance appraisal</vt:lpstr>
      <vt:lpstr>Uses of performance appraisal </vt:lpstr>
      <vt:lpstr>Uses of performance appraisal </vt:lpstr>
      <vt:lpstr>Uses of performance appraisal</vt:lpstr>
      <vt:lpstr>Essentials of an Effective Performance Appraisal System </vt:lpstr>
      <vt:lpstr>Essentials of an Effective Performance Appraisal System</vt:lpstr>
      <vt:lpstr>Essentials of an Effective Performance Appraisal System</vt:lpstr>
      <vt:lpstr>Essentials of an Effective Performance Appraisal System</vt:lpstr>
      <vt:lpstr>Steps in Appraising Performance </vt:lpstr>
      <vt:lpstr>Steps in Appraising Performance</vt:lpstr>
      <vt:lpstr>METHODS OF PERFORMANCE APPRAISAL  </vt:lpstr>
      <vt:lpstr>Traditional Methods of Performance Appraisal  </vt:lpstr>
      <vt:lpstr>Traditional Methods of Performance Appraisal</vt:lpstr>
      <vt:lpstr>Modern Methods Of Appraisal  </vt:lpstr>
      <vt:lpstr>Modern Methods Of Appraisal</vt:lpstr>
      <vt:lpstr>Modern Methods of Appraisal</vt:lpstr>
      <vt:lpstr>Modern Methods of Appraisal</vt:lpstr>
      <vt:lpstr>Limitations of Performance Appraisal  </vt:lpstr>
      <vt:lpstr>Limitations of Performance Appraisal  </vt:lpstr>
      <vt:lpstr>Limitations of Performance Appraisal  </vt:lpstr>
      <vt:lpstr>Limitations of Performance Appraisal</vt:lpstr>
      <vt:lpstr>Limitations of Performance Appraisal</vt:lpstr>
      <vt:lpstr>Limitations of Performance Appraisal</vt:lpstr>
      <vt:lpstr>References</vt:lpstr>
      <vt:lpstr>References</vt:lpstr>
      <vt:lpstr>References</vt:lpstr>
      <vt:lpstr>References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PRINCIPLES OF HUMAN RESOURCE MANAGEMENT  </dc:title>
  <dc:creator>Dr. Lucy K. Kirima</dc:creator>
  <cp:lastModifiedBy>Dr. Lucy K. Kirima</cp:lastModifiedBy>
  <cp:revision>51</cp:revision>
  <dcterms:created xsi:type="dcterms:W3CDTF">2024-05-11T06:32:58Z</dcterms:created>
  <dcterms:modified xsi:type="dcterms:W3CDTF">2024-05-11T11:46:47Z</dcterms:modified>
</cp:coreProperties>
</file>