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1" r:id="rId5"/>
    <p:sldId id="262" r:id="rId6"/>
    <p:sldId id="263" r:id="rId7"/>
    <p:sldId id="260" r:id="rId8"/>
    <p:sldId id="264" r:id="rId9"/>
    <p:sldId id="265" r:id="rId10"/>
    <p:sldId id="266" r:id="rId11"/>
    <p:sldId id="267" r:id="rId12"/>
    <p:sldId id="271" r:id="rId13"/>
    <p:sldId id="272" r:id="rId14"/>
    <p:sldId id="270" r:id="rId15"/>
    <p:sldId id="273" r:id="rId16"/>
    <p:sldId id="274" r:id="rId17"/>
    <p:sldId id="275" r:id="rId18"/>
    <p:sldId id="276" r:id="rId19"/>
    <p:sldId id="277" r:id="rId20"/>
    <p:sldId id="278" r:id="rId21"/>
    <p:sldId id="279" r:id="rId22"/>
    <p:sldId id="280" r:id="rId23"/>
    <p:sldId id="281" r:id="rId24"/>
    <p:sldId id="282" r:id="rId25"/>
    <p:sldId id="283" r:id="rId26"/>
    <p:sldId id="285" r:id="rId27"/>
    <p:sldId id="286" r:id="rId28"/>
    <p:sldId id="287" r:id="rId29"/>
    <p:sldId id="284" r:id="rId30"/>
    <p:sldId id="288" r:id="rId31"/>
    <p:sldId id="289" r:id="rId32"/>
    <p:sldId id="290" r:id="rId33"/>
    <p:sldId id="291" r:id="rId34"/>
    <p:sldId id="292" r:id="rId35"/>
    <p:sldId id="293" r:id="rId36"/>
    <p:sldId id="294"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p:scale>
          <a:sx n="65" d="100"/>
          <a:sy n="65" d="100"/>
        </p:scale>
        <p:origin x="9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5/11/2024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5/11/2024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pexels.com/photo/people-protesting-with-handmade-sign-4646777/" TargetMode="External"/><Relationship Id="rId2" Type="http://schemas.openxmlformats.org/officeDocument/2006/relationships/hyperlink" Target="https://www.pexels.com/photo/smiling-owner-taming-collie-jumping-over-floor-7210688/" TargetMode="External"/><Relationship Id="rId1" Type="http://schemas.openxmlformats.org/officeDocument/2006/relationships/slideLayout" Target="../slideLayouts/slideLayout2.xml"/><Relationship Id="rId4" Type="http://schemas.openxmlformats.org/officeDocument/2006/relationships/hyperlink" Target="https://www.pexels.com/photo/thoughtful-man-clapping-on-street-during-demonstration-5144484/" TargetMode="External"/></Relationships>
</file>

<file path=ppt/slides/_rels/slide36.xml.rels><?xml version="1.0" encoding="UTF-8" standalone="yes"?>
<Relationships xmlns="http://schemas.openxmlformats.org/package/2006/relationships"><Relationship Id="rId2" Type="http://schemas.openxmlformats.org/officeDocument/2006/relationships/hyperlink" Target="https://www.pexels.com/photo/happy-women-by-a-conference-room-table-817121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37155-B78C-13BD-A52B-2957E97E228A}"/>
              </a:ext>
            </a:extLst>
          </p:cNvPr>
          <p:cNvSpPr>
            <a:spLocks noGrp="1"/>
          </p:cNvSpPr>
          <p:nvPr>
            <p:ph type="title"/>
          </p:nvPr>
        </p:nvSpPr>
        <p:spPr>
          <a:xfrm>
            <a:off x="0" y="0"/>
            <a:ext cx="12192000" cy="816638"/>
          </a:xfrm>
        </p:spPr>
        <p:txBody>
          <a:bodyPr>
            <a:normAutofit fontScale="90000"/>
          </a:bodyPr>
          <a:lstStyle/>
          <a:p>
            <a:pPr algn="ctr"/>
            <a:r>
              <a:rPr lang="en-US" sz="31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02DE0F9C-87C0-75AD-E572-613DB3FBD1D0}"/>
              </a:ext>
            </a:extLst>
          </p:cNvPr>
          <p:cNvSpPr>
            <a:spLocks noGrp="1"/>
          </p:cNvSpPr>
          <p:nvPr>
            <p:ph idx="1"/>
          </p:nvPr>
        </p:nvSpPr>
        <p:spPr>
          <a:xfrm>
            <a:off x="0" y="619432"/>
            <a:ext cx="12192000" cy="6238567"/>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12: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Examine importance of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Discuss factors affecting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Discuss the concept of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77848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61CC2-BAE3-7ADB-FBD5-B3C4C9144EF0}"/>
              </a:ext>
            </a:extLst>
          </p:cNvPr>
          <p:cNvSpPr>
            <a:spLocks noGrp="1"/>
          </p:cNvSpPr>
          <p:nvPr>
            <p:ph type="title"/>
          </p:nvPr>
        </p:nvSpPr>
        <p:spPr>
          <a:xfrm>
            <a:off x="0" y="1"/>
            <a:ext cx="12174518" cy="816638"/>
          </a:xfrm>
        </p:spPr>
        <p:txBody>
          <a:bodyPr>
            <a:normAutofit/>
          </a:bodyPr>
          <a:lstStyle/>
          <a:p>
            <a:pPr algn="ctr"/>
            <a:r>
              <a:rPr lang="en-US" sz="2800" b="1" dirty="0">
                <a:effectLst/>
                <a:latin typeface="Times New Roman" panose="02020603050405020304" pitchFamily="18" charset="0"/>
                <a:ea typeface="Aptos" panose="020B0004020202020204" pitchFamily="34" charset="0"/>
              </a:rPr>
              <a:t>INDUSTRIAL RELATIONS</a:t>
            </a:r>
            <a:endParaRPr lang="en-US" sz="2800" dirty="0"/>
          </a:p>
        </p:txBody>
      </p:sp>
      <p:sp>
        <p:nvSpPr>
          <p:cNvPr id="3" name="Content Placeholder 2">
            <a:extLst>
              <a:ext uri="{FF2B5EF4-FFF2-40B4-BE49-F238E27FC236}">
                <a16:creationId xmlns:a16="http://schemas.microsoft.com/office/drawing/2014/main" id="{C72F6F71-FC74-DE4F-50E1-3E1FA1BE4C9E}"/>
              </a:ext>
            </a:extLst>
          </p:cNvPr>
          <p:cNvSpPr>
            <a:spLocks noGrp="1"/>
          </p:cNvSpPr>
          <p:nvPr>
            <p:ph idx="1"/>
          </p:nvPr>
        </p:nvSpPr>
        <p:spPr>
          <a:xfrm>
            <a:off x="0" y="816639"/>
            <a:ext cx="12174518" cy="6041360"/>
          </a:xfrm>
        </p:spPr>
        <p:txBody>
          <a:bodyPr/>
          <a:lstStyle/>
          <a:p>
            <a:pPr algn="just"/>
            <a:r>
              <a:rPr lang="en-US" sz="2800" dirty="0">
                <a:effectLst/>
                <a:latin typeface="Times New Roman" panose="02020603050405020304" pitchFamily="18" charset="0"/>
                <a:ea typeface="Aptos" panose="020B0004020202020204" pitchFamily="34" charset="0"/>
              </a:rPr>
              <a:t>The term “Industrial Relation” refers to all types of relationship between all the parties concerned with industry</a:t>
            </a:r>
          </a:p>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According to Dale in his book Personnel Management and Industrial Relation, defines Industrial relations as relationship between management and employees or among employee and their organization that arise out of employment.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C,B. Kumar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"Industrial relations are broadly concerned with bargaining between employees and trade unions on wages and other terms of employment. The day to-day relations within a plant also constitute one of the important elements and impinge on the broader aspects of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56764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7CA8C-40C6-5433-2A18-BCDC5EA00A27}"/>
              </a:ext>
            </a:extLst>
          </p:cNvPr>
          <p:cNvSpPr>
            <a:spLocks noGrp="1"/>
          </p:cNvSpPr>
          <p:nvPr>
            <p:ph type="title"/>
          </p:nvPr>
        </p:nvSpPr>
        <p:spPr>
          <a:xfrm>
            <a:off x="0" y="0"/>
            <a:ext cx="12049432" cy="816638"/>
          </a:xfrm>
        </p:spPr>
        <p:txBody>
          <a:bodyPr>
            <a:normAutofit/>
          </a:bodyPr>
          <a:lstStyle/>
          <a:p>
            <a:r>
              <a:rPr lang="en-US" sz="2800" b="1" dirty="0">
                <a:effectLst/>
                <a:latin typeface="Times New Roman" panose="02020603050405020304" pitchFamily="18" charset="0"/>
                <a:ea typeface="Aptos" panose="020B0004020202020204" pitchFamily="34" charset="0"/>
              </a:rPr>
              <a:t>INDUSTRIAL RELATIONS</a:t>
            </a:r>
            <a:endParaRPr lang="en-US" sz="2800" dirty="0"/>
          </a:p>
        </p:txBody>
      </p:sp>
      <p:sp>
        <p:nvSpPr>
          <p:cNvPr id="3" name="Content Placeholder 2">
            <a:extLst>
              <a:ext uri="{FF2B5EF4-FFF2-40B4-BE49-F238E27FC236}">
                <a16:creationId xmlns:a16="http://schemas.microsoft.com/office/drawing/2014/main" id="{B7120BDD-98E4-8066-D49C-1B64F7BCBEF7}"/>
              </a:ext>
            </a:extLst>
          </p:cNvPr>
          <p:cNvSpPr>
            <a:spLocks noGrp="1"/>
          </p:cNvSpPr>
          <p:nvPr>
            <p:ph sz="half" idx="1"/>
          </p:nvPr>
        </p:nvSpPr>
        <p:spPr>
          <a:xfrm>
            <a:off x="0" y="816638"/>
            <a:ext cx="8760542" cy="6041362"/>
          </a:xfrm>
        </p:spPr>
        <p:txBody>
          <a:bodyPr>
            <a:normAutofit/>
          </a:bodyPr>
          <a:lstStyle/>
          <a:p>
            <a:r>
              <a:rPr lang="en-US" sz="2800" dirty="0">
                <a:effectLst/>
                <a:latin typeface="Times New Roman" panose="02020603050405020304" pitchFamily="18" charset="0"/>
                <a:ea typeface="Aptos" panose="020B0004020202020204" pitchFamily="34" charset="0"/>
              </a:rPr>
              <a:t>Industrial Relation” includes the whole gamut of matters that arise due to the continuing relationship between the employers and the workers</a:t>
            </a:r>
          </a:p>
          <a:p>
            <a:r>
              <a:rPr lang="en-US" sz="2800" dirty="0">
                <a:latin typeface="Times New Roman" panose="02020603050405020304" pitchFamily="18" charset="0"/>
                <a:ea typeface="Aptos" panose="020B0004020202020204" pitchFamily="34" charset="0"/>
              </a:rPr>
              <a:t>Scope: </a:t>
            </a:r>
            <a:endParaRPr lang="en-US" sz="2800" dirty="0">
              <a:effectLst/>
              <a:latin typeface="Times New Roman" panose="02020603050405020304" pitchFamily="18" charset="0"/>
              <a:ea typeface="Aptos" panose="020B0004020202020204" pitchFamily="34"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Relations between mangers and individual workers.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collective relations between employers and labor (trade) union.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Group of People Looking at a Computer Monitor Stock Photo">
            <a:extLst>
              <a:ext uri="{FF2B5EF4-FFF2-40B4-BE49-F238E27FC236}">
                <a16:creationId xmlns:a16="http://schemas.microsoft.com/office/drawing/2014/main" id="{FD990F70-6230-BC2A-8876-B0D1EC2B909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760542" y="1"/>
            <a:ext cx="3431457"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38059F4-C8F3-2BEA-7C35-38F3B7053F74}"/>
              </a:ext>
            </a:extLst>
          </p:cNvPr>
          <p:cNvSpPr txBox="1"/>
          <p:nvPr/>
        </p:nvSpPr>
        <p:spPr>
          <a:xfrm>
            <a:off x="8760542" y="3672348"/>
            <a:ext cx="3431458" cy="430887"/>
          </a:xfrm>
          <a:prstGeom prst="rect">
            <a:avLst/>
          </a:prstGeom>
          <a:noFill/>
        </p:spPr>
        <p:txBody>
          <a:bodyPr wrap="square" rtlCol="0">
            <a:spAutoFit/>
          </a:bodyPr>
          <a:lstStyle/>
          <a:p>
            <a:r>
              <a:rPr lang="en-US" sz="1100" dirty="0"/>
              <a:t>https://www.pexels.com/photo/group-of-people-looking-at-a-computer-monitor-8872678/</a:t>
            </a:r>
          </a:p>
        </p:txBody>
      </p:sp>
    </p:spTree>
    <p:extLst>
      <p:ext uri="{BB962C8B-B14F-4D97-AF65-F5344CB8AC3E}">
        <p14:creationId xmlns:p14="http://schemas.microsoft.com/office/powerpoint/2010/main" val="2279575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2CBFA-99A6-1ABA-D02E-C7449FB10B9C}"/>
              </a:ext>
            </a:extLst>
          </p:cNvPr>
          <p:cNvSpPr>
            <a:spLocks noGrp="1"/>
          </p:cNvSpPr>
          <p:nvPr>
            <p:ph type="title"/>
          </p:nvPr>
        </p:nvSpPr>
        <p:spPr>
          <a:xfrm>
            <a:off x="0" y="0"/>
            <a:ext cx="12192000" cy="816638"/>
          </a:xfrm>
        </p:spPr>
        <p:txBody>
          <a:bodyPr>
            <a:normAutofit/>
          </a:bodyPr>
          <a:lstStyle/>
          <a:p>
            <a:pPr algn="ctr"/>
            <a:r>
              <a:rPr lang="en-US" sz="2800" dirty="0"/>
              <a:t>Key Notes from definition</a:t>
            </a:r>
          </a:p>
        </p:txBody>
      </p:sp>
      <p:sp>
        <p:nvSpPr>
          <p:cNvPr id="3" name="Content Placeholder 2">
            <a:extLst>
              <a:ext uri="{FF2B5EF4-FFF2-40B4-BE49-F238E27FC236}">
                <a16:creationId xmlns:a16="http://schemas.microsoft.com/office/drawing/2014/main" id="{3EF81A0A-98CB-B9B8-0EAC-53919D20D915}"/>
              </a:ext>
            </a:extLst>
          </p:cNvPr>
          <p:cNvSpPr>
            <a:spLocks noGrp="1"/>
          </p:cNvSpPr>
          <p:nvPr>
            <p:ph idx="1"/>
          </p:nvPr>
        </p:nvSpPr>
        <p:spPr>
          <a:xfrm>
            <a:off x="0" y="816638"/>
            <a:ext cx="12192000" cy="6041361"/>
          </a:xfrm>
        </p:spPr>
        <p:txBody>
          <a:bodyPr/>
          <a:lstStyle/>
          <a:p>
            <a:pPr marL="342900" marR="0" lvl="0" indent="-342900" algn="just">
              <a:lnSpc>
                <a:spcPct val="115000"/>
              </a:lnSpc>
              <a:spcBef>
                <a:spcPts val="0"/>
              </a:spcBef>
              <a:spcAft>
                <a:spcPts val="0"/>
              </a:spcAft>
              <a:buFont typeface="+mj-lt"/>
              <a:buAutoNum type="romanLcPeriod"/>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Industrial relations are the relations which are the outcome of the "employment relationship" in an industrial enterprise. Without the existence of the two parties, the employer and the workmen, this relationship cannot exist. It is the industry which provides the setting for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romanLcPeriod"/>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relationship lays emphasis on the need for accommodation by which the parties involved develop skills and methods of adjusting to, and co-operating with, each other.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83882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7AC9F-6BA5-51B4-10ED-092CC85EFC46}"/>
              </a:ext>
            </a:extLst>
          </p:cNvPr>
          <p:cNvSpPr>
            <a:spLocks noGrp="1"/>
          </p:cNvSpPr>
          <p:nvPr>
            <p:ph type="title"/>
          </p:nvPr>
        </p:nvSpPr>
        <p:spPr>
          <a:xfrm>
            <a:off x="0" y="0"/>
            <a:ext cx="12192000" cy="1224116"/>
          </a:xfrm>
        </p:spPr>
        <p:txBody>
          <a:bodyPr/>
          <a:lstStyle/>
          <a:p>
            <a:pPr algn="ctr"/>
            <a:r>
              <a:rPr lang="en-US" sz="3600" dirty="0"/>
              <a:t>Key Notes from definition</a:t>
            </a:r>
            <a:endParaRPr lang="en-US" dirty="0"/>
          </a:p>
        </p:txBody>
      </p:sp>
      <p:sp>
        <p:nvSpPr>
          <p:cNvPr id="3" name="Content Placeholder 2">
            <a:extLst>
              <a:ext uri="{FF2B5EF4-FFF2-40B4-BE49-F238E27FC236}">
                <a16:creationId xmlns:a16="http://schemas.microsoft.com/office/drawing/2014/main" id="{E462A6EF-74AE-F1E3-A336-6B927D4F3183}"/>
              </a:ext>
            </a:extLst>
          </p:cNvPr>
          <p:cNvSpPr>
            <a:spLocks noGrp="1"/>
          </p:cNvSpPr>
          <p:nvPr>
            <p:ph idx="1"/>
          </p:nvPr>
        </p:nvSpPr>
        <p:spPr>
          <a:xfrm>
            <a:off x="0" y="575188"/>
            <a:ext cx="12192000" cy="6282812"/>
          </a:xfrm>
        </p:spPr>
        <p:txBody>
          <a:bodyPr/>
          <a:lstStyle/>
          <a:p>
            <a:pPr marL="342900" marR="0" lvl="0" indent="-342900" algn="just">
              <a:lnSpc>
                <a:spcPct val="115000"/>
              </a:lnSpc>
              <a:spcBef>
                <a:spcPts val="0"/>
              </a:spcBef>
              <a:spcAft>
                <a:spcPts val="0"/>
              </a:spcAft>
              <a:buFont typeface="+mj-lt"/>
              <a:buAutoNum type="romanLcPeriod"/>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Every industrial relations system creates a complex of rules and regulations to govern the work place and the work community with the main purpose of achieving and maintaining harmonious relations between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management by solving their problems through collective bargaining.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romanLcPeriod"/>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government/state evolves influences and shapes industrial relations with the help of laws, rules, agreements, awards of courts, and emphasis on usages, customs, traditions, as well as the implementation of its policies, and interference through executive and judicial machinery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64617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1FFE5-ABD1-6896-2CFC-68D72383BD36}"/>
              </a:ext>
            </a:extLst>
          </p:cNvPr>
          <p:cNvSpPr>
            <a:spLocks noGrp="1"/>
          </p:cNvSpPr>
          <p:nvPr>
            <p:ph type="title"/>
          </p:nvPr>
        </p:nvSpPr>
        <p:spPr>
          <a:xfrm>
            <a:off x="0" y="1"/>
            <a:ext cx="12192000" cy="816638"/>
          </a:xfrm>
        </p:spPr>
        <p:txBody>
          <a:bodyPr>
            <a:normAutofit/>
          </a:bodyPr>
          <a:lstStyle/>
          <a:p>
            <a:r>
              <a:rPr lang="en-US" sz="2800" dirty="0"/>
              <a:t>Key Notes from definition</a:t>
            </a:r>
          </a:p>
        </p:txBody>
      </p:sp>
      <p:sp>
        <p:nvSpPr>
          <p:cNvPr id="3" name="Content Placeholder 2">
            <a:extLst>
              <a:ext uri="{FF2B5EF4-FFF2-40B4-BE49-F238E27FC236}">
                <a16:creationId xmlns:a16="http://schemas.microsoft.com/office/drawing/2014/main" id="{2E63C810-3D6E-2073-D01E-1D6F381979B0}"/>
              </a:ext>
            </a:extLst>
          </p:cNvPr>
          <p:cNvSpPr>
            <a:spLocks noGrp="1"/>
          </p:cNvSpPr>
          <p:nvPr>
            <p:ph sz="half" idx="1"/>
          </p:nvPr>
        </p:nvSpPr>
        <p:spPr>
          <a:xfrm>
            <a:off x="117987" y="816639"/>
            <a:ext cx="8229599" cy="5908626"/>
          </a:xfrm>
        </p:spPr>
        <p:txBody>
          <a:bodyPr/>
          <a:lstStyle/>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“Industrial Relation” includes the whole gamut of matters that arise due to the continuing relationship between the employers and the workers. Its scope includes three rarely distinct areas: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Relations between managers and individual workers.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collective relations between employers and labor (trade) union.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Female teaching active purebred dog jumping above floor while looking at each other against shelter Stock Photo">
            <a:extLst>
              <a:ext uri="{FF2B5EF4-FFF2-40B4-BE49-F238E27FC236}">
                <a16:creationId xmlns:a16="http://schemas.microsoft.com/office/drawing/2014/main" id="{CF8D39AF-7DAF-143A-0C7A-D8C4AE98E80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47587" y="2"/>
            <a:ext cx="3844412" cy="37608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635E78B-6B71-ADDF-9DCF-D6F9EA22D1B3}"/>
              </a:ext>
            </a:extLst>
          </p:cNvPr>
          <p:cNvSpPr txBox="1"/>
          <p:nvPr/>
        </p:nvSpPr>
        <p:spPr>
          <a:xfrm>
            <a:off x="8465573" y="3952568"/>
            <a:ext cx="3726426" cy="430887"/>
          </a:xfrm>
          <a:prstGeom prst="rect">
            <a:avLst/>
          </a:prstGeom>
          <a:noFill/>
        </p:spPr>
        <p:txBody>
          <a:bodyPr wrap="square" rtlCol="0">
            <a:spAutoFit/>
          </a:bodyPr>
          <a:lstStyle/>
          <a:p>
            <a:r>
              <a:rPr lang="en-US" sz="1100" dirty="0"/>
              <a:t>https://www.pexels.com/photo/smiling-owner-taming-collie-jumping-over-floor-7210688/</a:t>
            </a:r>
          </a:p>
        </p:txBody>
      </p:sp>
    </p:spTree>
    <p:extLst>
      <p:ext uri="{BB962C8B-B14F-4D97-AF65-F5344CB8AC3E}">
        <p14:creationId xmlns:p14="http://schemas.microsoft.com/office/powerpoint/2010/main" val="607589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A0D6B-06E7-5FD7-59D2-4C501B014034}"/>
              </a:ext>
            </a:extLst>
          </p:cNvPr>
          <p:cNvSpPr>
            <a:spLocks noGrp="1"/>
          </p:cNvSpPr>
          <p:nvPr>
            <p:ph type="title"/>
          </p:nvPr>
        </p:nvSpPr>
        <p:spPr>
          <a:xfrm>
            <a:off x="0" y="0"/>
            <a:ext cx="12192000" cy="1061884"/>
          </a:xfrm>
        </p:spPr>
        <p:txBody>
          <a:bodyPr/>
          <a:lstStyle/>
          <a:p>
            <a:pPr algn="ctr"/>
            <a:r>
              <a:rPr lang="en-US" dirty="0"/>
              <a:t>Scope</a:t>
            </a:r>
          </a:p>
        </p:txBody>
      </p:sp>
      <p:sp>
        <p:nvSpPr>
          <p:cNvPr id="3" name="Content Placeholder 2">
            <a:extLst>
              <a:ext uri="{FF2B5EF4-FFF2-40B4-BE49-F238E27FC236}">
                <a16:creationId xmlns:a16="http://schemas.microsoft.com/office/drawing/2014/main" id="{66D65BC9-5B22-1018-D598-DDD1B7162544}"/>
              </a:ext>
            </a:extLst>
          </p:cNvPr>
          <p:cNvSpPr>
            <a:spLocks noGrp="1"/>
          </p:cNvSpPr>
          <p:nvPr>
            <p:ph idx="1"/>
          </p:nvPr>
        </p:nvSpPr>
        <p:spPr>
          <a:xfrm>
            <a:off x="0" y="899652"/>
            <a:ext cx="12192000" cy="5958347"/>
          </a:xfrm>
        </p:spPr>
        <p:txBody>
          <a:bodyPr/>
          <a:lstStyle/>
          <a:p>
            <a:pPr marL="0" marR="0" indent="0" algn="just">
              <a:lnSpc>
                <a:spcPct val="115000"/>
              </a:lnSpc>
              <a:spcBef>
                <a:spcPts val="0"/>
              </a:spcBef>
              <a:spcAft>
                <a:spcPts val="80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The role of government in the regulation of these relationships. These three closely associated areas are often referred to respectively as</a:t>
            </a:r>
            <a:endParaRPr lang="en-US" sz="2800" kern="100" dirty="0">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Personnel Management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Collective Bargaining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Labor Legislation Parties involved in industrial relations: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Employers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Employee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Government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69685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956DE-0D01-73AA-DC2A-5C17721157A2}"/>
              </a:ext>
            </a:extLst>
          </p:cNvPr>
          <p:cNvSpPr>
            <a:spLocks noGrp="1"/>
          </p:cNvSpPr>
          <p:nvPr>
            <p:ph type="title"/>
          </p:nvPr>
        </p:nvSpPr>
        <p:spPr>
          <a:xfrm>
            <a:off x="0" y="0"/>
            <a:ext cx="12192000" cy="816638"/>
          </a:xfrm>
        </p:spPr>
        <p:txBody>
          <a:bodyPr/>
          <a:lstStyle/>
          <a:p>
            <a:pPr algn="ct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Industrial relations-multi-dimensional</a:t>
            </a:r>
            <a:endParaRPr lang="en-US" dirty="0"/>
          </a:p>
        </p:txBody>
      </p:sp>
      <p:sp>
        <p:nvSpPr>
          <p:cNvPr id="3" name="Content Placeholder 2">
            <a:extLst>
              <a:ext uri="{FF2B5EF4-FFF2-40B4-BE49-F238E27FC236}">
                <a16:creationId xmlns:a16="http://schemas.microsoft.com/office/drawing/2014/main" id="{BD928008-A4C2-0F4E-0400-C6F9EA746241}"/>
              </a:ext>
            </a:extLst>
          </p:cNvPr>
          <p:cNvSpPr>
            <a:spLocks noGrp="1"/>
          </p:cNvSpPr>
          <p:nvPr>
            <p:ph idx="1"/>
          </p:nvPr>
        </p:nvSpPr>
        <p:spPr>
          <a:xfrm>
            <a:off x="0" y="663677"/>
            <a:ext cx="12192000" cy="6194323"/>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Industrial relations do not function in a vacuum but are multi-dimensional in nature, and are conditioned with three sets of determinates, namely: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Institutional Factors: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 institutional factors are included such items as state policy,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laws, voluntary codes, collective agreements,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unions and employers organizations, social institutions the community, caste, joint family, creed, system of beliefs, etc. attitudes to work, systems of power status, relative nearness to the centers of power, motivation and influence and industrial relations.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92872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0C7C9-F355-B830-3B71-DD2B4913A723}"/>
              </a:ext>
            </a:extLst>
          </p:cNvPr>
          <p:cNvSpPr>
            <a:spLocks noGrp="1"/>
          </p:cNvSpPr>
          <p:nvPr>
            <p:ph type="title"/>
          </p:nvPr>
        </p:nvSpPr>
        <p:spPr>
          <a:xfrm>
            <a:off x="0" y="0"/>
            <a:ext cx="12192000" cy="1224116"/>
          </a:xfrm>
        </p:spPr>
        <p:txBody>
          <a:bodyPr/>
          <a:lstStyle/>
          <a:p>
            <a:pPr algn="ctr"/>
            <a:r>
              <a:rPr lang="en-US" sz="36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Industrial relations-multi-dimensional</a:t>
            </a:r>
            <a:endParaRPr lang="en-US" dirty="0"/>
          </a:p>
        </p:txBody>
      </p:sp>
      <p:sp>
        <p:nvSpPr>
          <p:cNvPr id="3" name="Content Placeholder 2">
            <a:extLst>
              <a:ext uri="{FF2B5EF4-FFF2-40B4-BE49-F238E27FC236}">
                <a16:creationId xmlns:a16="http://schemas.microsoft.com/office/drawing/2014/main" id="{B1A08C92-1B6A-C9D1-27ED-5EB65BA29FE1}"/>
              </a:ext>
            </a:extLst>
          </p:cNvPr>
          <p:cNvSpPr>
            <a:spLocks noGrp="1"/>
          </p:cNvSpPr>
          <p:nvPr>
            <p:ph idx="1"/>
          </p:nvPr>
        </p:nvSpPr>
        <p:spPr>
          <a:xfrm>
            <a:off x="0" y="737419"/>
            <a:ext cx="12192000" cy="6120581"/>
          </a:xfrm>
        </p:spPr>
        <p:txBody>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Economic Factors: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 economic factors are included economic organizations (socialist, capitalist, communist, individual ownership, company ownership, government ownership) and the powers of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employers; the nature and composition of the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force and the sources of supply and demand in the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market.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Technological </a:t>
            </a:r>
            <a:r>
              <a:rPr lang="en-US" sz="28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technological factors come the techniques of production, modernization and rationalization, capital structure.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51161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AB02F-C998-153E-1D91-E51015B8EA4B}"/>
              </a:ext>
            </a:extLst>
          </p:cNvPr>
          <p:cNvSpPr>
            <a:spLocks noGrp="1"/>
          </p:cNvSpPr>
          <p:nvPr>
            <p:ph type="title"/>
          </p:nvPr>
        </p:nvSpPr>
        <p:spPr>
          <a:xfrm>
            <a:off x="0" y="0"/>
            <a:ext cx="12192000" cy="816638"/>
          </a:xfrm>
        </p:spPr>
        <p:txBody>
          <a:bodyPr>
            <a:no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Objectives of Industrial Relation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3E9E8CC8-1F5D-E394-CA98-5DF6070C9074}"/>
              </a:ext>
            </a:extLst>
          </p:cNvPr>
          <p:cNvSpPr>
            <a:spLocks noGrp="1"/>
          </p:cNvSpPr>
          <p:nvPr>
            <p:ph sz="half" idx="1"/>
          </p:nvPr>
        </p:nvSpPr>
        <p:spPr>
          <a:xfrm>
            <a:off x="0" y="707923"/>
            <a:ext cx="8141110" cy="6046838"/>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To raise productivity of the industry at a higher level this is the need of the day to contribute to the economic development of the country.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To avoid all forms of industrial conflict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8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To minimize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turnover and absenteeism by providing job satisfaction to the workers and increasing their morale.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3074" name="Picture 2" descr="Free People protesting with handmade sign Stock Photo">
            <a:extLst>
              <a:ext uri="{FF2B5EF4-FFF2-40B4-BE49-F238E27FC236}">
                <a16:creationId xmlns:a16="http://schemas.microsoft.com/office/drawing/2014/main" id="{72EE5BF3-F4F5-12A1-463C-A120C8BABBD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41110" y="1"/>
            <a:ext cx="4050890" cy="38493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18BD681-DAAB-2B0C-F2B2-A629FB7848FF}"/>
              </a:ext>
            </a:extLst>
          </p:cNvPr>
          <p:cNvSpPr txBox="1"/>
          <p:nvPr/>
        </p:nvSpPr>
        <p:spPr>
          <a:xfrm>
            <a:off x="8141110" y="4026310"/>
            <a:ext cx="4050889" cy="430887"/>
          </a:xfrm>
          <a:prstGeom prst="rect">
            <a:avLst/>
          </a:prstGeom>
          <a:noFill/>
        </p:spPr>
        <p:txBody>
          <a:bodyPr wrap="square" rtlCol="0">
            <a:spAutoFit/>
          </a:bodyPr>
          <a:lstStyle/>
          <a:p>
            <a:r>
              <a:rPr lang="en-US" sz="1100" dirty="0"/>
              <a:t>https://www.pexels.com/photo/people-protesting-with-handmade-sign-4646777/</a:t>
            </a:r>
          </a:p>
        </p:txBody>
      </p:sp>
    </p:spTree>
    <p:extLst>
      <p:ext uri="{BB962C8B-B14F-4D97-AF65-F5344CB8AC3E}">
        <p14:creationId xmlns:p14="http://schemas.microsoft.com/office/powerpoint/2010/main" val="1757962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3D4BA-E209-18ED-D88C-89728636F466}"/>
              </a:ext>
            </a:extLst>
          </p:cNvPr>
          <p:cNvSpPr>
            <a:spLocks noGrp="1"/>
          </p:cNvSpPr>
          <p:nvPr>
            <p:ph type="title"/>
          </p:nvPr>
        </p:nvSpPr>
        <p:spPr>
          <a:xfrm>
            <a:off x="0" y="0"/>
            <a:ext cx="12192000" cy="1120877"/>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Objectives of Industrial Relation</a:t>
            </a:r>
            <a:endParaRPr lang="en-US" sz="2800" dirty="0"/>
          </a:p>
        </p:txBody>
      </p:sp>
      <p:sp>
        <p:nvSpPr>
          <p:cNvPr id="3" name="Content Placeholder 2">
            <a:extLst>
              <a:ext uri="{FF2B5EF4-FFF2-40B4-BE49-F238E27FC236}">
                <a16:creationId xmlns:a16="http://schemas.microsoft.com/office/drawing/2014/main" id="{CD26328C-B632-F010-7F0B-C7FF6A377B1F}"/>
              </a:ext>
            </a:extLst>
          </p:cNvPr>
          <p:cNvSpPr>
            <a:spLocks noGrp="1"/>
          </p:cNvSpPr>
          <p:nvPr>
            <p:ph sz="half" idx="1"/>
          </p:nvPr>
        </p:nvSpPr>
        <p:spPr>
          <a:xfrm>
            <a:off x="0" y="737418"/>
            <a:ext cx="6386052" cy="6120581"/>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To minimize the occurrence of strikes, lockouts and gheraos.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To encourage and develop trade unions in order to improve workers collective strength and resolving their problems through collective bargaining.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8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To establish, develop and maintain industrial democracy based on employee’s participation in management and profit of the industry.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84FFBB9-BD1E-66CB-2924-A046E9FE7533}"/>
              </a:ext>
            </a:extLst>
          </p:cNvPr>
          <p:cNvSpPr>
            <a:spLocks noGrp="1"/>
          </p:cNvSpPr>
          <p:nvPr>
            <p:ph sz="half" idx="2"/>
          </p:nvPr>
        </p:nvSpPr>
        <p:spPr>
          <a:xfrm>
            <a:off x="6386052" y="737419"/>
            <a:ext cx="5805948" cy="6120580"/>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To facilitate government control over industries in regulating production and for protecting employment or where production needs to be regulated in public interest. To check and ensure a healthy and balanced social order in the industry.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267223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DAE89-1536-EDDE-C462-B2471B88F3A2}"/>
              </a:ext>
            </a:extLst>
          </p:cNvPr>
          <p:cNvSpPr>
            <a:spLocks noGrp="1"/>
          </p:cNvSpPr>
          <p:nvPr>
            <p:ph type="title"/>
          </p:nvPr>
        </p:nvSpPr>
        <p:spPr>
          <a:xfrm>
            <a:off x="0" y="0"/>
            <a:ext cx="12192000" cy="816638"/>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Measures to Improve IR</a:t>
            </a:r>
            <a:endParaRPr lang="en-US" sz="2800" dirty="0"/>
          </a:p>
        </p:txBody>
      </p:sp>
      <p:sp>
        <p:nvSpPr>
          <p:cNvPr id="3" name="Content Placeholder 2">
            <a:extLst>
              <a:ext uri="{FF2B5EF4-FFF2-40B4-BE49-F238E27FC236}">
                <a16:creationId xmlns:a16="http://schemas.microsoft.com/office/drawing/2014/main" id="{B5B8CEAC-43C4-019F-09CB-15E52E4D2E8B}"/>
              </a:ext>
            </a:extLst>
          </p:cNvPr>
          <p:cNvSpPr>
            <a:spLocks noGrp="1"/>
          </p:cNvSpPr>
          <p:nvPr>
            <p:ph sz="half" idx="1"/>
          </p:nvPr>
        </p:nvSpPr>
        <p:spPr>
          <a:xfrm>
            <a:off x="0" y="816638"/>
            <a:ext cx="6096000" cy="6041362"/>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Good industrial relation refer to harmonious relations between the trade union and the management in an organization, but it is not easy to promote and maintain sound and harmonious industrial relations in an organization but there are some suggestions which are help to maintain sound and cordial relation between the labor and the management.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AE2249D-5240-2A3A-B16C-FF78C830B028}"/>
              </a:ext>
            </a:extLst>
          </p:cNvPr>
          <p:cNvSpPr>
            <a:spLocks noGrp="1"/>
          </p:cNvSpPr>
          <p:nvPr>
            <p:ph sz="half" idx="2"/>
          </p:nvPr>
        </p:nvSpPr>
        <p:spPr>
          <a:xfrm>
            <a:off x="6096000" y="816638"/>
            <a:ext cx="6096000" cy="6041362"/>
          </a:xfrm>
        </p:spPr>
        <p:txBody>
          <a:bodyPr/>
          <a:lstStyle/>
          <a:p>
            <a:pPr algn="just"/>
            <a:r>
              <a:rPr lang="en-US" sz="2800" dirty="0">
                <a:effectLst/>
                <a:latin typeface="Times New Roman" panose="02020603050405020304" pitchFamily="18" charset="0"/>
                <a:ea typeface="Aptos" panose="020B0004020202020204" pitchFamily="34" charset="0"/>
              </a:rPr>
              <a:t>Support of Top Management: Top management action always be proactive and geared to problem solving and its action and decision must be in </a:t>
            </a:r>
            <a:r>
              <a:rPr lang="en-US" sz="2800" dirty="0" err="1">
                <a:effectLst/>
                <a:latin typeface="Times New Roman" panose="02020603050405020304" pitchFamily="18" charset="0"/>
                <a:ea typeface="Aptos" panose="020B0004020202020204" pitchFamily="34" charset="0"/>
              </a:rPr>
              <a:t>favour</a:t>
            </a:r>
            <a:r>
              <a:rPr lang="en-US" sz="2800" dirty="0">
                <a:effectLst/>
                <a:latin typeface="Times New Roman" panose="02020603050405020304" pitchFamily="18" charset="0"/>
                <a:ea typeface="Aptos" panose="020B0004020202020204" pitchFamily="34" charset="0"/>
              </a:rPr>
              <a:t> of an organization and employees.</a:t>
            </a:r>
            <a:endParaRPr lang="en-US" sz="2800" dirty="0"/>
          </a:p>
          <a:p>
            <a:endParaRPr lang="en-US" dirty="0"/>
          </a:p>
        </p:txBody>
      </p:sp>
    </p:spTree>
    <p:extLst>
      <p:ext uri="{BB962C8B-B14F-4D97-AF65-F5344CB8AC3E}">
        <p14:creationId xmlns:p14="http://schemas.microsoft.com/office/powerpoint/2010/main" val="2873399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CE891-ED17-AB37-780A-0B38BB9EB495}"/>
              </a:ext>
            </a:extLst>
          </p:cNvPr>
          <p:cNvSpPr>
            <a:spLocks noGrp="1"/>
          </p:cNvSpPr>
          <p:nvPr>
            <p:ph type="title"/>
          </p:nvPr>
        </p:nvSpPr>
        <p:spPr>
          <a:xfrm>
            <a:off x="0" y="0"/>
            <a:ext cx="12192000" cy="816638"/>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Measures to Improve IR</a:t>
            </a:r>
            <a:endParaRPr lang="en-US" sz="2800" dirty="0"/>
          </a:p>
        </p:txBody>
      </p:sp>
      <p:sp>
        <p:nvSpPr>
          <p:cNvPr id="3" name="Content Placeholder 2">
            <a:extLst>
              <a:ext uri="{FF2B5EF4-FFF2-40B4-BE49-F238E27FC236}">
                <a16:creationId xmlns:a16="http://schemas.microsoft.com/office/drawing/2014/main" id="{B54C3282-16D8-A2B9-64EA-FBE7E5E04380}"/>
              </a:ext>
            </a:extLst>
          </p:cNvPr>
          <p:cNvSpPr>
            <a:spLocks noGrp="1"/>
          </p:cNvSpPr>
          <p:nvPr>
            <p:ph sz="half" idx="1"/>
          </p:nvPr>
        </p:nvSpPr>
        <p:spPr>
          <a:xfrm>
            <a:off x="0" y="693174"/>
            <a:ext cx="5751870" cy="6164826"/>
          </a:xfrm>
        </p:spPr>
        <p:txBody>
          <a:bodyPr>
            <a:normAutofit/>
          </a:bodyPr>
          <a:lstStyle/>
          <a:p>
            <a:pPr algn="just"/>
            <a:r>
              <a:rPr lang="en-US" sz="2800" dirty="0">
                <a:effectLst/>
                <a:latin typeface="Times New Roman" panose="02020603050405020304" pitchFamily="18" charset="0"/>
                <a:ea typeface="Aptos" panose="020B0004020202020204" pitchFamily="34" charset="0"/>
              </a:rPr>
              <a:t>Sound Personnel Policies: personnel policies constitute the business philosophy of an organization and guide it in arriving at human relations decisions. Sound policies and rules are of little help unless they are executed objectively and equitably at all the levels of an organization</a:t>
            </a:r>
            <a:endParaRPr lang="en-US" sz="2800" dirty="0"/>
          </a:p>
        </p:txBody>
      </p:sp>
      <p:sp>
        <p:nvSpPr>
          <p:cNvPr id="4" name="Content Placeholder 3">
            <a:extLst>
              <a:ext uri="{FF2B5EF4-FFF2-40B4-BE49-F238E27FC236}">
                <a16:creationId xmlns:a16="http://schemas.microsoft.com/office/drawing/2014/main" id="{CF7AE70F-C209-6CDE-12BF-F54A6BAEF164}"/>
              </a:ext>
            </a:extLst>
          </p:cNvPr>
          <p:cNvSpPr>
            <a:spLocks noGrp="1"/>
          </p:cNvSpPr>
          <p:nvPr>
            <p:ph sz="half" idx="2"/>
          </p:nvPr>
        </p:nvSpPr>
        <p:spPr>
          <a:xfrm>
            <a:off x="5751871" y="693174"/>
            <a:ext cx="6327057" cy="6164825"/>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Positive Attitudes: Both top management and trade union should adopt positive attitudes towards each other, they help them to understand problem of each and which can be solved by collective bargaining.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79045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ED30F-8E93-84D8-6369-1B4B8C32893A}"/>
              </a:ext>
            </a:extLst>
          </p:cNvPr>
          <p:cNvSpPr>
            <a:spLocks noGrp="1"/>
          </p:cNvSpPr>
          <p:nvPr>
            <p:ph type="title"/>
          </p:nvPr>
        </p:nvSpPr>
        <p:spPr>
          <a:xfrm>
            <a:off x="0" y="0"/>
            <a:ext cx="12192000" cy="1224116"/>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Measures to Improve IR</a:t>
            </a:r>
            <a:endParaRPr lang="en-US" sz="2800" dirty="0"/>
          </a:p>
        </p:txBody>
      </p:sp>
      <p:sp>
        <p:nvSpPr>
          <p:cNvPr id="3" name="Content Placeholder 2">
            <a:extLst>
              <a:ext uri="{FF2B5EF4-FFF2-40B4-BE49-F238E27FC236}">
                <a16:creationId xmlns:a16="http://schemas.microsoft.com/office/drawing/2014/main" id="{423F2CF0-1571-9ADC-12E1-AAD318BAE66D}"/>
              </a:ext>
            </a:extLst>
          </p:cNvPr>
          <p:cNvSpPr>
            <a:spLocks noGrp="1"/>
          </p:cNvSpPr>
          <p:nvPr>
            <p:ph sz="half" idx="1"/>
          </p:nvPr>
        </p:nvSpPr>
        <p:spPr>
          <a:xfrm>
            <a:off x="0" y="884902"/>
            <a:ext cx="7757652" cy="5973097"/>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Collective Bargaining: Collective bargaining is an instrument which helps to maintain industrial peace in an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organization.Such</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collective bargaining agreements and association of employees in decision making process will bring about cooperation between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and management.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4098" name="Picture 2" descr="Free Serious bearded man in casual clothes standing on street with unrecognizable multiracial people and applauding during protests against racial discrimination Stock Photo">
            <a:extLst>
              <a:ext uri="{FF2B5EF4-FFF2-40B4-BE49-F238E27FC236}">
                <a16:creationId xmlns:a16="http://schemas.microsoft.com/office/drawing/2014/main" id="{D31B3BCF-48F6-29F7-7891-986832C9755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57652" y="1"/>
            <a:ext cx="4434348" cy="37165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DB08F1-45A3-ABB9-F9DB-4101AE319A37}"/>
              </a:ext>
            </a:extLst>
          </p:cNvPr>
          <p:cNvSpPr txBox="1"/>
          <p:nvPr/>
        </p:nvSpPr>
        <p:spPr>
          <a:xfrm>
            <a:off x="7757652" y="3849329"/>
            <a:ext cx="4434348" cy="430887"/>
          </a:xfrm>
          <a:prstGeom prst="rect">
            <a:avLst/>
          </a:prstGeom>
          <a:noFill/>
        </p:spPr>
        <p:txBody>
          <a:bodyPr wrap="square" rtlCol="0">
            <a:spAutoFit/>
          </a:bodyPr>
          <a:lstStyle/>
          <a:p>
            <a:r>
              <a:rPr lang="en-US" sz="1100" dirty="0"/>
              <a:t>https://www.pexels.com/photo/thoughtful-man-clapping-on-street-during-demonstration-5144484/</a:t>
            </a:r>
          </a:p>
        </p:txBody>
      </p:sp>
    </p:spTree>
    <p:extLst>
      <p:ext uri="{BB962C8B-B14F-4D97-AF65-F5344CB8AC3E}">
        <p14:creationId xmlns:p14="http://schemas.microsoft.com/office/powerpoint/2010/main" val="3234589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3EB20-5B9D-C960-8379-7C376E62B2ED}"/>
              </a:ext>
            </a:extLst>
          </p:cNvPr>
          <p:cNvSpPr>
            <a:spLocks noGrp="1"/>
          </p:cNvSpPr>
          <p:nvPr>
            <p:ph type="title"/>
          </p:nvPr>
        </p:nvSpPr>
        <p:spPr>
          <a:xfrm>
            <a:off x="0" y="0"/>
            <a:ext cx="12192000" cy="92914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Measures to Improve IR</a:t>
            </a:r>
            <a:endParaRPr lang="en-US" sz="2800" dirty="0"/>
          </a:p>
        </p:txBody>
      </p:sp>
      <p:sp>
        <p:nvSpPr>
          <p:cNvPr id="3" name="Content Placeholder 2">
            <a:extLst>
              <a:ext uri="{FF2B5EF4-FFF2-40B4-BE49-F238E27FC236}">
                <a16:creationId xmlns:a16="http://schemas.microsoft.com/office/drawing/2014/main" id="{83E806B4-86C1-E8AF-1949-D1F9A6CE5F69}"/>
              </a:ext>
            </a:extLst>
          </p:cNvPr>
          <p:cNvSpPr>
            <a:spLocks noGrp="1"/>
          </p:cNvSpPr>
          <p:nvPr>
            <p:ph sz="half" idx="1"/>
          </p:nvPr>
        </p:nvSpPr>
        <p:spPr>
          <a:xfrm>
            <a:off x="0" y="693174"/>
            <a:ext cx="8229599" cy="6164826"/>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Strong Trade Union and Sound Employers’ Union: Industrial relations can be sound only when the bargaining power of the employees’ union is strong and equal to that of management. And employers’ union should also be sound and well organized. Sound management are helpful for the maintenance and promotion of uniform personnel policies among various organizations and to protect the interest of weak employers.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People Protesting In A Rally Stock Photo">
            <a:extLst>
              <a:ext uri="{FF2B5EF4-FFF2-40B4-BE49-F238E27FC236}">
                <a16:creationId xmlns:a16="http://schemas.microsoft.com/office/drawing/2014/main" id="{A5716FE6-19CF-FA3C-30C0-11906CDFAE9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29600" y="0"/>
            <a:ext cx="3962399" cy="40410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4D2855D-272F-1AB0-A83B-FBFD8B0C1367}"/>
              </a:ext>
            </a:extLst>
          </p:cNvPr>
          <p:cNvSpPr txBox="1"/>
          <p:nvPr/>
        </p:nvSpPr>
        <p:spPr>
          <a:xfrm>
            <a:off x="8229600" y="4218039"/>
            <a:ext cx="3962400" cy="430887"/>
          </a:xfrm>
          <a:prstGeom prst="rect">
            <a:avLst/>
          </a:prstGeom>
          <a:noFill/>
        </p:spPr>
        <p:txBody>
          <a:bodyPr wrap="square" rtlCol="0">
            <a:spAutoFit/>
          </a:bodyPr>
          <a:lstStyle/>
          <a:p>
            <a:r>
              <a:rPr lang="en-US" sz="1100" dirty="0"/>
              <a:t>https://www.pexels.com/photo/people-protesting-in-a-rally-4664301/</a:t>
            </a:r>
          </a:p>
        </p:txBody>
      </p:sp>
    </p:spTree>
    <p:extLst>
      <p:ext uri="{BB962C8B-B14F-4D97-AF65-F5344CB8AC3E}">
        <p14:creationId xmlns:p14="http://schemas.microsoft.com/office/powerpoint/2010/main" val="2273642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8943B-22F4-34B0-3871-BF527EA49AAD}"/>
              </a:ext>
            </a:extLst>
          </p:cNvPr>
          <p:cNvSpPr>
            <a:spLocks noGrp="1"/>
          </p:cNvSpPr>
          <p:nvPr>
            <p:ph type="title"/>
          </p:nvPr>
        </p:nvSpPr>
        <p:spPr>
          <a:xfrm>
            <a:off x="0" y="0"/>
            <a:ext cx="12192000" cy="973394"/>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Significance of Good Industrial Relations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C88E46ED-005C-58C8-A3F3-228B912C6807}"/>
              </a:ext>
            </a:extLst>
          </p:cNvPr>
          <p:cNvSpPr>
            <a:spLocks noGrp="1"/>
          </p:cNvSpPr>
          <p:nvPr>
            <p:ph sz="half" idx="1"/>
          </p:nvPr>
        </p:nvSpPr>
        <p:spPr>
          <a:xfrm>
            <a:off x="0" y="707922"/>
            <a:ext cx="6754759" cy="6150077"/>
          </a:xfrm>
        </p:spPr>
        <p:txBody>
          <a:bodyPr/>
          <a:lstStyle/>
          <a:p>
            <a:pPr marL="0" indent="0" algn="just">
              <a:buNone/>
            </a:pPr>
            <a:r>
              <a:rPr lang="en-US" sz="2800" b="1" dirty="0">
                <a:effectLst/>
                <a:latin typeface="Times New Roman" panose="02020603050405020304" pitchFamily="18" charset="0"/>
                <a:ea typeface="Aptos" panose="020B0004020202020204" pitchFamily="34" charset="0"/>
              </a:rPr>
              <a:t>High Morale:</a:t>
            </a:r>
            <a:r>
              <a:rPr lang="en-US" sz="2800" dirty="0">
                <a:effectLst/>
                <a:latin typeface="Times New Roman" panose="02020603050405020304" pitchFamily="18" charset="0"/>
                <a:ea typeface="Aptos" panose="020B0004020202020204" pitchFamily="34" charset="0"/>
              </a:rPr>
              <a:t> Cordial industrial relations improve the morale of the employee. It implies the existence of an atmosphere of cooperation, confidence, and respect within the enterprise. In such an atmosphere, there are common goals, which motivate all members of the organization to contribute their best</a:t>
            </a:r>
            <a:endParaRPr lang="en-US" sz="2800" dirty="0"/>
          </a:p>
          <a:p>
            <a:endParaRPr lang="en-US" dirty="0"/>
          </a:p>
        </p:txBody>
      </p:sp>
      <p:sp>
        <p:nvSpPr>
          <p:cNvPr id="4" name="Content Placeholder 3">
            <a:extLst>
              <a:ext uri="{FF2B5EF4-FFF2-40B4-BE49-F238E27FC236}">
                <a16:creationId xmlns:a16="http://schemas.microsoft.com/office/drawing/2014/main" id="{7BC542CA-1062-3444-A15E-6D0E464AA866}"/>
              </a:ext>
            </a:extLst>
          </p:cNvPr>
          <p:cNvSpPr>
            <a:spLocks noGrp="1"/>
          </p:cNvSpPr>
          <p:nvPr>
            <p:ph sz="half" idx="2"/>
          </p:nvPr>
        </p:nvSpPr>
        <p:spPr>
          <a:xfrm>
            <a:off x="6754760" y="707923"/>
            <a:ext cx="5437239" cy="6150076"/>
          </a:xfrm>
        </p:spPr>
        <p:txBody>
          <a:bodyPr>
            <a:normAutofit/>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Industrial Peace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Good industrial relations bring harmony and remove causes of disputes. This leads to industrial peace, which is an ideal situation for an industrial unit to concentrate on productivity and growth. </a:t>
            </a:r>
          </a:p>
          <a:p>
            <a:pPr algn="just"/>
            <a:endParaRPr lang="en-US" sz="2800" dirty="0"/>
          </a:p>
        </p:txBody>
      </p:sp>
    </p:spTree>
    <p:extLst>
      <p:ext uri="{BB962C8B-B14F-4D97-AF65-F5344CB8AC3E}">
        <p14:creationId xmlns:p14="http://schemas.microsoft.com/office/powerpoint/2010/main" val="2644821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F78A9-5A7A-99FD-0B23-82C565E8319E}"/>
              </a:ext>
            </a:extLst>
          </p:cNvPr>
          <p:cNvSpPr>
            <a:spLocks noGrp="1"/>
          </p:cNvSpPr>
          <p:nvPr>
            <p:ph type="title"/>
          </p:nvPr>
        </p:nvSpPr>
        <p:spPr>
          <a:xfrm>
            <a:off x="0" y="0"/>
            <a:ext cx="12192000" cy="1120877"/>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Significance of Good Industrial Relations</a:t>
            </a:r>
            <a:endParaRPr lang="en-US" sz="2800" dirty="0"/>
          </a:p>
        </p:txBody>
      </p:sp>
      <p:sp>
        <p:nvSpPr>
          <p:cNvPr id="3" name="Content Placeholder 2">
            <a:extLst>
              <a:ext uri="{FF2B5EF4-FFF2-40B4-BE49-F238E27FC236}">
                <a16:creationId xmlns:a16="http://schemas.microsoft.com/office/drawing/2014/main" id="{AE8CAC65-9A4B-C315-99A0-BD993B5B4FC2}"/>
              </a:ext>
            </a:extLst>
          </p:cNvPr>
          <p:cNvSpPr>
            <a:spLocks noGrp="1"/>
          </p:cNvSpPr>
          <p:nvPr>
            <p:ph sz="half" idx="1"/>
          </p:nvPr>
        </p:nvSpPr>
        <p:spPr>
          <a:xfrm>
            <a:off x="0" y="471948"/>
            <a:ext cx="7757652" cy="6386052"/>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Mental Revolution:</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Sound industrial relation completely transforms the outlook of employers and employee. It is based on consultation between the workers and the management. This motivates the workers to give their best to the organization and share the fruits of progress jointly with the management.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6146" name="Picture 2" descr="Free Happy Women by a Conference Room Table Stock Photo">
            <a:extLst>
              <a:ext uri="{FF2B5EF4-FFF2-40B4-BE49-F238E27FC236}">
                <a16:creationId xmlns:a16="http://schemas.microsoft.com/office/drawing/2014/main" id="{E81BBCF3-8C8A-5EB4-D5C8-3EDA2F9DD69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57653" y="1"/>
            <a:ext cx="4434348" cy="32593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02A4C9C-15C5-994F-9768-AADC249AD5C2}"/>
              </a:ext>
            </a:extLst>
          </p:cNvPr>
          <p:cNvSpPr txBox="1"/>
          <p:nvPr/>
        </p:nvSpPr>
        <p:spPr>
          <a:xfrm>
            <a:off x="7757652" y="3429000"/>
            <a:ext cx="4434347" cy="430887"/>
          </a:xfrm>
          <a:prstGeom prst="rect">
            <a:avLst/>
          </a:prstGeom>
          <a:noFill/>
        </p:spPr>
        <p:txBody>
          <a:bodyPr wrap="square" rtlCol="0">
            <a:spAutoFit/>
          </a:bodyPr>
          <a:lstStyle/>
          <a:p>
            <a:r>
              <a:rPr lang="en-US" sz="1100" dirty="0"/>
              <a:t>https://www.pexels.com/photo/happy-women-by-a-conference-room-table-8171215/</a:t>
            </a:r>
          </a:p>
        </p:txBody>
      </p:sp>
    </p:spTree>
    <p:extLst>
      <p:ext uri="{BB962C8B-B14F-4D97-AF65-F5344CB8AC3E}">
        <p14:creationId xmlns:p14="http://schemas.microsoft.com/office/powerpoint/2010/main" val="1259365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57D7E-38A2-7F4E-B7B1-F2D3FA835A40}"/>
              </a:ext>
            </a:extLst>
          </p:cNvPr>
          <p:cNvSpPr>
            <a:spLocks noGrp="1"/>
          </p:cNvSpPr>
          <p:nvPr>
            <p:ph type="title"/>
          </p:nvPr>
        </p:nvSpPr>
        <p:spPr>
          <a:xfrm>
            <a:off x="0" y="0"/>
            <a:ext cx="12192000" cy="988142"/>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Significance of Good Industrial Relations</a:t>
            </a:r>
            <a:endParaRPr lang="en-US" sz="2800" dirty="0"/>
          </a:p>
        </p:txBody>
      </p:sp>
      <p:sp>
        <p:nvSpPr>
          <p:cNvPr id="3" name="Content Placeholder 2">
            <a:extLst>
              <a:ext uri="{FF2B5EF4-FFF2-40B4-BE49-F238E27FC236}">
                <a16:creationId xmlns:a16="http://schemas.microsoft.com/office/drawing/2014/main" id="{097BEE22-081D-58A9-B50C-22E661A99992}"/>
              </a:ext>
            </a:extLst>
          </p:cNvPr>
          <p:cNvSpPr>
            <a:spLocks noGrp="1"/>
          </p:cNvSpPr>
          <p:nvPr>
            <p:ph idx="1"/>
          </p:nvPr>
        </p:nvSpPr>
        <p:spPr>
          <a:xfrm>
            <a:off x="1" y="678426"/>
            <a:ext cx="12078928" cy="6179573"/>
          </a:xfrm>
        </p:spPr>
        <p:txBody>
          <a:bodyPr>
            <a:normAutofit/>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Reduced Wastage and Increased Productivity:</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It helps in increasing production. Wastage of man, material and machines are reduced to the minimum and thus national interest is protected. Thus, they will contribute to the economic growth of the countries.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Good industrial relations are maintained on the basis of cooperation and recognition of each other. It will help increase production. Wastages of man, material and machines are reduced to the minimum and thus national interest is protected</a:t>
            </a:r>
            <a:endParaRPr lang="en-US" sz="2800" dirty="0"/>
          </a:p>
        </p:txBody>
      </p:sp>
    </p:spTree>
    <p:extLst>
      <p:ext uri="{BB962C8B-B14F-4D97-AF65-F5344CB8AC3E}">
        <p14:creationId xmlns:p14="http://schemas.microsoft.com/office/powerpoint/2010/main" val="2288240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5883C-2BDE-DB4A-9DE7-76A4CBE96E94}"/>
              </a:ext>
            </a:extLst>
          </p:cNvPr>
          <p:cNvSpPr>
            <a:spLocks noGrp="1"/>
          </p:cNvSpPr>
          <p:nvPr>
            <p:ph type="title"/>
          </p:nvPr>
        </p:nvSpPr>
        <p:spPr>
          <a:xfrm>
            <a:off x="0" y="0"/>
            <a:ext cx="12192000" cy="816638"/>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Significance of Good Industrial Relations</a:t>
            </a:r>
            <a:endParaRPr lang="en-US" sz="2800" dirty="0"/>
          </a:p>
        </p:txBody>
      </p:sp>
      <p:sp>
        <p:nvSpPr>
          <p:cNvPr id="3" name="Content Placeholder 2">
            <a:extLst>
              <a:ext uri="{FF2B5EF4-FFF2-40B4-BE49-F238E27FC236}">
                <a16:creationId xmlns:a16="http://schemas.microsoft.com/office/drawing/2014/main" id="{B213197B-4C2A-C5EA-5432-361B28D0593E}"/>
              </a:ext>
            </a:extLst>
          </p:cNvPr>
          <p:cNvSpPr>
            <a:spLocks noGrp="1"/>
          </p:cNvSpPr>
          <p:nvPr>
            <p:ph idx="1"/>
          </p:nvPr>
        </p:nvSpPr>
        <p:spPr>
          <a:xfrm>
            <a:off x="0" y="678426"/>
            <a:ext cx="12192000" cy="6179573"/>
          </a:xfrm>
        </p:spPr>
        <p:txBody>
          <a:bodyPr/>
          <a:lstStyle/>
          <a:p>
            <a:pPr algn="just"/>
            <a:r>
              <a:rPr lang="en-US" sz="2800" b="1" kern="100" dirty="0" err="1">
                <a:effectLst/>
                <a:latin typeface="Times New Roman" panose="02020603050405020304" pitchFamily="18" charset="0"/>
                <a:ea typeface="Aptos" panose="020B0004020202020204" pitchFamily="34" charset="0"/>
                <a:cs typeface="Times New Roman" panose="02020603050405020304" pitchFamily="18" charset="0"/>
              </a:rPr>
              <a:t>Programmes</a:t>
            </a: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 for Workers Development: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New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programmes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for workers development are introduced in an atmosphere of peace such as training facilities, labor welfare facilities etc. Hence, full advantage of latest inventions, innovations and other technological advancement can be obtained. Through these employee development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programme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workforce easily adjust itself to required changes for betterment.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77473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0ABD2-A8C0-A5B7-DA24-BBF38791460C}"/>
              </a:ext>
            </a:extLst>
          </p:cNvPr>
          <p:cNvSpPr>
            <a:spLocks noGrp="1"/>
          </p:cNvSpPr>
          <p:nvPr>
            <p:ph type="title"/>
          </p:nvPr>
        </p:nvSpPr>
        <p:spPr>
          <a:xfrm>
            <a:off x="0" y="0"/>
            <a:ext cx="12192000" cy="929148"/>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Significance of Good Industrial Relations</a:t>
            </a:r>
            <a:endParaRPr lang="en-US" sz="2800" dirty="0"/>
          </a:p>
        </p:txBody>
      </p:sp>
      <p:sp>
        <p:nvSpPr>
          <p:cNvPr id="3" name="Content Placeholder 2">
            <a:extLst>
              <a:ext uri="{FF2B5EF4-FFF2-40B4-BE49-F238E27FC236}">
                <a16:creationId xmlns:a16="http://schemas.microsoft.com/office/drawing/2014/main" id="{011F1B01-ACD3-0DF7-226A-7CE7AC69AC36}"/>
              </a:ext>
            </a:extLst>
          </p:cNvPr>
          <p:cNvSpPr>
            <a:spLocks noGrp="1"/>
          </p:cNvSpPr>
          <p:nvPr>
            <p:ph idx="1"/>
          </p:nvPr>
        </p:nvSpPr>
        <p:spPr>
          <a:xfrm>
            <a:off x="0" y="604684"/>
            <a:ext cx="12192000" cy="6253315"/>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Uninterrupted production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most important benefit of industrial relations is that this ensures continuity of production. This means, continuous employment for all from manager to workers. The resources are fully utilized, resulting in the maximum possible production. There is uninterrupted flow of income for all. Smooth running of an industry is of vital importance for several other industries; to other industries if the products are intermediaries or inputs; to exporters if these are export goods; to consumers and workers, if these are goods of mass consumption.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8231857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D0622-6536-9B91-336E-67267350F84C}"/>
              </a:ext>
            </a:extLst>
          </p:cNvPr>
          <p:cNvSpPr>
            <a:spLocks noGrp="1"/>
          </p:cNvSpPr>
          <p:nvPr>
            <p:ph type="title"/>
          </p:nvPr>
        </p:nvSpPr>
        <p:spPr>
          <a:xfrm>
            <a:off x="0" y="0"/>
            <a:ext cx="12192000" cy="1283110"/>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Significance of Good Industrial Relations</a:t>
            </a:r>
            <a:endParaRPr lang="en-US" sz="2800" dirty="0"/>
          </a:p>
        </p:txBody>
      </p:sp>
      <p:sp>
        <p:nvSpPr>
          <p:cNvPr id="3" name="Content Placeholder 2">
            <a:extLst>
              <a:ext uri="{FF2B5EF4-FFF2-40B4-BE49-F238E27FC236}">
                <a16:creationId xmlns:a16="http://schemas.microsoft.com/office/drawing/2014/main" id="{C6200D89-DFAD-1EF5-8866-BE9EAA7911C2}"/>
              </a:ext>
            </a:extLst>
          </p:cNvPr>
          <p:cNvSpPr>
            <a:spLocks noGrp="1"/>
          </p:cNvSpPr>
          <p:nvPr>
            <p:ph sz="half" idx="1"/>
          </p:nvPr>
        </p:nvSpPr>
        <p:spPr>
          <a:xfrm>
            <a:off x="0" y="545690"/>
            <a:ext cx="8096865" cy="6312310"/>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Reduction in Industrial Disputes </a:t>
            </a:r>
            <a:r>
              <a:rPr lang="en-US" sz="2800" kern="0" dirty="0">
                <a:solidFill>
                  <a:srgbClr val="000000"/>
                </a:solidFill>
                <a:effectLst/>
                <a:latin typeface="Times New Roman" panose="02020603050405020304" pitchFamily="18" charset="0"/>
                <a:ea typeface="Times New Roman" panose="02020603050405020304" pitchFamily="18" charset="0"/>
              </a:rPr>
              <a:t>- Good industrial relation reduce the industrial disputes. Disputes are reflections of the failure of basic human urges or motivations to secure adequate satisfaction or expression which are fully cured by good industrial relations. Strikes, lockouts, go-slow tactics, "gherao" and grievances are some of the reflections of industrial unrest which do not  spring up in an atmosphere of industrial peace.</a:t>
            </a:r>
            <a:endParaRPr lang="en-US" sz="2800" dirty="0"/>
          </a:p>
          <a:p>
            <a:endParaRPr lang="en-US" dirty="0"/>
          </a:p>
        </p:txBody>
      </p:sp>
      <p:pic>
        <p:nvPicPr>
          <p:cNvPr id="7170" name="Picture 2" descr="Free Photo Of People Holding Each Other's Hands Stock Photo">
            <a:extLst>
              <a:ext uri="{FF2B5EF4-FFF2-40B4-BE49-F238E27FC236}">
                <a16:creationId xmlns:a16="http://schemas.microsoft.com/office/drawing/2014/main" id="{5E87E55B-67B5-D611-CFC3-55D8708FA74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59097" y="1"/>
            <a:ext cx="3932902" cy="380508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5B08842-0BA7-C325-DE8C-89551BE8D7E4}"/>
              </a:ext>
            </a:extLst>
          </p:cNvPr>
          <p:cNvSpPr txBox="1"/>
          <p:nvPr/>
        </p:nvSpPr>
        <p:spPr>
          <a:xfrm>
            <a:off x="8259097" y="4085303"/>
            <a:ext cx="3932901" cy="430887"/>
          </a:xfrm>
          <a:prstGeom prst="rect">
            <a:avLst/>
          </a:prstGeom>
          <a:noFill/>
        </p:spPr>
        <p:txBody>
          <a:bodyPr wrap="square" rtlCol="0">
            <a:spAutoFit/>
          </a:bodyPr>
          <a:lstStyle/>
          <a:p>
            <a:r>
              <a:rPr lang="en-US" sz="1100" dirty="0"/>
              <a:t>https://www.pexels.com/photo/photo-of-people-holding-each-other-s-hands-3184423/</a:t>
            </a:r>
          </a:p>
        </p:txBody>
      </p:sp>
    </p:spTree>
    <p:extLst>
      <p:ext uri="{BB962C8B-B14F-4D97-AF65-F5344CB8AC3E}">
        <p14:creationId xmlns:p14="http://schemas.microsoft.com/office/powerpoint/2010/main" val="15452759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8C43F-D3DE-95E4-0E9A-AA6FA30C70EF}"/>
              </a:ext>
            </a:extLst>
          </p:cNvPr>
          <p:cNvSpPr>
            <a:spLocks noGrp="1"/>
          </p:cNvSpPr>
          <p:nvPr>
            <p:ph type="title"/>
          </p:nvPr>
        </p:nvSpPr>
        <p:spPr>
          <a:xfrm>
            <a:off x="0" y="1"/>
            <a:ext cx="12192000" cy="816638"/>
          </a:xfrm>
        </p:spPr>
        <p:txBody>
          <a:bodyPr>
            <a:normAutofit fontScale="90000"/>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FACTORS AFFECTING INDUSTRIAL RELATIONS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DA21E07A-96FB-1E3D-33C0-9627ED139734}"/>
              </a:ext>
            </a:extLst>
          </p:cNvPr>
          <p:cNvSpPr>
            <a:spLocks noGrp="1"/>
          </p:cNvSpPr>
          <p:nvPr>
            <p:ph idx="1"/>
          </p:nvPr>
        </p:nvSpPr>
        <p:spPr>
          <a:xfrm>
            <a:off x="0" y="619432"/>
            <a:ext cx="12192000" cy="6238567"/>
          </a:xfrm>
        </p:spPr>
        <p:txBody>
          <a:bodyPr>
            <a:normAutofit/>
          </a:bodyPr>
          <a:lstStyle/>
          <a:p>
            <a:pPr algn="just"/>
            <a:r>
              <a:rPr lang="en-US" sz="2800" dirty="0">
                <a:effectLst/>
                <a:latin typeface="Times New Roman" panose="02020603050405020304" pitchFamily="18" charset="0"/>
                <a:ea typeface="Aptos" panose="020B0004020202020204" pitchFamily="34" charset="0"/>
              </a:rPr>
              <a:t>History of industrial relations: No enterprise can escape its good and bad history of industrial relations. A good history is marked by harmonious relationship between management and workers. </a:t>
            </a:r>
            <a:endParaRPr lang="en-US" sz="2800" dirty="0"/>
          </a:p>
        </p:txBody>
      </p:sp>
    </p:spTree>
    <p:extLst>
      <p:ext uri="{BB962C8B-B14F-4D97-AF65-F5344CB8AC3E}">
        <p14:creationId xmlns:p14="http://schemas.microsoft.com/office/powerpoint/2010/main" val="403885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2DDBF-73A5-B62B-2549-4C42B3FF31E9}"/>
              </a:ext>
            </a:extLst>
          </p:cNvPr>
          <p:cNvSpPr>
            <a:spLocks noGrp="1"/>
          </p:cNvSpPr>
          <p:nvPr>
            <p:ph type="title"/>
          </p:nvPr>
        </p:nvSpPr>
        <p:spPr>
          <a:xfrm>
            <a:off x="0" y="0"/>
            <a:ext cx="12192000" cy="663677"/>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FACTORS AFFECTING INDUSTRIAL RELATIONS</a:t>
            </a:r>
            <a:endParaRPr lang="en-US" sz="2800" dirty="0"/>
          </a:p>
        </p:txBody>
      </p:sp>
      <p:sp>
        <p:nvSpPr>
          <p:cNvPr id="3" name="Content Placeholder 2">
            <a:extLst>
              <a:ext uri="{FF2B5EF4-FFF2-40B4-BE49-F238E27FC236}">
                <a16:creationId xmlns:a16="http://schemas.microsoft.com/office/drawing/2014/main" id="{B1A704B2-A521-0AAF-0E6A-BB7B940F39C3}"/>
              </a:ext>
            </a:extLst>
          </p:cNvPr>
          <p:cNvSpPr>
            <a:spLocks noGrp="1"/>
          </p:cNvSpPr>
          <p:nvPr>
            <p:ph sz="half" idx="1"/>
          </p:nvPr>
        </p:nvSpPr>
        <p:spPr>
          <a:xfrm>
            <a:off x="0" y="663676"/>
            <a:ext cx="6666270" cy="6194323"/>
          </a:xfrm>
        </p:spPr>
        <p:txBody>
          <a:bodyPr>
            <a:normAutofit/>
          </a:bodyPr>
          <a:lstStyle/>
          <a:p>
            <a:pPr algn="just"/>
            <a:r>
              <a:rPr lang="en-US" sz="2800" dirty="0">
                <a:effectLst/>
                <a:latin typeface="Times New Roman" panose="02020603050405020304" pitchFamily="18" charset="0"/>
                <a:ea typeface="Aptos" panose="020B0004020202020204" pitchFamily="34" charset="0"/>
              </a:rPr>
              <a:t>Social and Psychological satisfaction: Identifying the social and psychological urges of workers is a very important steps in the direction of building good industrial relations. A man does not live by bread alone. He has several other needs besides his physical needs which should also be given due attention by the employer</a:t>
            </a:r>
            <a:endParaRPr lang="en-US" sz="2800" dirty="0"/>
          </a:p>
        </p:txBody>
      </p:sp>
      <p:sp>
        <p:nvSpPr>
          <p:cNvPr id="4" name="Content Placeholder 3">
            <a:extLst>
              <a:ext uri="{FF2B5EF4-FFF2-40B4-BE49-F238E27FC236}">
                <a16:creationId xmlns:a16="http://schemas.microsoft.com/office/drawing/2014/main" id="{05215F83-ED41-F14A-8897-27E5F982BE94}"/>
              </a:ext>
            </a:extLst>
          </p:cNvPr>
          <p:cNvSpPr>
            <a:spLocks noGrp="1"/>
          </p:cNvSpPr>
          <p:nvPr>
            <p:ph sz="half" idx="2"/>
          </p:nvPr>
        </p:nvSpPr>
        <p:spPr>
          <a:xfrm>
            <a:off x="6666270" y="766916"/>
            <a:ext cx="5525729" cy="6091083"/>
          </a:xfrm>
        </p:spPr>
        <p:txBody>
          <a:bodyPr>
            <a:normAutofit/>
          </a:bodyPr>
          <a:lstStyle/>
          <a:p>
            <a:pPr algn="just"/>
            <a:r>
              <a:rPr lang="en-US" sz="2800" dirty="0">
                <a:effectLst/>
                <a:latin typeface="Times New Roman" panose="02020603050405020304" pitchFamily="18" charset="0"/>
                <a:ea typeface="Aptos" panose="020B0004020202020204" pitchFamily="34" charset="0"/>
              </a:rPr>
              <a:t>Economic satisfaction of workers : Psychologists recognize that human needs have a certain priority. Need number one is the basic survival need. Much of men conducted are dominated by this need. Man works because he wants to survive</a:t>
            </a:r>
            <a:endParaRPr lang="en-US" sz="2800" dirty="0"/>
          </a:p>
        </p:txBody>
      </p:sp>
    </p:spTree>
    <p:extLst>
      <p:ext uri="{BB962C8B-B14F-4D97-AF65-F5344CB8AC3E}">
        <p14:creationId xmlns:p14="http://schemas.microsoft.com/office/powerpoint/2010/main" val="2434843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312F-BF22-4893-0904-F7EECBA2C476}"/>
              </a:ext>
            </a:extLst>
          </p:cNvPr>
          <p:cNvSpPr>
            <a:spLocks noGrp="1"/>
          </p:cNvSpPr>
          <p:nvPr>
            <p:ph type="title"/>
          </p:nvPr>
        </p:nvSpPr>
        <p:spPr>
          <a:xfrm>
            <a:off x="0" y="0"/>
            <a:ext cx="12192000" cy="1017639"/>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FACTORS AFFECTING INDUSTRIAL RELATIONS</a:t>
            </a:r>
            <a:endParaRPr lang="en-US" sz="2800" dirty="0"/>
          </a:p>
        </p:txBody>
      </p:sp>
      <p:sp>
        <p:nvSpPr>
          <p:cNvPr id="3" name="Content Placeholder 2">
            <a:extLst>
              <a:ext uri="{FF2B5EF4-FFF2-40B4-BE49-F238E27FC236}">
                <a16:creationId xmlns:a16="http://schemas.microsoft.com/office/drawing/2014/main" id="{8B171032-FE51-7E85-4784-3D630AE71A0F}"/>
              </a:ext>
            </a:extLst>
          </p:cNvPr>
          <p:cNvSpPr>
            <a:spLocks noGrp="1"/>
          </p:cNvSpPr>
          <p:nvPr>
            <p:ph sz="half" idx="1"/>
          </p:nvPr>
        </p:nvSpPr>
        <p:spPr>
          <a:xfrm>
            <a:off x="0" y="722671"/>
            <a:ext cx="6282811" cy="6238568"/>
          </a:xfrm>
        </p:spPr>
        <p:txBody>
          <a:bodyPr>
            <a:normAutofit/>
          </a:bodyPr>
          <a:lstStyle/>
          <a:p>
            <a:pPr algn="just"/>
            <a:r>
              <a:rPr lang="en-US" sz="2800" dirty="0">
                <a:effectLst/>
                <a:latin typeface="Times New Roman" panose="02020603050405020304" pitchFamily="18" charset="0"/>
                <a:ea typeface="Aptos" panose="020B0004020202020204" pitchFamily="34" charset="0"/>
              </a:rPr>
              <a:t>Off-the-Job Condition :An employer employs a whole person rather than certain separate characteristics. A person‘s traits are all part of one system making up a whole man. His home life is not separable from his work life and his emotional condition is not separate from his physical condition</a:t>
            </a:r>
            <a:endParaRPr lang="en-US" sz="2800" dirty="0"/>
          </a:p>
        </p:txBody>
      </p:sp>
      <p:sp>
        <p:nvSpPr>
          <p:cNvPr id="4" name="Content Placeholder 3">
            <a:extLst>
              <a:ext uri="{FF2B5EF4-FFF2-40B4-BE49-F238E27FC236}">
                <a16:creationId xmlns:a16="http://schemas.microsoft.com/office/drawing/2014/main" id="{ABAAFDCC-D0EB-A7CF-0AFE-51506B49BC26}"/>
              </a:ext>
            </a:extLst>
          </p:cNvPr>
          <p:cNvSpPr>
            <a:spLocks noGrp="1"/>
          </p:cNvSpPr>
          <p:nvPr>
            <p:ph sz="half" idx="2"/>
          </p:nvPr>
        </p:nvSpPr>
        <p:spPr>
          <a:xfrm>
            <a:off x="6282812" y="722671"/>
            <a:ext cx="5909187" cy="6135329"/>
          </a:xfrm>
        </p:spPr>
        <p:txBody>
          <a:bodyPr>
            <a:normAutofit/>
          </a:bodyPr>
          <a:lstStyle/>
          <a:p>
            <a:pPr algn="just"/>
            <a:r>
              <a:rPr lang="en-US" sz="2800" dirty="0">
                <a:effectLst/>
                <a:latin typeface="Times New Roman" panose="02020603050405020304" pitchFamily="18" charset="0"/>
                <a:ea typeface="Aptos" panose="020B0004020202020204" pitchFamily="34" charset="0"/>
              </a:rPr>
              <a:t>Enlightened Trade Unions : The most important condition necessary for good industrial relations is a strong and enlightened </a:t>
            </a:r>
            <a:r>
              <a:rPr lang="en-US" sz="2800" dirty="0" err="1">
                <a:effectLst/>
                <a:latin typeface="Times New Roman" panose="02020603050405020304" pitchFamily="18" charset="0"/>
                <a:ea typeface="Aptos" panose="020B0004020202020204" pitchFamily="34" charset="0"/>
              </a:rPr>
              <a:t>labour</a:t>
            </a:r>
            <a:r>
              <a:rPr lang="en-US" sz="2800" dirty="0">
                <a:effectLst/>
                <a:latin typeface="Times New Roman" panose="02020603050405020304" pitchFamily="18" charset="0"/>
                <a:ea typeface="Aptos" panose="020B0004020202020204" pitchFamily="34" charset="0"/>
              </a:rPr>
              <a:t> movement which may help to promote the status of </a:t>
            </a:r>
            <a:r>
              <a:rPr lang="en-US" sz="2800" dirty="0" err="1">
                <a:effectLst/>
                <a:latin typeface="Times New Roman" panose="02020603050405020304" pitchFamily="18" charset="0"/>
                <a:ea typeface="Aptos" panose="020B0004020202020204" pitchFamily="34" charset="0"/>
              </a:rPr>
              <a:t>labour</a:t>
            </a:r>
            <a:r>
              <a:rPr lang="en-US" sz="2800" dirty="0">
                <a:effectLst/>
                <a:latin typeface="Times New Roman" panose="02020603050405020304" pitchFamily="18" charset="0"/>
                <a:ea typeface="Aptos" panose="020B0004020202020204" pitchFamily="34" charset="0"/>
              </a:rPr>
              <a:t> without harming the interests of management, Unions should talk of employee contribution and responsibility</a:t>
            </a:r>
            <a:endParaRPr lang="en-US" sz="2800" dirty="0"/>
          </a:p>
        </p:txBody>
      </p:sp>
    </p:spTree>
    <p:extLst>
      <p:ext uri="{BB962C8B-B14F-4D97-AF65-F5344CB8AC3E}">
        <p14:creationId xmlns:p14="http://schemas.microsoft.com/office/powerpoint/2010/main" val="3537202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119A2-F629-BE88-6860-DBD4D80D929E}"/>
              </a:ext>
            </a:extLst>
          </p:cNvPr>
          <p:cNvSpPr>
            <a:spLocks noGrp="1"/>
          </p:cNvSpPr>
          <p:nvPr>
            <p:ph type="title"/>
          </p:nvPr>
        </p:nvSpPr>
        <p:spPr>
          <a:xfrm>
            <a:off x="0" y="0"/>
            <a:ext cx="12192000" cy="816638"/>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FACTORS AFFECTING INDUSTRIAL RELATIONS</a:t>
            </a:r>
            <a:endParaRPr lang="en-US" sz="2800" dirty="0"/>
          </a:p>
        </p:txBody>
      </p:sp>
      <p:sp>
        <p:nvSpPr>
          <p:cNvPr id="3" name="Content Placeholder 2">
            <a:extLst>
              <a:ext uri="{FF2B5EF4-FFF2-40B4-BE49-F238E27FC236}">
                <a16:creationId xmlns:a16="http://schemas.microsoft.com/office/drawing/2014/main" id="{8353A47D-E718-4ADE-27D5-90657B622F2F}"/>
              </a:ext>
            </a:extLst>
          </p:cNvPr>
          <p:cNvSpPr>
            <a:spLocks noGrp="1"/>
          </p:cNvSpPr>
          <p:nvPr>
            <p:ph sz="half" idx="1"/>
          </p:nvPr>
        </p:nvSpPr>
        <p:spPr>
          <a:xfrm>
            <a:off x="132736" y="575186"/>
            <a:ext cx="6268064" cy="6282813"/>
          </a:xfrm>
        </p:spPr>
        <p:txBody>
          <a:bodyPr/>
          <a:lstStyle/>
          <a:p>
            <a:pPr algn="just"/>
            <a:r>
              <a:rPr lang="en-US" sz="2800" dirty="0">
                <a:effectLst/>
                <a:latin typeface="Times New Roman" panose="02020603050405020304" pitchFamily="18" charset="0"/>
                <a:ea typeface="Aptos" panose="020B0004020202020204" pitchFamily="34" charset="0"/>
              </a:rPr>
              <a:t>Negotiating skills and attitudes of management and workers: Both management and workers‘ representation in the area of industrial relations come from a great variety of backgrounds in terms of training, education, experience and attitudes</a:t>
            </a:r>
            <a:r>
              <a:rPr lang="en-US" sz="1800" dirty="0">
                <a:effectLst/>
                <a:latin typeface="Times New Roman" panose="02020603050405020304" pitchFamily="18" charset="0"/>
                <a:ea typeface="Aptos" panose="020B0004020202020204" pitchFamily="34" charset="0"/>
              </a:rPr>
              <a:t>. </a:t>
            </a:r>
            <a:endParaRPr lang="en-US" dirty="0"/>
          </a:p>
        </p:txBody>
      </p:sp>
      <p:sp>
        <p:nvSpPr>
          <p:cNvPr id="4" name="Content Placeholder 3">
            <a:extLst>
              <a:ext uri="{FF2B5EF4-FFF2-40B4-BE49-F238E27FC236}">
                <a16:creationId xmlns:a16="http://schemas.microsoft.com/office/drawing/2014/main" id="{12E72768-3DB2-46F7-D585-7BE532356051}"/>
              </a:ext>
            </a:extLst>
          </p:cNvPr>
          <p:cNvSpPr>
            <a:spLocks noGrp="1"/>
          </p:cNvSpPr>
          <p:nvPr>
            <p:ph sz="half" idx="2"/>
          </p:nvPr>
        </p:nvSpPr>
        <p:spPr>
          <a:xfrm>
            <a:off x="6400800" y="575187"/>
            <a:ext cx="5791200" cy="6282812"/>
          </a:xfrm>
        </p:spPr>
        <p:txBody>
          <a:bodyPr>
            <a:normAutofit/>
          </a:bodyPr>
          <a:lstStyle/>
          <a:p>
            <a:pPr algn="just"/>
            <a:r>
              <a:rPr lang="en-US" sz="2800" dirty="0">
                <a:effectLst/>
                <a:latin typeface="Times New Roman" panose="02020603050405020304" pitchFamily="18" charset="0"/>
                <a:ea typeface="Aptos" panose="020B0004020202020204" pitchFamily="34" charset="0"/>
              </a:rPr>
              <a:t>Public policy and legislation :When Government, regulates employee relations, it becomes a third major force determining industrial relations the first two being the employer and the union. Human behavior is then further complicated as all three forces interact in a single employee relation situation</a:t>
            </a:r>
            <a:endParaRPr lang="en-US" sz="2800" dirty="0"/>
          </a:p>
        </p:txBody>
      </p:sp>
    </p:spTree>
    <p:extLst>
      <p:ext uri="{BB962C8B-B14F-4D97-AF65-F5344CB8AC3E}">
        <p14:creationId xmlns:p14="http://schemas.microsoft.com/office/powerpoint/2010/main" val="15685888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D1EE9-A4F6-D863-AE03-4C4236EA9307}"/>
              </a:ext>
            </a:extLst>
          </p:cNvPr>
          <p:cNvSpPr>
            <a:spLocks noGrp="1"/>
          </p:cNvSpPr>
          <p:nvPr>
            <p:ph type="title"/>
          </p:nvPr>
        </p:nvSpPr>
        <p:spPr>
          <a:xfrm>
            <a:off x="0" y="0"/>
            <a:ext cx="12192000" cy="648929"/>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FACTORS AFFECTING INDUSTRIAL RELATIONS</a:t>
            </a:r>
            <a:endParaRPr lang="en-US" sz="2800" dirty="0"/>
          </a:p>
        </p:txBody>
      </p:sp>
      <p:sp>
        <p:nvSpPr>
          <p:cNvPr id="3" name="Content Placeholder 2">
            <a:extLst>
              <a:ext uri="{FF2B5EF4-FFF2-40B4-BE49-F238E27FC236}">
                <a16:creationId xmlns:a16="http://schemas.microsoft.com/office/drawing/2014/main" id="{36B0A1AC-2897-8A01-071F-59D549D236E0}"/>
              </a:ext>
            </a:extLst>
          </p:cNvPr>
          <p:cNvSpPr>
            <a:spLocks noGrp="1"/>
          </p:cNvSpPr>
          <p:nvPr>
            <p:ph sz="half" idx="1"/>
          </p:nvPr>
        </p:nvSpPr>
        <p:spPr>
          <a:xfrm>
            <a:off x="0" y="648928"/>
            <a:ext cx="6961237" cy="6209071"/>
          </a:xfrm>
        </p:spPr>
        <p:txBody>
          <a:bodyPr>
            <a:normAutofit/>
          </a:bodyPr>
          <a:lstStyle/>
          <a:p>
            <a:pPr algn="just"/>
            <a:r>
              <a:rPr lang="en-US" sz="2800" dirty="0">
                <a:effectLst/>
                <a:latin typeface="Times New Roman" panose="02020603050405020304" pitchFamily="18" charset="0"/>
                <a:ea typeface="Aptos" panose="020B0004020202020204" pitchFamily="34" charset="0"/>
              </a:rPr>
              <a:t>Better education : With rising skills and education workers‘ expectations in respect of rewards increase. It is a common knowledge that the industrial worker in India is generally illiterate and is misled by outside trade union leaders who have their own axe to grind. Better workers‘ education can be a solution to this problem. </a:t>
            </a:r>
            <a:endParaRPr lang="en-US" sz="2800" dirty="0"/>
          </a:p>
        </p:txBody>
      </p:sp>
      <p:sp>
        <p:nvSpPr>
          <p:cNvPr id="4" name="Content Placeholder 3">
            <a:extLst>
              <a:ext uri="{FF2B5EF4-FFF2-40B4-BE49-F238E27FC236}">
                <a16:creationId xmlns:a16="http://schemas.microsoft.com/office/drawing/2014/main" id="{8AB803EA-CF83-DD0E-6D33-430D26A2CE1F}"/>
              </a:ext>
            </a:extLst>
          </p:cNvPr>
          <p:cNvSpPr>
            <a:spLocks noGrp="1"/>
          </p:cNvSpPr>
          <p:nvPr>
            <p:ph sz="half" idx="2"/>
          </p:nvPr>
        </p:nvSpPr>
        <p:spPr>
          <a:xfrm>
            <a:off x="6961238" y="648928"/>
            <a:ext cx="5230761" cy="6209071"/>
          </a:xfrm>
        </p:spPr>
        <p:txBody>
          <a:bodyPr>
            <a:normAutofit/>
          </a:bodyPr>
          <a:lstStyle/>
          <a:p>
            <a:pPr algn="just"/>
            <a:r>
              <a:rPr lang="en-US" sz="2800" dirty="0">
                <a:effectLst/>
                <a:latin typeface="Times New Roman" panose="02020603050405020304" pitchFamily="18" charset="0"/>
                <a:ea typeface="Aptos" panose="020B0004020202020204" pitchFamily="34" charset="0"/>
              </a:rPr>
              <a:t>Nature of industry – In those industries where the costs constitute a major proportion of the total cast, lowering down the </a:t>
            </a:r>
            <a:r>
              <a:rPr lang="en-US" sz="2800" dirty="0" err="1">
                <a:effectLst/>
                <a:latin typeface="Times New Roman" panose="02020603050405020304" pitchFamily="18" charset="0"/>
                <a:ea typeface="Aptos" panose="020B0004020202020204" pitchFamily="34" charset="0"/>
              </a:rPr>
              <a:t>labour</a:t>
            </a:r>
            <a:r>
              <a:rPr lang="en-US" sz="2800" dirty="0">
                <a:effectLst/>
                <a:latin typeface="Times New Roman" panose="02020603050405020304" pitchFamily="18" charset="0"/>
                <a:ea typeface="Aptos" panose="020B0004020202020204" pitchFamily="34" charset="0"/>
              </a:rPr>
              <a:t> costs become important when the product is not a necessity and therefore, there is a little possibility to pass additional costs on to consumer. </a:t>
            </a:r>
            <a:endParaRPr lang="en-US" sz="2800" dirty="0"/>
          </a:p>
        </p:txBody>
      </p:sp>
    </p:spTree>
    <p:extLst>
      <p:ext uri="{BB962C8B-B14F-4D97-AF65-F5344CB8AC3E}">
        <p14:creationId xmlns:p14="http://schemas.microsoft.com/office/powerpoint/2010/main" val="2681132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2F4E8-F3A8-BA94-D06A-336D7DBADAAB}"/>
              </a:ext>
            </a:extLst>
          </p:cNvPr>
          <p:cNvSpPr>
            <a:spLocks noGrp="1"/>
          </p:cNvSpPr>
          <p:nvPr>
            <p:ph type="title"/>
          </p:nvPr>
        </p:nvSpPr>
        <p:spPr>
          <a:xfrm>
            <a:off x="-73742" y="0"/>
            <a:ext cx="12309987" cy="816638"/>
          </a:xfrm>
        </p:spPr>
        <p:txBody>
          <a:bodyPr>
            <a:no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INDUSTRIAL DISPUTES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7CCD95E-460D-1FBD-F8D7-FB25A7BF6EFA}"/>
              </a:ext>
            </a:extLst>
          </p:cNvPr>
          <p:cNvSpPr>
            <a:spLocks noGrp="1"/>
          </p:cNvSpPr>
          <p:nvPr>
            <p:ph sz="half" idx="1"/>
          </p:nvPr>
        </p:nvSpPr>
        <p:spPr>
          <a:xfrm>
            <a:off x="0" y="560438"/>
            <a:ext cx="6872749" cy="6297561"/>
          </a:xfrm>
        </p:spPr>
        <p:txBody>
          <a:bodyPr>
            <a:normAutofit/>
          </a:bodyPr>
          <a:lstStyle/>
          <a:p>
            <a:pPr algn="just"/>
            <a:r>
              <a:rPr lang="en-US" sz="2800" dirty="0">
                <a:effectLst/>
                <a:latin typeface="Times New Roman" panose="02020603050405020304" pitchFamily="18" charset="0"/>
                <a:ea typeface="Aptos" panose="020B0004020202020204" pitchFamily="34" charset="0"/>
              </a:rPr>
              <a:t>Grievance or Rights Disputes are also called as conflict of rights or legal disputes. These disputes take place from day to day working relations in the undertaking. It is a protest by the workers against the act of management that deprives the rights of the employees. The grievance disputes arises out of payment of wages, fringe benefits, working hours, over time, promotions, demotions, seniority, safety, and health related aspects</a:t>
            </a:r>
            <a:endParaRPr lang="en-US" sz="2800" dirty="0"/>
          </a:p>
        </p:txBody>
      </p:sp>
      <p:sp>
        <p:nvSpPr>
          <p:cNvPr id="4" name="Content Placeholder 3">
            <a:extLst>
              <a:ext uri="{FF2B5EF4-FFF2-40B4-BE49-F238E27FC236}">
                <a16:creationId xmlns:a16="http://schemas.microsoft.com/office/drawing/2014/main" id="{75C2BF4D-E76F-53F4-79EB-8411F27160AC}"/>
              </a:ext>
            </a:extLst>
          </p:cNvPr>
          <p:cNvSpPr>
            <a:spLocks noGrp="1"/>
          </p:cNvSpPr>
          <p:nvPr>
            <p:ph sz="half" idx="2"/>
          </p:nvPr>
        </p:nvSpPr>
        <p:spPr>
          <a:xfrm>
            <a:off x="6916994" y="560438"/>
            <a:ext cx="5275006" cy="6297561"/>
          </a:xfrm>
        </p:spPr>
        <p:txBody>
          <a:bodyPr/>
          <a:lstStyle/>
          <a:p>
            <a:pPr algn="just"/>
            <a:r>
              <a:rPr lang="en-US" sz="2800" dirty="0">
                <a:effectLst/>
                <a:latin typeface="Times New Roman" panose="02020603050405020304" pitchFamily="18" charset="0"/>
                <a:ea typeface="Aptos" panose="020B0004020202020204" pitchFamily="34" charset="0"/>
              </a:rPr>
              <a:t>Interest disputes are also called disputes of interest or economic disputes. In most cases the disputes arises from the demands or proposals for improvement in wages, benefits, job security or terms or conditions of employment</a:t>
            </a:r>
          </a:p>
          <a:p>
            <a:endParaRPr lang="en-US" dirty="0"/>
          </a:p>
        </p:txBody>
      </p:sp>
    </p:spTree>
    <p:extLst>
      <p:ext uri="{BB962C8B-B14F-4D97-AF65-F5344CB8AC3E}">
        <p14:creationId xmlns:p14="http://schemas.microsoft.com/office/powerpoint/2010/main" val="7659740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E5C4E-7136-7896-B4E9-F037B6B133F5}"/>
              </a:ext>
            </a:extLst>
          </p:cNvPr>
          <p:cNvSpPr>
            <a:spLocks noGrp="1"/>
          </p:cNvSpPr>
          <p:nvPr>
            <p:ph type="title"/>
          </p:nvPr>
        </p:nvSpPr>
        <p:spPr>
          <a:xfrm>
            <a:off x="0" y="0"/>
            <a:ext cx="12192000" cy="816638"/>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INDUSTRIAL DISPUTES</a:t>
            </a:r>
            <a:endParaRPr lang="en-US" sz="2800" dirty="0"/>
          </a:p>
        </p:txBody>
      </p:sp>
      <p:sp>
        <p:nvSpPr>
          <p:cNvPr id="3" name="Content Placeholder 2">
            <a:extLst>
              <a:ext uri="{FF2B5EF4-FFF2-40B4-BE49-F238E27FC236}">
                <a16:creationId xmlns:a16="http://schemas.microsoft.com/office/drawing/2014/main" id="{E3B13A0D-BDA3-8BA9-7E8D-4C61318873C7}"/>
              </a:ext>
            </a:extLst>
          </p:cNvPr>
          <p:cNvSpPr>
            <a:spLocks noGrp="1"/>
          </p:cNvSpPr>
          <p:nvPr>
            <p:ph sz="half" idx="1"/>
          </p:nvPr>
        </p:nvSpPr>
        <p:spPr>
          <a:xfrm>
            <a:off x="1" y="693174"/>
            <a:ext cx="7034980" cy="6268065"/>
          </a:xfrm>
        </p:spPr>
        <p:txBody>
          <a:bodyPr>
            <a:noAutofit/>
          </a:bodyPr>
          <a:lstStyle/>
          <a:p>
            <a:pPr algn="just"/>
            <a:r>
              <a:rPr lang="en-US" sz="2800" dirty="0">
                <a:effectLst/>
                <a:latin typeface="Times New Roman" panose="02020603050405020304" pitchFamily="18" charset="0"/>
                <a:ea typeface="Aptos" panose="020B0004020202020204" pitchFamily="34" charset="0"/>
              </a:rPr>
              <a:t>The most common </a:t>
            </a:r>
            <a:r>
              <a:rPr lang="en-US" sz="2800" dirty="0" err="1">
                <a:effectLst/>
                <a:latin typeface="Times New Roman" panose="02020603050405020304" pitchFamily="18" charset="0"/>
                <a:ea typeface="Aptos" panose="020B0004020202020204" pitchFamily="34" charset="0"/>
              </a:rPr>
              <a:t>Labour</a:t>
            </a:r>
            <a:r>
              <a:rPr lang="en-US" sz="2800" dirty="0">
                <a:effectLst/>
                <a:latin typeface="Times New Roman" panose="02020603050405020304" pitchFamily="18" charset="0"/>
                <a:ea typeface="Aptos" panose="020B0004020202020204" pitchFamily="34" charset="0"/>
              </a:rPr>
              <a:t> type of dispute is the disputes over Unfair Practices in industrial relations. The management many times discriminates against workers on the ground that they are the members of the trade union and they participate in the activities of the union. Unfair </a:t>
            </a:r>
            <a:r>
              <a:rPr lang="en-US" sz="2800" dirty="0" err="1">
                <a:effectLst/>
                <a:latin typeface="Times New Roman" panose="02020603050405020304" pitchFamily="18" charset="0"/>
                <a:ea typeface="Aptos" panose="020B0004020202020204" pitchFamily="34" charset="0"/>
              </a:rPr>
              <a:t>labour</a:t>
            </a:r>
            <a:r>
              <a:rPr lang="en-US" sz="2800" dirty="0">
                <a:effectLst/>
                <a:latin typeface="Times New Roman" panose="02020603050405020304" pitchFamily="18" charset="0"/>
                <a:ea typeface="Aptos" panose="020B0004020202020204" pitchFamily="34" charset="0"/>
              </a:rPr>
              <a:t> practice includes pressure on employees when they exercise their rights to organize, take part in union activity, refusal to bargain, recruiting new employees during a strike which is not illegal, creating an environment or actually creating an act of force or violence or stop communication etc.</a:t>
            </a:r>
            <a:endParaRPr lang="en-US" sz="2800" dirty="0"/>
          </a:p>
        </p:txBody>
      </p:sp>
      <p:sp>
        <p:nvSpPr>
          <p:cNvPr id="4" name="Content Placeholder 3">
            <a:extLst>
              <a:ext uri="{FF2B5EF4-FFF2-40B4-BE49-F238E27FC236}">
                <a16:creationId xmlns:a16="http://schemas.microsoft.com/office/drawing/2014/main" id="{1798A733-8571-3431-8C46-96285BB6E101}"/>
              </a:ext>
            </a:extLst>
          </p:cNvPr>
          <p:cNvSpPr>
            <a:spLocks noGrp="1"/>
          </p:cNvSpPr>
          <p:nvPr>
            <p:ph sz="half" idx="2"/>
          </p:nvPr>
        </p:nvSpPr>
        <p:spPr>
          <a:xfrm>
            <a:off x="7462684" y="693175"/>
            <a:ext cx="4729315" cy="6268064"/>
          </a:xfrm>
        </p:spPr>
        <p:txBody>
          <a:bodyPr>
            <a:normAutofit/>
          </a:bodyPr>
          <a:lstStyle/>
          <a:p>
            <a:pPr algn="just"/>
            <a:r>
              <a:rPr lang="en-US" sz="2800" dirty="0">
                <a:effectLst/>
                <a:latin typeface="Times New Roman" panose="02020603050405020304" pitchFamily="18" charset="0"/>
                <a:ea typeface="Aptos" panose="020B0004020202020204" pitchFamily="34" charset="0"/>
              </a:rPr>
              <a:t>Recognition Disputes arises when the management of an </a:t>
            </a:r>
            <a:r>
              <a:rPr lang="en-US" sz="2800" dirty="0" err="1">
                <a:effectLst/>
                <a:latin typeface="Times New Roman" panose="02020603050405020304" pitchFamily="18" charset="0"/>
                <a:ea typeface="Aptos" panose="020B0004020202020204" pitchFamily="34" charset="0"/>
              </a:rPr>
              <a:t>organisation</a:t>
            </a:r>
            <a:r>
              <a:rPr lang="en-US" sz="2800" dirty="0">
                <a:effectLst/>
                <a:latin typeface="Times New Roman" panose="02020603050405020304" pitchFamily="18" charset="0"/>
                <a:ea typeface="Aptos" panose="020B0004020202020204" pitchFamily="34" charset="0"/>
              </a:rPr>
              <a:t> refuses to recognize a trade union for the purpose of collective bargaining or to represent its member employees in case of a conflict or dispute</a:t>
            </a:r>
            <a:endParaRPr lang="en-US" sz="2800" dirty="0"/>
          </a:p>
        </p:txBody>
      </p:sp>
    </p:spTree>
    <p:extLst>
      <p:ext uri="{BB962C8B-B14F-4D97-AF65-F5344CB8AC3E}">
        <p14:creationId xmlns:p14="http://schemas.microsoft.com/office/powerpoint/2010/main" val="30760758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95663-9447-9A2B-08E7-26CBCAB4C140}"/>
              </a:ext>
            </a:extLst>
          </p:cNvPr>
          <p:cNvSpPr>
            <a:spLocks noGrp="1"/>
          </p:cNvSpPr>
          <p:nvPr>
            <p:ph type="title"/>
          </p:nvPr>
        </p:nvSpPr>
        <p:spPr>
          <a:xfrm>
            <a:off x="0" y="0"/>
            <a:ext cx="12192000" cy="1930400"/>
          </a:xfrm>
        </p:spPr>
        <p:txBody>
          <a:bodyPr>
            <a:normAutofit/>
          </a:bodyPr>
          <a:lstStyle/>
          <a:p>
            <a:pPr algn="ct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Government intervention helps in three different ways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A8E165FF-D0EC-98AA-C9AB-207E7A28E184}"/>
              </a:ext>
            </a:extLst>
          </p:cNvPr>
          <p:cNvSpPr>
            <a:spLocks noGrp="1"/>
          </p:cNvSpPr>
          <p:nvPr>
            <p:ph idx="1"/>
          </p:nvPr>
        </p:nvSpPr>
        <p:spPr>
          <a:xfrm>
            <a:off x="0" y="560440"/>
            <a:ext cx="12192000" cy="6297560"/>
          </a:xfrm>
        </p:spPr>
        <p:txBody>
          <a:bodyPr/>
          <a:lstStyle/>
          <a:p>
            <a:pPr marL="11430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Government intervention helps in three different ways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1) it helps in catching and solving problems before they become serious. Almost every one agrees that it is better to prevent fires them to try stopping them after they start;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2) It provides a formalized means to the workers and employers to give emotional release to their dissatisfaction; and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80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3) It acts as a check and balance upon arbitrary and capricious management action.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904924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E4157-A354-8AAB-43A1-46393C9D66A9}"/>
              </a:ext>
            </a:extLst>
          </p:cNvPr>
          <p:cNvSpPr>
            <a:spLocks noGrp="1"/>
          </p:cNvSpPr>
          <p:nvPr>
            <p:ph type="title"/>
          </p:nvPr>
        </p:nvSpPr>
        <p:spPr>
          <a:xfrm>
            <a:off x="0" y="0"/>
            <a:ext cx="12034684" cy="816638"/>
          </a:xfrm>
        </p:spPr>
        <p:txBody>
          <a:bodyPr>
            <a:normAutofit fontScale="90000"/>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Causes of industrial disputes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F17E44DD-9BBC-5D88-75BA-AE5AB03A5FAC}"/>
              </a:ext>
            </a:extLst>
          </p:cNvPr>
          <p:cNvSpPr>
            <a:spLocks noGrp="1"/>
          </p:cNvSpPr>
          <p:nvPr>
            <p:ph idx="1"/>
          </p:nvPr>
        </p:nvSpPr>
        <p:spPr>
          <a:xfrm>
            <a:off x="0" y="816638"/>
            <a:ext cx="12192000" cy="6188845"/>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Industrial disputes may arise out of economic, political, social or from socio - economic background. At the same time the attitude of the employers and employees is also responsible to a great extent. The factors leading to industrial disputes may be industry related, management related, government related or union related.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Causes: Wages and Allowances </a:t>
            </a:r>
            <a:r>
              <a:rPr lang="en-US" sz="2800" kern="100" dirty="0">
                <a:latin typeface="Aptos" panose="020B0004020202020204" pitchFamily="34"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Personnel Policies </a:t>
            </a:r>
            <a:r>
              <a:rPr lang="en-US" sz="2800" kern="100" dirty="0">
                <a:latin typeface="Aptos" panose="020B0004020202020204" pitchFamily="34"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Retrenchment </a:t>
            </a:r>
            <a:r>
              <a:rPr lang="en-US" sz="2800" kern="100" dirty="0">
                <a:latin typeface="Aptos" panose="020B0004020202020204" pitchFamily="34"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Lay off </a:t>
            </a:r>
            <a:r>
              <a:rPr lang="en-US" sz="2800" kern="100" dirty="0">
                <a:latin typeface="Aptos" panose="020B0004020202020204" pitchFamily="34"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Leave and hours of work</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Bonus</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Indiscipline </a:t>
            </a:r>
            <a:r>
              <a:rPr lang="en-US" sz="2800" kern="100" dirty="0">
                <a:latin typeface="Aptos" panose="020B0004020202020204" pitchFamily="34"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Violence </a:t>
            </a:r>
            <a:r>
              <a:rPr lang="en-US" sz="2800" kern="100" dirty="0">
                <a:latin typeface="Aptos" panose="020B0004020202020204" pitchFamily="34"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Inter Union rivalry.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555043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72371-242F-2DC6-D7B0-7ECA1ACED7F1}"/>
              </a:ext>
            </a:extLst>
          </p:cNvPr>
          <p:cNvSpPr>
            <a:spLocks noGrp="1"/>
          </p:cNvSpPr>
          <p:nvPr>
            <p:ph type="title"/>
          </p:nvPr>
        </p:nvSpPr>
        <p:spPr>
          <a:xfrm>
            <a:off x="0" y="0"/>
            <a:ext cx="12192000" cy="816638"/>
          </a:xfrm>
        </p:spPr>
        <p:txBody>
          <a:bodyPr>
            <a:normAutofit/>
          </a:bodyPr>
          <a:lstStyle/>
          <a:p>
            <a:pPr algn="ctr"/>
            <a:r>
              <a:rPr lang="en-US" sz="2800" dirty="0"/>
              <a:t>Causes of disputes</a:t>
            </a:r>
          </a:p>
        </p:txBody>
      </p:sp>
      <p:sp>
        <p:nvSpPr>
          <p:cNvPr id="3" name="Content Placeholder 2">
            <a:extLst>
              <a:ext uri="{FF2B5EF4-FFF2-40B4-BE49-F238E27FC236}">
                <a16:creationId xmlns:a16="http://schemas.microsoft.com/office/drawing/2014/main" id="{6684A291-5A26-17A8-A2B3-940ADA65C8FD}"/>
              </a:ext>
            </a:extLst>
          </p:cNvPr>
          <p:cNvSpPr>
            <a:spLocks noGrp="1"/>
          </p:cNvSpPr>
          <p:nvPr>
            <p:ph idx="1"/>
          </p:nvPr>
        </p:nvSpPr>
        <p:spPr>
          <a:xfrm>
            <a:off x="1" y="471949"/>
            <a:ext cx="12078928" cy="6489290"/>
          </a:xfrm>
        </p:spPr>
        <p:txBody>
          <a:bodyPr>
            <a:normAutofit/>
          </a:bodyPr>
          <a:lstStyle/>
          <a:p>
            <a:pPr marL="0" marR="0" indent="0" algn="just">
              <a:lnSpc>
                <a:spcPct val="115000"/>
              </a:lnSpc>
              <a:spcBef>
                <a:spcPts val="0"/>
              </a:spcBef>
              <a:spcAft>
                <a:spcPts val="80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Non-implementation of awards or agreements , Non-fulfillment of demands </a:t>
            </a:r>
            <a:r>
              <a:rPr lang="en-US" sz="2800" kern="100" dirty="0">
                <a:latin typeface="Times New Roman" panose="02020603050405020304" pitchFamily="18" charset="0"/>
                <a:ea typeface="Aptos" panose="020B0004020202020204" pitchFamily="34" charset="0"/>
                <a:cs typeface="Times New Roman" panose="02020603050405020304" pitchFamily="18" charset="0"/>
              </a:rPr>
              <a:t>,</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WorkloWork</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standards </a:t>
            </a:r>
            <a:r>
              <a:rPr lang="en-US" sz="2800" kern="100" dirty="0">
                <a:latin typeface="Times New Roman" panose="02020603050405020304" pitchFamily="18"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Surplus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,Working conditions </a:t>
            </a:r>
            <a:r>
              <a:rPr lang="en-US" sz="2800" kern="100" dirty="0">
                <a:latin typeface="Times New Roman" panose="02020603050405020304" pitchFamily="18"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Change of manufacturing process ,Violation of rules or codes, Shift working ,Political motives ,Closure or lockouts , Inability to communicate effectively </a:t>
            </a:r>
            <a:r>
              <a:rPr lang="en-US" sz="2800" kern="100" dirty="0">
                <a:latin typeface="Times New Roman" panose="02020603050405020304" pitchFamily="18" charset="0"/>
                <a:ea typeface="Aptos" panose="020B0004020202020204" pitchFamily="34" charset="0"/>
                <a:cs typeface="Times New Roman" panose="02020603050405020304" pitchFamily="18" charset="0"/>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Refusal to recognize unions ,Authoritarian or autocratic attitude of management, Non-implementation of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law</a:t>
            </a:r>
          </a:p>
          <a:p>
            <a:endParaRPr lang="en-US" dirty="0"/>
          </a:p>
        </p:txBody>
      </p:sp>
    </p:spTree>
    <p:extLst>
      <p:ext uri="{BB962C8B-B14F-4D97-AF65-F5344CB8AC3E}">
        <p14:creationId xmlns:p14="http://schemas.microsoft.com/office/powerpoint/2010/main" val="34453875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877AB-46A9-65FA-2FE3-53A63817FA11}"/>
              </a:ext>
            </a:extLst>
          </p:cNvPr>
          <p:cNvSpPr>
            <a:spLocks noGrp="1"/>
          </p:cNvSpPr>
          <p:nvPr>
            <p:ph type="title"/>
          </p:nvPr>
        </p:nvSpPr>
        <p:spPr>
          <a:xfrm>
            <a:off x="0" y="0"/>
            <a:ext cx="12192000" cy="816638"/>
          </a:xfrm>
        </p:spPr>
        <p:txBody>
          <a:bodyPr/>
          <a:lstStyle/>
          <a:p>
            <a:pPr algn="ctr"/>
            <a:r>
              <a:rPr lang="en-US" sz="2800" dirty="0">
                <a:latin typeface="Times New Roman" panose="02020603050405020304" pitchFamily="18" charset="0"/>
                <a:cs typeface="Times New Roman" panose="02020603050405020304" pitchFamily="18" charset="0"/>
              </a:rPr>
              <a:t>References</a:t>
            </a:r>
            <a:r>
              <a:rPr lang="en-US" dirty="0"/>
              <a:t> </a:t>
            </a:r>
          </a:p>
        </p:txBody>
      </p:sp>
      <p:sp>
        <p:nvSpPr>
          <p:cNvPr id="3" name="Content Placeholder 2">
            <a:extLst>
              <a:ext uri="{FF2B5EF4-FFF2-40B4-BE49-F238E27FC236}">
                <a16:creationId xmlns:a16="http://schemas.microsoft.com/office/drawing/2014/main" id="{55CE5423-15FC-AAC4-F992-6654F352AC8F}"/>
              </a:ext>
            </a:extLst>
          </p:cNvPr>
          <p:cNvSpPr>
            <a:spLocks noGrp="1"/>
          </p:cNvSpPr>
          <p:nvPr>
            <p:ph idx="1"/>
          </p:nvPr>
        </p:nvSpPr>
        <p:spPr>
          <a:xfrm>
            <a:off x="0" y="816639"/>
            <a:ext cx="12192000" cy="6144600"/>
          </a:xfrm>
        </p:spPr>
        <p:txBody>
          <a:bodyPr>
            <a:normAutofit/>
          </a:bodyPr>
          <a:lstStyle/>
          <a:p>
            <a:pPr marL="0" marR="0" algn="just">
              <a:lnSpc>
                <a:spcPct val="107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8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Human Resource Contemporary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London,1995,Managing Human Resources,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679247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D1803-437F-A2BA-3C14-6FE8D9457FB4}"/>
              </a:ext>
            </a:extLst>
          </p:cNvPr>
          <p:cNvSpPr>
            <a:spLocks noGrp="1"/>
          </p:cNvSpPr>
          <p:nvPr>
            <p:ph type="title"/>
          </p:nvPr>
        </p:nvSpPr>
        <p:spPr>
          <a:xfrm>
            <a:off x="0" y="0"/>
            <a:ext cx="12192000" cy="816638"/>
          </a:xfrm>
        </p:spPr>
        <p:txBody>
          <a:bodyPr/>
          <a:lstStyle/>
          <a:p>
            <a:pPr algn="ctr"/>
            <a:r>
              <a:rPr lang="en-US" sz="2800" dirty="0">
                <a:latin typeface="Times New Roman" panose="02020603050405020304" pitchFamily="18" charset="0"/>
                <a:cs typeface="Times New Roman" panose="02020603050405020304" pitchFamily="18" charset="0"/>
              </a:rPr>
              <a:t>References</a:t>
            </a:r>
            <a:r>
              <a:rPr lang="en-US" dirty="0"/>
              <a:t> </a:t>
            </a:r>
          </a:p>
        </p:txBody>
      </p:sp>
      <p:sp>
        <p:nvSpPr>
          <p:cNvPr id="3" name="Content Placeholder 2">
            <a:extLst>
              <a:ext uri="{FF2B5EF4-FFF2-40B4-BE49-F238E27FC236}">
                <a16:creationId xmlns:a16="http://schemas.microsoft.com/office/drawing/2014/main" id="{553387BC-8A51-BA75-F7C7-E2648CA037B9}"/>
              </a:ext>
            </a:extLst>
          </p:cNvPr>
          <p:cNvSpPr>
            <a:spLocks noGrp="1"/>
          </p:cNvSpPr>
          <p:nvPr>
            <p:ph idx="1"/>
          </p:nvPr>
        </p:nvSpPr>
        <p:spPr>
          <a:xfrm>
            <a:off x="0" y="693174"/>
            <a:ext cx="12192000" cy="6164825"/>
          </a:xfrm>
        </p:spPr>
        <p:txBody>
          <a:bodyPr/>
          <a:lstStyle/>
          <a:p>
            <a:pPr marL="0" marR="0" algn="just">
              <a:lnSpc>
                <a:spcPct val="107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828729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B6137-FAA4-DB1F-590F-1659EE10DB88}"/>
              </a:ext>
            </a:extLst>
          </p:cNvPr>
          <p:cNvSpPr>
            <a:spLocks noGrp="1"/>
          </p:cNvSpPr>
          <p:nvPr>
            <p:ph type="title"/>
          </p:nvPr>
        </p:nvSpPr>
        <p:spPr>
          <a:xfrm>
            <a:off x="1" y="0"/>
            <a:ext cx="12078928" cy="1002890"/>
          </a:xfrm>
        </p:spPr>
        <p:txBody>
          <a:bodyPr/>
          <a:lstStyle/>
          <a:p>
            <a:pPr algn="ctr"/>
            <a:r>
              <a:rPr lang="en-US" sz="3600" dirty="0">
                <a:latin typeface="Times New Roman" panose="02020603050405020304" pitchFamily="18" charset="0"/>
                <a:cs typeface="Times New Roman" panose="02020603050405020304" pitchFamily="18" charset="0"/>
              </a:rPr>
              <a:t>References</a:t>
            </a:r>
            <a:r>
              <a:rPr lang="en-US" dirty="0"/>
              <a:t> </a:t>
            </a:r>
          </a:p>
        </p:txBody>
      </p:sp>
      <p:sp>
        <p:nvSpPr>
          <p:cNvPr id="3" name="Content Placeholder 2">
            <a:extLst>
              <a:ext uri="{FF2B5EF4-FFF2-40B4-BE49-F238E27FC236}">
                <a16:creationId xmlns:a16="http://schemas.microsoft.com/office/drawing/2014/main" id="{241C5286-9A6F-8BFA-3926-9B0E2C4A2F30}"/>
              </a:ext>
            </a:extLst>
          </p:cNvPr>
          <p:cNvSpPr>
            <a:spLocks noGrp="1"/>
          </p:cNvSpPr>
          <p:nvPr>
            <p:ph idx="1"/>
          </p:nvPr>
        </p:nvSpPr>
        <p:spPr>
          <a:xfrm>
            <a:off x="1" y="722671"/>
            <a:ext cx="12078928" cy="6135329"/>
          </a:xfrm>
        </p:spPr>
        <p:txBody>
          <a:bodyPr/>
          <a:lstStyle/>
          <a:p>
            <a:pPr marL="0" marR="0" algn="just">
              <a:lnSpc>
                <a:spcPct val="115000"/>
              </a:lnSpc>
              <a:spcBef>
                <a:spcPts val="0"/>
              </a:spcBef>
              <a:spcAft>
                <a:spcPts val="0"/>
              </a:spcAft>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 (5th edition),The McGraw-Hill Companies, USA,1997.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 Handbook of Human Resource Management Practice (7th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p>
          <a:p>
            <a:pPr marL="0" marR="0" algn="just">
              <a:lnSpc>
                <a:spcPct val="115000"/>
              </a:lnSpc>
              <a:spcBef>
                <a:spcPts val="0"/>
              </a:spcBef>
              <a:spcAft>
                <a:spcPts val="0"/>
              </a:spcAft>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Mart Production,2021. https://www.pexels.com/photo/group-of-people-looking-at-a-computer-monitor-8872678/</a:t>
            </a:r>
          </a:p>
          <a:p>
            <a:endParaRPr lang="en-US" dirty="0"/>
          </a:p>
        </p:txBody>
      </p:sp>
    </p:spTree>
    <p:extLst>
      <p:ext uri="{BB962C8B-B14F-4D97-AF65-F5344CB8AC3E}">
        <p14:creationId xmlns:p14="http://schemas.microsoft.com/office/powerpoint/2010/main" val="152831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62C9-9EDE-D294-D561-6A9D9546CE7E}"/>
              </a:ext>
            </a:extLst>
          </p:cNvPr>
          <p:cNvSpPr>
            <a:spLocks noGrp="1"/>
          </p:cNvSpPr>
          <p:nvPr>
            <p:ph type="title"/>
          </p:nvPr>
        </p:nvSpPr>
        <p:spPr>
          <a:xfrm>
            <a:off x="191729" y="0"/>
            <a:ext cx="12000271" cy="816638"/>
          </a:xfrm>
        </p:spPr>
        <p:txBody>
          <a:bodyPr>
            <a:normAutofit/>
          </a:bodyPr>
          <a:lstStyle/>
          <a:p>
            <a:pPr algn="ctr"/>
            <a:r>
              <a:rPr lang="en-US" sz="2800" dirty="0"/>
              <a:t>References </a:t>
            </a:r>
          </a:p>
        </p:txBody>
      </p:sp>
      <p:sp>
        <p:nvSpPr>
          <p:cNvPr id="3" name="Content Placeholder 2">
            <a:extLst>
              <a:ext uri="{FF2B5EF4-FFF2-40B4-BE49-F238E27FC236}">
                <a16:creationId xmlns:a16="http://schemas.microsoft.com/office/drawing/2014/main" id="{8C84B06C-118F-6E5B-9DC8-0097B0CE383A}"/>
              </a:ext>
            </a:extLst>
          </p:cNvPr>
          <p:cNvSpPr>
            <a:spLocks noGrp="1"/>
          </p:cNvSpPr>
          <p:nvPr>
            <p:ph idx="1"/>
          </p:nvPr>
        </p:nvSpPr>
        <p:spPr>
          <a:xfrm>
            <a:off x="0" y="589935"/>
            <a:ext cx="12192000" cy="6268065"/>
          </a:xfrm>
        </p:spPr>
        <p:txBody>
          <a:bodyPr/>
          <a:lstStyle/>
          <a:p>
            <a:r>
              <a:rPr lang="en-US" sz="2800" dirty="0">
                <a:latin typeface="Times New Roman" panose="02020603050405020304" pitchFamily="18" charset="0"/>
                <a:cs typeface="Times New Roman" panose="02020603050405020304" pitchFamily="18" charset="0"/>
              </a:rPr>
              <a:t>Blue Bird,2021. </a:t>
            </a:r>
            <a:r>
              <a:rPr lang="en-US" sz="2800" dirty="0">
                <a:latin typeface="Times New Roman" panose="02020603050405020304" pitchFamily="18" charset="0"/>
                <a:cs typeface="Times New Roman" panose="02020603050405020304" pitchFamily="18" charset="0"/>
                <a:hlinkClick r:id="rId2"/>
              </a:rPr>
              <a:t>https://www.pexels.com/photo/smiling-owner-taming-collie-jumping-over-floor-7210688</a:t>
            </a:r>
            <a:r>
              <a:rPr lang="en-US" sz="2800" dirty="0">
                <a:hlinkClick r:id="rId2"/>
              </a:rPr>
              <a:t>/</a:t>
            </a:r>
            <a:endParaRPr lang="en-US" sz="2800" dirty="0"/>
          </a:p>
          <a:p>
            <a:r>
              <a:rPr lang="en-US" sz="2800" dirty="0">
                <a:latin typeface="Times New Roman" panose="02020603050405020304" pitchFamily="18" charset="0"/>
                <a:cs typeface="Times New Roman" panose="02020603050405020304" pitchFamily="18" charset="0"/>
              </a:rPr>
              <a:t>Mathias Reding,2020. </a:t>
            </a:r>
            <a:r>
              <a:rPr lang="en-US" sz="2800" dirty="0">
                <a:latin typeface="Times New Roman" panose="02020603050405020304" pitchFamily="18" charset="0"/>
                <a:cs typeface="Times New Roman" panose="02020603050405020304" pitchFamily="18" charset="0"/>
                <a:hlinkClick r:id="rId3"/>
              </a:rPr>
              <a:t>https://www.pexels.com/photo/people-protesting-with-handmade-sign-4646777/</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Brett Sayles,2020. </a:t>
            </a:r>
            <a:r>
              <a:rPr lang="en-US" sz="2800" dirty="0">
                <a:latin typeface="Times New Roman" panose="02020603050405020304" pitchFamily="18" charset="0"/>
                <a:cs typeface="Times New Roman" panose="02020603050405020304" pitchFamily="18" charset="0"/>
                <a:hlinkClick r:id="rId4"/>
              </a:rPr>
              <a:t>https://www.pexels.com/photo/thoughtful-man-clapping-on-street-during-demonstration-5144484/</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Michelle Gumaraes,2020. https://www.pexels.com/photo/people-protesting-in-a-rally-4664301/</a:t>
            </a:r>
          </a:p>
        </p:txBody>
      </p:sp>
    </p:spTree>
    <p:extLst>
      <p:ext uri="{BB962C8B-B14F-4D97-AF65-F5344CB8AC3E}">
        <p14:creationId xmlns:p14="http://schemas.microsoft.com/office/powerpoint/2010/main" val="19318913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B982F-AC75-A8DA-6971-54727C948229}"/>
              </a:ext>
            </a:extLst>
          </p:cNvPr>
          <p:cNvSpPr>
            <a:spLocks noGrp="1"/>
          </p:cNvSpPr>
          <p:nvPr>
            <p:ph type="title"/>
          </p:nvPr>
        </p:nvSpPr>
        <p:spPr>
          <a:xfrm>
            <a:off x="0" y="0"/>
            <a:ext cx="12192000" cy="816638"/>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29F9103F-2CFB-902D-AA6C-A4C29F259F7C}"/>
              </a:ext>
            </a:extLst>
          </p:cNvPr>
          <p:cNvSpPr>
            <a:spLocks noGrp="1"/>
          </p:cNvSpPr>
          <p:nvPr>
            <p:ph idx="1"/>
          </p:nvPr>
        </p:nvSpPr>
        <p:spPr>
          <a:xfrm>
            <a:off x="0" y="457200"/>
            <a:ext cx="12192000" cy="6400799"/>
          </a:xfrm>
        </p:spPr>
        <p:txBody>
          <a:bodyPr/>
          <a:lstStyle/>
          <a:p>
            <a:r>
              <a:rPr lang="en-US" sz="2800" dirty="0" err="1">
                <a:latin typeface="Times New Roman" panose="02020603050405020304" pitchFamily="18" charset="0"/>
                <a:cs typeface="Times New Roman" panose="02020603050405020304" pitchFamily="18" charset="0"/>
              </a:rPr>
              <a:t>Kampus</a:t>
            </a:r>
            <a:r>
              <a:rPr lang="en-US" sz="2800" dirty="0">
                <a:latin typeface="Times New Roman" panose="02020603050405020304" pitchFamily="18" charset="0"/>
                <a:cs typeface="Times New Roman" panose="02020603050405020304" pitchFamily="18" charset="0"/>
              </a:rPr>
              <a:t> Production,2021. </a:t>
            </a:r>
            <a:r>
              <a:rPr lang="en-US" sz="2800" dirty="0">
                <a:latin typeface="Times New Roman" panose="02020603050405020304" pitchFamily="18" charset="0"/>
                <a:cs typeface="Times New Roman" panose="02020603050405020304" pitchFamily="18" charset="0"/>
                <a:hlinkClick r:id="rId2"/>
              </a:rPr>
              <a:t>https://www.pexels.com/photo/happy-women-by-a-conference-room-table-8171215</a:t>
            </a:r>
            <a:r>
              <a:rPr lang="en-US" dirty="0">
                <a:hlinkClick r:id="rId2"/>
              </a:rPr>
              <a:t>/</a:t>
            </a:r>
            <a:endParaRPr lang="en-US" dirty="0"/>
          </a:p>
          <a:p>
            <a:r>
              <a:rPr lang="en-US" sz="2800" dirty="0">
                <a:latin typeface="Times New Roman" panose="02020603050405020304" pitchFamily="18" charset="0"/>
                <a:cs typeface="Times New Roman" panose="02020603050405020304" pitchFamily="18" charset="0"/>
              </a:rPr>
              <a:t>Fauxels,2019. https://www.pexels.com/photo/photo-of-people-holding-each-other-s-hands-3184423/</a:t>
            </a:r>
          </a:p>
          <a:p>
            <a:endParaRPr lang="en-US" dirty="0"/>
          </a:p>
        </p:txBody>
      </p:sp>
    </p:spTree>
    <p:extLst>
      <p:ext uri="{BB962C8B-B14F-4D97-AF65-F5344CB8AC3E}">
        <p14:creationId xmlns:p14="http://schemas.microsoft.com/office/powerpoint/2010/main" val="320915818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162</TotalTime>
  <Words>2939</Words>
  <Application>Microsoft Office PowerPoint</Application>
  <PresentationFormat>Widescreen</PresentationFormat>
  <Paragraphs>137</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Aptos</vt:lpstr>
      <vt:lpstr>Arial</vt:lpstr>
      <vt:lpstr>Symbol</vt:lpstr>
      <vt:lpstr>Times New Roman</vt:lpstr>
      <vt:lpstr>Trebuchet MS</vt:lpstr>
      <vt:lpstr>Wingdings 3</vt:lpstr>
      <vt:lpstr>Facet</vt:lpstr>
      <vt:lpstr>COURSE:  PRINCIPLES OF HUMAN RESOURCE MANAGEMENT  </vt:lpstr>
      <vt:lpstr>INDUSTRIAL RELATIONS</vt:lpstr>
      <vt:lpstr>INDUSTRIAL RELATIONS</vt:lpstr>
      <vt:lpstr>Key Notes from definition</vt:lpstr>
      <vt:lpstr>Key Notes from definition</vt:lpstr>
      <vt:lpstr>Key Notes from definition</vt:lpstr>
      <vt:lpstr>Scope</vt:lpstr>
      <vt:lpstr>Industrial relations-multi-dimensional</vt:lpstr>
      <vt:lpstr>Industrial relations-multi-dimensional</vt:lpstr>
      <vt:lpstr>Objectives of Industrial Relation </vt:lpstr>
      <vt:lpstr>Objectives of Industrial Relation</vt:lpstr>
      <vt:lpstr>Measures to Improve IR</vt:lpstr>
      <vt:lpstr>Measures to Improve IR</vt:lpstr>
      <vt:lpstr>Measures to Improve IR</vt:lpstr>
      <vt:lpstr>Measures to Improve IR</vt:lpstr>
      <vt:lpstr>Significance of Good Industrial Relations </vt:lpstr>
      <vt:lpstr>Significance of Good Industrial Relations</vt:lpstr>
      <vt:lpstr>Significance of Good Industrial Relations</vt:lpstr>
      <vt:lpstr>Significance of Good Industrial Relations</vt:lpstr>
      <vt:lpstr>Significance of Good Industrial Relations</vt:lpstr>
      <vt:lpstr>Significance of Good Industrial Relations</vt:lpstr>
      <vt:lpstr>FACTORS AFFECTING INDUSTRIAL RELATIONS </vt:lpstr>
      <vt:lpstr>FACTORS AFFECTING INDUSTRIAL RELATIONS</vt:lpstr>
      <vt:lpstr>FACTORS AFFECTING INDUSTRIAL RELATIONS</vt:lpstr>
      <vt:lpstr>FACTORS AFFECTING INDUSTRIAL RELATIONS</vt:lpstr>
      <vt:lpstr>FACTORS AFFECTING INDUSTRIAL RELATIONS</vt:lpstr>
      <vt:lpstr>INDUSTRIAL DISPUTES </vt:lpstr>
      <vt:lpstr>INDUSTRIAL DISPUTES</vt:lpstr>
      <vt:lpstr>Government intervention helps in three different ways </vt:lpstr>
      <vt:lpstr>Causes of industrial disputes  </vt:lpstr>
      <vt:lpstr>Causes of disputes</vt:lpstr>
      <vt:lpstr>References </vt:lpstr>
      <vt:lpstr>References </vt:lpstr>
      <vt:lpstr>References </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dc:title>
  <dc:creator>Dr. Lucy K. Kirima</dc:creator>
  <cp:lastModifiedBy>Dr. Lucy K. Kirima</cp:lastModifiedBy>
  <cp:revision>44</cp:revision>
  <dcterms:created xsi:type="dcterms:W3CDTF">2024-05-11T08:30:43Z</dcterms:created>
  <dcterms:modified xsi:type="dcterms:W3CDTF">2024-05-11T11:13:32Z</dcterms:modified>
</cp:coreProperties>
</file>