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9" roundtripDataSignature="AMtx7mjsy77MY028F0ovYGnPbVIIeB/T3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0" name="Google Shape;390;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6" name="Google Shape;396;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5"/>
          <p:cNvSpPr txBox="1"/>
          <p:nvPr>
            <p:ph type="ctrTitle"/>
          </p:nvPr>
        </p:nvSpPr>
        <p:spPr>
          <a:xfrm>
            <a:off x="914400" y="2130426"/>
            <a:ext cx="103632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45"/>
          <p:cNvSpPr txBox="1"/>
          <p:nvPr>
            <p:ph idx="1" type="subTitle"/>
          </p:nvPr>
        </p:nvSpPr>
        <p:spPr>
          <a:xfrm>
            <a:off x="1828800" y="3886200"/>
            <a:ext cx="85344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45"/>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5"/>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5"/>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6"/>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3" name="Google Shape;23;p46"/>
          <p:cNvSpPr txBox="1"/>
          <p:nvPr>
            <p:ph idx="1" type="body"/>
          </p:nvPr>
        </p:nvSpPr>
        <p:spPr>
          <a:xfrm>
            <a:off x="609600" y="1600201"/>
            <a:ext cx="109728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46"/>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6"/>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6"/>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7"/>
          <p:cNvSpPr txBox="1"/>
          <p:nvPr>
            <p:ph type="title"/>
          </p:nvPr>
        </p:nvSpPr>
        <p:spPr>
          <a:xfrm>
            <a:off x="963084" y="4406901"/>
            <a:ext cx="103632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9" name="Google Shape;29;p47"/>
          <p:cNvSpPr txBox="1"/>
          <p:nvPr>
            <p:ph idx="1" type="body"/>
          </p:nvPr>
        </p:nvSpPr>
        <p:spPr>
          <a:xfrm>
            <a:off x="963084" y="2906713"/>
            <a:ext cx="103632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47"/>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7"/>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7"/>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8"/>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5" name="Google Shape;35;p48"/>
          <p:cNvSpPr txBox="1"/>
          <p:nvPr>
            <p:ph idx="1" type="body"/>
          </p:nvPr>
        </p:nvSpPr>
        <p:spPr>
          <a:xfrm>
            <a:off x="609600" y="1600201"/>
            <a:ext cx="53848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atin typeface="Calibri"/>
                <a:ea typeface="Calibri"/>
                <a:cs typeface="Calibri"/>
                <a:sym typeface="Calibri"/>
              </a:defRPr>
            </a:lvl1pPr>
            <a:lvl2pPr indent="-406400" lvl="1" marL="914400" algn="l">
              <a:spcBef>
                <a:spcPts val="560"/>
              </a:spcBef>
              <a:spcAft>
                <a:spcPts val="0"/>
              </a:spcAft>
              <a:buClr>
                <a:schemeClr val="dk1"/>
              </a:buClr>
              <a:buSzPts val="2800"/>
              <a:buChar char="–"/>
              <a:defRPr sz="2800">
                <a:latin typeface="Calibri"/>
                <a:ea typeface="Calibri"/>
                <a:cs typeface="Calibri"/>
                <a:sym typeface="Calibri"/>
              </a:defRPr>
            </a:lvl2pPr>
            <a:lvl3pPr indent="-406400" lvl="2" marL="1371600" algn="l">
              <a:spcBef>
                <a:spcPts val="560"/>
              </a:spcBef>
              <a:spcAft>
                <a:spcPts val="0"/>
              </a:spcAft>
              <a:buClr>
                <a:schemeClr val="dk1"/>
              </a:buClr>
              <a:buSzPts val="2800"/>
              <a:buChar char="•"/>
              <a:defRPr sz="2800">
                <a:latin typeface="Calibri"/>
                <a:ea typeface="Calibri"/>
                <a:cs typeface="Calibri"/>
                <a:sym typeface="Calibri"/>
              </a:defRPr>
            </a:lvl3pPr>
            <a:lvl4pPr indent="-406400" lvl="3" marL="1828800" algn="l">
              <a:spcBef>
                <a:spcPts val="560"/>
              </a:spcBef>
              <a:spcAft>
                <a:spcPts val="0"/>
              </a:spcAft>
              <a:buClr>
                <a:schemeClr val="dk1"/>
              </a:buClr>
              <a:buSzPts val="2800"/>
              <a:buChar char="–"/>
              <a:defRPr sz="2800">
                <a:latin typeface="Calibri"/>
                <a:ea typeface="Calibri"/>
                <a:cs typeface="Calibri"/>
                <a:sym typeface="Calibri"/>
              </a:defRPr>
            </a:lvl4pPr>
            <a:lvl5pPr indent="-406400" lvl="4" marL="2286000" algn="l">
              <a:spcBef>
                <a:spcPts val="560"/>
              </a:spcBef>
              <a:spcAft>
                <a:spcPts val="0"/>
              </a:spcAft>
              <a:buClr>
                <a:schemeClr val="dk1"/>
              </a:buClr>
              <a:buSzPts val="2800"/>
              <a:buChar char="»"/>
              <a:defRPr sz="2800">
                <a:latin typeface="Calibri"/>
                <a:ea typeface="Calibri"/>
                <a:cs typeface="Calibri"/>
                <a:sym typeface="Calibri"/>
              </a:defRPr>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48"/>
          <p:cNvSpPr txBox="1"/>
          <p:nvPr>
            <p:ph idx="2" type="body"/>
          </p:nvPr>
        </p:nvSpPr>
        <p:spPr>
          <a:xfrm>
            <a:off x="6197600" y="1600201"/>
            <a:ext cx="53848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48"/>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8"/>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8"/>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9"/>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49"/>
          <p:cNvSpPr txBox="1"/>
          <p:nvPr>
            <p:ph idx="1" type="body"/>
          </p:nvPr>
        </p:nvSpPr>
        <p:spPr>
          <a:xfrm>
            <a:off x="609600" y="1535113"/>
            <a:ext cx="5386917"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49"/>
          <p:cNvSpPr txBox="1"/>
          <p:nvPr>
            <p:ph idx="2" type="body"/>
          </p:nvPr>
        </p:nvSpPr>
        <p:spPr>
          <a:xfrm>
            <a:off x="609600" y="2174875"/>
            <a:ext cx="5386917"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49"/>
          <p:cNvSpPr txBox="1"/>
          <p:nvPr>
            <p:ph idx="3" type="body"/>
          </p:nvPr>
        </p:nvSpPr>
        <p:spPr>
          <a:xfrm>
            <a:off x="6193368" y="1535113"/>
            <a:ext cx="5389033"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49"/>
          <p:cNvSpPr txBox="1"/>
          <p:nvPr>
            <p:ph idx="4" type="body"/>
          </p:nvPr>
        </p:nvSpPr>
        <p:spPr>
          <a:xfrm>
            <a:off x="6193368" y="2174875"/>
            <a:ext cx="5389033"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49"/>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9"/>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9"/>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0"/>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1" name="Google Shape;51;p50"/>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0"/>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0"/>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1"/>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1"/>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1"/>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2"/>
          <p:cNvSpPr txBox="1"/>
          <p:nvPr>
            <p:ph type="title"/>
          </p:nvPr>
        </p:nvSpPr>
        <p:spPr>
          <a:xfrm>
            <a:off x="609601" y="273050"/>
            <a:ext cx="4011084"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0" name="Google Shape;60;p52"/>
          <p:cNvSpPr txBox="1"/>
          <p:nvPr>
            <p:ph idx="1" type="body"/>
          </p:nvPr>
        </p:nvSpPr>
        <p:spPr>
          <a:xfrm>
            <a:off x="4766733" y="273051"/>
            <a:ext cx="6815667"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52"/>
          <p:cNvSpPr txBox="1"/>
          <p:nvPr>
            <p:ph idx="2" type="body"/>
          </p:nvPr>
        </p:nvSpPr>
        <p:spPr>
          <a:xfrm>
            <a:off x="609601" y="1435101"/>
            <a:ext cx="4011084"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52"/>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2"/>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2"/>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3"/>
          <p:cNvSpPr txBox="1"/>
          <p:nvPr>
            <p:ph type="title"/>
          </p:nvPr>
        </p:nvSpPr>
        <p:spPr>
          <a:xfrm>
            <a:off x="2389717" y="4800600"/>
            <a:ext cx="73152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7" name="Google Shape;67;p53"/>
          <p:cNvSpPr/>
          <p:nvPr>
            <p:ph idx="2" type="pic"/>
          </p:nvPr>
        </p:nvSpPr>
        <p:spPr>
          <a:xfrm>
            <a:off x="2389717" y="612775"/>
            <a:ext cx="7315200" cy="4114800"/>
          </a:xfrm>
          <a:prstGeom prst="rect">
            <a:avLst/>
          </a:prstGeom>
          <a:noFill/>
          <a:ln>
            <a:noFill/>
          </a:ln>
        </p:spPr>
      </p:sp>
      <p:sp>
        <p:nvSpPr>
          <p:cNvPr id="68" name="Google Shape;68;p53"/>
          <p:cNvSpPr txBox="1"/>
          <p:nvPr>
            <p:ph idx="1" type="body"/>
          </p:nvPr>
        </p:nvSpPr>
        <p:spPr>
          <a:xfrm>
            <a:off x="2389717" y="5367338"/>
            <a:ext cx="73152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53"/>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3"/>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3"/>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4"/>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4" name="Google Shape;74;p54"/>
          <p:cNvSpPr txBox="1"/>
          <p:nvPr>
            <p:ph idx="1" type="body"/>
          </p:nvPr>
        </p:nvSpPr>
        <p:spPr>
          <a:xfrm rot="5400000">
            <a:off x="3833019" y="-1623218"/>
            <a:ext cx="4525963" cy="10972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54"/>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4"/>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4"/>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5"/>
          <p:cNvSpPr txBox="1"/>
          <p:nvPr>
            <p:ph type="title"/>
          </p:nvPr>
        </p:nvSpPr>
        <p:spPr>
          <a:xfrm rot="5400000">
            <a:off x="7285038" y="1828802"/>
            <a:ext cx="5851525" cy="27432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0" name="Google Shape;80;p55"/>
          <p:cNvSpPr txBox="1"/>
          <p:nvPr>
            <p:ph idx="1" type="body"/>
          </p:nvPr>
        </p:nvSpPr>
        <p:spPr>
          <a:xfrm rot="5400000">
            <a:off x="1697038" y="-812799"/>
            <a:ext cx="5851525" cy="8026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55"/>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5"/>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5"/>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1" name="Shape 91"/>
        <p:cNvGrpSpPr/>
        <p:nvPr/>
      </p:nvGrpSpPr>
      <p:grpSpPr>
        <a:xfrm>
          <a:off x="0" y="0"/>
          <a:ext cx="0" cy="0"/>
          <a:chOff x="0" y="0"/>
          <a:chExt cx="0" cy="0"/>
        </a:xfrm>
      </p:grpSpPr>
      <p:sp>
        <p:nvSpPr>
          <p:cNvPr id="92" name="Google Shape;92;p57"/>
          <p:cNvSpPr/>
          <p:nvPr/>
        </p:nvSpPr>
        <p:spPr>
          <a:xfrm>
            <a:off x="0" y="-3175"/>
            <a:ext cx="8686800" cy="1590675"/>
          </a:xfrm>
          <a:prstGeom prst="rect">
            <a:avLst/>
          </a:prstGeom>
          <a:solidFill>
            <a:srgbClr val="FF66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halftone.png" id="93" name="Google Shape;93;p57"/>
          <p:cNvPicPr preferRelativeResize="0"/>
          <p:nvPr/>
        </p:nvPicPr>
        <p:blipFill rotWithShape="1">
          <a:blip r:embed="rId2">
            <a:alphaModFix/>
          </a:blip>
          <a:srcRect b="0" l="0" r="0" t="0"/>
          <a:stretch/>
        </p:blipFill>
        <p:spPr>
          <a:xfrm>
            <a:off x="0" y="1663700"/>
            <a:ext cx="8686800" cy="1663700"/>
          </a:xfrm>
          <a:prstGeom prst="rect">
            <a:avLst/>
          </a:prstGeom>
          <a:noFill/>
          <a:ln>
            <a:noFill/>
          </a:ln>
        </p:spPr>
      </p:pic>
      <p:pic>
        <p:nvPicPr>
          <p:cNvPr descr="map.png" id="94" name="Google Shape;94;p57"/>
          <p:cNvPicPr preferRelativeResize="0"/>
          <p:nvPr/>
        </p:nvPicPr>
        <p:blipFill rotWithShape="1">
          <a:blip r:embed="rId3">
            <a:alphaModFix/>
          </a:blip>
          <a:srcRect b="0" l="0" r="0" t="0"/>
          <a:stretch/>
        </p:blipFill>
        <p:spPr>
          <a:xfrm>
            <a:off x="9110134" y="2730500"/>
            <a:ext cx="3026833" cy="1570038"/>
          </a:xfrm>
          <a:prstGeom prst="rect">
            <a:avLst/>
          </a:prstGeom>
          <a:noFill/>
          <a:ln>
            <a:noFill/>
          </a:ln>
        </p:spPr>
      </p:pic>
      <p:sp>
        <p:nvSpPr>
          <p:cNvPr id="95" name="Google Shape;95;p57"/>
          <p:cNvSpPr/>
          <p:nvPr/>
        </p:nvSpPr>
        <p:spPr>
          <a:xfrm>
            <a:off x="9156700" y="6402388"/>
            <a:ext cx="2980267" cy="400050"/>
          </a:xfrm>
          <a:prstGeom prst="rect">
            <a:avLst/>
          </a:prstGeom>
          <a:solidFill>
            <a:srgbClr val="132C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6" name="Google Shape;96;p57"/>
          <p:cNvSpPr txBox="1"/>
          <p:nvPr/>
        </p:nvSpPr>
        <p:spPr>
          <a:xfrm>
            <a:off x="9156700" y="6430964"/>
            <a:ext cx="2980267" cy="231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900" u="none" cap="none" strike="noStrike">
                <a:solidFill>
                  <a:srgbClr val="D8D8D8"/>
                </a:solidFill>
                <a:latin typeface="Calibri"/>
                <a:ea typeface="Calibri"/>
                <a:cs typeface="Calibri"/>
                <a:sym typeface="Calibri"/>
              </a:rPr>
              <a:t>www.nettconsultants.com</a:t>
            </a:r>
            <a:endParaRPr/>
          </a:p>
        </p:txBody>
      </p:sp>
      <p:sp>
        <p:nvSpPr>
          <p:cNvPr id="97" name="Google Shape;97;p57"/>
          <p:cNvSpPr txBox="1"/>
          <p:nvPr/>
        </p:nvSpPr>
        <p:spPr>
          <a:xfrm>
            <a:off x="112184" y="6397625"/>
            <a:ext cx="5094816" cy="3000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1" lang="en-US" sz="1350" u="none" cap="none" strike="noStrike">
                <a:solidFill>
                  <a:srgbClr val="2F5597"/>
                </a:solidFill>
                <a:latin typeface="Arial"/>
                <a:ea typeface="Arial"/>
                <a:cs typeface="Arial"/>
                <a:sym typeface="Arial"/>
              </a:rPr>
              <a:t>Transformation Through Ethical Consulting</a:t>
            </a:r>
            <a:endParaRPr/>
          </a:p>
        </p:txBody>
      </p:sp>
      <p:pic>
        <p:nvPicPr>
          <p:cNvPr id="98" name="Google Shape;98;p57"/>
          <p:cNvPicPr preferRelativeResize="0"/>
          <p:nvPr/>
        </p:nvPicPr>
        <p:blipFill rotWithShape="1">
          <a:blip r:embed="rId4">
            <a:alphaModFix/>
          </a:blip>
          <a:srcRect b="0" l="0" r="0" t="0"/>
          <a:stretch/>
        </p:blipFill>
        <p:spPr>
          <a:xfrm>
            <a:off x="8686800" y="-3175"/>
            <a:ext cx="3505200" cy="1590675"/>
          </a:xfrm>
          <a:prstGeom prst="rect">
            <a:avLst/>
          </a:prstGeom>
          <a:noFill/>
          <a:ln>
            <a:noFill/>
          </a:ln>
        </p:spPr>
      </p:pic>
      <p:sp>
        <p:nvSpPr>
          <p:cNvPr id="99" name="Google Shape;99;p57"/>
          <p:cNvSpPr txBox="1"/>
          <p:nvPr>
            <p:ph type="ctrTitle"/>
          </p:nvPr>
        </p:nvSpPr>
        <p:spPr>
          <a:xfrm>
            <a:off x="0" y="5318"/>
            <a:ext cx="8686800" cy="1582185"/>
          </a:xfrm>
          <a:prstGeom prst="rect">
            <a:avLst/>
          </a:prstGeom>
          <a:noFill/>
          <a:ln>
            <a:noFill/>
          </a:ln>
        </p:spPr>
        <p:txBody>
          <a:bodyPr anchorCtr="0" anchor="ctr" bIns="45700" lIns="91425" spcFirstLastPara="1" rIns="91425" wrap="square" tIns="45700">
            <a:noAutofit/>
          </a:bodyPr>
          <a:lstStyle>
            <a:lvl1pPr lvl="0" algn="ctr">
              <a:lnSpc>
                <a:spcPct val="90000"/>
              </a:lnSpc>
              <a:spcBef>
                <a:spcPts val="0"/>
              </a:spcBef>
              <a:spcAft>
                <a:spcPts val="0"/>
              </a:spcAft>
              <a:buSzPts val="1400"/>
              <a:buNone/>
              <a:defRPr b="1" sz="4500" cap="small">
                <a:solidFill>
                  <a:schemeClr val="lt1"/>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00" name="Google Shape;100;p57"/>
          <p:cNvSpPr txBox="1"/>
          <p:nvPr>
            <p:ph idx="1" type="subTitle"/>
          </p:nvPr>
        </p:nvSpPr>
        <p:spPr>
          <a:xfrm>
            <a:off x="2" y="3524597"/>
            <a:ext cx="8686799" cy="1620982"/>
          </a:xfrm>
          <a:prstGeom prst="rect">
            <a:avLst/>
          </a:prstGeom>
          <a:solidFill>
            <a:srgbClr val="D8D8D8"/>
          </a:solidFill>
          <a:ln>
            <a:noFill/>
          </a:ln>
        </p:spPr>
        <p:txBody>
          <a:bodyPr anchorCtr="0" anchor="t" bIns="45700" lIns="91425" spcFirstLastPara="1" rIns="91425" wrap="square" tIns="45700">
            <a:normAutofit/>
          </a:bodyPr>
          <a:lstStyle>
            <a:lvl1pPr lvl="0" algn="ctr">
              <a:spcBef>
                <a:spcPts val="750"/>
              </a:spcBef>
              <a:spcAft>
                <a:spcPts val="0"/>
              </a:spcAft>
              <a:buClr>
                <a:schemeClr val="dk1"/>
              </a:buClr>
              <a:buSzPts val="3300"/>
              <a:buNone/>
              <a:defRPr b="0" i="1" sz="3300"/>
            </a:lvl1pPr>
            <a:lvl2pPr lvl="1" algn="ctr">
              <a:spcBef>
                <a:spcPts val="450"/>
              </a:spcBef>
              <a:spcAft>
                <a:spcPts val="0"/>
              </a:spcAft>
              <a:buClr>
                <a:srgbClr val="C00000"/>
              </a:buClr>
              <a:buSzPts val="1500"/>
              <a:buNone/>
              <a:defRPr sz="1500"/>
            </a:lvl2pPr>
            <a:lvl3pPr lvl="2" algn="ctr">
              <a:lnSpc>
                <a:spcPct val="90000"/>
              </a:lnSpc>
              <a:spcBef>
                <a:spcPts val="450"/>
              </a:spcBef>
              <a:spcAft>
                <a:spcPts val="0"/>
              </a:spcAft>
              <a:buClr>
                <a:srgbClr val="2F5597"/>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Tree>
  </p:cSld>
  <p:clrMapOvr>
    <a:masterClrMapping/>
  </p:clrMapOvr>
  <p:transition>
    <p:comb/>
  </p:transition>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101" name="Shape 101"/>
        <p:cNvGrpSpPr/>
        <p:nvPr/>
      </p:nvGrpSpPr>
      <p:grpSpPr>
        <a:xfrm>
          <a:off x="0" y="0"/>
          <a:ext cx="0" cy="0"/>
          <a:chOff x="0" y="0"/>
          <a:chExt cx="0" cy="0"/>
        </a:xfrm>
      </p:grpSpPr>
      <p:sp>
        <p:nvSpPr>
          <p:cNvPr id="102" name="Google Shape;102;p58"/>
          <p:cNvSpPr txBox="1"/>
          <p:nvPr>
            <p:ph type="title"/>
          </p:nvPr>
        </p:nvSpPr>
        <p:spPr>
          <a:xfrm>
            <a:off x="457200" y="50844"/>
            <a:ext cx="8752789" cy="1000668"/>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sz="3000" cap="small">
                <a:solidFill>
                  <a:srgbClr val="1E4E79"/>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03" name="Google Shape;103;p58"/>
          <p:cNvSpPr txBox="1"/>
          <p:nvPr>
            <p:ph idx="1" type="body"/>
          </p:nvPr>
        </p:nvSpPr>
        <p:spPr>
          <a:xfrm>
            <a:off x="228600" y="1770612"/>
            <a:ext cx="8981389" cy="4688379"/>
          </a:xfrm>
          <a:prstGeom prst="rect">
            <a:avLst/>
          </a:prstGeom>
          <a:noFill/>
          <a:ln>
            <a:noFill/>
          </a:ln>
        </p:spPr>
        <p:txBody>
          <a:bodyPr anchorCtr="0" anchor="t" bIns="45700" lIns="91425" spcFirstLastPara="1" rIns="91425" wrap="square" tIns="45700">
            <a:normAutofit/>
          </a:bodyPr>
          <a:lstStyle>
            <a:lvl1pPr indent="-438150" lvl="0" marL="457200" algn="l">
              <a:spcBef>
                <a:spcPts val="750"/>
              </a:spcBef>
              <a:spcAft>
                <a:spcPts val="0"/>
              </a:spcAft>
              <a:buClr>
                <a:schemeClr val="dk1"/>
              </a:buClr>
              <a:buSzPts val="3300"/>
              <a:buChar char="•"/>
              <a:defRPr sz="3300"/>
            </a:lvl1pPr>
            <a:lvl2pPr indent="-419100" lvl="1" marL="914400" algn="l">
              <a:spcBef>
                <a:spcPts val="450"/>
              </a:spcBef>
              <a:spcAft>
                <a:spcPts val="0"/>
              </a:spcAft>
              <a:buClr>
                <a:schemeClr val="accent2"/>
              </a:buClr>
              <a:buSzPts val="3000"/>
              <a:buFont typeface="Lucida Sans"/>
              <a:buChar char="–"/>
              <a:defRPr sz="3000">
                <a:solidFill>
                  <a:schemeClr val="accent2"/>
                </a:solidFill>
              </a:defRPr>
            </a:lvl2pPr>
            <a:lvl3pPr indent="-400050" lvl="2" marL="1371600" algn="l">
              <a:lnSpc>
                <a:spcPct val="90000"/>
              </a:lnSpc>
              <a:spcBef>
                <a:spcPts val="450"/>
              </a:spcBef>
              <a:spcAft>
                <a:spcPts val="0"/>
              </a:spcAft>
              <a:buClr>
                <a:srgbClr val="1F3864"/>
              </a:buClr>
              <a:buSzPts val="2700"/>
              <a:buFont typeface="Courier New"/>
              <a:buChar char="o"/>
              <a:defRPr sz="2700">
                <a:solidFill>
                  <a:srgbClr val="1F3864"/>
                </a:solidFill>
              </a:defRPr>
            </a:lvl3pPr>
            <a:lvl4pPr indent="-381000" lvl="3" marL="1828800" algn="l">
              <a:lnSpc>
                <a:spcPct val="90000"/>
              </a:lnSpc>
              <a:spcBef>
                <a:spcPts val="375"/>
              </a:spcBef>
              <a:spcAft>
                <a:spcPts val="0"/>
              </a:spcAft>
              <a:buClr>
                <a:schemeClr val="dk1"/>
              </a:buClr>
              <a:buSzPts val="2400"/>
              <a:buChar char="•"/>
              <a:defRPr sz="2400"/>
            </a:lvl4pPr>
            <a:lvl5pPr indent="-381000" lvl="4" marL="2286000" algn="l">
              <a:lnSpc>
                <a:spcPct val="90000"/>
              </a:lnSpc>
              <a:spcBef>
                <a:spcPts val="375"/>
              </a:spcBef>
              <a:spcAft>
                <a:spcPts val="0"/>
              </a:spcAft>
              <a:buClr>
                <a:schemeClr val="dk1"/>
              </a:buClr>
              <a:buSzPts val="2400"/>
              <a:buChar char="•"/>
              <a:defRPr sz="2400"/>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4" name="Shape 104"/>
        <p:cNvGrpSpPr/>
        <p:nvPr/>
      </p:nvGrpSpPr>
      <p:grpSpPr>
        <a:xfrm>
          <a:off x="0" y="0"/>
          <a:ext cx="0" cy="0"/>
          <a:chOff x="0" y="0"/>
          <a:chExt cx="0" cy="0"/>
        </a:xfrm>
      </p:grpSpPr>
      <p:sp>
        <p:nvSpPr>
          <p:cNvPr id="105" name="Google Shape;105;p59"/>
          <p:cNvSpPr txBox="1"/>
          <p:nvPr>
            <p:ph type="title"/>
          </p:nvPr>
        </p:nvSpPr>
        <p:spPr>
          <a:xfrm>
            <a:off x="831851" y="1709740"/>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45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06" name="Google Shape;106;p59"/>
          <p:cNvSpPr txBox="1"/>
          <p:nvPr>
            <p:ph idx="1" type="body"/>
          </p:nvPr>
        </p:nvSpPr>
        <p:spPr>
          <a:xfrm>
            <a:off x="831851" y="4589465"/>
            <a:ext cx="105156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750"/>
              </a:spcBef>
              <a:spcAft>
                <a:spcPts val="0"/>
              </a:spcAft>
              <a:buClr>
                <a:srgbClr val="888888"/>
              </a:buClr>
              <a:buSzPts val="1800"/>
              <a:buNone/>
              <a:defRPr sz="1800">
                <a:solidFill>
                  <a:srgbClr val="888888"/>
                </a:solidFill>
              </a:defRPr>
            </a:lvl1pPr>
            <a:lvl2pPr indent="-228600" lvl="1" marL="914400" algn="l">
              <a:spcBef>
                <a:spcPts val="450"/>
              </a:spcBef>
              <a:spcAft>
                <a:spcPts val="0"/>
              </a:spcAft>
              <a:buClr>
                <a:srgbClr val="888888"/>
              </a:buClr>
              <a:buSzPts val="1500"/>
              <a:buNone/>
              <a:defRPr sz="1500">
                <a:solidFill>
                  <a:srgbClr val="888888"/>
                </a:solidFill>
              </a:defRPr>
            </a:lvl2pPr>
            <a:lvl3pPr indent="-228600" lvl="2" marL="1371600" algn="l">
              <a:lnSpc>
                <a:spcPct val="90000"/>
              </a:lnSpc>
              <a:spcBef>
                <a:spcPts val="450"/>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107" name="Google Shape;107;p59"/>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8" name="Google Shape;108;p59"/>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9" name="Google Shape;109;p59"/>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0" name="Shape 110"/>
        <p:cNvGrpSpPr/>
        <p:nvPr/>
      </p:nvGrpSpPr>
      <p:grpSpPr>
        <a:xfrm>
          <a:off x="0" y="0"/>
          <a:ext cx="0" cy="0"/>
          <a:chOff x="0" y="0"/>
          <a:chExt cx="0" cy="0"/>
        </a:xfrm>
      </p:grpSpPr>
      <p:sp>
        <p:nvSpPr>
          <p:cNvPr id="111" name="Google Shape;111;p60"/>
          <p:cNvSpPr txBox="1"/>
          <p:nvPr>
            <p:ph type="title"/>
          </p:nvPr>
        </p:nvSpPr>
        <p:spPr>
          <a:xfrm>
            <a:off x="839788" y="365127"/>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12" name="Google Shape;112;p60"/>
          <p:cNvSpPr txBox="1"/>
          <p:nvPr>
            <p:ph idx="1" type="body"/>
          </p:nvPr>
        </p:nvSpPr>
        <p:spPr>
          <a:xfrm>
            <a:off x="839789"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spcBef>
                <a:spcPts val="750"/>
              </a:spcBef>
              <a:spcAft>
                <a:spcPts val="0"/>
              </a:spcAft>
              <a:buClr>
                <a:schemeClr val="dk1"/>
              </a:buClr>
              <a:buSzPts val="1800"/>
              <a:buNone/>
              <a:defRPr b="1" sz="1800"/>
            </a:lvl1pPr>
            <a:lvl2pPr indent="-228600" lvl="1" marL="914400" algn="l">
              <a:spcBef>
                <a:spcPts val="450"/>
              </a:spcBef>
              <a:spcAft>
                <a:spcPts val="0"/>
              </a:spcAft>
              <a:buClr>
                <a:srgbClr val="C00000"/>
              </a:buClr>
              <a:buSzPts val="1500"/>
              <a:buNone/>
              <a:defRPr b="1" sz="1500"/>
            </a:lvl2pPr>
            <a:lvl3pPr indent="-228600" lvl="2" marL="1371600" algn="l">
              <a:lnSpc>
                <a:spcPct val="90000"/>
              </a:lnSpc>
              <a:spcBef>
                <a:spcPts val="450"/>
              </a:spcBef>
              <a:spcAft>
                <a:spcPts val="0"/>
              </a:spcAft>
              <a:buClr>
                <a:srgbClr val="2F5597"/>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13" name="Google Shape;113;p60"/>
          <p:cNvSpPr txBox="1"/>
          <p:nvPr>
            <p:ph idx="2" type="body"/>
          </p:nvPr>
        </p:nvSpPr>
        <p:spPr>
          <a:xfrm>
            <a:off x="839789"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750"/>
              </a:spcBef>
              <a:spcAft>
                <a:spcPts val="0"/>
              </a:spcAft>
              <a:buClr>
                <a:schemeClr val="dk1"/>
              </a:buClr>
              <a:buSzPts val="1800"/>
              <a:buChar char="•"/>
              <a:defRPr/>
            </a:lvl1pPr>
            <a:lvl2pPr indent="-342900" lvl="1" marL="914400" algn="l">
              <a:spcBef>
                <a:spcPts val="450"/>
              </a:spcBef>
              <a:spcAft>
                <a:spcPts val="0"/>
              </a:spcAft>
              <a:buClr>
                <a:srgbClr val="C00000"/>
              </a:buClr>
              <a:buSzPts val="1800"/>
              <a:buChar char="–"/>
              <a:defRPr/>
            </a:lvl2pPr>
            <a:lvl3pPr indent="-342900" lvl="2" marL="1371600" algn="l">
              <a:lnSpc>
                <a:spcPct val="90000"/>
              </a:lnSpc>
              <a:spcBef>
                <a:spcPts val="450"/>
              </a:spcBef>
              <a:spcAft>
                <a:spcPts val="0"/>
              </a:spcAft>
              <a:buClr>
                <a:srgbClr val="2F5597"/>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4" name="Google Shape;114;p60"/>
          <p:cNvSpPr txBox="1"/>
          <p:nvPr>
            <p:ph idx="3" type="body"/>
          </p:nvPr>
        </p:nvSpPr>
        <p:spPr>
          <a:xfrm>
            <a:off x="6172201"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750"/>
              </a:spcBef>
              <a:spcAft>
                <a:spcPts val="0"/>
              </a:spcAft>
              <a:buClr>
                <a:schemeClr val="dk1"/>
              </a:buClr>
              <a:buSzPts val="1800"/>
              <a:buNone/>
              <a:defRPr b="1" sz="1800"/>
            </a:lvl1pPr>
            <a:lvl2pPr indent="-228600" lvl="1" marL="914400" algn="l">
              <a:spcBef>
                <a:spcPts val="450"/>
              </a:spcBef>
              <a:spcAft>
                <a:spcPts val="0"/>
              </a:spcAft>
              <a:buClr>
                <a:srgbClr val="C00000"/>
              </a:buClr>
              <a:buSzPts val="1500"/>
              <a:buNone/>
              <a:defRPr b="1" sz="1500"/>
            </a:lvl2pPr>
            <a:lvl3pPr indent="-228600" lvl="2" marL="1371600" algn="l">
              <a:lnSpc>
                <a:spcPct val="90000"/>
              </a:lnSpc>
              <a:spcBef>
                <a:spcPts val="450"/>
              </a:spcBef>
              <a:spcAft>
                <a:spcPts val="0"/>
              </a:spcAft>
              <a:buClr>
                <a:srgbClr val="2F5597"/>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15" name="Google Shape;115;p60"/>
          <p:cNvSpPr txBox="1"/>
          <p:nvPr>
            <p:ph idx="4" type="body"/>
          </p:nvPr>
        </p:nvSpPr>
        <p:spPr>
          <a:xfrm>
            <a:off x="6172201"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750"/>
              </a:spcBef>
              <a:spcAft>
                <a:spcPts val="0"/>
              </a:spcAft>
              <a:buClr>
                <a:schemeClr val="dk1"/>
              </a:buClr>
              <a:buSzPts val="1800"/>
              <a:buChar char="•"/>
              <a:defRPr/>
            </a:lvl1pPr>
            <a:lvl2pPr indent="-342900" lvl="1" marL="914400" algn="l">
              <a:spcBef>
                <a:spcPts val="450"/>
              </a:spcBef>
              <a:spcAft>
                <a:spcPts val="0"/>
              </a:spcAft>
              <a:buClr>
                <a:srgbClr val="C00000"/>
              </a:buClr>
              <a:buSzPts val="1800"/>
              <a:buChar char="–"/>
              <a:defRPr/>
            </a:lvl2pPr>
            <a:lvl3pPr indent="-342900" lvl="2" marL="1371600" algn="l">
              <a:lnSpc>
                <a:spcPct val="90000"/>
              </a:lnSpc>
              <a:spcBef>
                <a:spcPts val="450"/>
              </a:spcBef>
              <a:spcAft>
                <a:spcPts val="0"/>
              </a:spcAft>
              <a:buClr>
                <a:srgbClr val="2F5597"/>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6" name="Google Shape;116;p60"/>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7" name="Google Shape;117;p60"/>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8" name="Google Shape;118;p60"/>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9" name="Shape 119"/>
        <p:cNvGrpSpPr/>
        <p:nvPr/>
      </p:nvGrpSpPr>
      <p:grpSpPr>
        <a:xfrm>
          <a:off x="0" y="0"/>
          <a:ext cx="0" cy="0"/>
          <a:chOff x="0" y="0"/>
          <a:chExt cx="0" cy="0"/>
        </a:xfrm>
      </p:grpSpPr>
      <p:pic>
        <p:nvPicPr>
          <p:cNvPr descr="Logo.png" id="120" name="Google Shape;120;p61"/>
          <p:cNvPicPr preferRelativeResize="0"/>
          <p:nvPr/>
        </p:nvPicPr>
        <p:blipFill rotWithShape="1">
          <a:blip r:embed="rId2">
            <a:alphaModFix/>
          </a:blip>
          <a:srcRect b="0" l="0" r="0" t="0"/>
          <a:stretch/>
        </p:blipFill>
        <p:spPr>
          <a:xfrm>
            <a:off x="9264651" y="68263"/>
            <a:ext cx="2857500" cy="2159000"/>
          </a:xfrm>
          <a:prstGeom prst="rect">
            <a:avLst/>
          </a:prstGeom>
          <a:noFill/>
          <a:ln>
            <a:noFill/>
          </a:ln>
        </p:spPr>
      </p:pic>
      <p:sp>
        <p:nvSpPr>
          <p:cNvPr id="121" name="Google Shape;121;p61"/>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2" name="Google Shape;122;p61"/>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3" name="Google Shape;123;p61"/>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24" name="Shape 124"/>
        <p:cNvGrpSpPr/>
        <p:nvPr/>
      </p:nvGrpSpPr>
      <p:grpSpPr>
        <a:xfrm>
          <a:off x="0" y="0"/>
          <a:ext cx="0" cy="0"/>
          <a:chOff x="0" y="0"/>
          <a:chExt cx="0" cy="0"/>
        </a:xfrm>
      </p:grpSpPr>
      <p:sp>
        <p:nvSpPr>
          <p:cNvPr id="125" name="Google Shape;125;p6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24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26" name="Google Shape;126;p62"/>
          <p:cNvSpPr txBox="1"/>
          <p:nvPr>
            <p:ph idx="1" type="body"/>
          </p:nvPr>
        </p:nvSpPr>
        <p:spPr>
          <a:xfrm>
            <a:off x="5183188" y="987427"/>
            <a:ext cx="6172200" cy="4873625"/>
          </a:xfrm>
          <a:prstGeom prst="rect">
            <a:avLst/>
          </a:prstGeom>
          <a:noFill/>
          <a:ln>
            <a:noFill/>
          </a:ln>
        </p:spPr>
        <p:txBody>
          <a:bodyPr anchorCtr="0" anchor="t" bIns="45700" lIns="91425" spcFirstLastPara="1" rIns="91425" wrap="square" tIns="45700">
            <a:noAutofit/>
          </a:bodyPr>
          <a:lstStyle>
            <a:lvl1pPr indent="-381000" lvl="0" marL="457200" algn="l">
              <a:spcBef>
                <a:spcPts val="750"/>
              </a:spcBef>
              <a:spcAft>
                <a:spcPts val="0"/>
              </a:spcAft>
              <a:buClr>
                <a:schemeClr val="dk1"/>
              </a:buClr>
              <a:buSzPts val="2400"/>
              <a:buChar char="•"/>
              <a:defRPr sz="2400"/>
            </a:lvl1pPr>
            <a:lvl2pPr indent="-361950" lvl="1" marL="914400" algn="l">
              <a:spcBef>
                <a:spcPts val="450"/>
              </a:spcBef>
              <a:spcAft>
                <a:spcPts val="0"/>
              </a:spcAft>
              <a:buClr>
                <a:srgbClr val="C00000"/>
              </a:buClr>
              <a:buSzPts val="2100"/>
              <a:buChar char="–"/>
              <a:defRPr sz="2100"/>
            </a:lvl2pPr>
            <a:lvl3pPr indent="-342900" lvl="2" marL="1371600" algn="l">
              <a:lnSpc>
                <a:spcPct val="90000"/>
              </a:lnSpc>
              <a:spcBef>
                <a:spcPts val="450"/>
              </a:spcBef>
              <a:spcAft>
                <a:spcPts val="0"/>
              </a:spcAft>
              <a:buClr>
                <a:srgbClr val="2F5597"/>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127" name="Google Shape;127;p6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spcBef>
                <a:spcPts val="750"/>
              </a:spcBef>
              <a:spcAft>
                <a:spcPts val="0"/>
              </a:spcAft>
              <a:buClr>
                <a:schemeClr val="dk1"/>
              </a:buClr>
              <a:buSzPts val="1200"/>
              <a:buNone/>
              <a:defRPr sz="1200"/>
            </a:lvl1pPr>
            <a:lvl2pPr indent="-228600" lvl="1" marL="914400" algn="l">
              <a:spcBef>
                <a:spcPts val="450"/>
              </a:spcBef>
              <a:spcAft>
                <a:spcPts val="0"/>
              </a:spcAft>
              <a:buClr>
                <a:srgbClr val="C00000"/>
              </a:buClr>
              <a:buSzPts val="1050"/>
              <a:buNone/>
              <a:defRPr sz="1050"/>
            </a:lvl2pPr>
            <a:lvl3pPr indent="-228600" lvl="2" marL="1371600" algn="l">
              <a:lnSpc>
                <a:spcPct val="90000"/>
              </a:lnSpc>
              <a:spcBef>
                <a:spcPts val="450"/>
              </a:spcBef>
              <a:spcAft>
                <a:spcPts val="0"/>
              </a:spcAft>
              <a:buClr>
                <a:srgbClr val="2F5597"/>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28" name="Google Shape;128;p62"/>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9" name="Google Shape;129;p62"/>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0" name="Google Shape;130;p62"/>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31" name="Shape 131"/>
        <p:cNvGrpSpPr/>
        <p:nvPr/>
      </p:nvGrpSpPr>
      <p:grpSpPr>
        <a:xfrm>
          <a:off x="0" y="0"/>
          <a:ext cx="0" cy="0"/>
          <a:chOff x="0" y="0"/>
          <a:chExt cx="0" cy="0"/>
        </a:xfrm>
      </p:grpSpPr>
      <p:sp>
        <p:nvSpPr>
          <p:cNvPr id="132" name="Google Shape;132;p6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24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33" name="Google Shape;133;p63"/>
          <p:cNvSpPr/>
          <p:nvPr>
            <p:ph idx="2" type="pic"/>
          </p:nvPr>
        </p:nvSpPr>
        <p:spPr>
          <a:xfrm>
            <a:off x="5183188" y="987427"/>
            <a:ext cx="6172200" cy="4873625"/>
          </a:xfrm>
          <a:prstGeom prst="rect">
            <a:avLst/>
          </a:prstGeom>
          <a:noFill/>
          <a:ln>
            <a:noFill/>
          </a:ln>
        </p:spPr>
      </p:sp>
      <p:sp>
        <p:nvSpPr>
          <p:cNvPr id="134" name="Google Shape;134;p6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spcBef>
                <a:spcPts val="750"/>
              </a:spcBef>
              <a:spcAft>
                <a:spcPts val="0"/>
              </a:spcAft>
              <a:buClr>
                <a:schemeClr val="dk1"/>
              </a:buClr>
              <a:buSzPts val="1200"/>
              <a:buNone/>
              <a:defRPr sz="1200"/>
            </a:lvl1pPr>
            <a:lvl2pPr indent="-228600" lvl="1" marL="914400" algn="l">
              <a:spcBef>
                <a:spcPts val="450"/>
              </a:spcBef>
              <a:spcAft>
                <a:spcPts val="0"/>
              </a:spcAft>
              <a:buClr>
                <a:srgbClr val="C00000"/>
              </a:buClr>
              <a:buSzPts val="1050"/>
              <a:buNone/>
              <a:defRPr sz="1050"/>
            </a:lvl2pPr>
            <a:lvl3pPr indent="-228600" lvl="2" marL="1371600" algn="l">
              <a:lnSpc>
                <a:spcPct val="90000"/>
              </a:lnSpc>
              <a:spcBef>
                <a:spcPts val="450"/>
              </a:spcBef>
              <a:spcAft>
                <a:spcPts val="0"/>
              </a:spcAft>
              <a:buClr>
                <a:srgbClr val="2F5597"/>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35" name="Google Shape;135;p63"/>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6" name="Google Shape;136;p63"/>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7" name="Google Shape;137;p63"/>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8" name="Shape 138"/>
        <p:cNvGrpSpPr/>
        <p:nvPr/>
      </p:nvGrpSpPr>
      <p:grpSpPr>
        <a:xfrm>
          <a:off x="0" y="0"/>
          <a:ext cx="0" cy="0"/>
          <a:chOff x="0" y="0"/>
          <a:chExt cx="0" cy="0"/>
        </a:xfrm>
      </p:grpSpPr>
      <p:sp>
        <p:nvSpPr>
          <p:cNvPr id="139" name="Google Shape;139;p64"/>
          <p:cNvSpPr txBox="1"/>
          <p:nvPr>
            <p:ph type="title"/>
          </p:nvPr>
        </p:nvSpPr>
        <p:spPr>
          <a:xfrm>
            <a:off x="122768" y="100013"/>
            <a:ext cx="9057217" cy="774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40" name="Google Shape;140;p64"/>
          <p:cNvSpPr txBox="1"/>
          <p:nvPr>
            <p:ph idx="1" type="body"/>
          </p:nvPr>
        </p:nvSpPr>
        <p:spPr>
          <a:xfrm rot="5400000">
            <a:off x="2634457" y="-686064"/>
            <a:ext cx="4351338" cy="9374717"/>
          </a:xfrm>
          <a:prstGeom prst="rect">
            <a:avLst/>
          </a:prstGeom>
          <a:noFill/>
          <a:ln>
            <a:noFill/>
          </a:ln>
        </p:spPr>
        <p:txBody>
          <a:bodyPr anchorCtr="0" anchor="t" bIns="45700" lIns="91425" spcFirstLastPara="1" rIns="91425" wrap="square" tIns="45700">
            <a:noAutofit/>
          </a:bodyPr>
          <a:lstStyle>
            <a:lvl1pPr indent="-342900" lvl="0" marL="457200" algn="l">
              <a:spcBef>
                <a:spcPts val="750"/>
              </a:spcBef>
              <a:spcAft>
                <a:spcPts val="0"/>
              </a:spcAft>
              <a:buClr>
                <a:schemeClr val="dk1"/>
              </a:buClr>
              <a:buSzPts val="1800"/>
              <a:buChar char="•"/>
              <a:defRPr/>
            </a:lvl1pPr>
            <a:lvl2pPr indent="-342900" lvl="1" marL="914400" algn="l">
              <a:spcBef>
                <a:spcPts val="450"/>
              </a:spcBef>
              <a:spcAft>
                <a:spcPts val="0"/>
              </a:spcAft>
              <a:buClr>
                <a:srgbClr val="C00000"/>
              </a:buClr>
              <a:buSzPts val="1800"/>
              <a:buChar char="–"/>
              <a:defRPr/>
            </a:lvl2pPr>
            <a:lvl3pPr indent="-342900" lvl="2" marL="1371600" algn="l">
              <a:lnSpc>
                <a:spcPct val="90000"/>
              </a:lnSpc>
              <a:spcBef>
                <a:spcPts val="450"/>
              </a:spcBef>
              <a:spcAft>
                <a:spcPts val="0"/>
              </a:spcAft>
              <a:buClr>
                <a:srgbClr val="2F5597"/>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41" name="Google Shape;141;p64"/>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2" name="Google Shape;142;p64"/>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3" name="Google Shape;143;p64"/>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65"/>
          <p:cNvSpPr txBox="1"/>
          <p:nvPr>
            <p:ph type="title"/>
          </p:nvPr>
        </p:nvSpPr>
        <p:spPr>
          <a:xfrm rot="5400000">
            <a:off x="7133432"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46" name="Google Shape;146;p65"/>
          <p:cNvSpPr txBox="1"/>
          <p:nvPr>
            <p:ph idx="1" type="body"/>
          </p:nvPr>
        </p:nvSpPr>
        <p:spPr>
          <a:xfrm rot="5400000">
            <a:off x="1799432"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spcBef>
                <a:spcPts val="750"/>
              </a:spcBef>
              <a:spcAft>
                <a:spcPts val="0"/>
              </a:spcAft>
              <a:buClr>
                <a:schemeClr val="dk1"/>
              </a:buClr>
              <a:buSzPts val="1800"/>
              <a:buChar char="•"/>
              <a:defRPr/>
            </a:lvl1pPr>
            <a:lvl2pPr indent="-342900" lvl="1" marL="914400" algn="l">
              <a:spcBef>
                <a:spcPts val="450"/>
              </a:spcBef>
              <a:spcAft>
                <a:spcPts val="0"/>
              </a:spcAft>
              <a:buClr>
                <a:srgbClr val="C00000"/>
              </a:buClr>
              <a:buSzPts val="1800"/>
              <a:buChar char="–"/>
              <a:defRPr/>
            </a:lvl2pPr>
            <a:lvl3pPr indent="-342900" lvl="2" marL="1371600" algn="l">
              <a:lnSpc>
                <a:spcPct val="90000"/>
              </a:lnSpc>
              <a:spcBef>
                <a:spcPts val="450"/>
              </a:spcBef>
              <a:spcAft>
                <a:spcPts val="0"/>
              </a:spcAft>
              <a:buClr>
                <a:srgbClr val="2F5597"/>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47" name="Google Shape;147;p65"/>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8" name="Google Shape;148;p65"/>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9" name="Google Shape;149;p65"/>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50" name="Shape 150"/>
        <p:cNvGrpSpPr/>
        <p:nvPr/>
      </p:nvGrpSpPr>
      <p:grpSpPr>
        <a:xfrm>
          <a:off x="0" y="0"/>
          <a:ext cx="0" cy="0"/>
          <a:chOff x="0" y="0"/>
          <a:chExt cx="0" cy="0"/>
        </a:xfrm>
      </p:grpSpPr>
      <p:sp>
        <p:nvSpPr>
          <p:cNvPr id="151" name="Google Shape;151;p66"/>
          <p:cNvSpPr txBox="1"/>
          <p:nvPr>
            <p:ph type="title"/>
          </p:nvPr>
        </p:nvSpPr>
        <p:spPr>
          <a:xfrm>
            <a:off x="122768" y="100013"/>
            <a:ext cx="9057217" cy="774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52" name="Google Shape;152;p66"/>
          <p:cNvSpPr txBox="1"/>
          <p:nvPr>
            <p:ph idx="1" type="body"/>
          </p:nvPr>
        </p:nvSpPr>
        <p:spPr>
          <a:xfrm>
            <a:off x="609600" y="1600203"/>
            <a:ext cx="5588000" cy="4525963"/>
          </a:xfrm>
          <a:prstGeom prst="rect">
            <a:avLst/>
          </a:prstGeom>
          <a:noFill/>
          <a:ln>
            <a:noFill/>
          </a:ln>
        </p:spPr>
        <p:txBody>
          <a:bodyPr anchorCtr="0" anchor="t" bIns="45700" lIns="91425" spcFirstLastPara="1" rIns="91425" wrap="square" tIns="45700">
            <a:noAutofit/>
          </a:bodyPr>
          <a:lstStyle>
            <a:lvl1pPr indent="-361950" lvl="0" marL="457200" algn="l">
              <a:spcBef>
                <a:spcPts val="750"/>
              </a:spcBef>
              <a:spcAft>
                <a:spcPts val="0"/>
              </a:spcAft>
              <a:buClr>
                <a:schemeClr val="dk1"/>
              </a:buClr>
              <a:buSzPts val="2100"/>
              <a:buChar char="•"/>
              <a:defRPr sz="2100"/>
            </a:lvl1pPr>
            <a:lvl2pPr indent="-342900" lvl="1" marL="914400" algn="l">
              <a:spcBef>
                <a:spcPts val="450"/>
              </a:spcBef>
              <a:spcAft>
                <a:spcPts val="0"/>
              </a:spcAft>
              <a:buClr>
                <a:srgbClr val="C00000"/>
              </a:buClr>
              <a:buSzPts val="1800"/>
              <a:buChar char="–"/>
              <a:defRPr sz="1800"/>
            </a:lvl2pPr>
            <a:lvl3pPr indent="-323850" lvl="2" marL="1371600" algn="l">
              <a:lnSpc>
                <a:spcPct val="90000"/>
              </a:lnSpc>
              <a:spcBef>
                <a:spcPts val="450"/>
              </a:spcBef>
              <a:spcAft>
                <a:spcPts val="0"/>
              </a:spcAft>
              <a:buClr>
                <a:srgbClr val="2F5597"/>
              </a:buClr>
              <a:buSzPts val="1500"/>
              <a:buChar char="–"/>
              <a:defRPr sz="1500"/>
            </a:lvl3pPr>
            <a:lvl4pPr indent="-314325" lvl="3" marL="1828800" algn="l">
              <a:lnSpc>
                <a:spcPct val="90000"/>
              </a:lnSpc>
              <a:spcBef>
                <a:spcPts val="375"/>
              </a:spcBef>
              <a:spcAft>
                <a:spcPts val="0"/>
              </a:spcAft>
              <a:buClr>
                <a:schemeClr val="dk1"/>
              </a:buClr>
              <a:buSzPts val="1350"/>
              <a:buChar char="•"/>
              <a:defRPr sz="1350"/>
            </a:lvl4pPr>
            <a:lvl5pPr indent="-314325" lvl="4" marL="2286000" algn="l">
              <a:lnSpc>
                <a:spcPct val="90000"/>
              </a:lnSpc>
              <a:spcBef>
                <a:spcPts val="375"/>
              </a:spcBef>
              <a:spcAft>
                <a:spcPts val="0"/>
              </a:spcAft>
              <a:buClr>
                <a:schemeClr val="dk1"/>
              </a:buClr>
              <a:buSzPts val="1350"/>
              <a:buChar char="•"/>
              <a:defRPr sz="1350"/>
            </a:lvl5pPr>
            <a:lvl6pPr indent="-314325" lvl="5" marL="2743200" algn="l">
              <a:lnSpc>
                <a:spcPct val="90000"/>
              </a:lnSpc>
              <a:spcBef>
                <a:spcPts val="375"/>
              </a:spcBef>
              <a:spcAft>
                <a:spcPts val="0"/>
              </a:spcAft>
              <a:buClr>
                <a:schemeClr val="dk1"/>
              </a:buClr>
              <a:buSzPts val="1350"/>
              <a:buChar char="•"/>
              <a:defRPr sz="1350"/>
            </a:lvl6pPr>
            <a:lvl7pPr indent="-314325" lvl="6" marL="3200400" algn="l">
              <a:lnSpc>
                <a:spcPct val="90000"/>
              </a:lnSpc>
              <a:spcBef>
                <a:spcPts val="375"/>
              </a:spcBef>
              <a:spcAft>
                <a:spcPts val="0"/>
              </a:spcAft>
              <a:buClr>
                <a:schemeClr val="dk1"/>
              </a:buClr>
              <a:buSzPts val="1350"/>
              <a:buChar char="•"/>
              <a:defRPr sz="1350"/>
            </a:lvl7pPr>
            <a:lvl8pPr indent="-314325" lvl="7" marL="3657600" algn="l">
              <a:lnSpc>
                <a:spcPct val="90000"/>
              </a:lnSpc>
              <a:spcBef>
                <a:spcPts val="375"/>
              </a:spcBef>
              <a:spcAft>
                <a:spcPts val="0"/>
              </a:spcAft>
              <a:buClr>
                <a:schemeClr val="dk1"/>
              </a:buClr>
              <a:buSzPts val="1350"/>
              <a:buChar char="•"/>
              <a:defRPr sz="1350"/>
            </a:lvl8pPr>
            <a:lvl9pPr indent="-314325" lvl="8" marL="4114800" algn="l">
              <a:lnSpc>
                <a:spcPct val="90000"/>
              </a:lnSpc>
              <a:spcBef>
                <a:spcPts val="375"/>
              </a:spcBef>
              <a:spcAft>
                <a:spcPts val="0"/>
              </a:spcAft>
              <a:buClr>
                <a:schemeClr val="dk1"/>
              </a:buClr>
              <a:buSzPts val="1350"/>
              <a:buChar char="•"/>
              <a:defRPr sz="1350"/>
            </a:lvl9pPr>
          </a:lstStyle>
          <a:p/>
        </p:txBody>
      </p:sp>
      <p:sp>
        <p:nvSpPr>
          <p:cNvPr id="153" name="Google Shape;153;p66"/>
          <p:cNvSpPr txBox="1"/>
          <p:nvPr>
            <p:ph idx="2" type="body"/>
          </p:nvPr>
        </p:nvSpPr>
        <p:spPr>
          <a:xfrm>
            <a:off x="6400800" y="1600203"/>
            <a:ext cx="5588000" cy="4525963"/>
          </a:xfrm>
          <a:prstGeom prst="rect">
            <a:avLst/>
          </a:prstGeom>
          <a:noFill/>
          <a:ln>
            <a:noFill/>
          </a:ln>
        </p:spPr>
        <p:txBody>
          <a:bodyPr anchorCtr="0" anchor="t" bIns="45700" lIns="91425" spcFirstLastPara="1" rIns="91425" wrap="square" tIns="45700">
            <a:noAutofit/>
          </a:bodyPr>
          <a:lstStyle>
            <a:lvl1pPr indent="-361950" lvl="0" marL="457200" algn="l">
              <a:spcBef>
                <a:spcPts val="750"/>
              </a:spcBef>
              <a:spcAft>
                <a:spcPts val="0"/>
              </a:spcAft>
              <a:buClr>
                <a:schemeClr val="dk1"/>
              </a:buClr>
              <a:buSzPts val="2100"/>
              <a:buChar char="•"/>
              <a:defRPr sz="2100"/>
            </a:lvl1pPr>
            <a:lvl2pPr indent="-342900" lvl="1" marL="914400" algn="l">
              <a:spcBef>
                <a:spcPts val="450"/>
              </a:spcBef>
              <a:spcAft>
                <a:spcPts val="0"/>
              </a:spcAft>
              <a:buClr>
                <a:srgbClr val="C00000"/>
              </a:buClr>
              <a:buSzPts val="1800"/>
              <a:buChar char="–"/>
              <a:defRPr sz="1800"/>
            </a:lvl2pPr>
            <a:lvl3pPr indent="-323850" lvl="2" marL="1371600" algn="l">
              <a:lnSpc>
                <a:spcPct val="90000"/>
              </a:lnSpc>
              <a:spcBef>
                <a:spcPts val="450"/>
              </a:spcBef>
              <a:spcAft>
                <a:spcPts val="0"/>
              </a:spcAft>
              <a:buClr>
                <a:srgbClr val="2F5597"/>
              </a:buClr>
              <a:buSzPts val="1500"/>
              <a:buChar char="–"/>
              <a:defRPr sz="1500"/>
            </a:lvl3pPr>
            <a:lvl4pPr indent="-314325" lvl="3" marL="1828800" algn="l">
              <a:lnSpc>
                <a:spcPct val="90000"/>
              </a:lnSpc>
              <a:spcBef>
                <a:spcPts val="375"/>
              </a:spcBef>
              <a:spcAft>
                <a:spcPts val="0"/>
              </a:spcAft>
              <a:buClr>
                <a:schemeClr val="dk1"/>
              </a:buClr>
              <a:buSzPts val="1350"/>
              <a:buChar char="•"/>
              <a:defRPr sz="1350"/>
            </a:lvl4pPr>
            <a:lvl5pPr indent="-314325" lvl="4" marL="2286000" algn="l">
              <a:lnSpc>
                <a:spcPct val="90000"/>
              </a:lnSpc>
              <a:spcBef>
                <a:spcPts val="375"/>
              </a:spcBef>
              <a:spcAft>
                <a:spcPts val="0"/>
              </a:spcAft>
              <a:buClr>
                <a:schemeClr val="dk1"/>
              </a:buClr>
              <a:buSzPts val="1350"/>
              <a:buChar char="•"/>
              <a:defRPr sz="1350"/>
            </a:lvl5pPr>
            <a:lvl6pPr indent="-314325" lvl="5" marL="2743200" algn="l">
              <a:lnSpc>
                <a:spcPct val="90000"/>
              </a:lnSpc>
              <a:spcBef>
                <a:spcPts val="375"/>
              </a:spcBef>
              <a:spcAft>
                <a:spcPts val="0"/>
              </a:spcAft>
              <a:buClr>
                <a:schemeClr val="dk1"/>
              </a:buClr>
              <a:buSzPts val="1350"/>
              <a:buChar char="•"/>
              <a:defRPr sz="1350"/>
            </a:lvl6pPr>
            <a:lvl7pPr indent="-314325" lvl="6" marL="3200400" algn="l">
              <a:lnSpc>
                <a:spcPct val="90000"/>
              </a:lnSpc>
              <a:spcBef>
                <a:spcPts val="375"/>
              </a:spcBef>
              <a:spcAft>
                <a:spcPts val="0"/>
              </a:spcAft>
              <a:buClr>
                <a:schemeClr val="dk1"/>
              </a:buClr>
              <a:buSzPts val="1350"/>
              <a:buChar char="•"/>
              <a:defRPr sz="1350"/>
            </a:lvl7pPr>
            <a:lvl8pPr indent="-314325" lvl="7" marL="3657600" algn="l">
              <a:lnSpc>
                <a:spcPct val="90000"/>
              </a:lnSpc>
              <a:spcBef>
                <a:spcPts val="375"/>
              </a:spcBef>
              <a:spcAft>
                <a:spcPts val="0"/>
              </a:spcAft>
              <a:buClr>
                <a:schemeClr val="dk1"/>
              </a:buClr>
              <a:buSzPts val="1350"/>
              <a:buChar char="•"/>
              <a:defRPr sz="1350"/>
            </a:lvl8pPr>
            <a:lvl9pPr indent="-314325" lvl="8" marL="4114800" algn="l">
              <a:lnSpc>
                <a:spcPct val="90000"/>
              </a:lnSpc>
              <a:spcBef>
                <a:spcPts val="375"/>
              </a:spcBef>
              <a:spcAft>
                <a:spcPts val="0"/>
              </a:spcAft>
              <a:buClr>
                <a:schemeClr val="dk1"/>
              </a:buClr>
              <a:buSzPts val="1350"/>
              <a:buChar char="•"/>
              <a:defRPr sz="1350"/>
            </a:lvl9pPr>
          </a:lstStyle>
          <a:p/>
        </p:txBody>
      </p:sp>
    </p:spTree>
  </p:cSld>
  <p:clrMapOvr>
    <a:masterClrMapping/>
  </p:clrMapOvr>
  <p:transition>
    <p:comb/>
  </p:transition>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11" Type="http://schemas.openxmlformats.org/officeDocument/2006/relationships/slideLayout" Target="../slideLayouts/slideLayout21.xml"/><Relationship Id="rId10" Type="http://schemas.openxmlformats.org/officeDocument/2006/relationships/slideLayout" Target="../slideLayouts/slideLayout20.xml"/><Relationship Id="rId12" Type="http://schemas.openxmlformats.org/officeDocument/2006/relationships/theme" Target="../theme/theme2.xml"/><Relationship Id="rId9" Type="http://schemas.openxmlformats.org/officeDocument/2006/relationships/slideLayout" Target="../slideLayouts/slideLayout19.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4"/>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44"/>
          <p:cNvSpPr txBox="1"/>
          <p:nvPr>
            <p:ph idx="1" type="body"/>
          </p:nvPr>
        </p:nvSpPr>
        <p:spPr>
          <a:xfrm>
            <a:off x="609600" y="1600201"/>
            <a:ext cx="109728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44"/>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4"/>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4"/>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98989"/>
                </a:solidFill>
                <a:latin typeface="Calibri"/>
                <a:ea typeface="Calibri"/>
                <a:cs typeface="Calibri"/>
                <a:sym typeface="Calibri"/>
              </a:defRPr>
            </a:lvl1pPr>
            <a:lvl2pPr indent="0" lvl="1" marL="0" marR="0" rtl="0" algn="r">
              <a:spcBef>
                <a:spcPts val="0"/>
              </a:spcBef>
              <a:buNone/>
              <a:defRPr b="0" i="0" sz="1200" u="none" cap="none" strike="noStrike">
                <a:solidFill>
                  <a:srgbClr val="898989"/>
                </a:solidFill>
                <a:latin typeface="Calibri"/>
                <a:ea typeface="Calibri"/>
                <a:cs typeface="Calibri"/>
                <a:sym typeface="Calibri"/>
              </a:defRPr>
            </a:lvl2pPr>
            <a:lvl3pPr indent="0" lvl="2" marL="0" marR="0" rtl="0" algn="r">
              <a:spcBef>
                <a:spcPts val="0"/>
              </a:spcBef>
              <a:buNone/>
              <a:defRPr b="0" i="0" sz="1200" u="none" cap="none" strike="noStrike">
                <a:solidFill>
                  <a:srgbClr val="898989"/>
                </a:solidFill>
                <a:latin typeface="Calibri"/>
                <a:ea typeface="Calibri"/>
                <a:cs typeface="Calibri"/>
                <a:sym typeface="Calibri"/>
              </a:defRPr>
            </a:lvl3pPr>
            <a:lvl4pPr indent="0" lvl="3" marL="0" marR="0" rtl="0" algn="r">
              <a:spcBef>
                <a:spcPts val="0"/>
              </a:spcBef>
              <a:buNone/>
              <a:defRPr b="0" i="0" sz="1200" u="none" cap="none" strike="noStrike">
                <a:solidFill>
                  <a:srgbClr val="898989"/>
                </a:solidFill>
                <a:latin typeface="Calibri"/>
                <a:ea typeface="Calibri"/>
                <a:cs typeface="Calibri"/>
                <a:sym typeface="Calibri"/>
              </a:defRPr>
            </a:lvl4pPr>
            <a:lvl5pPr indent="0" lvl="4" marL="0" marR="0" rtl="0" algn="r">
              <a:spcBef>
                <a:spcPts val="0"/>
              </a:spcBef>
              <a:buNone/>
              <a:defRPr b="0" i="0" sz="1200" u="none" cap="none" strike="noStrike">
                <a:solidFill>
                  <a:srgbClr val="898989"/>
                </a:solidFill>
                <a:latin typeface="Calibri"/>
                <a:ea typeface="Calibri"/>
                <a:cs typeface="Calibri"/>
                <a:sym typeface="Calibri"/>
              </a:defRPr>
            </a:lvl5pPr>
            <a:lvl6pPr indent="0" lvl="5" marL="0" marR="0" rtl="0" algn="r">
              <a:spcBef>
                <a:spcPts val="0"/>
              </a:spcBef>
              <a:buNone/>
              <a:defRPr b="0" i="0" sz="1200" u="none" cap="none" strike="noStrike">
                <a:solidFill>
                  <a:srgbClr val="898989"/>
                </a:solidFill>
                <a:latin typeface="Calibri"/>
                <a:ea typeface="Calibri"/>
                <a:cs typeface="Calibri"/>
                <a:sym typeface="Calibri"/>
              </a:defRPr>
            </a:lvl6pPr>
            <a:lvl7pPr indent="0" lvl="6" marL="0" marR="0" rtl="0" algn="r">
              <a:spcBef>
                <a:spcPts val="0"/>
              </a:spcBef>
              <a:buNone/>
              <a:defRPr b="0" i="0" sz="1200" u="none" cap="none" strike="noStrike">
                <a:solidFill>
                  <a:srgbClr val="898989"/>
                </a:solidFill>
                <a:latin typeface="Calibri"/>
                <a:ea typeface="Calibri"/>
                <a:cs typeface="Calibri"/>
                <a:sym typeface="Calibri"/>
              </a:defRPr>
            </a:lvl7pPr>
            <a:lvl8pPr indent="0" lvl="7" marL="0" marR="0" rtl="0" algn="r">
              <a:spcBef>
                <a:spcPts val="0"/>
              </a:spcBef>
              <a:buNone/>
              <a:defRPr b="0" i="0" sz="1200" u="none" cap="none" strike="noStrike">
                <a:solidFill>
                  <a:srgbClr val="898989"/>
                </a:solidFill>
                <a:latin typeface="Calibri"/>
                <a:ea typeface="Calibri"/>
                <a:cs typeface="Calibri"/>
                <a:sym typeface="Calibri"/>
              </a:defRPr>
            </a:lvl8pPr>
            <a:lvl9pPr indent="0" lvl="8" marL="0" marR="0" rt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p56"/>
          <p:cNvSpPr txBox="1"/>
          <p:nvPr>
            <p:ph type="title"/>
          </p:nvPr>
        </p:nvSpPr>
        <p:spPr>
          <a:xfrm>
            <a:off x="122768" y="100013"/>
            <a:ext cx="9057217" cy="774700"/>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1pPr>
            <a:lvl2pPr lvl="1"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2pPr>
            <a:lvl3pPr lvl="2"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3pPr>
            <a:lvl4pPr lvl="3"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4pPr>
            <a:lvl5pPr lvl="4"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5pPr>
            <a:lvl6pPr lvl="5"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6pPr>
            <a:lvl7pPr lvl="6"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7pPr>
            <a:lvl8pPr lvl="7"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8pPr>
            <a:lvl9pPr lvl="8"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9pPr>
          </a:lstStyle>
          <a:p/>
        </p:txBody>
      </p:sp>
      <p:sp>
        <p:nvSpPr>
          <p:cNvPr id="86" name="Google Shape;86;p56"/>
          <p:cNvSpPr txBox="1"/>
          <p:nvPr>
            <p:ph idx="1" type="body"/>
          </p:nvPr>
        </p:nvSpPr>
        <p:spPr>
          <a:xfrm>
            <a:off x="122767" y="1825625"/>
            <a:ext cx="9374717" cy="4351338"/>
          </a:xfrm>
          <a:prstGeom prst="rect">
            <a:avLst/>
          </a:prstGeom>
          <a:noFill/>
          <a:ln>
            <a:noFill/>
          </a:ln>
        </p:spPr>
        <p:txBody>
          <a:bodyPr anchorCtr="0" anchor="t" bIns="45700" lIns="91425" spcFirstLastPara="1" rIns="91425" wrap="square" tIns="45700">
            <a:noAutofit/>
          </a:bodyPr>
          <a:lstStyle>
            <a:lvl1pPr indent="-400050" lvl="0" marL="457200" marR="0" rtl="0" algn="l">
              <a:spcBef>
                <a:spcPts val="750"/>
              </a:spcBef>
              <a:spcAft>
                <a:spcPts val="0"/>
              </a:spcAft>
              <a:buClr>
                <a:schemeClr val="dk1"/>
              </a:buClr>
              <a:buSzPts val="2700"/>
              <a:buFont typeface="Arial"/>
              <a:buChar char="•"/>
              <a:defRPr b="0" i="0" sz="2700" u="none" cap="none" strike="noStrike">
                <a:solidFill>
                  <a:schemeClr val="dk1"/>
                </a:solidFill>
                <a:latin typeface="Narkisim"/>
                <a:ea typeface="Narkisim"/>
                <a:cs typeface="Narkisim"/>
                <a:sym typeface="Narkisim"/>
              </a:defRPr>
            </a:lvl1pPr>
            <a:lvl2pPr indent="-381000" lvl="1" marL="914400" marR="0" rtl="0" algn="l">
              <a:spcBef>
                <a:spcPts val="450"/>
              </a:spcBef>
              <a:spcAft>
                <a:spcPts val="0"/>
              </a:spcAft>
              <a:buClr>
                <a:srgbClr val="C00000"/>
              </a:buClr>
              <a:buSzPts val="2400"/>
              <a:buFont typeface="Lucida Sans"/>
              <a:buChar char="–"/>
              <a:defRPr b="0" i="1" sz="2400" u="none" cap="none" strike="noStrike">
                <a:solidFill>
                  <a:srgbClr val="C00000"/>
                </a:solidFill>
                <a:latin typeface="Narkisim"/>
                <a:ea typeface="Narkisim"/>
                <a:cs typeface="Narkisim"/>
                <a:sym typeface="Narkisim"/>
              </a:defRPr>
            </a:lvl2pPr>
            <a:lvl3pPr indent="-361950" lvl="2" marL="1371600" marR="0" rtl="0" algn="l">
              <a:lnSpc>
                <a:spcPct val="90000"/>
              </a:lnSpc>
              <a:spcBef>
                <a:spcPts val="450"/>
              </a:spcBef>
              <a:spcAft>
                <a:spcPts val="0"/>
              </a:spcAft>
              <a:buClr>
                <a:srgbClr val="2F5597"/>
              </a:buClr>
              <a:buSzPts val="2100"/>
              <a:buFont typeface="Lucida Sans"/>
              <a:buChar char="–"/>
              <a:defRPr b="0" i="0" sz="2100" u="none" cap="none" strike="noStrike">
                <a:solidFill>
                  <a:srgbClr val="2F5597"/>
                </a:solidFill>
                <a:latin typeface="Narkisim"/>
                <a:ea typeface="Narkisim"/>
                <a:cs typeface="Narkisim"/>
                <a:sym typeface="Narkisim"/>
              </a:defRPr>
            </a:lvl3pPr>
            <a:lvl4pPr indent="-342900" lvl="3" marL="18288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Narkisim"/>
                <a:ea typeface="Narkisim"/>
                <a:cs typeface="Narkisim"/>
                <a:sym typeface="Narkisim"/>
              </a:defRPr>
            </a:lvl4pPr>
            <a:lvl5pPr indent="-342900" lvl="4" marL="22860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Narkisim"/>
                <a:ea typeface="Narkisim"/>
                <a:cs typeface="Narkisim"/>
                <a:sym typeface="Narkisim"/>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87" name="Google Shape;87;p56"/>
          <p:cNvSpPr txBox="1"/>
          <p:nvPr/>
        </p:nvSpPr>
        <p:spPr>
          <a:xfrm>
            <a:off x="8832852" y="6164264"/>
            <a:ext cx="3204633" cy="27622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200" u="none" cap="none" strike="noStrike">
                <a:solidFill>
                  <a:srgbClr val="2F5597"/>
                </a:solidFill>
                <a:latin typeface="Arial"/>
                <a:ea typeface="Arial"/>
                <a:cs typeface="Arial"/>
                <a:sym typeface="Arial"/>
              </a:rPr>
              <a:t>www.nettconsultants.com</a:t>
            </a:r>
            <a:endParaRPr/>
          </a:p>
        </p:txBody>
      </p:sp>
      <p:sp>
        <p:nvSpPr>
          <p:cNvPr id="88" name="Google Shape;88;p56"/>
          <p:cNvSpPr txBox="1"/>
          <p:nvPr/>
        </p:nvSpPr>
        <p:spPr>
          <a:xfrm>
            <a:off x="6921500" y="6481763"/>
            <a:ext cx="5158317" cy="27781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1" lang="en-US" sz="1200" u="none" cap="none" strike="noStrike">
                <a:solidFill>
                  <a:srgbClr val="2F5597"/>
                </a:solidFill>
                <a:latin typeface="Arial"/>
                <a:ea typeface="Arial"/>
                <a:cs typeface="Arial"/>
                <a:sym typeface="Arial"/>
              </a:rPr>
              <a:t>Transformation Through Ethical Consulting</a:t>
            </a:r>
            <a:endParaRPr/>
          </a:p>
        </p:txBody>
      </p:sp>
      <p:pic>
        <p:nvPicPr>
          <p:cNvPr id="89" name="Google Shape;89;p56"/>
          <p:cNvPicPr preferRelativeResize="0"/>
          <p:nvPr/>
        </p:nvPicPr>
        <p:blipFill rotWithShape="1">
          <a:blip r:embed="rId1">
            <a:alphaModFix/>
          </a:blip>
          <a:srcRect b="0" l="0" r="0" t="0"/>
          <a:stretch/>
        </p:blipFill>
        <p:spPr>
          <a:xfrm>
            <a:off x="8881534" y="120650"/>
            <a:ext cx="3308351" cy="1068388"/>
          </a:xfrm>
          <a:prstGeom prst="rect">
            <a:avLst/>
          </a:prstGeom>
          <a:noFill/>
          <a:ln>
            <a:noFill/>
          </a:ln>
        </p:spPr>
      </p:pic>
      <p:cxnSp>
        <p:nvCxnSpPr>
          <p:cNvPr id="90" name="Google Shape;90;p56"/>
          <p:cNvCxnSpPr/>
          <p:nvPr/>
        </p:nvCxnSpPr>
        <p:spPr>
          <a:xfrm>
            <a:off x="139701" y="847725"/>
            <a:ext cx="9131300" cy="0"/>
          </a:xfrm>
          <a:prstGeom prst="straightConnector1">
            <a:avLst/>
          </a:prstGeom>
          <a:noFill/>
          <a:ln cap="flat" cmpd="sng" w="19050">
            <a:solidFill>
              <a:schemeClr val="accent2"/>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ransition>
    <p:comb/>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85"/>
                                        </p:tgtEl>
                                        <p:attrNameLst>
                                          <p:attrName>style.visibility</p:attrName>
                                        </p:attrNameLst>
                                      </p:cBhvr>
                                      <p:to>
                                        <p:strVal val="visible"/>
                                      </p:to>
                                    </p:set>
                                    <p:animEffect filter="fade" transition="in">
                                      <p:cBhvr>
                                        <p:cTn dur="800"/>
                                        <p:tgtEl>
                                          <p:spTgt spid="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0" st="0"/>
                                            </p:txEl>
                                          </p:spTgt>
                                        </p:tgtEl>
                                        <p:attrNameLst>
                                          <p:attrName>style.visibility</p:attrName>
                                        </p:attrNameLst>
                                      </p:cBhvr>
                                      <p:to>
                                        <p:strVal val="visible"/>
                                      </p:to>
                                    </p:set>
                                    <p:animEffect filter="fade" transition="in">
                                      <p:cBhvr>
                                        <p:cTn dur="1000"/>
                                        <p:tgtEl>
                                          <p:spTgt spid="8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1" st="1"/>
                                            </p:txEl>
                                          </p:spTgt>
                                        </p:tgtEl>
                                        <p:attrNameLst>
                                          <p:attrName>style.visibility</p:attrName>
                                        </p:attrNameLst>
                                      </p:cBhvr>
                                      <p:to>
                                        <p:strVal val="visible"/>
                                      </p:to>
                                    </p:set>
                                    <p:animEffect filter="fade" transition="in">
                                      <p:cBhvr>
                                        <p:cTn dur="1000"/>
                                        <p:tgtEl>
                                          <p:spTgt spid="8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2" st="2"/>
                                            </p:txEl>
                                          </p:spTgt>
                                        </p:tgtEl>
                                        <p:attrNameLst>
                                          <p:attrName>style.visibility</p:attrName>
                                        </p:attrNameLst>
                                      </p:cBhvr>
                                      <p:to>
                                        <p:strVal val="visible"/>
                                      </p:to>
                                    </p:set>
                                    <p:animEffect filter="fade" transition="in">
                                      <p:cBhvr>
                                        <p:cTn dur="1000"/>
                                        <p:tgtEl>
                                          <p:spTgt spid="8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3" st="3"/>
                                            </p:txEl>
                                          </p:spTgt>
                                        </p:tgtEl>
                                        <p:attrNameLst>
                                          <p:attrName>style.visibility</p:attrName>
                                        </p:attrNameLst>
                                      </p:cBhvr>
                                      <p:to>
                                        <p:strVal val="visible"/>
                                      </p:to>
                                    </p:set>
                                    <p:animEffect filter="fade" transition="in">
                                      <p:cBhvr>
                                        <p:cTn dur="1000"/>
                                        <p:tgtEl>
                                          <p:spTgt spid="86">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4" st="4"/>
                                            </p:txEl>
                                          </p:spTgt>
                                        </p:tgtEl>
                                        <p:attrNameLst>
                                          <p:attrName>style.visibility</p:attrName>
                                        </p:attrNameLst>
                                      </p:cBhvr>
                                      <p:to>
                                        <p:strVal val="visible"/>
                                      </p:to>
                                    </p:set>
                                    <p:animEffect filter="fade" transition="in">
                                      <p:cBhvr>
                                        <p:cTn dur="1000"/>
                                        <p:tgtEl>
                                          <p:spTgt spid="86">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5" st="5"/>
                                            </p:txEl>
                                          </p:spTgt>
                                        </p:tgtEl>
                                        <p:attrNameLst>
                                          <p:attrName>style.visibility</p:attrName>
                                        </p:attrNameLst>
                                      </p:cBhvr>
                                      <p:to>
                                        <p:strVal val="visible"/>
                                      </p:to>
                                    </p:set>
                                    <p:animEffect filter="fade" transition="in">
                                      <p:cBhvr>
                                        <p:cTn dur="1000"/>
                                        <p:tgtEl>
                                          <p:spTgt spid="86">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6" st="6"/>
                                            </p:txEl>
                                          </p:spTgt>
                                        </p:tgtEl>
                                        <p:attrNameLst>
                                          <p:attrName>style.visibility</p:attrName>
                                        </p:attrNameLst>
                                      </p:cBhvr>
                                      <p:to>
                                        <p:strVal val="visible"/>
                                      </p:to>
                                    </p:set>
                                    <p:animEffect filter="fade" transition="in">
                                      <p:cBhvr>
                                        <p:cTn dur="1000"/>
                                        <p:tgtEl>
                                          <p:spTgt spid="86">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7" st="7"/>
                                            </p:txEl>
                                          </p:spTgt>
                                        </p:tgtEl>
                                        <p:attrNameLst>
                                          <p:attrName>style.visibility</p:attrName>
                                        </p:attrNameLst>
                                      </p:cBhvr>
                                      <p:to>
                                        <p:strVal val="visible"/>
                                      </p:to>
                                    </p:set>
                                    <p:animEffect filter="fade" transition="in">
                                      <p:cBhvr>
                                        <p:cTn dur="1000"/>
                                        <p:tgtEl>
                                          <p:spTgt spid="86">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8" st="8"/>
                                            </p:txEl>
                                          </p:spTgt>
                                        </p:tgtEl>
                                        <p:attrNameLst>
                                          <p:attrName>style.visibility</p:attrName>
                                        </p:attrNameLst>
                                      </p:cBhvr>
                                      <p:to>
                                        <p:strVal val="visible"/>
                                      </p:to>
                                    </p:set>
                                    <p:animEffect filter="fade" transition="in">
                                      <p:cBhvr>
                                        <p:cTn dur="1000"/>
                                        <p:tgtEl>
                                          <p:spTgt spid="86">
                                            <p:txEl>
                                              <p:pRg end="8" st="8"/>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
          <p:cNvSpPr txBox="1"/>
          <p:nvPr>
            <p:ph type="ctrTitle"/>
          </p:nvPr>
        </p:nvSpPr>
        <p:spPr>
          <a:xfrm>
            <a:off x="914400" y="1047136"/>
            <a:ext cx="10363200" cy="336447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a:t>Course: Financial Analysis</a:t>
            </a:r>
            <a:br>
              <a:rPr lang="en-US"/>
            </a:br>
            <a:r>
              <a:rPr lang="en-US"/>
              <a:t>Week One: </a:t>
            </a:r>
            <a:r>
              <a:rPr lang="en-US" sz="4000"/>
              <a:t>Lecture 1- Introduction to Financial Analysis</a:t>
            </a:r>
            <a:endParaRPr sz="4000"/>
          </a:p>
        </p:txBody>
      </p:sp>
      <p:sp>
        <p:nvSpPr>
          <p:cNvPr id="159" name="Google Shape;159;p1"/>
          <p:cNvSpPr txBox="1"/>
          <p:nvPr>
            <p:ph idx="1" type="subTitle"/>
          </p:nvPr>
        </p:nvSpPr>
        <p:spPr>
          <a:xfrm>
            <a:off x="1828800" y="4026310"/>
            <a:ext cx="8534400" cy="16124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888888"/>
              </a:buClr>
              <a:buSzPts val="3200"/>
              <a:buNone/>
            </a:pPr>
            <a:r>
              <a:t/>
            </a:r>
            <a:endParaRPr b="1" i="0">
              <a:solidFill>
                <a:schemeClr val="dk1"/>
              </a:solidFill>
            </a:endParaRPr>
          </a:p>
          <a:p>
            <a:pPr indent="0" lvl="0" marL="0" rtl="0" algn="ctr">
              <a:spcBef>
                <a:spcPts val="640"/>
              </a:spcBef>
              <a:spcAft>
                <a:spcPts val="0"/>
              </a:spcAft>
              <a:buClr>
                <a:srgbClr val="888888"/>
              </a:buClr>
              <a:buSzPts val="3200"/>
              <a:buNone/>
            </a:pPr>
            <a:r>
              <a:rPr b="1" lang="en-US"/>
              <a:t>Course Instructor: Dr. Charity Njoka (PhD)</a:t>
            </a:r>
            <a:endParaRPr b="1"/>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
          <p:cNvSpPr txBox="1"/>
          <p:nvPr>
            <p:ph type="title"/>
          </p:nvPr>
        </p:nvSpPr>
        <p:spPr>
          <a:xfrm>
            <a:off x="609600" y="0"/>
            <a:ext cx="10972800" cy="87015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Introduction &amp; Welcoming Note</a:t>
            </a:r>
            <a:endParaRPr b="1" sz="3600"/>
          </a:p>
        </p:txBody>
      </p:sp>
      <p:sp>
        <p:nvSpPr>
          <p:cNvPr id="165" name="Google Shape;165;p2"/>
          <p:cNvSpPr txBox="1"/>
          <p:nvPr>
            <p:ph idx="1" type="body"/>
          </p:nvPr>
        </p:nvSpPr>
        <p:spPr>
          <a:xfrm>
            <a:off x="609600" y="870155"/>
            <a:ext cx="10972800" cy="5256009"/>
          </a:xfrm>
          <a:prstGeom prst="rect">
            <a:avLst/>
          </a:prstGeom>
          <a:noFill/>
          <a:ln>
            <a:noFill/>
          </a:ln>
        </p:spPr>
        <p:txBody>
          <a:bodyPr anchorCtr="0" anchor="t" bIns="45700" lIns="91425" spcFirstLastPara="1" rIns="91425" wrap="square" tIns="45700">
            <a:noAutofit/>
          </a:bodyPr>
          <a:lstStyle/>
          <a:p>
            <a:pPr indent="-139700" lvl="0" marL="342900" rtl="0" algn="l">
              <a:spcBef>
                <a:spcPts val="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Hello and welcome to Financial Analysis course </a:t>
            </a:r>
            <a:endParaRPr/>
          </a:p>
          <a:p>
            <a:pPr indent="-342900" lvl="0" marL="342900" rtl="0" algn="just">
              <a:spcBef>
                <a:spcPts val="640"/>
              </a:spcBef>
              <a:spcAft>
                <a:spcPts val="0"/>
              </a:spcAft>
              <a:buClr>
                <a:schemeClr val="dk1"/>
              </a:buClr>
              <a:buSzPts val="3200"/>
              <a:buChar char="•"/>
            </a:pPr>
            <a:r>
              <a:rPr lang="en-US"/>
              <a:t>This course requires you to have the grasp of Financial Management course.</a:t>
            </a:r>
            <a:endParaRPr/>
          </a:p>
          <a:p>
            <a:pPr indent="-342900" lvl="0" marL="342900" rtl="0" algn="just">
              <a:spcBef>
                <a:spcPts val="640"/>
              </a:spcBef>
              <a:spcAft>
                <a:spcPts val="0"/>
              </a:spcAft>
              <a:buClr>
                <a:schemeClr val="dk1"/>
              </a:buClr>
              <a:buSzPts val="3200"/>
              <a:buChar char="•"/>
            </a:pPr>
            <a:r>
              <a:rPr lang="en-US"/>
              <a:t>Today’s lesson is purely theoretical, however some future lessons will have some calculations, so invest in a scientific calculator</a:t>
            </a:r>
            <a:endParaRPr/>
          </a:p>
          <a:p>
            <a:pPr indent="-342900" lvl="0" marL="342900" rtl="0" algn="just">
              <a:spcBef>
                <a:spcPts val="640"/>
              </a:spcBef>
              <a:spcAft>
                <a:spcPts val="0"/>
              </a:spcAft>
              <a:buClr>
                <a:schemeClr val="dk1"/>
              </a:buClr>
              <a:buSzPts val="3200"/>
              <a:buChar char="•"/>
            </a:pPr>
            <a:r>
              <a:rPr lang="en-US"/>
              <a:t>Welcome we learn together</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3"/>
          <p:cNvSpPr txBox="1"/>
          <p:nvPr>
            <p:ph type="title"/>
          </p:nvPr>
        </p:nvSpPr>
        <p:spPr>
          <a:xfrm>
            <a:off x="0" y="1"/>
            <a:ext cx="11582400" cy="84065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Intended Learning Outcomes </a:t>
            </a:r>
            <a:endParaRPr b="1" sz="3600"/>
          </a:p>
        </p:txBody>
      </p:sp>
      <p:sp>
        <p:nvSpPr>
          <p:cNvPr id="171" name="Google Shape;171;p3"/>
          <p:cNvSpPr txBox="1"/>
          <p:nvPr>
            <p:ph idx="1" type="body"/>
          </p:nvPr>
        </p:nvSpPr>
        <p:spPr>
          <a:xfrm>
            <a:off x="235974" y="840659"/>
            <a:ext cx="11724968" cy="6017341"/>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lang="en-US"/>
              <a:t>By the end of this lesson , you should be able to,</a:t>
            </a:r>
            <a:endParaRPr/>
          </a:p>
          <a:p>
            <a:pPr indent="0" lvl="0" marL="0" rtl="0" algn="just">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rPr lang="en-US"/>
              <a:t>1.  Explain the nature and scope of financial analysis </a:t>
            </a:r>
            <a:endParaRPr/>
          </a:p>
          <a:p>
            <a:pPr indent="0" lvl="0" marL="0" rtl="0" algn="l">
              <a:spcBef>
                <a:spcPts val="640"/>
              </a:spcBef>
              <a:spcAft>
                <a:spcPts val="0"/>
              </a:spcAft>
              <a:buClr>
                <a:schemeClr val="dk1"/>
              </a:buClr>
              <a:buSzPts val="3200"/>
              <a:buNone/>
            </a:pPr>
            <a:r>
              <a:rPr lang="en-US"/>
              <a:t>2.  Identify the different types of financial analysis </a:t>
            </a:r>
            <a:endParaRPr/>
          </a:p>
          <a:p>
            <a:pPr indent="-514350" lvl="0" marL="514350" rtl="0" algn="l">
              <a:spcBef>
                <a:spcPts val="640"/>
              </a:spcBef>
              <a:spcAft>
                <a:spcPts val="0"/>
              </a:spcAft>
              <a:buClr>
                <a:schemeClr val="dk1"/>
              </a:buClr>
              <a:buSzPts val="3200"/>
              <a:buAutoNum type="arabicPeriod" startAt="3"/>
            </a:pPr>
            <a:r>
              <a:rPr lang="en-US"/>
              <a:t>Explain the various components of business analysis</a:t>
            </a:r>
            <a:endParaRPr/>
          </a:p>
          <a:p>
            <a:pPr indent="0" lvl="0" marL="0" rtl="0" algn="l">
              <a:spcBef>
                <a:spcPts val="640"/>
              </a:spcBef>
              <a:spcAft>
                <a:spcPts val="0"/>
              </a:spcAft>
              <a:buClr>
                <a:schemeClr val="dk1"/>
              </a:buClr>
              <a:buSzPts val="3200"/>
              <a:buNone/>
            </a:pPr>
            <a:r>
              <a:rPr lang="en-US"/>
              <a:t>4. Explain the various uses of financial/business analysis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txBox="1"/>
          <p:nvPr>
            <p:ph type="title"/>
          </p:nvPr>
        </p:nvSpPr>
        <p:spPr>
          <a:xfrm>
            <a:off x="0" y="1"/>
            <a:ext cx="11582400" cy="84065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a:t>Introduction</a:t>
            </a:r>
            <a:endParaRPr/>
          </a:p>
        </p:txBody>
      </p:sp>
      <p:sp>
        <p:nvSpPr>
          <p:cNvPr id="177" name="Google Shape;177;p4"/>
          <p:cNvSpPr txBox="1"/>
          <p:nvPr>
            <p:ph idx="1" type="body"/>
          </p:nvPr>
        </p:nvSpPr>
        <p:spPr>
          <a:xfrm>
            <a:off x="235974" y="840659"/>
            <a:ext cx="11724968" cy="6017341"/>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342900" lvl="0" marL="342900" rtl="0" algn="l">
              <a:spcBef>
                <a:spcPts val="640"/>
              </a:spcBef>
              <a:spcAft>
                <a:spcPts val="0"/>
              </a:spcAft>
              <a:buClr>
                <a:schemeClr val="dk1"/>
              </a:buClr>
              <a:buSzPts val="3200"/>
              <a:buFont typeface="Arial"/>
              <a:buChar char="•"/>
            </a:pPr>
            <a:r>
              <a:rPr lang="en-US"/>
              <a:t>Financial analysis is a part of a broader discipline of business analysis</a:t>
            </a:r>
            <a:endParaRPr/>
          </a:p>
          <a:p>
            <a:pPr indent="0" lvl="0" marL="0" rtl="0" algn="l">
              <a:spcBef>
                <a:spcPts val="640"/>
              </a:spcBef>
              <a:spcAft>
                <a:spcPts val="0"/>
              </a:spcAft>
              <a:buClr>
                <a:schemeClr val="dk1"/>
              </a:buClr>
              <a:buSzPts val="3200"/>
              <a:buNone/>
            </a:pPr>
            <a:r>
              <a:t/>
            </a:r>
            <a:endParaRPr/>
          </a:p>
          <a:p>
            <a:pPr indent="-342900" lvl="0" marL="342900" rtl="0" algn="l">
              <a:spcBef>
                <a:spcPts val="640"/>
              </a:spcBef>
              <a:spcAft>
                <a:spcPts val="0"/>
              </a:spcAft>
              <a:buClr>
                <a:schemeClr val="dk1"/>
              </a:buClr>
              <a:buSzPts val="3200"/>
              <a:buFont typeface="Arial"/>
              <a:buChar char="•"/>
            </a:pPr>
            <a:r>
              <a:rPr lang="en-US"/>
              <a:t> Hence the scope of business analysis is wide</a:t>
            </a:r>
            <a:endParaRPr/>
          </a:p>
          <a:p>
            <a:pPr indent="0" lvl="0" marL="0" rtl="0" algn="l">
              <a:spcBef>
                <a:spcPts val="640"/>
              </a:spcBef>
              <a:spcAft>
                <a:spcPts val="0"/>
              </a:spcAft>
              <a:buClr>
                <a:schemeClr val="dk1"/>
              </a:buClr>
              <a:buSzPts val="3200"/>
              <a:buNone/>
            </a:pPr>
            <a:r>
              <a:t/>
            </a:r>
            <a:endParaRPr/>
          </a:p>
          <a:p>
            <a:pPr indent="-342900" lvl="0" marL="342900" rtl="0" algn="l">
              <a:spcBef>
                <a:spcPts val="640"/>
              </a:spcBef>
              <a:spcAft>
                <a:spcPts val="0"/>
              </a:spcAft>
              <a:buClr>
                <a:schemeClr val="dk1"/>
              </a:buClr>
              <a:buSzPts val="3200"/>
              <a:buFont typeface="Arial"/>
              <a:buChar char="•"/>
            </a:pPr>
            <a:r>
              <a:rPr lang="en-US"/>
              <a:t>Then where is the place of financial analysis in that discipline?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5"/>
          <p:cNvSpPr txBox="1"/>
          <p:nvPr>
            <p:ph type="title"/>
          </p:nvPr>
        </p:nvSpPr>
        <p:spPr>
          <a:xfrm>
            <a:off x="0" y="121920"/>
            <a:ext cx="11231880" cy="901618"/>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br>
              <a:rPr b="1" lang="en-US"/>
            </a:br>
            <a:r>
              <a:rPr b="1" lang="en-US" sz="3600"/>
              <a:t>Nature and Scope of Financial Analysis </a:t>
            </a:r>
            <a:br>
              <a:rPr lang="en-US"/>
            </a:br>
            <a:r>
              <a:rPr lang="en-US"/>
              <a:t> </a:t>
            </a:r>
            <a:endParaRPr b="1" sz="3600"/>
          </a:p>
        </p:txBody>
      </p:sp>
      <p:sp>
        <p:nvSpPr>
          <p:cNvPr id="183" name="Google Shape;183;p5"/>
          <p:cNvSpPr txBox="1"/>
          <p:nvPr>
            <p:ph idx="1" type="body"/>
          </p:nvPr>
        </p:nvSpPr>
        <p:spPr>
          <a:xfrm>
            <a:off x="0" y="1206418"/>
            <a:ext cx="12192000" cy="6017341"/>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3200"/>
              <a:buChar char="•"/>
            </a:pPr>
            <a:r>
              <a:rPr lang="en-US"/>
              <a:t>Financial analysis largely entails dealing with economic and accounting data, </a:t>
            </a:r>
            <a:endParaRPr/>
          </a:p>
          <a:p>
            <a:pPr indent="-342900" lvl="0" marL="342900" rtl="0" algn="l">
              <a:spcBef>
                <a:spcPts val="640"/>
              </a:spcBef>
              <a:spcAft>
                <a:spcPts val="0"/>
              </a:spcAft>
              <a:buClr>
                <a:schemeClr val="dk1"/>
              </a:buClr>
              <a:buSzPts val="3200"/>
              <a:buChar char="•"/>
            </a:pPr>
            <a:r>
              <a:rPr lang="en-US"/>
              <a:t>It is intended to supply insight into the reality of a company’s state of affairs on the basis of figures. </a:t>
            </a:r>
            <a:endParaRPr/>
          </a:p>
          <a:p>
            <a:pPr indent="-342900" lvl="0" marL="342900" rtl="0" algn="l">
              <a:spcBef>
                <a:spcPts val="640"/>
              </a:spcBef>
              <a:spcAft>
                <a:spcPts val="0"/>
              </a:spcAft>
              <a:buClr>
                <a:schemeClr val="dk1"/>
              </a:buClr>
              <a:buSzPts val="3200"/>
              <a:buChar char="•"/>
            </a:pPr>
            <a:r>
              <a:rPr lang="en-US"/>
              <a:t>It also provide a global assessment of the company’s current and future position. </a:t>
            </a:r>
            <a:endParaRPr/>
          </a:p>
          <a:p>
            <a:pPr indent="-342900" lvl="0" marL="342900" rtl="0" algn="l">
              <a:spcBef>
                <a:spcPts val="640"/>
              </a:spcBef>
              <a:spcAft>
                <a:spcPts val="0"/>
              </a:spcAft>
              <a:buClr>
                <a:schemeClr val="dk1"/>
              </a:buClr>
              <a:buSzPts val="3200"/>
              <a:buChar char="•"/>
            </a:pPr>
            <a:r>
              <a:rPr lang="en-US"/>
              <a:t>It is the process through which the key performance indicators, such as, </a:t>
            </a:r>
            <a:r>
              <a:rPr b="1" i="1" lang="en-US"/>
              <a:t>liquidity solvency, profitability </a:t>
            </a:r>
            <a:r>
              <a:rPr lang="en-US"/>
              <a:t>as well as the </a:t>
            </a:r>
            <a:r>
              <a:rPr b="1" i="1" lang="en-US"/>
              <a:t>efficiency </a:t>
            </a:r>
            <a:r>
              <a:rPr lang="en-US"/>
              <a:t>of operations of a business entity may be ascertained,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6"/>
          <p:cNvSpPr txBox="1"/>
          <p:nvPr>
            <p:ph type="title"/>
          </p:nvPr>
        </p:nvSpPr>
        <p:spPr>
          <a:xfrm>
            <a:off x="0" y="0"/>
            <a:ext cx="9037320" cy="102353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Nature and Scope of Financial Analysis Ctd</a:t>
            </a:r>
            <a:endParaRPr b="1" sz="3600"/>
          </a:p>
        </p:txBody>
      </p:sp>
      <p:sp>
        <p:nvSpPr>
          <p:cNvPr id="189" name="Google Shape;189;p6"/>
          <p:cNvSpPr txBox="1"/>
          <p:nvPr>
            <p:ph idx="1" type="body"/>
          </p:nvPr>
        </p:nvSpPr>
        <p:spPr>
          <a:xfrm>
            <a:off x="0" y="1023538"/>
            <a:ext cx="12192000" cy="6200222"/>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Font typeface="Arial"/>
              <a:buChar char="•"/>
            </a:pPr>
            <a:r>
              <a:rPr lang="en-US"/>
              <a:t>Financial analysis focuses on the financial statements, as they are disclosures of a financial performance of a business entity. </a:t>
            </a:r>
            <a:endParaRPr/>
          </a:p>
          <a:p>
            <a:pPr indent="-139700" lvl="0" marL="342900" rtl="0" algn="just">
              <a:spcBef>
                <a:spcPts val="640"/>
              </a:spcBef>
              <a:spcAft>
                <a:spcPts val="0"/>
              </a:spcAft>
              <a:buClr>
                <a:schemeClr val="dk1"/>
              </a:buClr>
              <a:buSzPts val="3200"/>
              <a:buFont typeface="Arial"/>
              <a:buNone/>
            </a:pPr>
            <a:r>
              <a:t/>
            </a:r>
            <a:endParaRPr/>
          </a:p>
          <a:p>
            <a:pPr indent="-342900" lvl="0" marL="342900" rtl="0" algn="just">
              <a:spcBef>
                <a:spcPts val="640"/>
              </a:spcBef>
              <a:spcAft>
                <a:spcPts val="0"/>
              </a:spcAft>
              <a:buClr>
                <a:schemeClr val="dk1"/>
              </a:buClr>
              <a:buSzPts val="3200"/>
              <a:buFont typeface="Arial"/>
              <a:buChar char="•"/>
            </a:pPr>
            <a:r>
              <a:rPr lang="en-US"/>
              <a:t>Financial statements are used to </a:t>
            </a:r>
            <a:endParaRPr/>
          </a:p>
          <a:p>
            <a:pPr indent="0" lvl="0" marL="0" rtl="0" algn="l">
              <a:spcBef>
                <a:spcPts val="640"/>
              </a:spcBef>
              <a:spcAft>
                <a:spcPts val="0"/>
              </a:spcAft>
              <a:buClr>
                <a:schemeClr val="dk1"/>
              </a:buClr>
              <a:buSzPts val="3200"/>
              <a:buNone/>
            </a:pPr>
            <a:r>
              <a:rPr lang="en-US"/>
              <a:t>	 i) evaluate the past performance, </a:t>
            </a:r>
            <a:endParaRPr/>
          </a:p>
          <a:p>
            <a:pPr indent="0" lvl="0" marL="0" rtl="0" algn="just">
              <a:spcBef>
                <a:spcPts val="640"/>
              </a:spcBef>
              <a:spcAft>
                <a:spcPts val="0"/>
              </a:spcAft>
              <a:buClr>
                <a:schemeClr val="dk1"/>
              </a:buClr>
              <a:buSzPts val="3200"/>
              <a:buNone/>
            </a:pPr>
            <a:r>
              <a:rPr lang="en-US"/>
              <a:t>	ii) present financial position, </a:t>
            </a:r>
            <a:endParaRPr/>
          </a:p>
          <a:p>
            <a:pPr indent="0" lvl="0" marL="0" rtl="0" algn="just">
              <a:spcBef>
                <a:spcPts val="640"/>
              </a:spcBef>
              <a:spcAft>
                <a:spcPts val="0"/>
              </a:spcAft>
              <a:buClr>
                <a:schemeClr val="dk1"/>
              </a:buClr>
              <a:buSzPts val="3200"/>
              <a:buNone/>
            </a:pPr>
            <a:r>
              <a:rPr lang="en-US"/>
              <a:t>	iii) the position of liquidity and </a:t>
            </a:r>
            <a:endParaRPr/>
          </a:p>
          <a:p>
            <a:pPr indent="0" lvl="0" marL="0" rtl="0" algn="just">
              <a:spcBef>
                <a:spcPts val="640"/>
              </a:spcBef>
              <a:spcAft>
                <a:spcPts val="0"/>
              </a:spcAft>
              <a:buClr>
                <a:schemeClr val="dk1"/>
              </a:buClr>
              <a:buSzPts val="3200"/>
              <a:buNone/>
            </a:pPr>
            <a:r>
              <a:rPr lang="en-US"/>
              <a:t>	iv) to assist in forecasting the future prospects of the organization</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7"/>
          <p:cNvSpPr txBox="1"/>
          <p:nvPr>
            <p:ph type="title"/>
          </p:nvPr>
        </p:nvSpPr>
        <p:spPr>
          <a:xfrm>
            <a:off x="609600" y="1"/>
            <a:ext cx="10972800" cy="84065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Financial Statements used in Analysis</a:t>
            </a:r>
            <a:endParaRPr b="1" sz="3600"/>
          </a:p>
        </p:txBody>
      </p:sp>
      <p:sp>
        <p:nvSpPr>
          <p:cNvPr id="195" name="Google Shape;195;p7"/>
          <p:cNvSpPr txBox="1"/>
          <p:nvPr>
            <p:ph idx="1" type="body"/>
          </p:nvPr>
        </p:nvSpPr>
        <p:spPr>
          <a:xfrm>
            <a:off x="235974" y="840659"/>
            <a:ext cx="11724968" cy="6017341"/>
          </a:xfrm>
          <a:prstGeom prst="rect">
            <a:avLst/>
          </a:prstGeom>
          <a:noFill/>
          <a:ln>
            <a:noFill/>
          </a:ln>
        </p:spPr>
        <p:txBody>
          <a:bodyPr anchorCtr="0" anchor="t" bIns="45700" lIns="91425" spcFirstLastPara="1" rIns="91425" wrap="square" tIns="45700">
            <a:noAutofit/>
          </a:bodyPr>
          <a:lstStyle/>
          <a:p>
            <a:pPr indent="-139700" lvl="0" marL="342900" rtl="0" algn="l">
              <a:spcBef>
                <a:spcPts val="0"/>
              </a:spcBef>
              <a:spcAft>
                <a:spcPts val="0"/>
              </a:spcAft>
              <a:buClr>
                <a:schemeClr val="dk1"/>
              </a:buClr>
              <a:buSzPts val="3200"/>
              <a:buNone/>
            </a:pPr>
            <a:r>
              <a:t/>
            </a:r>
            <a:endParaRPr/>
          </a:p>
          <a:p>
            <a:pPr indent="-342900" lvl="0" marL="342900" rtl="0" algn="l">
              <a:spcBef>
                <a:spcPts val="640"/>
              </a:spcBef>
              <a:spcAft>
                <a:spcPts val="0"/>
              </a:spcAft>
              <a:buClr>
                <a:schemeClr val="dk1"/>
              </a:buClr>
              <a:buSzPts val="3200"/>
              <a:buChar char="•"/>
            </a:pPr>
            <a:r>
              <a:rPr lang="en-US"/>
              <a:t>The financial statements are, </a:t>
            </a:r>
            <a:endParaRPr/>
          </a:p>
          <a:p>
            <a:pPr indent="-139700" lvl="0" marL="34290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rPr i="1" lang="en-US"/>
              <a:t>	1</a:t>
            </a:r>
            <a:r>
              <a:rPr lang="en-US"/>
              <a:t>) I</a:t>
            </a:r>
            <a:r>
              <a:rPr i="1" lang="en-US"/>
              <a:t>ncome statement, </a:t>
            </a:r>
            <a:endParaRPr i="1"/>
          </a:p>
          <a:p>
            <a:pPr indent="0" lvl="0" marL="0" rtl="0" algn="l">
              <a:spcBef>
                <a:spcPts val="640"/>
              </a:spcBef>
              <a:spcAft>
                <a:spcPts val="0"/>
              </a:spcAft>
              <a:buClr>
                <a:schemeClr val="dk1"/>
              </a:buClr>
              <a:buSzPts val="3200"/>
              <a:buNone/>
            </a:pPr>
            <a:r>
              <a:rPr i="1" lang="en-US"/>
              <a:t>	2) Statement of financial position, </a:t>
            </a:r>
            <a:endParaRPr i="1"/>
          </a:p>
          <a:p>
            <a:pPr indent="0" lvl="0" marL="0" rtl="0" algn="l">
              <a:spcBef>
                <a:spcPts val="640"/>
              </a:spcBef>
              <a:spcAft>
                <a:spcPts val="0"/>
              </a:spcAft>
              <a:buClr>
                <a:schemeClr val="dk1"/>
              </a:buClr>
              <a:buSzPts val="3200"/>
              <a:buNone/>
            </a:pPr>
            <a:r>
              <a:rPr i="1" lang="en-US"/>
              <a:t>	3) Statement of cashflows, </a:t>
            </a:r>
            <a:endParaRPr i="1"/>
          </a:p>
          <a:p>
            <a:pPr indent="0" lvl="0" marL="0" rtl="0" algn="l">
              <a:spcBef>
                <a:spcPts val="640"/>
              </a:spcBef>
              <a:spcAft>
                <a:spcPts val="0"/>
              </a:spcAft>
              <a:buClr>
                <a:schemeClr val="dk1"/>
              </a:buClr>
              <a:buSzPts val="3200"/>
              <a:buNone/>
            </a:pPr>
            <a:r>
              <a:rPr i="1" lang="en-US"/>
              <a:t>	4) Statement of changes in equity and the </a:t>
            </a:r>
            <a:endParaRPr i="1"/>
          </a:p>
          <a:p>
            <a:pPr indent="0" lvl="0" marL="0" rtl="0" algn="l">
              <a:spcBef>
                <a:spcPts val="640"/>
              </a:spcBef>
              <a:spcAft>
                <a:spcPts val="0"/>
              </a:spcAft>
              <a:buClr>
                <a:schemeClr val="dk1"/>
              </a:buClr>
              <a:buSzPts val="3200"/>
              <a:buNone/>
            </a:pPr>
            <a:r>
              <a:rPr i="1" lang="en-US"/>
              <a:t>	5) notes to the accounts.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rPr lang="en-US"/>
              <a:t> </a:t>
            </a:r>
            <a:endParaRPr/>
          </a:p>
          <a:p>
            <a:pPr indent="0" lvl="0" marL="0" rtl="0" algn="just">
              <a:spcBef>
                <a:spcPts val="640"/>
              </a:spcBef>
              <a:spcAft>
                <a:spcPts val="0"/>
              </a:spcAft>
              <a:buClr>
                <a:schemeClr val="dk1"/>
              </a:buClr>
              <a:buSzPts val="3200"/>
              <a:buNone/>
            </a:pPr>
            <a:r>
              <a:rPr lang="en-US"/>
              <a:t>.</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8"/>
          <p:cNvSpPr txBox="1"/>
          <p:nvPr>
            <p:ph type="title"/>
          </p:nvPr>
        </p:nvSpPr>
        <p:spPr>
          <a:xfrm>
            <a:off x="609600" y="1"/>
            <a:ext cx="10972800" cy="84065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Use of financial statements in Analysis</a:t>
            </a:r>
            <a:endParaRPr b="1" sz="3600"/>
          </a:p>
        </p:txBody>
      </p:sp>
      <p:sp>
        <p:nvSpPr>
          <p:cNvPr id="201" name="Google Shape;201;p8"/>
          <p:cNvSpPr txBox="1"/>
          <p:nvPr>
            <p:ph idx="1" type="body"/>
          </p:nvPr>
        </p:nvSpPr>
        <p:spPr>
          <a:xfrm>
            <a:off x="235974" y="840659"/>
            <a:ext cx="11724968" cy="6017341"/>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lang="en-US"/>
              <a:t> </a:t>
            </a:r>
            <a:endParaRPr/>
          </a:p>
          <a:p>
            <a:pPr indent="-342900" lvl="0" marL="342900" rtl="0" algn="l">
              <a:spcBef>
                <a:spcPts val="640"/>
              </a:spcBef>
              <a:spcAft>
                <a:spcPts val="0"/>
              </a:spcAft>
              <a:buClr>
                <a:schemeClr val="dk1"/>
              </a:buClr>
              <a:buSzPts val="3200"/>
              <a:buChar char="•"/>
            </a:pPr>
            <a:r>
              <a:rPr lang="en-US"/>
              <a:t>Based on financial statements, the objective of financial analysis is</a:t>
            </a:r>
            <a:endParaRPr/>
          </a:p>
          <a:p>
            <a:pPr indent="0" lvl="0" marL="0" rtl="0" algn="l">
              <a:spcBef>
                <a:spcPts val="640"/>
              </a:spcBef>
              <a:spcAft>
                <a:spcPts val="0"/>
              </a:spcAft>
              <a:buClr>
                <a:schemeClr val="dk1"/>
              </a:buClr>
              <a:buSzPts val="3200"/>
              <a:buNone/>
            </a:pPr>
            <a:r>
              <a:rPr lang="en-US"/>
              <a:t> 	i) to draw information to facilitate decision making, </a:t>
            </a:r>
            <a:endParaRPr/>
          </a:p>
          <a:p>
            <a:pPr indent="0" lvl="0" marL="0" rtl="0" algn="l">
              <a:spcBef>
                <a:spcPts val="640"/>
              </a:spcBef>
              <a:spcAft>
                <a:spcPts val="0"/>
              </a:spcAft>
              <a:buClr>
                <a:schemeClr val="dk1"/>
              </a:buClr>
              <a:buSzPts val="3200"/>
              <a:buNone/>
            </a:pPr>
            <a:r>
              <a:rPr lang="en-US"/>
              <a:t>	ii) to evaluate the strength and the weakness of a business, </a:t>
            </a:r>
            <a:endParaRPr/>
          </a:p>
          <a:p>
            <a:pPr indent="0" lvl="0" marL="0" rtl="0" algn="l">
              <a:spcBef>
                <a:spcPts val="640"/>
              </a:spcBef>
              <a:spcAft>
                <a:spcPts val="0"/>
              </a:spcAft>
              <a:buClr>
                <a:schemeClr val="dk1"/>
              </a:buClr>
              <a:buSzPts val="3200"/>
              <a:buNone/>
            </a:pPr>
            <a:r>
              <a:rPr lang="en-US"/>
              <a:t>	iii)to determine the earning capacity, to provide insights on 	liquidity, solvency and profitability and </a:t>
            </a:r>
            <a:endParaRPr/>
          </a:p>
          <a:p>
            <a:pPr indent="0" lvl="0" marL="0" rtl="0" algn="l">
              <a:spcBef>
                <a:spcPts val="640"/>
              </a:spcBef>
              <a:spcAft>
                <a:spcPts val="0"/>
              </a:spcAft>
              <a:buClr>
                <a:schemeClr val="dk1"/>
              </a:buClr>
              <a:buSzPts val="3200"/>
              <a:buNone/>
            </a:pPr>
            <a:r>
              <a:rPr lang="en-US"/>
              <a:t>	Iv)to decide the future prospects of a business entity. </a:t>
            </a:r>
            <a:endParaRPr/>
          </a:p>
          <a:p>
            <a:pPr indent="0" lvl="0" marL="0" rtl="0" algn="just">
              <a:spcBef>
                <a:spcPts val="640"/>
              </a:spcBef>
              <a:spcAft>
                <a:spcPts val="0"/>
              </a:spcAft>
              <a:buClr>
                <a:schemeClr val="dk1"/>
              </a:buClr>
              <a:buSzPts val="3200"/>
              <a:buNone/>
            </a:pPr>
            <a:r>
              <a:rPr lang="en-US"/>
              <a:t>.</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9"/>
          <p:cNvSpPr txBox="1"/>
          <p:nvPr>
            <p:ph type="title"/>
          </p:nvPr>
        </p:nvSpPr>
        <p:spPr>
          <a:xfrm>
            <a:off x="609600" y="1"/>
            <a:ext cx="10972800" cy="84065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Demand for Financial Analysis Information </a:t>
            </a:r>
            <a:endParaRPr sz="3600"/>
          </a:p>
        </p:txBody>
      </p:sp>
      <p:sp>
        <p:nvSpPr>
          <p:cNvPr id="207" name="Google Shape;207;p9"/>
          <p:cNvSpPr txBox="1"/>
          <p:nvPr>
            <p:ph idx="1" type="body"/>
          </p:nvPr>
        </p:nvSpPr>
        <p:spPr>
          <a:xfrm>
            <a:off x="234778" y="654909"/>
            <a:ext cx="11726164" cy="6203092"/>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3200"/>
              <a:buChar char="•"/>
            </a:pPr>
            <a:r>
              <a:rPr lang="en-US"/>
              <a:t> There are different parties that are interested in the financial analysis of an enterprise majorly to enable them make informed decisions with regard to the entity in question. </a:t>
            </a:r>
            <a:endParaRPr/>
          </a:p>
          <a:p>
            <a:pPr indent="0" lvl="0" marL="0" rtl="0" algn="l">
              <a:spcBef>
                <a:spcPts val="640"/>
              </a:spcBef>
              <a:spcAft>
                <a:spcPts val="0"/>
              </a:spcAft>
              <a:buClr>
                <a:schemeClr val="dk1"/>
              </a:buClr>
              <a:buSzPts val="3200"/>
              <a:buNone/>
            </a:pPr>
            <a:r>
              <a:rPr lang="en-US"/>
              <a:t>These include </a:t>
            </a:r>
            <a:endParaRPr/>
          </a:p>
          <a:p>
            <a:pPr indent="0" lvl="0" marL="0" rtl="0" algn="l">
              <a:spcBef>
                <a:spcPts val="640"/>
              </a:spcBef>
              <a:spcAft>
                <a:spcPts val="0"/>
              </a:spcAft>
              <a:buClr>
                <a:schemeClr val="dk1"/>
              </a:buClr>
              <a:buSzPts val="3200"/>
              <a:buNone/>
            </a:pPr>
            <a:r>
              <a:rPr lang="en-US"/>
              <a:t>	i) business owners/ shareholders, 	</a:t>
            </a:r>
            <a:endParaRPr/>
          </a:p>
          <a:p>
            <a:pPr indent="0" lvl="0" marL="0" rtl="0" algn="l">
              <a:spcBef>
                <a:spcPts val="640"/>
              </a:spcBef>
              <a:spcAft>
                <a:spcPts val="0"/>
              </a:spcAft>
              <a:buClr>
                <a:schemeClr val="dk1"/>
              </a:buClr>
              <a:buSzPts val="3200"/>
              <a:buNone/>
            </a:pPr>
            <a:r>
              <a:rPr lang="en-US"/>
              <a:t>	ii)directors/management, </a:t>
            </a:r>
            <a:endParaRPr/>
          </a:p>
          <a:p>
            <a:pPr indent="0" lvl="0" marL="0" rtl="0" algn="l">
              <a:spcBef>
                <a:spcPts val="640"/>
              </a:spcBef>
              <a:spcAft>
                <a:spcPts val="0"/>
              </a:spcAft>
              <a:buClr>
                <a:schemeClr val="dk1"/>
              </a:buClr>
              <a:buSzPts val="3200"/>
              <a:buNone/>
            </a:pPr>
            <a:r>
              <a:rPr lang="en-US"/>
              <a:t>	iii)suppliers and lenders,  </a:t>
            </a:r>
            <a:endParaRPr/>
          </a:p>
          <a:p>
            <a:pPr indent="0" lvl="0" marL="0" rtl="0" algn="l">
              <a:spcBef>
                <a:spcPts val="640"/>
              </a:spcBef>
              <a:spcAft>
                <a:spcPts val="0"/>
              </a:spcAft>
              <a:buClr>
                <a:schemeClr val="dk1"/>
              </a:buClr>
              <a:buSzPts val="3200"/>
              <a:buNone/>
            </a:pPr>
            <a:r>
              <a:rPr lang="en-US"/>
              <a:t>	iii)employees, </a:t>
            </a:r>
            <a:endParaRPr/>
          </a:p>
          <a:p>
            <a:pPr indent="0" lvl="0" marL="0" rtl="0" algn="l">
              <a:spcBef>
                <a:spcPts val="640"/>
              </a:spcBef>
              <a:spcAft>
                <a:spcPts val="0"/>
              </a:spcAft>
              <a:buClr>
                <a:schemeClr val="dk1"/>
              </a:buClr>
              <a:buSzPts val="3200"/>
              <a:buNone/>
            </a:pPr>
            <a:r>
              <a:rPr lang="en-US"/>
              <a:t>	iv)customers, </a:t>
            </a:r>
            <a:endParaRPr/>
          </a:p>
          <a:p>
            <a:pPr indent="0" lvl="0" marL="0" rtl="0" algn="l">
              <a:spcBef>
                <a:spcPts val="640"/>
              </a:spcBef>
              <a:spcAft>
                <a:spcPts val="0"/>
              </a:spcAft>
              <a:buClr>
                <a:schemeClr val="dk1"/>
              </a:buClr>
              <a:buSzPts val="3200"/>
              <a:buNone/>
            </a:pPr>
            <a:r>
              <a:rPr lang="en-US"/>
              <a:t>	v)government agencies, </a:t>
            </a:r>
            <a:endParaRPr/>
          </a:p>
          <a:p>
            <a:pPr indent="0" lvl="0" marL="0" rtl="0" algn="l">
              <a:spcBef>
                <a:spcPts val="640"/>
              </a:spcBef>
              <a:spcAft>
                <a:spcPts val="0"/>
              </a:spcAft>
              <a:buClr>
                <a:schemeClr val="dk1"/>
              </a:buClr>
              <a:buSzPts val="3200"/>
              <a:buNone/>
            </a:pPr>
            <a:r>
              <a:rPr lang="en-US"/>
              <a:t>	vi)business analysts and advisors, stockbrokers etc</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0"/>
          <p:cNvSpPr txBox="1"/>
          <p:nvPr>
            <p:ph type="title"/>
          </p:nvPr>
        </p:nvSpPr>
        <p:spPr>
          <a:xfrm>
            <a:off x="235974" y="1"/>
            <a:ext cx="10972800" cy="693174"/>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 Business Analysis and Financial Analysis </a:t>
            </a:r>
            <a:endParaRPr sz="3600"/>
          </a:p>
        </p:txBody>
      </p:sp>
      <p:sp>
        <p:nvSpPr>
          <p:cNvPr id="213" name="Google Shape;213;p10"/>
          <p:cNvSpPr txBox="1"/>
          <p:nvPr>
            <p:ph idx="1" type="body"/>
          </p:nvPr>
        </p:nvSpPr>
        <p:spPr>
          <a:xfrm>
            <a:off x="235974" y="693175"/>
            <a:ext cx="11724968" cy="6164826"/>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3200"/>
              <a:buChar char="•"/>
            </a:pPr>
            <a:r>
              <a:rPr b="1" lang="en-US"/>
              <a:t>Financial analysis </a:t>
            </a:r>
            <a:r>
              <a:rPr lang="en-US"/>
              <a:t>is an integral and important part of the broader field of business analysis. </a:t>
            </a:r>
            <a:endParaRPr/>
          </a:p>
          <a:p>
            <a:pPr indent="-139700" lvl="0" marL="342900" rtl="0" algn="l">
              <a:spcBef>
                <a:spcPts val="640"/>
              </a:spcBef>
              <a:spcAft>
                <a:spcPts val="0"/>
              </a:spcAft>
              <a:buClr>
                <a:schemeClr val="dk1"/>
              </a:buClr>
              <a:buSzPts val="3200"/>
              <a:buNone/>
            </a:pPr>
            <a:r>
              <a:t/>
            </a:r>
            <a:endParaRPr b="1"/>
          </a:p>
          <a:p>
            <a:pPr indent="-342900" lvl="0" marL="342900" rtl="0" algn="l">
              <a:spcBef>
                <a:spcPts val="640"/>
              </a:spcBef>
              <a:spcAft>
                <a:spcPts val="0"/>
              </a:spcAft>
              <a:buClr>
                <a:schemeClr val="dk1"/>
              </a:buClr>
              <a:buSzPts val="3200"/>
              <a:buChar char="•"/>
            </a:pPr>
            <a:r>
              <a:rPr b="1" lang="en-US"/>
              <a:t>Business analysis </a:t>
            </a:r>
            <a:r>
              <a:rPr lang="en-US"/>
              <a:t>is the process of evaluating a company’s economic prospects and risks for the purpose of making business decisions. </a:t>
            </a:r>
            <a:endParaRPr/>
          </a:p>
          <a:p>
            <a:pPr indent="-139700" lvl="0" marL="342900" rtl="0" algn="l">
              <a:spcBef>
                <a:spcPts val="640"/>
              </a:spcBef>
              <a:spcAft>
                <a:spcPts val="0"/>
              </a:spcAft>
              <a:buClr>
                <a:schemeClr val="dk1"/>
              </a:buClr>
              <a:buSzPts val="3200"/>
              <a:buNone/>
            </a:pPr>
            <a:r>
              <a:t/>
            </a:r>
            <a:endParaRPr/>
          </a:p>
          <a:p>
            <a:pPr indent="-342900" lvl="0" marL="342900" rtl="0" algn="l">
              <a:spcBef>
                <a:spcPts val="640"/>
              </a:spcBef>
              <a:spcAft>
                <a:spcPts val="0"/>
              </a:spcAft>
              <a:buClr>
                <a:schemeClr val="dk1"/>
              </a:buClr>
              <a:buSzPts val="3200"/>
              <a:buFont typeface="Noto Sans Symbols"/>
              <a:buChar char="✔"/>
            </a:pPr>
            <a:r>
              <a:rPr lang="en-US"/>
              <a:t>This includes analyzing a company’s business environment, its strategies, and its financial position and performance.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1"/>
          <p:cNvSpPr txBox="1"/>
          <p:nvPr>
            <p:ph type="title"/>
          </p:nvPr>
        </p:nvSpPr>
        <p:spPr>
          <a:xfrm>
            <a:off x="235974" y="1"/>
            <a:ext cx="10972800" cy="693174"/>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 Uses of Business Analysis</a:t>
            </a:r>
            <a:endParaRPr sz="3600"/>
          </a:p>
        </p:txBody>
      </p:sp>
      <p:sp>
        <p:nvSpPr>
          <p:cNvPr id="219" name="Google Shape;219;p11"/>
          <p:cNvSpPr txBox="1"/>
          <p:nvPr>
            <p:ph idx="1" type="body"/>
          </p:nvPr>
        </p:nvSpPr>
        <p:spPr>
          <a:xfrm>
            <a:off x="235974" y="693175"/>
            <a:ext cx="11724968" cy="6164826"/>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3200"/>
              <a:buChar char="•"/>
            </a:pPr>
            <a:r>
              <a:rPr lang="en-US"/>
              <a:t>Is used in wide range of business decisions. eg </a:t>
            </a:r>
            <a:endParaRPr/>
          </a:p>
          <a:p>
            <a:pPr indent="0" lvl="0" marL="0" rtl="0" algn="l">
              <a:spcBef>
                <a:spcPts val="640"/>
              </a:spcBef>
              <a:spcAft>
                <a:spcPts val="0"/>
              </a:spcAft>
              <a:buClr>
                <a:schemeClr val="dk1"/>
              </a:buClr>
              <a:buSzPts val="3200"/>
              <a:buNone/>
            </a:pPr>
            <a:r>
              <a:rPr lang="en-US"/>
              <a:t>i)whether  to invest in equity or in debt securities,</a:t>
            </a:r>
            <a:endParaRPr/>
          </a:p>
          <a:p>
            <a:pPr indent="0" lvl="0" marL="0" rtl="0" algn="l">
              <a:spcBef>
                <a:spcPts val="640"/>
              </a:spcBef>
              <a:spcAft>
                <a:spcPts val="0"/>
              </a:spcAft>
              <a:buClr>
                <a:schemeClr val="dk1"/>
              </a:buClr>
              <a:buSzPts val="3200"/>
              <a:buNone/>
            </a:pPr>
            <a:r>
              <a:rPr lang="en-US"/>
              <a:t>ii)whether to extend credit through short or long-term loans,</a:t>
            </a:r>
            <a:endParaRPr/>
          </a:p>
          <a:p>
            <a:pPr indent="0" lvl="0" marL="0" rtl="0" algn="l">
              <a:spcBef>
                <a:spcPts val="640"/>
              </a:spcBef>
              <a:spcAft>
                <a:spcPts val="0"/>
              </a:spcAft>
              <a:buClr>
                <a:schemeClr val="dk1"/>
              </a:buClr>
              <a:buSzPts val="3200"/>
              <a:buNone/>
            </a:pPr>
            <a:r>
              <a:rPr lang="en-US"/>
              <a:t>iii) how to value a business in an initial public offering</a:t>
            </a:r>
            <a:endParaRPr/>
          </a:p>
          <a:p>
            <a:pPr indent="0" lvl="0" marL="0" rtl="0" algn="l">
              <a:spcBef>
                <a:spcPts val="640"/>
              </a:spcBef>
              <a:spcAft>
                <a:spcPts val="0"/>
              </a:spcAft>
              <a:buClr>
                <a:schemeClr val="dk1"/>
              </a:buClr>
              <a:buSzPts val="3200"/>
              <a:buNone/>
            </a:pPr>
            <a:r>
              <a:rPr lang="en-US"/>
              <a:t>iv)how to evaluate restructurings including mergers, acquisitions, and divestitures, </a:t>
            </a:r>
            <a:endParaRPr/>
          </a:p>
          <a:p>
            <a:pPr indent="0" lvl="0" marL="0" rtl="0" algn="l">
              <a:spcBef>
                <a:spcPts val="640"/>
              </a:spcBef>
              <a:spcAft>
                <a:spcPts val="0"/>
              </a:spcAft>
              <a:buClr>
                <a:schemeClr val="dk1"/>
              </a:buClr>
              <a:buSzPts val="3200"/>
              <a:buNone/>
            </a:pPr>
            <a:r>
              <a:rPr lang="en-US"/>
              <a:t>v)equity and debt valuation, </a:t>
            </a:r>
            <a:endParaRPr/>
          </a:p>
          <a:p>
            <a:pPr indent="0" lvl="0" marL="0" rtl="0" algn="l">
              <a:spcBef>
                <a:spcPts val="640"/>
              </a:spcBef>
              <a:spcAft>
                <a:spcPts val="0"/>
              </a:spcAft>
              <a:buClr>
                <a:schemeClr val="dk1"/>
              </a:buClr>
              <a:buSzPts val="3200"/>
              <a:buNone/>
            </a:pPr>
            <a:r>
              <a:rPr lang="en-US"/>
              <a:t>vi)credit risk assessment,</a:t>
            </a:r>
            <a:endParaRPr/>
          </a:p>
          <a:p>
            <a:pPr indent="0" lvl="0" marL="0" rtl="0" algn="l">
              <a:spcBef>
                <a:spcPts val="640"/>
              </a:spcBef>
              <a:spcAft>
                <a:spcPts val="0"/>
              </a:spcAft>
              <a:buClr>
                <a:schemeClr val="dk1"/>
              </a:buClr>
              <a:buSzPts val="3200"/>
              <a:buNone/>
            </a:pPr>
            <a:r>
              <a:rPr lang="en-US"/>
              <a:t> v)earnings predictions,  </a:t>
            </a:r>
            <a:endParaRPr/>
          </a:p>
          <a:p>
            <a:pPr indent="0" lvl="0" marL="0" rtl="0" algn="l">
              <a:spcBef>
                <a:spcPts val="640"/>
              </a:spcBef>
              <a:spcAft>
                <a:spcPts val="0"/>
              </a:spcAft>
              <a:buClr>
                <a:schemeClr val="dk1"/>
              </a:buClr>
              <a:buSzPts val="3200"/>
              <a:buNone/>
            </a:pPr>
            <a:r>
              <a:rPr lang="en-US"/>
              <a:t>vi)compensation negotiations, among other decisions.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2"/>
          <p:cNvSpPr txBox="1"/>
          <p:nvPr>
            <p:ph type="title"/>
          </p:nvPr>
        </p:nvSpPr>
        <p:spPr>
          <a:xfrm>
            <a:off x="235974" y="1"/>
            <a:ext cx="10972800" cy="84065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Types of Business Analysis</a:t>
            </a:r>
            <a:endParaRPr b="1" sz="3600"/>
          </a:p>
        </p:txBody>
      </p:sp>
      <p:sp>
        <p:nvSpPr>
          <p:cNvPr id="225" name="Google Shape;225;p12"/>
          <p:cNvSpPr txBox="1"/>
          <p:nvPr>
            <p:ph idx="1" type="body"/>
          </p:nvPr>
        </p:nvSpPr>
        <p:spPr>
          <a:xfrm>
            <a:off x="235974" y="840659"/>
            <a:ext cx="11724968" cy="6017341"/>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lang="en-US"/>
              <a:t> </a:t>
            </a:r>
            <a:endParaRPr/>
          </a:p>
          <a:p>
            <a:pPr indent="-342900" lvl="0" marL="342900" rtl="0" algn="just">
              <a:spcBef>
                <a:spcPts val="640"/>
              </a:spcBef>
              <a:spcAft>
                <a:spcPts val="0"/>
              </a:spcAft>
              <a:buClr>
                <a:schemeClr val="dk1"/>
              </a:buClr>
              <a:buSzPts val="3200"/>
              <a:buChar char="•"/>
            </a:pPr>
            <a:r>
              <a:rPr lang="en-US"/>
              <a:t>The goal of business analysis is to improve business decisions </a:t>
            </a:r>
            <a:endParaRPr/>
          </a:p>
          <a:p>
            <a:pPr indent="0" lvl="0" marL="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Font typeface="Arial"/>
              <a:buChar char="•"/>
            </a:pPr>
            <a:r>
              <a:rPr lang="en-US"/>
              <a:t>This is by evaluating available information about a company’s financial situation, its management, its plans and strategies, and its business environment</a:t>
            </a:r>
            <a:endParaRPr/>
          </a:p>
          <a:p>
            <a:pPr indent="-139700" lvl="0" marL="342900" rtl="0" algn="just">
              <a:spcBef>
                <a:spcPts val="640"/>
              </a:spcBef>
              <a:spcAft>
                <a:spcPts val="0"/>
              </a:spcAft>
              <a:buClr>
                <a:schemeClr val="dk1"/>
              </a:buClr>
              <a:buSzPts val="3200"/>
              <a:buFont typeface="Arial"/>
              <a:buNone/>
            </a:pPr>
            <a:r>
              <a:t/>
            </a:r>
            <a:endParaRPr b="1"/>
          </a:p>
          <a:p>
            <a:pPr indent="-342900" lvl="0" marL="342900" rtl="0" algn="l">
              <a:spcBef>
                <a:spcPts val="640"/>
              </a:spcBef>
              <a:spcAft>
                <a:spcPts val="0"/>
              </a:spcAft>
              <a:buClr>
                <a:schemeClr val="dk1"/>
              </a:buClr>
              <a:buSzPts val="3200"/>
              <a:buChar char="•"/>
            </a:pPr>
            <a:r>
              <a:rPr b="1" lang="en-US"/>
              <a:t>There are Two types of business analysis</a:t>
            </a:r>
            <a:endParaRPr b="1"/>
          </a:p>
          <a:p>
            <a:pPr indent="0" lvl="0" marL="0" rtl="0" algn="l">
              <a:spcBef>
                <a:spcPts val="640"/>
              </a:spcBef>
              <a:spcAft>
                <a:spcPts val="0"/>
              </a:spcAft>
              <a:buClr>
                <a:schemeClr val="dk1"/>
              </a:buClr>
              <a:buSzPts val="3200"/>
              <a:buNone/>
            </a:pPr>
            <a:r>
              <a:rPr b="1" lang="en-US"/>
              <a:t> 	i) Credit Analysis </a:t>
            </a:r>
            <a:endParaRPr b="1"/>
          </a:p>
          <a:p>
            <a:pPr indent="0" lvl="0" marL="0" rtl="0" algn="l">
              <a:spcBef>
                <a:spcPts val="640"/>
              </a:spcBef>
              <a:spcAft>
                <a:spcPts val="0"/>
              </a:spcAft>
              <a:buClr>
                <a:schemeClr val="dk1"/>
              </a:buClr>
              <a:buSzPts val="3200"/>
              <a:buNone/>
            </a:pPr>
            <a:r>
              <a:rPr b="1" lang="en-US"/>
              <a:t>	Ii )Equity Analysis </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3"/>
          <p:cNvSpPr txBox="1"/>
          <p:nvPr>
            <p:ph type="title"/>
          </p:nvPr>
        </p:nvSpPr>
        <p:spPr>
          <a:xfrm>
            <a:off x="106680" y="0"/>
            <a:ext cx="11475720" cy="707923"/>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a:t>Credit Analysis </a:t>
            </a:r>
            <a:endParaRPr/>
          </a:p>
        </p:txBody>
      </p:sp>
      <p:sp>
        <p:nvSpPr>
          <p:cNvPr id="231" name="Google Shape;231;p13"/>
          <p:cNvSpPr txBox="1"/>
          <p:nvPr>
            <p:ph idx="1" type="body"/>
          </p:nvPr>
        </p:nvSpPr>
        <p:spPr>
          <a:xfrm>
            <a:off x="235974" y="707923"/>
            <a:ext cx="11724968" cy="615007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lang="en-US"/>
              <a:t>Creditors lend funds to a company in return for a promise of repayment with interest. </a:t>
            </a:r>
            <a:endParaRPr/>
          </a:p>
          <a:p>
            <a:pPr indent="0" lvl="0" marL="0" rtl="0" algn="l">
              <a:spcBef>
                <a:spcPts val="640"/>
              </a:spcBef>
              <a:spcAft>
                <a:spcPts val="0"/>
              </a:spcAft>
              <a:buClr>
                <a:schemeClr val="dk1"/>
              </a:buClr>
              <a:buSzPts val="3200"/>
              <a:buNone/>
            </a:pPr>
            <a:r>
              <a:rPr b="1" lang="en-US"/>
              <a:t>Types of creditors</a:t>
            </a:r>
            <a:endParaRPr/>
          </a:p>
          <a:p>
            <a:pPr indent="-571500" lvl="0" marL="571500" rtl="0" algn="just">
              <a:spcBef>
                <a:spcPts val="640"/>
              </a:spcBef>
              <a:spcAft>
                <a:spcPts val="0"/>
              </a:spcAft>
              <a:buClr>
                <a:schemeClr val="dk1"/>
              </a:buClr>
              <a:buSzPts val="3200"/>
              <a:buAutoNum type="romanLcParenR"/>
            </a:pPr>
            <a:r>
              <a:rPr lang="en-US"/>
              <a:t>Trade (or operating) creditors deliver goods or services to a company and expect payment within a reasonable period-do not receive (explicit) interest,they earn a return from the profit margins on the business transacted. </a:t>
            </a:r>
            <a:endParaRPr/>
          </a:p>
          <a:p>
            <a:pPr indent="-368300" lvl="0" marL="57150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b="1" lang="en-US"/>
              <a:t>ii) </a:t>
            </a:r>
            <a:r>
              <a:rPr lang="en-US"/>
              <a:t>Nontrade creditors (or debtholders) provide financing to a company in return for a promise, usually in writing, of repayment with interest (explicit or implicit) on specific future dates. </a:t>
            </a:r>
            <a:endParaRPr b="1"/>
          </a:p>
          <a:p>
            <a:pPr indent="-139700" lvl="0" marL="342900" rtl="0" algn="just">
              <a:spcBef>
                <a:spcPts val="640"/>
              </a:spcBef>
              <a:spcAft>
                <a:spcPts val="0"/>
              </a:spcAft>
              <a:buClr>
                <a:schemeClr val="dk1"/>
              </a:buClr>
              <a:buSzPts val="32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4"/>
          <p:cNvSpPr txBox="1"/>
          <p:nvPr>
            <p:ph type="title"/>
          </p:nvPr>
        </p:nvSpPr>
        <p:spPr>
          <a:xfrm>
            <a:off x="106680" y="0"/>
            <a:ext cx="11475720" cy="707923"/>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a:t>Need for Credit Analysis </a:t>
            </a:r>
            <a:endParaRPr/>
          </a:p>
        </p:txBody>
      </p:sp>
      <p:sp>
        <p:nvSpPr>
          <p:cNvPr id="237" name="Google Shape;237;p14"/>
          <p:cNvSpPr txBox="1"/>
          <p:nvPr>
            <p:ph idx="1" type="body"/>
          </p:nvPr>
        </p:nvSpPr>
        <p:spPr>
          <a:xfrm>
            <a:off x="235974" y="707923"/>
            <a:ext cx="11724968" cy="615007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b="1"/>
          </a:p>
          <a:p>
            <a:pPr indent="-342900" lvl="0" marL="342900" rtl="0" algn="l">
              <a:spcBef>
                <a:spcPts val="640"/>
              </a:spcBef>
              <a:spcAft>
                <a:spcPts val="0"/>
              </a:spcAft>
              <a:buClr>
                <a:schemeClr val="dk1"/>
              </a:buClr>
              <a:buSzPts val="3200"/>
              <a:buChar char="•"/>
            </a:pPr>
            <a:r>
              <a:rPr lang="en-US"/>
              <a:t>Credit analysis is the evaluation of the creditworthiness of a company, ie  ability of a company to honor its credit obligations. </a:t>
            </a:r>
            <a:endParaRPr/>
          </a:p>
          <a:p>
            <a:pPr indent="-139700" lvl="0" marL="342900" rtl="0" algn="l">
              <a:spcBef>
                <a:spcPts val="640"/>
              </a:spcBef>
              <a:spcAft>
                <a:spcPts val="0"/>
              </a:spcAft>
              <a:buClr>
                <a:schemeClr val="dk1"/>
              </a:buClr>
              <a:buSzPts val="3200"/>
              <a:buNone/>
            </a:pPr>
            <a:r>
              <a:t/>
            </a:r>
            <a:endParaRPr/>
          </a:p>
          <a:p>
            <a:pPr indent="-342900" lvl="0" marL="342900" rtl="0" algn="l">
              <a:spcBef>
                <a:spcPts val="640"/>
              </a:spcBef>
              <a:spcAft>
                <a:spcPts val="0"/>
              </a:spcAft>
              <a:buClr>
                <a:schemeClr val="dk1"/>
              </a:buClr>
              <a:buSzPts val="3200"/>
              <a:buChar char="•"/>
            </a:pPr>
            <a:r>
              <a:rPr lang="en-US"/>
              <a:t>main focus of credit analysis is on risk, not profitability ie variability in profits eg  sensitivity of profits to downturns in business</a:t>
            </a:r>
            <a:endParaRPr/>
          </a:p>
          <a:p>
            <a:pPr indent="-139700" lvl="0" marL="342900" rtl="0" algn="l">
              <a:spcBef>
                <a:spcPts val="640"/>
              </a:spcBef>
              <a:spcAft>
                <a:spcPts val="0"/>
              </a:spcAft>
              <a:buClr>
                <a:schemeClr val="dk1"/>
              </a:buClr>
              <a:buSzPts val="3200"/>
              <a:buNone/>
            </a:pPr>
            <a:r>
              <a:t/>
            </a:r>
            <a:endParaRPr/>
          </a:p>
          <a:p>
            <a:pPr indent="-342900" lvl="0" marL="342900" rtl="0" algn="l">
              <a:spcBef>
                <a:spcPts val="640"/>
              </a:spcBef>
              <a:spcAft>
                <a:spcPts val="0"/>
              </a:spcAft>
              <a:buClr>
                <a:schemeClr val="dk1"/>
              </a:buClr>
              <a:buSzPts val="3200"/>
              <a:buChar char="•"/>
            </a:pPr>
            <a:r>
              <a:rPr lang="en-US"/>
              <a:t>Credit analysis focuses on downside risk instead of upside potential. This includes analysis of both liquidity and solvency.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5"/>
          <p:cNvSpPr txBox="1"/>
          <p:nvPr>
            <p:ph type="title"/>
          </p:nvPr>
        </p:nvSpPr>
        <p:spPr>
          <a:xfrm>
            <a:off x="106680" y="0"/>
            <a:ext cx="11475720" cy="707923"/>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Need for Credit Analysis  Ctd</a:t>
            </a:r>
            <a:endParaRPr sz="3600"/>
          </a:p>
        </p:txBody>
      </p:sp>
      <p:sp>
        <p:nvSpPr>
          <p:cNvPr id="243" name="Google Shape;243;p15"/>
          <p:cNvSpPr txBox="1"/>
          <p:nvPr>
            <p:ph idx="1" type="body"/>
          </p:nvPr>
        </p:nvSpPr>
        <p:spPr>
          <a:xfrm>
            <a:off x="235974" y="707923"/>
            <a:ext cx="11724968" cy="615007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b="1"/>
          </a:p>
          <a:p>
            <a:pPr indent="-342900" lvl="0" marL="342900" rtl="0" algn="just">
              <a:spcBef>
                <a:spcPts val="640"/>
              </a:spcBef>
              <a:spcAft>
                <a:spcPts val="0"/>
              </a:spcAft>
              <a:buClr>
                <a:schemeClr val="dk1"/>
              </a:buClr>
              <a:buSzPts val="3200"/>
              <a:buChar char="•"/>
            </a:pPr>
            <a:r>
              <a:rPr b="1" lang="en-US"/>
              <a:t>Liquidity</a:t>
            </a:r>
            <a:r>
              <a:rPr lang="en-US"/>
              <a:t> is a company’s ability to raise cash in the short term to meet its obligations. </a:t>
            </a:r>
            <a:endParaRPr/>
          </a:p>
          <a:p>
            <a:pPr indent="0" lvl="0" marL="0" rtl="0" algn="just">
              <a:spcBef>
                <a:spcPts val="640"/>
              </a:spcBef>
              <a:spcAft>
                <a:spcPts val="0"/>
              </a:spcAft>
              <a:buClr>
                <a:schemeClr val="dk1"/>
              </a:buClr>
              <a:buSzPts val="3200"/>
              <a:buNone/>
            </a:pPr>
            <a:r>
              <a:rPr lang="en-US"/>
              <a:t>	Liquidity depends on a company’s cash flows and the makeup of 	its current assets and current liabilities. </a:t>
            </a:r>
            <a:endParaRPr/>
          </a:p>
          <a:p>
            <a:pPr indent="0" lvl="0" marL="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b="1" lang="en-US"/>
              <a:t>Solvency</a:t>
            </a:r>
            <a:r>
              <a:rPr lang="en-US"/>
              <a:t> is a company’s longrun viability and ability to pay long-term obligations. </a:t>
            </a:r>
            <a:endParaRPr/>
          </a:p>
          <a:p>
            <a:pPr indent="0" lvl="0" marL="0" rtl="0" algn="just">
              <a:spcBef>
                <a:spcPts val="640"/>
              </a:spcBef>
              <a:spcAft>
                <a:spcPts val="0"/>
              </a:spcAft>
              <a:buClr>
                <a:schemeClr val="dk1"/>
              </a:buClr>
              <a:buSzPts val="3200"/>
              <a:buNone/>
            </a:pPr>
            <a:r>
              <a:rPr lang="en-US"/>
              <a:t>	It depends on both a company’s long-term profitability and its 	capital (financing) structure</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6"/>
          <p:cNvSpPr txBox="1"/>
          <p:nvPr>
            <p:ph type="title"/>
          </p:nvPr>
        </p:nvSpPr>
        <p:spPr>
          <a:xfrm>
            <a:off x="106680" y="0"/>
            <a:ext cx="11475720" cy="707923"/>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ii)Equity Analysis </a:t>
            </a:r>
            <a:endParaRPr sz="3600"/>
          </a:p>
        </p:txBody>
      </p:sp>
      <p:sp>
        <p:nvSpPr>
          <p:cNvPr id="249" name="Google Shape;249;p16"/>
          <p:cNvSpPr txBox="1"/>
          <p:nvPr>
            <p:ph idx="1" type="body"/>
          </p:nvPr>
        </p:nvSpPr>
        <p:spPr>
          <a:xfrm>
            <a:off x="235974" y="707923"/>
            <a:ext cx="11724968" cy="6150077"/>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3200"/>
              <a:buFont typeface="Arial"/>
              <a:buChar char="•"/>
            </a:pPr>
            <a:r>
              <a:rPr lang="en-US"/>
              <a:t>Equity investors provide funds to a company in return for the risks and rewards of ownership. </a:t>
            </a:r>
            <a:endParaRPr/>
          </a:p>
          <a:p>
            <a:pPr indent="-139700" lvl="0" marL="342900" rtl="0" algn="l">
              <a:spcBef>
                <a:spcPts val="640"/>
              </a:spcBef>
              <a:spcAft>
                <a:spcPts val="0"/>
              </a:spcAft>
              <a:buClr>
                <a:schemeClr val="dk1"/>
              </a:buClr>
              <a:buSzPts val="3200"/>
              <a:buFont typeface="Arial"/>
              <a:buNone/>
            </a:pPr>
            <a:r>
              <a:t/>
            </a:r>
            <a:endParaRPr/>
          </a:p>
          <a:p>
            <a:pPr indent="-342900" lvl="0" marL="342900" rtl="0" algn="l">
              <a:spcBef>
                <a:spcPts val="640"/>
              </a:spcBef>
              <a:spcAft>
                <a:spcPts val="0"/>
              </a:spcAft>
              <a:buClr>
                <a:schemeClr val="dk1"/>
              </a:buClr>
              <a:buSzPts val="3200"/>
              <a:buFont typeface="Arial"/>
              <a:buChar char="•"/>
            </a:pPr>
            <a:r>
              <a:rPr lang="en-US"/>
              <a:t>Equity or share capital, offers a cushion or safeguard for all other forms of financing that are senior to it. </a:t>
            </a:r>
            <a:endParaRPr/>
          </a:p>
          <a:p>
            <a:pPr indent="-139700" lvl="0" marL="342900" rtl="0" algn="l">
              <a:spcBef>
                <a:spcPts val="640"/>
              </a:spcBef>
              <a:spcAft>
                <a:spcPts val="0"/>
              </a:spcAft>
              <a:buClr>
                <a:schemeClr val="dk1"/>
              </a:buClr>
              <a:buSzPts val="3200"/>
              <a:buFont typeface="Arial"/>
              <a:buNone/>
            </a:pPr>
            <a:r>
              <a:t/>
            </a:r>
            <a:endParaRPr/>
          </a:p>
          <a:p>
            <a:pPr indent="-342900" lvl="0" marL="342900" rtl="0" algn="l">
              <a:spcBef>
                <a:spcPts val="640"/>
              </a:spcBef>
              <a:spcAft>
                <a:spcPts val="0"/>
              </a:spcAft>
              <a:buClr>
                <a:schemeClr val="dk1"/>
              </a:buClr>
              <a:buSzPts val="3200"/>
              <a:buFont typeface="Arial"/>
              <a:buChar char="•"/>
            </a:pPr>
            <a:r>
              <a:rPr lang="en-US"/>
              <a:t>Equity investors are said to hold a residual interest- are entitled to the distributions of a company’s assets only after the claims of all other senior claimants are met</a:t>
            </a:r>
            <a:endParaRPr b="1"/>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7"/>
          <p:cNvSpPr txBox="1"/>
          <p:nvPr>
            <p:ph type="title"/>
          </p:nvPr>
        </p:nvSpPr>
        <p:spPr>
          <a:xfrm>
            <a:off x="106680" y="0"/>
            <a:ext cx="11475720" cy="707923"/>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ii)Equity Analysis Ctd </a:t>
            </a:r>
            <a:endParaRPr sz="3600"/>
          </a:p>
        </p:txBody>
      </p:sp>
      <p:sp>
        <p:nvSpPr>
          <p:cNvPr id="255" name="Google Shape;255;p17"/>
          <p:cNvSpPr txBox="1"/>
          <p:nvPr>
            <p:ph idx="1" type="body"/>
          </p:nvPr>
        </p:nvSpPr>
        <p:spPr>
          <a:xfrm>
            <a:off x="235974" y="707923"/>
            <a:ext cx="11724968" cy="6150077"/>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3200"/>
              <a:buFont typeface="Arial"/>
              <a:buChar char="•"/>
            </a:pPr>
            <a:r>
              <a:rPr lang="en-US"/>
              <a:t>When a company prospers, equity investors share in the gains with unlimited upside potential. </a:t>
            </a:r>
            <a:endParaRPr/>
          </a:p>
          <a:p>
            <a:pPr indent="-139700" lvl="0" marL="342900" rtl="0" algn="l">
              <a:spcBef>
                <a:spcPts val="640"/>
              </a:spcBef>
              <a:spcAft>
                <a:spcPts val="0"/>
              </a:spcAft>
              <a:buClr>
                <a:schemeClr val="dk1"/>
              </a:buClr>
              <a:buSzPts val="3200"/>
              <a:buFont typeface="Arial"/>
              <a:buNone/>
            </a:pPr>
            <a:r>
              <a:t/>
            </a:r>
            <a:endParaRPr/>
          </a:p>
          <a:p>
            <a:pPr indent="-342900" lvl="0" marL="342900" rtl="0" algn="l">
              <a:spcBef>
                <a:spcPts val="640"/>
              </a:spcBef>
              <a:spcAft>
                <a:spcPts val="0"/>
              </a:spcAft>
              <a:buClr>
                <a:schemeClr val="dk1"/>
              </a:buClr>
              <a:buSzPts val="3200"/>
              <a:buFont typeface="Arial"/>
              <a:buChar char="•"/>
            </a:pPr>
            <a:r>
              <a:rPr lang="en-US"/>
              <a:t>Thus, unlike credit analysis, equity analysis is symmetric in that it must assess both downside risks and upside potential</a:t>
            </a:r>
            <a:endParaRPr/>
          </a:p>
          <a:p>
            <a:pPr indent="-139700" lvl="0" marL="342900" rtl="0" algn="l">
              <a:spcBef>
                <a:spcPts val="640"/>
              </a:spcBef>
              <a:spcAft>
                <a:spcPts val="0"/>
              </a:spcAft>
              <a:buClr>
                <a:schemeClr val="dk1"/>
              </a:buClr>
              <a:buSzPts val="3200"/>
              <a:buFont typeface="Arial"/>
              <a:buNone/>
            </a:pPr>
            <a:r>
              <a:t/>
            </a:r>
            <a:endParaRPr/>
          </a:p>
          <a:p>
            <a:pPr indent="-342900" lvl="0" marL="342900" rtl="0" algn="l">
              <a:spcBef>
                <a:spcPts val="640"/>
              </a:spcBef>
              <a:spcAft>
                <a:spcPts val="0"/>
              </a:spcAft>
              <a:buClr>
                <a:schemeClr val="dk1"/>
              </a:buClr>
              <a:buSzPts val="3200"/>
              <a:buFont typeface="Arial"/>
              <a:buChar char="•"/>
            </a:pPr>
            <a:r>
              <a:rPr lang="en-US"/>
              <a:t>Since equity investors are affected by all aspects of a company’s financial condition and performance, their analysis needs are among the most demanding and comprehensive of all users.</a:t>
            </a:r>
            <a:endParaRPr/>
          </a:p>
          <a:p>
            <a:pPr indent="-139700" lvl="0" marL="342900" rtl="0" algn="l">
              <a:spcBef>
                <a:spcPts val="640"/>
              </a:spcBef>
              <a:spcAft>
                <a:spcPts val="0"/>
              </a:spcAft>
              <a:buClr>
                <a:schemeClr val="dk1"/>
              </a:buClr>
              <a:buSzPts val="3200"/>
              <a:buFont typeface="Arial"/>
              <a:buNone/>
            </a:pPr>
            <a:r>
              <a:t/>
            </a:r>
            <a:endParaRPr b="1"/>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8"/>
          <p:cNvSpPr txBox="1"/>
          <p:nvPr>
            <p:ph type="title"/>
          </p:nvPr>
        </p:nvSpPr>
        <p:spPr>
          <a:xfrm>
            <a:off x="106680" y="0"/>
            <a:ext cx="11475720" cy="707923"/>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ii)Equity Analysis Ctd </a:t>
            </a:r>
            <a:endParaRPr sz="3600"/>
          </a:p>
        </p:txBody>
      </p:sp>
      <p:sp>
        <p:nvSpPr>
          <p:cNvPr id="261" name="Google Shape;261;p18"/>
          <p:cNvSpPr txBox="1"/>
          <p:nvPr>
            <p:ph idx="1" type="body"/>
          </p:nvPr>
        </p:nvSpPr>
        <p:spPr>
          <a:xfrm>
            <a:off x="235974" y="707923"/>
            <a:ext cx="11724968" cy="6150077"/>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Font typeface="Arial"/>
              <a:buChar char="•"/>
            </a:pPr>
            <a:r>
              <a:rPr lang="en-US"/>
              <a:t>Equity analysis takes TWO forms</a:t>
            </a:r>
            <a:r>
              <a:rPr b="1" lang="en-US"/>
              <a:t>:</a:t>
            </a:r>
            <a:endParaRPr/>
          </a:p>
          <a:p>
            <a:pPr indent="-571500" lvl="0" marL="571500" rtl="0" algn="just">
              <a:spcBef>
                <a:spcPts val="640"/>
              </a:spcBef>
              <a:spcAft>
                <a:spcPts val="0"/>
              </a:spcAft>
              <a:buClr>
                <a:schemeClr val="dk1"/>
              </a:buClr>
              <a:buSzPts val="3200"/>
              <a:buAutoNum type="romanLcParenR"/>
            </a:pPr>
            <a:r>
              <a:rPr lang="en-US"/>
              <a:t>Technical analysis, </a:t>
            </a:r>
            <a:endParaRPr/>
          </a:p>
          <a:p>
            <a:pPr indent="-571500" lvl="0" marL="571500" rtl="0" algn="just">
              <a:spcBef>
                <a:spcPts val="640"/>
              </a:spcBef>
              <a:spcAft>
                <a:spcPts val="0"/>
              </a:spcAft>
              <a:buClr>
                <a:schemeClr val="dk1"/>
              </a:buClr>
              <a:buSzPts val="3200"/>
              <a:buAutoNum type="romanLcParenR"/>
            </a:pPr>
            <a:r>
              <a:rPr lang="en-US"/>
              <a:t>ii)fundamental analysis, or a combination. </a:t>
            </a:r>
            <a:endParaRPr/>
          </a:p>
          <a:p>
            <a:pPr indent="-368300" lvl="0" marL="57150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b="1" lang="en-US"/>
              <a:t>Technical analysis</a:t>
            </a:r>
            <a:r>
              <a:rPr lang="en-US"/>
              <a:t>, or charting, searches for patterns in the price or volume history of a stock to predict future price movements. </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b="1" lang="en-US"/>
              <a:t>Fundamental analysis</a:t>
            </a:r>
            <a:r>
              <a:rPr lang="en-US"/>
              <a:t>, the more widely accepted and applied, is the process of determining the value of a company by analyzing and interpreting key factors for the economy, the industry, and the company. </a:t>
            </a:r>
            <a:endParaRPr b="1"/>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9"/>
          <p:cNvSpPr txBox="1"/>
          <p:nvPr>
            <p:ph type="title"/>
          </p:nvPr>
        </p:nvSpPr>
        <p:spPr>
          <a:xfrm>
            <a:off x="609600" y="1"/>
            <a:ext cx="10972800" cy="70792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 Components of Business Analysis (BA)</a:t>
            </a:r>
            <a:endParaRPr sz="3600"/>
          </a:p>
        </p:txBody>
      </p:sp>
      <p:sp>
        <p:nvSpPr>
          <p:cNvPr id="267" name="Google Shape;267;p19"/>
          <p:cNvSpPr txBox="1"/>
          <p:nvPr>
            <p:ph idx="1" type="body"/>
          </p:nvPr>
        </p:nvSpPr>
        <p:spPr>
          <a:xfrm>
            <a:off x="235974" y="707923"/>
            <a:ext cx="11724968" cy="6150077"/>
          </a:xfrm>
          <a:prstGeom prst="rect">
            <a:avLst/>
          </a:prstGeom>
          <a:noFill/>
          <a:ln>
            <a:noFill/>
          </a:ln>
        </p:spPr>
        <p:txBody>
          <a:bodyPr anchorCtr="0" anchor="t" bIns="45700" lIns="91425" spcFirstLastPara="1" rIns="91425" wrap="square" tIns="45700">
            <a:noAutofit/>
          </a:bodyPr>
          <a:lstStyle/>
          <a:p>
            <a:pPr indent="-139700" lvl="0" marL="342900" rtl="0" algn="l">
              <a:spcBef>
                <a:spcPts val="0"/>
              </a:spcBef>
              <a:spcAft>
                <a:spcPts val="0"/>
              </a:spcAft>
              <a:buClr>
                <a:schemeClr val="dk1"/>
              </a:buClr>
              <a:buSzPts val="3200"/>
              <a:buFont typeface="Calibri"/>
              <a:buNone/>
            </a:pPr>
            <a:r>
              <a:t/>
            </a:r>
            <a:endParaRPr/>
          </a:p>
          <a:p>
            <a:pPr indent="-514350" lvl="0" marL="514350" rtl="0" algn="l">
              <a:spcBef>
                <a:spcPts val="640"/>
              </a:spcBef>
              <a:spcAft>
                <a:spcPts val="0"/>
              </a:spcAft>
              <a:buClr>
                <a:schemeClr val="dk1"/>
              </a:buClr>
              <a:buSzPts val="3200"/>
              <a:buAutoNum type="arabicPeriod"/>
            </a:pPr>
            <a:r>
              <a:rPr lang="en-US"/>
              <a:t>Business Environment and Strategy Analysis</a:t>
            </a:r>
            <a:endParaRPr/>
          </a:p>
          <a:p>
            <a:pPr indent="-514350" lvl="0" marL="514350" rtl="0" algn="l">
              <a:spcBef>
                <a:spcPts val="640"/>
              </a:spcBef>
              <a:spcAft>
                <a:spcPts val="0"/>
              </a:spcAft>
              <a:buClr>
                <a:schemeClr val="dk1"/>
              </a:buClr>
              <a:buSzPts val="3200"/>
              <a:buFont typeface="Arial"/>
              <a:buAutoNum type="arabicPeriod"/>
            </a:pPr>
            <a:r>
              <a:rPr lang="en-US"/>
              <a:t>Accounting Analysis </a:t>
            </a:r>
            <a:endParaRPr/>
          </a:p>
          <a:p>
            <a:pPr indent="-514350" lvl="0" marL="514350" rtl="0" algn="l">
              <a:spcBef>
                <a:spcPts val="640"/>
              </a:spcBef>
              <a:spcAft>
                <a:spcPts val="0"/>
              </a:spcAft>
              <a:buClr>
                <a:schemeClr val="dk1"/>
              </a:buClr>
              <a:buSzPts val="3200"/>
              <a:buFont typeface="Arial"/>
              <a:buAutoNum type="arabicPeriod"/>
            </a:pPr>
            <a:r>
              <a:rPr lang="en-US"/>
              <a:t>Financial Analysis </a:t>
            </a:r>
            <a:endParaRPr/>
          </a:p>
          <a:p>
            <a:pPr indent="-514350" lvl="0" marL="514350" rtl="0" algn="l">
              <a:spcBef>
                <a:spcPts val="640"/>
              </a:spcBef>
              <a:spcAft>
                <a:spcPts val="0"/>
              </a:spcAft>
              <a:buClr>
                <a:schemeClr val="dk1"/>
              </a:buClr>
              <a:buSzPts val="3200"/>
              <a:buFont typeface="Arial"/>
              <a:buAutoNum type="arabicPeriod"/>
            </a:pPr>
            <a:r>
              <a:rPr lang="en-US"/>
              <a:t>Prospective Analysis </a:t>
            </a:r>
            <a:endParaRPr/>
          </a:p>
          <a:p>
            <a:pPr indent="-514350" lvl="0" marL="514350" rtl="0" algn="l">
              <a:spcBef>
                <a:spcPts val="640"/>
              </a:spcBef>
              <a:spcAft>
                <a:spcPts val="0"/>
              </a:spcAft>
              <a:buClr>
                <a:schemeClr val="dk1"/>
              </a:buClr>
              <a:buSzPts val="3200"/>
              <a:buAutoNum type="arabicPeriod"/>
            </a:pPr>
            <a:r>
              <a:rPr lang="en-US"/>
              <a:t>Valuation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0"/>
          <p:cNvSpPr txBox="1"/>
          <p:nvPr>
            <p:ph type="title"/>
          </p:nvPr>
        </p:nvSpPr>
        <p:spPr>
          <a:xfrm>
            <a:off x="609600" y="1"/>
            <a:ext cx="10972800" cy="707922"/>
          </a:xfrm>
          <a:prstGeom prst="rect">
            <a:avLst/>
          </a:prstGeom>
          <a:noFill/>
          <a:ln>
            <a:noFill/>
          </a:ln>
        </p:spPr>
        <p:txBody>
          <a:bodyPr anchorCtr="0" anchor="ctr" bIns="45700" lIns="91425" spcFirstLastPara="1" rIns="91425" wrap="square" tIns="45700">
            <a:noAutofit/>
          </a:bodyPr>
          <a:lstStyle/>
          <a:p>
            <a:pPr indent="-514350" lvl="0" marL="514350" rtl="0" algn="ctr">
              <a:spcBef>
                <a:spcPts val="0"/>
              </a:spcBef>
              <a:spcAft>
                <a:spcPts val="0"/>
              </a:spcAft>
              <a:buClr>
                <a:schemeClr val="dk1"/>
              </a:buClr>
              <a:buSzPts val="3600"/>
              <a:buFont typeface="Calibri"/>
              <a:buAutoNum type="arabicPeriod"/>
            </a:pPr>
            <a:r>
              <a:rPr b="1" lang="en-US" sz="3600"/>
              <a:t>Business Environment and Strategy Analysis</a:t>
            </a:r>
            <a:endParaRPr/>
          </a:p>
        </p:txBody>
      </p:sp>
      <p:sp>
        <p:nvSpPr>
          <p:cNvPr id="273" name="Google Shape;273;p20"/>
          <p:cNvSpPr txBox="1"/>
          <p:nvPr>
            <p:ph idx="1" type="body"/>
          </p:nvPr>
        </p:nvSpPr>
        <p:spPr>
          <a:xfrm>
            <a:off x="235974" y="707923"/>
            <a:ext cx="11724968" cy="6150077"/>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Font typeface="Arial"/>
              <a:buChar char="•"/>
            </a:pPr>
            <a:r>
              <a:rPr lang="en-US"/>
              <a:t>Analysis of a company’s future prospects is one of the most important aims of business analysis. It  is a subjective and complex task</a:t>
            </a:r>
            <a:endParaRPr/>
          </a:p>
          <a:p>
            <a:pPr indent="-342900" lvl="0" marL="342900" rtl="0" algn="just">
              <a:spcBef>
                <a:spcPts val="640"/>
              </a:spcBef>
              <a:spcAft>
                <a:spcPts val="0"/>
              </a:spcAft>
              <a:buClr>
                <a:schemeClr val="dk1"/>
              </a:buClr>
              <a:buSzPts val="3200"/>
              <a:buFont typeface="Arial"/>
              <a:buChar char="•"/>
            </a:pPr>
            <a:r>
              <a:rPr lang="en-US"/>
              <a:t>This includes attention to analysis of the business environment and strategy. </a:t>
            </a:r>
            <a:endParaRPr/>
          </a:p>
          <a:p>
            <a:pPr indent="-342900" lvl="0" marL="342900" rtl="0" algn="just">
              <a:spcBef>
                <a:spcPts val="640"/>
              </a:spcBef>
              <a:spcAft>
                <a:spcPts val="0"/>
              </a:spcAft>
              <a:buClr>
                <a:schemeClr val="dk1"/>
              </a:buClr>
              <a:buSzPts val="3200"/>
              <a:buFont typeface="Arial"/>
              <a:buChar char="•"/>
            </a:pPr>
            <a:r>
              <a:rPr lang="en-US"/>
              <a:t>Analysis of the business environment seeks to identify and assess a company’s economic and industry circumstances. </a:t>
            </a:r>
            <a:endParaRPr/>
          </a:p>
          <a:p>
            <a:pPr indent="-342900" lvl="0" marL="342900" rtl="0" algn="just">
              <a:spcBef>
                <a:spcPts val="640"/>
              </a:spcBef>
              <a:spcAft>
                <a:spcPts val="0"/>
              </a:spcAft>
              <a:buClr>
                <a:schemeClr val="dk1"/>
              </a:buClr>
              <a:buSzPts val="3200"/>
              <a:buFont typeface="Arial"/>
              <a:buChar char="•"/>
            </a:pPr>
            <a:r>
              <a:rPr lang="en-US"/>
              <a:t>This includes analysis of its product, labor, and capital markets within its economic and regulatory setting. </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1"/>
          <p:cNvSpPr txBox="1"/>
          <p:nvPr>
            <p:ph type="title"/>
          </p:nvPr>
        </p:nvSpPr>
        <p:spPr>
          <a:xfrm>
            <a:off x="148281" y="210065"/>
            <a:ext cx="11541211" cy="642551"/>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1. Business Environment and Strategy Analysis Ctd</a:t>
            </a:r>
            <a:endParaRPr sz="3600"/>
          </a:p>
        </p:txBody>
      </p:sp>
      <p:sp>
        <p:nvSpPr>
          <p:cNvPr id="279" name="Google Shape;279;p21"/>
          <p:cNvSpPr txBox="1"/>
          <p:nvPr>
            <p:ph idx="1" type="body"/>
          </p:nvPr>
        </p:nvSpPr>
        <p:spPr>
          <a:xfrm>
            <a:off x="148281" y="852616"/>
            <a:ext cx="11906559" cy="582840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b="1" lang="en-US"/>
              <a:t> </a:t>
            </a:r>
            <a:endParaRPr/>
          </a:p>
          <a:p>
            <a:pPr indent="-342900" lvl="0" marL="342900" rtl="0" algn="just">
              <a:spcBef>
                <a:spcPts val="640"/>
              </a:spcBef>
              <a:spcAft>
                <a:spcPts val="0"/>
              </a:spcAft>
              <a:buClr>
                <a:schemeClr val="dk1"/>
              </a:buClr>
              <a:buSzPts val="3200"/>
              <a:buFont typeface="Arial"/>
              <a:buChar char="•"/>
            </a:pPr>
            <a:r>
              <a:rPr lang="en-US"/>
              <a:t>Analysis of business strategy seeks to identify and assess a company’s competitive strengths and weaknesses along with its opportunities and threats. </a:t>
            </a:r>
            <a:endParaRPr/>
          </a:p>
          <a:p>
            <a:pPr indent="-139700" lvl="0" marL="342900" rtl="0" algn="just">
              <a:spcBef>
                <a:spcPts val="640"/>
              </a:spcBef>
              <a:spcAft>
                <a:spcPts val="0"/>
              </a:spcAft>
              <a:buClr>
                <a:schemeClr val="dk1"/>
              </a:buClr>
              <a:buSzPts val="3200"/>
              <a:buFont typeface="Arial"/>
              <a:buNone/>
            </a:pPr>
            <a:r>
              <a:t/>
            </a:r>
            <a:endParaRPr/>
          </a:p>
          <a:p>
            <a:pPr indent="-342900" lvl="0" marL="342900" rtl="0" algn="just">
              <a:spcBef>
                <a:spcPts val="640"/>
              </a:spcBef>
              <a:spcAft>
                <a:spcPts val="0"/>
              </a:spcAft>
              <a:buClr>
                <a:schemeClr val="dk1"/>
              </a:buClr>
              <a:buSzPts val="3200"/>
              <a:buChar char="•"/>
            </a:pPr>
            <a:r>
              <a:rPr lang="en-US"/>
              <a:t>Business environment and strategy analysis consists of two parts—</a:t>
            </a:r>
            <a:endParaRPr/>
          </a:p>
          <a:p>
            <a:pPr indent="0" lvl="0" marL="0" rtl="0" algn="just">
              <a:spcBef>
                <a:spcPts val="640"/>
              </a:spcBef>
              <a:spcAft>
                <a:spcPts val="0"/>
              </a:spcAft>
              <a:buClr>
                <a:schemeClr val="dk1"/>
              </a:buClr>
              <a:buSzPts val="3200"/>
              <a:buNone/>
            </a:pPr>
            <a:r>
              <a:rPr lang="en-US"/>
              <a:t>  i)Industry analysis and </a:t>
            </a:r>
            <a:endParaRPr/>
          </a:p>
          <a:p>
            <a:pPr indent="0" lvl="0" marL="0" rtl="0" algn="just">
              <a:spcBef>
                <a:spcPts val="640"/>
              </a:spcBef>
              <a:spcAft>
                <a:spcPts val="0"/>
              </a:spcAft>
              <a:buClr>
                <a:schemeClr val="dk1"/>
              </a:buClr>
              <a:buSzPts val="3200"/>
              <a:buNone/>
            </a:pPr>
            <a:r>
              <a:rPr lang="en-US"/>
              <a:t>  ii)Strategy analysis</a:t>
            </a:r>
            <a:endParaRPr b="1"/>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2"/>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1. Business Environment and Strategy Analysis Ctd</a:t>
            </a:r>
            <a:endParaRPr sz="3600"/>
          </a:p>
        </p:txBody>
      </p:sp>
      <p:sp>
        <p:nvSpPr>
          <p:cNvPr id="285" name="Google Shape;285;p22"/>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b="1"/>
          </a:p>
          <a:p>
            <a:pPr indent="0" lvl="0" marL="0" rtl="0" algn="just">
              <a:spcBef>
                <a:spcPts val="640"/>
              </a:spcBef>
              <a:spcAft>
                <a:spcPts val="0"/>
              </a:spcAft>
              <a:buClr>
                <a:schemeClr val="dk1"/>
              </a:buClr>
              <a:buSzPts val="3200"/>
              <a:buNone/>
            </a:pPr>
            <a:r>
              <a:rPr b="1" lang="en-US"/>
              <a:t>i)Industry analysis </a:t>
            </a:r>
            <a:r>
              <a:rPr lang="en-US"/>
              <a:t>is often done using the framework proposed by Porter (1980, 1985) or value chain analysis.</a:t>
            </a:r>
            <a:endParaRPr/>
          </a:p>
          <a:p>
            <a:pPr indent="0" lvl="0" marL="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Font typeface="Arial"/>
              <a:buChar char="•"/>
            </a:pPr>
            <a:r>
              <a:rPr lang="en-US"/>
              <a:t> An industry is viewed as a collection of competitors that jockey for bargaining power with consumers and suppliers and that actively compete among themselves and face threats from new entrants and substitute products. </a:t>
            </a:r>
            <a:endParaRPr/>
          </a:p>
          <a:p>
            <a:pPr indent="-342900" lvl="0" marL="342900" rtl="0" algn="just">
              <a:spcBef>
                <a:spcPts val="640"/>
              </a:spcBef>
              <a:spcAft>
                <a:spcPts val="0"/>
              </a:spcAft>
              <a:buClr>
                <a:schemeClr val="dk1"/>
              </a:buClr>
              <a:buSzPts val="3200"/>
              <a:buFont typeface="Arial"/>
              <a:buChar char="•"/>
            </a:pPr>
            <a:r>
              <a:rPr lang="en-US"/>
              <a:t>Industry analysis must assess both the industry prospects and the degree of actual and potential competition facing a company.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3"/>
          <p:cNvSpPr txBox="1"/>
          <p:nvPr>
            <p:ph type="title"/>
          </p:nvPr>
        </p:nvSpPr>
        <p:spPr>
          <a:xfrm>
            <a:off x="609600" y="95864"/>
            <a:ext cx="10972800" cy="78166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200"/>
              <a:t>1. Business Environment and Strategy Analysis Ctd</a:t>
            </a:r>
            <a:endParaRPr b="1" sz="3200"/>
          </a:p>
        </p:txBody>
      </p:sp>
      <p:sp>
        <p:nvSpPr>
          <p:cNvPr id="291" name="Google Shape;291;p23"/>
          <p:cNvSpPr txBox="1"/>
          <p:nvPr>
            <p:ph idx="1" type="body"/>
          </p:nvPr>
        </p:nvSpPr>
        <p:spPr>
          <a:xfrm>
            <a:off x="198120" y="877529"/>
            <a:ext cx="11384280" cy="5847736"/>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b="1" lang="en-US"/>
              <a:t> ii)Strategy analysis </a:t>
            </a:r>
            <a:r>
              <a:rPr lang="en-US"/>
              <a:t>is the evaluation of both a company’s business decisions and its success at establishing a competitive advantage.</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 This includes assessing a company’s expected strategic responses to its business environment and the impact of these responses on its future success and growth. </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b="1" lang="en-US"/>
              <a:t>Strategy analysis </a:t>
            </a:r>
            <a:r>
              <a:rPr lang="en-US"/>
              <a:t>requires scrutiny of a company’s competitive strategy for its product mix and cost structure. Business environment and strategy analysis requires knowledge of both economic and industry forces.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24"/>
          <p:cNvSpPr txBox="1"/>
          <p:nvPr>
            <p:ph type="title"/>
          </p:nvPr>
        </p:nvSpPr>
        <p:spPr>
          <a:xfrm>
            <a:off x="609600" y="-71949"/>
            <a:ext cx="10972800" cy="676633"/>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a:br>
            <a:r>
              <a:rPr b="1" lang="en-US" sz="3600"/>
              <a:t>2. Accounting Analysis </a:t>
            </a:r>
            <a:br>
              <a:rPr lang="en-US" sz="3600"/>
            </a:br>
            <a:r>
              <a:rPr lang="en-US" sz="3600"/>
              <a:t>. </a:t>
            </a:r>
            <a:endParaRPr sz="3600"/>
          </a:p>
        </p:txBody>
      </p:sp>
      <p:sp>
        <p:nvSpPr>
          <p:cNvPr id="297" name="Google Shape;297;p24"/>
          <p:cNvSpPr txBox="1"/>
          <p:nvPr>
            <p:ph idx="1" type="body"/>
          </p:nvPr>
        </p:nvSpPr>
        <p:spPr>
          <a:xfrm>
            <a:off x="137160" y="746759"/>
            <a:ext cx="11902440" cy="597850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Char char="•"/>
            </a:pPr>
            <a:r>
              <a:rPr lang="en-US"/>
              <a:t>Accounting analysis is a process of evaluating the extent to which a company’s accounting reflects economic reality. </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This is done by studying a company’s transactions and events, assessing the effects of its accounting policies on financial statements, and -</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adjusting the statements to both better reflect the underlying economics and make them more amenable to analysis</a:t>
            </a:r>
            <a:endParaRPr b="1" sz="28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5"/>
          <p:cNvSpPr txBox="1"/>
          <p:nvPr>
            <p:ph type="title"/>
          </p:nvPr>
        </p:nvSpPr>
        <p:spPr>
          <a:xfrm>
            <a:off x="609600" y="-71949"/>
            <a:ext cx="10972800" cy="676633"/>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a:br>
            <a:r>
              <a:rPr b="1" lang="en-US" sz="3600"/>
              <a:t>2. Accounting Analysis Ctd </a:t>
            </a:r>
            <a:br>
              <a:rPr lang="en-US" sz="3600"/>
            </a:br>
            <a:r>
              <a:rPr lang="en-US" sz="3600"/>
              <a:t>. </a:t>
            </a:r>
            <a:endParaRPr sz="3600"/>
          </a:p>
        </p:txBody>
      </p:sp>
      <p:sp>
        <p:nvSpPr>
          <p:cNvPr id="303" name="Google Shape;303;p25"/>
          <p:cNvSpPr txBox="1"/>
          <p:nvPr>
            <p:ph idx="1" type="body"/>
          </p:nvPr>
        </p:nvSpPr>
        <p:spPr>
          <a:xfrm>
            <a:off x="137160" y="746759"/>
            <a:ext cx="11902440" cy="597850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Char char="•"/>
            </a:pPr>
            <a:r>
              <a:rPr lang="en-US"/>
              <a:t>Accounting analysis is especially important for comparative analysis.</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 Accounting is a process involving judgment guided by fundamental principles. </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While accounting principles are governed by standards, the complexity of business transactions and events makes it impossible to adopt a uniform set of accounting rules for all companies </a:t>
            </a:r>
            <a:endParaRPr b="1" sz="28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6"/>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sz="3600"/>
            </a:br>
            <a:r>
              <a:rPr b="1" lang="en-US" sz="3600"/>
              <a:t>2. Accounting Analysis Ctd </a:t>
            </a:r>
            <a:br>
              <a:rPr lang="en-US" sz="3600"/>
            </a:br>
            <a:endParaRPr sz="3600"/>
          </a:p>
        </p:txBody>
      </p:sp>
      <p:sp>
        <p:nvSpPr>
          <p:cNvPr id="309" name="Google Shape;309;p26"/>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Accounting standards evolve as part of a political process to satisfy the needs of diverse individuals and their sometimes-conflicting interests</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These individuals include users such as investors, creditors, and analysts; preparers such as corporations, partnerships, and proprietorships, accounting regulators and others such as auditors, lawyers, and educators. </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7"/>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sz="3600"/>
            </a:br>
            <a:r>
              <a:rPr b="1" lang="en-US" sz="3600"/>
              <a:t>2. Accounting Analysis Ctd </a:t>
            </a:r>
            <a:br>
              <a:rPr lang="en-US" sz="3600"/>
            </a:br>
            <a:endParaRPr sz="3600"/>
          </a:p>
        </p:txBody>
      </p:sp>
      <p:sp>
        <p:nvSpPr>
          <p:cNvPr id="315" name="Google Shape;315;p27"/>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Accounting standards evolve as part of a political process to satisfy the needs of diverse individuals and their sometimes-conflicting interests</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These individuals include users such as investors, creditors, and analysts; preparers such as corporations, partnerships, and proprietorships, accounting regulators and others such as auditors, lawyers, and educators. </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8"/>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sz="3600"/>
            </a:br>
            <a:r>
              <a:rPr b="1" lang="en-US" sz="3600"/>
              <a:t>2. Accounting Analysis Ctd </a:t>
            </a:r>
            <a:br>
              <a:rPr lang="en-US" sz="3600"/>
            </a:br>
            <a:endParaRPr sz="3600"/>
          </a:p>
        </p:txBody>
      </p:sp>
      <p:sp>
        <p:nvSpPr>
          <p:cNvPr id="321" name="Google Shape;321;p28"/>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3200"/>
              <a:buChar char="•"/>
            </a:pPr>
            <a:r>
              <a:rPr lang="en-US"/>
              <a:t>Accounting standards sometimes fail to meet the needs of specific individuals. </a:t>
            </a:r>
            <a:endParaRPr/>
          </a:p>
          <a:p>
            <a:pPr indent="-139700" lvl="0" marL="342900" rtl="0" algn="l">
              <a:spcBef>
                <a:spcPts val="640"/>
              </a:spcBef>
              <a:spcAft>
                <a:spcPts val="0"/>
              </a:spcAft>
              <a:buClr>
                <a:schemeClr val="dk1"/>
              </a:buClr>
              <a:buSzPts val="3200"/>
              <a:buNone/>
            </a:pPr>
            <a:r>
              <a:t/>
            </a:r>
            <a:endParaRPr/>
          </a:p>
          <a:p>
            <a:pPr indent="-342900" lvl="0" marL="342900" rtl="0" algn="l">
              <a:spcBef>
                <a:spcPts val="640"/>
              </a:spcBef>
              <a:spcAft>
                <a:spcPts val="0"/>
              </a:spcAft>
              <a:buClr>
                <a:schemeClr val="dk1"/>
              </a:buClr>
              <a:buSzPts val="3200"/>
              <a:buChar char="•"/>
            </a:pPr>
            <a:r>
              <a:rPr lang="en-US"/>
              <a:t>Another factor potentially impeding the reliability of financial statements is error from accounting estimates that can yield incomplete or imprecise information. </a:t>
            </a:r>
            <a:endParaRPr/>
          </a:p>
          <a:p>
            <a:pPr indent="-139700" lvl="0" marL="342900" rtl="0" algn="l">
              <a:spcBef>
                <a:spcPts val="640"/>
              </a:spcBef>
              <a:spcAft>
                <a:spcPts val="0"/>
              </a:spcAft>
              <a:buClr>
                <a:schemeClr val="dk1"/>
              </a:buClr>
              <a:buSzPts val="3200"/>
              <a:buNone/>
            </a:pPr>
            <a:r>
              <a:t/>
            </a:r>
            <a:endParaRPr/>
          </a:p>
          <a:p>
            <a:pPr indent="-342900" lvl="0" marL="342900" rtl="0" algn="l">
              <a:spcBef>
                <a:spcPts val="640"/>
              </a:spcBef>
              <a:spcAft>
                <a:spcPts val="0"/>
              </a:spcAft>
              <a:buClr>
                <a:schemeClr val="dk1"/>
              </a:buClr>
              <a:buSzPts val="3200"/>
              <a:buChar char="•"/>
            </a:pPr>
            <a:r>
              <a:rPr lang="en-US"/>
              <a:t>Accounting limitations affect the usefulness of financial statements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9"/>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sz="3600"/>
            </a:br>
            <a:r>
              <a:rPr b="1" lang="en-US" sz="3600"/>
              <a:t>2. Accounting Analysis Ctd </a:t>
            </a:r>
            <a:br>
              <a:rPr lang="en-US" sz="3600"/>
            </a:br>
            <a:endParaRPr sz="3600"/>
          </a:p>
        </p:txBody>
      </p:sp>
      <p:sp>
        <p:nvSpPr>
          <p:cNvPr id="327" name="Google Shape;327;p29"/>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Char char="•"/>
            </a:pPr>
            <a:r>
              <a:rPr lang="en-US"/>
              <a:t>Accounting limitations affect the usefulness of financial statements </a:t>
            </a:r>
            <a:endParaRPr/>
          </a:p>
          <a:p>
            <a:pPr indent="0" lvl="0" marL="0" rtl="0" algn="just">
              <a:spcBef>
                <a:spcPts val="640"/>
              </a:spcBef>
              <a:spcAft>
                <a:spcPts val="0"/>
              </a:spcAft>
              <a:buClr>
                <a:schemeClr val="dk1"/>
              </a:buClr>
              <a:buSzPts val="3200"/>
              <a:buNone/>
            </a:pPr>
            <a:r>
              <a:rPr lang="en-US"/>
              <a:t>1) . First, lack of uniformity in accounting leads to comparability problems -different companies adopt different accounting for similar transactions or events or when a company changes its accounting across time, leading to difficulties with temporal comparability. </a:t>
            </a:r>
            <a:endParaRPr/>
          </a:p>
          <a:p>
            <a:pPr indent="0" lvl="0" marL="0" rtl="0" algn="just">
              <a:spcBef>
                <a:spcPts val="640"/>
              </a:spcBef>
              <a:spcAft>
                <a:spcPts val="0"/>
              </a:spcAft>
              <a:buClr>
                <a:schemeClr val="dk1"/>
              </a:buClr>
              <a:buSzPts val="3200"/>
              <a:buNone/>
            </a:pPr>
            <a:r>
              <a:rPr lang="en-US"/>
              <a:t>ii) Second, discretion and imprecision in accounting can distort financial statement information, ie deviations of accounting information from the underlying economics. </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30"/>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sz="3600"/>
            </a:br>
            <a:r>
              <a:rPr b="1" lang="en-US" sz="3600"/>
              <a:t>2. Accounting Analysis Ctd </a:t>
            </a:r>
            <a:br>
              <a:rPr lang="en-US" sz="3600"/>
            </a:br>
            <a:endParaRPr sz="3600"/>
          </a:p>
        </p:txBody>
      </p:sp>
      <p:sp>
        <p:nvSpPr>
          <p:cNvPr id="333" name="Google Shape;333;p30"/>
          <p:cNvSpPr txBox="1"/>
          <p:nvPr>
            <p:ph idx="1" type="body"/>
          </p:nvPr>
        </p:nvSpPr>
        <p:spPr>
          <a:xfrm>
            <a:off x="381000" y="663677"/>
            <a:ext cx="11201400" cy="6061587"/>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lang="en-US"/>
              <a:t>These distortions occur in at least three forms.</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 (1) Managerial, estimates can be subject to honest errors or omissions. This estimation error is a major cause of accounting distortions.</a:t>
            </a:r>
            <a:endParaRPr/>
          </a:p>
          <a:p>
            <a:pPr indent="0" lvl="0" marL="0" rtl="0" algn="just">
              <a:spcBef>
                <a:spcPts val="640"/>
              </a:spcBef>
              <a:spcAft>
                <a:spcPts val="0"/>
              </a:spcAft>
              <a:buClr>
                <a:schemeClr val="dk1"/>
              </a:buClr>
              <a:buSzPts val="3200"/>
              <a:buNone/>
            </a:pPr>
            <a:r>
              <a:rPr lang="en-US"/>
              <a:t> (2) Managers might use their discretion in accounting to manipulate or window-dress financial statements. This earnings management can cause accounting distortions. </a:t>
            </a:r>
            <a:endParaRPr/>
          </a:p>
          <a:p>
            <a:pPr indent="0" lvl="0" marL="0" rtl="0" algn="just">
              <a:spcBef>
                <a:spcPts val="640"/>
              </a:spcBef>
              <a:spcAft>
                <a:spcPts val="0"/>
              </a:spcAft>
              <a:buClr>
                <a:schemeClr val="dk1"/>
              </a:buClr>
              <a:buSzPts val="3200"/>
              <a:buNone/>
            </a:pPr>
            <a:r>
              <a:rPr lang="en-US"/>
              <a:t>(3) Accounting standards can give rise to accounting distortions from a failure to capture economic reality.</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31"/>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sz="3600"/>
            </a:br>
            <a:r>
              <a:rPr b="1" lang="en-US" sz="3600"/>
              <a:t>3. Financial Analysis Ctd </a:t>
            </a:r>
            <a:br>
              <a:rPr lang="en-US" sz="3600"/>
            </a:br>
            <a:endParaRPr sz="3600"/>
          </a:p>
        </p:txBody>
      </p:sp>
      <p:sp>
        <p:nvSpPr>
          <p:cNvPr id="339" name="Google Shape;339;p31"/>
          <p:cNvSpPr txBox="1"/>
          <p:nvPr>
            <p:ph idx="1" type="body"/>
          </p:nvPr>
        </p:nvSpPr>
        <p:spPr>
          <a:xfrm>
            <a:off x="381000" y="663677"/>
            <a:ext cx="11201400" cy="6061587"/>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Font typeface="Arial"/>
              <a:buChar char="•"/>
            </a:pPr>
            <a:r>
              <a:rPr lang="en-US"/>
              <a:t>Financial analysis is the use of financial statements to analyze a company’s financial position and performance, and to assess future financial performance. </a:t>
            </a:r>
            <a:endParaRPr/>
          </a:p>
          <a:p>
            <a:pPr indent="-139700" lvl="0" marL="342900" rtl="0" algn="just">
              <a:spcBef>
                <a:spcPts val="640"/>
              </a:spcBef>
              <a:spcAft>
                <a:spcPts val="0"/>
              </a:spcAft>
              <a:buClr>
                <a:schemeClr val="dk1"/>
              </a:buClr>
              <a:buSzPts val="3200"/>
              <a:buFont typeface="Arial"/>
              <a:buNone/>
            </a:pPr>
            <a:r>
              <a:t/>
            </a:r>
            <a:endParaRPr/>
          </a:p>
          <a:p>
            <a:pPr indent="0" lvl="0" marL="0" rtl="0" algn="just">
              <a:spcBef>
                <a:spcPts val="640"/>
              </a:spcBef>
              <a:spcAft>
                <a:spcPts val="0"/>
              </a:spcAft>
              <a:buClr>
                <a:schemeClr val="dk1"/>
              </a:buClr>
              <a:buSzPts val="3200"/>
              <a:buNone/>
            </a:pPr>
            <a:r>
              <a:rPr lang="en-US"/>
              <a:t> It done to answer questions such as</a:t>
            </a:r>
            <a:endParaRPr/>
          </a:p>
          <a:p>
            <a:pPr indent="0" lvl="0" marL="0" rtl="0" algn="just">
              <a:spcBef>
                <a:spcPts val="640"/>
              </a:spcBef>
              <a:spcAft>
                <a:spcPts val="0"/>
              </a:spcAft>
              <a:buClr>
                <a:schemeClr val="dk1"/>
              </a:buClr>
              <a:buSzPts val="3200"/>
              <a:buNone/>
            </a:pPr>
            <a:r>
              <a:rPr lang="en-US"/>
              <a:t>1)does a company have the resources to succeed and grow? </a:t>
            </a:r>
            <a:endParaRPr/>
          </a:p>
          <a:p>
            <a:pPr indent="0" lvl="0" marL="0" rtl="0" algn="just">
              <a:spcBef>
                <a:spcPts val="640"/>
              </a:spcBef>
              <a:spcAft>
                <a:spcPts val="0"/>
              </a:spcAft>
              <a:buClr>
                <a:schemeClr val="dk1"/>
              </a:buClr>
              <a:buSzPts val="3200"/>
              <a:buNone/>
            </a:pPr>
            <a:r>
              <a:rPr lang="en-US"/>
              <a:t>2)What are its sources of profitability? What is the company’s future earning power? </a:t>
            </a:r>
            <a:endParaRPr/>
          </a:p>
          <a:p>
            <a:pPr indent="0" lvl="0" marL="0" rtl="0" algn="just">
              <a:spcBef>
                <a:spcPts val="640"/>
              </a:spcBef>
              <a:spcAft>
                <a:spcPts val="0"/>
              </a:spcAft>
              <a:buClr>
                <a:schemeClr val="dk1"/>
              </a:buClr>
              <a:buSzPts val="3200"/>
              <a:buNone/>
            </a:pPr>
            <a:r>
              <a:rPr lang="en-US"/>
              <a:t>3)How strong is the company’s financial position?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32"/>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sz="3600"/>
            </a:br>
            <a:r>
              <a:rPr b="1" lang="en-US" sz="3600"/>
              <a:t>3. Financial Analysis Ctd </a:t>
            </a:r>
            <a:br>
              <a:rPr lang="en-US" sz="3600"/>
            </a:br>
            <a:endParaRPr sz="3600"/>
          </a:p>
        </p:txBody>
      </p:sp>
      <p:sp>
        <p:nvSpPr>
          <p:cNvPr id="345" name="Google Shape;345;p32"/>
          <p:cNvSpPr txBox="1"/>
          <p:nvPr>
            <p:ph idx="1" type="body"/>
          </p:nvPr>
        </p:nvSpPr>
        <p:spPr>
          <a:xfrm>
            <a:off x="381000" y="663677"/>
            <a:ext cx="11201400" cy="6061587"/>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Char char="•"/>
            </a:pPr>
            <a:r>
              <a:rPr lang="en-US"/>
              <a:t> Financial analysis consists of three broad areas—profitability analysis, risk analysis, and analysis of sources and uses of funds. </a:t>
            </a:r>
            <a:endParaRPr/>
          </a:p>
          <a:p>
            <a:pPr indent="0" lvl="0" marL="0" rtl="0" algn="just">
              <a:spcBef>
                <a:spcPts val="640"/>
              </a:spcBef>
              <a:spcAft>
                <a:spcPts val="0"/>
              </a:spcAft>
              <a:buClr>
                <a:schemeClr val="dk1"/>
              </a:buClr>
              <a:buSzPts val="3200"/>
              <a:buNone/>
            </a:pPr>
            <a:r>
              <a:rPr b="1" lang="en-US"/>
              <a:t>Profitability analysis</a:t>
            </a:r>
            <a:r>
              <a:rPr lang="en-US"/>
              <a:t> is the evaluation of a company’s return on investment. </a:t>
            </a:r>
            <a:endParaRPr/>
          </a:p>
          <a:p>
            <a:pPr indent="0" lvl="0" marL="0" rtl="0" algn="just">
              <a:spcBef>
                <a:spcPts val="640"/>
              </a:spcBef>
              <a:spcAft>
                <a:spcPts val="0"/>
              </a:spcAft>
              <a:buClr>
                <a:schemeClr val="dk1"/>
              </a:buClr>
              <a:buSzPts val="3200"/>
              <a:buNone/>
            </a:pPr>
            <a:r>
              <a:rPr b="1" lang="en-US"/>
              <a:t>Risk analysis</a:t>
            </a:r>
            <a:r>
              <a:rPr lang="en-US"/>
              <a:t> is the evaluation of a company’s ability to meet its commitments ie assessing the solvency and liquidity of a company along with its earnings variability. </a:t>
            </a:r>
            <a:endParaRPr/>
          </a:p>
          <a:p>
            <a:pPr indent="0" lvl="0" marL="0" rtl="0" algn="just">
              <a:spcBef>
                <a:spcPts val="640"/>
              </a:spcBef>
              <a:spcAft>
                <a:spcPts val="0"/>
              </a:spcAft>
              <a:buClr>
                <a:schemeClr val="dk1"/>
              </a:buClr>
              <a:buSzPts val="3200"/>
              <a:buNone/>
            </a:pPr>
            <a:r>
              <a:rPr b="1" lang="en-US"/>
              <a:t>Analysis of cash flows</a:t>
            </a:r>
            <a:r>
              <a:rPr lang="en-US"/>
              <a:t> is the evaluation of how a company is obtaining and deploying its funds. This analysis provides insights into a company’s future financing implications.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33"/>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sz="3600"/>
            </a:br>
            <a:r>
              <a:rPr b="1" lang="en-US" sz="3600"/>
              <a:t>4. Prospective  Analysis Ctd </a:t>
            </a:r>
            <a:br>
              <a:rPr lang="en-US" sz="3600"/>
            </a:br>
            <a:endParaRPr sz="3600"/>
          </a:p>
        </p:txBody>
      </p:sp>
      <p:sp>
        <p:nvSpPr>
          <p:cNvPr id="351" name="Google Shape;351;p33"/>
          <p:cNvSpPr txBox="1"/>
          <p:nvPr>
            <p:ph idx="1" type="body"/>
          </p:nvPr>
        </p:nvSpPr>
        <p:spPr>
          <a:xfrm>
            <a:off x="381000" y="663677"/>
            <a:ext cx="11201400" cy="6061587"/>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Char char="•"/>
            </a:pPr>
            <a:r>
              <a:rPr b="1" lang="en-US"/>
              <a:t>Prospective analysis </a:t>
            </a:r>
            <a:r>
              <a:rPr lang="en-US"/>
              <a:t>is the forecasting of future payoffs—typically earnings, cash flows, or both. </a:t>
            </a:r>
            <a:endParaRPr/>
          </a:p>
          <a:p>
            <a:pPr indent="-342900" lvl="0" marL="342900" rtl="0" algn="just">
              <a:spcBef>
                <a:spcPts val="640"/>
              </a:spcBef>
              <a:spcAft>
                <a:spcPts val="0"/>
              </a:spcAft>
              <a:buClr>
                <a:schemeClr val="dk1"/>
              </a:buClr>
              <a:buSzPts val="3200"/>
              <a:buChar char="•"/>
            </a:pPr>
            <a:r>
              <a:rPr lang="en-US"/>
              <a:t>This analysis draws on accounting analysis, financial analysis, and business environment and strategy analysis. </a:t>
            </a:r>
            <a:endParaRPr/>
          </a:p>
          <a:p>
            <a:pPr indent="-342900" lvl="0" marL="342900" rtl="0" algn="just">
              <a:spcBef>
                <a:spcPts val="640"/>
              </a:spcBef>
              <a:spcAft>
                <a:spcPts val="0"/>
              </a:spcAft>
              <a:buClr>
                <a:schemeClr val="dk1"/>
              </a:buClr>
              <a:buSzPts val="3200"/>
              <a:buChar char="•"/>
            </a:pPr>
            <a:r>
              <a:rPr lang="en-US"/>
              <a:t>The output of prospective analysis is a set of expected future payoffs used to estimate company value.</a:t>
            </a:r>
            <a:endParaRPr/>
          </a:p>
          <a:p>
            <a:pPr indent="-342900" lvl="0" marL="342900" rtl="0" algn="just">
              <a:spcBef>
                <a:spcPts val="640"/>
              </a:spcBef>
              <a:spcAft>
                <a:spcPts val="0"/>
              </a:spcAft>
              <a:buClr>
                <a:schemeClr val="dk1"/>
              </a:buClr>
              <a:buSzPts val="3200"/>
              <a:buChar char="•"/>
            </a:pPr>
            <a:r>
              <a:rPr lang="en-US"/>
              <a:t> While quantitative tools help improve forecast accuracy, prospective analysis remains a relatively subjective process.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34"/>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sz="3600"/>
            </a:br>
            <a:r>
              <a:rPr b="1" lang="en-US" sz="3600"/>
              <a:t>5. Valuation </a:t>
            </a:r>
            <a:br>
              <a:rPr lang="en-US" sz="3600"/>
            </a:br>
            <a:endParaRPr sz="3600"/>
          </a:p>
        </p:txBody>
      </p:sp>
      <p:sp>
        <p:nvSpPr>
          <p:cNvPr id="357" name="Google Shape;357;p34"/>
          <p:cNvSpPr txBox="1"/>
          <p:nvPr>
            <p:ph idx="1" type="body"/>
          </p:nvPr>
        </p:nvSpPr>
        <p:spPr>
          <a:xfrm>
            <a:off x="381000" y="663677"/>
            <a:ext cx="11201400" cy="6061587"/>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Char char="•"/>
            </a:pPr>
            <a:r>
              <a:rPr lang="en-US"/>
              <a:t>Valuation is a main objective of many types of business analysis. Valuation refers to the process of converting forecasts of future payoffs into an estimate of company value. </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To determine company value, an analyst must select a valuation model and must also estimate the company’s cost of capital.</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 While most valuation models require forecasts of future payoffs, there are certain ad hoc approaches that use current financial information.</a:t>
            </a:r>
            <a:endParaRPr/>
          </a:p>
          <a:p>
            <a:pPr indent="0" lvl="0" marL="0" rtl="0" algn="just">
              <a:spcBef>
                <a:spcPts val="640"/>
              </a:spcBef>
              <a:spcAft>
                <a:spcPts val="0"/>
              </a:spcAft>
              <a:buClr>
                <a:schemeClr val="dk1"/>
              </a:buClr>
              <a:buSzPts val="3200"/>
              <a:buNone/>
            </a:pPr>
            <a:r>
              <a:rPr b="1" lang="en-US"/>
              <a:t> </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35"/>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a:t>Uses of Business Analysis </a:t>
            </a:r>
            <a:endParaRPr/>
          </a:p>
        </p:txBody>
      </p:sp>
      <p:sp>
        <p:nvSpPr>
          <p:cNvPr id="363" name="Google Shape;363;p35"/>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b="1" lang="en-US"/>
              <a:t>Managers- to evaluate profitability and risks. </a:t>
            </a:r>
            <a:r>
              <a:rPr lang="en-US"/>
              <a:t>Analysis of financial statements can provide managers with clues to strategic changes in operating, investing, and financing activities. </a:t>
            </a:r>
            <a:endParaRPr/>
          </a:p>
          <a:p>
            <a:pPr indent="-342900" lvl="0" marL="342900" rtl="0" algn="just">
              <a:spcBef>
                <a:spcPts val="640"/>
              </a:spcBef>
              <a:spcAft>
                <a:spcPts val="0"/>
              </a:spcAft>
              <a:buClr>
                <a:schemeClr val="dk1"/>
              </a:buClr>
              <a:buSzPts val="3200"/>
              <a:buChar char="•"/>
            </a:pPr>
            <a:r>
              <a:rPr b="1" lang="en-US"/>
              <a:t>Mergers, acquisitions, and divestitures. </a:t>
            </a:r>
            <a:r>
              <a:rPr lang="en-US"/>
              <a:t>Investment bankers need to identify potential targets and determine their values, and   security analysts need to determine whether and how much additional value is created by the merger for both the acquiring and the target companies. </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36"/>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a:t>Uses of Business Analysis  Ctd</a:t>
            </a:r>
            <a:endParaRPr/>
          </a:p>
        </p:txBody>
      </p:sp>
      <p:sp>
        <p:nvSpPr>
          <p:cNvPr id="369" name="Google Shape;369;p36"/>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b="1" lang="en-US"/>
              <a:t>Financial management. </a:t>
            </a:r>
            <a:r>
              <a:rPr lang="en-US"/>
              <a:t>Managers must evaluate the impact of financing decisions and dividend policy on company value. Business analysis helps assess the impact of financing decisions on both future profitability and risk. </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 </a:t>
            </a:r>
            <a:r>
              <a:rPr b="1" lang="en-US"/>
              <a:t>Directors. </a:t>
            </a:r>
            <a:r>
              <a:rPr lang="en-US"/>
              <a:t>As elected representatives of the shareholders, directors are responsible for protecting the shareholders’ interests by vigilantly overseeing the company’s activities. Both business analysis and financial statement analysis aid directors in fulfilling their oversight responsibilities. </a:t>
            </a:r>
            <a:endParaRPr/>
          </a:p>
          <a:p>
            <a:pPr indent="-139700" lvl="0" marL="342900" rtl="0" algn="just">
              <a:spcBef>
                <a:spcPts val="640"/>
              </a:spcBef>
              <a:spcAft>
                <a:spcPts val="0"/>
              </a:spcAft>
              <a:buClr>
                <a:schemeClr val="dk1"/>
              </a:buClr>
              <a:buSzPts val="32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37"/>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a:t>Uses of Business Analysis  Ctd</a:t>
            </a:r>
            <a:endParaRPr/>
          </a:p>
        </p:txBody>
      </p:sp>
      <p:sp>
        <p:nvSpPr>
          <p:cNvPr id="375" name="Google Shape;375;p37"/>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b="1" lang="en-US"/>
              <a:t>Regulators. </a:t>
            </a:r>
            <a:r>
              <a:rPr lang="en-US"/>
              <a:t>The Internal Revenue department/body applies tools of financial statement analysis to audit tax returns and check the reasonableness of reported amounts. </a:t>
            </a:r>
            <a:endParaRPr/>
          </a:p>
          <a:p>
            <a:pPr indent="-342900" lvl="0" marL="342900" rtl="0" algn="just">
              <a:spcBef>
                <a:spcPts val="640"/>
              </a:spcBef>
              <a:spcAft>
                <a:spcPts val="0"/>
              </a:spcAft>
              <a:buClr>
                <a:schemeClr val="dk1"/>
              </a:buClr>
              <a:buSzPts val="3200"/>
              <a:buChar char="•"/>
            </a:pPr>
            <a:r>
              <a:rPr lang="en-US"/>
              <a:t> </a:t>
            </a:r>
            <a:r>
              <a:rPr b="1" lang="en-US"/>
              <a:t>Labor unions. </a:t>
            </a:r>
            <a:r>
              <a:rPr lang="en-US"/>
              <a:t>Techniques of financial statement analysis are useful to labor unions in collective bargaining negotiations. </a:t>
            </a:r>
            <a:endParaRPr/>
          </a:p>
          <a:p>
            <a:pPr indent="-342900" lvl="0" marL="342900" rtl="0" algn="just">
              <a:spcBef>
                <a:spcPts val="640"/>
              </a:spcBef>
              <a:spcAft>
                <a:spcPts val="0"/>
              </a:spcAft>
              <a:buClr>
                <a:schemeClr val="dk1"/>
              </a:buClr>
              <a:buSzPts val="3200"/>
              <a:buChar char="•"/>
            </a:pPr>
            <a:r>
              <a:rPr lang="en-US"/>
              <a:t> </a:t>
            </a:r>
            <a:r>
              <a:rPr b="1" lang="en-US"/>
              <a:t>Customers. </a:t>
            </a:r>
            <a:r>
              <a:rPr lang="en-US"/>
              <a:t>Analysis techniques are used to determine the profitability (or staying power) of suppliers along with estimating the suppliers’ profits from their mutual transactions. </a:t>
            </a:r>
            <a:endParaRPr/>
          </a:p>
          <a:p>
            <a:pPr indent="-139700" lvl="0" marL="342900" rtl="0" algn="just">
              <a:spcBef>
                <a:spcPts val="640"/>
              </a:spcBef>
              <a:spcAft>
                <a:spcPts val="0"/>
              </a:spcAft>
              <a:buClr>
                <a:schemeClr val="dk1"/>
              </a:buClr>
              <a:buSzPts val="320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38"/>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Types of Financial analysis</a:t>
            </a:r>
            <a:r>
              <a:rPr lang="en-US" sz="3600"/>
              <a:t>. </a:t>
            </a:r>
            <a:endParaRPr sz="3600"/>
          </a:p>
        </p:txBody>
      </p:sp>
      <p:sp>
        <p:nvSpPr>
          <p:cNvPr id="381" name="Google Shape;381;p38"/>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514350" lvl="0" marL="514350" rtl="0" algn="just">
              <a:spcBef>
                <a:spcPts val="640"/>
              </a:spcBef>
              <a:spcAft>
                <a:spcPts val="0"/>
              </a:spcAft>
              <a:buClr>
                <a:schemeClr val="dk1"/>
              </a:buClr>
              <a:buSzPts val="3200"/>
              <a:buAutoNum type="arabicPeriod"/>
            </a:pPr>
            <a:r>
              <a:rPr b="1" i="1" lang="en-US"/>
              <a:t>External analysis: </a:t>
            </a:r>
            <a:r>
              <a:rPr lang="en-US"/>
              <a:t>The external analysis is done on the basis of published financial statements by those who do not have access to the accounting information, such as, stock holders, banks, creditors, and the general public. </a:t>
            </a:r>
            <a:endParaRPr/>
          </a:p>
          <a:p>
            <a:pPr indent="-311150" lvl="0" marL="51435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2. I</a:t>
            </a:r>
            <a:r>
              <a:rPr b="1" lang="en-US"/>
              <a:t>nternal Analysis: </a:t>
            </a:r>
            <a:r>
              <a:rPr lang="en-US"/>
              <a:t>This type of analysis is done by finance and accounting department. The objective of such analysis is to provide the information to the top management, while assisting in the decision-making process. </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39"/>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Types of Financial analysis Ctd</a:t>
            </a:r>
            <a:endParaRPr sz="3600"/>
          </a:p>
        </p:txBody>
      </p:sp>
      <p:sp>
        <p:nvSpPr>
          <p:cNvPr id="387" name="Google Shape;387;p39"/>
          <p:cNvSpPr txBox="1"/>
          <p:nvPr>
            <p:ph idx="1" type="body"/>
          </p:nvPr>
        </p:nvSpPr>
        <p:spPr>
          <a:xfrm>
            <a:off x="609600" y="663677"/>
            <a:ext cx="10972800" cy="6194323"/>
          </a:xfrm>
          <a:prstGeom prst="rect">
            <a:avLst/>
          </a:prstGeom>
          <a:noFill/>
          <a:ln>
            <a:noFill/>
          </a:ln>
        </p:spPr>
        <p:txBody>
          <a:bodyPr anchorCtr="0" anchor="t" bIns="45700" lIns="91425" spcFirstLastPara="1" rIns="91425" wrap="square" tIns="45700">
            <a:noAutofit/>
          </a:bodyPr>
          <a:lstStyle/>
          <a:p>
            <a:pPr indent="-139700" lvl="0" marL="342900" rtl="0" algn="l">
              <a:spcBef>
                <a:spcPts val="0"/>
              </a:spcBef>
              <a:spcAft>
                <a:spcPts val="0"/>
              </a:spcAft>
              <a:buClr>
                <a:schemeClr val="dk1"/>
              </a:buClr>
              <a:buSzPts val="3200"/>
              <a:buNone/>
            </a:pPr>
            <a:r>
              <a:t/>
            </a:r>
            <a:endParaRPr b="1"/>
          </a:p>
          <a:p>
            <a:pPr indent="0" lvl="0" marL="0" rtl="0" algn="l">
              <a:spcBef>
                <a:spcPts val="640"/>
              </a:spcBef>
              <a:spcAft>
                <a:spcPts val="0"/>
              </a:spcAft>
              <a:buClr>
                <a:schemeClr val="dk1"/>
              </a:buClr>
              <a:buSzPts val="3200"/>
              <a:buNone/>
            </a:pPr>
            <a:r>
              <a:rPr b="1" lang="en-US"/>
              <a:t>3. Horizontal Analysis</a:t>
            </a:r>
            <a:r>
              <a:rPr b="1" i="1" lang="en-US"/>
              <a:t>: </a:t>
            </a:r>
            <a:r>
              <a:rPr lang="en-US"/>
              <a:t>The comparative financial statements are an example of horizontal analysis, as it involves analysis of financial statements for a number of years. Horizontal analysis is also regarded as </a:t>
            </a:r>
            <a:r>
              <a:rPr b="1" lang="en-US"/>
              <a:t>Dynamic Analysis</a:t>
            </a:r>
            <a:r>
              <a:rPr lang="en-US"/>
              <a:t>. </a:t>
            </a:r>
            <a:endParaRPr/>
          </a:p>
          <a:p>
            <a:pPr indent="-139700" lvl="0" marL="34290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rPr b="1" lang="en-US"/>
              <a:t>4.Vertical Analysis: </a:t>
            </a:r>
            <a:r>
              <a:rPr lang="en-US"/>
              <a:t>it is performed when financial ratios are to be calculated for one year only. It is also called as </a:t>
            </a:r>
            <a:r>
              <a:rPr b="1" lang="en-US"/>
              <a:t>static analysis</a:t>
            </a:r>
            <a:r>
              <a:rPr lang="en-US"/>
              <a:t>.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40"/>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Types of Financial analysis  Ctd</a:t>
            </a:r>
            <a:endParaRPr sz="3600"/>
          </a:p>
        </p:txBody>
      </p:sp>
      <p:sp>
        <p:nvSpPr>
          <p:cNvPr id="393" name="Google Shape;393;p40"/>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rPr b="1" lang="en-US"/>
              <a:t>5. Short term Analysis</a:t>
            </a:r>
            <a:r>
              <a:rPr b="1" i="1" lang="en-US"/>
              <a:t>: </a:t>
            </a:r>
            <a:r>
              <a:rPr lang="en-US"/>
              <a:t>It is concerned with the working capital analysis. It involves the analysis of both current assets and current liabilities, so that the cash position (liquidity) may be determined. </a:t>
            </a:r>
            <a:endParaRPr/>
          </a:p>
          <a:p>
            <a:pPr indent="-139700" lvl="0" marL="34290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rPr b="1" lang="en-US"/>
              <a:t>6 Long term Analysis- </a:t>
            </a:r>
            <a:r>
              <a:rPr lang="en-US"/>
              <a:t>This can be done to examine continuity of the business</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41"/>
          <p:cNvSpPr txBox="1"/>
          <p:nvPr>
            <p:ph type="title"/>
          </p:nvPr>
        </p:nvSpPr>
        <p:spPr>
          <a:xfrm>
            <a:off x="0" y="0"/>
            <a:ext cx="12064181" cy="105156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Conclusion.</a:t>
            </a:r>
            <a:endParaRPr sz="3600"/>
          </a:p>
        </p:txBody>
      </p:sp>
      <p:sp>
        <p:nvSpPr>
          <p:cNvPr id="399" name="Google Shape;399;p41"/>
          <p:cNvSpPr txBox="1"/>
          <p:nvPr>
            <p:ph idx="1" type="body"/>
          </p:nvPr>
        </p:nvSpPr>
        <p:spPr>
          <a:xfrm>
            <a:off x="320040" y="899160"/>
            <a:ext cx="11262360" cy="5958840"/>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Font typeface="Arial"/>
              <a:buChar char="•"/>
            </a:pPr>
            <a:r>
              <a:rPr lang="en-US"/>
              <a:t>Data  is used to perform financial analysis. </a:t>
            </a:r>
            <a:endParaRPr/>
          </a:p>
          <a:p>
            <a:pPr indent="-139700" lvl="0" marL="342900" rtl="0" algn="just">
              <a:spcBef>
                <a:spcPts val="640"/>
              </a:spcBef>
              <a:spcAft>
                <a:spcPts val="0"/>
              </a:spcAft>
              <a:buClr>
                <a:schemeClr val="dk1"/>
              </a:buClr>
              <a:buSzPts val="3200"/>
              <a:buFont typeface="Arial"/>
              <a:buNone/>
            </a:pPr>
            <a:r>
              <a:t/>
            </a:r>
            <a:endParaRPr/>
          </a:p>
          <a:p>
            <a:pPr indent="-342900" lvl="0" marL="342900" rtl="0" algn="just">
              <a:spcBef>
                <a:spcPts val="640"/>
              </a:spcBef>
              <a:spcAft>
                <a:spcPts val="0"/>
              </a:spcAft>
              <a:buClr>
                <a:schemeClr val="dk1"/>
              </a:buClr>
              <a:buSzPts val="3200"/>
              <a:buFont typeface="Arial"/>
              <a:buChar char="•"/>
            </a:pPr>
            <a:r>
              <a:rPr lang="en-US"/>
              <a:t>Several techniques are applied in analysing financial statements.</a:t>
            </a:r>
            <a:endParaRPr/>
          </a:p>
          <a:p>
            <a:pPr indent="-139700" lvl="0" marL="342900" rtl="0" algn="just">
              <a:spcBef>
                <a:spcPts val="640"/>
              </a:spcBef>
              <a:spcAft>
                <a:spcPts val="0"/>
              </a:spcAft>
              <a:buClr>
                <a:schemeClr val="dk1"/>
              </a:buClr>
              <a:buSzPts val="3200"/>
              <a:buFont typeface="Arial"/>
              <a:buNone/>
            </a:pPr>
            <a:r>
              <a:t/>
            </a:r>
            <a:endParaRPr/>
          </a:p>
          <a:p>
            <a:pPr indent="-342900" lvl="0" marL="342900" rtl="0" algn="just">
              <a:spcBef>
                <a:spcPts val="640"/>
              </a:spcBef>
              <a:spcAft>
                <a:spcPts val="0"/>
              </a:spcAft>
              <a:buClr>
                <a:schemeClr val="dk1"/>
              </a:buClr>
              <a:buSzPts val="3200"/>
              <a:buFont typeface="Arial"/>
              <a:buChar char="•"/>
            </a:pPr>
            <a:r>
              <a:rPr lang="en-US"/>
              <a:t>  These include, Comparative Financial Statements, statement of changes in working capital, common size balance sheets and income statements, trend analysis and ratio analysis.</a:t>
            </a:r>
            <a:endParaRPr/>
          </a:p>
          <a:p>
            <a:pPr indent="-139700" lvl="0" marL="342900" rtl="0" algn="just">
              <a:spcBef>
                <a:spcPts val="640"/>
              </a:spcBef>
              <a:spcAft>
                <a:spcPts val="0"/>
              </a:spcAft>
              <a:buClr>
                <a:schemeClr val="dk1"/>
              </a:buClr>
              <a:buSzPts val="3200"/>
              <a:buFont typeface="Arial"/>
              <a:buNone/>
            </a:pPr>
            <a:r>
              <a:t/>
            </a:r>
            <a:endParaRPr/>
          </a:p>
          <a:p>
            <a:pPr indent="0" lvl="0" marL="0" rtl="0" algn="just">
              <a:spcBef>
                <a:spcPts val="640"/>
              </a:spcBef>
              <a:spcAft>
                <a:spcPts val="0"/>
              </a:spcAft>
              <a:buClr>
                <a:schemeClr val="dk1"/>
              </a:buClr>
              <a:buSzPts val="3200"/>
              <a:buNone/>
            </a:pPr>
            <a:r>
              <a:rPr b="1" lang="en-US"/>
              <a:t> We shall  look at these in details in the course of time in his course</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42"/>
          <p:cNvSpPr txBox="1"/>
          <p:nvPr>
            <p:ph type="title"/>
          </p:nvPr>
        </p:nvSpPr>
        <p:spPr>
          <a:xfrm>
            <a:off x="106681" y="0"/>
            <a:ext cx="11957500" cy="97536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References</a:t>
            </a:r>
            <a:endParaRPr sz="3600"/>
          </a:p>
        </p:txBody>
      </p:sp>
      <p:sp>
        <p:nvSpPr>
          <p:cNvPr id="405" name="Google Shape;405;p42"/>
          <p:cNvSpPr txBox="1"/>
          <p:nvPr>
            <p:ph idx="1" type="body"/>
          </p:nvPr>
        </p:nvSpPr>
        <p:spPr>
          <a:xfrm>
            <a:off x="259081" y="1234440"/>
            <a:ext cx="11323320" cy="562356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3200"/>
              <a:buChar char="•"/>
            </a:pPr>
            <a:r>
              <a:rPr lang="en-US"/>
              <a:t>Financial Analysis Tools and Technique: A Guide for Manager, Erich Helfert,McGraw Hill (2001)</a:t>
            </a:r>
            <a:endParaRPr/>
          </a:p>
          <a:p>
            <a:pPr indent="-139700" lvl="0" marL="342900" rtl="0" algn="l">
              <a:spcBef>
                <a:spcPts val="640"/>
              </a:spcBef>
              <a:spcAft>
                <a:spcPts val="0"/>
              </a:spcAft>
              <a:buClr>
                <a:schemeClr val="dk1"/>
              </a:buClr>
              <a:buSzPts val="3200"/>
              <a:buNone/>
            </a:pPr>
            <a:r>
              <a:t/>
            </a:r>
            <a:endParaRPr/>
          </a:p>
          <a:p>
            <a:pPr indent="-342900" lvl="0" marL="342900" rtl="0" algn="l">
              <a:spcBef>
                <a:spcPts val="640"/>
              </a:spcBef>
              <a:spcAft>
                <a:spcPts val="0"/>
              </a:spcAft>
              <a:buClr>
                <a:schemeClr val="dk1"/>
              </a:buClr>
              <a:buSzPts val="3200"/>
              <a:buChar char="•"/>
            </a:pPr>
            <a:r>
              <a:rPr lang="en-US"/>
              <a:t>The Essentials of Financial Analysis, Samuel Weaver, McGraw Hill (2012)</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b="1"/>
          </a:p>
          <a:p>
            <a:pPr indent="0" lvl="0" marL="0" rtl="0" algn="l">
              <a:spcBef>
                <a:spcPts val="640"/>
              </a:spcBef>
              <a:spcAft>
                <a:spcPts val="0"/>
              </a:spcAft>
              <a:buClr>
                <a:schemeClr val="dk1"/>
              </a:buClr>
              <a:buSzPts val="3200"/>
              <a:buNone/>
            </a:pPr>
            <a:r>
              <a:t/>
            </a:r>
            <a:endParaRPr b="1"/>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43"/>
          <p:cNvSpPr txBox="1"/>
          <p:nvPr>
            <p:ph type="title"/>
          </p:nvPr>
        </p:nvSpPr>
        <p:spPr>
          <a:xfrm>
            <a:off x="0" y="1"/>
            <a:ext cx="12064180" cy="66367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i="1" lang="en-US" sz="4000"/>
              <a:t>THE END</a:t>
            </a:r>
            <a:endParaRPr i="1" sz="4000"/>
          </a:p>
        </p:txBody>
      </p:sp>
      <p:sp>
        <p:nvSpPr>
          <p:cNvPr id="411" name="Google Shape;411;p43"/>
          <p:cNvSpPr txBox="1"/>
          <p:nvPr>
            <p:ph idx="1" type="body"/>
          </p:nvPr>
        </p:nvSpPr>
        <p:spPr>
          <a:xfrm>
            <a:off x="250722" y="663677"/>
            <a:ext cx="11302181" cy="6489291"/>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lang="en-US"/>
              <a:t> </a:t>
            </a:r>
            <a:endParaRPr/>
          </a:p>
          <a:p>
            <a:pPr indent="-342900" lvl="0" marL="342900" rtl="0" algn="l">
              <a:spcBef>
                <a:spcPts val="640"/>
              </a:spcBef>
              <a:spcAft>
                <a:spcPts val="0"/>
              </a:spcAft>
              <a:buClr>
                <a:schemeClr val="dk1"/>
              </a:buClr>
              <a:buSzPts val="3200"/>
              <a:buFont typeface="Arial"/>
              <a:buChar char="•"/>
            </a:pPr>
            <a:r>
              <a:rPr lang="en-US"/>
              <a:t>We have come to the end of Lecture one for week one </a:t>
            </a:r>
            <a:endParaRPr/>
          </a:p>
          <a:p>
            <a:pPr indent="-342900" lvl="0" marL="342900" rtl="0" algn="l">
              <a:spcBef>
                <a:spcPts val="640"/>
              </a:spcBef>
              <a:spcAft>
                <a:spcPts val="0"/>
              </a:spcAft>
              <a:buClr>
                <a:schemeClr val="dk1"/>
              </a:buClr>
              <a:buSzPts val="3200"/>
              <a:buFont typeface="Arial"/>
              <a:buChar char="•"/>
            </a:pPr>
            <a:r>
              <a:rPr lang="en-US"/>
              <a:t>It was  nice having you in this class</a:t>
            </a:r>
            <a:endParaRPr/>
          </a:p>
          <a:p>
            <a:pPr indent="-342900" lvl="0" marL="342900" rtl="0" algn="l">
              <a:spcBef>
                <a:spcPts val="640"/>
              </a:spcBef>
              <a:spcAft>
                <a:spcPts val="0"/>
              </a:spcAft>
              <a:buClr>
                <a:schemeClr val="dk1"/>
              </a:buClr>
              <a:buSzPts val="3200"/>
              <a:buFont typeface="Arial"/>
              <a:buChar char="•"/>
            </a:pPr>
            <a:r>
              <a:rPr lang="en-US"/>
              <a:t>See you in the next class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Custom Design">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heme1">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2022-03-11T15:32:41Z</dcterms:created>
  <dc:creator>Dr. John N. Kamau</dc:creator>
</cp:coreProperties>
</file>