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88" r:id="rId2"/>
  </p:sldMasterIdLst>
  <p:notesMasterIdLst>
    <p:notesMasterId r:id="rId39"/>
  </p:notesMasterIdLst>
  <p:sldIdLst>
    <p:sldId id="256" r:id="rId3"/>
    <p:sldId id="309" r:id="rId4"/>
    <p:sldId id="292" r:id="rId5"/>
    <p:sldId id="342" r:id="rId6"/>
    <p:sldId id="297" r:id="rId7"/>
    <p:sldId id="311" r:id="rId8"/>
    <p:sldId id="293" r:id="rId9"/>
    <p:sldId id="364" r:id="rId10"/>
    <p:sldId id="343" r:id="rId11"/>
    <p:sldId id="312" r:id="rId12"/>
    <p:sldId id="294" r:id="rId13"/>
    <p:sldId id="344" r:id="rId14"/>
    <p:sldId id="313" r:id="rId15"/>
    <p:sldId id="296" r:id="rId16"/>
    <p:sldId id="345" r:id="rId17"/>
    <p:sldId id="346" r:id="rId18"/>
    <p:sldId id="347" r:id="rId19"/>
    <p:sldId id="348" r:id="rId20"/>
    <p:sldId id="349" r:id="rId21"/>
    <p:sldId id="327" r:id="rId22"/>
    <p:sldId id="314" r:id="rId23"/>
    <p:sldId id="295" r:id="rId24"/>
    <p:sldId id="300" r:id="rId25"/>
    <p:sldId id="298" r:id="rId26"/>
    <p:sldId id="315" r:id="rId27"/>
    <p:sldId id="350" r:id="rId28"/>
    <p:sldId id="299" r:id="rId29"/>
    <p:sldId id="352" r:id="rId30"/>
    <p:sldId id="353" r:id="rId31"/>
    <p:sldId id="354" r:id="rId32"/>
    <p:sldId id="355" r:id="rId33"/>
    <p:sldId id="356" r:id="rId34"/>
    <p:sldId id="357" r:id="rId35"/>
    <p:sldId id="365" r:id="rId36"/>
    <p:sldId id="339" r:id="rId37"/>
    <p:sldId id="317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32" autoAdjust="0"/>
    <p:restoredTop sz="94660"/>
  </p:normalViewPr>
  <p:slideViewPr>
    <p:cSldViewPr snapToGrid="0">
      <p:cViewPr varScale="1">
        <p:scale>
          <a:sx n="50" d="100"/>
          <a:sy n="50" d="100"/>
        </p:scale>
        <p:origin x="82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1CE14-7628-4AFE-9F52-566F0E0BC23E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03FAF0-92FB-404B-9F40-0F18ACC91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51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175"/>
            <a:ext cx="8686800" cy="159067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pic>
        <p:nvPicPr>
          <p:cNvPr id="5" name="Picture 10" descr="halfton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3700"/>
            <a:ext cx="86868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ma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134" y="2730500"/>
            <a:ext cx="302683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9156700" y="6402388"/>
            <a:ext cx="2980267" cy="400050"/>
          </a:xfrm>
          <a:prstGeom prst="rect">
            <a:avLst/>
          </a:prstGeom>
          <a:solidFill>
            <a:srgbClr val="132C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9156700" y="6430964"/>
            <a:ext cx="2980267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900" b="1" spc="225" dirty="0">
                <a:solidFill>
                  <a:schemeClr val="bg1">
                    <a:lumMod val="85000"/>
                  </a:schemeClr>
                </a:solidFill>
                <a:latin typeface="+mn-lt"/>
                <a:cs typeface="Arial" panose="020B0604020202020204" pitchFamily="34" charset="0"/>
              </a:rPr>
              <a:t>www.nettconsultants.com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184" y="6397625"/>
            <a:ext cx="5094816" cy="30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350" i="1" dirty="0">
                <a:solidFill>
                  <a:srgbClr val="2F55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Transformation Through Ethical Consulting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-3175"/>
            <a:ext cx="35052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18"/>
            <a:ext cx="8686800" cy="1582185"/>
          </a:xfrm>
          <a:noFill/>
        </p:spPr>
        <p:txBody>
          <a:bodyPr/>
          <a:lstStyle>
            <a:lvl1pPr algn="ctr">
              <a:defRPr sz="4500" b="1" cap="small" spc="225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" y="3524597"/>
            <a:ext cx="8686799" cy="1620982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3300" b="0" i="1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092981"/>
      </p:ext>
    </p:extLst>
  </p:cSld>
  <p:clrMapOvr>
    <a:masterClrMapping/>
  </p:clrMapOvr>
  <p:transition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844"/>
            <a:ext cx="8752789" cy="1000668"/>
          </a:xfrm>
        </p:spPr>
        <p:txBody>
          <a:bodyPr>
            <a:noAutofit/>
          </a:bodyPr>
          <a:lstStyle>
            <a:lvl1pPr>
              <a:defRPr sz="3000" cap="small" spc="225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28600" y="1770612"/>
            <a:ext cx="8981389" cy="4688379"/>
          </a:xfrm>
        </p:spPr>
        <p:txBody>
          <a:bodyPr>
            <a:normAutofit/>
          </a:bodyPr>
          <a:lstStyle>
            <a:lvl1pPr marL="255985" indent="-255985">
              <a:defRPr sz="3300"/>
            </a:lvl1pPr>
            <a:lvl2pPr marL="514350" indent="-171450">
              <a:buFont typeface="Lucida Sans" panose="020B0602030504020204" pitchFamily="34" charset="0"/>
              <a:buChar char="–"/>
              <a:defRPr sz="3000">
                <a:solidFill>
                  <a:schemeClr val="accent2"/>
                </a:solidFill>
              </a:defRPr>
            </a:lvl2pPr>
            <a:lvl3pPr marL="857250" indent="-171450">
              <a:buFont typeface="Courier New" panose="02070309020205020404" pitchFamily="49" charset="0"/>
              <a:buChar char="o"/>
              <a:defRPr sz="27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33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81201"/>
      </p:ext>
    </p:extLst>
  </p:cSld>
  <p:clrMapOvr>
    <a:masterClrMapping/>
  </p:clrMapOvr>
  <p:transition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830226"/>
      </p:ext>
    </p:extLst>
  </p:cSld>
  <p:clrMapOvr>
    <a:masterClrMapping/>
  </p:clrMapOvr>
  <p:transition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1" y="68263"/>
            <a:ext cx="28575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272158"/>
      </p:ext>
    </p:extLst>
  </p:cSld>
  <p:clrMapOvr>
    <a:masterClrMapping/>
  </p:clrMapOvr>
  <p:transition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33439"/>
      </p:ext>
    </p:extLst>
  </p:cSld>
  <p:clrMapOvr>
    <a:masterClrMapping/>
  </p:clrMapOvr>
  <p:transition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58656"/>
      </p:ext>
    </p:extLst>
  </p:cSld>
  <p:clrMapOvr>
    <a:masterClrMapping/>
  </p:clrMapOvr>
  <p:transition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472187"/>
      </p:ext>
    </p:extLst>
  </p:cSld>
  <p:clrMapOvr>
    <a:masterClrMapping/>
  </p:clrMapOvr>
  <p:transition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721576"/>
      </p:ext>
    </p:extLst>
  </p:cSld>
  <p:clrMapOvr>
    <a:masterClrMapping/>
  </p:clrMapOvr>
  <p:transition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4015331305"/>
      </p:ext>
    </p:extLst>
  </p:cSld>
  <p:clrMapOvr>
    <a:masterClrMapping/>
  </p:clrMapOvr>
  <p:transition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7ADA1-D6C1-40C0-81CD-8C94C1794AD6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751E1-1352-42A3-9172-593316E468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1614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743E3-570A-4A81-B050-550B44FF855C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B0791-207A-41C8-852C-8579531591D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2366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418E7-50DE-450B-8C75-134A5D39FEB3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D7299-11C9-4F04-94FB-B0F742A146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749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>
                <a:latin typeface="+mj-lt"/>
              </a:defRPr>
            </a:lvl1pPr>
            <a:lvl2pPr>
              <a:defRPr sz="2800">
                <a:latin typeface="+mj-lt"/>
              </a:defRPr>
            </a:lvl2pPr>
            <a:lvl3pPr>
              <a:defRPr sz="2800">
                <a:latin typeface="+mj-lt"/>
              </a:defRPr>
            </a:lvl3pPr>
            <a:lvl4pPr>
              <a:defRPr sz="2800">
                <a:latin typeface="+mj-lt"/>
              </a:defRPr>
            </a:lvl4pPr>
            <a:lvl5pPr>
              <a:defRPr sz="2800">
                <a:latin typeface="+mj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7868A-CDC4-444C-9595-A3B1C1D1A60A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Dr John Kamau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E69DA-0440-4D04-B5D7-CFA7E329E6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4337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EEB59-9E9E-4E5D-9D5A-59BEB237163F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F1177-32F8-4E5B-8F6E-C78E7762C4F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7048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AC67C-D749-4751-BBC3-E5ECB2D77C2C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218F4-948A-4E38-81A1-52FF53877C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05937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98906-F489-4CD2-99EF-5D93689AB451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D973E-7CD2-4A96-89EF-F52A1BAE8D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8137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13DDC-5FD3-4261-92CC-D05065E148B2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F018C-0F26-481C-9196-65C3F8699D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2387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14C83-0D14-4EBE-86D6-3531478C2C7E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C34F3-9E00-4AE4-A860-14F60958D4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9211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2EA83-3376-44AE-B94A-1E25818175A1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859DA-6FA8-4DD4-BA08-253BDFC634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84071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360DD-2B7D-4C25-95A0-81B61A4BDDE1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16DF2-78DB-48C1-8F11-9E1F2ED2B1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117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22768" y="100013"/>
            <a:ext cx="9057217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2767" y="1825625"/>
            <a:ext cx="9374717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8832852" y="6164264"/>
            <a:ext cx="320463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>
                <a:solidFill>
                  <a:srgbClr val="2F5597"/>
                </a:solidFill>
              </a:rPr>
              <a:t>www.nettconsultants.com</a:t>
            </a:r>
          </a:p>
        </p:txBody>
      </p:sp>
      <p:sp>
        <p:nvSpPr>
          <p:cNvPr id="2053" name="TextBox 9"/>
          <p:cNvSpPr txBox="1">
            <a:spLocks noChangeArrowheads="1"/>
          </p:cNvSpPr>
          <p:nvPr/>
        </p:nvSpPr>
        <p:spPr bwMode="auto">
          <a:xfrm>
            <a:off x="6921500" y="6481763"/>
            <a:ext cx="515831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 i="1">
                <a:solidFill>
                  <a:srgbClr val="2F5597"/>
                </a:solidFill>
              </a:rPr>
              <a:t>Transformation Through Ethical Consulting</a:t>
            </a:r>
          </a:p>
        </p:txBody>
      </p:sp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534" y="120650"/>
            <a:ext cx="3308351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139701" y="847725"/>
            <a:ext cx="9131300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701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rgbClr val="203864"/>
          </a:solidFill>
          <a:latin typeface="Narkisim" panose="020E0502050101010101" pitchFamily="34" charset="-79"/>
          <a:ea typeface="+mj-ea"/>
          <a:cs typeface="Narkisim" panose="020E0502050101010101" pitchFamily="34" charset="-79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9pPr>
    </p:titleStyle>
    <p:bodyStyle>
      <a:lvl1pPr marL="428625" indent="-428625" algn="l" defTabSz="685800" rtl="0" eaLnBrk="1" fontAlgn="base" hangingPunct="1">
        <a:spcBef>
          <a:spcPts val="750"/>
        </a:spcBef>
        <a:spcAft>
          <a:spcPts val="450"/>
        </a:spcAft>
        <a:buFont typeface="Arial" charset="0"/>
        <a:buChar char="•"/>
        <a:defRPr sz="2700"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1pPr>
      <a:lvl2pPr marL="514350" indent="-171450" algn="l" defTabSz="685800" rtl="0" eaLnBrk="1" fontAlgn="base" hangingPunct="1">
        <a:spcBef>
          <a:spcPts val="375"/>
        </a:spcBef>
        <a:spcAft>
          <a:spcPts val="450"/>
        </a:spcAft>
        <a:buFont typeface="Lucida Sans" pitchFamily="34" charset="0"/>
        <a:buChar char="–"/>
        <a:defRPr sz="2400" i="1" kern="1200">
          <a:solidFill>
            <a:srgbClr val="C00000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Lucida Sans" pitchFamily="34" charset="0"/>
        <a:buChar char="–"/>
        <a:defRPr sz="2100" kern="1200">
          <a:solidFill>
            <a:srgbClr val="2F5597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107F3A-5579-447A-96D6-F85B234E830B}" type="datetimeFigureOut">
              <a:rPr lang="en-US"/>
              <a:pPr>
                <a:defRPr/>
              </a:pPr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B22E2F5-D5DB-4132-855D-89E3038358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6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EDB21-84B1-4581-8736-46B09420DB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047136"/>
            <a:ext cx="10363200" cy="3364478"/>
          </a:xfrm>
        </p:spPr>
        <p:txBody>
          <a:bodyPr/>
          <a:lstStyle/>
          <a:p>
            <a:r>
              <a:rPr lang="en-GB" b="1" dirty="0" smtClean="0"/>
              <a:t>Course</a:t>
            </a:r>
            <a:r>
              <a:rPr lang="en-GB" b="1" dirty="0"/>
              <a:t>: </a:t>
            </a:r>
            <a:r>
              <a:rPr lang="en-GB" b="1" dirty="0" smtClean="0"/>
              <a:t>Financial Analysis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Week Two: </a:t>
            </a:r>
            <a:r>
              <a:rPr lang="en-US" sz="4000" dirty="0" smtClean="0"/>
              <a:t>Lecture 2- Corporate Disclosure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0DFFB-67B2-4EED-B0EB-83FD67D7C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026310"/>
            <a:ext cx="8534400" cy="1612490"/>
          </a:xfrm>
        </p:spPr>
        <p:txBody>
          <a:bodyPr>
            <a:normAutofit/>
          </a:bodyPr>
          <a:lstStyle/>
          <a:p>
            <a:endParaRPr lang="en-US" b="1" i="0" dirty="0">
              <a:solidFill>
                <a:schemeClr val="tx1"/>
              </a:solidFill>
            </a:endParaRPr>
          </a:p>
          <a:p>
            <a:r>
              <a:rPr lang="en-US" b="1" dirty="0" smtClean="0"/>
              <a:t>Course Instructor: Dr. Charity </a:t>
            </a:r>
            <a:r>
              <a:rPr lang="en-US" b="1" dirty="0" err="1" smtClean="0"/>
              <a:t>Njoka</a:t>
            </a:r>
            <a:r>
              <a:rPr lang="en-US" b="1" dirty="0" smtClean="0"/>
              <a:t> (PhD)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6130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08"/>
    </mc:Choice>
    <mc:Fallback xmlns="">
      <p:transition spd="slow" advTm="1310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870155"/>
          </a:xfrm>
        </p:spPr>
        <p:txBody>
          <a:bodyPr/>
          <a:lstStyle/>
          <a:p>
            <a:r>
              <a:rPr lang="en-GB" sz="3600" b="1" dirty="0" smtClean="0"/>
              <a:t>Introduction &amp; Welcoming Note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70155"/>
            <a:ext cx="10972800" cy="5256009"/>
          </a:xfrm>
        </p:spPr>
        <p:txBody>
          <a:bodyPr/>
          <a:lstStyle/>
          <a:p>
            <a:pPr>
              <a:spcBef>
                <a:spcPts val="0"/>
              </a:spcBef>
            </a:pPr>
            <a:endParaRPr lang="en-GB" dirty="0" smtClean="0"/>
          </a:p>
          <a:p>
            <a:pPr algn="just">
              <a:lnSpc>
                <a:spcPct val="150000"/>
              </a:lnSpc>
            </a:pPr>
            <a:r>
              <a:rPr lang="en-GB" dirty="0" smtClean="0"/>
              <a:t>Hello and welcome to Financial Analysis course </a:t>
            </a:r>
          </a:p>
          <a:p>
            <a:pPr algn="just">
              <a:lnSpc>
                <a:spcPct val="150000"/>
              </a:lnSpc>
            </a:pPr>
            <a:r>
              <a:rPr lang="en-GB" dirty="0" smtClean="0"/>
              <a:t>Today’s lesson </a:t>
            </a:r>
            <a:r>
              <a:rPr lang="en-GB" dirty="0"/>
              <a:t> </a:t>
            </a:r>
            <a:r>
              <a:rPr lang="en-GB" smtClean="0"/>
              <a:t>is purely  </a:t>
            </a:r>
            <a:r>
              <a:rPr lang="en-GB" dirty="0" smtClean="0"/>
              <a:t>theoretical  in nature </a:t>
            </a:r>
          </a:p>
          <a:p>
            <a:pPr algn="just">
              <a:lnSpc>
                <a:spcPct val="150000"/>
              </a:lnSpc>
            </a:pPr>
            <a:r>
              <a:rPr lang="en-GB" dirty="0" smtClean="0"/>
              <a:t>The lesson introduces us to sources of information to various stakeholders and the types of disclosures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769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582400" cy="840658"/>
          </a:xfrm>
        </p:spPr>
        <p:txBody>
          <a:bodyPr/>
          <a:lstStyle/>
          <a:p>
            <a:r>
              <a:rPr lang="en-US" sz="3600" b="1" dirty="0" smtClean="0"/>
              <a:t>Intended Learning Outcomes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 smtClean="0"/>
              <a:t>By the end of this lesson , you should be able to,</a:t>
            </a:r>
          </a:p>
          <a:p>
            <a:pPr marL="0" indent="0" algn="just">
              <a:buNone/>
            </a:pPr>
            <a:endParaRPr lang="en-GB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 </a:t>
            </a:r>
            <a:r>
              <a:rPr lang="en-US" dirty="0" smtClean="0"/>
              <a:t> </a:t>
            </a:r>
            <a:r>
              <a:rPr lang="en-US" dirty="0"/>
              <a:t>Analyze source of financial information for financial analysis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  Analyze the components of corporate disclosure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  Evaluate the role of corporate disclosure in market efficiency </a:t>
            </a:r>
          </a:p>
        </p:txBody>
      </p:sp>
    </p:spTree>
    <p:extLst>
      <p:ext uri="{BB962C8B-B14F-4D97-AF65-F5344CB8AC3E}">
        <p14:creationId xmlns:p14="http://schemas.microsoft.com/office/powerpoint/2010/main" val="5301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582400" cy="840658"/>
          </a:xfrm>
        </p:spPr>
        <p:txBody>
          <a:bodyPr/>
          <a:lstStyle/>
          <a:p>
            <a:pPr lvl="0"/>
            <a:r>
              <a:rPr lang="en-US" b="1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/>
              <a:t>C</a:t>
            </a:r>
            <a:r>
              <a:rPr lang="en-GB" dirty="0" smtClean="0"/>
              <a:t>orporate frauds; debt </a:t>
            </a:r>
            <a:r>
              <a:rPr lang="en-GB" dirty="0"/>
              <a:t>concealment, false announcements of good </a:t>
            </a:r>
            <a:r>
              <a:rPr lang="en-GB" dirty="0" smtClean="0"/>
              <a:t>results, manipulation </a:t>
            </a:r>
            <a:r>
              <a:rPr lang="en-GB" dirty="0"/>
              <a:t>of all kinds of </a:t>
            </a:r>
            <a:r>
              <a:rPr lang="en-GB" dirty="0" smtClean="0"/>
              <a:t>information often </a:t>
            </a:r>
            <a:r>
              <a:rPr lang="en-GB" dirty="0"/>
              <a:t>coincides with the closure of the firm. </a:t>
            </a:r>
            <a:endParaRPr lang="en-GB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 smtClean="0"/>
              <a:t> </a:t>
            </a:r>
            <a:r>
              <a:rPr lang="en-GB" dirty="0"/>
              <a:t>Lack of </a:t>
            </a:r>
            <a:r>
              <a:rPr lang="en-GB" dirty="0" smtClean="0"/>
              <a:t>proper disclosure </a:t>
            </a:r>
            <a:r>
              <a:rPr lang="en-GB" dirty="0"/>
              <a:t>is considered as lying at the heart of the firms </a:t>
            </a:r>
            <a:r>
              <a:rPr lang="en-GB" dirty="0" smtClean="0"/>
              <a:t>crisis and affects </a:t>
            </a:r>
            <a:r>
              <a:rPr lang="en-GB" dirty="0"/>
              <a:t>many stakeholders; investors, lenders, customers etc. </a:t>
            </a:r>
            <a:endParaRPr lang="en-GB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GB" dirty="0"/>
              <a:t>Corporate disclosures, whether voluntary or </a:t>
            </a:r>
            <a:r>
              <a:rPr lang="en-GB" dirty="0" smtClean="0"/>
              <a:t>mandatory,  </a:t>
            </a:r>
            <a:r>
              <a:rPr lang="en-GB" dirty="0"/>
              <a:t>have the virtue of reducing information </a:t>
            </a:r>
            <a:r>
              <a:rPr lang="en-GB" dirty="0" smtClean="0"/>
              <a:t>asymmetries</a:t>
            </a:r>
          </a:p>
        </p:txBody>
      </p:sp>
    </p:spTree>
    <p:extLst>
      <p:ext uri="{BB962C8B-B14F-4D97-AF65-F5344CB8AC3E}">
        <p14:creationId xmlns:p14="http://schemas.microsoft.com/office/powerpoint/2010/main" val="5440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1920"/>
            <a:ext cx="11231880" cy="901618"/>
          </a:xfrm>
          <a:noFill/>
        </p:spPr>
        <p:txBody>
          <a:bodyPr/>
          <a:lstStyle/>
          <a:p>
            <a:pPr algn="l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dirty="0" smtClean="0"/>
              <a:t>Source </a:t>
            </a:r>
            <a:r>
              <a:rPr lang="en-US" sz="3600" b="1" dirty="0"/>
              <a:t>of Information for Financial Analysis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 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6418"/>
            <a:ext cx="12192000" cy="6017341"/>
          </a:xfrm>
          <a:noFill/>
        </p:spPr>
        <p:txBody>
          <a:bodyPr/>
          <a:lstStyle/>
          <a:p>
            <a:pPr lvl="0">
              <a:lnSpc>
                <a:spcPct val="150000"/>
              </a:lnSpc>
            </a:pPr>
            <a:r>
              <a:rPr lang="en-US" dirty="0"/>
              <a:t>Annual reports and audited financial statements</a:t>
            </a:r>
          </a:p>
          <a:p>
            <a:pPr lvl="0">
              <a:lnSpc>
                <a:spcPct val="150000"/>
              </a:lnSpc>
            </a:pPr>
            <a:r>
              <a:rPr lang="en-US" dirty="0"/>
              <a:t>Management accounts </a:t>
            </a:r>
          </a:p>
          <a:p>
            <a:pPr lvl="0">
              <a:lnSpc>
                <a:spcPct val="150000"/>
              </a:lnSpc>
            </a:pPr>
            <a:r>
              <a:rPr lang="en-US" dirty="0"/>
              <a:t>Government statistics </a:t>
            </a:r>
          </a:p>
          <a:p>
            <a:pPr lvl="0">
              <a:lnSpc>
                <a:spcPct val="150000"/>
              </a:lnSpc>
            </a:pPr>
            <a:r>
              <a:rPr lang="en-US" dirty="0"/>
              <a:t>Economic surveys </a:t>
            </a:r>
          </a:p>
          <a:p>
            <a:pPr lvl="0">
              <a:lnSpc>
                <a:spcPct val="150000"/>
              </a:lnSpc>
            </a:pPr>
            <a:r>
              <a:rPr lang="en-US" dirty="0"/>
              <a:t>Stock/Securities market (Capital Market Authority) resource centers </a:t>
            </a:r>
          </a:p>
        </p:txBody>
      </p:sp>
    </p:spTree>
    <p:extLst>
      <p:ext uri="{BB962C8B-B14F-4D97-AF65-F5344CB8AC3E}">
        <p14:creationId xmlns:p14="http://schemas.microsoft.com/office/powerpoint/2010/main" val="213939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689080" cy="1023538"/>
          </a:xfrm>
          <a:noFill/>
        </p:spPr>
        <p:txBody>
          <a:bodyPr/>
          <a:lstStyle/>
          <a:p>
            <a:r>
              <a:rPr lang="en-US" b="1" dirty="0"/>
              <a:t>Annual Reports and Audited Financial Statements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r>
              <a:rPr lang="en-GB" dirty="0"/>
              <a:t>An annual report is a complete report on a company's activities throughout the preceding year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r>
              <a:rPr lang="en-GB" dirty="0" smtClean="0"/>
              <a:t>Annual </a:t>
            </a:r>
            <a:r>
              <a:rPr lang="en-GB" dirty="0"/>
              <a:t>reports </a:t>
            </a:r>
            <a:r>
              <a:rPr lang="en-GB" dirty="0" smtClean="0"/>
              <a:t>give </a:t>
            </a:r>
            <a:r>
              <a:rPr lang="en-GB" dirty="0"/>
              <a:t>shareholders and other interested people information about the company's activities and financial performance.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Most </a:t>
            </a:r>
            <a:r>
              <a:rPr lang="en-GB" dirty="0"/>
              <a:t>jurisdictions require companies to prepare and disclose annual reports, </a:t>
            </a:r>
            <a:r>
              <a:rPr lang="en-GB" dirty="0" smtClean="0"/>
              <a:t>and file annual </a:t>
            </a:r>
            <a:r>
              <a:rPr lang="en-GB" dirty="0"/>
              <a:t>report </a:t>
            </a:r>
            <a:r>
              <a:rPr lang="en-GB" dirty="0" smtClean="0"/>
              <a:t>at </a:t>
            </a:r>
            <a:r>
              <a:rPr lang="en-GB" dirty="0"/>
              <a:t>the company's registry.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37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82880"/>
            <a:ext cx="11346426" cy="853439"/>
          </a:xfrm>
        </p:spPr>
        <p:txBody>
          <a:bodyPr/>
          <a:lstStyle/>
          <a:p>
            <a:r>
              <a:rPr lang="en-GB" sz="3600" b="1" dirty="0"/>
              <a:t>Contents of the Annual Report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endParaRPr lang="en-US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GB" dirty="0" smtClean="0"/>
              <a:t>General </a:t>
            </a:r>
            <a:r>
              <a:rPr lang="en-GB" dirty="0"/>
              <a:t>corporate information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Operating and financial review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Director's Report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Corporate governance information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Chairpersons statement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Auditor's report </a:t>
            </a:r>
            <a:endParaRPr lang="en-US" dirty="0"/>
          </a:p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836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82880"/>
            <a:ext cx="11346426" cy="853439"/>
          </a:xfrm>
        </p:spPr>
        <p:txBody>
          <a:bodyPr/>
          <a:lstStyle/>
          <a:p>
            <a:r>
              <a:rPr lang="en-GB" sz="3600" b="1" dirty="0"/>
              <a:t>Contents of the Annual </a:t>
            </a:r>
            <a:r>
              <a:rPr lang="en-GB" sz="3600" b="1" dirty="0" smtClean="0"/>
              <a:t>Report </a:t>
            </a:r>
            <a:r>
              <a:rPr lang="en-GB" sz="3600" b="1" dirty="0" err="1" smtClean="0"/>
              <a:t>Ctd</a:t>
            </a:r>
            <a:r>
              <a:rPr lang="en-GB" sz="3600" b="1" dirty="0" smtClean="0"/>
              <a:t> 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endParaRPr lang="en-US" dirty="0" smtClean="0"/>
          </a:p>
          <a:p>
            <a:pPr marL="92075" lvl="0" indent="0">
              <a:buNone/>
            </a:pPr>
            <a:r>
              <a:rPr lang="en-GB" dirty="0" smtClean="0"/>
              <a:t>7. Audited </a:t>
            </a:r>
            <a:r>
              <a:rPr lang="en-GB" dirty="0"/>
              <a:t>Financial statements, comprising of </a:t>
            </a:r>
            <a:endParaRPr lang="en-US" dirty="0"/>
          </a:p>
          <a:p>
            <a:pPr marL="92075" lvl="0" indent="0">
              <a:buNone/>
            </a:pPr>
            <a:r>
              <a:rPr lang="en-GB" dirty="0" smtClean="0"/>
              <a:t> a. Statement </a:t>
            </a:r>
            <a:r>
              <a:rPr lang="en-GB" dirty="0"/>
              <a:t>of Financial Position -</a:t>
            </a:r>
            <a:endParaRPr lang="en-US" dirty="0"/>
          </a:p>
          <a:p>
            <a:pPr marL="92075" lvl="0" indent="0">
              <a:buNone/>
            </a:pPr>
            <a:r>
              <a:rPr lang="en-GB" dirty="0" smtClean="0"/>
              <a:t>b. Income </a:t>
            </a:r>
            <a:r>
              <a:rPr lang="en-GB" dirty="0"/>
              <a:t>statement.</a:t>
            </a:r>
            <a:endParaRPr lang="en-US" dirty="0"/>
          </a:p>
          <a:p>
            <a:pPr marL="92075" lvl="0" indent="0">
              <a:buNone/>
            </a:pPr>
            <a:r>
              <a:rPr lang="en-GB" dirty="0" smtClean="0"/>
              <a:t>c. Statement </a:t>
            </a:r>
            <a:r>
              <a:rPr lang="en-GB" dirty="0"/>
              <a:t>of changes in equity </a:t>
            </a:r>
            <a:endParaRPr lang="en-US" dirty="0"/>
          </a:p>
          <a:p>
            <a:pPr marL="92075" lvl="0" indent="0">
              <a:buNone/>
            </a:pPr>
            <a:r>
              <a:rPr lang="en-GB" dirty="0" smtClean="0"/>
              <a:t>d. Cash </a:t>
            </a:r>
            <a:r>
              <a:rPr lang="en-GB" dirty="0"/>
              <a:t>flow statement </a:t>
            </a:r>
            <a:endParaRPr lang="en-US" dirty="0"/>
          </a:p>
          <a:p>
            <a:pPr marL="92075" lvl="0" indent="0">
              <a:buNone/>
            </a:pPr>
            <a:r>
              <a:rPr lang="en-GB" dirty="0" smtClean="0"/>
              <a:t>e. Notes </a:t>
            </a:r>
            <a:r>
              <a:rPr lang="en-GB" dirty="0"/>
              <a:t>to the financial statements </a:t>
            </a:r>
            <a:endParaRPr lang="en-US" dirty="0"/>
          </a:p>
          <a:p>
            <a:pPr marL="92075" lvl="0" indent="0">
              <a:buNone/>
            </a:pPr>
            <a:r>
              <a:rPr lang="en-GB" dirty="0" smtClean="0"/>
              <a:t>8. </a:t>
            </a:r>
            <a:r>
              <a:rPr lang="en-GB" dirty="0"/>
              <a:t>Accounting policies </a:t>
            </a:r>
            <a:endParaRPr lang="en-US" dirty="0"/>
          </a:p>
          <a:p>
            <a:pPr marL="92075" indent="0">
              <a:buNone/>
            </a:pPr>
            <a:r>
              <a:rPr lang="en-US" dirty="0" smtClean="0"/>
              <a:t> </a:t>
            </a: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.</a:t>
            </a:r>
            <a:endParaRPr lang="en-GB" dirty="0"/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524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r>
              <a:rPr lang="en-US" dirty="0"/>
              <a:t>What is corporate financial disclosure?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 </a:t>
            </a:r>
          </a:p>
          <a:p>
            <a:r>
              <a:rPr lang="en-US" dirty="0" smtClean="0"/>
              <a:t>The </a:t>
            </a:r>
            <a:r>
              <a:rPr lang="en-US" dirty="0"/>
              <a:t>act of making a company's financial information available to stakeholders like investors, banks, </a:t>
            </a:r>
            <a:r>
              <a:rPr lang="en-US" dirty="0" err="1"/>
              <a:t>etc</a:t>
            </a:r>
            <a:r>
              <a:rPr lang="en-US" dirty="0"/>
              <a:t>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 </a:t>
            </a:r>
            <a:r>
              <a:rPr lang="en-US" dirty="0"/>
              <a:t>communication of information by people inside the public firms towards people outside. 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A financial disclosure statement is a document giving financial details about a person or a company to the government, investors, banks and other stakeholders. 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52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r>
              <a:rPr lang="en-US" sz="3600" dirty="0"/>
              <a:t> </a:t>
            </a:r>
            <a:r>
              <a:rPr lang="en-US" sz="3600" b="1" dirty="0"/>
              <a:t>Purpose of Corporate Disclosure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654909"/>
            <a:ext cx="11726164" cy="6203092"/>
          </a:xfrm>
        </p:spPr>
        <p:txBody>
          <a:bodyPr/>
          <a:lstStyle/>
          <a:p>
            <a:pPr lvl="0"/>
            <a:endParaRPr lang="en-US" dirty="0" smtClean="0"/>
          </a:p>
          <a:p>
            <a:pPr lvl="0"/>
            <a:r>
              <a:rPr lang="en-US" dirty="0" smtClean="0"/>
              <a:t>Main purpose is “to </a:t>
            </a:r>
            <a:r>
              <a:rPr lang="en-US" dirty="0"/>
              <a:t>communicate a firm performance and governance to outside investors” </a:t>
            </a:r>
            <a:endParaRPr lang="en-US" dirty="0" smtClean="0"/>
          </a:p>
          <a:p>
            <a:pPr lvl="0"/>
            <a:endParaRPr lang="en-US" dirty="0"/>
          </a:p>
          <a:p>
            <a:pPr lvl="0"/>
            <a:r>
              <a:rPr lang="en-US" dirty="0"/>
              <a:t>This communication is not only called for by shareholders and investors to analyze the relevance of their investments</a:t>
            </a:r>
            <a:r>
              <a:rPr lang="en-US" dirty="0" smtClean="0"/>
              <a:t>,</a:t>
            </a:r>
          </a:p>
          <a:p>
            <a:pPr marL="0" lvl="0" indent="0">
              <a:buNone/>
            </a:pPr>
            <a:r>
              <a:rPr lang="en-US" dirty="0" smtClean="0"/>
              <a:t> </a:t>
            </a:r>
          </a:p>
          <a:p>
            <a:pPr marL="0" lvl="0" indent="0">
              <a:buNone/>
            </a:pPr>
            <a:r>
              <a:rPr lang="en-US" dirty="0"/>
              <a:t> </a:t>
            </a:r>
            <a:r>
              <a:rPr lang="en-US" dirty="0" smtClean="0"/>
              <a:t>but </a:t>
            </a:r>
            <a:r>
              <a:rPr lang="en-US" dirty="0"/>
              <a:t>also by the other stakeholders, particularly for information about corporate social and environmental policies. 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56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693174"/>
          </a:xfrm>
        </p:spPr>
        <p:txBody>
          <a:bodyPr/>
          <a:lstStyle/>
          <a:p>
            <a:r>
              <a:rPr lang="en-US" sz="3600" b="1" dirty="0" smtClean="0"/>
              <a:t> </a:t>
            </a:r>
            <a:br>
              <a:rPr lang="en-US" sz="3600" b="1" dirty="0" smtClean="0"/>
            </a:br>
            <a:r>
              <a:rPr lang="en-US" sz="3600" b="1" dirty="0" smtClean="0"/>
              <a:t>Types </a:t>
            </a:r>
            <a:r>
              <a:rPr lang="en-US" sz="3600" b="1" dirty="0"/>
              <a:t>of Corporate Disclosure 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693175"/>
            <a:ext cx="11724968" cy="6164826"/>
          </a:xfrm>
        </p:spPr>
        <p:txBody>
          <a:bodyPr/>
          <a:lstStyle/>
          <a:p>
            <a:pPr lvl="0"/>
            <a:endParaRPr lang="en-US" dirty="0" smtClean="0"/>
          </a:p>
          <a:p>
            <a:pPr lvl="0"/>
            <a:r>
              <a:rPr lang="en-US" dirty="0" smtClean="0"/>
              <a:t>Financial-involves </a:t>
            </a:r>
            <a:r>
              <a:rPr lang="en-US" dirty="0"/>
              <a:t>financial reporting or communicating financial information to stakeholders. </a:t>
            </a:r>
            <a:endParaRPr lang="en-US" dirty="0" smtClean="0"/>
          </a:p>
          <a:p>
            <a:pPr lvl="0"/>
            <a:endParaRPr lang="en-US" dirty="0"/>
          </a:p>
          <a:p>
            <a:pPr lvl="0"/>
            <a:r>
              <a:rPr lang="en-US" dirty="0" smtClean="0"/>
              <a:t>Non-financial disclosure-communication </a:t>
            </a:r>
            <a:r>
              <a:rPr lang="en-US" dirty="0"/>
              <a:t>nonfinancial information like general strategy, objective, market share etc. information relating to the company’s social and environmental responsibility </a:t>
            </a:r>
            <a:r>
              <a:rPr lang="en-US" dirty="0" err="1" smtClean="0"/>
              <a:t>etc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70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693174"/>
          </a:xfrm>
        </p:spPr>
        <p:txBody>
          <a:bodyPr/>
          <a:lstStyle/>
          <a:p>
            <a:pPr marL="0" indent="0">
              <a:buNone/>
            </a:pPr>
            <a:r>
              <a:rPr lang="en-US" sz="3600" b="1" dirty="0"/>
              <a:t>Areas of Corporate Disclosure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693175"/>
            <a:ext cx="11724968" cy="6164826"/>
          </a:xfrm>
        </p:spPr>
        <p:txBody>
          <a:bodyPr/>
          <a:lstStyle/>
          <a:p>
            <a:pPr marL="971550" lvl="1" indent="-5143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endParaRPr lang="en-US" sz="3200" dirty="0" smtClean="0"/>
          </a:p>
          <a:p>
            <a:pPr marL="971550" lvl="1" indent="-5143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3200" dirty="0" smtClean="0"/>
              <a:t>Financial </a:t>
            </a:r>
            <a:r>
              <a:rPr lang="en-US" sz="3200" dirty="0"/>
              <a:t>Transparency-Financial statements &amp; additional notes </a:t>
            </a:r>
          </a:p>
          <a:p>
            <a:pPr marL="971550" lvl="1" indent="-5143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3200" dirty="0"/>
              <a:t>Board and Management Structure &amp;Process </a:t>
            </a:r>
          </a:p>
          <a:p>
            <a:pPr marL="971550" lvl="1" indent="-5143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3200" dirty="0"/>
              <a:t>Ownership Structure and Exercise of Control Rights </a:t>
            </a:r>
          </a:p>
          <a:p>
            <a:pPr marL="971550" lvl="1" indent="-5143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3200" dirty="0"/>
              <a:t>Corporate Responsibility and Compliance </a:t>
            </a:r>
          </a:p>
          <a:p>
            <a:pPr marL="971550" lvl="1" indent="-5143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3200" dirty="0"/>
              <a:t>Auditing.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441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840658"/>
          </a:xfrm>
        </p:spPr>
        <p:txBody>
          <a:bodyPr/>
          <a:lstStyle/>
          <a:p>
            <a:r>
              <a:rPr lang="en-US" sz="3600" b="1" dirty="0"/>
              <a:t>Ways/Modes of Corporate Disclosures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 smtClean="0"/>
              <a:t> </a:t>
            </a:r>
          </a:p>
          <a:p>
            <a:pPr lvl="0">
              <a:lnSpc>
                <a:spcPct val="150000"/>
              </a:lnSpc>
            </a:pPr>
            <a:r>
              <a:rPr lang="en-US" dirty="0" smtClean="0"/>
              <a:t>Financial </a:t>
            </a:r>
            <a:r>
              <a:rPr lang="en-US" dirty="0"/>
              <a:t>reports-annual, quarterly, printed –in Annual General Meetings OR published </a:t>
            </a:r>
          </a:p>
          <a:p>
            <a:pPr lvl="0">
              <a:lnSpc>
                <a:spcPct val="150000"/>
              </a:lnSpc>
            </a:pPr>
            <a:r>
              <a:rPr lang="en-US" dirty="0"/>
              <a:t>Press conference </a:t>
            </a:r>
          </a:p>
          <a:p>
            <a:pPr lvl="0">
              <a:lnSpc>
                <a:spcPct val="150000"/>
              </a:lnSpc>
            </a:pPr>
            <a:r>
              <a:rPr lang="en-US" dirty="0"/>
              <a:t>Websites and others </a:t>
            </a:r>
          </a:p>
          <a:p>
            <a:pPr lvl="0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24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r>
              <a:rPr lang="en-US" sz="3600" b="1" dirty="0"/>
              <a:t>Objectives of Corporate financial disclosure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>
              <a:spcBef>
                <a:spcPts val="0"/>
              </a:spcBef>
            </a:pP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This </a:t>
            </a:r>
            <a:r>
              <a:rPr lang="en-US" dirty="0"/>
              <a:t>addresses the question as to why corporate financial disclosure is necessary. </a:t>
            </a:r>
          </a:p>
          <a:p>
            <a:pPr lvl="0">
              <a:lnSpc>
                <a:spcPct val="150000"/>
              </a:lnSpc>
            </a:pPr>
            <a:r>
              <a:rPr lang="en-US" dirty="0"/>
              <a:t>Complying with company’s Act and international financial reporting standards-</a:t>
            </a:r>
            <a:r>
              <a:rPr lang="en-US" dirty="0" err="1"/>
              <a:t>IFRS</a:t>
            </a:r>
            <a:r>
              <a:rPr lang="en-US" dirty="0"/>
              <a:t>/IAS </a:t>
            </a:r>
            <a:r>
              <a:rPr lang="en-US" dirty="0" err="1"/>
              <a:t>etc</a:t>
            </a:r>
            <a:r>
              <a:rPr lang="en-US" dirty="0"/>
              <a:t> </a:t>
            </a:r>
          </a:p>
          <a:p>
            <a:pPr lvl="0">
              <a:lnSpc>
                <a:spcPct val="150000"/>
              </a:lnSpc>
            </a:pPr>
            <a:r>
              <a:rPr lang="en-US" dirty="0"/>
              <a:t>Promotion of Corporate Governance/agency relationship </a:t>
            </a:r>
          </a:p>
          <a:p>
            <a:pPr lvl="0" algn="just">
              <a:lnSpc>
                <a:spcPct val="15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165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pPr lvl="0"/>
            <a:r>
              <a:rPr lang="en-US" sz="3600" b="1" dirty="0"/>
              <a:t>Objectives of Corporate financial disclosure </a:t>
            </a:r>
            <a:r>
              <a:rPr lang="en-US" sz="3600" b="1" dirty="0" err="1" smtClean="0"/>
              <a:t>Ctd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indent="0">
              <a:buNone/>
            </a:pPr>
            <a:endParaRPr lang="en-US" b="1" dirty="0" smtClean="0"/>
          </a:p>
          <a:p>
            <a:pPr>
              <a:lnSpc>
                <a:spcPct val="150000"/>
              </a:lnSpc>
            </a:pPr>
            <a:r>
              <a:rPr lang="en-US" dirty="0"/>
              <a:t>Promotion of Shareholder Voting/empower shareholders with information for rational decision making. </a:t>
            </a:r>
          </a:p>
          <a:p>
            <a:pPr lvl="0">
              <a:lnSpc>
                <a:spcPct val="150000"/>
              </a:lnSpc>
            </a:pPr>
            <a:r>
              <a:rPr lang="en-US" dirty="0" smtClean="0"/>
              <a:t>Promotion </a:t>
            </a:r>
            <a:r>
              <a:rPr lang="en-US" dirty="0"/>
              <a:t>of Management Monitoring </a:t>
            </a:r>
          </a:p>
          <a:p>
            <a:pPr lvl="0">
              <a:lnSpc>
                <a:spcPct val="150000"/>
              </a:lnSpc>
            </a:pPr>
            <a:r>
              <a:rPr lang="en-US" dirty="0"/>
              <a:t>Informing the General Public, investors, and other stakeholders </a:t>
            </a:r>
          </a:p>
          <a:p>
            <a:pPr lvl="0">
              <a:lnSpc>
                <a:spcPct val="150000"/>
              </a:lnSpc>
            </a:pPr>
            <a:r>
              <a:rPr lang="en-US" dirty="0"/>
              <a:t>And others</a:t>
            </a:r>
          </a:p>
        </p:txBody>
      </p:sp>
    </p:spTree>
    <p:extLst>
      <p:ext uri="{BB962C8B-B14F-4D97-AF65-F5344CB8AC3E}">
        <p14:creationId xmlns:p14="http://schemas.microsoft.com/office/powerpoint/2010/main" val="54426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r>
              <a:rPr lang="en-US" sz="3600" b="1" dirty="0"/>
              <a:t>Users of Financial Information </a:t>
            </a:r>
            <a:r>
              <a:rPr lang="en-US" sz="3600" b="1" dirty="0" smtClean="0"/>
              <a:t>and their </a:t>
            </a:r>
            <a:r>
              <a:rPr lang="en-US" sz="3600" b="1" dirty="0"/>
              <a:t>needs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indent="0">
              <a:buNone/>
            </a:pPr>
            <a:endParaRPr lang="en-US" b="1" dirty="0" smtClean="0"/>
          </a:p>
          <a:p>
            <a:pPr marL="0" lvl="0" indent="0">
              <a:buNone/>
            </a:pPr>
            <a:r>
              <a:rPr lang="en-US" dirty="0" smtClean="0"/>
              <a:t> 1. Shareholders </a:t>
            </a:r>
            <a:endParaRPr lang="en-US" dirty="0"/>
          </a:p>
          <a:p>
            <a:pPr>
              <a:buFontTx/>
              <a:buChar char="-"/>
            </a:pPr>
            <a:r>
              <a:rPr lang="en-GB" dirty="0" smtClean="0"/>
              <a:t>Seek information </a:t>
            </a:r>
            <a:r>
              <a:rPr lang="en-GB" dirty="0"/>
              <a:t>on the financial performance, financial position and changes in financial </a:t>
            </a:r>
            <a:r>
              <a:rPr lang="en-GB" dirty="0" smtClean="0"/>
              <a:t>position</a:t>
            </a:r>
            <a:r>
              <a:rPr lang="en-GB" dirty="0"/>
              <a:t> </a:t>
            </a:r>
            <a:r>
              <a:rPr lang="en-GB" dirty="0" smtClean="0"/>
              <a:t>to  </a:t>
            </a:r>
            <a:r>
              <a:rPr lang="en-GB" dirty="0"/>
              <a:t>enable them to assess how the managers of the business are </a:t>
            </a:r>
            <a:r>
              <a:rPr lang="en-GB" dirty="0" smtClean="0"/>
              <a:t>performing</a:t>
            </a:r>
          </a:p>
          <a:p>
            <a:pPr>
              <a:buFontTx/>
              <a:buChar char="-"/>
            </a:pP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 smtClean="0"/>
              <a:t>2. </a:t>
            </a:r>
            <a:r>
              <a:rPr lang="en-US" dirty="0" smtClean="0"/>
              <a:t>Debt </a:t>
            </a:r>
            <a:r>
              <a:rPr lang="en-US" dirty="0"/>
              <a:t>holders and Lenders </a:t>
            </a:r>
            <a:r>
              <a:rPr lang="en-US" dirty="0" err="1"/>
              <a:t>eg</a:t>
            </a:r>
            <a:r>
              <a:rPr lang="en-US" dirty="0"/>
              <a:t> banks </a:t>
            </a:r>
          </a:p>
          <a:p>
            <a:pPr marL="0" indent="0">
              <a:buNone/>
            </a:pPr>
            <a:r>
              <a:rPr lang="en-GB" dirty="0" smtClean="0"/>
              <a:t> - Such </a:t>
            </a:r>
            <a:r>
              <a:rPr lang="en-GB" dirty="0"/>
              <a:t>lenders </a:t>
            </a:r>
            <a:r>
              <a:rPr lang="en-GB" dirty="0" smtClean="0"/>
              <a:t>would </a:t>
            </a:r>
            <a:r>
              <a:rPr lang="en-GB" dirty="0"/>
              <a:t>like to have information on the financial performance and position of the business to assess whether the business is profitable enough to pay the interest on loans and </a:t>
            </a:r>
            <a:r>
              <a:rPr lang="en-GB" dirty="0" smtClean="0"/>
              <a:t>principal </a:t>
            </a:r>
            <a:r>
              <a:rPr lang="en-GB" dirty="0"/>
              <a:t>amount when it is due.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70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pPr lvl="0"/>
            <a:r>
              <a:rPr lang="en-US" sz="3600" b="1" dirty="0"/>
              <a:t>Users of Financial Information and their needs 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Ctd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3. Insurance </a:t>
            </a:r>
            <a:r>
              <a:rPr lang="en-US" dirty="0"/>
              <a:t>companies</a:t>
            </a:r>
          </a:p>
          <a:p>
            <a:pPr>
              <a:buFontTx/>
              <a:buChar char="-"/>
            </a:pPr>
            <a:r>
              <a:rPr lang="en-US" dirty="0" smtClean="0"/>
              <a:t>Seek  </a:t>
            </a:r>
            <a:r>
              <a:rPr lang="en-US" dirty="0"/>
              <a:t>risk profile of the firm </a:t>
            </a:r>
            <a:r>
              <a:rPr lang="en-US" dirty="0" smtClean="0"/>
              <a:t>to determines </a:t>
            </a:r>
            <a:r>
              <a:rPr lang="en-US" dirty="0"/>
              <a:t>that insurance premium </a:t>
            </a:r>
            <a:r>
              <a:rPr lang="en-US" dirty="0" smtClean="0"/>
              <a:t> to be charged </a:t>
            </a:r>
          </a:p>
          <a:p>
            <a:pPr>
              <a:buFontTx/>
              <a:buChar char="-"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4. The </a:t>
            </a:r>
            <a:r>
              <a:rPr lang="en-US" dirty="0"/>
              <a:t>general public-potential investors, </a:t>
            </a:r>
            <a:r>
              <a:rPr lang="en-US" dirty="0" smtClean="0"/>
              <a:t>customers </a:t>
            </a:r>
            <a:r>
              <a:rPr lang="en-US" dirty="0" err="1" smtClean="0"/>
              <a:t>etc</a:t>
            </a:r>
            <a:r>
              <a:rPr lang="en-US" dirty="0" smtClean="0"/>
              <a:t> 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- interested </a:t>
            </a:r>
            <a:r>
              <a:rPr lang="en-GB" dirty="0"/>
              <a:t>with the financial performance of the </a:t>
            </a:r>
            <a:r>
              <a:rPr lang="en-GB" dirty="0" smtClean="0"/>
              <a:t>firm to assess </a:t>
            </a:r>
            <a:r>
              <a:rPr lang="en-GB" dirty="0"/>
              <a:t>how socially responsible is the </a:t>
            </a:r>
            <a:r>
              <a:rPr lang="en-GB" dirty="0" smtClean="0"/>
              <a:t>firm, employment </a:t>
            </a:r>
            <a:r>
              <a:rPr lang="en-GB" dirty="0"/>
              <a:t>opportunities the firm offers, charitable activities and the effect of firm’s activities on the environment.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85948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pPr lvl="0"/>
            <a:r>
              <a:rPr lang="en-US" sz="3600" b="1" dirty="0"/>
              <a:t>Users of Financial Information and their needs  </a:t>
            </a:r>
            <a:r>
              <a:rPr lang="en-US" sz="3600" b="1" dirty="0" err="1"/>
              <a:t>Ctd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lvl="0" indent="0">
              <a:buNone/>
            </a:pPr>
            <a:r>
              <a:rPr lang="en-US" dirty="0" smtClean="0"/>
              <a:t>5. Management </a:t>
            </a:r>
            <a:endParaRPr lang="en-US" dirty="0"/>
          </a:p>
          <a:p>
            <a:pPr>
              <a:buFontTx/>
              <a:buChar char="-"/>
            </a:pPr>
            <a:r>
              <a:rPr lang="en-GB" dirty="0" smtClean="0"/>
              <a:t>Seek information </a:t>
            </a:r>
            <a:r>
              <a:rPr lang="en-GB" dirty="0"/>
              <a:t>on the financial position, performance and changes in financial position so as to determine whether the business is operating as per the plans. </a:t>
            </a:r>
            <a:endParaRPr lang="en-GB" dirty="0" smtClean="0"/>
          </a:p>
          <a:p>
            <a:pPr>
              <a:buFontTx/>
              <a:buChar char="-"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6. </a:t>
            </a:r>
            <a:r>
              <a:rPr lang="en-US" dirty="0" smtClean="0"/>
              <a:t>Government </a:t>
            </a:r>
            <a:r>
              <a:rPr lang="en-US" dirty="0"/>
              <a:t>and  regulatory bodies </a:t>
            </a:r>
          </a:p>
          <a:p>
            <a:pPr marL="0" indent="0">
              <a:buNone/>
            </a:pPr>
            <a:r>
              <a:rPr lang="en-GB" dirty="0" smtClean="0"/>
              <a:t>- interested </a:t>
            </a:r>
            <a:r>
              <a:rPr lang="en-GB" dirty="0"/>
              <a:t>in the financial performance of the business to be able to assess the tax to be </a:t>
            </a:r>
            <a:r>
              <a:rPr lang="en-GB" dirty="0" smtClean="0"/>
              <a:t>collected, and to  </a:t>
            </a:r>
            <a:r>
              <a:rPr lang="en-GB" dirty="0"/>
              <a:t>be able to come with National </a:t>
            </a:r>
            <a:r>
              <a:rPr lang="en-GB" dirty="0" smtClean="0"/>
              <a:t>Statistics</a:t>
            </a:r>
            <a:r>
              <a:rPr lang="en-GB" dirty="0"/>
              <a:t> </a:t>
            </a:r>
            <a:r>
              <a:rPr lang="en-GB" dirty="0" smtClean="0"/>
              <a:t>such as  </a:t>
            </a:r>
            <a:r>
              <a:rPr lang="en-GB" dirty="0"/>
              <a:t>average performance of the economy.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13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0"/>
            <a:ext cx="11475720" cy="707923"/>
          </a:xfrm>
        </p:spPr>
        <p:txBody>
          <a:bodyPr/>
          <a:lstStyle/>
          <a:p>
            <a:pPr lvl="0"/>
            <a:r>
              <a:rPr lang="en-US" sz="3600" b="1" dirty="0"/>
              <a:t>Users of Financial Information and their needs  </a:t>
            </a:r>
            <a:r>
              <a:rPr lang="en-US" sz="3600" b="1" dirty="0" err="1"/>
              <a:t>Ctd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lvl="0" indent="0">
              <a:buNone/>
            </a:pPr>
            <a:r>
              <a:rPr lang="en-US" dirty="0" smtClean="0"/>
              <a:t>7. Employees </a:t>
            </a:r>
            <a:r>
              <a:rPr lang="en-US" dirty="0"/>
              <a:t>and Unions</a:t>
            </a:r>
          </a:p>
          <a:p>
            <a:pPr>
              <a:buFontTx/>
              <a:buChar char="-"/>
            </a:pPr>
            <a:r>
              <a:rPr lang="en-GB" dirty="0" smtClean="0"/>
              <a:t>would </a:t>
            </a:r>
            <a:r>
              <a:rPr lang="en-GB" dirty="0"/>
              <a:t>like to have information on the financial position and performance so as to make decisions on their terms of employment. </a:t>
            </a:r>
            <a:r>
              <a:rPr lang="en-GB" dirty="0" err="1" smtClean="0"/>
              <a:t>Eg</a:t>
            </a:r>
            <a:r>
              <a:rPr lang="en-GB" dirty="0" smtClean="0"/>
              <a:t> negotiate </a:t>
            </a:r>
            <a:r>
              <a:rPr lang="en-GB" dirty="0"/>
              <a:t>for better </a:t>
            </a:r>
            <a:endParaRPr lang="en-GB" dirty="0" smtClean="0"/>
          </a:p>
          <a:p>
            <a:pPr>
              <a:buFontTx/>
              <a:buChar char="-"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8. </a:t>
            </a:r>
            <a:r>
              <a:rPr lang="en-US" dirty="0" smtClean="0"/>
              <a:t>Investment </a:t>
            </a:r>
            <a:r>
              <a:rPr lang="en-US" dirty="0"/>
              <a:t>/Financial analysts </a:t>
            </a:r>
          </a:p>
          <a:p>
            <a:pPr>
              <a:buFontTx/>
              <a:buChar char="-"/>
            </a:pPr>
            <a:r>
              <a:rPr lang="en-GB" dirty="0" smtClean="0"/>
              <a:t>interested </a:t>
            </a:r>
            <a:r>
              <a:rPr lang="en-GB" dirty="0"/>
              <a:t>with the financial position and performance of the firm so that they can advise their clients 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9.</a:t>
            </a:r>
            <a:r>
              <a:rPr lang="en-US" dirty="0" smtClean="0"/>
              <a:t>Competitors </a:t>
            </a:r>
            <a:r>
              <a:rPr lang="en-US" dirty="0"/>
              <a:t>– assess the status of their competitors in the industry with a view to laying strategies of dealing with competition</a:t>
            </a:r>
          </a:p>
        </p:txBody>
      </p:sp>
    </p:spTree>
    <p:extLst>
      <p:ext uri="{BB962C8B-B14F-4D97-AF65-F5344CB8AC3E}">
        <p14:creationId xmlns:p14="http://schemas.microsoft.com/office/powerpoint/2010/main" val="202068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707922"/>
          </a:xfrm>
        </p:spPr>
        <p:txBody>
          <a:bodyPr/>
          <a:lstStyle/>
          <a:p>
            <a:r>
              <a:rPr lang="en-GB" b="1" dirty="0"/>
              <a:t>B</a:t>
            </a:r>
            <a:r>
              <a:rPr lang="en-GB" b="1" dirty="0" smtClean="0"/>
              <a:t>enefits of Corporate disclosure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>
              <a:spcBef>
                <a:spcPts val="0"/>
              </a:spcBef>
              <a:buFontTx/>
              <a:buChar char="-"/>
            </a:pPr>
            <a:endParaRPr lang="en-GB" dirty="0" smtClean="0"/>
          </a:p>
          <a:p>
            <a:pPr marL="514350" lvl="0" indent="-514350">
              <a:buAutoNum type="arabicPeriod"/>
            </a:pPr>
            <a:r>
              <a:rPr lang="en-GB" dirty="0"/>
              <a:t>Shareholder value creation- </a:t>
            </a:r>
            <a:r>
              <a:rPr lang="en-GB" dirty="0" smtClean="0"/>
              <a:t>increase </a:t>
            </a:r>
            <a:r>
              <a:rPr lang="en-GB" dirty="0"/>
              <a:t>in disclosure creates value for </a:t>
            </a:r>
            <a:r>
              <a:rPr lang="en-GB" dirty="0" smtClean="0"/>
              <a:t>shareholders through reduction in </a:t>
            </a:r>
            <a:r>
              <a:rPr lang="en-GB" dirty="0" smtClean="0"/>
              <a:t>capital  of capital</a:t>
            </a:r>
          </a:p>
          <a:p>
            <a:pPr marL="514350" lvl="0" indent="-514350">
              <a:buAutoNum type="arabicPeriod"/>
            </a:pPr>
            <a:endParaRPr lang="en-US" dirty="0"/>
          </a:p>
          <a:p>
            <a:pPr marL="514350" lvl="0" indent="-514350">
              <a:buAutoNum type="arabicPeriod"/>
            </a:pPr>
            <a:r>
              <a:rPr lang="en-GB" dirty="0" smtClean="0"/>
              <a:t>Improvement </a:t>
            </a:r>
            <a:r>
              <a:rPr lang="en-GB" dirty="0"/>
              <a:t>in information held by third parties </a:t>
            </a:r>
            <a:r>
              <a:rPr lang="en-GB" dirty="0" smtClean="0"/>
              <a:t>- </a:t>
            </a:r>
            <a:r>
              <a:rPr lang="en-GB" dirty="0"/>
              <a:t>The more transparent a firm is, the more actors in the market get information that is specific to the share.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32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707922"/>
          </a:xfrm>
        </p:spPr>
        <p:txBody>
          <a:bodyPr/>
          <a:lstStyle/>
          <a:p>
            <a:pPr lvl="0"/>
            <a:r>
              <a:rPr lang="en-GB" sz="3600" b="1" dirty="0"/>
              <a:t>Benefits of Corporate disclosure 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Ctd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707923"/>
            <a:ext cx="11724968" cy="6150077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3.Investors</a:t>
            </a:r>
            <a:r>
              <a:rPr lang="en-US" dirty="0"/>
              <a:t>’ behavior and increased share liquidity </a:t>
            </a:r>
            <a:r>
              <a:rPr lang="en-US" dirty="0" smtClean="0"/>
              <a:t>-Informed </a:t>
            </a:r>
            <a:r>
              <a:rPr lang="en-US" dirty="0"/>
              <a:t>trading </a:t>
            </a:r>
            <a:r>
              <a:rPr lang="en-US" dirty="0" smtClean="0"/>
              <a:t>ensures that  </a:t>
            </a:r>
            <a:r>
              <a:rPr lang="en-US" dirty="0"/>
              <a:t>price variations </a:t>
            </a:r>
            <a:r>
              <a:rPr lang="en-US" dirty="0" smtClean="0"/>
              <a:t>are </a:t>
            </a:r>
            <a:r>
              <a:rPr lang="en-US" dirty="0"/>
              <a:t>smoothed out, and the market </a:t>
            </a:r>
            <a:r>
              <a:rPr lang="en-US" dirty="0" smtClean="0"/>
              <a:t>becomes </a:t>
            </a:r>
            <a:r>
              <a:rPr lang="en-US" dirty="0"/>
              <a:t>be more liquid.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4. </a:t>
            </a:r>
            <a:r>
              <a:rPr lang="en-US" dirty="0"/>
              <a:t>Change in managerial behavior; better governance and a fall in agency costs </a:t>
            </a:r>
            <a:r>
              <a:rPr lang="en-US" dirty="0" smtClean="0"/>
              <a:t>-Decisions </a:t>
            </a:r>
            <a:r>
              <a:rPr lang="en-US" dirty="0"/>
              <a:t>taken by managers are more in line with shareholders’ </a:t>
            </a:r>
            <a:r>
              <a:rPr lang="en-US" dirty="0" smtClean="0"/>
              <a:t>interests; Investors </a:t>
            </a:r>
            <a:r>
              <a:rPr lang="en-US" dirty="0"/>
              <a:t>are attracted, </a:t>
            </a:r>
            <a:r>
              <a:rPr lang="en-US" dirty="0" smtClean="0"/>
              <a:t>liquidity </a:t>
            </a:r>
            <a:r>
              <a:rPr lang="en-US" dirty="0"/>
              <a:t>of the share </a:t>
            </a:r>
            <a:r>
              <a:rPr lang="en-US" dirty="0" smtClean="0"/>
              <a:t>increases and finally</a:t>
            </a:r>
            <a:r>
              <a:rPr lang="en-US" dirty="0"/>
              <a:t>, the cost of capital falls. </a:t>
            </a:r>
          </a:p>
        </p:txBody>
      </p:sp>
    </p:spTree>
    <p:extLst>
      <p:ext uri="{BB962C8B-B14F-4D97-AF65-F5344CB8AC3E}">
        <p14:creationId xmlns:p14="http://schemas.microsoft.com/office/powerpoint/2010/main" val="211246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81" y="210065"/>
            <a:ext cx="11541211" cy="642551"/>
          </a:xfrm>
        </p:spPr>
        <p:txBody>
          <a:bodyPr/>
          <a:lstStyle/>
          <a:p>
            <a:r>
              <a:rPr lang="en-US" sz="3600" b="1" dirty="0"/>
              <a:t>Qualitative Characteristic of Corporate Financial Reports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281" y="852616"/>
            <a:ext cx="11906559" cy="5828404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 </a:t>
            </a:r>
          </a:p>
          <a:p>
            <a:pPr marL="0" lvl="0" indent="0">
              <a:buNone/>
            </a:pPr>
            <a:r>
              <a:rPr lang="en-US" dirty="0" smtClean="0"/>
              <a:t>1. Relevance  - </a:t>
            </a:r>
          </a:p>
          <a:p>
            <a:pPr marL="0" lvl="0" indent="0">
              <a:buNone/>
            </a:pPr>
            <a:r>
              <a:rPr lang="en-GB" dirty="0" smtClean="0"/>
              <a:t>Accounting </a:t>
            </a:r>
            <a:r>
              <a:rPr lang="en-GB" dirty="0"/>
              <a:t>information must be capable of making a difference in a </a:t>
            </a:r>
            <a:r>
              <a:rPr lang="en-GB" dirty="0" smtClean="0"/>
              <a:t>decision and also </a:t>
            </a:r>
            <a:r>
              <a:rPr lang="en-GB" dirty="0"/>
              <a:t>helps users confirm or correct a prior expectation, that is, it has feedback </a:t>
            </a:r>
            <a:r>
              <a:rPr lang="en-GB" dirty="0" smtClean="0"/>
              <a:t>value</a:t>
            </a:r>
          </a:p>
          <a:p>
            <a:pPr marL="0" lvl="0" indent="0">
              <a:buNone/>
            </a:pPr>
            <a:endParaRPr lang="en-GB" dirty="0" smtClean="0"/>
          </a:p>
          <a:p>
            <a:pPr marL="0" lvl="0" indent="0">
              <a:buNone/>
            </a:pPr>
            <a:r>
              <a:rPr lang="en-GB" dirty="0" smtClean="0"/>
              <a:t>2</a:t>
            </a:r>
            <a:r>
              <a:rPr lang="en-GB" b="1" dirty="0" smtClean="0"/>
              <a:t>.</a:t>
            </a:r>
            <a:r>
              <a:rPr lang="en-US" dirty="0"/>
              <a:t> Reliability </a:t>
            </a:r>
          </a:p>
          <a:p>
            <a:pPr marL="0" indent="0">
              <a:buNone/>
            </a:pPr>
            <a:r>
              <a:rPr lang="en-GB" dirty="0"/>
              <a:t>Information is useful when it is free from material error and bias and can be depended upon by </a:t>
            </a:r>
            <a:r>
              <a:rPr lang="en-GB" dirty="0" smtClean="0"/>
              <a:t>users</a:t>
            </a: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43802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r>
              <a:rPr lang="en-US" sz="3600" b="1" dirty="0" smtClean="0"/>
              <a:t>Qualitative </a:t>
            </a:r>
            <a:r>
              <a:rPr lang="en-US" sz="3600" b="1" dirty="0"/>
              <a:t>Characteristic of Corporate Financial Reports </a:t>
            </a:r>
            <a:r>
              <a:rPr lang="en-US" sz="3600" b="1" dirty="0" err="1" smtClean="0"/>
              <a:t>Ctd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960" y="663677"/>
            <a:ext cx="11140440" cy="6061587"/>
          </a:xfrm>
        </p:spPr>
        <p:txBody>
          <a:bodyPr/>
          <a:lstStyle/>
          <a:p>
            <a:pPr marL="0" indent="0">
              <a:buNone/>
            </a:pPr>
            <a:endParaRPr lang="en-GB" b="1" dirty="0" smtClean="0"/>
          </a:p>
          <a:p>
            <a:pPr marL="0" lvl="0" indent="0">
              <a:buNone/>
            </a:pPr>
            <a:r>
              <a:rPr lang="en-US" dirty="0" smtClean="0"/>
              <a:t>3. Understandability </a:t>
            </a:r>
            <a:r>
              <a:rPr lang="en-US" dirty="0"/>
              <a:t>(Easy to understand) </a:t>
            </a:r>
          </a:p>
          <a:p>
            <a:pPr>
              <a:buFontTx/>
              <a:buChar char="-"/>
            </a:pPr>
            <a:r>
              <a:rPr lang="en-GB" dirty="0" smtClean="0"/>
              <a:t>readily </a:t>
            </a:r>
            <a:r>
              <a:rPr lang="en-GB" dirty="0"/>
              <a:t>understandable by users.  </a:t>
            </a:r>
            <a:r>
              <a:rPr lang="en-GB" dirty="0" smtClean="0"/>
              <a:t>It is  </a:t>
            </a:r>
            <a:r>
              <a:rPr lang="en-GB" dirty="0"/>
              <a:t>assumed </a:t>
            </a:r>
            <a:r>
              <a:rPr lang="en-GB" dirty="0" smtClean="0"/>
              <a:t>that users have </a:t>
            </a:r>
            <a:r>
              <a:rPr lang="en-GB" dirty="0"/>
              <a:t>a reasonable knowledge of business and economic activities and accounting</a:t>
            </a:r>
            <a:r>
              <a:rPr lang="en-GB" dirty="0" smtClean="0"/>
              <a:t>.</a:t>
            </a:r>
          </a:p>
          <a:p>
            <a:pPr>
              <a:buFontTx/>
              <a:buChar char="-"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4. Credibility -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A prove </a:t>
            </a:r>
            <a:r>
              <a:rPr lang="en-GB" dirty="0"/>
              <a:t>something to be true by examination of evidence of underlying </a:t>
            </a:r>
            <a:r>
              <a:rPr lang="en-GB" dirty="0" smtClean="0"/>
              <a:t>facts </a:t>
            </a:r>
            <a:r>
              <a:rPr lang="en-GB" dirty="0" err="1" smtClean="0"/>
              <a:t>eg</a:t>
            </a:r>
            <a:r>
              <a:rPr lang="en-GB" dirty="0" smtClean="0"/>
              <a:t> availability of supporting documents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97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5864"/>
            <a:ext cx="10972800" cy="781665"/>
          </a:xfrm>
        </p:spPr>
        <p:txBody>
          <a:bodyPr/>
          <a:lstStyle/>
          <a:p>
            <a:r>
              <a:rPr lang="en-US" sz="3200" b="1" dirty="0"/>
              <a:t>Qualitative Characteristic of Corporate Financial Reports </a:t>
            </a:r>
            <a:r>
              <a:rPr lang="en-US" sz="3200" b="1" dirty="0" err="1"/>
              <a:t>Ctd</a:t>
            </a:r>
            <a:endParaRPr lang="en-GB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" y="877529"/>
            <a:ext cx="11384280" cy="5847736"/>
          </a:xfrm>
        </p:spPr>
        <p:txBody>
          <a:bodyPr/>
          <a:lstStyle/>
          <a:p>
            <a:pPr marL="0" lvl="0" indent="0">
              <a:buNone/>
            </a:pPr>
            <a:r>
              <a:rPr lang="en-US" b="1" dirty="0" smtClean="0"/>
              <a:t>5. </a:t>
            </a:r>
            <a:r>
              <a:rPr lang="en-US" dirty="0" smtClean="0"/>
              <a:t>Comparability </a:t>
            </a:r>
            <a:endParaRPr lang="en-US" dirty="0"/>
          </a:p>
          <a:p>
            <a:r>
              <a:rPr lang="en-GB" dirty="0"/>
              <a:t>Users must be able to compare the financial statements of an enterprise through time in order to identify trends in its financial position and performance. </a:t>
            </a:r>
            <a:endParaRPr lang="en-GB" dirty="0" smtClean="0"/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6.</a:t>
            </a:r>
            <a:r>
              <a:rPr lang="en-US" dirty="0" smtClean="0"/>
              <a:t>Objective </a:t>
            </a:r>
            <a:r>
              <a:rPr lang="en-US" dirty="0"/>
              <a:t>(neutrality) </a:t>
            </a:r>
          </a:p>
          <a:p>
            <a:r>
              <a:rPr lang="en-GB" dirty="0"/>
              <a:t>An </a:t>
            </a:r>
            <a:r>
              <a:rPr lang="en-GB" dirty="0" smtClean="0"/>
              <a:t>accountant </a:t>
            </a:r>
            <a:r>
              <a:rPr lang="en-GB" dirty="0"/>
              <a:t>should try to strip his answers of any personal opinion or prejudice and should be as precise and as detailed as the situation warrants</a:t>
            </a:r>
            <a:r>
              <a:rPr lang="en-GB" dirty="0" smtClean="0"/>
              <a:t>. </a:t>
            </a:r>
            <a:r>
              <a:rPr lang="en-GB" dirty="0"/>
              <a:t>Objectivity means that accountants must be free from bias. </a:t>
            </a:r>
          </a:p>
        </p:txBody>
      </p:sp>
    </p:spTree>
    <p:extLst>
      <p:ext uri="{BB962C8B-B14F-4D97-AF65-F5344CB8AC3E}">
        <p14:creationId xmlns:p14="http://schemas.microsoft.com/office/powerpoint/2010/main" val="288223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-71949"/>
            <a:ext cx="10972800" cy="676633"/>
          </a:xfrm>
        </p:spPr>
        <p:txBody>
          <a:bodyPr/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dirty="0" smtClean="0"/>
              <a:t>Types </a:t>
            </a:r>
            <a:r>
              <a:rPr lang="en-US" sz="3600" b="1" dirty="0"/>
              <a:t>of Corporate financial disclosure </a:t>
            </a:r>
            <a:r>
              <a:rPr lang="en-US" dirty="0"/>
              <a:t/>
            </a:r>
            <a:br>
              <a:rPr lang="en-US" dirty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 smtClean="0"/>
              <a:t>.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" y="746759"/>
            <a:ext cx="11902440" cy="5978505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/>
              <a:t>i</a:t>
            </a:r>
            <a:r>
              <a:rPr lang="en-US" b="1" dirty="0"/>
              <a:t>) </a:t>
            </a:r>
            <a:r>
              <a:rPr lang="en-US" b="1" dirty="0" smtClean="0"/>
              <a:t>Mandatory </a:t>
            </a:r>
            <a:r>
              <a:rPr lang="en-US" b="1" dirty="0"/>
              <a:t>disclosure</a:t>
            </a:r>
            <a:endParaRPr lang="en-US" dirty="0"/>
          </a:p>
          <a:p>
            <a:r>
              <a:rPr lang="en-US" dirty="0"/>
              <a:t>This is express mandatory disclosure of information to be presented in the financial statements </a:t>
            </a:r>
          </a:p>
          <a:p>
            <a:pPr marL="0" indent="0">
              <a:buNone/>
            </a:pPr>
            <a:r>
              <a:rPr lang="en-US" b="1" dirty="0"/>
              <a:t> </a:t>
            </a:r>
            <a:endParaRPr lang="en-US" dirty="0"/>
          </a:p>
          <a:p>
            <a:r>
              <a:rPr lang="en-US" b="1" dirty="0"/>
              <a:t>ii)  </a:t>
            </a:r>
            <a:r>
              <a:rPr lang="en-US" b="1" dirty="0" smtClean="0"/>
              <a:t>Voluntary </a:t>
            </a:r>
            <a:r>
              <a:rPr lang="en-US" b="1" dirty="0"/>
              <a:t>disclosure </a:t>
            </a:r>
            <a:endParaRPr lang="en-US" dirty="0"/>
          </a:p>
          <a:p>
            <a:r>
              <a:rPr lang="en-GB" dirty="0"/>
              <a:t>Voluntary disclosure conveys information provided voluntarily by companies outside the mandatory disclosure. </a:t>
            </a:r>
            <a:endParaRPr lang="en-GB" dirty="0" smtClean="0"/>
          </a:p>
          <a:p>
            <a:r>
              <a:rPr lang="en-GB" dirty="0" smtClean="0"/>
              <a:t>It is  </a:t>
            </a:r>
            <a:r>
              <a:rPr lang="en-GB" dirty="0"/>
              <a:t>disclosure of information beyond the minimum requirements of the applicable capital market regulations. </a:t>
            </a:r>
            <a:endParaRPr lang="en-GB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381188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-71949"/>
            <a:ext cx="10972800" cy="676633"/>
          </a:xfrm>
        </p:spPr>
        <p:txBody>
          <a:bodyPr/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dirty="0"/>
              <a:t>Analysis in an Efficient Market </a:t>
            </a:r>
            <a:r>
              <a:rPr lang="en-US" sz="3600" b="1" dirty="0" err="1"/>
              <a:t>Market</a:t>
            </a:r>
            <a:r>
              <a:rPr lang="en-US" sz="3600" b="1" dirty="0"/>
              <a:t> Efficiency</a:t>
            </a:r>
            <a:r>
              <a:rPr lang="en-US" dirty="0"/>
              <a:t/>
            </a:r>
            <a:br>
              <a:rPr lang="en-US" dirty="0"/>
            </a:br>
            <a:r>
              <a:rPr lang="en-US" sz="3600" dirty="0" smtClean="0"/>
              <a:t>.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" y="746759"/>
            <a:ext cx="11902440" cy="5978505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The efficient market </a:t>
            </a:r>
            <a:r>
              <a:rPr lang="en-US" dirty="0" smtClean="0"/>
              <a:t>hypothesis</a:t>
            </a:r>
            <a:r>
              <a:rPr lang="en-US" b="1" dirty="0"/>
              <a:t> </a:t>
            </a:r>
            <a:r>
              <a:rPr lang="en-US" b="1" dirty="0" smtClean="0"/>
              <a:t>(</a:t>
            </a:r>
            <a:r>
              <a:rPr lang="en-US" dirty="0" err="1" smtClean="0"/>
              <a:t>EMH</a:t>
            </a:r>
            <a:r>
              <a:rPr lang="en-US" dirty="0" smtClean="0"/>
              <a:t>) </a:t>
            </a:r>
            <a:r>
              <a:rPr lang="en-US" dirty="0"/>
              <a:t>deals with the reaction of market prices to financial and other information. </a:t>
            </a:r>
            <a:endParaRPr lang="en-US" dirty="0" smtClean="0"/>
          </a:p>
          <a:p>
            <a:pPr marL="0" indent="0" algn="just">
              <a:buNone/>
            </a:pPr>
            <a:endParaRPr lang="en-US" dirty="0" smtClean="0"/>
          </a:p>
          <a:p>
            <a:pPr algn="just"/>
            <a:r>
              <a:rPr lang="en-US" dirty="0" smtClean="0"/>
              <a:t>Forms </a:t>
            </a:r>
            <a:r>
              <a:rPr lang="en-US" dirty="0"/>
              <a:t>of </a:t>
            </a:r>
            <a:r>
              <a:rPr lang="en-US" dirty="0" err="1"/>
              <a:t>EMH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err="1" smtClean="0"/>
              <a:t>1,The</a:t>
            </a:r>
            <a:r>
              <a:rPr lang="en-US" dirty="0" smtClean="0"/>
              <a:t> </a:t>
            </a:r>
            <a:r>
              <a:rPr lang="en-US" i="1" dirty="0"/>
              <a:t>weak form </a:t>
            </a:r>
            <a:r>
              <a:rPr lang="en-US" dirty="0" err="1"/>
              <a:t>EMH</a:t>
            </a:r>
            <a:r>
              <a:rPr lang="en-US" dirty="0"/>
              <a:t> -</a:t>
            </a:r>
            <a:r>
              <a:rPr lang="en-US" dirty="0" smtClean="0"/>
              <a:t> </a:t>
            </a:r>
            <a:r>
              <a:rPr lang="en-US" dirty="0"/>
              <a:t>prices reflect fully the information contained in historical price movements. 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 err="1" smtClean="0"/>
              <a:t>2.The</a:t>
            </a:r>
            <a:r>
              <a:rPr lang="en-US" dirty="0" smtClean="0"/>
              <a:t> </a:t>
            </a:r>
            <a:r>
              <a:rPr lang="en-US" i="1" dirty="0" err="1"/>
              <a:t>semistrong</a:t>
            </a:r>
            <a:r>
              <a:rPr lang="en-US" i="1" dirty="0"/>
              <a:t> form </a:t>
            </a:r>
            <a:r>
              <a:rPr lang="en-US" dirty="0" err="1"/>
              <a:t>EMH</a:t>
            </a:r>
            <a:r>
              <a:rPr lang="en-US" dirty="0"/>
              <a:t> -</a:t>
            </a:r>
            <a:r>
              <a:rPr lang="en-US" dirty="0" smtClean="0"/>
              <a:t> </a:t>
            </a:r>
            <a:r>
              <a:rPr lang="en-US" dirty="0"/>
              <a:t>prices reflect fully all publicly available information. 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 err="1" smtClean="0"/>
              <a:t>3.The</a:t>
            </a:r>
            <a:r>
              <a:rPr lang="en-US" dirty="0" smtClean="0"/>
              <a:t> </a:t>
            </a:r>
            <a:r>
              <a:rPr lang="en-US" i="1" dirty="0"/>
              <a:t>strong form </a:t>
            </a:r>
            <a:r>
              <a:rPr lang="en-US" dirty="0" err="1"/>
              <a:t>EMH</a:t>
            </a:r>
            <a:r>
              <a:rPr lang="en-US" dirty="0"/>
              <a:t>  </a:t>
            </a:r>
            <a:r>
              <a:rPr lang="en-US" dirty="0" smtClean="0"/>
              <a:t>- </a:t>
            </a:r>
            <a:r>
              <a:rPr lang="en-US" dirty="0"/>
              <a:t>prices reflect </a:t>
            </a:r>
            <a:r>
              <a:rPr lang="en-US" i="1" dirty="0"/>
              <a:t>all </a:t>
            </a:r>
            <a:r>
              <a:rPr lang="en-US" dirty="0"/>
              <a:t>information including inside information. </a:t>
            </a:r>
            <a:endParaRPr lang="en-GB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277343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r>
              <a:rPr lang="en-US" sz="3600" b="1" dirty="0"/>
              <a:t>Market Efficiency Implications for Analysis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algn="just"/>
            <a:r>
              <a:rPr lang="en-US" dirty="0" smtClean="0"/>
              <a:t>Efficient </a:t>
            </a:r>
            <a:r>
              <a:rPr lang="en-US" dirty="0"/>
              <a:t>Market Hypothesis  assumes the existence of competent and well-informed analysts using tools of analysis </a:t>
            </a:r>
            <a:endParaRPr lang="en-US" dirty="0" smtClean="0"/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It </a:t>
            </a:r>
            <a:r>
              <a:rPr lang="en-US" dirty="0"/>
              <a:t>also assumes analysts are continually evaluating and acting on the stream of information entering the marketplace. </a:t>
            </a:r>
            <a:endParaRPr lang="en-US" dirty="0" smtClean="0"/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Extreme </a:t>
            </a:r>
            <a:r>
              <a:rPr lang="en-US" dirty="0"/>
              <a:t>proponents of </a:t>
            </a:r>
            <a:r>
              <a:rPr lang="en-US" dirty="0" err="1"/>
              <a:t>EMH</a:t>
            </a:r>
            <a:r>
              <a:rPr lang="en-US" dirty="0"/>
              <a:t> claim that if all information is instantly reflected in prices, attempts to reap consistent rewards through financial statement analysis are futile. This extreme position presents a paradox.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066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>Market Efficiency Implications for Analysis </a:t>
            </a:r>
            <a:r>
              <a:rPr lang="en-US" sz="3600" b="1" dirty="0" err="1"/>
              <a:t>Ctd</a:t>
            </a:r>
            <a:r>
              <a:rPr lang="en-US" sz="3600" b="1" dirty="0"/>
              <a:t> </a:t>
            </a:r>
            <a:r>
              <a:rPr lang="en-US" sz="3600" dirty="0"/>
              <a:t/>
            </a:r>
            <a:br>
              <a:rPr lang="en-US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 smtClean="0"/>
              <a:t>Several </a:t>
            </a:r>
            <a:r>
              <a:rPr lang="en-GB" dirty="0"/>
              <a:t>factors might explain this apparent paradox. </a:t>
            </a:r>
            <a:endParaRPr lang="en-GB" dirty="0" smtClean="0"/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1. First  </a:t>
            </a:r>
            <a:r>
              <a:rPr lang="en-GB" dirty="0" err="1"/>
              <a:t>EMH</a:t>
            </a:r>
            <a:r>
              <a:rPr lang="en-GB" dirty="0"/>
              <a:t> is built on aggregate, rather than individual, investor </a:t>
            </a:r>
            <a:r>
              <a:rPr lang="en-GB" dirty="0" err="1"/>
              <a:t>behavior</a:t>
            </a:r>
            <a:r>
              <a:rPr lang="en-GB" dirty="0" smtClean="0"/>
              <a:t>.</a:t>
            </a:r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2. </a:t>
            </a:r>
            <a:r>
              <a:rPr lang="en-GB" dirty="0" err="1" smtClean="0"/>
              <a:t>EMH’s</a:t>
            </a:r>
            <a:r>
              <a:rPr lang="en-GB" dirty="0" smtClean="0"/>
              <a:t> </a:t>
            </a:r>
            <a:r>
              <a:rPr lang="en-GB" dirty="0"/>
              <a:t>alleged implication regarding the futility of financial statement analysis fails to recognize an essential difference between information and its proper interpretation. 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35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The </a:t>
            </a:r>
            <a:r>
              <a:rPr lang="en-US" sz="3600" b="1" dirty="0"/>
              <a:t>triple bottom </a:t>
            </a:r>
            <a:r>
              <a:rPr lang="en-US" sz="3600" b="1" dirty="0" smtClean="0"/>
              <a:t>line Reporting </a:t>
            </a:r>
            <a:r>
              <a:rPr lang="en-US" sz="3600" b="1" dirty="0"/>
              <a:t>Framework</a:t>
            </a:r>
            <a:r>
              <a:rPr lang="en-US" sz="3600" dirty="0"/>
              <a:t> </a:t>
            </a:r>
            <a:r>
              <a:rPr lang="en-US" dirty="0"/>
              <a:t/>
            </a:r>
            <a:br>
              <a:rPr lang="en-US" dirty="0"/>
            </a:br>
            <a:r>
              <a:rPr lang="en-US" sz="3600" dirty="0"/>
              <a:t/>
            </a:r>
            <a:br>
              <a:rPr lang="en-US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r>
              <a:rPr lang="en-GB" dirty="0"/>
              <a:t>T</a:t>
            </a:r>
            <a:r>
              <a:rPr lang="en-GB" dirty="0" smtClean="0"/>
              <a:t>riple </a:t>
            </a:r>
            <a:r>
              <a:rPr lang="en-GB" dirty="0"/>
              <a:t>bottom line was first coined by business writer John </a:t>
            </a:r>
            <a:r>
              <a:rPr lang="en-GB" dirty="0" err="1"/>
              <a:t>Elkington</a:t>
            </a:r>
            <a:r>
              <a:rPr lang="en-GB" dirty="0"/>
              <a:t> in 1994. </a:t>
            </a:r>
            <a:endParaRPr lang="en-GB" dirty="0" smtClean="0"/>
          </a:p>
          <a:p>
            <a:r>
              <a:rPr lang="en-GB" dirty="0" smtClean="0"/>
              <a:t>Any operating  </a:t>
            </a:r>
            <a:r>
              <a:rPr lang="en-GB" dirty="0"/>
              <a:t>business </a:t>
            </a:r>
            <a:r>
              <a:rPr lang="en-GB" dirty="0" smtClean="0"/>
              <a:t>has </a:t>
            </a:r>
            <a:r>
              <a:rPr lang="en-GB" dirty="0"/>
              <a:t>to take into account its expenses and impact on people and the planet. </a:t>
            </a:r>
            <a:endParaRPr lang="en-GB" dirty="0" smtClean="0"/>
          </a:p>
          <a:p>
            <a:endParaRPr lang="en-GB" dirty="0" smtClean="0"/>
          </a:p>
          <a:p>
            <a:r>
              <a:rPr lang="en-US" dirty="0" smtClean="0"/>
              <a:t>The framework incorporates two </a:t>
            </a:r>
            <a:r>
              <a:rPr lang="en-US" dirty="0"/>
              <a:t>other performance areas: the social and environmental impacts of their company. </a:t>
            </a:r>
            <a:endParaRPr lang="en-US" dirty="0" smtClean="0"/>
          </a:p>
          <a:p>
            <a:r>
              <a:rPr lang="en-US" dirty="0" smtClean="0"/>
              <a:t>It brings </a:t>
            </a:r>
            <a:r>
              <a:rPr lang="en-US" dirty="0"/>
              <a:t>people and the planet into the equation. </a:t>
            </a:r>
            <a:endParaRPr lang="en-US" dirty="0" smtClean="0"/>
          </a:p>
          <a:p>
            <a:r>
              <a:rPr lang="en-US" dirty="0" smtClean="0"/>
              <a:t>Thus </a:t>
            </a:r>
            <a:r>
              <a:rPr lang="en-US" dirty="0"/>
              <a:t>the  three bottom lines are often referred to as the three P’s: people, planet, and profit.</a:t>
            </a:r>
          </a:p>
        </p:txBody>
      </p:sp>
    </p:spTree>
    <p:extLst>
      <p:ext uri="{BB962C8B-B14F-4D97-AF65-F5344CB8AC3E}">
        <p14:creationId xmlns:p14="http://schemas.microsoft.com/office/powerpoint/2010/main" val="393883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err="1" smtClean="0"/>
              <a:t>i</a:t>
            </a:r>
            <a:r>
              <a:rPr lang="en-US" sz="3600" b="1" dirty="0" smtClean="0"/>
              <a:t>)People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/>
            </a:r>
            <a:br>
              <a:rPr lang="en-US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63677"/>
            <a:ext cx="10972800" cy="6061587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n-US" dirty="0" smtClean="0"/>
              <a:t>“</a:t>
            </a:r>
            <a:r>
              <a:rPr lang="en-US" dirty="0"/>
              <a:t>People” considers employees, the labor involved in a corporation’s work, and the wider community where a corporation does business</a:t>
            </a:r>
            <a:r>
              <a:rPr lang="en-US" dirty="0" smtClean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dirty="0" smtClean="0"/>
              <a:t> </a:t>
            </a:r>
            <a:r>
              <a:rPr lang="en-US" dirty="0"/>
              <a:t>Another way to look at “people” is, how much does a company benefit society? </a:t>
            </a:r>
            <a:endParaRPr lang="en-US" dirty="0" smtClean="0"/>
          </a:p>
          <a:p>
            <a:pPr algn="just">
              <a:buFont typeface="Arial" panose="020B0604020202020204" pitchFamily="34" charset="0"/>
              <a:buChar char="•"/>
            </a:pPr>
            <a:endParaRPr lang="en-US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US" dirty="0" smtClean="0"/>
              <a:t>A </a:t>
            </a:r>
            <a:r>
              <a:rPr lang="en-US" dirty="0"/>
              <a:t>triple bottom line company pays fair wages and takes steps to ensure humane working conditions at supplier factories</a:t>
            </a:r>
            <a:r>
              <a:rPr lang="en-US" dirty="0" smtClean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dirty="0" smtClean="0"/>
              <a:t> </a:t>
            </a:r>
            <a:r>
              <a:rPr lang="en-US" dirty="0"/>
              <a:t>Triple bottom line companies make an effort to “give back” to the community. </a:t>
            </a:r>
          </a:p>
          <a:p>
            <a:pPr marL="0" lv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928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err="1" smtClean="0"/>
              <a:t>ii.Planet</a:t>
            </a:r>
            <a:r>
              <a:rPr lang="en-US" sz="3600" dirty="0"/>
              <a:t/>
            </a:r>
            <a:br>
              <a:rPr lang="en-US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63677"/>
            <a:ext cx="11201400" cy="6061587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 </a:t>
            </a:r>
            <a:endParaRPr lang="en-US" dirty="0"/>
          </a:p>
          <a:p>
            <a:pPr algn="just"/>
            <a:r>
              <a:rPr lang="en-GB" dirty="0"/>
              <a:t>Public opinion has dictated that enterprises that harm the environment should also bear the cost, and you can bet businesses are taking notice. </a:t>
            </a:r>
            <a:endParaRPr lang="en-GB" dirty="0" smtClean="0"/>
          </a:p>
          <a:p>
            <a:pPr algn="just"/>
            <a:r>
              <a:rPr lang="en-GB" dirty="0" smtClean="0"/>
              <a:t>The </a:t>
            </a:r>
            <a:r>
              <a:rPr lang="en-GB" dirty="0"/>
              <a:t>“planet” piece of the triple bottom line indicates that an organization tries to reduce its ecological footprint as much as possible. </a:t>
            </a:r>
            <a:endParaRPr lang="en-GB" dirty="0" smtClean="0"/>
          </a:p>
          <a:p>
            <a:pPr algn="just"/>
            <a:r>
              <a:rPr lang="en-GB" dirty="0" smtClean="0"/>
              <a:t>These </a:t>
            </a:r>
            <a:r>
              <a:rPr lang="en-GB" dirty="0"/>
              <a:t>efforts can include reducing waste, investing in renewable energy, managing natural resources more efficiently, and improving logistics</a:t>
            </a:r>
          </a:p>
        </p:txBody>
      </p:sp>
    </p:spTree>
    <p:extLst>
      <p:ext uri="{BB962C8B-B14F-4D97-AF65-F5344CB8AC3E}">
        <p14:creationId xmlns:p14="http://schemas.microsoft.com/office/powerpoint/2010/main" val="159390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iii)Profit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 smtClean="0"/>
              <a:t/>
            </a:r>
            <a:br>
              <a:rPr lang="en-US" sz="3600" dirty="0" smtClean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63677"/>
            <a:ext cx="11201400" cy="6061587"/>
          </a:xfrm>
        </p:spPr>
        <p:txBody>
          <a:bodyPr/>
          <a:lstStyle/>
          <a:p>
            <a:endParaRPr lang="en-GB" dirty="0" smtClean="0"/>
          </a:p>
          <a:p>
            <a:pPr algn="just"/>
            <a:r>
              <a:rPr lang="en-GB" dirty="0" smtClean="0"/>
              <a:t>While </a:t>
            </a:r>
            <a:r>
              <a:rPr lang="en-GB" dirty="0"/>
              <a:t>every business pursues financial profitability, triple bottom line businesses see it as one part of a business plan.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Sustainable </a:t>
            </a:r>
            <a:r>
              <a:rPr lang="en-GB" dirty="0"/>
              <a:t>organizations also recognize that “profit” is not  diametrically opposed to “people” or “planet</a:t>
            </a:r>
            <a:r>
              <a:rPr lang="en-GB" dirty="0" smtClean="0"/>
              <a:t>.”</a:t>
            </a:r>
          </a:p>
          <a:p>
            <a:pPr algn="just"/>
            <a:endParaRPr lang="en-GB" dirty="0" smtClean="0"/>
          </a:p>
          <a:p>
            <a:pPr algn="just"/>
            <a:r>
              <a:rPr lang="en-GB" dirty="0" smtClean="0"/>
              <a:t>Profitability of a business is the first concern for many stakeholders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48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dirty="0"/>
              <a:t>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GB" sz="3600" b="1" dirty="0" smtClean="0"/>
              <a:t>Summary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b="1" dirty="0" smtClean="0"/>
              <a:t>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63677"/>
            <a:ext cx="11201400" cy="6061587"/>
          </a:xfrm>
        </p:spPr>
        <p:txBody>
          <a:bodyPr/>
          <a:lstStyle/>
          <a:p>
            <a:r>
              <a:rPr lang="en-GB" dirty="0" smtClean="0"/>
              <a:t>More </a:t>
            </a:r>
            <a:r>
              <a:rPr lang="en-GB" dirty="0"/>
              <a:t>disclosure is almost always welcomed by investors, but there are good arguments for avoiding excessive disclosure: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1. reporting </a:t>
            </a:r>
            <a:r>
              <a:rPr lang="en-GB" dirty="0"/>
              <a:t>can be costly </a:t>
            </a:r>
            <a:r>
              <a:rPr lang="en-GB" dirty="0" smtClean="0"/>
              <a:t>and</a:t>
            </a:r>
          </a:p>
          <a:p>
            <a:pPr marL="0" indent="0">
              <a:buNone/>
            </a:pPr>
            <a:r>
              <a:rPr lang="en-GB" dirty="0" smtClean="0"/>
              <a:t>2. </a:t>
            </a:r>
            <a:r>
              <a:rPr lang="en-GB" dirty="0"/>
              <a:t>not all information is useful information.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Regulators </a:t>
            </a:r>
            <a:r>
              <a:rPr lang="en-GB" dirty="0"/>
              <a:t>should focus on a core set of mandatory disclosure items. </a:t>
            </a: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Companies </a:t>
            </a:r>
            <a:r>
              <a:rPr lang="en-GB" dirty="0"/>
              <a:t>do not always comply with mandatory disclosure rules.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762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dirty="0"/>
              <a:t>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GB" sz="3600" b="1" dirty="0" smtClean="0"/>
              <a:t>Summary </a:t>
            </a:r>
            <a:r>
              <a:rPr lang="en-GB" sz="3600" b="1" dirty="0" err="1" smtClean="0"/>
              <a:t>Ctd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b="1" dirty="0" smtClean="0"/>
              <a:t>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63677"/>
            <a:ext cx="11201400" cy="6061587"/>
          </a:xfrm>
        </p:spPr>
        <p:txBody>
          <a:bodyPr/>
          <a:lstStyle/>
          <a:p>
            <a:r>
              <a:rPr lang="en-GB" dirty="0" smtClean="0"/>
              <a:t>In </a:t>
            </a:r>
            <a:r>
              <a:rPr lang="en-GB" dirty="0"/>
              <a:t>most countries direct enforcement by government of disclosure rules is impractical: there are too many individual disclosure points to check. </a:t>
            </a:r>
            <a:endParaRPr lang="en-GB" dirty="0" smtClean="0"/>
          </a:p>
          <a:p>
            <a:r>
              <a:rPr lang="en-GB" dirty="0" smtClean="0"/>
              <a:t>Policy </a:t>
            </a:r>
            <a:r>
              <a:rPr lang="en-GB" dirty="0"/>
              <a:t>makers should consider focusing on a smaller set of leading enterprises, or conducting random reviews.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Periodic </a:t>
            </a:r>
            <a:r>
              <a:rPr lang="en-GB" dirty="0"/>
              <a:t>checks, combined with moderate fines, could send a signal that regulators take disclosure seriously. </a:t>
            </a:r>
            <a:endParaRPr lang="en-GB" dirty="0" smtClean="0"/>
          </a:p>
          <a:p>
            <a:r>
              <a:rPr lang="en-GB" dirty="0" smtClean="0"/>
              <a:t>Investors </a:t>
            </a:r>
            <a:r>
              <a:rPr lang="en-GB" dirty="0"/>
              <a:t>must play an active role as market participants and communicate with investee companies about disclosure gaps.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18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64180" cy="663676"/>
          </a:xfrm>
        </p:spPr>
        <p:txBody>
          <a:bodyPr/>
          <a:lstStyle/>
          <a:p>
            <a:r>
              <a:rPr lang="en-GB" sz="4000" i="1" dirty="0" smtClean="0"/>
              <a:t>THE END</a:t>
            </a:r>
            <a:endParaRPr lang="en-GB" sz="4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663677"/>
            <a:ext cx="11302181" cy="6489291"/>
          </a:xfrm>
        </p:spPr>
        <p:txBody>
          <a:bodyPr/>
          <a:lstStyle/>
          <a:p>
            <a:pPr marL="0" lvl="0" indent="0">
              <a:buNone/>
            </a:pPr>
            <a:r>
              <a:rPr lang="en-US" dirty="0"/>
              <a:t> </a:t>
            </a:r>
            <a:endParaRPr lang="en-US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 smtClean="0"/>
              <a:t>We have come to the end of Lecture Two for week one </a:t>
            </a:r>
          </a:p>
          <a:p>
            <a:pPr lvl="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/>
              <a:t>It was  nice having you in this class</a:t>
            </a:r>
          </a:p>
          <a:p>
            <a:pPr lvl="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/>
              <a:t>See you in the next class where we look at ‘Techniques Of Financial Analysis: Ratio Analysis’</a:t>
            </a:r>
          </a:p>
        </p:txBody>
      </p:sp>
    </p:spTree>
    <p:extLst>
      <p:ext uri="{BB962C8B-B14F-4D97-AF65-F5344CB8AC3E}">
        <p14:creationId xmlns:p14="http://schemas.microsoft.com/office/powerpoint/2010/main" val="30278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1" y="0"/>
            <a:ext cx="11957500" cy="975360"/>
          </a:xfrm>
        </p:spPr>
        <p:txBody>
          <a:bodyPr/>
          <a:lstStyle/>
          <a:p>
            <a:r>
              <a:rPr lang="en-US" sz="3600" b="1" dirty="0" smtClean="0"/>
              <a:t>References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1" y="1234440"/>
            <a:ext cx="11323320" cy="5623560"/>
          </a:xfrm>
        </p:spPr>
        <p:txBody>
          <a:bodyPr/>
          <a:lstStyle/>
          <a:p>
            <a:pPr lvl="0"/>
            <a:r>
              <a:rPr lang="en-US" dirty="0"/>
              <a:t>Financial </a:t>
            </a:r>
            <a:r>
              <a:rPr lang="en-US" dirty="0" smtClean="0"/>
              <a:t>Statement </a:t>
            </a:r>
            <a:r>
              <a:rPr lang="en-US" dirty="0"/>
              <a:t>A</a:t>
            </a:r>
            <a:r>
              <a:rPr lang="en-US" dirty="0" smtClean="0"/>
              <a:t>nalysis </a:t>
            </a:r>
            <a:r>
              <a:rPr lang="en-US" dirty="0"/>
              <a:t>:K. R. </a:t>
            </a:r>
            <a:r>
              <a:rPr lang="en-US" dirty="0" err="1"/>
              <a:t>Subramanyam</a:t>
            </a:r>
            <a:r>
              <a:rPr lang="en-US" dirty="0"/>
              <a:t>., McGraw-Hill Education (2014) </a:t>
            </a:r>
            <a:endParaRPr lang="en-US" dirty="0" smtClean="0"/>
          </a:p>
          <a:p>
            <a:pPr lvl="0"/>
            <a:endParaRPr lang="en-US" dirty="0"/>
          </a:p>
          <a:p>
            <a:pPr lvl="0"/>
            <a:r>
              <a:rPr lang="en-GB" dirty="0"/>
              <a:t>Financial Analysis Tools and Technique: A Guide for Manager, Erich </a:t>
            </a:r>
            <a:r>
              <a:rPr lang="en-GB" dirty="0" err="1"/>
              <a:t>Helfert,McGraw</a:t>
            </a:r>
            <a:r>
              <a:rPr lang="en-GB" dirty="0"/>
              <a:t> Hill (2001</a:t>
            </a:r>
            <a:r>
              <a:rPr lang="en-GB" dirty="0" smtClean="0"/>
              <a:t>)</a:t>
            </a:r>
          </a:p>
          <a:p>
            <a:pPr lvl="0"/>
            <a:endParaRPr lang="en-US" dirty="0"/>
          </a:p>
          <a:p>
            <a:pPr lvl="0"/>
            <a:r>
              <a:rPr lang="en-GB" dirty="0"/>
              <a:t>The Essentials of Financial Analysis, Samuel Weaver, McGraw Hill (2012)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lv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383614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7D65EE33-6EC9-4595-8B7B-A6BA5ED4063D}" vid="{38DF78B5-C8BD-4476-BEE4-FA264D75F6A6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Presentation3</Template>
  <TotalTime>4990</TotalTime>
  <Words>2085</Words>
  <Application>Microsoft Office PowerPoint</Application>
  <PresentationFormat>Widescreen</PresentationFormat>
  <Paragraphs>230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Arial</vt:lpstr>
      <vt:lpstr>Calibri</vt:lpstr>
      <vt:lpstr>Courier New</vt:lpstr>
      <vt:lpstr>Lucida Sans</vt:lpstr>
      <vt:lpstr>Narkisim</vt:lpstr>
      <vt:lpstr>Theme1</vt:lpstr>
      <vt:lpstr>Custom Design</vt:lpstr>
      <vt:lpstr>Course: Financial Analysis Week Two: Lecture 2- Corporate Disclosure</vt:lpstr>
      <vt:lpstr>Introduction &amp; Welcoming Note</vt:lpstr>
      <vt:lpstr>Intended Learning Outcomes </vt:lpstr>
      <vt:lpstr>Introduction</vt:lpstr>
      <vt:lpstr>  Source of Information for Financial Analysis    </vt:lpstr>
      <vt:lpstr>Annual Reports and Audited Financial Statements </vt:lpstr>
      <vt:lpstr>Contents of the Annual Report </vt:lpstr>
      <vt:lpstr>Contents of the Annual Report Ctd  </vt:lpstr>
      <vt:lpstr>What is corporate financial disclosure? </vt:lpstr>
      <vt:lpstr> Purpose of Corporate Disclosure </vt:lpstr>
      <vt:lpstr>  Types of Corporate Disclosure  </vt:lpstr>
      <vt:lpstr>Areas of Corporate Disclosure </vt:lpstr>
      <vt:lpstr>Ways/Modes of Corporate Disclosures </vt:lpstr>
      <vt:lpstr>Objectives of Corporate financial disclosure </vt:lpstr>
      <vt:lpstr>Objectives of Corporate financial disclosure Ctd</vt:lpstr>
      <vt:lpstr>Users of Financial Information and their needs </vt:lpstr>
      <vt:lpstr>Users of Financial Information and their needs  Ctd</vt:lpstr>
      <vt:lpstr>Users of Financial Information and their needs  Ctd</vt:lpstr>
      <vt:lpstr>Users of Financial Information and their needs  Ctd</vt:lpstr>
      <vt:lpstr>Benefits of Corporate disclosure </vt:lpstr>
      <vt:lpstr>Benefits of Corporate disclosure  Ctd</vt:lpstr>
      <vt:lpstr>Qualitative Characteristic of Corporate Financial Reports </vt:lpstr>
      <vt:lpstr>Qualitative Characteristic of Corporate Financial Reports Ctd</vt:lpstr>
      <vt:lpstr>Qualitative Characteristic of Corporate Financial Reports Ctd</vt:lpstr>
      <vt:lpstr>  Types of Corporate financial disclosure   . </vt:lpstr>
      <vt:lpstr> Analysis in an Efficient Market Market Efficiency . </vt:lpstr>
      <vt:lpstr>Market Efficiency Implications for Analysis </vt:lpstr>
      <vt:lpstr> Market Efficiency Implications for Analysis Ctd  </vt:lpstr>
      <vt:lpstr>  The triple bottom line Reporting Framework   </vt:lpstr>
      <vt:lpstr>  i)People   </vt:lpstr>
      <vt:lpstr> ii.Planet </vt:lpstr>
      <vt:lpstr>  iii)Profit   </vt:lpstr>
      <vt:lpstr>   Summary   </vt:lpstr>
      <vt:lpstr>   Summary Ctd   </vt:lpstr>
      <vt:lpstr>THE END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</dc:title>
  <dc:creator>Dr. John N. Kamau</dc:creator>
  <cp:lastModifiedBy>user</cp:lastModifiedBy>
  <cp:revision>344</cp:revision>
  <dcterms:created xsi:type="dcterms:W3CDTF">2022-03-11T15:32:41Z</dcterms:created>
  <dcterms:modified xsi:type="dcterms:W3CDTF">2024-04-01T03:09:23Z</dcterms:modified>
</cp:coreProperties>
</file>