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88" r:id="rId2"/>
  </p:sldMasterIdLst>
  <p:notesMasterIdLst>
    <p:notesMasterId r:id="rId42"/>
  </p:notesMasterIdLst>
  <p:sldIdLst>
    <p:sldId id="256" r:id="rId3"/>
    <p:sldId id="309" r:id="rId4"/>
    <p:sldId id="292" r:id="rId5"/>
    <p:sldId id="342" r:id="rId6"/>
    <p:sldId id="297" r:id="rId7"/>
    <p:sldId id="311" r:id="rId8"/>
    <p:sldId id="293" r:id="rId9"/>
    <p:sldId id="364" r:id="rId10"/>
    <p:sldId id="343" r:id="rId11"/>
    <p:sldId id="312" r:id="rId12"/>
    <p:sldId id="294" r:id="rId13"/>
    <p:sldId id="344" r:id="rId14"/>
    <p:sldId id="366" r:id="rId15"/>
    <p:sldId id="313" r:id="rId16"/>
    <p:sldId id="296" r:id="rId17"/>
    <p:sldId id="345" r:id="rId18"/>
    <p:sldId id="346" r:id="rId19"/>
    <p:sldId id="367" r:id="rId20"/>
    <p:sldId id="347" r:id="rId21"/>
    <p:sldId id="348" r:id="rId22"/>
    <p:sldId id="349" r:id="rId23"/>
    <p:sldId id="371" r:id="rId24"/>
    <p:sldId id="327" r:id="rId25"/>
    <p:sldId id="295" r:id="rId26"/>
    <p:sldId id="368" r:id="rId27"/>
    <p:sldId id="300" r:id="rId28"/>
    <p:sldId id="298" r:id="rId29"/>
    <p:sldId id="315" r:id="rId30"/>
    <p:sldId id="370" r:id="rId31"/>
    <p:sldId id="350" r:id="rId32"/>
    <p:sldId id="299" r:id="rId33"/>
    <p:sldId id="352" r:id="rId34"/>
    <p:sldId id="353" r:id="rId35"/>
    <p:sldId id="354" r:id="rId36"/>
    <p:sldId id="355" r:id="rId37"/>
    <p:sldId id="356" r:id="rId38"/>
    <p:sldId id="357" r:id="rId39"/>
    <p:sldId id="339" r:id="rId40"/>
    <p:sldId id="317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2" autoAdjust="0"/>
    <p:restoredTop sz="94660"/>
  </p:normalViewPr>
  <p:slideViewPr>
    <p:cSldViewPr snapToGrid="0">
      <p:cViewPr varScale="1">
        <p:scale>
          <a:sx n="50" d="100"/>
          <a:sy n="50" d="100"/>
        </p:scale>
        <p:origin x="82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1CE14-7628-4AFE-9F52-566F0E0BC23E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3FAF0-92FB-404B-9F40-0F18ACC91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1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175"/>
            <a:ext cx="8686800" cy="159067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pic>
        <p:nvPicPr>
          <p:cNvPr id="5" name="Picture 10" descr="halfto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3700"/>
            <a:ext cx="86868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ma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34" y="2730500"/>
            <a:ext cx="302683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9156700" y="6402388"/>
            <a:ext cx="2980267" cy="400050"/>
          </a:xfrm>
          <a:prstGeom prst="rect">
            <a:avLst/>
          </a:prstGeom>
          <a:solidFill>
            <a:srgbClr val="132C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9156700" y="6430964"/>
            <a:ext cx="2980267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00" b="1" spc="225" dirty="0">
                <a:solidFill>
                  <a:schemeClr val="bg1">
                    <a:lumMod val="85000"/>
                  </a:schemeClr>
                </a:solidFill>
                <a:latin typeface="+mn-lt"/>
                <a:cs typeface="Arial" panose="020B0604020202020204" pitchFamily="34" charset="0"/>
              </a:rPr>
              <a:t>www.nettconsultants.com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184" y="6397625"/>
            <a:ext cx="5094816" cy="30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350" i="1" dirty="0">
                <a:solidFill>
                  <a:srgbClr val="2F55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 Through Ethical Consulting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-3175"/>
            <a:ext cx="35052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18"/>
            <a:ext cx="8686800" cy="1582185"/>
          </a:xfrm>
          <a:noFill/>
        </p:spPr>
        <p:txBody>
          <a:bodyPr/>
          <a:lstStyle>
            <a:lvl1pPr algn="ctr">
              <a:defRPr sz="4500" b="1" cap="small" spc="225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" y="3524597"/>
            <a:ext cx="8686799" cy="1620982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3300" b="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92981"/>
      </p:ext>
    </p:extLst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44"/>
            <a:ext cx="8752789" cy="1000668"/>
          </a:xfrm>
        </p:spPr>
        <p:txBody>
          <a:bodyPr>
            <a:noAutofit/>
          </a:bodyPr>
          <a:lstStyle>
            <a:lvl1pPr>
              <a:defRPr sz="3000" cap="small" spc="225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28600" y="1770612"/>
            <a:ext cx="8981389" cy="4688379"/>
          </a:xfrm>
        </p:spPr>
        <p:txBody>
          <a:bodyPr>
            <a:normAutofit/>
          </a:bodyPr>
          <a:lstStyle>
            <a:lvl1pPr marL="255985" indent="-255985">
              <a:defRPr sz="3300"/>
            </a:lvl1pPr>
            <a:lvl2pPr marL="514350" indent="-171450">
              <a:buFont typeface="Lucida Sans" panose="020B0602030504020204" pitchFamily="34" charset="0"/>
              <a:buChar char="–"/>
              <a:defRPr sz="3000">
                <a:solidFill>
                  <a:schemeClr val="accent2"/>
                </a:solidFill>
              </a:defRPr>
            </a:lvl2pPr>
            <a:lvl3pPr marL="857250" indent="-171450">
              <a:buFont typeface="Courier New" panose="02070309020205020404" pitchFamily="49" charset="0"/>
              <a:buChar char="o"/>
              <a:defRPr sz="27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33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81201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30226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1" y="68263"/>
            <a:ext cx="28575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72158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33439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58656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72187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721576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015331305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7ADA1-D6C1-40C0-81CD-8C94C1794AD6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751E1-1352-42A3-9172-593316E468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1614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743E3-570A-4A81-B050-550B44FF855C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B0791-207A-41C8-852C-8579531591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366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18E7-50DE-450B-8C75-134A5D39FEB3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D7299-11C9-4F04-94FB-B0F742A146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49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7868A-CDC4-444C-9595-A3B1C1D1A60A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Dr John Kamau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E69DA-0440-4D04-B5D7-CFA7E329E6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433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EEB59-9E9E-4E5D-9D5A-59BEB237163F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F1177-32F8-4E5B-8F6E-C78E7762C4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048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C67C-D749-4751-BBC3-E5ECB2D77C2C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218F4-948A-4E38-81A1-52FF53877C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593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8906-F489-4CD2-99EF-5D93689AB451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D973E-7CD2-4A96-89EF-F52A1BAE8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13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13DDC-5FD3-4261-92CC-D05065E148B2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018C-0F26-481C-9196-65C3F8699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387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4C83-0D14-4EBE-86D6-3531478C2C7E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C34F3-9E00-4AE4-A860-14F60958D4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9211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2EA83-3376-44AE-B94A-1E25818175A1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859DA-6FA8-4DD4-BA08-253BDFC634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84071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360DD-2B7D-4C25-95A0-81B61A4BDDE1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16DF2-78DB-48C1-8F11-9E1F2ED2B1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117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22768" y="100013"/>
            <a:ext cx="905721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2767" y="1825625"/>
            <a:ext cx="937471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8832852" y="6164264"/>
            <a:ext cx="320463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>
                <a:solidFill>
                  <a:srgbClr val="2F5597"/>
                </a:solidFill>
              </a:rPr>
              <a:t>www.nettconsultants.com</a:t>
            </a:r>
          </a:p>
        </p:txBody>
      </p:sp>
      <p:sp>
        <p:nvSpPr>
          <p:cNvPr id="2053" name="TextBox 9"/>
          <p:cNvSpPr txBox="1">
            <a:spLocks noChangeArrowheads="1"/>
          </p:cNvSpPr>
          <p:nvPr/>
        </p:nvSpPr>
        <p:spPr bwMode="auto">
          <a:xfrm>
            <a:off x="6921500" y="6481763"/>
            <a:ext cx="515831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 i="1">
                <a:solidFill>
                  <a:srgbClr val="2F5597"/>
                </a:solidFill>
              </a:rPr>
              <a:t>Transformation Through Ethical Consulting</a:t>
            </a: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534" y="120650"/>
            <a:ext cx="3308351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39701" y="847725"/>
            <a:ext cx="91313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70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rgbClr val="203864"/>
          </a:solidFill>
          <a:latin typeface="Narkisim" panose="020E0502050101010101" pitchFamily="34" charset="-79"/>
          <a:ea typeface="+mj-ea"/>
          <a:cs typeface="Narkisim" panose="020E0502050101010101" pitchFamily="34" charset="-79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9pPr>
    </p:titleStyle>
    <p:bodyStyle>
      <a:lvl1pPr marL="428625" indent="-428625" algn="l" defTabSz="685800" rtl="0" eaLnBrk="1" fontAlgn="base" hangingPunct="1">
        <a:spcBef>
          <a:spcPts val="750"/>
        </a:spcBef>
        <a:spcAft>
          <a:spcPts val="450"/>
        </a:spcAft>
        <a:buFont typeface="Arial" charset="0"/>
        <a:buChar char="•"/>
        <a:defRPr sz="2700"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1pPr>
      <a:lvl2pPr marL="514350" indent="-171450" algn="l" defTabSz="685800" rtl="0" eaLnBrk="1" fontAlgn="base" hangingPunct="1">
        <a:spcBef>
          <a:spcPts val="375"/>
        </a:spcBef>
        <a:spcAft>
          <a:spcPts val="450"/>
        </a:spcAft>
        <a:buFont typeface="Lucida Sans" pitchFamily="34" charset="0"/>
        <a:buChar char="–"/>
        <a:defRPr sz="2400" i="1" kern="1200">
          <a:solidFill>
            <a:srgbClr val="C00000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Lucida Sans" pitchFamily="34" charset="0"/>
        <a:buChar char="–"/>
        <a:defRPr sz="2100" kern="1200">
          <a:solidFill>
            <a:srgbClr val="2F5597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107F3A-5579-447A-96D6-F85B234E830B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B22E2F5-D5DB-4132-855D-89E303835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6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EDB21-84B1-4581-8736-46B09420D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047136"/>
            <a:ext cx="10363200" cy="3364478"/>
          </a:xfrm>
        </p:spPr>
        <p:txBody>
          <a:bodyPr/>
          <a:lstStyle/>
          <a:p>
            <a:r>
              <a:rPr lang="en-GB" sz="3600" b="1" dirty="0" smtClean="0"/>
              <a:t>COURSE: FINANCIAL ANALYSIS</a:t>
            </a:r>
            <a:br>
              <a:rPr lang="en-GB" sz="3600" b="1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Week Three : Lecture 3</a:t>
            </a:r>
            <a:r>
              <a:rPr lang="en-US" sz="3600" b="1" dirty="0" smtClean="0"/>
              <a:t>: </a:t>
            </a:r>
            <a:r>
              <a:rPr lang="en-US" sz="3600" dirty="0" smtClean="0"/>
              <a:t>Techniques of Financial Analysis: Ratio Analysis</a:t>
            </a:r>
            <a:br>
              <a:rPr lang="en-US" sz="3600" dirty="0" smtClean="0"/>
            </a:br>
            <a:r>
              <a:rPr lang="en-US" sz="3600" dirty="0" smtClean="0"/>
              <a:t> </a:t>
            </a:r>
            <a:endParaRPr lang="en-US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0DFFB-67B2-4EED-B0EB-83FD67D7C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026310"/>
            <a:ext cx="8534400" cy="1612490"/>
          </a:xfrm>
        </p:spPr>
        <p:txBody>
          <a:bodyPr>
            <a:normAutofit/>
          </a:bodyPr>
          <a:lstStyle/>
          <a:p>
            <a:endParaRPr lang="en-US" b="1" i="0" dirty="0">
              <a:solidFill>
                <a:schemeClr val="tx1"/>
              </a:solidFill>
            </a:endParaRPr>
          </a:p>
          <a:p>
            <a:r>
              <a:rPr lang="en-US" b="1" dirty="0" smtClean="0"/>
              <a:t>Course Instructor: Dr. Charity </a:t>
            </a:r>
            <a:r>
              <a:rPr lang="en-US" b="1" dirty="0" err="1" smtClean="0"/>
              <a:t>Njoka</a:t>
            </a:r>
            <a:r>
              <a:rPr lang="en-US" b="1" dirty="0" smtClean="0"/>
              <a:t> (PhD)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613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8"/>
    </mc:Choice>
    <mc:Fallback xmlns="">
      <p:transition spd="slow" advTm="1310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870155"/>
          </a:xfrm>
        </p:spPr>
        <p:txBody>
          <a:bodyPr/>
          <a:lstStyle/>
          <a:p>
            <a:r>
              <a:rPr lang="en-GB" sz="3600" b="1" dirty="0" smtClean="0"/>
              <a:t>Introduction &amp; Welcoming Note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70155"/>
            <a:ext cx="10972800" cy="5256009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GB" dirty="0" smtClean="0"/>
          </a:p>
          <a:p>
            <a:pPr algn="just">
              <a:lnSpc>
                <a:spcPct val="150000"/>
              </a:lnSpc>
            </a:pPr>
            <a:r>
              <a:rPr lang="en-GB" dirty="0" smtClean="0"/>
              <a:t>Hello and welcome to Financial Analysis course </a:t>
            </a:r>
          </a:p>
          <a:p>
            <a:pPr algn="just">
              <a:lnSpc>
                <a:spcPct val="150000"/>
              </a:lnSpc>
            </a:pPr>
            <a:r>
              <a:rPr lang="en-GB" dirty="0" smtClean="0"/>
              <a:t>Today</a:t>
            </a:r>
            <a:r>
              <a:rPr lang="en-GB" dirty="0"/>
              <a:t> </a:t>
            </a:r>
            <a:r>
              <a:rPr lang="en-GB" dirty="0" smtClean="0"/>
              <a:t>we are tackling Lesson Three that has</a:t>
            </a:r>
            <a:r>
              <a:rPr lang="en-GB" dirty="0" smtClean="0"/>
              <a:t> </a:t>
            </a:r>
            <a:r>
              <a:rPr lang="en-GB" dirty="0" smtClean="0"/>
              <a:t>both theory and </a:t>
            </a:r>
            <a:r>
              <a:rPr lang="en-GB" dirty="0" smtClean="0"/>
              <a:t>calculations</a:t>
            </a:r>
            <a:r>
              <a:rPr lang="en-GB" dirty="0"/>
              <a:t> </a:t>
            </a:r>
            <a:r>
              <a:rPr lang="en-GB" dirty="0" smtClean="0"/>
              <a:t>sections </a:t>
            </a:r>
            <a:endParaRPr lang="en-GB" dirty="0" smtClean="0"/>
          </a:p>
          <a:p>
            <a:pPr algn="just">
              <a:lnSpc>
                <a:spcPct val="150000"/>
              </a:lnSpc>
            </a:pPr>
            <a:r>
              <a:rPr lang="en-GB" dirty="0" smtClean="0"/>
              <a:t>The lesson introduces us to core ratios that are valuable to all business stakeholders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69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r>
              <a:rPr lang="en-US" sz="3600" b="1" dirty="0" smtClean="0"/>
              <a:t>Intended Learning Outcomes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 smtClean="0"/>
              <a:t>By the end of this lesson , you should be able to</a:t>
            </a:r>
            <a:r>
              <a:rPr lang="en-GB" dirty="0" smtClean="0"/>
              <a:t>,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 smtClean="0"/>
              <a:t>Explain </a:t>
            </a:r>
            <a:r>
              <a:rPr lang="en-US" dirty="0"/>
              <a:t>the sequence of steps followed in conducting a financial analysis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Evaluate applicability of ratio analysis as a technique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Compute financial ratios and use them to evaluate financial strengths and weaknesses.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Discuss the limitations of financial statement analysis</a:t>
            </a:r>
          </a:p>
        </p:txBody>
      </p:sp>
    </p:spTree>
    <p:extLst>
      <p:ext uri="{BB962C8B-B14F-4D97-AF65-F5344CB8AC3E}">
        <p14:creationId xmlns:p14="http://schemas.microsoft.com/office/powerpoint/2010/main" val="530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pPr lvl="0"/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algn="just"/>
            <a:r>
              <a:rPr lang="en-US" dirty="0"/>
              <a:t>V</a:t>
            </a:r>
            <a:r>
              <a:rPr lang="en-US" dirty="0" smtClean="0"/>
              <a:t>arious </a:t>
            </a:r>
            <a:r>
              <a:rPr lang="en-US" dirty="0"/>
              <a:t>techniques </a:t>
            </a:r>
            <a:r>
              <a:rPr lang="en-US" dirty="0" smtClean="0"/>
              <a:t>are used </a:t>
            </a:r>
            <a:r>
              <a:rPr lang="en-US" dirty="0"/>
              <a:t>in financial analysis for purposes of drawing intelligent conclusions about the financial performance and position of an enterprise. </a:t>
            </a:r>
            <a:endParaRPr lang="en-US" dirty="0" smtClean="0"/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The </a:t>
            </a:r>
            <a:r>
              <a:rPr lang="en-US" dirty="0"/>
              <a:t>purpose of financial statement analysis is to assist in predicting the future by means of comparison, evaluation and trend analysis of data/information. </a:t>
            </a:r>
          </a:p>
        </p:txBody>
      </p:sp>
    </p:spTree>
    <p:extLst>
      <p:ext uri="{BB962C8B-B14F-4D97-AF65-F5344CB8AC3E}">
        <p14:creationId xmlns:p14="http://schemas.microsoft.com/office/powerpoint/2010/main" val="5440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920"/>
            <a:ext cx="11231880" cy="901618"/>
          </a:xfrm>
          <a:noFill/>
        </p:spPr>
        <p:txBody>
          <a:bodyPr/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/>
              <a:t>Steps </a:t>
            </a:r>
            <a:r>
              <a:rPr lang="en-US" sz="3600" b="1" dirty="0"/>
              <a:t>to a Basic Company Financial Analysis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12039600" cy="6004559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b="1" dirty="0"/>
              <a:t>Step 1. </a:t>
            </a:r>
            <a:r>
              <a:rPr lang="en-US" dirty="0"/>
              <a:t>Acquire the company’s financial statements for several years. As a minimum, get the following statements, for at least 3 to 5 years.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Step 2</a:t>
            </a:r>
            <a:r>
              <a:rPr lang="en-US" dirty="0"/>
              <a:t>. Quickly scan all of the statements to look for large movements in specific items from one year to the next.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Step 3. </a:t>
            </a:r>
            <a:r>
              <a:rPr lang="en-US" dirty="0"/>
              <a:t>Review the notes accompanying the financial statements for additional information that may be significant to your analysis. </a:t>
            </a:r>
          </a:p>
        </p:txBody>
      </p:sp>
    </p:spTree>
    <p:extLst>
      <p:ext uri="{BB962C8B-B14F-4D97-AF65-F5344CB8AC3E}">
        <p14:creationId xmlns:p14="http://schemas.microsoft.com/office/powerpoint/2010/main" val="213939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689080" cy="1023538"/>
          </a:xfrm>
          <a:noFill/>
        </p:spPr>
        <p:txBody>
          <a:bodyPr/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3600" b="1" dirty="0" smtClean="0"/>
              <a:t>Steps </a:t>
            </a:r>
            <a:r>
              <a:rPr lang="en-US" sz="3600" b="1" dirty="0"/>
              <a:t>to a Basic Company Financial Analysis </a:t>
            </a:r>
            <a:r>
              <a:rPr lang="en-US" sz="3600" b="1" dirty="0" err="1" smtClean="0"/>
              <a:t>Ctd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" y="1023538"/>
            <a:ext cx="1205484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 Step 4</a:t>
            </a:r>
            <a:r>
              <a:rPr lang="en-US" b="1" dirty="0"/>
              <a:t>. </a:t>
            </a:r>
            <a:r>
              <a:rPr lang="en-US" dirty="0"/>
              <a:t>Examine the statement of financial </a:t>
            </a:r>
            <a:r>
              <a:rPr lang="en-US" dirty="0" smtClean="0"/>
              <a:t>position </a:t>
            </a:r>
            <a:r>
              <a:rPr lang="en-US" dirty="0"/>
              <a:t>sheet.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Step 5. </a:t>
            </a:r>
            <a:r>
              <a:rPr lang="en-US" dirty="0"/>
              <a:t>Examine the income statement. Look for trends over time. Calculate and graph the growth of the </a:t>
            </a:r>
            <a:r>
              <a:rPr lang="en-US" dirty="0" smtClean="0"/>
              <a:t>various entries </a:t>
            </a:r>
            <a:r>
              <a:rPr lang="en-US" dirty="0"/>
              <a:t>over the past several years.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Step 6. </a:t>
            </a:r>
            <a:r>
              <a:rPr lang="en-US" dirty="0"/>
              <a:t>Examine the shareholder's equity statement. </a:t>
            </a:r>
          </a:p>
        </p:txBody>
      </p:sp>
    </p:spTree>
    <p:extLst>
      <p:ext uri="{BB962C8B-B14F-4D97-AF65-F5344CB8AC3E}">
        <p14:creationId xmlns:p14="http://schemas.microsoft.com/office/powerpoint/2010/main" val="426837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82880"/>
            <a:ext cx="11346426" cy="853439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>Steps </a:t>
            </a:r>
            <a:r>
              <a:rPr lang="en-US" sz="3600" b="1" dirty="0"/>
              <a:t>to a Basic Company Financial Analysis </a:t>
            </a:r>
            <a:r>
              <a:rPr lang="en-US" sz="3600" b="1" dirty="0" err="1"/>
              <a:t>Ctd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Step </a:t>
            </a:r>
            <a:r>
              <a:rPr lang="en-US" b="1" dirty="0"/>
              <a:t>7. </a:t>
            </a:r>
            <a:r>
              <a:rPr lang="en-US" dirty="0"/>
              <a:t>Examine the cash flow statement, which gives information about the cash inflows and outflows from operations, financing, and investing. </a:t>
            </a:r>
            <a:endParaRPr lang="en-US" dirty="0" smtClean="0"/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Step 8. </a:t>
            </a:r>
            <a:r>
              <a:rPr lang="en-US" dirty="0"/>
              <a:t>Calculate financial ratios in each of </a:t>
            </a:r>
            <a:r>
              <a:rPr lang="en-US" dirty="0" smtClean="0"/>
              <a:t>various categories</a:t>
            </a:r>
            <a:r>
              <a:rPr lang="en-US" dirty="0"/>
              <a:t>, for each year. Graph the ratios over time, to find the trends in the ratios from year to year. </a:t>
            </a:r>
            <a:endParaRPr lang="en-US" dirty="0" smtClean="0"/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Step 9. </a:t>
            </a:r>
            <a:r>
              <a:rPr lang="en-US" dirty="0"/>
              <a:t>Obtain data for the company’s key competitors, and data about the industry. Compare the ratios for the competitors and the industry to the company being studied. 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36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82880"/>
            <a:ext cx="11346426" cy="853439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>Steps </a:t>
            </a:r>
            <a:r>
              <a:rPr lang="en-US" sz="3600" b="1" dirty="0"/>
              <a:t>to a Basic Company Financial Analysis </a:t>
            </a:r>
            <a:r>
              <a:rPr lang="en-US" sz="3600" b="1" dirty="0" err="1"/>
              <a:t>Ctd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r>
              <a:rPr lang="en-US" b="1" dirty="0"/>
              <a:t>Step 10. </a:t>
            </a:r>
            <a:r>
              <a:rPr lang="en-US" dirty="0"/>
              <a:t>Review the market data you have about the company’s stock price, and the price to earnings (P/E) ratio. Review the evaluations of stock market analysts.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Step 11. </a:t>
            </a:r>
            <a:r>
              <a:rPr lang="en-US" dirty="0"/>
              <a:t>Review the dividend payout. Graph the payout over several years. Determine whether the company’s dividend policies are supporting their strategies.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b="1" dirty="0" smtClean="0"/>
              <a:t>Step </a:t>
            </a:r>
            <a:r>
              <a:rPr lang="en-GB" b="1" dirty="0"/>
              <a:t>12. </a:t>
            </a:r>
            <a:r>
              <a:rPr lang="en-GB" dirty="0"/>
              <a:t>Review all of the data that you have generated.</a:t>
            </a:r>
            <a:endParaRPr lang="en-US" dirty="0"/>
          </a:p>
          <a:p>
            <a:pPr marL="92075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.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524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r>
              <a:rPr lang="en-GB" sz="3600" b="1" dirty="0"/>
              <a:t>Techniques/ Tools of Financial Analysis 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 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/>
              <a:t>Ratio Analysis 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/>
              <a:t>Comparative Statements 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/>
              <a:t>Common Size Statements 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/>
              <a:t>Trend Analysis 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/>
              <a:t>Fund Flow Statement 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/>
              <a:t>Cash Flow Statement </a:t>
            </a:r>
          </a:p>
          <a:p>
            <a:pPr mar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52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 </a:t>
            </a:r>
            <a:r>
              <a:rPr lang="en-US" sz="3600" b="1" dirty="0"/>
              <a:t>Ratio </a:t>
            </a:r>
            <a:r>
              <a:rPr lang="en-US" sz="3600" b="1" dirty="0" smtClean="0"/>
              <a:t>Analysis- Classification  </a:t>
            </a:r>
            <a:r>
              <a:rPr lang="en-US" dirty="0"/>
              <a:t/>
            </a:r>
            <a:br>
              <a:rPr lang="en-US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pPr algn="just"/>
            <a:r>
              <a:rPr lang="en-US" dirty="0" smtClean="0"/>
              <a:t>A </a:t>
            </a:r>
            <a:r>
              <a:rPr lang="en-US" dirty="0"/>
              <a:t>ratio is an expression of the relationship between two or more variables of the financial statements. </a:t>
            </a:r>
            <a:endParaRPr lang="en-US" dirty="0" smtClean="0"/>
          </a:p>
          <a:p>
            <a:pPr algn="just"/>
            <a:endParaRPr lang="en-US" dirty="0"/>
          </a:p>
          <a:p>
            <a:pPr marL="0" indent="0" algn="just">
              <a:buNone/>
            </a:pPr>
            <a:r>
              <a:rPr lang="en-US" b="1" dirty="0"/>
              <a:t>Classification of Ratios </a:t>
            </a:r>
            <a:r>
              <a:rPr lang="en-US" b="1" dirty="0" smtClean="0"/>
              <a:t> -</a:t>
            </a:r>
            <a:r>
              <a:rPr lang="en-US" dirty="0" smtClean="0"/>
              <a:t>Ratios </a:t>
            </a:r>
            <a:r>
              <a:rPr lang="en-US" dirty="0"/>
              <a:t>are broadly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classified </a:t>
            </a:r>
            <a:r>
              <a:rPr lang="en-US" dirty="0"/>
              <a:t>into 5 categories: </a:t>
            </a:r>
          </a:p>
          <a:p>
            <a:pPr marL="571500" lvl="0" indent="-571500" algn="just">
              <a:buFont typeface="+mj-lt"/>
              <a:buAutoNum type="romanLcPeriod"/>
            </a:pPr>
            <a:r>
              <a:rPr lang="en-US" dirty="0"/>
              <a:t>Liquidity ratios </a:t>
            </a:r>
          </a:p>
          <a:p>
            <a:pPr marL="571500" lvl="0" indent="-571500" algn="just">
              <a:buFont typeface="+mj-lt"/>
              <a:buAutoNum type="romanLcPeriod"/>
            </a:pPr>
            <a:r>
              <a:rPr lang="en-US" dirty="0"/>
              <a:t>Turnover ratios </a:t>
            </a:r>
          </a:p>
          <a:p>
            <a:pPr marL="571500" lvl="0" indent="-571500" algn="just">
              <a:buFont typeface="+mj-lt"/>
              <a:buAutoNum type="romanLcPeriod"/>
            </a:pPr>
            <a:r>
              <a:rPr lang="en-US" dirty="0"/>
              <a:t>Gearing ratios </a:t>
            </a:r>
          </a:p>
          <a:p>
            <a:pPr marL="571500" lvl="0" indent="-571500" algn="just">
              <a:buFont typeface="+mj-lt"/>
              <a:buAutoNum type="romanLcPeriod"/>
            </a:pPr>
            <a:r>
              <a:rPr lang="en-US" dirty="0"/>
              <a:t>Profitability ratios </a:t>
            </a:r>
          </a:p>
          <a:p>
            <a:pPr marL="571500" lvl="0" indent="-571500" algn="just">
              <a:buFont typeface="+mj-lt"/>
              <a:buAutoNum type="romanLcPeriod"/>
            </a:pPr>
            <a:r>
              <a:rPr lang="en-US" dirty="0"/>
              <a:t>Investors  (Market/ valuation) ratios 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5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lvl="0"/>
            <a:r>
              <a:rPr lang="en-US" sz="3600" b="1" dirty="0" smtClean="0"/>
              <a:t> </a:t>
            </a:r>
            <a:br>
              <a:rPr lang="en-US" sz="3600" b="1" dirty="0" smtClean="0"/>
            </a:br>
            <a:r>
              <a:rPr lang="en-US" sz="3600" b="1" dirty="0" smtClean="0"/>
              <a:t>I.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1</a:t>
            </a:r>
            <a:r>
              <a:rPr lang="en-US" sz="3600" dirty="0" smtClean="0"/>
              <a:t>. </a:t>
            </a:r>
            <a:r>
              <a:rPr lang="en-US" sz="3600" b="1" dirty="0" smtClean="0"/>
              <a:t>Liquidity Ratios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Liquidity </a:t>
            </a:r>
            <a:r>
              <a:rPr lang="en-GB" dirty="0"/>
              <a:t>refers to an enterprise's ability to meet its short-term obligations as and when they fall due.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Liquidity </a:t>
            </a:r>
            <a:r>
              <a:rPr lang="en-GB" dirty="0"/>
              <a:t>ratios </a:t>
            </a:r>
            <a:r>
              <a:rPr lang="en-GB" dirty="0" smtClean="0"/>
              <a:t>(</a:t>
            </a:r>
            <a:r>
              <a:rPr lang="en-GB" dirty="0"/>
              <a:t>working capital ratios </a:t>
            </a:r>
            <a:r>
              <a:rPr lang="en-GB" dirty="0" smtClean="0"/>
              <a:t>)assess </a:t>
            </a:r>
            <a:r>
              <a:rPr lang="en-GB" dirty="0"/>
              <a:t>the adequacy of a </a:t>
            </a:r>
            <a:r>
              <a:rPr lang="en-GB" dirty="0" smtClean="0"/>
              <a:t>firm’s working capital. </a:t>
            </a:r>
            <a:r>
              <a:rPr lang="en-GB" dirty="0"/>
              <a:t>They are;</a:t>
            </a:r>
            <a:endParaRPr lang="en-US" dirty="0"/>
          </a:p>
          <a:p>
            <a:pPr marL="0" indent="0">
              <a:buNone/>
            </a:pPr>
            <a:r>
              <a:rPr lang="fr-FR" dirty="0" smtClean="0"/>
              <a:t>a</a:t>
            </a:r>
            <a:r>
              <a:rPr lang="fr-FR" dirty="0"/>
              <a:t>) </a:t>
            </a:r>
            <a:r>
              <a:rPr lang="fr-FR" dirty="0" err="1"/>
              <a:t>Current</a:t>
            </a:r>
            <a:r>
              <a:rPr lang="fr-FR" dirty="0"/>
              <a:t> ratio =   </a:t>
            </a:r>
            <a:r>
              <a:rPr lang="fr-FR" u="sng" dirty="0" err="1"/>
              <a:t>Current</a:t>
            </a:r>
            <a:r>
              <a:rPr lang="fr-FR" u="sng" dirty="0"/>
              <a:t> </a:t>
            </a:r>
            <a:r>
              <a:rPr lang="fr-FR" u="sng" dirty="0" err="1"/>
              <a:t>assets</a:t>
            </a:r>
            <a:endParaRPr lang="en-US" dirty="0"/>
          </a:p>
          <a:p>
            <a:r>
              <a:rPr lang="fr-FR" dirty="0" smtClean="0"/>
              <a:t>                             </a:t>
            </a:r>
            <a:r>
              <a:rPr lang="fr-FR" dirty="0" err="1"/>
              <a:t>Current</a:t>
            </a:r>
            <a:r>
              <a:rPr lang="fr-FR" dirty="0"/>
              <a:t> </a:t>
            </a:r>
            <a:r>
              <a:rPr lang="fr-FR" dirty="0" err="1"/>
              <a:t>liabilities</a:t>
            </a:r>
            <a:endParaRPr lang="en-US" dirty="0"/>
          </a:p>
          <a:p>
            <a:pPr>
              <a:spcBef>
                <a:spcPts val="0"/>
              </a:spcBef>
            </a:pPr>
            <a:endParaRPr lang="en-US" dirty="0"/>
          </a:p>
          <a:p>
            <a:pPr marL="0" indent="0">
              <a:buNone/>
            </a:pPr>
            <a:r>
              <a:rPr lang="en-GB" dirty="0"/>
              <a:t>This ratio indicates the number of times the current liabilities can be paid from current assets 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It is recommended that the ratio be at least </a:t>
            </a:r>
            <a:r>
              <a:rPr lang="en-GB" dirty="0" smtClean="0"/>
              <a:t>2.0.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70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Current Ratio Illustration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 </a:t>
            </a:r>
            <a:r>
              <a:rPr lang="en-GB" dirty="0" smtClean="0"/>
              <a:t>Using the data given c</a:t>
            </a:r>
            <a:r>
              <a:rPr lang="en-GB" sz="2800" dirty="0" smtClean="0"/>
              <a:t>ompute </a:t>
            </a:r>
            <a:r>
              <a:rPr lang="en-GB" sz="2800" dirty="0"/>
              <a:t>the Current </a:t>
            </a:r>
            <a:r>
              <a:rPr lang="en-GB" sz="2800" dirty="0" smtClean="0"/>
              <a:t>for </a:t>
            </a:r>
            <a:r>
              <a:rPr lang="en-GB" sz="2800" dirty="0"/>
              <a:t>the </a:t>
            </a:r>
            <a:r>
              <a:rPr lang="en-GB" sz="2800" dirty="0" smtClean="0"/>
              <a:t>company and </a:t>
            </a:r>
            <a:r>
              <a:rPr lang="en-GB" sz="2800" dirty="0" err="1" smtClean="0"/>
              <a:t>analyze</a:t>
            </a:r>
            <a:r>
              <a:rPr lang="en-GB" sz="2800" dirty="0" smtClean="0"/>
              <a:t> </a:t>
            </a:r>
            <a:r>
              <a:rPr lang="en-GB" sz="2800" dirty="0"/>
              <a:t>the ratios</a:t>
            </a:r>
            <a:r>
              <a:rPr lang="en-GB" sz="2800" dirty="0" smtClean="0"/>
              <a:t>.</a:t>
            </a:r>
            <a:endParaRPr lang="en-US" sz="2800" dirty="0"/>
          </a:p>
          <a:p>
            <a:pPr marL="0" indent="0">
              <a:buNone/>
            </a:pPr>
            <a:r>
              <a:rPr lang="en-GB" dirty="0" smtClean="0"/>
              <a:t>         					2023                  </a:t>
            </a:r>
            <a:r>
              <a:rPr lang="en-GB" dirty="0"/>
              <a:t>2022</a:t>
            </a:r>
            <a:endParaRPr lang="en-US" sz="2800" dirty="0"/>
          </a:p>
          <a:p>
            <a:pPr marL="0" indent="0">
              <a:buNone/>
            </a:pPr>
            <a:r>
              <a:rPr lang="en-GB" dirty="0" smtClean="0"/>
              <a:t>            				$.                       </a:t>
            </a:r>
            <a:r>
              <a:rPr lang="en-GB" dirty="0"/>
              <a:t>$.</a:t>
            </a:r>
            <a:endParaRPr lang="en-US" sz="2800" dirty="0"/>
          </a:p>
          <a:p>
            <a:pPr marL="0" indent="0">
              <a:buNone/>
            </a:pPr>
            <a:r>
              <a:rPr lang="en-GB" dirty="0"/>
              <a:t>      </a:t>
            </a:r>
            <a:r>
              <a:rPr lang="en-GB" dirty="0" smtClean="0"/>
              <a:t>Current </a:t>
            </a:r>
            <a:r>
              <a:rPr lang="en-GB" dirty="0"/>
              <a:t>assets                26,400              15,600</a:t>
            </a:r>
            <a:endParaRPr lang="en-US" sz="2800" dirty="0"/>
          </a:p>
          <a:p>
            <a:pPr marL="0" indent="0">
              <a:buNone/>
            </a:pPr>
            <a:r>
              <a:rPr lang="en-GB" dirty="0" smtClean="0"/>
              <a:t>     </a:t>
            </a:r>
            <a:r>
              <a:rPr lang="en-GB" dirty="0"/>
              <a:t>Current liabilities           (</a:t>
            </a:r>
            <a:r>
              <a:rPr lang="en-GB" u="sng" dirty="0"/>
              <a:t>13,160</a:t>
            </a:r>
            <a:r>
              <a:rPr lang="en-GB" dirty="0"/>
              <a:t>)            </a:t>
            </a:r>
            <a:r>
              <a:rPr lang="en-GB" u="sng" dirty="0"/>
              <a:t>(6,400)</a:t>
            </a:r>
            <a:endParaRPr lang="en-US" sz="2800" dirty="0"/>
          </a:p>
          <a:p>
            <a:pPr marL="0" indent="0">
              <a:buNone/>
            </a:pPr>
            <a:r>
              <a:rPr lang="en-GB" dirty="0"/>
              <a:t>     Net working capital       </a:t>
            </a:r>
            <a:r>
              <a:rPr lang="en-GB" u="sng" dirty="0"/>
              <a:t>13,240</a:t>
            </a:r>
            <a:r>
              <a:rPr lang="en-GB" dirty="0"/>
              <a:t>                   </a:t>
            </a:r>
            <a:r>
              <a:rPr lang="en-GB" u="sng" dirty="0"/>
              <a:t>9,200</a:t>
            </a:r>
            <a:r>
              <a:rPr lang="en-GB" dirty="0"/>
              <a:t>.</a:t>
            </a:r>
            <a:endParaRPr lang="en-US" sz="2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441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Solution :Current Ratio Illustration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	</a:t>
            </a:r>
          </a:p>
          <a:p>
            <a:pPr marL="0" indent="0">
              <a:buNone/>
            </a:pPr>
            <a:r>
              <a:rPr lang="fr-FR" dirty="0" err="1" smtClean="0"/>
              <a:t>Current</a:t>
            </a:r>
            <a:r>
              <a:rPr lang="fr-FR" dirty="0" smtClean="0"/>
              <a:t> Ratio  =  </a:t>
            </a:r>
            <a:r>
              <a:rPr lang="fr-FR" dirty="0" err="1" smtClean="0"/>
              <a:t>Current</a:t>
            </a:r>
            <a:r>
              <a:rPr lang="fr-FR" dirty="0" smtClean="0"/>
              <a:t> </a:t>
            </a:r>
            <a:r>
              <a:rPr lang="fr-FR" dirty="0" err="1" smtClean="0"/>
              <a:t>Assets</a:t>
            </a:r>
            <a:r>
              <a:rPr lang="fr-FR" dirty="0" smtClean="0"/>
              <a:t> / </a:t>
            </a:r>
            <a:r>
              <a:rPr lang="fr-FR" dirty="0" err="1" smtClean="0"/>
              <a:t>Current</a:t>
            </a:r>
            <a:r>
              <a:rPr lang="fr-FR" dirty="0" smtClean="0"/>
              <a:t> </a:t>
            </a:r>
            <a:r>
              <a:rPr lang="fr-FR" dirty="0" err="1" smtClean="0"/>
              <a:t>Liabilities</a:t>
            </a:r>
            <a:endParaRPr lang="fr-FR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fr-FR" dirty="0" smtClean="0"/>
              <a:t>                     </a:t>
            </a:r>
            <a:r>
              <a:rPr lang="en-GB" dirty="0" smtClean="0"/>
              <a:t>2023                                 2022 </a:t>
            </a: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          26400 /13,160              15600/6400</a:t>
            </a: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                 = 2: 1                               = 2.4: 1</a:t>
            </a:r>
            <a:endParaRPr lang="en-US" dirty="0" smtClean="0"/>
          </a:p>
          <a:p>
            <a:r>
              <a:rPr lang="en-US" dirty="0" smtClean="0"/>
              <a:t>Interpretation </a:t>
            </a:r>
            <a:endParaRPr lang="en-US" b="1" dirty="0" smtClean="0"/>
          </a:p>
          <a:p>
            <a:pPr marL="0" indent="0">
              <a:buNone/>
            </a:pPr>
            <a:r>
              <a:rPr lang="en-GB" dirty="0" smtClean="0"/>
              <a:t>The enterprise appears to have a strong liquidity position. There has been, however, a slight drop from year 2022 to year 2023</a:t>
            </a:r>
            <a:endParaRPr lang="en-US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217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840658"/>
          </a:xfrm>
        </p:spPr>
        <p:txBody>
          <a:bodyPr/>
          <a:lstStyle/>
          <a:p>
            <a:r>
              <a:rPr lang="en-GB" sz="3600" b="1" dirty="0" smtClean="0"/>
              <a:t>1. Liquidity Ratio-Quick/acid </a:t>
            </a:r>
            <a:r>
              <a:rPr lang="en-GB" sz="3600" b="1" dirty="0"/>
              <a:t>test ratio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b) Quick/acid test ratio = </a:t>
            </a:r>
            <a:r>
              <a:rPr lang="en-GB" u="sng" dirty="0" smtClean="0"/>
              <a:t>Current assets- Stock</a:t>
            </a:r>
            <a:endParaRPr lang="en-US" dirty="0" smtClean="0"/>
          </a:p>
          <a:p>
            <a:pPr marL="0" indent="0">
              <a:buNone/>
            </a:pPr>
            <a:r>
              <a:rPr lang="en-GB" dirty="0"/>
              <a:t>				Current </a:t>
            </a:r>
            <a:r>
              <a:rPr lang="en-GB" dirty="0" smtClean="0"/>
              <a:t>liabilities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It is a more refined ratio than the current ratio in which the stocks are excluded as they may not be easily converted to cash.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ratio indicates the firm’s ability to pay the current liabilities from the more liquid assets of the firm.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</a:t>
            </a:r>
            <a:endParaRPr lang="en-US" dirty="0"/>
          </a:p>
          <a:p>
            <a:pPr lvl="0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24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r>
              <a:rPr lang="en-GB" sz="3600" b="1" dirty="0" smtClean="0"/>
              <a:t>1. Liquidity Ratio-Cash </a:t>
            </a:r>
            <a:r>
              <a:rPr lang="en-GB" sz="3600" b="1" dirty="0"/>
              <a:t>ratio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c) Cash </a:t>
            </a:r>
            <a:r>
              <a:rPr lang="en-GB" dirty="0"/>
              <a:t>ratio = </a:t>
            </a:r>
            <a:r>
              <a:rPr lang="en-GB" u="sng" dirty="0"/>
              <a:t>cash + short term marketable securities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		         Current </a:t>
            </a:r>
            <a:r>
              <a:rPr lang="en-GB" dirty="0" smtClean="0"/>
              <a:t>liabilities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This is a refinement of the quick ratio indicating the ability of the firm to meet its current liabilities from its most liquid resources.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Short </a:t>
            </a:r>
            <a:r>
              <a:rPr lang="en-GB" dirty="0"/>
              <a:t>term marketable securities include commercial paper and treasury bills and other short term investments.</a:t>
            </a:r>
            <a:endParaRPr lang="en-US" dirty="0"/>
          </a:p>
          <a:p>
            <a:pPr lvl="0" algn="just">
              <a:lnSpc>
                <a:spcPct val="15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16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r>
              <a:rPr lang="en-GB" sz="3600" b="1" dirty="0" smtClean="0"/>
              <a:t>2. Turnover </a:t>
            </a:r>
            <a:r>
              <a:rPr lang="en-GB" sz="3600" b="1" dirty="0"/>
              <a:t>Ratios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r>
              <a:rPr lang="en-GB" dirty="0" smtClean="0"/>
              <a:t>They </a:t>
            </a:r>
            <a:r>
              <a:rPr lang="en-GB" dirty="0"/>
              <a:t>are also known as </a:t>
            </a:r>
            <a:r>
              <a:rPr lang="en-GB" i="1" dirty="0"/>
              <a:t>efficiency or activity ratios</a:t>
            </a:r>
            <a:r>
              <a:rPr lang="en-GB" dirty="0"/>
              <a:t>. They indicate the efficiency with which the firm has utilized the </a:t>
            </a:r>
            <a:r>
              <a:rPr lang="en-GB" dirty="0" smtClean="0"/>
              <a:t>assets</a:t>
            </a:r>
          </a:p>
          <a:p>
            <a:endParaRPr lang="en-US" dirty="0"/>
          </a:p>
          <a:p>
            <a:pPr marL="0" lvl="0" indent="0">
              <a:buNone/>
            </a:pPr>
            <a:r>
              <a:rPr lang="en-GB" dirty="0" smtClean="0"/>
              <a:t>a) Stock/inventory </a:t>
            </a:r>
            <a:r>
              <a:rPr lang="en-GB" dirty="0"/>
              <a:t>turnover  = </a:t>
            </a:r>
            <a:r>
              <a:rPr lang="en-GB" u="sng" dirty="0"/>
              <a:t>Cost of sales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				         Average stock</a:t>
            </a:r>
            <a:endParaRPr lang="en-US" dirty="0"/>
          </a:p>
          <a:p>
            <a:r>
              <a:rPr lang="en-GB" dirty="0"/>
              <a:t>It indicates the number of times the stock was turned into sales in the year. </a:t>
            </a:r>
            <a:endParaRPr lang="en-GB" dirty="0" smtClean="0"/>
          </a:p>
          <a:p>
            <a:r>
              <a:rPr lang="en-GB" dirty="0" err="1" smtClean="0"/>
              <a:t>Nb</a:t>
            </a:r>
            <a:r>
              <a:rPr lang="en-GB" dirty="0" smtClean="0"/>
              <a:t>: </a:t>
            </a:r>
            <a:r>
              <a:rPr lang="en-GB" dirty="0"/>
              <a:t>the average stock is the average of the opening and closing stock.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26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r>
              <a:rPr lang="en-GB" sz="3600" b="1" dirty="0"/>
              <a:t>2</a:t>
            </a:r>
            <a:r>
              <a:rPr lang="en-GB" sz="3600" b="1" dirty="0" smtClean="0"/>
              <a:t>. Turnover Ratios-Stock </a:t>
            </a:r>
            <a:r>
              <a:rPr lang="en-GB" sz="3600" b="1" dirty="0"/>
              <a:t>holding period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pPr marL="0" lvl="0" indent="0">
              <a:buNone/>
            </a:pPr>
            <a:r>
              <a:rPr lang="en-US" dirty="0" smtClean="0"/>
              <a:t>b) </a:t>
            </a:r>
            <a:r>
              <a:rPr lang="en-GB" dirty="0" smtClean="0"/>
              <a:t>Stock </a:t>
            </a:r>
            <a:r>
              <a:rPr lang="en-GB" dirty="0"/>
              <a:t>holding period  = </a:t>
            </a:r>
            <a:r>
              <a:rPr lang="en-GB" u="sng" dirty="0"/>
              <a:t>      360 Days           </a:t>
            </a:r>
            <a:r>
              <a:rPr lang="en-GB" dirty="0"/>
              <a:t>    x  average stock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/>
              <a:t>		                 Cost of </a:t>
            </a:r>
            <a:r>
              <a:rPr lang="en-GB" dirty="0" smtClean="0"/>
              <a:t>sales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Indicates the number of days the stock was held in the warehouse before being sold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err="1" smtClean="0"/>
              <a:t>Nb</a:t>
            </a:r>
            <a:r>
              <a:rPr lang="en-GB" dirty="0" smtClean="0"/>
              <a:t>: Unless otherwise directed, we assume the year has 360 days 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/>
              <a:t> 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70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pPr marL="0" lvl="0" indent="0">
              <a:buNone/>
            </a:pPr>
            <a:r>
              <a:rPr lang="en-GB" sz="3600" b="1" dirty="0"/>
              <a:t>2</a:t>
            </a:r>
            <a:r>
              <a:rPr lang="en-GB" sz="3600" b="1" dirty="0" smtClean="0"/>
              <a:t>. Turnover Ratios-</a:t>
            </a:r>
            <a:r>
              <a:rPr lang="en-GB" sz="3600" b="1" dirty="0"/>
              <a:t> Debtors turnover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 </a:t>
            </a:r>
            <a:endParaRPr lang="en-US" dirty="0"/>
          </a:p>
          <a:p>
            <a:pPr marL="0" lvl="0" indent="0">
              <a:buNone/>
            </a:pPr>
            <a:r>
              <a:rPr lang="en-GB" dirty="0" smtClean="0"/>
              <a:t>c) Debtors </a:t>
            </a:r>
            <a:r>
              <a:rPr lang="en-GB" dirty="0"/>
              <a:t>turnover  =   A</a:t>
            </a:r>
            <a:r>
              <a:rPr lang="en-GB" u="sng" dirty="0"/>
              <a:t>nnual credit sales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			            Average </a:t>
            </a:r>
            <a:r>
              <a:rPr lang="en-GB" dirty="0" smtClean="0"/>
              <a:t>debtor</a:t>
            </a:r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r>
              <a:rPr lang="en-GB" dirty="0"/>
              <a:t>This ratio indicates the number of times debtors come to buy on credit after paying their dues to the firm.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average debtor is the average of the opening and closing debtor balances. </a:t>
            </a:r>
            <a:endParaRPr lang="en-GB" dirty="0" smtClean="0"/>
          </a:p>
          <a:p>
            <a:r>
              <a:rPr lang="en-GB" dirty="0" smtClean="0"/>
              <a:t>If </a:t>
            </a:r>
            <a:r>
              <a:rPr lang="en-GB" dirty="0"/>
              <a:t>no opening debtors are given, use the closing debtors to represent average debtors.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22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pPr lvl="0" algn="l"/>
            <a:r>
              <a:rPr lang="en-GB" sz="3600" b="1" dirty="0"/>
              <a:t>2</a:t>
            </a:r>
            <a:r>
              <a:rPr lang="en-GB" sz="3600" b="1" dirty="0" smtClean="0"/>
              <a:t>. Turnover </a:t>
            </a:r>
            <a:r>
              <a:rPr lang="en-GB" sz="3600" b="1" dirty="0"/>
              <a:t>Ratios- Debtors or average collection period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514350" lvl="0" indent="-514350">
              <a:buAutoNum type="alphaLcParenR" startAt="4"/>
            </a:pPr>
            <a:r>
              <a:rPr lang="en-GB" dirty="0" smtClean="0"/>
              <a:t>Debtors </a:t>
            </a:r>
            <a:r>
              <a:rPr lang="en-GB" dirty="0"/>
              <a:t>or average collection period  = </a:t>
            </a:r>
            <a:endParaRPr lang="en-GB" dirty="0" smtClean="0"/>
          </a:p>
          <a:p>
            <a:pPr marL="0" lvl="0" indent="0">
              <a:buNone/>
            </a:pPr>
            <a:r>
              <a:rPr lang="en-GB" dirty="0"/>
              <a:t>	</a:t>
            </a:r>
            <a:r>
              <a:rPr lang="en-GB" dirty="0" smtClean="0"/>
              <a:t>						 </a:t>
            </a:r>
            <a:r>
              <a:rPr lang="en-GB" u="sng" dirty="0" smtClean="0"/>
              <a:t>          </a:t>
            </a:r>
            <a:r>
              <a:rPr lang="en-GB" u="sng" dirty="0"/>
              <a:t>360  Days                 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				                 </a:t>
            </a:r>
            <a:r>
              <a:rPr lang="en-GB" dirty="0" smtClean="0"/>
              <a:t>           </a:t>
            </a:r>
            <a:r>
              <a:rPr lang="en-GB" dirty="0"/>
              <a:t>Debtor’s </a:t>
            </a:r>
            <a:r>
              <a:rPr lang="en-GB" dirty="0" smtClean="0"/>
              <a:t>turnover</a:t>
            </a:r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This refers to the credit period that was granted to the debtors or the period within which they were to pay their dues to the firm.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85948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pPr marL="0" lvl="0" indent="0">
              <a:buNone/>
            </a:pPr>
            <a:r>
              <a:rPr lang="en-GB" sz="3600" b="1" dirty="0"/>
              <a:t>2</a:t>
            </a:r>
            <a:r>
              <a:rPr lang="en-GB" sz="3600" b="1" dirty="0" smtClean="0"/>
              <a:t>. Turnover </a:t>
            </a:r>
            <a:r>
              <a:rPr lang="en-GB" sz="3600" b="1" dirty="0"/>
              <a:t>Ratios- </a:t>
            </a:r>
            <a:r>
              <a:rPr lang="en-US" sz="3600" b="1" dirty="0" smtClean="0"/>
              <a:t> </a:t>
            </a:r>
            <a:r>
              <a:rPr lang="en-GB" sz="3600" b="1" dirty="0"/>
              <a:t>A</a:t>
            </a:r>
            <a:r>
              <a:rPr lang="en-GB" sz="3600" b="1" dirty="0" smtClean="0"/>
              <a:t>ccounts </a:t>
            </a:r>
            <a:r>
              <a:rPr lang="en-GB" sz="3600" b="1" dirty="0"/>
              <a:t>payable turnover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e)</a:t>
            </a:r>
            <a:r>
              <a:rPr lang="en-US" dirty="0" smtClean="0"/>
              <a:t> </a:t>
            </a:r>
            <a:r>
              <a:rPr lang="en-GB" dirty="0"/>
              <a:t>Creditors/ accounts payable turnover </a:t>
            </a:r>
            <a:endParaRPr lang="en-GB" dirty="0" smtClean="0"/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r>
              <a:rPr lang="en-GB" dirty="0"/>
              <a:t>	</a:t>
            </a:r>
            <a:r>
              <a:rPr lang="en-GB" dirty="0" smtClean="0"/>
              <a:t>	 </a:t>
            </a:r>
            <a:r>
              <a:rPr lang="en-GB" dirty="0"/>
              <a:t>=  A</a:t>
            </a:r>
            <a:r>
              <a:rPr lang="en-GB" u="sng" dirty="0"/>
              <a:t>nnual credit purchases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</a:t>
            </a:r>
            <a:r>
              <a:rPr lang="en-GB" dirty="0" smtClean="0"/>
              <a:t> </a:t>
            </a:r>
            <a:r>
              <a:rPr lang="en-GB" dirty="0"/>
              <a:t>Annual creditors</a:t>
            </a:r>
            <a:endParaRPr lang="en-US" dirty="0"/>
          </a:p>
          <a:p>
            <a:r>
              <a:rPr lang="en-GB" dirty="0"/>
              <a:t>It indicates the number of times the firm bought goods on credit after paying its suppliers.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If </a:t>
            </a:r>
            <a:r>
              <a:rPr lang="en-GB" dirty="0"/>
              <a:t>its high then payment was made within a short period of time.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 smtClean="0"/>
              <a:t>.</a:t>
            </a:r>
            <a:r>
              <a:rPr lang="en-GB" dirty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13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pPr lvl="0"/>
            <a:r>
              <a:rPr lang="en-GB" sz="3600" b="1" dirty="0"/>
              <a:t>2</a:t>
            </a:r>
            <a:r>
              <a:rPr lang="en-GB" sz="3600" b="1" dirty="0" smtClean="0"/>
              <a:t>. Turnover </a:t>
            </a:r>
            <a:r>
              <a:rPr lang="en-GB" sz="3600" b="1" dirty="0"/>
              <a:t>Ratios- Creditors payment period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 </a:t>
            </a: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f) </a:t>
            </a:r>
            <a:r>
              <a:rPr lang="en-GB" dirty="0" smtClean="0"/>
              <a:t>Creditors </a:t>
            </a:r>
            <a:r>
              <a:rPr lang="en-GB" dirty="0"/>
              <a:t>payment period   = </a:t>
            </a:r>
            <a:endParaRPr lang="en-GB" dirty="0" smtClean="0"/>
          </a:p>
          <a:p>
            <a:pPr marL="0" lvl="0" indent="0">
              <a:buNone/>
            </a:pPr>
            <a:r>
              <a:rPr lang="en-GB" dirty="0"/>
              <a:t>	</a:t>
            </a:r>
            <a:r>
              <a:rPr lang="en-GB" dirty="0" smtClean="0"/>
              <a:t>				     </a:t>
            </a:r>
            <a:r>
              <a:rPr lang="en-GB" u="sng" dirty="0" smtClean="0"/>
              <a:t>      </a:t>
            </a:r>
            <a:r>
              <a:rPr lang="en-GB" u="sng" dirty="0"/>
              <a:t>360           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					Creditor’s turnover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 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</a:t>
            </a:r>
            <a:r>
              <a:rPr lang="en-GB" dirty="0" smtClean="0"/>
              <a:t>OR       </a:t>
            </a:r>
            <a:r>
              <a:rPr lang="en-GB" dirty="0"/>
              <a:t>=         </a:t>
            </a:r>
            <a:r>
              <a:rPr lang="en-GB" u="sng" dirty="0"/>
              <a:t> 360    </a:t>
            </a:r>
            <a:r>
              <a:rPr lang="en-GB" dirty="0" smtClean="0"/>
              <a:t>  </a:t>
            </a:r>
            <a:r>
              <a:rPr lang="en-GB" dirty="0"/>
              <a:t>x   Average creditors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Annual credit </a:t>
            </a:r>
            <a:r>
              <a:rPr lang="en-GB" dirty="0" smtClean="0"/>
              <a:t>purchases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This ratio indicates the credit period granted by suppliers.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68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707922"/>
          </a:xfrm>
        </p:spPr>
        <p:txBody>
          <a:bodyPr/>
          <a:lstStyle/>
          <a:p>
            <a:pPr algn="l"/>
            <a:r>
              <a:rPr lang="en-GB" sz="3600" b="1" dirty="0"/>
              <a:t>2</a:t>
            </a:r>
            <a:r>
              <a:rPr lang="en-GB" sz="3600" b="1" dirty="0" smtClean="0"/>
              <a:t>. Turnover Ratios :- </a:t>
            </a:r>
            <a:r>
              <a:rPr lang="en-GB" sz="3600" b="1" dirty="0"/>
              <a:t>Total assets turnover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>
              <a:spcBef>
                <a:spcPts val="0"/>
              </a:spcBef>
              <a:buFontTx/>
              <a:buChar char="-"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g) Total </a:t>
            </a:r>
            <a:r>
              <a:rPr lang="en-GB" dirty="0"/>
              <a:t>assets turnover = </a:t>
            </a:r>
            <a:r>
              <a:rPr lang="en-GB" u="sng" dirty="0"/>
              <a:t>Annual sales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       </a:t>
            </a:r>
            <a:r>
              <a:rPr lang="en-GB" dirty="0" smtClean="0"/>
              <a:t>    </a:t>
            </a:r>
            <a:r>
              <a:rPr lang="en-GB" dirty="0"/>
              <a:t>Total </a:t>
            </a:r>
            <a:r>
              <a:rPr lang="en-GB" dirty="0" smtClean="0"/>
              <a:t>assets</a:t>
            </a:r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This ratio indicates the amount of sales revenue generated from utilization of one dollar of total assets</a:t>
            </a:r>
            <a:r>
              <a:rPr lang="en-GB" dirty="0" smtClean="0"/>
              <a:t>.</a:t>
            </a:r>
          </a:p>
          <a:p>
            <a:endParaRPr lang="en-US" dirty="0"/>
          </a:p>
          <a:p>
            <a:r>
              <a:rPr lang="en-GB" dirty="0" err="1" smtClean="0"/>
              <a:t>Nb</a:t>
            </a:r>
            <a:r>
              <a:rPr lang="en-GB" dirty="0" smtClean="0"/>
              <a:t>: A higher ratio is desired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07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707922"/>
          </a:xfrm>
        </p:spPr>
        <p:txBody>
          <a:bodyPr/>
          <a:lstStyle/>
          <a:p>
            <a:pPr algn="l"/>
            <a:r>
              <a:rPr lang="en-US" sz="3600" b="1" dirty="0"/>
              <a:t>Profitability Ratios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>
              <a:spcBef>
                <a:spcPts val="0"/>
              </a:spcBef>
              <a:buFontTx/>
              <a:buChar char="-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dirty="0"/>
              <a:t>Profitability ratios evaluate the firm’s earnings with respect to a given level of sales, a certain level of assets, the owner’s investment, or share value. </a:t>
            </a:r>
          </a:p>
          <a:p>
            <a:pPr marL="0" indent="0">
              <a:buNone/>
            </a:pPr>
            <a:r>
              <a:rPr lang="en-GB" dirty="0"/>
              <a:t>Profitability ratios include: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 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a)  Gross profit margin = G</a:t>
            </a:r>
            <a:r>
              <a:rPr lang="en-GB" u="sng" dirty="0"/>
              <a:t>ross profit    </a:t>
            </a:r>
            <a:r>
              <a:rPr lang="en-GB" dirty="0"/>
              <a:t>x 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            Sales</a:t>
            </a:r>
            <a:endParaRPr lang="en-US" dirty="0"/>
          </a:p>
          <a:p>
            <a:r>
              <a:rPr lang="en-GB" dirty="0"/>
              <a:t>It indicates the efficiency with which management produces each unit of a product i.e. by controlling the cost of sales.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32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81" y="210065"/>
            <a:ext cx="11541211" cy="642551"/>
          </a:xfrm>
        </p:spPr>
        <p:txBody>
          <a:bodyPr/>
          <a:lstStyle/>
          <a:p>
            <a:pPr algn="l"/>
            <a:r>
              <a:rPr lang="en-GB" sz="3600" b="1" dirty="0" smtClean="0"/>
              <a:t>Profitability Ratios- Net profit &amp; Operating profit Margins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281" y="852616"/>
            <a:ext cx="11906559" cy="5828404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 </a:t>
            </a:r>
            <a:r>
              <a:rPr lang="en-GB" dirty="0" smtClean="0"/>
              <a:t>b</a:t>
            </a:r>
            <a:r>
              <a:rPr lang="en-GB" dirty="0"/>
              <a:t>) Net profit margin     = </a:t>
            </a:r>
            <a:r>
              <a:rPr lang="en-GB" u="sng" dirty="0"/>
              <a:t>Profit after tax</a:t>
            </a:r>
            <a:r>
              <a:rPr lang="en-GB" dirty="0"/>
              <a:t>   </a:t>
            </a:r>
            <a:r>
              <a:rPr lang="en-GB" dirty="0" err="1"/>
              <a:t>x100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			                    Sales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It indicates the ability of the firm to control financing expenses in particular interest expense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GB" dirty="0"/>
              <a:t>c) Operating profit margin = </a:t>
            </a:r>
            <a:r>
              <a:rPr lang="en-GB" u="sng" dirty="0" smtClean="0"/>
              <a:t>Operating profit (EBIT)     </a:t>
            </a:r>
            <a:r>
              <a:rPr lang="en-GB" dirty="0"/>
              <a:t>x 100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                                                           </a:t>
            </a:r>
            <a:r>
              <a:rPr lang="en-GB" dirty="0"/>
              <a:t>Sales</a:t>
            </a:r>
            <a:endParaRPr lang="en-US" dirty="0"/>
          </a:p>
          <a:p>
            <a:r>
              <a:rPr lang="en-GB" dirty="0"/>
              <a:t>This ratio indicates the firm’s ability to control its operating expenses such as electricity, rent, rates and other costs.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02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81" y="137161"/>
            <a:ext cx="11541211" cy="715456"/>
          </a:xfrm>
        </p:spPr>
        <p:txBody>
          <a:bodyPr/>
          <a:lstStyle/>
          <a:p>
            <a:pPr algn="l"/>
            <a:r>
              <a:rPr lang="en-GB" sz="3600" b="1" dirty="0"/>
              <a:t>Profitability </a:t>
            </a:r>
            <a:r>
              <a:rPr lang="en-GB" sz="3600" b="1" dirty="0" smtClean="0"/>
              <a:t>Ratios- ROI, ROE and </a:t>
            </a:r>
            <a:r>
              <a:rPr lang="en-GB" sz="3600" b="1" dirty="0" err="1" smtClean="0"/>
              <a:t>ROCE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281" y="852616"/>
            <a:ext cx="11906559" cy="5828404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 </a:t>
            </a:r>
            <a:r>
              <a:rPr lang="en-GB" dirty="0"/>
              <a:t>d) Return </a:t>
            </a:r>
            <a:r>
              <a:rPr lang="en-GB" dirty="0" smtClean="0"/>
              <a:t>on </a:t>
            </a:r>
            <a:r>
              <a:rPr lang="en-GB" dirty="0"/>
              <a:t>total </a:t>
            </a:r>
            <a:r>
              <a:rPr lang="en-GB" dirty="0" smtClean="0"/>
              <a:t>assets = </a:t>
            </a:r>
            <a:r>
              <a:rPr lang="en-GB" u="sng" dirty="0"/>
              <a:t>Net profit        </a:t>
            </a:r>
            <a:r>
              <a:rPr lang="en-GB" dirty="0"/>
              <a:t>x 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           </a:t>
            </a:r>
            <a:r>
              <a:rPr lang="en-GB" dirty="0" smtClean="0"/>
              <a:t>  Total </a:t>
            </a:r>
            <a:r>
              <a:rPr lang="en-GB" dirty="0"/>
              <a:t>assets</a:t>
            </a:r>
            <a:endParaRPr lang="en-US" dirty="0"/>
          </a:p>
          <a:p>
            <a:r>
              <a:rPr lang="en-GB" dirty="0"/>
              <a:t>This ratio indicates the return on profit from investment of one dollar in total assets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e) Return on equity = </a:t>
            </a:r>
            <a:r>
              <a:rPr lang="en-GB" u="sng" dirty="0"/>
              <a:t>net profit        </a:t>
            </a:r>
            <a:r>
              <a:rPr lang="en-GB" dirty="0"/>
              <a:t>x 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    Equity</a:t>
            </a:r>
            <a:endParaRPr lang="en-US" dirty="0"/>
          </a:p>
          <a:p>
            <a:r>
              <a:rPr lang="en-GB" dirty="0"/>
              <a:t>This ratio indicates the return of profitability on one dollar of equity capital contributed by shareholders</a:t>
            </a:r>
            <a:r>
              <a:rPr lang="en-GB" dirty="0" smtClean="0"/>
              <a:t>.</a:t>
            </a:r>
          </a:p>
          <a:p>
            <a:pPr marL="0" lvl="0" indent="0">
              <a:buNone/>
            </a:pPr>
            <a:r>
              <a:rPr lang="en-GB" dirty="0" smtClean="0"/>
              <a:t>g)Return </a:t>
            </a:r>
            <a:r>
              <a:rPr lang="en-GB" dirty="0"/>
              <a:t>on capital employed (</a:t>
            </a:r>
            <a:r>
              <a:rPr lang="en-GB" dirty="0" err="1"/>
              <a:t>ROCE</a:t>
            </a:r>
            <a:r>
              <a:rPr lang="en-GB" dirty="0"/>
              <a:t>)  = </a:t>
            </a:r>
            <a:r>
              <a:rPr lang="en-GB" u="sng" dirty="0"/>
              <a:t>net profit</a:t>
            </a:r>
            <a:r>
              <a:rPr lang="en-GB" dirty="0"/>
              <a:t>    x  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		  </a:t>
            </a:r>
            <a:r>
              <a:rPr lang="en-GB" dirty="0" smtClean="0"/>
              <a:t>         Net </a:t>
            </a:r>
            <a:r>
              <a:rPr lang="en-GB" dirty="0"/>
              <a:t>assets (capital employed)</a:t>
            </a:r>
            <a:endParaRPr lang="en-US" dirty="0"/>
          </a:p>
          <a:p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80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marL="0" indent="0" algn="l">
              <a:buNone/>
            </a:pPr>
            <a:r>
              <a:rPr lang="en-GB" sz="3600" b="1" u="sng" dirty="0" err="1" smtClean="0"/>
              <a:t>4</a:t>
            </a:r>
            <a:r>
              <a:rPr lang="en-GB" sz="3600" b="1" dirty="0" err="1" smtClean="0"/>
              <a:t>.Gearing</a:t>
            </a:r>
            <a:r>
              <a:rPr lang="en-GB" sz="3600" b="1" u="sng" dirty="0" smtClean="0"/>
              <a:t>- </a:t>
            </a:r>
            <a:r>
              <a:rPr lang="en-GB" sz="3600" b="1" dirty="0"/>
              <a:t>Debt to equity </a:t>
            </a:r>
            <a:r>
              <a:rPr lang="en-GB" sz="3600" b="1" dirty="0" smtClean="0"/>
              <a:t> &amp; </a:t>
            </a:r>
            <a:r>
              <a:rPr lang="en-GB" sz="3600" b="1" dirty="0"/>
              <a:t>Debt to total capital ratio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960" y="663677"/>
            <a:ext cx="11140440" cy="6061587"/>
          </a:xfrm>
        </p:spPr>
        <p:txBody>
          <a:bodyPr/>
          <a:lstStyle/>
          <a:p>
            <a:pPr marL="0" indent="0">
              <a:buNone/>
            </a:pPr>
            <a:endParaRPr lang="en-GB" b="1" dirty="0" smtClean="0"/>
          </a:p>
          <a:p>
            <a:r>
              <a:rPr lang="en-GB" dirty="0" smtClean="0"/>
              <a:t>These </a:t>
            </a:r>
            <a:r>
              <a:rPr lang="en-GB" dirty="0"/>
              <a:t>ratios are used as a measure of the extent to which the company is financed by borrowed and owners’ funds.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 </a:t>
            </a:r>
            <a:endParaRPr lang="en-US" dirty="0"/>
          </a:p>
          <a:p>
            <a:pPr marL="0" lvl="0" indent="0">
              <a:buNone/>
            </a:pPr>
            <a:r>
              <a:rPr lang="en-GB" dirty="0" smtClean="0"/>
              <a:t>a) Debt </a:t>
            </a:r>
            <a:r>
              <a:rPr lang="en-GB" dirty="0"/>
              <a:t>to equity ratio  =  </a:t>
            </a:r>
            <a:r>
              <a:rPr lang="en-GB" u="sng" dirty="0"/>
              <a:t>Long term debt  </a:t>
            </a:r>
            <a:r>
              <a:rPr lang="en-GB" dirty="0"/>
              <a:t>x  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     Common equity capital</a:t>
            </a:r>
            <a:endParaRPr lang="en-US" dirty="0"/>
          </a:p>
          <a:p>
            <a:r>
              <a:rPr lang="en-GB" dirty="0"/>
              <a:t>Long term debt is sometimes referred to as fixed charge capital.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 </a:t>
            </a:r>
            <a:endParaRPr lang="en-US" dirty="0"/>
          </a:p>
          <a:p>
            <a:pPr marL="0" lvl="0" indent="0">
              <a:buNone/>
            </a:pPr>
            <a:r>
              <a:rPr lang="en-GB" dirty="0" smtClean="0"/>
              <a:t>b) Debt </a:t>
            </a:r>
            <a:r>
              <a:rPr lang="en-GB" dirty="0"/>
              <a:t>to total capital ratio  = </a:t>
            </a:r>
            <a:r>
              <a:rPr lang="en-GB" u="sng" dirty="0"/>
              <a:t>Long term debt   </a:t>
            </a:r>
            <a:r>
              <a:rPr lang="en-GB" dirty="0"/>
              <a:t>x  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                 Total capital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97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" y="95864"/>
            <a:ext cx="11384280" cy="781665"/>
          </a:xfrm>
        </p:spPr>
        <p:txBody>
          <a:bodyPr/>
          <a:lstStyle/>
          <a:p>
            <a:pPr algn="l"/>
            <a:r>
              <a:rPr lang="en-GB" sz="3600" b="1" dirty="0" smtClean="0"/>
              <a:t>Gearing- </a:t>
            </a:r>
            <a:r>
              <a:rPr lang="en-GB" sz="3600" b="1" dirty="0"/>
              <a:t>Debt </a:t>
            </a:r>
            <a:r>
              <a:rPr lang="en-GB" sz="3600" b="1" dirty="0" smtClean="0"/>
              <a:t> and </a:t>
            </a:r>
            <a:r>
              <a:rPr lang="en-GB" sz="3600" b="1" dirty="0"/>
              <a:t>Times interest earned </a:t>
            </a:r>
            <a:r>
              <a:rPr lang="en-GB" sz="3600" b="1" dirty="0" smtClean="0"/>
              <a:t>ratio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" y="877529"/>
            <a:ext cx="11384280" cy="5847736"/>
          </a:xfrm>
        </p:spPr>
        <p:txBody>
          <a:bodyPr/>
          <a:lstStyle/>
          <a:p>
            <a:pPr marL="0" lvl="0" indent="0">
              <a:buNone/>
            </a:pPr>
            <a:r>
              <a:rPr lang="en-US" b="1" dirty="0" smtClean="0"/>
              <a:t> </a:t>
            </a:r>
            <a:r>
              <a:rPr lang="en-US" dirty="0" smtClean="0"/>
              <a:t>c)</a:t>
            </a:r>
            <a:r>
              <a:rPr lang="en-US" dirty="0" smtClean="0"/>
              <a:t> </a:t>
            </a:r>
            <a:r>
              <a:rPr lang="en-GB" dirty="0"/>
              <a:t>Debt ratio  =  T</a:t>
            </a:r>
            <a:r>
              <a:rPr lang="en-GB" u="sng" dirty="0"/>
              <a:t>otal debt(current plus long term liabilities)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 </a:t>
            </a:r>
            <a:r>
              <a:rPr lang="en-GB" dirty="0" smtClean="0"/>
              <a:t>Total </a:t>
            </a:r>
            <a:r>
              <a:rPr lang="en-GB" dirty="0"/>
              <a:t>assets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d</a:t>
            </a:r>
            <a:r>
              <a:rPr lang="en-GB" dirty="0"/>
              <a:t>) Times interest earned ratio = </a:t>
            </a:r>
            <a:r>
              <a:rPr lang="en-GB" u="sng" dirty="0"/>
              <a:t>Profit before interest and tax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                                    </a:t>
            </a:r>
            <a:r>
              <a:rPr lang="en-GB" dirty="0"/>
              <a:t>Interest </a:t>
            </a:r>
            <a:r>
              <a:rPr lang="en-GB" dirty="0" smtClean="0"/>
              <a:t>charges(Earnings)</a:t>
            </a:r>
            <a:endParaRPr lang="en-US" dirty="0"/>
          </a:p>
          <a:p>
            <a:r>
              <a:rPr lang="en-GB" dirty="0"/>
              <a:t>The interest coverage ratio shows the number of times that interest can be paid from the firm’s earnings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/>
              <a:t>e)   Equity ratio = </a:t>
            </a:r>
            <a:r>
              <a:rPr lang="en-GB" u="sng" dirty="0"/>
              <a:t>capital employed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Common equity capital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23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71949"/>
            <a:ext cx="10972800" cy="676633"/>
          </a:xfrm>
        </p:spPr>
        <p:txBody>
          <a:bodyPr/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/>
              <a:t> 5. </a:t>
            </a:r>
            <a:r>
              <a:rPr lang="en-GB" sz="3600" b="1" dirty="0" smtClean="0"/>
              <a:t>Investor </a:t>
            </a:r>
            <a:r>
              <a:rPr lang="en-GB" sz="3600" b="1" dirty="0"/>
              <a:t>Ratios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" y="746759"/>
            <a:ext cx="11902440" cy="597850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They </a:t>
            </a:r>
            <a:r>
              <a:rPr lang="en-GB" dirty="0"/>
              <a:t>are also known as market or valuation ratios.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They include;</a:t>
            </a:r>
          </a:p>
          <a:p>
            <a:pPr marL="0" indent="0">
              <a:buNone/>
            </a:pPr>
            <a:r>
              <a:rPr lang="en-GB" dirty="0" smtClean="0"/>
              <a:t>a) Earnings </a:t>
            </a:r>
            <a:r>
              <a:rPr lang="en-GB" dirty="0"/>
              <a:t>per share (EPS)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b) Dividend per share (DPS)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c) Price earnings ratio (P/E)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d) Dividend </a:t>
            </a:r>
            <a:r>
              <a:rPr lang="en-GB" dirty="0" err="1"/>
              <a:t>payout</a:t>
            </a:r>
            <a:r>
              <a:rPr lang="en-GB" dirty="0"/>
              <a:t> ratio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e) Retention ratio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f) Dividend yield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g) Earnings yield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h) Dividend covers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88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71949"/>
            <a:ext cx="10972800" cy="676633"/>
          </a:xfrm>
        </p:spPr>
        <p:txBody>
          <a:bodyPr/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GB" sz="3600" b="1" u="sng" dirty="0" smtClean="0"/>
              <a:t>Investor Ratios Illustration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" y="746759"/>
            <a:ext cx="11902440" cy="5978505"/>
          </a:xfrm>
        </p:spPr>
        <p:txBody>
          <a:bodyPr/>
          <a:lstStyle/>
          <a:p>
            <a:pPr marL="0" indent="0">
              <a:buNone/>
            </a:pPr>
            <a:r>
              <a:rPr lang="en-GB" dirty="0" err="1" smtClean="0"/>
              <a:t>Karine</a:t>
            </a:r>
            <a:r>
              <a:rPr lang="en-GB" dirty="0" smtClean="0"/>
              <a:t> </a:t>
            </a:r>
            <a:r>
              <a:rPr lang="en-GB" dirty="0"/>
              <a:t>centre ltd has the following data</a:t>
            </a:r>
            <a:r>
              <a:rPr lang="en-GB" dirty="0" smtClean="0"/>
              <a:t>.</a:t>
            </a:r>
          </a:p>
          <a:p>
            <a:r>
              <a:rPr lang="en-GB" dirty="0" smtClean="0"/>
              <a:t>Profit </a:t>
            </a:r>
            <a:r>
              <a:rPr lang="en-GB" dirty="0"/>
              <a:t>after tax   $.30, 000,000</a:t>
            </a:r>
            <a:endParaRPr lang="en-US" dirty="0"/>
          </a:p>
          <a:p>
            <a:r>
              <a:rPr lang="en-GB" dirty="0"/>
              <a:t>Total dividend for the year    $.</a:t>
            </a:r>
            <a:r>
              <a:rPr lang="en-GB" dirty="0" smtClean="0"/>
              <a:t>18,000,000</a:t>
            </a:r>
          </a:p>
          <a:p>
            <a:r>
              <a:rPr lang="en-GB" dirty="0" smtClean="0"/>
              <a:t>Market </a:t>
            </a:r>
            <a:r>
              <a:rPr lang="en-GB" dirty="0"/>
              <a:t>price per share (MPS) $.20</a:t>
            </a:r>
            <a:endParaRPr lang="en-US" dirty="0"/>
          </a:p>
          <a:p>
            <a:r>
              <a:rPr lang="en-GB" dirty="0"/>
              <a:t>Number of ordinary shares   </a:t>
            </a:r>
            <a:r>
              <a:rPr lang="en-GB" dirty="0" smtClean="0"/>
              <a:t>6,000,000..</a:t>
            </a:r>
          </a:p>
          <a:p>
            <a:pPr marL="0" indent="0">
              <a:buNone/>
            </a:pPr>
            <a:r>
              <a:rPr lang="en-GB" dirty="0" smtClean="0"/>
              <a:t> Determine</a:t>
            </a:r>
          </a:p>
          <a:p>
            <a:pPr marL="514350" indent="-514350">
              <a:buAutoNum type="alphaLcParenR"/>
            </a:pPr>
            <a:r>
              <a:rPr lang="en-GB" dirty="0" smtClean="0"/>
              <a:t>Earnings </a:t>
            </a:r>
            <a:r>
              <a:rPr lang="en-GB" dirty="0"/>
              <a:t>per share (EPS</a:t>
            </a:r>
            <a:r>
              <a:rPr lang="en-GB" dirty="0" smtClean="0"/>
              <a:t>), b</a:t>
            </a:r>
            <a:r>
              <a:rPr lang="en-GB" dirty="0"/>
              <a:t>) Dividend per share (DPS</a:t>
            </a:r>
            <a:r>
              <a:rPr lang="en-GB" dirty="0" smtClean="0"/>
              <a:t>), </a:t>
            </a:r>
          </a:p>
          <a:p>
            <a:pPr marL="0" indent="0">
              <a:buNone/>
            </a:pPr>
            <a:r>
              <a:rPr lang="en-GB" dirty="0" smtClean="0"/>
              <a:t>c</a:t>
            </a:r>
            <a:r>
              <a:rPr lang="en-GB" dirty="0"/>
              <a:t>) Price earnings ratio (P/E</a:t>
            </a:r>
            <a:r>
              <a:rPr lang="en-GB" dirty="0" smtClean="0"/>
              <a:t>) d</a:t>
            </a:r>
            <a:r>
              <a:rPr lang="en-GB" dirty="0"/>
              <a:t>) Dividend </a:t>
            </a:r>
            <a:r>
              <a:rPr lang="en-GB" dirty="0" err="1"/>
              <a:t>payout</a:t>
            </a:r>
            <a:r>
              <a:rPr lang="en-GB" dirty="0"/>
              <a:t> </a:t>
            </a:r>
            <a:r>
              <a:rPr lang="en-GB" dirty="0" smtClean="0"/>
              <a:t>ratio, </a:t>
            </a:r>
          </a:p>
          <a:p>
            <a:pPr marL="0" indent="0">
              <a:buNone/>
            </a:pPr>
            <a:r>
              <a:rPr lang="en-GB" dirty="0" smtClean="0"/>
              <a:t>e</a:t>
            </a:r>
            <a:r>
              <a:rPr lang="en-GB" dirty="0"/>
              <a:t>) Retention </a:t>
            </a:r>
            <a:r>
              <a:rPr lang="en-GB" dirty="0" smtClean="0"/>
              <a:t>ratio, f</a:t>
            </a:r>
            <a:r>
              <a:rPr lang="en-GB" dirty="0"/>
              <a:t>) Dividend </a:t>
            </a:r>
            <a:r>
              <a:rPr lang="en-GB" dirty="0" smtClean="0"/>
              <a:t>yield, g</a:t>
            </a:r>
            <a:r>
              <a:rPr lang="en-GB" dirty="0"/>
              <a:t>) Earnings </a:t>
            </a:r>
            <a:r>
              <a:rPr lang="en-GB" dirty="0" smtClean="0"/>
              <a:t>yield, h</a:t>
            </a:r>
            <a:r>
              <a:rPr lang="en-GB" dirty="0"/>
              <a:t>) Dividend covers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3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71949"/>
            <a:ext cx="10972800" cy="676633"/>
          </a:xfrm>
        </p:spPr>
        <p:txBody>
          <a:bodyPr/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GB" sz="3600" b="1" dirty="0"/>
              <a:t>Solution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.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" y="716281"/>
            <a:ext cx="11841480" cy="6008984"/>
          </a:xfrm>
        </p:spPr>
        <p:txBody>
          <a:bodyPr/>
          <a:lstStyle/>
          <a:p>
            <a:pPr marL="0" lvl="0" indent="0">
              <a:buNone/>
            </a:pPr>
            <a:r>
              <a:rPr lang="en-GB" dirty="0" smtClean="0"/>
              <a:t>a)EPS  </a:t>
            </a:r>
            <a:r>
              <a:rPr lang="en-GB" dirty="0"/>
              <a:t>= </a:t>
            </a:r>
            <a:r>
              <a:rPr lang="en-GB" u="sng" dirty="0"/>
              <a:t>profit after interest, tax and preferred dividend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No. of ordinary shares issued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</a:t>
            </a:r>
            <a:r>
              <a:rPr lang="en-GB" dirty="0"/>
              <a:t>= </a:t>
            </a:r>
            <a:r>
              <a:rPr lang="en-GB" u="sng" dirty="0"/>
              <a:t>30,000,000</a:t>
            </a:r>
            <a:r>
              <a:rPr lang="en-GB" dirty="0"/>
              <a:t>       =$ 5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</a:t>
            </a:r>
            <a:r>
              <a:rPr lang="en-GB" dirty="0"/>
              <a:t>6,000,000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This ratio indicates the earnings power of the firm i.e. how much earnings or profits are attributed to every share held by an investor. 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b</a:t>
            </a:r>
            <a:r>
              <a:rPr lang="en-GB" dirty="0"/>
              <a:t>) DPS =  </a:t>
            </a:r>
            <a:r>
              <a:rPr lang="en-GB" u="sng" dirty="0"/>
              <a:t>           dividend paid           </a:t>
            </a: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                No. of ordinary shares issued</a:t>
            </a:r>
            <a:endParaRPr lang="en-US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</a:t>
            </a:r>
            <a:r>
              <a:rPr lang="en-GB" dirty="0"/>
              <a:t>=    </a:t>
            </a:r>
            <a:r>
              <a:rPr lang="en-GB" u="sng" dirty="0"/>
              <a:t>18,000,000 </a:t>
            </a:r>
            <a:r>
              <a:rPr lang="en-GB" dirty="0"/>
              <a:t>   =$. </a:t>
            </a:r>
            <a:r>
              <a:rPr lang="en-GB" dirty="0" smtClean="0"/>
              <a:t>3</a:t>
            </a:r>
          </a:p>
          <a:p>
            <a:pPr marL="0" indent="0">
              <a:buNone/>
            </a:pPr>
            <a:r>
              <a:rPr lang="en-GB" dirty="0" smtClean="0"/>
              <a:t>                       6,000,000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343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Solution- </a:t>
            </a:r>
            <a:r>
              <a:rPr lang="en-GB" sz="3600" b="1" dirty="0" err="1" smtClean="0"/>
              <a:t>Ctd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533399"/>
            <a:ext cx="11262360" cy="619186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c) P/E ratio   =   </a:t>
            </a:r>
            <a:r>
              <a:rPr lang="en-GB" u="sng" dirty="0" smtClean="0"/>
              <a:t> MPS</a:t>
            </a: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                           EPS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= </a:t>
            </a:r>
            <a:r>
              <a:rPr lang="en-GB" u="sng" dirty="0" smtClean="0"/>
              <a:t>20</a:t>
            </a:r>
            <a:r>
              <a:rPr lang="en-GB" dirty="0" smtClean="0"/>
              <a:t>   = $ 4</a:t>
            </a: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                  5</a:t>
            </a:r>
            <a:endParaRPr lang="en-US" dirty="0" smtClean="0"/>
          </a:p>
          <a:p>
            <a:r>
              <a:rPr lang="en-GB" dirty="0" smtClean="0"/>
              <a:t>P/E </a:t>
            </a:r>
            <a:r>
              <a:rPr lang="en-GB" dirty="0"/>
              <a:t>ratio indicates the number of years it will take to recover MPS from the annual EPS of the firm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d)  Dividend </a:t>
            </a:r>
            <a:r>
              <a:rPr lang="en-GB" dirty="0" err="1"/>
              <a:t>payout</a:t>
            </a:r>
            <a:r>
              <a:rPr lang="en-GB" dirty="0"/>
              <a:t> ratio = </a:t>
            </a:r>
            <a:r>
              <a:rPr lang="en-GB" u="sng" dirty="0"/>
              <a:t> </a:t>
            </a:r>
            <a:r>
              <a:rPr lang="en-GB" u="sng" dirty="0" smtClean="0"/>
              <a:t>DPS   </a:t>
            </a:r>
            <a:r>
              <a:rPr lang="en-GB" dirty="0"/>
              <a:t>x  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             </a:t>
            </a:r>
            <a:r>
              <a:rPr lang="en-GB" dirty="0" smtClean="0"/>
              <a:t>EPS</a:t>
            </a:r>
          </a:p>
          <a:p>
            <a:pPr marL="0" indent="0">
              <a:buNone/>
            </a:pPr>
            <a:r>
              <a:rPr lang="en-GB" dirty="0" smtClean="0"/>
              <a:t>            </a:t>
            </a:r>
            <a:r>
              <a:rPr lang="en-GB" dirty="0"/>
              <a:t>= </a:t>
            </a:r>
            <a:r>
              <a:rPr lang="en-GB" u="sng" dirty="0"/>
              <a:t>3 </a:t>
            </a:r>
            <a:r>
              <a:rPr lang="en-GB" dirty="0"/>
              <a:t>x 100 = </a:t>
            </a:r>
            <a:r>
              <a:rPr lang="en-GB" dirty="0" smtClean="0"/>
              <a:t>0.6   </a:t>
            </a: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                5        DPS  represents the proportion of earnings that was paid out as dividend.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66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GB" sz="3600" b="1" dirty="0"/>
              <a:t>Solution- </a:t>
            </a:r>
            <a:r>
              <a:rPr lang="en-GB" sz="3600" b="1" dirty="0" err="1"/>
              <a:t>Ctd</a:t>
            </a: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r>
              <a:rPr lang="en-GB" dirty="0" smtClean="0"/>
              <a:t>e) Retention </a:t>
            </a:r>
            <a:r>
              <a:rPr lang="en-GB" dirty="0"/>
              <a:t>ratio =1- dividend </a:t>
            </a:r>
            <a:r>
              <a:rPr lang="en-GB" dirty="0" err="1"/>
              <a:t>payout</a:t>
            </a:r>
            <a:r>
              <a:rPr lang="en-GB" dirty="0"/>
              <a:t> ratio (</a:t>
            </a:r>
            <a:r>
              <a:rPr lang="en-GB" dirty="0" err="1"/>
              <a:t>DPR</a:t>
            </a:r>
            <a:r>
              <a:rPr lang="en-GB" dirty="0"/>
              <a:t>)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= 1-0.6                    =</a:t>
            </a:r>
            <a:r>
              <a:rPr lang="en-GB" dirty="0" smtClean="0"/>
              <a:t>0.4</a:t>
            </a:r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r>
              <a:rPr lang="en-GB" dirty="0" smtClean="0"/>
              <a:t>f) Dividend </a:t>
            </a:r>
            <a:r>
              <a:rPr lang="en-GB" dirty="0"/>
              <a:t>yield = </a:t>
            </a:r>
            <a:r>
              <a:rPr lang="en-GB" u="sng" dirty="0"/>
              <a:t>DPS</a:t>
            </a:r>
            <a:r>
              <a:rPr lang="en-GB" dirty="0"/>
              <a:t>   x 100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              MPS</a:t>
            </a:r>
          </a:p>
          <a:p>
            <a:pPr marL="0" indent="0">
              <a:buNone/>
            </a:pPr>
            <a:r>
              <a:rPr lang="en-GB" dirty="0" smtClean="0"/>
              <a:t>                   </a:t>
            </a:r>
            <a:r>
              <a:rPr lang="en-GB" dirty="0"/>
              <a:t>=</a:t>
            </a:r>
            <a:r>
              <a:rPr lang="en-GB" u="sng" dirty="0"/>
              <a:t> 3 </a:t>
            </a:r>
            <a:r>
              <a:rPr lang="en-GB" dirty="0"/>
              <a:t>x </a:t>
            </a:r>
            <a:r>
              <a:rPr lang="en-GB" dirty="0" smtClean="0"/>
              <a:t>100       </a:t>
            </a:r>
            <a:r>
              <a:rPr lang="en-GB" dirty="0"/>
              <a:t> =15%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20</a:t>
            </a:r>
            <a:endParaRPr lang="en-US" dirty="0"/>
          </a:p>
          <a:p>
            <a:pPr marL="0" indent="0" algn="just">
              <a:buNone/>
            </a:pPr>
            <a:r>
              <a:rPr lang="en-GB" dirty="0" smtClean="0"/>
              <a:t>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35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GB" sz="3600" b="1" dirty="0"/>
              <a:t>Solution- </a:t>
            </a:r>
            <a:r>
              <a:rPr lang="en-GB" sz="3600" b="1" dirty="0" err="1" smtClean="0"/>
              <a:t>Ctd</a:t>
            </a:r>
            <a:r>
              <a:rPr lang="en-GB" sz="3600" b="1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g</a:t>
            </a:r>
            <a:r>
              <a:rPr lang="en-GB" dirty="0"/>
              <a:t>) Earnings yield  =  </a:t>
            </a:r>
            <a:r>
              <a:rPr lang="en-GB" u="sng" dirty="0"/>
              <a:t>EPS  </a:t>
            </a:r>
            <a:r>
              <a:rPr lang="en-GB" dirty="0"/>
              <a:t>     </a:t>
            </a:r>
            <a:r>
              <a:rPr lang="en-GB" dirty="0" err="1"/>
              <a:t>x100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  </a:t>
            </a:r>
            <a:r>
              <a:rPr lang="en-GB" dirty="0" smtClean="0"/>
              <a:t> MPS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  =  </a:t>
            </a:r>
            <a:r>
              <a:rPr lang="en-GB" u="sng" dirty="0" smtClean="0"/>
              <a:t>   5  </a:t>
            </a:r>
            <a:r>
              <a:rPr lang="en-GB" dirty="0" smtClean="0"/>
              <a:t>     x 100     </a:t>
            </a: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                         18                      </a:t>
            </a:r>
            <a:r>
              <a:rPr lang="en-GB" dirty="0"/>
              <a:t>=27.8%</a:t>
            </a:r>
            <a:endParaRPr lang="en-US" dirty="0"/>
          </a:p>
          <a:p>
            <a:r>
              <a:rPr lang="en-GB" dirty="0" smtClean="0"/>
              <a:t> It </a:t>
            </a:r>
            <a:r>
              <a:rPr lang="en-GB" dirty="0"/>
              <a:t>shows the investors total return on his investment.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h) Dividend cover = </a:t>
            </a:r>
            <a:r>
              <a:rPr lang="en-GB" u="sng" dirty="0"/>
              <a:t>EPS 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                              </a:t>
            </a:r>
            <a:r>
              <a:rPr lang="en-GB" dirty="0" smtClean="0"/>
              <a:t>   DPS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</a:t>
            </a:r>
            <a:r>
              <a:rPr lang="en-GB" dirty="0"/>
              <a:t>= </a:t>
            </a:r>
            <a:r>
              <a:rPr lang="en-GB" u="sng" dirty="0"/>
              <a:t>   5      </a:t>
            </a:r>
            <a:r>
              <a:rPr lang="en-GB" dirty="0"/>
              <a:t>                                                                                                         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      3        </a:t>
            </a:r>
            <a:r>
              <a:rPr lang="en-GB" dirty="0"/>
              <a:t>= 1.67 </a:t>
            </a:r>
            <a:r>
              <a:rPr lang="en-GB" dirty="0" smtClean="0"/>
              <a:t>times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83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GB" sz="3600" b="1" dirty="0"/>
              <a:t>Uses/Application of Ratios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514350" indent="-514350" algn="just">
              <a:buAutoNum type="arabicPeriod"/>
            </a:pPr>
            <a:r>
              <a:rPr lang="en-US" dirty="0" smtClean="0"/>
              <a:t>Evaluating </a:t>
            </a:r>
            <a:r>
              <a:rPr lang="en-US" dirty="0"/>
              <a:t>the efficiency of assets </a:t>
            </a:r>
            <a:r>
              <a:rPr lang="en-US" dirty="0" err="1"/>
              <a:t>utilisation</a:t>
            </a:r>
            <a:r>
              <a:rPr lang="en-US" dirty="0"/>
              <a:t> to generate sales revenue </a:t>
            </a:r>
            <a:r>
              <a:rPr lang="en-US" dirty="0" err="1"/>
              <a:t>i.e</a:t>
            </a:r>
            <a:r>
              <a:rPr lang="en-US" dirty="0"/>
              <a:t> turnover ratio. </a:t>
            </a:r>
            <a:endParaRPr lang="en-US" dirty="0" smtClean="0"/>
          </a:p>
          <a:p>
            <a:pPr marL="514350" indent="-514350" algn="just">
              <a:buAutoNum type="arabicPeriod"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2. Evaluating the ability of the firm to meet its short term financial obligation as and when they fall due (liquidity ratios</a:t>
            </a:r>
            <a:r>
              <a:rPr lang="en-US" dirty="0" smtClean="0"/>
              <a:t>).</a:t>
            </a:r>
          </a:p>
          <a:p>
            <a:pPr marL="0" indent="0" algn="just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3. To carry out industrial analysis </a:t>
            </a:r>
            <a:r>
              <a:rPr lang="en-US" dirty="0" err="1"/>
              <a:t>i.e</a:t>
            </a:r>
            <a:r>
              <a:rPr lang="en-US" dirty="0"/>
              <a:t> compare the firm’s performance with the average industrial performance of the firms in the same industry. </a:t>
            </a:r>
          </a:p>
          <a:p>
            <a:pPr marL="0" lv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928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GB" sz="3600" b="1" dirty="0"/>
              <a:t>Uses/Application of </a:t>
            </a:r>
            <a:r>
              <a:rPr lang="en-GB" sz="3600" b="1" dirty="0" smtClean="0"/>
              <a:t>Ratios </a:t>
            </a:r>
            <a:r>
              <a:rPr lang="en-GB" sz="3600" b="1" dirty="0" err="1" smtClean="0"/>
              <a:t>Ctd</a:t>
            </a: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63677"/>
            <a:ext cx="11201400" cy="6061587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 </a:t>
            </a: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4. For </a:t>
            </a:r>
            <a:r>
              <a:rPr lang="en-US" dirty="0"/>
              <a:t>cross sectional analysis </a:t>
            </a:r>
            <a:r>
              <a:rPr lang="en-US" dirty="0" err="1"/>
              <a:t>i.e</a:t>
            </a:r>
            <a:r>
              <a:rPr lang="en-US" dirty="0"/>
              <a:t> compare the performance of the firm with that of individual competitors in the same industry. </a:t>
            </a:r>
          </a:p>
          <a:p>
            <a:pPr marL="0" indent="0" algn="just">
              <a:buNone/>
            </a:pPr>
            <a:r>
              <a:rPr lang="en-US" dirty="0"/>
              <a:t>5. For trend/time series analysis </a:t>
            </a:r>
            <a:r>
              <a:rPr lang="en-US" dirty="0" err="1"/>
              <a:t>i.e</a:t>
            </a:r>
            <a:r>
              <a:rPr lang="en-US" dirty="0"/>
              <a:t> evaluate the performance of the firm over time. </a:t>
            </a:r>
            <a:endParaRPr lang="en-US" dirty="0" smtClean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6. To establish the extent which the assets of the firm has been financed by fixed charge capital </a:t>
            </a:r>
            <a:r>
              <a:rPr lang="en-US" dirty="0" err="1"/>
              <a:t>i.e</a:t>
            </a:r>
            <a:r>
              <a:rPr lang="en-US" dirty="0"/>
              <a:t> use of gearing ratio </a:t>
            </a:r>
          </a:p>
          <a:p>
            <a:pPr marL="0" indent="0" algn="just">
              <a:buNone/>
            </a:pPr>
            <a:r>
              <a:rPr lang="en-US" dirty="0"/>
              <a:t>7. To predict the bankruptcy of the firm </a:t>
            </a:r>
            <a:r>
              <a:rPr lang="en-US" dirty="0" err="1"/>
              <a:t>i.e</a:t>
            </a:r>
            <a:r>
              <a:rPr lang="en-US" dirty="0"/>
              <a:t> use of selected ratios to determine the overall ratio usually called Z-score. </a:t>
            </a:r>
          </a:p>
        </p:txBody>
      </p:sp>
    </p:spTree>
    <p:extLst>
      <p:ext uri="{BB962C8B-B14F-4D97-AF65-F5344CB8AC3E}">
        <p14:creationId xmlns:p14="http://schemas.microsoft.com/office/powerpoint/2010/main" val="159390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> </a:t>
            </a:r>
            <a:r>
              <a:rPr lang="en-US" sz="3600" b="1" dirty="0"/>
              <a:t>Limitations of Ratios </a:t>
            </a:r>
            <a:r>
              <a:rPr lang="en-US" dirty="0"/>
              <a:t/>
            </a:r>
            <a:br>
              <a:rPr lang="en-US" dirty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/>
            </a:r>
            <a:br>
              <a:rPr lang="en-US" sz="3600" dirty="0" smtClean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63677"/>
            <a:ext cx="11201400" cy="6061587"/>
          </a:xfrm>
        </p:spPr>
        <p:txBody>
          <a:bodyPr/>
          <a:lstStyle/>
          <a:p>
            <a:endParaRPr lang="en-GB" dirty="0" smtClean="0"/>
          </a:p>
          <a:p>
            <a:pPr marL="514350" indent="-514350" algn="just">
              <a:buAutoNum type="arabicPeriod"/>
            </a:pPr>
            <a:r>
              <a:rPr lang="en-US" dirty="0" smtClean="0"/>
              <a:t>They </a:t>
            </a:r>
            <a:r>
              <a:rPr lang="en-US" dirty="0"/>
              <a:t>ignore the size of the firm being compared </a:t>
            </a:r>
            <a:endParaRPr lang="en-US" dirty="0" smtClean="0"/>
          </a:p>
          <a:p>
            <a:pPr marL="514350" indent="-514350" algn="just">
              <a:buAutoNum type="arabicPeriod"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2</a:t>
            </a:r>
            <a:r>
              <a:rPr lang="en-US" dirty="0"/>
              <a:t>. Effect of inflation: Ratio ignores the effect of inflation </a:t>
            </a: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 </a:t>
            </a:r>
          </a:p>
          <a:p>
            <a:pPr marL="0" indent="0" algn="just">
              <a:buNone/>
            </a:pPr>
            <a:r>
              <a:rPr lang="en-US" dirty="0" smtClean="0"/>
              <a:t>3</a:t>
            </a:r>
            <a:r>
              <a:rPr lang="en-US" dirty="0"/>
              <a:t>. Ratios ignore qualitative or non-quantifiable aspects of the firm </a:t>
            </a:r>
            <a:r>
              <a:rPr lang="en-US" dirty="0" err="1"/>
              <a:t>e.g</a:t>
            </a:r>
            <a:r>
              <a:rPr lang="en-US" dirty="0"/>
              <a:t> important assets such </a:t>
            </a:r>
            <a:r>
              <a:rPr lang="en-US" dirty="0" smtClean="0"/>
              <a:t>as </a:t>
            </a:r>
            <a:r>
              <a:rPr lang="en-US" dirty="0"/>
              <a:t>efficient management </a:t>
            </a:r>
            <a:r>
              <a:rPr lang="en-US" dirty="0" smtClean="0"/>
              <a:t>team</a:t>
            </a:r>
            <a:endParaRPr lang="en-US" dirty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4</a:t>
            </a:r>
            <a:r>
              <a:rPr lang="en-US" dirty="0"/>
              <a:t>. Ratios are computed only at one point in time </a:t>
            </a:r>
            <a:r>
              <a:rPr lang="en-US" dirty="0" err="1"/>
              <a:t>i.e</a:t>
            </a:r>
            <a:r>
              <a:rPr lang="en-US" dirty="0"/>
              <a:t> they are subject to frequent changes after </a:t>
            </a:r>
            <a:r>
              <a:rPr lang="en-US" dirty="0" smtClean="0"/>
              <a:t>computation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48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dirty="0"/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b="1" dirty="0"/>
              <a:t>Limitations of </a:t>
            </a:r>
            <a:r>
              <a:rPr lang="en-US" sz="3600" b="1" dirty="0" smtClean="0"/>
              <a:t>Ratios </a:t>
            </a:r>
            <a:r>
              <a:rPr lang="en-US" sz="3600" b="1" dirty="0" err="1" smtClean="0"/>
              <a:t>Ctd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b="1" dirty="0" smtClean="0"/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63677"/>
            <a:ext cx="11201400" cy="6061587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5. Monopolistic firms</a:t>
            </a:r>
            <a:r>
              <a:rPr lang="en-US" dirty="0" smtClean="0"/>
              <a:t>: It </a:t>
            </a:r>
            <a:r>
              <a:rPr lang="en-US" dirty="0"/>
              <a:t>is difficult to carry out industrial and cross-sectional analysis for monopolistic firms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6</a:t>
            </a:r>
            <a:r>
              <a:rPr lang="en-US" dirty="0"/>
              <a:t>. Historical Data :Ratios are computed in historical information </a:t>
            </a:r>
            <a:r>
              <a:rPr lang="en-US" dirty="0" smtClean="0"/>
              <a:t> thus </a:t>
            </a:r>
            <a:r>
              <a:rPr lang="en-US" dirty="0"/>
              <a:t>may be irrelevant in future decision-making </a:t>
            </a:r>
            <a:r>
              <a:rPr lang="en-US" dirty="0" smtClean="0"/>
              <a:t> 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7. Computation and interpretation: Generally some ratios do not have an acceptable standard of computation.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8</a:t>
            </a:r>
            <a:r>
              <a:rPr lang="en-US" dirty="0"/>
              <a:t>. Different accounting policies </a:t>
            </a:r>
            <a:r>
              <a:rPr lang="en-US" dirty="0" smtClean="0"/>
              <a:t>: </a:t>
            </a:r>
            <a:r>
              <a:rPr lang="en-US" dirty="0"/>
              <a:t>F</a:t>
            </a:r>
            <a:r>
              <a:rPr lang="en-US" dirty="0" smtClean="0"/>
              <a:t>irms </a:t>
            </a:r>
            <a:r>
              <a:rPr lang="en-US" dirty="0"/>
              <a:t>in the same industry </a:t>
            </a:r>
            <a:r>
              <a:rPr lang="en-US" dirty="0" smtClean="0"/>
              <a:t>may use </a:t>
            </a:r>
            <a:r>
              <a:rPr lang="en-US" dirty="0"/>
              <a:t>different accounting policies </a:t>
            </a:r>
            <a:r>
              <a:rPr lang="en-US" dirty="0" err="1"/>
              <a:t>e.g</a:t>
            </a:r>
            <a:r>
              <a:rPr lang="en-US" dirty="0"/>
              <a:t> methods of depreciation </a:t>
            </a:r>
            <a:r>
              <a:rPr lang="en-US" dirty="0" smtClean="0"/>
              <a:t>which makes </a:t>
            </a:r>
            <a:r>
              <a:rPr lang="en-US" dirty="0"/>
              <a:t>comparison difficult. </a:t>
            </a:r>
          </a:p>
        </p:txBody>
      </p:sp>
    </p:spTree>
    <p:extLst>
      <p:ext uri="{BB962C8B-B14F-4D97-AF65-F5344CB8AC3E}">
        <p14:creationId xmlns:p14="http://schemas.microsoft.com/office/powerpoint/2010/main" val="164762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r>
              <a:rPr lang="en-GB" sz="4000" i="1" dirty="0" smtClean="0"/>
              <a:t>THE END</a:t>
            </a:r>
            <a:endParaRPr lang="en-GB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 </a:t>
            </a: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/>
              <a:t>We have come to the end of Lecture </a:t>
            </a:r>
            <a:r>
              <a:rPr lang="en-US" dirty="0" smtClean="0"/>
              <a:t>Three  </a:t>
            </a: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It was  nice having you in this class</a:t>
            </a:r>
          </a:p>
          <a:p>
            <a:pPr lvl="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See you in the next class where we look </a:t>
            </a:r>
            <a:r>
              <a:rPr lang="en-GB" dirty="0" smtClean="0"/>
              <a:t>at ‘</a:t>
            </a:r>
            <a:r>
              <a:rPr lang="en-US" dirty="0" smtClean="0"/>
              <a:t>Comparative</a:t>
            </a:r>
            <a:r>
              <a:rPr lang="en-US" dirty="0"/>
              <a:t>, Common Size and DuPont </a:t>
            </a:r>
            <a:r>
              <a:rPr lang="en-US" dirty="0" smtClean="0"/>
              <a:t>Analysis’ techniques of financial analysis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278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1" y="0"/>
            <a:ext cx="11957500" cy="975360"/>
          </a:xfrm>
        </p:spPr>
        <p:txBody>
          <a:bodyPr/>
          <a:lstStyle/>
          <a:p>
            <a:r>
              <a:rPr lang="en-US" sz="3600" b="1" dirty="0" smtClean="0"/>
              <a:t>REFERENCES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1" y="1234440"/>
            <a:ext cx="11323320" cy="562356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Business </a:t>
            </a:r>
            <a:r>
              <a:rPr lang="en-US" dirty="0"/>
              <a:t>Finance, Eddie </a:t>
            </a:r>
            <a:r>
              <a:rPr lang="en-US" dirty="0" err="1"/>
              <a:t>McLaney</a:t>
            </a:r>
            <a:r>
              <a:rPr lang="en-US" dirty="0"/>
              <a:t>, Prentice Hall, 6th </a:t>
            </a:r>
            <a:r>
              <a:rPr lang="en-US" dirty="0" smtClean="0"/>
              <a:t>Edition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Financial statement analysis :K. R. </a:t>
            </a:r>
            <a:r>
              <a:rPr lang="en-US" dirty="0" err="1"/>
              <a:t>Subramanyam</a:t>
            </a:r>
            <a:r>
              <a:rPr lang="en-US" dirty="0"/>
              <a:t>., McGraw-Hill Education (2014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Financial Analysis Tools and Technique: A Guide for Manager, Erich </a:t>
            </a:r>
            <a:r>
              <a:rPr lang="en-US" dirty="0" err="1"/>
              <a:t>Helfert,McGraw</a:t>
            </a:r>
            <a:r>
              <a:rPr lang="en-US" dirty="0"/>
              <a:t> Hill (2001)</a:t>
            </a:r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383614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D65EE33-6EC9-4595-8B7B-A6BA5ED4063D}" vid="{38DF78B5-C8BD-4476-BEE4-FA264D75F6A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Presentation3</Template>
  <TotalTime>5242</TotalTime>
  <Words>2529</Words>
  <Application>Microsoft Office PowerPoint</Application>
  <PresentationFormat>Widescreen</PresentationFormat>
  <Paragraphs>318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Courier New</vt:lpstr>
      <vt:lpstr>Lucida Sans</vt:lpstr>
      <vt:lpstr>Narkisim</vt:lpstr>
      <vt:lpstr>Theme1</vt:lpstr>
      <vt:lpstr>Custom Design</vt:lpstr>
      <vt:lpstr>COURSE: FINANCIAL ANALYSIS  Week Three : Lecture 3: Techniques of Financial Analysis: Ratio Analysis  </vt:lpstr>
      <vt:lpstr>Introduction &amp; Welcoming Note</vt:lpstr>
      <vt:lpstr>Intended Learning Outcomes </vt:lpstr>
      <vt:lpstr>Introduction</vt:lpstr>
      <vt:lpstr>   Steps to a Basic Company Financial Analysis     </vt:lpstr>
      <vt:lpstr>  Steps to a Basic Company Financial Analysis Ctd  </vt:lpstr>
      <vt:lpstr>  Steps to a Basic Company Financial Analysis Ctd  </vt:lpstr>
      <vt:lpstr>  Steps to a Basic Company Financial Analysis Ctd  </vt:lpstr>
      <vt:lpstr>Techniques/ Tools of Financial Analysis  </vt:lpstr>
      <vt:lpstr>  Ratio Analysis- Classification   </vt:lpstr>
      <vt:lpstr>  I. 1. Liquidity Ratios  </vt:lpstr>
      <vt:lpstr>Current Ratio Illustration</vt:lpstr>
      <vt:lpstr>Solution :Current Ratio Illustration </vt:lpstr>
      <vt:lpstr>1. Liquidity Ratio-Quick/acid test ratio</vt:lpstr>
      <vt:lpstr>1. Liquidity Ratio-Cash ratio</vt:lpstr>
      <vt:lpstr>2. Turnover Ratios</vt:lpstr>
      <vt:lpstr>2. Turnover Ratios-Stock holding period</vt:lpstr>
      <vt:lpstr>2. Turnover Ratios- Debtors turnover </vt:lpstr>
      <vt:lpstr>2. Turnover Ratios- Debtors or average collection period </vt:lpstr>
      <vt:lpstr>2. Turnover Ratios-  Accounts payable turnover </vt:lpstr>
      <vt:lpstr>2. Turnover Ratios- Creditors payment period </vt:lpstr>
      <vt:lpstr>2. Turnover Ratios :- Total assets turnover </vt:lpstr>
      <vt:lpstr>Profitability Ratios</vt:lpstr>
      <vt:lpstr>Profitability Ratios- Net profit &amp; Operating profit Margins</vt:lpstr>
      <vt:lpstr>Profitability Ratios- ROI, ROE and ROCE</vt:lpstr>
      <vt:lpstr>4.Gearing- Debt to equity  &amp; Debt to total capital ratio </vt:lpstr>
      <vt:lpstr>Gearing- Debt  and Times interest earned ratio </vt:lpstr>
      <vt:lpstr>    5. Investor Ratios   . </vt:lpstr>
      <vt:lpstr>   Investor Ratios Illustration   . </vt:lpstr>
      <vt:lpstr> Solution . </vt:lpstr>
      <vt:lpstr> Solution- Ctd </vt:lpstr>
      <vt:lpstr> Solution- Ctd </vt:lpstr>
      <vt:lpstr>  Solution- Ctd   </vt:lpstr>
      <vt:lpstr>  Uses/Application of Ratios   </vt:lpstr>
      <vt:lpstr> Uses/Application of Ratios Ctd </vt:lpstr>
      <vt:lpstr>    Limitations of Ratios    </vt:lpstr>
      <vt:lpstr>   Limitations of Ratios Ctd   </vt:lpstr>
      <vt:lpstr>THE END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user</cp:lastModifiedBy>
  <cp:revision>427</cp:revision>
  <dcterms:created xsi:type="dcterms:W3CDTF">2022-03-11T15:32:41Z</dcterms:created>
  <dcterms:modified xsi:type="dcterms:W3CDTF">2024-03-30T16:46:11Z</dcterms:modified>
</cp:coreProperties>
</file>