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 id="2147483688" r:id="rId2"/>
  </p:sldMasterIdLst>
  <p:notesMasterIdLst>
    <p:notesMasterId r:id="rId42"/>
  </p:notesMasterIdLst>
  <p:sldIdLst>
    <p:sldId id="256" r:id="rId3"/>
    <p:sldId id="292" r:id="rId4"/>
    <p:sldId id="342" r:id="rId5"/>
    <p:sldId id="297" r:id="rId6"/>
    <p:sldId id="311" r:id="rId7"/>
    <p:sldId id="293" r:id="rId8"/>
    <p:sldId id="364" r:id="rId9"/>
    <p:sldId id="343" r:id="rId10"/>
    <p:sldId id="312" r:id="rId11"/>
    <p:sldId id="294" r:id="rId12"/>
    <p:sldId id="344" r:id="rId13"/>
    <p:sldId id="313" r:id="rId14"/>
    <p:sldId id="296" r:id="rId15"/>
    <p:sldId id="345" r:id="rId16"/>
    <p:sldId id="346" r:id="rId17"/>
    <p:sldId id="347" r:id="rId18"/>
    <p:sldId id="348" r:id="rId19"/>
    <p:sldId id="349" r:id="rId20"/>
    <p:sldId id="368" r:id="rId21"/>
    <p:sldId id="327" r:id="rId22"/>
    <p:sldId id="314" r:id="rId23"/>
    <p:sldId id="295" r:id="rId24"/>
    <p:sldId id="300" r:id="rId25"/>
    <p:sldId id="298" r:id="rId26"/>
    <p:sldId id="315" r:id="rId27"/>
    <p:sldId id="350" r:id="rId28"/>
    <p:sldId id="299" r:id="rId29"/>
    <p:sldId id="352" r:id="rId30"/>
    <p:sldId id="353" r:id="rId31"/>
    <p:sldId id="354" r:id="rId32"/>
    <p:sldId id="369" r:id="rId33"/>
    <p:sldId id="355" r:id="rId34"/>
    <p:sldId id="356" r:id="rId35"/>
    <p:sldId id="357" r:id="rId36"/>
    <p:sldId id="365" r:id="rId37"/>
    <p:sldId id="339" r:id="rId38"/>
    <p:sldId id="317" r:id="rId39"/>
    <p:sldId id="366" r:id="rId40"/>
    <p:sldId id="36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50" d="100"/>
          <a:sy n="50" d="100"/>
        </p:scale>
        <p:origin x="730"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31CE14-7628-4AFE-9F52-566F0E0BC23E}" type="datetimeFigureOut">
              <a:rPr lang="en-US" smtClean="0"/>
              <a:t>4/21/2024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03FAF0-92FB-404B-9F40-0F18ACC91D3D}" type="slidenum">
              <a:rPr lang="en-US" smtClean="0"/>
              <a:t>‹#›</a:t>
            </a:fld>
            <a:endParaRPr lang="en-US"/>
          </a:p>
        </p:txBody>
      </p:sp>
    </p:spTree>
    <p:extLst>
      <p:ext uri="{BB962C8B-B14F-4D97-AF65-F5344CB8AC3E}">
        <p14:creationId xmlns:p14="http://schemas.microsoft.com/office/powerpoint/2010/main" val="612951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3175"/>
            <a:ext cx="8686800" cy="1590675"/>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pic>
        <p:nvPicPr>
          <p:cNvPr id="5" name="Picture 10" descr="halfton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3700"/>
            <a:ext cx="8686800"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map.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10134" y="2730500"/>
            <a:ext cx="302683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9156700" y="6402388"/>
            <a:ext cx="2980267" cy="400050"/>
          </a:xfrm>
          <a:prstGeom prst="rect">
            <a:avLst/>
          </a:prstGeom>
          <a:solidFill>
            <a:srgbClr val="132C4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p>
        </p:txBody>
      </p:sp>
      <p:sp>
        <p:nvSpPr>
          <p:cNvPr id="8" name="TextBox 7"/>
          <p:cNvSpPr txBox="1"/>
          <p:nvPr/>
        </p:nvSpPr>
        <p:spPr>
          <a:xfrm>
            <a:off x="9156700" y="6430964"/>
            <a:ext cx="2980267" cy="231775"/>
          </a:xfrm>
          <a:prstGeom prst="rect">
            <a:avLst/>
          </a:prstGeom>
          <a:noFill/>
        </p:spPr>
        <p:txBody>
          <a:bodyPr>
            <a:spAutoFit/>
          </a:bodyPr>
          <a:lstStyle/>
          <a:p>
            <a:pPr algn="ctr">
              <a:defRPr/>
            </a:pPr>
            <a:r>
              <a:rPr lang="en-US" sz="900" b="1" spc="225" dirty="0">
                <a:solidFill>
                  <a:schemeClr val="bg1">
                    <a:lumMod val="85000"/>
                  </a:schemeClr>
                </a:solidFill>
                <a:latin typeface="+mn-lt"/>
                <a:cs typeface="Arial" panose="020B0604020202020204" pitchFamily="34" charset="0"/>
              </a:rPr>
              <a:t>www.nettconsultants.com</a:t>
            </a:r>
          </a:p>
        </p:txBody>
      </p:sp>
      <p:sp>
        <p:nvSpPr>
          <p:cNvPr id="9" name="TextBox 8"/>
          <p:cNvSpPr txBox="1"/>
          <p:nvPr/>
        </p:nvSpPr>
        <p:spPr>
          <a:xfrm>
            <a:off x="112184" y="6397625"/>
            <a:ext cx="5094816" cy="300038"/>
          </a:xfrm>
          <a:prstGeom prst="rect">
            <a:avLst/>
          </a:prstGeom>
          <a:noFill/>
        </p:spPr>
        <p:txBody>
          <a:bodyPr>
            <a:spAutoFit/>
          </a:bodyPr>
          <a:lstStyle/>
          <a:p>
            <a:pPr>
              <a:defRPr/>
            </a:pPr>
            <a:r>
              <a:rPr lang="en-US" sz="1350" i="1" dirty="0">
                <a:solidFill>
                  <a:srgbClr val="2F5597"/>
                </a:solidFill>
                <a:latin typeface="Arial" panose="020B0604020202020204" pitchFamily="34" charset="0"/>
                <a:cs typeface="Arial" panose="020B0604020202020204" pitchFamily="34" charset="0"/>
              </a:rPr>
              <a:t>Transformation Through Ethical Consulting</a:t>
            </a: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6800" y="-3175"/>
            <a:ext cx="3505200" cy="1590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0" y="5318"/>
            <a:ext cx="8686800" cy="1582185"/>
          </a:xfrm>
          <a:noFill/>
        </p:spPr>
        <p:txBody>
          <a:bodyPr/>
          <a:lstStyle>
            <a:lvl1pPr algn="ctr">
              <a:defRPr sz="4500" b="1" cap="small" spc="225" baseline="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2" y="3524597"/>
            <a:ext cx="8686799" cy="1620982"/>
          </a:xfrm>
          <a:solidFill>
            <a:schemeClr val="bg1">
              <a:lumMod val="85000"/>
            </a:schemeClr>
          </a:solidFill>
        </p:spPr>
        <p:txBody>
          <a:bodyPr>
            <a:normAutofit/>
          </a:bodyPr>
          <a:lstStyle>
            <a:lvl1pPr marL="0" indent="0" algn="ctr">
              <a:buNone/>
              <a:defRPr sz="3300" b="0" i="1"/>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Tree>
    <p:extLst>
      <p:ext uri="{BB962C8B-B14F-4D97-AF65-F5344CB8AC3E}">
        <p14:creationId xmlns:p14="http://schemas.microsoft.com/office/powerpoint/2010/main" val="996092981"/>
      </p:ext>
    </p:extLst>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0844"/>
            <a:ext cx="8752789" cy="1000668"/>
          </a:xfrm>
        </p:spPr>
        <p:txBody>
          <a:bodyPr>
            <a:noAutofit/>
          </a:bodyPr>
          <a:lstStyle>
            <a:lvl1pPr>
              <a:defRPr sz="3000" cap="small" spc="225" baseline="0">
                <a:solidFill>
                  <a:schemeClr val="accent1">
                    <a:lumMod val="50000"/>
                  </a:schemeClr>
                </a:solidFill>
              </a:defRPr>
            </a:lvl1pPr>
          </a:lstStyle>
          <a:p>
            <a:r>
              <a:rPr lang="en-US"/>
              <a:t>Click to edit Master title style</a:t>
            </a:r>
            <a:endParaRPr lang="en-US" dirty="0"/>
          </a:p>
        </p:txBody>
      </p:sp>
      <p:sp>
        <p:nvSpPr>
          <p:cNvPr id="9" name="Content Placeholder 8"/>
          <p:cNvSpPr>
            <a:spLocks noGrp="1"/>
          </p:cNvSpPr>
          <p:nvPr>
            <p:ph sz="quarter" idx="10"/>
          </p:nvPr>
        </p:nvSpPr>
        <p:spPr>
          <a:xfrm>
            <a:off x="228600" y="1770612"/>
            <a:ext cx="8981389" cy="4688379"/>
          </a:xfrm>
        </p:spPr>
        <p:txBody>
          <a:bodyPr>
            <a:normAutofit/>
          </a:bodyPr>
          <a:lstStyle>
            <a:lvl1pPr marL="255985" indent="-255985">
              <a:defRPr sz="3300"/>
            </a:lvl1pPr>
            <a:lvl2pPr marL="514350" indent="-171450">
              <a:buFont typeface="Lucida Sans" panose="020B0602030504020204" pitchFamily="34" charset="0"/>
              <a:buChar char="–"/>
              <a:defRPr sz="3000">
                <a:solidFill>
                  <a:schemeClr val="accent2"/>
                </a:solidFill>
              </a:defRPr>
            </a:lvl2pPr>
            <a:lvl3pPr marL="857250" indent="-171450">
              <a:buFont typeface="Courier New" panose="02070309020205020404" pitchFamily="49" charset="0"/>
              <a:buChar char="o"/>
              <a:defRPr sz="2700">
                <a:solidFill>
                  <a:schemeClr val="accent5">
                    <a:lumMod val="50000"/>
                  </a:schemeClr>
                </a:solidFill>
              </a:defRPr>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98334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4/21/2024</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2549881201"/>
      </p:ext>
    </p:extLst>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4/21/2024</a:t>
            </a:fld>
            <a:endParaRPr lang="en-US"/>
          </a:p>
        </p:txBody>
      </p:sp>
      <p:sp>
        <p:nvSpPr>
          <p:cNvPr id="8" name="Footer Placeholder 7"/>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9" name="Slide Number Placeholder 8"/>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817830226"/>
      </p:ext>
    </p:extLst>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8" descr="Logo.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264651" y="68263"/>
            <a:ext cx="28575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4/21/2024</a:t>
            </a:fld>
            <a:endParaRPr lang="en-US"/>
          </a:p>
        </p:txBody>
      </p:sp>
      <p:sp>
        <p:nvSpPr>
          <p:cNvPr id="4" name="Footer Placeholder 2"/>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3"/>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18272158"/>
      </p:ext>
    </p:extLst>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4/21/2024</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1039733439"/>
      </p:ext>
    </p:extLst>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4/21/2024</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806858656"/>
      </p:ext>
    </p:extLst>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4/21/2024</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4251472187"/>
      </p:ext>
    </p:extLst>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4/21/2024</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04721576"/>
      </p:ext>
    </p:extLst>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TT"/>
          </a:p>
        </p:txBody>
      </p:sp>
      <p:sp>
        <p:nvSpPr>
          <p:cNvPr id="3" name="Content Placeholder 2"/>
          <p:cNvSpPr>
            <a:spLocks noGrp="1"/>
          </p:cNvSpPr>
          <p:nvPr>
            <p:ph sz="half" idx="1"/>
          </p:nvPr>
        </p:nvSpPr>
        <p:spPr>
          <a:xfrm>
            <a:off x="6096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Content Placeholder 3"/>
          <p:cNvSpPr>
            <a:spLocks noGrp="1"/>
          </p:cNvSpPr>
          <p:nvPr>
            <p:ph sz="half" idx="2"/>
          </p:nvPr>
        </p:nvSpPr>
        <p:spPr>
          <a:xfrm>
            <a:off x="64008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Tree>
    <p:extLst>
      <p:ext uri="{BB962C8B-B14F-4D97-AF65-F5344CB8AC3E}">
        <p14:creationId xmlns:p14="http://schemas.microsoft.com/office/powerpoint/2010/main" val="4015331305"/>
      </p:ext>
    </p:extLst>
  </p:cSld>
  <p:clrMapOvr>
    <a:masterClrMapping/>
  </p:clrMapOvr>
  <p:transition>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12E7ADA1-D6C1-40C0-81CD-8C94C1794AD6}" type="datetimeFigureOut">
              <a:rPr lang="en-US"/>
              <a:pPr>
                <a:defRPr/>
              </a:pPr>
              <a:t>4/21/2024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27751E1-1352-42A3-9172-593316E468F5}" type="slidenum">
              <a:rPr lang="en-US" altLang="en-US"/>
              <a:pPr/>
              <a:t>‹#›</a:t>
            </a:fld>
            <a:endParaRPr lang="en-US" altLang="en-US"/>
          </a:p>
        </p:txBody>
      </p:sp>
    </p:spTree>
    <p:extLst>
      <p:ext uri="{BB962C8B-B14F-4D97-AF65-F5344CB8AC3E}">
        <p14:creationId xmlns:p14="http://schemas.microsoft.com/office/powerpoint/2010/main" val="41216147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94743E3-570A-4A81-B050-550B44FF855C}" type="datetimeFigureOut">
              <a:rPr lang="en-US"/>
              <a:pPr>
                <a:defRPr/>
              </a:pPr>
              <a:t>4/21/2024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53B0791-207A-41C8-852C-8579531591D4}" type="slidenum">
              <a:rPr lang="en-US" altLang="en-US"/>
              <a:pPr/>
              <a:t>‹#›</a:t>
            </a:fld>
            <a:endParaRPr lang="en-US" altLang="en-US"/>
          </a:p>
        </p:txBody>
      </p:sp>
    </p:spTree>
    <p:extLst>
      <p:ext uri="{BB962C8B-B14F-4D97-AF65-F5344CB8AC3E}">
        <p14:creationId xmlns:p14="http://schemas.microsoft.com/office/powerpoint/2010/main" val="522366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8E418E7-50DE-450B-8C75-134A5D39FEB3}" type="datetimeFigureOut">
              <a:rPr lang="en-US"/>
              <a:pPr>
                <a:defRPr/>
              </a:pPr>
              <a:t>4/21/2024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AED7299-11C9-4F04-94FB-B0F742A146CD}" type="slidenum">
              <a:rPr lang="en-US" altLang="en-US"/>
              <a:pPr/>
              <a:t>‹#›</a:t>
            </a:fld>
            <a:endParaRPr lang="en-US" altLang="en-US"/>
          </a:p>
        </p:txBody>
      </p:sp>
    </p:spTree>
    <p:extLst>
      <p:ext uri="{BB962C8B-B14F-4D97-AF65-F5344CB8AC3E}">
        <p14:creationId xmlns:p14="http://schemas.microsoft.com/office/powerpoint/2010/main" val="3127499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200" b="1"/>
            </a:lvl1pPr>
          </a:lstStyle>
          <a:p>
            <a:r>
              <a:rPr lang="en-US" dirty="0"/>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atin typeface="+mj-lt"/>
              </a:defRPr>
            </a:lvl1pPr>
            <a:lvl2pPr>
              <a:defRPr sz="2800">
                <a:latin typeface="+mj-lt"/>
              </a:defRPr>
            </a:lvl2pPr>
            <a:lvl3pPr>
              <a:defRPr sz="2800">
                <a:latin typeface="+mj-lt"/>
              </a:defRPr>
            </a:lvl3pPr>
            <a:lvl4pPr>
              <a:defRPr sz="2800">
                <a:latin typeface="+mj-lt"/>
              </a:defRPr>
            </a:lvl4pPr>
            <a:lvl5pPr>
              <a:defRPr sz="2800">
                <a:latin typeface="+mj-lt"/>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5D57868A-CDC4-444C-9595-A3B1C1D1A60A}" type="datetimeFigureOut">
              <a:rPr lang="en-US"/>
              <a:pPr>
                <a:defRPr/>
              </a:pPr>
              <a:t>4/21/2024</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dirty="0"/>
              <a:t>Dr John Kamau</a:t>
            </a:r>
          </a:p>
        </p:txBody>
      </p:sp>
      <p:sp>
        <p:nvSpPr>
          <p:cNvPr id="7" name="Slide Number Placeholder 5"/>
          <p:cNvSpPr>
            <a:spLocks noGrp="1"/>
          </p:cNvSpPr>
          <p:nvPr>
            <p:ph type="sldNum" sz="quarter" idx="12"/>
          </p:nvPr>
        </p:nvSpPr>
        <p:spPr/>
        <p:txBody>
          <a:bodyPr/>
          <a:lstStyle>
            <a:lvl1pPr>
              <a:defRPr/>
            </a:lvl1pPr>
          </a:lstStyle>
          <a:p>
            <a:fld id="{C6CE69DA-0440-4D04-B5D7-CFA7E329E6D2}" type="slidenum">
              <a:rPr lang="en-US" altLang="en-US"/>
              <a:pPr/>
              <a:t>‹#›</a:t>
            </a:fld>
            <a:endParaRPr lang="en-US" altLang="en-US"/>
          </a:p>
        </p:txBody>
      </p:sp>
    </p:spTree>
    <p:extLst>
      <p:ext uri="{BB962C8B-B14F-4D97-AF65-F5344CB8AC3E}">
        <p14:creationId xmlns:p14="http://schemas.microsoft.com/office/powerpoint/2010/main" val="41943370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2A2EEB59-9E9E-4E5D-9D5A-59BEB237163F}" type="datetimeFigureOut">
              <a:rPr lang="en-US"/>
              <a:pPr>
                <a:defRPr/>
              </a:pPr>
              <a:t>4/21/2024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C07F1177-32F8-4E5B-8F6E-C78E7762C4F8}" type="slidenum">
              <a:rPr lang="en-US" altLang="en-US"/>
              <a:pPr/>
              <a:t>‹#›</a:t>
            </a:fld>
            <a:endParaRPr lang="en-US" altLang="en-US"/>
          </a:p>
        </p:txBody>
      </p:sp>
    </p:spTree>
    <p:extLst>
      <p:ext uri="{BB962C8B-B14F-4D97-AF65-F5344CB8AC3E}">
        <p14:creationId xmlns:p14="http://schemas.microsoft.com/office/powerpoint/2010/main" val="36770487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A33AC67C-D749-4751-BBC3-E5ECB2D77C2C}" type="datetimeFigureOut">
              <a:rPr lang="en-US"/>
              <a:pPr>
                <a:defRPr/>
              </a:pPr>
              <a:t>4/21/2024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C58218F4-948A-4E38-81A1-52FF53877C80}" type="slidenum">
              <a:rPr lang="en-US" altLang="en-US"/>
              <a:pPr/>
              <a:t>‹#›</a:t>
            </a:fld>
            <a:endParaRPr lang="en-US" altLang="en-US"/>
          </a:p>
        </p:txBody>
      </p:sp>
    </p:spTree>
    <p:extLst>
      <p:ext uri="{BB962C8B-B14F-4D97-AF65-F5344CB8AC3E}">
        <p14:creationId xmlns:p14="http://schemas.microsoft.com/office/powerpoint/2010/main" val="25705937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0D98906-F489-4CD2-99EF-5D93689AB451}" type="datetimeFigureOut">
              <a:rPr lang="en-US"/>
              <a:pPr>
                <a:defRPr/>
              </a:pPr>
              <a:t>4/21/2024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12ED973E-7CD2-4A96-89EF-F52A1BAE8DDA}" type="slidenum">
              <a:rPr lang="en-US" altLang="en-US"/>
              <a:pPr/>
              <a:t>‹#›</a:t>
            </a:fld>
            <a:endParaRPr lang="en-US" altLang="en-US"/>
          </a:p>
        </p:txBody>
      </p:sp>
    </p:spTree>
    <p:extLst>
      <p:ext uri="{BB962C8B-B14F-4D97-AF65-F5344CB8AC3E}">
        <p14:creationId xmlns:p14="http://schemas.microsoft.com/office/powerpoint/2010/main" val="2988137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54913DDC-5FD3-4261-92CC-D05065E148B2}" type="datetimeFigureOut">
              <a:rPr lang="en-US"/>
              <a:pPr>
                <a:defRPr/>
              </a:pPr>
              <a:t>4/21/2024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19F018C-0F26-481C-9196-65C3F8699DDB}" type="slidenum">
              <a:rPr lang="en-US" altLang="en-US"/>
              <a:pPr/>
              <a:t>‹#›</a:t>
            </a:fld>
            <a:endParaRPr lang="en-US" altLang="en-US"/>
          </a:p>
        </p:txBody>
      </p:sp>
    </p:spTree>
    <p:extLst>
      <p:ext uri="{BB962C8B-B14F-4D97-AF65-F5344CB8AC3E}">
        <p14:creationId xmlns:p14="http://schemas.microsoft.com/office/powerpoint/2010/main" val="2902387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ED14C83-0D14-4EBE-86D6-3531478C2C7E}" type="datetimeFigureOut">
              <a:rPr lang="en-US"/>
              <a:pPr>
                <a:defRPr/>
              </a:pPr>
              <a:t>4/21/2024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221C34F3-9E00-4AE4-A860-14F60958D474}" type="slidenum">
              <a:rPr lang="en-US" altLang="en-US"/>
              <a:pPr/>
              <a:t>‹#›</a:t>
            </a:fld>
            <a:endParaRPr lang="en-US" altLang="en-US"/>
          </a:p>
        </p:txBody>
      </p:sp>
    </p:spTree>
    <p:extLst>
      <p:ext uri="{BB962C8B-B14F-4D97-AF65-F5344CB8AC3E}">
        <p14:creationId xmlns:p14="http://schemas.microsoft.com/office/powerpoint/2010/main" val="34992111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3E2EA83-3376-44AE-B94A-1E25818175A1}" type="datetimeFigureOut">
              <a:rPr lang="en-US"/>
              <a:pPr>
                <a:defRPr/>
              </a:pPr>
              <a:t>4/21/2024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7BE859DA-6FA8-4DD4-BA08-253BDFC63477}" type="slidenum">
              <a:rPr lang="en-US" altLang="en-US"/>
              <a:pPr/>
              <a:t>‹#›</a:t>
            </a:fld>
            <a:endParaRPr lang="en-US" altLang="en-US"/>
          </a:p>
        </p:txBody>
      </p:sp>
    </p:spTree>
    <p:extLst>
      <p:ext uri="{BB962C8B-B14F-4D97-AF65-F5344CB8AC3E}">
        <p14:creationId xmlns:p14="http://schemas.microsoft.com/office/powerpoint/2010/main" val="8484071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DF360DD-2B7D-4C25-95A0-81B61A4BDDE1}" type="datetimeFigureOut">
              <a:rPr lang="en-US"/>
              <a:pPr>
                <a:defRPr/>
              </a:pPr>
              <a:t>4/21/2024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3116DF2-78DB-48C1-8F11-9E1F2ED2B18F}" type="slidenum">
              <a:rPr lang="en-US" altLang="en-US"/>
              <a:pPr/>
              <a:t>‹#›</a:t>
            </a:fld>
            <a:endParaRPr lang="en-US" altLang="en-US"/>
          </a:p>
        </p:txBody>
      </p:sp>
    </p:spTree>
    <p:extLst>
      <p:ext uri="{BB962C8B-B14F-4D97-AF65-F5344CB8AC3E}">
        <p14:creationId xmlns:p14="http://schemas.microsoft.com/office/powerpoint/2010/main" val="1021177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122768" y="100013"/>
            <a:ext cx="9057217"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122767" y="1825625"/>
            <a:ext cx="9374717"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052" name="TextBox 7"/>
          <p:cNvSpPr txBox="1">
            <a:spLocks noChangeArrowheads="1"/>
          </p:cNvSpPr>
          <p:nvPr/>
        </p:nvSpPr>
        <p:spPr bwMode="auto">
          <a:xfrm>
            <a:off x="8832852" y="6164264"/>
            <a:ext cx="320463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a:solidFill>
                  <a:srgbClr val="2F5597"/>
                </a:solidFill>
              </a:rPr>
              <a:t>www.nettconsultants.com</a:t>
            </a:r>
          </a:p>
        </p:txBody>
      </p:sp>
      <p:sp>
        <p:nvSpPr>
          <p:cNvPr id="2053" name="TextBox 9"/>
          <p:cNvSpPr txBox="1">
            <a:spLocks noChangeArrowheads="1"/>
          </p:cNvSpPr>
          <p:nvPr/>
        </p:nvSpPr>
        <p:spPr bwMode="auto">
          <a:xfrm>
            <a:off x="6921500" y="6481763"/>
            <a:ext cx="515831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i="1">
                <a:solidFill>
                  <a:srgbClr val="2F5597"/>
                </a:solidFill>
              </a:rPr>
              <a:t>Transformation Through Ethical Consulting</a:t>
            </a:r>
          </a:p>
        </p:txBody>
      </p:sp>
      <p:pic>
        <p:nvPicPr>
          <p:cNvPr id="2054"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881534" y="120650"/>
            <a:ext cx="3308351" cy="106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Connector 4"/>
          <p:cNvCxnSpPr/>
          <p:nvPr/>
        </p:nvCxnSpPr>
        <p:spPr>
          <a:xfrm>
            <a:off x="139701" y="847725"/>
            <a:ext cx="91313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870107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Lst>
  <p:transition>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1000"/>
                                        <p:tgtEl>
                                          <p:spTgt spid="3">
                                            <p:txEl>
                                              <p:pRg st="3" end="3"/>
                                            </p:txEl>
                                          </p:spTgt>
                                        </p:tgtEl>
                                      </p:cBhvr>
                                    </p:animEffect>
                                    <p:anim calcmode="lin" valueType="num">
                                      <p:cBhvr>
                                        <p:cTn id="3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47"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2">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3">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4">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5">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Lst>
  </p:timing>
  <p:txStyles>
    <p:titleStyle>
      <a:lvl1pPr algn="l" defTabSz="685800" rtl="0" eaLnBrk="1" fontAlgn="base" hangingPunct="1">
        <a:lnSpc>
          <a:spcPct val="90000"/>
        </a:lnSpc>
        <a:spcBef>
          <a:spcPct val="0"/>
        </a:spcBef>
        <a:spcAft>
          <a:spcPct val="0"/>
        </a:spcAft>
        <a:defRPr sz="3300" kern="1200">
          <a:solidFill>
            <a:srgbClr val="203864"/>
          </a:solidFill>
          <a:latin typeface="Narkisim" panose="020E0502050101010101" pitchFamily="34" charset="-79"/>
          <a:ea typeface="+mj-ea"/>
          <a:cs typeface="Narkisim" panose="020E0502050101010101" pitchFamily="34" charset="-79"/>
        </a:defRPr>
      </a:lvl1pPr>
      <a:lvl2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2pPr>
      <a:lvl3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3pPr>
      <a:lvl4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4pPr>
      <a:lvl5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5pPr>
      <a:lvl6pPr marL="4572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6pPr>
      <a:lvl7pPr marL="9144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7pPr>
      <a:lvl8pPr marL="13716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8pPr>
      <a:lvl9pPr marL="18288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9pPr>
    </p:titleStyle>
    <p:bodyStyle>
      <a:lvl1pPr marL="428625" indent="-428625" algn="l" defTabSz="685800" rtl="0" eaLnBrk="1" fontAlgn="base" hangingPunct="1">
        <a:spcBef>
          <a:spcPts val="750"/>
        </a:spcBef>
        <a:spcAft>
          <a:spcPts val="450"/>
        </a:spcAft>
        <a:buFont typeface="Arial" charset="0"/>
        <a:buChar char="•"/>
        <a:defRPr sz="2700" kern="1200">
          <a:solidFill>
            <a:schemeClr val="tx1"/>
          </a:solidFill>
          <a:latin typeface="Narkisim" panose="020E0502050101010101" pitchFamily="34" charset="-79"/>
          <a:ea typeface="+mn-ea"/>
          <a:cs typeface="Narkisim" panose="020E0502050101010101" pitchFamily="34" charset="-79"/>
        </a:defRPr>
      </a:lvl1pPr>
      <a:lvl2pPr marL="514350" indent="-171450" algn="l" defTabSz="685800" rtl="0" eaLnBrk="1" fontAlgn="base" hangingPunct="1">
        <a:spcBef>
          <a:spcPts val="375"/>
        </a:spcBef>
        <a:spcAft>
          <a:spcPts val="450"/>
        </a:spcAft>
        <a:buFont typeface="Lucida Sans" pitchFamily="34" charset="0"/>
        <a:buChar char="–"/>
        <a:defRPr sz="2400" i="1" kern="1200">
          <a:solidFill>
            <a:srgbClr val="C00000"/>
          </a:solidFill>
          <a:latin typeface="Narkisim" panose="020E0502050101010101" pitchFamily="34" charset="-79"/>
          <a:ea typeface="+mn-ea"/>
          <a:cs typeface="Narkisim" panose="020E0502050101010101" pitchFamily="34" charset="-79"/>
        </a:defRPr>
      </a:lvl2pPr>
      <a:lvl3pPr marL="857250" indent="-171450" algn="l" defTabSz="685800" rtl="0" eaLnBrk="1" fontAlgn="base" hangingPunct="1">
        <a:lnSpc>
          <a:spcPct val="90000"/>
        </a:lnSpc>
        <a:spcBef>
          <a:spcPts val="375"/>
        </a:spcBef>
        <a:spcAft>
          <a:spcPct val="0"/>
        </a:spcAft>
        <a:buFont typeface="Lucida Sans" pitchFamily="34" charset="0"/>
        <a:buChar char="–"/>
        <a:defRPr sz="2100" kern="1200">
          <a:solidFill>
            <a:srgbClr val="2F5597"/>
          </a:solidFill>
          <a:latin typeface="Narkisim" panose="020E0502050101010101" pitchFamily="34" charset="-79"/>
          <a:ea typeface="+mn-ea"/>
          <a:cs typeface="Narkisim" panose="020E0502050101010101" pitchFamily="34" charset="-79"/>
        </a:defRPr>
      </a:lvl3pPr>
      <a:lvl4pPr marL="12001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4pPr>
      <a:lvl5pPr marL="15430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52107F3A-5579-447A-96D6-F85B234E830B}" type="datetimeFigureOut">
              <a:rPr lang="en-US"/>
              <a:pPr>
                <a:defRPr/>
              </a:pPr>
              <a:t>4/21/2024</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defRPr>
            </a:lvl1pPr>
          </a:lstStyle>
          <a:p>
            <a:fld id="{3B22E2F5-D5DB-4132-855D-89E303835874}" type="slidenum">
              <a:rPr lang="en-US" altLang="en-US"/>
              <a:pPr/>
              <a:t>‹#›</a:t>
            </a:fld>
            <a:endParaRPr lang="en-US" altLang="en-US"/>
          </a:p>
        </p:txBody>
      </p:sp>
    </p:spTree>
    <p:extLst>
      <p:ext uri="{BB962C8B-B14F-4D97-AF65-F5344CB8AC3E}">
        <p14:creationId xmlns:p14="http://schemas.microsoft.com/office/powerpoint/2010/main" val="179683715"/>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EDB21-84B1-4581-8736-46B09420DB4B}"/>
              </a:ext>
            </a:extLst>
          </p:cNvPr>
          <p:cNvSpPr>
            <a:spLocks noGrp="1"/>
          </p:cNvSpPr>
          <p:nvPr>
            <p:ph type="ctrTitle"/>
          </p:nvPr>
        </p:nvSpPr>
        <p:spPr>
          <a:xfrm>
            <a:off x="914400" y="1047136"/>
            <a:ext cx="10363200" cy="3364478"/>
          </a:xfrm>
        </p:spPr>
        <p:txBody>
          <a:bodyPr/>
          <a:lstStyle/>
          <a:p>
            <a:r>
              <a:rPr lang="en-GB" sz="3600" b="1" dirty="0" smtClean="0"/>
              <a:t>Course</a:t>
            </a:r>
            <a:r>
              <a:rPr lang="en-GB" sz="3600" b="1" dirty="0"/>
              <a:t>: </a:t>
            </a:r>
            <a:r>
              <a:rPr lang="en-GB" sz="3600" b="1" dirty="0" smtClean="0"/>
              <a:t>Financial Analysis</a:t>
            </a:r>
            <a:r>
              <a:rPr lang="en-GB" sz="3600" dirty="0" smtClean="0"/>
              <a:t/>
            </a:r>
            <a:br>
              <a:rPr lang="en-GB" sz="3600" dirty="0" smtClean="0"/>
            </a:br>
            <a:r>
              <a:rPr lang="en-US" sz="3600" dirty="0" smtClean="0"/>
              <a:t>Lecture </a:t>
            </a:r>
            <a:r>
              <a:rPr lang="en-US" sz="3600" dirty="0"/>
              <a:t>4</a:t>
            </a:r>
            <a:r>
              <a:rPr lang="en-US" sz="3600" dirty="0" smtClean="0"/>
              <a:t>- Comparative, Common Size and </a:t>
            </a:r>
            <a:r>
              <a:rPr lang="en-US" sz="3600" dirty="0" err="1" smtClean="0"/>
              <a:t>Dupont</a:t>
            </a:r>
            <a:r>
              <a:rPr lang="en-US" sz="3600" dirty="0" smtClean="0"/>
              <a:t> Analysis</a:t>
            </a:r>
            <a:endParaRPr lang="en-US" sz="3600" dirty="0"/>
          </a:p>
        </p:txBody>
      </p:sp>
      <p:sp>
        <p:nvSpPr>
          <p:cNvPr id="3" name="Subtitle 2">
            <a:extLst>
              <a:ext uri="{FF2B5EF4-FFF2-40B4-BE49-F238E27FC236}">
                <a16:creationId xmlns:a16="http://schemas.microsoft.com/office/drawing/2014/main" id="{72C0DFFB-67B2-4EED-B0EB-83FD67D7CBE7}"/>
              </a:ext>
            </a:extLst>
          </p:cNvPr>
          <p:cNvSpPr>
            <a:spLocks noGrp="1"/>
          </p:cNvSpPr>
          <p:nvPr>
            <p:ph type="subTitle" idx="1"/>
          </p:nvPr>
        </p:nvSpPr>
        <p:spPr>
          <a:xfrm>
            <a:off x="1828800" y="4026310"/>
            <a:ext cx="8534400" cy="1612490"/>
          </a:xfrm>
        </p:spPr>
        <p:txBody>
          <a:bodyPr>
            <a:normAutofit/>
          </a:bodyPr>
          <a:lstStyle/>
          <a:p>
            <a:pPr algn="l"/>
            <a:endParaRPr lang="en-US" b="1" i="0" dirty="0">
              <a:solidFill>
                <a:schemeClr val="tx1"/>
              </a:solidFill>
            </a:endParaRPr>
          </a:p>
          <a:p>
            <a:pPr algn="l"/>
            <a:r>
              <a:rPr lang="en-US" b="1" dirty="0" smtClean="0"/>
              <a:t>Course Instructor: Dr. Charity </a:t>
            </a:r>
            <a:r>
              <a:rPr lang="en-US" b="1" dirty="0" err="1" smtClean="0"/>
              <a:t>Njoka</a:t>
            </a:r>
            <a:r>
              <a:rPr lang="en-US" b="1" dirty="0" smtClean="0"/>
              <a:t> (PhD)</a:t>
            </a:r>
            <a:endParaRPr lang="en-US" b="1" dirty="0"/>
          </a:p>
        </p:txBody>
      </p:sp>
    </p:spTree>
    <p:extLst>
      <p:ext uri="{BB962C8B-B14F-4D97-AF65-F5344CB8AC3E}">
        <p14:creationId xmlns:p14="http://schemas.microsoft.com/office/powerpoint/2010/main" val="3561306001"/>
      </p:ext>
    </p:extLst>
  </p:cSld>
  <p:clrMapOvr>
    <a:masterClrMapping/>
  </p:clrMapOvr>
  <mc:AlternateContent xmlns:mc="http://schemas.openxmlformats.org/markup-compatibility/2006" xmlns:p14="http://schemas.microsoft.com/office/powerpoint/2010/main">
    <mc:Choice Requires="p14">
      <p:transition spd="slow" p14:dur="2000" advTm="13108"/>
    </mc:Choice>
    <mc:Fallback xmlns="">
      <p:transition spd="slow" advTm="1310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582400" cy="840658"/>
          </a:xfrm>
        </p:spPr>
        <p:txBody>
          <a:bodyPr/>
          <a:lstStyle/>
          <a:p>
            <a:r>
              <a:rPr lang="en-US" sz="3600" b="1" dirty="0" smtClean="0"/>
              <a:t>Intended Learning Outcomes </a:t>
            </a:r>
            <a:endParaRPr lang="en-GB" sz="3600" b="1" dirty="0"/>
          </a:p>
        </p:txBody>
      </p:sp>
      <p:sp>
        <p:nvSpPr>
          <p:cNvPr id="3" name="Content Placeholder 2"/>
          <p:cNvSpPr>
            <a:spLocks noGrp="1"/>
          </p:cNvSpPr>
          <p:nvPr>
            <p:ph idx="1"/>
          </p:nvPr>
        </p:nvSpPr>
        <p:spPr>
          <a:xfrm>
            <a:off x="235974" y="840659"/>
            <a:ext cx="11724968" cy="6017341"/>
          </a:xfrm>
        </p:spPr>
        <p:txBody>
          <a:bodyPr/>
          <a:lstStyle/>
          <a:p>
            <a:pPr marL="0" indent="0" algn="just">
              <a:buNone/>
            </a:pPr>
            <a:r>
              <a:rPr lang="en-GB" dirty="0" smtClean="0"/>
              <a:t>By the end of this lesson , you should be able to,</a:t>
            </a:r>
          </a:p>
          <a:p>
            <a:pPr marL="0" indent="0" algn="just">
              <a:buNone/>
            </a:pPr>
            <a:endParaRPr lang="en-GB" dirty="0" smtClean="0"/>
          </a:p>
          <a:p>
            <a:pPr marL="514350" lvl="0" indent="-514350" algn="just">
              <a:lnSpc>
                <a:spcPct val="150000"/>
              </a:lnSpc>
              <a:buAutoNum type="arabicPeriod"/>
            </a:pPr>
            <a:r>
              <a:rPr lang="en-GB" dirty="0" smtClean="0"/>
              <a:t>Discuss </a:t>
            </a:r>
            <a:r>
              <a:rPr lang="en-GB" dirty="0"/>
              <a:t>the difference between Comparative </a:t>
            </a:r>
            <a:endParaRPr lang="en-GB" dirty="0" smtClean="0"/>
          </a:p>
          <a:p>
            <a:pPr marL="0" lvl="0" indent="0" algn="just">
              <a:lnSpc>
                <a:spcPct val="150000"/>
              </a:lnSpc>
              <a:buNone/>
            </a:pPr>
            <a:r>
              <a:rPr lang="en-GB" dirty="0" smtClean="0"/>
              <a:t>Statement </a:t>
            </a:r>
            <a:r>
              <a:rPr lang="en-GB" dirty="0"/>
              <a:t>Analysis and Common Size Analysis.</a:t>
            </a:r>
            <a:endParaRPr lang="en-US" dirty="0"/>
          </a:p>
          <a:p>
            <a:pPr marL="0" lvl="0" indent="0" algn="just">
              <a:lnSpc>
                <a:spcPct val="150000"/>
              </a:lnSpc>
              <a:buNone/>
            </a:pPr>
            <a:r>
              <a:rPr lang="en-US" dirty="0" smtClean="0"/>
              <a:t>2. Evaluate  </a:t>
            </a:r>
            <a:r>
              <a:rPr lang="en-US" dirty="0"/>
              <a:t>a firms performance using common </a:t>
            </a:r>
            <a:endParaRPr lang="en-US" dirty="0" smtClean="0"/>
          </a:p>
          <a:p>
            <a:pPr marL="0" lvl="0" indent="0" algn="just">
              <a:lnSpc>
                <a:spcPct val="150000"/>
              </a:lnSpc>
              <a:buNone/>
            </a:pPr>
            <a:r>
              <a:rPr lang="en-US" dirty="0" smtClean="0"/>
              <a:t>Size  </a:t>
            </a:r>
            <a:r>
              <a:rPr lang="en-US" dirty="0"/>
              <a:t>analysis techniques </a:t>
            </a:r>
          </a:p>
          <a:p>
            <a:pPr marL="0" lvl="0" indent="0" algn="just">
              <a:lnSpc>
                <a:spcPct val="150000"/>
              </a:lnSpc>
              <a:buNone/>
            </a:pPr>
            <a:r>
              <a:rPr lang="en-US" dirty="0" smtClean="0"/>
              <a:t>3. Apply  </a:t>
            </a:r>
            <a:r>
              <a:rPr lang="en-US" dirty="0"/>
              <a:t>Du Pont analysis in evaluating firms performance</a:t>
            </a:r>
          </a:p>
        </p:txBody>
      </p:sp>
    </p:spTree>
    <p:extLst>
      <p:ext uri="{BB962C8B-B14F-4D97-AF65-F5344CB8AC3E}">
        <p14:creationId xmlns:p14="http://schemas.microsoft.com/office/powerpoint/2010/main" val="530172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582400" cy="840658"/>
          </a:xfrm>
        </p:spPr>
        <p:txBody>
          <a:bodyPr/>
          <a:lstStyle/>
          <a:p>
            <a:pPr lvl="0"/>
            <a:r>
              <a:rPr lang="en-US" b="1" dirty="0" smtClean="0"/>
              <a:t>Introduction</a:t>
            </a:r>
            <a:endParaRPr lang="en-US" dirty="0"/>
          </a:p>
        </p:txBody>
      </p:sp>
      <p:sp>
        <p:nvSpPr>
          <p:cNvPr id="3" name="Content Placeholder 2"/>
          <p:cNvSpPr>
            <a:spLocks noGrp="1"/>
          </p:cNvSpPr>
          <p:nvPr>
            <p:ph idx="1"/>
          </p:nvPr>
        </p:nvSpPr>
        <p:spPr>
          <a:xfrm>
            <a:off x="228600" y="655321"/>
            <a:ext cx="11732342" cy="6202679"/>
          </a:xfrm>
        </p:spPr>
        <p:txBody>
          <a:bodyPr/>
          <a:lstStyle/>
          <a:p>
            <a:pPr algn="just">
              <a:lnSpc>
                <a:spcPct val="150000"/>
              </a:lnSpc>
              <a:buFont typeface="Arial" panose="020B0604020202020204" pitchFamily="34" charset="0"/>
              <a:buChar char="•"/>
            </a:pPr>
            <a:r>
              <a:rPr lang="en-GB" dirty="0" smtClean="0"/>
              <a:t>Ratio analysis provided us with </a:t>
            </a:r>
            <a:r>
              <a:rPr lang="en-GB" dirty="0"/>
              <a:t>some insight into the functioning of a </a:t>
            </a:r>
            <a:r>
              <a:rPr lang="en-GB" dirty="0" smtClean="0"/>
              <a:t>firm and complexities </a:t>
            </a:r>
            <a:r>
              <a:rPr lang="en-GB" dirty="0"/>
              <a:t>of a business enterprise. </a:t>
            </a:r>
            <a:endParaRPr lang="en-GB" dirty="0" smtClean="0"/>
          </a:p>
          <a:p>
            <a:pPr algn="just">
              <a:lnSpc>
                <a:spcPct val="150000"/>
              </a:lnSpc>
              <a:buFont typeface="Arial" panose="020B0604020202020204" pitchFamily="34" charset="0"/>
              <a:buChar char="•"/>
            </a:pPr>
            <a:r>
              <a:rPr lang="en-GB" dirty="0" smtClean="0"/>
              <a:t>However ratios </a:t>
            </a:r>
            <a:r>
              <a:rPr lang="en-GB" dirty="0"/>
              <a:t>have limited usage as conclusive comments cannot be made. </a:t>
            </a:r>
            <a:endParaRPr lang="en-GB" dirty="0" smtClean="0"/>
          </a:p>
          <a:p>
            <a:pPr algn="just">
              <a:lnSpc>
                <a:spcPct val="150000"/>
              </a:lnSpc>
              <a:buFont typeface="Arial" panose="020B0604020202020204" pitchFamily="34" charset="0"/>
              <a:buChar char="•"/>
            </a:pPr>
            <a:r>
              <a:rPr lang="en-GB" dirty="0" smtClean="0"/>
              <a:t>Further </a:t>
            </a:r>
            <a:r>
              <a:rPr lang="en-GB" dirty="0"/>
              <a:t>analysis is therefore required to be made in order to reach to some definitive </a:t>
            </a:r>
            <a:r>
              <a:rPr lang="en-GB" dirty="0" smtClean="0"/>
              <a:t>conclusions</a:t>
            </a:r>
          </a:p>
          <a:p>
            <a:pPr algn="just">
              <a:lnSpc>
                <a:spcPct val="150000"/>
              </a:lnSpc>
              <a:buFont typeface="Arial" panose="020B0604020202020204" pitchFamily="34" charset="0"/>
              <a:buChar char="•"/>
            </a:pPr>
            <a:r>
              <a:rPr lang="en-GB" dirty="0" smtClean="0"/>
              <a:t>For example, comparing  </a:t>
            </a:r>
            <a:r>
              <a:rPr lang="en-GB" dirty="0"/>
              <a:t>ratios over time and </a:t>
            </a:r>
            <a:r>
              <a:rPr lang="en-GB" dirty="0" smtClean="0"/>
              <a:t>with those of </a:t>
            </a:r>
            <a:r>
              <a:rPr lang="en-GB" dirty="0"/>
              <a:t>other similar companies. </a:t>
            </a:r>
            <a:endParaRPr lang="en-GB" dirty="0" smtClean="0"/>
          </a:p>
        </p:txBody>
      </p:sp>
    </p:spTree>
    <p:extLst>
      <p:ext uri="{BB962C8B-B14F-4D97-AF65-F5344CB8AC3E}">
        <p14:creationId xmlns:p14="http://schemas.microsoft.com/office/powerpoint/2010/main" val="544018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21920"/>
            <a:ext cx="11231880" cy="901618"/>
          </a:xfrm>
          <a:noFill/>
        </p:spPr>
        <p:txBody>
          <a:bodyPr/>
          <a:lstStyle/>
          <a:p>
            <a:pPr algn="l"/>
            <a:r>
              <a:rPr lang="en-US" b="1" dirty="0" smtClean="0"/>
              <a:t/>
            </a:r>
            <a:br>
              <a:rPr lang="en-US" b="1" dirty="0" smtClean="0"/>
            </a:br>
            <a:r>
              <a:rPr lang="en-US" b="1" dirty="0" smtClean="0"/>
              <a:t/>
            </a:r>
            <a:br>
              <a:rPr lang="en-US" b="1" dirty="0" smtClean="0"/>
            </a:br>
            <a:r>
              <a:rPr lang="en-US" sz="3600" dirty="0" smtClean="0"/>
              <a:t>Further </a:t>
            </a:r>
            <a:r>
              <a:rPr lang="en-US" sz="3600" dirty="0"/>
              <a:t>T</a:t>
            </a:r>
            <a:r>
              <a:rPr lang="en-US" sz="3600" dirty="0" smtClean="0"/>
              <a:t>ools </a:t>
            </a:r>
            <a:r>
              <a:rPr lang="en-US" sz="3600" dirty="0"/>
              <a:t>and </a:t>
            </a:r>
            <a:r>
              <a:rPr lang="en-US" sz="3600" dirty="0" smtClean="0"/>
              <a:t>Techniques</a:t>
            </a:r>
            <a:r>
              <a:rPr lang="en-US" dirty="0"/>
              <a:t/>
            </a:r>
            <a:br>
              <a:rPr lang="en-US" dirty="0"/>
            </a:br>
            <a:r>
              <a:rPr lang="en-US" dirty="0"/>
              <a:t/>
            </a:r>
            <a:br>
              <a:rPr lang="en-US" dirty="0"/>
            </a:br>
            <a:r>
              <a:rPr lang="en-US" dirty="0"/>
              <a:t> </a:t>
            </a:r>
            <a:endParaRPr lang="en-GB" sz="3600" b="1" dirty="0"/>
          </a:p>
        </p:txBody>
      </p:sp>
      <p:sp>
        <p:nvSpPr>
          <p:cNvPr id="3" name="Content Placeholder 2"/>
          <p:cNvSpPr>
            <a:spLocks noGrp="1"/>
          </p:cNvSpPr>
          <p:nvPr>
            <p:ph idx="1"/>
          </p:nvPr>
        </p:nvSpPr>
        <p:spPr>
          <a:xfrm>
            <a:off x="0" y="1206418"/>
            <a:ext cx="12192000" cy="6017341"/>
          </a:xfrm>
          <a:noFill/>
        </p:spPr>
        <p:txBody>
          <a:bodyPr/>
          <a:lstStyle/>
          <a:p>
            <a:pPr algn="just">
              <a:lnSpc>
                <a:spcPct val="150000"/>
              </a:lnSpc>
            </a:pPr>
            <a:r>
              <a:rPr lang="en-US" dirty="0"/>
              <a:t>There are various tools and techniques </a:t>
            </a:r>
            <a:r>
              <a:rPr lang="en-US" dirty="0" smtClean="0"/>
              <a:t>that can help to understand businesses more</a:t>
            </a:r>
          </a:p>
          <a:p>
            <a:pPr algn="just">
              <a:lnSpc>
                <a:spcPct val="150000"/>
              </a:lnSpc>
            </a:pPr>
            <a:r>
              <a:rPr lang="en-US" dirty="0" smtClean="0"/>
              <a:t> </a:t>
            </a:r>
            <a:r>
              <a:rPr lang="en-US" dirty="0"/>
              <a:t>These are </a:t>
            </a:r>
            <a:endParaRPr lang="en-US" dirty="0" smtClean="0"/>
          </a:p>
          <a:p>
            <a:pPr marL="514350" indent="-514350" algn="just">
              <a:lnSpc>
                <a:spcPct val="150000"/>
              </a:lnSpc>
              <a:buAutoNum type="arabicPeriod"/>
            </a:pPr>
            <a:r>
              <a:rPr lang="en-US" dirty="0" smtClean="0"/>
              <a:t>comparative </a:t>
            </a:r>
            <a:r>
              <a:rPr lang="en-US" dirty="0"/>
              <a:t>financial statements, </a:t>
            </a:r>
            <a:endParaRPr lang="en-US" dirty="0" smtClean="0"/>
          </a:p>
          <a:p>
            <a:pPr marL="514350" indent="-514350" algn="just">
              <a:lnSpc>
                <a:spcPct val="150000"/>
              </a:lnSpc>
              <a:buAutoNum type="arabicPeriod"/>
            </a:pPr>
            <a:r>
              <a:rPr lang="en-US" dirty="0" smtClean="0"/>
              <a:t>common </a:t>
            </a:r>
            <a:r>
              <a:rPr lang="en-US" dirty="0"/>
              <a:t>size analysis, and </a:t>
            </a:r>
            <a:endParaRPr lang="en-US" dirty="0" smtClean="0"/>
          </a:p>
          <a:p>
            <a:pPr marL="514350" indent="-514350" algn="just">
              <a:lnSpc>
                <a:spcPct val="150000"/>
              </a:lnSpc>
              <a:buAutoNum type="arabicPeriod"/>
            </a:pPr>
            <a:r>
              <a:rPr lang="en-US" dirty="0" err="1" smtClean="0"/>
              <a:t>Dupont</a:t>
            </a:r>
            <a:r>
              <a:rPr lang="en-US" dirty="0" smtClean="0"/>
              <a:t> </a:t>
            </a:r>
            <a:r>
              <a:rPr lang="en-US" dirty="0"/>
              <a:t>analysis.</a:t>
            </a:r>
          </a:p>
        </p:txBody>
      </p:sp>
    </p:spTree>
    <p:extLst>
      <p:ext uri="{BB962C8B-B14F-4D97-AF65-F5344CB8AC3E}">
        <p14:creationId xmlns:p14="http://schemas.microsoft.com/office/powerpoint/2010/main" val="21393943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689080" cy="1023538"/>
          </a:xfrm>
          <a:noFill/>
        </p:spPr>
        <p:txBody>
          <a:bodyPr/>
          <a:lstStyle/>
          <a:p>
            <a:r>
              <a:rPr lang="en-US" b="1" dirty="0"/>
              <a:t>Comparative Financial Statements</a:t>
            </a:r>
            <a:endParaRPr lang="en-US" dirty="0"/>
          </a:p>
        </p:txBody>
      </p:sp>
      <p:sp>
        <p:nvSpPr>
          <p:cNvPr id="3" name="Content Placeholder 2"/>
          <p:cNvSpPr>
            <a:spLocks noGrp="1"/>
          </p:cNvSpPr>
          <p:nvPr>
            <p:ph idx="1"/>
          </p:nvPr>
        </p:nvSpPr>
        <p:spPr>
          <a:xfrm>
            <a:off x="0" y="1023538"/>
            <a:ext cx="12192000" cy="6200222"/>
          </a:xfrm>
          <a:noFill/>
        </p:spPr>
        <p:txBody>
          <a:bodyPr/>
          <a:lstStyle/>
          <a:p>
            <a:pPr>
              <a:lnSpc>
                <a:spcPct val="200000"/>
              </a:lnSpc>
              <a:spcBef>
                <a:spcPts val="0"/>
              </a:spcBef>
              <a:buFont typeface="Arial" panose="020B0604020202020204" pitchFamily="34" charset="0"/>
              <a:buChar char="•"/>
            </a:pPr>
            <a:r>
              <a:rPr lang="en-US" dirty="0" smtClean="0"/>
              <a:t>It </a:t>
            </a:r>
            <a:r>
              <a:rPr lang="en-US" dirty="0"/>
              <a:t>is a tool of financial </a:t>
            </a:r>
            <a:r>
              <a:rPr lang="en-US" dirty="0" smtClean="0"/>
              <a:t>analysis </a:t>
            </a:r>
            <a:r>
              <a:rPr lang="en-US" dirty="0"/>
              <a:t>that shows changes in each item of the financial statement </a:t>
            </a:r>
            <a:endParaRPr lang="en-US" dirty="0" smtClean="0"/>
          </a:p>
          <a:p>
            <a:pPr>
              <a:lnSpc>
                <a:spcPct val="200000"/>
              </a:lnSpc>
              <a:spcBef>
                <a:spcPts val="0"/>
              </a:spcBef>
              <a:buFont typeface="Arial" panose="020B0604020202020204" pitchFamily="34" charset="0"/>
              <a:buChar char="•"/>
            </a:pPr>
            <a:r>
              <a:rPr lang="en-US" dirty="0" smtClean="0"/>
              <a:t>Changes are shown in </a:t>
            </a:r>
            <a:r>
              <a:rPr lang="en-US" dirty="0"/>
              <a:t>absolute amount and in percentage, </a:t>
            </a:r>
            <a:endParaRPr lang="en-US" dirty="0" smtClean="0"/>
          </a:p>
          <a:p>
            <a:pPr>
              <a:lnSpc>
                <a:spcPct val="200000"/>
              </a:lnSpc>
              <a:spcBef>
                <a:spcPts val="0"/>
              </a:spcBef>
              <a:buFont typeface="Arial" panose="020B0604020202020204" pitchFamily="34" charset="0"/>
              <a:buChar char="•"/>
            </a:pPr>
            <a:r>
              <a:rPr lang="en-US" dirty="0" smtClean="0"/>
              <a:t>Amounts </a:t>
            </a:r>
            <a:r>
              <a:rPr lang="en-US" dirty="0"/>
              <a:t>of the preceding accounting period as the </a:t>
            </a:r>
            <a:r>
              <a:rPr lang="en-US" dirty="0" smtClean="0"/>
              <a:t>base, for comparison purposes.</a:t>
            </a:r>
            <a:endParaRPr lang="en-US" dirty="0"/>
          </a:p>
        </p:txBody>
      </p:sp>
    </p:spTree>
    <p:extLst>
      <p:ext uri="{BB962C8B-B14F-4D97-AF65-F5344CB8AC3E}">
        <p14:creationId xmlns:p14="http://schemas.microsoft.com/office/powerpoint/2010/main" val="42683705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82880"/>
            <a:ext cx="11346426" cy="853439"/>
          </a:xfrm>
        </p:spPr>
        <p:txBody>
          <a:bodyPr/>
          <a:lstStyle/>
          <a:p>
            <a:r>
              <a:rPr lang="en-US" sz="3600" b="1" dirty="0"/>
              <a:t>Types of Comparative Statements</a:t>
            </a:r>
            <a:endParaRPr lang="en-US" sz="3600" dirty="0"/>
          </a:p>
        </p:txBody>
      </p:sp>
      <p:sp>
        <p:nvSpPr>
          <p:cNvPr id="3" name="Content Placeholder 2"/>
          <p:cNvSpPr>
            <a:spLocks noGrp="1"/>
          </p:cNvSpPr>
          <p:nvPr>
            <p:ph idx="1"/>
          </p:nvPr>
        </p:nvSpPr>
        <p:spPr>
          <a:xfrm>
            <a:off x="235974" y="840659"/>
            <a:ext cx="11724968" cy="6017341"/>
          </a:xfrm>
        </p:spPr>
        <p:txBody>
          <a:bodyPr/>
          <a:lstStyle/>
          <a:p>
            <a:endParaRPr lang="en-US" dirty="0" smtClean="0"/>
          </a:p>
          <a:p>
            <a:pPr marL="0" lvl="0" indent="0">
              <a:lnSpc>
                <a:spcPct val="150000"/>
              </a:lnSpc>
              <a:buNone/>
            </a:pPr>
            <a:r>
              <a:rPr lang="en-US" dirty="0" smtClean="0"/>
              <a:t>1. Comparative </a:t>
            </a:r>
            <a:r>
              <a:rPr lang="en-US" dirty="0"/>
              <a:t>statement of financial </a:t>
            </a:r>
            <a:r>
              <a:rPr lang="en-US" dirty="0" smtClean="0"/>
              <a:t>position</a:t>
            </a:r>
          </a:p>
          <a:p>
            <a:pPr marL="0" lvl="0" indent="0">
              <a:lnSpc>
                <a:spcPct val="150000"/>
              </a:lnSpc>
              <a:buNone/>
            </a:pPr>
            <a:r>
              <a:rPr lang="en-US" dirty="0" smtClean="0"/>
              <a:t>This is also sometimes referred to as Balance Sheet; and</a:t>
            </a:r>
          </a:p>
          <a:p>
            <a:pPr marL="0" lvl="0" indent="0">
              <a:lnSpc>
                <a:spcPct val="150000"/>
              </a:lnSpc>
              <a:spcBef>
                <a:spcPts val="0"/>
              </a:spcBef>
              <a:buNone/>
            </a:pPr>
            <a:endParaRPr lang="en-US" dirty="0"/>
          </a:p>
          <a:p>
            <a:pPr marL="0" lvl="0" indent="0">
              <a:lnSpc>
                <a:spcPct val="150000"/>
              </a:lnSpc>
              <a:buNone/>
            </a:pPr>
            <a:r>
              <a:rPr lang="en-US" dirty="0" smtClean="0"/>
              <a:t>2. Comparative </a:t>
            </a:r>
            <a:r>
              <a:rPr lang="en-US" dirty="0"/>
              <a:t>income statement </a:t>
            </a:r>
            <a:endParaRPr lang="en-US" dirty="0" smtClean="0"/>
          </a:p>
          <a:p>
            <a:pPr marL="0" lvl="0" indent="0">
              <a:lnSpc>
                <a:spcPct val="150000"/>
              </a:lnSpc>
              <a:buNone/>
            </a:pPr>
            <a:r>
              <a:rPr lang="en-US" dirty="0"/>
              <a:t>This is also sometimes referred to as </a:t>
            </a:r>
            <a:r>
              <a:rPr lang="en-US" dirty="0" smtClean="0"/>
              <a:t>Statement </a:t>
            </a:r>
            <a:r>
              <a:rPr lang="en-US" dirty="0"/>
              <a:t>of Profit and </a:t>
            </a:r>
            <a:r>
              <a:rPr lang="en-US" dirty="0" smtClean="0"/>
              <a:t>Loss.</a:t>
            </a:r>
            <a:endParaRPr lang="en-US" dirty="0"/>
          </a:p>
          <a:p>
            <a:pPr marL="0" indent="0" algn="just">
              <a:lnSpc>
                <a:spcPct val="150000"/>
              </a:lnSpc>
              <a:buNone/>
            </a:pPr>
            <a:endParaRPr lang="en-GB" dirty="0"/>
          </a:p>
          <a:p>
            <a:pPr marL="0" indent="0" algn="just">
              <a:buNone/>
            </a:pPr>
            <a:endParaRPr lang="en-GB" dirty="0"/>
          </a:p>
        </p:txBody>
      </p:sp>
    </p:spTree>
    <p:extLst>
      <p:ext uri="{BB962C8B-B14F-4D97-AF65-F5344CB8AC3E}">
        <p14:creationId xmlns:p14="http://schemas.microsoft.com/office/powerpoint/2010/main" val="11483684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82880"/>
            <a:ext cx="11346426" cy="853439"/>
          </a:xfrm>
        </p:spPr>
        <p:txBody>
          <a:bodyPr/>
          <a:lstStyle/>
          <a:p>
            <a:r>
              <a:rPr lang="en-GB" sz="3600" dirty="0"/>
              <a:t>. </a:t>
            </a:r>
            <a:r>
              <a:rPr lang="en-US" sz="3600" b="1" dirty="0"/>
              <a:t>Techniques of Comparative Analysis</a:t>
            </a:r>
            <a:endParaRPr lang="en-US" sz="3600" dirty="0"/>
          </a:p>
        </p:txBody>
      </p:sp>
      <p:sp>
        <p:nvSpPr>
          <p:cNvPr id="3" name="Content Placeholder 2"/>
          <p:cNvSpPr>
            <a:spLocks noGrp="1"/>
          </p:cNvSpPr>
          <p:nvPr>
            <p:ph idx="1"/>
          </p:nvPr>
        </p:nvSpPr>
        <p:spPr>
          <a:xfrm>
            <a:off x="235974" y="840659"/>
            <a:ext cx="11724968" cy="6017341"/>
          </a:xfrm>
        </p:spPr>
        <p:txBody>
          <a:bodyPr/>
          <a:lstStyle/>
          <a:p>
            <a:endParaRPr lang="en-US" dirty="0" smtClean="0"/>
          </a:p>
          <a:p>
            <a:pPr>
              <a:lnSpc>
                <a:spcPct val="150000"/>
              </a:lnSpc>
            </a:pPr>
            <a:r>
              <a:rPr lang="en-US" dirty="0" smtClean="0"/>
              <a:t>There </a:t>
            </a:r>
            <a:r>
              <a:rPr lang="en-US" dirty="0"/>
              <a:t>are two techniques of comparative analysis are especially popular</a:t>
            </a:r>
            <a:r>
              <a:rPr lang="en-US" dirty="0" smtClean="0"/>
              <a:t>:</a:t>
            </a:r>
          </a:p>
          <a:p>
            <a:pPr marL="0" indent="0">
              <a:buNone/>
            </a:pPr>
            <a:r>
              <a:rPr lang="en-US" dirty="0" smtClean="0"/>
              <a:t> </a:t>
            </a:r>
            <a:r>
              <a:rPr lang="en-US" dirty="0" err="1"/>
              <a:t>i</a:t>
            </a:r>
            <a:r>
              <a:rPr lang="en-US" dirty="0"/>
              <a:t>) </a:t>
            </a:r>
            <a:r>
              <a:rPr lang="en-US" dirty="0" smtClean="0"/>
              <a:t>Year-to-year </a:t>
            </a:r>
            <a:r>
              <a:rPr lang="en-US" dirty="0"/>
              <a:t>change analysis </a:t>
            </a:r>
            <a:r>
              <a:rPr lang="en-US" dirty="0" smtClean="0"/>
              <a:t>and</a:t>
            </a:r>
          </a:p>
          <a:p>
            <a:endParaRPr lang="en-US" dirty="0"/>
          </a:p>
          <a:p>
            <a:pPr marL="0" indent="0">
              <a:buNone/>
            </a:pPr>
            <a:r>
              <a:rPr lang="en-US" dirty="0" smtClean="0"/>
              <a:t> </a:t>
            </a:r>
            <a:r>
              <a:rPr lang="en-US" dirty="0"/>
              <a:t>ii) </a:t>
            </a:r>
            <a:r>
              <a:rPr lang="en-US" dirty="0" smtClean="0"/>
              <a:t>Index-number </a:t>
            </a:r>
            <a:r>
              <a:rPr lang="en-US" dirty="0"/>
              <a:t>trend analysis.</a:t>
            </a:r>
          </a:p>
          <a:p>
            <a:pPr marL="92075" indent="0">
              <a:buNone/>
            </a:pPr>
            <a:r>
              <a:rPr lang="en-US" dirty="0" smtClean="0"/>
              <a:t> </a:t>
            </a:r>
            <a:endParaRPr lang="en-US" dirty="0"/>
          </a:p>
          <a:p>
            <a:pPr marL="0" indent="0" algn="just">
              <a:buNone/>
            </a:pPr>
            <a:r>
              <a:rPr lang="en-US" dirty="0" smtClean="0"/>
              <a:t>.</a:t>
            </a:r>
            <a:endParaRPr lang="en-GB" dirty="0"/>
          </a:p>
          <a:p>
            <a:pPr marL="0" indent="0" algn="just">
              <a:buNone/>
            </a:pPr>
            <a:endParaRPr lang="en-GB" dirty="0"/>
          </a:p>
        </p:txBody>
      </p:sp>
    </p:spTree>
    <p:extLst>
      <p:ext uri="{BB962C8B-B14F-4D97-AF65-F5344CB8AC3E}">
        <p14:creationId xmlns:p14="http://schemas.microsoft.com/office/powerpoint/2010/main" val="13952435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
            <a:ext cx="10972800" cy="840658"/>
          </a:xfrm>
        </p:spPr>
        <p:txBody>
          <a:bodyPr/>
          <a:lstStyle/>
          <a:p>
            <a:r>
              <a:rPr lang="en-US" sz="3600" b="1" dirty="0"/>
              <a:t>Year-to-Year Change Analysis</a:t>
            </a:r>
            <a:endParaRPr lang="en-US" sz="3600" dirty="0"/>
          </a:p>
        </p:txBody>
      </p:sp>
      <p:sp>
        <p:nvSpPr>
          <p:cNvPr id="3" name="Content Placeholder 2"/>
          <p:cNvSpPr>
            <a:spLocks noGrp="1"/>
          </p:cNvSpPr>
          <p:nvPr>
            <p:ph idx="1"/>
          </p:nvPr>
        </p:nvSpPr>
        <p:spPr>
          <a:xfrm>
            <a:off x="235974" y="840659"/>
            <a:ext cx="11724968" cy="6017341"/>
          </a:xfrm>
        </p:spPr>
        <p:txBody>
          <a:bodyPr/>
          <a:lstStyle/>
          <a:p>
            <a:pPr marL="0" indent="0">
              <a:buNone/>
            </a:pPr>
            <a:r>
              <a:rPr lang="en-US" dirty="0"/>
              <a:t> </a:t>
            </a:r>
          </a:p>
          <a:p>
            <a:pPr algn="just">
              <a:lnSpc>
                <a:spcPct val="150000"/>
              </a:lnSpc>
            </a:pPr>
            <a:r>
              <a:rPr lang="en-US" dirty="0" smtClean="0"/>
              <a:t>This is comparing </a:t>
            </a:r>
            <a:r>
              <a:rPr lang="en-US" dirty="0"/>
              <a:t>financial statements over relatively short time </a:t>
            </a:r>
            <a:r>
              <a:rPr lang="en-US" dirty="0" smtClean="0"/>
              <a:t>periods, usually two </a:t>
            </a:r>
            <a:r>
              <a:rPr lang="en-US" dirty="0"/>
              <a:t>to three </a:t>
            </a:r>
            <a:r>
              <a:rPr lang="en-US" dirty="0" smtClean="0"/>
              <a:t>year</a:t>
            </a:r>
          </a:p>
          <a:p>
            <a:pPr algn="just">
              <a:lnSpc>
                <a:spcPct val="150000"/>
              </a:lnSpc>
            </a:pPr>
            <a:r>
              <a:rPr lang="en-US" dirty="0" smtClean="0"/>
              <a:t>A </a:t>
            </a:r>
            <a:r>
              <a:rPr lang="en-US" dirty="0"/>
              <a:t>year-to-year change analysis for short time periods is manageable and understandable</a:t>
            </a:r>
            <a:r>
              <a:rPr lang="en-US" dirty="0" smtClean="0"/>
              <a:t>.</a:t>
            </a:r>
          </a:p>
          <a:p>
            <a:pPr algn="just">
              <a:lnSpc>
                <a:spcPct val="150000"/>
              </a:lnSpc>
            </a:pPr>
            <a:r>
              <a:rPr lang="en-US" dirty="0" smtClean="0"/>
              <a:t> </a:t>
            </a:r>
            <a:r>
              <a:rPr lang="en-US" dirty="0"/>
              <a:t>It has the advantage of presenting changes in absolute dollar amounts as well as in percentages. </a:t>
            </a:r>
            <a:endParaRPr lang="en-GB" dirty="0"/>
          </a:p>
        </p:txBody>
      </p:sp>
    </p:spTree>
    <p:extLst>
      <p:ext uri="{BB962C8B-B14F-4D97-AF65-F5344CB8AC3E}">
        <p14:creationId xmlns:p14="http://schemas.microsoft.com/office/powerpoint/2010/main" val="3145259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
            <a:ext cx="10972800" cy="840658"/>
          </a:xfrm>
        </p:spPr>
        <p:txBody>
          <a:bodyPr/>
          <a:lstStyle/>
          <a:p>
            <a:r>
              <a:rPr lang="en-US" sz="3600" dirty="0"/>
              <a:t> </a:t>
            </a:r>
            <a:r>
              <a:rPr lang="en-US" sz="3600" b="1" dirty="0" smtClean="0"/>
              <a:t>Challenges of Year-to-year Changes</a:t>
            </a:r>
            <a:endParaRPr lang="en-US" sz="3600" b="1" dirty="0"/>
          </a:p>
        </p:txBody>
      </p:sp>
      <p:sp>
        <p:nvSpPr>
          <p:cNvPr id="3" name="Content Placeholder 2"/>
          <p:cNvSpPr>
            <a:spLocks noGrp="1"/>
          </p:cNvSpPr>
          <p:nvPr>
            <p:ph idx="1"/>
          </p:nvPr>
        </p:nvSpPr>
        <p:spPr>
          <a:xfrm>
            <a:off x="234778" y="654909"/>
            <a:ext cx="11726164" cy="6203092"/>
          </a:xfrm>
        </p:spPr>
        <p:txBody>
          <a:bodyPr/>
          <a:lstStyle/>
          <a:p>
            <a:pPr marL="514350" indent="-514350" algn="just">
              <a:buAutoNum type="arabicParenR"/>
            </a:pPr>
            <a:r>
              <a:rPr lang="en-US" dirty="0" smtClean="0"/>
              <a:t>When </a:t>
            </a:r>
            <a:r>
              <a:rPr lang="en-US" dirty="0"/>
              <a:t>a negative amount appears in the base and a positive amount in the next period (or vice versa), it is hard to compute a meaningful percentage change</a:t>
            </a:r>
            <a:r>
              <a:rPr lang="en-US" dirty="0" smtClean="0"/>
              <a:t>.</a:t>
            </a:r>
          </a:p>
          <a:p>
            <a:pPr marL="0" indent="0" algn="just">
              <a:spcBef>
                <a:spcPts val="0"/>
              </a:spcBef>
              <a:buNone/>
            </a:pPr>
            <a:r>
              <a:rPr lang="en-US" dirty="0" smtClean="0"/>
              <a:t> </a:t>
            </a:r>
          </a:p>
          <a:p>
            <a:pPr marL="0" indent="0" algn="just">
              <a:buNone/>
            </a:pPr>
            <a:r>
              <a:rPr lang="en-US" dirty="0" smtClean="0"/>
              <a:t>2</a:t>
            </a:r>
            <a:r>
              <a:rPr lang="en-US" dirty="0"/>
              <a:t>) When there is no amount for the base period, no percentage change is computable. </a:t>
            </a:r>
            <a:endParaRPr lang="en-US" dirty="0" smtClean="0"/>
          </a:p>
          <a:p>
            <a:pPr marL="0" indent="0" algn="just">
              <a:spcBef>
                <a:spcPts val="0"/>
              </a:spcBef>
              <a:buNone/>
            </a:pPr>
            <a:endParaRPr lang="en-US" dirty="0" smtClean="0"/>
          </a:p>
          <a:p>
            <a:pPr marL="0" indent="0" algn="just">
              <a:buNone/>
            </a:pPr>
            <a:r>
              <a:rPr lang="en-US" dirty="0" smtClean="0"/>
              <a:t>3</a:t>
            </a:r>
            <a:r>
              <a:rPr lang="en-US" dirty="0"/>
              <a:t>) When the base period amount is small, a percentage change can be computed but the number must be interpreted with caution. </a:t>
            </a:r>
            <a:endParaRPr lang="en-US" dirty="0" smtClean="0"/>
          </a:p>
          <a:p>
            <a:pPr marL="0" indent="0" algn="just">
              <a:spcBef>
                <a:spcPts val="0"/>
              </a:spcBef>
              <a:buNone/>
            </a:pPr>
            <a:endParaRPr lang="en-US" dirty="0" smtClean="0"/>
          </a:p>
          <a:p>
            <a:pPr marL="0" indent="0" algn="just">
              <a:buNone/>
            </a:pPr>
            <a:r>
              <a:rPr lang="en-US" dirty="0" smtClean="0"/>
              <a:t>4</a:t>
            </a:r>
            <a:r>
              <a:rPr lang="en-US" dirty="0"/>
              <a:t>) When an item has a value in the base period and none in the next period, the decrease is 100%.</a:t>
            </a:r>
          </a:p>
        </p:txBody>
      </p:sp>
    </p:spTree>
    <p:extLst>
      <p:ext uri="{BB962C8B-B14F-4D97-AF65-F5344CB8AC3E}">
        <p14:creationId xmlns:p14="http://schemas.microsoft.com/office/powerpoint/2010/main" val="20665625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
            <a:ext cx="10972800" cy="693174"/>
          </a:xfrm>
        </p:spPr>
        <p:txBody>
          <a:bodyPr/>
          <a:lstStyle/>
          <a:p>
            <a:r>
              <a:rPr lang="en-US" sz="3600" b="1" dirty="0" smtClean="0"/>
              <a:t> </a:t>
            </a:r>
            <a:br>
              <a:rPr lang="en-US" sz="3600" b="1" dirty="0" smtClean="0"/>
            </a:br>
            <a:r>
              <a:rPr lang="en-US" sz="3600" b="1" dirty="0" smtClean="0"/>
              <a:t/>
            </a:r>
            <a:br>
              <a:rPr lang="en-US" sz="3600" b="1" dirty="0" smtClean="0"/>
            </a:br>
            <a:r>
              <a:rPr lang="en-US" sz="3600" b="1" dirty="0" smtClean="0"/>
              <a:t>Index-number </a:t>
            </a:r>
            <a:r>
              <a:rPr lang="en-US" sz="3600" b="1" dirty="0"/>
              <a:t>Trend Analysis</a:t>
            </a:r>
            <a:r>
              <a:rPr lang="en-US" sz="3600" dirty="0"/>
              <a:t>.</a:t>
            </a:r>
            <a:br>
              <a:rPr lang="en-US" sz="3600" dirty="0"/>
            </a:br>
            <a:r>
              <a:rPr lang="en-US" sz="3600" dirty="0"/>
              <a:t/>
            </a:r>
            <a:br>
              <a:rPr lang="en-US" sz="3600" dirty="0"/>
            </a:br>
            <a:endParaRPr lang="en-US" sz="3600" dirty="0"/>
          </a:p>
        </p:txBody>
      </p:sp>
      <p:sp>
        <p:nvSpPr>
          <p:cNvPr id="3" name="Content Placeholder 2"/>
          <p:cNvSpPr>
            <a:spLocks noGrp="1"/>
          </p:cNvSpPr>
          <p:nvPr>
            <p:ph idx="1"/>
          </p:nvPr>
        </p:nvSpPr>
        <p:spPr>
          <a:xfrm>
            <a:off x="235974" y="693175"/>
            <a:ext cx="11724968" cy="6164826"/>
          </a:xfrm>
        </p:spPr>
        <p:txBody>
          <a:bodyPr/>
          <a:lstStyle/>
          <a:p>
            <a:pPr lvl="0"/>
            <a:endParaRPr lang="en-US" dirty="0" smtClean="0"/>
          </a:p>
          <a:p>
            <a:r>
              <a:rPr lang="en-US" dirty="0" smtClean="0"/>
              <a:t>Trend </a:t>
            </a:r>
            <a:r>
              <a:rPr lang="en-US" dirty="0"/>
              <a:t>analysis </a:t>
            </a:r>
            <a:r>
              <a:rPr lang="en-US" dirty="0" smtClean="0"/>
              <a:t> </a:t>
            </a:r>
            <a:r>
              <a:rPr lang="en-US" dirty="0"/>
              <a:t>takes into account </a:t>
            </a:r>
            <a:r>
              <a:rPr lang="en-US" dirty="0" smtClean="0"/>
              <a:t>several </a:t>
            </a:r>
            <a:r>
              <a:rPr lang="en-US" dirty="0"/>
              <a:t>years </a:t>
            </a:r>
            <a:r>
              <a:rPr lang="en-US" dirty="0" smtClean="0"/>
              <a:t> </a:t>
            </a:r>
            <a:r>
              <a:rPr lang="en-US" dirty="0"/>
              <a:t>to look at the past to assess the present situation and to forecast the future. </a:t>
            </a:r>
            <a:endParaRPr lang="en-US" dirty="0" smtClean="0"/>
          </a:p>
          <a:p>
            <a:endParaRPr lang="en-US" dirty="0" smtClean="0"/>
          </a:p>
          <a:p>
            <a:r>
              <a:rPr lang="en-US" dirty="0" smtClean="0"/>
              <a:t>It </a:t>
            </a:r>
            <a:r>
              <a:rPr lang="en-US" dirty="0"/>
              <a:t>may also be applied to projected financial statements prepared by the company. </a:t>
            </a:r>
            <a:endParaRPr lang="en-US" dirty="0" smtClean="0"/>
          </a:p>
          <a:p>
            <a:endParaRPr lang="en-US" dirty="0" smtClean="0"/>
          </a:p>
          <a:p>
            <a:r>
              <a:rPr lang="en-US" dirty="0" smtClean="0"/>
              <a:t>Trend </a:t>
            </a:r>
            <a:r>
              <a:rPr lang="en-US" dirty="0"/>
              <a:t>Analysis is a statement in vertical form where the earliest year is taken as base year and the value of all the items in the financial statements will be related to the base year in terms of %</a:t>
            </a:r>
          </a:p>
        </p:txBody>
      </p:sp>
    </p:spTree>
    <p:extLst>
      <p:ext uri="{BB962C8B-B14F-4D97-AF65-F5344CB8AC3E}">
        <p14:creationId xmlns:p14="http://schemas.microsoft.com/office/powerpoint/2010/main" val="30787058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
            <a:ext cx="10972800" cy="693174"/>
          </a:xfrm>
        </p:spPr>
        <p:txBody>
          <a:bodyPr/>
          <a:lstStyle/>
          <a:p>
            <a:pPr algn="l"/>
            <a:r>
              <a:rPr lang="en-US" sz="3600" b="1" dirty="0" smtClean="0"/>
              <a:t/>
            </a:r>
            <a:br>
              <a:rPr lang="en-US" sz="3600" b="1" dirty="0" smtClean="0"/>
            </a:br>
            <a:r>
              <a:rPr lang="en-US" sz="3600" b="1" dirty="0" smtClean="0"/>
              <a:t>Illustration: Comparative Statement </a:t>
            </a:r>
            <a:r>
              <a:rPr lang="en-US" sz="3600" b="1" dirty="0"/>
              <a:t>of </a:t>
            </a:r>
            <a:r>
              <a:rPr lang="en-US" sz="3600" b="1" dirty="0" smtClean="0"/>
              <a:t>Financial Position </a:t>
            </a:r>
            <a:r>
              <a:rPr lang="en-US" sz="3600" b="1" dirty="0"/>
              <a:t/>
            </a:r>
            <a:br>
              <a:rPr lang="en-US" sz="3600" b="1" dirty="0"/>
            </a:br>
            <a:endParaRPr lang="en-US" sz="3600" b="1" dirty="0"/>
          </a:p>
        </p:txBody>
      </p:sp>
      <p:sp>
        <p:nvSpPr>
          <p:cNvPr id="3" name="Content Placeholder 2"/>
          <p:cNvSpPr>
            <a:spLocks noGrp="1"/>
          </p:cNvSpPr>
          <p:nvPr>
            <p:ph idx="1"/>
          </p:nvPr>
        </p:nvSpPr>
        <p:spPr>
          <a:xfrm>
            <a:off x="235974" y="693175"/>
            <a:ext cx="11724968" cy="6164826"/>
          </a:xfrm>
        </p:spPr>
        <p:txBody>
          <a:bodyPr/>
          <a:lstStyle/>
          <a:p>
            <a:pPr marL="0" lvl="1" indent="0">
              <a:lnSpc>
                <a:spcPct val="150000"/>
              </a:lnSpc>
              <a:spcBef>
                <a:spcPts val="0"/>
              </a:spcBef>
              <a:buNone/>
            </a:pPr>
            <a:r>
              <a:rPr lang="en-US" sz="3200" dirty="0"/>
              <a:t>From the following statement of </a:t>
            </a:r>
            <a:r>
              <a:rPr lang="en-US" sz="3200" dirty="0" smtClean="0"/>
              <a:t>financial position </a:t>
            </a:r>
            <a:r>
              <a:rPr lang="en-US" sz="3200" dirty="0"/>
              <a:t>of </a:t>
            </a:r>
            <a:r>
              <a:rPr lang="en-US" sz="3200" dirty="0" err="1"/>
              <a:t>Kanta</a:t>
            </a:r>
            <a:r>
              <a:rPr lang="en-US" sz="3200" dirty="0"/>
              <a:t> Ltd. as at 31 December 2023 and 2022, prepare a comparative statement of financial position </a:t>
            </a:r>
          </a:p>
          <a:p>
            <a:pPr marL="971550" lvl="1" indent="-514350">
              <a:lnSpc>
                <a:spcPct val="150000"/>
              </a:lnSpc>
              <a:spcBef>
                <a:spcPts val="0"/>
              </a:spcBef>
              <a:buFont typeface="+mj-lt"/>
              <a:buAutoNum type="arabicPeriod"/>
            </a:pPr>
            <a:endParaRPr lang="en-US" sz="3200" dirty="0" smtClean="0"/>
          </a:p>
          <a:p>
            <a:pPr marL="0" indent="0">
              <a:lnSpc>
                <a:spcPct val="150000"/>
              </a:lnSpc>
              <a:spcBef>
                <a:spcPts val="0"/>
              </a:spcBef>
              <a:buNone/>
            </a:pPr>
            <a:endParaRPr lang="en-US" dirty="0"/>
          </a:p>
          <a:p>
            <a:pPr marL="0" indent="0">
              <a:buNone/>
            </a:pPr>
            <a:endParaRPr lang="en-GB" dirty="0"/>
          </a:p>
        </p:txBody>
      </p:sp>
    </p:spTree>
    <p:extLst>
      <p:ext uri="{BB962C8B-B14F-4D97-AF65-F5344CB8AC3E}">
        <p14:creationId xmlns:p14="http://schemas.microsoft.com/office/powerpoint/2010/main" val="4444155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
            <a:ext cx="10972800" cy="634082"/>
          </a:xfrm>
        </p:spPr>
        <p:txBody>
          <a:bodyPr/>
          <a:lstStyle/>
          <a:p>
            <a:r>
              <a:rPr lang="en-US" sz="3600" b="1" dirty="0" err="1" smtClean="0"/>
              <a:t>Kanta</a:t>
            </a:r>
            <a:r>
              <a:rPr lang="en-US" sz="3600" b="1" dirty="0" smtClean="0"/>
              <a:t> Ltd  statement</a:t>
            </a:r>
            <a:endParaRPr lang="en-US" sz="3600" dirty="0"/>
          </a:p>
        </p:txBody>
      </p:sp>
      <p:sp>
        <p:nvSpPr>
          <p:cNvPr id="3" name="Content Placeholder 2"/>
          <p:cNvSpPr>
            <a:spLocks noGrp="1"/>
          </p:cNvSpPr>
          <p:nvPr>
            <p:ph idx="1"/>
          </p:nvPr>
        </p:nvSpPr>
        <p:spPr>
          <a:xfrm>
            <a:off x="235974" y="840659"/>
            <a:ext cx="11724968" cy="6017341"/>
          </a:xfrm>
        </p:spPr>
        <p:txBody>
          <a:bodyPr/>
          <a:lstStyle/>
          <a:p>
            <a:pPr marL="0" indent="0" algn="just">
              <a:buNone/>
            </a:pPr>
            <a:r>
              <a:rPr lang="en-GB" dirty="0" smtClean="0"/>
              <a:t> </a:t>
            </a:r>
          </a:p>
          <a:p>
            <a:pPr lvl="0">
              <a:lnSpc>
                <a:spcPct val="150000"/>
              </a:lnSpc>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931396837"/>
              </p:ext>
            </p:extLst>
          </p:nvPr>
        </p:nvGraphicFramePr>
        <p:xfrm>
          <a:off x="381001" y="524745"/>
          <a:ext cx="8900158" cy="6285080"/>
        </p:xfrm>
        <a:graphic>
          <a:graphicData uri="http://schemas.openxmlformats.org/drawingml/2006/table">
            <a:tbl>
              <a:tblPr firstRow="1" firstCol="1" bandRow="1"/>
              <a:tblGrid>
                <a:gridCol w="4013285">
                  <a:extLst>
                    <a:ext uri="{9D8B030D-6E8A-4147-A177-3AD203B41FA5}">
                      <a16:colId xmlns:a16="http://schemas.microsoft.com/office/drawing/2014/main" val="2692688631"/>
                    </a:ext>
                  </a:extLst>
                </a:gridCol>
                <a:gridCol w="2663753">
                  <a:extLst>
                    <a:ext uri="{9D8B030D-6E8A-4147-A177-3AD203B41FA5}">
                      <a16:colId xmlns:a16="http://schemas.microsoft.com/office/drawing/2014/main" val="931317504"/>
                    </a:ext>
                  </a:extLst>
                </a:gridCol>
                <a:gridCol w="2223120">
                  <a:extLst>
                    <a:ext uri="{9D8B030D-6E8A-4147-A177-3AD203B41FA5}">
                      <a16:colId xmlns:a16="http://schemas.microsoft.com/office/drawing/2014/main" val="406738276"/>
                    </a:ext>
                  </a:extLst>
                </a:gridCol>
              </a:tblGrid>
              <a:tr h="303613">
                <a:tc>
                  <a:txBody>
                    <a:bodyPr/>
                    <a:lstStyle/>
                    <a:p>
                      <a:pPr algn="just">
                        <a:lnSpc>
                          <a:spcPct val="107000"/>
                        </a:lnSpc>
                        <a:spcAft>
                          <a:spcPts val="800"/>
                        </a:spcAft>
                      </a:pPr>
                      <a:r>
                        <a:rPr lang="en-GB" sz="2000" b="1">
                          <a:effectLst/>
                          <a:latin typeface="Times New Roman" panose="02020603050405020304" pitchFamily="18" charset="0"/>
                          <a:ea typeface="Calibri" panose="020F0502020204030204" pitchFamily="34" charset="0"/>
                          <a:cs typeface="Times New Roman" panose="02020603050405020304" pitchFamily="18" charset="0"/>
                        </a:rPr>
                        <a:t>Particulars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000" b="1" dirty="0">
                          <a:effectLst/>
                          <a:latin typeface="Times New Roman" panose="02020603050405020304" pitchFamily="18" charset="0"/>
                          <a:ea typeface="Calibri" panose="020F0502020204030204" pitchFamily="34" charset="0"/>
                          <a:cs typeface="Times New Roman" panose="02020603050405020304" pitchFamily="18" charset="0"/>
                        </a:rPr>
                        <a:t>Dec 2023</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12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b="1" dirty="0">
                          <a:effectLst/>
                          <a:latin typeface="Times New Roman" panose="02020603050405020304" pitchFamily="18" charset="0"/>
                          <a:ea typeface="Calibri" panose="020F0502020204030204" pitchFamily="34" charset="0"/>
                          <a:cs typeface="Times New Roman" panose="02020603050405020304" pitchFamily="18" charset="0"/>
                        </a:rPr>
                        <a:t>Dec 2022</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07850409"/>
                  </a:ext>
                </a:extLst>
              </a:tr>
              <a:tr h="2824058">
                <a:tc rowSpan="2">
                  <a:txBody>
                    <a:bodyPr/>
                    <a:lstStyle/>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 </a:t>
                      </a:r>
                      <a:r>
                        <a:rPr lang="en-GB" sz="2000" dirty="0">
                          <a:solidFill>
                            <a:srgbClr val="241F1F"/>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a:solidFill>
                            <a:srgbClr val="1C1F20"/>
                          </a:solidFill>
                          <a:effectLst/>
                          <a:latin typeface="Times New Roman" panose="02020603050405020304" pitchFamily="18" charset="0"/>
                          <a:ea typeface="ArialMT"/>
                          <a:cs typeface="Times New Roman" panose="02020603050405020304" pitchFamily="18" charset="0"/>
                        </a:rPr>
                        <a:t>Equity &amp; Liabilities: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i="1" dirty="0">
                          <a:solidFill>
                            <a:srgbClr val="1C1F20"/>
                          </a:solidFill>
                          <a:effectLst/>
                          <a:latin typeface="Times New Roman" panose="02020603050405020304" pitchFamily="18" charset="0"/>
                          <a:ea typeface="ArialMT"/>
                          <a:cs typeface="Times New Roman" panose="02020603050405020304" pitchFamily="18" charset="0"/>
                        </a:rPr>
                        <a:t>Shareholder’s funds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solidFill>
                            <a:srgbClr val="241F1F"/>
                          </a:solidFill>
                          <a:effectLst/>
                          <a:latin typeface="Times New Roman" panose="02020603050405020304" pitchFamily="18" charset="0"/>
                          <a:ea typeface="Calibri" panose="020F0502020204030204" pitchFamily="34" charset="0"/>
                          <a:cs typeface="Times New Roman" panose="02020603050405020304" pitchFamily="18" charset="0"/>
                        </a:rPr>
                        <a:t>(a) </a:t>
                      </a:r>
                      <a:r>
                        <a:rPr lang="en-US" sz="2000" dirty="0">
                          <a:solidFill>
                            <a:srgbClr val="1C1F20"/>
                          </a:solidFill>
                          <a:effectLst/>
                          <a:latin typeface="Times New Roman" panose="02020603050405020304" pitchFamily="18" charset="0"/>
                          <a:ea typeface="ArialMT"/>
                          <a:cs typeface="Times New Roman" panose="02020603050405020304" pitchFamily="18" charset="0"/>
                        </a:rPr>
                        <a:t>Share Capital</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solidFill>
                            <a:srgbClr val="241F1F"/>
                          </a:solidFill>
                          <a:effectLst/>
                          <a:latin typeface="Times New Roman" panose="02020603050405020304" pitchFamily="18" charset="0"/>
                          <a:ea typeface="Calibri" panose="020F0502020204030204" pitchFamily="34" charset="0"/>
                          <a:cs typeface="Times New Roman" panose="02020603050405020304" pitchFamily="18" charset="0"/>
                        </a:rPr>
                        <a:t>(b) </a:t>
                      </a:r>
                      <a:r>
                        <a:rPr lang="en-US" sz="2000" dirty="0">
                          <a:solidFill>
                            <a:srgbClr val="1C1F20"/>
                          </a:solidFill>
                          <a:effectLst/>
                          <a:latin typeface="Times New Roman" panose="02020603050405020304" pitchFamily="18" charset="0"/>
                          <a:ea typeface="ArialMT"/>
                          <a:cs typeface="Times New Roman" panose="02020603050405020304" pitchFamily="18" charset="0"/>
                        </a:rPr>
                        <a:t>Reserves &amp; Surplus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i="1" dirty="0">
                          <a:solidFill>
                            <a:srgbClr val="1C1F20"/>
                          </a:solidFill>
                          <a:effectLst/>
                          <a:latin typeface="Times New Roman" panose="02020603050405020304" pitchFamily="18" charset="0"/>
                          <a:ea typeface="ArialMT"/>
                          <a:cs typeface="Times New Roman" panose="02020603050405020304" pitchFamily="18" charset="0"/>
                        </a:rPr>
                        <a:t>Non-current Liabilities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Long term borrowings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i="1" dirty="0">
                          <a:solidFill>
                            <a:srgbClr val="1C1F20"/>
                          </a:solidFill>
                          <a:effectLst/>
                          <a:latin typeface="Times New Roman" panose="02020603050405020304" pitchFamily="18" charset="0"/>
                          <a:ea typeface="ArialMT"/>
                          <a:cs typeface="Times New Roman" panose="02020603050405020304" pitchFamily="18" charset="0"/>
                        </a:rPr>
                        <a:t>Current liabilities </a:t>
                      </a:r>
                      <a:endParaRPr lang="en-US" sz="2000" i="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Trade payables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                         Total</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80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US" sz="2000" dirty="0" smtClean="0">
                        <a:solidFill>
                          <a:srgbClr val="1C1F20"/>
                        </a:solidFill>
                        <a:effectLst/>
                        <a:latin typeface="Times New Roman" panose="02020603050405020304" pitchFamily="18" charset="0"/>
                        <a:ea typeface="ArialMT"/>
                        <a:cs typeface="Times New Roman" panose="02020603050405020304" pitchFamily="18" charset="0"/>
                      </a:endParaRPr>
                    </a:p>
                    <a:p>
                      <a:pPr>
                        <a:lnSpc>
                          <a:spcPct val="115000"/>
                        </a:lnSpc>
                        <a:spcAft>
                          <a:spcPts val="0"/>
                        </a:spcAft>
                      </a:pPr>
                      <a:r>
                        <a:rPr lang="en-US" sz="2000" dirty="0" smtClean="0">
                          <a:solidFill>
                            <a:srgbClr val="1C1F20"/>
                          </a:solidFill>
                          <a:effectLst/>
                          <a:latin typeface="Times New Roman" panose="02020603050405020304" pitchFamily="18" charset="0"/>
                          <a:ea typeface="ArialMT"/>
                          <a:cs typeface="Times New Roman" panose="02020603050405020304" pitchFamily="18" charset="0"/>
                        </a:rPr>
                        <a:t>2,000,000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400,000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1,600,000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US" sz="2000" dirty="0" smtClean="0">
                          <a:solidFill>
                            <a:srgbClr val="1C1F20"/>
                          </a:solidFill>
                          <a:effectLst/>
                          <a:latin typeface="Times New Roman" panose="02020603050405020304" pitchFamily="18" charset="0"/>
                          <a:ea typeface="ArialMT"/>
                          <a:cs typeface="Times New Roman" panose="02020603050405020304" pitchFamily="18" charset="0"/>
                        </a:rPr>
                        <a:t>800,000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80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II</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US" sz="2000" dirty="0" smtClean="0">
                        <a:solidFill>
                          <a:srgbClr val="1C1F20"/>
                        </a:solidFill>
                        <a:effectLst/>
                        <a:latin typeface="Times New Roman" panose="02020603050405020304" pitchFamily="18" charset="0"/>
                        <a:ea typeface="ArialMT"/>
                        <a:cs typeface="Times New Roman" panose="02020603050405020304" pitchFamily="18" charset="0"/>
                      </a:endParaRPr>
                    </a:p>
                    <a:p>
                      <a:pPr>
                        <a:lnSpc>
                          <a:spcPct val="115000"/>
                        </a:lnSpc>
                        <a:spcAft>
                          <a:spcPts val="0"/>
                        </a:spcAft>
                      </a:pPr>
                      <a:r>
                        <a:rPr lang="en-US" sz="2000" dirty="0" smtClean="0">
                          <a:solidFill>
                            <a:srgbClr val="1C1F20"/>
                          </a:solidFill>
                          <a:effectLst/>
                          <a:latin typeface="Times New Roman" panose="02020603050405020304" pitchFamily="18" charset="0"/>
                          <a:ea typeface="ArialMT"/>
                          <a:cs typeface="Times New Roman" panose="02020603050405020304" pitchFamily="18" charset="0"/>
                        </a:rPr>
                        <a:t>1,000,000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600,000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1,000,000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US" sz="2000" dirty="0" smtClean="0">
                          <a:solidFill>
                            <a:srgbClr val="1C1F20"/>
                          </a:solidFill>
                          <a:effectLst/>
                          <a:latin typeface="Times New Roman" panose="02020603050405020304" pitchFamily="18" charset="0"/>
                          <a:ea typeface="ArialMT"/>
                          <a:cs typeface="Times New Roman" panose="02020603050405020304" pitchFamily="18" charset="0"/>
                        </a:rPr>
                        <a:t>400,000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66133371"/>
                  </a:ext>
                </a:extLst>
              </a:tr>
              <a:tr h="357239">
                <a:tc vMerge="1">
                  <a:txBody>
                    <a:bodyPr/>
                    <a:lstStyle/>
                    <a:p>
                      <a:endParaRPr lang="en-US"/>
                    </a:p>
                  </a:txBody>
                  <a:tcPr/>
                </a:tc>
                <a:tc>
                  <a:txBody>
                    <a:bodyPr/>
                    <a:lstStyle/>
                    <a:p>
                      <a:pPr algn="just">
                        <a:lnSpc>
                          <a:spcPct val="107000"/>
                        </a:lnSpc>
                        <a:spcAft>
                          <a:spcPts val="800"/>
                        </a:spcAft>
                      </a:pPr>
                      <a:r>
                        <a:rPr lang="en-US" sz="2000" b="1" dirty="0" smtClean="0">
                          <a:solidFill>
                            <a:srgbClr val="1C1F20"/>
                          </a:solidFill>
                          <a:effectLst/>
                          <a:latin typeface="Times New Roman" panose="02020603050405020304" pitchFamily="18" charset="0"/>
                          <a:ea typeface="ArialMT"/>
                          <a:cs typeface="Times New Roman" panose="02020603050405020304" pitchFamily="18" charset="0"/>
                        </a:rPr>
                        <a:t>4,800,000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US" sz="2000" b="1" dirty="0">
                          <a:solidFill>
                            <a:srgbClr val="1C1F20"/>
                          </a:solidFill>
                          <a:effectLst/>
                          <a:latin typeface="Times New Roman" panose="02020603050405020304" pitchFamily="18" charset="0"/>
                          <a:ea typeface="ArialMT"/>
                          <a:cs typeface="Times New Roman" panose="02020603050405020304" pitchFamily="18" charset="0"/>
                        </a:rPr>
                        <a:t>3,000,000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42332088"/>
                  </a:ext>
                </a:extLst>
              </a:tr>
              <a:tr h="2094438">
                <a:tc rowSpan="2">
                  <a:txBody>
                    <a:bodyPr/>
                    <a:lstStyle/>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II</a:t>
                      </a:r>
                      <a:r>
                        <a:rPr lang="en-US" sz="2000" dirty="0">
                          <a:solidFill>
                            <a:srgbClr val="241F1F"/>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a:solidFill>
                            <a:srgbClr val="1C1F20"/>
                          </a:solidFill>
                          <a:effectLst/>
                          <a:latin typeface="Times New Roman" panose="02020603050405020304" pitchFamily="18" charset="0"/>
                          <a:ea typeface="ArialMT"/>
                          <a:cs typeface="Times New Roman" panose="02020603050405020304" pitchFamily="18" charset="0"/>
                        </a:rPr>
                        <a:t>Assets: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2000" i="1" dirty="0">
                          <a:solidFill>
                            <a:srgbClr val="1C1F20"/>
                          </a:solidFill>
                          <a:effectLst/>
                          <a:latin typeface="Times New Roman" panose="02020603050405020304" pitchFamily="18" charset="0"/>
                          <a:ea typeface="ArialMT"/>
                          <a:cs typeface="Times New Roman" panose="02020603050405020304" pitchFamily="18" charset="0"/>
                        </a:rPr>
                        <a:t>Fixed Assets: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2000" dirty="0" err="1">
                          <a:solidFill>
                            <a:srgbClr val="241F1F"/>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2000" dirty="0">
                          <a:solidFill>
                            <a:srgbClr val="241F1F"/>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a:solidFill>
                            <a:srgbClr val="1C1F20"/>
                          </a:solidFill>
                          <a:effectLst/>
                          <a:latin typeface="Times New Roman" panose="02020603050405020304" pitchFamily="18" charset="0"/>
                          <a:ea typeface="ArialMT"/>
                          <a:cs typeface="Times New Roman" panose="02020603050405020304" pitchFamily="18" charset="0"/>
                        </a:rPr>
                        <a:t>Tangible Assets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2000" dirty="0">
                          <a:solidFill>
                            <a:srgbClr val="241F1F"/>
                          </a:solidFill>
                          <a:effectLst/>
                          <a:latin typeface="Times New Roman" panose="02020603050405020304" pitchFamily="18" charset="0"/>
                          <a:ea typeface="Calibri" panose="020F0502020204030204" pitchFamily="34" charset="0"/>
                          <a:cs typeface="Times New Roman" panose="02020603050405020304" pitchFamily="18" charset="0"/>
                        </a:rPr>
                        <a:t>ii. </a:t>
                      </a:r>
                      <a:r>
                        <a:rPr lang="en-US" sz="2000" dirty="0">
                          <a:solidFill>
                            <a:srgbClr val="1C1F20"/>
                          </a:solidFill>
                          <a:effectLst/>
                          <a:latin typeface="Times New Roman" panose="02020603050405020304" pitchFamily="18" charset="0"/>
                          <a:ea typeface="ArialMT"/>
                          <a:cs typeface="Times New Roman" panose="02020603050405020304" pitchFamily="18" charset="0"/>
                        </a:rPr>
                        <a:t>Intangible Assets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2000" i="1" dirty="0">
                          <a:solidFill>
                            <a:srgbClr val="1C1F20"/>
                          </a:solidFill>
                          <a:effectLst/>
                          <a:latin typeface="Times New Roman" panose="02020603050405020304" pitchFamily="18" charset="0"/>
                          <a:ea typeface="ArialMT"/>
                          <a:cs typeface="Times New Roman" panose="02020603050405020304" pitchFamily="18" charset="0"/>
                        </a:rPr>
                        <a:t>Current Assets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2000" dirty="0">
                          <a:solidFill>
                            <a:srgbClr val="241F1F"/>
                          </a:solidFill>
                          <a:effectLst/>
                          <a:latin typeface="Times New Roman" panose="02020603050405020304" pitchFamily="18" charset="0"/>
                          <a:ea typeface="Calibri" panose="020F0502020204030204" pitchFamily="34" charset="0"/>
                          <a:cs typeface="Times New Roman" panose="02020603050405020304" pitchFamily="18" charset="0"/>
                        </a:rPr>
                        <a:t>(a) </a:t>
                      </a:r>
                      <a:r>
                        <a:rPr lang="en-US" sz="2000" dirty="0">
                          <a:solidFill>
                            <a:srgbClr val="1C1F20"/>
                          </a:solidFill>
                          <a:effectLst/>
                          <a:latin typeface="Times New Roman" panose="02020603050405020304" pitchFamily="18" charset="0"/>
                          <a:ea typeface="ArialMT"/>
                          <a:cs typeface="Times New Roman" panose="02020603050405020304" pitchFamily="18" charset="0"/>
                        </a:rPr>
                        <a:t>Inventories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2000" dirty="0">
                          <a:solidFill>
                            <a:srgbClr val="241F1F"/>
                          </a:solidFill>
                          <a:effectLst/>
                          <a:latin typeface="Times New Roman" panose="02020603050405020304" pitchFamily="18" charset="0"/>
                          <a:ea typeface="Calibri" panose="020F0502020204030204" pitchFamily="34" charset="0"/>
                          <a:cs typeface="Times New Roman" panose="02020603050405020304" pitchFamily="18" charset="0"/>
                        </a:rPr>
                        <a:t>(b) </a:t>
                      </a:r>
                      <a:r>
                        <a:rPr lang="en-US" sz="2000" dirty="0">
                          <a:solidFill>
                            <a:srgbClr val="1C1F20"/>
                          </a:solidFill>
                          <a:effectLst/>
                          <a:latin typeface="Times New Roman" panose="02020603050405020304" pitchFamily="18" charset="0"/>
                          <a:ea typeface="ArialMT"/>
                          <a:cs typeface="Times New Roman" panose="02020603050405020304" pitchFamily="18" charset="0"/>
                        </a:rPr>
                        <a:t>Cash &amp; Cash equivalents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                        Total</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2,800,000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600,000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1,000,000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400,000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2000">
                          <a:solidFill>
                            <a:srgbClr val="1C1F20"/>
                          </a:solidFill>
                          <a:effectLst/>
                          <a:latin typeface="Times New Roman" panose="02020603050405020304" pitchFamily="18" charset="0"/>
                          <a:ea typeface="ArialMT"/>
                          <a:cs typeface="Times New Roman" panose="02020603050405020304" pitchFamily="18" charset="0"/>
                        </a:rPr>
                        <a:t>16,00,000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2000">
                          <a:solidFill>
                            <a:srgbClr val="1C1F20"/>
                          </a:solidFill>
                          <a:effectLst/>
                          <a:latin typeface="Times New Roman" panose="02020603050405020304" pitchFamily="18" charset="0"/>
                          <a:ea typeface="ArialMT"/>
                          <a:cs typeface="Times New Roman" panose="02020603050405020304" pitchFamily="18" charset="0"/>
                        </a:rPr>
                        <a:t>400,000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2000">
                          <a:solidFill>
                            <a:srgbClr val="1C1F20"/>
                          </a:solidFill>
                          <a:effectLst/>
                          <a:latin typeface="Times New Roman" panose="02020603050405020304" pitchFamily="18" charset="0"/>
                          <a:ea typeface="ArialMT"/>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2000">
                          <a:solidFill>
                            <a:srgbClr val="1C1F20"/>
                          </a:solidFill>
                          <a:effectLst/>
                          <a:latin typeface="Times New Roman" panose="02020603050405020304" pitchFamily="18" charset="0"/>
                          <a:ea typeface="ArialMT"/>
                          <a:cs typeface="Times New Roman" panose="02020603050405020304" pitchFamily="18" charset="0"/>
                        </a:rPr>
                        <a:t>800,000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sz="2000">
                          <a:solidFill>
                            <a:srgbClr val="1C1F20"/>
                          </a:solidFill>
                          <a:effectLst/>
                          <a:latin typeface="Times New Roman" panose="02020603050405020304" pitchFamily="18" charset="0"/>
                          <a:ea typeface="ArialMT"/>
                          <a:cs typeface="Times New Roman" panose="02020603050405020304" pitchFamily="18" charset="0"/>
                        </a:rPr>
                        <a:t>200,000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44194874"/>
                  </a:ext>
                </a:extLst>
              </a:tr>
              <a:tr h="601507">
                <a:tc vMerge="1">
                  <a:txBody>
                    <a:bodyPr/>
                    <a:lstStyle/>
                    <a:p>
                      <a:endParaRPr lang="en-US"/>
                    </a:p>
                  </a:txBody>
                  <a:tcPr/>
                </a:tc>
                <a:tc>
                  <a:txBody>
                    <a:bodyPr/>
                    <a:lstStyle/>
                    <a:p>
                      <a:pPr algn="just">
                        <a:lnSpc>
                          <a:spcPct val="107000"/>
                        </a:lnSpc>
                        <a:spcAft>
                          <a:spcPts val="800"/>
                        </a:spcAft>
                      </a:pPr>
                      <a:r>
                        <a:rPr lang="en-US" sz="2000" b="1" dirty="0">
                          <a:solidFill>
                            <a:srgbClr val="1C1F20"/>
                          </a:solidFill>
                          <a:effectLst/>
                          <a:latin typeface="Times New Roman" panose="02020603050405020304" pitchFamily="18" charset="0"/>
                          <a:ea typeface="ArialMT"/>
                          <a:cs typeface="Times New Roman" panose="02020603050405020304" pitchFamily="18" charset="0"/>
                        </a:rPr>
                        <a:t>4,800,000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US" sz="2000" b="1" dirty="0">
                          <a:solidFill>
                            <a:srgbClr val="1C1F20"/>
                          </a:solidFill>
                          <a:effectLst/>
                          <a:latin typeface="Times New Roman" panose="02020603050405020304" pitchFamily="18" charset="0"/>
                          <a:ea typeface="ArialMT"/>
                          <a:cs typeface="Times New Roman" panose="02020603050405020304" pitchFamily="18" charset="0"/>
                        </a:rPr>
                        <a:t>3,000,000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25242332"/>
                  </a:ext>
                </a:extLst>
              </a:tr>
            </a:tbl>
          </a:graphicData>
        </a:graphic>
      </p:graphicFrame>
    </p:spTree>
    <p:extLst>
      <p:ext uri="{BB962C8B-B14F-4D97-AF65-F5344CB8AC3E}">
        <p14:creationId xmlns:p14="http://schemas.microsoft.com/office/powerpoint/2010/main" val="33842428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r>
              <a:rPr lang="en-US" sz="3600" b="1" dirty="0" smtClean="0"/>
              <a:t>Solution:  Comparative Financial statement</a:t>
            </a:r>
            <a:endParaRPr lang="en-US" sz="36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72348147"/>
              </p:ext>
            </p:extLst>
          </p:nvPr>
        </p:nvGraphicFramePr>
        <p:xfrm>
          <a:off x="213360" y="746760"/>
          <a:ext cx="9890762" cy="6857855"/>
        </p:xfrm>
        <a:graphic>
          <a:graphicData uri="http://schemas.openxmlformats.org/drawingml/2006/table">
            <a:tbl>
              <a:tblPr firstRow="1" firstCol="1" bandRow="1"/>
              <a:tblGrid>
                <a:gridCol w="2916352">
                  <a:extLst>
                    <a:ext uri="{9D8B030D-6E8A-4147-A177-3AD203B41FA5}">
                      <a16:colId xmlns:a16="http://schemas.microsoft.com/office/drawing/2014/main" val="2776787964"/>
                    </a:ext>
                  </a:extLst>
                </a:gridCol>
                <a:gridCol w="1604646">
                  <a:extLst>
                    <a:ext uri="{9D8B030D-6E8A-4147-A177-3AD203B41FA5}">
                      <a16:colId xmlns:a16="http://schemas.microsoft.com/office/drawing/2014/main" val="3196869405"/>
                    </a:ext>
                  </a:extLst>
                </a:gridCol>
                <a:gridCol w="1478671">
                  <a:extLst>
                    <a:ext uri="{9D8B030D-6E8A-4147-A177-3AD203B41FA5}">
                      <a16:colId xmlns:a16="http://schemas.microsoft.com/office/drawing/2014/main" val="3862003090"/>
                    </a:ext>
                  </a:extLst>
                </a:gridCol>
                <a:gridCol w="2025470">
                  <a:extLst>
                    <a:ext uri="{9D8B030D-6E8A-4147-A177-3AD203B41FA5}">
                      <a16:colId xmlns:a16="http://schemas.microsoft.com/office/drawing/2014/main" val="10777751"/>
                    </a:ext>
                  </a:extLst>
                </a:gridCol>
                <a:gridCol w="1865623">
                  <a:extLst>
                    <a:ext uri="{9D8B030D-6E8A-4147-A177-3AD203B41FA5}">
                      <a16:colId xmlns:a16="http://schemas.microsoft.com/office/drawing/2014/main" val="1697239371"/>
                    </a:ext>
                  </a:extLst>
                </a:gridCol>
              </a:tblGrid>
              <a:tr h="365905">
                <a:tc>
                  <a:txBody>
                    <a:bodyPr/>
                    <a:lstStyle/>
                    <a:p>
                      <a:pPr algn="just">
                        <a:lnSpc>
                          <a:spcPct val="100000"/>
                        </a:lnSpc>
                        <a:spcAft>
                          <a:spcPts val="0"/>
                        </a:spcAft>
                      </a:pPr>
                      <a:endParaRPr lang="en-GB" sz="20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0000"/>
                        </a:lnSpc>
                        <a:spcAft>
                          <a:spcPts val="0"/>
                        </a:spcAft>
                      </a:pPr>
                      <a:r>
                        <a:rPr lang="en-GB" sz="2000" b="1" dirty="0" smtClean="0">
                          <a:effectLst/>
                          <a:latin typeface="Times New Roman" panose="02020603050405020304" pitchFamily="18" charset="0"/>
                          <a:ea typeface="Calibri" panose="020F0502020204030204" pitchFamily="34" charset="0"/>
                          <a:cs typeface="Times New Roman" panose="02020603050405020304" pitchFamily="18" charset="0"/>
                        </a:rPr>
                        <a:t>Particulars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endParaRPr lang="en-GB" sz="20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0000"/>
                        </a:lnSpc>
                        <a:spcAft>
                          <a:spcPts val="0"/>
                        </a:spcAft>
                      </a:pPr>
                      <a:r>
                        <a:rPr lang="en-GB" sz="2000" b="1" dirty="0" smtClean="0">
                          <a:effectLst/>
                          <a:latin typeface="Times New Roman" panose="02020603050405020304" pitchFamily="18" charset="0"/>
                          <a:ea typeface="Calibri" panose="020F0502020204030204" pitchFamily="34" charset="0"/>
                          <a:cs typeface="Times New Roman" panose="02020603050405020304" pitchFamily="18" charset="0"/>
                        </a:rPr>
                        <a:t>Dec </a:t>
                      </a:r>
                      <a:r>
                        <a:rPr lang="en-GB" sz="2000" b="1" dirty="0">
                          <a:effectLst/>
                          <a:latin typeface="Times New Roman" panose="02020603050405020304" pitchFamily="18" charset="0"/>
                          <a:ea typeface="Calibri" panose="020F0502020204030204" pitchFamily="34" charset="0"/>
                          <a:cs typeface="Times New Roman" panose="02020603050405020304" pitchFamily="18" charset="0"/>
                        </a:rPr>
                        <a:t>2023</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endParaRPr lang="en-GB" sz="20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0000"/>
                        </a:lnSpc>
                        <a:spcAft>
                          <a:spcPts val="0"/>
                        </a:spcAft>
                      </a:pPr>
                      <a:r>
                        <a:rPr lang="en-GB" sz="2000" b="1" dirty="0" smtClean="0">
                          <a:effectLst/>
                          <a:latin typeface="Times New Roman" panose="02020603050405020304" pitchFamily="18" charset="0"/>
                          <a:ea typeface="Calibri" panose="020F0502020204030204" pitchFamily="34" charset="0"/>
                          <a:cs typeface="Times New Roman" panose="02020603050405020304" pitchFamily="18" charset="0"/>
                        </a:rPr>
                        <a:t>Dec </a:t>
                      </a:r>
                      <a:r>
                        <a:rPr lang="en-GB" sz="2000" b="1" dirty="0">
                          <a:effectLst/>
                          <a:latin typeface="Times New Roman" panose="02020603050405020304" pitchFamily="18" charset="0"/>
                          <a:ea typeface="Calibri" panose="020F0502020204030204" pitchFamily="34" charset="0"/>
                          <a:cs typeface="Times New Roman" panose="02020603050405020304" pitchFamily="18" charset="0"/>
                        </a:rPr>
                        <a:t>2022</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endParaRPr lang="en-GB" sz="20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0000"/>
                        </a:lnSpc>
                        <a:spcAft>
                          <a:spcPts val="0"/>
                        </a:spcAft>
                      </a:pPr>
                      <a:r>
                        <a:rPr lang="en-GB" sz="2000" b="1" dirty="0" smtClean="0">
                          <a:effectLst/>
                          <a:latin typeface="Times New Roman" panose="02020603050405020304" pitchFamily="18" charset="0"/>
                          <a:ea typeface="Calibri" panose="020F0502020204030204" pitchFamily="34" charset="0"/>
                          <a:cs typeface="Times New Roman" panose="02020603050405020304" pitchFamily="18" charset="0"/>
                        </a:rPr>
                        <a:t>Abs </a:t>
                      </a:r>
                      <a:r>
                        <a:rPr lang="en-GB" sz="2000" b="1" dirty="0">
                          <a:effectLst/>
                          <a:latin typeface="Times New Roman" panose="02020603050405020304" pitchFamily="18" charset="0"/>
                          <a:ea typeface="Calibri" panose="020F0502020204030204" pitchFamily="34" charset="0"/>
                          <a:cs typeface="Times New Roman" panose="02020603050405020304" pitchFamily="18" charset="0"/>
                        </a:rPr>
                        <a:t>Change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endParaRPr lang="en-GB" sz="20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0000"/>
                        </a:lnSpc>
                        <a:spcAft>
                          <a:spcPts val="0"/>
                        </a:spcAft>
                      </a:pPr>
                      <a:r>
                        <a:rPr lang="en-GB" sz="2000" b="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b="1" dirty="0">
                          <a:effectLst/>
                          <a:latin typeface="Times New Roman" panose="02020603050405020304" pitchFamily="18" charset="0"/>
                          <a:ea typeface="Calibri" panose="020F0502020204030204" pitchFamily="34" charset="0"/>
                          <a:cs typeface="Times New Roman" panose="02020603050405020304" pitchFamily="18" charset="0"/>
                        </a:rPr>
                        <a:t>Change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44546"/>
                  </a:ext>
                </a:extLst>
              </a:tr>
              <a:tr h="2388117">
                <a:tc rowSpan="2">
                  <a:txBody>
                    <a:bodyPr/>
                    <a:lstStyle/>
                    <a:p>
                      <a:pPr>
                        <a:lnSpc>
                          <a:spcPct val="100000"/>
                        </a:lnSpc>
                        <a:spcAft>
                          <a:spcPts val="0"/>
                        </a:spcAft>
                      </a:pPr>
                      <a:r>
                        <a:rPr lang="en-US" sz="2000" b="1"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Equity </a:t>
                      </a:r>
                      <a:r>
                        <a:rPr lang="en-US" sz="2000" b="1"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&amp; </a:t>
                      </a:r>
                      <a:r>
                        <a:rPr lang="en-US" sz="2000" b="1"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 Liabilities</a:t>
                      </a:r>
                      <a:r>
                        <a:rPr lang="en-US" sz="2000" b="1"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i="1"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Shareholder’s funds</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241F1F"/>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 </a:t>
                      </a: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Share Capital</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241F1F"/>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(b) </a:t>
                      </a: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Reserves &amp; Surplus</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i="1"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Non-current Liabilities</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Long term borrowings</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i="1"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Current liabilities </a:t>
                      </a:r>
                      <a:endParaRPr lang="en-US" sz="2000"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Trade payables</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                         Total</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GB"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endPar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endParaRPr>
                    </a:p>
                    <a:p>
                      <a:pPr>
                        <a:lnSpc>
                          <a:spcPct val="100000"/>
                        </a:lnSpc>
                        <a:spcAft>
                          <a:spcPts val="0"/>
                        </a:spcAft>
                      </a:pPr>
                      <a:r>
                        <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2,000,000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400,000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 </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 </a:t>
                      </a:r>
                      <a:r>
                        <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1,600,000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0000"/>
                        </a:lnSpc>
                        <a:spcAft>
                          <a:spcPts val="0"/>
                        </a:spcAft>
                      </a:pPr>
                      <a:endPar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endParaRPr>
                    </a:p>
                    <a:p>
                      <a:pPr algn="just">
                        <a:lnSpc>
                          <a:spcPct val="100000"/>
                        </a:lnSpc>
                        <a:spcAft>
                          <a:spcPts val="0"/>
                        </a:spcAft>
                      </a:pPr>
                      <a:r>
                        <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800,000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GB"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II</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endPar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endParaRPr>
                    </a:p>
                    <a:p>
                      <a:pPr>
                        <a:lnSpc>
                          <a:spcPct val="100000"/>
                        </a:lnSpc>
                        <a:spcAft>
                          <a:spcPts val="0"/>
                        </a:spcAft>
                      </a:pPr>
                      <a:r>
                        <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1,000,000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600,000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 </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 </a:t>
                      </a:r>
                      <a:r>
                        <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1,000,000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0000"/>
                        </a:lnSpc>
                        <a:spcAft>
                          <a:spcPts val="0"/>
                        </a:spcAft>
                      </a:pPr>
                      <a:endPar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endParaRPr>
                    </a:p>
                    <a:p>
                      <a:pPr algn="just">
                        <a:lnSpc>
                          <a:spcPct val="100000"/>
                        </a:lnSpc>
                        <a:spcAft>
                          <a:spcPts val="0"/>
                        </a:spcAft>
                      </a:pPr>
                      <a:r>
                        <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400,000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GB"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II-I= III</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endPar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endParaRPr>
                    </a:p>
                    <a:p>
                      <a:pPr>
                        <a:lnSpc>
                          <a:spcPct val="100000"/>
                        </a:lnSpc>
                        <a:spcAft>
                          <a:spcPts val="0"/>
                        </a:spcAft>
                      </a:pPr>
                      <a:r>
                        <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10,00,000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(2,00,000)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 </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  </a:t>
                      </a:r>
                      <a:r>
                        <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6,00,000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0000"/>
                        </a:lnSpc>
                        <a:spcAft>
                          <a:spcPts val="0"/>
                        </a:spcAft>
                      </a:pPr>
                      <a:endPar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endParaRPr>
                    </a:p>
                    <a:p>
                      <a:pPr algn="just">
                        <a:lnSpc>
                          <a:spcPct val="100000"/>
                        </a:lnSpc>
                        <a:spcAft>
                          <a:spcPts val="0"/>
                        </a:spcAft>
                      </a:pPr>
                      <a:r>
                        <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4,00,000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GB"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III/I x 100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endPar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endParaRPr>
                    </a:p>
                    <a:p>
                      <a:pPr>
                        <a:lnSpc>
                          <a:spcPct val="100000"/>
                        </a:lnSpc>
                        <a:spcAft>
                          <a:spcPts val="0"/>
                        </a:spcAft>
                      </a:pPr>
                      <a:r>
                        <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100</a:t>
                      </a: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(33.33%)</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  </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60%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0000"/>
                        </a:lnSpc>
                        <a:spcAft>
                          <a:spcPts val="0"/>
                        </a:spcAft>
                      </a:pPr>
                      <a:endPar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endParaRPr>
                    </a:p>
                    <a:p>
                      <a:pPr algn="just">
                        <a:lnSpc>
                          <a:spcPct val="100000"/>
                        </a:lnSpc>
                        <a:spcAft>
                          <a:spcPts val="0"/>
                        </a:spcAft>
                      </a:pPr>
                      <a:r>
                        <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100</a:t>
                      </a: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3448080"/>
                  </a:ext>
                </a:extLst>
              </a:tr>
              <a:tr h="624695">
                <a:tc vMerge="1">
                  <a:txBody>
                    <a:bodyPr/>
                    <a:lstStyle/>
                    <a:p>
                      <a:endParaRPr lang="en-US"/>
                    </a:p>
                  </a:txBody>
                  <a:tcPr/>
                </a:tc>
                <a:tc gridSpan="4">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4,800,000 </a:t>
                      </a:r>
                      <a:r>
                        <a:rPr lang="en-US" sz="2000" b="1"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        3,000,000         1,800,000                  60%</a:t>
                      </a:r>
                    </a:p>
                    <a:p>
                      <a:pPr>
                        <a:lnSpc>
                          <a:spcPct val="100000"/>
                        </a:lnSpc>
                        <a:spcAft>
                          <a:spcPts val="0"/>
                        </a:spcAft>
                      </a:pP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just">
                        <a:lnSpc>
                          <a:spcPct val="100000"/>
                        </a:lnSpc>
                        <a:spcAft>
                          <a:spcPts val="0"/>
                        </a:spcAft>
                      </a:pP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00000"/>
                        </a:lnSpc>
                        <a:spcAft>
                          <a:spcPts val="0"/>
                        </a:spcAft>
                      </a:pP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00000"/>
                        </a:lnSpc>
                        <a:spcAft>
                          <a:spcPts val="0"/>
                        </a:spcAft>
                      </a:pP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5235768"/>
                  </a:ext>
                </a:extLst>
              </a:tr>
              <a:tr h="2880360">
                <a:tc rowSpan="2">
                  <a:txBody>
                    <a:bodyPr/>
                    <a:lstStyle/>
                    <a:p>
                      <a:pPr>
                        <a:lnSpc>
                          <a:spcPct val="100000"/>
                        </a:lnSpc>
                        <a:spcAft>
                          <a:spcPts val="0"/>
                        </a:spcAft>
                      </a:pPr>
                      <a:r>
                        <a:rPr lang="en-GB"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II</a:t>
                      </a:r>
                      <a:r>
                        <a:rPr lang="en-US" sz="2000" dirty="0">
                          <a:solidFill>
                            <a:srgbClr val="241F1F"/>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Assets</a:t>
                      </a:r>
                      <a:r>
                        <a:rPr lang="en-US" sz="2000" b="1"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 </a:t>
                      </a:r>
                      <a:r>
                        <a:rPr lang="en-US" sz="2000" i="1"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Fixed </a:t>
                      </a:r>
                      <a:r>
                        <a:rPr lang="en-US" sz="2000" i="1"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Assets:</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err="1">
                          <a:solidFill>
                            <a:srgbClr val="241F1F"/>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a:t>
                      </a:r>
                      <a:r>
                        <a:rPr lang="en-US" sz="2000" dirty="0">
                          <a:solidFill>
                            <a:srgbClr val="241F1F"/>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Tangible Assets</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241F1F"/>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ii. </a:t>
                      </a: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Intangible Assets</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i="1"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Current Assets</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241F1F"/>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 </a:t>
                      </a: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Inventories</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241F1F"/>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(b) </a:t>
                      </a: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Cash &amp; Cash </a:t>
                      </a:r>
                      <a:r>
                        <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equivalents </a:t>
                      </a:r>
                    </a:p>
                    <a:p>
                      <a:pPr>
                        <a:lnSpc>
                          <a:spcPct val="100000"/>
                        </a:lnSpc>
                        <a:spcAft>
                          <a:spcPts val="0"/>
                        </a:spcAft>
                      </a:pPr>
                      <a:r>
                        <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Total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GB"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2,800,000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600,000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 </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1,000,000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0000"/>
                        </a:lnSpc>
                        <a:spcAft>
                          <a:spcPts val="0"/>
                        </a:spcAft>
                      </a:pPr>
                      <a:r>
                        <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400,000</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4,800,000 </a:t>
                      </a:r>
                      <a:endParaRPr lang="en-US" sz="2000"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GB"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16,00,000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400,000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 </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800,000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0000"/>
                        </a:lnSpc>
                        <a:spcAft>
                          <a:spcPts val="0"/>
                        </a:spcAft>
                      </a:pPr>
                      <a:r>
                        <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200,000</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3,000,000</a:t>
                      </a:r>
                      <a:endParaRPr lang="en-US" sz="2000"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0000"/>
                        </a:lnSpc>
                        <a:spcAft>
                          <a:spcPts val="0"/>
                        </a:spcAft>
                      </a:pP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GB"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1,200,000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200,000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 </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200,000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200,000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0000"/>
                        </a:lnSpc>
                        <a:spcAft>
                          <a:spcPts val="0"/>
                        </a:spcAft>
                      </a:pPr>
                      <a:r>
                        <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 </a:t>
                      </a:r>
                      <a:endParaRPr lang="en-US" sz="2000"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1,800,000</a:t>
                      </a:r>
                      <a:endParaRPr lang="en-US" sz="20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0000"/>
                        </a:lnSpc>
                        <a:spcAft>
                          <a:spcPts val="0"/>
                        </a:spcAft>
                      </a:pP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GB"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75%</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50%</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 </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25%</a:t>
                      </a: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0000"/>
                        </a:lnSpc>
                        <a:spcAft>
                          <a:spcPts val="0"/>
                        </a:spcAft>
                      </a:pPr>
                      <a:r>
                        <a:rPr lang="en-US" sz="2000" dirty="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100</a:t>
                      </a:r>
                      <a:r>
                        <a:rPr lang="en-US"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a:t>
                      </a:r>
                    </a:p>
                    <a:p>
                      <a:pPr algn="just">
                        <a:lnSpc>
                          <a:spcPct val="100000"/>
                        </a:lnSpc>
                        <a:spcAft>
                          <a:spcPts val="0"/>
                        </a:spcAft>
                      </a:pPr>
                      <a:endParaRPr lang="en-GB" sz="2000"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endParaRPr>
                    </a:p>
                    <a:p>
                      <a:pPr algn="just">
                        <a:lnSpc>
                          <a:spcPct val="100000"/>
                        </a:lnSpc>
                        <a:spcAft>
                          <a:spcPts val="0"/>
                        </a:spcAft>
                      </a:pPr>
                      <a:r>
                        <a:rPr lang="en-GB" sz="2000" b="1"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rPr>
                        <a:t>60%</a:t>
                      </a:r>
                      <a:endParaRPr lang="en-US" sz="2000" b="1" dirty="0" smtClean="0">
                        <a:solidFill>
                          <a:srgbClr val="1C1F20"/>
                        </a:solidFill>
                        <a:effectLst>
                          <a:outerShdw blurRad="38100" dist="38100" dir="2700000" algn="tl">
                            <a:srgbClr val="000000">
                              <a:alpha val="43137"/>
                            </a:srgbClr>
                          </a:outerShdw>
                        </a:effectLst>
                        <a:latin typeface="Times New Roman" panose="02020603050405020304" pitchFamily="18" charset="0"/>
                        <a:ea typeface="ArialMT"/>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16708974"/>
                  </a:ext>
                </a:extLst>
              </a:tr>
              <a:tr h="298515">
                <a:tc vMerge="1">
                  <a:txBody>
                    <a:bodyPr/>
                    <a:lstStyle/>
                    <a:p>
                      <a:endParaRPr lang="en-US"/>
                    </a:p>
                  </a:txBody>
                  <a:tcPr/>
                </a:tc>
                <a:tc>
                  <a:txBody>
                    <a:bodyPr/>
                    <a:lstStyle/>
                    <a:p>
                      <a:endParaRPr lang="en-US"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endPar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38361807"/>
                  </a:ext>
                </a:extLst>
              </a:tr>
            </a:tbl>
          </a:graphicData>
        </a:graphic>
      </p:graphicFrame>
    </p:spTree>
    <p:extLst>
      <p:ext uri="{BB962C8B-B14F-4D97-AF65-F5344CB8AC3E}">
        <p14:creationId xmlns:p14="http://schemas.microsoft.com/office/powerpoint/2010/main" val="29316530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lvl="0"/>
            <a:r>
              <a:rPr lang="en-US" sz="3600" b="1" dirty="0" smtClean="0"/>
              <a:t>Steps </a:t>
            </a:r>
            <a:r>
              <a:rPr lang="en-US" sz="3600" b="1" dirty="0"/>
              <a:t>for Capital Calculations</a:t>
            </a:r>
            <a:endParaRPr lang="en-US" sz="3600" dirty="0"/>
          </a:p>
        </p:txBody>
      </p:sp>
      <p:sp>
        <p:nvSpPr>
          <p:cNvPr id="3" name="Content Placeholder 2"/>
          <p:cNvSpPr>
            <a:spLocks noGrp="1"/>
          </p:cNvSpPr>
          <p:nvPr>
            <p:ph idx="1"/>
          </p:nvPr>
        </p:nvSpPr>
        <p:spPr>
          <a:xfrm>
            <a:off x="235974" y="707923"/>
            <a:ext cx="11724968" cy="6150077"/>
          </a:xfrm>
        </p:spPr>
        <p:txBody>
          <a:bodyPr/>
          <a:lstStyle/>
          <a:p>
            <a:r>
              <a:rPr lang="en-US" dirty="0" smtClean="0"/>
              <a:t> </a:t>
            </a:r>
            <a:r>
              <a:rPr lang="en-US" dirty="0"/>
              <a:t>Absolute amount of share capital for 31</a:t>
            </a:r>
            <a:r>
              <a:rPr lang="en-US" baseline="30000" dirty="0"/>
              <a:t>st</a:t>
            </a:r>
            <a:r>
              <a:rPr lang="en-US" dirty="0"/>
              <a:t> Dec 2022 = 1000,000</a:t>
            </a:r>
          </a:p>
          <a:p>
            <a:r>
              <a:rPr lang="en-US" dirty="0"/>
              <a:t>&amp; for 31</a:t>
            </a:r>
            <a:r>
              <a:rPr lang="en-US" baseline="30000" dirty="0"/>
              <a:t>st</a:t>
            </a:r>
            <a:r>
              <a:rPr lang="en-US" dirty="0"/>
              <a:t> Dec 2023 = 20,00,0000</a:t>
            </a:r>
          </a:p>
          <a:p>
            <a:r>
              <a:rPr lang="en-US" dirty="0"/>
              <a:t>Absolute change in share capital = Current year figure – Previous year figure</a:t>
            </a:r>
          </a:p>
          <a:p>
            <a:r>
              <a:rPr lang="en-US" dirty="0"/>
              <a:t>= 20, 00,000 – 10, 00,000 = 10, 00,000</a:t>
            </a:r>
          </a:p>
          <a:p>
            <a:r>
              <a:rPr lang="en-US" dirty="0"/>
              <a:t>% change = (absolute change/Previous year figure ) × 100 = 10,00,000/10,00,000</a:t>
            </a:r>
          </a:p>
          <a:p>
            <a:r>
              <a:rPr lang="en-US" dirty="0"/>
              <a:t> = 100%</a:t>
            </a:r>
          </a:p>
          <a:p>
            <a:r>
              <a:rPr lang="en-US" dirty="0"/>
              <a:t>2. For Reserves &amp; Surplus = (200,000/600,000) × 100 = 33.33%</a:t>
            </a:r>
          </a:p>
          <a:p>
            <a:r>
              <a:rPr lang="en-US" dirty="0"/>
              <a:t>Here absolute change is in negative figure ∴ % change will also be in bracket indicating -</a:t>
            </a:r>
            <a:r>
              <a:rPr lang="en-US" dirty="0" err="1"/>
              <a:t>ve</a:t>
            </a:r>
            <a:r>
              <a:rPr lang="en-US" dirty="0"/>
              <a:t>%</a:t>
            </a:r>
          </a:p>
          <a:p>
            <a:pPr lvl="0">
              <a:lnSpc>
                <a:spcPct val="150000"/>
              </a:lnSpc>
            </a:pPr>
            <a:endParaRPr lang="en-US" dirty="0"/>
          </a:p>
        </p:txBody>
      </p:sp>
    </p:spTree>
    <p:extLst>
      <p:ext uri="{BB962C8B-B14F-4D97-AF65-F5344CB8AC3E}">
        <p14:creationId xmlns:p14="http://schemas.microsoft.com/office/powerpoint/2010/main" val="5442646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r>
              <a:rPr lang="en-US" sz="3600" b="1" dirty="0" smtClean="0"/>
              <a:t>Illustration </a:t>
            </a:r>
            <a:r>
              <a:rPr lang="en-US" sz="3600" b="1" dirty="0" smtClean="0"/>
              <a:t>Comparative </a:t>
            </a:r>
            <a:r>
              <a:rPr lang="en-US" sz="3600" b="1" dirty="0"/>
              <a:t>income statement</a:t>
            </a:r>
          </a:p>
        </p:txBody>
      </p:sp>
      <p:sp>
        <p:nvSpPr>
          <p:cNvPr id="3" name="Content Placeholder 2"/>
          <p:cNvSpPr>
            <a:spLocks noGrp="1"/>
          </p:cNvSpPr>
          <p:nvPr>
            <p:ph idx="1"/>
          </p:nvPr>
        </p:nvSpPr>
        <p:spPr>
          <a:xfrm>
            <a:off x="235974" y="707923"/>
            <a:ext cx="11724968" cy="6150077"/>
          </a:xfrm>
        </p:spPr>
        <p:txBody>
          <a:bodyPr/>
          <a:lstStyle/>
          <a:p>
            <a:pPr marL="0" indent="0">
              <a:buNone/>
            </a:pPr>
            <a:r>
              <a:rPr lang="en-US" dirty="0" smtClean="0"/>
              <a:t> </a:t>
            </a:r>
            <a:r>
              <a:rPr lang="en-US" dirty="0"/>
              <a:t>From the following information for the years ended </a:t>
            </a:r>
            <a:endParaRPr lang="en-US" dirty="0" smtClean="0"/>
          </a:p>
          <a:p>
            <a:pPr marL="0" indent="0">
              <a:buNone/>
            </a:pPr>
            <a:r>
              <a:rPr lang="en-US" dirty="0" smtClean="0"/>
              <a:t>31st </a:t>
            </a:r>
            <a:r>
              <a:rPr lang="en-US" dirty="0"/>
              <a:t>December 2023 and 2022 prepare </a:t>
            </a:r>
            <a:endParaRPr lang="en-US" dirty="0" smtClean="0"/>
          </a:p>
          <a:p>
            <a:pPr marL="0" indent="0">
              <a:buNone/>
            </a:pPr>
            <a:r>
              <a:rPr lang="en-US" dirty="0" smtClean="0"/>
              <a:t>a </a:t>
            </a:r>
            <a:r>
              <a:rPr lang="en-US" dirty="0" smtClean="0"/>
              <a:t>comparative income </a:t>
            </a:r>
            <a:r>
              <a:rPr lang="en-US" dirty="0"/>
              <a:t>statement of </a:t>
            </a:r>
            <a:r>
              <a:rPr lang="en-US" dirty="0" err="1"/>
              <a:t>Kanta</a:t>
            </a:r>
            <a:r>
              <a:rPr lang="en-US" dirty="0"/>
              <a:t> Limited </a:t>
            </a:r>
            <a:endParaRPr lang="en-US" dirty="0" smtClean="0"/>
          </a:p>
          <a:p>
            <a:endParaRPr lang="en-GB" dirty="0" smtClean="0"/>
          </a:p>
          <a:p>
            <a:endParaRPr lang="en-GB" dirty="0" smtClean="0"/>
          </a:p>
          <a:p>
            <a:endParaRPr lang="en-GB" dirty="0"/>
          </a:p>
          <a:p>
            <a:endParaRPr lang="en-GB" dirty="0" smtClean="0"/>
          </a:p>
          <a:p>
            <a:endParaRPr lang="en-GB" dirty="0"/>
          </a:p>
          <a:p>
            <a:endParaRPr lang="en-GB" dirty="0" smtClean="0"/>
          </a:p>
          <a:p>
            <a:r>
              <a:rPr lang="en-GB" dirty="0"/>
              <a:t>NB: Rate of Income Tax 50%</a:t>
            </a:r>
            <a:endParaRPr lang="en-US" dirty="0"/>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4080883620"/>
              </p:ext>
            </p:extLst>
          </p:nvPr>
        </p:nvGraphicFramePr>
        <p:xfrm>
          <a:off x="548640" y="2895600"/>
          <a:ext cx="7330440" cy="2743200"/>
        </p:xfrm>
        <a:graphic>
          <a:graphicData uri="http://schemas.openxmlformats.org/drawingml/2006/table">
            <a:tbl>
              <a:tblPr firstRow="1" firstCol="1" bandRow="1"/>
              <a:tblGrid>
                <a:gridCol w="3256949">
                  <a:extLst>
                    <a:ext uri="{9D8B030D-6E8A-4147-A177-3AD203B41FA5}">
                      <a16:colId xmlns:a16="http://schemas.microsoft.com/office/drawing/2014/main" val="3460327212"/>
                    </a:ext>
                  </a:extLst>
                </a:gridCol>
                <a:gridCol w="2221307">
                  <a:extLst>
                    <a:ext uri="{9D8B030D-6E8A-4147-A177-3AD203B41FA5}">
                      <a16:colId xmlns:a16="http://schemas.microsoft.com/office/drawing/2014/main" val="2371099193"/>
                    </a:ext>
                  </a:extLst>
                </a:gridCol>
                <a:gridCol w="1852184">
                  <a:extLst>
                    <a:ext uri="{9D8B030D-6E8A-4147-A177-3AD203B41FA5}">
                      <a16:colId xmlns:a16="http://schemas.microsoft.com/office/drawing/2014/main" val="3709329082"/>
                    </a:ext>
                  </a:extLst>
                </a:gridCol>
              </a:tblGrid>
              <a:tr h="865656">
                <a:tc>
                  <a:txBody>
                    <a:bodyPr/>
                    <a:lstStyle/>
                    <a:p>
                      <a:pPr algn="just">
                        <a:lnSpc>
                          <a:spcPct val="107000"/>
                        </a:lnSpc>
                        <a:spcAft>
                          <a:spcPts val="800"/>
                        </a:spcAft>
                      </a:pPr>
                      <a:r>
                        <a:rPr lang="en-GB" sz="2400" b="1">
                          <a:effectLst/>
                          <a:latin typeface="Times New Roman" panose="02020603050405020304" pitchFamily="18" charset="0"/>
                          <a:ea typeface="Calibri" panose="020F0502020204030204" pitchFamily="34" charset="0"/>
                          <a:cs typeface="Times New Roman" panose="02020603050405020304" pitchFamily="18" charset="0"/>
                        </a:rPr>
                        <a:t>Particulars</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400" b="1">
                          <a:effectLst/>
                          <a:latin typeface="Times New Roman" panose="02020603050405020304" pitchFamily="18" charset="0"/>
                          <a:ea typeface="Calibri" panose="020F0502020204030204" pitchFamily="34" charset="0"/>
                          <a:cs typeface="Times New Roman" panose="02020603050405020304" pitchFamily="18" charset="0"/>
                        </a:rPr>
                        <a:t>Dec 2023</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400" b="1">
                          <a:effectLst/>
                          <a:latin typeface="Times New Roman" panose="02020603050405020304" pitchFamily="18" charset="0"/>
                          <a:ea typeface="Calibri" panose="020F0502020204030204" pitchFamily="34" charset="0"/>
                          <a:cs typeface="Times New Roman" panose="02020603050405020304" pitchFamily="18" charset="0"/>
                        </a:rPr>
                        <a:t>   Dec 2022</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4415007"/>
                  </a:ext>
                </a:extLst>
              </a:tr>
              <a:tr h="1877544">
                <a:tc>
                  <a:txBody>
                    <a:bodyPr/>
                    <a:lstStyle/>
                    <a:p>
                      <a:pPr>
                        <a:lnSpc>
                          <a:spcPct val="115000"/>
                        </a:lnSpc>
                        <a:spcAft>
                          <a:spcPts val="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Revenue operations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Expenses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Other income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700,000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450,000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75,000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500,000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400" dirty="0">
                          <a:solidFill>
                            <a:srgbClr val="1C1F20"/>
                          </a:solidFill>
                          <a:effectLst/>
                          <a:latin typeface="Times New Roman" panose="02020603050405020304" pitchFamily="18" charset="0"/>
                          <a:ea typeface="ArialMT"/>
                          <a:cs typeface="Times New Roman" panose="02020603050405020304" pitchFamily="18" charset="0"/>
                        </a:rPr>
                        <a:t>375,000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400" dirty="0">
                          <a:solidFill>
                            <a:srgbClr val="1C1F20"/>
                          </a:solidFill>
                          <a:effectLst/>
                          <a:latin typeface="Times New Roman" panose="02020603050405020304" pitchFamily="18" charset="0"/>
                          <a:ea typeface="ArialMT"/>
                          <a:cs typeface="Times New Roman" panose="02020603050405020304" pitchFamily="18" charset="0"/>
                        </a:rPr>
                        <a:t>100,000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400" dirty="0">
                          <a:solidFill>
                            <a:srgbClr val="1C1F20"/>
                          </a:solidFill>
                          <a:effectLst/>
                          <a:latin typeface="Times New Roman" panose="02020603050405020304" pitchFamily="18" charset="0"/>
                          <a:ea typeface="ArialMT"/>
                          <a:cs typeface="Times New Roman" panose="02020603050405020304" pitchFamily="18" charset="0"/>
                        </a:rPr>
                        <a:t>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1061402"/>
                  </a:ext>
                </a:extLst>
              </a:tr>
            </a:tbl>
          </a:graphicData>
        </a:graphic>
      </p:graphicFrame>
    </p:spTree>
    <p:extLst>
      <p:ext uri="{BB962C8B-B14F-4D97-AF65-F5344CB8AC3E}">
        <p14:creationId xmlns:p14="http://schemas.microsoft.com/office/powerpoint/2010/main" val="276970692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lvl="0"/>
            <a:r>
              <a:rPr lang="en-US" sz="3600" b="1" dirty="0" smtClean="0"/>
              <a:t>Solution</a:t>
            </a:r>
            <a:endParaRPr lang="en-US" sz="36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17540455"/>
              </p:ext>
            </p:extLst>
          </p:nvPr>
        </p:nvGraphicFramePr>
        <p:xfrm>
          <a:off x="676116" y="1662493"/>
          <a:ext cx="7477284" cy="3456432"/>
        </p:xfrm>
        <a:graphic>
          <a:graphicData uri="http://schemas.openxmlformats.org/drawingml/2006/table">
            <a:tbl>
              <a:tblPr firstRow="1" firstCol="1" bandRow="1"/>
              <a:tblGrid>
                <a:gridCol w="2235409">
                  <a:extLst>
                    <a:ext uri="{9D8B030D-6E8A-4147-A177-3AD203B41FA5}">
                      <a16:colId xmlns:a16="http://schemas.microsoft.com/office/drawing/2014/main" val="2888006841"/>
                    </a:ext>
                  </a:extLst>
                </a:gridCol>
                <a:gridCol w="1217251">
                  <a:extLst>
                    <a:ext uri="{9D8B030D-6E8A-4147-A177-3AD203B41FA5}">
                      <a16:colId xmlns:a16="http://schemas.microsoft.com/office/drawing/2014/main" val="3600953778"/>
                    </a:ext>
                  </a:extLst>
                </a:gridCol>
                <a:gridCol w="1292220">
                  <a:extLst>
                    <a:ext uri="{9D8B030D-6E8A-4147-A177-3AD203B41FA5}">
                      <a16:colId xmlns:a16="http://schemas.microsoft.com/office/drawing/2014/main" val="1181566449"/>
                    </a:ext>
                  </a:extLst>
                </a:gridCol>
                <a:gridCol w="1183713">
                  <a:extLst>
                    <a:ext uri="{9D8B030D-6E8A-4147-A177-3AD203B41FA5}">
                      <a16:colId xmlns:a16="http://schemas.microsoft.com/office/drawing/2014/main" val="262295195"/>
                    </a:ext>
                  </a:extLst>
                </a:gridCol>
                <a:gridCol w="1548691">
                  <a:extLst>
                    <a:ext uri="{9D8B030D-6E8A-4147-A177-3AD203B41FA5}">
                      <a16:colId xmlns:a16="http://schemas.microsoft.com/office/drawing/2014/main" val="2717369370"/>
                    </a:ext>
                  </a:extLst>
                </a:gridCol>
              </a:tblGrid>
              <a:tr h="0">
                <a:tc>
                  <a:txBody>
                    <a:bodyPr/>
                    <a:lstStyle/>
                    <a:p>
                      <a:pPr algn="just">
                        <a:lnSpc>
                          <a:spcPct val="107000"/>
                        </a:lnSpc>
                        <a:spcAft>
                          <a:spcPts val="800"/>
                        </a:spcAft>
                      </a:pPr>
                      <a:r>
                        <a:rPr lang="en-GB" sz="2000" b="1" dirty="0">
                          <a:effectLst/>
                          <a:latin typeface="Times New Roman" panose="02020603050405020304" pitchFamily="18" charset="0"/>
                          <a:ea typeface="Calibri" panose="020F0502020204030204" pitchFamily="34" charset="0"/>
                          <a:cs typeface="Times New Roman" panose="02020603050405020304" pitchFamily="18" charset="0"/>
                        </a:rPr>
                        <a:t>Particulars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000" b="1" dirty="0">
                          <a:effectLst/>
                          <a:latin typeface="Times New Roman" panose="02020603050405020304" pitchFamily="18" charset="0"/>
                          <a:ea typeface="Calibri" panose="020F0502020204030204" pitchFamily="34" charset="0"/>
                          <a:cs typeface="Times New Roman" panose="02020603050405020304" pitchFamily="18" charset="0"/>
                        </a:rPr>
                        <a:t>Dec 2022</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000" b="1">
                          <a:effectLst/>
                          <a:latin typeface="Times New Roman" panose="02020603050405020304" pitchFamily="18" charset="0"/>
                          <a:ea typeface="Calibri" panose="020F0502020204030204" pitchFamily="34" charset="0"/>
                          <a:cs typeface="Times New Roman" panose="02020603050405020304" pitchFamily="18" charset="0"/>
                        </a:rPr>
                        <a:t>   Dec 2023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000" b="1">
                          <a:effectLst/>
                          <a:latin typeface="Times New Roman" panose="02020603050405020304" pitchFamily="18" charset="0"/>
                          <a:ea typeface="Calibri" panose="020F0502020204030204" pitchFamily="34" charset="0"/>
                          <a:cs typeface="Times New Roman" panose="02020603050405020304" pitchFamily="18" charset="0"/>
                        </a:rPr>
                        <a:t>Absolute Change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000" b="1" dirty="0">
                          <a:effectLst/>
                          <a:latin typeface="Times New Roman" panose="02020603050405020304" pitchFamily="18" charset="0"/>
                          <a:ea typeface="Calibri" panose="020F0502020204030204" pitchFamily="34" charset="0"/>
                          <a:cs typeface="Times New Roman" panose="02020603050405020304" pitchFamily="18" charset="0"/>
                        </a:rPr>
                        <a:t>Change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44178549"/>
                  </a:ext>
                </a:extLst>
              </a:tr>
              <a:tr h="321945">
                <a:tc>
                  <a:txBody>
                    <a:bodyPr/>
                    <a:lstStyle/>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Revenue from operations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000" i="1" dirty="0">
                          <a:effectLst/>
                          <a:latin typeface="Times New Roman" panose="02020603050405020304" pitchFamily="18" charset="0"/>
                          <a:ea typeface="Calibri" panose="020F0502020204030204" pitchFamily="34" charset="0"/>
                          <a:cs typeface="Times New Roman" panose="02020603050405020304" pitchFamily="18" charset="0"/>
                        </a:rPr>
                        <a:t>Add</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Other income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Total revenue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000" i="1" dirty="0">
                          <a:effectLst/>
                          <a:latin typeface="Times New Roman" panose="02020603050405020304" pitchFamily="18" charset="0"/>
                          <a:ea typeface="Calibri" panose="020F0502020204030204" pitchFamily="34" charset="0"/>
                          <a:cs typeface="Times New Roman" panose="02020603050405020304" pitchFamily="18" charset="0"/>
                        </a:rPr>
                        <a:t>Less</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Expenses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Profit before tax</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Less: Tax 50%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Profit after tax</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500,000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600,000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375,000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225,000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112,500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112,500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700,000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75,000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775,000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450,000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325,000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162,500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162,500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200,000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(25,000)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175,000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75,000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50,000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50,000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40%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(25%)</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29.17%</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20%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44.4%</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44.4%</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44.4%</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31365160"/>
                  </a:ext>
                </a:extLst>
              </a:tr>
            </a:tbl>
          </a:graphicData>
        </a:graphic>
      </p:graphicFrame>
    </p:spTree>
    <p:extLst>
      <p:ext uri="{BB962C8B-B14F-4D97-AF65-F5344CB8AC3E}">
        <p14:creationId xmlns:p14="http://schemas.microsoft.com/office/powerpoint/2010/main" val="28594824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r>
              <a:rPr lang="en-US" sz="3600" b="1" dirty="0"/>
              <a:t>Importance of Comparative Financial Statement</a:t>
            </a:r>
            <a:endParaRPr lang="en-US" sz="3600" dirty="0"/>
          </a:p>
        </p:txBody>
      </p:sp>
      <p:sp>
        <p:nvSpPr>
          <p:cNvPr id="3" name="Content Placeholder 2"/>
          <p:cNvSpPr>
            <a:spLocks noGrp="1"/>
          </p:cNvSpPr>
          <p:nvPr>
            <p:ph idx="1"/>
          </p:nvPr>
        </p:nvSpPr>
        <p:spPr>
          <a:xfrm>
            <a:off x="235974" y="707923"/>
            <a:ext cx="11724968" cy="6150077"/>
          </a:xfrm>
        </p:spPr>
        <p:txBody>
          <a:bodyPr/>
          <a:lstStyle/>
          <a:p>
            <a:pPr marL="0" indent="0">
              <a:buNone/>
            </a:pPr>
            <a:endParaRPr lang="en-US" dirty="0"/>
          </a:p>
          <a:p>
            <a:pPr marL="0" lvl="0" indent="0">
              <a:lnSpc>
                <a:spcPct val="150000"/>
              </a:lnSpc>
              <a:buNone/>
            </a:pPr>
            <a:r>
              <a:rPr lang="en-US" dirty="0" smtClean="0"/>
              <a:t>1. </a:t>
            </a:r>
            <a:r>
              <a:rPr lang="en-US" dirty="0"/>
              <a:t>To make the data simple and more understandable.</a:t>
            </a:r>
          </a:p>
          <a:p>
            <a:pPr marL="0" lvl="0" indent="0">
              <a:lnSpc>
                <a:spcPct val="150000"/>
              </a:lnSpc>
              <a:buNone/>
            </a:pPr>
            <a:r>
              <a:rPr lang="en-US" dirty="0" smtClean="0"/>
              <a:t>2. </a:t>
            </a:r>
            <a:r>
              <a:rPr lang="en-US" dirty="0" smtClean="0"/>
              <a:t>To </a:t>
            </a:r>
            <a:r>
              <a:rPr lang="en-US" dirty="0"/>
              <a:t>indicate the trend with respect to the previous year.</a:t>
            </a:r>
          </a:p>
          <a:p>
            <a:pPr marL="0" lvl="0" indent="0">
              <a:lnSpc>
                <a:spcPct val="150000"/>
              </a:lnSpc>
              <a:buNone/>
            </a:pPr>
            <a:r>
              <a:rPr lang="en-US" dirty="0" smtClean="0"/>
              <a:t>3. To </a:t>
            </a:r>
            <a:r>
              <a:rPr lang="en-US" dirty="0"/>
              <a:t>compare the firm’s performance with the performance of other firm in the same business.</a:t>
            </a:r>
          </a:p>
          <a:p>
            <a:pPr marL="0" indent="0" algn="just">
              <a:lnSpc>
                <a:spcPct val="150000"/>
              </a:lnSpc>
              <a:buNone/>
            </a:pPr>
            <a:r>
              <a:rPr lang="en-GB" dirty="0"/>
              <a:t>	</a:t>
            </a:r>
            <a:endParaRPr lang="en-US" dirty="0"/>
          </a:p>
        </p:txBody>
      </p:sp>
    </p:spTree>
    <p:extLst>
      <p:ext uri="{BB962C8B-B14F-4D97-AF65-F5344CB8AC3E}">
        <p14:creationId xmlns:p14="http://schemas.microsoft.com/office/powerpoint/2010/main" val="214413077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lvl="0"/>
            <a:r>
              <a:rPr lang="en-GB" sz="3600" b="1" dirty="0"/>
              <a:t>Disadvantages of Comparative Financial Statements</a:t>
            </a:r>
            <a:endParaRPr lang="en-US" sz="3600" dirty="0"/>
          </a:p>
        </p:txBody>
      </p:sp>
      <p:sp>
        <p:nvSpPr>
          <p:cNvPr id="3" name="Content Placeholder 2"/>
          <p:cNvSpPr>
            <a:spLocks noGrp="1"/>
          </p:cNvSpPr>
          <p:nvPr>
            <p:ph idx="1"/>
          </p:nvPr>
        </p:nvSpPr>
        <p:spPr>
          <a:xfrm>
            <a:off x="235974" y="707923"/>
            <a:ext cx="11724968" cy="6150077"/>
          </a:xfrm>
        </p:spPr>
        <p:txBody>
          <a:bodyPr/>
          <a:lstStyle/>
          <a:p>
            <a:endParaRPr lang="en-US" dirty="0"/>
          </a:p>
          <a:p>
            <a:pPr marL="514350" lvl="0" indent="-514350">
              <a:buAutoNum type="arabicPeriod"/>
            </a:pPr>
            <a:r>
              <a:rPr lang="en-US" dirty="0" smtClean="0"/>
              <a:t>Misleading </a:t>
            </a:r>
            <a:r>
              <a:rPr lang="en-US" dirty="0"/>
              <a:t>picture, if consistency in accounting principle not followed. </a:t>
            </a:r>
            <a:endParaRPr lang="en-US" dirty="0" smtClean="0"/>
          </a:p>
          <a:p>
            <a:pPr marL="514350" lvl="0" indent="-514350">
              <a:buAutoNum type="arabicPeriod"/>
            </a:pPr>
            <a:endParaRPr lang="en-US" dirty="0"/>
          </a:p>
          <a:p>
            <a:pPr marL="0" lvl="0" indent="0">
              <a:buNone/>
            </a:pPr>
            <a:r>
              <a:rPr lang="en-US" dirty="0" smtClean="0"/>
              <a:t>2. Constant </a:t>
            </a:r>
            <a:r>
              <a:rPr lang="en-US" dirty="0"/>
              <a:t>change in price level tender accounting statement useless for comparison. </a:t>
            </a:r>
          </a:p>
          <a:p>
            <a:pPr marL="0" lvl="0" indent="0">
              <a:buNone/>
            </a:pPr>
            <a:endParaRPr lang="en-US" dirty="0" smtClean="0"/>
          </a:p>
        </p:txBody>
      </p:sp>
    </p:spTree>
    <p:extLst>
      <p:ext uri="{BB962C8B-B14F-4D97-AF65-F5344CB8AC3E}">
        <p14:creationId xmlns:p14="http://schemas.microsoft.com/office/powerpoint/2010/main" val="20206811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lvl="0"/>
            <a:r>
              <a:rPr lang="en-GB" sz="3600" b="1" dirty="0"/>
              <a:t>Disadvantages of Comparative Financial </a:t>
            </a:r>
            <a:r>
              <a:rPr lang="en-GB" sz="3600" b="1" dirty="0" smtClean="0"/>
              <a:t>Statements </a:t>
            </a:r>
            <a:r>
              <a:rPr lang="en-GB" sz="3600" b="1" dirty="0" err="1" smtClean="0"/>
              <a:t>Ctd</a:t>
            </a:r>
            <a:endParaRPr lang="en-US" sz="3600" dirty="0"/>
          </a:p>
        </p:txBody>
      </p:sp>
      <p:sp>
        <p:nvSpPr>
          <p:cNvPr id="3" name="Content Placeholder 2"/>
          <p:cNvSpPr>
            <a:spLocks noGrp="1"/>
          </p:cNvSpPr>
          <p:nvPr>
            <p:ph idx="1"/>
          </p:nvPr>
        </p:nvSpPr>
        <p:spPr>
          <a:xfrm>
            <a:off x="235974" y="707923"/>
            <a:ext cx="11724968" cy="6150077"/>
          </a:xfrm>
        </p:spPr>
        <p:txBody>
          <a:bodyPr/>
          <a:lstStyle/>
          <a:p>
            <a:endParaRPr lang="en-US" dirty="0"/>
          </a:p>
          <a:p>
            <a:pPr marL="0" lvl="0" indent="0" algn="just">
              <a:buNone/>
            </a:pPr>
            <a:r>
              <a:rPr lang="en-US" dirty="0" smtClean="0"/>
              <a:t>3. Inter </a:t>
            </a:r>
            <a:r>
              <a:rPr lang="en-US" dirty="0"/>
              <a:t>firm comparison (comparison of the financial performance of the firm with its close competitors or the industry averages) is useless, unless all the firms are of the same age, size and follow the same principles. </a:t>
            </a:r>
            <a:endParaRPr lang="en-US" dirty="0" smtClean="0"/>
          </a:p>
          <a:p>
            <a:pPr marL="0" lvl="0" indent="0" algn="just">
              <a:buNone/>
            </a:pPr>
            <a:endParaRPr lang="en-US" dirty="0"/>
          </a:p>
          <a:p>
            <a:pPr marL="0" lvl="0" indent="0" algn="just">
              <a:buNone/>
            </a:pPr>
            <a:r>
              <a:rPr lang="en-US" dirty="0" err="1" smtClean="0"/>
              <a:t>4.If</a:t>
            </a:r>
            <a:r>
              <a:rPr lang="en-US" dirty="0" smtClean="0"/>
              <a:t> </a:t>
            </a:r>
            <a:r>
              <a:rPr lang="en-US" dirty="0"/>
              <a:t>there exists any Abnormal Period between 2 successive accounting period then it will prove to be a pointless analysis. </a:t>
            </a:r>
          </a:p>
        </p:txBody>
      </p:sp>
    </p:spTree>
    <p:extLst>
      <p:ext uri="{BB962C8B-B14F-4D97-AF65-F5344CB8AC3E}">
        <p14:creationId xmlns:p14="http://schemas.microsoft.com/office/powerpoint/2010/main" val="309682650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
            <a:ext cx="10972800" cy="707922"/>
          </a:xfrm>
        </p:spPr>
        <p:txBody>
          <a:bodyPr/>
          <a:lstStyle/>
          <a:p>
            <a:pPr algn="l"/>
            <a:r>
              <a:rPr lang="en-US" b="1" dirty="0"/>
              <a:t>Common Size Financial </a:t>
            </a:r>
            <a:r>
              <a:rPr lang="en-US" b="1" dirty="0" smtClean="0"/>
              <a:t>Statements</a:t>
            </a:r>
            <a:endParaRPr lang="en-US" dirty="0"/>
          </a:p>
        </p:txBody>
      </p:sp>
      <p:sp>
        <p:nvSpPr>
          <p:cNvPr id="3" name="Content Placeholder 2"/>
          <p:cNvSpPr>
            <a:spLocks noGrp="1"/>
          </p:cNvSpPr>
          <p:nvPr>
            <p:ph idx="1"/>
          </p:nvPr>
        </p:nvSpPr>
        <p:spPr>
          <a:xfrm>
            <a:off x="235974" y="707923"/>
            <a:ext cx="11724968" cy="6150077"/>
          </a:xfrm>
        </p:spPr>
        <p:txBody>
          <a:bodyPr/>
          <a:lstStyle/>
          <a:p>
            <a:pPr>
              <a:spcBef>
                <a:spcPts val="0"/>
              </a:spcBef>
              <a:buFontTx/>
              <a:buChar char="-"/>
            </a:pPr>
            <a:endParaRPr lang="en-GB" dirty="0" smtClean="0"/>
          </a:p>
          <a:p>
            <a:pPr algn="just"/>
            <a:r>
              <a:rPr lang="en-US" dirty="0" smtClean="0"/>
              <a:t>Common-size </a:t>
            </a:r>
            <a:r>
              <a:rPr lang="en-US" dirty="0"/>
              <a:t>analysis</a:t>
            </a:r>
            <a:r>
              <a:rPr lang="en-US" b="1" dirty="0"/>
              <a:t> </a:t>
            </a:r>
            <a:r>
              <a:rPr lang="en-US" dirty="0"/>
              <a:t> is the restatement of financial statement information in a standardized form. </a:t>
            </a:r>
            <a:endParaRPr lang="en-US" dirty="0" smtClean="0"/>
          </a:p>
          <a:p>
            <a:pPr algn="just"/>
            <a:r>
              <a:rPr lang="en-US" dirty="0" smtClean="0"/>
              <a:t>Common </a:t>
            </a:r>
            <a:r>
              <a:rPr lang="en-US" dirty="0"/>
              <a:t>Size Financial Statements are the statements in which every item of the Financial Statement is reduced to a common base. </a:t>
            </a:r>
            <a:endParaRPr lang="en-US" dirty="0" smtClean="0"/>
          </a:p>
          <a:p>
            <a:pPr algn="just"/>
            <a:r>
              <a:rPr lang="en-US" dirty="0" smtClean="0"/>
              <a:t>This </a:t>
            </a:r>
            <a:r>
              <a:rPr lang="en-US" dirty="0"/>
              <a:t>was introduced with a view to overcome the limitation of Comparative Statement. </a:t>
            </a:r>
            <a:endParaRPr lang="en-US" dirty="0" smtClean="0"/>
          </a:p>
          <a:p>
            <a:pPr algn="just"/>
            <a:r>
              <a:rPr lang="en-US" dirty="0" smtClean="0"/>
              <a:t> </a:t>
            </a:r>
            <a:r>
              <a:rPr lang="en-US" dirty="0"/>
              <a:t>Here amounts of the various items of financial statements are converted into percentages to a common base.</a:t>
            </a:r>
          </a:p>
        </p:txBody>
      </p:sp>
    </p:spTree>
    <p:extLst>
      <p:ext uri="{BB962C8B-B14F-4D97-AF65-F5344CB8AC3E}">
        <p14:creationId xmlns:p14="http://schemas.microsoft.com/office/powerpoint/2010/main" val="16423221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
            <a:ext cx="10972800" cy="707922"/>
          </a:xfrm>
        </p:spPr>
        <p:txBody>
          <a:bodyPr/>
          <a:lstStyle/>
          <a:p>
            <a:r>
              <a:rPr lang="en-US" sz="3600" b="1" dirty="0"/>
              <a:t>Types of Common Size Statements:</a:t>
            </a:r>
            <a:endParaRPr lang="en-US" sz="3600" dirty="0"/>
          </a:p>
        </p:txBody>
      </p:sp>
      <p:sp>
        <p:nvSpPr>
          <p:cNvPr id="3" name="Content Placeholder 2"/>
          <p:cNvSpPr>
            <a:spLocks noGrp="1"/>
          </p:cNvSpPr>
          <p:nvPr>
            <p:ph idx="1"/>
          </p:nvPr>
        </p:nvSpPr>
        <p:spPr>
          <a:xfrm>
            <a:off x="235974" y="707923"/>
            <a:ext cx="11724968" cy="6150077"/>
          </a:xfrm>
        </p:spPr>
        <p:txBody>
          <a:bodyPr/>
          <a:lstStyle/>
          <a:p>
            <a:pPr marL="514350" indent="-514350">
              <a:buAutoNum type="arabicPeriod"/>
            </a:pPr>
            <a:endParaRPr lang="en-US" dirty="0" smtClean="0"/>
          </a:p>
          <a:p>
            <a:pPr marL="514350" indent="-514350">
              <a:buAutoNum type="arabicPeriod"/>
            </a:pPr>
            <a:endParaRPr lang="en-US" dirty="0"/>
          </a:p>
          <a:p>
            <a:pPr marL="514350" indent="-514350">
              <a:buAutoNum type="arabicPeriod"/>
            </a:pPr>
            <a:r>
              <a:rPr lang="en-US" dirty="0" smtClean="0"/>
              <a:t>Common </a:t>
            </a:r>
            <a:r>
              <a:rPr lang="en-US" dirty="0"/>
              <a:t>Size Statement of Financial Position (Balance Sheet); </a:t>
            </a:r>
            <a:endParaRPr lang="en-US" dirty="0" smtClean="0"/>
          </a:p>
          <a:p>
            <a:pPr marL="514350" indent="-514350">
              <a:buAutoNum type="arabicPeriod"/>
            </a:pPr>
            <a:endParaRPr lang="en-US" dirty="0" smtClean="0"/>
          </a:p>
          <a:p>
            <a:pPr marL="0" indent="0">
              <a:buNone/>
            </a:pPr>
            <a:r>
              <a:rPr lang="en-US" dirty="0" smtClean="0"/>
              <a:t>2.</a:t>
            </a:r>
            <a:r>
              <a:rPr lang="en-US" dirty="0" smtClean="0"/>
              <a:t>. </a:t>
            </a:r>
            <a:r>
              <a:rPr lang="en-US" dirty="0"/>
              <a:t>Common Size Income Statement (Statement of Profit and Loss).</a:t>
            </a:r>
          </a:p>
        </p:txBody>
      </p:sp>
    </p:spTree>
    <p:extLst>
      <p:ext uri="{BB962C8B-B14F-4D97-AF65-F5344CB8AC3E}">
        <p14:creationId xmlns:p14="http://schemas.microsoft.com/office/powerpoint/2010/main" val="21124632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281" y="210065"/>
            <a:ext cx="11541211" cy="642551"/>
          </a:xfrm>
        </p:spPr>
        <p:txBody>
          <a:bodyPr/>
          <a:lstStyle/>
          <a:p>
            <a:r>
              <a:rPr lang="en-US" sz="3600" b="1" dirty="0"/>
              <a:t>Steps for formation of common size financial statement</a:t>
            </a:r>
            <a:endParaRPr lang="en-US" sz="3600" dirty="0"/>
          </a:p>
        </p:txBody>
      </p:sp>
      <p:sp>
        <p:nvSpPr>
          <p:cNvPr id="3" name="Content Placeholder 2"/>
          <p:cNvSpPr>
            <a:spLocks noGrp="1"/>
          </p:cNvSpPr>
          <p:nvPr>
            <p:ph idx="1"/>
          </p:nvPr>
        </p:nvSpPr>
        <p:spPr>
          <a:xfrm>
            <a:off x="148281" y="852616"/>
            <a:ext cx="11906559" cy="5828404"/>
          </a:xfrm>
        </p:spPr>
        <p:txBody>
          <a:bodyPr/>
          <a:lstStyle/>
          <a:p>
            <a:pPr marL="0" indent="0">
              <a:buNone/>
            </a:pPr>
            <a:r>
              <a:rPr lang="en-GB" b="1" dirty="0" smtClean="0"/>
              <a:t> </a:t>
            </a:r>
          </a:p>
          <a:p>
            <a:pPr marL="0" indent="0" algn="just">
              <a:buNone/>
            </a:pPr>
            <a:r>
              <a:rPr lang="en-US" dirty="0" smtClean="0"/>
              <a:t>Step </a:t>
            </a:r>
            <a:r>
              <a:rPr lang="en-US" dirty="0"/>
              <a:t>1: Take the figure of previous year</a:t>
            </a:r>
          </a:p>
          <a:p>
            <a:pPr marL="0" indent="0" algn="just">
              <a:buNone/>
            </a:pPr>
            <a:r>
              <a:rPr lang="en-US" dirty="0"/>
              <a:t>Step 2: Take the figure of current year</a:t>
            </a:r>
          </a:p>
          <a:p>
            <a:pPr marL="0" indent="0" algn="just">
              <a:buNone/>
            </a:pPr>
            <a:r>
              <a:rPr lang="en-US" dirty="0"/>
              <a:t>Step 3: Calculate % total of each item to total of base which is 100 for previous year.</a:t>
            </a:r>
          </a:p>
          <a:p>
            <a:pPr marL="0" indent="0" algn="just">
              <a:buNone/>
            </a:pPr>
            <a:r>
              <a:rPr lang="en-US" dirty="0"/>
              <a:t>Step 4: Calculate % total of each item to total of base which is 100 for current year.</a:t>
            </a:r>
          </a:p>
        </p:txBody>
      </p:sp>
    </p:spTree>
    <p:extLst>
      <p:ext uri="{BB962C8B-B14F-4D97-AF65-F5344CB8AC3E}">
        <p14:creationId xmlns:p14="http://schemas.microsoft.com/office/powerpoint/2010/main" val="43802576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r>
              <a:rPr lang="en-US" sz="3600" b="1" dirty="0"/>
              <a:t>Common Size Statement of Financial Position (Balance Sheet)</a:t>
            </a:r>
            <a:endParaRPr lang="en-US" sz="3600" dirty="0"/>
          </a:p>
        </p:txBody>
      </p:sp>
      <p:sp>
        <p:nvSpPr>
          <p:cNvPr id="3" name="Content Placeholder 2"/>
          <p:cNvSpPr>
            <a:spLocks noGrp="1"/>
          </p:cNvSpPr>
          <p:nvPr>
            <p:ph idx="1"/>
          </p:nvPr>
        </p:nvSpPr>
        <p:spPr>
          <a:xfrm>
            <a:off x="441960" y="663677"/>
            <a:ext cx="11140440" cy="6061587"/>
          </a:xfrm>
        </p:spPr>
        <p:txBody>
          <a:bodyPr/>
          <a:lstStyle/>
          <a:p>
            <a:pPr marL="0" indent="0">
              <a:buNone/>
            </a:pPr>
            <a:endParaRPr lang="en-GB" b="1" dirty="0" smtClean="0"/>
          </a:p>
          <a:p>
            <a:pPr marL="0" indent="0" algn="just">
              <a:buNone/>
            </a:pPr>
            <a:r>
              <a:rPr lang="en-US" dirty="0" smtClean="0"/>
              <a:t>This </a:t>
            </a:r>
            <a:r>
              <a:rPr lang="en-US" dirty="0" smtClean="0"/>
              <a:t>is </a:t>
            </a:r>
            <a:r>
              <a:rPr lang="en-US" dirty="0"/>
              <a:t>a statement in which every item of assets, equity and liabilities is expressed as a percentage to the total of all assets or to the total of Equity and Liabilities. </a:t>
            </a:r>
            <a:endParaRPr lang="en-US" dirty="0" smtClean="0"/>
          </a:p>
          <a:p>
            <a:pPr marL="0" indent="0" algn="just">
              <a:buNone/>
            </a:pPr>
            <a:r>
              <a:rPr lang="en-US" dirty="0" smtClean="0"/>
              <a:t>Total </a:t>
            </a:r>
            <a:r>
              <a:rPr lang="en-US" dirty="0"/>
              <a:t>Assets or Total Equity and Liabilities are taken as Common base. Specifically, in analyzing a statement of financial position, it is common to express total assets (or liabilities plus equity) as 100%. </a:t>
            </a:r>
            <a:endParaRPr lang="en-US" dirty="0" smtClean="0"/>
          </a:p>
          <a:p>
            <a:pPr marL="0" indent="0" algn="just">
              <a:buNone/>
            </a:pPr>
            <a:r>
              <a:rPr lang="en-US" dirty="0" smtClean="0"/>
              <a:t>Then</a:t>
            </a:r>
            <a:r>
              <a:rPr lang="en-US" dirty="0"/>
              <a:t>, accounts within these groupings are expressed as a percentage of their respective total.</a:t>
            </a:r>
          </a:p>
        </p:txBody>
      </p:sp>
    </p:spTree>
    <p:extLst>
      <p:ext uri="{BB962C8B-B14F-4D97-AF65-F5344CB8AC3E}">
        <p14:creationId xmlns:p14="http://schemas.microsoft.com/office/powerpoint/2010/main" val="20299765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95864"/>
            <a:ext cx="10972800" cy="781665"/>
          </a:xfrm>
        </p:spPr>
        <p:txBody>
          <a:bodyPr/>
          <a:lstStyle/>
          <a:p>
            <a:r>
              <a:rPr lang="en-US" sz="3200" b="1" dirty="0" smtClean="0"/>
              <a:t>Illustratio</a:t>
            </a:r>
            <a:r>
              <a:rPr lang="en-US" sz="3200" b="1" dirty="0"/>
              <a:t>n</a:t>
            </a:r>
            <a:endParaRPr lang="en-GB" sz="3200" b="1" dirty="0"/>
          </a:p>
        </p:txBody>
      </p:sp>
      <p:sp>
        <p:nvSpPr>
          <p:cNvPr id="3" name="Content Placeholder 2"/>
          <p:cNvSpPr>
            <a:spLocks noGrp="1"/>
          </p:cNvSpPr>
          <p:nvPr>
            <p:ph idx="1"/>
          </p:nvPr>
        </p:nvSpPr>
        <p:spPr>
          <a:xfrm>
            <a:off x="121920" y="594360"/>
            <a:ext cx="11460480" cy="6130905"/>
          </a:xfrm>
        </p:spPr>
        <p:txBody>
          <a:bodyPr/>
          <a:lstStyle/>
          <a:p>
            <a:pPr marL="0" lvl="0" indent="0">
              <a:buNone/>
            </a:pPr>
            <a:r>
              <a:rPr lang="en-US" sz="2800" dirty="0" smtClean="0"/>
              <a:t>Prepare </a:t>
            </a:r>
            <a:r>
              <a:rPr lang="en-US" sz="2800" dirty="0"/>
              <a:t>a ‘Common Size statement of financial position on the basis of the </a:t>
            </a:r>
            <a:r>
              <a:rPr lang="en-US" sz="2800" dirty="0" smtClean="0"/>
              <a:t>information</a:t>
            </a:r>
            <a:endParaRPr lang="en-GB" sz="2800" dirty="0"/>
          </a:p>
        </p:txBody>
      </p:sp>
      <p:graphicFrame>
        <p:nvGraphicFramePr>
          <p:cNvPr id="4" name="Table 3"/>
          <p:cNvGraphicFramePr>
            <a:graphicFrameLocks noGrp="1"/>
          </p:cNvGraphicFramePr>
          <p:nvPr>
            <p:extLst>
              <p:ext uri="{D42A27DB-BD31-4B8C-83A1-F6EECF244321}">
                <p14:modId xmlns:p14="http://schemas.microsoft.com/office/powerpoint/2010/main" val="3104955774"/>
              </p:ext>
            </p:extLst>
          </p:nvPr>
        </p:nvGraphicFramePr>
        <p:xfrm>
          <a:off x="472441" y="1494409"/>
          <a:ext cx="6812279" cy="5234647"/>
        </p:xfrm>
        <a:graphic>
          <a:graphicData uri="http://schemas.openxmlformats.org/drawingml/2006/table">
            <a:tbl>
              <a:tblPr firstRow="1" firstCol="1" bandRow="1"/>
              <a:tblGrid>
                <a:gridCol w="4550897">
                  <a:extLst>
                    <a:ext uri="{9D8B030D-6E8A-4147-A177-3AD203B41FA5}">
                      <a16:colId xmlns:a16="http://schemas.microsoft.com/office/drawing/2014/main" val="2474047823"/>
                    </a:ext>
                  </a:extLst>
                </a:gridCol>
                <a:gridCol w="2261382">
                  <a:extLst>
                    <a:ext uri="{9D8B030D-6E8A-4147-A177-3AD203B41FA5}">
                      <a16:colId xmlns:a16="http://schemas.microsoft.com/office/drawing/2014/main" val="1244138849"/>
                    </a:ext>
                  </a:extLst>
                </a:gridCol>
              </a:tblGrid>
              <a:tr h="327367">
                <a:tc>
                  <a:txBody>
                    <a:bodyPr/>
                    <a:lstStyle/>
                    <a:p>
                      <a:pPr algn="just">
                        <a:lnSpc>
                          <a:spcPct val="107000"/>
                        </a:lnSpc>
                        <a:spcAft>
                          <a:spcPts val="800"/>
                        </a:spcAft>
                      </a:pPr>
                      <a:r>
                        <a:rPr lang="en-GB" sz="2000" b="1" dirty="0">
                          <a:effectLst/>
                          <a:latin typeface="Times New Roman" panose="02020603050405020304" pitchFamily="18" charset="0"/>
                          <a:ea typeface="Calibri" panose="020F0502020204030204" pitchFamily="34" charset="0"/>
                          <a:cs typeface="Times New Roman" panose="02020603050405020304" pitchFamily="18" charset="0"/>
                        </a:rPr>
                        <a:t>Particulars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000" b="1" dirty="0">
                          <a:effectLst/>
                          <a:latin typeface="Times New Roman" panose="02020603050405020304" pitchFamily="18" charset="0"/>
                          <a:ea typeface="Calibri" panose="020F0502020204030204" pitchFamily="34" charset="0"/>
                          <a:cs typeface="Times New Roman" panose="02020603050405020304" pitchFamily="18" charset="0"/>
                        </a:rPr>
                        <a:t>Dec 2022</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54706767"/>
                  </a:ext>
                </a:extLst>
              </a:tr>
              <a:tr h="4903489">
                <a:tc>
                  <a:txBody>
                    <a:bodyPr/>
                    <a:lstStyle/>
                    <a:p>
                      <a:pPr marL="342900" lvl="0" indent="-342900">
                        <a:lnSpc>
                          <a:spcPct val="115000"/>
                        </a:lnSpc>
                        <a:spcAft>
                          <a:spcPts val="0"/>
                        </a:spcAft>
                        <a:buFont typeface="+mj-lt"/>
                        <a:buAutoNum type="arabicPeriod"/>
                      </a:pPr>
                      <a:r>
                        <a:rPr lang="en-US" sz="2000" i="1" dirty="0">
                          <a:solidFill>
                            <a:srgbClr val="1C1F20"/>
                          </a:solidFill>
                          <a:effectLst/>
                          <a:latin typeface="Times New Roman" panose="02020603050405020304" pitchFamily="18" charset="0"/>
                          <a:ea typeface="ArialMT"/>
                          <a:cs typeface="Times New Roman" panose="02020603050405020304" pitchFamily="18" charset="0"/>
                        </a:rPr>
                        <a:t>Shareholders’ Funds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15000"/>
                        </a:lnSpc>
                        <a:spcAft>
                          <a:spcPts val="0"/>
                        </a:spcAft>
                        <a:buFont typeface="+mj-lt"/>
                        <a:buAutoNum type="alphaLcParenR"/>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Share Capital </a:t>
                      </a:r>
                    </a:p>
                    <a:p>
                      <a:pPr marL="342900" lvl="0" indent="-342900">
                        <a:lnSpc>
                          <a:spcPct val="115000"/>
                        </a:lnSpc>
                        <a:spcAft>
                          <a:spcPts val="0"/>
                        </a:spcAft>
                        <a:buFont typeface="+mj-lt"/>
                        <a:buAutoNum type="alphaLcParenR"/>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Reserves &amp; Surplus </a:t>
                      </a:r>
                    </a:p>
                    <a:p>
                      <a:pPr marL="342900" lvl="0" indent="-342900">
                        <a:lnSpc>
                          <a:spcPct val="115000"/>
                        </a:lnSpc>
                        <a:spcAft>
                          <a:spcPts val="0"/>
                        </a:spcAft>
                        <a:buFont typeface="+mj-lt"/>
                        <a:buAutoNum type="arabicPeriod"/>
                      </a:pPr>
                      <a:r>
                        <a:rPr lang="en-US" sz="2000" i="1" dirty="0">
                          <a:effectLst/>
                          <a:latin typeface="Times New Roman" panose="02020603050405020304" pitchFamily="18" charset="0"/>
                          <a:ea typeface="Times New Roman" panose="02020603050405020304" pitchFamily="18" charset="0"/>
                          <a:cs typeface="Times New Roman" panose="02020603050405020304" pitchFamily="18" charset="0"/>
                        </a:rPr>
                        <a:t>Liabilities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15000"/>
                        </a:lnSpc>
                        <a:spcAft>
                          <a:spcPts val="0"/>
                        </a:spcAft>
                        <a:buFont typeface="+mj-lt"/>
                        <a:buAutoNum type="alphaLcParenR"/>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Long term loans </a:t>
                      </a:r>
                    </a:p>
                    <a:p>
                      <a:pPr marL="342900" lvl="0" indent="-342900">
                        <a:lnSpc>
                          <a:spcPct val="115000"/>
                        </a:lnSpc>
                        <a:spcAft>
                          <a:spcPts val="0"/>
                        </a:spcAft>
                        <a:buFont typeface="+mj-lt"/>
                        <a:buAutoNum type="alphaLcParenR"/>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Trade Payables</a:t>
                      </a:r>
                    </a:p>
                    <a:p>
                      <a:pPr>
                        <a:lnSpc>
                          <a:spcPct val="115000"/>
                        </a:lnSpc>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TOTAL</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smtClean="0">
                          <a:effectLst/>
                          <a:latin typeface="Times New Roman" panose="02020603050405020304" pitchFamily="18" charset="0"/>
                          <a:ea typeface="Times New Roman" panose="02020603050405020304" pitchFamily="18" charset="0"/>
                          <a:cs typeface="Times New Roman" panose="02020603050405020304" pitchFamily="18" charset="0"/>
                        </a:rPr>
                        <a:t>Assets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SzPts val="1200"/>
                        <a:buFont typeface="Times New Roman" panose="02020603050405020304" pitchFamily="18" charset="0"/>
                        <a:buAutoNum type="alphaLcParenR"/>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Tangible Assets </a:t>
                      </a:r>
                    </a:p>
                    <a:p>
                      <a:pPr marL="342900" lvl="0" indent="-342900">
                        <a:lnSpc>
                          <a:spcPct val="115000"/>
                        </a:lnSpc>
                        <a:spcAft>
                          <a:spcPts val="0"/>
                        </a:spcAft>
                        <a:buSzPts val="1200"/>
                        <a:buFont typeface="Times New Roman" panose="02020603050405020304" pitchFamily="18" charset="0"/>
                        <a:buAutoNum type="alphaLcParenR"/>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Non-current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investiments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15000"/>
                        </a:lnSpc>
                        <a:spcAft>
                          <a:spcPts val="0"/>
                        </a:spcAft>
                        <a:buSzPts val="1200"/>
                        <a:buFont typeface="Times New Roman" panose="02020603050405020304" pitchFamily="18" charset="0"/>
                        <a:buAutoNum type="alphaLcParenR"/>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Inventories</a:t>
                      </a:r>
                    </a:p>
                    <a:p>
                      <a:pPr marL="342900" lvl="0" indent="-342900">
                        <a:lnSpc>
                          <a:spcPct val="115000"/>
                        </a:lnSpc>
                        <a:spcAft>
                          <a:spcPts val="0"/>
                        </a:spcAft>
                        <a:buSzPts val="1200"/>
                        <a:buFont typeface="Times New Roman" panose="02020603050405020304" pitchFamily="18" charset="0"/>
                        <a:buAutoNum type="alphaLcParenR"/>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Trade Receivables</a:t>
                      </a:r>
                    </a:p>
                    <a:p>
                      <a:pPr marL="342900" lvl="0" indent="-342900">
                        <a:lnSpc>
                          <a:spcPct val="115000"/>
                        </a:lnSpc>
                        <a:spcAft>
                          <a:spcPts val="0"/>
                        </a:spcAft>
                        <a:buSzPts val="1200"/>
                        <a:buFont typeface="Times New Roman" panose="02020603050405020304" pitchFamily="18" charset="0"/>
                        <a:buAutoNum type="alphaLcParenR"/>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Cash&amp; cash equivalents</a:t>
                      </a:r>
                    </a:p>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TOTAL</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600,000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250,000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u="sng" dirty="0">
                          <a:effectLst/>
                          <a:latin typeface="Times New Roman" panose="02020603050405020304" pitchFamily="18" charset="0"/>
                          <a:ea typeface="Calibri" panose="020F0502020204030204" pitchFamily="34" charset="0"/>
                          <a:cs typeface="Times New Roman" panose="02020603050405020304" pitchFamily="18" charset="0"/>
                        </a:rPr>
                        <a:t>50,000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u="dbl" dirty="0" smtClean="0">
                          <a:effectLst/>
                          <a:latin typeface="Times New Roman" panose="02020603050405020304" pitchFamily="18" charset="0"/>
                          <a:ea typeface="Calibri" panose="020F0502020204030204" pitchFamily="34" charset="0"/>
                          <a:cs typeface="Times New Roman" panose="02020603050405020304" pitchFamily="18" charset="0"/>
                        </a:rPr>
                        <a:t>1,000,000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650,000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150,000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70,000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50,000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u="sng" dirty="0">
                          <a:effectLst/>
                          <a:latin typeface="Times New Roman" panose="02020603050405020304" pitchFamily="18" charset="0"/>
                          <a:ea typeface="Calibri" panose="020F0502020204030204" pitchFamily="34" charset="0"/>
                          <a:cs typeface="Times New Roman" panose="02020603050405020304" pitchFamily="18" charset="0"/>
                        </a:rPr>
                        <a:t>80,000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u="dbl" dirty="0">
                          <a:effectLst/>
                          <a:latin typeface="Times New Roman" panose="02020603050405020304" pitchFamily="18" charset="0"/>
                          <a:ea typeface="Calibri" panose="020F0502020204030204" pitchFamily="34" charset="0"/>
                          <a:cs typeface="Times New Roman" panose="02020603050405020304" pitchFamily="18" charset="0"/>
                        </a:rPr>
                        <a:t>1,000,000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37282597"/>
                  </a:ext>
                </a:extLst>
              </a:tr>
            </a:tbl>
          </a:graphicData>
        </a:graphic>
      </p:graphicFrame>
    </p:spTree>
    <p:extLst>
      <p:ext uri="{BB962C8B-B14F-4D97-AF65-F5344CB8AC3E}">
        <p14:creationId xmlns:p14="http://schemas.microsoft.com/office/powerpoint/2010/main" val="28822321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1949"/>
            <a:ext cx="10972800" cy="676633"/>
          </a:xfrm>
        </p:spPr>
        <p:txBody>
          <a:bodyPr/>
          <a:lstStyle/>
          <a:p>
            <a:r>
              <a:rPr lang="en-US" b="1" dirty="0" smtClean="0"/>
              <a:t/>
            </a:r>
            <a:br>
              <a:rPr lang="en-US" b="1" dirty="0" smtClean="0"/>
            </a:br>
            <a:r>
              <a:rPr lang="en-US" b="1" dirty="0" smtClean="0"/>
              <a:t>Solution</a:t>
            </a:r>
            <a:br>
              <a:rPr lang="en-US" b="1" dirty="0" smtClean="0"/>
            </a:br>
            <a:endParaRPr lang="en-US" sz="3600" dirty="0"/>
          </a:p>
        </p:txBody>
      </p:sp>
      <p:sp>
        <p:nvSpPr>
          <p:cNvPr id="3" name="Content Placeholder 2"/>
          <p:cNvSpPr>
            <a:spLocks noGrp="1"/>
          </p:cNvSpPr>
          <p:nvPr>
            <p:ph idx="1"/>
          </p:nvPr>
        </p:nvSpPr>
        <p:spPr>
          <a:xfrm>
            <a:off x="137160" y="746759"/>
            <a:ext cx="11902440" cy="5978505"/>
          </a:xfrm>
        </p:spPr>
        <p:txBody>
          <a:bodyPr/>
          <a:lstStyle/>
          <a:p>
            <a:pPr marL="0" indent="0">
              <a:buNone/>
            </a:pPr>
            <a:endParaRPr lang="en-GB" sz="2800" b="1" dirty="0" smtClean="0"/>
          </a:p>
        </p:txBody>
      </p:sp>
      <p:graphicFrame>
        <p:nvGraphicFramePr>
          <p:cNvPr id="4" name="Table 3"/>
          <p:cNvGraphicFramePr>
            <a:graphicFrameLocks noGrp="1"/>
          </p:cNvGraphicFramePr>
          <p:nvPr>
            <p:extLst>
              <p:ext uri="{D42A27DB-BD31-4B8C-83A1-F6EECF244321}">
                <p14:modId xmlns:p14="http://schemas.microsoft.com/office/powerpoint/2010/main" val="3102323777"/>
              </p:ext>
            </p:extLst>
          </p:nvPr>
        </p:nvGraphicFramePr>
        <p:xfrm>
          <a:off x="411480" y="998194"/>
          <a:ext cx="6949441" cy="5727070"/>
        </p:xfrm>
        <a:graphic>
          <a:graphicData uri="http://schemas.openxmlformats.org/drawingml/2006/table">
            <a:tbl>
              <a:tblPr firstRow="1" firstCol="1" bandRow="1"/>
              <a:tblGrid>
                <a:gridCol w="3108452">
                  <a:extLst>
                    <a:ext uri="{9D8B030D-6E8A-4147-A177-3AD203B41FA5}">
                      <a16:colId xmlns:a16="http://schemas.microsoft.com/office/drawing/2014/main" val="616565420"/>
                    </a:ext>
                  </a:extLst>
                </a:gridCol>
                <a:gridCol w="1592326">
                  <a:extLst>
                    <a:ext uri="{9D8B030D-6E8A-4147-A177-3AD203B41FA5}">
                      <a16:colId xmlns:a16="http://schemas.microsoft.com/office/drawing/2014/main" val="4085254986"/>
                    </a:ext>
                  </a:extLst>
                </a:gridCol>
                <a:gridCol w="2248663">
                  <a:extLst>
                    <a:ext uri="{9D8B030D-6E8A-4147-A177-3AD203B41FA5}">
                      <a16:colId xmlns:a16="http://schemas.microsoft.com/office/drawing/2014/main" val="838572699"/>
                    </a:ext>
                  </a:extLst>
                </a:gridCol>
              </a:tblGrid>
              <a:tr h="222626">
                <a:tc>
                  <a:txBody>
                    <a:bodyPr/>
                    <a:lstStyle/>
                    <a:p>
                      <a:pPr algn="just">
                        <a:lnSpc>
                          <a:spcPct val="107000"/>
                        </a:lnSpc>
                        <a:spcAft>
                          <a:spcPts val="800"/>
                        </a:spcAft>
                      </a:pPr>
                      <a:r>
                        <a:rPr lang="en-GB" sz="2000" b="1" dirty="0">
                          <a:effectLst/>
                          <a:latin typeface="Times New Roman" panose="02020603050405020304" pitchFamily="18" charset="0"/>
                          <a:ea typeface="Calibri" panose="020F0502020204030204" pitchFamily="34" charset="0"/>
                          <a:cs typeface="Times New Roman" panose="02020603050405020304" pitchFamily="18" charset="0"/>
                        </a:rPr>
                        <a:t>Particulars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000" b="1" dirty="0">
                          <a:effectLst/>
                          <a:latin typeface="Times New Roman" panose="02020603050405020304" pitchFamily="18" charset="0"/>
                          <a:ea typeface="Calibri" panose="020F0502020204030204" pitchFamily="34" charset="0"/>
                          <a:cs typeface="Times New Roman" panose="02020603050405020304" pitchFamily="18" charset="0"/>
                        </a:rPr>
                        <a:t>Dec 2022</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000" b="1">
                          <a:effectLst/>
                          <a:latin typeface="Times New Roman" panose="02020603050405020304" pitchFamily="18" charset="0"/>
                          <a:ea typeface="Calibri" panose="020F0502020204030204" pitchFamily="34" charset="0"/>
                          <a:cs typeface="Times New Roman" panose="02020603050405020304" pitchFamily="18" charset="0"/>
                        </a:rPr>
                        <a:t>% of total assets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86632406"/>
                  </a:ext>
                </a:extLst>
              </a:tr>
              <a:tr h="5400934">
                <a:tc>
                  <a:txBody>
                    <a:bodyPr/>
                    <a:lstStyle/>
                    <a:p>
                      <a:pPr marL="342900" lvl="0" indent="-342900">
                        <a:lnSpc>
                          <a:spcPct val="115000"/>
                        </a:lnSpc>
                        <a:spcAft>
                          <a:spcPts val="0"/>
                        </a:spcAft>
                        <a:buFont typeface="+mj-lt"/>
                        <a:buAutoNum type="arabicPeriod"/>
                      </a:pPr>
                      <a:r>
                        <a:rPr lang="en-US" sz="2000" i="1" dirty="0">
                          <a:solidFill>
                            <a:srgbClr val="1C1F20"/>
                          </a:solidFill>
                          <a:effectLst/>
                          <a:latin typeface="Times New Roman" panose="02020603050405020304" pitchFamily="18" charset="0"/>
                          <a:ea typeface="ArialMT"/>
                          <a:cs typeface="Times New Roman" panose="02020603050405020304" pitchFamily="18" charset="0"/>
                        </a:rPr>
                        <a:t>Shareholders’ Funds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15000"/>
                        </a:lnSpc>
                        <a:spcAft>
                          <a:spcPts val="0"/>
                        </a:spcAft>
                        <a:buFont typeface="+mj-lt"/>
                        <a:buAutoNum type="alphaLcParenR"/>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Share Capital </a:t>
                      </a:r>
                    </a:p>
                    <a:p>
                      <a:pPr marL="342900" lvl="0" indent="-342900">
                        <a:lnSpc>
                          <a:spcPct val="115000"/>
                        </a:lnSpc>
                        <a:spcAft>
                          <a:spcPts val="0"/>
                        </a:spcAft>
                        <a:buFont typeface="+mj-lt"/>
                        <a:buAutoNum type="alphaLcParenR"/>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Reserves &amp; Surplus </a:t>
                      </a:r>
                    </a:p>
                    <a:p>
                      <a:pPr marL="342900" lvl="0" indent="-342900">
                        <a:lnSpc>
                          <a:spcPct val="115000"/>
                        </a:lnSpc>
                        <a:spcAft>
                          <a:spcPts val="0"/>
                        </a:spcAft>
                        <a:buFont typeface="+mj-lt"/>
                        <a:buAutoNum type="arabicPeriod"/>
                      </a:pPr>
                      <a:r>
                        <a:rPr lang="en-US" sz="2000" i="1" dirty="0">
                          <a:effectLst/>
                          <a:latin typeface="Times New Roman" panose="02020603050405020304" pitchFamily="18" charset="0"/>
                          <a:ea typeface="Times New Roman" panose="02020603050405020304" pitchFamily="18" charset="0"/>
                          <a:cs typeface="Times New Roman" panose="02020603050405020304" pitchFamily="18" charset="0"/>
                        </a:rPr>
                        <a:t>Liabilities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a:lnSpc>
                          <a:spcPct val="115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a)Long term loans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b)Trade Payables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TOTAL</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smtClean="0">
                          <a:effectLst/>
                          <a:latin typeface="Times New Roman" panose="02020603050405020304" pitchFamily="18" charset="0"/>
                          <a:ea typeface="Times New Roman" panose="02020603050405020304" pitchFamily="18" charset="0"/>
                          <a:cs typeface="Times New Roman" panose="02020603050405020304" pitchFamily="18" charset="0"/>
                        </a:rPr>
                        <a:t>Assets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15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a)Tangible Assets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15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b)Non-current investments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15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c)Inventories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15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d)Trade Receivables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15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e)Cash&amp; cash equivalents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TOTAL</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600,000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250,000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u="sng" dirty="0">
                          <a:effectLst/>
                          <a:latin typeface="Times New Roman" panose="02020603050405020304" pitchFamily="18" charset="0"/>
                          <a:ea typeface="Calibri" panose="020F0502020204030204" pitchFamily="34" charset="0"/>
                          <a:cs typeface="Times New Roman" panose="02020603050405020304" pitchFamily="18" charset="0"/>
                        </a:rPr>
                        <a:t>50,000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u="dbl" dirty="0" smtClean="0">
                          <a:effectLst/>
                          <a:latin typeface="Times New Roman" panose="02020603050405020304" pitchFamily="18" charset="0"/>
                          <a:ea typeface="Calibri" panose="020F0502020204030204" pitchFamily="34" charset="0"/>
                          <a:cs typeface="Times New Roman" panose="02020603050405020304" pitchFamily="18" charset="0"/>
                        </a:rPr>
                        <a:t>1,000,000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650,000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150,000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70,000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50,000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u="sng" dirty="0">
                          <a:effectLst/>
                          <a:latin typeface="Times New Roman" panose="02020603050405020304" pitchFamily="18" charset="0"/>
                          <a:ea typeface="Calibri" panose="020F0502020204030204" pitchFamily="34" charset="0"/>
                          <a:cs typeface="Times New Roman" panose="02020603050405020304" pitchFamily="18" charset="0"/>
                        </a:rPr>
                        <a:t>80,000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u="dbl" dirty="0">
                          <a:effectLst/>
                          <a:latin typeface="Times New Roman" panose="02020603050405020304" pitchFamily="18" charset="0"/>
                          <a:ea typeface="Calibri" panose="020F0502020204030204" pitchFamily="34" charset="0"/>
                          <a:cs typeface="Times New Roman" panose="02020603050405020304" pitchFamily="18" charset="0"/>
                        </a:rPr>
                        <a:t>1,000,000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60%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25%</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u="sng" dirty="0">
                          <a:effectLst/>
                          <a:latin typeface="Times New Roman" panose="02020603050405020304" pitchFamily="18" charset="0"/>
                          <a:ea typeface="Calibri" panose="020F0502020204030204" pitchFamily="34" charset="0"/>
                          <a:cs typeface="Times New Roman" panose="02020603050405020304" pitchFamily="18" charset="0"/>
                        </a:rPr>
                        <a:t>5%</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u="dbl" dirty="0" smtClean="0">
                          <a:effectLst/>
                          <a:latin typeface="Times New Roman" panose="02020603050405020304" pitchFamily="18" charset="0"/>
                          <a:ea typeface="Calibri" panose="020F0502020204030204" pitchFamily="34" charset="0"/>
                          <a:cs typeface="Times New Roman" panose="02020603050405020304" pitchFamily="18" charset="0"/>
                        </a:rPr>
                        <a:t>100</a:t>
                      </a:r>
                      <a:r>
                        <a:rPr lang="en-GB" sz="2000" u="dbl"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65%</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15%</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7%</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5%</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u="sng" dirty="0">
                          <a:effectLst/>
                          <a:latin typeface="Times New Roman" panose="02020603050405020304" pitchFamily="18" charset="0"/>
                          <a:ea typeface="Calibri" panose="020F0502020204030204" pitchFamily="34" charset="0"/>
                          <a:cs typeface="Times New Roman" panose="02020603050405020304" pitchFamily="18" charset="0"/>
                        </a:rPr>
                        <a:t>8%</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u="dbl" dirty="0">
                          <a:effectLst/>
                          <a:latin typeface="Times New Roman" panose="02020603050405020304" pitchFamily="18" charset="0"/>
                          <a:ea typeface="Calibri" panose="020F0502020204030204" pitchFamily="34" charset="0"/>
                          <a:cs typeface="Times New Roman" panose="02020603050405020304" pitchFamily="18" charset="0"/>
                        </a:rPr>
                        <a:t>100%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8627009"/>
                  </a:ext>
                </a:extLst>
              </a:tr>
            </a:tbl>
          </a:graphicData>
        </a:graphic>
      </p:graphicFrame>
    </p:spTree>
    <p:extLst>
      <p:ext uri="{BB962C8B-B14F-4D97-AF65-F5344CB8AC3E}">
        <p14:creationId xmlns:p14="http://schemas.microsoft.com/office/powerpoint/2010/main" val="381188268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1949"/>
            <a:ext cx="10972800" cy="676633"/>
          </a:xfrm>
        </p:spPr>
        <p:txBody>
          <a:bodyPr/>
          <a:lstStyle/>
          <a:p>
            <a:r>
              <a:rPr lang="en-US" b="1" dirty="0" smtClean="0"/>
              <a:t/>
            </a:r>
            <a:br>
              <a:rPr lang="en-US" b="1" dirty="0" smtClean="0"/>
            </a:br>
            <a:r>
              <a:rPr lang="en-US" sz="3600" b="1" dirty="0" smtClean="0"/>
              <a:t>Steps </a:t>
            </a:r>
            <a:r>
              <a:rPr lang="en-US" sz="3600" b="1" dirty="0"/>
              <a:t>for calculation</a:t>
            </a:r>
            <a:r>
              <a:rPr lang="en-US" dirty="0"/>
              <a:t/>
            </a:r>
            <a:br>
              <a:rPr lang="en-US" dirty="0"/>
            </a:br>
            <a:r>
              <a:rPr lang="en-US" sz="3600" dirty="0" smtClean="0"/>
              <a:t>. </a:t>
            </a:r>
            <a:endParaRPr lang="en-US" sz="36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137160" y="746759"/>
                <a:ext cx="11902440" cy="5978505"/>
              </a:xfrm>
            </p:spPr>
            <p:txBody>
              <a:bodyPr/>
              <a:lstStyle/>
              <a:p>
                <a:pPr marL="0" indent="0" algn="just">
                  <a:buNone/>
                </a:pPr>
                <a:r>
                  <a:rPr lang="en-US" dirty="0" smtClean="0"/>
                  <a:t>. </a:t>
                </a:r>
                <a:r>
                  <a:rPr lang="en-US" b="1" dirty="0"/>
                  <a:t>Step for calculation:</a:t>
                </a:r>
                <a:endParaRPr lang="en-US" dirty="0"/>
              </a:p>
              <a:p>
                <a:pPr lvl="0"/>
                <a:r>
                  <a:rPr lang="en-US" dirty="0"/>
                  <a:t>Absolute Amount of share capital = ` 600,000% of Balance Sheet Total </a:t>
                </a:r>
              </a:p>
              <a:p>
                <a:r>
                  <a:rPr lang="en-GB" dirty="0" err="1"/>
                  <a:t>ie</a:t>
                </a:r>
                <a:r>
                  <a:rPr lang="en-GB" dirty="0"/>
                  <a:t>  =</a:t>
                </a:r>
                <a14:m>
                  <m:oMath xmlns:m="http://schemas.openxmlformats.org/officeDocument/2006/math">
                    <m:f>
                      <m:fPr>
                        <m:ctrlPr>
                          <a:rPr lang="en-US" i="1">
                            <a:latin typeface="Cambria Math" panose="02040503050406030204" pitchFamily="18" charset="0"/>
                          </a:rPr>
                        </m:ctrlPr>
                      </m:fPr>
                      <m:num>
                        <m:r>
                          <a:rPr lang="en-GB" i="1">
                            <a:latin typeface="Cambria Math" panose="02040503050406030204" pitchFamily="18" charset="0"/>
                          </a:rPr>
                          <m:t>600,000</m:t>
                        </m:r>
                      </m:num>
                      <m:den>
                        <m:r>
                          <a:rPr lang="en-GB" i="1">
                            <a:latin typeface="Cambria Math" panose="02040503050406030204" pitchFamily="18" charset="0"/>
                          </a:rPr>
                          <m:t>1000,000</m:t>
                        </m:r>
                      </m:den>
                    </m:f>
                  </m:oMath>
                </a14:m>
                <a:r>
                  <a:rPr lang="en-GB" dirty="0"/>
                  <a:t> x 100= 60%</a:t>
                </a:r>
                <a:endParaRPr lang="en-US" dirty="0"/>
              </a:p>
              <a:p>
                <a:pPr lvl="0"/>
                <a:r>
                  <a:rPr lang="en-US" dirty="0"/>
                  <a:t> For Reserves &amp; Surplus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100,000</m:t>
                        </m:r>
                      </m:num>
                      <m:den>
                        <m:r>
                          <a:rPr lang="en-US" i="1">
                            <a:latin typeface="Cambria Math" panose="02040503050406030204" pitchFamily="18" charset="0"/>
                          </a:rPr>
                          <m:t>1000,000</m:t>
                        </m:r>
                      </m:den>
                    </m:f>
                  </m:oMath>
                </a14:m>
                <a:r>
                  <a:rPr lang="en-US" dirty="0"/>
                  <a:t> x 100= 10%</a:t>
                </a:r>
              </a:p>
              <a:p>
                <a:r>
                  <a:rPr lang="en-US" dirty="0"/>
                  <a:t> </a:t>
                </a:r>
              </a:p>
              <a:p>
                <a:pPr lvl="0"/>
                <a:r>
                  <a:rPr lang="en-US" dirty="0"/>
                  <a:t>Similarly, for tangible Assets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650,000</m:t>
                        </m:r>
                      </m:num>
                      <m:den>
                        <m:r>
                          <a:rPr lang="en-US" i="1">
                            <a:latin typeface="Cambria Math" panose="02040503050406030204" pitchFamily="18" charset="0"/>
                          </a:rPr>
                          <m:t>1000,000</m:t>
                        </m:r>
                      </m:den>
                    </m:f>
                  </m:oMath>
                </a14:m>
                <a:r>
                  <a:rPr lang="en-US" dirty="0"/>
                  <a:t> X 100= 65% &amp; so on.......</a:t>
                </a:r>
              </a:p>
              <a:p>
                <a:endParaRPr lang="en-US" dirty="0"/>
              </a:p>
              <a:p>
                <a:pPr marL="0" indent="0" algn="just">
                  <a:buNone/>
                </a:pPr>
                <a:endParaRPr lang="en-GB" sz="2800" b="1" dirty="0" smtClean="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137160" y="746759"/>
                <a:ext cx="11902440" cy="5978505"/>
              </a:xfrm>
              <a:blipFill>
                <a:blip r:embed="rId2"/>
                <a:stretch>
                  <a:fillRect l="-1332" t="-1223"/>
                </a:stretch>
              </a:blipFill>
            </p:spPr>
            <p:txBody>
              <a:bodyPr/>
              <a:lstStyle/>
              <a:p>
                <a:r>
                  <a:rPr lang="en-US">
                    <a:noFill/>
                  </a:rPr>
                  <a:t> </a:t>
                </a:r>
              </a:p>
            </p:txBody>
          </p:sp>
        </mc:Fallback>
      </mc:AlternateContent>
    </p:spTree>
    <p:extLst>
      <p:ext uri="{BB962C8B-B14F-4D97-AF65-F5344CB8AC3E}">
        <p14:creationId xmlns:p14="http://schemas.microsoft.com/office/powerpoint/2010/main" val="277343214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r>
              <a:rPr lang="en-US" sz="3600" b="1" dirty="0"/>
              <a:t>Common Size Income Statement </a:t>
            </a:r>
            <a:endParaRPr lang="en-US" sz="3600" dirty="0"/>
          </a:p>
        </p:txBody>
      </p:sp>
      <p:sp>
        <p:nvSpPr>
          <p:cNvPr id="3" name="Content Placeholder 2"/>
          <p:cNvSpPr>
            <a:spLocks noGrp="1"/>
          </p:cNvSpPr>
          <p:nvPr>
            <p:ph idx="1"/>
          </p:nvPr>
        </p:nvSpPr>
        <p:spPr>
          <a:xfrm>
            <a:off x="320040" y="663677"/>
            <a:ext cx="11262360" cy="6061587"/>
          </a:xfrm>
        </p:spPr>
        <p:txBody>
          <a:bodyPr/>
          <a:lstStyle/>
          <a:p>
            <a:pPr marL="0" lvl="0" indent="0">
              <a:buNone/>
            </a:pPr>
            <a:endParaRPr lang="en-US" dirty="0" smtClean="0"/>
          </a:p>
          <a:p>
            <a:pPr algn="just"/>
            <a:r>
              <a:rPr lang="en-GB" dirty="0" smtClean="0"/>
              <a:t>This is a </a:t>
            </a:r>
            <a:r>
              <a:rPr lang="en-GB" dirty="0" smtClean="0"/>
              <a:t>statement </a:t>
            </a:r>
            <a:r>
              <a:rPr lang="en-GB" dirty="0"/>
              <a:t>that shows the percentage relation of each income/expense to the Revenue from Operations (Net Sales) </a:t>
            </a:r>
            <a:r>
              <a:rPr lang="en-GB" b="1" dirty="0" smtClean="0"/>
              <a:t>.</a:t>
            </a:r>
            <a:r>
              <a:rPr lang="en-GB" b="1" dirty="0"/>
              <a:t> </a:t>
            </a:r>
            <a:endParaRPr lang="en-GB" b="1" dirty="0" smtClean="0"/>
          </a:p>
          <a:p>
            <a:pPr algn="just"/>
            <a:r>
              <a:rPr lang="en-GB" b="1" dirty="0" smtClean="0"/>
              <a:t> </a:t>
            </a:r>
            <a:r>
              <a:rPr lang="en-US" dirty="0"/>
              <a:t>In analyzing an income statement, sales are often set at 100% with the remaining income statement accounts expressed as a percentage of sales </a:t>
            </a:r>
            <a:endParaRPr lang="en-GB" dirty="0" smtClean="0"/>
          </a:p>
          <a:p>
            <a:pPr algn="just"/>
            <a:r>
              <a:rPr lang="en-GB" dirty="0" smtClean="0"/>
              <a:t> </a:t>
            </a:r>
            <a:r>
              <a:rPr lang="en-GB" dirty="0"/>
              <a:t>With the help of the comparison between the Common-size Income Statements of different periods, one can understand the efficiency in earning revenues and incurring expenses.</a:t>
            </a:r>
          </a:p>
        </p:txBody>
      </p:sp>
    </p:spTree>
    <p:extLst>
      <p:ext uri="{BB962C8B-B14F-4D97-AF65-F5344CB8AC3E}">
        <p14:creationId xmlns:p14="http://schemas.microsoft.com/office/powerpoint/2010/main" val="42206687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US" b="1" dirty="0"/>
              <a:t>Illustration</a:t>
            </a:r>
            <a:r>
              <a:rPr lang="en-US" dirty="0"/>
              <a:t/>
            </a:r>
            <a:br>
              <a:rPr lang="en-US" dirty="0"/>
            </a:br>
            <a:r>
              <a:rPr lang="en-US" b="1" dirty="0"/>
              <a:t> </a:t>
            </a:r>
            <a:r>
              <a:rPr lang="en-US" dirty="0"/>
              <a:t/>
            </a:r>
            <a:br>
              <a:rPr lang="en-US" dirty="0"/>
            </a:br>
            <a:r>
              <a:rPr lang="en-US" sz="3600" dirty="0" err="1" smtClean="0"/>
              <a:t>Illustration</a:t>
            </a:r>
            <a:r>
              <a:rPr lang="en-US" sz="3600" dirty="0" smtClean="0"/>
              <a:t> </a:t>
            </a:r>
            <a:r>
              <a:rPr lang="en-US" dirty="0"/>
              <a:t/>
            </a:r>
            <a:br>
              <a:rPr lang="en-US" dirty="0"/>
            </a:br>
            <a:r>
              <a:rPr lang="en-US" sz="3600" b="1" dirty="0" smtClean="0"/>
              <a:t/>
            </a:r>
            <a:br>
              <a:rPr lang="en-US" sz="3600" b="1" dirty="0" smtClean="0"/>
            </a:br>
            <a:endParaRPr lang="en-GB" sz="3600" dirty="0"/>
          </a:p>
        </p:txBody>
      </p:sp>
      <p:sp>
        <p:nvSpPr>
          <p:cNvPr id="3" name="Content Placeholder 2"/>
          <p:cNvSpPr>
            <a:spLocks noGrp="1"/>
          </p:cNvSpPr>
          <p:nvPr>
            <p:ph idx="1"/>
          </p:nvPr>
        </p:nvSpPr>
        <p:spPr>
          <a:xfrm>
            <a:off x="609600" y="663677"/>
            <a:ext cx="10972800" cy="6061587"/>
          </a:xfrm>
        </p:spPr>
        <p:txBody>
          <a:bodyPr/>
          <a:lstStyle/>
          <a:p>
            <a:pPr marL="0" indent="0" algn="just">
              <a:buNone/>
            </a:pPr>
            <a:r>
              <a:rPr lang="en-US" dirty="0"/>
              <a:t>Prepare a Common Size Income Statement </a:t>
            </a:r>
            <a:r>
              <a:rPr lang="en-US" dirty="0" smtClean="0"/>
              <a:t> </a:t>
            </a:r>
            <a:r>
              <a:rPr lang="en-US" dirty="0"/>
              <a:t>from the following information</a:t>
            </a:r>
            <a:r>
              <a:rPr lang="en-GB" dirty="0" smtClean="0"/>
              <a:t>.  </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142048348"/>
              </p:ext>
            </p:extLst>
          </p:nvPr>
        </p:nvGraphicFramePr>
        <p:xfrm>
          <a:off x="609601" y="1722121"/>
          <a:ext cx="6035041" cy="4785359"/>
        </p:xfrm>
        <a:graphic>
          <a:graphicData uri="http://schemas.openxmlformats.org/drawingml/2006/table">
            <a:tbl>
              <a:tblPr firstRow="1" firstCol="1" bandRow="1"/>
              <a:tblGrid>
                <a:gridCol w="3425964">
                  <a:extLst>
                    <a:ext uri="{9D8B030D-6E8A-4147-A177-3AD203B41FA5}">
                      <a16:colId xmlns:a16="http://schemas.microsoft.com/office/drawing/2014/main" val="565587708"/>
                    </a:ext>
                  </a:extLst>
                </a:gridCol>
                <a:gridCol w="1360843">
                  <a:extLst>
                    <a:ext uri="{9D8B030D-6E8A-4147-A177-3AD203B41FA5}">
                      <a16:colId xmlns:a16="http://schemas.microsoft.com/office/drawing/2014/main" val="1739976592"/>
                    </a:ext>
                  </a:extLst>
                </a:gridCol>
                <a:gridCol w="1248234">
                  <a:extLst>
                    <a:ext uri="{9D8B030D-6E8A-4147-A177-3AD203B41FA5}">
                      <a16:colId xmlns:a16="http://schemas.microsoft.com/office/drawing/2014/main" val="1704416535"/>
                    </a:ext>
                  </a:extLst>
                </a:gridCol>
              </a:tblGrid>
              <a:tr h="368369">
                <a:tc>
                  <a:txBody>
                    <a:bodyPr/>
                    <a:lstStyle/>
                    <a:p>
                      <a:pPr algn="just">
                        <a:lnSpc>
                          <a:spcPct val="107000"/>
                        </a:lnSpc>
                        <a:spcAft>
                          <a:spcPts val="800"/>
                        </a:spcAft>
                      </a:pPr>
                      <a:r>
                        <a:rPr lang="en-GB" sz="2000" b="1">
                          <a:effectLst/>
                          <a:latin typeface="Times New Roman" panose="02020603050405020304" pitchFamily="18" charset="0"/>
                          <a:ea typeface="Calibri" panose="020F0502020204030204" pitchFamily="34" charset="0"/>
                          <a:cs typeface="Times New Roman" panose="02020603050405020304" pitchFamily="18" charset="0"/>
                        </a:rPr>
                        <a:t>Particulars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000" b="1">
                          <a:effectLst/>
                          <a:latin typeface="Times New Roman" panose="02020603050405020304" pitchFamily="18" charset="0"/>
                          <a:ea typeface="Calibri" panose="020F0502020204030204" pitchFamily="34" charset="0"/>
                          <a:cs typeface="Times New Roman" panose="02020603050405020304" pitchFamily="18" charset="0"/>
                        </a:rPr>
                        <a:t> 2022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000" b="1">
                          <a:effectLst/>
                          <a:latin typeface="Times New Roman" panose="02020603050405020304" pitchFamily="18" charset="0"/>
                          <a:ea typeface="Calibri" panose="020F0502020204030204" pitchFamily="34" charset="0"/>
                          <a:cs typeface="Times New Roman" panose="02020603050405020304" pitchFamily="18" charset="0"/>
                        </a:rPr>
                        <a:t>2023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26487760"/>
                  </a:ext>
                </a:extLst>
              </a:tr>
              <a:tr h="4416990">
                <a:tc>
                  <a:txBody>
                    <a:bodyPr/>
                    <a:lstStyle/>
                    <a:p>
                      <a:pPr>
                        <a:lnSpc>
                          <a:spcPct val="115000"/>
                        </a:lnSpc>
                        <a:spcAft>
                          <a:spcPts val="0"/>
                        </a:spcAft>
                      </a:pPr>
                      <a:r>
                        <a:rPr lang="en-GB" sz="2000" i="1" dirty="0">
                          <a:solidFill>
                            <a:srgbClr val="1C1F20"/>
                          </a:solidFill>
                          <a:effectLst/>
                          <a:latin typeface="Calibri" panose="020F0502020204030204" pitchFamily="34" charset="0"/>
                          <a:ea typeface="ArialMT"/>
                          <a:cs typeface="Times New Roman" panose="02020603050405020304" pitchFamily="18" charset="0"/>
                        </a:rPr>
                        <a:t> </a:t>
                      </a: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Revenue </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from operations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 of cost of material consumed)</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Cost </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of material consumed</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Other </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expenses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 of revenue from operations)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Other </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income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Tax </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rate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n-GB"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endParaRPr lang="en-GB"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15000"/>
                        </a:lnSpc>
                        <a:spcBef>
                          <a:spcPts val="0"/>
                        </a:spcBef>
                        <a:spcAft>
                          <a:spcPts val="0"/>
                        </a:spcAft>
                        <a:buClrTx/>
                        <a:buSzTx/>
                        <a:buFontTx/>
                        <a:buNone/>
                        <a:tabLst/>
                        <a:defRPr/>
                      </a:pP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 125%</a:t>
                      </a:r>
                      <a:endParaRPr lang="en-US"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240,000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15,000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30</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140%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250,000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12%</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20,000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30</a:t>
                      </a:r>
                      <a:r>
                        <a:rPr lang="en-GB" sz="2000" u="sng"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9233234"/>
                  </a:ext>
                </a:extLst>
              </a:tr>
            </a:tbl>
          </a:graphicData>
        </a:graphic>
      </p:graphicFrame>
    </p:spTree>
    <p:extLst>
      <p:ext uri="{BB962C8B-B14F-4D97-AF65-F5344CB8AC3E}">
        <p14:creationId xmlns:p14="http://schemas.microsoft.com/office/powerpoint/2010/main" val="61435967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r>
              <a:rPr lang="en-US" sz="3600" b="1" dirty="0" smtClean="0"/>
              <a:t/>
            </a:r>
            <a:br>
              <a:rPr lang="en-US" sz="3600" b="1" dirty="0" smtClean="0"/>
            </a:br>
            <a:r>
              <a:rPr lang="en-US" sz="3600" b="1" dirty="0" smtClean="0"/>
              <a:t/>
            </a:r>
            <a:br>
              <a:rPr lang="en-US" sz="3600" b="1" dirty="0" smtClean="0"/>
            </a:br>
            <a:r>
              <a:rPr lang="en-US" sz="3600" b="1" dirty="0" smtClean="0"/>
              <a:t>Solution</a:t>
            </a:r>
            <a:r>
              <a:rPr lang="en-US" dirty="0" smtClean="0"/>
              <a:t/>
            </a:r>
            <a:br>
              <a:rPr lang="en-US" dirty="0" smtClean="0"/>
            </a:br>
            <a:r>
              <a:rPr lang="en-US" sz="3600" dirty="0" smtClean="0"/>
              <a:t/>
            </a:r>
            <a:br>
              <a:rPr lang="en-US" sz="3600" dirty="0" smtClean="0"/>
            </a:br>
            <a:endParaRPr lang="en-GB" sz="36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11627577"/>
              </p:ext>
            </p:extLst>
          </p:nvPr>
        </p:nvGraphicFramePr>
        <p:xfrm>
          <a:off x="147483" y="745918"/>
          <a:ext cx="8642822" cy="4969761"/>
        </p:xfrm>
        <a:graphic>
          <a:graphicData uri="http://schemas.openxmlformats.org/drawingml/2006/table">
            <a:tbl>
              <a:tblPr firstRow="1" firstCol="1" bandRow="1"/>
              <a:tblGrid>
                <a:gridCol w="3230219">
                  <a:extLst>
                    <a:ext uri="{9D8B030D-6E8A-4147-A177-3AD203B41FA5}">
                      <a16:colId xmlns:a16="http://schemas.microsoft.com/office/drawing/2014/main" val="1238249842"/>
                    </a:ext>
                  </a:extLst>
                </a:gridCol>
                <a:gridCol w="1294278">
                  <a:extLst>
                    <a:ext uri="{9D8B030D-6E8A-4147-A177-3AD203B41FA5}">
                      <a16:colId xmlns:a16="http://schemas.microsoft.com/office/drawing/2014/main" val="865438829"/>
                    </a:ext>
                  </a:extLst>
                </a:gridCol>
                <a:gridCol w="1372775">
                  <a:extLst>
                    <a:ext uri="{9D8B030D-6E8A-4147-A177-3AD203B41FA5}">
                      <a16:colId xmlns:a16="http://schemas.microsoft.com/office/drawing/2014/main" val="2270887910"/>
                    </a:ext>
                  </a:extLst>
                </a:gridCol>
                <a:gridCol w="1372775">
                  <a:extLst>
                    <a:ext uri="{9D8B030D-6E8A-4147-A177-3AD203B41FA5}">
                      <a16:colId xmlns:a16="http://schemas.microsoft.com/office/drawing/2014/main" val="716632145"/>
                    </a:ext>
                  </a:extLst>
                </a:gridCol>
                <a:gridCol w="1372775">
                  <a:extLst>
                    <a:ext uri="{9D8B030D-6E8A-4147-A177-3AD203B41FA5}">
                      <a16:colId xmlns:a16="http://schemas.microsoft.com/office/drawing/2014/main" val="4209741345"/>
                    </a:ext>
                  </a:extLst>
                </a:gridCol>
              </a:tblGrid>
              <a:tr h="649053">
                <a:tc>
                  <a:txBody>
                    <a:bodyPr/>
                    <a:lstStyle/>
                    <a:p>
                      <a:pPr algn="just">
                        <a:lnSpc>
                          <a:spcPct val="107000"/>
                        </a:lnSpc>
                        <a:spcAft>
                          <a:spcPts val="800"/>
                        </a:spcAft>
                      </a:pPr>
                      <a:r>
                        <a:rPr lang="en-GB" sz="2000" b="1">
                          <a:effectLst/>
                          <a:latin typeface="Times New Roman" panose="02020603050405020304" pitchFamily="18" charset="0"/>
                          <a:ea typeface="Calibri" panose="020F0502020204030204" pitchFamily="34" charset="0"/>
                          <a:cs typeface="Times New Roman" panose="02020603050405020304" pitchFamily="18" charset="0"/>
                        </a:rPr>
                        <a:t>Particulars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000" b="1">
                          <a:effectLst/>
                          <a:latin typeface="Times New Roman" panose="02020603050405020304" pitchFamily="18" charset="0"/>
                          <a:ea typeface="Calibri" panose="020F0502020204030204" pitchFamily="34" charset="0"/>
                          <a:cs typeface="Times New Roman" panose="02020603050405020304" pitchFamily="18" charset="0"/>
                        </a:rPr>
                        <a:t>Amounts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000" b="1">
                          <a:effectLst/>
                          <a:latin typeface="Times New Roman" panose="02020603050405020304" pitchFamily="18" charset="0"/>
                          <a:ea typeface="Calibri" panose="020F0502020204030204" pitchFamily="34" charset="0"/>
                          <a:cs typeface="Times New Roman" panose="02020603050405020304" pitchFamily="18" charset="0"/>
                        </a:rPr>
                        <a:t>Amounts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nSpc>
                          <a:spcPct val="107000"/>
                        </a:lnSpc>
                        <a:spcAft>
                          <a:spcPts val="0"/>
                        </a:spcAft>
                      </a:pPr>
                      <a:r>
                        <a:rPr lang="en-US" sz="2000" dirty="0" smtClean="0">
                          <a:solidFill>
                            <a:srgbClr val="1C1F20"/>
                          </a:solidFill>
                          <a:effectLst/>
                          <a:latin typeface="Times New Roman" panose="02020603050405020304" pitchFamily="18" charset="0"/>
                          <a:ea typeface="ArialMT"/>
                          <a:cs typeface="Times New Roman" panose="02020603050405020304" pitchFamily="18" charset="0"/>
                        </a:rPr>
                        <a:t>% </a:t>
                      </a:r>
                      <a:r>
                        <a:rPr lang="en-US" sz="2000" dirty="0">
                          <a:solidFill>
                            <a:srgbClr val="1C1F20"/>
                          </a:solidFill>
                          <a:effectLst/>
                          <a:latin typeface="Times New Roman" panose="02020603050405020304" pitchFamily="18" charset="0"/>
                          <a:ea typeface="ArialMT"/>
                          <a:cs typeface="Times New Roman" panose="02020603050405020304" pitchFamily="18" charset="0"/>
                        </a:rPr>
                        <a:t>of Revenue from</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2000" dirty="0">
                          <a:solidFill>
                            <a:srgbClr val="1C1F20"/>
                          </a:solidFill>
                          <a:effectLst/>
                          <a:latin typeface="Times New Roman" panose="02020603050405020304" pitchFamily="18" charset="0"/>
                          <a:ea typeface="ArialMT"/>
                          <a:cs typeface="Times New Roman" panose="02020603050405020304" pitchFamily="18" charset="0"/>
                        </a:rPr>
                        <a:t>operation (Net Sales)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774823702"/>
                  </a:ext>
                </a:extLst>
              </a:tr>
              <a:tr h="392136">
                <a:tc>
                  <a:txBody>
                    <a:bodyPr/>
                    <a:lstStyle/>
                    <a:p>
                      <a:pPr algn="just">
                        <a:lnSpc>
                          <a:spcPct val="107000"/>
                        </a:lnSpc>
                        <a:spcAft>
                          <a:spcPts val="80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000" b="1">
                          <a:effectLst/>
                          <a:latin typeface="Times New Roman" panose="02020603050405020304" pitchFamily="18" charset="0"/>
                          <a:ea typeface="Calibri" panose="020F0502020204030204" pitchFamily="34" charset="0"/>
                          <a:cs typeface="Times New Roman" panose="02020603050405020304" pitchFamily="18" charset="0"/>
                        </a:rPr>
                        <a:t> 2022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000" b="1">
                          <a:effectLst/>
                          <a:latin typeface="Times New Roman" panose="02020603050405020304" pitchFamily="18" charset="0"/>
                          <a:ea typeface="Calibri" panose="020F0502020204030204" pitchFamily="34" charset="0"/>
                          <a:cs typeface="Times New Roman" panose="02020603050405020304" pitchFamily="18" charset="0"/>
                        </a:rPr>
                        <a:t>2023($)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000" b="1">
                          <a:effectLst/>
                          <a:latin typeface="Times New Roman" panose="02020603050405020304" pitchFamily="18" charset="0"/>
                          <a:ea typeface="Calibri" panose="020F0502020204030204" pitchFamily="34" charset="0"/>
                          <a:cs typeface="Times New Roman" panose="02020603050405020304" pitchFamily="18" charset="0"/>
                        </a:rPr>
                        <a:t>2022 %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GB" sz="2000" b="1">
                          <a:effectLst/>
                          <a:latin typeface="Times New Roman" panose="02020603050405020304" pitchFamily="18" charset="0"/>
                          <a:ea typeface="Calibri" panose="020F0502020204030204" pitchFamily="34" charset="0"/>
                          <a:cs typeface="Times New Roman" panose="02020603050405020304" pitchFamily="18" charset="0"/>
                        </a:rPr>
                        <a:t>2023%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63364639"/>
                  </a:ext>
                </a:extLst>
              </a:tr>
              <a:tr h="622008">
                <a:tc rowSpan="6">
                  <a:txBody>
                    <a:bodyPr/>
                    <a:lstStyle/>
                    <a:p>
                      <a:pPr>
                        <a:lnSpc>
                          <a:spcPct val="115000"/>
                        </a:lnSpc>
                        <a:spcAft>
                          <a:spcPts val="0"/>
                        </a:spcAft>
                      </a:pPr>
                      <a:r>
                        <a:rPr lang="en-GB" sz="2000" i="1" dirty="0">
                          <a:solidFill>
                            <a:srgbClr val="1C1F20"/>
                          </a:solidFill>
                          <a:effectLst/>
                          <a:latin typeface="Times New Roman" panose="02020603050405020304" pitchFamily="18" charset="0"/>
                          <a:ea typeface="ArialMT"/>
                          <a:cs typeface="Times New Roman" panose="02020603050405020304" pitchFamily="18" charset="0"/>
                        </a:rPr>
                        <a:t> </a:t>
                      </a: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I</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Revenue from operations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II. Add Other revenue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III. Total revenue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IV. </a:t>
                      </a:r>
                      <a:r>
                        <a:rPr lang="en-GB" sz="2000" i="1" dirty="0">
                          <a:effectLst/>
                          <a:latin typeface="Times New Roman" panose="02020603050405020304" pitchFamily="18" charset="0"/>
                          <a:ea typeface="Calibri" panose="020F0502020204030204" pitchFamily="34" charset="0"/>
                          <a:cs typeface="Times New Roman" panose="02020603050405020304" pitchFamily="18" charset="0"/>
                        </a:rPr>
                        <a:t>Expenses</a:t>
                      </a:r>
                      <a:endParaRPr lang="en-US" sz="2000" i="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mj-lt"/>
                        <a:buAutoNum type="alphaLcParenR"/>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Materials consumed</a:t>
                      </a:r>
                    </a:p>
                    <a:p>
                      <a:pPr marL="342900" lvl="0" indent="-342900">
                        <a:lnSpc>
                          <a:spcPct val="115000"/>
                        </a:lnSpc>
                        <a:spcAft>
                          <a:spcPts val="0"/>
                        </a:spcAft>
                        <a:buFont typeface="+mj-lt"/>
                        <a:buAutoNum type="alphaLcParenR"/>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Other expenses</a:t>
                      </a:r>
                    </a:p>
                    <a:p>
                      <a:pPr marL="457200">
                        <a:lnSpc>
                          <a:spcPct val="115000"/>
                        </a:lnSpc>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Total expenses</a:t>
                      </a:r>
                    </a:p>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V</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Profit before tax(III-V)</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Less income </a:t>
                      </a: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tax</a:t>
                      </a:r>
                    </a:p>
                    <a:p>
                      <a:pPr>
                        <a:lnSpc>
                          <a:spcPct val="107000"/>
                        </a:lnSpc>
                        <a:spcAft>
                          <a:spcPts val="0"/>
                        </a:spcAft>
                      </a:pP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VI</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Profit after tax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300,000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15,000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350,000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20,000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100.00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5.00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100.00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5.71</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5439800"/>
                  </a:ext>
                </a:extLst>
              </a:tr>
              <a:tr h="291285">
                <a:tc vMerge="1">
                  <a:txBody>
                    <a:bodyPr/>
                    <a:lstStyle/>
                    <a:p>
                      <a:endParaRPr lang="en-US"/>
                    </a:p>
                  </a:txBody>
                  <a:tcPr/>
                </a:tc>
                <a:tc>
                  <a:txBody>
                    <a:bodyPr/>
                    <a:lstStyle/>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315,000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370,000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105.00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105.71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7957726"/>
                  </a:ext>
                </a:extLst>
              </a:tr>
              <a:tr h="913293">
                <a:tc vMerge="1">
                  <a:txBody>
                    <a:bodyPr/>
                    <a:lstStyle/>
                    <a:p>
                      <a:endParaRPr lang="en-US"/>
                    </a:p>
                  </a:txBody>
                  <a:tcPr/>
                </a:tc>
                <a:tc>
                  <a:txBody>
                    <a:bodyPr/>
                    <a:lstStyle/>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smtClean="0">
                          <a:effectLst/>
                          <a:latin typeface="Times New Roman" panose="02020603050405020304" pitchFamily="18" charset="0"/>
                          <a:ea typeface="Calibri" panose="020F0502020204030204" pitchFamily="34" charset="0"/>
                          <a:cs typeface="Times New Roman" panose="02020603050405020304" pitchFamily="18" charset="0"/>
                        </a:rPr>
                        <a:t>240,000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30,000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250,000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42,000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80.00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10.00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71.43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12.00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21665634"/>
                  </a:ext>
                </a:extLst>
              </a:tr>
              <a:tr h="404531">
                <a:tc vMerge="1">
                  <a:txBody>
                    <a:bodyPr/>
                    <a:lstStyle/>
                    <a:p>
                      <a:endParaRPr lang="en-US"/>
                    </a:p>
                  </a:txBody>
                  <a:tcPr/>
                </a:tc>
                <a:tc>
                  <a:txBody>
                    <a:bodyPr/>
                    <a:lstStyle/>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270,000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292,000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90.00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83.43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62490014"/>
                  </a:ext>
                </a:extLst>
              </a:tr>
              <a:tr h="716662">
                <a:tc vMerge="1">
                  <a:txBody>
                    <a:bodyPr/>
                    <a:lstStyle/>
                    <a:p>
                      <a:endParaRPr lang="en-US"/>
                    </a:p>
                  </a:txBody>
                  <a:tcPr/>
                </a:tc>
                <a:tc>
                  <a:txBody>
                    <a:bodyPr/>
                    <a:lstStyle/>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45,000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(13,500)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78,000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(23,400)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15.00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(4.50)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22.80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a:effectLst/>
                          <a:latin typeface="Times New Roman" panose="02020603050405020304" pitchFamily="18" charset="0"/>
                          <a:ea typeface="Calibri" panose="020F0502020204030204" pitchFamily="34" charset="0"/>
                          <a:cs typeface="Times New Roman" panose="02020603050405020304" pitchFamily="18" charset="0"/>
                        </a:rPr>
                        <a:t>(6.69)</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48959921"/>
                  </a:ext>
                </a:extLst>
              </a:tr>
              <a:tr h="571294">
                <a:tc vMerge="1">
                  <a:txBody>
                    <a:bodyPr/>
                    <a:lstStyle/>
                    <a:p>
                      <a:endParaRPr lang="en-US"/>
                    </a:p>
                  </a:txBody>
                  <a:tcPr/>
                </a:tc>
                <a:tc>
                  <a:txBody>
                    <a:bodyPr/>
                    <a:lstStyle/>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31,500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54,600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10.50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15,59</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66415523"/>
                  </a:ext>
                </a:extLst>
              </a:tr>
            </a:tbl>
          </a:graphicData>
        </a:graphic>
      </p:graphicFrame>
    </p:spTree>
    <p:extLst>
      <p:ext uri="{BB962C8B-B14F-4D97-AF65-F5344CB8AC3E}">
        <p14:creationId xmlns:p14="http://schemas.microsoft.com/office/powerpoint/2010/main" val="393883550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r>
              <a:rPr lang="en-US" sz="3600" b="1" dirty="0" smtClean="0"/>
              <a:t/>
            </a:r>
            <a:br>
              <a:rPr lang="en-US" sz="3600" b="1" dirty="0" smtClean="0"/>
            </a:br>
            <a:r>
              <a:rPr lang="en-US" sz="3600" b="1" dirty="0" smtClean="0"/>
              <a:t/>
            </a:r>
            <a:br>
              <a:rPr lang="en-US" sz="3600" b="1" dirty="0" smtClean="0"/>
            </a:br>
            <a:r>
              <a:rPr lang="en-US" sz="3600" dirty="0" smtClean="0"/>
              <a:t/>
            </a:r>
            <a:br>
              <a:rPr lang="en-US" sz="3600" dirty="0" smtClean="0"/>
            </a:br>
            <a:endParaRPr lang="en-GB" sz="3600" dirty="0"/>
          </a:p>
        </p:txBody>
      </p:sp>
      <p:sp>
        <p:nvSpPr>
          <p:cNvPr id="3" name="Content Placeholder 2"/>
          <p:cNvSpPr>
            <a:spLocks noGrp="1"/>
          </p:cNvSpPr>
          <p:nvPr>
            <p:ph idx="1"/>
          </p:nvPr>
        </p:nvSpPr>
        <p:spPr>
          <a:xfrm>
            <a:off x="304800" y="663677"/>
            <a:ext cx="11277600" cy="6061587"/>
          </a:xfrm>
        </p:spPr>
        <p:txBody>
          <a:bodyPr/>
          <a:lstStyle/>
          <a:p>
            <a:pPr marL="0" indent="0" algn="just">
              <a:buNone/>
            </a:pPr>
            <a:r>
              <a:rPr lang="en-US" b="1" dirty="0" smtClean="0"/>
              <a:t> </a:t>
            </a:r>
            <a:r>
              <a:rPr lang="en-US" b="1" dirty="0" smtClean="0"/>
              <a:t>Objectives/Utility of Common Size Statements.</a:t>
            </a:r>
            <a:endParaRPr lang="en-US" dirty="0" smtClean="0"/>
          </a:p>
          <a:p>
            <a:pPr marL="0" indent="0" algn="just">
              <a:buNone/>
            </a:pPr>
            <a:r>
              <a:rPr lang="en-US" dirty="0" smtClean="0"/>
              <a:t> </a:t>
            </a:r>
          </a:p>
          <a:p>
            <a:pPr marL="514350" indent="-514350" algn="just">
              <a:buAutoNum type="arabicPeriod"/>
            </a:pPr>
            <a:r>
              <a:rPr lang="en-US" dirty="0" smtClean="0"/>
              <a:t>The </a:t>
            </a:r>
            <a:r>
              <a:rPr lang="en-US" dirty="0" smtClean="0"/>
              <a:t>basic objective of a Common-size Income Statement is to </a:t>
            </a:r>
            <a:r>
              <a:rPr lang="en-US" dirty="0" err="1" smtClean="0"/>
              <a:t>analyse</a:t>
            </a:r>
            <a:r>
              <a:rPr lang="en-US" dirty="0" smtClean="0"/>
              <a:t> the change in individual terms of the Income Statement</a:t>
            </a:r>
            <a:r>
              <a:rPr lang="en-US" dirty="0" smtClean="0"/>
              <a:t>.</a:t>
            </a:r>
          </a:p>
          <a:p>
            <a:pPr marL="514350" indent="-514350" algn="just">
              <a:buAutoNum type="arabicPeriod"/>
            </a:pPr>
            <a:endParaRPr lang="en-US" dirty="0" smtClean="0"/>
          </a:p>
          <a:p>
            <a:pPr marL="0" indent="0" algn="just">
              <a:buNone/>
            </a:pPr>
            <a:r>
              <a:rPr lang="en-US" dirty="0" smtClean="0"/>
              <a:t>2</a:t>
            </a:r>
            <a:r>
              <a:rPr lang="en-US" dirty="0"/>
              <a:t>. It is also prepared to study the trend in different items of Incomes and Expenses</a:t>
            </a:r>
            <a:r>
              <a:rPr lang="en-US" dirty="0" smtClean="0"/>
              <a:t>.</a:t>
            </a:r>
          </a:p>
          <a:p>
            <a:pPr marL="0" indent="0" algn="just">
              <a:buNone/>
            </a:pPr>
            <a:endParaRPr lang="en-US" dirty="0"/>
          </a:p>
          <a:p>
            <a:pPr marL="0" indent="0" algn="just">
              <a:buNone/>
            </a:pPr>
            <a:r>
              <a:rPr lang="en-GB" dirty="0"/>
              <a:t>3. Lastly, it is prepared for the assessment of efficiency.</a:t>
            </a:r>
            <a:endParaRPr lang="en-US" dirty="0"/>
          </a:p>
          <a:p>
            <a:pPr algn="just">
              <a:buFont typeface="Arial" panose="020B0604020202020204" pitchFamily="34" charset="0"/>
              <a:buChar char="•"/>
            </a:pPr>
            <a:endParaRPr lang="en-GB" dirty="0"/>
          </a:p>
        </p:txBody>
      </p:sp>
    </p:spTree>
    <p:extLst>
      <p:ext uri="{BB962C8B-B14F-4D97-AF65-F5344CB8AC3E}">
        <p14:creationId xmlns:p14="http://schemas.microsoft.com/office/powerpoint/2010/main" val="389928623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r>
              <a:rPr lang="en-US" sz="3600" b="1" dirty="0" smtClean="0"/>
              <a:t/>
            </a:r>
            <a:br>
              <a:rPr lang="en-US" sz="3600" b="1" dirty="0" smtClean="0"/>
            </a:br>
            <a:r>
              <a:rPr lang="en-GB" sz="3600" b="1" dirty="0" err="1"/>
              <a:t>Dupont</a:t>
            </a:r>
            <a:r>
              <a:rPr lang="en-GB" sz="3600" b="1" dirty="0"/>
              <a:t> System of Analysis</a:t>
            </a:r>
            <a:r>
              <a:rPr lang="en-US" sz="3600" dirty="0"/>
              <a:t/>
            </a:r>
            <a:br>
              <a:rPr lang="en-US" sz="3600" dirty="0"/>
            </a:br>
            <a:endParaRPr lang="en-GB" sz="3600" dirty="0"/>
          </a:p>
        </p:txBody>
      </p:sp>
      <p:sp>
        <p:nvSpPr>
          <p:cNvPr id="3" name="Content Placeholder 2"/>
          <p:cNvSpPr>
            <a:spLocks noGrp="1"/>
          </p:cNvSpPr>
          <p:nvPr>
            <p:ph idx="1"/>
          </p:nvPr>
        </p:nvSpPr>
        <p:spPr>
          <a:xfrm>
            <a:off x="381000" y="663677"/>
            <a:ext cx="11201400" cy="6061587"/>
          </a:xfrm>
        </p:spPr>
        <p:txBody>
          <a:bodyPr/>
          <a:lstStyle/>
          <a:p>
            <a:pPr marL="0" indent="0">
              <a:buNone/>
            </a:pPr>
            <a:r>
              <a:rPr lang="en-US" b="1" dirty="0" smtClean="0"/>
              <a:t> </a:t>
            </a:r>
          </a:p>
          <a:p>
            <a:pPr algn="just"/>
            <a:r>
              <a:rPr lang="en-US" dirty="0" smtClean="0"/>
              <a:t>It </a:t>
            </a:r>
            <a:r>
              <a:rPr lang="en-US" dirty="0"/>
              <a:t>was created by the DuPont Corporation in the </a:t>
            </a:r>
            <a:r>
              <a:rPr lang="en-US" dirty="0" err="1"/>
              <a:t>1920s</a:t>
            </a:r>
            <a:r>
              <a:rPr lang="en-US" dirty="0"/>
              <a:t>. </a:t>
            </a:r>
            <a:endParaRPr lang="en-US" dirty="0" smtClean="0"/>
          </a:p>
          <a:p>
            <a:pPr algn="just"/>
            <a:endParaRPr lang="en-US" dirty="0" smtClean="0"/>
          </a:p>
          <a:p>
            <a:pPr algn="just"/>
            <a:r>
              <a:rPr lang="en-US" dirty="0" smtClean="0"/>
              <a:t>The </a:t>
            </a:r>
            <a:r>
              <a:rPr lang="en-US" dirty="0"/>
              <a:t>DuPont analysis is also referred to as the DuPont identity</a:t>
            </a:r>
            <a:r>
              <a:rPr lang="en-US" dirty="0" smtClean="0"/>
              <a:t>.</a:t>
            </a:r>
          </a:p>
          <a:p>
            <a:pPr algn="just"/>
            <a:endParaRPr lang="en-US" dirty="0"/>
          </a:p>
          <a:p>
            <a:pPr algn="just">
              <a:lnSpc>
                <a:spcPct val="150000"/>
              </a:lnSpc>
            </a:pPr>
            <a:r>
              <a:rPr lang="en-GB" dirty="0" smtClean="0"/>
              <a:t>The </a:t>
            </a:r>
            <a:r>
              <a:rPr lang="en-GB" b="1" i="1" dirty="0"/>
              <a:t>Du Pont system is a method of breaking down return ratios into their components </a:t>
            </a:r>
            <a:r>
              <a:rPr lang="en-GB" dirty="0"/>
              <a:t>to determine which areas are responsible for a firm’s performance. </a:t>
            </a:r>
            <a:endParaRPr lang="en-US" dirty="0"/>
          </a:p>
        </p:txBody>
      </p:sp>
    </p:spTree>
    <p:extLst>
      <p:ext uri="{BB962C8B-B14F-4D97-AF65-F5344CB8AC3E}">
        <p14:creationId xmlns:p14="http://schemas.microsoft.com/office/powerpoint/2010/main" val="84756833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r>
              <a:rPr lang="en-US" sz="3600" b="1" dirty="0" smtClean="0"/>
              <a:t/>
            </a:r>
            <a:br>
              <a:rPr lang="en-US" sz="3600" b="1" dirty="0" smtClean="0"/>
            </a:br>
            <a:r>
              <a:rPr lang="en-GB" sz="3600" b="1" dirty="0" err="1"/>
              <a:t>Dupont</a:t>
            </a:r>
            <a:r>
              <a:rPr lang="en-GB" sz="3600" b="1" dirty="0"/>
              <a:t> System of Analysis</a:t>
            </a:r>
            <a:r>
              <a:rPr lang="en-US" sz="3600" dirty="0"/>
              <a:t/>
            </a:r>
            <a:br>
              <a:rPr lang="en-US" sz="3600" dirty="0"/>
            </a:br>
            <a:endParaRPr lang="en-GB" sz="3600" dirty="0"/>
          </a:p>
        </p:txBody>
      </p:sp>
      <p:sp>
        <p:nvSpPr>
          <p:cNvPr id="3" name="Content Placeholder 2"/>
          <p:cNvSpPr>
            <a:spLocks noGrp="1"/>
          </p:cNvSpPr>
          <p:nvPr>
            <p:ph idx="1"/>
          </p:nvPr>
        </p:nvSpPr>
        <p:spPr>
          <a:xfrm>
            <a:off x="381000" y="663677"/>
            <a:ext cx="11201400" cy="6061587"/>
          </a:xfrm>
        </p:spPr>
        <p:txBody>
          <a:bodyPr/>
          <a:lstStyle/>
          <a:p>
            <a:pPr marL="0" indent="0">
              <a:buNone/>
            </a:pPr>
            <a:r>
              <a:rPr lang="en-US" b="1" dirty="0" smtClean="0"/>
              <a:t> </a:t>
            </a:r>
          </a:p>
          <a:p>
            <a:pPr algn="just"/>
            <a:r>
              <a:rPr lang="en-GB" dirty="0" smtClean="0"/>
              <a:t>The </a:t>
            </a:r>
            <a:r>
              <a:rPr lang="en-GB" dirty="0"/>
              <a:t>DuPont formula uses the relationship among financial statement accounts to decompose a return into </a:t>
            </a:r>
            <a:r>
              <a:rPr lang="en-GB" dirty="0" smtClean="0"/>
              <a:t>components; </a:t>
            </a:r>
            <a:r>
              <a:rPr lang="en-GB" dirty="0"/>
              <a:t>that is efficiency, margins and leverage (or equity multiplier). </a:t>
            </a:r>
            <a:endParaRPr lang="en-GB" dirty="0" smtClean="0"/>
          </a:p>
          <a:p>
            <a:pPr algn="just"/>
            <a:endParaRPr lang="en-GB" dirty="0" smtClean="0"/>
          </a:p>
          <a:p>
            <a:pPr algn="just"/>
            <a:r>
              <a:rPr lang="en-GB" dirty="0" smtClean="0"/>
              <a:t>The </a:t>
            </a:r>
            <a:r>
              <a:rPr lang="en-GB" dirty="0"/>
              <a:t>rationale is that these are three key drivers of performance </a:t>
            </a:r>
            <a:r>
              <a:rPr lang="en-GB" dirty="0" err="1"/>
              <a:t>ie</a:t>
            </a:r>
            <a:r>
              <a:rPr lang="en-GB" dirty="0"/>
              <a:t> Return on </a:t>
            </a:r>
            <a:r>
              <a:rPr lang="en-GB" dirty="0" smtClean="0"/>
              <a:t>Equity (ROE);</a:t>
            </a:r>
          </a:p>
          <a:p>
            <a:pPr algn="just"/>
            <a:endParaRPr lang="en-US" dirty="0"/>
          </a:p>
          <a:p>
            <a:pPr algn="just"/>
            <a:r>
              <a:rPr lang="en-US" dirty="0"/>
              <a:t>ROE = Profit Margin x Total Asset Turnover x Leverage Factor </a:t>
            </a:r>
          </a:p>
        </p:txBody>
      </p:sp>
    </p:spTree>
    <p:extLst>
      <p:ext uri="{BB962C8B-B14F-4D97-AF65-F5344CB8AC3E}">
        <p14:creationId xmlns:p14="http://schemas.microsoft.com/office/powerpoint/2010/main" val="159390861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13360"/>
            <a:ext cx="11765280" cy="746760"/>
          </a:xfrm>
        </p:spPr>
        <p:txBody>
          <a:bodyPr/>
          <a:lstStyle/>
          <a:p>
            <a:r>
              <a:rPr lang="en-US" sz="3600" b="1" dirty="0" smtClean="0"/>
              <a:t/>
            </a:r>
            <a:br>
              <a:rPr lang="en-US" sz="3600" b="1" dirty="0" smtClean="0"/>
            </a:br>
            <a:r>
              <a:rPr lang="en-US" sz="3600" b="1" dirty="0" smtClean="0"/>
              <a:t>Formula</a:t>
            </a:r>
            <a:r>
              <a:rPr lang="en-US" sz="3600" b="1" dirty="0" smtClean="0"/>
              <a:t/>
            </a:r>
            <a:br>
              <a:rPr lang="en-US" sz="3600" b="1" dirty="0" smtClean="0"/>
            </a:br>
            <a:r>
              <a:rPr lang="en-US" sz="3600" dirty="0" smtClean="0"/>
              <a:t/>
            </a:r>
            <a:br>
              <a:rPr lang="en-US" sz="3600" dirty="0" smtClean="0"/>
            </a:br>
            <a:endParaRPr lang="en-GB" sz="3600" dirty="0"/>
          </a:p>
        </p:txBody>
      </p:sp>
      <p:sp>
        <p:nvSpPr>
          <p:cNvPr id="3" name="Content Placeholder 2"/>
          <p:cNvSpPr>
            <a:spLocks noGrp="1"/>
          </p:cNvSpPr>
          <p:nvPr>
            <p:ph idx="1"/>
          </p:nvPr>
        </p:nvSpPr>
        <p:spPr>
          <a:xfrm>
            <a:off x="350520" y="960120"/>
            <a:ext cx="11231880" cy="5765144"/>
          </a:xfrm>
        </p:spPr>
        <p:txBody>
          <a:bodyPr/>
          <a:lstStyle/>
          <a:p>
            <a:pPr algn="just"/>
            <a:r>
              <a:rPr lang="en-US" dirty="0" smtClean="0"/>
              <a:t> </a:t>
            </a:r>
            <a:r>
              <a:rPr lang="en-US" dirty="0"/>
              <a:t>ROE = (Net Income/Revenues) x (Revenues/Total Assets) x (Total Assets/ Shareholders' Equity</a:t>
            </a:r>
            <a:r>
              <a:rPr lang="en-US" dirty="0" smtClean="0"/>
              <a:t>)</a:t>
            </a:r>
          </a:p>
          <a:p>
            <a:pPr algn="just"/>
            <a:endParaRPr lang="en-US" dirty="0"/>
          </a:p>
          <a:p>
            <a:pPr algn="just"/>
            <a:r>
              <a:rPr lang="en-US" dirty="0" smtClean="0"/>
              <a:t>Net </a:t>
            </a:r>
            <a:r>
              <a:rPr lang="en-US" dirty="0"/>
              <a:t>Profit margin indicates profitability; asset turnover ratio evaluates the efficiency in the usage of the assets of the firms, while Equity Multiplier is a proxy for financial leverage</a:t>
            </a:r>
            <a:r>
              <a:rPr lang="en-US" dirty="0" smtClean="0"/>
              <a:t>.</a:t>
            </a:r>
          </a:p>
          <a:p>
            <a:pPr algn="just"/>
            <a:r>
              <a:rPr lang="en-US" dirty="0" smtClean="0"/>
              <a:t> </a:t>
            </a:r>
          </a:p>
          <a:p>
            <a:pPr algn="just"/>
            <a:r>
              <a:rPr lang="en-US" dirty="0" smtClean="0"/>
              <a:t>Thus</a:t>
            </a:r>
            <a:r>
              <a:rPr lang="en-US" dirty="0"/>
              <a:t>, the DuPont Analysis highlights that a firm may increase its ROE by maintaining a high Net Profit Margin, efficient use of total assets and optimum leverage</a:t>
            </a:r>
            <a:r>
              <a:rPr lang="en-US" dirty="0" smtClean="0"/>
              <a:t>.</a:t>
            </a:r>
          </a:p>
          <a:p>
            <a:pPr algn="just"/>
            <a:r>
              <a:rPr lang="en-US" dirty="0" smtClean="0"/>
              <a:t> </a:t>
            </a:r>
            <a:endParaRPr lang="en-US" dirty="0">
              <a:effectLst/>
            </a:endParaRPr>
          </a:p>
        </p:txBody>
      </p:sp>
    </p:spTree>
    <p:extLst>
      <p:ext uri="{BB962C8B-B14F-4D97-AF65-F5344CB8AC3E}">
        <p14:creationId xmlns:p14="http://schemas.microsoft.com/office/powerpoint/2010/main" val="74248208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r>
              <a:rPr lang="en-US" sz="3600" b="1" dirty="0" smtClean="0"/>
              <a:t/>
            </a:r>
            <a:br>
              <a:rPr lang="en-US" sz="3600" b="1" dirty="0" smtClean="0"/>
            </a:br>
            <a:r>
              <a:rPr lang="en-US" sz="3600" dirty="0"/>
              <a:t> </a:t>
            </a:r>
            <a:r>
              <a:rPr lang="en-US" sz="3600" dirty="0" smtClean="0"/>
              <a:t/>
            </a:r>
            <a:br>
              <a:rPr lang="en-US" sz="3600" dirty="0" smtClean="0"/>
            </a:br>
            <a:r>
              <a:rPr lang="en-US" sz="3600" b="1" dirty="0"/>
              <a:t>Stages of DuPont Analysis </a:t>
            </a:r>
            <a:br>
              <a:rPr lang="en-US" sz="3600" b="1" dirty="0"/>
            </a:br>
            <a:r>
              <a:rPr lang="en-US" sz="3600" b="1" dirty="0"/>
              <a:t> </a:t>
            </a:r>
            <a:r>
              <a:rPr lang="en-US" sz="3600" dirty="0" smtClean="0"/>
              <a:t/>
            </a:r>
            <a:br>
              <a:rPr lang="en-US" sz="3600" dirty="0" smtClean="0"/>
            </a:br>
            <a:endParaRPr lang="en-GB" sz="3600" dirty="0"/>
          </a:p>
        </p:txBody>
      </p:sp>
      <p:sp>
        <p:nvSpPr>
          <p:cNvPr id="3" name="Content Placeholder 2"/>
          <p:cNvSpPr>
            <a:spLocks noGrp="1"/>
          </p:cNvSpPr>
          <p:nvPr>
            <p:ph idx="1"/>
          </p:nvPr>
        </p:nvSpPr>
        <p:spPr>
          <a:xfrm>
            <a:off x="381000" y="663677"/>
            <a:ext cx="11201400" cy="6061587"/>
          </a:xfrm>
        </p:spPr>
        <p:txBody>
          <a:bodyPr/>
          <a:lstStyle/>
          <a:p>
            <a:pPr algn="just"/>
            <a:r>
              <a:rPr lang="en-US" dirty="0" smtClean="0"/>
              <a:t>In </a:t>
            </a:r>
            <a:r>
              <a:rPr lang="en-US" dirty="0" smtClean="0"/>
              <a:t>DuPont analysis, ROE </a:t>
            </a:r>
            <a:r>
              <a:rPr lang="en-US" dirty="0"/>
              <a:t>is divided into various parts to </a:t>
            </a:r>
            <a:r>
              <a:rPr lang="en-US" dirty="0" smtClean="0"/>
              <a:t>determine </a:t>
            </a:r>
            <a:r>
              <a:rPr lang="en-US" dirty="0"/>
              <a:t>and decide which particular </a:t>
            </a:r>
            <a:r>
              <a:rPr lang="en-US" dirty="0" smtClean="0"/>
              <a:t>factor </a:t>
            </a:r>
            <a:r>
              <a:rPr lang="en-US" dirty="0"/>
              <a:t>is responsible for the changes </a:t>
            </a:r>
            <a:r>
              <a:rPr lang="en-US" dirty="0" smtClean="0"/>
              <a:t> </a:t>
            </a:r>
            <a:r>
              <a:rPr lang="en-US" dirty="0"/>
              <a:t>in </a:t>
            </a:r>
            <a:r>
              <a:rPr lang="en-US" dirty="0" smtClean="0"/>
              <a:t>ROE</a:t>
            </a:r>
            <a:endParaRPr lang="en-US" dirty="0"/>
          </a:p>
          <a:p>
            <a:pPr algn="just"/>
            <a:r>
              <a:rPr lang="en-GB" b="1" dirty="0"/>
              <a:t>1 Determine Net Profit Margin</a:t>
            </a:r>
            <a:endParaRPr lang="en-US" b="1" dirty="0"/>
          </a:p>
          <a:p>
            <a:pPr marL="0" indent="0" algn="just">
              <a:buNone/>
            </a:pPr>
            <a:r>
              <a:rPr lang="en-US" dirty="0" smtClean="0"/>
              <a:t>Net profit Margin</a:t>
            </a:r>
            <a:r>
              <a:rPr lang="en-US" dirty="0"/>
              <a:t>s</a:t>
            </a:r>
            <a:r>
              <a:rPr lang="en-US" dirty="0" smtClean="0"/>
              <a:t> </a:t>
            </a:r>
            <a:r>
              <a:rPr lang="en-US" dirty="0"/>
              <a:t>refer to the ratio of bottom-line profits compared to total revenue or sales a company generates. </a:t>
            </a:r>
            <a:endParaRPr lang="en-US" dirty="0" smtClean="0"/>
          </a:p>
          <a:p>
            <a:pPr marL="0" indent="0" algn="just">
              <a:buNone/>
            </a:pPr>
            <a:r>
              <a:rPr lang="en-US" b="1" dirty="0" smtClean="0"/>
              <a:t>Net </a:t>
            </a:r>
            <a:r>
              <a:rPr lang="en-US" b="1" dirty="0"/>
              <a:t>Profit Margin = Revenue ÷ Net Income </a:t>
            </a:r>
            <a:endParaRPr lang="en-US" dirty="0"/>
          </a:p>
          <a:p>
            <a:pPr algn="just"/>
            <a:r>
              <a:rPr lang="en-US" dirty="0" smtClean="0"/>
              <a:t>High </a:t>
            </a:r>
            <a:r>
              <a:rPr lang="en-US" dirty="0"/>
              <a:t>net profit margins indicate that a company can generate considerable profit from sales.</a:t>
            </a:r>
          </a:p>
          <a:p>
            <a:pPr algn="just"/>
            <a:endParaRPr lang="en-US" dirty="0"/>
          </a:p>
        </p:txBody>
      </p:sp>
    </p:spTree>
    <p:extLst>
      <p:ext uri="{BB962C8B-B14F-4D97-AF65-F5344CB8AC3E}">
        <p14:creationId xmlns:p14="http://schemas.microsoft.com/office/powerpoint/2010/main" val="164762365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r>
              <a:rPr lang="en-US" sz="3600" b="1" dirty="0" smtClean="0"/>
              <a:t/>
            </a:r>
            <a:br>
              <a:rPr lang="en-US" sz="3600" b="1" dirty="0" smtClean="0"/>
            </a:br>
            <a:r>
              <a:rPr lang="en-US" sz="3600" b="1" dirty="0" smtClean="0"/>
              <a:t/>
            </a:r>
            <a:br>
              <a:rPr lang="en-US" sz="3600" b="1" dirty="0" smtClean="0"/>
            </a:br>
            <a:r>
              <a:rPr lang="en-US" sz="3600" b="1" dirty="0" smtClean="0"/>
              <a:t>Stages </a:t>
            </a:r>
            <a:r>
              <a:rPr lang="en-US" sz="3600" b="1" dirty="0"/>
              <a:t>of DuPont Analysis</a:t>
            </a:r>
            <a:r>
              <a:rPr lang="en-US" sz="3600" dirty="0" smtClean="0"/>
              <a:t>  </a:t>
            </a:r>
            <a:r>
              <a:rPr lang="en-US" sz="3600" dirty="0" err="1" smtClean="0"/>
              <a:t>Ctd</a:t>
            </a:r>
            <a:r>
              <a:rPr lang="en-US" sz="3600" dirty="0" smtClean="0"/>
              <a:t/>
            </a:r>
            <a:br>
              <a:rPr lang="en-US" sz="3600" dirty="0" smtClean="0"/>
            </a:br>
            <a:r>
              <a:rPr lang="en-US" sz="3600" b="1" dirty="0" smtClean="0"/>
              <a:t> </a:t>
            </a:r>
            <a:r>
              <a:rPr lang="en-US" sz="3600" dirty="0" smtClean="0"/>
              <a:t/>
            </a:r>
            <a:br>
              <a:rPr lang="en-US" sz="3600" dirty="0" smtClean="0"/>
            </a:br>
            <a:endParaRPr lang="en-GB" sz="3600" dirty="0"/>
          </a:p>
        </p:txBody>
      </p:sp>
      <p:sp>
        <p:nvSpPr>
          <p:cNvPr id="3" name="Content Placeholder 2"/>
          <p:cNvSpPr>
            <a:spLocks noGrp="1"/>
          </p:cNvSpPr>
          <p:nvPr>
            <p:ph idx="1"/>
          </p:nvPr>
        </p:nvSpPr>
        <p:spPr>
          <a:xfrm>
            <a:off x="381000" y="663677"/>
            <a:ext cx="11201400" cy="6061587"/>
          </a:xfrm>
        </p:spPr>
        <p:txBody>
          <a:bodyPr/>
          <a:lstStyle/>
          <a:p>
            <a:pPr marL="0" indent="0">
              <a:buNone/>
            </a:pPr>
            <a:endParaRPr lang="en-GB" b="1" dirty="0" smtClean="0"/>
          </a:p>
          <a:p>
            <a:pPr marL="0" indent="0" algn="just">
              <a:buNone/>
            </a:pPr>
            <a:r>
              <a:rPr lang="en-GB" b="1" dirty="0" smtClean="0"/>
              <a:t>2</a:t>
            </a:r>
            <a:r>
              <a:rPr lang="en-GB" b="1" dirty="0"/>
              <a:t>. Determine Asset Turnover </a:t>
            </a:r>
            <a:r>
              <a:rPr lang="en-GB" b="1" dirty="0" smtClean="0"/>
              <a:t>Ratio</a:t>
            </a:r>
            <a:endParaRPr lang="en-US" b="1" dirty="0"/>
          </a:p>
          <a:p>
            <a:pPr marL="0" indent="0" algn="just">
              <a:buNone/>
            </a:pPr>
            <a:r>
              <a:rPr lang="en-US" dirty="0"/>
              <a:t>The asset turnover ratio refers to how a company uses its assets efficiently to generate income or revenue. </a:t>
            </a:r>
            <a:endParaRPr lang="en-US" dirty="0" smtClean="0"/>
          </a:p>
          <a:p>
            <a:pPr marL="0" indent="0" algn="just">
              <a:buNone/>
            </a:pPr>
            <a:endParaRPr lang="en-US" dirty="0" smtClean="0"/>
          </a:p>
          <a:p>
            <a:pPr marL="0" indent="0" algn="just">
              <a:buNone/>
            </a:pPr>
            <a:r>
              <a:rPr lang="en-US" b="1" dirty="0" smtClean="0"/>
              <a:t>Asset </a:t>
            </a:r>
            <a:r>
              <a:rPr lang="en-US" b="1" dirty="0"/>
              <a:t>Turnover Ratio = Net Sales ÷ Average Total Assets </a:t>
            </a:r>
            <a:endParaRPr lang="en-US" dirty="0"/>
          </a:p>
          <a:p>
            <a:pPr algn="just"/>
            <a:r>
              <a:rPr lang="en-US" dirty="0"/>
              <a:t>Asset turnover ratios can vary from sector to sector as not all investments can return as much as others. </a:t>
            </a:r>
          </a:p>
          <a:p>
            <a:r>
              <a:rPr lang="en-GB" dirty="0" smtClean="0"/>
              <a:t>. </a:t>
            </a:r>
            <a:endParaRPr lang="en-US" dirty="0"/>
          </a:p>
          <a:p>
            <a:endParaRPr lang="en-US" dirty="0"/>
          </a:p>
        </p:txBody>
      </p:sp>
    </p:spTree>
    <p:extLst>
      <p:ext uri="{BB962C8B-B14F-4D97-AF65-F5344CB8AC3E}">
        <p14:creationId xmlns:p14="http://schemas.microsoft.com/office/powerpoint/2010/main" val="323418220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064180" cy="663676"/>
          </a:xfrm>
        </p:spPr>
        <p:txBody>
          <a:bodyPr/>
          <a:lstStyle/>
          <a:p>
            <a:r>
              <a:rPr lang="en-US" sz="4000" b="1" dirty="0" smtClean="0"/>
              <a:t/>
            </a:r>
            <a:br>
              <a:rPr lang="en-US" sz="4000" b="1" dirty="0" smtClean="0"/>
            </a:br>
            <a:r>
              <a:rPr lang="en-US" sz="4000" b="1" dirty="0" smtClean="0"/>
              <a:t>Stages </a:t>
            </a:r>
            <a:r>
              <a:rPr lang="en-US" sz="4000" b="1" dirty="0"/>
              <a:t>of DuPont Analysis</a:t>
            </a:r>
            <a:r>
              <a:rPr lang="en-US" sz="4000" dirty="0"/>
              <a:t>  </a:t>
            </a:r>
            <a:r>
              <a:rPr lang="en-US" sz="4000" dirty="0" err="1"/>
              <a:t>Ctd</a:t>
            </a:r>
            <a:r>
              <a:rPr lang="en-US" sz="4000" dirty="0"/>
              <a:t/>
            </a:r>
            <a:br>
              <a:rPr lang="en-US" sz="4000" dirty="0"/>
            </a:br>
            <a:endParaRPr lang="en-GB" sz="4000" i="1" dirty="0"/>
          </a:p>
        </p:txBody>
      </p:sp>
      <p:sp>
        <p:nvSpPr>
          <p:cNvPr id="3" name="Content Placeholder 2"/>
          <p:cNvSpPr>
            <a:spLocks noGrp="1"/>
          </p:cNvSpPr>
          <p:nvPr>
            <p:ph idx="1"/>
          </p:nvPr>
        </p:nvSpPr>
        <p:spPr>
          <a:xfrm>
            <a:off x="250722" y="663677"/>
            <a:ext cx="11302181" cy="6489291"/>
          </a:xfrm>
        </p:spPr>
        <p:txBody>
          <a:bodyPr/>
          <a:lstStyle/>
          <a:p>
            <a:pPr marL="0" indent="0" algn="just">
              <a:buNone/>
            </a:pPr>
            <a:r>
              <a:rPr lang="en-US" dirty="0" smtClean="0"/>
              <a:t>3.</a:t>
            </a:r>
            <a:r>
              <a:rPr lang="en-GB" b="1" dirty="0" smtClean="0"/>
              <a:t>Determine </a:t>
            </a:r>
            <a:r>
              <a:rPr lang="en-GB" b="1" dirty="0"/>
              <a:t>Equity Multiplier (EM) or Financial Leverage</a:t>
            </a:r>
            <a:endParaRPr lang="en-US" b="1" dirty="0"/>
          </a:p>
          <a:p>
            <a:pPr algn="just"/>
            <a:r>
              <a:rPr lang="en-US" dirty="0"/>
              <a:t>Financial leverage, or gearing, refers to using debt or borrowed capital to finance a company's assets or investments. It is a strategy employed by firms to amplify their potential ROE</a:t>
            </a:r>
            <a:r>
              <a:rPr lang="en-US" dirty="0" smtClean="0"/>
              <a:t>.</a:t>
            </a:r>
          </a:p>
          <a:p>
            <a:pPr algn="just"/>
            <a:endParaRPr lang="en-US" dirty="0"/>
          </a:p>
          <a:p>
            <a:pPr algn="just"/>
            <a:r>
              <a:rPr lang="en-US" b="1" dirty="0" smtClean="0"/>
              <a:t>Financial </a:t>
            </a:r>
            <a:r>
              <a:rPr lang="en-US" b="1" dirty="0"/>
              <a:t>Leverage = Company's Total Assets ÷ Total Stockholders' Equity</a:t>
            </a:r>
            <a:endParaRPr lang="en-US" dirty="0"/>
          </a:p>
          <a:p>
            <a:pPr algn="just"/>
            <a:r>
              <a:rPr lang="en-US" dirty="0"/>
              <a:t>Most companies use financial leverage to carry out projects and investments and finance their business operations, especially when they are accompanied by capital. </a:t>
            </a:r>
            <a:endParaRPr lang="en-US" dirty="0" smtClean="0"/>
          </a:p>
        </p:txBody>
      </p:sp>
    </p:spTree>
    <p:extLst>
      <p:ext uri="{BB962C8B-B14F-4D97-AF65-F5344CB8AC3E}">
        <p14:creationId xmlns:p14="http://schemas.microsoft.com/office/powerpoint/2010/main" val="30278301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1" y="0"/>
            <a:ext cx="11957500" cy="975360"/>
          </a:xfrm>
        </p:spPr>
        <p:txBody>
          <a:bodyPr/>
          <a:lstStyle/>
          <a:p>
            <a:r>
              <a:rPr lang="en-US" sz="3600" b="1" dirty="0"/>
              <a:t>I</a:t>
            </a:r>
            <a:r>
              <a:rPr lang="en-US" sz="3600" b="1" dirty="0" smtClean="0"/>
              <a:t>llustration</a:t>
            </a:r>
            <a:endParaRPr lang="en-GB" sz="3600" dirty="0"/>
          </a:p>
        </p:txBody>
      </p:sp>
      <p:sp>
        <p:nvSpPr>
          <p:cNvPr id="3" name="Content Placeholder 2"/>
          <p:cNvSpPr>
            <a:spLocks noGrp="1"/>
          </p:cNvSpPr>
          <p:nvPr>
            <p:ph idx="1"/>
          </p:nvPr>
        </p:nvSpPr>
        <p:spPr>
          <a:xfrm>
            <a:off x="259081" y="1234440"/>
            <a:ext cx="11323320" cy="5623560"/>
          </a:xfrm>
        </p:spPr>
        <p:txBody>
          <a:bodyPr/>
          <a:lstStyle/>
          <a:p>
            <a:r>
              <a:rPr lang="en-US" dirty="0" smtClean="0"/>
              <a:t>Apply DuPont </a:t>
            </a:r>
            <a:r>
              <a:rPr lang="en-US" dirty="0"/>
              <a:t>Analysis method to calculate and compare the ROE of </a:t>
            </a:r>
            <a:r>
              <a:rPr lang="en-US" dirty="0" err="1"/>
              <a:t>Aponet</a:t>
            </a:r>
            <a:r>
              <a:rPr lang="en-US" dirty="0"/>
              <a:t> and </a:t>
            </a:r>
            <a:r>
              <a:rPr lang="en-US" dirty="0" err="1"/>
              <a:t>Samonet</a:t>
            </a:r>
            <a:endParaRPr lang="en-US" dirty="0"/>
          </a:p>
          <a:p>
            <a:pPr marL="0" indent="0">
              <a:buNone/>
            </a:pPr>
            <a:endParaRPr lang="en-US" dirty="0"/>
          </a:p>
          <a:p>
            <a:pPr marL="0" lvl="0" indent="0">
              <a:buNone/>
            </a:pPr>
            <a:endParaRPr lang="en-GB" dirty="0"/>
          </a:p>
          <a:p>
            <a:pPr marL="0" indent="0">
              <a:buNone/>
            </a:pPr>
            <a:endParaRPr lang="en-GB" b="1" dirty="0" smtClean="0"/>
          </a:p>
          <a:p>
            <a:pPr marL="0" indent="0">
              <a:buNone/>
            </a:pPr>
            <a:endParaRPr lang="en-GB" b="1" dirty="0" smtClean="0"/>
          </a:p>
        </p:txBody>
      </p:sp>
      <p:graphicFrame>
        <p:nvGraphicFramePr>
          <p:cNvPr id="4" name="Table 3"/>
          <p:cNvGraphicFramePr>
            <a:graphicFrameLocks noGrp="1"/>
          </p:cNvGraphicFramePr>
          <p:nvPr>
            <p:extLst>
              <p:ext uri="{D42A27DB-BD31-4B8C-83A1-F6EECF244321}">
                <p14:modId xmlns:p14="http://schemas.microsoft.com/office/powerpoint/2010/main" val="247018972"/>
              </p:ext>
            </p:extLst>
          </p:nvPr>
        </p:nvGraphicFramePr>
        <p:xfrm>
          <a:off x="716280" y="2624054"/>
          <a:ext cx="6614159" cy="3418447"/>
        </p:xfrm>
        <a:graphic>
          <a:graphicData uri="http://schemas.openxmlformats.org/drawingml/2006/table">
            <a:tbl>
              <a:tblPr firstRow="1" firstCol="1" bandRow="1"/>
              <a:tblGrid>
                <a:gridCol w="2421717">
                  <a:extLst>
                    <a:ext uri="{9D8B030D-6E8A-4147-A177-3AD203B41FA5}">
                      <a16:colId xmlns:a16="http://schemas.microsoft.com/office/drawing/2014/main" val="2736043238"/>
                    </a:ext>
                  </a:extLst>
                </a:gridCol>
                <a:gridCol w="2096221">
                  <a:extLst>
                    <a:ext uri="{9D8B030D-6E8A-4147-A177-3AD203B41FA5}">
                      <a16:colId xmlns:a16="http://schemas.microsoft.com/office/drawing/2014/main" val="432916198"/>
                    </a:ext>
                  </a:extLst>
                </a:gridCol>
                <a:gridCol w="2096221">
                  <a:extLst>
                    <a:ext uri="{9D8B030D-6E8A-4147-A177-3AD203B41FA5}">
                      <a16:colId xmlns:a16="http://schemas.microsoft.com/office/drawing/2014/main" val="2219317924"/>
                    </a:ext>
                  </a:extLst>
                </a:gridCol>
              </a:tblGrid>
              <a:tr h="524218">
                <a:tc>
                  <a:txBody>
                    <a:bodyPr/>
                    <a:lstStyle/>
                    <a:p>
                      <a:pPr algn="just">
                        <a:lnSpc>
                          <a:spcPct val="150000"/>
                        </a:lnSpc>
                        <a:spcAft>
                          <a:spcPts val="0"/>
                        </a:spcAft>
                      </a:pPr>
                      <a:r>
                        <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400" b="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APONET</a:t>
                      </a:r>
                      <a:endPar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SAMONET</a:t>
                      </a:r>
                      <a:endParaRPr lang="en-US" sz="24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30965259"/>
                  </a:ext>
                </a:extLst>
              </a:tr>
              <a:tr h="709011">
                <a:tc>
                  <a:txBody>
                    <a:bodyPr/>
                    <a:lstStyle/>
                    <a:p>
                      <a:pPr>
                        <a:spcAft>
                          <a:spcPts val="0"/>
                        </a:spcAft>
                      </a:pPr>
                      <a:r>
                        <a:rPr lang="en-US" sz="2400" dirty="0">
                          <a:effectLst/>
                          <a:latin typeface="Calibri" panose="020F0502020204030204" pitchFamily="34" charset="0"/>
                          <a:ea typeface="Times New Roman" panose="02020603050405020304" pitchFamily="18" charset="0"/>
                          <a:cs typeface="Times New Roman" panose="02020603050405020304" pitchFamily="18" charset="0"/>
                        </a:rPr>
                        <a:t>Net Profit Margin</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400" dirty="0">
                          <a:effectLst/>
                          <a:latin typeface="Calibri" panose="020F0502020204030204" pitchFamily="34" charset="0"/>
                          <a:ea typeface="Times New Roman" panose="02020603050405020304" pitchFamily="18" charset="0"/>
                          <a:cs typeface="Times New Roman" panose="02020603050405020304" pitchFamily="18" charset="0"/>
                        </a:rPr>
                        <a:t>25.31%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400">
                          <a:effectLst/>
                          <a:latin typeface="Calibri" panose="020F0502020204030204" pitchFamily="34" charset="0"/>
                          <a:ea typeface="Times New Roman" panose="02020603050405020304" pitchFamily="18" charset="0"/>
                          <a:cs typeface="Times New Roman" panose="02020603050405020304" pitchFamily="18" charset="0"/>
                        </a:rPr>
                        <a:t>12.8%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3163803"/>
                  </a:ext>
                </a:extLst>
              </a:tr>
              <a:tr h="709011">
                <a:tc>
                  <a:txBody>
                    <a:bodyPr/>
                    <a:lstStyle/>
                    <a:p>
                      <a:pPr>
                        <a:spcAft>
                          <a:spcPts val="0"/>
                        </a:spcAft>
                      </a:pPr>
                      <a:r>
                        <a:rPr lang="en-US" sz="2400" dirty="0">
                          <a:effectLst/>
                          <a:latin typeface="Calibri" panose="020F0502020204030204" pitchFamily="34" charset="0"/>
                          <a:ea typeface="Times New Roman" panose="02020603050405020304" pitchFamily="18" charset="0"/>
                          <a:cs typeface="Times New Roman" panose="02020603050405020304" pitchFamily="18" charset="0"/>
                        </a:rPr>
                        <a:t>Asset Turnover Ratio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400" dirty="0">
                          <a:effectLst/>
                          <a:latin typeface="Calibri" panose="020F0502020204030204" pitchFamily="34" charset="0"/>
                          <a:ea typeface="Times New Roman" panose="02020603050405020304" pitchFamily="18" charset="0"/>
                          <a:cs typeface="Times New Roman" panose="02020603050405020304" pitchFamily="18" charset="0"/>
                        </a:rPr>
                        <a:t>1.09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400" dirty="0">
                          <a:effectLst/>
                          <a:latin typeface="Calibri" panose="020F0502020204030204" pitchFamily="34" charset="0"/>
                          <a:ea typeface="Times New Roman" panose="02020603050405020304" pitchFamily="18" charset="0"/>
                          <a:cs typeface="Times New Roman" panose="02020603050405020304" pitchFamily="18" charset="0"/>
                        </a:rPr>
                        <a:t>0.57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91103044"/>
                  </a:ext>
                </a:extLst>
              </a:tr>
              <a:tr h="354505">
                <a:tc>
                  <a:txBody>
                    <a:bodyPr/>
                    <a:lstStyle/>
                    <a:p>
                      <a:pPr>
                        <a:spcAft>
                          <a:spcPts val="0"/>
                        </a:spcAft>
                      </a:pPr>
                      <a:r>
                        <a:rPr lang="en-US" sz="2400" dirty="0">
                          <a:effectLst/>
                          <a:latin typeface="Calibri" panose="020F0502020204030204" pitchFamily="34" charset="0"/>
                          <a:ea typeface="Times New Roman" panose="02020603050405020304" pitchFamily="18" charset="0"/>
                          <a:cs typeface="Times New Roman" panose="02020603050405020304" pitchFamily="18" charset="0"/>
                        </a:rPr>
                        <a:t>Equity Multiplier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400" dirty="0">
                          <a:effectLst/>
                          <a:latin typeface="Calibri" panose="020F0502020204030204" pitchFamily="34" charset="0"/>
                          <a:ea typeface="Times New Roman" panose="02020603050405020304" pitchFamily="18" charset="0"/>
                          <a:cs typeface="Times New Roman" panose="02020603050405020304" pitchFamily="18" charset="0"/>
                        </a:rPr>
                        <a:t>5.52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400" dirty="0">
                          <a:effectLst/>
                          <a:latin typeface="Calibri" panose="020F0502020204030204" pitchFamily="34" charset="0"/>
                          <a:ea typeface="Times New Roman" panose="02020603050405020304" pitchFamily="18" charset="0"/>
                          <a:cs typeface="Times New Roman" panose="02020603050405020304" pitchFamily="18" charset="0"/>
                        </a:rPr>
                        <a:t>4.06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3169057"/>
                  </a:ext>
                </a:extLst>
              </a:tr>
              <a:tr h="1063516">
                <a:tc>
                  <a:txBody>
                    <a:bodyPr/>
                    <a:lstStyle/>
                    <a:p>
                      <a:pPr>
                        <a:spcAft>
                          <a:spcPts val="0"/>
                        </a:spcAft>
                      </a:pPr>
                      <a:r>
                        <a:rPr lang="en-US" sz="2400" b="1" dirty="0">
                          <a:effectLst/>
                          <a:latin typeface="Calibri" panose="020F0502020204030204" pitchFamily="34" charset="0"/>
                          <a:ea typeface="Times New Roman" panose="02020603050405020304" pitchFamily="18" charset="0"/>
                          <a:cs typeface="Times New Roman" panose="02020603050405020304" pitchFamily="18" charset="0"/>
                        </a:rPr>
                        <a:t>ROE</a:t>
                      </a:r>
                      <a:endParaRPr lang="en-US"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400" dirty="0">
                          <a:effectLst/>
                          <a:latin typeface="Calibri" panose="020F0502020204030204" pitchFamily="34" charset="0"/>
                          <a:ea typeface="Times New Roman" panose="02020603050405020304" pitchFamily="18" charset="0"/>
                          <a:cs typeface="Times New Roman" panose="02020603050405020304" pitchFamily="18" charset="0"/>
                        </a:rPr>
                        <a:t>25.31% x 1.09 x 5.52 = </a:t>
                      </a:r>
                      <a:r>
                        <a:rPr lang="en-US" sz="2400" b="1" dirty="0">
                          <a:effectLst/>
                          <a:latin typeface="Calibri" panose="020F0502020204030204" pitchFamily="34" charset="0"/>
                          <a:ea typeface="Times New Roman" panose="02020603050405020304" pitchFamily="18" charset="0"/>
                          <a:cs typeface="Times New Roman" panose="02020603050405020304" pitchFamily="18" charset="0"/>
                        </a:rPr>
                        <a:t>1.5228</a:t>
                      </a:r>
                      <a:endParaRPr lang="en-US"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400" dirty="0">
                          <a:effectLst/>
                          <a:latin typeface="Calibri" panose="020F0502020204030204" pitchFamily="34" charset="0"/>
                          <a:ea typeface="Times New Roman" panose="02020603050405020304" pitchFamily="18" charset="0"/>
                          <a:cs typeface="Times New Roman" panose="02020603050405020304" pitchFamily="18" charset="0"/>
                        </a:rPr>
                        <a:t>12.8% x 0.57 x 4.06 = </a:t>
                      </a:r>
                      <a:r>
                        <a:rPr lang="en-US" sz="2400" b="1" dirty="0">
                          <a:effectLst/>
                          <a:latin typeface="Calibri" panose="020F0502020204030204" pitchFamily="34" charset="0"/>
                          <a:ea typeface="Times New Roman" panose="02020603050405020304" pitchFamily="18" charset="0"/>
                          <a:cs typeface="Times New Roman" panose="02020603050405020304" pitchFamily="18" charset="0"/>
                        </a:rPr>
                        <a:t>0.2962</a:t>
                      </a:r>
                      <a:endParaRPr lang="en-US"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54767464"/>
                  </a:ext>
                </a:extLst>
              </a:tr>
            </a:tbl>
          </a:graphicData>
        </a:graphic>
      </p:graphicFrame>
    </p:spTree>
    <p:extLst>
      <p:ext uri="{BB962C8B-B14F-4D97-AF65-F5344CB8AC3E}">
        <p14:creationId xmlns:p14="http://schemas.microsoft.com/office/powerpoint/2010/main" val="383614075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064180" cy="663676"/>
          </a:xfrm>
        </p:spPr>
        <p:txBody>
          <a:bodyPr/>
          <a:lstStyle/>
          <a:p>
            <a:r>
              <a:rPr lang="en-GB" sz="3600" b="1" dirty="0" smtClean="0"/>
              <a:t>Summary</a:t>
            </a:r>
            <a:endParaRPr lang="en-GB" sz="3600" b="1" dirty="0"/>
          </a:p>
        </p:txBody>
      </p:sp>
      <p:sp>
        <p:nvSpPr>
          <p:cNvPr id="3" name="Content Placeholder 2"/>
          <p:cNvSpPr>
            <a:spLocks noGrp="1"/>
          </p:cNvSpPr>
          <p:nvPr>
            <p:ph idx="1"/>
          </p:nvPr>
        </p:nvSpPr>
        <p:spPr>
          <a:xfrm>
            <a:off x="250722" y="663677"/>
            <a:ext cx="11302181" cy="6489291"/>
          </a:xfrm>
        </p:spPr>
        <p:txBody>
          <a:bodyPr/>
          <a:lstStyle/>
          <a:p>
            <a:pPr lvl="0" algn="just"/>
            <a:r>
              <a:rPr lang="en-US" dirty="0"/>
              <a:t> In comparative statement deviation for current year to previous year is always divided by previous year amount.</a:t>
            </a:r>
          </a:p>
          <a:p>
            <a:pPr lvl="0" algn="just"/>
            <a:r>
              <a:rPr lang="en-US" dirty="0"/>
              <a:t>In common size statement of Profit &amp; Loss take revenue from operation as common base not the total revenue.</a:t>
            </a:r>
          </a:p>
          <a:p>
            <a:pPr lvl="0" algn="just"/>
            <a:r>
              <a:rPr lang="en-US" dirty="0"/>
              <a:t>In common size Balance Sheet take Balance Sheet total amount either total assets or total liabilities as common base</a:t>
            </a:r>
            <a:r>
              <a:rPr lang="en-US" dirty="0" smtClean="0"/>
              <a:t>.</a:t>
            </a:r>
          </a:p>
          <a:p>
            <a:pPr algn="just"/>
            <a:r>
              <a:rPr lang="en-GB" dirty="0"/>
              <a:t>DuPont analysis is just one of many tools used to evaluate a company's financial performance, and a higher DuPont analysis score generally indicates a higher level of profitability.</a:t>
            </a:r>
            <a:endParaRPr lang="en-US" dirty="0"/>
          </a:p>
          <a:p>
            <a:pPr lvl="0" algn="just"/>
            <a:endParaRPr lang="en-US" dirty="0"/>
          </a:p>
          <a:p>
            <a:endParaRPr lang="en-US" dirty="0" smtClean="0"/>
          </a:p>
        </p:txBody>
      </p:sp>
    </p:spTree>
    <p:extLst>
      <p:ext uri="{BB962C8B-B14F-4D97-AF65-F5344CB8AC3E}">
        <p14:creationId xmlns:p14="http://schemas.microsoft.com/office/powerpoint/2010/main" val="412791570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064180" cy="663676"/>
          </a:xfrm>
        </p:spPr>
        <p:txBody>
          <a:bodyPr/>
          <a:lstStyle/>
          <a:p>
            <a:r>
              <a:rPr lang="en-GB" sz="3600" b="1" dirty="0" smtClean="0"/>
              <a:t>References</a:t>
            </a:r>
            <a:endParaRPr lang="en-GB" sz="3600" b="1" dirty="0"/>
          </a:p>
        </p:txBody>
      </p:sp>
      <p:sp>
        <p:nvSpPr>
          <p:cNvPr id="3" name="Content Placeholder 2"/>
          <p:cNvSpPr>
            <a:spLocks noGrp="1"/>
          </p:cNvSpPr>
          <p:nvPr>
            <p:ph idx="1"/>
          </p:nvPr>
        </p:nvSpPr>
        <p:spPr>
          <a:xfrm>
            <a:off x="250722" y="663677"/>
            <a:ext cx="11302181" cy="6489291"/>
          </a:xfrm>
        </p:spPr>
        <p:txBody>
          <a:bodyPr/>
          <a:lstStyle/>
          <a:p>
            <a:pPr lvl="0">
              <a:spcBef>
                <a:spcPts val="0"/>
              </a:spcBef>
              <a:spcAft>
                <a:spcPts val="0"/>
              </a:spcAft>
            </a:pPr>
            <a:r>
              <a:rPr lang="en-US" dirty="0"/>
              <a:t> Financial statement analysis(2014) :K. R. </a:t>
            </a:r>
            <a:r>
              <a:rPr lang="en-US" dirty="0" err="1"/>
              <a:t>Subramanyam</a:t>
            </a:r>
            <a:r>
              <a:rPr lang="en-US" dirty="0"/>
              <a:t>., McGraw-Hill Education </a:t>
            </a:r>
            <a:endParaRPr lang="en-US" dirty="0" smtClean="0"/>
          </a:p>
          <a:p>
            <a:pPr lvl="0">
              <a:spcBef>
                <a:spcPts val="0"/>
              </a:spcBef>
              <a:spcAft>
                <a:spcPts val="0"/>
              </a:spcAft>
            </a:pPr>
            <a:endParaRPr lang="en-US" dirty="0"/>
          </a:p>
          <a:p>
            <a:pPr lvl="0">
              <a:spcBef>
                <a:spcPts val="0"/>
              </a:spcBef>
              <a:spcAft>
                <a:spcPts val="0"/>
              </a:spcAft>
            </a:pPr>
            <a:r>
              <a:rPr lang="en-US" dirty="0"/>
              <a:t>Financial Analysis Tools and Technique: A Guide for Manager, Erich </a:t>
            </a:r>
            <a:r>
              <a:rPr lang="en-US" dirty="0" err="1"/>
              <a:t>Helfert,McGraw</a:t>
            </a:r>
            <a:r>
              <a:rPr lang="en-US" dirty="0"/>
              <a:t> Hill (2001</a:t>
            </a:r>
            <a:r>
              <a:rPr lang="en-US" dirty="0" smtClean="0"/>
              <a:t>)</a:t>
            </a:r>
          </a:p>
          <a:p>
            <a:pPr lvl="0">
              <a:spcBef>
                <a:spcPts val="0"/>
              </a:spcBef>
              <a:spcAft>
                <a:spcPts val="0"/>
              </a:spcAft>
            </a:pPr>
            <a:endParaRPr lang="en-US" dirty="0"/>
          </a:p>
          <a:p>
            <a:pPr lvl="0">
              <a:spcBef>
                <a:spcPts val="0"/>
              </a:spcBef>
              <a:spcAft>
                <a:spcPts val="0"/>
              </a:spcAft>
            </a:pPr>
            <a:r>
              <a:rPr lang="en-US" dirty="0"/>
              <a:t>Financial Management and Analysis Workbook : Step-By-Step Exercises and Tests to Help You Master Financial Management and </a:t>
            </a:r>
            <a:r>
              <a:rPr lang="en-US" dirty="0" err="1" smtClean="0"/>
              <a:t>Analysis:</a:t>
            </a:r>
            <a:r>
              <a:rPr lang="en-US" dirty="0" err="1" smtClean="0"/>
              <a:t>Frank</a:t>
            </a:r>
            <a:r>
              <a:rPr lang="en-US" dirty="0" smtClean="0"/>
              <a:t> </a:t>
            </a:r>
            <a:r>
              <a:rPr lang="en-US" dirty="0"/>
              <a:t>J. </a:t>
            </a:r>
            <a:r>
              <a:rPr lang="en-US" dirty="0" err="1"/>
              <a:t>Fabozzi</a:t>
            </a:r>
            <a:r>
              <a:rPr lang="en-US" dirty="0"/>
              <a:t>, Pamela P. Peterson, and Wendy D. </a:t>
            </a:r>
            <a:r>
              <a:rPr lang="en-US" dirty="0" err="1"/>
              <a:t>Habegger</a:t>
            </a:r>
            <a:r>
              <a:rPr lang="en-US" dirty="0"/>
              <a:t> (2004</a:t>
            </a:r>
            <a:r>
              <a:rPr lang="en-US" dirty="0" smtClean="0"/>
              <a:t>):</a:t>
            </a:r>
            <a:endParaRPr lang="en-US" dirty="0" smtClean="0"/>
          </a:p>
        </p:txBody>
      </p:sp>
    </p:spTree>
    <p:extLst>
      <p:ext uri="{BB962C8B-B14F-4D97-AF65-F5344CB8AC3E}">
        <p14:creationId xmlns:p14="http://schemas.microsoft.com/office/powerpoint/2010/main" val="130576431"/>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7D65EE33-6EC9-4595-8B7B-A6BA5ED4063D}" vid="{38DF78B5-C8BD-4476-BEE4-FA264D75F6A6}"/>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Presentation3</Template>
  <TotalTime>6019</TotalTime>
  <Words>2686</Words>
  <Application>Microsoft Office PowerPoint</Application>
  <PresentationFormat>Widescreen</PresentationFormat>
  <Paragraphs>585</Paragraphs>
  <Slides>39</Slides>
  <Notes>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39</vt:i4>
      </vt:variant>
    </vt:vector>
  </HeadingPairs>
  <TitlesOfParts>
    <vt:vector size="49" baseType="lpstr">
      <vt:lpstr>Arial</vt:lpstr>
      <vt:lpstr>ArialMT</vt:lpstr>
      <vt:lpstr>Calibri</vt:lpstr>
      <vt:lpstr>Cambria Math</vt:lpstr>
      <vt:lpstr>Courier New</vt:lpstr>
      <vt:lpstr>Lucida Sans</vt:lpstr>
      <vt:lpstr>Narkisim</vt:lpstr>
      <vt:lpstr>Times New Roman</vt:lpstr>
      <vt:lpstr>Theme1</vt:lpstr>
      <vt:lpstr>Custom Design</vt:lpstr>
      <vt:lpstr>Course: Financial Analysis Lecture 4- Comparative, Common Size and Dupont Analysis</vt:lpstr>
      <vt:lpstr>Intended Learning Outcomes </vt:lpstr>
      <vt:lpstr>Introduction</vt:lpstr>
      <vt:lpstr>  Further Tools and Techniques   </vt:lpstr>
      <vt:lpstr>Comparative Financial Statements</vt:lpstr>
      <vt:lpstr>Types of Comparative Statements</vt:lpstr>
      <vt:lpstr>. Techniques of Comparative Analysis</vt:lpstr>
      <vt:lpstr>Year-to-Year Change Analysis</vt:lpstr>
      <vt:lpstr> Challenges of Year-to-year Changes</vt:lpstr>
      <vt:lpstr>   Index-number Trend Analysis.  </vt:lpstr>
      <vt:lpstr> Illustration: Comparative Statement of Financial Position  </vt:lpstr>
      <vt:lpstr>Kanta Ltd  statement</vt:lpstr>
      <vt:lpstr>Solution:  Comparative Financial statement</vt:lpstr>
      <vt:lpstr>Steps for Capital Calculations</vt:lpstr>
      <vt:lpstr>Illustration Comparative income statement</vt:lpstr>
      <vt:lpstr>Solution</vt:lpstr>
      <vt:lpstr>Importance of Comparative Financial Statement</vt:lpstr>
      <vt:lpstr>Disadvantages of Comparative Financial Statements</vt:lpstr>
      <vt:lpstr>Disadvantages of Comparative Financial Statements Ctd</vt:lpstr>
      <vt:lpstr>Common Size Financial Statements</vt:lpstr>
      <vt:lpstr>Types of Common Size Statements:</vt:lpstr>
      <vt:lpstr>Steps for formation of common size financial statement</vt:lpstr>
      <vt:lpstr>Common Size Statement of Financial Position (Balance Sheet)</vt:lpstr>
      <vt:lpstr>Illustration</vt:lpstr>
      <vt:lpstr> Solution </vt:lpstr>
      <vt:lpstr> Steps for calculation . </vt:lpstr>
      <vt:lpstr>Common Size Income Statement </vt:lpstr>
      <vt:lpstr>Illustration   Illustration   </vt:lpstr>
      <vt:lpstr>  Solution  </vt:lpstr>
      <vt:lpstr>   </vt:lpstr>
      <vt:lpstr> Dupont System of Analysis </vt:lpstr>
      <vt:lpstr> Dupont System of Analysis </vt:lpstr>
      <vt:lpstr> Formula  </vt:lpstr>
      <vt:lpstr>   Stages of DuPont Analysis    </vt:lpstr>
      <vt:lpstr>  Stages of DuPont Analysis  Ctd   </vt:lpstr>
      <vt:lpstr> Stages of DuPont Analysis  Ctd </vt:lpstr>
      <vt:lpstr>Illustration</vt:lpstr>
      <vt:lpstr>Summary</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OF FINANCIAL SERVICES</dc:title>
  <dc:creator>Dr. John N. Kamau</dc:creator>
  <cp:lastModifiedBy>user</cp:lastModifiedBy>
  <cp:revision>444</cp:revision>
  <dcterms:created xsi:type="dcterms:W3CDTF">2022-03-11T15:32:41Z</dcterms:created>
  <dcterms:modified xsi:type="dcterms:W3CDTF">2024-04-21T23:40:26Z</dcterms:modified>
</cp:coreProperties>
</file>