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43"/>
  </p:notesMasterIdLst>
  <p:sldIdLst>
    <p:sldId id="256" r:id="rId3"/>
    <p:sldId id="292" r:id="rId4"/>
    <p:sldId id="342" r:id="rId5"/>
    <p:sldId id="371" r:id="rId6"/>
    <p:sldId id="297" r:id="rId7"/>
    <p:sldId id="372" r:id="rId8"/>
    <p:sldId id="311" r:id="rId9"/>
    <p:sldId id="293" r:id="rId10"/>
    <p:sldId id="373" r:id="rId11"/>
    <p:sldId id="364" r:id="rId12"/>
    <p:sldId id="374" r:id="rId13"/>
    <p:sldId id="343" r:id="rId14"/>
    <p:sldId id="312" r:id="rId15"/>
    <p:sldId id="294" r:id="rId16"/>
    <p:sldId id="344" r:id="rId17"/>
    <p:sldId id="313" r:id="rId18"/>
    <p:sldId id="296" r:id="rId19"/>
    <p:sldId id="370" r:id="rId20"/>
    <p:sldId id="375" r:id="rId21"/>
    <p:sldId id="345" r:id="rId22"/>
    <p:sldId id="376" r:id="rId23"/>
    <p:sldId id="346" r:id="rId24"/>
    <p:sldId id="347" r:id="rId25"/>
    <p:sldId id="348" r:id="rId26"/>
    <p:sldId id="377" r:id="rId27"/>
    <p:sldId id="349" r:id="rId28"/>
    <p:sldId id="368" r:id="rId29"/>
    <p:sldId id="327" r:id="rId30"/>
    <p:sldId id="314" r:id="rId31"/>
    <p:sldId id="295" r:id="rId32"/>
    <p:sldId id="300" r:id="rId33"/>
    <p:sldId id="378" r:id="rId34"/>
    <p:sldId id="298" r:id="rId35"/>
    <p:sldId id="315" r:id="rId36"/>
    <p:sldId id="350" r:id="rId37"/>
    <p:sldId id="299" r:id="rId38"/>
    <p:sldId id="352" r:id="rId39"/>
    <p:sldId id="353" r:id="rId40"/>
    <p:sldId id="354" r:id="rId41"/>
    <p:sldId id="355"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0" d="100"/>
          <a:sy n="50" d="100"/>
        </p:scale>
        <p:origin x="73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4/22/2024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4/22/2024</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4/22/2024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4/22/2024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4/22/2024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4/22/2024</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4/22/2024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4/22/2024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4/22/2024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4/22/2024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4/22/2024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4/22/2024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4/22/2024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4/22/2024</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364478"/>
          </a:xfrm>
        </p:spPr>
        <p:txBody>
          <a:bodyPr/>
          <a:lstStyle/>
          <a:p>
            <a:r>
              <a:rPr lang="en-GB" sz="3600" b="1" dirty="0" smtClean="0"/>
              <a:t>Course</a:t>
            </a:r>
            <a:r>
              <a:rPr lang="en-GB" sz="3600" b="1" dirty="0"/>
              <a:t>: </a:t>
            </a:r>
            <a:r>
              <a:rPr lang="en-GB" sz="3600" b="1" dirty="0" smtClean="0"/>
              <a:t>Financial Analysis</a:t>
            </a:r>
            <a:r>
              <a:rPr lang="en-GB" sz="3600" dirty="0" smtClean="0"/>
              <a:t/>
            </a:r>
            <a:br>
              <a:rPr lang="en-GB" sz="3600" dirty="0" smtClean="0"/>
            </a:br>
            <a:r>
              <a:rPr lang="en-US" sz="3600" dirty="0" smtClean="0"/>
              <a:t>Lecture </a:t>
            </a:r>
            <a:r>
              <a:rPr lang="en-US" sz="3600" dirty="0"/>
              <a:t>5</a:t>
            </a:r>
            <a:r>
              <a:rPr lang="en-US" sz="3600" dirty="0" smtClean="0"/>
              <a:t>- </a:t>
            </a:r>
            <a:r>
              <a:rPr lang="en-GB" sz="3600" dirty="0" smtClean="0"/>
              <a:t>Financial Forecasting - Percentage Sales Method</a:t>
            </a:r>
            <a:endParaRPr lang="en-US" sz="36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pPr algn="l"/>
            <a:endParaRPr lang="en-US" b="1" i="0" dirty="0">
              <a:solidFill>
                <a:schemeClr val="tx1"/>
              </a:solidFill>
            </a:endParaRPr>
          </a:p>
          <a:p>
            <a:pPr algn="l"/>
            <a:r>
              <a:rPr lang="en-US" b="1" dirty="0" smtClean="0"/>
              <a:t>Course Instructor: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By the end of this lesson , you should be able to,</a:t>
            </a:r>
          </a:p>
          <a:p>
            <a:pPr marL="0" indent="0" algn="just">
              <a:buNone/>
            </a:pPr>
            <a:endParaRPr lang="en-GB" dirty="0" smtClean="0"/>
          </a:p>
          <a:p>
            <a:pPr marL="514350" indent="-514350">
              <a:buAutoNum type="arabicPeriod"/>
            </a:pPr>
            <a:r>
              <a:rPr lang="en-US" dirty="0" smtClean="0"/>
              <a:t>Explain </a:t>
            </a:r>
            <a:r>
              <a:rPr lang="en-US" dirty="0"/>
              <a:t>the meaning and the process </a:t>
            </a:r>
            <a:endParaRPr lang="en-US" dirty="0" smtClean="0"/>
          </a:p>
          <a:p>
            <a:pPr marL="0" indent="0">
              <a:buNone/>
            </a:pPr>
            <a:r>
              <a:rPr lang="en-US" dirty="0"/>
              <a:t>o</a:t>
            </a:r>
            <a:r>
              <a:rPr lang="en-US" dirty="0" smtClean="0"/>
              <a:t>f  </a:t>
            </a:r>
            <a:r>
              <a:rPr lang="en-US" dirty="0"/>
              <a:t>financial forecasting </a:t>
            </a:r>
            <a:endParaRPr lang="en-US" dirty="0" smtClean="0"/>
          </a:p>
          <a:p>
            <a:pPr marL="0" indent="0">
              <a:buNone/>
            </a:pPr>
            <a:endParaRPr lang="en-US" dirty="0"/>
          </a:p>
          <a:p>
            <a:pPr marL="0" indent="0">
              <a:buNone/>
            </a:pPr>
            <a:r>
              <a:rPr lang="en-US" dirty="0"/>
              <a:t>2. Evaluate the percentage of sales </a:t>
            </a:r>
            <a:endParaRPr lang="en-US" dirty="0" smtClean="0"/>
          </a:p>
          <a:p>
            <a:pPr marL="0" indent="0">
              <a:buNone/>
            </a:pPr>
            <a:r>
              <a:rPr lang="en-US" dirty="0" smtClean="0"/>
              <a:t>method </a:t>
            </a:r>
            <a:r>
              <a:rPr lang="en-US" dirty="0"/>
              <a:t>of financial forecasting </a:t>
            </a:r>
            <a:endParaRPr lang="en-US" dirty="0" smtClean="0"/>
          </a:p>
          <a:p>
            <a:pPr marL="0" indent="0">
              <a:buNone/>
            </a:pPr>
            <a:endParaRPr lang="en-US" dirty="0"/>
          </a:p>
          <a:p>
            <a:pPr marL="0" indent="0">
              <a:buNone/>
            </a:pPr>
            <a:r>
              <a:rPr lang="en-US" dirty="0"/>
              <a:t>3. Apply percentage of sales </a:t>
            </a:r>
            <a:r>
              <a:rPr lang="en-US" dirty="0" smtClean="0"/>
              <a:t>method</a:t>
            </a:r>
          </a:p>
          <a:p>
            <a:pPr marL="0" indent="0">
              <a:buNone/>
            </a:pPr>
            <a:r>
              <a:rPr lang="en-US" dirty="0" smtClean="0"/>
              <a:t> </a:t>
            </a:r>
            <a:r>
              <a:rPr lang="en-US" dirty="0"/>
              <a:t>in financial forecasting</a:t>
            </a:r>
          </a:p>
          <a:p>
            <a:pPr marL="0" indent="0">
              <a:buNone/>
            </a:pPr>
            <a:r>
              <a:rPr lang="en-GB" dirty="0"/>
              <a:t> </a:t>
            </a:r>
            <a:endParaRPr lang="en-US" dirty="0"/>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pPr lvl="0"/>
            <a:r>
              <a:rPr lang="en-US" b="1" dirty="0" smtClean="0"/>
              <a:t>Introduction</a:t>
            </a:r>
            <a:endParaRPr lang="en-US" dirty="0"/>
          </a:p>
        </p:txBody>
      </p:sp>
      <p:sp>
        <p:nvSpPr>
          <p:cNvPr id="3" name="Content Placeholder 2"/>
          <p:cNvSpPr>
            <a:spLocks noGrp="1"/>
          </p:cNvSpPr>
          <p:nvPr>
            <p:ph idx="1"/>
          </p:nvPr>
        </p:nvSpPr>
        <p:spPr>
          <a:xfrm>
            <a:off x="228600" y="655321"/>
            <a:ext cx="11732342" cy="6202679"/>
          </a:xfrm>
        </p:spPr>
        <p:txBody>
          <a:bodyPr/>
          <a:lstStyle/>
          <a:p>
            <a:pPr algn="just"/>
            <a:endParaRPr lang="en-US" dirty="0" smtClean="0"/>
          </a:p>
          <a:p>
            <a:pPr algn="just">
              <a:spcBef>
                <a:spcPts val="0"/>
              </a:spcBef>
            </a:pPr>
            <a:endParaRPr lang="en-US" dirty="0"/>
          </a:p>
          <a:p>
            <a:pPr algn="just"/>
            <a:r>
              <a:rPr lang="en-US" dirty="0" smtClean="0"/>
              <a:t>Financial </a:t>
            </a:r>
            <a:r>
              <a:rPr lang="en-US" dirty="0"/>
              <a:t>forecasting</a:t>
            </a:r>
            <a:r>
              <a:rPr lang="en-US" b="1" dirty="0"/>
              <a:t> </a:t>
            </a:r>
            <a:r>
              <a:rPr lang="en-US" dirty="0"/>
              <a:t> involves deciding in advance the financial requirements of the firm in order for it to meet its objectives. </a:t>
            </a:r>
            <a:endParaRPr lang="en-US" dirty="0" smtClean="0"/>
          </a:p>
          <a:p>
            <a:pPr algn="just"/>
            <a:endParaRPr lang="en-US" dirty="0" smtClean="0"/>
          </a:p>
          <a:p>
            <a:pPr algn="just"/>
            <a:r>
              <a:rPr lang="en-US" dirty="0" smtClean="0"/>
              <a:t>It is </a:t>
            </a:r>
            <a:r>
              <a:rPr lang="en-US" dirty="0"/>
              <a:t>the process of estimating or predicting how a business will perform in the future.  </a:t>
            </a:r>
            <a:endParaRPr lang="en-US" dirty="0" smtClean="0"/>
          </a:p>
          <a:p>
            <a:pPr algn="just"/>
            <a:endParaRPr lang="en-US" dirty="0"/>
          </a:p>
          <a:p>
            <a:pPr algn="just"/>
            <a:r>
              <a:rPr lang="en-US" dirty="0" smtClean="0"/>
              <a:t>Forecast</a:t>
            </a:r>
            <a:r>
              <a:rPr lang="en-US" dirty="0"/>
              <a:t>’ means to form an opinion beforehand i.e. to make a prediction. </a:t>
            </a:r>
          </a:p>
        </p:txBody>
      </p:sp>
    </p:spTree>
    <p:extLst>
      <p:ext uri="{BB962C8B-B14F-4D97-AF65-F5344CB8AC3E}">
        <p14:creationId xmlns:p14="http://schemas.microsoft.com/office/powerpoint/2010/main" val="544018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pPr lvl="0"/>
            <a:r>
              <a:rPr lang="en-US" b="1" dirty="0" smtClean="0"/>
              <a:t>Introduction- Definitions</a:t>
            </a:r>
            <a:endParaRPr lang="en-US" dirty="0"/>
          </a:p>
        </p:txBody>
      </p:sp>
      <p:sp>
        <p:nvSpPr>
          <p:cNvPr id="3" name="Content Placeholder 2"/>
          <p:cNvSpPr>
            <a:spLocks noGrp="1"/>
          </p:cNvSpPr>
          <p:nvPr>
            <p:ph idx="1"/>
          </p:nvPr>
        </p:nvSpPr>
        <p:spPr>
          <a:xfrm>
            <a:off x="228600" y="655321"/>
            <a:ext cx="11732342" cy="6202679"/>
          </a:xfrm>
        </p:spPr>
        <p:txBody>
          <a:bodyPr/>
          <a:lstStyle/>
          <a:p>
            <a:pPr algn="just"/>
            <a:endParaRPr lang="en-US" dirty="0" smtClean="0"/>
          </a:p>
          <a:p>
            <a:pPr algn="just"/>
            <a:r>
              <a:rPr lang="en-US" dirty="0" smtClean="0"/>
              <a:t>Financial </a:t>
            </a:r>
            <a:r>
              <a:rPr lang="en-US" dirty="0"/>
              <a:t>forecasting means a systematic projection of the expected action of finance through financial statements. </a:t>
            </a:r>
            <a:endParaRPr lang="en-US" dirty="0" smtClean="0"/>
          </a:p>
          <a:p>
            <a:pPr algn="just"/>
            <a:endParaRPr lang="en-US" dirty="0"/>
          </a:p>
          <a:p>
            <a:pPr algn="just"/>
            <a:r>
              <a:rPr lang="en-US" dirty="0" smtClean="0"/>
              <a:t>Such </a:t>
            </a:r>
            <a:r>
              <a:rPr lang="en-US" dirty="0"/>
              <a:t>forecasting needs past records, cash flow and fund-flow </a:t>
            </a:r>
            <a:r>
              <a:rPr lang="en-US" dirty="0" err="1"/>
              <a:t>behaviour</a:t>
            </a:r>
            <a:r>
              <a:rPr lang="en-US" dirty="0"/>
              <a:t>, the applications of financial ratios etc. along with the industrial economic condition. </a:t>
            </a:r>
            <a:endParaRPr lang="en-US" dirty="0" smtClean="0"/>
          </a:p>
          <a:p>
            <a:pPr algn="just"/>
            <a:endParaRPr lang="en-US" dirty="0"/>
          </a:p>
          <a:p>
            <a:pPr algn="just"/>
            <a:r>
              <a:rPr lang="en-US" dirty="0" smtClean="0"/>
              <a:t>It </a:t>
            </a:r>
            <a:r>
              <a:rPr lang="en-US" dirty="0"/>
              <a:t>is a kind of plan which will be formulated at a future date for a specified period. </a:t>
            </a:r>
          </a:p>
        </p:txBody>
      </p:sp>
    </p:spTree>
    <p:extLst>
      <p:ext uri="{BB962C8B-B14F-4D97-AF65-F5344CB8AC3E}">
        <p14:creationId xmlns:p14="http://schemas.microsoft.com/office/powerpoint/2010/main" val="1279555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1920"/>
            <a:ext cx="11231880" cy="901618"/>
          </a:xfrm>
          <a:noFill/>
        </p:spPr>
        <p:txBody>
          <a:bodyPr/>
          <a:lstStyle/>
          <a:p>
            <a:pPr algn="l"/>
            <a:r>
              <a:rPr lang="en-US" b="1" dirty="0" smtClean="0"/>
              <a:t/>
            </a:r>
            <a:br>
              <a:rPr lang="en-US" b="1" dirty="0" smtClean="0"/>
            </a:br>
            <a:r>
              <a:rPr lang="en-US" b="1" dirty="0" smtClean="0"/>
              <a:t/>
            </a:r>
            <a:br>
              <a:rPr lang="en-US" b="1" dirty="0" smtClean="0"/>
            </a:br>
            <a:r>
              <a:rPr lang="en-US" sz="3600" b="1" dirty="0"/>
              <a:t>Importance of Financial Forecasting </a:t>
            </a:r>
            <a:r>
              <a:rPr lang="en-US" sz="3600" dirty="0"/>
              <a:t/>
            </a:r>
            <a:br>
              <a:rPr lang="en-US" sz="3600" dirty="0"/>
            </a:br>
            <a:r>
              <a:rPr lang="en-US" dirty="0"/>
              <a:t> </a:t>
            </a:r>
            <a:endParaRPr lang="en-GB" sz="3600" b="1" dirty="0"/>
          </a:p>
        </p:txBody>
      </p:sp>
      <p:sp>
        <p:nvSpPr>
          <p:cNvPr id="3" name="Content Placeholder 2"/>
          <p:cNvSpPr>
            <a:spLocks noGrp="1"/>
          </p:cNvSpPr>
          <p:nvPr>
            <p:ph idx="1"/>
          </p:nvPr>
        </p:nvSpPr>
        <p:spPr>
          <a:xfrm>
            <a:off x="0" y="1206418"/>
            <a:ext cx="12192000" cy="6017341"/>
          </a:xfrm>
          <a:noFill/>
        </p:spPr>
        <p:txBody>
          <a:bodyPr/>
          <a:lstStyle/>
          <a:p>
            <a:pPr marL="514350" lvl="0" indent="-514350">
              <a:lnSpc>
                <a:spcPct val="150000"/>
              </a:lnSpc>
              <a:spcBef>
                <a:spcPts val="0"/>
              </a:spcBef>
              <a:spcAft>
                <a:spcPts val="0"/>
              </a:spcAft>
              <a:buFont typeface="+mj-lt"/>
              <a:buAutoNum type="arabicPeriod"/>
            </a:pPr>
            <a:r>
              <a:rPr lang="en-US" dirty="0" smtClean="0"/>
              <a:t>It </a:t>
            </a:r>
            <a:r>
              <a:rPr lang="en-US" dirty="0"/>
              <a:t>allows the company's managers to plan for the future. </a:t>
            </a:r>
          </a:p>
          <a:p>
            <a:pPr marL="514350" lvl="0" indent="-514350">
              <a:lnSpc>
                <a:spcPct val="150000"/>
              </a:lnSpc>
              <a:spcBef>
                <a:spcPts val="0"/>
              </a:spcBef>
              <a:spcAft>
                <a:spcPts val="0"/>
              </a:spcAft>
              <a:buFont typeface="+mj-lt"/>
              <a:buAutoNum type="arabicPeriod"/>
            </a:pPr>
            <a:r>
              <a:rPr lang="en-US" dirty="0"/>
              <a:t>The purpose is not to predict next year's outcome. </a:t>
            </a:r>
          </a:p>
          <a:p>
            <a:pPr marL="514350" lvl="0" indent="-514350">
              <a:lnSpc>
                <a:spcPct val="150000"/>
              </a:lnSpc>
              <a:spcBef>
                <a:spcPts val="0"/>
              </a:spcBef>
              <a:spcAft>
                <a:spcPts val="0"/>
              </a:spcAft>
              <a:buFont typeface="+mj-lt"/>
              <a:buAutoNum type="arabicPeriod"/>
            </a:pPr>
            <a:r>
              <a:rPr lang="en-US" dirty="0"/>
              <a:t>There are so many uncertainties that </a:t>
            </a:r>
            <a:r>
              <a:rPr lang="en-US" dirty="0" smtClean="0"/>
              <a:t>truly exist thus  </a:t>
            </a:r>
            <a:r>
              <a:rPr lang="en-US" dirty="0"/>
              <a:t>accurate predictions may not be possible. </a:t>
            </a:r>
          </a:p>
          <a:p>
            <a:pPr marL="514350" lvl="0" indent="-514350">
              <a:lnSpc>
                <a:spcPct val="150000"/>
              </a:lnSpc>
              <a:spcBef>
                <a:spcPts val="0"/>
              </a:spcBef>
              <a:spcAft>
                <a:spcPts val="0"/>
              </a:spcAft>
              <a:buFont typeface="+mj-lt"/>
              <a:buAutoNum type="arabicPeriod"/>
            </a:pPr>
            <a:r>
              <a:rPr lang="en-US" dirty="0"/>
              <a:t>However, forecasting lets you decide in what direction to move your company. </a:t>
            </a:r>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1920"/>
            <a:ext cx="11231880" cy="901618"/>
          </a:xfrm>
          <a:noFill/>
        </p:spPr>
        <p:txBody>
          <a:bodyPr/>
          <a:lstStyle/>
          <a:p>
            <a:pPr algn="l"/>
            <a:r>
              <a:rPr lang="en-US" b="1" dirty="0" smtClean="0"/>
              <a:t/>
            </a:r>
            <a:br>
              <a:rPr lang="en-US" b="1" dirty="0" smtClean="0"/>
            </a:br>
            <a:r>
              <a:rPr lang="en-US" b="1" dirty="0" smtClean="0"/>
              <a:t/>
            </a:r>
            <a:br>
              <a:rPr lang="en-US" b="1" dirty="0" smtClean="0"/>
            </a:br>
            <a:r>
              <a:rPr lang="en-US" sz="3600" b="1" dirty="0"/>
              <a:t>Importance of Financial Forecasting </a:t>
            </a:r>
            <a:r>
              <a:rPr lang="en-US" sz="3600" b="1" dirty="0" smtClean="0"/>
              <a:t> </a:t>
            </a:r>
            <a:r>
              <a:rPr lang="en-US" sz="3600" b="1" dirty="0" err="1" smtClean="0"/>
              <a:t>Ctd</a:t>
            </a:r>
            <a:r>
              <a:rPr lang="en-US" sz="3600" dirty="0"/>
              <a:t/>
            </a:r>
            <a:br>
              <a:rPr lang="en-US" sz="3600" dirty="0"/>
            </a:br>
            <a:r>
              <a:rPr lang="en-US" dirty="0"/>
              <a:t> </a:t>
            </a:r>
            <a:endParaRPr lang="en-GB" sz="3600" b="1" dirty="0"/>
          </a:p>
        </p:txBody>
      </p:sp>
      <p:sp>
        <p:nvSpPr>
          <p:cNvPr id="3" name="Content Placeholder 2"/>
          <p:cNvSpPr>
            <a:spLocks noGrp="1"/>
          </p:cNvSpPr>
          <p:nvPr>
            <p:ph idx="1"/>
          </p:nvPr>
        </p:nvSpPr>
        <p:spPr>
          <a:xfrm>
            <a:off x="167640" y="1264920"/>
            <a:ext cx="12024360" cy="5958839"/>
          </a:xfrm>
          <a:noFill/>
        </p:spPr>
        <p:txBody>
          <a:bodyPr/>
          <a:lstStyle/>
          <a:p>
            <a:pPr marL="0" lvl="0" indent="0">
              <a:lnSpc>
                <a:spcPct val="150000"/>
              </a:lnSpc>
              <a:buNone/>
            </a:pPr>
            <a:r>
              <a:rPr lang="en-US" dirty="0" smtClean="0"/>
              <a:t>5. Provides </a:t>
            </a:r>
            <a:r>
              <a:rPr lang="en-US" dirty="0"/>
              <a:t>a benchmark for measuring future </a:t>
            </a:r>
            <a:r>
              <a:rPr lang="en-US" dirty="0" smtClean="0"/>
              <a:t>performance </a:t>
            </a:r>
            <a:endParaRPr lang="en-US" dirty="0"/>
          </a:p>
          <a:p>
            <a:pPr marL="0" lvl="0" indent="0">
              <a:lnSpc>
                <a:spcPct val="150000"/>
              </a:lnSpc>
              <a:buNone/>
            </a:pPr>
            <a:r>
              <a:rPr lang="en-US" dirty="0" smtClean="0"/>
              <a:t>6. Identifies </a:t>
            </a:r>
            <a:r>
              <a:rPr lang="en-US" dirty="0"/>
              <a:t>potential risks and cash shortfalls </a:t>
            </a:r>
          </a:p>
          <a:p>
            <a:pPr marL="0" lvl="0" indent="0">
              <a:lnSpc>
                <a:spcPct val="150000"/>
              </a:lnSpc>
              <a:buNone/>
            </a:pPr>
            <a:r>
              <a:rPr lang="en-US" dirty="0" smtClean="0"/>
              <a:t>7. Provides </a:t>
            </a:r>
            <a:r>
              <a:rPr lang="en-US" dirty="0"/>
              <a:t>an estimate of future cash needs and whether external financing will be needed </a:t>
            </a:r>
            <a:endParaRPr lang="en-US" dirty="0" smtClean="0"/>
          </a:p>
          <a:p>
            <a:pPr marL="0" lvl="0" indent="0">
              <a:lnSpc>
                <a:spcPct val="150000"/>
              </a:lnSpc>
              <a:buNone/>
            </a:pPr>
            <a:r>
              <a:rPr lang="en-US" dirty="0" smtClean="0"/>
              <a:t>8. It </a:t>
            </a:r>
            <a:r>
              <a:rPr lang="en-US" dirty="0"/>
              <a:t>helps you decide on particular strategies or between various strategies. It can show you the things that the company must do to improve. </a:t>
            </a:r>
          </a:p>
          <a:p>
            <a:pPr marL="0" lvl="0" indent="0">
              <a:lnSpc>
                <a:spcPct val="150000"/>
              </a:lnSpc>
              <a:buNone/>
            </a:pPr>
            <a:r>
              <a:rPr lang="en-US" dirty="0" smtClean="0"/>
              <a:t>9. Making </a:t>
            </a:r>
            <a:r>
              <a:rPr lang="en-US" dirty="0"/>
              <a:t>decisions affects the future of company. </a:t>
            </a:r>
          </a:p>
          <a:p>
            <a:pPr marL="0" lvl="0" indent="0">
              <a:buNone/>
            </a:pPr>
            <a:endParaRPr lang="en-US" dirty="0"/>
          </a:p>
        </p:txBody>
      </p:sp>
    </p:spTree>
    <p:extLst>
      <p:ext uri="{BB962C8B-B14F-4D97-AF65-F5344CB8AC3E}">
        <p14:creationId xmlns:p14="http://schemas.microsoft.com/office/powerpoint/2010/main" val="2110161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689080" cy="1023538"/>
          </a:xfrm>
          <a:noFill/>
        </p:spPr>
        <p:txBody>
          <a:bodyPr/>
          <a:lstStyle/>
          <a:p>
            <a:r>
              <a:rPr lang="en-US" b="1" dirty="0"/>
              <a:t>Importance of Financial Forecasting </a:t>
            </a:r>
            <a:r>
              <a:rPr lang="en-US" b="1" dirty="0" smtClean="0"/>
              <a:t> </a:t>
            </a:r>
            <a:r>
              <a:rPr lang="en-US" b="1" dirty="0" err="1" smtClean="0"/>
              <a:t>Ctd</a:t>
            </a:r>
            <a:endParaRPr lang="en-US" dirty="0"/>
          </a:p>
        </p:txBody>
      </p:sp>
      <p:sp>
        <p:nvSpPr>
          <p:cNvPr id="3" name="Content Placeholder 2"/>
          <p:cNvSpPr>
            <a:spLocks noGrp="1"/>
          </p:cNvSpPr>
          <p:nvPr>
            <p:ph idx="1"/>
          </p:nvPr>
        </p:nvSpPr>
        <p:spPr>
          <a:xfrm>
            <a:off x="0" y="1023538"/>
            <a:ext cx="12192000" cy="6200222"/>
          </a:xfrm>
          <a:noFill/>
        </p:spPr>
        <p:txBody>
          <a:bodyPr/>
          <a:lstStyle/>
          <a:p>
            <a:pPr marL="0" lvl="0" indent="0" algn="just">
              <a:buNone/>
            </a:pPr>
            <a:r>
              <a:rPr lang="en-US" dirty="0" smtClean="0"/>
              <a:t>9. Forecasting </a:t>
            </a:r>
            <a:r>
              <a:rPr lang="en-US" dirty="0"/>
              <a:t>can help you understand the many ways that the decision can interrelate with the company's financial condition. </a:t>
            </a:r>
            <a:endParaRPr lang="en-US" dirty="0" smtClean="0"/>
          </a:p>
          <a:p>
            <a:pPr marL="0" lvl="0" indent="0" algn="just">
              <a:buNone/>
            </a:pPr>
            <a:endParaRPr lang="en-US" dirty="0"/>
          </a:p>
          <a:p>
            <a:pPr marL="0" lvl="0" indent="0" algn="just">
              <a:buNone/>
            </a:pPr>
            <a:r>
              <a:rPr lang="en-US" dirty="0" smtClean="0"/>
              <a:t>10. By </a:t>
            </a:r>
            <a:r>
              <a:rPr lang="en-US" dirty="0"/>
              <a:t>planning you attempt to reduce some of the uncertainty about the future. </a:t>
            </a:r>
            <a:endParaRPr lang="en-US" dirty="0" smtClean="0"/>
          </a:p>
          <a:p>
            <a:pPr marL="0" lvl="0" indent="0" algn="just">
              <a:buNone/>
            </a:pPr>
            <a:endParaRPr lang="en-US" dirty="0"/>
          </a:p>
          <a:p>
            <a:pPr marL="0" lvl="0" indent="0" algn="just">
              <a:buNone/>
            </a:pPr>
            <a:r>
              <a:rPr lang="en-US" dirty="0" smtClean="0"/>
              <a:t>11. You </a:t>
            </a:r>
            <a:r>
              <a:rPr lang="en-US" dirty="0"/>
              <a:t>can determine some of the things are that you need to do to make the decision a success and what some of the potential pitfalls are those may undermine it. </a:t>
            </a:r>
          </a:p>
        </p:txBody>
      </p:sp>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pPr algn="l"/>
            <a:r>
              <a:rPr lang="en-US" sz="3600" b="1" dirty="0"/>
              <a:t>Determinants of a Forecast  </a:t>
            </a: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algn="just"/>
            <a:r>
              <a:rPr lang="en-US" dirty="0" smtClean="0"/>
              <a:t>Financial </a:t>
            </a:r>
            <a:r>
              <a:rPr lang="en-US" dirty="0"/>
              <a:t>forecasting </a:t>
            </a:r>
            <a:r>
              <a:rPr lang="en-US" dirty="0" smtClean="0"/>
              <a:t>requires the </a:t>
            </a:r>
            <a:r>
              <a:rPr lang="en-US" dirty="0"/>
              <a:t>following three considerations </a:t>
            </a:r>
            <a:endParaRPr lang="en-US" dirty="0" smtClean="0"/>
          </a:p>
          <a:p>
            <a:pPr algn="just"/>
            <a:endParaRPr lang="en-US" dirty="0"/>
          </a:p>
          <a:p>
            <a:pPr marL="0" lvl="0" indent="0" algn="just">
              <a:buNone/>
            </a:pPr>
            <a:r>
              <a:rPr lang="en-US" dirty="0" smtClean="0"/>
              <a:t>1-Accuracy </a:t>
            </a:r>
            <a:r>
              <a:rPr lang="en-US" dirty="0"/>
              <a:t>of the forecast  </a:t>
            </a:r>
          </a:p>
          <a:p>
            <a:pPr algn="just"/>
            <a:r>
              <a:rPr lang="en-US" dirty="0"/>
              <a:t>Before </a:t>
            </a:r>
            <a:r>
              <a:rPr lang="en-US" dirty="0" smtClean="0"/>
              <a:t>any forecast process is  undertaken, business </a:t>
            </a:r>
            <a:r>
              <a:rPr lang="en-US" dirty="0"/>
              <a:t>decisions </a:t>
            </a:r>
            <a:r>
              <a:rPr lang="en-US" dirty="0" smtClean="0"/>
              <a:t> should </a:t>
            </a:r>
            <a:r>
              <a:rPr lang="en-US" dirty="0"/>
              <a:t>be made as to how  much  accuracy can be reasonably expected from it. </a:t>
            </a:r>
          </a:p>
          <a:p>
            <a:pPr marL="0" lvl="0" indent="0" algn="just">
              <a:buNone/>
            </a:pPr>
            <a:endParaRPr lang="en-US" dirty="0"/>
          </a:p>
          <a:p>
            <a:pPr marL="0" lvl="0" indent="0">
              <a:lnSpc>
                <a:spcPct val="150000"/>
              </a:lnSpc>
              <a:buNone/>
            </a:pPr>
            <a:r>
              <a:rPr lang="en-US" dirty="0" smtClean="0"/>
              <a:t>.</a:t>
            </a:r>
            <a:endParaRPr lang="en-US" dirty="0"/>
          </a:p>
          <a:p>
            <a:pPr marL="0" indent="0" algn="just">
              <a:lnSpc>
                <a:spcPct val="150000"/>
              </a:lnSpc>
              <a:buNone/>
            </a:pPr>
            <a:endParaRPr lang="en-GB" dirty="0"/>
          </a:p>
          <a:p>
            <a:pPr marL="0" indent="0" algn="just">
              <a:buNone/>
            </a:pPr>
            <a:endParaRPr lang="en-GB" dirty="0"/>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pPr algn="l"/>
            <a:r>
              <a:rPr lang="en-US" sz="3600" b="1" dirty="0"/>
              <a:t>Determinants of a </a:t>
            </a:r>
            <a:r>
              <a:rPr lang="en-US" sz="3600" b="1" dirty="0" smtClean="0"/>
              <a:t>Forecast </a:t>
            </a:r>
            <a:r>
              <a:rPr lang="en-US" sz="3600" b="1" dirty="0" err="1" smtClean="0"/>
              <a:t>Ctd</a:t>
            </a:r>
            <a:r>
              <a:rPr lang="en-US" sz="3600" b="1" dirty="0" smtClean="0"/>
              <a:t>   </a:t>
            </a:r>
            <a:endParaRPr lang="en-US" sz="3600" dirty="0"/>
          </a:p>
        </p:txBody>
      </p:sp>
      <p:sp>
        <p:nvSpPr>
          <p:cNvPr id="3" name="Content Placeholder 2"/>
          <p:cNvSpPr>
            <a:spLocks noGrp="1"/>
          </p:cNvSpPr>
          <p:nvPr>
            <p:ph idx="1"/>
          </p:nvPr>
        </p:nvSpPr>
        <p:spPr>
          <a:xfrm>
            <a:off x="235974" y="840659"/>
            <a:ext cx="11724968" cy="6017341"/>
          </a:xfrm>
        </p:spPr>
        <p:txBody>
          <a:bodyPr/>
          <a:lstStyle/>
          <a:p>
            <a:pPr marL="0" lvl="0" indent="0">
              <a:buNone/>
            </a:pPr>
            <a:endParaRPr lang="en-US" dirty="0" smtClean="0"/>
          </a:p>
          <a:p>
            <a:pPr marL="0" lvl="0" indent="0">
              <a:buNone/>
            </a:pPr>
            <a:r>
              <a:rPr lang="en-US" dirty="0" smtClean="0"/>
              <a:t>2-Cost-Benefit </a:t>
            </a:r>
            <a:r>
              <a:rPr lang="en-US" dirty="0"/>
              <a:t>trade off  </a:t>
            </a:r>
          </a:p>
          <a:p>
            <a:pPr algn="just"/>
            <a:r>
              <a:rPr lang="en-US" dirty="0"/>
              <a:t>It is always possible to obtain more accurate forecast of some financial variable if more effort is  used. </a:t>
            </a:r>
            <a:endParaRPr lang="en-US" dirty="0" smtClean="0"/>
          </a:p>
          <a:p>
            <a:pPr algn="just"/>
            <a:r>
              <a:rPr lang="en-US" dirty="0" smtClean="0"/>
              <a:t>The </a:t>
            </a:r>
            <a:r>
              <a:rPr lang="en-US" dirty="0"/>
              <a:t>main issue would be to justify whether the extra cost of the process will bring in more  benefits  and  enhance  the  process  of  forecasting. </a:t>
            </a:r>
            <a:endParaRPr lang="en-US" dirty="0" smtClean="0"/>
          </a:p>
          <a:p>
            <a:pPr algn="just"/>
            <a:r>
              <a:rPr lang="en-US" dirty="0" smtClean="0"/>
              <a:t> </a:t>
            </a:r>
            <a:r>
              <a:rPr lang="en-US" dirty="0"/>
              <a:t>Ideally  the  costs  should  not  outweigh  the potential benefits</a:t>
            </a:r>
          </a:p>
          <a:p>
            <a:pPr marL="0" lvl="0" indent="0" algn="just">
              <a:lnSpc>
                <a:spcPct val="150000"/>
              </a:lnSpc>
              <a:buNone/>
            </a:pPr>
            <a:r>
              <a:rPr lang="en-US" dirty="0" smtClean="0"/>
              <a:t>.</a:t>
            </a:r>
            <a:endParaRPr lang="en-US" dirty="0"/>
          </a:p>
          <a:p>
            <a:pPr marL="0" indent="0" algn="just">
              <a:lnSpc>
                <a:spcPct val="150000"/>
              </a:lnSpc>
              <a:buNone/>
            </a:pPr>
            <a:endParaRPr lang="en-GB" dirty="0"/>
          </a:p>
          <a:p>
            <a:pPr marL="0" indent="0" algn="just">
              <a:buNone/>
            </a:pPr>
            <a:endParaRPr lang="en-GB" dirty="0"/>
          </a:p>
        </p:txBody>
      </p:sp>
    </p:spTree>
    <p:extLst>
      <p:ext uri="{BB962C8B-B14F-4D97-AF65-F5344CB8AC3E}">
        <p14:creationId xmlns:p14="http://schemas.microsoft.com/office/powerpoint/2010/main" val="13405361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r>
              <a:rPr lang="en-GB" sz="3600" dirty="0"/>
              <a:t>. </a:t>
            </a:r>
            <a:r>
              <a:rPr lang="en-US" sz="3600" b="1" dirty="0"/>
              <a:t>Determinants of a Forecast  </a:t>
            </a:r>
            <a:r>
              <a:rPr lang="en-US" sz="3600" b="1" dirty="0" smtClean="0"/>
              <a:t> </a:t>
            </a:r>
            <a:r>
              <a:rPr lang="en-US" sz="3600" b="1" dirty="0" err="1" smtClean="0"/>
              <a:t>Ctd</a:t>
            </a:r>
            <a:r>
              <a:rPr lang="en-US" sz="3600" dirty="0"/>
              <a:t/>
            </a:r>
            <a:br>
              <a:rPr lang="en-US" sz="3600" dirty="0"/>
            </a:b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marL="0" lvl="0" indent="0">
              <a:buNone/>
            </a:pPr>
            <a:r>
              <a:rPr lang="en-US" dirty="0" smtClean="0"/>
              <a:t>3-Timeliness </a:t>
            </a:r>
            <a:r>
              <a:rPr lang="en-US" dirty="0"/>
              <a:t>of the forecast. </a:t>
            </a:r>
          </a:p>
          <a:p>
            <a:r>
              <a:rPr lang="en-US" dirty="0"/>
              <a:t>Careful consideration of the timeliness of the forecast can be broken into three issues. </a:t>
            </a:r>
            <a:endParaRPr lang="en-US" dirty="0" smtClean="0"/>
          </a:p>
          <a:p>
            <a:pPr marL="0" indent="0">
              <a:buNone/>
            </a:pPr>
            <a:r>
              <a:rPr lang="en-US" dirty="0" err="1" smtClean="0"/>
              <a:t>i</a:t>
            </a:r>
            <a:r>
              <a:rPr lang="en-US" dirty="0" smtClean="0"/>
              <a:t>)How  </a:t>
            </a:r>
            <a:r>
              <a:rPr lang="en-US" dirty="0"/>
              <a:t>timely  the  forecast  is:  As  events  change  new  information  becomes  available,  forecasts must be updated. Managers should know how frequently these forecasts need to be updated and consequently the cost of updating the forecast should be weighed against the potential benefit or increased accuracy. </a:t>
            </a:r>
          </a:p>
          <a:p>
            <a:endParaRPr lang="en-US" dirty="0"/>
          </a:p>
          <a:p>
            <a:pPr marL="0" indent="0" algn="just">
              <a:buNone/>
            </a:pPr>
            <a:r>
              <a:rPr lang="en-US" dirty="0" smtClean="0"/>
              <a:t>.</a:t>
            </a:r>
            <a:endParaRPr lang="en-GB" dirty="0"/>
          </a:p>
          <a:p>
            <a:pPr marL="0" indent="0" algn="just">
              <a:buNone/>
            </a:pPr>
            <a:endParaRPr lang="en-GB" dirty="0"/>
          </a:p>
        </p:txBody>
      </p:sp>
    </p:spTree>
    <p:extLst>
      <p:ext uri="{BB962C8B-B14F-4D97-AF65-F5344CB8AC3E}">
        <p14:creationId xmlns:p14="http://schemas.microsoft.com/office/powerpoint/2010/main" val="13952435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82880"/>
            <a:ext cx="11346426" cy="853439"/>
          </a:xfrm>
        </p:spPr>
        <p:txBody>
          <a:bodyPr/>
          <a:lstStyle/>
          <a:p>
            <a:r>
              <a:rPr lang="en-GB" sz="3600" dirty="0"/>
              <a:t>. </a:t>
            </a:r>
            <a:r>
              <a:rPr lang="en-US" sz="3600" b="1" dirty="0"/>
              <a:t>Determinants of a Forecast  </a:t>
            </a:r>
            <a:r>
              <a:rPr lang="en-US" sz="3600" b="1" dirty="0" smtClean="0"/>
              <a:t> </a:t>
            </a:r>
            <a:r>
              <a:rPr lang="en-US" sz="3600" b="1" dirty="0" err="1" smtClean="0"/>
              <a:t>Ctd</a:t>
            </a:r>
            <a:r>
              <a:rPr lang="en-US" sz="3600" dirty="0"/>
              <a:t/>
            </a:r>
            <a:br>
              <a:rPr lang="en-US" sz="3600" dirty="0"/>
            </a:br>
            <a:endParaRPr lang="en-US" sz="3600" dirty="0"/>
          </a:p>
        </p:txBody>
      </p:sp>
      <p:sp>
        <p:nvSpPr>
          <p:cNvPr id="3" name="Content Placeholder 2"/>
          <p:cNvSpPr>
            <a:spLocks noGrp="1"/>
          </p:cNvSpPr>
          <p:nvPr>
            <p:ph idx="1"/>
          </p:nvPr>
        </p:nvSpPr>
        <p:spPr>
          <a:xfrm>
            <a:off x="235974" y="840659"/>
            <a:ext cx="11724968" cy="6017341"/>
          </a:xfrm>
        </p:spPr>
        <p:txBody>
          <a:bodyPr/>
          <a:lstStyle/>
          <a:p>
            <a:endParaRPr lang="en-US" dirty="0" smtClean="0"/>
          </a:p>
          <a:p>
            <a:pPr marL="0" lvl="0" indent="0">
              <a:buNone/>
            </a:pPr>
            <a:r>
              <a:rPr lang="en-US" dirty="0" smtClean="0"/>
              <a:t>3-Timeliness </a:t>
            </a:r>
            <a:r>
              <a:rPr lang="en-US" dirty="0"/>
              <a:t>of the forecast. </a:t>
            </a:r>
            <a:endParaRPr lang="en-US" dirty="0" smtClean="0"/>
          </a:p>
          <a:p>
            <a:pPr marL="0" lvl="0" indent="0">
              <a:buNone/>
            </a:pPr>
            <a:endParaRPr lang="en-US" dirty="0"/>
          </a:p>
          <a:p>
            <a:pPr marL="0" indent="0" algn="just">
              <a:buNone/>
            </a:pPr>
            <a:r>
              <a:rPr lang="en-US" dirty="0" smtClean="0"/>
              <a:t>ii) -How </a:t>
            </a:r>
            <a:r>
              <a:rPr lang="en-US" dirty="0"/>
              <a:t>far into the future should the forecast go: e.g. does the decision that is to be made require one year or 10 years forecast? Forecasts are however best relied upon in the short term</a:t>
            </a:r>
            <a:r>
              <a:rPr lang="en-US" dirty="0" smtClean="0"/>
              <a:t>.</a:t>
            </a:r>
          </a:p>
          <a:p>
            <a:pPr marL="0" indent="0" algn="just">
              <a:buNone/>
            </a:pPr>
            <a:endParaRPr lang="en-US" dirty="0"/>
          </a:p>
          <a:p>
            <a:pPr marL="0" indent="0" algn="just">
              <a:buNone/>
            </a:pPr>
            <a:r>
              <a:rPr lang="en-US" dirty="0" smtClean="0"/>
              <a:t>ii) </a:t>
            </a:r>
            <a:r>
              <a:rPr lang="en-US" dirty="0"/>
              <a:t>-The level of data details necessary e.g. whether to use monthly, quarterly or annual data.</a:t>
            </a:r>
          </a:p>
          <a:p>
            <a:pPr marL="92075" indent="0" algn="just">
              <a:buNone/>
            </a:pPr>
            <a:r>
              <a:rPr lang="en-US" dirty="0" smtClean="0"/>
              <a:t> </a:t>
            </a:r>
            <a:endParaRPr lang="en-US" dirty="0"/>
          </a:p>
          <a:p>
            <a:pPr marL="0" indent="0" algn="just">
              <a:buNone/>
            </a:pPr>
            <a:r>
              <a:rPr lang="en-US" dirty="0" smtClean="0"/>
              <a:t>.</a:t>
            </a:r>
            <a:endParaRPr lang="en-GB" dirty="0"/>
          </a:p>
          <a:p>
            <a:pPr marL="0" indent="0" algn="just">
              <a:buNone/>
            </a:pPr>
            <a:endParaRPr lang="en-GB" dirty="0"/>
          </a:p>
        </p:txBody>
      </p:sp>
    </p:spTree>
    <p:extLst>
      <p:ext uri="{BB962C8B-B14F-4D97-AF65-F5344CB8AC3E}">
        <p14:creationId xmlns:p14="http://schemas.microsoft.com/office/powerpoint/2010/main" val="9195537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r>
              <a:rPr lang="en-GB" sz="3600" b="1" dirty="0"/>
              <a:t>Types of forecast  </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buNone/>
            </a:pPr>
            <a:r>
              <a:rPr lang="en-US" dirty="0"/>
              <a:t> </a:t>
            </a:r>
          </a:p>
          <a:p>
            <a:pPr marL="0" indent="0">
              <a:lnSpc>
                <a:spcPct val="150000"/>
              </a:lnSpc>
              <a:buNone/>
            </a:pPr>
            <a:r>
              <a:rPr lang="en-GB" dirty="0" smtClean="0"/>
              <a:t>1</a:t>
            </a:r>
            <a:r>
              <a:rPr lang="en-GB" dirty="0"/>
              <a:t>. Qualitative/judgmental forecast </a:t>
            </a:r>
            <a:endParaRPr lang="en-US" dirty="0"/>
          </a:p>
          <a:p>
            <a:pPr marL="0" indent="0">
              <a:lnSpc>
                <a:spcPct val="150000"/>
              </a:lnSpc>
              <a:buNone/>
            </a:pPr>
            <a:r>
              <a:rPr lang="en-GB" dirty="0"/>
              <a:t>2. Time series forecast </a:t>
            </a:r>
            <a:endParaRPr lang="en-US" dirty="0"/>
          </a:p>
          <a:p>
            <a:pPr marL="0" indent="0">
              <a:lnSpc>
                <a:spcPct val="150000"/>
              </a:lnSpc>
              <a:buNone/>
            </a:pPr>
            <a:r>
              <a:rPr lang="en-GB" dirty="0"/>
              <a:t>3. Causal forecast </a:t>
            </a:r>
            <a:r>
              <a:rPr lang="en-US" dirty="0" smtClean="0"/>
              <a:t>. </a:t>
            </a:r>
            <a:endParaRPr lang="en-GB" dirty="0"/>
          </a:p>
        </p:txBody>
      </p:sp>
    </p:spTree>
    <p:extLst>
      <p:ext uri="{BB962C8B-B14F-4D97-AF65-F5344CB8AC3E}">
        <p14:creationId xmlns:p14="http://schemas.microsoft.com/office/powerpoint/2010/main" val="3145259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r>
              <a:rPr lang="en-US" sz="3600" dirty="0"/>
              <a:t> </a:t>
            </a:r>
            <a:r>
              <a:rPr lang="en-US" sz="3600" dirty="0" smtClean="0"/>
              <a:t>1. </a:t>
            </a:r>
            <a:r>
              <a:rPr lang="en-GB" sz="3600" b="1" dirty="0" smtClean="0"/>
              <a:t>Judgmental </a:t>
            </a:r>
            <a:endParaRPr lang="en-US" sz="3600" dirty="0"/>
          </a:p>
        </p:txBody>
      </p:sp>
      <p:sp>
        <p:nvSpPr>
          <p:cNvPr id="3" name="Content Placeholder 2"/>
          <p:cNvSpPr>
            <a:spLocks noGrp="1"/>
          </p:cNvSpPr>
          <p:nvPr>
            <p:ph idx="1"/>
          </p:nvPr>
        </p:nvSpPr>
        <p:spPr>
          <a:xfrm>
            <a:off x="234778" y="654909"/>
            <a:ext cx="11726164" cy="6203092"/>
          </a:xfrm>
        </p:spPr>
        <p:txBody>
          <a:bodyPr/>
          <a:lstStyle/>
          <a:p>
            <a:endParaRPr lang="en-GB" dirty="0" smtClean="0"/>
          </a:p>
          <a:p>
            <a:pPr marL="92075" indent="-92075" algn="just"/>
            <a:r>
              <a:rPr lang="en-GB" dirty="0" smtClean="0"/>
              <a:t>These  </a:t>
            </a:r>
            <a:r>
              <a:rPr lang="en-GB" dirty="0"/>
              <a:t>forecasts are derived from judgment and experience. The major short coming of this type of forecast are; </a:t>
            </a:r>
            <a:endParaRPr lang="en-US" dirty="0"/>
          </a:p>
          <a:p>
            <a:pPr marL="0" indent="0" algn="just">
              <a:lnSpc>
                <a:spcPct val="150000"/>
              </a:lnSpc>
              <a:buNone/>
            </a:pPr>
            <a:r>
              <a:rPr lang="en-GB" dirty="0"/>
              <a:t> </a:t>
            </a:r>
            <a:r>
              <a:rPr lang="en-GB" dirty="0" err="1" smtClean="0"/>
              <a:t>i</a:t>
            </a:r>
            <a:r>
              <a:rPr lang="en-GB" dirty="0" smtClean="0"/>
              <a:t>) Subjective </a:t>
            </a:r>
            <a:endParaRPr lang="en-US" dirty="0"/>
          </a:p>
          <a:p>
            <a:pPr marL="0" indent="0" algn="just">
              <a:lnSpc>
                <a:spcPct val="150000"/>
              </a:lnSpc>
              <a:buNone/>
            </a:pPr>
            <a:r>
              <a:rPr lang="en-GB" dirty="0" smtClean="0"/>
              <a:t>ii) Require </a:t>
            </a:r>
            <a:r>
              <a:rPr lang="en-GB" dirty="0"/>
              <a:t>the input from many people hence time consuming</a:t>
            </a:r>
            <a:endParaRPr lang="en-US" dirty="0"/>
          </a:p>
          <a:p>
            <a:pPr marL="0" indent="0" algn="just">
              <a:lnSpc>
                <a:spcPct val="150000"/>
              </a:lnSpc>
              <a:buNone/>
            </a:pPr>
            <a:r>
              <a:rPr lang="en-GB" dirty="0" smtClean="0"/>
              <a:t>iii) Some </a:t>
            </a:r>
            <a:r>
              <a:rPr lang="en-GB" dirty="0"/>
              <a:t>people may withhold crucial information if they think that their opinion differs with the other people e.g. forecast that are obtained through the Delphi approach.</a:t>
            </a:r>
            <a:endParaRPr lang="en-US" dirty="0"/>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pPr algn="l"/>
            <a:r>
              <a:rPr lang="en-GB" sz="3600" b="1" dirty="0" smtClean="0"/>
              <a:t/>
            </a:r>
            <a:br>
              <a:rPr lang="en-GB" sz="3600" b="1" dirty="0" smtClean="0"/>
            </a:br>
            <a:r>
              <a:rPr lang="en-GB" sz="3600" b="1" dirty="0"/>
              <a:t/>
            </a:r>
            <a:br>
              <a:rPr lang="en-GB" sz="3600" b="1" dirty="0"/>
            </a:br>
            <a:r>
              <a:rPr lang="en-GB" sz="3600" b="1" dirty="0" smtClean="0"/>
              <a:t/>
            </a:r>
            <a:br>
              <a:rPr lang="en-GB" sz="3600" b="1" dirty="0" smtClean="0"/>
            </a:br>
            <a:r>
              <a:rPr lang="en-GB" sz="3600" b="1" dirty="0"/>
              <a:t/>
            </a:r>
            <a:br>
              <a:rPr lang="en-GB" sz="3600" b="1" dirty="0"/>
            </a:br>
            <a:r>
              <a:rPr lang="en-GB" sz="3600" b="1" dirty="0" smtClean="0"/>
              <a:t>2. Time </a:t>
            </a:r>
            <a:r>
              <a:rPr lang="en-GB" sz="3600" b="1" dirty="0"/>
              <a:t>series </a:t>
            </a:r>
            <a:r>
              <a:rPr lang="en-GB" sz="3600" b="1" dirty="0" smtClean="0"/>
              <a:t>forecast &amp; </a:t>
            </a:r>
            <a:r>
              <a:rPr lang="en-GB" sz="3600" b="1" dirty="0" err="1" smtClean="0"/>
              <a:t>3.Causal</a:t>
            </a:r>
            <a:r>
              <a:rPr lang="en-GB" sz="3600" b="1" dirty="0" smtClean="0"/>
              <a:t> </a:t>
            </a:r>
            <a:r>
              <a:rPr lang="en-GB" sz="3600" b="1" dirty="0"/>
              <a:t>forecast  </a:t>
            </a:r>
            <a:r>
              <a:rPr lang="en-US" sz="3600" dirty="0"/>
              <a:t/>
            </a:r>
            <a:br>
              <a:rPr lang="en-US" sz="3600" dirty="0"/>
            </a:br>
            <a:r>
              <a:rPr lang="en-US" sz="3600" dirty="0"/>
              <a:t/>
            </a:r>
            <a:br>
              <a:rPr lang="en-US" sz="3600" dirty="0"/>
            </a:br>
            <a:r>
              <a:rPr lang="en-GB" sz="3600" b="1" dirty="0" smtClean="0"/>
              <a:t> </a:t>
            </a:r>
            <a:r>
              <a:rPr lang="en-US" sz="3600" dirty="0"/>
              <a:t/>
            </a:r>
            <a:br>
              <a:rPr lang="en-US" sz="3600" dirty="0"/>
            </a:br>
            <a:r>
              <a:rPr lang="en-US" sz="3600" b="1" dirty="0" smtClean="0"/>
              <a:t> </a:t>
            </a:r>
            <a:r>
              <a:rPr lang="en-US" sz="3600" b="1" dirty="0" smtClean="0"/>
              <a:t/>
            </a:r>
            <a:br>
              <a:rPr lang="en-US" sz="3600" b="1" dirty="0" smtClean="0"/>
            </a:br>
            <a:endParaRPr lang="en-US" sz="3600" dirty="0"/>
          </a:p>
        </p:txBody>
      </p:sp>
      <p:sp>
        <p:nvSpPr>
          <p:cNvPr id="3" name="Content Placeholder 2"/>
          <p:cNvSpPr>
            <a:spLocks noGrp="1"/>
          </p:cNvSpPr>
          <p:nvPr>
            <p:ph idx="1"/>
          </p:nvPr>
        </p:nvSpPr>
        <p:spPr>
          <a:xfrm>
            <a:off x="235974" y="693175"/>
            <a:ext cx="11724968" cy="6164826"/>
          </a:xfrm>
        </p:spPr>
        <p:txBody>
          <a:bodyPr/>
          <a:lstStyle/>
          <a:p>
            <a:pPr lvl="0"/>
            <a:endParaRPr lang="en-US" dirty="0" smtClean="0"/>
          </a:p>
          <a:p>
            <a:r>
              <a:rPr lang="en-GB" dirty="0" smtClean="0"/>
              <a:t>Time </a:t>
            </a:r>
            <a:r>
              <a:rPr lang="en-GB" dirty="0"/>
              <a:t>series is the tracking of a particular variable over time using the time series data. </a:t>
            </a:r>
            <a:endParaRPr lang="en-GB" dirty="0" smtClean="0"/>
          </a:p>
          <a:p>
            <a:r>
              <a:rPr lang="en-GB" dirty="0" smtClean="0"/>
              <a:t>A </a:t>
            </a:r>
            <a:r>
              <a:rPr lang="en-GB" dirty="0"/>
              <a:t>model is created that would predict its future movements.  </a:t>
            </a:r>
            <a:endParaRPr lang="en-GB" dirty="0" smtClean="0"/>
          </a:p>
          <a:p>
            <a:pPr>
              <a:spcBef>
                <a:spcPts val="0"/>
              </a:spcBef>
            </a:pPr>
            <a:endParaRPr lang="en-GB" dirty="0"/>
          </a:p>
          <a:p>
            <a:pPr marL="0" indent="0" algn="just">
              <a:buNone/>
            </a:pPr>
            <a:r>
              <a:rPr lang="en-GB" dirty="0" err="1" smtClean="0"/>
              <a:t>NB:In</a:t>
            </a:r>
            <a:r>
              <a:rPr lang="en-GB" dirty="0" smtClean="0"/>
              <a:t> </a:t>
            </a:r>
            <a:r>
              <a:rPr lang="en-GB" dirty="0"/>
              <a:t>time series analysis the financial analyst does not identify the factors that cause the movement of a particular financial variable over time. </a:t>
            </a:r>
          </a:p>
          <a:p>
            <a:pPr algn="just">
              <a:spcBef>
                <a:spcPts val="0"/>
              </a:spcBef>
            </a:pPr>
            <a:endParaRPr lang="en-GB" dirty="0"/>
          </a:p>
          <a:p>
            <a:pPr algn="just"/>
            <a:r>
              <a:rPr lang="en-GB" dirty="0"/>
              <a:t>Causal forecasting is concerned with explaining the cause and effect relationship of the variable</a:t>
            </a:r>
            <a:endParaRPr lang="en-US" dirty="0"/>
          </a:p>
          <a:p>
            <a:endParaRPr lang="en-US" dirty="0"/>
          </a:p>
        </p:txBody>
      </p:sp>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93174"/>
          </a:xfrm>
        </p:spPr>
        <p:txBody>
          <a:bodyPr/>
          <a:lstStyle/>
          <a:p>
            <a:pPr algn="l"/>
            <a:r>
              <a:rPr lang="en-US" sz="3600" b="1" dirty="0" smtClean="0"/>
              <a:t/>
            </a:r>
            <a:br>
              <a:rPr lang="en-US" sz="3600" b="1" dirty="0" smtClean="0"/>
            </a:br>
            <a:r>
              <a:rPr lang="en-US" sz="3600" b="1" dirty="0" smtClean="0"/>
              <a:t/>
            </a:r>
            <a:br>
              <a:rPr lang="en-US" sz="3600" b="1" dirty="0" smtClean="0"/>
            </a:br>
            <a:r>
              <a:rPr lang="en-US" sz="3600" b="1" dirty="0" smtClean="0"/>
              <a:t>Process </a:t>
            </a:r>
            <a:r>
              <a:rPr lang="en-US" sz="3600" b="1" dirty="0"/>
              <a:t>of Financial Forecast </a:t>
            </a:r>
            <a:r>
              <a:rPr lang="en-US" sz="3600" dirty="0"/>
              <a:t/>
            </a:r>
            <a:br>
              <a:rPr lang="en-US" sz="3600" dirty="0"/>
            </a:br>
            <a:r>
              <a:rPr lang="en-US" sz="3600" b="1" dirty="0"/>
              <a:t/>
            </a:r>
            <a:br>
              <a:rPr lang="en-US" sz="3600" b="1" dirty="0"/>
            </a:br>
            <a:endParaRPr lang="en-US" sz="3600" b="1" dirty="0"/>
          </a:p>
        </p:txBody>
      </p:sp>
      <p:sp>
        <p:nvSpPr>
          <p:cNvPr id="3" name="Content Placeholder 2"/>
          <p:cNvSpPr>
            <a:spLocks noGrp="1"/>
          </p:cNvSpPr>
          <p:nvPr>
            <p:ph idx="1"/>
          </p:nvPr>
        </p:nvSpPr>
        <p:spPr>
          <a:xfrm>
            <a:off x="235974" y="693175"/>
            <a:ext cx="11724968" cy="6164826"/>
          </a:xfrm>
        </p:spPr>
        <p:txBody>
          <a:bodyPr/>
          <a:lstStyle/>
          <a:p>
            <a:pPr algn="just"/>
            <a:r>
              <a:rPr lang="en-US" dirty="0" smtClean="0"/>
              <a:t>Financial </a:t>
            </a:r>
            <a:r>
              <a:rPr lang="en-US" dirty="0"/>
              <a:t>forecasting is a systematic structured process which may be iterative in some cases as it is based on assumptions. </a:t>
            </a:r>
            <a:endParaRPr lang="en-US" dirty="0" smtClean="0"/>
          </a:p>
          <a:p>
            <a:pPr algn="just"/>
            <a:r>
              <a:rPr lang="en-US" dirty="0" smtClean="0"/>
              <a:t>Forecasting </a:t>
            </a:r>
            <a:r>
              <a:rPr lang="en-US" dirty="0"/>
              <a:t>financial statements is important for a number of </a:t>
            </a:r>
            <a:r>
              <a:rPr lang="en-US" dirty="0" smtClean="0"/>
              <a:t>reasons among them planning </a:t>
            </a:r>
            <a:r>
              <a:rPr lang="en-US" dirty="0"/>
              <a:t>for the future and providing information to the company’s investors. </a:t>
            </a:r>
            <a:endParaRPr lang="en-US" dirty="0" smtClean="0"/>
          </a:p>
          <a:p>
            <a:pPr algn="just">
              <a:spcBef>
                <a:spcPts val="0"/>
              </a:spcBef>
            </a:pPr>
            <a:endParaRPr lang="en-US" dirty="0"/>
          </a:p>
          <a:p>
            <a:pPr algn="just"/>
            <a:r>
              <a:rPr lang="en-US" dirty="0"/>
              <a:t>T</a:t>
            </a:r>
            <a:r>
              <a:rPr lang="en-US" dirty="0" smtClean="0"/>
              <a:t>here </a:t>
            </a:r>
            <a:r>
              <a:rPr lang="en-US" dirty="0"/>
              <a:t>are various methods of financial forecasting such as: </a:t>
            </a:r>
            <a:endParaRPr lang="en-US" dirty="0" smtClean="0"/>
          </a:p>
          <a:p>
            <a:pPr marL="0" indent="0" algn="just">
              <a:buNone/>
            </a:pPr>
            <a:r>
              <a:rPr lang="en-US" dirty="0" smtClean="0"/>
              <a:t>1</a:t>
            </a:r>
            <a:r>
              <a:rPr lang="en-US" dirty="0"/>
              <a:t>) Percentage of sales method</a:t>
            </a:r>
            <a:r>
              <a:rPr lang="en-US" dirty="0" smtClean="0"/>
              <a:t>,</a:t>
            </a:r>
          </a:p>
          <a:p>
            <a:pPr marL="0" indent="0" algn="just">
              <a:buNone/>
            </a:pPr>
            <a:r>
              <a:rPr lang="en-US" dirty="0" smtClean="0"/>
              <a:t> </a:t>
            </a:r>
            <a:r>
              <a:rPr lang="en-US" dirty="0"/>
              <a:t>2) Regression analysis </a:t>
            </a:r>
            <a:endParaRPr lang="en-US" dirty="0" smtClean="0"/>
          </a:p>
          <a:p>
            <a:pPr marL="0" indent="0" algn="just">
              <a:buNone/>
            </a:pPr>
            <a:r>
              <a:rPr lang="en-US" dirty="0" smtClean="0"/>
              <a:t>3</a:t>
            </a:r>
            <a:r>
              <a:rPr lang="en-US" dirty="0"/>
              <a:t>) Time series </a:t>
            </a:r>
            <a:endParaRPr lang="en-US" dirty="0" smtClean="0"/>
          </a:p>
          <a:p>
            <a:pPr marL="0" indent="0" algn="just">
              <a:buNone/>
            </a:pPr>
            <a:r>
              <a:rPr lang="en-US" dirty="0" smtClean="0"/>
              <a:t>4</a:t>
            </a:r>
            <a:r>
              <a:rPr lang="en-US" dirty="0"/>
              <a:t>) </a:t>
            </a:r>
            <a:r>
              <a:rPr lang="en-US" dirty="0" smtClean="0"/>
              <a:t>Pro forma </a:t>
            </a:r>
            <a:r>
              <a:rPr lang="en-US" dirty="0"/>
              <a:t>financial statements 5) Others  </a:t>
            </a:r>
          </a:p>
          <a:p>
            <a:endParaRPr lang="en-US" dirty="0"/>
          </a:p>
          <a:p>
            <a:pPr marL="0" indent="0">
              <a:lnSpc>
                <a:spcPct val="150000"/>
              </a:lnSpc>
              <a:spcBef>
                <a:spcPts val="0"/>
              </a:spcBef>
              <a:buNone/>
            </a:pPr>
            <a:endParaRPr lang="en-US" dirty="0"/>
          </a:p>
          <a:p>
            <a:pPr marL="0" indent="0">
              <a:buNone/>
            </a:pPr>
            <a:endParaRPr lang="en-GB" dirty="0"/>
          </a:p>
        </p:txBody>
      </p:sp>
    </p:spTree>
    <p:extLst>
      <p:ext uri="{BB962C8B-B14F-4D97-AF65-F5344CB8AC3E}">
        <p14:creationId xmlns:p14="http://schemas.microsoft.com/office/powerpoint/2010/main" val="44441559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634082"/>
          </a:xfrm>
        </p:spPr>
        <p:txBody>
          <a:bodyPr/>
          <a:lstStyle/>
          <a:p>
            <a:pPr algn="l"/>
            <a:r>
              <a:rPr lang="en-US" sz="3600" b="1" dirty="0"/>
              <a:t>Percentage of </a:t>
            </a:r>
            <a:r>
              <a:rPr lang="en-US" sz="3600" b="1" dirty="0" smtClean="0"/>
              <a:t>Sales </a:t>
            </a:r>
            <a:r>
              <a:rPr lang="en-US" sz="3600" b="1" dirty="0"/>
              <a:t>method.</a:t>
            </a:r>
            <a:endParaRPr lang="en-US" sz="3600" dirty="0"/>
          </a:p>
        </p:txBody>
      </p:sp>
      <p:sp>
        <p:nvSpPr>
          <p:cNvPr id="3" name="Content Placeholder 2"/>
          <p:cNvSpPr>
            <a:spLocks noGrp="1"/>
          </p:cNvSpPr>
          <p:nvPr>
            <p:ph idx="1"/>
          </p:nvPr>
        </p:nvSpPr>
        <p:spPr>
          <a:xfrm>
            <a:off x="235974" y="840659"/>
            <a:ext cx="11724968" cy="6017341"/>
          </a:xfrm>
        </p:spPr>
        <p:txBody>
          <a:bodyPr/>
          <a:lstStyle/>
          <a:p>
            <a:pPr marL="0" indent="0" algn="just">
              <a:buNone/>
            </a:pPr>
            <a:r>
              <a:rPr lang="en-GB" dirty="0" smtClean="0"/>
              <a:t> </a:t>
            </a:r>
          </a:p>
          <a:p>
            <a:pPr algn="just"/>
            <a:r>
              <a:rPr lang="en-US" dirty="0"/>
              <a:t> </a:t>
            </a:r>
            <a:r>
              <a:rPr lang="en-US" dirty="0" smtClean="0"/>
              <a:t>The </a:t>
            </a:r>
            <a:r>
              <a:rPr lang="en-US" dirty="0"/>
              <a:t>simplest method of forecasting income statements and balance sheets is the percentage sales method </a:t>
            </a:r>
            <a:endParaRPr lang="en-US" dirty="0" smtClean="0"/>
          </a:p>
          <a:p>
            <a:pPr algn="just"/>
            <a:endParaRPr lang="en-US" dirty="0"/>
          </a:p>
          <a:p>
            <a:pPr algn="just"/>
            <a:r>
              <a:rPr lang="en-US" dirty="0"/>
              <a:t>This method has the added advantage of requiring relatively little data to make a forecast. </a:t>
            </a:r>
            <a:endParaRPr lang="en-US" dirty="0" smtClean="0"/>
          </a:p>
          <a:p>
            <a:pPr algn="just"/>
            <a:endParaRPr lang="en-US" dirty="0" smtClean="0"/>
          </a:p>
          <a:p>
            <a:pPr algn="just"/>
            <a:r>
              <a:rPr lang="en-US" dirty="0" smtClean="0"/>
              <a:t>The </a:t>
            </a:r>
            <a:r>
              <a:rPr lang="en-US" dirty="0"/>
              <a:t>fundamental assumption of the percentage of sales method is that some, but not all, income statement and balance sheet items maintain a constant relationship with the level of sales.</a:t>
            </a:r>
          </a:p>
          <a:p>
            <a:pPr lvl="0">
              <a:lnSpc>
                <a:spcPct val="150000"/>
              </a:lnSpc>
            </a:pPr>
            <a:endParaRPr lang="en-US" dirty="0"/>
          </a:p>
        </p:txBody>
      </p:sp>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a:t>S</a:t>
            </a:r>
            <a:r>
              <a:rPr lang="en-US" sz="3600" b="1" dirty="0" smtClean="0"/>
              <a:t>teps  in Percentage </a:t>
            </a:r>
            <a:r>
              <a:rPr lang="en-US" sz="3600" b="1" dirty="0"/>
              <a:t>of Sales method</a:t>
            </a:r>
            <a:endParaRPr lang="en-US" sz="3600" dirty="0"/>
          </a:p>
        </p:txBody>
      </p:sp>
      <p:sp>
        <p:nvSpPr>
          <p:cNvPr id="3" name="Content Placeholder 2"/>
          <p:cNvSpPr>
            <a:spLocks noGrp="1"/>
          </p:cNvSpPr>
          <p:nvPr>
            <p:ph idx="1"/>
          </p:nvPr>
        </p:nvSpPr>
        <p:spPr>
          <a:xfrm>
            <a:off x="274320" y="899160"/>
            <a:ext cx="11308080" cy="5608319"/>
          </a:xfrm>
        </p:spPr>
        <p:txBody>
          <a:bodyPr/>
          <a:lstStyle/>
          <a:p>
            <a:pPr marL="514350" indent="-514350" algn="just">
              <a:buAutoNum type="arabicPeriod"/>
            </a:pPr>
            <a:r>
              <a:rPr lang="en-US" dirty="0" smtClean="0"/>
              <a:t>Isolate </a:t>
            </a:r>
            <a:r>
              <a:rPr lang="en-US" dirty="0"/>
              <a:t>the balance sheet items that are expected to vary with sales e.g. </a:t>
            </a:r>
            <a:endParaRPr lang="en-US" dirty="0" smtClean="0"/>
          </a:p>
          <a:p>
            <a:pPr marL="514350" indent="-514350" algn="just">
              <a:spcBef>
                <a:spcPts val="0"/>
              </a:spcBef>
              <a:buAutoNum type="arabicPeriod"/>
            </a:pPr>
            <a:endParaRPr lang="en-US" dirty="0"/>
          </a:p>
          <a:p>
            <a:pPr marL="514350" indent="-514350" algn="just">
              <a:buAutoNum type="alphaLcParenR"/>
            </a:pPr>
            <a:r>
              <a:rPr lang="en-US" dirty="0" smtClean="0"/>
              <a:t>Current </a:t>
            </a:r>
            <a:r>
              <a:rPr lang="en-US" dirty="0"/>
              <a:t>assets – These have a direct a relationship with sales e.g. if sales increase, stock is also expected to increase and so will debtors due to increase in credit sales. </a:t>
            </a:r>
            <a:endParaRPr lang="en-US" dirty="0" smtClean="0"/>
          </a:p>
          <a:p>
            <a:pPr marL="514350" indent="-514350" algn="just">
              <a:buAutoNum type="alphaLcParenR"/>
            </a:pPr>
            <a:endParaRPr lang="en-US" dirty="0"/>
          </a:p>
          <a:p>
            <a:pPr marL="0" indent="0" algn="just">
              <a:buNone/>
            </a:pPr>
            <a:r>
              <a:rPr lang="en-US" dirty="0"/>
              <a:t>b) Fixed assets (Non-Current assets) – These also have a direct relationship with sales e.g. extra orders may require extra machines. </a:t>
            </a:r>
          </a:p>
          <a:p>
            <a:pPr marL="0" indent="0">
              <a:buNone/>
            </a:pPr>
            <a:endParaRPr lang="en-US" dirty="0"/>
          </a:p>
        </p:txBody>
      </p:sp>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a:t>Steps  in Percentage of Sales </a:t>
            </a:r>
            <a:r>
              <a:rPr lang="en-US" sz="3600" b="1" dirty="0" smtClean="0"/>
              <a:t>method </a:t>
            </a:r>
            <a:r>
              <a:rPr lang="en-US" sz="3600" b="1" dirty="0" err="1" smtClean="0"/>
              <a:t>Ctd</a:t>
            </a:r>
            <a:r>
              <a:rPr lang="en-US" sz="3600" dirty="0"/>
              <a:t/>
            </a:r>
            <a:br>
              <a:rPr lang="en-US" sz="3600" dirty="0"/>
            </a:br>
            <a:endParaRPr lang="en-US" sz="3600" dirty="0"/>
          </a:p>
        </p:txBody>
      </p:sp>
      <p:sp>
        <p:nvSpPr>
          <p:cNvPr id="3" name="Content Placeholder 2"/>
          <p:cNvSpPr>
            <a:spLocks noGrp="1"/>
          </p:cNvSpPr>
          <p:nvPr>
            <p:ph idx="1"/>
          </p:nvPr>
        </p:nvSpPr>
        <p:spPr>
          <a:xfrm>
            <a:off x="274320" y="899160"/>
            <a:ext cx="11308080" cy="5608319"/>
          </a:xfrm>
        </p:spPr>
        <p:txBody>
          <a:bodyPr/>
          <a:lstStyle/>
          <a:p>
            <a:pPr marL="0" indent="0">
              <a:buNone/>
            </a:pPr>
            <a:endParaRPr lang="en-US" dirty="0" smtClean="0"/>
          </a:p>
          <a:p>
            <a:pPr marL="0" indent="0">
              <a:buNone/>
            </a:pPr>
            <a:r>
              <a:rPr lang="en-US" dirty="0" smtClean="0"/>
              <a:t>c) Current </a:t>
            </a:r>
            <a:r>
              <a:rPr lang="en-US" dirty="0"/>
              <a:t>liabilities – These also have a direct relationship with sales e.g. more of raw materials (e.g. creditors) may be required to produce additional units. </a:t>
            </a:r>
            <a:endParaRPr lang="en-US" dirty="0" smtClean="0"/>
          </a:p>
          <a:p>
            <a:pPr marL="0" indent="0">
              <a:buNone/>
            </a:pPr>
            <a:endParaRPr lang="en-US" dirty="0"/>
          </a:p>
          <a:p>
            <a:pPr marL="514350" indent="-514350">
              <a:buAutoNum type="alphaLcParenR" startAt="4"/>
            </a:pPr>
            <a:r>
              <a:rPr lang="en-US" dirty="0" smtClean="0"/>
              <a:t>Long </a:t>
            </a:r>
            <a:r>
              <a:rPr lang="en-US" dirty="0"/>
              <a:t>term liabilities – This will remain constant, and there may be no direct relationship between sales and long term liabilities. </a:t>
            </a:r>
          </a:p>
          <a:p>
            <a:pPr marL="514350" indent="-514350">
              <a:buAutoNum type="alphaLcParenR" startAt="4"/>
            </a:pPr>
            <a:endParaRPr lang="en-US" dirty="0" smtClean="0"/>
          </a:p>
        </p:txBody>
      </p:sp>
    </p:spTree>
    <p:extLst>
      <p:ext uri="{BB962C8B-B14F-4D97-AF65-F5344CB8AC3E}">
        <p14:creationId xmlns:p14="http://schemas.microsoft.com/office/powerpoint/2010/main" val="10832143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a:t>Steps  in Percentage of Sales </a:t>
            </a:r>
            <a:r>
              <a:rPr lang="en-US" sz="3600" b="1" dirty="0" smtClean="0"/>
              <a:t>method </a:t>
            </a:r>
            <a:r>
              <a:rPr lang="en-US" sz="3600" b="1" dirty="0" err="1" smtClean="0"/>
              <a:t>Ctd</a:t>
            </a:r>
            <a:r>
              <a:rPr lang="en-US" sz="3600" dirty="0"/>
              <a:t/>
            </a:r>
            <a:br>
              <a:rPr lang="en-US" sz="3600" dirty="0"/>
            </a:br>
            <a:endParaRPr lang="en-US" sz="3600" dirty="0"/>
          </a:p>
        </p:txBody>
      </p:sp>
      <p:sp>
        <p:nvSpPr>
          <p:cNvPr id="3" name="Content Placeholder 2"/>
          <p:cNvSpPr>
            <a:spLocks noGrp="1"/>
          </p:cNvSpPr>
          <p:nvPr>
            <p:ph idx="1"/>
          </p:nvPr>
        </p:nvSpPr>
        <p:spPr>
          <a:xfrm>
            <a:off x="274320" y="853440"/>
            <a:ext cx="11308080" cy="5608319"/>
          </a:xfrm>
        </p:spPr>
        <p:txBody>
          <a:bodyPr/>
          <a:lstStyle/>
          <a:p>
            <a:pPr marL="0" indent="0">
              <a:buNone/>
            </a:pPr>
            <a:endParaRPr lang="en-US" dirty="0"/>
          </a:p>
          <a:p>
            <a:pPr marL="0" indent="0">
              <a:buNone/>
            </a:pPr>
            <a:r>
              <a:rPr lang="en-US" dirty="0" smtClean="0"/>
              <a:t>e) Ordinary </a:t>
            </a:r>
            <a:r>
              <a:rPr lang="en-US" dirty="0"/>
              <a:t>share capital – This will also remain constant as is the case with long term liabilities. </a:t>
            </a:r>
            <a:endParaRPr lang="en-US" dirty="0" smtClean="0"/>
          </a:p>
          <a:p>
            <a:pPr marL="0" indent="0">
              <a:buNone/>
            </a:pPr>
            <a:endParaRPr lang="en-US" dirty="0"/>
          </a:p>
          <a:p>
            <a:pPr marL="0" indent="0">
              <a:buNone/>
            </a:pPr>
            <a:r>
              <a:rPr lang="en-US" dirty="0" smtClean="0"/>
              <a:t>f)  </a:t>
            </a:r>
            <a:r>
              <a:rPr lang="en-US" dirty="0"/>
              <a:t>Retained earnings – This will depend on the firm’s profitability and dividend policy. </a:t>
            </a:r>
          </a:p>
          <a:p>
            <a:endParaRPr lang="en-US" dirty="0"/>
          </a:p>
        </p:txBody>
      </p:sp>
    </p:spTree>
    <p:extLst>
      <p:ext uri="{BB962C8B-B14F-4D97-AF65-F5344CB8AC3E}">
        <p14:creationId xmlns:p14="http://schemas.microsoft.com/office/powerpoint/2010/main" val="15013792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lgn="l"/>
            <a:r>
              <a:rPr lang="en-US" sz="3600" b="1" dirty="0" smtClean="0"/>
              <a:t/>
            </a:r>
            <a:br>
              <a:rPr lang="en-US" sz="3600" b="1" dirty="0" smtClean="0"/>
            </a:br>
            <a:r>
              <a:rPr lang="en-US" sz="3600" b="1" dirty="0"/>
              <a:t>Steps  in Percentage of Sales method </a:t>
            </a:r>
            <a:r>
              <a:rPr lang="en-US" sz="3600" b="1" dirty="0" err="1"/>
              <a:t>Ctd</a:t>
            </a:r>
            <a:r>
              <a:rPr lang="en-US" sz="3600" dirty="0"/>
              <a:t/>
            </a:r>
            <a:br>
              <a:rPr lang="en-US" sz="3600" dirty="0"/>
            </a:br>
            <a:r>
              <a:rPr lang="en-US" sz="3600" b="1" dirty="0" smtClean="0"/>
              <a:t> </a:t>
            </a: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buNone/>
            </a:pPr>
            <a:r>
              <a:rPr lang="en-US" dirty="0" smtClean="0"/>
              <a:t> </a:t>
            </a:r>
            <a:endParaRPr lang="en-US" dirty="0" smtClean="0"/>
          </a:p>
          <a:p>
            <a:pPr marL="0" indent="0" algn="just">
              <a:buNone/>
            </a:pPr>
            <a:r>
              <a:rPr lang="en-US" dirty="0" smtClean="0"/>
              <a:t>2</a:t>
            </a:r>
            <a:r>
              <a:rPr lang="en-US" dirty="0"/>
              <a:t>. Determine the actual relationship between the balance sheet items and sales e.g. fixed assets (Non-current assets) may be 40% of sales, current assets 30% of sales etc. </a:t>
            </a:r>
            <a:endParaRPr lang="en-US" dirty="0" smtClean="0"/>
          </a:p>
          <a:p>
            <a:pPr marL="0" indent="0" algn="just">
              <a:buNone/>
            </a:pPr>
            <a:endParaRPr lang="en-US" dirty="0"/>
          </a:p>
          <a:p>
            <a:pPr marL="0" indent="0" algn="just">
              <a:buNone/>
            </a:pPr>
            <a:r>
              <a:rPr lang="en-US" dirty="0"/>
              <a:t>3. Forecast the future sales and the balance sheet items required to support the forecast sales. </a:t>
            </a:r>
          </a:p>
          <a:p>
            <a:pPr marL="0" indent="0" algn="just">
              <a:buNone/>
            </a:pPr>
            <a:r>
              <a:rPr lang="en-US" dirty="0" smtClean="0"/>
              <a:t>. </a:t>
            </a:r>
            <a:endParaRPr lang="en-US" dirty="0"/>
          </a:p>
          <a:p>
            <a:pPr lvl="0">
              <a:lnSpc>
                <a:spcPct val="150000"/>
              </a:lnSpc>
            </a:pPr>
            <a:endParaRPr lang="en-US" dirty="0"/>
          </a:p>
        </p:txBody>
      </p:sp>
    </p:spTree>
    <p:extLst>
      <p:ext uri="{BB962C8B-B14F-4D97-AF65-F5344CB8AC3E}">
        <p14:creationId xmlns:p14="http://schemas.microsoft.com/office/powerpoint/2010/main" val="5442646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lgn="l"/>
            <a:r>
              <a:rPr lang="en-US" sz="3600" b="1" dirty="0" smtClean="0"/>
              <a:t/>
            </a:r>
            <a:br>
              <a:rPr lang="en-US" sz="3600" b="1" dirty="0" smtClean="0"/>
            </a:br>
            <a:r>
              <a:rPr lang="en-US" sz="3600" b="1" dirty="0"/>
              <a:t>Steps  in Percentage of Sales method </a:t>
            </a:r>
            <a:r>
              <a:rPr lang="en-US" sz="3600" b="1" dirty="0" err="1"/>
              <a:t>Ctd</a:t>
            </a:r>
            <a:r>
              <a:rPr lang="en-US" sz="3600" dirty="0"/>
              <a:t/>
            </a:r>
            <a:br>
              <a:rPr lang="en-US" sz="3600" dirty="0"/>
            </a:br>
            <a:r>
              <a:rPr lang="en-US" sz="3600" b="1" dirty="0" smtClean="0"/>
              <a:t> </a:t>
            </a: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dirty="0" smtClean="0"/>
          </a:p>
          <a:p>
            <a:pPr marL="0" indent="0" algn="just">
              <a:buNone/>
            </a:pPr>
            <a:r>
              <a:rPr lang="en-US" dirty="0" smtClean="0"/>
              <a:t>4</a:t>
            </a:r>
            <a:r>
              <a:rPr lang="en-US" dirty="0"/>
              <a:t>. Determine the external financial requirements, which is the difference between the sources of funds and uses of funds. </a:t>
            </a:r>
            <a:endParaRPr lang="en-US" dirty="0" smtClean="0"/>
          </a:p>
          <a:p>
            <a:pPr marL="0" indent="0" algn="just">
              <a:buNone/>
            </a:pPr>
            <a:endParaRPr lang="en-US" dirty="0"/>
          </a:p>
          <a:p>
            <a:pPr marL="0" indent="0" algn="just">
              <a:buNone/>
            </a:pPr>
            <a:r>
              <a:rPr lang="en-US" dirty="0"/>
              <a:t>5. Decide on the source of the additional funds required e.g. will the additional funds come from retained earnings or long-term loan capital. </a:t>
            </a:r>
          </a:p>
          <a:p>
            <a:pPr lvl="0">
              <a:lnSpc>
                <a:spcPct val="150000"/>
              </a:lnSpc>
            </a:pPr>
            <a:endParaRPr lang="en-US" dirty="0"/>
          </a:p>
        </p:txBody>
      </p:sp>
    </p:spTree>
    <p:extLst>
      <p:ext uri="{BB962C8B-B14F-4D97-AF65-F5344CB8AC3E}">
        <p14:creationId xmlns:p14="http://schemas.microsoft.com/office/powerpoint/2010/main" val="231107388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r>
              <a:rPr lang="en-US" sz="3600" b="1" dirty="0" smtClean="0"/>
              <a:t>Illustration</a:t>
            </a:r>
            <a:endParaRPr lang="en-US" sz="3600" b="1" dirty="0"/>
          </a:p>
        </p:txBody>
      </p:sp>
      <p:sp>
        <p:nvSpPr>
          <p:cNvPr id="3" name="Content Placeholder 2"/>
          <p:cNvSpPr>
            <a:spLocks noGrp="1"/>
          </p:cNvSpPr>
          <p:nvPr>
            <p:ph idx="1"/>
          </p:nvPr>
        </p:nvSpPr>
        <p:spPr>
          <a:xfrm>
            <a:off x="235974" y="707923"/>
            <a:ext cx="11724968" cy="6150077"/>
          </a:xfrm>
        </p:spPr>
        <p:txBody>
          <a:bodyPr/>
          <a:lstStyle/>
          <a:p>
            <a:pPr marL="0" indent="0">
              <a:buNone/>
            </a:pPr>
            <a:r>
              <a:rPr lang="en-US" dirty="0" smtClean="0"/>
              <a:t> </a:t>
            </a:r>
            <a:r>
              <a:rPr lang="en-US" dirty="0" err="1"/>
              <a:t>Exat</a:t>
            </a:r>
            <a:r>
              <a:rPr lang="en-US" dirty="0"/>
              <a:t> Ltd has found a consistent relationship among the following accounts as a percentage of sales. </a:t>
            </a:r>
          </a:p>
          <a:p>
            <a:r>
              <a:rPr lang="en-US" dirty="0"/>
              <a:t>Current assets – 65% </a:t>
            </a:r>
          </a:p>
          <a:p>
            <a:r>
              <a:rPr lang="en-US" dirty="0"/>
              <a:t>Net fixed assets – 25% </a:t>
            </a:r>
          </a:p>
          <a:p>
            <a:r>
              <a:rPr lang="en-US" dirty="0"/>
              <a:t>Accounts payable – 10% </a:t>
            </a:r>
          </a:p>
          <a:p>
            <a:r>
              <a:rPr lang="en-US" dirty="0"/>
              <a:t>Other current liabilities – 12% </a:t>
            </a:r>
          </a:p>
          <a:p>
            <a:r>
              <a:rPr lang="en-US" dirty="0"/>
              <a:t>Net profit after taxes – 5%. </a:t>
            </a:r>
          </a:p>
          <a:p>
            <a:r>
              <a:rPr lang="en-US" dirty="0"/>
              <a:t>The company’s sales for year 1 (2020) were $10,000,000 and are expected to grow at 10% every year. </a:t>
            </a:r>
          </a:p>
          <a:p>
            <a:endParaRPr lang="en-US" dirty="0"/>
          </a:p>
        </p:txBody>
      </p:sp>
    </p:spTree>
    <p:extLst>
      <p:ext uri="{BB962C8B-B14F-4D97-AF65-F5344CB8AC3E}">
        <p14:creationId xmlns:p14="http://schemas.microsoft.com/office/powerpoint/2010/main" val="27697069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lvl="0"/>
            <a:r>
              <a:rPr lang="en-US" sz="3600" b="1" dirty="0" smtClean="0"/>
              <a:t>Illustration </a:t>
            </a:r>
            <a:r>
              <a:rPr lang="en-US" sz="3600" b="1" dirty="0" err="1" smtClean="0"/>
              <a:t>Ctd</a:t>
            </a:r>
            <a:endParaRPr lang="en-US" sz="3600" dirty="0"/>
          </a:p>
        </p:txBody>
      </p:sp>
      <p:sp>
        <p:nvSpPr>
          <p:cNvPr id="3" name="Content Placeholder 2"/>
          <p:cNvSpPr>
            <a:spLocks noGrp="1"/>
          </p:cNvSpPr>
          <p:nvPr>
            <p:ph idx="1"/>
          </p:nvPr>
        </p:nvSpPr>
        <p:spPr>
          <a:xfrm>
            <a:off x="228600" y="518161"/>
            <a:ext cx="11353800" cy="5989320"/>
          </a:xfrm>
        </p:spPr>
        <p:txBody>
          <a:bodyPr/>
          <a:lstStyle/>
          <a:p>
            <a:pPr marL="0" indent="0">
              <a:buNone/>
            </a:pPr>
            <a:r>
              <a:rPr lang="en-GB" sz="2800" dirty="0" smtClean="0"/>
              <a:t>From the following a)</a:t>
            </a:r>
            <a:r>
              <a:rPr lang="en-US" sz="2800" dirty="0" smtClean="0"/>
              <a:t>Determine </a:t>
            </a:r>
            <a:r>
              <a:rPr lang="en-US" sz="2800" dirty="0" err="1"/>
              <a:t>Exat</a:t>
            </a:r>
            <a:r>
              <a:rPr lang="en-US" sz="2800" dirty="0"/>
              <a:t> </a:t>
            </a:r>
            <a:r>
              <a:rPr lang="en-US" sz="2800" dirty="0" smtClean="0"/>
              <a:t>Ltd </a:t>
            </a:r>
            <a:r>
              <a:rPr lang="en-US" sz="2800" dirty="0"/>
              <a:t>financial requirements </a:t>
            </a:r>
            <a:r>
              <a:rPr lang="en-US" sz="2800" dirty="0" smtClean="0"/>
              <a:t> and b)  </a:t>
            </a:r>
            <a:r>
              <a:rPr lang="en-US" sz="2800" dirty="0"/>
              <a:t>Prepare a </a:t>
            </a:r>
            <a:r>
              <a:rPr lang="en-US" sz="2800" dirty="0" smtClean="0"/>
              <a:t>Pro forma </a:t>
            </a:r>
            <a:r>
              <a:rPr lang="en-US" sz="2800" dirty="0"/>
              <a:t>statement of financial position as at 31.12.2025 </a:t>
            </a:r>
            <a:endParaRPr lang="en-GB" sz="2800" dirty="0"/>
          </a:p>
          <a:p>
            <a:endParaRPr lang="en-GB" dirty="0" smtClean="0"/>
          </a:p>
          <a:p>
            <a:endParaRPr lang="en-GB" dirty="0" smtClean="0"/>
          </a:p>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112747216"/>
              </p:ext>
            </p:extLst>
          </p:nvPr>
        </p:nvGraphicFramePr>
        <p:xfrm>
          <a:off x="228600" y="2093588"/>
          <a:ext cx="7543801" cy="4764412"/>
        </p:xfrm>
        <a:graphic>
          <a:graphicData uri="http://schemas.openxmlformats.org/drawingml/2006/table">
            <a:tbl>
              <a:tblPr firstRow="1" firstCol="1" bandRow="1"/>
              <a:tblGrid>
                <a:gridCol w="3791264">
                  <a:extLst>
                    <a:ext uri="{9D8B030D-6E8A-4147-A177-3AD203B41FA5}">
                      <a16:colId xmlns:a16="http://schemas.microsoft.com/office/drawing/2014/main" val="909291959"/>
                    </a:ext>
                  </a:extLst>
                </a:gridCol>
                <a:gridCol w="3752537">
                  <a:extLst>
                    <a:ext uri="{9D8B030D-6E8A-4147-A177-3AD203B41FA5}">
                      <a16:colId xmlns:a16="http://schemas.microsoft.com/office/drawing/2014/main" val="1458350300"/>
                    </a:ext>
                  </a:extLst>
                </a:gridCol>
              </a:tblGrid>
              <a:tr h="343047">
                <a:tc>
                  <a:txBody>
                    <a:bodyPr/>
                    <a:lstStyle/>
                    <a:p>
                      <a:pPr algn="just">
                        <a:lnSpc>
                          <a:spcPct val="100000"/>
                        </a:lnSpc>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9792076"/>
                  </a:ext>
                </a:extLst>
              </a:tr>
              <a:tr h="343047">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Non-Current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9379742"/>
                  </a:ext>
                </a:extLst>
              </a:tr>
              <a:tr h="343047">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Current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6500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6545125"/>
                  </a:ext>
                </a:extLst>
              </a:tr>
              <a:tr h="343047">
                <a:tc>
                  <a:txBody>
                    <a:bodyPr/>
                    <a:lstStyle/>
                    <a:p>
                      <a:pPr algn="just">
                        <a:lnSpc>
                          <a:spcPct val="100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0757046"/>
                  </a:ext>
                </a:extLst>
              </a:tr>
              <a:tr h="343047">
                <a:tc>
                  <a:txBody>
                    <a:bodyPr/>
                    <a:lstStyle/>
                    <a:p>
                      <a:pPr algn="just">
                        <a:lnSpc>
                          <a:spcPct val="100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Financed by;</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5310517"/>
                  </a:ext>
                </a:extLst>
              </a:tr>
              <a:tr h="343047">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Ordinary share capital</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4710139"/>
                  </a:ext>
                </a:extLst>
              </a:tr>
              <a:tr h="343047">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Retained Earnings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2600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5380202"/>
                  </a:ext>
                </a:extLst>
              </a:tr>
              <a:tr h="343047">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Long term loan</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51886593"/>
                  </a:ext>
                </a:extLst>
              </a:tr>
              <a:tr h="343047">
                <a:tc>
                  <a:txBody>
                    <a:bodyPr/>
                    <a:lstStyle/>
                    <a:p>
                      <a:pPr algn="just">
                        <a:lnSpc>
                          <a:spcPct val="100000"/>
                        </a:lnSpc>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Current liabilities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00156365"/>
                  </a:ext>
                </a:extLst>
              </a:tr>
              <a:tr h="343047">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Accounts payable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18508415"/>
                  </a:ext>
                </a:extLst>
              </a:tr>
              <a:tr h="343047">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Notes payable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6699386"/>
                  </a:ext>
                </a:extLst>
              </a:tr>
              <a:tr h="686095">
                <a:tc>
                  <a:txBody>
                    <a:bodyPr/>
                    <a:lstStyle/>
                    <a:p>
                      <a:pPr algn="just">
                        <a:lnSpc>
                          <a:spcPct val="100000"/>
                        </a:lnSpc>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Other current liabilities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1200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1706658"/>
                  </a:ext>
                </a:extLst>
              </a:tr>
              <a:tr h="297170">
                <a:tc>
                  <a:txBody>
                    <a:bodyPr/>
                    <a:lstStyle/>
                    <a:p>
                      <a:pPr algn="just">
                        <a:lnSpc>
                          <a:spcPct val="100000"/>
                        </a:lnSpc>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0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9000</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66803838"/>
                  </a:ext>
                </a:extLst>
              </a:tr>
            </a:tbl>
          </a:graphicData>
        </a:graphic>
      </p:graphicFrame>
    </p:spTree>
    <p:extLst>
      <p:ext uri="{BB962C8B-B14F-4D97-AF65-F5344CB8AC3E}">
        <p14:creationId xmlns:p14="http://schemas.microsoft.com/office/powerpoint/2010/main" val="28594824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Solution-</a:t>
            </a:r>
            <a:r>
              <a:rPr lang="en-US" sz="3600" b="1" dirty="0"/>
              <a:t> </a:t>
            </a:r>
            <a:r>
              <a:rPr lang="en-US" sz="3600" b="1" dirty="0" smtClean="0"/>
              <a:t>a)Forecasted </a:t>
            </a:r>
            <a:r>
              <a:rPr lang="en-US" sz="3600" b="1" dirty="0"/>
              <a:t>Future sales </a:t>
            </a:r>
            <a:endParaRPr lang="en-US" sz="3600" b="1"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65760" y="707923"/>
                <a:ext cx="11826240" cy="5796115"/>
              </a:xfrm>
            </p:spPr>
            <p:txBody>
              <a:bodyPr/>
              <a:lstStyle/>
              <a:p>
                <a:pPr marL="514350" indent="-514350">
                  <a:buAutoNum type="arabicPeriod"/>
                </a:pPr>
                <a:endParaRPr lang="en-US" dirty="0" smtClean="0"/>
              </a:p>
              <a:p>
                <a:pPr marL="514350" indent="-514350">
                  <a:buAutoNum type="arabicPeriod"/>
                </a:pPr>
                <a:r>
                  <a:rPr lang="en-US" dirty="0" err="1" smtClean="0"/>
                  <a:t>i</a:t>
                </a:r>
                <a:r>
                  <a:rPr lang="en-US" dirty="0" smtClean="0"/>
                  <a:t>)Forecasted </a:t>
                </a:r>
                <a:r>
                  <a:rPr lang="en-US" dirty="0"/>
                  <a:t>Future sales = Present sales </a:t>
                </a:r>
                <a:r>
                  <a:rPr lang="en-US" dirty="0"/>
                  <a:t>(</a:t>
                </a:r>
                <a14:m>
                  <m:oMath xmlns:m="http://schemas.openxmlformats.org/officeDocument/2006/math">
                    <m:sSup>
                      <m:sSupPr>
                        <m:ctrlPr>
                          <a:rPr lang="en-US" i="1">
                            <a:latin typeface="Cambria Math" panose="02040503050406030204" pitchFamily="18" charset="0"/>
                          </a:rPr>
                        </m:ctrlPr>
                      </m:sSupPr>
                      <m:e>
                        <m:r>
                          <m:rPr>
                            <m:nor/>
                          </m:rPr>
                          <a:rPr lang="en-US" dirty="0"/>
                          <m:t>1+</m:t>
                        </m:r>
                        <m:r>
                          <m:rPr>
                            <m:nor/>
                          </m:rPr>
                          <a:rPr lang="en-GB" b="0" i="0" dirty="0" smtClean="0"/>
                          <m:t>g</m:t>
                        </m:r>
                        <m:r>
                          <m:rPr>
                            <m:nor/>
                          </m:rPr>
                          <a:rPr lang="en-GB" dirty="0"/>
                          <m:t>)</m:t>
                        </m:r>
                      </m:e>
                      <m:sup>
                        <m:r>
                          <a:rPr lang="en-GB" b="0" i="1" dirty="0" smtClean="0">
                            <a:latin typeface="Cambria Math" panose="02040503050406030204" pitchFamily="18" charset="0"/>
                          </a:rPr>
                          <m:t>𝑛</m:t>
                        </m:r>
                      </m:sup>
                    </m:sSup>
                  </m:oMath>
                </a14:m>
                <a:endParaRPr lang="en-US" dirty="0" smtClean="0"/>
              </a:p>
              <a:p>
                <a:pPr marL="0" indent="0">
                  <a:buNone/>
                </a:pPr>
                <a:r>
                  <a:rPr lang="en-US" dirty="0"/>
                  <a:t>g is the constant growth rate in sales and n is the number of years </a:t>
                </a:r>
              </a:p>
              <a:p>
                <a:pPr marL="0" indent="0">
                  <a:buNone/>
                </a:pPr>
                <a:r>
                  <a:rPr lang="en-US" dirty="0" smtClean="0"/>
                  <a:t>  </a:t>
                </a:r>
              </a:p>
              <a:p>
                <a:pPr marL="0" indent="0">
                  <a:buNone/>
                </a:pPr>
                <a:r>
                  <a:rPr lang="en-US" dirty="0" smtClean="0"/>
                  <a:t>Forecasted </a:t>
                </a:r>
                <a:r>
                  <a:rPr lang="en-US" dirty="0"/>
                  <a:t>sales = 10,000,000 </a:t>
                </a:r>
                <a:r>
                  <a:rPr lang="en-US" dirty="0" smtClean="0"/>
                  <a:t> (</a:t>
                </a:r>
                <a14:m>
                  <m:oMath xmlns:m="http://schemas.openxmlformats.org/officeDocument/2006/math">
                    <m:sSup>
                      <m:sSupPr>
                        <m:ctrlPr>
                          <a:rPr lang="en-US" i="1" smtClean="0">
                            <a:latin typeface="Cambria Math" panose="02040503050406030204" pitchFamily="18" charset="0"/>
                          </a:rPr>
                        </m:ctrlPr>
                      </m:sSupPr>
                      <m:e>
                        <m:r>
                          <m:rPr>
                            <m:nor/>
                          </m:rPr>
                          <a:rPr lang="en-US" dirty="0"/>
                          <m:t>1+0.1</m:t>
                        </m:r>
                        <m:r>
                          <m:rPr>
                            <m:nor/>
                          </m:rPr>
                          <a:rPr lang="en-GB" b="0" i="0" dirty="0" smtClean="0"/>
                          <m:t>)</m:t>
                        </m:r>
                      </m:e>
                      <m:sup>
                        <m:r>
                          <a:rPr lang="en-GB" b="0" i="1" smtClean="0">
                            <a:latin typeface="Cambria Math" panose="02040503050406030204" pitchFamily="18" charset="0"/>
                          </a:rPr>
                          <m:t>5</m:t>
                        </m:r>
                      </m:sup>
                    </m:sSup>
                  </m:oMath>
                </a14:m>
                <a:r>
                  <a:rPr lang="en-US" dirty="0" smtClean="0"/>
                  <a:t>= </a:t>
                </a:r>
                <a:r>
                  <a:rPr lang="en-US" dirty="0"/>
                  <a:t>16,105,100 </a:t>
                </a:r>
                <a:endParaRPr lang="en-US" dirty="0" smtClean="0"/>
              </a:p>
              <a:p>
                <a:pPr marL="0" indent="0">
                  <a:buNone/>
                </a:pPr>
                <a:r>
                  <a:rPr lang="en-US" dirty="0"/>
                  <a:t> </a:t>
                </a:r>
                <a:r>
                  <a:rPr lang="en-US" dirty="0" err="1" smtClean="0"/>
                  <a:t>ie</a:t>
                </a:r>
                <a:r>
                  <a:rPr lang="en-US" dirty="0" smtClean="0"/>
                  <a:t>  sales </a:t>
                </a:r>
                <a:r>
                  <a:rPr lang="en-US" dirty="0"/>
                  <a:t>after 5 years </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65760" y="707923"/>
                <a:ext cx="11826240" cy="5796115"/>
              </a:xfrm>
              <a:blipFill>
                <a:blip r:embed="rId2"/>
                <a:stretch>
                  <a:fillRect l="-1340"/>
                </a:stretch>
              </a:blipFill>
            </p:spPr>
            <p:txBody>
              <a:bodyPr/>
              <a:lstStyle/>
              <a:p>
                <a:r>
                  <a:rPr lang="en-US">
                    <a:noFill/>
                  </a:rPr>
                  <a:t> </a:t>
                </a:r>
              </a:p>
            </p:txBody>
          </p:sp>
        </mc:Fallback>
      </mc:AlternateContent>
    </p:spTree>
    <p:extLst>
      <p:ext uri="{BB962C8B-B14F-4D97-AF65-F5344CB8AC3E}">
        <p14:creationId xmlns:p14="http://schemas.microsoft.com/office/powerpoint/2010/main" val="214413077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smtClean="0"/>
              <a:t>Solution-</a:t>
            </a:r>
            <a:r>
              <a:rPr lang="en-US" sz="3600" b="1" dirty="0" smtClean="0"/>
              <a:t> </a:t>
            </a:r>
            <a:r>
              <a:rPr lang="en-US" sz="3600" b="1" dirty="0"/>
              <a:t>Value of assets and liabilities after 5 years </a:t>
            </a:r>
            <a:r>
              <a:rPr lang="en-US" sz="3600" dirty="0"/>
              <a:t/>
            </a:r>
            <a:br>
              <a:rPr lang="en-US" sz="3600" dirty="0"/>
            </a:br>
            <a:endParaRPr lang="en-US" sz="3600" b="1"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dirty="0" smtClean="0"/>
          </a:p>
          <a:p>
            <a:pPr marL="0" indent="0">
              <a:lnSpc>
                <a:spcPct val="150000"/>
              </a:lnSpc>
              <a:buNone/>
            </a:pPr>
            <a:r>
              <a:rPr lang="en-US" dirty="0" smtClean="0"/>
              <a:t>Current </a:t>
            </a:r>
            <a:r>
              <a:rPr lang="en-US" dirty="0"/>
              <a:t>assets = 65% x 16,105,100 = 10,468,515 </a:t>
            </a:r>
          </a:p>
          <a:p>
            <a:pPr marL="0" indent="0">
              <a:lnSpc>
                <a:spcPct val="150000"/>
              </a:lnSpc>
              <a:buNone/>
            </a:pPr>
            <a:r>
              <a:rPr lang="en-US" dirty="0"/>
              <a:t>Fixed assets = 25% x 16,105,100 = 4,026,275 </a:t>
            </a:r>
          </a:p>
          <a:p>
            <a:pPr marL="0" indent="0">
              <a:lnSpc>
                <a:spcPct val="150000"/>
              </a:lnSpc>
              <a:buNone/>
            </a:pPr>
            <a:r>
              <a:rPr lang="en-US" dirty="0"/>
              <a:t>Accounts payable =10% x 16,105,100 = 1,610,510 </a:t>
            </a:r>
          </a:p>
          <a:p>
            <a:pPr marL="0" indent="0">
              <a:lnSpc>
                <a:spcPct val="150000"/>
              </a:lnSpc>
              <a:buNone/>
            </a:pPr>
            <a:r>
              <a:rPr lang="en-US" dirty="0"/>
              <a:t>Other current liabilities=12% x 16,105,100 = 1,932,612 </a:t>
            </a:r>
            <a:endParaRPr lang="en-US" dirty="0" smtClean="0"/>
          </a:p>
          <a:p>
            <a:pPr marL="0" indent="0">
              <a:lnSpc>
                <a:spcPct val="150000"/>
              </a:lnSpc>
              <a:buNone/>
            </a:pPr>
            <a:r>
              <a:rPr lang="en-GB" dirty="0" smtClean="0"/>
              <a:t>NB:% relationships of accounts are multiplied by sales figure in 5 years</a:t>
            </a:r>
            <a:endParaRPr lang="en-US" dirty="0"/>
          </a:p>
        </p:txBody>
      </p:sp>
    </p:spTree>
    <p:extLst>
      <p:ext uri="{BB962C8B-B14F-4D97-AF65-F5344CB8AC3E}">
        <p14:creationId xmlns:p14="http://schemas.microsoft.com/office/powerpoint/2010/main" val="17000936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a:t>Retained </a:t>
            </a:r>
            <a:r>
              <a:rPr lang="en-US" sz="3600" b="1" dirty="0" smtClean="0"/>
              <a:t>Earnings (RE) </a:t>
            </a:r>
            <a:endParaRPr lang="en-US" sz="3600" dirty="0"/>
          </a:p>
        </p:txBody>
      </p:sp>
      <p:sp>
        <p:nvSpPr>
          <p:cNvPr id="3" name="Content Placeholder 2"/>
          <p:cNvSpPr>
            <a:spLocks noGrp="1"/>
          </p:cNvSpPr>
          <p:nvPr>
            <p:ph idx="1"/>
          </p:nvPr>
        </p:nvSpPr>
        <p:spPr>
          <a:xfrm>
            <a:off x="235974" y="707923"/>
            <a:ext cx="11724968" cy="6150077"/>
          </a:xfrm>
        </p:spPr>
        <p:txBody>
          <a:bodyPr/>
          <a:lstStyle/>
          <a:p>
            <a:r>
              <a:rPr lang="en-US" dirty="0" smtClean="0"/>
              <a:t>RE </a:t>
            </a:r>
            <a:r>
              <a:rPr lang="en-US" dirty="0"/>
              <a:t>for year ended 31.12.20 ……………………………. = 2,600,000 </a:t>
            </a:r>
          </a:p>
          <a:p>
            <a:r>
              <a:rPr lang="en-US" dirty="0" smtClean="0"/>
              <a:t>RE </a:t>
            </a:r>
            <a:r>
              <a:rPr lang="en-US" dirty="0"/>
              <a:t>for year ended 31.12.21 = 5% x (10,000,000 x 110%) = 550,000 </a:t>
            </a:r>
          </a:p>
          <a:p>
            <a:r>
              <a:rPr lang="en-US" dirty="0" smtClean="0"/>
              <a:t>RE </a:t>
            </a:r>
            <a:r>
              <a:rPr lang="en-US" dirty="0"/>
              <a:t>for year ended 31.12.22 = 5% x (11,000,000 x 110%) = 605,000 </a:t>
            </a:r>
          </a:p>
          <a:p>
            <a:r>
              <a:rPr lang="en-US" dirty="0" err="1" smtClean="0"/>
              <a:t>REfor</a:t>
            </a:r>
            <a:r>
              <a:rPr lang="en-US" dirty="0" smtClean="0"/>
              <a:t> </a:t>
            </a:r>
            <a:r>
              <a:rPr lang="en-US" dirty="0"/>
              <a:t>year ended 31.12.23 = 5% x (12,100,000 x 110%) = 665,500 </a:t>
            </a:r>
          </a:p>
          <a:p>
            <a:r>
              <a:rPr lang="en-US" dirty="0" err="1" smtClean="0"/>
              <a:t>REfor</a:t>
            </a:r>
            <a:r>
              <a:rPr lang="en-US" dirty="0" smtClean="0"/>
              <a:t> </a:t>
            </a:r>
            <a:r>
              <a:rPr lang="en-US" dirty="0"/>
              <a:t>year ended 31.12.24 = 5% x (13,310,000 x 110%) = 732,050 </a:t>
            </a:r>
          </a:p>
          <a:p>
            <a:r>
              <a:rPr lang="en-US" dirty="0" smtClean="0"/>
              <a:t>RE </a:t>
            </a:r>
            <a:r>
              <a:rPr lang="en-US" dirty="0"/>
              <a:t>for year ended 31.12.25 = 5% x (14,641,000 x 110%) = </a:t>
            </a:r>
            <a:r>
              <a:rPr lang="en-US" u="sng" dirty="0"/>
              <a:t>805,255</a:t>
            </a:r>
            <a:r>
              <a:rPr lang="en-US" dirty="0"/>
              <a:t> </a:t>
            </a:r>
          </a:p>
          <a:p>
            <a:pPr marL="0" indent="0">
              <a:buNone/>
            </a:pPr>
            <a:r>
              <a:rPr lang="en-US" dirty="0"/>
              <a:t>          </a:t>
            </a:r>
            <a:r>
              <a:rPr lang="en-US" dirty="0" smtClean="0"/>
              <a:t>                                                   Total </a:t>
            </a:r>
            <a:r>
              <a:rPr lang="en-US" dirty="0"/>
              <a:t>retained earnings </a:t>
            </a:r>
            <a:r>
              <a:rPr lang="en-US" dirty="0" smtClean="0"/>
              <a:t>5</a:t>
            </a:r>
            <a:r>
              <a:rPr lang="en-US" u="sng" dirty="0" smtClean="0"/>
              <a:t>,957,805</a:t>
            </a:r>
          </a:p>
          <a:p>
            <a:pPr marL="0" indent="0">
              <a:buNone/>
            </a:pPr>
            <a:r>
              <a:rPr lang="en-US" u="sng" dirty="0" smtClean="0"/>
              <a:t>NB: RE are 5% ( related to net profit after taxes)of sales that are growing at 10% </a:t>
            </a:r>
            <a:r>
              <a:rPr lang="en-US" u="sng" dirty="0" err="1" smtClean="0"/>
              <a:t>p,a</a:t>
            </a:r>
            <a:r>
              <a:rPr lang="en-US" u="sng" dirty="0" smtClean="0"/>
              <a:t> </a:t>
            </a:r>
            <a:endParaRPr lang="en-US" dirty="0"/>
          </a:p>
          <a:p>
            <a:endParaRPr lang="en-US" dirty="0"/>
          </a:p>
        </p:txBody>
      </p:sp>
    </p:spTree>
    <p:extLst>
      <p:ext uri="{BB962C8B-B14F-4D97-AF65-F5344CB8AC3E}">
        <p14:creationId xmlns:p14="http://schemas.microsoft.com/office/powerpoint/2010/main" val="202068115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 y="0"/>
            <a:ext cx="11475720" cy="707923"/>
          </a:xfrm>
        </p:spPr>
        <p:txBody>
          <a:bodyPr/>
          <a:lstStyle/>
          <a:p>
            <a:pPr algn="l"/>
            <a:r>
              <a:rPr lang="en-US" sz="3600" b="1" dirty="0" smtClean="0"/>
              <a:t/>
            </a:r>
            <a:br>
              <a:rPr lang="en-US" sz="3600" b="1" dirty="0" smtClean="0"/>
            </a:br>
            <a:r>
              <a:rPr lang="en-US" sz="3600" b="1" dirty="0" smtClean="0"/>
              <a:t>Financial </a:t>
            </a:r>
            <a:r>
              <a:rPr lang="en-US" sz="3600" b="1" dirty="0"/>
              <a:t>requirements after 5 years </a:t>
            </a:r>
            <a:r>
              <a:rPr lang="en-US" sz="3600" b="1" dirty="0" smtClean="0"/>
              <a:t>solution </a:t>
            </a:r>
            <a:r>
              <a:rPr lang="en-US" sz="3600" b="1" dirty="0" err="1" smtClean="0"/>
              <a:t>Ctd</a:t>
            </a:r>
            <a:r>
              <a:rPr lang="en-US" sz="3600" dirty="0"/>
              <a:t/>
            </a:r>
            <a:br>
              <a:rPr lang="en-US" sz="3600" dirty="0"/>
            </a:br>
            <a:endParaRPr lang="en-US" sz="3600"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b="1" dirty="0" smtClean="0"/>
          </a:p>
          <a:p>
            <a:pPr marL="0" indent="0">
              <a:buNone/>
            </a:pPr>
            <a:r>
              <a:rPr lang="en-US" b="1" dirty="0" smtClean="0"/>
              <a:t>Uses </a:t>
            </a:r>
            <a:r>
              <a:rPr lang="en-US" b="1" dirty="0"/>
              <a:t>of </a:t>
            </a:r>
            <a:r>
              <a:rPr lang="en-US" b="1" dirty="0" smtClean="0"/>
              <a:t>funds</a:t>
            </a:r>
          </a:p>
          <a:p>
            <a:pPr marL="0" indent="0">
              <a:buNone/>
            </a:pPr>
            <a:r>
              <a:rPr lang="en-US" b="1" dirty="0" smtClean="0"/>
              <a:t> </a:t>
            </a:r>
            <a:endParaRPr lang="en-US" dirty="0"/>
          </a:p>
          <a:p>
            <a:pPr marL="0" indent="0">
              <a:buNone/>
            </a:pPr>
            <a:r>
              <a:rPr lang="en-US" dirty="0"/>
              <a:t>Increase in the current assets </a:t>
            </a:r>
            <a:endParaRPr lang="en-US" dirty="0" smtClean="0"/>
          </a:p>
          <a:p>
            <a:pPr marL="0" indent="0">
              <a:buNone/>
            </a:pPr>
            <a:r>
              <a:rPr lang="en-US" dirty="0" smtClean="0"/>
              <a:t>(</a:t>
            </a:r>
            <a:r>
              <a:rPr lang="en-US" dirty="0"/>
              <a:t>10,468,315 – 6,500,000</a:t>
            </a:r>
            <a:r>
              <a:rPr lang="en-US" dirty="0" smtClean="0"/>
              <a:t>)     </a:t>
            </a:r>
            <a:r>
              <a:rPr lang="en-US" dirty="0"/>
              <a:t>= 3,968,315 </a:t>
            </a:r>
          </a:p>
          <a:p>
            <a:pPr marL="0" indent="0">
              <a:buNone/>
            </a:pPr>
            <a:r>
              <a:rPr lang="en-US" dirty="0"/>
              <a:t>Increase in fixed assets </a:t>
            </a:r>
            <a:endParaRPr lang="en-US" dirty="0" smtClean="0"/>
          </a:p>
          <a:p>
            <a:pPr marL="0" indent="0">
              <a:buNone/>
            </a:pPr>
            <a:r>
              <a:rPr lang="en-US" dirty="0" smtClean="0"/>
              <a:t>(</a:t>
            </a:r>
            <a:r>
              <a:rPr lang="en-US" dirty="0"/>
              <a:t>4,026,275 – 2,500,000)          = 1,526,275 </a:t>
            </a:r>
          </a:p>
          <a:p>
            <a:pPr marL="0" indent="0">
              <a:buNone/>
            </a:pPr>
            <a:r>
              <a:rPr lang="en-US" dirty="0"/>
              <a:t>Payments of notes payable </a:t>
            </a:r>
            <a:r>
              <a:rPr lang="en-US" dirty="0" smtClean="0"/>
              <a:t>    </a:t>
            </a:r>
            <a:r>
              <a:rPr lang="en-US" dirty="0"/>
              <a:t>= 1,200,000 </a:t>
            </a:r>
          </a:p>
          <a:p>
            <a:pPr marL="0" indent="0">
              <a:buNone/>
            </a:pPr>
            <a:r>
              <a:rPr lang="en-US" dirty="0"/>
              <a:t>                                                       </a:t>
            </a:r>
            <a:r>
              <a:rPr lang="en-US" b="1" u="sng" dirty="0" smtClean="0"/>
              <a:t>6,694,590 </a:t>
            </a:r>
            <a:endParaRPr lang="en-US" dirty="0"/>
          </a:p>
        </p:txBody>
      </p:sp>
    </p:spTree>
    <p:extLst>
      <p:ext uri="{BB962C8B-B14F-4D97-AF65-F5344CB8AC3E}">
        <p14:creationId xmlns:p14="http://schemas.microsoft.com/office/powerpoint/2010/main" val="30968265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67640"/>
            <a:ext cx="11346426" cy="761999"/>
          </a:xfrm>
        </p:spPr>
        <p:txBody>
          <a:bodyPr/>
          <a:lstStyle/>
          <a:p>
            <a:pPr algn="l"/>
            <a:r>
              <a:rPr lang="en-US" b="1" dirty="0" smtClean="0"/>
              <a:t/>
            </a:r>
            <a:br>
              <a:rPr lang="en-US" b="1" dirty="0" smtClean="0"/>
            </a:br>
            <a:r>
              <a:rPr lang="en-US" sz="3600" b="1" dirty="0"/>
              <a:t>Financial requirements after 5 years </a:t>
            </a:r>
            <a:r>
              <a:rPr lang="en-US" sz="3600" b="1" dirty="0" smtClean="0"/>
              <a:t> </a:t>
            </a:r>
            <a:r>
              <a:rPr lang="en-US" sz="3600" b="1" dirty="0" err="1" smtClean="0"/>
              <a:t>Ctd</a:t>
            </a:r>
            <a:r>
              <a:rPr lang="en-US" sz="3600" b="1" dirty="0" smtClean="0"/>
              <a:t>-</a:t>
            </a:r>
            <a:r>
              <a:rPr lang="en-US" dirty="0"/>
              <a:t/>
            </a:r>
            <a:br>
              <a:rPr lang="en-US" dirty="0"/>
            </a:br>
            <a:endParaRPr lang="en-US" dirty="0"/>
          </a:p>
        </p:txBody>
      </p:sp>
      <p:sp>
        <p:nvSpPr>
          <p:cNvPr id="3" name="Content Placeholder 2"/>
          <p:cNvSpPr>
            <a:spLocks noGrp="1"/>
          </p:cNvSpPr>
          <p:nvPr>
            <p:ph idx="1"/>
          </p:nvPr>
        </p:nvSpPr>
        <p:spPr>
          <a:xfrm>
            <a:off x="235974" y="707923"/>
            <a:ext cx="11724968" cy="6150077"/>
          </a:xfrm>
        </p:spPr>
        <p:txBody>
          <a:bodyPr/>
          <a:lstStyle/>
          <a:p>
            <a:pPr>
              <a:spcBef>
                <a:spcPts val="0"/>
              </a:spcBef>
              <a:buFontTx/>
              <a:buChar char="-"/>
            </a:pPr>
            <a:r>
              <a:rPr lang="en-US" b="1" dirty="0"/>
              <a:t>Sources of funds </a:t>
            </a:r>
            <a:endParaRPr lang="en-US" b="1" dirty="0" smtClean="0"/>
          </a:p>
          <a:p>
            <a:pPr marL="0" indent="0">
              <a:spcBef>
                <a:spcPts val="0"/>
              </a:spcBef>
              <a:buNone/>
            </a:pPr>
            <a:r>
              <a:rPr lang="en-US" dirty="0" smtClean="0"/>
              <a:t>Increase </a:t>
            </a:r>
            <a:r>
              <a:rPr lang="en-US" dirty="0"/>
              <a:t>in retained earnings </a:t>
            </a:r>
            <a:endParaRPr lang="en-US" dirty="0" smtClean="0"/>
          </a:p>
          <a:p>
            <a:pPr marL="0" indent="0">
              <a:spcBef>
                <a:spcPts val="0"/>
              </a:spcBef>
              <a:buNone/>
            </a:pPr>
            <a:r>
              <a:rPr lang="en-US" dirty="0" smtClean="0"/>
              <a:t>(</a:t>
            </a:r>
            <a:r>
              <a:rPr lang="en-US" dirty="0"/>
              <a:t>5,957,805 – 2,600,000</a:t>
            </a:r>
            <a:r>
              <a:rPr lang="en-US" dirty="0" smtClean="0"/>
              <a:t>)                   = </a:t>
            </a:r>
            <a:r>
              <a:rPr lang="en-US" dirty="0"/>
              <a:t>3,357,805 </a:t>
            </a:r>
          </a:p>
          <a:p>
            <a:r>
              <a:rPr lang="en-US" dirty="0"/>
              <a:t>Increase in accounts payable </a:t>
            </a:r>
            <a:endParaRPr lang="en-US" dirty="0" smtClean="0"/>
          </a:p>
          <a:p>
            <a:r>
              <a:rPr lang="en-US" dirty="0" smtClean="0"/>
              <a:t>(</a:t>
            </a:r>
            <a:r>
              <a:rPr lang="en-US" dirty="0"/>
              <a:t>1,610,510 – 1,000,000) </a:t>
            </a:r>
            <a:r>
              <a:rPr lang="en-US" dirty="0" smtClean="0"/>
              <a:t>                 = </a:t>
            </a:r>
            <a:r>
              <a:rPr lang="en-US" dirty="0"/>
              <a:t>610,510 </a:t>
            </a:r>
          </a:p>
          <a:p>
            <a:r>
              <a:rPr lang="en-US" dirty="0"/>
              <a:t>Increase in other current liabilities </a:t>
            </a:r>
            <a:endParaRPr lang="en-US" dirty="0" smtClean="0"/>
          </a:p>
          <a:p>
            <a:r>
              <a:rPr lang="en-US" dirty="0" smtClean="0"/>
              <a:t>(</a:t>
            </a:r>
            <a:r>
              <a:rPr lang="en-US" dirty="0"/>
              <a:t>1,932,612 -1,200,000) </a:t>
            </a:r>
            <a:r>
              <a:rPr lang="en-US" dirty="0" smtClean="0"/>
              <a:t>                    = </a:t>
            </a:r>
            <a:r>
              <a:rPr lang="en-US" dirty="0"/>
              <a:t>732,612 </a:t>
            </a:r>
          </a:p>
          <a:p>
            <a:pPr marL="0" indent="0">
              <a:buNone/>
            </a:pPr>
            <a:r>
              <a:rPr lang="en-US" dirty="0" smtClean="0"/>
              <a:t>                                                                  </a:t>
            </a:r>
            <a:r>
              <a:rPr lang="en-US" b="1" u="sng" dirty="0" smtClean="0"/>
              <a:t>4,700,927 </a:t>
            </a:r>
            <a:endParaRPr lang="en-US" dirty="0"/>
          </a:p>
          <a:p>
            <a:r>
              <a:rPr lang="en-US" dirty="0"/>
              <a:t>Therefore, external financial requirements </a:t>
            </a:r>
            <a:endParaRPr lang="en-US" dirty="0" smtClean="0"/>
          </a:p>
          <a:p>
            <a:pPr marL="0" indent="0">
              <a:buNone/>
            </a:pPr>
            <a:r>
              <a:rPr lang="en-US" dirty="0" smtClean="0"/>
              <a:t>= </a:t>
            </a:r>
            <a:r>
              <a:rPr lang="en-US" dirty="0"/>
              <a:t>6,694,590, - 4,700,927= </a:t>
            </a:r>
            <a:r>
              <a:rPr lang="en-US" b="1" dirty="0"/>
              <a:t>1,993,663</a:t>
            </a:r>
            <a:endParaRPr lang="en-US" dirty="0"/>
          </a:p>
        </p:txBody>
      </p:sp>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r>
              <a:rPr lang="en-US" sz="3600" b="1" dirty="0" smtClean="0"/>
              <a:t/>
            </a:r>
            <a:br>
              <a:rPr lang="en-US" sz="3600" b="1" dirty="0" smtClean="0"/>
            </a:br>
            <a:r>
              <a:rPr lang="en-US" sz="3600" b="1" dirty="0" smtClean="0"/>
              <a:t>Pro </a:t>
            </a:r>
            <a:r>
              <a:rPr lang="en-US" sz="3600" b="1" dirty="0"/>
              <a:t>Forma Financial Statements </a:t>
            </a:r>
            <a:r>
              <a:rPr lang="en-US" sz="3600" dirty="0"/>
              <a:t/>
            </a:r>
            <a:br>
              <a:rPr lang="en-US" sz="3600" dirty="0"/>
            </a:br>
            <a:r>
              <a:rPr lang="en-US" sz="3600" b="1" dirty="0" smtClean="0"/>
              <a:t>:</a:t>
            </a:r>
            <a:endParaRPr lang="en-US" sz="3600" dirty="0"/>
          </a:p>
        </p:txBody>
      </p:sp>
      <p:sp>
        <p:nvSpPr>
          <p:cNvPr id="3" name="Content Placeholder 2"/>
          <p:cNvSpPr>
            <a:spLocks noGrp="1"/>
          </p:cNvSpPr>
          <p:nvPr>
            <p:ph idx="1"/>
          </p:nvPr>
        </p:nvSpPr>
        <p:spPr>
          <a:xfrm>
            <a:off x="235974" y="707923"/>
            <a:ext cx="11724968" cy="6150077"/>
          </a:xfrm>
        </p:spPr>
        <p:txBody>
          <a:bodyPr/>
          <a:lstStyle/>
          <a:p>
            <a:r>
              <a:rPr lang="en-US" dirty="0" smtClean="0"/>
              <a:t>The </a:t>
            </a:r>
            <a:r>
              <a:rPr lang="en-US" dirty="0"/>
              <a:t>most comprehensive look at the future financial performance of a company can be obtained by developing a set of pro forma statements. </a:t>
            </a:r>
            <a:endParaRPr lang="en-US" dirty="0" smtClean="0"/>
          </a:p>
          <a:p>
            <a:r>
              <a:rPr lang="en-US" dirty="0" smtClean="0"/>
              <a:t>The </a:t>
            </a:r>
            <a:r>
              <a:rPr lang="en-US" dirty="0"/>
              <a:t>pro forma </a:t>
            </a:r>
            <a:r>
              <a:rPr lang="en-US" dirty="0" smtClean="0"/>
              <a:t>statements represent a </a:t>
            </a:r>
            <a:r>
              <a:rPr lang="en-US" dirty="0"/>
              <a:t>broad operational plan for the </a:t>
            </a:r>
            <a:r>
              <a:rPr lang="en-US" dirty="0" smtClean="0"/>
              <a:t>business</a:t>
            </a:r>
            <a:r>
              <a:rPr lang="en-US" dirty="0"/>
              <a:t> </a:t>
            </a:r>
            <a:r>
              <a:rPr lang="en-US" dirty="0" smtClean="0"/>
              <a:t>and the </a:t>
            </a:r>
            <a:r>
              <a:rPr lang="en-US" dirty="0"/>
              <a:t>anticipated cumulative impact of assumed future decisions on its financial condition</a:t>
            </a:r>
            <a:r>
              <a:rPr lang="en-US" dirty="0" smtClean="0"/>
              <a:t>.</a:t>
            </a:r>
          </a:p>
          <a:p>
            <a:endParaRPr lang="en-US" dirty="0" smtClean="0"/>
          </a:p>
          <a:p>
            <a:r>
              <a:rPr lang="en-US" dirty="0" smtClean="0"/>
              <a:t> The statements </a:t>
            </a:r>
            <a:r>
              <a:rPr lang="en-US" dirty="0"/>
              <a:t>are prepared by taking the most readily available estimates of future activity and projecting, account by account, the assumed results and conditions. </a:t>
            </a:r>
          </a:p>
        </p:txBody>
      </p:sp>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1"/>
            <a:ext cx="11541211" cy="852616"/>
          </a:xfrm>
        </p:spPr>
        <p:txBody>
          <a:bodyPr/>
          <a:lstStyle/>
          <a:p>
            <a:pPr algn="l"/>
            <a:r>
              <a:rPr lang="en-US" sz="3600" b="1" dirty="0" smtClean="0"/>
              <a:t>Pro Forma statement of financial Position</a:t>
            </a:r>
            <a:endParaRPr lang="en-US" sz="3600" dirty="0"/>
          </a:p>
        </p:txBody>
      </p:sp>
      <p:sp>
        <p:nvSpPr>
          <p:cNvPr id="3" name="Content Placeholder 2"/>
          <p:cNvSpPr>
            <a:spLocks noGrp="1"/>
          </p:cNvSpPr>
          <p:nvPr>
            <p:ph idx="1"/>
          </p:nvPr>
        </p:nvSpPr>
        <p:spPr>
          <a:xfrm>
            <a:off x="148281" y="852616"/>
            <a:ext cx="11906559" cy="5828404"/>
          </a:xfrm>
        </p:spPr>
        <p:txBody>
          <a:bodyPr/>
          <a:lstStyle/>
          <a:p>
            <a:pPr marL="0" indent="0">
              <a:buNone/>
            </a:pPr>
            <a:r>
              <a:rPr lang="en-GB" b="1" dirty="0" smtClean="0"/>
              <a:t> </a:t>
            </a:r>
          </a:p>
        </p:txBody>
      </p:sp>
      <p:graphicFrame>
        <p:nvGraphicFramePr>
          <p:cNvPr id="4" name="Table 3"/>
          <p:cNvGraphicFramePr>
            <a:graphicFrameLocks noGrp="1"/>
          </p:cNvGraphicFramePr>
          <p:nvPr>
            <p:extLst>
              <p:ext uri="{D42A27DB-BD31-4B8C-83A1-F6EECF244321}">
                <p14:modId xmlns:p14="http://schemas.microsoft.com/office/powerpoint/2010/main" val="1933764415"/>
              </p:ext>
            </p:extLst>
          </p:nvPr>
        </p:nvGraphicFramePr>
        <p:xfrm>
          <a:off x="411479" y="825860"/>
          <a:ext cx="7467601" cy="5855160"/>
        </p:xfrm>
        <a:graphic>
          <a:graphicData uri="http://schemas.openxmlformats.org/drawingml/2006/table">
            <a:tbl>
              <a:tblPr firstRow="1" firstCol="1" bandRow="1"/>
              <a:tblGrid>
                <a:gridCol w="3817374">
                  <a:extLst>
                    <a:ext uri="{9D8B030D-6E8A-4147-A177-3AD203B41FA5}">
                      <a16:colId xmlns:a16="http://schemas.microsoft.com/office/drawing/2014/main" val="1721847490"/>
                    </a:ext>
                  </a:extLst>
                </a:gridCol>
                <a:gridCol w="3650227">
                  <a:extLst>
                    <a:ext uri="{9D8B030D-6E8A-4147-A177-3AD203B41FA5}">
                      <a16:colId xmlns:a16="http://schemas.microsoft.com/office/drawing/2014/main" val="934917785"/>
                    </a:ext>
                  </a:extLst>
                </a:gridCol>
              </a:tblGrid>
              <a:tr h="437130">
                <a:tc>
                  <a:txBody>
                    <a:bodyPr/>
                    <a:lstStyle/>
                    <a:p>
                      <a:pPr algn="just">
                        <a:lnSpc>
                          <a:spcPct val="150000"/>
                        </a:lnSpc>
                        <a:spcAft>
                          <a:spcPts val="80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80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43574809"/>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Non-Current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4,026,275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759566"/>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Current assets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10,,468,315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678756"/>
                  </a:ext>
                </a:extLst>
              </a:tr>
              <a:tr h="437130">
                <a:tc>
                  <a:txBody>
                    <a:bodyPr/>
                    <a:lstStyle/>
                    <a:p>
                      <a:pPr algn="just">
                        <a:lnSpc>
                          <a:spcPct val="150000"/>
                        </a:lnSpc>
                        <a:spcAft>
                          <a:spcPts val="80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14,494,590 </a:t>
                      </a:r>
                      <a:endPar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0896258"/>
                  </a:ext>
                </a:extLst>
              </a:tr>
              <a:tr h="437130">
                <a:tc>
                  <a:txBody>
                    <a:bodyPr/>
                    <a:lstStyle/>
                    <a:p>
                      <a:pPr algn="just">
                        <a:lnSpc>
                          <a:spcPct val="150000"/>
                        </a:lnSpc>
                        <a:spcAft>
                          <a:spcPts val="80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Financed by;</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80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3137472"/>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Ordinary share capital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2,000,000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0568668"/>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Retained Earnings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5,957,805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84282974"/>
                  </a:ext>
                </a:extLst>
              </a:tr>
              <a:tr h="582840">
                <a:tc>
                  <a:txBody>
                    <a:bodyPr/>
                    <a:lstStyle/>
                    <a:p>
                      <a:pPr algn="just">
                        <a:lnSpc>
                          <a:spcPct val="150000"/>
                        </a:lnSpc>
                        <a:spcAft>
                          <a:spcPts val="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Long term loan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1,000,000 </a:t>
                      </a:r>
                    </a:p>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45695144"/>
                  </a:ext>
                </a:extLst>
              </a:tr>
              <a:tr h="437130">
                <a:tc>
                  <a:txBody>
                    <a:bodyPr/>
                    <a:lstStyle/>
                    <a:p>
                      <a:pPr algn="just">
                        <a:lnSpc>
                          <a:spcPct val="150000"/>
                        </a:lnSpc>
                        <a:spcAft>
                          <a:spcPts val="80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Current liabilities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800"/>
                        </a:spcAft>
                      </a:pPr>
                      <a:r>
                        <a:rPr lang="en-US" sz="2000" b="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00955389"/>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Accounts payable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1,993,663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8527441"/>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Notes payable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1,610,510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4040011"/>
                  </a:ext>
                </a:extLst>
              </a:tr>
              <a:tr h="437130">
                <a:tc>
                  <a:txBody>
                    <a:bodyPr/>
                    <a:lstStyle/>
                    <a:p>
                      <a:pPr algn="just">
                        <a:lnSpc>
                          <a:spcPct val="150000"/>
                        </a:lnSpc>
                        <a:spcAft>
                          <a:spcPts val="800"/>
                        </a:spcAft>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Other current liabilities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1,932,612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4827031"/>
                  </a:ext>
                </a:extLst>
              </a:tr>
              <a:tr h="437130">
                <a:tc>
                  <a:txBody>
                    <a:bodyPr/>
                    <a:lstStyle/>
                    <a:p>
                      <a:pPr algn="just">
                        <a:lnSpc>
                          <a:spcPct val="150000"/>
                        </a:lnSpc>
                        <a:spcAft>
                          <a:spcPts val="80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Total</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2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14,494,590 </a:t>
                      </a:r>
                      <a:endPar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22793139"/>
                  </a:ext>
                </a:extLst>
              </a:tr>
            </a:tbl>
          </a:graphicData>
        </a:graphic>
      </p:graphicFrame>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GB" sz="3600" b="1" dirty="0"/>
              <a:t>Illustration </a:t>
            </a:r>
            <a:endParaRPr lang="en-US" sz="3600" dirty="0"/>
          </a:p>
        </p:txBody>
      </p:sp>
      <p:sp>
        <p:nvSpPr>
          <p:cNvPr id="3" name="Content Placeholder 2"/>
          <p:cNvSpPr>
            <a:spLocks noGrp="1"/>
          </p:cNvSpPr>
          <p:nvPr>
            <p:ph idx="1"/>
          </p:nvPr>
        </p:nvSpPr>
        <p:spPr>
          <a:xfrm>
            <a:off x="147483" y="663677"/>
            <a:ext cx="11434917" cy="6061587"/>
          </a:xfrm>
        </p:spPr>
        <p:txBody>
          <a:bodyPr/>
          <a:lstStyle/>
          <a:p>
            <a:r>
              <a:rPr lang="en-US" sz="2800" dirty="0" smtClean="0"/>
              <a:t> </a:t>
            </a:r>
            <a:r>
              <a:rPr lang="en-US" sz="2800" dirty="0"/>
              <a:t>M</a:t>
            </a:r>
            <a:r>
              <a:rPr lang="en-US" sz="2800" dirty="0" smtClean="0"/>
              <a:t>anagement  </a:t>
            </a:r>
            <a:r>
              <a:rPr lang="en-US" sz="2800" dirty="0"/>
              <a:t>of ABC ltd wants to establish the amount of financial needs for the next 2 years. The  statement of financial position as at </a:t>
            </a:r>
            <a:r>
              <a:rPr lang="en-US" sz="2800" dirty="0" smtClean="0"/>
              <a:t>31.12.23              </a:t>
            </a:r>
            <a:r>
              <a:rPr lang="en-US" dirty="0"/>
              <a:t>$ 000</a:t>
            </a:r>
            <a:r>
              <a:rPr lang="en-US" dirty="0" smtClean="0"/>
              <a:t>                                                       $ 000 </a:t>
            </a:r>
          </a:p>
          <a:p>
            <a:r>
              <a:rPr lang="en-US" sz="2800" b="1" dirty="0" smtClean="0"/>
              <a:t>Assets                                         </a:t>
            </a:r>
            <a:r>
              <a:rPr lang="en-US" sz="2800" b="1" i="1" dirty="0"/>
              <a:t>Financed by  </a:t>
            </a:r>
            <a:endParaRPr lang="en-US" sz="2800" dirty="0"/>
          </a:p>
          <a:p>
            <a:pPr marL="0" indent="0">
              <a:buNone/>
            </a:pPr>
            <a:r>
              <a:rPr lang="en-US" sz="2800" dirty="0"/>
              <a:t>Non current assets     </a:t>
            </a:r>
            <a:r>
              <a:rPr lang="en-US" sz="2800" dirty="0" smtClean="0"/>
              <a:t>124,800  Ordinary </a:t>
            </a:r>
            <a:r>
              <a:rPr lang="en-US" sz="2800" dirty="0"/>
              <a:t>share capital  </a:t>
            </a:r>
            <a:r>
              <a:rPr lang="en-US" sz="2800" dirty="0" smtClean="0"/>
              <a:t>84,000 </a:t>
            </a:r>
          </a:p>
          <a:p>
            <a:pPr marL="0" indent="0">
              <a:buNone/>
            </a:pPr>
            <a:r>
              <a:rPr lang="en-US" sz="2800" dirty="0" smtClean="0"/>
              <a:t>Stock                              </a:t>
            </a:r>
            <a:r>
              <a:rPr lang="en-US" sz="2800" dirty="0"/>
              <a:t>38,400 </a:t>
            </a:r>
            <a:r>
              <a:rPr lang="en-US" sz="2800" dirty="0" smtClean="0"/>
              <a:t>     Retained </a:t>
            </a:r>
            <a:r>
              <a:rPr lang="en-US" sz="2800" dirty="0"/>
              <a:t>profits          35,200 </a:t>
            </a:r>
            <a:endParaRPr lang="en-US" sz="2800" dirty="0"/>
          </a:p>
          <a:p>
            <a:pPr marL="0" indent="0">
              <a:buNone/>
            </a:pPr>
            <a:r>
              <a:rPr lang="en-US" sz="2800" dirty="0"/>
              <a:t>Debtors                        </a:t>
            </a:r>
            <a:r>
              <a:rPr lang="en-US" sz="2800" dirty="0" smtClean="0"/>
              <a:t> </a:t>
            </a:r>
            <a:r>
              <a:rPr lang="en-US" sz="2800" dirty="0"/>
              <a:t>28,800 </a:t>
            </a:r>
            <a:r>
              <a:rPr lang="en-US" sz="2800" dirty="0" smtClean="0"/>
              <a:t>      12</a:t>
            </a:r>
            <a:r>
              <a:rPr lang="en-US" sz="2800" dirty="0"/>
              <a:t>% long term loan    20,000 </a:t>
            </a:r>
          </a:p>
          <a:p>
            <a:pPr marL="0" indent="0">
              <a:buNone/>
            </a:pPr>
            <a:r>
              <a:rPr lang="en-US" sz="2800" dirty="0" smtClean="0"/>
              <a:t>Cash                               7,200         Trade </a:t>
            </a:r>
            <a:r>
              <a:rPr lang="en-US" sz="2800" dirty="0"/>
              <a:t>creditors            36,000 </a:t>
            </a:r>
          </a:p>
          <a:p>
            <a:pPr marL="0" indent="0">
              <a:buNone/>
            </a:pPr>
            <a:r>
              <a:rPr lang="en-US" sz="2800" dirty="0" smtClean="0"/>
              <a:t>                                                         Accrued </a:t>
            </a:r>
            <a:r>
              <a:rPr lang="en-US" sz="2800" dirty="0"/>
              <a:t>expenses        24,000 </a:t>
            </a:r>
          </a:p>
          <a:p>
            <a:pPr marL="0" indent="0">
              <a:buNone/>
            </a:pPr>
            <a:r>
              <a:rPr lang="en-US" sz="2800" dirty="0" smtClean="0"/>
              <a:t>Total </a:t>
            </a:r>
            <a:r>
              <a:rPr lang="en-US" sz="2800" dirty="0"/>
              <a:t>assets  </a:t>
            </a:r>
            <a:r>
              <a:rPr lang="en-US" sz="2800" dirty="0" smtClean="0"/>
              <a:t>            </a:t>
            </a:r>
            <a:r>
              <a:rPr lang="en-US" sz="2800" b="1" dirty="0" smtClean="0"/>
              <a:t>199,200         </a:t>
            </a:r>
            <a:r>
              <a:rPr lang="en-US" sz="2800" dirty="0" smtClean="0"/>
              <a:t>Total                             </a:t>
            </a:r>
            <a:r>
              <a:rPr lang="en-US" sz="2800" b="1" dirty="0"/>
              <a:t>199,200</a:t>
            </a:r>
            <a:endParaRPr lang="en-US" sz="2800" dirty="0"/>
          </a:p>
          <a:p>
            <a:pPr marL="0" indent="0">
              <a:buNone/>
            </a:pPr>
            <a:endParaRPr lang="en-US" sz="2800" dirty="0"/>
          </a:p>
          <a:p>
            <a:endParaRPr lang="en-US" dirty="0"/>
          </a:p>
        </p:txBody>
      </p:sp>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864"/>
            <a:ext cx="10972800" cy="781665"/>
          </a:xfrm>
        </p:spPr>
        <p:txBody>
          <a:bodyPr/>
          <a:lstStyle/>
          <a:p>
            <a:pPr algn="l"/>
            <a:r>
              <a:rPr lang="en-US" sz="3600" b="1" dirty="0" smtClean="0"/>
              <a:t>Additional information </a:t>
            </a:r>
            <a:endParaRPr lang="en-GB" sz="3600" b="1" dirty="0"/>
          </a:p>
        </p:txBody>
      </p:sp>
      <p:sp>
        <p:nvSpPr>
          <p:cNvPr id="3" name="Content Placeholder 2"/>
          <p:cNvSpPr>
            <a:spLocks noGrp="1"/>
          </p:cNvSpPr>
          <p:nvPr>
            <p:ph idx="1"/>
          </p:nvPr>
        </p:nvSpPr>
        <p:spPr>
          <a:xfrm>
            <a:off x="121920" y="594360"/>
            <a:ext cx="11460480" cy="6130905"/>
          </a:xfrm>
        </p:spPr>
        <p:txBody>
          <a:bodyPr/>
          <a:lstStyle/>
          <a:p>
            <a:pPr marL="514350" indent="-514350">
              <a:buFont typeface="+mj-lt"/>
              <a:buAutoNum type="arabicPeriod"/>
            </a:pPr>
            <a:r>
              <a:rPr lang="en-US" dirty="0" smtClean="0"/>
              <a:t>For </a:t>
            </a:r>
            <a:r>
              <a:rPr lang="en-US" dirty="0"/>
              <a:t>the  year ended 31.12.23 sales  amounted to $ </a:t>
            </a:r>
            <a:r>
              <a:rPr lang="en-US" dirty="0" err="1"/>
              <a:t>240m</a:t>
            </a:r>
            <a:r>
              <a:rPr lang="en-US" dirty="0"/>
              <a:t>. </a:t>
            </a:r>
            <a:endParaRPr lang="en-US" dirty="0" smtClean="0"/>
          </a:p>
          <a:p>
            <a:pPr marL="514350" indent="-514350">
              <a:buFont typeface="+mj-lt"/>
              <a:buAutoNum type="arabicPeriod"/>
            </a:pPr>
            <a:endParaRPr lang="en-US" dirty="0" smtClean="0"/>
          </a:p>
          <a:p>
            <a:pPr marL="514350" indent="-514350">
              <a:buFont typeface="+mj-lt"/>
              <a:buAutoNum type="arabicPeriod"/>
            </a:pPr>
            <a:r>
              <a:rPr lang="en-US" dirty="0" smtClean="0"/>
              <a:t> </a:t>
            </a:r>
            <a:r>
              <a:rPr lang="en-US" dirty="0"/>
              <a:t>The firm projects that the sales will  increase  by  15%  in  2024  and  20%  in  2025.  </a:t>
            </a:r>
            <a:endParaRPr lang="en-US" dirty="0" smtClean="0"/>
          </a:p>
          <a:p>
            <a:pPr marL="514350" indent="-514350">
              <a:buFont typeface="+mj-lt"/>
              <a:buAutoNum type="arabicPeriod"/>
            </a:pPr>
            <a:endParaRPr lang="en-US" dirty="0" smtClean="0"/>
          </a:p>
          <a:p>
            <a:pPr marL="514350" indent="-514350">
              <a:buFont typeface="+mj-lt"/>
              <a:buAutoNum type="arabicPeriod"/>
            </a:pPr>
            <a:r>
              <a:rPr lang="en-US" dirty="0" smtClean="0"/>
              <a:t>After  </a:t>
            </a:r>
            <a:r>
              <a:rPr lang="en-US" dirty="0"/>
              <a:t>tax  profit  on  sales  has  been  8 %  but  the management is  pessimistic about  the future and  intends  to maintain a  dividend payout ratio  of  80%. </a:t>
            </a:r>
            <a:endParaRPr lang="en-US" dirty="0" smtClean="0"/>
          </a:p>
          <a:p>
            <a:pPr marL="514350" indent="-514350">
              <a:buFont typeface="+mj-lt"/>
              <a:buAutoNum type="arabicPeriod"/>
            </a:pPr>
            <a:endParaRPr lang="en-US" dirty="0" smtClean="0"/>
          </a:p>
          <a:p>
            <a:pPr marL="514350" indent="-514350">
              <a:buFont typeface="+mj-lt"/>
              <a:buAutoNum type="arabicPeriod"/>
            </a:pPr>
            <a:r>
              <a:rPr lang="en-US" dirty="0" smtClean="0"/>
              <a:t>Assets </a:t>
            </a:r>
            <a:r>
              <a:rPr lang="en-US" dirty="0"/>
              <a:t>are expected to vary directly with the sales. </a:t>
            </a:r>
          </a:p>
        </p:txBody>
      </p:sp>
    </p:spTree>
    <p:extLst>
      <p:ext uri="{BB962C8B-B14F-4D97-AF65-F5344CB8AC3E}">
        <p14:creationId xmlns:p14="http://schemas.microsoft.com/office/powerpoint/2010/main" val="34580760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95864"/>
            <a:ext cx="10972800" cy="781665"/>
          </a:xfrm>
        </p:spPr>
        <p:txBody>
          <a:bodyPr/>
          <a:lstStyle/>
          <a:p>
            <a:pPr algn="l"/>
            <a:r>
              <a:rPr lang="en-US" sz="3600" b="1" dirty="0" smtClean="0"/>
              <a:t>Additional information  </a:t>
            </a:r>
            <a:r>
              <a:rPr lang="en-US" sz="3600" b="1" dirty="0" err="1" smtClean="0"/>
              <a:t>Ctd</a:t>
            </a:r>
            <a:endParaRPr lang="en-GB" sz="3600" b="1" dirty="0"/>
          </a:p>
        </p:txBody>
      </p:sp>
      <p:sp>
        <p:nvSpPr>
          <p:cNvPr id="3" name="Content Placeholder 2"/>
          <p:cNvSpPr>
            <a:spLocks noGrp="1"/>
          </p:cNvSpPr>
          <p:nvPr>
            <p:ph idx="1"/>
          </p:nvPr>
        </p:nvSpPr>
        <p:spPr>
          <a:xfrm>
            <a:off x="198120" y="746760"/>
            <a:ext cx="11384280" cy="5978505"/>
          </a:xfrm>
        </p:spPr>
        <p:txBody>
          <a:bodyPr/>
          <a:lstStyle/>
          <a:p>
            <a:endParaRPr lang="en-US" dirty="0" smtClean="0"/>
          </a:p>
          <a:p>
            <a:pPr marL="0" indent="0">
              <a:buNone/>
            </a:pPr>
            <a:r>
              <a:rPr lang="en-US" dirty="0" smtClean="0"/>
              <a:t>5. Trade creditors and accrued expenses  form the spontaneous sources of financing. </a:t>
            </a:r>
          </a:p>
          <a:p>
            <a:pPr marL="0" indent="0">
              <a:buNone/>
            </a:pPr>
            <a:r>
              <a:rPr lang="en-US" dirty="0" smtClean="0"/>
              <a:t>6. Any external financing will be effected through the  use of a commercial paper. </a:t>
            </a:r>
          </a:p>
          <a:p>
            <a:pPr marL="0" indent="0">
              <a:buNone/>
            </a:pPr>
            <a:r>
              <a:rPr lang="en-US" b="1" dirty="0" smtClean="0"/>
              <a:t>Required  </a:t>
            </a:r>
            <a:endParaRPr lang="en-US" dirty="0"/>
          </a:p>
          <a:p>
            <a:pPr marL="0" indent="0">
              <a:buNone/>
            </a:pPr>
            <a:r>
              <a:rPr lang="en-US" dirty="0"/>
              <a:t>1. Determine the amount of external financing required for the next 2 yrs. </a:t>
            </a:r>
          </a:p>
          <a:p>
            <a:pPr marL="0" indent="0">
              <a:buNone/>
            </a:pPr>
            <a:r>
              <a:rPr lang="en-US" dirty="0"/>
              <a:t>2. A </a:t>
            </a:r>
            <a:r>
              <a:rPr lang="en-US" dirty="0" err="1"/>
              <a:t>proforma</a:t>
            </a:r>
            <a:r>
              <a:rPr lang="en-US" dirty="0"/>
              <a:t> statement of financial positions as at 31.12.2025</a:t>
            </a:r>
          </a:p>
        </p:txBody>
      </p:sp>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b="1" dirty="0" smtClean="0"/>
              <a:t>Solution</a:t>
            </a:r>
            <a:br>
              <a:rPr lang="en-US" b="1" dirty="0" smtClean="0"/>
            </a:br>
            <a:endParaRPr lang="en-US" sz="3600" dirty="0"/>
          </a:p>
        </p:txBody>
      </p:sp>
      <p:sp>
        <p:nvSpPr>
          <p:cNvPr id="3" name="Content Placeholder 2"/>
          <p:cNvSpPr>
            <a:spLocks noGrp="1"/>
          </p:cNvSpPr>
          <p:nvPr>
            <p:ph idx="1"/>
          </p:nvPr>
        </p:nvSpPr>
        <p:spPr>
          <a:xfrm>
            <a:off x="137160" y="746759"/>
            <a:ext cx="11902440" cy="5978505"/>
          </a:xfrm>
        </p:spPr>
        <p:txBody>
          <a:bodyPr/>
          <a:lstStyle/>
          <a:p>
            <a:pPr marL="0" indent="0" algn="just">
              <a:buNone/>
            </a:pPr>
            <a:r>
              <a:rPr lang="en-US" dirty="0" smtClean="0"/>
              <a:t>Sales </a:t>
            </a:r>
            <a:r>
              <a:rPr lang="en-US" dirty="0"/>
              <a:t>for 2024 = 240,000 x 1.15 = </a:t>
            </a:r>
            <a:r>
              <a:rPr lang="en-US" dirty="0" smtClean="0"/>
              <a:t>276.000</a:t>
            </a:r>
          </a:p>
          <a:p>
            <a:pPr marL="0" indent="0" algn="just">
              <a:buNone/>
            </a:pPr>
            <a:r>
              <a:rPr lang="en-US" dirty="0" smtClean="0"/>
              <a:t> </a:t>
            </a:r>
            <a:endParaRPr lang="en-US" dirty="0"/>
          </a:p>
          <a:p>
            <a:pPr marL="0" indent="0" algn="just">
              <a:buNone/>
            </a:pPr>
            <a:r>
              <a:rPr lang="en-US" dirty="0"/>
              <a:t>If sales increase by 15% , assets will also increase by the same  </a:t>
            </a:r>
          </a:p>
          <a:p>
            <a:pPr marL="0" indent="0" algn="just">
              <a:buNone/>
            </a:pPr>
            <a:r>
              <a:rPr lang="en-US" dirty="0"/>
              <a:t>Non-current assets = 115% x 124,800 = 143,520 </a:t>
            </a:r>
          </a:p>
          <a:p>
            <a:pPr marL="0" indent="0" algn="just">
              <a:buNone/>
            </a:pPr>
            <a:r>
              <a:rPr lang="en-US" dirty="0"/>
              <a:t>Stock = 115% x 38,400 = 44,160 </a:t>
            </a:r>
          </a:p>
          <a:p>
            <a:pPr marL="0" indent="0" algn="just">
              <a:buNone/>
            </a:pPr>
            <a:r>
              <a:rPr lang="en-US" dirty="0"/>
              <a:t>Debtors = 115% x 28,800 = 32,120 </a:t>
            </a:r>
          </a:p>
          <a:p>
            <a:pPr marL="0" indent="0" algn="just">
              <a:buNone/>
            </a:pPr>
            <a:r>
              <a:rPr lang="en-US" dirty="0"/>
              <a:t>Cash = 115% x 7,200= 8,280 </a:t>
            </a:r>
          </a:p>
          <a:p>
            <a:pPr marL="0" indent="0" algn="just">
              <a:buNone/>
            </a:pPr>
            <a:r>
              <a:rPr lang="en-US" dirty="0"/>
              <a:t>Creditors= 115% x 36,000 = 41,400 </a:t>
            </a:r>
          </a:p>
          <a:p>
            <a:pPr marL="0" indent="0" algn="just">
              <a:buNone/>
            </a:pPr>
            <a:r>
              <a:rPr lang="en-US" dirty="0"/>
              <a:t>Accrued expenses = 115% x 24,000=27,600</a:t>
            </a:r>
          </a:p>
          <a:p>
            <a:pPr marL="0" indent="0" algn="just">
              <a:buNone/>
            </a:pPr>
            <a:endParaRPr lang="en-GB" sz="2800" b="1" dirty="0" smtClean="0"/>
          </a:p>
        </p:txBody>
      </p:sp>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71949"/>
            <a:ext cx="10972800" cy="676633"/>
          </a:xfrm>
        </p:spPr>
        <p:txBody>
          <a:bodyPr/>
          <a:lstStyle/>
          <a:p>
            <a:r>
              <a:rPr lang="en-US" b="1" dirty="0" smtClean="0"/>
              <a:t/>
            </a:r>
            <a:br>
              <a:rPr lang="en-US" b="1" dirty="0" smtClean="0"/>
            </a:br>
            <a:r>
              <a:rPr lang="en-US" sz="3600" b="1" dirty="0" smtClean="0"/>
              <a:t>Solution </a:t>
            </a:r>
            <a:r>
              <a:rPr lang="en-US" sz="3600" b="1" dirty="0" err="1" smtClean="0"/>
              <a:t>Ctd</a:t>
            </a:r>
            <a:r>
              <a:rPr lang="en-US" sz="3600" b="1" dirty="0" smtClean="0"/>
              <a:t> </a:t>
            </a:r>
            <a:r>
              <a:rPr lang="en-US" dirty="0"/>
              <a:t/>
            </a:r>
            <a:br>
              <a:rPr lang="en-US" dirty="0"/>
            </a:br>
            <a:r>
              <a:rPr lang="en-US" sz="3600" dirty="0" smtClean="0"/>
              <a:t>. </a:t>
            </a:r>
            <a:endParaRPr lang="en-US" sz="3600" dirty="0"/>
          </a:p>
        </p:txBody>
      </p:sp>
      <p:sp>
        <p:nvSpPr>
          <p:cNvPr id="3" name="Content Placeholder 2"/>
          <p:cNvSpPr>
            <a:spLocks noGrp="1"/>
          </p:cNvSpPr>
          <p:nvPr>
            <p:ph idx="1"/>
          </p:nvPr>
        </p:nvSpPr>
        <p:spPr>
          <a:xfrm>
            <a:off x="137160" y="746759"/>
            <a:ext cx="11902440" cy="5978505"/>
          </a:xfrm>
        </p:spPr>
        <p:txBody>
          <a:bodyPr/>
          <a:lstStyle/>
          <a:p>
            <a:pPr marL="0" indent="0">
              <a:buNone/>
            </a:pPr>
            <a:r>
              <a:rPr lang="en-US" dirty="0" smtClean="0"/>
              <a:t>. </a:t>
            </a:r>
            <a:r>
              <a:rPr lang="en-US" b="1" dirty="0"/>
              <a:t>Forecast 2025 </a:t>
            </a:r>
          </a:p>
          <a:p>
            <a:r>
              <a:rPr lang="en-US" dirty="0" err="1"/>
              <a:t>F.A</a:t>
            </a:r>
            <a:r>
              <a:rPr lang="en-US" dirty="0"/>
              <a:t> = 120% x 143,520 = 172,224 </a:t>
            </a:r>
          </a:p>
          <a:p>
            <a:r>
              <a:rPr lang="en-US" dirty="0"/>
              <a:t>Stock = 120% x 44,160 = 52,992 </a:t>
            </a:r>
          </a:p>
          <a:p>
            <a:r>
              <a:rPr lang="en-US" dirty="0"/>
              <a:t>Debtors 120% x 32,120=39,744 </a:t>
            </a:r>
          </a:p>
          <a:p>
            <a:r>
              <a:rPr lang="en-US" dirty="0"/>
              <a:t>Cash = 120% x 8,280 = 9,936 </a:t>
            </a:r>
          </a:p>
          <a:p>
            <a:r>
              <a:rPr lang="en-US" dirty="0"/>
              <a:t>Creditors = 120% x 27,600 = </a:t>
            </a:r>
            <a:r>
              <a:rPr lang="en-US" dirty="0" smtClean="0"/>
              <a:t>33,120</a:t>
            </a:r>
          </a:p>
          <a:p>
            <a:endParaRPr lang="en-GB" dirty="0"/>
          </a:p>
          <a:p>
            <a:r>
              <a:rPr lang="en-GB" dirty="0" smtClean="0"/>
              <a:t>NB: sales increase by 20% in </a:t>
            </a:r>
            <a:r>
              <a:rPr lang="en-GB" dirty="0" err="1" smtClean="0"/>
              <a:t>th</a:t>
            </a:r>
            <a:r>
              <a:rPr lang="en-GB" dirty="0" smtClean="0"/>
              <a:t> second year, hence same % increase in assets</a:t>
            </a:r>
            <a:endParaRPr lang="en-US" dirty="0"/>
          </a:p>
          <a:p>
            <a:pPr marL="0" indent="0" algn="just">
              <a:buNone/>
            </a:pPr>
            <a:endParaRPr lang="en-GB" sz="2800" b="1" dirty="0" smtClean="0"/>
          </a:p>
        </p:txBody>
      </p:sp>
    </p:spTree>
    <p:extLst>
      <p:ext uri="{BB962C8B-B14F-4D97-AF65-F5344CB8AC3E}">
        <p14:creationId xmlns:p14="http://schemas.microsoft.com/office/powerpoint/2010/main" val="277343214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a)Common </a:t>
            </a:r>
            <a:r>
              <a:rPr lang="en-US" sz="3600" b="1" dirty="0"/>
              <a:t>Size Income Statement </a:t>
            </a:r>
            <a:endParaRPr lang="en-US" sz="3600" dirty="0"/>
          </a:p>
        </p:txBody>
      </p:sp>
      <p:sp>
        <p:nvSpPr>
          <p:cNvPr id="3" name="Content Placeholder 2"/>
          <p:cNvSpPr>
            <a:spLocks noGrp="1"/>
          </p:cNvSpPr>
          <p:nvPr>
            <p:ph idx="1"/>
          </p:nvPr>
        </p:nvSpPr>
        <p:spPr>
          <a:xfrm>
            <a:off x="147483" y="663677"/>
            <a:ext cx="11434917" cy="6061588"/>
          </a:xfrm>
        </p:spPr>
        <p:txBody>
          <a:bodyPr/>
          <a:lstStyle/>
          <a:p>
            <a:pPr>
              <a:spcBef>
                <a:spcPts val="0"/>
              </a:spcBef>
            </a:pPr>
            <a:r>
              <a:rPr lang="en-US" dirty="0" smtClean="0"/>
              <a:t>2024</a:t>
            </a:r>
            <a:endParaRPr lang="en-US" dirty="0"/>
          </a:p>
          <a:p>
            <a:pPr marL="0" indent="0">
              <a:spcBef>
                <a:spcPts val="0"/>
              </a:spcBef>
              <a:buNone/>
            </a:pPr>
            <a:r>
              <a:rPr lang="en-US" b="1" dirty="0"/>
              <a:t>Retained earnings</a:t>
            </a:r>
            <a:r>
              <a:rPr lang="en-US" dirty="0"/>
              <a:t>:   </a:t>
            </a:r>
          </a:p>
          <a:p>
            <a:pPr marL="0" indent="0">
              <a:spcBef>
                <a:spcPts val="0"/>
              </a:spcBef>
              <a:buNone/>
            </a:pPr>
            <a:r>
              <a:rPr lang="en-US" dirty="0"/>
              <a:t>Balance  b/d                                                35,200 </a:t>
            </a:r>
          </a:p>
          <a:p>
            <a:pPr marL="0" indent="0">
              <a:spcBef>
                <a:spcPts val="0"/>
              </a:spcBef>
              <a:buNone/>
            </a:pPr>
            <a:r>
              <a:rPr lang="en-US" dirty="0"/>
              <a:t>After tax profit = 8% (115% x 240,000) =22,080 </a:t>
            </a:r>
          </a:p>
          <a:p>
            <a:pPr marL="0" indent="0">
              <a:spcBef>
                <a:spcPts val="0"/>
              </a:spcBef>
              <a:buNone/>
            </a:pPr>
            <a:r>
              <a:rPr lang="en-US" dirty="0"/>
              <a:t>Less dividends 80%                                   (17,664) </a:t>
            </a:r>
          </a:p>
          <a:p>
            <a:pPr marL="0" indent="0">
              <a:spcBef>
                <a:spcPts val="0"/>
              </a:spcBef>
              <a:buNone/>
            </a:pPr>
            <a:r>
              <a:rPr lang="en-US" dirty="0"/>
              <a:t>                                                                     </a:t>
            </a:r>
            <a:r>
              <a:rPr lang="en-US" b="1" dirty="0"/>
              <a:t>39,616</a:t>
            </a:r>
            <a:endParaRPr lang="en-US" dirty="0"/>
          </a:p>
          <a:p>
            <a:pPr marL="0" indent="0">
              <a:spcBef>
                <a:spcPts val="0"/>
              </a:spcBef>
              <a:buNone/>
            </a:pPr>
            <a:r>
              <a:rPr lang="en-US" b="1" dirty="0" smtClean="0"/>
              <a:t>2025 </a:t>
            </a:r>
            <a:endParaRPr lang="en-US" dirty="0"/>
          </a:p>
          <a:p>
            <a:pPr marL="0" indent="0">
              <a:spcBef>
                <a:spcPts val="0"/>
              </a:spcBef>
              <a:buNone/>
            </a:pPr>
            <a:r>
              <a:rPr lang="en-US" dirty="0"/>
              <a:t>Balance b/d                                                       39,616 </a:t>
            </a:r>
          </a:p>
          <a:p>
            <a:pPr marL="0" indent="0">
              <a:spcBef>
                <a:spcPts val="0"/>
              </a:spcBef>
              <a:buNone/>
            </a:pPr>
            <a:r>
              <a:rPr lang="en-US" dirty="0"/>
              <a:t>After tax profit = 8% (115% </a:t>
            </a:r>
            <a:r>
              <a:rPr lang="en-US" dirty="0" smtClean="0"/>
              <a:t>120 %</a:t>
            </a:r>
            <a:r>
              <a:rPr lang="en-US" dirty="0"/>
              <a:t>x 240,000) =26,496 </a:t>
            </a:r>
          </a:p>
          <a:p>
            <a:pPr marL="0" indent="0">
              <a:spcBef>
                <a:spcPts val="0"/>
              </a:spcBef>
              <a:buNone/>
            </a:pPr>
            <a:r>
              <a:rPr lang="en-US" dirty="0"/>
              <a:t>Less dividends 80%                                            (21,197)</a:t>
            </a:r>
          </a:p>
          <a:p>
            <a:pPr marL="0" indent="0">
              <a:spcBef>
                <a:spcPts val="0"/>
              </a:spcBef>
              <a:buNone/>
            </a:pPr>
            <a:r>
              <a:rPr lang="en-US" dirty="0"/>
              <a:t>Balance c/d                                                           </a:t>
            </a:r>
            <a:r>
              <a:rPr lang="en-US" b="1" dirty="0"/>
              <a:t>44,915 </a:t>
            </a:r>
            <a:endParaRPr lang="en-GB" dirty="0"/>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b="1" dirty="0"/>
              <a:t>Illustration</a:t>
            </a:r>
            <a:r>
              <a:rPr lang="en-US" dirty="0"/>
              <a:t/>
            </a:r>
            <a:br>
              <a:rPr lang="en-US" dirty="0"/>
            </a:br>
            <a:r>
              <a:rPr lang="en-US" b="1" dirty="0"/>
              <a:t> </a:t>
            </a:r>
            <a:r>
              <a:rPr lang="en-US" dirty="0"/>
              <a:t/>
            </a:r>
            <a:br>
              <a:rPr lang="en-US" dirty="0"/>
            </a:br>
            <a:r>
              <a:rPr lang="en-US" sz="3600" b="1" dirty="0" smtClean="0"/>
              <a:t>Financial Requirements</a:t>
            </a:r>
            <a:r>
              <a:rPr lang="en-US" dirty="0" smtClean="0"/>
              <a:t/>
            </a:r>
            <a:br>
              <a:rPr lang="en-US" dirty="0" smtClean="0"/>
            </a:br>
            <a:r>
              <a:rPr lang="en-US" sz="3600" b="1" dirty="0" smtClean="0"/>
              <a:t/>
            </a:r>
            <a:br>
              <a:rPr lang="en-US" sz="3600" b="1" dirty="0" smtClean="0"/>
            </a:br>
            <a:endParaRPr lang="en-GB" sz="3600" dirty="0"/>
          </a:p>
        </p:txBody>
      </p:sp>
      <p:sp>
        <p:nvSpPr>
          <p:cNvPr id="3" name="Content Placeholder 2"/>
          <p:cNvSpPr>
            <a:spLocks noGrp="1"/>
          </p:cNvSpPr>
          <p:nvPr>
            <p:ph idx="1"/>
          </p:nvPr>
        </p:nvSpPr>
        <p:spPr>
          <a:xfrm>
            <a:off x="609600" y="663677"/>
            <a:ext cx="10972800" cy="6061587"/>
          </a:xfrm>
        </p:spPr>
        <p:txBody>
          <a:bodyPr/>
          <a:lstStyle/>
          <a:p>
            <a:pPr marL="0" indent="0">
              <a:buNone/>
            </a:pPr>
            <a:endParaRPr lang="en-US" b="1" dirty="0" smtClean="0"/>
          </a:p>
          <a:p>
            <a:pPr marL="0" indent="0">
              <a:buNone/>
            </a:pPr>
            <a:r>
              <a:rPr lang="en-US" b="1" dirty="0" smtClean="0"/>
              <a:t>Uses </a:t>
            </a:r>
            <a:r>
              <a:rPr lang="en-US" b="1" dirty="0"/>
              <a:t>of funds</a:t>
            </a:r>
            <a:r>
              <a:rPr lang="en-US" dirty="0"/>
              <a:t> </a:t>
            </a:r>
          </a:p>
          <a:p>
            <a:pPr marL="514350" indent="-514350">
              <a:buAutoNum type="arabicPeriod"/>
            </a:pPr>
            <a:r>
              <a:rPr lang="en-US" dirty="0" smtClean="0"/>
              <a:t>Increase </a:t>
            </a:r>
            <a:r>
              <a:rPr lang="en-US" dirty="0"/>
              <a:t>in fixed assets </a:t>
            </a:r>
            <a:endParaRPr lang="en-US" dirty="0" smtClean="0"/>
          </a:p>
          <a:p>
            <a:pPr marL="0" indent="0">
              <a:buNone/>
            </a:pPr>
            <a:r>
              <a:rPr lang="en-US" dirty="0" smtClean="0"/>
              <a:t>                   = </a:t>
            </a:r>
            <a:r>
              <a:rPr lang="en-US" dirty="0"/>
              <a:t>172,224 – 124,800 </a:t>
            </a:r>
            <a:r>
              <a:rPr lang="en-US" dirty="0" smtClean="0"/>
              <a:t>                = </a:t>
            </a:r>
            <a:r>
              <a:rPr lang="en-US" dirty="0"/>
              <a:t>47,424</a:t>
            </a:r>
          </a:p>
          <a:p>
            <a:pPr marL="0" indent="0">
              <a:buNone/>
            </a:pPr>
            <a:r>
              <a:rPr lang="en-US" dirty="0"/>
              <a:t>2. Increase in stock = 52,992 – </a:t>
            </a:r>
            <a:r>
              <a:rPr lang="en-US" dirty="0" smtClean="0"/>
              <a:t>38,400      = </a:t>
            </a:r>
            <a:r>
              <a:rPr lang="en-US" dirty="0"/>
              <a:t>14,552 </a:t>
            </a:r>
          </a:p>
          <a:p>
            <a:pPr marL="0" indent="0">
              <a:buNone/>
            </a:pPr>
            <a:r>
              <a:rPr lang="en-US" dirty="0"/>
              <a:t>3. Increase in debtors = 39,744 – 28,800 </a:t>
            </a:r>
            <a:r>
              <a:rPr lang="en-US" dirty="0" smtClean="0"/>
              <a:t>= </a:t>
            </a:r>
            <a:r>
              <a:rPr lang="en-US" dirty="0"/>
              <a:t>10,944 </a:t>
            </a:r>
          </a:p>
          <a:p>
            <a:pPr marL="0" indent="0">
              <a:buNone/>
            </a:pPr>
            <a:r>
              <a:rPr lang="en-US" dirty="0"/>
              <a:t>4. Increase in cash = 9,936 – 7,200             </a:t>
            </a:r>
            <a:r>
              <a:rPr lang="en-US" dirty="0" smtClean="0"/>
              <a:t>=  </a:t>
            </a:r>
            <a:r>
              <a:rPr lang="en-US" dirty="0"/>
              <a:t>2,736 </a:t>
            </a:r>
          </a:p>
          <a:p>
            <a:pPr marL="0" indent="0">
              <a:buNone/>
            </a:pPr>
            <a:r>
              <a:rPr lang="en-US" dirty="0"/>
              <a:t>                                                          </a:t>
            </a:r>
            <a:r>
              <a:rPr lang="en-US" b="1" dirty="0" smtClean="0"/>
              <a:t>Total          </a:t>
            </a:r>
            <a:r>
              <a:rPr lang="en-US" b="1" dirty="0"/>
              <a:t>75,696 </a:t>
            </a:r>
            <a:endParaRPr lang="en-US" dirty="0"/>
          </a:p>
        </p:txBody>
      </p:sp>
    </p:spTree>
    <p:extLst>
      <p:ext uri="{BB962C8B-B14F-4D97-AF65-F5344CB8AC3E}">
        <p14:creationId xmlns:p14="http://schemas.microsoft.com/office/powerpoint/2010/main" val="61435967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
            </a:r>
            <a:br>
              <a:rPr lang="en-US" sz="3600" b="1" dirty="0" smtClean="0"/>
            </a:br>
            <a:r>
              <a:rPr lang="en-US" sz="3600" b="1" dirty="0" smtClean="0"/>
              <a:t/>
            </a:r>
            <a:br>
              <a:rPr lang="en-US" sz="3600" b="1" dirty="0" smtClean="0"/>
            </a:br>
            <a:r>
              <a:rPr lang="en-US" sz="3600" b="1" dirty="0" smtClean="0"/>
              <a:t>Financial requirements-</a:t>
            </a:r>
            <a:r>
              <a:rPr lang="en-US" sz="3600" b="1" dirty="0" err="1" smtClean="0"/>
              <a:t>Ctd</a:t>
            </a:r>
            <a:r>
              <a:rPr lang="en-US" dirty="0" smtClean="0"/>
              <a:t/>
            </a:r>
            <a:br>
              <a:rPr lang="en-US"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365760" y="724638"/>
            <a:ext cx="10911840" cy="5767602"/>
          </a:xfrm>
        </p:spPr>
        <p:txBody>
          <a:bodyPr/>
          <a:lstStyle/>
          <a:p>
            <a:r>
              <a:rPr lang="en-US" b="1" dirty="0"/>
              <a:t>Sources of funds</a:t>
            </a:r>
            <a:endParaRPr lang="en-US" dirty="0"/>
          </a:p>
          <a:p>
            <a:pPr marL="514350" indent="-514350">
              <a:buAutoNum type="arabicPeriod"/>
            </a:pPr>
            <a:r>
              <a:rPr lang="en-US" dirty="0" smtClean="0"/>
              <a:t>Increase in </a:t>
            </a:r>
            <a:r>
              <a:rPr lang="en-US" dirty="0"/>
              <a:t>retained profits = 44,915 – 35,200 = </a:t>
            </a:r>
            <a:r>
              <a:rPr lang="en-US" dirty="0" smtClean="0"/>
              <a:t>9,715</a:t>
            </a:r>
          </a:p>
          <a:p>
            <a:pPr marL="0" indent="0">
              <a:buNone/>
            </a:pPr>
            <a:r>
              <a:rPr lang="en-US" dirty="0" smtClean="0"/>
              <a:t> </a:t>
            </a:r>
            <a:endParaRPr lang="en-US" dirty="0"/>
          </a:p>
          <a:p>
            <a:pPr marL="0" indent="0">
              <a:buNone/>
            </a:pPr>
            <a:r>
              <a:rPr lang="en-US" dirty="0"/>
              <a:t>2. Increase creditors = 49,680-36,000=                    13,680 </a:t>
            </a:r>
            <a:endParaRPr lang="en-US" dirty="0" smtClean="0"/>
          </a:p>
          <a:p>
            <a:pPr marL="0" indent="0">
              <a:buNone/>
            </a:pPr>
            <a:endParaRPr lang="en-US" dirty="0"/>
          </a:p>
          <a:p>
            <a:pPr marL="0" indent="0">
              <a:buNone/>
            </a:pPr>
            <a:r>
              <a:rPr lang="en-US" dirty="0"/>
              <a:t>3. Increase in accrued expenses = 33,120-24,000=9,120 </a:t>
            </a:r>
          </a:p>
          <a:p>
            <a:pPr marL="0" indent="0">
              <a:buNone/>
            </a:pPr>
            <a:r>
              <a:rPr lang="en-US" dirty="0"/>
              <a:t>                                                                    </a:t>
            </a:r>
            <a:r>
              <a:rPr lang="en-US" b="1" dirty="0"/>
              <a:t>Total      32 515 </a:t>
            </a:r>
            <a:endParaRPr lang="en-US" dirty="0"/>
          </a:p>
          <a:p>
            <a:pPr marL="0" indent="0">
              <a:buNone/>
            </a:pPr>
            <a:endParaRPr lang="en-US" b="1" dirty="0" smtClean="0"/>
          </a:p>
          <a:p>
            <a:pPr marL="0" indent="0">
              <a:buNone/>
            </a:pPr>
            <a:r>
              <a:rPr lang="en-US" b="1" dirty="0" smtClean="0"/>
              <a:t>External </a:t>
            </a:r>
            <a:r>
              <a:rPr lang="en-US" b="1" dirty="0"/>
              <a:t>financing = 75,696 – 32,515 = 43,181 </a:t>
            </a:r>
            <a:endParaRPr lang="en-US" dirty="0"/>
          </a:p>
          <a:p>
            <a:endParaRPr lang="en-US" dirty="0"/>
          </a:p>
        </p:txBody>
      </p:sp>
    </p:spTree>
    <p:extLst>
      <p:ext uri="{BB962C8B-B14F-4D97-AF65-F5344CB8AC3E}">
        <p14:creationId xmlns:p14="http://schemas.microsoft.com/office/powerpoint/2010/main" val="393883550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marL="0" indent="0" algn="l">
              <a:buNone/>
            </a:pPr>
            <a:r>
              <a:rPr lang="en-US" sz="3600" b="1" dirty="0" smtClean="0"/>
              <a:t/>
            </a:r>
            <a:br>
              <a:rPr lang="en-US" sz="3600" b="1" dirty="0" smtClean="0"/>
            </a:br>
            <a:r>
              <a:rPr lang="en-US" sz="3600" dirty="0"/>
              <a:t> </a:t>
            </a:r>
            <a:br>
              <a:rPr lang="en-US" sz="3600" dirty="0"/>
            </a:br>
            <a:r>
              <a:rPr lang="en-US" sz="3600" b="1" dirty="0"/>
              <a:t/>
            </a:r>
            <a:br>
              <a:rPr lang="en-US" sz="3600" b="1" dirty="0"/>
            </a:br>
            <a:r>
              <a:rPr lang="en-US" sz="3600" b="1" dirty="0" err="1" smtClean="0"/>
              <a:t>Proforma</a:t>
            </a:r>
            <a:r>
              <a:rPr lang="en-US" sz="3600" b="1" dirty="0" smtClean="0"/>
              <a:t> </a:t>
            </a:r>
            <a:r>
              <a:rPr lang="en-US" sz="3600" b="1" dirty="0"/>
              <a:t>Balance sheet</a:t>
            </a:r>
            <a:r>
              <a:rPr lang="en-US" sz="3600" dirty="0"/>
              <a:t/>
            </a:r>
            <a:br>
              <a:rPr lang="en-US" sz="3600" dirty="0"/>
            </a:br>
            <a:r>
              <a:rPr lang="en-US" sz="3600" b="1" dirty="0" smtClean="0"/>
              <a:t/>
            </a:r>
            <a:br>
              <a:rPr lang="en-US" sz="3600" b="1" dirty="0" smtClean="0"/>
            </a:br>
            <a:r>
              <a:rPr lang="en-US" sz="3600" dirty="0" smtClean="0"/>
              <a:t/>
            </a:r>
            <a:br>
              <a:rPr lang="en-US" sz="3600" dirty="0" smtClean="0"/>
            </a:br>
            <a:endParaRPr lang="en-GB" sz="3600" dirty="0"/>
          </a:p>
        </p:txBody>
      </p:sp>
      <p:sp>
        <p:nvSpPr>
          <p:cNvPr id="3" name="Content Placeholder 2"/>
          <p:cNvSpPr>
            <a:spLocks noGrp="1"/>
          </p:cNvSpPr>
          <p:nvPr>
            <p:ph idx="1"/>
          </p:nvPr>
        </p:nvSpPr>
        <p:spPr>
          <a:xfrm>
            <a:off x="259080" y="663677"/>
            <a:ext cx="11323320" cy="6061587"/>
          </a:xfrm>
        </p:spPr>
        <p:txBody>
          <a:bodyPr/>
          <a:lstStyle/>
          <a:p>
            <a:pPr marL="0" indent="0">
              <a:buNone/>
            </a:pPr>
            <a:r>
              <a:rPr lang="en-US" sz="2400" b="1" dirty="0" smtClean="0"/>
              <a:t>Assets</a:t>
            </a:r>
            <a:endParaRPr lang="en-US" sz="2400" dirty="0"/>
          </a:p>
          <a:p>
            <a:pPr marL="0" indent="0">
              <a:spcBef>
                <a:spcPts val="0"/>
              </a:spcBef>
              <a:buNone/>
            </a:pPr>
            <a:r>
              <a:rPr lang="en-US" sz="2400" dirty="0"/>
              <a:t>Non-CA             </a:t>
            </a:r>
            <a:r>
              <a:rPr lang="en-US" sz="2400" dirty="0" smtClean="0"/>
              <a:t> </a:t>
            </a:r>
            <a:r>
              <a:rPr lang="en-US" sz="2400" dirty="0"/>
              <a:t>172,224    </a:t>
            </a:r>
          </a:p>
          <a:p>
            <a:pPr marL="0" indent="0">
              <a:spcBef>
                <a:spcPts val="0"/>
              </a:spcBef>
              <a:buNone/>
            </a:pPr>
            <a:r>
              <a:rPr lang="en-US" sz="2400" dirty="0"/>
              <a:t>Stock                   </a:t>
            </a:r>
            <a:r>
              <a:rPr lang="en-US" sz="2400" dirty="0" smtClean="0"/>
              <a:t>52,992    </a:t>
            </a:r>
            <a:endParaRPr lang="en-US" sz="2400" dirty="0"/>
          </a:p>
          <a:p>
            <a:pPr marL="0" indent="0">
              <a:spcBef>
                <a:spcPts val="0"/>
              </a:spcBef>
              <a:buNone/>
            </a:pPr>
            <a:r>
              <a:rPr lang="en-US" sz="2400" dirty="0"/>
              <a:t>Debtors               </a:t>
            </a:r>
            <a:r>
              <a:rPr lang="en-US" sz="2400" dirty="0" smtClean="0"/>
              <a:t>39,744    </a:t>
            </a:r>
            <a:endParaRPr lang="en-US" sz="2400" dirty="0"/>
          </a:p>
          <a:p>
            <a:pPr marL="0" indent="0">
              <a:spcBef>
                <a:spcPts val="0"/>
              </a:spcBef>
              <a:buNone/>
            </a:pPr>
            <a:r>
              <a:rPr lang="en-US" sz="2400" dirty="0"/>
              <a:t>Cash                    </a:t>
            </a:r>
            <a:r>
              <a:rPr lang="en-US" sz="2400" dirty="0" smtClean="0"/>
              <a:t>  </a:t>
            </a:r>
            <a:r>
              <a:rPr lang="en-US" sz="2400" u="sng" dirty="0"/>
              <a:t>9,936</a:t>
            </a:r>
            <a:r>
              <a:rPr lang="en-US" sz="2400" dirty="0"/>
              <a:t> </a:t>
            </a:r>
            <a:endParaRPr lang="en-US" sz="2400" dirty="0" smtClean="0"/>
          </a:p>
          <a:p>
            <a:pPr marL="0" indent="0">
              <a:buNone/>
            </a:pPr>
            <a:r>
              <a:rPr lang="en-US" sz="2400" b="1" dirty="0" smtClean="0"/>
              <a:t>Total                    </a:t>
            </a:r>
            <a:r>
              <a:rPr lang="en-US" sz="2400" b="1" u="sng" dirty="0" smtClean="0"/>
              <a:t>274896</a:t>
            </a:r>
            <a:r>
              <a:rPr lang="en-US" sz="2400" dirty="0" smtClean="0"/>
              <a:t> </a:t>
            </a:r>
            <a:endParaRPr lang="en-US" sz="2400" dirty="0"/>
          </a:p>
          <a:p>
            <a:pPr marL="0" indent="0">
              <a:buNone/>
            </a:pPr>
            <a:r>
              <a:rPr lang="en-US" sz="2400" b="1" dirty="0" smtClean="0"/>
              <a:t>Financed </a:t>
            </a:r>
            <a:r>
              <a:rPr lang="en-US" sz="2400" b="1" dirty="0"/>
              <a:t>by:				 </a:t>
            </a:r>
            <a:endParaRPr lang="en-US" sz="2400" dirty="0"/>
          </a:p>
          <a:p>
            <a:pPr marL="0" indent="0">
              <a:spcBef>
                <a:spcPts val="0"/>
              </a:spcBef>
              <a:buNone/>
            </a:pPr>
            <a:r>
              <a:rPr lang="en-US" sz="2400" dirty="0"/>
              <a:t>Share capital            84,000  </a:t>
            </a:r>
          </a:p>
          <a:p>
            <a:pPr marL="0" indent="0">
              <a:spcBef>
                <a:spcPts val="0"/>
              </a:spcBef>
              <a:buNone/>
            </a:pPr>
            <a:r>
              <a:rPr lang="en-US" sz="2400" dirty="0"/>
              <a:t>Retained                   44,915</a:t>
            </a:r>
          </a:p>
          <a:p>
            <a:pPr marL="0" indent="0">
              <a:spcBef>
                <a:spcPts val="0"/>
              </a:spcBef>
              <a:buNone/>
            </a:pPr>
            <a:r>
              <a:rPr lang="en-US" sz="2400" dirty="0"/>
              <a:t>Long term loan        20,000</a:t>
            </a:r>
          </a:p>
          <a:p>
            <a:pPr marL="0" indent="0">
              <a:spcBef>
                <a:spcPts val="0"/>
              </a:spcBef>
              <a:buNone/>
            </a:pPr>
            <a:r>
              <a:rPr lang="en-US" sz="2400" dirty="0"/>
              <a:t>Trade creditors        49,680</a:t>
            </a:r>
          </a:p>
          <a:p>
            <a:pPr marL="0" indent="0">
              <a:spcBef>
                <a:spcPts val="0"/>
              </a:spcBef>
              <a:buNone/>
            </a:pPr>
            <a:r>
              <a:rPr lang="en-US" sz="2400" dirty="0"/>
              <a:t>Accrued expenses    33,120</a:t>
            </a:r>
          </a:p>
          <a:p>
            <a:pPr marL="0" indent="0">
              <a:spcBef>
                <a:spcPts val="0"/>
              </a:spcBef>
              <a:buNone/>
            </a:pPr>
            <a:r>
              <a:rPr lang="en-US" sz="2400" dirty="0"/>
              <a:t>Commercial papers   </a:t>
            </a:r>
            <a:r>
              <a:rPr lang="en-US" sz="2400" u="sng" dirty="0"/>
              <a:t>43,181</a:t>
            </a:r>
            <a:endParaRPr lang="en-US" sz="2400" dirty="0"/>
          </a:p>
          <a:p>
            <a:pPr marL="0" indent="0">
              <a:spcBef>
                <a:spcPts val="0"/>
              </a:spcBef>
              <a:buNone/>
            </a:pPr>
            <a:r>
              <a:rPr lang="en-US" sz="2400" b="1" dirty="0" smtClean="0"/>
              <a:t>Total</a:t>
            </a:r>
            <a:r>
              <a:rPr lang="en-US" sz="2400" dirty="0" smtClean="0"/>
              <a:t>                       </a:t>
            </a:r>
            <a:r>
              <a:rPr lang="en-US" sz="2400" b="1" u="dbl" dirty="0" smtClean="0"/>
              <a:t>  </a:t>
            </a:r>
            <a:r>
              <a:rPr lang="en-US" sz="2400" b="1" u="dbl" dirty="0"/>
              <a:t>274896</a:t>
            </a:r>
            <a:r>
              <a:rPr lang="en-US" sz="2800" dirty="0"/>
              <a:t> </a:t>
            </a:r>
          </a:p>
          <a:p>
            <a:pPr marL="0" indent="0">
              <a:spcBef>
                <a:spcPts val="0"/>
              </a:spcBef>
              <a:buNone/>
            </a:pPr>
            <a:endParaRPr lang="en-US" sz="2800" dirty="0"/>
          </a:p>
        </p:txBody>
      </p:sp>
    </p:spTree>
    <p:extLst>
      <p:ext uri="{BB962C8B-B14F-4D97-AF65-F5344CB8AC3E}">
        <p14:creationId xmlns:p14="http://schemas.microsoft.com/office/powerpoint/2010/main" val="389928623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smtClean="0"/>
              <a:t/>
            </a:r>
            <a:br>
              <a:rPr lang="en-US" sz="3600" b="1" dirty="0" smtClean="0"/>
            </a:br>
            <a:r>
              <a:rPr lang="en-US" sz="3600" b="1" dirty="0"/>
              <a:t>REFERENCES</a:t>
            </a:r>
            <a:endParaRPr lang="en-US" sz="3600" dirty="0"/>
          </a:p>
        </p:txBody>
      </p:sp>
      <p:sp>
        <p:nvSpPr>
          <p:cNvPr id="3" name="Content Placeholder 2"/>
          <p:cNvSpPr>
            <a:spLocks noGrp="1"/>
          </p:cNvSpPr>
          <p:nvPr>
            <p:ph idx="1"/>
          </p:nvPr>
        </p:nvSpPr>
        <p:spPr>
          <a:xfrm>
            <a:off x="381000" y="663677"/>
            <a:ext cx="11201400" cy="6061587"/>
          </a:xfrm>
        </p:spPr>
        <p:txBody>
          <a:bodyPr/>
          <a:lstStyle/>
          <a:p>
            <a:pPr marL="0" indent="0">
              <a:buNone/>
            </a:pPr>
            <a:r>
              <a:rPr lang="en-US" b="1" dirty="0" smtClean="0"/>
              <a:t> </a:t>
            </a:r>
          </a:p>
          <a:p>
            <a:r>
              <a:rPr lang="en-US" dirty="0" smtClean="0"/>
              <a:t>Financial </a:t>
            </a:r>
            <a:r>
              <a:rPr lang="en-US" dirty="0"/>
              <a:t>Analysis Tools and Technique: A Guide for Manager, Erich </a:t>
            </a:r>
            <a:r>
              <a:rPr lang="en-US" dirty="0" err="1"/>
              <a:t>Helfert</a:t>
            </a:r>
            <a:r>
              <a:rPr lang="en-US" dirty="0"/>
              <a:t>, McGraw Hill (2001)</a:t>
            </a:r>
          </a:p>
          <a:p>
            <a:r>
              <a:rPr lang="en-US" dirty="0"/>
              <a:t>The Essentials of Financial Analysis, Samuel Weaver, McGraw Hill (2012)</a:t>
            </a:r>
          </a:p>
          <a:p>
            <a:r>
              <a:rPr lang="en-GB" dirty="0"/>
              <a:t>Financial statement analysis :K. R. </a:t>
            </a:r>
            <a:r>
              <a:rPr lang="en-GB" dirty="0" err="1"/>
              <a:t>Subramanyam</a:t>
            </a:r>
            <a:r>
              <a:rPr lang="en-GB" dirty="0"/>
              <a:t>., McGraw-Hill Education(2014) </a:t>
            </a:r>
            <a:endParaRPr lang="en-US" dirty="0"/>
          </a:p>
        </p:txBody>
      </p:sp>
    </p:spTree>
    <p:extLst>
      <p:ext uri="{BB962C8B-B14F-4D97-AF65-F5344CB8AC3E}">
        <p14:creationId xmlns:p14="http://schemas.microsoft.com/office/powerpoint/2010/main" val="159390861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6610</TotalTime>
  <Words>2515</Words>
  <Application>Microsoft Office PowerPoint</Application>
  <PresentationFormat>Widescreen</PresentationFormat>
  <Paragraphs>350</Paragraphs>
  <Slides>40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Arial</vt:lpstr>
      <vt:lpstr>Calibri</vt:lpstr>
      <vt:lpstr>Cambria Math</vt:lpstr>
      <vt:lpstr>Courier New</vt:lpstr>
      <vt:lpstr>Lucida Sans</vt:lpstr>
      <vt:lpstr>Narkisim</vt:lpstr>
      <vt:lpstr>Times New Roman</vt:lpstr>
      <vt:lpstr>Theme1</vt:lpstr>
      <vt:lpstr>Custom Design</vt:lpstr>
      <vt:lpstr>Course: Financial Analysis Lecture 5- Financial Forecasting - Percentage Sales Method</vt:lpstr>
      <vt:lpstr>Intended Learning Outcomes </vt:lpstr>
      <vt:lpstr>Introduction</vt:lpstr>
      <vt:lpstr>Introduction- Definitions</vt:lpstr>
      <vt:lpstr>  Importance of Financial Forecasting   </vt:lpstr>
      <vt:lpstr>  Importance of Financial Forecasting  Ctd  </vt:lpstr>
      <vt:lpstr>Importance of Financial Forecasting  Ctd</vt:lpstr>
      <vt:lpstr>Determinants of a Forecast  </vt:lpstr>
      <vt:lpstr>Determinants of a Forecast Ctd   </vt:lpstr>
      <vt:lpstr>. Determinants of a Forecast   Ctd </vt:lpstr>
      <vt:lpstr>. Determinants of a Forecast   Ctd </vt:lpstr>
      <vt:lpstr>Types of forecast  </vt:lpstr>
      <vt:lpstr> 1. Judgmental </vt:lpstr>
      <vt:lpstr>    2. Time series forecast &amp; 3.Causal forecast        </vt:lpstr>
      <vt:lpstr>  Process of Financial Forecast   </vt:lpstr>
      <vt:lpstr>Percentage of Sales method.</vt:lpstr>
      <vt:lpstr>Steps  in Percentage of Sales method</vt:lpstr>
      <vt:lpstr> Steps  in Percentage of Sales method Ctd </vt:lpstr>
      <vt:lpstr> Steps  in Percentage of Sales method Ctd </vt:lpstr>
      <vt:lpstr> Steps  in Percentage of Sales method Ctd  </vt:lpstr>
      <vt:lpstr> Steps  in Percentage of Sales method Ctd  </vt:lpstr>
      <vt:lpstr>Illustration</vt:lpstr>
      <vt:lpstr>Illustration Ctd</vt:lpstr>
      <vt:lpstr>Solution- a)Forecasted Future sales </vt:lpstr>
      <vt:lpstr> Solution- Value of assets and liabilities after 5 years  </vt:lpstr>
      <vt:lpstr>Retained Earnings (RE) </vt:lpstr>
      <vt:lpstr> Financial requirements after 5 years solution Ctd </vt:lpstr>
      <vt:lpstr> Financial requirements after 5 years  Ctd- </vt:lpstr>
      <vt:lpstr> Pro Forma Financial Statements  :</vt:lpstr>
      <vt:lpstr>Pro Forma statement of financial Position</vt:lpstr>
      <vt:lpstr>Illustration </vt:lpstr>
      <vt:lpstr>Additional information </vt:lpstr>
      <vt:lpstr>Additional information  Ctd</vt:lpstr>
      <vt:lpstr> Solution </vt:lpstr>
      <vt:lpstr> Solution Ctd  . </vt:lpstr>
      <vt:lpstr>a)Common Size Income Statement </vt:lpstr>
      <vt:lpstr>Illustration   Financial Requirements  </vt:lpstr>
      <vt:lpstr>  Financial requirements-Ctd  </vt:lpstr>
      <vt:lpstr>    Proforma Balance sheet   </vt:lpstr>
      <vt:lpstr>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C Njoka</dc:creator>
  <cp:lastModifiedBy>user</cp:lastModifiedBy>
  <cp:revision>548</cp:revision>
  <dcterms:created xsi:type="dcterms:W3CDTF">2022-03-11T15:32:41Z</dcterms:created>
  <dcterms:modified xsi:type="dcterms:W3CDTF">2024-04-22T16:40:30Z</dcterms:modified>
</cp:coreProperties>
</file>