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88" r:id="rId2"/>
  </p:sldMasterIdLst>
  <p:notesMasterIdLst>
    <p:notesMasterId r:id="rId47"/>
  </p:notesMasterIdLst>
  <p:sldIdLst>
    <p:sldId id="256" r:id="rId3"/>
    <p:sldId id="292" r:id="rId4"/>
    <p:sldId id="342" r:id="rId5"/>
    <p:sldId id="371" r:id="rId6"/>
    <p:sldId id="297" r:id="rId7"/>
    <p:sldId id="372" r:id="rId8"/>
    <p:sldId id="311" r:id="rId9"/>
    <p:sldId id="293" r:id="rId10"/>
    <p:sldId id="373" r:id="rId11"/>
    <p:sldId id="364" r:id="rId12"/>
    <p:sldId id="374" r:id="rId13"/>
    <p:sldId id="343" r:id="rId14"/>
    <p:sldId id="312" r:id="rId15"/>
    <p:sldId id="294" r:id="rId16"/>
    <p:sldId id="344" r:id="rId17"/>
    <p:sldId id="313" r:id="rId18"/>
    <p:sldId id="296" r:id="rId19"/>
    <p:sldId id="370" r:id="rId20"/>
    <p:sldId id="375" r:id="rId21"/>
    <p:sldId id="345" r:id="rId22"/>
    <p:sldId id="376" r:id="rId23"/>
    <p:sldId id="346" r:id="rId24"/>
    <p:sldId id="347" r:id="rId25"/>
    <p:sldId id="348" r:id="rId26"/>
    <p:sldId id="377" r:id="rId27"/>
    <p:sldId id="349" r:id="rId28"/>
    <p:sldId id="368" r:id="rId29"/>
    <p:sldId id="327" r:id="rId30"/>
    <p:sldId id="314" r:id="rId31"/>
    <p:sldId id="379" r:id="rId32"/>
    <p:sldId id="380" r:id="rId33"/>
    <p:sldId id="295" r:id="rId34"/>
    <p:sldId id="300" r:id="rId35"/>
    <p:sldId id="378" r:id="rId36"/>
    <p:sldId id="298" r:id="rId37"/>
    <p:sldId id="315" r:id="rId38"/>
    <p:sldId id="350" r:id="rId39"/>
    <p:sldId id="382" r:id="rId40"/>
    <p:sldId id="299" r:id="rId41"/>
    <p:sldId id="352" r:id="rId42"/>
    <p:sldId id="353" r:id="rId43"/>
    <p:sldId id="354" r:id="rId44"/>
    <p:sldId id="381" r:id="rId45"/>
    <p:sldId id="35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0" d="100"/>
          <a:sy n="50" d="100"/>
        </p:scale>
        <p:origin x="73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4/24/2024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4/24/2024</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4/24/2024</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4/24/2024</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4/24/2024</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4/24/2024</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4/24/2024</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4/24/2024</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4/24/2024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4/24/2024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4/24/2024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4/24/2024</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4/24/2024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4/24/2024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4/24/2024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4/24/2024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4/24/2024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4/24/2024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4/24/2024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4/24/2024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364478"/>
          </a:xfrm>
        </p:spPr>
        <p:txBody>
          <a:bodyPr/>
          <a:lstStyle/>
          <a:p>
            <a:r>
              <a:rPr lang="en-GB" sz="3600" b="1" dirty="0" smtClean="0"/>
              <a:t/>
            </a:r>
            <a:br>
              <a:rPr lang="en-GB" sz="3600" b="1" dirty="0" smtClean="0"/>
            </a:br>
            <a:r>
              <a:rPr lang="en-GB" sz="3600" b="1" dirty="0"/>
              <a:t/>
            </a:r>
            <a:br>
              <a:rPr lang="en-GB" sz="3600" b="1" dirty="0"/>
            </a:br>
            <a:r>
              <a:rPr lang="en-GB" sz="3600" b="1" dirty="0" smtClean="0"/>
              <a:t>Course</a:t>
            </a:r>
            <a:r>
              <a:rPr lang="en-GB" sz="3600" b="1" dirty="0"/>
              <a:t>: </a:t>
            </a:r>
            <a:r>
              <a:rPr lang="en-GB" sz="3600" b="1" dirty="0" smtClean="0"/>
              <a:t>Financial Analysis</a:t>
            </a:r>
            <a:r>
              <a:rPr lang="en-GB" sz="3600" dirty="0" smtClean="0"/>
              <a:t/>
            </a:r>
            <a:br>
              <a:rPr lang="en-GB" sz="3600" dirty="0" smtClean="0"/>
            </a:br>
            <a:r>
              <a:rPr lang="en-US" sz="3600" dirty="0" smtClean="0"/>
              <a:t/>
            </a:r>
            <a:br>
              <a:rPr lang="en-US" sz="3600" dirty="0" smtClean="0"/>
            </a:br>
            <a:r>
              <a:rPr lang="en-US" sz="3600" b="1" dirty="0" smtClean="0"/>
              <a:t>Lesson 6: Financial Forecasting - Regression And Time Series Methods</a:t>
            </a:r>
            <a:r>
              <a:rPr lang="en-US" sz="3600" dirty="0" smtClean="0"/>
              <a:t/>
            </a:r>
            <a:br>
              <a:rPr lang="en-US" sz="3600" dirty="0" smtClean="0"/>
            </a:br>
            <a:r>
              <a:rPr lang="en-US" sz="3600" b="1" dirty="0" smtClean="0"/>
              <a:t> </a:t>
            </a:r>
            <a:r>
              <a:rPr lang="en-US" sz="3600" dirty="0" smtClean="0"/>
              <a:t/>
            </a:r>
            <a:br>
              <a:rPr lang="en-US" sz="3600" dirty="0" smtClean="0"/>
            </a:br>
            <a:r>
              <a:rPr lang="en-US" sz="3600" dirty="0" smtClean="0"/>
              <a:t/>
            </a:r>
            <a:br>
              <a:rPr lang="en-US" sz="3600" dirty="0" smtClean="0"/>
            </a:br>
            <a:r>
              <a:rPr lang="en-US" dirty="0"/>
              <a:t> </a:t>
            </a:r>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pPr algn="l"/>
            <a:endParaRPr lang="en-US" b="1" i="0" dirty="0">
              <a:solidFill>
                <a:schemeClr val="tx1"/>
              </a:solidFill>
            </a:endParaRPr>
          </a:p>
          <a:p>
            <a:pPr algn="l"/>
            <a:r>
              <a:rPr lang="en-US" b="1" dirty="0" smtClean="0"/>
              <a:t>Course Instructor: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lgn="just">
              <a:buNone/>
            </a:pPr>
            <a:r>
              <a:rPr lang="en-GB" dirty="0" smtClean="0"/>
              <a:t>By the end of this lesson , you should be able to,</a:t>
            </a:r>
          </a:p>
          <a:p>
            <a:pPr marL="0" indent="0" algn="just">
              <a:buNone/>
            </a:pPr>
            <a:endParaRPr lang="en-GB" dirty="0" smtClean="0"/>
          </a:p>
          <a:p>
            <a:pPr marL="0" indent="0">
              <a:buNone/>
            </a:pPr>
            <a:r>
              <a:rPr lang="en-US" dirty="0"/>
              <a:t>1 Apply simple regression analysis in financial forecasting </a:t>
            </a:r>
            <a:endParaRPr lang="en-US" dirty="0" smtClean="0"/>
          </a:p>
          <a:p>
            <a:pPr marL="0" indent="0">
              <a:buNone/>
            </a:pPr>
            <a:r>
              <a:rPr lang="en-US" dirty="0" smtClean="0"/>
              <a:t> </a:t>
            </a:r>
            <a:endParaRPr lang="en-US" dirty="0"/>
          </a:p>
          <a:p>
            <a:pPr marL="0" indent="0" algn="just">
              <a:lnSpc>
                <a:spcPct val="150000"/>
              </a:lnSpc>
              <a:buNone/>
            </a:pPr>
            <a:r>
              <a:rPr lang="en-US" dirty="0" smtClean="0"/>
              <a:t>2. </a:t>
            </a:r>
            <a:r>
              <a:rPr lang="en-US" dirty="0"/>
              <a:t>Apply the linear trend extrapolation method (time series</a:t>
            </a:r>
            <a:r>
              <a:rPr lang="en-US" dirty="0" smtClean="0"/>
              <a:t>)</a:t>
            </a:r>
          </a:p>
          <a:p>
            <a:pPr marL="0" indent="0" algn="just">
              <a:lnSpc>
                <a:spcPct val="150000"/>
              </a:lnSpc>
              <a:buNone/>
            </a:pPr>
            <a:r>
              <a:rPr lang="en-US" dirty="0" smtClean="0"/>
              <a:t> </a:t>
            </a:r>
            <a:r>
              <a:rPr lang="en-US" dirty="0"/>
              <a:t>of financial forecasting</a:t>
            </a:r>
          </a:p>
          <a:p>
            <a:pPr marL="0" indent="0" algn="just">
              <a:lnSpc>
                <a:spcPct val="150000"/>
              </a:lnSpc>
              <a:buNone/>
            </a:pPr>
            <a:r>
              <a:rPr lang="en-GB" dirty="0"/>
              <a:t> </a:t>
            </a:r>
            <a:endParaRPr lang="en-US" dirty="0"/>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b="1" dirty="0"/>
              <a:t>Regression Analysis  </a:t>
            </a:r>
            <a:endParaRPr lang="en-US" dirty="0"/>
          </a:p>
        </p:txBody>
      </p:sp>
      <p:sp>
        <p:nvSpPr>
          <p:cNvPr id="3" name="Content Placeholder 2"/>
          <p:cNvSpPr>
            <a:spLocks noGrp="1"/>
          </p:cNvSpPr>
          <p:nvPr>
            <p:ph idx="1"/>
          </p:nvPr>
        </p:nvSpPr>
        <p:spPr>
          <a:xfrm>
            <a:off x="228600" y="655321"/>
            <a:ext cx="11732342" cy="6202679"/>
          </a:xfrm>
        </p:spPr>
        <p:txBody>
          <a:bodyPr/>
          <a:lstStyle/>
          <a:p>
            <a:pPr algn="just">
              <a:spcBef>
                <a:spcPts val="0"/>
              </a:spcBef>
            </a:pPr>
            <a:endParaRPr lang="en-US" dirty="0"/>
          </a:p>
          <a:p>
            <a:pPr algn="just">
              <a:spcBef>
                <a:spcPts val="0"/>
              </a:spcBef>
            </a:pPr>
            <a:r>
              <a:rPr lang="en-US" dirty="0" smtClean="0"/>
              <a:t>Regression </a:t>
            </a:r>
            <a:r>
              <a:rPr lang="en-US" dirty="0"/>
              <a:t>analysis is the statistical technique that identifies and model the relationship between </a:t>
            </a:r>
            <a:r>
              <a:rPr lang="en-US" dirty="0" smtClean="0"/>
              <a:t>two </a:t>
            </a:r>
            <a:r>
              <a:rPr lang="en-US" dirty="0"/>
              <a:t>or  more  variables. </a:t>
            </a:r>
            <a:endParaRPr lang="en-US" dirty="0" smtClean="0"/>
          </a:p>
          <a:p>
            <a:pPr algn="just">
              <a:spcBef>
                <a:spcPts val="0"/>
              </a:spcBef>
            </a:pPr>
            <a:r>
              <a:rPr lang="en-US" dirty="0" smtClean="0"/>
              <a:t> </a:t>
            </a:r>
          </a:p>
          <a:p>
            <a:pPr algn="just">
              <a:spcBef>
                <a:spcPts val="0"/>
              </a:spcBef>
            </a:pPr>
            <a:r>
              <a:rPr lang="en-US" dirty="0" smtClean="0"/>
              <a:t>i.e</a:t>
            </a:r>
            <a:r>
              <a:rPr lang="en-US" dirty="0"/>
              <a:t>.  predictor/explanatory also known as dependent  variable  whose  value  is  to  be  predicted  and  an independent variable(s)  about  which knowledge  is  available. </a:t>
            </a:r>
            <a:endParaRPr lang="en-US" dirty="0" smtClean="0"/>
          </a:p>
          <a:p>
            <a:pPr algn="just">
              <a:spcBef>
                <a:spcPts val="0"/>
              </a:spcBef>
            </a:pPr>
            <a:endParaRPr lang="en-US" dirty="0" smtClean="0"/>
          </a:p>
          <a:p>
            <a:pPr algn="just">
              <a:spcBef>
                <a:spcPts val="0"/>
              </a:spcBef>
            </a:pPr>
            <a:r>
              <a:rPr lang="en-US" dirty="0" smtClean="0"/>
              <a:t>The  </a:t>
            </a:r>
            <a:r>
              <a:rPr lang="en-US" dirty="0"/>
              <a:t>technique  is  used to  find the equation that represents the relationship  between the variables. </a:t>
            </a:r>
            <a:endParaRPr lang="en-US" dirty="0"/>
          </a:p>
        </p:txBody>
      </p:sp>
    </p:spTree>
    <p:extLst>
      <p:ext uri="{BB962C8B-B14F-4D97-AF65-F5344CB8AC3E}">
        <p14:creationId xmlns:p14="http://schemas.microsoft.com/office/powerpoint/2010/main" val="544018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pPr lvl="0"/>
            <a:r>
              <a:rPr lang="en-US" sz="3600" b="1" dirty="0" smtClean="0"/>
              <a:t>Linear </a:t>
            </a:r>
            <a:r>
              <a:rPr lang="en-US" sz="3600" b="1" dirty="0"/>
              <a:t>regression models</a:t>
            </a:r>
            <a:endParaRPr lang="en-US" sz="3600" b="1" dirty="0"/>
          </a:p>
        </p:txBody>
      </p:sp>
      <p:sp>
        <p:nvSpPr>
          <p:cNvPr id="3" name="Content Placeholder 2"/>
          <p:cNvSpPr>
            <a:spLocks noGrp="1"/>
          </p:cNvSpPr>
          <p:nvPr>
            <p:ph idx="1"/>
          </p:nvPr>
        </p:nvSpPr>
        <p:spPr>
          <a:xfrm>
            <a:off x="228600" y="655321"/>
            <a:ext cx="11732342" cy="6202679"/>
          </a:xfrm>
        </p:spPr>
        <p:txBody>
          <a:bodyPr/>
          <a:lstStyle/>
          <a:p>
            <a:pPr algn="just"/>
            <a:endParaRPr lang="en-US" dirty="0" smtClean="0"/>
          </a:p>
          <a:p>
            <a:pPr marL="0" indent="0">
              <a:buNone/>
            </a:pPr>
            <a:r>
              <a:rPr lang="en-US" dirty="0"/>
              <a:t>There  are </a:t>
            </a:r>
            <a:r>
              <a:rPr lang="en-US" dirty="0" smtClean="0"/>
              <a:t>two major  types  </a:t>
            </a:r>
            <a:endParaRPr lang="en-US" dirty="0"/>
          </a:p>
          <a:p>
            <a:pPr marL="0" indent="0">
              <a:buNone/>
            </a:pPr>
            <a:r>
              <a:rPr lang="en-US" dirty="0"/>
              <a:t> </a:t>
            </a:r>
          </a:p>
          <a:p>
            <a:pPr marL="571500" indent="-571500">
              <a:buAutoNum type="romanLcParenR"/>
            </a:pPr>
            <a:r>
              <a:rPr lang="en-US" dirty="0" smtClean="0"/>
              <a:t>Simple </a:t>
            </a:r>
            <a:r>
              <a:rPr lang="en-US" dirty="0"/>
              <a:t>linear regression </a:t>
            </a:r>
            <a:endParaRPr lang="en-US" dirty="0" smtClean="0"/>
          </a:p>
          <a:p>
            <a:pPr marL="571500" indent="-571500">
              <a:buAutoNum type="romanLcParenR"/>
            </a:pPr>
            <a:endParaRPr lang="en-US" dirty="0" smtClean="0"/>
          </a:p>
          <a:p>
            <a:pPr marL="0" indent="0">
              <a:buNone/>
            </a:pPr>
            <a:r>
              <a:rPr lang="en-GB" dirty="0" smtClean="0"/>
              <a:t>Ii) Multiple linear regression</a:t>
            </a:r>
            <a:endParaRPr lang="en-US" dirty="0"/>
          </a:p>
        </p:txBody>
      </p:sp>
    </p:spTree>
    <p:extLst>
      <p:ext uri="{BB962C8B-B14F-4D97-AF65-F5344CB8AC3E}">
        <p14:creationId xmlns:p14="http://schemas.microsoft.com/office/powerpoint/2010/main" val="1279555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1920"/>
            <a:ext cx="11231880" cy="901618"/>
          </a:xfrm>
          <a:noFill/>
        </p:spPr>
        <p:txBody>
          <a:bodyPr/>
          <a:lstStyle/>
          <a:p>
            <a:pPr algn="l"/>
            <a:r>
              <a:rPr lang="en-US" b="1" dirty="0" smtClean="0"/>
              <a:t/>
            </a:r>
            <a:br>
              <a:rPr lang="en-US" b="1" dirty="0" smtClean="0"/>
            </a:br>
            <a:r>
              <a:rPr lang="en-US" b="1" dirty="0" smtClean="0"/>
              <a:t/>
            </a:r>
            <a:br>
              <a:rPr lang="en-US" b="1" dirty="0" smtClean="0"/>
            </a:br>
            <a:r>
              <a:rPr lang="en-US" sz="3600" b="1" dirty="0" smtClean="0"/>
              <a:t>Simple Linear Regression </a:t>
            </a:r>
            <a:r>
              <a:rPr lang="en-US" sz="3600" dirty="0"/>
              <a:t/>
            </a:r>
            <a:br>
              <a:rPr lang="en-US" sz="3600" dirty="0"/>
            </a:br>
            <a:r>
              <a:rPr lang="en-US" sz="3600" dirty="0"/>
              <a:t/>
            </a:r>
            <a:br>
              <a:rPr lang="en-US" sz="3600" dirty="0"/>
            </a:br>
            <a:r>
              <a:rPr lang="en-US" dirty="0"/>
              <a:t> </a:t>
            </a:r>
            <a:endParaRPr lang="en-GB" sz="3600" b="1" dirty="0"/>
          </a:p>
        </p:txBody>
      </p:sp>
      <p:sp>
        <p:nvSpPr>
          <p:cNvPr id="3" name="Content Placeholder 2"/>
          <p:cNvSpPr>
            <a:spLocks noGrp="1"/>
          </p:cNvSpPr>
          <p:nvPr>
            <p:ph idx="1"/>
          </p:nvPr>
        </p:nvSpPr>
        <p:spPr>
          <a:xfrm>
            <a:off x="121920" y="1264920"/>
            <a:ext cx="12070080" cy="5958839"/>
          </a:xfrm>
          <a:noFill/>
        </p:spPr>
        <p:txBody>
          <a:bodyPr/>
          <a:lstStyle/>
          <a:p>
            <a:pPr marL="0" indent="0">
              <a:buNone/>
            </a:pPr>
            <a:r>
              <a:rPr lang="en-US" dirty="0" smtClean="0"/>
              <a:t>This </a:t>
            </a:r>
            <a:r>
              <a:rPr lang="en-US" dirty="0"/>
              <a:t>is where there is one dependent variable and one independent variable </a:t>
            </a:r>
          </a:p>
          <a:p>
            <a:pPr marL="0" indent="0">
              <a:buNone/>
            </a:pPr>
            <a:r>
              <a:rPr lang="en-US" dirty="0"/>
              <a:t>y = a +</a:t>
            </a:r>
            <a:r>
              <a:rPr lang="en-US" dirty="0" err="1"/>
              <a:t>bx</a:t>
            </a:r>
            <a:r>
              <a:rPr lang="en-US" dirty="0"/>
              <a:t>  </a:t>
            </a:r>
          </a:p>
          <a:p>
            <a:pPr marL="0" indent="0">
              <a:buNone/>
            </a:pPr>
            <a:r>
              <a:rPr lang="en-US" dirty="0"/>
              <a:t>where:  </a:t>
            </a:r>
          </a:p>
          <a:p>
            <a:pPr marL="0" indent="0">
              <a:buNone/>
            </a:pPr>
            <a:r>
              <a:rPr lang="en-US" dirty="0"/>
              <a:t>     y = dependent variable  </a:t>
            </a:r>
          </a:p>
          <a:p>
            <a:pPr marL="0" indent="0">
              <a:buNone/>
            </a:pPr>
            <a:r>
              <a:rPr lang="en-US" dirty="0"/>
              <a:t>    x = Independent variable  </a:t>
            </a:r>
          </a:p>
          <a:p>
            <a:pPr marL="0" indent="0">
              <a:buNone/>
            </a:pPr>
            <a:r>
              <a:rPr lang="en-US" dirty="0"/>
              <a:t>    a</a:t>
            </a:r>
            <a:r>
              <a:rPr lang="en-US" dirty="0" smtClean="0"/>
              <a:t>, b </a:t>
            </a:r>
            <a:r>
              <a:rPr lang="en-US" dirty="0"/>
              <a:t>= constants  </a:t>
            </a:r>
          </a:p>
        </p:txBody>
      </p:sp>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50520"/>
            <a:ext cx="11231880" cy="673018"/>
          </a:xfrm>
          <a:noFill/>
        </p:spPr>
        <p:txBody>
          <a:bodyPr/>
          <a:lstStyle/>
          <a:p>
            <a:pPr algn="l"/>
            <a:r>
              <a:rPr lang="en-US" b="1" dirty="0" smtClean="0"/>
              <a:t/>
            </a:r>
            <a:br>
              <a:rPr lang="en-US" b="1" dirty="0" smtClean="0"/>
            </a:br>
            <a:r>
              <a:rPr lang="en-US" sz="3600" dirty="0" smtClean="0"/>
              <a:t> </a:t>
            </a:r>
            <a:r>
              <a:rPr lang="en-US" sz="3600" b="1" dirty="0" smtClean="0"/>
              <a:t>Multiple Regression Model </a:t>
            </a:r>
            <a:r>
              <a:rPr lang="en-US" sz="3600" dirty="0" smtClean="0"/>
              <a:t> </a:t>
            </a:r>
            <a:r>
              <a:rPr lang="en-US" sz="3600" dirty="0"/>
              <a:t/>
            </a:r>
            <a:br>
              <a:rPr lang="en-US" sz="3600" dirty="0"/>
            </a:br>
            <a:r>
              <a:rPr lang="en-US" dirty="0"/>
              <a:t> </a:t>
            </a:r>
            <a:endParaRPr lang="en-GB" sz="3600" b="1" dirty="0"/>
          </a:p>
        </p:txBody>
      </p:sp>
      <p:sp>
        <p:nvSpPr>
          <p:cNvPr id="3" name="Content Placeholder 2"/>
          <p:cNvSpPr>
            <a:spLocks noGrp="1"/>
          </p:cNvSpPr>
          <p:nvPr>
            <p:ph idx="1"/>
          </p:nvPr>
        </p:nvSpPr>
        <p:spPr>
          <a:xfrm>
            <a:off x="167640" y="1264920"/>
            <a:ext cx="12024360" cy="5958839"/>
          </a:xfrm>
          <a:noFill/>
        </p:spPr>
        <p:txBody>
          <a:bodyPr/>
          <a:lstStyle/>
          <a:p>
            <a:pPr marL="0" indent="0">
              <a:buNone/>
            </a:pPr>
            <a:r>
              <a:rPr lang="en-US" dirty="0" smtClean="0"/>
              <a:t>This </a:t>
            </a:r>
            <a:r>
              <a:rPr lang="en-US" dirty="0"/>
              <a:t>is where there is more than one independent variable</a:t>
            </a:r>
            <a:r>
              <a:rPr lang="en-US" dirty="0" smtClean="0"/>
              <a:t>.</a:t>
            </a:r>
          </a:p>
          <a:p>
            <a:pPr marL="0" indent="0">
              <a:buNone/>
            </a:pPr>
            <a:endParaRPr lang="en-US" dirty="0"/>
          </a:p>
          <a:p>
            <a:pPr marL="0" indent="0">
              <a:buNone/>
            </a:pPr>
            <a:r>
              <a:rPr lang="en-GB" dirty="0"/>
              <a:t>Y=</a:t>
            </a:r>
            <a:r>
              <a:rPr lang="en-GB" dirty="0" err="1"/>
              <a:t>a+b1x1+b2x2</a:t>
            </a:r>
            <a:r>
              <a:rPr lang="en-GB" dirty="0"/>
              <a:t>+…+</a:t>
            </a:r>
            <a:r>
              <a:rPr lang="en-GB" dirty="0" err="1" smtClean="0"/>
              <a:t>bnxn</a:t>
            </a:r>
            <a:endParaRPr lang="en-GB" dirty="0" smtClean="0"/>
          </a:p>
          <a:p>
            <a:pPr marL="0" indent="0">
              <a:buNone/>
            </a:pPr>
            <a:endParaRPr lang="en-US" dirty="0"/>
          </a:p>
          <a:p>
            <a:pPr marL="0" indent="0">
              <a:buNone/>
            </a:pPr>
            <a:r>
              <a:rPr lang="en-GB" dirty="0"/>
              <a:t>Where; </a:t>
            </a:r>
            <a:endParaRPr lang="en-US" dirty="0"/>
          </a:p>
          <a:p>
            <a:pPr marL="0" indent="0">
              <a:buNone/>
            </a:pPr>
            <a:r>
              <a:rPr lang="en-GB" dirty="0" err="1"/>
              <a:t>x1</a:t>
            </a:r>
            <a:r>
              <a:rPr lang="en-GB" dirty="0"/>
              <a:t>, </a:t>
            </a:r>
            <a:r>
              <a:rPr lang="en-GB" dirty="0" err="1"/>
              <a:t>x2</a:t>
            </a:r>
            <a:r>
              <a:rPr lang="en-GB" dirty="0"/>
              <a:t>…..</a:t>
            </a:r>
            <a:r>
              <a:rPr lang="en-GB" dirty="0" err="1"/>
              <a:t>xn</a:t>
            </a:r>
            <a:r>
              <a:rPr lang="en-GB" dirty="0"/>
              <a:t> are the independent variables</a:t>
            </a:r>
            <a:endParaRPr lang="en-US" dirty="0"/>
          </a:p>
          <a:p>
            <a:pPr marL="0" lvl="0" indent="0">
              <a:lnSpc>
                <a:spcPct val="150000"/>
              </a:lnSpc>
              <a:buNone/>
            </a:pPr>
            <a:r>
              <a:rPr lang="en-GB" dirty="0" smtClean="0"/>
              <a:t>Y= dependent  variable</a:t>
            </a:r>
            <a:endParaRPr lang="en-US" dirty="0"/>
          </a:p>
        </p:txBody>
      </p:sp>
    </p:spTree>
    <p:extLst>
      <p:ext uri="{BB962C8B-B14F-4D97-AF65-F5344CB8AC3E}">
        <p14:creationId xmlns:p14="http://schemas.microsoft.com/office/powerpoint/2010/main" val="21101616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689080" cy="1023538"/>
          </a:xfrm>
          <a:noFill/>
        </p:spPr>
        <p:txBody>
          <a:bodyPr/>
          <a:lstStyle/>
          <a:p>
            <a:r>
              <a:rPr lang="en-US" b="1" dirty="0"/>
              <a:t>Simple Linear Regression Model</a:t>
            </a:r>
            <a:r>
              <a:rPr lang="en-US" dirty="0"/>
              <a:t> </a:t>
            </a:r>
            <a:endParaRPr lang="en-US" dirty="0"/>
          </a:p>
        </p:txBody>
      </p:sp>
      <p:sp>
        <p:nvSpPr>
          <p:cNvPr id="3" name="Content Placeholder 2"/>
          <p:cNvSpPr>
            <a:spLocks noGrp="1"/>
          </p:cNvSpPr>
          <p:nvPr>
            <p:ph idx="1"/>
          </p:nvPr>
        </p:nvSpPr>
        <p:spPr>
          <a:xfrm>
            <a:off x="137160" y="1023538"/>
            <a:ext cx="12054840" cy="6200222"/>
          </a:xfrm>
          <a:noFill/>
        </p:spPr>
        <p:txBody>
          <a:bodyPr/>
          <a:lstStyle/>
          <a:p>
            <a:pPr marL="0" indent="0" algn="just">
              <a:buNone/>
            </a:pPr>
            <a:r>
              <a:rPr lang="en-US" dirty="0" smtClean="0"/>
              <a:t> </a:t>
            </a:r>
            <a:r>
              <a:rPr lang="en-US" dirty="0" smtClean="0"/>
              <a:t>The </a:t>
            </a:r>
            <a:r>
              <a:rPr lang="en-US" dirty="0"/>
              <a:t>least-squares method is widely used in regression analysis for estimating the parameter values in a regression equation. </a:t>
            </a:r>
            <a:endParaRPr lang="en-US" dirty="0" smtClean="0"/>
          </a:p>
          <a:p>
            <a:pPr marL="0" indent="0" algn="just">
              <a:buNone/>
            </a:pPr>
            <a:endParaRPr lang="en-US" dirty="0" smtClean="0"/>
          </a:p>
          <a:p>
            <a:pPr marL="0" indent="0" algn="just">
              <a:buNone/>
            </a:pPr>
            <a:r>
              <a:rPr lang="en-US" dirty="0" smtClean="0"/>
              <a:t>The </a:t>
            </a:r>
            <a:r>
              <a:rPr lang="en-US" dirty="0"/>
              <a:t>regression method includes all the observed data and attempts to find a line of best fit. </a:t>
            </a:r>
            <a:endParaRPr lang="en-US" dirty="0" smtClean="0"/>
          </a:p>
          <a:p>
            <a:pPr marL="0" indent="0" algn="just">
              <a:buNone/>
            </a:pPr>
            <a:endParaRPr lang="en-US" dirty="0"/>
          </a:p>
          <a:p>
            <a:pPr marL="0" indent="0" algn="just">
              <a:buNone/>
            </a:pPr>
            <a:r>
              <a:rPr lang="en-US" dirty="0" smtClean="0"/>
              <a:t>To </a:t>
            </a:r>
            <a:r>
              <a:rPr lang="en-US" dirty="0"/>
              <a:t>find this line, a technique called the least-squares method also known as (ordinary least square method) is used.</a:t>
            </a:r>
          </a:p>
        </p:txBody>
      </p:sp>
    </p:spTree>
    <p:extLst>
      <p:ext uri="{BB962C8B-B14F-4D97-AF65-F5344CB8AC3E}">
        <p14:creationId xmlns:p14="http://schemas.microsoft.com/office/powerpoint/2010/main" val="42683705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82880"/>
            <a:ext cx="11346426" cy="853439"/>
          </a:xfrm>
        </p:spPr>
        <p:txBody>
          <a:bodyPr/>
          <a:lstStyle/>
          <a:p>
            <a:pPr algn="l"/>
            <a:r>
              <a:rPr lang="en-US" sz="3600" b="1" dirty="0" smtClean="0"/>
              <a:t>Error Term</a:t>
            </a:r>
            <a:endParaRPr lang="en-US" sz="3600" dirty="0"/>
          </a:p>
        </p:txBody>
      </p:sp>
      <p:sp>
        <p:nvSpPr>
          <p:cNvPr id="3" name="Content Placeholder 2"/>
          <p:cNvSpPr>
            <a:spLocks noGrp="1"/>
          </p:cNvSpPr>
          <p:nvPr>
            <p:ph idx="1"/>
          </p:nvPr>
        </p:nvSpPr>
        <p:spPr>
          <a:xfrm>
            <a:off x="235974" y="840659"/>
            <a:ext cx="11724968" cy="6017341"/>
          </a:xfrm>
        </p:spPr>
        <p:txBody>
          <a:bodyPr/>
          <a:lstStyle/>
          <a:p>
            <a:pPr marL="0" indent="0">
              <a:buNone/>
            </a:pPr>
            <a:endParaRPr lang="en-US" dirty="0" smtClean="0"/>
          </a:p>
          <a:p>
            <a:r>
              <a:rPr lang="en-US" dirty="0"/>
              <a:t>To explain the least-squares method, we define the error as the difference between the observed value and the estimated one and denote it with u.  </a:t>
            </a:r>
            <a:endParaRPr lang="en-US" dirty="0" smtClean="0"/>
          </a:p>
          <a:p>
            <a:endParaRPr lang="en-US" dirty="0"/>
          </a:p>
          <a:p>
            <a:r>
              <a:rPr lang="en-US" dirty="0"/>
              <a:t>Symbolically, u = Y - Y', </a:t>
            </a:r>
            <a:endParaRPr lang="en-US" dirty="0" smtClean="0"/>
          </a:p>
          <a:p>
            <a:endParaRPr lang="en-US" dirty="0"/>
          </a:p>
          <a:p>
            <a:pPr marL="0" indent="0">
              <a:buNone/>
            </a:pPr>
            <a:r>
              <a:rPr lang="en-US" dirty="0"/>
              <a:t>Where Y = observed value of the dependent </a:t>
            </a:r>
            <a:r>
              <a:rPr lang="en-US" dirty="0" smtClean="0"/>
              <a:t>variable</a:t>
            </a:r>
          </a:p>
          <a:p>
            <a:pPr marL="0" indent="0">
              <a:buNone/>
            </a:pPr>
            <a:endParaRPr lang="en-US" dirty="0"/>
          </a:p>
          <a:p>
            <a:pPr marL="0" indent="0">
              <a:buNone/>
            </a:pPr>
            <a:r>
              <a:rPr lang="en-US" dirty="0" smtClean="0"/>
              <a:t>      </a:t>
            </a:r>
            <a:r>
              <a:rPr lang="en-US" dirty="0"/>
              <a:t>Y' = estimated value based on Y' = a + </a:t>
            </a:r>
            <a:r>
              <a:rPr lang="en-US" dirty="0" err="1"/>
              <a:t>bX</a:t>
            </a:r>
            <a:endParaRPr lang="en-US" dirty="0"/>
          </a:p>
          <a:p>
            <a:pPr marL="0" lvl="0" indent="0" algn="just">
              <a:buNone/>
            </a:pPr>
            <a:endParaRPr lang="en-US" dirty="0"/>
          </a:p>
          <a:p>
            <a:pPr marL="0" lvl="0" indent="0">
              <a:lnSpc>
                <a:spcPct val="150000"/>
              </a:lnSpc>
              <a:buNone/>
            </a:pPr>
            <a:r>
              <a:rPr lang="en-US" dirty="0" smtClean="0"/>
              <a:t>.</a:t>
            </a:r>
            <a:endParaRPr lang="en-US" dirty="0"/>
          </a:p>
          <a:p>
            <a:pPr marL="0" indent="0" algn="just">
              <a:lnSpc>
                <a:spcPct val="150000"/>
              </a:lnSpc>
              <a:buNone/>
            </a:pPr>
            <a:endParaRPr lang="en-GB" dirty="0"/>
          </a:p>
          <a:p>
            <a:pPr marL="0" indent="0" algn="just">
              <a:buNone/>
            </a:pPr>
            <a:endParaRPr lang="en-GB" dirty="0"/>
          </a:p>
        </p:txBody>
      </p:sp>
    </p:spTree>
    <p:extLst>
      <p:ext uri="{BB962C8B-B14F-4D97-AF65-F5344CB8AC3E}">
        <p14:creationId xmlns:p14="http://schemas.microsoft.com/office/powerpoint/2010/main" val="11483684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82880"/>
            <a:ext cx="11346426" cy="853439"/>
          </a:xfrm>
        </p:spPr>
        <p:txBody>
          <a:bodyPr/>
          <a:lstStyle/>
          <a:p>
            <a:pPr algn="l"/>
            <a:r>
              <a:rPr lang="en-GB" sz="3600" b="1" dirty="0" err="1" smtClean="0"/>
              <a:t>OLS</a:t>
            </a:r>
            <a:r>
              <a:rPr lang="en-GB" sz="3600" b="1" dirty="0" smtClean="0"/>
              <a:t> Formula</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35974" y="840659"/>
                <a:ext cx="11724968" cy="6017341"/>
              </a:xfrm>
            </p:spPr>
            <p:txBody>
              <a:bodyPr/>
              <a:lstStyle/>
              <a:p>
                <a:pPr marL="0" lvl="0" indent="0" algn="just">
                  <a:lnSpc>
                    <a:spcPct val="150000"/>
                  </a:lnSpc>
                  <a:buNone/>
                </a:pPr>
                <a:r>
                  <a:rPr lang="en-US" dirty="0" smtClean="0"/>
                  <a:t>.</a:t>
                </a:r>
                <a:r>
                  <a:rPr lang="en-US" dirty="0" smtClean="0"/>
                  <a:t> </a:t>
                </a:r>
                <a:r>
                  <a:rPr lang="en-US" dirty="0"/>
                  <a:t>The ordinary least squares (</a:t>
                </a:r>
                <a:r>
                  <a:rPr lang="en-US" dirty="0" err="1"/>
                  <a:t>OLS</a:t>
                </a:r>
                <a:r>
                  <a:rPr lang="en-US" dirty="0"/>
                  <a:t>) method is used to compute the parameters a and b. </a:t>
                </a:r>
                <a:r>
                  <a:rPr lang="en-US" dirty="0" smtClean="0"/>
                  <a:t>The </a:t>
                </a:r>
                <a:r>
                  <a:rPr lang="en-US" dirty="0" err="1"/>
                  <a:t>OLS</a:t>
                </a:r>
                <a:r>
                  <a:rPr lang="en-US" dirty="0"/>
                  <a:t> tries to establish the line of best fit </a:t>
                </a:r>
                <a:endParaRPr lang="en-US" dirty="0"/>
              </a:p>
              <a:p>
                <a:r>
                  <a:rPr lang="en-US" dirty="0" smtClean="0"/>
                  <a:t>Given </a:t>
                </a:r>
                <a:r>
                  <a:rPr lang="en-US" dirty="0"/>
                  <a:t>y = a +</a:t>
                </a:r>
                <a:r>
                  <a:rPr lang="en-US" dirty="0" err="1"/>
                  <a:t>bx</a:t>
                </a:r>
                <a:r>
                  <a:rPr lang="en-US" dirty="0"/>
                  <a:t> then  </a:t>
                </a:r>
              </a:p>
              <a:p>
                <a14:m>
                  <m:oMath xmlns:m="http://schemas.openxmlformats.org/officeDocument/2006/math">
                    <m:nary>
                      <m:naryPr>
                        <m:chr m:val="∑"/>
                        <m:limLoc m:val="undOvr"/>
                        <m:subHide m:val="on"/>
                        <m:supHide m:val="on"/>
                        <m:ctrlPr>
                          <a:rPr lang="en-US" i="1"/>
                        </m:ctrlPr>
                      </m:naryPr>
                      <m:sub/>
                      <m:sup/>
                      <m:e>
                        <m:r>
                          <a:rPr lang="en-US" i="1"/>
                          <m:t>𝑦</m:t>
                        </m:r>
                      </m:e>
                    </m:nary>
                  </m:oMath>
                </a14:m>
                <a:r>
                  <a:rPr lang="en-US" dirty="0"/>
                  <a:t> = </a:t>
                </a:r>
                <a:r>
                  <a:rPr lang="en-US" dirty="0" err="1"/>
                  <a:t>na</a:t>
                </a:r>
                <a:r>
                  <a:rPr lang="en-US" dirty="0"/>
                  <a:t> + b</a:t>
                </a:r>
                <a14:m>
                  <m:oMath xmlns:m="http://schemas.openxmlformats.org/officeDocument/2006/math">
                    <m:nary>
                      <m:naryPr>
                        <m:chr m:val="∑"/>
                        <m:limLoc m:val="undOvr"/>
                        <m:subHide m:val="on"/>
                        <m:supHide m:val="on"/>
                        <m:ctrlPr>
                          <a:rPr lang="en-US" i="1"/>
                        </m:ctrlPr>
                      </m:naryPr>
                      <m:sub/>
                      <m:sup/>
                      <m:e>
                        <m:r>
                          <a:rPr lang="en-US" i="1"/>
                          <m:t>𝑥</m:t>
                        </m:r>
                      </m:e>
                    </m:nary>
                  </m:oMath>
                </a14:m>
                <a:r>
                  <a:rPr lang="en-US" dirty="0"/>
                  <a:t> </a:t>
                </a:r>
              </a:p>
              <a:p>
                <a14:m>
                  <m:oMath xmlns:m="http://schemas.openxmlformats.org/officeDocument/2006/math">
                    <m:nary>
                      <m:naryPr>
                        <m:chr m:val="∑"/>
                        <m:limLoc m:val="undOvr"/>
                        <m:subHide m:val="on"/>
                        <m:supHide m:val="on"/>
                        <m:ctrlPr>
                          <a:rPr lang="en-US" i="1"/>
                        </m:ctrlPr>
                      </m:naryPr>
                      <m:sub/>
                      <m:sup/>
                      <m:e>
                        <m:r>
                          <a:rPr lang="en-US" i="1"/>
                          <m:t>𝑥𝑦</m:t>
                        </m:r>
                      </m:e>
                    </m:nary>
                  </m:oMath>
                </a14:m>
                <a:r>
                  <a:rPr lang="en-US" dirty="0"/>
                  <a:t> = a</a:t>
                </a:r>
                <a14:m>
                  <m:oMath xmlns:m="http://schemas.openxmlformats.org/officeDocument/2006/math">
                    <m:nary>
                      <m:naryPr>
                        <m:chr m:val="∑"/>
                        <m:limLoc m:val="undOvr"/>
                        <m:subHide m:val="on"/>
                        <m:supHide m:val="on"/>
                        <m:ctrlPr>
                          <a:rPr lang="en-US" i="1"/>
                        </m:ctrlPr>
                      </m:naryPr>
                      <m:sub/>
                      <m:sup/>
                      <m:e>
                        <m:r>
                          <a:rPr lang="en-US" i="1"/>
                          <m:t>𝑥</m:t>
                        </m:r>
                      </m:e>
                    </m:nary>
                  </m:oMath>
                </a14:m>
                <a:r>
                  <a:rPr lang="en-US" dirty="0"/>
                  <a:t> + b</a:t>
                </a:r>
                <a14:m>
                  <m:oMath xmlns:m="http://schemas.openxmlformats.org/officeDocument/2006/math">
                    <m:nary>
                      <m:naryPr>
                        <m:chr m:val="∑"/>
                        <m:limLoc m:val="undOvr"/>
                        <m:subHide m:val="on"/>
                        <m:supHide m:val="on"/>
                        <m:ctrlPr>
                          <a:rPr lang="en-US" i="1"/>
                        </m:ctrlPr>
                      </m:naryPr>
                      <m:sub/>
                      <m:sup/>
                      <m:e>
                        <m:sSup>
                          <m:sSupPr>
                            <m:ctrlPr>
                              <a:rPr lang="en-US" i="1"/>
                            </m:ctrlPr>
                          </m:sSupPr>
                          <m:e>
                            <m:r>
                              <a:rPr lang="en-US" i="1"/>
                              <m:t>𝑥</m:t>
                            </m:r>
                          </m:e>
                          <m:sup>
                            <m:r>
                              <a:rPr lang="en-US" i="1"/>
                              <m:t>2</m:t>
                            </m:r>
                          </m:sup>
                        </m:sSup>
                      </m:e>
                    </m:nary>
                    <m:r>
                      <a:rPr lang="en-GB" b="0" i="0" smtClean="0">
                        <a:latin typeface="Cambria Math" panose="02040503050406030204" pitchFamily="18" charset="0"/>
                      </a:rPr>
                      <m:t>  </m:t>
                    </m:r>
                  </m:oMath>
                </a14:m>
                <a:r>
                  <a:rPr lang="en-US" dirty="0" smtClean="0"/>
                  <a:t>Or </a:t>
                </a:r>
              </a:p>
              <a:p>
                <a:endParaRPr lang="en-US" dirty="0"/>
              </a:p>
              <a:p>
                <a:r>
                  <a:rPr lang="en-US" dirty="0"/>
                  <a:t>a = </a:t>
                </a:r>
                <a14:m>
                  <m:oMath xmlns:m="http://schemas.openxmlformats.org/officeDocument/2006/math">
                    <m:nary>
                      <m:naryPr>
                        <m:chr m:val="∑"/>
                        <m:limLoc m:val="undOvr"/>
                        <m:subHide m:val="on"/>
                        <m:supHide m:val="on"/>
                        <m:ctrlPr>
                          <a:rPr lang="en-US" i="1"/>
                        </m:ctrlPr>
                      </m:naryPr>
                      <m:sub/>
                      <m:sup/>
                      <m:e>
                        <m:r>
                          <a:rPr lang="en-US" i="1"/>
                          <m:t>𝑦</m:t>
                        </m:r>
                      </m:e>
                    </m:nary>
                  </m:oMath>
                </a14:m>
                <a:r>
                  <a:rPr lang="en-US" dirty="0"/>
                  <a:t>/n – b (</a:t>
                </a:r>
                <a14:m>
                  <m:oMath xmlns:m="http://schemas.openxmlformats.org/officeDocument/2006/math">
                    <m:nary>
                      <m:naryPr>
                        <m:chr m:val="∑"/>
                        <m:limLoc m:val="undOvr"/>
                        <m:subHide m:val="on"/>
                        <m:supHide m:val="on"/>
                        <m:ctrlPr>
                          <a:rPr lang="en-US" i="1"/>
                        </m:ctrlPr>
                      </m:naryPr>
                      <m:sub/>
                      <m:sup/>
                      <m:e>
                        <m:r>
                          <a:rPr lang="en-US" i="1"/>
                          <m:t>𝑥</m:t>
                        </m:r>
                      </m:e>
                    </m:nary>
                  </m:oMath>
                </a14:m>
                <a:r>
                  <a:rPr lang="en-US" dirty="0"/>
                  <a:t>/n)  </a:t>
                </a:r>
                <a:endParaRPr lang="en-US" dirty="0" smtClean="0"/>
              </a:p>
              <a:p>
                <a14:m>
                  <m:oMath xmlns:m="http://schemas.openxmlformats.org/officeDocument/2006/math">
                    <m:r>
                      <a:rPr lang="en-US" i="1"/>
                      <m:t>𝑏</m:t>
                    </m:r>
                    <m:r>
                      <a:rPr lang="en-US" i="1"/>
                      <m:t>=</m:t>
                    </m:r>
                    <m:f>
                      <m:fPr>
                        <m:ctrlPr>
                          <a:rPr lang="en-US" i="1"/>
                        </m:ctrlPr>
                      </m:fPr>
                      <m:num>
                        <m:r>
                          <a:rPr lang="en-US" i="1"/>
                          <m:t>𝑛</m:t>
                        </m:r>
                        <m:nary>
                          <m:naryPr>
                            <m:chr m:val="∑"/>
                            <m:limLoc m:val="undOvr"/>
                            <m:subHide m:val="on"/>
                            <m:supHide m:val="on"/>
                            <m:ctrlPr>
                              <a:rPr lang="en-US" i="1"/>
                            </m:ctrlPr>
                          </m:naryPr>
                          <m:sub/>
                          <m:sup/>
                          <m:e>
                            <m:r>
                              <a:rPr lang="en-US" i="1"/>
                              <m:t>𝑥𝑦</m:t>
                            </m:r>
                          </m:e>
                        </m:nary>
                        <m:r>
                          <a:rPr lang="en-US" i="1"/>
                          <m:t>−</m:t>
                        </m:r>
                        <m:nary>
                          <m:naryPr>
                            <m:chr m:val="∑"/>
                            <m:limLoc m:val="undOvr"/>
                            <m:subHide m:val="on"/>
                            <m:supHide m:val="on"/>
                            <m:ctrlPr>
                              <a:rPr lang="en-US" i="1"/>
                            </m:ctrlPr>
                          </m:naryPr>
                          <m:sub/>
                          <m:sup/>
                          <m:e>
                            <m:r>
                              <a:rPr lang="en-US" i="1"/>
                              <m:t>𝑥</m:t>
                            </m:r>
                          </m:e>
                        </m:nary>
                        <m:nary>
                          <m:naryPr>
                            <m:chr m:val="∑"/>
                            <m:limLoc m:val="undOvr"/>
                            <m:subHide m:val="on"/>
                            <m:supHide m:val="on"/>
                            <m:ctrlPr>
                              <a:rPr lang="en-US" i="1"/>
                            </m:ctrlPr>
                          </m:naryPr>
                          <m:sub/>
                          <m:sup/>
                          <m:e>
                            <m:r>
                              <a:rPr lang="en-US" i="1"/>
                              <m:t>𝑦</m:t>
                            </m:r>
                          </m:e>
                        </m:nary>
                      </m:num>
                      <m:den>
                        <m:r>
                          <a:rPr lang="en-US" i="1"/>
                          <m:t>𝑛</m:t>
                        </m:r>
                        <m:nary>
                          <m:naryPr>
                            <m:chr m:val="∑"/>
                            <m:limLoc m:val="undOvr"/>
                            <m:subHide m:val="on"/>
                            <m:supHide m:val="on"/>
                            <m:ctrlPr>
                              <a:rPr lang="en-US" i="1"/>
                            </m:ctrlPr>
                          </m:naryPr>
                          <m:sub/>
                          <m:sup/>
                          <m:e>
                            <m:sSup>
                              <m:sSupPr>
                                <m:ctrlPr>
                                  <a:rPr lang="en-US" i="1"/>
                                </m:ctrlPr>
                              </m:sSupPr>
                              <m:e>
                                <m:r>
                                  <a:rPr lang="en-US" i="1"/>
                                  <m:t>𝑥</m:t>
                                </m:r>
                              </m:e>
                              <m:sup>
                                <m:r>
                                  <a:rPr lang="en-US" i="1"/>
                                  <m:t>2</m:t>
                                </m:r>
                              </m:sup>
                            </m:sSup>
                          </m:e>
                        </m:nary>
                        <m:r>
                          <a:rPr lang="en-US" i="1"/>
                          <m:t>−</m:t>
                        </m:r>
                        <m:sSup>
                          <m:sSupPr>
                            <m:ctrlPr>
                              <a:rPr lang="en-US" i="1"/>
                            </m:ctrlPr>
                          </m:sSupPr>
                          <m:e>
                            <m:d>
                              <m:dPr>
                                <m:ctrlPr>
                                  <a:rPr lang="en-US" i="1"/>
                                </m:ctrlPr>
                              </m:dPr>
                              <m:e>
                                <m:nary>
                                  <m:naryPr>
                                    <m:chr m:val="∑"/>
                                    <m:limLoc m:val="undOvr"/>
                                    <m:subHide m:val="on"/>
                                    <m:supHide m:val="on"/>
                                    <m:ctrlPr>
                                      <a:rPr lang="en-US" i="1"/>
                                    </m:ctrlPr>
                                  </m:naryPr>
                                  <m:sub/>
                                  <m:sup/>
                                  <m:e>
                                    <m:r>
                                      <a:rPr lang="en-US" i="1"/>
                                      <m:t>𝑥</m:t>
                                    </m:r>
                                  </m:e>
                                </m:nary>
                              </m:e>
                            </m:d>
                          </m:e>
                          <m:sup>
                            <m:r>
                              <a:rPr lang="en-US" i="1"/>
                              <m:t>2</m:t>
                            </m:r>
                          </m:sup>
                        </m:sSup>
                      </m:den>
                    </m:f>
                  </m:oMath>
                </a14:m>
                <a:endParaRPr lang="en-US" dirty="0"/>
              </a:p>
              <a:p>
                <a:endParaRPr lang="en-US" dirty="0"/>
              </a:p>
              <a:p>
                <a:pPr marL="0" indent="0" algn="just">
                  <a:buNone/>
                </a:pPr>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35974" y="840659"/>
                <a:ext cx="11724968" cy="6017341"/>
              </a:xfrm>
              <a:blipFill>
                <a:blip r:embed="rId2"/>
                <a:stretch>
                  <a:fillRect l="-1352" r="-1300"/>
                </a:stretch>
              </a:blipFill>
            </p:spPr>
            <p:txBody>
              <a:bodyPr/>
              <a:lstStyle/>
              <a:p>
                <a:r>
                  <a:rPr lang="en-US">
                    <a:noFill/>
                  </a:rPr>
                  <a:t> </a:t>
                </a:r>
              </a:p>
            </p:txBody>
          </p:sp>
        </mc:Fallback>
      </mc:AlternateContent>
    </p:spTree>
    <p:extLst>
      <p:ext uri="{BB962C8B-B14F-4D97-AF65-F5344CB8AC3E}">
        <p14:creationId xmlns:p14="http://schemas.microsoft.com/office/powerpoint/2010/main" val="13405361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 y="182881"/>
            <a:ext cx="11460480" cy="853438"/>
          </a:xfrm>
        </p:spPr>
        <p:txBody>
          <a:bodyPr/>
          <a:lstStyle/>
          <a:p>
            <a:r>
              <a:rPr lang="en-GB" sz="3600" b="1" dirty="0" smtClean="0"/>
              <a:t>Illustration</a:t>
            </a:r>
            <a:r>
              <a:rPr lang="en-GB" sz="3600" dirty="0" smtClean="0"/>
              <a:t> </a:t>
            </a:r>
            <a:endParaRPr lang="en-US" sz="3600" dirty="0"/>
          </a:p>
        </p:txBody>
      </p:sp>
      <p:sp>
        <p:nvSpPr>
          <p:cNvPr id="3" name="Content Placeholder 2"/>
          <p:cNvSpPr>
            <a:spLocks noGrp="1"/>
          </p:cNvSpPr>
          <p:nvPr>
            <p:ph idx="1"/>
          </p:nvPr>
        </p:nvSpPr>
        <p:spPr>
          <a:xfrm>
            <a:off x="235974" y="840659"/>
            <a:ext cx="11724968" cy="6017341"/>
          </a:xfrm>
        </p:spPr>
        <p:txBody>
          <a:bodyPr/>
          <a:lstStyle/>
          <a:p>
            <a:endParaRPr lang="en-US" dirty="0" smtClean="0"/>
          </a:p>
          <a:p>
            <a:endParaRPr lang="en-US" dirty="0"/>
          </a:p>
          <a:p>
            <a:pPr marL="0" indent="0" algn="just">
              <a:buNone/>
            </a:pPr>
            <a:r>
              <a:rPr lang="en-US" dirty="0" smtClean="0"/>
              <a:t>.</a:t>
            </a:r>
            <a:endParaRPr lang="en-GB" dirty="0"/>
          </a:p>
          <a:p>
            <a:pPr marL="0" indent="0" algn="just">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989670712"/>
              </p:ext>
            </p:extLst>
          </p:nvPr>
        </p:nvGraphicFramePr>
        <p:xfrm>
          <a:off x="1767840" y="1036318"/>
          <a:ext cx="6262052" cy="5404680"/>
        </p:xfrm>
        <a:graphic>
          <a:graphicData uri="http://schemas.openxmlformats.org/drawingml/2006/table">
            <a:tbl>
              <a:tblPr firstRow="1" firstCol="1" bandRow="1"/>
              <a:tblGrid>
                <a:gridCol w="3644436">
                  <a:extLst>
                    <a:ext uri="{9D8B030D-6E8A-4147-A177-3AD203B41FA5}">
                      <a16:colId xmlns:a16="http://schemas.microsoft.com/office/drawing/2014/main" val="3963178932"/>
                    </a:ext>
                  </a:extLst>
                </a:gridCol>
                <a:gridCol w="2617616">
                  <a:extLst>
                    <a:ext uri="{9D8B030D-6E8A-4147-A177-3AD203B41FA5}">
                      <a16:colId xmlns:a16="http://schemas.microsoft.com/office/drawing/2014/main" val="2858733988"/>
                    </a:ext>
                  </a:extLst>
                </a:gridCol>
              </a:tblGrid>
              <a:tr h="527872">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431007"/>
                  </a:ext>
                </a:extLst>
              </a:tr>
              <a:tr h="828438">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Energy Expenditure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Output( Tonnes)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5591927"/>
                  </a:ext>
                </a:extLst>
              </a:tr>
              <a:tr h="404837">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106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55230480"/>
                  </a:ext>
                </a:extLst>
              </a:tr>
              <a:tr h="404837">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138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32525364"/>
                  </a:ext>
                </a:extLst>
              </a:tr>
              <a:tr h="404837">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158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25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0291688"/>
                  </a:ext>
                </a:extLst>
              </a:tr>
              <a:tr h="404837">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172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3161996"/>
                  </a:ext>
                </a:extLst>
              </a:tr>
              <a:tr h="404837">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24340034"/>
                  </a:ext>
                </a:extLst>
              </a:tr>
              <a:tr h="404837">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142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9883951"/>
                  </a:ext>
                </a:extLst>
              </a:tr>
              <a:tr h="404837">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184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798380"/>
                  </a:ext>
                </a:extLst>
              </a:tr>
              <a:tr h="404837">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102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6838872"/>
                  </a:ext>
                </a:extLst>
              </a:tr>
              <a:tr h="404837">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164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0011280"/>
                  </a:ext>
                </a:extLst>
              </a:tr>
              <a:tr h="404837">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192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60279439"/>
                  </a:ext>
                </a:extLst>
              </a:tr>
            </a:tbl>
          </a:graphicData>
        </a:graphic>
      </p:graphicFrame>
    </p:spTree>
    <p:extLst>
      <p:ext uri="{BB962C8B-B14F-4D97-AF65-F5344CB8AC3E}">
        <p14:creationId xmlns:p14="http://schemas.microsoft.com/office/powerpoint/2010/main" val="13952435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82880"/>
            <a:ext cx="11346426" cy="853439"/>
          </a:xfrm>
        </p:spPr>
        <p:txBody>
          <a:bodyPr/>
          <a:lstStyle/>
          <a:p>
            <a:pPr algn="l"/>
            <a:r>
              <a:rPr lang="en-GB" sz="3600" dirty="0"/>
              <a:t> </a:t>
            </a:r>
            <a:r>
              <a:rPr lang="en-US" sz="3600" b="1" dirty="0" smtClean="0"/>
              <a:t>Required</a:t>
            </a:r>
            <a:endParaRPr lang="en-US" sz="3600" dirty="0"/>
          </a:p>
        </p:txBody>
      </p:sp>
      <p:sp>
        <p:nvSpPr>
          <p:cNvPr id="3" name="Content Placeholder 2"/>
          <p:cNvSpPr>
            <a:spLocks noGrp="1"/>
          </p:cNvSpPr>
          <p:nvPr>
            <p:ph idx="1"/>
          </p:nvPr>
        </p:nvSpPr>
        <p:spPr>
          <a:xfrm>
            <a:off x="235974" y="840659"/>
            <a:ext cx="11724968" cy="6017341"/>
          </a:xfrm>
        </p:spPr>
        <p:txBody>
          <a:bodyPr/>
          <a:lstStyle/>
          <a:p>
            <a:endParaRPr lang="en-US" dirty="0" smtClean="0"/>
          </a:p>
          <a:p>
            <a:pPr marL="0" indent="0">
              <a:buNone/>
            </a:pPr>
            <a:r>
              <a:rPr lang="en-US" dirty="0"/>
              <a:t>a). Determine the regression line that relates the energy expenditure with the output  </a:t>
            </a:r>
          </a:p>
          <a:p>
            <a:pPr marL="0" indent="0">
              <a:buNone/>
            </a:pPr>
            <a:r>
              <a:rPr lang="en-US" dirty="0"/>
              <a:t>b). Using the regression line estimate the energy expenditure in the month output if planned is </a:t>
            </a:r>
            <a:r>
              <a:rPr lang="en-US" dirty="0" err="1"/>
              <a:t>i</a:t>
            </a:r>
            <a:r>
              <a:rPr lang="en-US" dirty="0"/>
              <a:t>)27 </a:t>
            </a:r>
            <a:r>
              <a:rPr lang="en-US" dirty="0" err="1"/>
              <a:t>tonnes</a:t>
            </a:r>
            <a:r>
              <a:rPr lang="en-US" dirty="0"/>
              <a:t> ii) 40 </a:t>
            </a:r>
            <a:r>
              <a:rPr lang="en-US" dirty="0" err="1"/>
              <a:t>tonnes</a:t>
            </a:r>
            <a:r>
              <a:rPr lang="en-US" dirty="0"/>
              <a:t> </a:t>
            </a:r>
          </a:p>
          <a:p>
            <a:pPr marL="0" indent="0">
              <a:buNone/>
            </a:pPr>
            <a:r>
              <a:rPr lang="en-US" dirty="0"/>
              <a:t>c) Determine  the  forecasted  expenditure  when  the  output  is  20  </a:t>
            </a:r>
            <a:r>
              <a:rPr lang="en-US" dirty="0" err="1"/>
              <a:t>tonnes</a:t>
            </a:r>
            <a:r>
              <a:rPr lang="en-US" dirty="0"/>
              <a:t> using  the  model.       What is the error term?  </a:t>
            </a:r>
          </a:p>
          <a:p>
            <a:pPr marL="0" indent="0" algn="just">
              <a:buNone/>
            </a:pPr>
            <a:r>
              <a:rPr lang="en-US" dirty="0" smtClean="0"/>
              <a:t>.</a:t>
            </a:r>
            <a:endParaRPr lang="en-GB" dirty="0"/>
          </a:p>
          <a:p>
            <a:pPr marL="0" indent="0" algn="just">
              <a:buNone/>
            </a:pPr>
            <a:endParaRPr lang="en-GB" dirty="0"/>
          </a:p>
        </p:txBody>
      </p:sp>
    </p:spTree>
    <p:extLst>
      <p:ext uri="{BB962C8B-B14F-4D97-AF65-F5344CB8AC3E}">
        <p14:creationId xmlns:p14="http://schemas.microsoft.com/office/powerpoint/2010/main" val="9195537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0"/>
            <a:ext cx="11346426" cy="840659"/>
          </a:xfrm>
        </p:spPr>
        <p:txBody>
          <a:bodyPr/>
          <a:lstStyle/>
          <a:p>
            <a:pPr algn="l"/>
            <a:r>
              <a:rPr lang="en-US" sz="3600" b="1" dirty="0"/>
              <a:t>Solution</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35974" y="840659"/>
                <a:ext cx="11724968" cy="6017341"/>
              </a:xfrm>
            </p:spPr>
            <p:txBody>
              <a:bodyPr/>
              <a:lstStyle/>
              <a:p>
                <a:pPr marL="0" indent="0">
                  <a:buNone/>
                </a:pPr>
                <a:r>
                  <a:rPr lang="en-US" dirty="0"/>
                  <a:t> </a:t>
                </a:r>
              </a:p>
              <a:p>
                <a:pPr marL="0" indent="0">
                  <a:buNone/>
                </a:pPr>
                <a:r>
                  <a:rPr lang="en-US" dirty="0" smtClean="0"/>
                  <a:t>Given </a:t>
                </a:r>
                <a:r>
                  <a:rPr lang="en-US" dirty="0"/>
                  <a:t>Y=a +</a:t>
                </a:r>
                <a:r>
                  <a:rPr lang="en-US" dirty="0" err="1"/>
                  <a:t>bx</a:t>
                </a:r>
                <a:r>
                  <a:rPr lang="en-US" dirty="0"/>
                  <a:t> </a:t>
                </a:r>
              </a:p>
              <a:p>
                <a:pPr marL="0" indent="0">
                  <a:buNone/>
                </a:pPr>
                <a14:m>
                  <m:oMath xmlns:m="http://schemas.openxmlformats.org/officeDocument/2006/math">
                    <m:nary>
                      <m:naryPr>
                        <m:chr m:val="∑"/>
                        <m:limLoc m:val="undOvr"/>
                        <m:subHide m:val="on"/>
                        <m:supHide m:val="on"/>
                        <m:ctrlPr>
                          <a:rPr lang="en-US" i="1"/>
                        </m:ctrlPr>
                      </m:naryPr>
                      <m:sub/>
                      <m:sup/>
                      <m:e>
                        <m:r>
                          <a:rPr lang="en-US" i="1"/>
                          <m:t>𝑦</m:t>
                        </m:r>
                      </m:e>
                    </m:nary>
                  </m:oMath>
                </a14:m>
                <a:r>
                  <a:rPr lang="en-US" dirty="0"/>
                  <a:t> = </a:t>
                </a:r>
                <a:r>
                  <a:rPr lang="en-US" dirty="0" err="1"/>
                  <a:t>na</a:t>
                </a:r>
                <a:r>
                  <a:rPr lang="en-US" dirty="0"/>
                  <a:t> + b</a:t>
                </a:r>
                <a14:m>
                  <m:oMath xmlns:m="http://schemas.openxmlformats.org/officeDocument/2006/math">
                    <m:nary>
                      <m:naryPr>
                        <m:chr m:val="∑"/>
                        <m:limLoc m:val="undOvr"/>
                        <m:subHide m:val="on"/>
                        <m:supHide m:val="on"/>
                        <m:ctrlPr>
                          <a:rPr lang="en-US" i="1"/>
                        </m:ctrlPr>
                      </m:naryPr>
                      <m:sub/>
                      <m:sup/>
                      <m:e>
                        <m:r>
                          <a:rPr lang="en-US" i="1"/>
                          <m:t>𝑥</m:t>
                        </m:r>
                      </m:e>
                    </m:nary>
                  </m:oMath>
                </a14:m>
                <a:r>
                  <a:rPr lang="en-US" dirty="0"/>
                  <a:t>………………</a:t>
                </a:r>
                <a:r>
                  <a:rPr lang="en-US" dirty="0" err="1"/>
                  <a:t>i</a:t>
                </a:r>
                <a:r>
                  <a:rPr lang="en-US" dirty="0"/>
                  <a:t> </a:t>
                </a:r>
              </a:p>
              <a:p>
                <a:pPr marL="0" indent="0">
                  <a:buNone/>
                </a:pPr>
                <a14:m>
                  <m:oMath xmlns:m="http://schemas.openxmlformats.org/officeDocument/2006/math">
                    <m:nary>
                      <m:naryPr>
                        <m:chr m:val="∑"/>
                        <m:limLoc m:val="undOvr"/>
                        <m:subHide m:val="on"/>
                        <m:supHide m:val="on"/>
                        <m:ctrlPr>
                          <a:rPr lang="en-US" i="1"/>
                        </m:ctrlPr>
                      </m:naryPr>
                      <m:sub/>
                      <m:sup/>
                      <m:e>
                        <m:r>
                          <a:rPr lang="en-US" i="1"/>
                          <m:t>𝑥𝑦</m:t>
                        </m:r>
                      </m:e>
                    </m:nary>
                  </m:oMath>
                </a14:m>
                <a:r>
                  <a:rPr lang="en-US" dirty="0"/>
                  <a:t>= a</a:t>
                </a:r>
                <a14:m>
                  <m:oMath xmlns:m="http://schemas.openxmlformats.org/officeDocument/2006/math">
                    <m:nary>
                      <m:naryPr>
                        <m:chr m:val="∑"/>
                        <m:limLoc m:val="undOvr"/>
                        <m:subHide m:val="on"/>
                        <m:supHide m:val="on"/>
                        <m:ctrlPr>
                          <a:rPr lang="en-US" i="1"/>
                        </m:ctrlPr>
                      </m:naryPr>
                      <m:sub/>
                      <m:sup/>
                      <m:e>
                        <m:r>
                          <a:rPr lang="en-US" i="1"/>
                          <m:t>𝑥</m:t>
                        </m:r>
                      </m:e>
                    </m:nary>
                  </m:oMath>
                </a14:m>
                <a:r>
                  <a:rPr lang="en-US" dirty="0"/>
                  <a:t> + b</a:t>
                </a:r>
                <a14:m>
                  <m:oMath xmlns:m="http://schemas.openxmlformats.org/officeDocument/2006/math">
                    <m:nary>
                      <m:naryPr>
                        <m:chr m:val="∑"/>
                        <m:limLoc m:val="undOvr"/>
                        <m:subHide m:val="on"/>
                        <m:supHide m:val="on"/>
                        <m:ctrlPr>
                          <a:rPr lang="en-US" i="1"/>
                        </m:ctrlPr>
                      </m:naryPr>
                      <m:sub/>
                      <m:sup/>
                      <m:e>
                        <m:sSup>
                          <m:sSupPr>
                            <m:ctrlPr>
                              <a:rPr lang="en-US" i="1"/>
                            </m:ctrlPr>
                          </m:sSupPr>
                          <m:e>
                            <m:r>
                              <a:rPr lang="en-US" i="1"/>
                              <m:t>𝑥</m:t>
                            </m:r>
                          </m:e>
                          <m:sup>
                            <m:r>
                              <a:rPr lang="en-US" i="1"/>
                              <m:t>2</m:t>
                            </m:r>
                          </m:sup>
                        </m:sSup>
                      </m:e>
                    </m:nary>
                  </m:oMath>
                </a14:m>
                <a:r>
                  <a:rPr lang="en-US" dirty="0"/>
                  <a:t>…………….ii </a:t>
                </a:r>
                <a:endParaRPr lang="en-US" dirty="0" smtClean="0"/>
              </a:p>
              <a:p>
                <a:pPr marL="0" indent="0">
                  <a:buNone/>
                </a:pPr>
                <a:endParaRPr lang="en-US" dirty="0"/>
              </a:p>
              <a:p>
                <a:pPr marL="0" indent="0">
                  <a:buNone/>
                </a:pPr>
                <a:r>
                  <a:rPr lang="en-US" dirty="0"/>
                  <a:t>The two equations are then solved simultaneously using either  </a:t>
                </a:r>
              </a:p>
              <a:p>
                <a:pPr marL="0" indent="0">
                  <a:buNone/>
                </a:pPr>
                <a:r>
                  <a:rPr lang="en-US" dirty="0"/>
                  <a:t>1. Elimination method </a:t>
                </a:r>
              </a:p>
              <a:p>
                <a:pPr marL="0" indent="0">
                  <a:buNone/>
                </a:pPr>
                <a:r>
                  <a:rPr lang="en-US" dirty="0"/>
                  <a:t>2. Substitution method </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35974" y="840659"/>
                <a:ext cx="11724968" cy="6017341"/>
              </a:xfrm>
              <a:blipFill>
                <a:blip r:embed="rId2"/>
                <a:stretch>
                  <a:fillRect l="-1352"/>
                </a:stretch>
              </a:blipFill>
            </p:spPr>
            <p:txBody>
              <a:bodyPr/>
              <a:lstStyle/>
              <a:p>
                <a:r>
                  <a:rPr lang="en-US">
                    <a:noFill/>
                  </a:rPr>
                  <a:t> </a:t>
                </a:r>
              </a:p>
            </p:txBody>
          </p:sp>
        </mc:Fallback>
      </mc:AlternateContent>
    </p:spTree>
    <p:extLst>
      <p:ext uri="{BB962C8B-B14F-4D97-AF65-F5344CB8AC3E}">
        <p14:creationId xmlns:p14="http://schemas.microsoft.com/office/powerpoint/2010/main" val="3145259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3880" y="137161"/>
            <a:ext cx="10972800" cy="840658"/>
          </a:xfrm>
        </p:spPr>
        <p:txBody>
          <a:bodyPr/>
          <a:lstStyle/>
          <a:p>
            <a:r>
              <a:rPr lang="en-GB" sz="3600" b="1" dirty="0" smtClean="0"/>
              <a:t>Solution </a:t>
            </a:r>
            <a:endParaRPr lang="en-US" sz="36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50645150"/>
              </p:ext>
            </p:extLst>
          </p:nvPr>
        </p:nvGraphicFramePr>
        <p:xfrm>
          <a:off x="1950720" y="1194051"/>
          <a:ext cx="6610985" cy="4696212"/>
        </p:xfrm>
        <a:graphic>
          <a:graphicData uri="http://schemas.openxmlformats.org/drawingml/2006/table">
            <a:tbl>
              <a:tblPr firstRow="1" firstCol="1" bandRow="1"/>
              <a:tblGrid>
                <a:gridCol w="1686606">
                  <a:extLst>
                    <a:ext uri="{9D8B030D-6E8A-4147-A177-3AD203B41FA5}">
                      <a16:colId xmlns:a16="http://schemas.microsoft.com/office/drawing/2014/main" val="2974277765"/>
                    </a:ext>
                  </a:extLst>
                </a:gridCol>
                <a:gridCol w="1543500">
                  <a:extLst>
                    <a:ext uri="{9D8B030D-6E8A-4147-A177-3AD203B41FA5}">
                      <a16:colId xmlns:a16="http://schemas.microsoft.com/office/drawing/2014/main" val="2426891124"/>
                    </a:ext>
                  </a:extLst>
                </a:gridCol>
                <a:gridCol w="1569907">
                  <a:extLst>
                    <a:ext uri="{9D8B030D-6E8A-4147-A177-3AD203B41FA5}">
                      <a16:colId xmlns:a16="http://schemas.microsoft.com/office/drawing/2014/main" val="3711240544"/>
                    </a:ext>
                  </a:extLst>
                </a:gridCol>
                <a:gridCol w="1810972">
                  <a:extLst>
                    <a:ext uri="{9D8B030D-6E8A-4147-A177-3AD203B41FA5}">
                      <a16:colId xmlns:a16="http://schemas.microsoft.com/office/drawing/2014/main" val="2414542926"/>
                    </a:ext>
                  </a:extLst>
                </a:gridCol>
              </a:tblGrid>
              <a:tr h="390525">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X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Xy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 X2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6400657"/>
                  </a:ext>
                </a:extLst>
              </a:tr>
              <a:tr h="390525">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106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2120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400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9629013"/>
                  </a:ext>
                </a:extLst>
              </a:tr>
              <a:tr h="390525">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138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3036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484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8155775"/>
                  </a:ext>
                </a:extLst>
              </a:tr>
              <a:tr h="390525">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158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3950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625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1084827"/>
                  </a:ext>
                </a:extLst>
              </a:tr>
              <a:tr h="390525">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172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4472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676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1665695"/>
                  </a:ext>
                </a:extLst>
              </a:tr>
              <a:tr h="390525">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2520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441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53091297"/>
                  </a:ext>
                </a:extLst>
              </a:tr>
              <a:tr h="390525">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142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3266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529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2201836"/>
                  </a:ext>
                </a:extLst>
              </a:tr>
              <a:tr h="390525">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184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5152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784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9883871"/>
                  </a:ext>
                </a:extLst>
              </a:tr>
              <a:tr h="390525">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102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2040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400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0453510"/>
                  </a:ext>
                </a:extLst>
              </a:tr>
              <a:tr h="390525">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164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4100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625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5569897"/>
                  </a:ext>
                </a:extLst>
              </a:tr>
              <a:tr h="390525">
                <a:tc>
                  <a:txBody>
                    <a:bodyPr/>
                    <a:lstStyle/>
                    <a:p>
                      <a:pPr>
                        <a:lnSpc>
                          <a:spcPct val="107000"/>
                        </a:lnSpc>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192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29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5568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Calibri" panose="020F0502020204030204" pitchFamily="34" charset="0"/>
                          <a:ea typeface="Calibri" panose="020F0502020204030204" pitchFamily="34" charset="0"/>
                          <a:cs typeface="Times New Roman" panose="02020603050405020304" pitchFamily="18" charset="0"/>
                        </a:rPr>
                        <a:t>841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2626515"/>
                  </a:ext>
                </a:extLst>
              </a:tr>
              <a:tr h="390525">
                <a:tc>
                  <a:txBody>
                    <a:bodyPr/>
                    <a:lstStyle/>
                    <a:p>
                      <a:pPr>
                        <a:lnSpc>
                          <a:spcPct val="107000"/>
                        </a:lnSpc>
                        <a:spcAft>
                          <a:spcPts val="0"/>
                        </a:spcAft>
                      </a:pPr>
                      <a:r>
                        <a:rPr lang="en-US" sz="2400" b="1" u="dbl">
                          <a:effectLst/>
                          <a:latin typeface="Calibri" panose="020F0502020204030204" pitchFamily="34" charset="0"/>
                          <a:ea typeface="Calibri" panose="020F0502020204030204" pitchFamily="34" charset="0"/>
                          <a:cs typeface="Times New Roman" panose="02020603050405020304" pitchFamily="18" charset="0"/>
                        </a:rPr>
                        <a:t>1478</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b="1" u="dbl">
                          <a:effectLst/>
                          <a:latin typeface="Calibri" panose="020F0502020204030204" pitchFamily="34" charset="0"/>
                          <a:ea typeface="Calibri" panose="020F0502020204030204" pitchFamily="34" charset="0"/>
                          <a:cs typeface="Times New Roman" panose="02020603050405020304" pitchFamily="18" charset="0"/>
                        </a:rPr>
                        <a:t>239</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b="1" u="dbl" dirty="0">
                          <a:effectLst/>
                          <a:latin typeface="Calibri" panose="020F0502020204030204" pitchFamily="34" charset="0"/>
                          <a:ea typeface="Calibri" panose="020F0502020204030204" pitchFamily="34" charset="0"/>
                          <a:cs typeface="Times New Roman" panose="02020603050405020304" pitchFamily="18" charset="0"/>
                        </a:rPr>
                        <a:t>36224</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b="1" u="dbl" dirty="0">
                          <a:effectLst/>
                          <a:latin typeface="Calibri" panose="020F0502020204030204" pitchFamily="34" charset="0"/>
                          <a:ea typeface="Calibri" panose="020F0502020204030204" pitchFamily="34" charset="0"/>
                          <a:cs typeface="Times New Roman" panose="02020603050405020304" pitchFamily="18" charset="0"/>
                        </a:rPr>
                        <a:t>5805</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7520595"/>
                  </a:ext>
                </a:extLst>
              </a:tr>
            </a:tbl>
          </a:graphicData>
        </a:graphic>
      </p:graphicFrame>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693174"/>
          </a:xfrm>
        </p:spPr>
        <p:txBody>
          <a:bodyPr/>
          <a:lstStyle/>
          <a:p>
            <a:pPr algn="l"/>
            <a:r>
              <a:rPr lang="en-GB" sz="3600" b="1" dirty="0" smtClean="0"/>
              <a:t/>
            </a:r>
            <a:br>
              <a:rPr lang="en-GB" sz="3600" b="1" dirty="0" smtClean="0"/>
            </a:br>
            <a:r>
              <a:rPr lang="en-GB" sz="3600" b="1" dirty="0"/>
              <a:t/>
            </a:r>
            <a:br>
              <a:rPr lang="en-GB" sz="3600" b="1" dirty="0"/>
            </a:br>
            <a:r>
              <a:rPr lang="en-GB" sz="3600" b="1" dirty="0" smtClean="0"/>
              <a:t/>
            </a:r>
            <a:br>
              <a:rPr lang="en-GB" sz="3600" b="1" dirty="0" smtClean="0"/>
            </a:br>
            <a:r>
              <a:rPr lang="en-GB" sz="3600" b="1" dirty="0" smtClean="0"/>
              <a:t>Models </a:t>
            </a:r>
            <a:r>
              <a:rPr lang="en-GB" sz="3600" b="1" dirty="0"/>
              <a:t/>
            </a:r>
            <a:br>
              <a:rPr lang="en-GB" sz="3600" b="1" dirty="0"/>
            </a:br>
            <a:r>
              <a:rPr lang="en-GB" sz="3600" b="1" dirty="0" smtClean="0"/>
              <a:t> </a:t>
            </a:r>
            <a:r>
              <a:rPr lang="en-US" sz="3600" dirty="0"/>
              <a:t/>
            </a:r>
            <a:br>
              <a:rPr lang="en-US" sz="3600" dirty="0"/>
            </a:br>
            <a:r>
              <a:rPr lang="en-US" sz="3600" b="1" dirty="0" smtClean="0"/>
              <a:t> </a:t>
            </a:r>
            <a:br>
              <a:rPr lang="en-US" sz="3600" b="1" dirty="0" smtClean="0"/>
            </a:b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35974" y="693175"/>
                <a:ext cx="11724968" cy="6164826"/>
              </a:xfrm>
            </p:spPr>
            <p:txBody>
              <a:bodyPr/>
              <a:lstStyle/>
              <a:p>
                <a:pPr lvl="0"/>
                <a:endParaRPr lang="en-US" dirty="0" smtClean="0"/>
              </a:p>
              <a:p>
                <a:pPr marL="0" indent="0">
                  <a:buNone/>
                </a:pPr>
                <a14:m>
                  <m:oMath xmlns:m="http://schemas.openxmlformats.org/officeDocument/2006/math">
                    <m:nary>
                      <m:naryPr>
                        <m:chr m:val="∑"/>
                        <m:limLoc m:val="undOvr"/>
                        <m:subHide m:val="on"/>
                        <m:supHide m:val="on"/>
                        <m:ctrlPr>
                          <a:rPr lang="en-US" i="1"/>
                        </m:ctrlPr>
                      </m:naryPr>
                      <m:sub/>
                      <m:sup/>
                      <m:e>
                        <m:r>
                          <a:rPr lang="en-US" i="1"/>
                          <m:t>𝑦</m:t>
                        </m:r>
                      </m:e>
                    </m:nary>
                  </m:oMath>
                </a14:m>
                <a:r>
                  <a:rPr lang="en-US" dirty="0"/>
                  <a:t> = </a:t>
                </a:r>
                <a:r>
                  <a:rPr lang="en-US" dirty="0" err="1"/>
                  <a:t>na</a:t>
                </a:r>
                <a:r>
                  <a:rPr lang="en-US" dirty="0"/>
                  <a:t> + b</a:t>
                </a:r>
                <a14:m>
                  <m:oMath xmlns:m="http://schemas.openxmlformats.org/officeDocument/2006/math">
                    <m:nary>
                      <m:naryPr>
                        <m:chr m:val="∑"/>
                        <m:limLoc m:val="undOvr"/>
                        <m:subHide m:val="on"/>
                        <m:supHide m:val="on"/>
                        <m:ctrlPr>
                          <a:rPr lang="en-US" i="1"/>
                        </m:ctrlPr>
                      </m:naryPr>
                      <m:sub/>
                      <m:sup/>
                      <m:e>
                        <m:r>
                          <a:rPr lang="en-US" i="1"/>
                          <m:t>𝑥</m:t>
                        </m:r>
                      </m:e>
                    </m:nary>
                  </m:oMath>
                </a14:m>
                <a:r>
                  <a:rPr lang="en-US" dirty="0"/>
                  <a:t>………………</a:t>
                </a:r>
                <a:r>
                  <a:rPr lang="en-US" dirty="0" err="1"/>
                  <a:t>i</a:t>
                </a:r>
                <a:r>
                  <a:rPr lang="en-US" dirty="0"/>
                  <a:t> </a:t>
                </a:r>
              </a:p>
              <a:p>
                <a:pPr marL="0" indent="0">
                  <a:buNone/>
                </a:pPr>
                <a14:m>
                  <m:oMath xmlns:m="http://schemas.openxmlformats.org/officeDocument/2006/math">
                    <m:nary>
                      <m:naryPr>
                        <m:chr m:val="∑"/>
                        <m:limLoc m:val="undOvr"/>
                        <m:subHide m:val="on"/>
                        <m:supHide m:val="on"/>
                        <m:ctrlPr>
                          <a:rPr lang="en-US" i="1"/>
                        </m:ctrlPr>
                      </m:naryPr>
                      <m:sub/>
                      <m:sup/>
                      <m:e>
                        <m:r>
                          <a:rPr lang="en-US" i="1"/>
                          <m:t>𝑥𝑦</m:t>
                        </m:r>
                      </m:e>
                    </m:nary>
                  </m:oMath>
                </a14:m>
                <a:r>
                  <a:rPr lang="en-US" dirty="0"/>
                  <a:t>= a</a:t>
                </a:r>
                <a14:m>
                  <m:oMath xmlns:m="http://schemas.openxmlformats.org/officeDocument/2006/math">
                    <m:nary>
                      <m:naryPr>
                        <m:chr m:val="∑"/>
                        <m:limLoc m:val="undOvr"/>
                        <m:subHide m:val="on"/>
                        <m:supHide m:val="on"/>
                        <m:ctrlPr>
                          <a:rPr lang="en-US" i="1"/>
                        </m:ctrlPr>
                      </m:naryPr>
                      <m:sub/>
                      <m:sup/>
                      <m:e>
                        <m:r>
                          <a:rPr lang="en-US" i="1"/>
                          <m:t>𝑥</m:t>
                        </m:r>
                      </m:e>
                    </m:nary>
                  </m:oMath>
                </a14:m>
                <a:r>
                  <a:rPr lang="en-US" dirty="0"/>
                  <a:t> + b</a:t>
                </a:r>
                <a14:m>
                  <m:oMath xmlns:m="http://schemas.openxmlformats.org/officeDocument/2006/math">
                    <m:nary>
                      <m:naryPr>
                        <m:chr m:val="∑"/>
                        <m:limLoc m:val="undOvr"/>
                        <m:subHide m:val="on"/>
                        <m:supHide m:val="on"/>
                        <m:ctrlPr>
                          <a:rPr lang="en-US" i="1"/>
                        </m:ctrlPr>
                      </m:naryPr>
                      <m:sub/>
                      <m:sup/>
                      <m:e>
                        <m:sSup>
                          <m:sSupPr>
                            <m:ctrlPr>
                              <a:rPr lang="en-US" i="1"/>
                            </m:ctrlPr>
                          </m:sSupPr>
                          <m:e>
                            <m:r>
                              <a:rPr lang="en-US" i="1"/>
                              <m:t>𝑥</m:t>
                            </m:r>
                          </m:e>
                          <m:sup>
                            <m:r>
                              <a:rPr lang="en-US" i="1"/>
                              <m:t>2</m:t>
                            </m:r>
                          </m:sup>
                        </m:sSup>
                      </m:e>
                    </m:nary>
                  </m:oMath>
                </a14:m>
                <a:r>
                  <a:rPr lang="en-US" dirty="0"/>
                  <a:t>…………….ii </a:t>
                </a:r>
              </a:p>
              <a:p>
                <a:pPr marL="0" indent="0">
                  <a:buNone/>
                </a:pPr>
                <a:r>
                  <a:rPr lang="en-US" dirty="0"/>
                  <a:t> </a:t>
                </a:r>
              </a:p>
              <a:p>
                <a:pPr marL="0" indent="0">
                  <a:buNone/>
                </a:pPr>
                <a:r>
                  <a:rPr lang="en-US" dirty="0"/>
                  <a:t>1478 =</a:t>
                </a:r>
                <a:r>
                  <a:rPr lang="en-US" dirty="0" err="1"/>
                  <a:t>10a</a:t>
                </a:r>
                <a:r>
                  <a:rPr lang="en-US" dirty="0"/>
                  <a:t> + </a:t>
                </a:r>
                <a:r>
                  <a:rPr lang="en-US" dirty="0" err="1"/>
                  <a:t>239b</a:t>
                </a:r>
                <a:r>
                  <a:rPr lang="en-US" dirty="0"/>
                  <a:t>  ……………</a:t>
                </a:r>
                <a:r>
                  <a:rPr lang="en-US" dirty="0" err="1"/>
                  <a:t>Eqn</a:t>
                </a:r>
                <a:r>
                  <a:rPr lang="en-US" dirty="0"/>
                  <a:t> 1</a:t>
                </a:r>
              </a:p>
              <a:p>
                <a:pPr marL="0" indent="0">
                  <a:buNone/>
                </a:pPr>
                <a:r>
                  <a:rPr lang="en-US" dirty="0"/>
                  <a:t>36224 = </a:t>
                </a:r>
                <a:r>
                  <a:rPr lang="en-US" dirty="0" err="1"/>
                  <a:t>239a</a:t>
                </a:r>
                <a:r>
                  <a:rPr lang="en-US" dirty="0"/>
                  <a:t> + </a:t>
                </a:r>
                <a:r>
                  <a:rPr lang="en-US" dirty="0" err="1"/>
                  <a:t>5805b</a:t>
                </a:r>
                <a:r>
                  <a:rPr lang="en-US" dirty="0"/>
                  <a:t> ………</a:t>
                </a:r>
                <a:r>
                  <a:rPr lang="en-US" dirty="0" err="1"/>
                  <a:t>Eqn</a:t>
                </a:r>
                <a:r>
                  <a:rPr lang="en-US" dirty="0"/>
                  <a:t> 2 </a:t>
                </a:r>
              </a:p>
              <a:p>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35974" y="693175"/>
                <a:ext cx="11724968" cy="6164826"/>
              </a:xfrm>
              <a:blipFill>
                <a:blip r:embed="rId2"/>
                <a:stretch>
                  <a:fillRect l="-1352"/>
                </a:stretch>
              </a:blipFill>
            </p:spPr>
            <p:txBody>
              <a:bodyPr/>
              <a:lstStyle/>
              <a:p>
                <a:r>
                  <a:rPr lang="en-US">
                    <a:noFill/>
                  </a:rPr>
                  <a:t> </a:t>
                </a:r>
              </a:p>
            </p:txBody>
          </p:sp>
        </mc:Fallback>
      </mc:AlternateContent>
    </p:spTree>
    <p:extLst>
      <p:ext uri="{BB962C8B-B14F-4D97-AF65-F5344CB8AC3E}">
        <p14:creationId xmlns:p14="http://schemas.microsoft.com/office/powerpoint/2010/main" val="30787058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693174"/>
          </a:xfrm>
        </p:spPr>
        <p:txBody>
          <a:bodyPr/>
          <a:lstStyle/>
          <a:p>
            <a:pPr algn="l"/>
            <a:r>
              <a:rPr lang="en-US" sz="3600" b="1" dirty="0" smtClean="0"/>
              <a:t/>
            </a:r>
            <a:br>
              <a:rPr lang="en-US" sz="3600" b="1" dirty="0" smtClean="0"/>
            </a:br>
            <a:r>
              <a:rPr lang="en-US" sz="3600" b="1" dirty="0" smtClean="0"/>
              <a:t/>
            </a:r>
            <a:br>
              <a:rPr lang="en-US" sz="3600" b="1" dirty="0" smtClean="0"/>
            </a:br>
            <a:r>
              <a:rPr lang="en-US" sz="3600" b="1" dirty="0"/>
              <a:t>S</a:t>
            </a:r>
            <a:r>
              <a:rPr lang="en-US" sz="3600" b="1" dirty="0" smtClean="0"/>
              <a:t>olution </a:t>
            </a:r>
            <a:r>
              <a:rPr lang="en-US" sz="3600" b="1" dirty="0" err="1" smtClean="0"/>
              <a:t>ctd</a:t>
            </a:r>
            <a:r>
              <a:rPr lang="en-US" sz="3600" dirty="0"/>
              <a:t/>
            </a:r>
            <a:br>
              <a:rPr lang="en-US" sz="3600" dirty="0"/>
            </a:br>
            <a:r>
              <a:rPr lang="en-US" sz="3600" b="1" dirty="0"/>
              <a:t/>
            </a:r>
            <a:br>
              <a:rPr lang="en-US" sz="3600" b="1" dirty="0"/>
            </a:br>
            <a:endParaRPr lang="en-US" sz="3600" b="1" dirty="0"/>
          </a:p>
        </p:txBody>
      </p:sp>
      <p:sp>
        <p:nvSpPr>
          <p:cNvPr id="3" name="Content Placeholder 2"/>
          <p:cNvSpPr>
            <a:spLocks noGrp="1"/>
          </p:cNvSpPr>
          <p:nvPr>
            <p:ph idx="1"/>
          </p:nvPr>
        </p:nvSpPr>
        <p:spPr>
          <a:xfrm>
            <a:off x="235974" y="693175"/>
            <a:ext cx="11724968" cy="6164826"/>
          </a:xfrm>
        </p:spPr>
        <p:txBody>
          <a:bodyPr/>
          <a:lstStyle/>
          <a:p>
            <a:pPr lvl="0"/>
            <a:r>
              <a:rPr lang="en-US" dirty="0"/>
              <a:t>Elimination Method </a:t>
            </a:r>
            <a:r>
              <a:rPr lang="en-US" dirty="0" smtClean="0"/>
              <a:t>…</a:t>
            </a:r>
          </a:p>
          <a:p>
            <a:pPr marL="0" lvl="0" indent="0">
              <a:buNone/>
            </a:pPr>
            <a:r>
              <a:rPr lang="en-US" dirty="0" smtClean="0"/>
              <a:t>Multiply </a:t>
            </a:r>
            <a:r>
              <a:rPr lang="en-US" dirty="0" err="1"/>
              <a:t>Eqn</a:t>
            </a:r>
            <a:r>
              <a:rPr lang="en-US" dirty="0"/>
              <a:t> 1 by 239 and </a:t>
            </a:r>
            <a:r>
              <a:rPr lang="en-US" dirty="0" err="1"/>
              <a:t>Eqn</a:t>
            </a:r>
            <a:r>
              <a:rPr lang="en-US" dirty="0"/>
              <a:t> 2 by 10</a:t>
            </a:r>
          </a:p>
          <a:p>
            <a:pPr marL="0" indent="0">
              <a:buNone/>
            </a:pPr>
            <a:r>
              <a:rPr lang="en-US" dirty="0" smtClean="0"/>
              <a:t>353242 </a:t>
            </a:r>
            <a:r>
              <a:rPr lang="en-US" dirty="0"/>
              <a:t>= </a:t>
            </a:r>
            <a:r>
              <a:rPr lang="en-US" dirty="0" err="1"/>
              <a:t>2390a</a:t>
            </a:r>
            <a:r>
              <a:rPr lang="en-US" dirty="0"/>
              <a:t> + </a:t>
            </a:r>
            <a:r>
              <a:rPr lang="en-US" dirty="0" err="1"/>
              <a:t>57121b</a:t>
            </a:r>
            <a:r>
              <a:rPr lang="en-US" dirty="0"/>
              <a:t>………… </a:t>
            </a:r>
            <a:r>
              <a:rPr lang="en-US" dirty="0" err="1"/>
              <a:t>Eqn</a:t>
            </a:r>
            <a:r>
              <a:rPr lang="en-US" dirty="0"/>
              <a:t> 3</a:t>
            </a:r>
          </a:p>
          <a:p>
            <a:pPr marL="0" indent="0">
              <a:buNone/>
            </a:pPr>
            <a:r>
              <a:rPr lang="en-US" dirty="0"/>
              <a:t>362240 = </a:t>
            </a:r>
            <a:r>
              <a:rPr lang="en-US" dirty="0" err="1"/>
              <a:t>2390a</a:t>
            </a:r>
            <a:r>
              <a:rPr lang="en-US" dirty="0"/>
              <a:t> + </a:t>
            </a:r>
            <a:r>
              <a:rPr lang="en-US" dirty="0" err="1"/>
              <a:t>58050b</a:t>
            </a:r>
            <a:r>
              <a:rPr lang="en-US" dirty="0"/>
              <a:t> </a:t>
            </a:r>
            <a:r>
              <a:rPr lang="en-US" dirty="0" smtClean="0"/>
              <a:t>…………..</a:t>
            </a:r>
            <a:r>
              <a:rPr lang="en-US" dirty="0" err="1" smtClean="0"/>
              <a:t>Eqn</a:t>
            </a:r>
            <a:r>
              <a:rPr lang="en-US" dirty="0" smtClean="0"/>
              <a:t>  </a:t>
            </a:r>
            <a:r>
              <a:rPr lang="en-US" dirty="0"/>
              <a:t>4</a:t>
            </a:r>
          </a:p>
          <a:p>
            <a:pPr marL="0" indent="0">
              <a:buNone/>
            </a:pPr>
            <a:r>
              <a:rPr lang="en-US" dirty="0"/>
              <a:t> 8998     = </a:t>
            </a:r>
            <a:r>
              <a:rPr lang="en-US" dirty="0" err="1"/>
              <a:t>929b</a:t>
            </a:r>
            <a:r>
              <a:rPr lang="en-US" dirty="0"/>
              <a:t> </a:t>
            </a:r>
            <a:r>
              <a:rPr lang="en-US" dirty="0" smtClean="0"/>
              <a:t>,     </a:t>
            </a:r>
            <a:r>
              <a:rPr lang="en-US" dirty="0"/>
              <a:t>b    =  </a:t>
            </a:r>
            <a:r>
              <a:rPr lang="en-US" dirty="0" smtClean="0"/>
              <a:t>9.69</a:t>
            </a:r>
          </a:p>
          <a:p>
            <a:pPr marL="0" indent="0">
              <a:buNone/>
            </a:pPr>
            <a:r>
              <a:rPr lang="en-US" dirty="0" smtClean="0"/>
              <a:t>              </a:t>
            </a:r>
            <a:endParaRPr lang="en-US" dirty="0"/>
          </a:p>
          <a:p>
            <a:r>
              <a:rPr lang="en-US" dirty="0"/>
              <a:t>Now replace ‘b’ with 9.69</a:t>
            </a:r>
          </a:p>
          <a:p>
            <a:pPr marL="0" indent="0">
              <a:buNone/>
            </a:pPr>
            <a:r>
              <a:rPr lang="en-US" dirty="0"/>
              <a:t>1478     = </a:t>
            </a:r>
            <a:r>
              <a:rPr lang="en-US" dirty="0" err="1"/>
              <a:t>10a</a:t>
            </a:r>
            <a:r>
              <a:rPr lang="en-US" dirty="0"/>
              <a:t> + 239 (9.69) </a:t>
            </a:r>
          </a:p>
          <a:p>
            <a:pPr marL="0" indent="0">
              <a:buNone/>
            </a:pPr>
            <a:r>
              <a:rPr lang="en-US" dirty="0" err="1"/>
              <a:t>10a</a:t>
            </a:r>
            <a:r>
              <a:rPr lang="en-US" dirty="0"/>
              <a:t>       = -837.91 </a:t>
            </a:r>
            <a:r>
              <a:rPr lang="en-US" dirty="0" smtClean="0"/>
              <a:t>,     </a:t>
            </a:r>
            <a:r>
              <a:rPr lang="en-US" dirty="0"/>
              <a:t>a  = -83.79 </a:t>
            </a:r>
          </a:p>
          <a:p>
            <a:pPr marL="0" indent="0">
              <a:buNone/>
            </a:pPr>
            <a:r>
              <a:rPr lang="en-US" dirty="0"/>
              <a:t>a) y = -83.79 + </a:t>
            </a:r>
            <a:r>
              <a:rPr lang="en-US" dirty="0" err="1"/>
              <a:t>9.69x</a:t>
            </a:r>
            <a:r>
              <a:rPr lang="en-US" dirty="0"/>
              <a:t> </a:t>
            </a:r>
          </a:p>
        </p:txBody>
      </p:sp>
    </p:spTree>
    <p:extLst>
      <p:ext uri="{BB962C8B-B14F-4D97-AF65-F5344CB8AC3E}">
        <p14:creationId xmlns:p14="http://schemas.microsoft.com/office/powerpoint/2010/main" val="4444155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634082"/>
          </a:xfrm>
        </p:spPr>
        <p:txBody>
          <a:bodyPr/>
          <a:lstStyle/>
          <a:p>
            <a:pPr algn="l"/>
            <a:r>
              <a:rPr lang="en-US" sz="3600" b="1" dirty="0"/>
              <a:t>Solution </a:t>
            </a:r>
            <a:r>
              <a:rPr lang="en-US" sz="3600" b="1" dirty="0" err="1"/>
              <a:t>ctd</a:t>
            </a:r>
            <a:r>
              <a:rPr lang="en-US" sz="3600" b="1" dirty="0"/>
              <a:t>.</a:t>
            </a:r>
            <a:endParaRPr lang="en-US" sz="3600" dirty="0"/>
          </a:p>
        </p:txBody>
      </p:sp>
      <p:sp>
        <p:nvSpPr>
          <p:cNvPr id="3" name="Content Placeholder 2"/>
          <p:cNvSpPr>
            <a:spLocks noGrp="1"/>
          </p:cNvSpPr>
          <p:nvPr>
            <p:ph idx="1"/>
          </p:nvPr>
        </p:nvSpPr>
        <p:spPr>
          <a:xfrm>
            <a:off x="235974" y="840659"/>
            <a:ext cx="11724968" cy="6017341"/>
          </a:xfrm>
        </p:spPr>
        <p:txBody>
          <a:bodyPr/>
          <a:lstStyle/>
          <a:p>
            <a:pPr marL="0" indent="0" algn="just">
              <a:buNone/>
            </a:pPr>
            <a:r>
              <a:rPr lang="en-GB" dirty="0" smtClean="0"/>
              <a:t> </a:t>
            </a:r>
          </a:p>
          <a:p>
            <a:r>
              <a:rPr lang="en-US" dirty="0" smtClean="0"/>
              <a:t>b</a:t>
            </a:r>
            <a:r>
              <a:rPr lang="en-US" dirty="0"/>
              <a:t>)  </a:t>
            </a:r>
            <a:r>
              <a:rPr lang="en-US" dirty="0" err="1"/>
              <a:t>i</a:t>
            </a:r>
            <a:r>
              <a:rPr lang="en-US" dirty="0"/>
              <a:t>)for 27 </a:t>
            </a:r>
            <a:r>
              <a:rPr lang="en-US" dirty="0" err="1"/>
              <a:t>tonnes</a:t>
            </a:r>
            <a:r>
              <a:rPr lang="en-US" dirty="0"/>
              <a:t> , replace x with 27 </a:t>
            </a:r>
          </a:p>
          <a:p>
            <a:pPr marL="0" indent="0">
              <a:buNone/>
            </a:pPr>
            <a:r>
              <a:rPr lang="en-US" dirty="0"/>
              <a:t>Expenditure, y = -83.79 + 9.69(27) </a:t>
            </a:r>
          </a:p>
          <a:p>
            <a:pPr marL="0" indent="0">
              <a:buNone/>
            </a:pPr>
            <a:r>
              <a:rPr lang="en-US" dirty="0"/>
              <a:t>          =  $ 177.84 </a:t>
            </a:r>
            <a:endParaRPr lang="en-US" dirty="0" smtClean="0"/>
          </a:p>
          <a:p>
            <a:pPr marL="0" indent="0">
              <a:buNone/>
            </a:pPr>
            <a:endParaRPr lang="en-US" dirty="0"/>
          </a:p>
          <a:p>
            <a:r>
              <a:rPr lang="en-US" dirty="0"/>
              <a:t>ii) for 40 </a:t>
            </a:r>
            <a:r>
              <a:rPr lang="en-US" dirty="0" err="1"/>
              <a:t>tonnes</a:t>
            </a:r>
            <a:r>
              <a:rPr lang="en-US" dirty="0"/>
              <a:t>  </a:t>
            </a:r>
          </a:p>
          <a:p>
            <a:r>
              <a:rPr lang="en-US" dirty="0"/>
              <a:t>Expenditure y = -83.79 +9.69(40) </a:t>
            </a:r>
          </a:p>
          <a:p>
            <a:pPr marL="0" indent="0">
              <a:buNone/>
            </a:pPr>
            <a:r>
              <a:rPr lang="en-US" dirty="0"/>
              <a:t>         = $  303.81 </a:t>
            </a:r>
          </a:p>
        </p:txBody>
      </p:sp>
    </p:spTree>
    <p:extLst>
      <p:ext uri="{BB962C8B-B14F-4D97-AF65-F5344CB8AC3E}">
        <p14:creationId xmlns:p14="http://schemas.microsoft.com/office/powerpoint/2010/main" val="33842428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a:t>Solution </a:t>
            </a:r>
            <a:r>
              <a:rPr lang="en-US" sz="3600" b="1" dirty="0" err="1"/>
              <a:t>ctd</a:t>
            </a:r>
            <a:endParaRPr lang="en-US" sz="3600" dirty="0"/>
          </a:p>
        </p:txBody>
      </p:sp>
      <p:sp>
        <p:nvSpPr>
          <p:cNvPr id="3" name="Content Placeholder 2"/>
          <p:cNvSpPr>
            <a:spLocks noGrp="1"/>
          </p:cNvSpPr>
          <p:nvPr>
            <p:ph idx="1"/>
          </p:nvPr>
        </p:nvSpPr>
        <p:spPr>
          <a:xfrm>
            <a:off x="274320" y="899160"/>
            <a:ext cx="11308080" cy="5608319"/>
          </a:xfrm>
        </p:spPr>
        <p:txBody>
          <a:bodyPr/>
          <a:lstStyle/>
          <a:p>
            <a:pPr marL="0" indent="0">
              <a:buNone/>
            </a:pPr>
            <a:r>
              <a:rPr lang="en-US" dirty="0"/>
              <a:t>c) Determine  the  forecasted  expenditure  when  the  output  is  20  </a:t>
            </a:r>
            <a:r>
              <a:rPr lang="en-US" dirty="0" err="1"/>
              <a:t>tonnes</a:t>
            </a:r>
            <a:r>
              <a:rPr lang="en-US" dirty="0"/>
              <a:t>  using  the </a:t>
            </a:r>
            <a:r>
              <a:rPr lang="en-US" dirty="0" smtClean="0"/>
              <a:t> model  </a:t>
            </a:r>
            <a:endParaRPr lang="en-US" dirty="0"/>
          </a:p>
          <a:p>
            <a:r>
              <a:rPr lang="en-US" dirty="0"/>
              <a:t>y = -83.79 + 9.69 (20) </a:t>
            </a:r>
          </a:p>
          <a:p>
            <a:pPr marL="0" indent="0">
              <a:buNone/>
            </a:pPr>
            <a:r>
              <a:rPr lang="en-US" dirty="0"/>
              <a:t>   = $110.01 (forecasted) </a:t>
            </a:r>
          </a:p>
          <a:p>
            <a:pPr marL="0" indent="0">
              <a:buNone/>
            </a:pPr>
            <a:r>
              <a:rPr lang="en-GB" dirty="0" smtClean="0"/>
              <a:t>Error term</a:t>
            </a:r>
          </a:p>
          <a:p>
            <a:pPr marL="0" indent="0">
              <a:buNone/>
            </a:pPr>
            <a:r>
              <a:rPr lang="en-US" dirty="0" smtClean="0"/>
              <a:t>The </a:t>
            </a:r>
            <a:r>
              <a:rPr lang="en-US" dirty="0"/>
              <a:t>difference between the forecasted result variable and the actual result variable is referred to as the error term. </a:t>
            </a:r>
          </a:p>
          <a:p>
            <a:pPr marL="0" indent="0">
              <a:buNone/>
            </a:pPr>
            <a:r>
              <a:rPr lang="en-US" dirty="0" smtClean="0"/>
              <a:t>=$</a:t>
            </a:r>
            <a:r>
              <a:rPr lang="en-US" dirty="0"/>
              <a:t>106 (actual) </a:t>
            </a:r>
          </a:p>
          <a:p>
            <a:pPr marL="0" indent="0">
              <a:buNone/>
            </a:pPr>
            <a:r>
              <a:rPr lang="en-US" dirty="0"/>
              <a:t>Error term = 110.06 – 106 = 4.01 </a:t>
            </a:r>
          </a:p>
          <a:p>
            <a:pPr marL="0" indent="0">
              <a:buNone/>
            </a:pPr>
            <a:endParaRPr lang="en-US" dirty="0"/>
          </a:p>
        </p:txBody>
      </p:sp>
    </p:spTree>
    <p:extLst>
      <p:ext uri="{BB962C8B-B14F-4D97-AF65-F5344CB8AC3E}">
        <p14:creationId xmlns:p14="http://schemas.microsoft.com/office/powerpoint/2010/main" val="29316530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Linear </a:t>
            </a:r>
            <a:r>
              <a:rPr lang="en-US" sz="3600" b="1" dirty="0"/>
              <a:t>trend extrapolation method </a:t>
            </a:r>
            <a:r>
              <a:rPr lang="en-US" sz="3600" b="1" dirty="0" smtClean="0"/>
              <a:t>(</a:t>
            </a:r>
            <a:r>
              <a:rPr lang="en-US" sz="3600" b="1" dirty="0"/>
              <a:t>Time series analysis) </a:t>
            </a:r>
            <a:endParaRPr lang="en-US" sz="3600" dirty="0"/>
          </a:p>
        </p:txBody>
      </p:sp>
      <p:sp>
        <p:nvSpPr>
          <p:cNvPr id="3" name="Content Placeholder 2"/>
          <p:cNvSpPr>
            <a:spLocks noGrp="1"/>
          </p:cNvSpPr>
          <p:nvPr>
            <p:ph idx="1"/>
          </p:nvPr>
        </p:nvSpPr>
        <p:spPr>
          <a:xfrm>
            <a:off x="106680" y="707924"/>
            <a:ext cx="11201400" cy="5799556"/>
          </a:xfrm>
        </p:spPr>
        <p:txBody>
          <a:bodyPr/>
          <a:lstStyle/>
          <a:p>
            <a:pPr algn="just"/>
            <a:r>
              <a:rPr lang="en-US" dirty="0"/>
              <a:t> </a:t>
            </a:r>
            <a:r>
              <a:rPr lang="en-GB" dirty="0" smtClean="0"/>
              <a:t>The </a:t>
            </a:r>
            <a:r>
              <a:rPr lang="en-GB" dirty="0"/>
              <a:t>ability to forecast the future with high degree of accuracy is very important</a:t>
            </a:r>
            <a:r>
              <a:rPr lang="en-GB" dirty="0" smtClean="0"/>
              <a:t>.</a:t>
            </a:r>
          </a:p>
          <a:p>
            <a:pPr algn="just"/>
            <a:endParaRPr lang="en-GB" dirty="0" smtClean="0"/>
          </a:p>
          <a:p>
            <a:pPr algn="just"/>
            <a:r>
              <a:rPr lang="en-GB" dirty="0" smtClean="0"/>
              <a:t>. </a:t>
            </a:r>
            <a:r>
              <a:rPr lang="en-GB" dirty="0"/>
              <a:t>Time series analysis comprises methods for </a:t>
            </a:r>
            <a:r>
              <a:rPr lang="en-GB" dirty="0" err="1"/>
              <a:t>analyzing</a:t>
            </a:r>
            <a:r>
              <a:rPr lang="en-GB" dirty="0"/>
              <a:t> time series data in order to extract meaningful statistics and other characteristics of the data. </a:t>
            </a:r>
            <a:endParaRPr lang="en-GB" dirty="0" smtClean="0"/>
          </a:p>
          <a:p>
            <a:pPr algn="just"/>
            <a:endParaRPr lang="en-GB" dirty="0" smtClean="0"/>
          </a:p>
          <a:p>
            <a:pPr algn="just"/>
            <a:r>
              <a:rPr lang="en-GB" dirty="0" smtClean="0"/>
              <a:t>Time </a:t>
            </a:r>
            <a:r>
              <a:rPr lang="en-GB" dirty="0"/>
              <a:t>series forecasting is the use of a model to predict future values based on </a:t>
            </a:r>
            <a:r>
              <a:rPr lang="en-GB" dirty="0" smtClean="0"/>
              <a:t>previously observed values </a:t>
            </a:r>
            <a:endParaRPr lang="en-US" dirty="0" smtClean="0"/>
          </a:p>
        </p:txBody>
      </p:sp>
    </p:spTree>
    <p:extLst>
      <p:ext uri="{BB962C8B-B14F-4D97-AF65-F5344CB8AC3E}">
        <p14:creationId xmlns:p14="http://schemas.microsoft.com/office/powerpoint/2010/main" val="10832143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Time </a:t>
            </a:r>
            <a:r>
              <a:rPr lang="en-US" sz="3600" b="1" dirty="0"/>
              <a:t>series and its components </a:t>
            </a:r>
            <a:endParaRPr lang="en-US" sz="3600" dirty="0"/>
          </a:p>
        </p:txBody>
      </p:sp>
      <p:sp>
        <p:nvSpPr>
          <p:cNvPr id="3" name="Content Placeholder 2"/>
          <p:cNvSpPr>
            <a:spLocks noGrp="1"/>
          </p:cNvSpPr>
          <p:nvPr>
            <p:ph idx="1"/>
          </p:nvPr>
        </p:nvSpPr>
        <p:spPr>
          <a:xfrm>
            <a:off x="274320" y="853440"/>
            <a:ext cx="11308080" cy="5608319"/>
          </a:xfrm>
        </p:spPr>
        <p:txBody>
          <a:bodyPr/>
          <a:lstStyle/>
          <a:p>
            <a:r>
              <a:rPr lang="en-US" dirty="0" smtClean="0"/>
              <a:t>The </a:t>
            </a:r>
            <a:r>
              <a:rPr lang="en-US" dirty="0"/>
              <a:t>process of developing a </a:t>
            </a:r>
            <a:r>
              <a:rPr lang="en-US" dirty="0" smtClean="0"/>
              <a:t>forecast starts </a:t>
            </a:r>
            <a:r>
              <a:rPr lang="en-US" dirty="0"/>
              <a:t>with collection of past data for several time </a:t>
            </a:r>
            <a:r>
              <a:rPr lang="en-US" dirty="0" smtClean="0"/>
              <a:t>periods (</a:t>
            </a:r>
            <a:r>
              <a:rPr lang="en-US" dirty="0"/>
              <a:t>time series </a:t>
            </a:r>
            <a:r>
              <a:rPr lang="en-US" dirty="0" smtClean="0"/>
              <a:t>). </a:t>
            </a:r>
          </a:p>
          <a:p>
            <a:endParaRPr lang="en-US" dirty="0" smtClean="0"/>
          </a:p>
          <a:p>
            <a:r>
              <a:rPr lang="en-US" dirty="0" smtClean="0"/>
              <a:t>The </a:t>
            </a:r>
            <a:r>
              <a:rPr lang="en-US" dirty="0"/>
              <a:t>time periods can vary in length they can be quarterly, yearly, monthly or even </a:t>
            </a:r>
            <a:r>
              <a:rPr lang="en-US" dirty="0" smtClean="0"/>
              <a:t>daily, hourly </a:t>
            </a:r>
            <a:r>
              <a:rPr lang="en-US" dirty="0" err="1" smtClean="0"/>
              <a:t>eg</a:t>
            </a:r>
            <a:r>
              <a:rPr lang="en-US" dirty="0" smtClean="0"/>
              <a:t> the </a:t>
            </a:r>
            <a:r>
              <a:rPr lang="en-US" dirty="0"/>
              <a:t>price of actively trading stock.  </a:t>
            </a:r>
            <a:endParaRPr lang="en-US" dirty="0" smtClean="0"/>
          </a:p>
          <a:p>
            <a:endParaRPr lang="en-US" dirty="0" smtClean="0"/>
          </a:p>
          <a:p>
            <a:r>
              <a:rPr lang="en-US" dirty="0" smtClean="0"/>
              <a:t>A </a:t>
            </a:r>
            <a:r>
              <a:rPr lang="en-US" dirty="0"/>
              <a:t>time series is a collection of data for some variable and the main purpose of time series analysis is to predict or forecast future values of the variable from the past observations. </a:t>
            </a:r>
          </a:p>
          <a:p>
            <a:endParaRPr lang="en-US" dirty="0"/>
          </a:p>
        </p:txBody>
      </p:sp>
    </p:spTree>
    <p:extLst>
      <p:ext uri="{BB962C8B-B14F-4D97-AF65-F5344CB8AC3E}">
        <p14:creationId xmlns:p14="http://schemas.microsoft.com/office/powerpoint/2010/main" val="15013792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
            </a:r>
            <a:br>
              <a:rPr lang="en-US" sz="3600" b="1" dirty="0" smtClean="0"/>
            </a:br>
            <a:r>
              <a:rPr lang="en-GB" sz="3600" dirty="0" smtClean="0"/>
              <a:t> </a:t>
            </a:r>
            <a:r>
              <a:rPr lang="en-GB" sz="3600" b="1" dirty="0" smtClean="0"/>
              <a:t>Components of Time Series</a:t>
            </a:r>
            <a:r>
              <a:rPr lang="en-US" sz="3600" dirty="0"/>
              <a:t/>
            </a:r>
            <a:br>
              <a:rPr lang="en-US" sz="3600" dirty="0"/>
            </a:br>
            <a:r>
              <a:rPr lang="en-US" sz="3600" b="1" dirty="0" smtClean="0"/>
              <a:t> </a:t>
            </a:r>
            <a:endParaRPr lang="en-US" sz="3600" dirty="0"/>
          </a:p>
        </p:txBody>
      </p:sp>
      <p:sp>
        <p:nvSpPr>
          <p:cNvPr id="3" name="Content Placeholder 2"/>
          <p:cNvSpPr>
            <a:spLocks noGrp="1"/>
          </p:cNvSpPr>
          <p:nvPr>
            <p:ph idx="1"/>
          </p:nvPr>
        </p:nvSpPr>
        <p:spPr>
          <a:xfrm>
            <a:off x="235974" y="707923"/>
            <a:ext cx="11724968" cy="6150077"/>
          </a:xfrm>
        </p:spPr>
        <p:txBody>
          <a:bodyPr/>
          <a:lstStyle/>
          <a:p>
            <a:pPr marL="0" indent="0" algn="just">
              <a:buNone/>
            </a:pPr>
            <a:r>
              <a:rPr lang="en-US" dirty="0" smtClean="0"/>
              <a:t> </a:t>
            </a:r>
            <a:r>
              <a:rPr lang="en-GB" dirty="0" smtClean="0"/>
              <a:t>The </a:t>
            </a:r>
            <a:r>
              <a:rPr lang="en-GB" dirty="0"/>
              <a:t>series </a:t>
            </a:r>
            <a:r>
              <a:rPr lang="en-GB" dirty="0" smtClean="0"/>
              <a:t>contains </a:t>
            </a:r>
            <a:r>
              <a:rPr lang="en-GB" dirty="0"/>
              <a:t>at least one of the following 4 components:</a:t>
            </a:r>
            <a:endParaRPr lang="en-US" dirty="0"/>
          </a:p>
          <a:p>
            <a:pPr marL="0" indent="0" algn="just">
              <a:buNone/>
            </a:pPr>
            <a:r>
              <a:rPr lang="en-US" dirty="0"/>
              <a:t> 1. </a:t>
            </a:r>
            <a:r>
              <a:rPr lang="en-US" b="1" dirty="0"/>
              <a:t>Secular trend (T) </a:t>
            </a:r>
          </a:p>
          <a:p>
            <a:pPr algn="just"/>
            <a:r>
              <a:rPr lang="en-US" dirty="0"/>
              <a:t>The trend is the long run behavior of the variables over an extended length of time </a:t>
            </a:r>
            <a:r>
              <a:rPr lang="en-US" dirty="0" smtClean="0"/>
              <a:t>.It </a:t>
            </a:r>
            <a:r>
              <a:rPr lang="en-US" dirty="0"/>
              <a:t>reflects the general direction of the time series which </a:t>
            </a:r>
            <a:r>
              <a:rPr lang="en-US" dirty="0" smtClean="0"/>
              <a:t>could  </a:t>
            </a:r>
            <a:r>
              <a:rPr lang="en-US" dirty="0"/>
              <a:t>be  upwards  or  downwards  or  constant.  Such  are  caused  by  </a:t>
            </a:r>
            <a:r>
              <a:rPr lang="en-US" dirty="0" smtClean="0"/>
              <a:t>changes  </a:t>
            </a:r>
            <a:r>
              <a:rPr lang="en-US" dirty="0"/>
              <a:t>in  demography, </a:t>
            </a:r>
            <a:r>
              <a:rPr lang="en-US" dirty="0" smtClean="0"/>
              <a:t>technology </a:t>
            </a:r>
            <a:r>
              <a:rPr lang="en-US" dirty="0"/>
              <a:t>or climate. </a:t>
            </a:r>
            <a:endParaRPr lang="en-US" dirty="0" smtClean="0"/>
          </a:p>
          <a:p>
            <a:pPr algn="just"/>
            <a:endParaRPr lang="en-US" dirty="0"/>
          </a:p>
          <a:p>
            <a:pPr marL="0" indent="0" algn="just">
              <a:buNone/>
            </a:pPr>
            <a:r>
              <a:rPr lang="en-US" b="1" dirty="0"/>
              <a:t>2. The seasonal variations(S) </a:t>
            </a:r>
          </a:p>
          <a:p>
            <a:pPr algn="just"/>
            <a:r>
              <a:rPr lang="en-US" dirty="0"/>
              <a:t>These are patterns in a time series data that occur and recur within almost the same time period </a:t>
            </a:r>
            <a:r>
              <a:rPr lang="en-US" dirty="0" smtClean="0"/>
              <a:t>in </a:t>
            </a:r>
            <a:r>
              <a:rPr lang="en-US" dirty="0"/>
              <a:t>successive periods. Such are caused by weather, customs and religion </a:t>
            </a:r>
          </a:p>
          <a:p>
            <a:pPr lvl="0">
              <a:lnSpc>
                <a:spcPct val="150000"/>
              </a:lnSpc>
            </a:pPr>
            <a:endParaRPr lang="en-US" dirty="0"/>
          </a:p>
        </p:txBody>
      </p:sp>
    </p:spTree>
    <p:extLst>
      <p:ext uri="{BB962C8B-B14F-4D97-AF65-F5344CB8AC3E}">
        <p14:creationId xmlns:p14="http://schemas.microsoft.com/office/powerpoint/2010/main" val="5442646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lvl="0" algn="l"/>
            <a:r>
              <a:rPr lang="en-US" sz="3600" b="1" dirty="0" smtClean="0"/>
              <a:t/>
            </a:r>
            <a:br>
              <a:rPr lang="en-US" sz="3600" b="1" dirty="0" smtClean="0"/>
            </a:br>
            <a:r>
              <a:rPr lang="en-GB" sz="3600" b="1" dirty="0"/>
              <a:t>Components of Time </a:t>
            </a:r>
            <a:r>
              <a:rPr lang="en-GB" sz="3600" b="1" dirty="0" smtClean="0"/>
              <a:t>Series </a:t>
            </a:r>
            <a:r>
              <a:rPr lang="en-GB" sz="3600" b="1" dirty="0" err="1" smtClean="0"/>
              <a:t>Ctd</a:t>
            </a:r>
            <a:r>
              <a:rPr lang="en-US" sz="3600" dirty="0"/>
              <a:t/>
            </a:r>
            <a:br>
              <a:rPr lang="en-US" sz="3600" dirty="0"/>
            </a:br>
            <a:r>
              <a:rPr lang="en-US" sz="3600" b="1" dirty="0" smtClean="0"/>
              <a:t> </a:t>
            </a:r>
            <a:endParaRPr lang="en-US" sz="3600" dirty="0"/>
          </a:p>
        </p:txBody>
      </p:sp>
      <p:sp>
        <p:nvSpPr>
          <p:cNvPr id="3" name="Content Placeholder 2"/>
          <p:cNvSpPr>
            <a:spLocks noGrp="1"/>
          </p:cNvSpPr>
          <p:nvPr>
            <p:ph idx="1"/>
          </p:nvPr>
        </p:nvSpPr>
        <p:spPr>
          <a:xfrm>
            <a:off x="235974" y="707923"/>
            <a:ext cx="11724968" cy="6150077"/>
          </a:xfrm>
        </p:spPr>
        <p:txBody>
          <a:bodyPr/>
          <a:lstStyle/>
          <a:p>
            <a:pPr marL="0" indent="0" algn="just">
              <a:buNone/>
            </a:pPr>
            <a:r>
              <a:rPr lang="en-US" b="1" dirty="0"/>
              <a:t>3. The cyclical variation(C) </a:t>
            </a:r>
          </a:p>
          <a:p>
            <a:pPr algn="just"/>
            <a:r>
              <a:rPr lang="en-US" dirty="0"/>
              <a:t>These are patterns of fluctuations above and below the trend line ordinarily in the medium term. </a:t>
            </a:r>
            <a:r>
              <a:rPr lang="en-US" dirty="0" smtClean="0"/>
              <a:t>They </a:t>
            </a:r>
            <a:r>
              <a:rPr lang="en-US" dirty="0"/>
              <a:t>are best explained by the business cycles </a:t>
            </a:r>
            <a:endParaRPr lang="en-US" dirty="0" smtClean="0"/>
          </a:p>
          <a:p>
            <a:pPr algn="just"/>
            <a:endParaRPr lang="en-US" dirty="0"/>
          </a:p>
          <a:p>
            <a:pPr marL="0" indent="0" algn="just">
              <a:buNone/>
            </a:pPr>
            <a:r>
              <a:rPr lang="en-US" b="1" dirty="0"/>
              <a:t>4. Random variations(e) </a:t>
            </a:r>
          </a:p>
          <a:p>
            <a:pPr algn="just"/>
            <a:r>
              <a:rPr lang="en-US" dirty="0"/>
              <a:t>Are irregular factors that do not  have huge impact on time series data </a:t>
            </a:r>
            <a:r>
              <a:rPr lang="en-US" dirty="0" err="1"/>
              <a:t>eg</a:t>
            </a:r>
            <a:r>
              <a:rPr lang="en-US" dirty="0"/>
              <a:t> evaporation, </a:t>
            </a:r>
            <a:r>
              <a:rPr lang="en-US" dirty="0" smtClean="0"/>
              <a:t>spillage etc</a:t>
            </a:r>
            <a:r>
              <a:rPr lang="en-US" dirty="0"/>
              <a:t>. They are normally inherent and  one can only try to minimize their occurrence. This is  the </a:t>
            </a:r>
            <a:r>
              <a:rPr lang="en-US" dirty="0" smtClean="0"/>
              <a:t>error </a:t>
            </a:r>
            <a:r>
              <a:rPr lang="en-US" dirty="0"/>
              <a:t>term </a:t>
            </a:r>
          </a:p>
        </p:txBody>
      </p:sp>
    </p:spTree>
    <p:extLst>
      <p:ext uri="{BB962C8B-B14F-4D97-AF65-F5344CB8AC3E}">
        <p14:creationId xmlns:p14="http://schemas.microsoft.com/office/powerpoint/2010/main" val="23110738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
            </a:r>
            <a:br>
              <a:rPr lang="en-US" sz="3600" b="1" dirty="0" smtClean="0"/>
            </a:br>
            <a:r>
              <a:rPr lang="en-GB" sz="3600" b="1" dirty="0"/>
              <a:t>Components of Time Series</a:t>
            </a:r>
            <a:r>
              <a:rPr lang="en-US" sz="3600" dirty="0"/>
              <a:t/>
            </a:r>
            <a:br>
              <a:rPr lang="en-US" sz="3600" dirty="0"/>
            </a:br>
            <a:endParaRPr lang="en-US" sz="3600" b="1" dirty="0"/>
          </a:p>
        </p:txBody>
      </p:sp>
      <p:sp>
        <p:nvSpPr>
          <p:cNvPr id="3" name="Content Placeholder 2"/>
          <p:cNvSpPr>
            <a:spLocks noGrp="1"/>
          </p:cNvSpPr>
          <p:nvPr>
            <p:ph idx="1"/>
          </p:nvPr>
        </p:nvSpPr>
        <p:spPr>
          <a:xfrm>
            <a:off x="235974" y="707923"/>
            <a:ext cx="11724968" cy="6150077"/>
          </a:xfrm>
        </p:spPr>
        <p:txBody>
          <a:bodyPr/>
          <a:lstStyle/>
          <a:p>
            <a:pPr marL="0" indent="0" algn="just">
              <a:buNone/>
            </a:pPr>
            <a:r>
              <a:rPr lang="en-US" b="1" dirty="0" smtClean="0"/>
              <a:t> </a:t>
            </a:r>
            <a:r>
              <a:rPr lang="en-US" b="1" dirty="0"/>
              <a:t>5. Erratic </a:t>
            </a:r>
            <a:r>
              <a:rPr lang="en-US" b="1" dirty="0" smtClean="0"/>
              <a:t>factors</a:t>
            </a:r>
          </a:p>
          <a:p>
            <a:pPr marL="0" indent="0" algn="just">
              <a:spcBef>
                <a:spcPts val="0"/>
              </a:spcBef>
              <a:buNone/>
            </a:pPr>
            <a:endParaRPr lang="en-US" b="1" dirty="0"/>
          </a:p>
          <a:p>
            <a:pPr algn="just"/>
            <a:r>
              <a:rPr lang="en-US" dirty="0"/>
              <a:t>These are variations in a time series that are caused by unusual occurrence such as war, floods, </a:t>
            </a:r>
            <a:r>
              <a:rPr lang="en-US" dirty="0" smtClean="0"/>
              <a:t>political  </a:t>
            </a:r>
            <a:r>
              <a:rPr lang="en-US" dirty="0"/>
              <a:t>issues,  earthquakes  </a:t>
            </a:r>
            <a:r>
              <a:rPr lang="en-US" dirty="0" err="1"/>
              <a:t>etc</a:t>
            </a:r>
            <a:r>
              <a:rPr lang="en-US" dirty="0"/>
              <a:t>  but  with  huge  impact  on  time  series data.  </a:t>
            </a:r>
            <a:endParaRPr lang="en-US" dirty="0" smtClean="0"/>
          </a:p>
          <a:p>
            <a:pPr algn="just"/>
            <a:endParaRPr lang="en-US" dirty="0"/>
          </a:p>
          <a:p>
            <a:pPr algn="just"/>
            <a:r>
              <a:rPr lang="en-US" dirty="0" smtClean="0"/>
              <a:t>Due  </a:t>
            </a:r>
            <a:r>
              <a:rPr lang="en-US" dirty="0"/>
              <a:t>to  their  nature they cannot be predicted hence cannot be mathematically modelled.</a:t>
            </a:r>
            <a:endParaRPr lang="en-US" dirty="0"/>
          </a:p>
        </p:txBody>
      </p:sp>
    </p:spTree>
    <p:extLst>
      <p:ext uri="{BB962C8B-B14F-4D97-AF65-F5344CB8AC3E}">
        <p14:creationId xmlns:p14="http://schemas.microsoft.com/office/powerpoint/2010/main" val="27697069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r>
              <a:rPr lang="en-US" sz="3600" dirty="0" smtClean="0"/>
              <a:t> </a:t>
            </a:r>
            <a:r>
              <a:rPr lang="en-US" sz="3600" b="1" dirty="0" smtClean="0"/>
              <a:t>Types of time </a:t>
            </a:r>
            <a:r>
              <a:rPr lang="en-US" sz="3600" b="1" dirty="0"/>
              <a:t>series models </a:t>
            </a:r>
            <a:endParaRPr lang="en-US" sz="3600" b="1" dirty="0"/>
          </a:p>
        </p:txBody>
      </p:sp>
      <p:sp>
        <p:nvSpPr>
          <p:cNvPr id="3" name="Content Placeholder 2"/>
          <p:cNvSpPr>
            <a:spLocks noGrp="1"/>
          </p:cNvSpPr>
          <p:nvPr>
            <p:ph idx="1"/>
          </p:nvPr>
        </p:nvSpPr>
        <p:spPr>
          <a:xfrm>
            <a:off x="228600" y="518161"/>
            <a:ext cx="11353800" cy="5989320"/>
          </a:xfrm>
        </p:spPr>
        <p:txBody>
          <a:bodyPr/>
          <a:lstStyle/>
          <a:p>
            <a:pPr marL="0" lvl="0" indent="0">
              <a:buNone/>
            </a:pPr>
            <a:endParaRPr lang="en-US" dirty="0" smtClean="0"/>
          </a:p>
          <a:p>
            <a:pPr marL="0" lvl="0" indent="0" algn="just">
              <a:buNone/>
            </a:pPr>
            <a:r>
              <a:rPr lang="en-US" b="1" dirty="0" smtClean="0"/>
              <a:t>1. Additive </a:t>
            </a:r>
            <a:r>
              <a:rPr lang="en-US" b="1" dirty="0"/>
              <a:t>model = y</a:t>
            </a:r>
            <a:r>
              <a:rPr lang="en-US" b="1" dirty="0" smtClean="0"/>
              <a:t>= </a:t>
            </a:r>
            <a:r>
              <a:rPr lang="en-US" b="1" dirty="0" err="1" smtClean="0"/>
              <a:t>T+S+C+e</a:t>
            </a:r>
            <a:r>
              <a:rPr lang="en-US" b="1" dirty="0" smtClean="0"/>
              <a:t> </a:t>
            </a:r>
            <a:endParaRPr lang="en-US" b="1" dirty="0"/>
          </a:p>
          <a:p>
            <a:pPr algn="just"/>
            <a:r>
              <a:rPr lang="en-US" dirty="0"/>
              <a:t>The  additive model  is  appropriate  when  the  components  of  the  time  series  are  independent  of  each other. The seasonal influence through time is constant </a:t>
            </a:r>
          </a:p>
          <a:p>
            <a:pPr marL="0" indent="0" algn="just">
              <a:buNone/>
            </a:pPr>
            <a:r>
              <a:rPr lang="en-US" dirty="0"/>
              <a:t> </a:t>
            </a:r>
          </a:p>
          <a:p>
            <a:pPr marL="0" indent="0" algn="just">
              <a:buNone/>
            </a:pPr>
            <a:r>
              <a:rPr lang="en-US" b="1" dirty="0"/>
              <a:t>2. Multiplicative model = y= </a:t>
            </a:r>
            <a:r>
              <a:rPr lang="en-US" b="1" dirty="0" err="1"/>
              <a:t>Tx</a:t>
            </a:r>
            <a:r>
              <a:rPr lang="en-US" b="1" dirty="0"/>
              <a:t> S x C x e </a:t>
            </a:r>
          </a:p>
          <a:p>
            <a:pPr algn="just"/>
            <a:r>
              <a:rPr lang="en-US" dirty="0"/>
              <a:t>The multiplicative model is appropriate when the components are dependent on each other.</a:t>
            </a:r>
          </a:p>
        </p:txBody>
      </p:sp>
    </p:spTree>
    <p:extLst>
      <p:ext uri="{BB962C8B-B14F-4D97-AF65-F5344CB8AC3E}">
        <p14:creationId xmlns:p14="http://schemas.microsoft.com/office/powerpoint/2010/main" val="2859482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r>
              <a:rPr lang="en-US" sz="3600" b="1" dirty="0"/>
              <a:t> Techniques of </a:t>
            </a:r>
            <a:r>
              <a:rPr lang="en-US" sz="3600" b="1" dirty="0" smtClean="0"/>
              <a:t>Extracting </a:t>
            </a:r>
            <a:r>
              <a:rPr lang="en-US" sz="3600" b="1" dirty="0"/>
              <a:t>the trend line </a:t>
            </a:r>
            <a:endParaRPr lang="en-US" sz="3600" dirty="0"/>
          </a:p>
        </p:txBody>
      </p:sp>
      <p:sp>
        <p:nvSpPr>
          <p:cNvPr id="3" name="Content Placeholder 2"/>
          <p:cNvSpPr>
            <a:spLocks noGrp="1"/>
          </p:cNvSpPr>
          <p:nvPr>
            <p:ph idx="1"/>
          </p:nvPr>
        </p:nvSpPr>
        <p:spPr>
          <a:xfrm>
            <a:off x="365760" y="707923"/>
            <a:ext cx="11826240" cy="5796115"/>
          </a:xfrm>
        </p:spPr>
        <p:txBody>
          <a:bodyPr/>
          <a:lstStyle/>
          <a:p>
            <a:pPr marL="514350" indent="-514350">
              <a:buAutoNum type="arabicPeriod"/>
            </a:pPr>
            <a:endParaRPr lang="en-US" dirty="0" smtClean="0"/>
          </a:p>
          <a:p>
            <a:pPr marL="0" indent="0" algn="just">
              <a:lnSpc>
                <a:spcPct val="150000"/>
              </a:lnSpc>
              <a:buNone/>
            </a:pPr>
            <a:r>
              <a:rPr lang="en-US" dirty="0" smtClean="0"/>
              <a:t>1</a:t>
            </a:r>
            <a:r>
              <a:rPr lang="en-US" dirty="0"/>
              <a:t>. Semi average method </a:t>
            </a:r>
          </a:p>
          <a:p>
            <a:pPr marL="0" indent="0" algn="just">
              <a:lnSpc>
                <a:spcPct val="150000"/>
              </a:lnSpc>
              <a:buNone/>
            </a:pPr>
            <a:r>
              <a:rPr lang="en-US" dirty="0"/>
              <a:t>2. Least square method </a:t>
            </a:r>
          </a:p>
          <a:p>
            <a:pPr marL="0" indent="0" algn="just">
              <a:lnSpc>
                <a:spcPct val="150000"/>
              </a:lnSpc>
              <a:buNone/>
            </a:pPr>
            <a:r>
              <a:rPr lang="en-US" dirty="0"/>
              <a:t>3. Moving averages </a:t>
            </a:r>
          </a:p>
          <a:p>
            <a:pPr marL="0" indent="0" algn="just">
              <a:lnSpc>
                <a:spcPct val="150000"/>
              </a:lnSpc>
              <a:buNone/>
            </a:pPr>
            <a:r>
              <a:rPr lang="en-US" dirty="0"/>
              <a:t>4. Exponential smoothing </a:t>
            </a:r>
          </a:p>
        </p:txBody>
      </p:sp>
    </p:spTree>
    <p:extLst>
      <p:ext uri="{BB962C8B-B14F-4D97-AF65-F5344CB8AC3E}">
        <p14:creationId xmlns:p14="http://schemas.microsoft.com/office/powerpoint/2010/main" val="21441307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
            </a:r>
            <a:br>
              <a:rPr lang="en-US" sz="3600" b="1" dirty="0" smtClean="0"/>
            </a:br>
            <a:r>
              <a:rPr lang="en-US" sz="3600" b="1" dirty="0" smtClean="0"/>
              <a:t/>
            </a:r>
            <a:br>
              <a:rPr lang="en-US" sz="3600" b="1" dirty="0" smtClean="0"/>
            </a:br>
            <a:r>
              <a:rPr lang="en-US" sz="3600" b="1" dirty="0" smtClean="0"/>
              <a:t>1. Semi </a:t>
            </a:r>
            <a:r>
              <a:rPr lang="en-US" sz="3600" b="1" dirty="0"/>
              <a:t>average method </a:t>
            </a:r>
            <a:r>
              <a:rPr lang="en-US" sz="3600" dirty="0"/>
              <a:t/>
            </a:r>
            <a:br>
              <a:rPr lang="en-US" sz="3600" dirty="0"/>
            </a:br>
            <a:r>
              <a:rPr lang="en-US" sz="3600" dirty="0"/>
              <a:t/>
            </a:r>
            <a:br>
              <a:rPr lang="en-US" sz="3600" dirty="0"/>
            </a:br>
            <a:endParaRPr lang="en-US" sz="3600" b="1" dirty="0"/>
          </a:p>
        </p:txBody>
      </p:sp>
      <p:sp>
        <p:nvSpPr>
          <p:cNvPr id="3" name="Content Placeholder 2"/>
          <p:cNvSpPr>
            <a:spLocks noGrp="1"/>
          </p:cNvSpPr>
          <p:nvPr>
            <p:ph idx="1"/>
          </p:nvPr>
        </p:nvSpPr>
        <p:spPr>
          <a:xfrm>
            <a:off x="235974" y="707923"/>
            <a:ext cx="11724968" cy="6150077"/>
          </a:xfrm>
        </p:spPr>
        <p:txBody>
          <a:bodyPr/>
          <a:lstStyle/>
          <a:p>
            <a:pPr marL="0" indent="0">
              <a:buNone/>
            </a:pPr>
            <a:endParaRPr lang="en-US" dirty="0" smtClean="0"/>
          </a:p>
          <a:p>
            <a:pPr algn="just"/>
            <a:r>
              <a:rPr lang="en-US" dirty="0" smtClean="0"/>
              <a:t>This </a:t>
            </a:r>
            <a:r>
              <a:rPr lang="en-US" dirty="0"/>
              <a:t>method is simple and relatively objective.  </a:t>
            </a:r>
            <a:endParaRPr lang="en-US" dirty="0" smtClean="0"/>
          </a:p>
          <a:p>
            <a:pPr algn="just"/>
            <a:r>
              <a:rPr lang="en-US" dirty="0" smtClean="0"/>
              <a:t>Here </a:t>
            </a:r>
            <a:r>
              <a:rPr lang="en-US" dirty="0"/>
              <a:t>the data is divided into two equal halves and an arithmetic mean of the two sets of values determined.  </a:t>
            </a:r>
            <a:endParaRPr lang="en-US" dirty="0" smtClean="0"/>
          </a:p>
          <a:p>
            <a:pPr algn="just"/>
            <a:r>
              <a:rPr lang="en-US" dirty="0" smtClean="0"/>
              <a:t>When </a:t>
            </a:r>
            <a:r>
              <a:rPr lang="en-US" dirty="0"/>
              <a:t>data provided is even we simply divide it into two halves and then calculate average of each half. </a:t>
            </a:r>
            <a:endParaRPr lang="en-US" dirty="0" smtClean="0"/>
          </a:p>
          <a:p>
            <a:pPr algn="just"/>
            <a:r>
              <a:rPr lang="en-US" dirty="0" smtClean="0"/>
              <a:t>When </a:t>
            </a:r>
            <a:r>
              <a:rPr lang="en-US" dirty="0"/>
              <a:t>data is odd, we can leave the middle data.</a:t>
            </a:r>
          </a:p>
        </p:txBody>
      </p:sp>
    </p:spTree>
    <p:extLst>
      <p:ext uri="{BB962C8B-B14F-4D97-AF65-F5344CB8AC3E}">
        <p14:creationId xmlns:p14="http://schemas.microsoft.com/office/powerpoint/2010/main" val="17000936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err="1" smtClean="0"/>
              <a:t>Advatages</a:t>
            </a:r>
            <a:r>
              <a:rPr lang="en-US" sz="3600" b="1" dirty="0" smtClean="0"/>
              <a:t> </a:t>
            </a:r>
            <a:r>
              <a:rPr lang="en-US" sz="3600" b="1" dirty="0" smtClean="0"/>
              <a:t>&amp; Disadvantages </a:t>
            </a:r>
            <a:r>
              <a:rPr lang="en-US" sz="3600" b="1" dirty="0"/>
              <a:t>of </a:t>
            </a:r>
            <a:r>
              <a:rPr lang="en-US" sz="3600" b="1" dirty="0" smtClean="0"/>
              <a:t>Semi </a:t>
            </a:r>
            <a:r>
              <a:rPr lang="en-US" sz="3600" b="1" dirty="0"/>
              <a:t>average method </a:t>
            </a:r>
            <a:endParaRPr lang="en-US" sz="3600" dirty="0"/>
          </a:p>
        </p:txBody>
      </p:sp>
      <p:sp>
        <p:nvSpPr>
          <p:cNvPr id="3" name="Content Placeholder 2"/>
          <p:cNvSpPr>
            <a:spLocks noGrp="1"/>
          </p:cNvSpPr>
          <p:nvPr>
            <p:ph idx="1"/>
          </p:nvPr>
        </p:nvSpPr>
        <p:spPr>
          <a:xfrm>
            <a:off x="235974" y="707923"/>
            <a:ext cx="11724968" cy="6150077"/>
          </a:xfrm>
        </p:spPr>
        <p:txBody>
          <a:bodyPr/>
          <a:lstStyle/>
          <a:p>
            <a:r>
              <a:rPr lang="en-US" b="1" dirty="0"/>
              <a:t>Advantages</a:t>
            </a:r>
            <a:endParaRPr lang="en-US" dirty="0"/>
          </a:p>
          <a:p>
            <a:pPr marL="0" lvl="0" indent="0" algn="just">
              <a:buNone/>
            </a:pPr>
            <a:r>
              <a:rPr lang="en-US" dirty="0" smtClean="0"/>
              <a:t>1. The </a:t>
            </a:r>
            <a:r>
              <a:rPr lang="en-US" dirty="0"/>
              <a:t>method is simple to understand as compared to other methods for measuring secular trends</a:t>
            </a:r>
          </a:p>
          <a:p>
            <a:pPr marL="0" lvl="0" indent="0" algn="just">
              <a:buNone/>
            </a:pPr>
            <a:r>
              <a:rPr lang="en-US" dirty="0" smtClean="0"/>
              <a:t>2. Everyone </a:t>
            </a:r>
            <a:r>
              <a:rPr lang="en-US" dirty="0"/>
              <a:t>who applies this method will get the same result</a:t>
            </a:r>
          </a:p>
          <a:p>
            <a:pPr algn="just"/>
            <a:r>
              <a:rPr lang="en-US" b="1" dirty="0"/>
              <a:t>Disadvantages</a:t>
            </a:r>
            <a:endParaRPr lang="en-US" dirty="0"/>
          </a:p>
          <a:p>
            <a:pPr marL="0" indent="0" algn="just">
              <a:buNone/>
            </a:pPr>
            <a:r>
              <a:rPr lang="en-US" dirty="0"/>
              <a:t>1 The method assumes a straight line relationship between the plotted points without considering the fact whether the relationships exists or not</a:t>
            </a:r>
          </a:p>
          <a:p>
            <a:pPr marL="0" indent="0" algn="just">
              <a:buNone/>
            </a:pPr>
            <a:r>
              <a:rPr lang="en-US" dirty="0"/>
              <a:t> </a:t>
            </a:r>
            <a:r>
              <a:rPr lang="en-US" dirty="0" smtClean="0"/>
              <a:t>2. If </a:t>
            </a:r>
            <a:r>
              <a:rPr lang="en-US" dirty="0"/>
              <a:t>we add data to the original data then we have to do the complete process again for the new data to get the new trend values  and the trend line also changes </a:t>
            </a:r>
          </a:p>
          <a:p>
            <a:endParaRPr lang="en-US" dirty="0"/>
          </a:p>
        </p:txBody>
      </p:sp>
    </p:spTree>
    <p:extLst>
      <p:ext uri="{BB962C8B-B14F-4D97-AF65-F5344CB8AC3E}">
        <p14:creationId xmlns:p14="http://schemas.microsoft.com/office/powerpoint/2010/main" val="20206811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
            </a:r>
            <a:br>
              <a:rPr lang="en-US" sz="3600" b="1" dirty="0" smtClean="0"/>
            </a:br>
            <a:r>
              <a:rPr lang="en-US" sz="3600" b="1" dirty="0" smtClean="0"/>
              <a:t>Question- Observe the following data </a:t>
            </a:r>
            <a:r>
              <a:rPr lang="en-US" sz="3600" dirty="0"/>
              <a:t/>
            </a:r>
            <a:br>
              <a:rPr lang="en-US" sz="3600" dirty="0"/>
            </a:br>
            <a:endParaRPr lang="en-US"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83376811"/>
              </p:ext>
            </p:extLst>
          </p:nvPr>
        </p:nvGraphicFramePr>
        <p:xfrm>
          <a:off x="960121" y="1661158"/>
          <a:ext cx="6050281" cy="2987041"/>
        </p:xfrm>
        <a:graphic>
          <a:graphicData uri="http://schemas.openxmlformats.org/drawingml/2006/table">
            <a:tbl>
              <a:tblPr firstRow="1" firstCol="1" bandRow="1"/>
              <a:tblGrid>
                <a:gridCol w="2114661">
                  <a:extLst>
                    <a:ext uri="{9D8B030D-6E8A-4147-A177-3AD203B41FA5}">
                      <a16:colId xmlns:a16="http://schemas.microsoft.com/office/drawing/2014/main" val="2866731845"/>
                    </a:ext>
                  </a:extLst>
                </a:gridCol>
                <a:gridCol w="2270591">
                  <a:extLst>
                    <a:ext uri="{9D8B030D-6E8A-4147-A177-3AD203B41FA5}">
                      <a16:colId xmlns:a16="http://schemas.microsoft.com/office/drawing/2014/main" val="1536556145"/>
                    </a:ext>
                  </a:extLst>
                </a:gridCol>
                <a:gridCol w="1665029">
                  <a:extLst>
                    <a:ext uri="{9D8B030D-6E8A-4147-A177-3AD203B41FA5}">
                      <a16:colId xmlns:a16="http://schemas.microsoft.com/office/drawing/2014/main" val="1626469804"/>
                    </a:ext>
                  </a:extLst>
                </a:gridCol>
              </a:tblGrid>
              <a:tr h="481690">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Week/ day</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Week 1</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Week2</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7703059"/>
                  </a:ext>
                </a:extLst>
              </a:tr>
              <a:tr h="481690">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Mon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250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260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1378472"/>
                  </a:ext>
                </a:extLst>
              </a:tr>
              <a:tr h="481690">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Tue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320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380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943820"/>
                  </a:ext>
                </a:extLst>
              </a:tr>
              <a:tr h="481690">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Wed</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340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410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5889127"/>
                  </a:ext>
                </a:extLst>
              </a:tr>
              <a:tr h="578591">
                <a:tc>
                  <a:txBody>
                    <a:bodyPr/>
                    <a:lstStyle/>
                    <a:p>
                      <a:pPr>
                        <a:lnSpc>
                          <a:spcPct val="107000"/>
                        </a:lnSpc>
                        <a:spcAft>
                          <a:spcPts val="0"/>
                        </a:spcAft>
                      </a:pP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Thur</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520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670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6856607"/>
                  </a:ext>
                </a:extLst>
              </a:tr>
              <a:tr h="481690">
                <a:tc>
                  <a:txBody>
                    <a:bodyPr/>
                    <a:lstStyle/>
                    <a:p>
                      <a:pPr>
                        <a:lnSpc>
                          <a:spcPct val="107000"/>
                        </a:lnSpc>
                        <a:spcAft>
                          <a:spcPts val="0"/>
                        </a:spcAft>
                      </a:pP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Frid</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410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420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7570772"/>
                  </a:ext>
                </a:extLst>
              </a:tr>
            </a:tbl>
          </a:graphicData>
        </a:graphic>
      </p:graphicFrame>
    </p:spTree>
    <p:extLst>
      <p:ext uri="{BB962C8B-B14F-4D97-AF65-F5344CB8AC3E}">
        <p14:creationId xmlns:p14="http://schemas.microsoft.com/office/powerpoint/2010/main" val="30968265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67640"/>
            <a:ext cx="11346426" cy="761999"/>
          </a:xfrm>
        </p:spPr>
        <p:txBody>
          <a:bodyPr/>
          <a:lstStyle/>
          <a:p>
            <a:pPr algn="l"/>
            <a:r>
              <a:rPr lang="en-US" b="1" dirty="0" smtClean="0"/>
              <a:t/>
            </a:r>
            <a:br>
              <a:rPr lang="en-US" b="1" dirty="0" smtClean="0"/>
            </a:br>
            <a:r>
              <a:rPr lang="en-US" sz="3600" b="1" dirty="0"/>
              <a:t>S</a:t>
            </a:r>
            <a:r>
              <a:rPr lang="en-US" sz="3600" b="1" dirty="0" smtClean="0"/>
              <a:t>olution</a:t>
            </a:r>
            <a:r>
              <a:rPr lang="en-US" dirty="0"/>
              <a:t/>
            </a:r>
            <a:br>
              <a:rPr lang="en-US" dirty="0"/>
            </a:br>
            <a:endParaRPr lang="en-US" dirty="0"/>
          </a:p>
        </p:txBody>
      </p:sp>
      <p:sp>
        <p:nvSpPr>
          <p:cNvPr id="3" name="Content Placeholder 2"/>
          <p:cNvSpPr>
            <a:spLocks noGrp="1"/>
          </p:cNvSpPr>
          <p:nvPr>
            <p:ph idx="1"/>
          </p:nvPr>
        </p:nvSpPr>
        <p:spPr>
          <a:xfrm>
            <a:off x="235974" y="707923"/>
            <a:ext cx="11724968" cy="6150077"/>
          </a:xfrm>
        </p:spPr>
        <p:txBody>
          <a:bodyPr/>
          <a:lstStyle/>
          <a:p>
            <a:endParaRPr lang="en-US" dirty="0" smtClean="0"/>
          </a:p>
          <a:p>
            <a:pPr algn="just"/>
            <a:r>
              <a:rPr lang="en-US" dirty="0" smtClean="0"/>
              <a:t>Find </a:t>
            </a:r>
            <a:r>
              <a:rPr lang="en-US" dirty="0"/>
              <a:t>the mean of the 2 groups </a:t>
            </a:r>
          </a:p>
          <a:p>
            <a:pPr algn="just"/>
            <a:r>
              <a:rPr lang="en-US" dirty="0"/>
              <a:t>Week 1 =1,840/5 = 368 </a:t>
            </a:r>
          </a:p>
          <a:p>
            <a:pPr algn="just"/>
            <a:r>
              <a:rPr lang="en-US" dirty="0"/>
              <a:t>Week 2= 2140/5 = 428 </a:t>
            </a:r>
          </a:p>
          <a:p>
            <a:pPr algn="just"/>
            <a:r>
              <a:rPr lang="en-US" dirty="0"/>
              <a:t>Use the two points to construct the equation</a:t>
            </a:r>
          </a:p>
          <a:p>
            <a:pPr>
              <a:spcBef>
                <a:spcPts val="0"/>
              </a:spcBef>
              <a:buFontTx/>
              <a:buChar char="-"/>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03686239"/>
              </p:ext>
            </p:extLst>
          </p:nvPr>
        </p:nvGraphicFramePr>
        <p:xfrm>
          <a:off x="1005841" y="3992880"/>
          <a:ext cx="5730239" cy="2865120"/>
        </p:xfrm>
        <a:graphic>
          <a:graphicData uri="http://schemas.openxmlformats.org/drawingml/2006/table">
            <a:tbl>
              <a:tblPr firstRow="1" firstCol="1" bandRow="1"/>
              <a:tblGrid>
                <a:gridCol w="986115">
                  <a:extLst>
                    <a:ext uri="{9D8B030D-6E8A-4147-A177-3AD203B41FA5}">
                      <a16:colId xmlns:a16="http://schemas.microsoft.com/office/drawing/2014/main" val="4209523535"/>
                    </a:ext>
                  </a:extLst>
                </a:gridCol>
                <a:gridCol w="706715">
                  <a:extLst>
                    <a:ext uri="{9D8B030D-6E8A-4147-A177-3AD203B41FA5}">
                      <a16:colId xmlns:a16="http://schemas.microsoft.com/office/drawing/2014/main" val="2374293430"/>
                    </a:ext>
                  </a:extLst>
                </a:gridCol>
                <a:gridCol w="739586">
                  <a:extLst>
                    <a:ext uri="{9D8B030D-6E8A-4147-A177-3AD203B41FA5}">
                      <a16:colId xmlns:a16="http://schemas.microsoft.com/office/drawing/2014/main" val="75247973"/>
                    </a:ext>
                  </a:extLst>
                </a:gridCol>
                <a:gridCol w="772457">
                  <a:extLst>
                    <a:ext uri="{9D8B030D-6E8A-4147-A177-3AD203B41FA5}">
                      <a16:colId xmlns:a16="http://schemas.microsoft.com/office/drawing/2014/main" val="1471358469"/>
                    </a:ext>
                  </a:extLst>
                </a:gridCol>
                <a:gridCol w="1002550">
                  <a:extLst>
                    <a:ext uri="{9D8B030D-6E8A-4147-A177-3AD203B41FA5}">
                      <a16:colId xmlns:a16="http://schemas.microsoft.com/office/drawing/2014/main" val="3498482712"/>
                    </a:ext>
                  </a:extLst>
                </a:gridCol>
                <a:gridCol w="609009">
                  <a:extLst>
                    <a:ext uri="{9D8B030D-6E8A-4147-A177-3AD203B41FA5}">
                      <a16:colId xmlns:a16="http://schemas.microsoft.com/office/drawing/2014/main" val="3798422886"/>
                    </a:ext>
                  </a:extLst>
                </a:gridCol>
                <a:gridCol w="913807">
                  <a:extLst>
                    <a:ext uri="{9D8B030D-6E8A-4147-A177-3AD203B41FA5}">
                      <a16:colId xmlns:a16="http://schemas.microsoft.com/office/drawing/2014/main" val="4275393074"/>
                    </a:ext>
                  </a:extLst>
                </a:gridCol>
              </a:tblGrid>
              <a:tr h="621348">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M</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T</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W</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T</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smtClean="0">
                          <a:effectLst/>
                          <a:latin typeface="Calibri" panose="020F0502020204030204" pitchFamily="34" charset="0"/>
                          <a:ea typeface="Calibri" panose="020F0502020204030204" pitchFamily="34" charset="0"/>
                          <a:cs typeface="Times New Roman" panose="02020603050405020304" pitchFamily="18" charset="0"/>
                        </a:rPr>
                        <a:t>Total</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3875720"/>
                  </a:ext>
                </a:extLst>
              </a:tr>
              <a:tr h="1121886">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Week 1</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250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320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340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520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410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smtClean="0">
                          <a:effectLst/>
                          <a:latin typeface="Calibri" panose="020F0502020204030204" pitchFamily="34" charset="0"/>
                          <a:ea typeface="Calibri" panose="020F0502020204030204" pitchFamily="34" charset="0"/>
                          <a:cs typeface="Times New Roman" panose="02020603050405020304" pitchFamily="18" charset="0"/>
                        </a:rPr>
                        <a:t>1,840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90642097"/>
                  </a:ext>
                </a:extLst>
              </a:tr>
              <a:tr h="1121886">
                <a:tc>
                  <a:txBody>
                    <a:bodyPr/>
                    <a:lstStyle/>
                    <a:p>
                      <a:pPr>
                        <a:lnSpc>
                          <a:spcPct val="107000"/>
                        </a:lnSpc>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Week 2 </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260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380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410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670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420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smtClean="0">
                          <a:effectLst/>
                          <a:latin typeface="Calibri" panose="020F0502020204030204" pitchFamily="34" charset="0"/>
                          <a:ea typeface="Calibri" panose="020F0502020204030204" pitchFamily="34" charset="0"/>
                          <a:cs typeface="Times New Roman" panose="02020603050405020304" pitchFamily="18" charset="0"/>
                        </a:rPr>
                        <a:t>2,140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5397066"/>
                  </a:ext>
                </a:extLst>
              </a:tr>
            </a:tbl>
          </a:graphicData>
        </a:graphic>
      </p:graphicFrame>
    </p:spTree>
    <p:extLst>
      <p:ext uri="{BB962C8B-B14F-4D97-AF65-F5344CB8AC3E}">
        <p14:creationId xmlns:p14="http://schemas.microsoft.com/office/powerpoint/2010/main" val="16423221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707922"/>
          </a:xfrm>
        </p:spPr>
        <p:txBody>
          <a:bodyPr/>
          <a:lstStyle/>
          <a:p>
            <a:pPr algn="l"/>
            <a:r>
              <a:rPr lang="en-US" sz="3600" b="1" dirty="0" smtClean="0"/>
              <a:t/>
            </a:r>
            <a:br>
              <a:rPr lang="en-US" sz="3600" b="1" dirty="0" smtClean="0"/>
            </a:br>
            <a:r>
              <a:rPr lang="en-US" sz="3600" b="1" dirty="0" smtClean="0"/>
              <a:t>Ordinary </a:t>
            </a:r>
            <a:r>
              <a:rPr lang="en-US" sz="3600" b="1" dirty="0"/>
              <a:t>least squares (</a:t>
            </a:r>
            <a:r>
              <a:rPr lang="en-US" sz="3600" b="1" dirty="0" err="1"/>
              <a:t>OLS</a:t>
            </a:r>
            <a:r>
              <a:rPr lang="en-US" sz="3600" b="1" dirty="0"/>
              <a:t>) method </a:t>
            </a:r>
            <a:r>
              <a:rPr lang="en-US" sz="3600" dirty="0"/>
              <a:t/>
            </a:r>
            <a:br>
              <a:rPr lang="en-US" sz="3600" dirty="0"/>
            </a:br>
            <a:r>
              <a:rPr lang="en-US" sz="3600" b="1" dirty="0" smtClean="0"/>
              <a:t>:</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35974" y="707923"/>
                <a:ext cx="11724968" cy="6150077"/>
              </a:xfrm>
            </p:spPr>
            <p:txBody>
              <a:bodyPr/>
              <a:lstStyle/>
              <a:p>
                <a:pPr marL="0" indent="0">
                  <a:buNone/>
                </a:pPr>
                <a:r>
                  <a:rPr lang="en-US" dirty="0" smtClean="0"/>
                  <a:t> y=</a:t>
                </a:r>
                <a:r>
                  <a:rPr lang="en-US" dirty="0" err="1" smtClean="0"/>
                  <a:t>a+bt</a:t>
                </a:r>
                <a:endParaRPr lang="en-US" dirty="0"/>
              </a:p>
              <a:p>
                <a:pPr marL="0" indent="0">
                  <a:buNone/>
                </a:pPr>
                <a:r>
                  <a:rPr lang="en-US" dirty="0"/>
                  <a:t>b= </a:t>
                </a:r>
                <a14:m>
                  <m:oMath xmlns:m="http://schemas.openxmlformats.org/officeDocument/2006/math">
                    <m:f>
                      <m:fPr>
                        <m:ctrlPr>
                          <a:rPr lang="en-US" i="1"/>
                        </m:ctrlPr>
                      </m:fPr>
                      <m:num>
                        <m:r>
                          <a:rPr lang="en-US" i="1"/>
                          <m:t>𝑛</m:t>
                        </m:r>
                        <m:nary>
                          <m:naryPr>
                            <m:chr m:val="∑"/>
                            <m:limLoc m:val="undOvr"/>
                            <m:subHide m:val="on"/>
                            <m:supHide m:val="on"/>
                            <m:ctrlPr>
                              <a:rPr lang="en-US" i="1"/>
                            </m:ctrlPr>
                          </m:naryPr>
                          <m:sub/>
                          <m:sup/>
                          <m:e>
                            <m:r>
                              <a:rPr lang="en-US" i="1"/>
                              <m:t>𝑡𝑦</m:t>
                            </m:r>
                          </m:e>
                        </m:nary>
                        <m:r>
                          <a:rPr lang="en-US" i="1"/>
                          <m:t>−</m:t>
                        </m:r>
                        <m:nary>
                          <m:naryPr>
                            <m:chr m:val="∑"/>
                            <m:limLoc m:val="undOvr"/>
                            <m:subHide m:val="on"/>
                            <m:supHide m:val="on"/>
                            <m:ctrlPr>
                              <a:rPr lang="en-US" i="1"/>
                            </m:ctrlPr>
                          </m:naryPr>
                          <m:sub/>
                          <m:sup/>
                          <m:e>
                            <m:r>
                              <a:rPr lang="en-US" i="1"/>
                              <m:t>𝑥𝑡</m:t>
                            </m:r>
                          </m:e>
                        </m:nary>
                        <m:nary>
                          <m:naryPr>
                            <m:chr m:val="∑"/>
                            <m:limLoc m:val="undOvr"/>
                            <m:subHide m:val="on"/>
                            <m:supHide m:val="on"/>
                            <m:ctrlPr>
                              <a:rPr lang="en-US" i="1"/>
                            </m:ctrlPr>
                          </m:naryPr>
                          <m:sub/>
                          <m:sup/>
                          <m:e>
                            <m:r>
                              <a:rPr lang="en-US" i="1"/>
                              <m:t>𝑦</m:t>
                            </m:r>
                          </m:e>
                        </m:nary>
                      </m:num>
                      <m:den>
                        <m:r>
                          <a:rPr lang="en-US" i="1"/>
                          <m:t>𝑛</m:t>
                        </m:r>
                        <m:nary>
                          <m:naryPr>
                            <m:chr m:val="∑"/>
                            <m:limLoc m:val="undOvr"/>
                            <m:subHide m:val="on"/>
                            <m:supHide m:val="on"/>
                            <m:ctrlPr>
                              <a:rPr lang="en-US" i="1"/>
                            </m:ctrlPr>
                          </m:naryPr>
                          <m:sub/>
                          <m:sup/>
                          <m:e>
                            <m:r>
                              <a:rPr lang="en-US" i="1"/>
                              <m:t>𝑡</m:t>
                            </m:r>
                            <m:sSup>
                              <m:sSupPr>
                                <m:ctrlPr>
                                  <a:rPr lang="en-US" i="1"/>
                                </m:ctrlPr>
                              </m:sSupPr>
                              <m:e>
                                <m:r>
                                  <a:rPr lang="en-US" i="1"/>
                                  <m:t>𝑥</m:t>
                                </m:r>
                              </m:e>
                              <m:sup>
                                <m:r>
                                  <a:rPr lang="en-US" i="1"/>
                                  <m:t>2</m:t>
                                </m:r>
                              </m:sup>
                            </m:sSup>
                          </m:e>
                        </m:nary>
                        <m:r>
                          <a:rPr lang="en-US" i="1"/>
                          <m:t>−</m:t>
                        </m:r>
                        <m:sSup>
                          <m:sSupPr>
                            <m:ctrlPr>
                              <a:rPr lang="en-US" i="1"/>
                            </m:ctrlPr>
                          </m:sSupPr>
                          <m:e>
                            <m:d>
                              <m:dPr>
                                <m:ctrlPr>
                                  <a:rPr lang="en-US" i="1"/>
                                </m:ctrlPr>
                              </m:dPr>
                              <m:e>
                                <m:nary>
                                  <m:naryPr>
                                    <m:chr m:val="∑"/>
                                    <m:limLoc m:val="undOvr"/>
                                    <m:subHide m:val="on"/>
                                    <m:supHide m:val="on"/>
                                    <m:ctrlPr>
                                      <a:rPr lang="en-US" i="1"/>
                                    </m:ctrlPr>
                                  </m:naryPr>
                                  <m:sub/>
                                  <m:sup/>
                                  <m:e>
                                    <m:r>
                                      <a:rPr lang="en-US" i="1"/>
                                      <m:t>𝑡</m:t>
                                    </m:r>
                                  </m:e>
                                </m:nary>
                              </m:e>
                            </m:d>
                          </m:e>
                          <m:sup>
                            <m:r>
                              <a:rPr lang="en-US" i="1"/>
                              <m:t>2</m:t>
                            </m:r>
                          </m:sup>
                        </m:sSup>
                      </m:den>
                    </m:f>
                  </m:oMath>
                </a14:m>
                <a:endParaRPr lang="en-US" dirty="0"/>
              </a:p>
              <a:p>
                <a:pPr marL="0" indent="0">
                  <a:buNone/>
                </a:pPr>
                <a:r>
                  <a:rPr lang="en-US" dirty="0" smtClean="0"/>
                  <a:t> </a:t>
                </a:r>
                <a:endParaRPr lang="en-US" dirty="0"/>
              </a:p>
              <a:p>
                <a:r>
                  <a:rPr lang="en-GB" dirty="0"/>
                  <a:t>a=y-</a:t>
                </a:r>
                <a:r>
                  <a:rPr lang="en-GB" dirty="0" err="1"/>
                  <a:t>bt</a:t>
                </a: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35974" y="707923"/>
                <a:ext cx="11724968" cy="6150077"/>
              </a:xfrm>
              <a:blipFill>
                <a:blip r:embed="rId2"/>
                <a:stretch>
                  <a:fillRect l="-1352" t="-1288"/>
                </a:stretch>
              </a:blipFill>
            </p:spPr>
            <p:txBody>
              <a:bodyPr/>
              <a:lstStyle/>
              <a:p>
                <a:r>
                  <a:rPr lang="en-US">
                    <a:noFill/>
                  </a:rPr>
                  <a:t> </a:t>
                </a:r>
              </a:p>
            </p:txBody>
          </p:sp>
        </mc:Fallback>
      </mc:AlternateContent>
    </p:spTree>
    <p:extLst>
      <p:ext uri="{BB962C8B-B14F-4D97-AF65-F5344CB8AC3E}">
        <p14:creationId xmlns:p14="http://schemas.microsoft.com/office/powerpoint/2010/main" val="21124632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707922"/>
          </a:xfrm>
        </p:spPr>
        <p:txBody>
          <a:bodyPr/>
          <a:lstStyle/>
          <a:p>
            <a:pPr algn="l"/>
            <a:r>
              <a:rPr lang="en-US" sz="3600" b="1" dirty="0" smtClean="0"/>
              <a:t/>
            </a:r>
            <a:br>
              <a:rPr lang="en-US" sz="3600" b="1" dirty="0" smtClean="0"/>
            </a:br>
            <a:r>
              <a:rPr lang="en-US" sz="3600" b="1" dirty="0" smtClean="0"/>
              <a:t>2</a:t>
            </a:r>
            <a:r>
              <a:rPr lang="en-US" sz="3600" b="1" baseline="30000" dirty="0" smtClean="0"/>
              <a:t>nd</a:t>
            </a:r>
            <a:r>
              <a:rPr lang="en-US" sz="3600" b="1" dirty="0" smtClean="0"/>
              <a:t> Illustration</a:t>
            </a:r>
            <a:r>
              <a:rPr lang="en-US" sz="3600" dirty="0"/>
              <a:t/>
            </a:r>
            <a:br>
              <a:rPr lang="en-US" sz="3600" dirty="0"/>
            </a:br>
            <a:endParaRPr lang="en-US" sz="3600" dirty="0"/>
          </a:p>
        </p:txBody>
      </p:sp>
      <mc:AlternateContent xmlns:mc="http://schemas.openxmlformats.org/markup-compatibility/2006">
        <mc:Choice xmlns:a14="http://schemas.microsoft.com/office/drawing/2010/main" Requires="a14">
          <p:graphicFrame>
            <p:nvGraphicFramePr>
              <p:cNvPr id="4" name="Content Placeholder 3"/>
              <p:cNvGraphicFramePr>
                <a:graphicFrameLocks noGrp="1"/>
              </p:cNvGraphicFramePr>
              <p:nvPr>
                <p:ph idx="1"/>
                <p:extLst>
                  <p:ext uri="{D42A27DB-BD31-4B8C-83A1-F6EECF244321}">
                    <p14:modId xmlns:p14="http://schemas.microsoft.com/office/powerpoint/2010/main" val="3563149844"/>
                  </p:ext>
                </p:extLst>
              </p:nvPr>
            </p:nvGraphicFramePr>
            <p:xfrm>
              <a:off x="762000" y="1224345"/>
              <a:ext cx="5624830" cy="4565904"/>
            </p:xfrm>
            <a:graphic>
              <a:graphicData uri="http://schemas.openxmlformats.org/drawingml/2006/table">
                <a:tbl>
                  <a:tblPr firstRow="1" firstCol="1" bandRow="1"/>
                  <a:tblGrid>
                    <a:gridCol w="827257">
                      <a:extLst>
                        <a:ext uri="{9D8B030D-6E8A-4147-A177-3AD203B41FA5}">
                          <a16:colId xmlns:a16="http://schemas.microsoft.com/office/drawing/2014/main" val="1324364698"/>
                        </a:ext>
                      </a:extLst>
                    </a:gridCol>
                    <a:gridCol w="922936">
                      <a:extLst>
                        <a:ext uri="{9D8B030D-6E8A-4147-A177-3AD203B41FA5}">
                          <a16:colId xmlns:a16="http://schemas.microsoft.com/office/drawing/2014/main" val="2573046394"/>
                        </a:ext>
                      </a:extLst>
                    </a:gridCol>
                    <a:gridCol w="829861">
                      <a:extLst>
                        <a:ext uri="{9D8B030D-6E8A-4147-A177-3AD203B41FA5}">
                          <a16:colId xmlns:a16="http://schemas.microsoft.com/office/drawing/2014/main" val="2281189178"/>
                        </a:ext>
                      </a:extLst>
                    </a:gridCol>
                    <a:gridCol w="1229946">
                      <a:extLst>
                        <a:ext uri="{9D8B030D-6E8A-4147-A177-3AD203B41FA5}">
                          <a16:colId xmlns:a16="http://schemas.microsoft.com/office/drawing/2014/main" val="335449027"/>
                        </a:ext>
                      </a:extLst>
                    </a:gridCol>
                    <a:gridCol w="807720">
                      <a:extLst>
                        <a:ext uri="{9D8B030D-6E8A-4147-A177-3AD203B41FA5}">
                          <a16:colId xmlns:a16="http://schemas.microsoft.com/office/drawing/2014/main" val="690196328"/>
                        </a:ext>
                      </a:extLst>
                    </a:gridCol>
                    <a:gridCol w="1007110">
                      <a:extLst>
                        <a:ext uri="{9D8B030D-6E8A-4147-A177-3AD203B41FA5}">
                          <a16:colId xmlns:a16="http://schemas.microsoft.com/office/drawing/2014/main" val="2285214283"/>
                        </a:ext>
                      </a:extLst>
                    </a:gridCol>
                  </a:tblGrid>
                  <a:tr h="267421">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t</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Y(Sales)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ty</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14:m>
                            <m:oMathPara xmlns:m="http://schemas.openxmlformats.org/officeDocument/2006/math">
                              <m:oMathParaPr>
                                <m:jc m:val="centerGroup"/>
                              </m:oMathParaPr>
                              <m:oMath xmlns:m="http://schemas.openxmlformats.org/officeDocument/2006/math">
                                <m:sSup>
                                  <m:sSupPr>
                                    <m:ctrlPr>
                                      <a:rPr lang="en-US" sz="20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GB" sz="2000" i="1">
                                        <a:effectLst/>
                                        <a:latin typeface="Cambria Math" panose="02040503050406030204" pitchFamily="18" charset="0"/>
                                        <a:ea typeface="Calibri" panose="020F0502020204030204" pitchFamily="34" charset="0"/>
                                        <a:cs typeface="Times New Roman" panose="02020603050405020304" pitchFamily="18" charset="0"/>
                                      </a:rPr>
                                      <m:t>𝑡</m:t>
                                    </m:r>
                                  </m:e>
                                  <m:sup>
                                    <m:r>
                                      <a:rPr lang="en-GB" sz="2000" i="1">
                                        <a:effectLst/>
                                        <a:latin typeface="Cambria Math" panose="02040503050406030204" pitchFamily="18" charset="0"/>
                                        <a:ea typeface="Calibri" panose="020F0502020204030204" pitchFamily="34" charset="0"/>
                                        <a:cs typeface="Times New Roman" panose="02020603050405020304" pitchFamily="18" charset="0"/>
                                      </a:rPr>
                                      <m:t>2</m:t>
                                    </m:r>
                                  </m:sup>
                                </m:sSup>
                              </m:oMath>
                            </m:oMathPara>
                          </a14:m>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6665482"/>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Year 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err="1">
                              <a:effectLst/>
                              <a:latin typeface="Times New Roman" panose="02020603050405020304" pitchFamily="18" charset="0"/>
                              <a:ea typeface="Calibri" panose="020F0502020204030204" pitchFamily="34" charset="0"/>
                              <a:cs typeface="Times New Roman" panose="02020603050405020304" pitchFamily="18" charset="0"/>
                            </a:rPr>
                            <a:t>Q1</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1450302"/>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err="1">
                              <a:effectLst/>
                              <a:latin typeface="Times New Roman" panose="02020603050405020304" pitchFamily="18" charset="0"/>
                              <a:ea typeface="Calibri" panose="020F0502020204030204" pitchFamily="34" charset="0"/>
                              <a:cs typeface="Times New Roman" panose="02020603050405020304" pitchFamily="18" charset="0"/>
                            </a:rPr>
                            <a:t>Q2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64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691276"/>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err="1">
                              <a:effectLst/>
                              <a:latin typeface="Times New Roman" panose="02020603050405020304" pitchFamily="18" charset="0"/>
                              <a:ea typeface="Calibri" panose="020F0502020204030204" pitchFamily="34" charset="0"/>
                              <a:cs typeface="Times New Roman" panose="02020603050405020304" pitchFamily="18" charset="0"/>
                            </a:rPr>
                            <a:t>Q3</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62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186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14274028"/>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err="1">
                              <a:effectLst/>
                              <a:latin typeface="Times New Roman" panose="02020603050405020304" pitchFamily="18" charset="0"/>
                              <a:ea typeface="Calibri" panose="020F0502020204030204" pitchFamily="34" charset="0"/>
                              <a:cs typeface="Times New Roman" panose="02020603050405020304" pitchFamily="18" charset="0"/>
                            </a:rPr>
                            <a:t>Q4</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4</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29</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116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6100181"/>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Year 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105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7457093"/>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252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604283"/>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75</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525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49</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83572598"/>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31</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248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64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3723737"/>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Year 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9</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23</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207</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81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3531066"/>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39</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390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3305216"/>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77</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847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121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7556527"/>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576</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144</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24395"/>
                      </a:ext>
                    </a:extLst>
                  </a:tr>
                  <a:tr h="267421">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78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499</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3536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650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7975574"/>
                      </a:ext>
                    </a:extLst>
                  </a:tr>
                </a:tbl>
              </a:graphicData>
            </a:graphic>
          </p:graphicFrame>
        </mc:Choice>
        <mc:Fallback>
          <p:graphicFrame>
            <p:nvGraphicFramePr>
              <p:cNvPr id="4" name="Content Placeholder 3"/>
              <p:cNvGraphicFramePr>
                <a:graphicFrameLocks noGrp="1"/>
              </p:cNvGraphicFramePr>
              <p:nvPr>
                <p:ph idx="1"/>
                <p:extLst>
                  <p:ext uri="{D42A27DB-BD31-4B8C-83A1-F6EECF244321}">
                    <p14:modId xmlns:p14="http://schemas.microsoft.com/office/powerpoint/2010/main" val="3563149844"/>
                  </p:ext>
                </p:extLst>
              </p:nvPr>
            </p:nvGraphicFramePr>
            <p:xfrm>
              <a:off x="762000" y="1224345"/>
              <a:ext cx="5624830" cy="4565904"/>
            </p:xfrm>
            <a:graphic>
              <a:graphicData uri="http://schemas.openxmlformats.org/drawingml/2006/table">
                <a:tbl>
                  <a:tblPr firstRow="1" firstCol="1" bandRow="1"/>
                  <a:tblGrid>
                    <a:gridCol w="827257">
                      <a:extLst>
                        <a:ext uri="{9D8B030D-6E8A-4147-A177-3AD203B41FA5}">
                          <a16:colId xmlns:a16="http://schemas.microsoft.com/office/drawing/2014/main" val="1324364698"/>
                        </a:ext>
                      </a:extLst>
                    </a:gridCol>
                    <a:gridCol w="922936">
                      <a:extLst>
                        <a:ext uri="{9D8B030D-6E8A-4147-A177-3AD203B41FA5}">
                          <a16:colId xmlns:a16="http://schemas.microsoft.com/office/drawing/2014/main" val="2573046394"/>
                        </a:ext>
                      </a:extLst>
                    </a:gridCol>
                    <a:gridCol w="829861">
                      <a:extLst>
                        <a:ext uri="{9D8B030D-6E8A-4147-A177-3AD203B41FA5}">
                          <a16:colId xmlns:a16="http://schemas.microsoft.com/office/drawing/2014/main" val="2281189178"/>
                        </a:ext>
                      </a:extLst>
                    </a:gridCol>
                    <a:gridCol w="1229946">
                      <a:extLst>
                        <a:ext uri="{9D8B030D-6E8A-4147-A177-3AD203B41FA5}">
                          <a16:colId xmlns:a16="http://schemas.microsoft.com/office/drawing/2014/main" val="335449027"/>
                        </a:ext>
                      </a:extLst>
                    </a:gridCol>
                    <a:gridCol w="807720">
                      <a:extLst>
                        <a:ext uri="{9D8B030D-6E8A-4147-A177-3AD203B41FA5}">
                          <a16:colId xmlns:a16="http://schemas.microsoft.com/office/drawing/2014/main" val="690196328"/>
                        </a:ext>
                      </a:extLst>
                    </a:gridCol>
                    <a:gridCol w="1007110">
                      <a:extLst>
                        <a:ext uri="{9D8B030D-6E8A-4147-A177-3AD203B41FA5}">
                          <a16:colId xmlns:a16="http://schemas.microsoft.com/office/drawing/2014/main" val="2285214283"/>
                        </a:ext>
                      </a:extLst>
                    </a:gridCol>
                  </a:tblGrid>
                  <a:tr h="326136">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t</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Y(Sales)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ty</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stretch>
                            <a:fillRect l="-460606" t="-22222" r="-1212" b="-1329630"/>
                          </a:stretch>
                        </a:blipFill>
                      </a:tcPr>
                    </a:tc>
                    <a:extLst>
                      <a:ext uri="{0D108BD9-81ED-4DB2-BD59-A6C34878D82A}">
                        <a16:rowId xmlns:a16="http://schemas.microsoft.com/office/drawing/2014/main" val="2316665482"/>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Year 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err="1">
                              <a:effectLst/>
                              <a:latin typeface="Times New Roman" panose="02020603050405020304" pitchFamily="18" charset="0"/>
                              <a:ea typeface="Calibri" panose="020F0502020204030204" pitchFamily="34" charset="0"/>
                              <a:cs typeface="Times New Roman" panose="02020603050405020304" pitchFamily="18" charset="0"/>
                            </a:rPr>
                            <a:t>Q1</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1450302"/>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err="1">
                              <a:effectLst/>
                              <a:latin typeface="Times New Roman" panose="02020603050405020304" pitchFamily="18" charset="0"/>
                              <a:ea typeface="Calibri" panose="020F0502020204030204" pitchFamily="34" charset="0"/>
                              <a:cs typeface="Times New Roman" panose="02020603050405020304" pitchFamily="18" charset="0"/>
                            </a:rPr>
                            <a:t>Q2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64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691276"/>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err="1">
                              <a:effectLst/>
                              <a:latin typeface="Times New Roman" panose="02020603050405020304" pitchFamily="18" charset="0"/>
                              <a:ea typeface="Calibri" panose="020F0502020204030204" pitchFamily="34" charset="0"/>
                              <a:cs typeface="Times New Roman" panose="02020603050405020304" pitchFamily="18" charset="0"/>
                            </a:rPr>
                            <a:t>Q3</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62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186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14274028"/>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err="1">
                              <a:effectLst/>
                              <a:latin typeface="Times New Roman" panose="02020603050405020304" pitchFamily="18" charset="0"/>
                              <a:ea typeface="Calibri" panose="020F0502020204030204" pitchFamily="34" charset="0"/>
                              <a:cs typeface="Times New Roman" panose="02020603050405020304" pitchFamily="18" charset="0"/>
                            </a:rPr>
                            <a:t>Q4</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4</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29</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116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6100181"/>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Year 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105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7457093"/>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252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604283"/>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75</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525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49</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83572598"/>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31</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248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64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3723737"/>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Year 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9</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23</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207</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81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3531066"/>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39</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390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3305216"/>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77</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847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121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7556527"/>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Q4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576</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144</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24395"/>
                      </a:ext>
                    </a:extLst>
                  </a:tr>
                  <a:tr h="326136">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78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499</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3536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650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7975574"/>
                      </a:ext>
                    </a:extLst>
                  </a:tr>
                </a:tbl>
              </a:graphicData>
            </a:graphic>
          </p:graphicFrame>
        </mc:Fallback>
      </mc:AlternateContent>
    </p:spTree>
    <p:extLst>
      <p:ext uri="{BB962C8B-B14F-4D97-AF65-F5344CB8AC3E}">
        <p14:creationId xmlns:p14="http://schemas.microsoft.com/office/powerpoint/2010/main" val="24734058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 y="52604"/>
            <a:ext cx="10774680" cy="983716"/>
          </a:xfrm>
        </p:spPr>
        <p:txBody>
          <a:bodyPr/>
          <a:lstStyle/>
          <a:p>
            <a:pPr algn="l"/>
            <a:r>
              <a:rPr lang="en-US" sz="3600" b="1" dirty="0"/>
              <a:t>S</a:t>
            </a:r>
            <a:r>
              <a:rPr lang="en-US" sz="3600" b="1" dirty="0" smtClean="0"/>
              <a:t>olution</a:t>
            </a:r>
            <a:r>
              <a:rPr lang="en-US" sz="3600" b="1" dirty="0" smtClean="0"/>
              <a:t>:</a:t>
            </a:r>
            <a:endParaRPr lang="en-US" sz="3600" b="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396240" y="1036320"/>
                <a:ext cx="11564702" cy="5821680"/>
              </a:xfrm>
            </p:spPr>
            <p:txBody>
              <a:bodyPr/>
              <a:lstStyle/>
              <a:p>
                <a:pPr marL="0" indent="0">
                  <a:buNone/>
                </a:pPr>
                <a:r>
                  <a:rPr lang="en-US" dirty="0"/>
                  <a:t>b= </a:t>
                </a:r>
                <a14:m>
                  <m:oMath xmlns:m="http://schemas.openxmlformats.org/officeDocument/2006/math">
                    <m:f>
                      <m:fPr>
                        <m:ctrlPr>
                          <a:rPr lang="en-US" i="1"/>
                        </m:ctrlPr>
                      </m:fPr>
                      <m:num>
                        <m:r>
                          <a:rPr lang="en-US" i="1"/>
                          <m:t>𝑛</m:t>
                        </m:r>
                        <m:nary>
                          <m:naryPr>
                            <m:chr m:val="∑"/>
                            <m:limLoc m:val="undOvr"/>
                            <m:subHide m:val="on"/>
                            <m:supHide m:val="on"/>
                            <m:ctrlPr>
                              <a:rPr lang="en-US" i="1"/>
                            </m:ctrlPr>
                          </m:naryPr>
                          <m:sub/>
                          <m:sup/>
                          <m:e>
                            <m:r>
                              <a:rPr lang="en-US" i="1"/>
                              <m:t>𝑡𝑦</m:t>
                            </m:r>
                          </m:e>
                        </m:nary>
                        <m:r>
                          <a:rPr lang="en-US" i="1"/>
                          <m:t>−</m:t>
                        </m:r>
                        <m:nary>
                          <m:naryPr>
                            <m:chr m:val="∑"/>
                            <m:limLoc m:val="undOvr"/>
                            <m:subHide m:val="on"/>
                            <m:supHide m:val="on"/>
                            <m:ctrlPr>
                              <a:rPr lang="en-US" i="1"/>
                            </m:ctrlPr>
                          </m:naryPr>
                          <m:sub/>
                          <m:sup/>
                          <m:e>
                            <m:r>
                              <a:rPr lang="en-US" i="1"/>
                              <m:t>𝑥𝑡</m:t>
                            </m:r>
                          </m:e>
                        </m:nary>
                        <m:nary>
                          <m:naryPr>
                            <m:chr m:val="∑"/>
                            <m:limLoc m:val="undOvr"/>
                            <m:subHide m:val="on"/>
                            <m:supHide m:val="on"/>
                            <m:ctrlPr>
                              <a:rPr lang="en-US" i="1"/>
                            </m:ctrlPr>
                          </m:naryPr>
                          <m:sub/>
                          <m:sup/>
                          <m:e>
                            <m:r>
                              <a:rPr lang="en-US" i="1"/>
                              <m:t>𝑦</m:t>
                            </m:r>
                          </m:e>
                        </m:nary>
                      </m:num>
                      <m:den>
                        <m:r>
                          <a:rPr lang="en-US" i="1"/>
                          <m:t>𝑛</m:t>
                        </m:r>
                        <m:nary>
                          <m:naryPr>
                            <m:chr m:val="∑"/>
                            <m:limLoc m:val="undOvr"/>
                            <m:subHide m:val="on"/>
                            <m:supHide m:val="on"/>
                            <m:ctrlPr>
                              <a:rPr lang="en-US" i="1"/>
                            </m:ctrlPr>
                          </m:naryPr>
                          <m:sub/>
                          <m:sup/>
                          <m:e>
                            <m:r>
                              <a:rPr lang="en-US" i="1"/>
                              <m:t>𝑡</m:t>
                            </m:r>
                            <m:sSup>
                              <m:sSupPr>
                                <m:ctrlPr>
                                  <a:rPr lang="en-US" i="1"/>
                                </m:ctrlPr>
                              </m:sSupPr>
                              <m:e>
                                <m:r>
                                  <a:rPr lang="en-US" i="1"/>
                                  <m:t>𝑥</m:t>
                                </m:r>
                              </m:e>
                              <m:sup>
                                <m:r>
                                  <a:rPr lang="en-US" i="1"/>
                                  <m:t>2</m:t>
                                </m:r>
                              </m:sup>
                            </m:sSup>
                          </m:e>
                        </m:nary>
                        <m:r>
                          <a:rPr lang="en-US" i="1"/>
                          <m:t>−</m:t>
                        </m:r>
                        <m:sSup>
                          <m:sSupPr>
                            <m:ctrlPr>
                              <a:rPr lang="en-US" i="1"/>
                            </m:ctrlPr>
                          </m:sSupPr>
                          <m:e>
                            <m:d>
                              <m:dPr>
                                <m:ctrlPr>
                                  <a:rPr lang="en-US" i="1"/>
                                </m:ctrlPr>
                              </m:dPr>
                              <m:e>
                                <m:nary>
                                  <m:naryPr>
                                    <m:chr m:val="∑"/>
                                    <m:limLoc m:val="undOvr"/>
                                    <m:subHide m:val="on"/>
                                    <m:supHide m:val="on"/>
                                    <m:ctrlPr>
                                      <a:rPr lang="en-US" i="1"/>
                                    </m:ctrlPr>
                                  </m:naryPr>
                                  <m:sub/>
                                  <m:sup/>
                                  <m:e>
                                    <m:r>
                                      <a:rPr lang="en-US" i="1"/>
                                      <m:t>𝑡</m:t>
                                    </m:r>
                                  </m:e>
                                </m:nary>
                              </m:e>
                            </m:d>
                          </m:e>
                          <m:sup>
                            <m:r>
                              <a:rPr lang="en-US" i="1"/>
                              <m:t>2</m:t>
                            </m:r>
                          </m:sup>
                        </m:sSup>
                      </m:den>
                    </m:f>
                  </m:oMath>
                </a14:m>
                <a:r>
                  <a:rPr lang="en-US" dirty="0"/>
                  <a:t>= </a:t>
                </a:r>
                <a:endParaRPr lang="en-US" dirty="0" smtClean="0"/>
              </a:p>
              <a:p>
                <a:pPr marL="0" indent="0">
                  <a:spcBef>
                    <a:spcPts val="0"/>
                  </a:spcBef>
                  <a:buNone/>
                </a:pPr>
                <a:endParaRPr lang="en-US" dirty="0" smtClean="0"/>
              </a:p>
              <a:p>
                <a14:m>
                  <m:oMath xmlns:m="http://schemas.openxmlformats.org/officeDocument/2006/math">
                    <m:r>
                      <a:rPr lang="en-US" i="1"/>
                      <m:t> </m:t>
                    </m:r>
                    <m:r>
                      <a:rPr lang="en-US" i="1"/>
                      <m:t>𝑏</m:t>
                    </m:r>
                    <m:r>
                      <a:rPr lang="en-US" i="1"/>
                      <m:t>=</m:t>
                    </m:r>
                    <m:f>
                      <m:fPr>
                        <m:ctrlPr>
                          <a:rPr lang="en-US" i="1"/>
                        </m:ctrlPr>
                      </m:fPr>
                      <m:num>
                        <m:r>
                          <a:rPr lang="en-US" i="1"/>
                          <m:t>12</m:t>
                        </m:r>
                        <m:d>
                          <m:dPr>
                            <m:ctrlPr>
                              <a:rPr lang="en-US" i="1"/>
                            </m:ctrlPr>
                          </m:dPr>
                          <m:e>
                            <m:r>
                              <a:rPr lang="en-US" i="1"/>
                              <m:t>3536</m:t>
                            </m:r>
                          </m:e>
                        </m:d>
                        <m:r>
                          <a:rPr lang="en-US" i="1"/>
                          <m:t>−78</m:t>
                        </m:r>
                        <m:d>
                          <m:dPr>
                            <m:ctrlPr>
                              <a:rPr lang="en-US" i="1"/>
                            </m:ctrlPr>
                          </m:dPr>
                          <m:e>
                            <m:r>
                              <a:rPr lang="en-US" i="1"/>
                              <m:t>499</m:t>
                            </m:r>
                          </m:e>
                        </m:d>
                      </m:num>
                      <m:den>
                        <m:r>
                          <a:rPr lang="en-US" i="1"/>
                          <m:t>12</m:t>
                        </m:r>
                        <m:d>
                          <m:dPr>
                            <m:ctrlPr>
                              <a:rPr lang="en-US" i="1"/>
                            </m:ctrlPr>
                          </m:dPr>
                          <m:e>
                            <m:r>
                              <a:rPr lang="en-US" i="1"/>
                              <m:t>650</m:t>
                            </m:r>
                          </m:e>
                        </m:d>
                        <m:r>
                          <a:rPr lang="en-US" i="1"/>
                          <m:t>−</m:t>
                        </m:r>
                        <m:sSup>
                          <m:sSupPr>
                            <m:ctrlPr>
                              <a:rPr lang="en-US" i="1"/>
                            </m:ctrlPr>
                          </m:sSupPr>
                          <m:e>
                            <m:r>
                              <a:rPr lang="en-US" i="1"/>
                              <m:t>78</m:t>
                            </m:r>
                          </m:e>
                          <m:sup>
                            <m:r>
                              <a:rPr lang="en-US" i="1"/>
                              <m:t>2</m:t>
                            </m:r>
                          </m:sup>
                        </m:sSup>
                      </m:den>
                    </m:f>
                    <m:r>
                      <a:rPr lang="en-US" i="1"/>
                      <m:t>=2.045</m:t>
                    </m:r>
                  </m:oMath>
                </a14:m>
                <a:endParaRPr lang="en-US" dirty="0" smtClean="0"/>
              </a:p>
              <a:p>
                <a:pPr>
                  <a:spcBef>
                    <a:spcPts val="0"/>
                  </a:spcBef>
                </a:pPr>
                <a:endParaRPr lang="en-US" dirty="0"/>
              </a:p>
              <a:p>
                <a:r>
                  <a:rPr lang="en-US" dirty="0"/>
                  <a:t>a=y-</a:t>
                </a:r>
                <a:r>
                  <a:rPr lang="en-US" dirty="0" err="1"/>
                  <a:t>bt</a:t>
                </a:r>
                <a:r>
                  <a:rPr lang="en-US" dirty="0"/>
                  <a:t>=499 – 2.045 (78/12) </a:t>
                </a:r>
                <a:endParaRPr lang="en-US" dirty="0" smtClean="0"/>
              </a:p>
              <a:p>
                <a:pPr>
                  <a:spcBef>
                    <a:spcPts val="0"/>
                  </a:spcBef>
                </a:pPr>
                <a:endParaRPr lang="en-US" dirty="0"/>
              </a:p>
              <a:p>
                <a:r>
                  <a:rPr lang="en-US" dirty="0"/>
                  <a:t> = 41.58 – 13.325=28.26 </a:t>
                </a:r>
                <a:endParaRPr lang="en-US" dirty="0" smtClean="0"/>
              </a:p>
              <a:p>
                <a:pPr>
                  <a:spcBef>
                    <a:spcPts val="0"/>
                  </a:spcBef>
                </a:pPr>
                <a:endParaRPr lang="en-US" dirty="0"/>
              </a:p>
              <a:p>
                <a:r>
                  <a:rPr lang="en-US" dirty="0"/>
                  <a:t>Y=28.26 + </a:t>
                </a:r>
                <a:r>
                  <a:rPr lang="en-US" dirty="0" err="1"/>
                  <a:t>2.05t</a:t>
                </a:r>
                <a:r>
                  <a:rPr lang="en-US" dirty="0"/>
                  <a:t> </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396240" y="1036320"/>
                <a:ext cx="11564702" cy="5821680"/>
              </a:xfrm>
              <a:blipFill>
                <a:blip r:embed="rId2"/>
                <a:stretch>
                  <a:fillRect l="-1318"/>
                </a:stretch>
              </a:blipFill>
            </p:spPr>
            <p:txBody>
              <a:bodyPr/>
              <a:lstStyle/>
              <a:p>
                <a:r>
                  <a:rPr lang="en-US">
                    <a:noFill/>
                  </a:rPr>
                  <a:t> </a:t>
                </a:r>
              </a:p>
            </p:txBody>
          </p:sp>
        </mc:Fallback>
      </mc:AlternateContent>
    </p:spTree>
    <p:extLst>
      <p:ext uri="{BB962C8B-B14F-4D97-AF65-F5344CB8AC3E}">
        <p14:creationId xmlns:p14="http://schemas.microsoft.com/office/powerpoint/2010/main" val="34318587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281" y="1"/>
            <a:ext cx="11541211" cy="852616"/>
          </a:xfrm>
        </p:spPr>
        <p:txBody>
          <a:bodyPr/>
          <a:lstStyle/>
          <a:p>
            <a:r>
              <a:rPr lang="en-US" sz="3600" b="1" dirty="0" smtClean="0"/>
              <a:t>Moving </a:t>
            </a:r>
            <a:r>
              <a:rPr lang="en-US" sz="3600" b="1" dirty="0"/>
              <a:t>Averages</a:t>
            </a:r>
            <a:endParaRPr lang="en-US" sz="3600" dirty="0"/>
          </a:p>
        </p:txBody>
      </p:sp>
      <p:sp>
        <p:nvSpPr>
          <p:cNvPr id="3" name="Content Placeholder 2"/>
          <p:cNvSpPr>
            <a:spLocks noGrp="1"/>
          </p:cNvSpPr>
          <p:nvPr>
            <p:ph idx="1"/>
          </p:nvPr>
        </p:nvSpPr>
        <p:spPr>
          <a:xfrm>
            <a:off x="148281" y="852616"/>
            <a:ext cx="11906559" cy="5828404"/>
          </a:xfrm>
        </p:spPr>
        <p:txBody>
          <a:bodyPr/>
          <a:lstStyle/>
          <a:p>
            <a:pPr algn="just"/>
            <a:r>
              <a:rPr lang="en-US" dirty="0" smtClean="0"/>
              <a:t>Moving </a:t>
            </a:r>
            <a:r>
              <a:rPr lang="en-US" dirty="0"/>
              <a:t>averages are averages that are updated as new information is received. </a:t>
            </a:r>
            <a:endParaRPr lang="en-US" dirty="0" smtClean="0"/>
          </a:p>
          <a:p>
            <a:pPr algn="just"/>
            <a:endParaRPr lang="en-US" dirty="0" smtClean="0"/>
          </a:p>
          <a:p>
            <a:pPr algn="just"/>
            <a:r>
              <a:rPr lang="en-US" dirty="0" smtClean="0"/>
              <a:t>With </a:t>
            </a:r>
            <a:r>
              <a:rPr lang="en-US" dirty="0"/>
              <a:t>the moving average, a manager simply employs the most recent observations to calculate an average, which is used as the forecast for the next period</a:t>
            </a:r>
            <a:r>
              <a:rPr lang="en-US" dirty="0" smtClean="0"/>
              <a:t>.</a:t>
            </a:r>
          </a:p>
          <a:p>
            <a:pPr algn="just"/>
            <a:endParaRPr lang="en-GB" dirty="0"/>
          </a:p>
          <a:p>
            <a:pPr algn="just"/>
            <a:r>
              <a:rPr lang="en-GB" dirty="0" smtClean="0"/>
              <a:t>The period can be a month, a day, a quarter year </a:t>
            </a:r>
            <a:r>
              <a:rPr lang="en-GB" dirty="0" err="1" smtClean="0"/>
              <a:t>etc</a:t>
            </a:r>
            <a:endParaRPr lang="en-US" dirty="0"/>
          </a:p>
          <a:p>
            <a:pPr marL="0" indent="0">
              <a:buNone/>
            </a:pPr>
            <a:endParaRPr lang="en-GB" b="1" dirty="0" smtClean="0"/>
          </a:p>
        </p:txBody>
      </p:sp>
    </p:spTree>
    <p:extLst>
      <p:ext uri="{BB962C8B-B14F-4D97-AF65-F5344CB8AC3E}">
        <p14:creationId xmlns:p14="http://schemas.microsoft.com/office/powerpoint/2010/main" val="43802576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GB" sz="3600" b="1" dirty="0"/>
              <a:t>Illustration </a:t>
            </a:r>
            <a:endParaRPr lang="en-US" sz="3600" dirty="0"/>
          </a:p>
        </p:txBody>
      </p:sp>
      <p:sp>
        <p:nvSpPr>
          <p:cNvPr id="3" name="Content Placeholder 2"/>
          <p:cNvSpPr>
            <a:spLocks noGrp="1"/>
          </p:cNvSpPr>
          <p:nvPr>
            <p:ph idx="1"/>
          </p:nvPr>
        </p:nvSpPr>
        <p:spPr>
          <a:xfrm>
            <a:off x="147483" y="663677"/>
            <a:ext cx="11434917" cy="6061587"/>
          </a:xfrm>
        </p:spPr>
        <p:txBody>
          <a:bodyPr/>
          <a:lstStyle/>
          <a:p>
            <a:pPr marL="0" indent="0" algn="just">
              <a:spcBef>
                <a:spcPts val="0"/>
              </a:spcBef>
              <a:buNone/>
            </a:pPr>
            <a:r>
              <a:rPr lang="en-US" dirty="0" smtClean="0"/>
              <a:t>Assume </a:t>
            </a:r>
            <a:r>
              <a:rPr lang="en-US" dirty="0"/>
              <a:t>that the marketing manager has the following sales data.</a:t>
            </a:r>
          </a:p>
          <a:p>
            <a:pPr marL="0" indent="0" algn="just">
              <a:spcBef>
                <a:spcPts val="0"/>
              </a:spcBef>
              <a:buNone/>
            </a:pPr>
            <a:r>
              <a:rPr lang="en-US" dirty="0"/>
              <a:t>Date                  Actual Sales</a:t>
            </a:r>
          </a:p>
          <a:p>
            <a:pPr algn="just">
              <a:spcBef>
                <a:spcPts val="0"/>
              </a:spcBef>
            </a:pPr>
            <a:r>
              <a:rPr lang="en-US" sz="2800" dirty="0" err="1" smtClean="0"/>
              <a:t>Jan.1</a:t>
            </a:r>
            <a:r>
              <a:rPr lang="en-US" sz="2800" dirty="0" smtClean="0"/>
              <a:t>                    </a:t>
            </a:r>
            <a:r>
              <a:rPr lang="en-US" sz="2800" dirty="0"/>
              <a:t>46</a:t>
            </a:r>
          </a:p>
          <a:p>
            <a:pPr algn="just">
              <a:spcBef>
                <a:spcPts val="0"/>
              </a:spcBef>
            </a:pPr>
            <a:r>
              <a:rPr lang="en-US" sz="2800" dirty="0"/>
              <a:t>      2                     54</a:t>
            </a:r>
          </a:p>
          <a:p>
            <a:pPr algn="just">
              <a:spcBef>
                <a:spcPts val="0"/>
              </a:spcBef>
            </a:pPr>
            <a:r>
              <a:rPr lang="en-US" sz="2800" dirty="0"/>
              <a:t>      3                     53</a:t>
            </a:r>
          </a:p>
          <a:p>
            <a:pPr algn="just">
              <a:spcBef>
                <a:spcPts val="0"/>
              </a:spcBef>
            </a:pPr>
            <a:r>
              <a:rPr lang="en-US" sz="2800" dirty="0"/>
              <a:t>      4                     46</a:t>
            </a:r>
          </a:p>
          <a:p>
            <a:pPr algn="just">
              <a:spcBef>
                <a:spcPts val="0"/>
              </a:spcBef>
            </a:pPr>
            <a:r>
              <a:rPr lang="en-US" sz="2800" dirty="0"/>
              <a:t>      5                     58</a:t>
            </a:r>
          </a:p>
          <a:p>
            <a:pPr algn="just">
              <a:spcBef>
                <a:spcPts val="0"/>
              </a:spcBef>
            </a:pPr>
            <a:r>
              <a:rPr lang="en-US" sz="2800" dirty="0"/>
              <a:t>      6                     49</a:t>
            </a:r>
          </a:p>
          <a:p>
            <a:pPr algn="just">
              <a:spcBef>
                <a:spcPts val="0"/>
              </a:spcBef>
            </a:pPr>
            <a:r>
              <a:rPr lang="en-US" sz="2800" dirty="0"/>
              <a:t>      7                     54</a:t>
            </a:r>
          </a:p>
          <a:p>
            <a:pPr marL="0" indent="0" algn="just">
              <a:buNone/>
            </a:pPr>
            <a:r>
              <a:rPr lang="en-US" b="1" dirty="0" smtClean="0"/>
              <a:t>Required: </a:t>
            </a:r>
            <a:r>
              <a:rPr lang="en-US" dirty="0" smtClean="0"/>
              <a:t>Predict </a:t>
            </a:r>
            <a:r>
              <a:rPr lang="en-US" dirty="0"/>
              <a:t>the sales for the seventh and eighth days of January, using </a:t>
            </a:r>
            <a:r>
              <a:rPr lang="en-US" dirty="0" err="1"/>
              <a:t>i</a:t>
            </a:r>
            <a:r>
              <a:rPr lang="en-US" dirty="0"/>
              <a:t>) one is a six-day moving average and ii) a three-day average.</a:t>
            </a:r>
          </a:p>
          <a:p>
            <a:endParaRPr lang="en-US" dirty="0"/>
          </a:p>
        </p:txBody>
      </p:sp>
    </p:spTree>
    <p:extLst>
      <p:ext uri="{BB962C8B-B14F-4D97-AF65-F5344CB8AC3E}">
        <p14:creationId xmlns:p14="http://schemas.microsoft.com/office/powerpoint/2010/main" val="202997656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5864"/>
            <a:ext cx="10972800" cy="781665"/>
          </a:xfrm>
        </p:spPr>
        <p:txBody>
          <a:bodyPr/>
          <a:lstStyle/>
          <a:p>
            <a:r>
              <a:rPr lang="en-US" sz="3600" b="1" dirty="0"/>
              <a:t>Solution</a:t>
            </a:r>
            <a:endParaRPr lang="en-US" sz="3600" dirty="0"/>
          </a:p>
        </p:txBody>
      </p:sp>
      <p:sp>
        <p:nvSpPr>
          <p:cNvPr id="3" name="Content Placeholder 2"/>
          <p:cNvSpPr>
            <a:spLocks noGrp="1"/>
          </p:cNvSpPr>
          <p:nvPr>
            <p:ph idx="1"/>
          </p:nvPr>
        </p:nvSpPr>
        <p:spPr>
          <a:xfrm>
            <a:off x="259080" y="877529"/>
            <a:ext cx="11323320" cy="5847736"/>
          </a:xfrm>
        </p:spPr>
        <p:txBody>
          <a:bodyPr/>
          <a:lstStyle/>
          <a:p>
            <a:r>
              <a:rPr lang="en-US" b="1" dirty="0" smtClean="0"/>
              <a:t>Case </a:t>
            </a:r>
            <a:r>
              <a:rPr lang="en-US" b="1" dirty="0"/>
              <a:t>1</a:t>
            </a:r>
            <a:endParaRPr lang="en-US" dirty="0"/>
          </a:p>
          <a:p>
            <a:pPr marL="0" indent="0">
              <a:buNone/>
            </a:pPr>
            <a:r>
              <a:rPr lang="en-US" dirty="0" err="1"/>
              <a:t>Y'7</a:t>
            </a:r>
            <a:r>
              <a:rPr lang="en-US" dirty="0"/>
              <a:t>  =  (46 + 54 + 53 + 46 + 58 + 49)/6 = 51</a:t>
            </a:r>
          </a:p>
          <a:p>
            <a:pPr marL="0" indent="0">
              <a:buNone/>
            </a:pPr>
            <a:r>
              <a:rPr lang="en-US" dirty="0"/>
              <a:t> </a:t>
            </a:r>
          </a:p>
          <a:p>
            <a:r>
              <a:rPr lang="en-US" dirty="0" err="1"/>
              <a:t>Y'8</a:t>
            </a:r>
            <a:r>
              <a:rPr lang="en-US" dirty="0"/>
              <a:t>    (54 + 53 + 46 + 58 + 49 + 54)/6= 52.3 </a:t>
            </a:r>
          </a:p>
          <a:p>
            <a:pPr marL="0" indent="0">
              <a:buNone/>
            </a:pPr>
            <a:r>
              <a:rPr lang="en-US" dirty="0"/>
              <a:t>where Y' = predicted</a:t>
            </a:r>
          </a:p>
          <a:p>
            <a:pPr marL="0" indent="0">
              <a:buNone/>
            </a:pPr>
            <a:r>
              <a:rPr lang="en-US" i="1" dirty="0"/>
              <a:t> </a:t>
            </a:r>
            <a:endParaRPr lang="en-US" dirty="0"/>
          </a:p>
          <a:p>
            <a:r>
              <a:rPr lang="en-US" b="1" i="1" dirty="0"/>
              <a:t>Case 2</a:t>
            </a:r>
            <a:endParaRPr lang="en-US" dirty="0"/>
          </a:p>
          <a:p>
            <a:pPr marL="0" indent="0">
              <a:buNone/>
            </a:pPr>
            <a:r>
              <a:rPr lang="en-US" dirty="0"/>
              <a:t>      </a:t>
            </a:r>
            <a:r>
              <a:rPr lang="en-US" dirty="0" err="1"/>
              <a:t>Y'7</a:t>
            </a:r>
            <a:r>
              <a:rPr lang="en-US" dirty="0"/>
              <a:t>     = (46 + 58 + 9)/3= 51</a:t>
            </a:r>
          </a:p>
          <a:p>
            <a:pPr marL="0" indent="0">
              <a:buNone/>
            </a:pPr>
            <a:r>
              <a:rPr lang="en-US" dirty="0"/>
              <a:t>      </a:t>
            </a:r>
            <a:r>
              <a:rPr lang="en-US" dirty="0" err="1"/>
              <a:t>Y'8</a:t>
            </a:r>
            <a:r>
              <a:rPr lang="en-US" dirty="0"/>
              <a:t> = (58 + 49 + 54)/3=53.6</a:t>
            </a:r>
          </a:p>
        </p:txBody>
      </p:sp>
    </p:spTree>
    <p:extLst>
      <p:ext uri="{BB962C8B-B14F-4D97-AF65-F5344CB8AC3E}">
        <p14:creationId xmlns:p14="http://schemas.microsoft.com/office/powerpoint/2010/main" val="34580760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5864"/>
            <a:ext cx="10972800" cy="781665"/>
          </a:xfrm>
        </p:spPr>
        <p:txBody>
          <a:bodyPr/>
          <a:lstStyle/>
          <a:p>
            <a:pPr algn="l"/>
            <a:r>
              <a:rPr lang="en-US" sz="3600" b="1" dirty="0" smtClean="0"/>
              <a:t> Observations /notes</a:t>
            </a:r>
            <a:endParaRPr lang="en-GB" sz="3600" b="1" dirty="0"/>
          </a:p>
        </p:txBody>
      </p:sp>
      <p:sp>
        <p:nvSpPr>
          <p:cNvPr id="3" name="Content Placeholder 2"/>
          <p:cNvSpPr>
            <a:spLocks noGrp="1"/>
          </p:cNvSpPr>
          <p:nvPr>
            <p:ph idx="1"/>
          </p:nvPr>
        </p:nvSpPr>
        <p:spPr>
          <a:xfrm>
            <a:off x="198120" y="746760"/>
            <a:ext cx="11384280" cy="5978505"/>
          </a:xfrm>
        </p:spPr>
        <p:txBody>
          <a:bodyPr/>
          <a:lstStyle/>
          <a:p>
            <a:endParaRPr lang="en-US" dirty="0" smtClean="0"/>
          </a:p>
          <a:p>
            <a:pPr algn="just"/>
            <a:r>
              <a:rPr lang="en-US" dirty="0"/>
              <a:t>In terms of weights given to observations, in case 1, the old data received a weight </a:t>
            </a:r>
            <a:r>
              <a:rPr lang="en-US" dirty="0" smtClean="0"/>
              <a:t>of 5/6</a:t>
            </a:r>
            <a:r>
              <a:rPr lang="en-US" dirty="0"/>
              <a:t>, and the current observation got a weight of 1/6. </a:t>
            </a:r>
            <a:endParaRPr lang="en-US" dirty="0" smtClean="0"/>
          </a:p>
          <a:p>
            <a:pPr algn="just"/>
            <a:r>
              <a:rPr lang="en-US" dirty="0" smtClean="0"/>
              <a:t>In </a:t>
            </a:r>
            <a:r>
              <a:rPr lang="en-US" dirty="0"/>
              <a:t>case 2, the old data received </a:t>
            </a:r>
            <a:r>
              <a:rPr lang="en-US" dirty="0" smtClean="0"/>
              <a:t>a weight </a:t>
            </a:r>
            <a:r>
              <a:rPr lang="en-US" dirty="0"/>
              <a:t>of only 2/3 while the current observation received a weight of 1/3</a:t>
            </a:r>
            <a:r>
              <a:rPr lang="en-US" dirty="0" smtClean="0"/>
              <a:t>.</a:t>
            </a:r>
          </a:p>
          <a:p>
            <a:pPr algn="just"/>
            <a:endParaRPr lang="en-US" dirty="0"/>
          </a:p>
          <a:p>
            <a:pPr algn="just"/>
            <a:r>
              <a:rPr lang="en-US" dirty="0"/>
              <a:t>Thus, the marketing manager's choice of the number of periods to use in a </a:t>
            </a:r>
            <a:r>
              <a:rPr lang="en-US" dirty="0" smtClean="0"/>
              <a:t>moving average </a:t>
            </a:r>
            <a:r>
              <a:rPr lang="en-US" dirty="0"/>
              <a:t>is a measure of the relative importance attached to old versus current data.</a:t>
            </a:r>
          </a:p>
        </p:txBody>
      </p:sp>
    </p:spTree>
    <p:extLst>
      <p:ext uri="{BB962C8B-B14F-4D97-AF65-F5344CB8AC3E}">
        <p14:creationId xmlns:p14="http://schemas.microsoft.com/office/powerpoint/2010/main" val="288223218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1949"/>
            <a:ext cx="10972800" cy="676633"/>
          </a:xfrm>
        </p:spPr>
        <p:txBody>
          <a:bodyPr/>
          <a:lstStyle/>
          <a:p>
            <a:pPr algn="l"/>
            <a:r>
              <a:rPr lang="en-US" b="1" dirty="0" smtClean="0"/>
              <a:t/>
            </a:r>
            <a:br>
              <a:rPr lang="en-US" b="1" dirty="0" smtClean="0"/>
            </a:br>
            <a:r>
              <a:rPr lang="en-US" sz="3600" b="1" dirty="0" smtClean="0"/>
              <a:t>A</a:t>
            </a:r>
            <a:r>
              <a:rPr lang="en-US" sz="3600" b="1" dirty="0" smtClean="0"/>
              <a:t>dvantages </a:t>
            </a:r>
            <a:r>
              <a:rPr lang="en-US" sz="3600" b="1" dirty="0"/>
              <a:t>and Disadvantages of Moving Average</a:t>
            </a:r>
            <a:r>
              <a:rPr lang="en-US" sz="3600" dirty="0"/>
              <a:t/>
            </a:r>
            <a:br>
              <a:rPr lang="en-US" sz="3600" dirty="0"/>
            </a:br>
            <a:endParaRPr lang="en-US" sz="3600" dirty="0"/>
          </a:p>
        </p:txBody>
      </p:sp>
      <p:sp>
        <p:nvSpPr>
          <p:cNvPr id="3" name="Content Placeholder 2"/>
          <p:cNvSpPr>
            <a:spLocks noGrp="1"/>
          </p:cNvSpPr>
          <p:nvPr>
            <p:ph idx="1"/>
          </p:nvPr>
        </p:nvSpPr>
        <p:spPr>
          <a:xfrm>
            <a:off x="137160" y="746759"/>
            <a:ext cx="11902440" cy="5978505"/>
          </a:xfrm>
        </p:spPr>
        <p:txBody>
          <a:bodyPr/>
          <a:lstStyle/>
          <a:p>
            <a:pPr marL="0" lvl="0" indent="0" algn="just">
              <a:buNone/>
            </a:pPr>
            <a:r>
              <a:rPr lang="en-US" dirty="0" err="1" smtClean="0"/>
              <a:t>1.The</a:t>
            </a:r>
            <a:r>
              <a:rPr lang="en-US" dirty="0" smtClean="0"/>
              <a:t> </a:t>
            </a:r>
            <a:r>
              <a:rPr lang="en-US" dirty="0"/>
              <a:t>moving average is simple to use and easy to understand. </a:t>
            </a:r>
            <a:endParaRPr lang="en-US" dirty="0" smtClean="0"/>
          </a:p>
          <a:p>
            <a:pPr marL="0" lvl="0" indent="0" algn="just">
              <a:buNone/>
            </a:pPr>
            <a:endParaRPr lang="en-US" dirty="0"/>
          </a:p>
          <a:p>
            <a:pPr algn="just"/>
            <a:r>
              <a:rPr lang="en-US" dirty="0"/>
              <a:t>However, there are two shortcomings.</a:t>
            </a:r>
          </a:p>
          <a:p>
            <a:pPr marL="0" lvl="0" indent="0" algn="just">
              <a:buNone/>
            </a:pPr>
            <a:r>
              <a:rPr lang="en-US" dirty="0" smtClean="0"/>
              <a:t>1. It </a:t>
            </a:r>
            <a:r>
              <a:rPr lang="en-US" dirty="0"/>
              <a:t>requires you to retain a great deal of data and carry it along with you </a:t>
            </a:r>
            <a:r>
              <a:rPr lang="en-US" dirty="0" smtClean="0"/>
              <a:t>from forecast </a:t>
            </a:r>
            <a:r>
              <a:rPr lang="en-US" dirty="0"/>
              <a:t>period to forecast period.</a:t>
            </a:r>
          </a:p>
          <a:p>
            <a:pPr marL="0" lvl="0" indent="0" algn="just">
              <a:buNone/>
            </a:pPr>
            <a:r>
              <a:rPr lang="en-US" dirty="0" smtClean="0"/>
              <a:t>2. All </a:t>
            </a:r>
            <a:r>
              <a:rPr lang="en-US" dirty="0"/>
              <a:t>data in the sample are weighted equally. </a:t>
            </a:r>
            <a:endParaRPr lang="en-US" dirty="0" smtClean="0"/>
          </a:p>
          <a:p>
            <a:pPr marL="0" lvl="0" indent="0" algn="just">
              <a:buNone/>
            </a:pPr>
            <a:r>
              <a:rPr lang="en-US" dirty="0" smtClean="0"/>
              <a:t>3. If </a:t>
            </a:r>
            <a:r>
              <a:rPr lang="en-US" dirty="0"/>
              <a:t>more recent data are more </a:t>
            </a:r>
            <a:r>
              <a:rPr lang="en-US" dirty="0" smtClean="0"/>
              <a:t>valid than </a:t>
            </a:r>
            <a:r>
              <a:rPr lang="en-US" dirty="0"/>
              <a:t>older data, why not give it greater weight?</a:t>
            </a:r>
          </a:p>
          <a:p>
            <a:pPr marL="0" indent="0" algn="just">
              <a:buNone/>
            </a:pPr>
            <a:endParaRPr lang="en-GB" sz="2800" b="1" dirty="0" smtClean="0"/>
          </a:p>
        </p:txBody>
      </p:sp>
    </p:spTree>
    <p:extLst>
      <p:ext uri="{BB962C8B-B14F-4D97-AF65-F5344CB8AC3E}">
        <p14:creationId xmlns:p14="http://schemas.microsoft.com/office/powerpoint/2010/main" val="38118826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1949"/>
            <a:ext cx="10972800" cy="676633"/>
          </a:xfrm>
        </p:spPr>
        <p:txBody>
          <a:bodyPr/>
          <a:lstStyle/>
          <a:p>
            <a:r>
              <a:rPr lang="en-US" b="1" dirty="0" smtClean="0"/>
              <a:t/>
            </a:r>
            <a:br>
              <a:rPr lang="en-US" b="1" dirty="0" smtClean="0"/>
            </a:br>
            <a:r>
              <a:rPr lang="en-US" sz="3600" b="1" dirty="0"/>
              <a:t>Exponential Smoothing</a:t>
            </a:r>
            <a:r>
              <a:rPr lang="en-US" sz="3600" dirty="0"/>
              <a:t/>
            </a:r>
            <a:br>
              <a:rPr lang="en-US" sz="3600" dirty="0"/>
            </a:br>
            <a:r>
              <a:rPr lang="en-US" sz="3600" dirty="0"/>
              <a:t>. </a:t>
            </a:r>
            <a:endParaRPr lang="en-US" sz="3600" dirty="0"/>
          </a:p>
        </p:txBody>
      </p:sp>
      <p:sp>
        <p:nvSpPr>
          <p:cNvPr id="3" name="Content Placeholder 2"/>
          <p:cNvSpPr>
            <a:spLocks noGrp="1"/>
          </p:cNvSpPr>
          <p:nvPr>
            <p:ph idx="1"/>
          </p:nvPr>
        </p:nvSpPr>
        <p:spPr>
          <a:xfrm>
            <a:off x="137160" y="746759"/>
            <a:ext cx="11902440" cy="5978505"/>
          </a:xfrm>
        </p:spPr>
        <p:txBody>
          <a:bodyPr/>
          <a:lstStyle/>
          <a:p>
            <a:pPr lvl="0" algn="just"/>
            <a:r>
              <a:rPr lang="en-US" dirty="0" smtClean="0"/>
              <a:t>.E</a:t>
            </a:r>
            <a:r>
              <a:rPr lang="en-US" dirty="0" smtClean="0"/>
              <a:t>xponential </a:t>
            </a:r>
            <a:r>
              <a:rPr lang="en-US" dirty="0"/>
              <a:t>smoothing gets around the disadvantages of moving averages</a:t>
            </a:r>
            <a:r>
              <a:rPr lang="en-US" dirty="0" smtClean="0"/>
              <a:t>.</a:t>
            </a:r>
          </a:p>
          <a:p>
            <a:pPr lvl="0" algn="just"/>
            <a:r>
              <a:rPr lang="en-US" dirty="0" smtClean="0"/>
              <a:t> It is </a:t>
            </a:r>
            <a:r>
              <a:rPr lang="en-US" dirty="0"/>
              <a:t>a popular technique for short-run forecasting by </a:t>
            </a:r>
            <a:r>
              <a:rPr lang="en-US" dirty="0" smtClean="0"/>
              <a:t>financial managers</a:t>
            </a:r>
            <a:r>
              <a:rPr lang="en-US" dirty="0"/>
              <a:t>. </a:t>
            </a:r>
            <a:endParaRPr lang="en-US" dirty="0" smtClean="0"/>
          </a:p>
          <a:p>
            <a:pPr lvl="0" algn="just"/>
            <a:r>
              <a:rPr lang="en-US" dirty="0" smtClean="0"/>
              <a:t>It </a:t>
            </a:r>
            <a:r>
              <a:rPr lang="en-US" dirty="0"/>
              <a:t>uses a weighted average of past data as the basis for a forecast. </a:t>
            </a:r>
            <a:endParaRPr lang="en-US" dirty="0" smtClean="0"/>
          </a:p>
          <a:p>
            <a:pPr lvl="0" algn="just">
              <a:spcBef>
                <a:spcPts val="0"/>
              </a:spcBef>
            </a:pPr>
            <a:endParaRPr lang="en-US" dirty="0" smtClean="0"/>
          </a:p>
          <a:p>
            <a:pPr lvl="0" algn="just"/>
            <a:r>
              <a:rPr lang="en-US" dirty="0" smtClean="0"/>
              <a:t>The </a:t>
            </a:r>
            <a:r>
              <a:rPr lang="en-US" dirty="0"/>
              <a:t>procedure gives heaviest weight to more recent information and smaller weights to observations in the more distant </a:t>
            </a:r>
            <a:r>
              <a:rPr lang="en-US" dirty="0" smtClean="0"/>
              <a:t>past factors </a:t>
            </a:r>
            <a:r>
              <a:rPr lang="en-US" dirty="0"/>
              <a:t>such as market conditions, prices, or the effects of competitors' actions.</a:t>
            </a:r>
          </a:p>
          <a:p>
            <a:pPr marL="0" indent="0" algn="just">
              <a:buNone/>
            </a:pPr>
            <a:endParaRPr lang="en-GB" sz="2800" b="1" dirty="0" smtClean="0"/>
          </a:p>
        </p:txBody>
      </p:sp>
    </p:spTree>
    <p:extLst>
      <p:ext uri="{BB962C8B-B14F-4D97-AF65-F5344CB8AC3E}">
        <p14:creationId xmlns:p14="http://schemas.microsoft.com/office/powerpoint/2010/main" val="27734321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1949"/>
            <a:ext cx="10972800" cy="676633"/>
          </a:xfrm>
        </p:spPr>
        <p:txBody>
          <a:bodyPr/>
          <a:lstStyle/>
          <a:p>
            <a:r>
              <a:rPr lang="en-US" b="1" dirty="0" smtClean="0"/>
              <a:t/>
            </a:r>
            <a:br>
              <a:rPr lang="en-US" b="1" dirty="0" smtClean="0"/>
            </a:br>
            <a:r>
              <a:rPr lang="en-US" sz="3600" b="1" dirty="0"/>
              <a:t>Exponential Smoothing</a:t>
            </a:r>
            <a:r>
              <a:rPr lang="en-US" sz="3600" dirty="0"/>
              <a:t/>
            </a:r>
            <a:br>
              <a:rPr lang="en-US" sz="3600" dirty="0"/>
            </a:br>
            <a:r>
              <a:rPr lang="en-US" sz="3600" dirty="0"/>
              <a:t>. </a:t>
            </a:r>
            <a:endParaRPr lang="en-US" sz="3600" dirty="0"/>
          </a:p>
        </p:txBody>
      </p:sp>
      <p:sp>
        <p:nvSpPr>
          <p:cNvPr id="3" name="Content Placeholder 2"/>
          <p:cNvSpPr>
            <a:spLocks noGrp="1"/>
          </p:cNvSpPr>
          <p:nvPr>
            <p:ph idx="1"/>
          </p:nvPr>
        </p:nvSpPr>
        <p:spPr>
          <a:xfrm>
            <a:off x="137160" y="746759"/>
            <a:ext cx="11902440" cy="5978505"/>
          </a:xfrm>
        </p:spPr>
        <p:txBody>
          <a:bodyPr/>
          <a:lstStyle/>
          <a:p>
            <a:pPr lvl="0" algn="just"/>
            <a:r>
              <a:rPr lang="en-US" dirty="0" smtClean="0"/>
              <a:t>The </a:t>
            </a:r>
            <a:r>
              <a:rPr lang="en-US" dirty="0"/>
              <a:t>reason for this is that the future is more dependent upon the recent past than on the distant past. </a:t>
            </a:r>
            <a:endParaRPr lang="en-US" dirty="0" smtClean="0"/>
          </a:p>
          <a:p>
            <a:pPr lvl="0" algn="just"/>
            <a:endParaRPr lang="en-US" dirty="0" smtClean="0"/>
          </a:p>
          <a:p>
            <a:pPr lvl="0" algn="just"/>
            <a:r>
              <a:rPr lang="en-US" dirty="0" smtClean="0"/>
              <a:t>The </a:t>
            </a:r>
            <a:r>
              <a:rPr lang="en-US" dirty="0"/>
              <a:t>method is known to be effective when there is randomness and no seasonal fluctuations in the data. </a:t>
            </a:r>
            <a:endParaRPr lang="en-US" dirty="0" smtClean="0"/>
          </a:p>
          <a:p>
            <a:pPr lvl="0" algn="just"/>
            <a:endParaRPr lang="en-US" dirty="0"/>
          </a:p>
          <a:p>
            <a:pPr algn="just"/>
            <a:r>
              <a:rPr lang="en-US" dirty="0"/>
              <a:t>One disadvantage of the method, however, is that it does not include industrial or </a:t>
            </a:r>
            <a:r>
              <a:rPr lang="en-US" dirty="0" smtClean="0"/>
              <a:t>economic factors </a:t>
            </a:r>
            <a:r>
              <a:rPr lang="en-US" dirty="0"/>
              <a:t>such as market conditions, prices, or the effects of competitors' actions.</a:t>
            </a:r>
          </a:p>
          <a:p>
            <a:pPr marL="0" indent="0" algn="just">
              <a:buNone/>
            </a:pPr>
            <a:endParaRPr lang="en-GB" sz="2800" b="1" dirty="0" smtClean="0"/>
          </a:p>
        </p:txBody>
      </p:sp>
    </p:spTree>
    <p:extLst>
      <p:ext uri="{BB962C8B-B14F-4D97-AF65-F5344CB8AC3E}">
        <p14:creationId xmlns:p14="http://schemas.microsoft.com/office/powerpoint/2010/main" val="387521903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a:t>The Model</a:t>
            </a:r>
            <a:endParaRPr lang="en-US" sz="3600" dirty="0"/>
          </a:p>
        </p:txBody>
      </p:sp>
      <p:sp>
        <p:nvSpPr>
          <p:cNvPr id="3" name="Content Placeholder 2"/>
          <p:cNvSpPr>
            <a:spLocks noGrp="1"/>
          </p:cNvSpPr>
          <p:nvPr>
            <p:ph idx="1"/>
          </p:nvPr>
        </p:nvSpPr>
        <p:spPr>
          <a:xfrm>
            <a:off x="147483" y="533400"/>
            <a:ext cx="11434917" cy="6191865"/>
          </a:xfrm>
        </p:spPr>
        <p:txBody>
          <a:bodyPr/>
          <a:lstStyle/>
          <a:p>
            <a:pPr algn="just"/>
            <a:r>
              <a:rPr lang="en-US" dirty="0" smtClean="0"/>
              <a:t>The </a:t>
            </a:r>
            <a:r>
              <a:rPr lang="en-US" dirty="0"/>
              <a:t>formula for exponential smoothing is:</a:t>
            </a:r>
          </a:p>
          <a:p>
            <a:pPr marL="0" indent="0" algn="just">
              <a:buNone/>
            </a:pPr>
            <a:r>
              <a:rPr lang="en-US" dirty="0" err="1"/>
              <a:t>Y't+1</a:t>
            </a:r>
            <a:r>
              <a:rPr lang="en-US" dirty="0"/>
              <a:t> = α</a:t>
            </a:r>
            <a:r>
              <a:rPr lang="en-US" dirty="0" err="1"/>
              <a:t>Yt</a:t>
            </a:r>
            <a:r>
              <a:rPr lang="en-US" dirty="0"/>
              <a:t> + ( 1 - α ) </a:t>
            </a:r>
            <a:r>
              <a:rPr lang="en-US" dirty="0" err="1"/>
              <a:t>Y't</a:t>
            </a:r>
            <a:endParaRPr lang="en-US" dirty="0"/>
          </a:p>
          <a:p>
            <a:pPr marL="0" indent="0" algn="just">
              <a:buNone/>
            </a:pPr>
            <a:r>
              <a:rPr lang="en-US" dirty="0"/>
              <a:t>or </a:t>
            </a:r>
            <a:r>
              <a:rPr lang="en-US" dirty="0" smtClean="0"/>
              <a:t>in other </a:t>
            </a:r>
            <a:r>
              <a:rPr lang="en-US" dirty="0"/>
              <a:t>words,</a:t>
            </a:r>
          </a:p>
          <a:p>
            <a:pPr algn="just"/>
            <a:r>
              <a:rPr lang="en-US" dirty="0" err="1"/>
              <a:t>Y'new</a:t>
            </a:r>
            <a:r>
              <a:rPr lang="en-US" dirty="0"/>
              <a:t> = αY old + (1 - α ) </a:t>
            </a:r>
            <a:r>
              <a:rPr lang="en-US" dirty="0" err="1"/>
              <a:t>Y'old</a:t>
            </a:r>
            <a:endParaRPr lang="en-US" dirty="0"/>
          </a:p>
          <a:p>
            <a:pPr marL="0" indent="0" algn="just">
              <a:buNone/>
            </a:pPr>
            <a:r>
              <a:rPr lang="en-US" dirty="0"/>
              <a:t>where </a:t>
            </a:r>
            <a:r>
              <a:rPr lang="en-US" dirty="0" err="1"/>
              <a:t>Y'new</a:t>
            </a:r>
            <a:r>
              <a:rPr lang="en-US" dirty="0"/>
              <a:t> = Exponentially smoothed average to be used as the forecast.</a:t>
            </a:r>
          </a:p>
          <a:p>
            <a:pPr algn="just"/>
            <a:r>
              <a:rPr lang="en-US" dirty="0" smtClean="0"/>
              <a:t>Y-old </a:t>
            </a:r>
            <a:r>
              <a:rPr lang="en-US" dirty="0"/>
              <a:t>= Most recent actual data.</a:t>
            </a:r>
          </a:p>
          <a:p>
            <a:pPr algn="just"/>
            <a:r>
              <a:rPr lang="en-US" dirty="0" err="1"/>
              <a:t>Y'old</a:t>
            </a:r>
            <a:r>
              <a:rPr lang="en-US" dirty="0"/>
              <a:t> = Most recent smoothed forecast.</a:t>
            </a:r>
          </a:p>
          <a:p>
            <a:pPr marL="0" indent="0" algn="just">
              <a:buNone/>
            </a:pPr>
            <a:r>
              <a:rPr lang="en-US" dirty="0"/>
              <a:t>α = Smoothing constant.</a:t>
            </a:r>
          </a:p>
          <a:p>
            <a:pPr algn="just"/>
            <a:r>
              <a:rPr lang="en-US" dirty="0"/>
              <a:t>The higher the α, the higher the weight given to the more recent information</a:t>
            </a:r>
            <a:endParaRPr lang="en-GB" dirty="0"/>
          </a:p>
        </p:txBody>
      </p:sp>
    </p:spTree>
    <p:extLst>
      <p:ext uri="{BB962C8B-B14F-4D97-AF65-F5344CB8AC3E}">
        <p14:creationId xmlns:p14="http://schemas.microsoft.com/office/powerpoint/2010/main" val="422066875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dirty="0"/>
              <a:t/>
            </a:r>
            <a:br>
              <a:rPr lang="en-US" dirty="0"/>
            </a:br>
            <a:r>
              <a:rPr lang="en-US" b="1" dirty="0"/>
              <a:t> </a:t>
            </a:r>
            <a:r>
              <a:rPr lang="en-US" dirty="0"/>
              <a:t/>
            </a:r>
            <a:br>
              <a:rPr lang="en-US" dirty="0"/>
            </a:br>
            <a:r>
              <a:rPr lang="en-US" sz="3600" b="1" dirty="0" err="1" smtClean="0"/>
              <a:t>Illustration</a:t>
            </a:r>
            <a:r>
              <a:rPr lang="en-US" sz="3600" b="1" dirty="0" smtClean="0"/>
              <a:t> </a:t>
            </a:r>
            <a:r>
              <a:rPr lang="en-US" dirty="0" smtClean="0"/>
              <a:t/>
            </a:r>
            <a:br>
              <a:rPr lang="en-US" dirty="0" smtClean="0"/>
            </a:br>
            <a:r>
              <a:rPr lang="en-US" sz="3600" b="1" dirty="0" smtClean="0"/>
              <a:t/>
            </a:r>
            <a:br>
              <a:rPr lang="en-US" sz="3600" b="1" dirty="0" smtClean="0"/>
            </a:br>
            <a:endParaRPr lang="en-GB" sz="3600" dirty="0"/>
          </a:p>
        </p:txBody>
      </p:sp>
      <p:sp>
        <p:nvSpPr>
          <p:cNvPr id="3" name="Content Placeholder 2"/>
          <p:cNvSpPr>
            <a:spLocks noGrp="1"/>
          </p:cNvSpPr>
          <p:nvPr>
            <p:ph idx="1"/>
          </p:nvPr>
        </p:nvSpPr>
        <p:spPr>
          <a:xfrm>
            <a:off x="147483" y="663677"/>
            <a:ext cx="11434917" cy="6061587"/>
          </a:xfrm>
        </p:spPr>
        <p:txBody>
          <a:bodyPr/>
          <a:lstStyle/>
          <a:p>
            <a:pPr marL="0" indent="0">
              <a:buNone/>
            </a:pPr>
            <a:r>
              <a:rPr lang="en-US" dirty="0"/>
              <a:t>Time period (t) Actual sales</a:t>
            </a:r>
          </a:p>
          <a:p>
            <a:pPr marL="0" indent="0">
              <a:spcBef>
                <a:spcPts val="0"/>
              </a:spcBef>
              <a:buNone/>
            </a:pPr>
            <a:r>
              <a:rPr lang="en-US" sz="2200" dirty="0"/>
              <a:t>                 </a:t>
            </a:r>
            <a:r>
              <a:rPr lang="en-US" sz="2200" dirty="0" smtClean="0"/>
              <a:t>(</a:t>
            </a:r>
            <a:r>
              <a:rPr lang="en-US" sz="2200" dirty="0"/>
              <a:t>1000)(</a:t>
            </a:r>
            <a:r>
              <a:rPr lang="en-US" sz="2200" dirty="0" err="1"/>
              <a:t>Yt</a:t>
            </a:r>
            <a:r>
              <a:rPr lang="en-US" sz="2200" dirty="0"/>
              <a:t>)</a:t>
            </a:r>
          </a:p>
          <a:p>
            <a:pPr marL="0" indent="0">
              <a:spcBef>
                <a:spcPts val="0"/>
              </a:spcBef>
              <a:buNone/>
            </a:pPr>
            <a:r>
              <a:rPr lang="en-US" sz="2200" dirty="0"/>
              <a:t>1                           $60.0</a:t>
            </a:r>
          </a:p>
          <a:p>
            <a:pPr marL="0" indent="0">
              <a:spcBef>
                <a:spcPts val="0"/>
              </a:spcBef>
              <a:buNone/>
            </a:pPr>
            <a:r>
              <a:rPr lang="en-US" sz="2200" dirty="0"/>
              <a:t>2                          64.0</a:t>
            </a:r>
          </a:p>
          <a:p>
            <a:pPr marL="0" indent="0">
              <a:spcBef>
                <a:spcPts val="0"/>
              </a:spcBef>
              <a:buNone/>
            </a:pPr>
            <a:r>
              <a:rPr lang="en-US" sz="2200" dirty="0"/>
              <a:t>3                          58.0</a:t>
            </a:r>
          </a:p>
          <a:p>
            <a:pPr marL="0" indent="0">
              <a:spcBef>
                <a:spcPts val="0"/>
              </a:spcBef>
              <a:buNone/>
            </a:pPr>
            <a:r>
              <a:rPr lang="en-US" sz="2200" dirty="0"/>
              <a:t>4                          66.0</a:t>
            </a:r>
          </a:p>
          <a:p>
            <a:pPr marL="0" indent="0">
              <a:spcBef>
                <a:spcPts val="0"/>
              </a:spcBef>
              <a:buNone/>
            </a:pPr>
            <a:r>
              <a:rPr lang="en-US" sz="2200" dirty="0"/>
              <a:t>5                         70.0</a:t>
            </a:r>
          </a:p>
          <a:p>
            <a:pPr marL="0" indent="0">
              <a:spcBef>
                <a:spcPts val="0"/>
              </a:spcBef>
              <a:buNone/>
            </a:pPr>
            <a:r>
              <a:rPr lang="en-US" sz="2200" dirty="0"/>
              <a:t>6                         60.0</a:t>
            </a:r>
          </a:p>
          <a:p>
            <a:pPr marL="0" indent="0">
              <a:spcBef>
                <a:spcPts val="0"/>
              </a:spcBef>
              <a:buNone/>
            </a:pPr>
            <a:r>
              <a:rPr lang="en-US" sz="2200" dirty="0"/>
              <a:t>7                         70.0</a:t>
            </a:r>
          </a:p>
          <a:p>
            <a:pPr marL="0" indent="0">
              <a:spcBef>
                <a:spcPts val="0"/>
              </a:spcBef>
              <a:buNone/>
            </a:pPr>
            <a:r>
              <a:rPr lang="en-US" sz="2200" dirty="0"/>
              <a:t>8                         74.0</a:t>
            </a:r>
          </a:p>
          <a:p>
            <a:pPr marL="0" indent="0">
              <a:spcBef>
                <a:spcPts val="0"/>
              </a:spcBef>
              <a:buNone/>
            </a:pPr>
            <a:r>
              <a:rPr lang="en-US" sz="2200" dirty="0"/>
              <a:t>9                         62.0</a:t>
            </a:r>
          </a:p>
          <a:p>
            <a:pPr marL="0" indent="0">
              <a:spcBef>
                <a:spcPts val="0"/>
              </a:spcBef>
              <a:buNone/>
            </a:pPr>
            <a:r>
              <a:rPr lang="en-US" sz="2200" dirty="0"/>
              <a:t>10                      74.0</a:t>
            </a:r>
          </a:p>
          <a:p>
            <a:pPr marL="0" indent="0">
              <a:spcBef>
                <a:spcPts val="0"/>
              </a:spcBef>
              <a:buNone/>
            </a:pPr>
            <a:r>
              <a:rPr lang="en-US" sz="2200" dirty="0"/>
              <a:t>11                      68.0</a:t>
            </a:r>
          </a:p>
          <a:p>
            <a:pPr marL="0" indent="0">
              <a:spcBef>
                <a:spcPts val="0"/>
              </a:spcBef>
              <a:buNone/>
            </a:pPr>
            <a:r>
              <a:rPr lang="en-US" sz="2200" dirty="0"/>
              <a:t>12                      66.0</a:t>
            </a:r>
          </a:p>
          <a:p>
            <a:pPr marL="0" indent="0">
              <a:spcBef>
                <a:spcPts val="0"/>
              </a:spcBef>
              <a:buNone/>
            </a:pPr>
            <a:r>
              <a:rPr lang="en-US" sz="2200" dirty="0"/>
              <a:t>13                      60.0</a:t>
            </a:r>
          </a:p>
          <a:p>
            <a:pPr marL="0" indent="0">
              <a:spcBef>
                <a:spcPts val="0"/>
              </a:spcBef>
              <a:buNone/>
            </a:pPr>
            <a:r>
              <a:rPr lang="en-US" sz="2200" dirty="0"/>
              <a:t>14                      66.0</a:t>
            </a:r>
          </a:p>
          <a:p>
            <a:pPr marL="0" indent="0">
              <a:spcBef>
                <a:spcPts val="0"/>
              </a:spcBef>
              <a:buNone/>
            </a:pPr>
            <a:r>
              <a:rPr lang="en-US" sz="2200" dirty="0"/>
              <a:t>15                      62.0</a:t>
            </a:r>
          </a:p>
        </p:txBody>
      </p:sp>
    </p:spTree>
    <p:extLst>
      <p:ext uri="{BB962C8B-B14F-4D97-AF65-F5344CB8AC3E}">
        <p14:creationId xmlns:p14="http://schemas.microsoft.com/office/powerpoint/2010/main" val="61435967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smtClean="0"/>
              <a:t/>
            </a:r>
            <a:br>
              <a:rPr lang="en-US" sz="3600" b="1" dirty="0" smtClean="0"/>
            </a:br>
            <a:r>
              <a:rPr lang="en-US" sz="3600" b="1" dirty="0" smtClean="0"/>
              <a:t/>
            </a:r>
            <a:br>
              <a:rPr lang="en-US" sz="3600" b="1" dirty="0" smtClean="0"/>
            </a:br>
            <a:r>
              <a:rPr lang="en-US" sz="3600" b="1" dirty="0" smtClean="0"/>
              <a:t>Solution </a:t>
            </a:r>
            <a:r>
              <a:rPr lang="en-US" dirty="0" smtClean="0"/>
              <a:t/>
            </a:r>
            <a:br>
              <a:rPr lang="en-US" dirty="0" smtClean="0"/>
            </a:br>
            <a:r>
              <a:rPr lang="en-US" sz="3600" dirty="0" smtClean="0"/>
              <a:t/>
            </a:r>
            <a:br>
              <a:rPr lang="en-US" sz="3600" dirty="0" smtClean="0"/>
            </a:br>
            <a:endParaRPr lang="en-GB" sz="3600" dirty="0"/>
          </a:p>
        </p:txBody>
      </p:sp>
      <p:sp>
        <p:nvSpPr>
          <p:cNvPr id="3" name="Content Placeholder 2"/>
          <p:cNvSpPr>
            <a:spLocks noGrp="1"/>
          </p:cNvSpPr>
          <p:nvPr>
            <p:ph idx="1"/>
          </p:nvPr>
        </p:nvSpPr>
        <p:spPr>
          <a:xfrm>
            <a:off x="365760" y="724638"/>
            <a:ext cx="10911840" cy="5767602"/>
          </a:xfrm>
        </p:spPr>
        <p:txBody>
          <a:bodyPr/>
          <a:lstStyle/>
          <a:p>
            <a:pPr algn="just"/>
            <a:r>
              <a:rPr lang="en-US" dirty="0"/>
              <a:t>To initialize the exponential smoothing process, we must have the initial forecast. </a:t>
            </a:r>
            <a:r>
              <a:rPr lang="en-US" dirty="0" smtClean="0"/>
              <a:t> </a:t>
            </a:r>
          </a:p>
          <a:p>
            <a:pPr algn="just"/>
            <a:endParaRPr lang="en-US" dirty="0" smtClean="0"/>
          </a:p>
          <a:p>
            <a:pPr algn="just"/>
            <a:r>
              <a:rPr lang="en-US" dirty="0" smtClean="0"/>
              <a:t>The first </a:t>
            </a:r>
            <a:r>
              <a:rPr lang="en-US" dirty="0"/>
              <a:t>smoothed forecast to be used can be</a:t>
            </a:r>
          </a:p>
          <a:p>
            <a:pPr marL="0" indent="0" algn="just">
              <a:buNone/>
            </a:pPr>
            <a:r>
              <a:rPr lang="en-US" dirty="0"/>
              <a:t>1. First actual observations.</a:t>
            </a:r>
          </a:p>
          <a:p>
            <a:pPr marL="0" indent="0" algn="just">
              <a:buNone/>
            </a:pPr>
            <a:r>
              <a:rPr lang="en-US" dirty="0"/>
              <a:t>2. An average of the actual data for a few periods</a:t>
            </a:r>
            <a:r>
              <a:rPr lang="en-US" dirty="0" smtClean="0"/>
              <a:t>.</a:t>
            </a:r>
          </a:p>
          <a:p>
            <a:pPr marL="0" indent="0" algn="just">
              <a:buNone/>
            </a:pPr>
            <a:endParaRPr lang="en-US" dirty="0"/>
          </a:p>
          <a:p>
            <a:pPr marL="0" indent="0" algn="just">
              <a:buNone/>
            </a:pPr>
            <a:r>
              <a:rPr lang="en-US" dirty="0"/>
              <a:t>For illustrative purposes, let us use a six-period average as the initial forecast </a:t>
            </a:r>
            <a:r>
              <a:rPr lang="en-US" dirty="0" err="1"/>
              <a:t>Y'7</a:t>
            </a:r>
            <a:r>
              <a:rPr lang="en-US" dirty="0"/>
              <a:t> with </a:t>
            </a:r>
            <a:r>
              <a:rPr lang="en-US" dirty="0" smtClean="0"/>
              <a:t>a smoothing </a:t>
            </a:r>
            <a:r>
              <a:rPr lang="en-US" dirty="0"/>
              <a:t>constant of = 0.40.</a:t>
            </a:r>
          </a:p>
          <a:p>
            <a:endParaRPr lang="en-US" dirty="0"/>
          </a:p>
        </p:txBody>
      </p:sp>
    </p:spTree>
    <p:extLst>
      <p:ext uri="{BB962C8B-B14F-4D97-AF65-F5344CB8AC3E}">
        <p14:creationId xmlns:p14="http://schemas.microsoft.com/office/powerpoint/2010/main" val="393883550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marL="0" indent="0" algn="l">
              <a:buNone/>
            </a:pPr>
            <a:r>
              <a:rPr lang="en-US" sz="3600" b="1" dirty="0" smtClean="0"/>
              <a:t/>
            </a:r>
            <a:br>
              <a:rPr lang="en-US" sz="3600" b="1" dirty="0" smtClean="0"/>
            </a:br>
            <a:r>
              <a:rPr lang="en-US" sz="3600" dirty="0"/>
              <a:t> </a:t>
            </a:r>
            <a:br>
              <a:rPr lang="en-US" sz="3600" dirty="0"/>
            </a:br>
            <a:r>
              <a:rPr lang="en-US" sz="3600" b="1" dirty="0"/>
              <a:t/>
            </a:r>
            <a:br>
              <a:rPr lang="en-US" sz="3600" b="1" dirty="0"/>
            </a:br>
            <a:r>
              <a:rPr lang="en-US" sz="3600" b="1" dirty="0" smtClean="0"/>
              <a:t>Solution </a:t>
            </a:r>
            <a:r>
              <a:rPr lang="en-US" sz="3600" b="1" dirty="0" err="1" smtClean="0"/>
              <a:t>Ctd</a:t>
            </a:r>
            <a:r>
              <a:rPr lang="en-US" sz="3600" dirty="0"/>
              <a:t/>
            </a:r>
            <a:br>
              <a:rPr lang="en-US" sz="3600" dirty="0"/>
            </a:br>
            <a:r>
              <a:rPr lang="en-US" sz="3600" b="1" dirty="0" smtClean="0"/>
              <a:t/>
            </a:r>
            <a:br>
              <a:rPr lang="en-US" sz="3600" b="1" dirty="0" smtClean="0"/>
            </a:br>
            <a:r>
              <a:rPr lang="en-US" sz="3600" dirty="0" smtClean="0"/>
              <a:t/>
            </a:r>
            <a:br>
              <a:rPr lang="en-US" sz="3600" dirty="0" smtClean="0"/>
            </a:br>
            <a:endParaRPr lang="en-GB" sz="3600" dirty="0"/>
          </a:p>
        </p:txBody>
      </p:sp>
      <p:sp>
        <p:nvSpPr>
          <p:cNvPr id="3" name="Content Placeholder 2"/>
          <p:cNvSpPr>
            <a:spLocks noGrp="1"/>
          </p:cNvSpPr>
          <p:nvPr>
            <p:ph idx="1"/>
          </p:nvPr>
        </p:nvSpPr>
        <p:spPr>
          <a:xfrm>
            <a:off x="259080" y="663677"/>
            <a:ext cx="11323320" cy="6061587"/>
          </a:xfrm>
        </p:spPr>
        <p:txBody>
          <a:bodyPr/>
          <a:lstStyle/>
          <a:p>
            <a:pPr marL="0" indent="0">
              <a:buNone/>
            </a:pPr>
            <a:r>
              <a:rPr lang="en-US" dirty="0"/>
              <a:t>Then </a:t>
            </a:r>
            <a:r>
              <a:rPr lang="en-US" dirty="0" err="1"/>
              <a:t>Y'7</a:t>
            </a:r>
            <a:r>
              <a:rPr lang="en-US" dirty="0"/>
              <a:t> = (</a:t>
            </a:r>
            <a:r>
              <a:rPr lang="en-US" dirty="0" err="1"/>
              <a:t>Y1</a:t>
            </a:r>
            <a:r>
              <a:rPr lang="en-US" dirty="0"/>
              <a:t> + </a:t>
            </a:r>
            <a:r>
              <a:rPr lang="en-US" dirty="0" err="1"/>
              <a:t>Y2</a:t>
            </a:r>
            <a:r>
              <a:rPr lang="en-US" dirty="0"/>
              <a:t> + </a:t>
            </a:r>
            <a:r>
              <a:rPr lang="en-US" dirty="0" err="1"/>
              <a:t>Y3</a:t>
            </a:r>
            <a:r>
              <a:rPr lang="en-US" dirty="0"/>
              <a:t>+ </a:t>
            </a:r>
            <a:r>
              <a:rPr lang="en-US" dirty="0" err="1"/>
              <a:t>Y4</a:t>
            </a:r>
            <a:r>
              <a:rPr lang="en-US" dirty="0"/>
              <a:t> + </a:t>
            </a:r>
            <a:r>
              <a:rPr lang="en-US" dirty="0" err="1"/>
              <a:t>Y5</a:t>
            </a:r>
            <a:r>
              <a:rPr lang="en-US" dirty="0"/>
              <a:t> + </a:t>
            </a:r>
            <a:r>
              <a:rPr lang="en-US" dirty="0" err="1"/>
              <a:t>Y6</a:t>
            </a:r>
            <a:r>
              <a:rPr lang="en-US" dirty="0"/>
              <a:t>)/6</a:t>
            </a:r>
          </a:p>
          <a:p>
            <a:pPr marL="0" indent="0">
              <a:buNone/>
            </a:pPr>
            <a:r>
              <a:rPr lang="en-US" dirty="0"/>
              <a:t>= (60 + 64 + 58 + 66 + 70 + 60)/6 = 63</a:t>
            </a:r>
          </a:p>
          <a:p>
            <a:r>
              <a:rPr lang="en-US" dirty="0"/>
              <a:t>Note that </a:t>
            </a:r>
            <a:r>
              <a:rPr lang="en-US" dirty="0" err="1"/>
              <a:t>Y7</a:t>
            </a:r>
            <a:r>
              <a:rPr lang="en-US" dirty="0"/>
              <a:t> = 70. </a:t>
            </a:r>
            <a:endParaRPr lang="en-US" dirty="0" smtClean="0"/>
          </a:p>
          <a:p>
            <a:endParaRPr lang="en-US" dirty="0"/>
          </a:p>
          <a:p>
            <a:r>
              <a:rPr lang="en-US" dirty="0" smtClean="0"/>
              <a:t>Then </a:t>
            </a:r>
            <a:r>
              <a:rPr lang="en-US" dirty="0" err="1"/>
              <a:t>Y'8</a:t>
            </a:r>
            <a:r>
              <a:rPr lang="en-US" dirty="0"/>
              <a:t> is computed as follows:</a:t>
            </a:r>
          </a:p>
          <a:p>
            <a:pPr marL="0" indent="0">
              <a:buNone/>
            </a:pPr>
            <a:r>
              <a:rPr lang="en-US" dirty="0" err="1"/>
              <a:t>Y'8</a:t>
            </a:r>
            <a:r>
              <a:rPr lang="en-US" dirty="0"/>
              <a:t> = α</a:t>
            </a:r>
            <a:r>
              <a:rPr lang="en-US" dirty="0" err="1"/>
              <a:t>Y7</a:t>
            </a:r>
            <a:r>
              <a:rPr lang="en-US" dirty="0"/>
              <a:t> + (1 - α) </a:t>
            </a:r>
            <a:r>
              <a:rPr lang="en-US" dirty="0" err="1"/>
              <a:t>Y'7</a:t>
            </a:r>
            <a:endParaRPr lang="en-US" dirty="0"/>
          </a:p>
          <a:p>
            <a:pPr marL="0" indent="0">
              <a:buNone/>
            </a:pPr>
            <a:r>
              <a:rPr lang="en-US" dirty="0"/>
              <a:t>= (0.40)(70) + (0.60)(63)</a:t>
            </a:r>
          </a:p>
          <a:p>
            <a:pPr marL="0" indent="0">
              <a:buNone/>
            </a:pPr>
            <a:r>
              <a:rPr lang="en-US" dirty="0"/>
              <a:t>= 28.0 + 37.80 = 65.80</a:t>
            </a:r>
          </a:p>
          <a:p>
            <a:pPr marL="0" indent="0">
              <a:spcBef>
                <a:spcPts val="0"/>
              </a:spcBef>
              <a:buNone/>
            </a:pPr>
            <a:endParaRPr lang="en-US" sz="2800" dirty="0"/>
          </a:p>
        </p:txBody>
      </p:sp>
    </p:spTree>
    <p:extLst>
      <p:ext uri="{BB962C8B-B14F-4D97-AF65-F5344CB8AC3E}">
        <p14:creationId xmlns:p14="http://schemas.microsoft.com/office/powerpoint/2010/main" val="38992862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marL="0" indent="0" algn="l">
              <a:buNone/>
            </a:pPr>
            <a:r>
              <a:rPr lang="en-US" sz="3600" b="1" dirty="0" smtClean="0"/>
              <a:t/>
            </a:r>
            <a:br>
              <a:rPr lang="en-US" sz="3600" b="1" dirty="0" smtClean="0"/>
            </a:br>
            <a:r>
              <a:rPr lang="en-US" sz="3600" dirty="0"/>
              <a:t> </a:t>
            </a:r>
            <a:br>
              <a:rPr lang="en-US" sz="3600" dirty="0"/>
            </a:br>
            <a:r>
              <a:rPr lang="en-US" sz="3600" b="1" dirty="0"/>
              <a:t/>
            </a:r>
            <a:br>
              <a:rPr lang="en-US" sz="3600" b="1" dirty="0"/>
            </a:br>
            <a:r>
              <a:rPr lang="en-US" sz="3600" b="1" dirty="0" smtClean="0"/>
              <a:t>S</a:t>
            </a:r>
            <a:r>
              <a:rPr lang="en-US" sz="3600" b="1" dirty="0" smtClean="0"/>
              <a:t>olution </a:t>
            </a:r>
            <a:r>
              <a:rPr lang="en-US" sz="3600" b="1" dirty="0" err="1" smtClean="0"/>
              <a:t>Ctd</a:t>
            </a:r>
            <a:r>
              <a:rPr lang="en-US" sz="3600" dirty="0"/>
              <a:t/>
            </a:r>
            <a:br>
              <a:rPr lang="en-US" sz="3600" dirty="0"/>
            </a:br>
            <a:r>
              <a:rPr lang="en-US" sz="3600" b="1" dirty="0" smtClean="0"/>
              <a:t/>
            </a:r>
            <a:br>
              <a:rPr lang="en-US" sz="3600" b="1" dirty="0" smtClean="0"/>
            </a:br>
            <a:r>
              <a:rPr lang="en-US" sz="3600" dirty="0" smtClean="0"/>
              <a:t/>
            </a:r>
            <a:br>
              <a:rPr lang="en-US" sz="3600" dirty="0" smtClean="0"/>
            </a:br>
            <a:endParaRPr lang="en-GB" sz="3600" dirty="0"/>
          </a:p>
        </p:txBody>
      </p:sp>
      <p:sp>
        <p:nvSpPr>
          <p:cNvPr id="3" name="Content Placeholder 2"/>
          <p:cNvSpPr>
            <a:spLocks noGrp="1"/>
          </p:cNvSpPr>
          <p:nvPr>
            <p:ph idx="1"/>
          </p:nvPr>
        </p:nvSpPr>
        <p:spPr>
          <a:xfrm>
            <a:off x="259080" y="663677"/>
            <a:ext cx="11323320" cy="6061587"/>
          </a:xfrm>
        </p:spPr>
        <p:txBody>
          <a:bodyPr/>
          <a:lstStyle/>
          <a:p>
            <a:pPr algn="just"/>
            <a:r>
              <a:rPr lang="en-US" dirty="0"/>
              <a:t>Similarly,</a:t>
            </a:r>
          </a:p>
          <a:p>
            <a:pPr marL="0" indent="0" algn="just">
              <a:buNone/>
            </a:pPr>
            <a:r>
              <a:rPr lang="en-US" dirty="0" err="1"/>
              <a:t>Y'9</a:t>
            </a:r>
            <a:r>
              <a:rPr lang="en-US" dirty="0"/>
              <a:t> = α</a:t>
            </a:r>
            <a:r>
              <a:rPr lang="en-US" dirty="0" err="1"/>
              <a:t>Y8</a:t>
            </a:r>
            <a:r>
              <a:rPr lang="en-US" dirty="0"/>
              <a:t> + (1 - α) </a:t>
            </a:r>
            <a:r>
              <a:rPr lang="en-US" dirty="0" err="1"/>
              <a:t>Y'8</a:t>
            </a:r>
            <a:endParaRPr lang="en-US" dirty="0"/>
          </a:p>
          <a:p>
            <a:pPr marL="0" indent="0" algn="just">
              <a:buNone/>
            </a:pPr>
            <a:r>
              <a:rPr lang="en-US" dirty="0"/>
              <a:t>= (0.40)(74) + (0.60)(65.80)</a:t>
            </a:r>
          </a:p>
          <a:p>
            <a:pPr marL="0" indent="0" algn="just">
              <a:buNone/>
            </a:pPr>
            <a:r>
              <a:rPr lang="en-US" dirty="0"/>
              <a:t>= 29.60 + 39.48 = </a:t>
            </a:r>
            <a:r>
              <a:rPr lang="en-US" dirty="0" smtClean="0"/>
              <a:t>69.08</a:t>
            </a:r>
          </a:p>
          <a:p>
            <a:pPr marL="0" indent="0" algn="just">
              <a:buNone/>
            </a:pPr>
            <a:endParaRPr lang="en-US" dirty="0"/>
          </a:p>
          <a:p>
            <a:pPr algn="just"/>
            <a:r>
              <a:rPr lang="en-US" dirty="0"/>
              <a:t>and</a:t>
            </a:r>
          </a:p>
          <a:p>
            <a:pPr marL="0" indent="0" algn="just">
              <a:buNone/>
            </a:pPr>
            <a:r>
              <a:rPr lang="en-US" dirty="0" err="1"/>
              <a:t>Y'10</a:t>
            </a:r>
            <a:r>
              <a:rPr lang="en-US" dirty="0"/>
              <a:t> = α</a:t>
            </a:r>
            <a:r>
              <a:rPr lang="en-US" dirty="0" err="1"/>
              <a:t>Y9</a:t>
            </a:r>
            <a:r>
              <a:rPr lang="en-US" dirty="0"/>
              <a:t> + (1 - α)</a:t>
            </a:r>
            <a:r>
              <a:rPr lang="en-US" dirty="0" err="1"/>
              <a:t>Y'9</a:t>
            </a:r>
            <a:endParaRPr lang="en-US" dirty="0"/>
          </a:p>
          <a:p>
            <a:pPr marL="0" indent="0" algn="just">
              <a:buNone/>
            </a:pPr>
            <a:r>
              <a:rPr lang="en-US" dirty="0"/>
              <a:t>= (0.40)(62) + (0.60)(69.08)</a:t>
            </a:r>
          </a:p>
          <a:p>
            <a:pPr marL="0" indent="0" algn="just">
              <a:buNone/>
            </a:pPr>
            <a:r>
              <a:rPr lang="en-US" dirty="0"/>
              <a:t>= 24.80 + 41.45 = 66.25</a:t>
            </a:r>
          </a:p>
        </p:txBody>
      </p:sp>
    </p:spTree>
    <p:extLst>
      <p:ext uri="{BB962C8B-B14F-4D97-AF65-F5344CB8AC3E}">
        <p14:creationId xmlns:p14="http://schemas.microsoft.com/office/powerpoint/2010/main" val="297876810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 y="0"/>
            <a:ext cx="11896540" cy="1082040"/>
          </a:xfrm>
        </p:spPr>
        <p:txBody>
          <a:bodyPr/>
          <a:lstStyle/>
          <a:p>
            <a:r>
              <a:rPr lang="en-US" sz="3600" b="1" smtClean="0"/>
              <a:t>REFERENCES</a:t>
            </a:r>
            <a:endParaRPr lang="en-US" sz="3600" dirty="0"/>
          </a:p>
        </p:txBody>
      </p:sp>
      <p:sp>
        <p:nvSpPr>
          <p:cNvPr id="3" name="Content Placeholder 2"/>
          <p:cNvSpPr>
            <a:spLocks noGrp="1"/>
          </p:cNvSpPr>
          <p:nvPr>
            <p:ph idx="1"/>
          </p:nvPr>
        </p:nvSpPr>
        <p:spPr>
          <a:xfrm>
            <a:off x="472440" y="1082040"/>
            <a:ext cx="11109960" cy="5643224"/>
          </a:xfrm>
        </p:spPr>
        <p:txBody>
          <a:bodyPr/>
          <a:lstStyle/>
          <a:p>
            <a:pPr marL="0" indent="0">
              <a:buNone/>
            </a:pPr>
            <a:r>
              <a:rPr lang="en-US" b="1" dirty="0" smtClean="0"/>
              <a:t> </a:t>
            </a:r>
            <a:r>
              <a:rPr lang="en-US" dirty="0"/>
              <a:t> Financial statement analysis(2014) :K. R. </a:t>
            </a:r>
            <a:r>
              <a:rPr lang="en-US" dirty="0" err="1"/>
              <a:t>Subramanyam</a:t>
            </a:r>
            <a:r>
              <a:rPr lang="en-US" dirty="0"/>
              <a:t>., McGraw-Hill Education </a:t>
            </a:r>
            <a:endParaRPr lang="en-US" dirty="0" smtClean="0"/>
          </a:p>
          <a:p>
            <a:pPr marL="0" indent="0" algn="just">
              <a:buNone/>
            </a:pPr>
            <a:endParaRPr lang="en-US" dirty="0"/>
          </a:p>
          <a:p>
            <a:pPr marL="0" indent="0" algn="just">
              <a:buNone/>
            </a:pPr>
            <a:r>
              <a:rPr lang="en-US" dirty="0"/>
              <a:t>Financial Analysis Tools and Technique: A Guide for Manager, Erich </a:t>
            </a:r>
            <a:r>
              <a:rPr lang="en-US" dirty="0" err="1"/>
              <a:t>Helfert,McGraw</a:t>
            </a:r>
            <a:r>
              <a:rPr lang="en-US" dirty="0"/>
              <a:t> Hill (2001</a:t>
            </a:r>
            <a:r>
              <a:rPr lang="en-US" dirty="0" smtClean="0"/>
              <a:t>)</a:t>
            </a:r>
          </a:p>
          <a:p>
            <a:pPr marL="0" indent="0" algn="just">
              <a:buNone/>
            </a:pPr>
            <a:endParaRPr lang="en-US" dirty="0"/>
          </a:p>
          <a:p>
            <a:pPr marL="0" indent="0" algn="just">
              <a:buNone/>
            </a:pPr>
            <a:r>
              <a:rPr lang="en-US" dirty="0"/>
              <a:t>Financial Management and Analysis Workbook : Step-By-Step Exercises and Tests to Help You Master Financial Management and </a:t>
            </a:r>
            <a:r>
              <a:rPr lang="en-US" dirty="0" err="1"/>
              <a:t>Analysis:Frank</a:t>
            </a:r>
            <a:r>
              <a:rPr lang="en-US" dirty="0"/>
              <a:t> J. </a:t>
            </a:r>
            <a:r>
              <a:rPr lang="en-US" dirty="0" err="1"/>
              <a:t>Fabozzi</a:t>
            </a:r>
            <a:r>
              <a:rPr lang="en-US" dirty="0"/>
              <a:t>, Pamela P. Peterson, and Wendy D. </a:t>
            </a:r>
            <a:r>
              <a:rPr lang="en-US" dirty="0" err="1"/>
              <a:t>Habegger</a:t>
            </a:r>
            <a:r>
              <a:rPr lang="en-US" dirty="0"/>
              <a:t> (2004):</a:t>
            </a:r>
          </a:p>
        </p:txBody>
      </p:sp>
    </p:spTree>
    <p:extLst>
      <p:ext uri="{BB962C8B-B14F-4D97-AF65-F5344CB8AC3E}">
        <p14:creationId xmlns:p14="http://schemas.microsoft.com/office/powerpoint/2010/main" val="159390861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7772</TotalTime>
  <Words>2904</Words>
  <Application>Microsoft Office PowerPoint</Application>
  <PresentationFormat>Widescreen</PresentationFormat>
  <Paragraphs>508</Paragraphs>
  <Slides>44</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44</vt:i4>
      </vt:variant>
    </vt:vector>
  </HeadingPairs>
  <TitlesOfParts>
    <vt:vector size="53" baseType="lpstr">
      <vt:lpstr>Arial</vt:lpstr>
      <vt:lpstr>Calibri</vt:lpstr>
      <vt:lpstr>Cambria Math</vt:lpstr>
      <vt:lpstr>Courier New</vt:lpstr>
      <vt:lpstr>Lucida Sans</vt:lpstr>
      <vt:lpstr>Narkisim</vt:lpstr>
      <vt:lpstr>Times New Roman</vt:lpstr>
      <vt:lpstr>Theme1</vt:lpstr>
      <vt:lpstr>Custom Design</vt:lpstr>
      <vt:lpstr>  Course: Financial Analysis  Lesson 6: Financial Forecasting - Regression And Time Series Methods     </vt:lpstr>
      <vt:lpstr>Intended Learning Outcomes </vt:lpstr>
      <vt:lpstr>Regression Analysis  </vt:lpstr>
      <vt:lpstr>Linear regression models</vt:lpstr>
      <vt:lpstr>  Simple Linear Regression    </vt:lpstr>
      <vt:lpstr>  Multiple Regression Model    </vt:lpstr>
      <vt:lpstr>Simple Linear Regression Model </vt:lpstr>
      <vt:lpstr>Error Term</vt:lpstr>
      <vt:lpstr>OLS Formula</vt:lpstr>
      <vt:lpstr>Illustration </vt:lpstr>
      <vt:lpstr> Required</vt:lpstr>
      <vt:lpstr>Solution</vt:lpstr>
      <vt:lpstr>Solution </vt:lpstr>
      <vt:lpstr>   Models      </vt:lpstr>
      <vt:lpstr>  Solution ctd  </vt:lpstr>
      <vt:lpstr>Solution ctd.</vt:lpstr>
      <vt:lpstr>Solution ctd</vt:lpstr>
      <vt:lpstr>Linear trend extrapolation method (Time series analysis) </vt:lpstr>
      <vt:lpstr>Time series and its components </vt:lpstr>
      <vt:lpstr>  Components of Time Series  </vt:lpstr>
      <vt:lpstr> Components of Time Series Ctd  </vt:lpstr>
      <vt:lpstr> Components of Time Series </vt:lpstr>
      <vt:lpstr> Types of time series models </vt:lpstr>
      <vt:lpstr> Techniques of Extracting the trend line </vt:lpstr>
      <vt:lpstr>  1. Semi average method   </vt:lpstr>
      <vt:lpstr>Advatages &amp; Disadvantages of Semi average method </vt:lpstr>
      <vt:lpstr> Question- Observe the following data  </vt:lpstr>
      <vt:lpstr> Solution </vt:lpstr>
      <vt:lpstr> Ordinary least squares (OLS) method  :</vt:lpstr>
      <vt:lpstr> 2nd Illustration </vt:lpstr>
      <vt:lpstr>Solution:</vt:lpstr>
      <vt:lpstr>Moving Averages</vt:lpstr>
      <vt:lpstr>Illustration </vt:lpstr>
      <vt:lpstr>Solution</vt:lpstr>
      <vt:lpstr> Observations /notes</vt:lpstr>
      <vt:lpstr> Advantages and Disadvantages of Moving Average </vt:lpstr>
      <vt:lpstr> Exponential Smoothing . </vt:lpstr>
      <vt:lpstr> Exponential Smoothing . </vt:lpstr>
      <vt:lpstr>The Model</vt:lpstr>
      <vt:lpstr>   Illustration   </vt:lpstr>
      <vt:lpstr>  Solution   </vt:lpstr>
      <vt:lpstr>    Solution Ctd   </vt:lpstr>
      <vt:lpstr>    Solution Ctd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Dr C Njoka</dc:creator>
  <cp:lastModifiedBy>user</cp:lastModifiedBy>
  <cp:revision>654</cp:revision>
  <dcterms:created xsi:type="dcterms:W3CDTF">2022-03-11T15:32:41Z</dcterms:created>
  <dcterms:modified xsi:type="dcterms:W3CDTF">2024-04-25T11:30:11Z</dcterms:modified>
</cp:coreProperties>
</file>