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6"/>
  </p:notesMasterIdLst>
  <p:sldIdLst>
    <p:sldId id="256" r:id="rId2"/>
    <p:sldId id="298" r:id="rId3"/>
    <p:sldId id="257" r:id="rId4"/>
    <p:sldId id="269" r:id="rId5"/>
    <p:sldId id="258" r:id="rId6"/>
    <p:sldId id="270" r:id="rId7"/>
    <p:sldId id="259" r:id="rId8"/>
    <p:sldId id="260" r:id="rId9"/>
    <p:sldId id="280" r:id="rId10"/>
    <p:sldId id="271" r:id="rId11"/>
    <p:sldId id="261" r:id="rId12"/>
    <p:sldId id="281" r:id="rId13"/>
    <p:sldId id="262" r:id="rId14"/>
    <p:sldId id="263" r:id="rId15"/>
    <p:sldId id="282" r:id="rId16"/>
    <p:sldId id="264" r:id="rId17"/>
    <p:sldId id="283" r:id="rId18"/>
    <p:sldId id="265" r:id="rId19"/>
    <p:sldId id="296" r:id="rId20"/>
    <p:sldId id="297" r:id="rId21"/>
    <p:sldId id="266" r:id="rId22"/>
    <p:sldId id="284" r:id="rId23"/>
    <p:sldId id="267" r:id="rId24"/>
    <p:sldId id="285" r:id="rId25"/>
    <p:sldId id="268" r:id="rId26"/>
    <p:sldId id="286" r:id="rId27"/>
    <p:sldId id="272" r:id="rId28"/>
    <p:sldId id="287" r:id="rId29"/>
    <p:sldId id="273" r:id="rId30"/>
    <p:sldId id="274" r:id="rId31"/>
    <p:sldId id="275" r:id="rId32"/>
    <p:sldId id="276" r:id="rId33"/>
    <p:sldId id="277" r:id="rId34"/>
    <p:sldId id="278" r:id="rId35"/>
    <p:sldId id="279" r:id="rId36"/>
    <p:sldId id="288" r:id="rId37"/>
    <p:sldId id="289" r:id="rId38"/>
    <p:sldId id="290" r:id="rId39"/>
    <p:sldId id="291" r:id="rId40"/>
    <p:sldId id="292" r:id="rId41"/>
    <p:sldId id="293" r:id="rId42"/>
    <p:sldId id="294" r:id="rId43"/>
    <p:sldId id="295" r:id="rId44"/>
    <p:sldId id="299"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0B8B3B-12E6-42FE-BFA4-1B676DEC9B5B}" type="datetimeFigureOut">
              <a:rPr lang="en-US" smtClean="0"/>
              <a:t>3/19/2024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FC941-C067-4AD1-90E3-59D6BE7ED8D6}" type="slidenum">
              <a:rPr lang="en-US" smtClean="0"/>
              <a:t>‹#›</a:t>
            </a:fld>
            <a:endParaRPr lang="en-US"/>
          </a:p>
        </p:txBody>
      </p:sp>
    </p:spTree>
    <p:extLst>
      <p:ext uri="{BB962C8B-B14F-4D97-AF65-F5344CB8AC3E}">
        <p14:creationId xmlns:p14="http://schemas.microsoft.com/office/powerpoint/2010/main" val="3570187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BFC941-C067-4AD1-90E3-59D6BE7ED8D6}" type="slidenum">
              <a:rPr lang="en-US" smtClean="0"/>
              <a:t>35</a:t>
            </a:fld>
            <a:endParaRPr lang="en-US"/>
          </a:p>
        </p:txBody>
      </p:sp>
    </p:spTree>
    <p:extLst>
      <p:ext uri="{BB962C8B-B14F-4D97-AF65-F5344CB8AC3E}">
        <p14:creationId xmlns:p14="http://schemas.microsoft.com/office/powerpoint/2010/main" val="16034042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9FD1AD7-AF9A-4094-A4F3-92E85C512498}" type="datetimeFigureOut">
              <a:rPr lang="en-US" smtClean="0"/>
              <a:t>3/19/2024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172496D-C145-436C-8555-7D4158D6855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72496D-C145-436C-8555-7D4158D68558}"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72496D-C145-436C-8555-7D4158D68558}"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72496D-C145-436C-8555-7D4158D68558}"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172496D-C145-436C-8555-7D4158D68558}"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172496D-C145-436C-8555-7D4158D68558}"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172496D-C145-436C-8555-7D4158D6855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D9FD1AD7-AF9A-4094-A4F3-92E85C512498}" type="datetimeFigureOut">
              <a:rPr lang="en-US" smtClean="0"/>
              <a:t>3/19/2024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172496D-C145-436C-8555-7D4158D68558}"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9FD1AD7-AF9A-4094-A4F3-92E85C512498}" type="datetimeFigureOut">
              <a:rPr lang="en-US" smtClean="0"/>
              <a:t>3/19/2024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172496D-C145-436C-8555-7D4158D68558}"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72496D-C145-436C-8555-7D4158D685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9FD1AD7-AF9A-4094-A4F3-92E85C512498}" type="datetimeFigureOut">
              <a:rPr lang="en-US" smtClean="0"/>
              <a:t>3/19/2024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172496D-C145-436C-8555-7D4158D685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9FD1AD7-AF9A-4094-A4F3-92E85C512498}" type="datetimeFigureOut">
              <a:rPr lang="en-US" smtClean="0"/>
              <a:t>3/19/2024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172496D-C145-436C-8555-7D4158D6855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sz="4400" b="1" dirty="0" smtClean="0"/>
              <a:t>Course: Specialized Financial Accounting Technique</a:t>
            </a:r>
            <a:endParaRPr lang="en-US" sz="4400" b="1" dirty="0"/>
          </a:p>
        </p:txBody>
      </p:sp>
      <p:sp>
        <p:nvSpPr>
          <p:cNvPr id="3" name="Subtitle 2"/>
          <p:cNvSpPr>
            <a:spLocks noGrp="1"/>
          </p:cNvSpPr>
          <p:nvPr>
            <p:ph type="subTitle" idx="1"/>
          </p:nvPr>
        </p:nvSpPr>
        <p:spPr/>
        <p:txBody>
          <a:bodyPr>
            <a:normAutofit fontScale="70000" lnSpcReduction="20000"/>
          </a:bodyPr>
          <a:lstStyle/>
          <a:p>
            <a:pPr algn="ctr"/>
            <a:r>
              <a:rPr lang="en-US" dirty="0" smtClean="0"/>
              <a:t>Week 1: </a:t>
            </a:r>
            <a:r>
              <a:rPr lang="en-US" dirty="0"/>
              <a:t>Introduction and the need for Specialized Accounts</a:t>
            </a:r>
          </a:p>
          <a:p>
            <a:pPr algn="ctr"/>
            <a:endParaRPr lang="en-US" dirty="0" smtClean="0"/>
          </a:p>
          <a:p>
            <a:pPr algn="ctr"/>
            <a:r>
              <a:rPr lang="en-US" dirty="0" smtClean="0"/>
              <a:t>Lecturer</a:t>
            </a:r>
            <a:r>
              <a:rPr lang="en-US" dirty="0" smtClean="0"/>
              <a:t>: Peter </a:t>
            </a:r>
            <a:r>
              <a:rPr lang="en-US" dirty="0" err="1" smtClean="0"/>
              <a:t>Karugu</a:t>
            </a:r>
            <a:r>
              <a:rPr lang="en-US" dirty="0" smtClean="0"/>
              <a:t> </a:t>
            </a:r>
            <a:r>
              <a:rPr lang="en-US" dirty="0" err="1" smtClean="0"/>
              <a:t>Kahihu</a:t>
            </a:r>
            <a:endParaRPr lang="en-US" dirty="0"/>
          </a:p>
        </p:txBody>
      </p:sp>
    </p:spTree>
    <p:extLst>
      <p:ext uri="{BB962C8B-B14F-4D97-AF65-F5344CB8AC3E}">
        <p14:creationId xmlns:p14="http://schemas.microsoft.com/office/powerpoint/2010/main" val="956345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endParaRPr lang="en-US" b="1" dirty="0" smtClean="0"/>
          </a:p>
          <a:p>
            <a:pPr algn="ctr"/>
            <a:r>
              <a:rPr lang="en-US" b="1" dirty="0" smtClean="0"/>
              <a:t>LECTURE ONE</a:t>
            </a:r>
          </a:p>
          <a:p>
            <a:pPr algn="ctr"/>
            <a:endParaRPr lang="en-US" b="1" dirty="0" smtClean="0"/>
          </a:p>
          <a:p>
            <a:pPr algn="ctr"/>
            <a:endParaRPr lang="en-US" b="1" dirty="0"/>
          </a:p>
          <a:p>
            <a:pPr algn="ctr"/>
            <a:r>
              <a:rPr lang="en-US" b="1" dirty="0" smtClean="0"/>
              <a:t>PART ONE</a:t>
            </a:r>
            <a:endParaRPr lang="en-US" b="1" dirty="0"/>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416342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endParaRPr lang="en-US" dirty="0" smtClean="0"/>
          </a:p>
          <a:p>
            <a:pPr algn="just"/>
            <a:r>
              <a:rPr lang="en-US" dirty="0" smtClean="0"/>
              <a:t>We </a:t>
            </a:r>
            <a:r>
              <a:rPr lang="en-US" dirty="0"/>
              <a:t>are pleased to have you here for the course's first </a:t>
            </a:r>
            <a:r>
              <a:rPr lang="en-US" dirty="0" smtClean="0"/>
              <a:t>lecture.</a:t>
            </a:r>
          </a:p>
          <a:p>
            <a:pPr algn="just"/>
            <a:endParaRPr lang="en-US" dirty="0"/>
          </a:p>
          <a:p>
            <a:pPr algn="just"/>
            <a:r>
              <a:rPr lang="en-US" dirty="0" smtClean="0"/>
              <a:t>You </a:t>
            </a:r>
            <a:r>
              <a:rPr lang="en-US" dirty="0"/>
              <a:t>will learn about the Accounting equation in this course, which is utilized in S</a:t>
            </a:r>
            <a:r>
              <a:rPr lang="en-US" dirty="0" smtClean="0"/>
              <a:t>pecialized Financial Accounting Techniques. </a:t>
            </a:r>
          </a:p>
          <a:p>
            <a:pPr algn="just"/>
            <a:r>
              <a:rPr lang="en-US" dirty="0" smtClean="0"/>
              <a:t>It </a:t>
            </a:r>
            <a:r>
              <a:rPr lang="en-US" dirty="0"/>
              <a:t>draws attention to a number of ideas and concepts that are relevant to all financial reporting in accordance with the International Financial Reporting Standards. </a:t>
            </a:r>
            <a:endParaRPr lang="en-US" dirty="0" smtClean="0"/>
          </a:p>
          <a:p>
            <a:pPr algn="just"/>
            <a:endParaRPr lang="en-US" dirty="0"/>
          </a:p>
          <a:p>
            <a:endParaRPr lang="en-US" dirty="0"/>
          </a:p>
        </p:txBody>
      </p:sp>
      <p:sp>
        <p:nvSpPr>
          <p:cNvPr id="2" name="Title 1"/>
          <p:cNvSpPr>
            <a:spLocks noGrp="1"/>
          </p:cNvSpPr>
          <p:nvPr>
            <p:ph type="title"/>
          </p:nvPr>
        </p:nvSpPr>
        <p:spPr/>
        <p:txBody>
          <a:bodyPr>
            <a:normAutofit fontScale="90000"/>
          </a:bodyPr>
          <a:lstStyle/>
          <a:p>
            <a:r>
              <a:rPr lang="x-none" b="1"/>
              <a:t>Introduction </a:t>
            </a:r>
            <a:r>
              <a:rPr lang="en-US" dirty="0"/>
              <a:t/>
            </a:r>
            <a:br>
              <a:rPr lang="en-US" dirty="0"/>
            </a:br>
            <a:endParaRPr lang="en-US" dirty="0"/>
          </a:p>
        </p:txBody>
      </p:sp>
    </p:spTree>
    <p:extLst>
      <p:ext uri="{BB962C8B-B14F-4D97-AF65-F5344CB8AC3E}">
        <p14:creationId xmlns:p14="http://schemas.microsoft.com/office/powerpoint/2010/main" val="1256806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endParaRPr lang="en-US" dirty="0" smtClean="0"/>
          </a:p>
          <a:p>
            <a:r>
              <a:rPr lang="en-US" dirty="0" smtClean="0"/>
              <a:t>The </a:t>
            </a:r>
            <a:r>
              <a:rPr lang="en-US" dirty="0"/>
              <a:t>goal of the course is to help students understand the practical implications of the accounting rules for various business entities and transaction kinds</a:t>
            </a:r>
            <a:r>
              <a:rPr lang="en-US" dirty="0" smtClean="0"/>
              <a:t>.</a:t>
            </a:r>
          </a:p>
          <a:p>
            <a:endParaRPr lang="en-US" dirty="0"/>
          </a:p>
          <a:p>
            <a:r>
              <a:rPr lang="en-US" dirty="0"/>
              <a:t>After completion of this course, you will be able to grasp Specialized Financial Accounting Techniques on a firm basis. </a:t>
            </a:r>
          </a:p>
          <a:p>
            <a:endParaRPr lang="en-US" dirty="0"/>
          </a:p>
        </p:txBody>
      </p:sp>
      <p:sp>
        <p:nvSpPr>
          <p:cNvPr id="2" name="Title 1"/>
          <p:cNvSpPr>
            <a:spLocks noGrp="1"/>
          </p:cNvSpPr>
          <p:nvPr>
            <p:ph type="title"/>
          </p:nvPr>
        </p:nvSpPr>
        <p:spPr/>
        <p:txBody>
          <a:bodyPr/>
          <a:lstStyle/>
          <a:p>
            <a:r>
              <a:rPr lang="en-US" dirty="0" smtClean="0"/>
              <a:t>Course Goal</a:t>
            </a:r>
            <a:endParaRPr lang="en-US" dirty="0"/>
          </a:p>
        </p:txBody>
      </p:sp>
    </p:spTree>
    <p:extLst>
      <p:ext uri="{BB962C8B-B14F-4D97-AF65-F5344CB8AC3E}">
        <p14:creationId xmlns:p14="http://schemas.microsoft.com/office/powerpoint/2010/main" val="3040413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114300" indent="0" algn="just" fontAlgn="base">
              <a:buNone/>
            </a:pPr>
            <a:endParaRPr lang="en-US" dirty="0" smtClean="0"/>
          </a:p>
          <a:p>
            <a:pPr marL="114300" indent="0" algn="just" fontAlgn="base">
              <a:buNone/>
            </a:pPr>
            <a:r>
              <a:rPr lang="en-US" dirty="0" smtClean="0"/>
              <a:t>(a) Explain </a:t>
            </a:r>
            <a:r>
              <a:rPr lang="en-US" dirty="0"/>
              <a:t>the purpose and nature of specialized accounts.</a:t>
            </a:r>
          </a:p>
          <a:p>
            <a:pPr marL="114300" indent="0" algn="just" fontAlgn="base">
              <a:buNone/>
            </a:pPr>
            <a:endParaRPr lang="en-US" dirty="0" smtClean="0"/>
          </a:p>
          <a:p>
            <a:pPr marL="114300" indent="0" algn="just" fontAlgn="base">
              <a:buNone/>
            </a:pPr>
            <a:r>
              <a:rPr lang="en-US" dirty="0" smtClean="0"/>
              <a:t>(</a:t>
            </a:r>
            <a:r>
              <a:rPr lang="en-US" dirty="0"/>
              <a:t>b) Explain reporting issues related to specialized accounts</a:t>
            </a:r>
          </a:p>
          <a:p>
            <a:pPr marL="114300" indent="0" algn="just" fontAlgn="base">
              <a:buNone/>
            </a:pPr>
            <a:endParaRPr lang="en-US" dirty="0" smtClean="0"/>
          </a:p>
          <a:p>
            <a:pPr marL="114300" indent="0" algn="just" fontAlgn="base">
              <a:buNone/>
            </a:pPr>
            <a:r>
              <a:rPr lang="en-US" dirty="0" smtClean="0"/>
              <a:t>(</a:t>
            </a:r>
            <a:r>
              <a:rPr lang="en-US" dirty="0"/>
              <a:t>c) Prepare accounts for professional firms like Doctors, Lawyers, Accountants</a:t>
            </a:r>
          </a:p>
          <a:p>
            <a:pPr marL="114300" indent="0" algn="just" fontAlgn="base">
              <a:buNone/>
            </a:pPr>
            <a:endParaRPr lang="en-US" smtClean="0"/>
          </a:p>
          <a:p>
            <a:pPr marL="114300" indent="0" algn="just" fontAlgn="base">
              <a:buNone/>
            </a:pPr>
            <a:r>
              <a:rPr lang="en-US" smtClean="0"/>
              <a:t>(</a:t>
            </a:r>
            <a:r>
              <a:rPr lang="en-US" dirty="0"/>
              <a:t>d) Prepare accounts for banks, insurance companies and financial </a:t>
            </a:r>
            <a:r>
              <a:rPr lang="en-US" dirty="0" smtClean="0"/>
              <a:t>institutions</a:t>
            </a:r>
            <a:endParaRPr lang="en-US" dirty="0"/>
          </a:p>
        </p:txBody>
      </p:sp>
      <p:sp>
        <p:nvSpPr>
          <p:cNvPr id="2" name="Title 1"/>
          <p:cNvSpPr>
            <a:spLocks noGrp="1"/>
          </p:cNvSpPr>
          <p:nvPr>
            <p:ph type="title"/>
          </p:nvPr>
        </p:nvSpPr>
        <p:spPr/>
        <p:txBody>
          <a:bodyPr>
            <a:normAutofit fontScale="90000"/>
          </a:bodyPr>
          <a:lstStyle/>
          <a:p>
            <a:r>
              <a:rPr lang="en-US" b="1" dirty="0"/>
              <a:t>Learning Outcomes</a:t>
            </a:r>
            <a:r>
              <a:rPr lang="en-US" dirty="0"/>
              <a:t/>
            </a:r>
            <a:br>
              <a:rPr lang="en-US" dirty="0"/>
            </a:br>
            <a:endParaRPr lang="en-US" dirty="0"/>
          </a:p>
        </p:txBody>
      </p:sp>
    </p:spTree>
    <p:extLst>
      <p:ext uri="{BB962C8B-B14F-4D97-AF65-F5344CB8AC3E}">
        <p14:creationId xmlns:p14="http://schemas.microsoft.com/office/powerpoint/2010/main" val="3937615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114300" indent="0" algn="just" fontAlgn="base">
              <a:buNone/>
            </a:pPr>
            <a:endParaRPr lang="en-US" dirty="0" smtClean="0"/>
          </a:p>
          <a:p>
            <a:pPr marL="114300" indent="0" algn="just" fontAlgn="base">
              <a:buNone/>
            </a:pPr>
            <a:r>
              <a:rPr lang="en-US" dirty="0" smtClean="0"/>
              <a:t>(</a:t>
            </a:r>
            <a:r>
              <a:rPr lang="en-US" dirty="0"/>
              <a:t>e) Prepare accounts for Non Profit Making Organization,</a:t>
            </a:r>
          </a:p>
          <a:p>
            <a:pPr marL="114300" indent="0" algn="just" fontAlgn="base">
              <a:buNone/>
            </a:pPr>
            <a:r>
              <a:rPr lang="en-US" dirty="0" smtClean="0"/>
              <a:t>(f) Prepare </a:t>
            </a:r>
            <a:r>
              <a:rPr lang="en-US" dirty="0"/>
              <a:t>specialized accounts like: </a:t>
            </a:r>
            <a:endParaRPr lang="en-US" dirty="0" smtClean="0"/>
          </a:p>
          <a:p>
            <a:pPr marL="114300" indent="0" algn="just" fontAlgn="base">
              <a:buNone/>
            </a:pPr>
            <a:r>
              <a:rPr lang="en-US" dirty="0"/>
              <a:t>	</a:t>
            </a:r>
            <a:r>
              <a:rPr lang="en-US" dirty="0" smtClean="0"/>
              <a:t>- </a:t>
            </a:r>
            <a:r>
              <a:rPr lang="en-US" dirty="0" smtClean="0"/>
              <a:t>bills </a:t>
            </a:r>
            <a:r>
              <a:rPr lang="en-US" dirty="0"/>
              <a:t>of exchange, </a:t>
            </a:r>
            <a:r>
              <a:rPr lang="en-US" dirty="0" smtClean="0"/>
              <a:t>	</a:t>
            </a:r>
            <a:endParaRPr lang="en-US" dirty="0" smtClean="0"/>
          </a:p>
          <a:p>
            <a:pPr marL="114300" indent="0" algn="just" fontAlgn="base">
              <a:buNone/>
            </a:pPr>
            <a:r>
              <a:rPr lang="en-US" dirty="0" smtClean="0"/>
              <a:t>	- </a:t>
            </a:r>
            <a:r>
              <a:rPr lang="en-US" dirty="0" smtClean="0"/>
              <a:t>consignment,</a:t>
            </a:r>
          </a:p>
          <a:p>
            <a:pPr marL="114300" indent="0" algn="just" fontAlgn="base">
              <a:buNone/>
            </a:pPr>
            <a:r>
              <a:rPr lang="en-US" dirty="0" smtClean="0"/>
              <a:t>	-</a:t>
            </a:r>
            <a:r>
              <a:rPr lang="en-US" dirty="0" smtClean="0"/>
              <a:t> </a:t>
            </a:r>
            <a:r>
              <a:rPr lang="en-US" dirty="0"/>
              <a:t>royalties, </a:t>
            </a:r>
            <a:endParaRPr lang="en-US" dirty="0" smtClean="0"/>
          </a:p>
          <a:p>
            <a:pPr marL="114300" indent="0" algn="just" fontAlgn="base">
              <a:buNone/>
            </a:pPr>
            <a:r>
              <a:rPr lang="en-US" dirty="0" smtClean="0"/>
              <a:t>	- </a:t>
            </a:r>
            <a:r>
              <a:rPr lang="en-US" dirty="0" smtClean="0"/>
              <a:t>hire </a:t>
            </a:r>
            <a:r>
              <a:rPr lang="en-US" dirty="0"/>
              <a:t>purchase, </a:t>
            </a:r>
            <a:endParaRPr lang="en-US" dirty="0" smtClean="0"/>
          </a:p>
          <a:p>
            <a:pPr marL="114300" indent="0" algn="just" fontAlgn="base">
              <a:buNone/>
            </a:pPr>
            <a:r>
              <a:rPr lang="en-US" dirty="0" smtClean="0"/>
              <a:t>	- </a:t>
            </a:r>
            <a:r>
              <a:rPr lang="en-US" dirty="0" smtClean="0"/>
              <a:t>farm </a:t>
            </a:r>
            <a:r>
              <a:rPr lang="en-US" dirty="0"/>
              <a:t>accounts, </a:t>
            </a:r>
            <a:r>
              <a:rPr lang="en-US" dirty="0" smtClean="0"/>
              <a:t>	</a:t>
            </a:r>
            <a:endParaRPr lang="en-US" dirty="0" smtClean="0"/>
          </a:p>
          <a:p>
            <a:pPr marL="114300" indent="0" algn="just" fontAlgn="base">
              <a:buNone/>
            </a:pPr>
            <a:r>
              <a:rPr lang="en-US" dirty="0"/>
              <a:t>	</a:t>
            </a:r>
            <a:r>
              <a:rPr lang="en-US" dirty="0" smtClean="0"/>
              <a:t>- joint ventures</a:t>
            </a:r>
          </a:p>
          <a:p>
            <a:pPr marL="114300" indent="0" algn="just" fontAlgn="base">
              <a:buNone/>
            </a:pPr>
            <a:r>
              <a:rPr lang="en-US" dirty="0"/>
              <a:t>	</a:t>
            </a:r>
            <a:r>
              <a:rPr lang="en-US" dirty="0" smtClean="0"/>
              <a:t> </a:t>
            </a:r>
            <a:r>
              <a:rPr lang="en-US" dirty="0" smtClean="0"/>
              <a:t>- </a:t>
            </a:r>
            <a:r>
              <a:rPr lang="en-US" dirty="0" smtClean="0"/>
              <a:t>investment </a:t>
            </a:r>
            <a:r>
              <a:rPr lang="en-US" dirty="0"/>
              <a:t>accounts.</a:t>
            </a:r>
          </a:p>
          <a:p>
            <a:pPr algn="just" fontAlgn="base"/>
            <a:r>
              <a:rPr lang="en-US" dirty="0" smtClean="0"/>
              <a:t>(g) </a:t>
            </a:r>
            <a:r>
              <a:rPr lang="en-US" dirty="0"/>
              <a:t>Apply International   accounting Standards/IFRS to preparation of specialized accounts and entities.</a:t>
            </a:r>
          </a:p>
          <a:p>
            <a:endParaRPr lang="en-US" dirty="0"/>
          </a:p>
        </p:txBody>
      </p:sp>
      <p:sp>
        <p:nvSpPr>
          <p:cNvPr id="2" name="Title 1"/>
          <p:cNvSpPr>
            <a:spLocks noGrp="1"/>
          </p:cNvSpPr>
          <p:nvPr>
            <p:ph type="title"/>
          </p:nvPr>
        </p:nvSpPr>
        <p:spPr/>
        <p:txBody>
          <a:bodyPr/>
          <a:lstStyle/>
          <a:p>
            <a:r>
              <a:rPr lang="en-US" b="1" dirty="0"/>
              <a:t>Learning Outcomes</a:t>
            </a:r>
            <a:endParaRPr lang="en-US" dirty="0"/>
          </a:p>
        </p:txBody>
      </p:sp>
    </p:spTree>
    <p:extLst>
      <p:ext uri="{BB962C8B-B14F-4D97-AF65-F5344CB8AC3E}">
        <p14:creationId xmlns:p14="http://schemas.microsoft.com/office/powerpoint/2010/main" val="3136824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 fontAlgn="base"/>
            <a:r>
              <a:rPr lang="en-US" dirty="0"/>
              <a:t>Every company, organization, and corporation keeps records of every transaction they conduct. </a:t>
            </a:r>
            <a:endParaRPr lang="en-US" dirty="0" smtClean="0"/>
          </a:p>
          <a:p>
            <a:pPr algn="just" fontAlgn="base"/>
            <a:r>
              <a:rPr lang="en-US" dirty="0" smtClean="0"/>
              <a:t>Ensuring </a:t>
            </a:r>
            <a:r>
              <a:rPr lang="en-US" dirty="0"/>
              <a:t>the owners are aware of the company's financial status is the primary goal of documenting these </a:t>
            </a:r>
            <a:r>
              <a:rPr lang="en-US" dirty="0" smtClean="0"/>
              <a:t>transactions.</a:t>
            </a:r>
          </a:p>
          <a:p>
            <a:pPr algn="just" fontAlgn="base"/>
            <a:r>
              <a:rPr lang="en-US" dirty="0" smtClean="0"/>
              <a:t>The </a:t>
            </a:r>
            <a:r>
              <a:rPr lang="en-US" dirty="0"/>
              <a:t>financial position of a company is measured by the following items:</a:t>
            </a:r>
          </a:p>
          <a:p>
            <a:pPr marL="114300" lvl="0" indent="0" algn="just" fontAlgn="base">
              <a:buNone/>
            </a:pPr>
            <a:r>
              <a:rPr lang="en-US" dirty="0" smtClean="0"/>
              <a:t>	Assets </a:t>
            </a:r>
            <a:r>
              <a:rPr lang="en-US" dirty="0"/>
              <a:t>- what the business owns</a:t>
            </a:r>
          </a:p>
          <a:p>
            <a:pPr marL="114300" lvl="0" indent="0" algn="just" fontAlgn="base">
              <a:buNone/>
            </a:pPr>
            <a:r>
              <a:rPr lang="en-US" dirty="0" smtClean="0"/>
              <a:t>	Liabilities </a:t>
            </a:r>
            <a:r>
              <a:rPr lang="en-US" dirty="0"/>
              <a:t>-  Obligations that the business owes to others</a:t>
            </a:r>
          </a:p>
          <a:p>
            <a:pPr marL="114300" lvl="0" indent="0" algn="just" fontAlgn="base">
              <a:buNone/>
            </a:pPr>
            <a:r>
              <a:rPr lang="en-US" dirty="0" smtClean="0"/>
              <a:t>	Owner's </a:t>
            </a:r>
            <a:r>
              <a:rPr lang="en-US" dirty="0"/>
              <a:t>Equity- The difference between assets and </a:t>
            </a:r>
            <a:r>
              <a:rPr lang="en-US" dirty="0" smtClean="0"/>
              <a:t>	liabilities</a:t>
            </a:r>
            <a:endParaRPr lang="en-US" dirty="0" smtClean="0"/>
          </a:p>
          <a:p>
            <a:pPr algn="just" fontAlgn="base"/>
            <a:r>
              <a:rPr lang="en-US" dirty="0" smtClean="0"/>
              <a:t>Therefore </a:t>
            </a:r>
            <a:r>
              <a:rPr lang="en-US" dirty="0"/>
              <a:t>the accounting equation:</a:t>
            </a:r>
          </a:p>
          <a:p>
            <a:pPr marL="114300" indent="0" algn="just" fontAlgn="base">
              <a:buNone/>
            </a:pPr>
            <a:r>
              <a:rPr lang="en-US" b="1" dirty="0" smtClean="0"/>
              <a:t>	Owners</a:t>
            </a:r>
            <a:r>
              <a:rPr lang="en-US" b="1" dirty="0"/>
              <a:t>’ Equity = Assets - Liabilities</a:t>
            </a:r>
            <a:endParaRPr lang="en-US" dirty="0"/>
          </a:p>
          <a:p>
            <a:endParaRPr lang="en-US" dirty="0"/>
          </a:p>
        </p:txBody>
      </p:sp>
      <p:sp>
        <p:nvSpPr>
          <p:cNvPr id="2" name="Title 1"/>
          <p:cNvSpPr>
            <a:spLocks noGrp="1"/>
          </p:cNvSpPr>
          <p:nvPr>
            <p:ph type="title"/>
          </p:nvPr>
        </p:nvSpPr>
        <p:spPr/>
        <p:txBody>
          <a:bodyPr>
            <a:normAutofit fontScale="90000"/>
          </a:bodyPr>
          <a:lstStyle/>
          <a:p>
            <a:r>
              <a:rPr lang="en-US" sz="3200" b="1" dirty="0"/>
              <a:t>Equations for Financial Accounting and Their Uses</a:t>
            </a:r>
            <a:r>
              <a:rPr lang="en-US" sz="3200" dirty="0"/>
              <a:t/>
            </a:r>
            <a:br>
              <a:rPr lang="en-US" sz="3200" dirty="0"/>
            </a:br>
            <a:endParaRPr lang="en-US" sz="3200" dirty="0"/>
          </a:p>
        </p:txBody>
      </p:sp>
    </p:spTree>
    <p:extLst>
      <p:ext uri="{BB962C8B-B14F-4D97-AF65-F5344CB8AC3E}">
        <p14:creationId xmlns:p14="http://schemas.microsoft.com/office/powerpoint/2010/main" val="1769235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gn="just" fontAlgn="base"/>
            <a:endParaRPr lang="en-US" b="1" dirty="0" smtClean="0"/>
          </a:p>
          <a:p>
            <a:pPr algn="just" fontAlgn="base"/>
            <a:r>
              <a:rPr lang="en-US" b="1" dirty="0" smtClean="0"/>
              <a:t>Assets</a:t>
            </a:r>
            <a:endParaRPr lang="en-US" dirty="0"/>
          </a:p>
          <a:p>
            <a:pPr algn="just" fontAlgn="base"/>
            <a:r>
              <a:rPr lang="en-US" dirty="0" smtClean="0"/>
              <a:t>All </a:t>
            </a:r>
            <a:r>
              <a:rPr lang="en-US" dirty="0"/>
              <a:t>of the company's resources are referred to as </a:t>
            </a:r>
            <a:r>
              <a:rPr lang="en-US" dirty="0" smtClean="0"/>
              <a:t>assets.</a:t>
            </a:r>
          </a:p>
          <a:p>
            <a:pPr algn="just" fontAlgn="base"/>
            <a:r>
              <a:rPr lang="en-US" dirty="0" smtClean="0"/>
              <a:t>They </a:t>
            </a:r>
            <a:r>
              <a:rPr lang="en-US" dirty="0"/>
              <a:t>consist of, among other things, cash, receivables from customers, prepaid invoices, inventories, investments, land, structures, machinery, and goodwill. </a:t>
            </a:r>
            <a:endParaRPr lang="en-US" dirty="0" smtClean="0"/>
          </a:p>
          <a:p>
            <a:pPr algn="just" fontAlgn="base"/>
            <a:r>
              <a:rPr lang="en-US" dirty="0" smtClean="0"/>
              <a:t>According </a:t>
            </a:r>
            <a:r>
              <a:rPr lang="en-US" dirty="0"/>
              <a:t>to the accounting equation, the total of the liabilities and owner's (or stockholders') equity must match the number of assets.</a:t>
            </a:r>
          </a:p>
          <a:p>
            <a:endParaRPr lang="en-US" dirty="0"/>
          </a:p>
        </p:txBody>
      </p:sp>
      <p:sp>
        <p:nvSpPr>
          <p:cNvPr id="2" name="Title 1"/>
          <p:cNvSpPr>
            <a:spLocks noGrp="1"/>
          </p:cNvSpPr>
          <p:nvPr>
            <p:ph type="title"/>
          </p:nvPr>
        </p:nvSpPr>
        <p:spPr/>
        <p:txBody>
          <a:bodyPr>
            <a:normAutofit fontScale="90000"/>
          </a:bodyPr>
          <a:lstStyle/>
          <a:p>
            <a:r>
              <a:rPr lang="en-US" b="1" dirty="0"/>
              <a:t>Definition of Terms</a:t>
            </a:r>
            <a:r>
              <a:rPr lang="en-US" dirty="0"/>
              <a:t/>
            </a:r>
            <a:br>
              <a:rPr lang="en-US" dirty="0"/>
            </a:br>
            <a:endParaRPr lang="en-US" dirty="0"/>
          </a:p>
        </p:txBody>
      </p:sp>
    </p:spTree>
    <p:extLst>
      <p:ext uri="{BB962C8B-B14F-4D97-AF65-F5344CB8AC3E}">
        <p14:creationId xmlns:p14="http://schemas.microsoft.com/office/powerpoint/2010/main" val="907307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fontAlgn="base"/>
            <a:r>
              <a:rPr lang="en-US" b="1" dirty="0"/>
              <a:t>Liabilities</a:t>
            </a:r>
            <a:endParaRPr lang="en-US" dirty="0"/>
          </a:p>
          <a:p>
            <a:pPr marL="114300" indent="0" algn="just" fontAlgn="base">
              <a:buNone/>
            </a:pPr>
            <a:r>
              <a:rPr lang="en-US" dirty="0"/>
              <a:t>Liabilities are all of the company's debts. These consist of accounts payable, payroll and wages payable, interest payable, notes or loans payable, and income taxes payable (if the business is a regular corporation). </a:t>
            </a:r>
            <a:endParaRPr lang="en-US" dirty="0" smtClean="0"/>
          </a:p>
          <a:p>
            <a:pPr marL="114300" indent="0" algn="just" fontAlgn="base">
              <a:buNone/>
            </a:pPr>
            <a:endParaRPr lang="en-US" dirty="0"/>
          </a:p>
          <a:p>
            <a:pPr algn="just" fontAlgn="base"/>
            <a:r>
              <a:rPr lang="en-US" b="1" dirty="0"/>
              <a:t>Shareholder’s </a:t>
            </a:r>
            <a:r>
              <a:rPr lang="en-US" b="1" dirty="0" smtClean="0"/>
              <a:t>equity</a:t>
            </a:r>
            <a:endParaRPr lang="en-US" dirty="0" smtClean="0"/>
          </a:p>
          <a:p>
            <a:pPr algn="just" fontAlgn="base"/>
            <a:r>
              <a:rPr lang="en-US" dirty="0" smtClean="0"/>
              <a:t>Equity </a:t>
            </a:r>
            <a:r>
              <a:rPr lang="en-US" dirty="0"/>
              <a:t>held by owners or stockholders </a:t>
            </a:r>
            <a:endParaRPr lang="en-US" dirty="0" smtClean="0"/>
          </a:p>
          <a:p>
            <a:pPr algn="just" fontAlgn="base"/>
            <a:r>
              <a:rPr lang="en-US" dirty="0" smtClean="0"/>
              <a:t>The </a:t>
            </a:r>
            <a:r>
              <a:rPr lang="en-US" dirty="0"/>
              <a:t>sums that the owners have contributed to the business plus the total net income of the business that hasn't been taken out or given to the owners.</a:t>
            </a:r>
          </a:p>
          <a:p>
            <a:pPr marL="114300" indent="0" algn="just" fontAlgn="base">
              <a:buNone/>
            </a:pPr>
            <a:endParaRPr lang="en-US" dirty="0"/>
          </a:p>
        </p:txBody>
      </p:sp>
      <p:sp>
        <p:nvSpPr>
          <p:cNvPr id="2" name="Title 1"/>
          <p:cNvSpPr>
            <a:spLocks noGrp="1"/>
          </p:cNvSpPr>
          <p:nvPr>
            <p:ph type="title"/>
          </p:nvPr>
        </p:nvSpPr>
        <p:spPr/>
        <p:txBody>
          <a:bodyPr/>
          <a:lstStyle/>
          <a:p>
            <a:r>
              <a:rPr lang="en-US" b="1" dirty="0"/>
              <a:t>Definition of Terms</a:t>
            </a:r>
            <a:endParaRPr lang="en-US" dirty="0"/>
          </a:p>
        </p:txBody>
      </p:sp>
    </p:spTree>
    <p:extLst>
      <p:ext uri="{BB962C8B-B14F-4D97-AF65-F5344CB8AC3E}">
        <p14:creationId xmlns:p14="http://schemas.microsoft.com/office/powerpoint/2010/main" val="2904685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fontAlgn="base"/>
            <a:endParaRPr lang="en-US" b="1" dirty="0" smtClean="0"/>
          </a:p>
          <a:p>
            <a:pPr algn="just" fontAlgn="base"/>
            <a:r>
              <a:rPr lang="en-US" b="1" dirty="0" smtClean="0"/>
              <a:t>Statement </a:t>
            </a:r>
            <a:r>
              <a:rPr lang="en-US" b="1" dirty="0"/>
              <a:t>of Financial </a:t>
            </a:r>
            <a:r>
              <a:rPr lang="en-US" b="1" dirty="0" smtClean="0"/>
              <a:t>Position</a:t>
            </a:r>
            <a:endParaRPr lang="en-US" dirty="0"/>
          </a:p>
          <a:p>
            <a:pPr algn="just" fontAlgn="base"/>
            <a:r>
              <a:rPr lang="en-US" dirty="0" smtClean="0"/>
              <a:t>The </a:t>
            </a:r>
            <a:r>
              <a:rPr lang="en-US" dirty="0"/>
              <a:t>Statement of Financial Position is another name for the balance sheet. </a:t>
            </a:r>
            <a:endParaRPr lang="en-US" dirty="0" smtClean="0"/>
          </a:p>
          <a:p>
            <a:pPr algn="just" fontAlgn="base"/>
            <a:r>
              <a:rPr lang="en-US" b="1" dirty="0" smtClean="0"/>
              <a:t>I</a:t>
            </a:r>
            <a:r>
              <a:rPr lang="en-US" dirty="0" smtClean="0"/>
              <a:t>t </a:t>
            </a:r>
            <a:r>
              <a:rPr lang="en-US" dirty="0"/>
              <a:t>is the one that reflects the accounting equation mentioned above. It reports a company's assets, liabilities, and owner's (or stockholders') equity at a specific point in time. </a:t>
            </a:r>
            <a:endParaRPr lang="en-US" dirty="0" smtClean="0"/>
          </a:p>
          <a:p>
            <a:pPr algn="just" fontAlgn="base"/>
            <a:r>
              <a:rPr lang="en-US" dirty="0" smtClean="0"/>
              <a:t>It’s </a:t>
            </a:r>
            <a:r>
              <a:rPr lang="en-US" dirty="0"/>
              <a:t>always balance off the company's total amount of assets to the total amount of liabilities plus owner's (or stockholders') equity</a:t>
            </a:r>
            <a:r>
              <a:rPr lang="en-US" dirty="0" smtClean="0"/>
              <a:t>.</a:t>
            </a:r>
          </a:p>
          <a:p>
            <a:pPr algn="just" fontAlgn="base"/>
            <a:r>
              <a:rPr lang="en-US" dirty="0" smtClean="0"/>
              <a:t> </a:t>
            </a:r>
            <a:r>
              <a:rPr lang="en-US" dirty="0"/>
              <a:t>Balance sheet is one of the mandatory financial statements a registered company must maintain. </a:t>
            </a:r>
          </a:p>
          <a:p>
            <a:endParaRPr lang="en-US" dirty="0"/>
          </a:p>
        </p:txBody>
      </p:sp>
      <p:sp>
        <p:nvSpPr>
          <p:cNvPr id="2" name="Title 1"/>
          <p:cNvSpPr>
            <a:spLocks noGrp="1"/>
          </p:cNvSpPr>
          <p:nvPr>
            <p:ph type="title"/>
          </p:nvPr>
        </p:nvSpPr>
        <p:spPr/>
        <p:txBody>
          <a:bodyPr/>
          <a:lstStyle/>
          <a:p>
            <a:r>
              <a:rPr lang="en-US" b="1" dirty="0"/>
              <a:t>Definition of Terms</a:t>
            </a:r>
            <a:endParaRPr lang="en-US" dirty="0"/>
          </a:p>
        </p:txBody>
      </p:sp>
    </p:spTree>
    <p:extLst>
      <p:ext uri="{BB962C8B-B14F-4D97-AF65-F5344CB8AC3E}">
        <p14:creationId xmlns:p14="http://schemas.microsoft.com/office/powerpoint/2010/main" val="145528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fontAlgn="base"/>
            <a:r>
              <a:rPr lang="en-US" b="1" dirty="0" smtClean="0"/>
              <a:t>Income </a:t>
            </a:r>
            <a:r>
              <a:rPr lang="en-US" b="1" dirty="0" smtClean="0"/>
              <a:t>Statement</a:t>
            </a:r>
            <a:endParaRPr lang="en-US" dirty="0"/>
          </a:p>
          <a:p>
            <a:pPr algn="just" fontAlgn="base"/>
            <a:r>
              <a:rPr lang="en-US" dirty="0" smtClean="0"/>
              <a:t>The </a:t>
            </a:r>
            <a:r>
              <a:rPr lang="en-US" dirty="0"/>
              <a:t>financial statement that shows a company's earnings for a given period, including revenues, expenses, and net income, is called the income statement. </a:t>
            </a:r>
            <a:endParaRPr lang="en-US" dirty="0" smtClean="0"/>
          </a:p>
          <a:p>
            <a:pPr algn="just" fontAlgn="base"/>
            <a:r>
              <a:rPr lang="en-US" dirty="0" smtClean="0"/>
              <a:t>A </a:t>
            </a:r>
            <a:r>
              <a:rPr lang="en-US" dirty="0"/>
              <a:t>portion of the variation in owners' or stockholders' equity throughout the period between the two balance sheets will be explained by the income statement. </a:t>
            </a:r>
            <a:endParaRPr lang="en-US" dirty="0" smtClean="0"/>
          </a:p>
          <a:p>
            <a:pPr algn="just" fontAlgn="base"/>
            <a:r>
              <a:rPr lang="en-US" dirty="0" smtClean="0"/>
              <a:t>It </a:t>
            </a:r>
            <a:r>
              <a:rPr lang="en-US" dirty="0"/>
              <a:t>is divided into two sections. </a:t>
            </a:r>
            <a:endParaRPr lang="en-US" dirty="0" smtClean="0"/>
          </a:p>
          <a:p>
            <a:endParaRPr lang="en-US" dirty="0"/>
          </a:p>
        </p:txBody>
      </p:sp>
      <p:sp>
        <p:nvSpPr>
          <p:cNvPr id="2" name="Title 1"/>
          <p:cNvSpPr>
            <a:spLocks noGrp="1"/>
          </p:cNvSpPr>
          <p:nvPr>
            <p:ph type="title"/>
          </p:nvPr>
        </p:nvSpPr>
        <p:spPr/>
        <p:txBody>
          <a:bodyPr>
            <a:normAutofit fontScale="90000"/>
          </a:bodyPr>
          <a:lstStyle/>
          <a:p>
            <a:r>
              <a:rPr lang="en-US" b="1" dirty="0"/>
              <a:t>Definition of Terms</a:t>
            </a:r>
            <a:r>
              <a:rPr lang="en-US" dirty="0"/>
              <a:t/>
            </a:r>
            <a:br>
              <a:rPr lang="en-US" dirty="0"/>
            </a:br>
            <a:endParaRPr lang="en-US" dirty="0"/>
          </a:p>
        </p:txBody>
      </p:sp>
    </p:spTree>
    <p:extLst>
      <p:ext uri="{BB962C8B-B14F-4D97-AF65-F5344CB8AC3E}">
        <p14:creationId xmlns:p14="http://schemas.microsoft.com/office/powerpoint/2010/main" val="40783120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just" fontAlgn="base"/>
            <a:endParaRPr lang="en-US" dirty="0" smtClean="0"/>
          </a:p>
          <a:p>
            <a:pPr algn="just" fontAlgn="base"/>
            <a:r>
              <a:rPr lang="en-US" b="1" dirty="0" smtClean="0"/>
              <a:t>Income Statement </a:t>
            </a:r>
            <a:endParaRPr lang="en-US" b="1" dirty="0"/>
          </a:p>
          <a:p>
            <a:pPr algn="just" fontAlgn="base"/>
            <a:endParaRPr lang="en-US" dirty="0" smtClean="0"/>
          </a:p>
          <a:p>
            <a:pPr algn="just" fontAlgn="base"/>
            <a:r>
              <a:rPr lang="en-US" dirty="0" smtClean="0"/>
              <a:t>The </a:t>
            </a:r>
            <a:r>
              <a:rPr lang="en-US" dirty="0"/>
              <a:t>company's total revenue from operations, including all other revenue, is shown in one portion. </a:t>
            </a:r>
            <a:endParaRPr lang="en-US" dirty="0" smtClean="0"/>
          </a:p>
          <a:p>
            <a:pPr algn="just" fontAlgn="base"/>
            <a:endParaRPr lang="en-US" dirty="0" smtClean="0"/>
          </a:p>
          <a:p>
            <a:pPr algn="just" fontAlgn="base"/>
            <a:r>
              <a:rPr lang="en-US" dirty="0" smtClean="0"/>
              <a:t>The </a:t>
            </a:r>
            <a:r>
              <a:rPr lang="en-US" dirty="0"/>
              <a:t>total expenses incurred to produce the operational revenue are represented in the other part. </a:t>
            </a:r>
            <a:endParaRPr lang="en-US" dirty="0" smtClean="0"/>
          </a:p>
          <a:p>
            <a:pPr algn="just" fontAlgn="base"/>
            <a:endParaRPr lang="en-US" dirty="0" smtClean="0"/>
          </a:p>
          <a:p>
            <a:pPr algn="just" fontAlgn="base"/>
            <a:r>
              <a:rPr lang="en-US" dirty="0" smtClean="0"/>
              <a:t>The </a:t>
            </a:r>
            <a:r>
              <a:rPr lang="en-US" dirty="0"/>
              <a:t>difference between the two displays the earnings or losses incurred by the companies over a given time frame.</a:t>
            </a:r>
            <a:endParaRPr lang="en-US" dirty="0"/>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1676519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455420" y="2097405"/>
          <a:ext cx="5623560" cy="3394710"/>
        </p:xfrm>
        <a:graphic>
          <a:graphicData uri="http://schemas.openxmlformats.org/drawingml/2006/table">
            <a:tbl>
              <a:tblPr firstRow="1" firstCol="1" bandRow="1">
                <a:tableStyleId>{5C22544A-7EE6-4342-B048-85BDC9FD1C3A}</a:tableStyleId>
              </a:tblPr>
              <a:tblGrid>
                <a:gridCol w="1874520"/>
                <a:gridCol w="1874520"/>
                <a:gridCol w="1874520"/>
              </a:tblGrid>
              <a:tr h="215900">
                <a:tc>
                  <a:txBody>
                    <a:bodyPr/>
                    <a:lstStyle/>
                    <a:p>
                      <a:pPr marL="0" marR="0" algn="just">
                        <a:lnSpc>
                          <a:spcPct val="200000"/>
                        </a:lnSpc>
                        <a:spcBef>
                          <a:spcPts val="0"/>
                        </a:spcBef>
                        <a:spcAft>
                          <a:spcPts val="0"/>
                        </a:spcAft>
                      </a:pPr>
                      <a:r>
                        <a:rPr lang="en-US" sz="1200">
                          <a:effectLst/>
                        </a:rPr>
                        <a:t>Accounts</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To record</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Entry in the account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0"/>
                        </a:spcAft>
                      </a:pPr>
                      <a:r>
                        <a:rPr lang="en-US" sz="1200">
                          <a:effectLst/>
                        </a:rPr>
                        <a:t>Assets</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An increase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Debit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800"/>
                        </a:spcAft>
                      </a:pPr>
                      <a:r>
                        <a:rPr lang="en-US" sz="1200">
                          <a:effectLst/>
                        </a:rPr>
                        <a:t>Assets</a:t>
                      </a:r>
                      <a:endParaRPr lang="en-US" sz="1200">
                        <a:effectLst/>
                        <a:latin typeface="Times New Roman"/>
                        <a:ea typeface="Times New Roman"/>
                      </a:endParaRPr>
                    </a:p>
                  </a:txBody>
                  <a:tcPr marL="68580" marR="73025" marT="57150" marB="0" anchor="b"/>
                </a:tc>
                <a:tc>
                  <a:txBody>
                    <a:bodyPr/>
                    <a:lstStyle/>
                    <a:p>
                      <a:pPr marL="0" marR="0" algn="just">
                        <a:lnSpc>
                          <a:spcPct val="200000"/>
                        </a:lnSpc>
                        <a:spcBef>
                          <a:spcPts val="0"/>
                        </a:spcBef>
                        <a:spcAft>
                          <a:spcPts val="0"/>
                        </a:spcAft>
                      </a:pPr>
                      <a:r>
                        <a:rPr lang="en-US" sz="1200">
                          <a:effectLst/>
                        </a:rPr>
                        <a:t>A decrease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Credit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0"/>
                        </a:spcAft>
                      </a:pPr>
                      <a:r>
                        <a:rPr lang="en-US" sz="1200">
                          <a:effectLst/>
                        </a:rPr>
                        <a:t>Liabilities</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An increase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Credit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800"/>
                        </a:spcAft>
                      </a:pPr>
                      <a:r>
                        <a:rPr lang="en-US" sz="1200">
                          <a:effectLst/>
                        </a:rPr>
                        <a:t>Liabilities</a:t>
                      </a:r>
                      <a:endParaRPr lang="en-US" sz="1200">
                        <a:effectLst/>
                        <a:latin typeface="Times New Roman"/>
                        <a:ea typeface="Times New Roman"/>
                      </a:endParaRPr>
                    </a:p>
                  </a:txBody>
                  <a:tcPr marL="68580" marR="73025" marT="57150" marB="0" anchor="b"/>
                </a:tc>
                <a:tc>
                  <a:txBody>
                    <a:bodyPr/>
                    <a:lstStyle/>
                    <a:p>
                      <a:pPr marL="0" marR="0" algn="just">
                        <a:lnSpc>
                          <a:spcPct val="200000"/>
                        </a:lnSpc>
                        <a:spcBef>
                          <a:spcPts val="0"/>
                        </a:spcBef>
                        <a:spcAft>
                          <a:spcPts val="0"/>
                        </a:spcAft>
                      </a:pPr>
                      <a:r>
                        <a:rPr lang="en-US" sz="1200">
                          <a:effectLst/>
                        </a:rPr>
                        <a:t>A decrease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Debit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0"/>
                        </a:spcAft>
                      </a:pPr>
                      <a:r>
                        <a:rPr lang="en-US" sz="1200">
                          <a:effectLst/>
                        </a:rPr>
                        <a:t>Capital</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An increase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Credit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800"/>
                        </a:spcAft>
                      </a:pPr>
                      <a:r>
                        <a:rPr lang="en-US" sz="1200">
                          <a:effectLst/>
                        </a:rPr>
                        <a:t>Capital</a:t>
                      </a:r>
                      <a:endParaRPr lang="en-US" sz="1200">
                        <a:effectLst/>
                        <a:latin typeface="Times New Roman"/>
                        <a:ea typeface="Times New Roman"/>
                      </a:endParaRPr>
                    </a:p>
                  </a:txBody>
                  <a:tcPr marL="68580" marR="73025" marT="57150" marB="0" anchor="b"/>
                </a:tc>
                <a:tc>
                  <a:txBody>
                    <a:bodyPr/>
                    <a:lstStyle/>
                    <a:p>
                      <a:pPr marL="0" marR="0" algn="just">
                        <a:lnSpc>
                          <a:spcPct val="200000"/>
                        </a:lnSpc>
                        <a:spcBef>
                          <a:spcPts val="0"/>
                        </a:spcBef>
                        <a:spcAft>
                          <a:spcPts val="0"/>
                        </a:spcAft>
                      </a:pPr>
                      <a:r>
                        <a:rPr lang="en-US" sz="1200">
                          <a:effectLst/>
                        </a:rPr>
                        <a:t>A decrease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Debit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0"/>
                        </a:spcAft>
                      </a:pPr>
                      <a:r>
                        <a:rPr lang="en-US" sz="1200">
                          <a:effectLst/>
                        </a:rPr>
                        <a:t>Revenue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An increase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Credit</a:t>
                      </a:r>
                      <a:endParaRPr lang="en-US" sz="1200">
                        <a:effectLst/>
                        <a:latin typeface="Times New Roman"/>
                        <a:ea typeface="Times New Roman"/>
                      </a:endParaRPr>
                    </a:p>
                  </a:txBody>
                  <a:tcPr marL="68580" marR="73025" marT="57150" marB="0"/>
                </a:tc>
              </a:tr>
              <a:tr h="215900">
                <a:tc>
                  <a:txBody>
                    <a:bodyPr/>
                    <a:lstStyle/>
                    <a:p>
                      <a:pPr marL="0" marR="0" algn="just">
                        <a:lnSpc>
                          <a:spcPct val="200000"/>
                        </a:lnSpc>
                        <a:spcBef>
                          <a:spcPts val="0"/>
                        </a:spcBef>
                        <a:spcAft>
                          <a:spcPts val="0"/>
                        </a:spcAft>
                      </a:pPr>
                      <a:r>
                        <a:rPr lang="en-US" sz="1200">
                          <a:effectLst/>
                        </a:rPr>
                        <a:t>Expenses</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a:effectLst/>
                        </a:rPr>
                        <a:t>An increase</a:t>
                      </a:r>
                      <a:endParaRPr lang="en-US" sz="1200">
                        <a:effectLst/>
                        <a:latin typeface="Times New Roman"/>
                        <a:ea typeface="Times New Roman"/>
                      </a:endParaRPr>
                    </a:p>
                  </a:txBody>
                  <a:tcPr marL="68580" marR="73025" marT="57150" marB="0"/>
                </a:tc>
                <a:tc>
                  <a:txBody>
                    <a:bodyPr/>
                    <a:lstStyle/>
                    <a:p>
                      <a:pPr marL="0" marR="0" algn="just">
                        <a:lnSpc>
                          <a:spcPct val="200000"/>
                        </a:lnSpc>
                        <a:spcBef>
                          <a:spcPts val="0"/>
                        </a:spcBef>
                        <a:spcAft>
                          <a:spcPts val="0"/>
                        </a:spcAft>
                      </a:pPr>
                      <a:r>
                        <a:rPr lang="en-US" sz="1200" dirty="0">
                          <a:effectLst/>
                        </a:rPr>
                        <a:t>Debit</a:t>
                      </a:r>
                      <a:endParaRPr lang="en-US" sz="1200" dirty="0">
                        <a:effectLst/>
                        <a:latin typeface="Times New Roman"/>
                        <a:ea typeface="Times New Roman"/>
                      </a:endParaRPr>
                    </a:p>
                  </a:txBody>
                  <a:tcPr marL="68580" marR="73025" marT="57150" marB="0"/>
                </a:tc>
              </a:tr>
            </a:tbl>
          </a:graphicData>
        </a:graphic>
      </p:graphicFrame>
      <p:sp>
        <p:nvSpPr>
          <p:cNvPr id="2" name="Title 1"/>
          <p:cNvSpPr>
            <a:spLocks noGrp="1"/>
          </p:cNvSpPr>
          <p:nvPr>
            <p:ph type="title"/>
          </p:nvPr>
        </p:nvSpPr>
        <p:spPr/>
        <p:txBody>
          <a:bodyPr/>
          <a:lstStyle/>
          <a:p>
            <a:r>
              <a:rPr lang="en-US" dirty="0" smtClean="0"/>
              <a:t>Basic Double Entry Rule</a:t>
            </a:r>
            <a:endParaRPr lang="en-US" dirty="0"/>
          </a:p>
        </p:txBody>
      </p:sp>
    </p:spTree>
    <p:extLst>
      <p:ext uri="{BB962C8B-B14F-4D97-AF65-F5344CB8AC3E}">
        <p14:creationId xmlns:p14="http://schemas.microsoft.com/office/powerpoint/2010/main" val="1219881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fontAlgn="base"/>
            <a:endParaRPr lang="en-US" sz="2100" dirty="0" smtClean="0"/>
          </a:p>
          <a:p>
            <a:pPr algn="just" fontAlgn="base"/>
            <a:r>
              <a:rPr lang="en-US" sz="2100" dirty="0" smtClean="0"/>
              <a:t>American </a:t>
            </a:r>
            <a:r>
              <a:rPr lang="en-US" sz="2100" dirty="0"/>
              <a:t>Institute of Certified Public Accountants defines </a:t>
            </a:r>
            <a:r>
              <a:rPr lang="en-US" sz="2100" b="1" dirty="0"/>
              <a:t>accounting</a:t>
            </a:r>
            <a:r>
              <a:rPr lang="en-US" sz="2100" dirty="0"/>
              <a:t> as:</a:t>
            </a:r>
          </a:p>
          <a:p>
            <a:pPr marL="114300" indent="0" algn="just" fontAlgn="base">
              <a:buNone/>
            </a:pPr>
            <a:r>
              <a:rPr lang="en-US" sz="2100" b="1" i="1" dirty="0"/>
              <a:t>“ </a:t>
            </a:r>
            <a:r>
              <a:rPr lang="en-US" sz="2100" b="1" dirty="0"/>
              <a:t>The art of recording, classifying, summarizing in a significant manner and in terms of money, transactions and events which are, in part at least of financial character, and interpreting the results thereof </a:t>
            </a:r>
            <a:r>
              <a:rPr lang="en-US" sz="2100" b="1" dirty="0" smtClean="0"/>
              <a:t>“</a:t>
            </a:r>
          </a:p>
          <a:p>
            <a:pPr marL="114300" indent="0" algn="just" fontAlgn="base">
              <a:buNone/>
            </a:pPr>
            <a:endParaRPr lang="en-US" sz="2100" dirty="0"/>
          </a:p>
          <a:p>
            <a:pPr algn="just" fontAlgn="base"/>
            <a:r>
              <a:rPr lang="en-US" sz="2100" dirty="0"/>
              <a:t>Accounting analyzes and presents the data in documents known as "financial statements," in addition to recording financial transactions and communicating a company's financial status.</a:t>
            </a:r>
          </a:p>
          <a:p>
            <a:endParaRPr lang="en-US" dirty="0"/>
          </a:p>
        </p:txBody>
      </p:sp>
      <p:sp>
        <p:nvSpPr>
          <p:cNvPr id="2" name="Title 1"/>
          <p:cNvSpPr>
            <a:spLocks noGrp="1"/>
          </p:cNvSpPr>
          <p:nvPr>
            <p:ph type="title"/>
          </p:nvPr>
        </p:nvSpPr>
        <p:spPr/>
        <p:txBody>
          <a:bodyPr>
            <a:normAutofit fontScale="90000"/>
          </a:bodyPr>
          <a:lstStyle/>
          <a:p>
            <a:pPr algn="ctr"/>
            <a:r>
              <a:rPr lang="en-US" sz="3200" b="1" dirty="0" smtClean="0"/>
              <a:t/>
            </a:r>
            <a:br>
              <a:rPr lang="en-US" sz="3200" b="1" dirty="0" smtClean="0"/>
            </a:br>
            <a:r>
              <a:rPr lang="x-none" sz="3200" b="1" smtClean="0"/>
              <a:t>Principles</a:t>
            </a:r>
            <a:r>
              <a:rPr lang="x-none" sz="3200" b="1"/>
              <a:t>, Concepts and Conventions of Accounting</a:t>
            </a:r>
            <a:r>
              <a:rPr lang="en-US" sz="3200" dirty="0"/>
              <a:t/>
            </a:r>
            <a:br>
              <a:rPr lang="en-US" sz="3200" dirty="0"/>
            </a:br>
            <a:endParaRPr lang="en-US" sz="3200" dirty="0"/>
          </a:p>
        </p:txBody>
      </p:sp>
    </p:spTree>
    <p:extLst>
      <p:ext uri="{BB962C8B-B14F-4D97-AF65-F5344CB8AC3E}">
        <p14:creationId xmlns:p14="http://schemas.microsoft.com/office/powerpoint/2010/main" val="1113909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fontAlgn="base"/>
            <a:r>
              <a:rPr lang="en-US" sz="2400" dirty="0"/>
              <a:t>Accounting makes use of a codified, regulated system that adheres to set guidelines and practices. </a:t>
            </a:r>
            <a:endParaRPr lang="en-US" sz="2400" dirty="0" smtClean="0"/>
          </a:p>
          <a:p>
            <a:pPr algn="just" fontAlgn="base"/>
            <a:r>
              <a:rPr lang="en-US" sz="2400" dirty="0" smtClean="0"/>
              <a:t>In </a:t>
            </a:r>
            <a:r>
              <a:rPr lang="en-US" sz="2400" dirty="0"/>
              <a:t>light of the fundamental ideas and principles of accounting, this financial data makes sense. </a:t>
            </a:r>
            <a:endParaRPr lang="en-US" sz="2400" dirty="0" smtClean="0"/>
          </a:p>
          <a:p>
            <a:pPr algn="just" fontAlgn="base"/>
            <a:r>
              <a:rPr lang="en-US" sz="2400" dirty="0" smtClean="0"/>
              <a:t>The </a:t>
            </a:r>
            <a:r>
              <a:rPr lang="en-US" sz="2400" dirty="0"/>
              <a:t>concepts are known as </a:t>
            </a:r>
            <a:r>
              <a:rPr lang="en-US" sz="2400" b="1" dirty="0"/>
              <a:t>GAAP</a:t>
            </a:r>
            <a:r>
              <a:rPr lang="en-US" sz="2400" dirty="0"/>
              <a:t> that stands for </a:t>
            </a:r>
            <a:r>
              <a:rPr lang="en-US" sz="2400" b="1" dirty="0"/>
              <a:t>Generally Accepted Accounting Principles</a:t>
            </a:r>
            <a:r>
              <a:rPr lang="en-US" sz="2400" dirty="0"/>
              <a:t> and forms the foundation of the accounting.</a:t>
            </a:r>
          </a:p>
          <a:p>
            <a:pPr algn="just"/>
            <a:r>
              <a:rPr lang="en-US" sz="2400" dirty="0"/>
              <a:t>These concepts help in understanding the </a:t>
            </a:r>
            <a:r>
              <a:rPr lang="en-US" sz="2400" b="1" dirty="0"/>
              <a:t>basic accounting equation, </a:t>
            </a:r>
            <a:r>
              <a:rPr lang="en-US" sz="2400" dirty="0"/>
              <a:t>reading the accounting information and financial statements without making any </a:t>
            </a:r>
            <a:r>
              <a:rPr lang="en-US" sz="2400" b="1" dirty="0"/>
              <a:t>basic accounting assumptions</a:t>
            </a:r>
            <a:r>
              <a:rPr lang="en-US" sz="2400" dirty="0"/>
              <a:t> about the meaning of a figure.</a:t>
            </a:r>
          </a:p>
          <a:p>
            <a:endParaRPr lang="en-US" dirty="0"/>
          </a:p>
        </p:txBody>
      </p:sp>
      <p:sp>
        <p:nvSpPr>
          <p:cNvPr id="2" name="Title 1"/>
          <p:cNvSpPr>
            <a:spLocks noGrp="1"/>
          </p:cNvSpPr>
          <p:nvPr>
            <p:ph type="title"/>
          </p:nvPr>
        </p:nvSpPr>
        <p:spPr/>
        <p:txBody>
          <a:bodyPr>
            <a:normAutofit fontScale="90000"/>
          </a:bodyPr>
          <a:lstStyle/>
          <a:p>
            <a:r>
              <a:rPr lang="x-none" sz="4800" b="1"/>
              <a:t>Principles, Concepts and Conventions of Accounting</a:t>
            </a:r>
            <a:endParaRPr lang="en-US" dirty="0"/>
          </a:p>
        </p:txBody>
      </p:sp>
    </p:spTree>
    <p:extLst>
      <p:ext uri="{BB962C8B-B14F-4D97-AF65-F5344CB8AC3E}">
        <p14:creationId xmlns:p14="http://schemas.microsoft.com/office/powerpoint/2010/main" val="1836301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
            <a:r>
              <a:rPr lang="en-US" dirty="0"/>
              <a:t>Accounting authorities, regulators, and all accountants worldwide adhere to a set of concepts, conventions, and traditions known as accounting principles. </a:t>
            </a:r>
            <a:endParaRPr lang="en-US" dirty="0" smtClean="0"/>
          </a:p>
          <a:p>
            <a:pPr algn="just"/>
            <a:r>
              <a:rPr lang="en-US" dirty="0" smtClean="0"/>
              <a:t>The </a:t>
            </a:r>
            <a:r>
              <a:rPr lang="en-US" dirty="0"/>
              <a:t>"Generally Accepted Accounting Principles," or GAAP, are the set of guidelines used to account for financial activities and prepare financial statements. </a:t>
            </a:r>
          </a:p>
          <a:p>
            <a:pPr marL="114300" indent="0" algn="just" fontAlgn="base">
              <a:buNone/>
            </a:pPr>
            <a:r>
              <a:rPr lang="en-US" b="1" dirty="0"/>
              <a:t>Features of Accounting </a:t>
            </a:r>
            <a:r>
              <a:rPr lang="en-US" b="1" dirty="0" smtClean="0"/>
              <a:t>principles</a:t>
            </a:r>
            <a:r>
              <a:rPr lang="en-US" dirty="0" smtClean="0"/>
              <a:t>: </a:t>
            </a:r>
            <a:endParaRPr lang="en-US" dirty="0"/>
          </a:p>
          <a:p>
            <a:pPr algn="just" fontAlgn="base"/>
            <a:r>
              <a:rPr lang="en-US" dirty="0"/>
              <a:t>(</a:t>
            </a:r>
            <a:r>
              <a:rPr lang="en-US" dirty="0" err="1"/>
              <a:t>i</a:t>
            </a:r>
            <a:r>
              <a:rPr lang="en-US" dirty="0"/>
              <a:t>) </a:t>
            </a:r>
            <a:r>
              <a:rPr lang="en-US" b="1" dirty="0" smtClean="0"/>
              <a:t>Objective:</a:t>
            </a:r>
          </a:p>
          <a:p>
            <a:pPr algn="just" fontAlgn="base"/>
            <a:r>
              <a:rPr lang="en-US" dirty="0" smtClean="0"/>
              <a:t>Credible </a:t>
            </a:r>
            <a:r>
              <a:rPr lang="en-US" dirty="0"/>
              <a:t>data and free from bias must support an organization's financial statements. </a:t>
            </a:r>
            <a:endParaRPr lang="en-US" dirty="0" smtClean="0"/>
          </a:p>
          <a:p>
            <a:pPr algn="just" fontAlgn="base"/>
            <a:r>
              <a:rPr lang="en-US" dirty="0" smtClean="0"/>
              <a:t>This </a:t>
            </a:r>
            <a:r>
              <a:rPr lang="en-US" dirty="0"/>
              <a:t>principle guarantees that the accounting department and management must provide reliable accounts free from bias and personal judgment. </a:t>
            </a:r>
          </a:p>
          <a:p>
            <a:endParaRPr lang="en-US" dirty="0"/>
          </a:p>
        </p:txBody>
      </p:sp>
      <p:sp>
        <p:nvSpPr>
          <p:cNvPr id="2" name="Title 1"/>
          <p:cNvSpPr>
            <a:spLocks noGrp="1"/>
          </p:cNvSpPr>
          <p:nvPr>
            <p:ph type="title"/>
          </p:nvPr>
        </p:nvSpPr>
        <p:spPr/>
        <p:txBody>
          <a:bodyPr>
            <a:normAutofit fontScale="90000"/>
          </a:bodyPr>
          <a:lstStyle/>
          <a:p>
            <a:r>
              <a:rPr lang="x-none" b="1"/>
              <a:t>Accounting Principles</a:t>
            </a:r>
            <a:r>
              <a:rPr lang="en-US" dirty="0"/>
              <a:t/>
            </a:r>
            <a:br>
              <a:rPr lang="en-US" dirty="0"/>
            </a:br>
            <a:endParaRPr lang="en-US" dirty="0"/>
          </a:p>
        </p:txBody>
      </p:sp>
    </p:spTree>
    <p:extLst>
      <p:ext uri="{BB962C8B-B14F-4D97-AF65-F5344CB8AC3E}">
        <p14:creationId xmlns:p14="http://schemas.microsoft.com/office/powerpoint/2010/main" val="2735842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just"/>
            <a:r>
              <a:rPr lang="en-US" b="1" dirty="0"/>
              <a:t>(ii) </a:t>
            </a:r>
            <a:r>
              <a:rPr lang="en-US" b="1" dirty="0" smtClean="0"/>
              <a:t>Applicable</a:t>
            </a:r>
          </a:p>
          <a:p>
            <a:pPr algn="just"/>
            <a:r>
              <a:rPr lang="en-US" dirty="0" smtClean="0"/>
              <a:t> In </a:t>
            </a:r>
            <a:r>
              <a:rPr lang="en-US" dirty="0"/>
              <a:t>real-world scenarios; facts and research must support accounting data, not just the preparer's judgment. </a:t>
            </a:r>
            <a:endParaRPr lang="en-US" dirty="0" smtClean="0"/>
          </a:p>
          <a:p>
            <a:pPr algn="just"/>
            <a:r>
              <a:rPr lang="en-US" dirty="0" smtClean="0"/>
              <a:t>In </a:t>
            </a:r>
            <a:r>
              <a:rPr lang="en-US" dirty="0"/>
              <a:t>other words, the financial accounts are reliable and may be used to forecast how the business will perform in the </a:t>
            </a:r>
            <a:r>
              <a:rPr lang="en-US" dirty="0" smtClean="0"/>
              <a:t>future.</a:t>
            </a:r>
          </a:p>
          <a:p>
            <a:pPr algn="just"/>
            <a:endParaRPr lang="en-US" dirty="0"/>
          </a:p>
          <a:p>
            <a:pPr algn="just"/>
            <a:r>
              <a:rPr lang="en-US" b="1" dirty="0"/>
              <a:t>(iii) </a:t>
            </a:r>
            <a:r>
              <a:rPr lang="en-US" b="1" dirty="0" smtClean="0"/>
              <a:t>Reliable</a:t>
            </a:r>
          </a:p>
          <a:p>
            <a:pPr algn="just"/>
            <a:r>
              <a:rPr lang="en-US" dirty="0" smtClean="0"/>
              <a:t>According </a:t>
            </a:r>
            <a:r>
              <a:rPr lang="en-US" dirty="0"/>
              <a:t>to the accounting principle, the data provided in accounting records and statements should be the most accurate and pertinent data that is accessible</a:t>
            </a:r>
            <a:r>
              <a:rPr lang="en-US" dirty="0" smtClean="0"/>
              <a:t>.</a:t>
            </a:r>
          </a:p>
          <a:p>
            <a:pPr algn="just"/>
            <a:r>
              <a:rPr lang="en-US" dirty="0" smtClean="0"/>
              <a:t> </a:t>
            </a:r>
            <a:r>
              <a:rPr lang="en-US" dirty="0"/>
              <a:t>This concept relates to the financial information of a corporation.</a:t>
            </a:r>
          </a:p>
          <a:p>
            <a:endParaRPr lang="en-US" dirty="0"/>
          </a:p>
        </p:txBody>
      </p:sp>
      <p:sp>
        <p:nvSpPr>
          <p:cNvPr id="2" name="Title 1"/>
          <p:cNvSpPr>
            <a:spLocks noGrp="1"/>
          </p:cNvSpPr>
          <p:nvPr>
            <p:ph type="title"/>
          </p:nvPr>
        </p:nvSpPr>
        <p:spPr/>
        <p:txBody>
          <a:bodyPr/>
          <a:lstStyle/>
          <a:p>
            <a:r>
              <a:rPr lang="x-none" b="1"/>
              <a:t>Accounting Principles</a:t>
            </a:r>
            <a:endParaRPr lang="en-US" dirty="0"/>
          </a:p>
        </p:txBody>
      </p:sp>
    </p:spTree>
    <p:extLst>
      <p:ext uri="{BB962C8B-B14F-4D97-AF65-F5344CB8AC3E}">
        <p14:creationId xmlns:p14="http://schemas.microsoft.com/office/powerpoint/2010/main" val="3888716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endParaRPr lang="en-US" dirty="0" smtClean="0"/>
          </a:p>
          <a:p>
            <a:pPr algn="just"/>
            <a:r>
              <a:rPr lang="en-US" dirty="0" smtClean="0"/>
              <a:t>(</a:t>
            </a:r>
            <a:r>
              <a:rPr lang="en-US" b="1" dirty="0" smtClean="0"/>
              <a:t>iv)Feasible</a:t>
            </a:r>
            <a:endParaRPr lang="en-US" b="1" dirty="0"/>
          </a:p>
          <a:p>
            <a:pPr algn="just"/>
            <a:r>
              <a:rPr lang="en-US" dirty="0" smtClean="0"/>
              <a:t>This </a:t>
            </a:r>
            <a:r>
              <a:rPr lang="en-US" dirty="0"/>
              <a:t>indicates that implementing the idea will be relatively inexpensive. </a:t>
            </a:r>
            <a:endParaRPr lang="en-US" dirty="0" smtClean="0"/>
          </a:p>
          <a:p>
            <a:pPr algn="just"/>
            <a:r>
              <a:rPr lang="en-US" dirty="0" smtClean="0"/>
              <a:t>It </a:t>
            </a:r>
            <a:r>
              <a:rPr lang="en-US" dirty="0"/>
              <a:t>should be viable or practicable to follow the accounting principles. </a:t>
            </a:r>
            <a:endParaRPr lang="en-US" dirty="0" smtClean="0"/>
          </a:p>
          <a:p>
            <a:pPr algn="just"/>
            <a:endParaRPr lang="en-US" dirty="0"/>
          </a:p>
          <a:p>
            <a:pPr algn="just"/>
            <a:r>
              <a:rPr lang="en-US" b="1" dirty="0" smtClean="0"/>
              <a:t>(</a:t>
            </a:r>
            <a:r>
              <a:rPr lang="en-US" b="1" dirty="0"/>
              <a:t>v</a:t>
            </a:r>
            <a:r>
              <a:rPr lang="en-US" b="1" dirty="0" smtClean="0"/>
              <a:t>) </a:t>
            </a:r>
            <a:r>
              <a:rPr lang="en-US" b="1" dirty="0"/>
              <a:t>Comprehensible</a:t>
            </a:r>
          </a:p>
          <a:p>
            <a:pPr marL="114300" indent="0" algn="just">
              <a:buNone/>
            </a:pPr>
            <a:r>
              <a:rPr lang="en-US" dirty="0" smtClean="0"/>
              <a:t>Anyone with </a:t>
            </a:r>
            <a:r>
              <a:rPr lang="en-US" dirty="0"/>
              <a:t>even a rudimentary understanding of finance may understand the premise</a:t>
            </a:r>
          </a:p>
        </p:txBody>
      </p:sp>
      <p:sp>
        <p:nvSpPr>
          <p:cNvPr id="2" name="Title 1"/>
          <p:cNvSpPr>
            <a:spLocks noGrp="1"/>
          </p:cNvSpPr>
          <p:nvPr>
            <p:ph type="title"/>
          </p:nvPr>
        </p:nvSpPr>
        <p:spPr/>
        <p:txBody>
          <a:bodyPr/>
          <a:lstStyle/>
          <a:p>
            <a:r>
              <a:rPr lang="x-none" b="1"/>
              <a:t>Accounting Principles</a:t>
            </a:r>
            <a:endParaRPr lang="en-US" dirty="0"/>
          </a:p>
        </p:txBody>
      </p:sp>
    </p:spTree>
    <p:extLst>
      <p:ext uri="{BB962C8B-B14F-4D97-AF65-F5344CB8AC3E}">
        <p14:creationId xmlns:p14="http://schemas.microsoft.com/office/powerpoint/2010/main" val="2238530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a:p>
            <a:endParaRPr lang="en-US" dirty="0" smtClean="0"/>
          </a:p>
          <a:p>
            <a:pPr algn="ctr"/>
            <a:r>
              <a:rPr lang="en-US" b="1" dirty="0" smtClean="0"/>
              <a:t>END  OF LECTURE 1 </a:t>
            </a:r>
          </a:p>
          <a:p>
            <a:pPr algn="ctr"/>
            <a:r>
              <a:rPr lang="en-US" b="1" dirty="0" smtClean="0"/>
              <a:t>PART ONE</a:t>
            </a:r>
            <a:endParaRPr lang="en-US" b="1" dirty="0"/>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2429131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2" name="Title 1"/>
          <p:cNvSpPr>
            <a:spLocks noGrp="1"/>
          </p:cNvSpPr>
          <p:nvPr>
            <p:ph type="title"/>
          </p:nvPr>
        </p:nvSpPr>
        <p:spPr/>
        <p:txBody>
          <a:bodyPr>
            <a:normAutofit fontScale="90000"/>
          </a:bodyPr>
          <a:lstStyle/>
          <a:p>
            <a:pPr algn="ctr"/>
            <a:r>
              <a:rPr lang="en-US" sz="3600" dirty="0" smtClean="0"/>
              <a:t>COURSE: Specialized Financial Accounting Techniques</a:t>
            </a:r>
            <a:endParaRPr lang="en-US" sz="3600" dirty="0"/>
          </a:p>
        </p:txBody>
      </p:sp>
      <p:sp>
        <p:nvSpPr>
          <p:cNvPr id="4" name="Rectangle 3"/>
          <p:cNvSpPr/>
          <p:nvPr/>
        </p:nvSpPr>
        <p:spPr>
          <a:xfrm>
            <a:off x="2286000" y="3105835"/>
            <a:ext cx="4572000" cy="2031325"/>
          </a:xfrm>
          <a:prstGeom prst="rect">
            <a:avLst/>
          </a:prstGeom>
        </p:spPr>
        <p:txBody>
          <a:bodyPr>
            <a:spAutoFit/>
          </a:bodyPr>
          <a:lstStyle/>
          <a:p>
            <a:pPr algn="ctr"/>
            <a:r>
              <a:rPr lang="en-US" dirty="0"/>
              <a:t>Week 1: Introduction and the need for Specialized </a:t>
            </a:r>
            <a:r>
              <a:rPr lang="en-US" dirty="0" smtClean="0"/>
              <a:t>Accounts</a:t>
            </a:r>
          </a:p>
          <a:p>
            <a:pPr algn="ctr"/>
            <a:endParaRPr lang="en-US" dirty="0"/>
          </a:p>
          <a:p>
            <a:pPr algn="ctr"/>
            <a:endParaRPr lang="en-US" dirty="0" smtClean="0"/>
          </a:p>
          <a:p>
            <a:pPr algn="ctr"/>
            <a:endParaRPr lang="en-US" dirty="0"/>
          </a:p>
          <a:p>
            <a:pPr algn="ctr"/>
            <a:endParaRPr lang="en-US" dirty="0" smtClean="0"/>
          </a:p>
          <a:p>
            <a:pPr algn="ctr"/>
            <a:r>
              <a:rPr lang="en-US" dirty="0" smtClean="0"/>
              <a:t>Part Two</a:t>
            </a:r>
            <a:endParaRPr lang="en-US" dirty="0"/>
          </a:p>
        </p:txBody>
      </p:sp>
    </p:spTree>
    <p:extLst>
      <p:ext uri="{BB962C8B-B14F-4D97-AF65-F5344CB8AC3E}">
        <p14:creationId xmlns:p14="http://schemas.microsoft.com/office/powerpoint/2010/main" val="1674953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
            <a:r>
              <a:rPr lang="en-US" dirty="0"/>
              <a:t>The Accounting Concept refers to logical reasoning that is commonly understood and used. </a:t>
            </a:r>
            <a:endParaRPr lang="en-US" dirty="0" smtClean="0"/>
          </a:p>
          <a:p>
            <a:pPr algn="just"/>
            <a:r>
              <a:rPr lang="en-US" dirty="0" smtClean="0"/>
              <a:t>The </a:t>
            </a:r>
            <a:r>
              <a:rPr lang="en-US" dirty="0"/>
              <a:t>foundation of accounting is provided by broad application standards, which also aid in the selection of accounting techniques. </a:t>
            </a:r>
            <a:endParaRPr lang="en-US" dirty="0" smtClean="0"/>
          </a:p>
          <a:p>
            <a:pPr algn="just"/>
            <a:endParaRPr lang="en-US" dirty="0"/>
          </a:p>
          <a:p>
            <a:pPr algn="just"/>
            <a:r>
              <a:rPr lang="en-US" dirty="0" smtClean="0"/>
              <a:t>Different </a:t>
            </a:r>
            <a:r>
              <a:rPr lang="en-US" dirty="0"/>
              <a:t>accounting concepts and their implications</a:t>
            </a:r>
            <a:r>
              <a:rPr lang="en-US" dirty="0" smtClean="0"/>
              <a:t>:</a:t>
            </a:r>
          </a:p>
          <a:p>
            <a:pPr algn="just"/>
            <a:endParaRPr lang="en-US" dirty="0"/>
          </a:p>
          <a:p>
            <a:pPr algn="just"/>
            <a:r>
              <a:rPr lang="en-US" dirty="0" smtClean="0"/>
              <a:t>(</a:t>
            </a:r>
            <a:r>
              <a:rPr lang="en-US" dirty="0" err="1"/>
              <a:t>i</a:t>
            </a:r>
            <a:r>
              <a:rPr lang="en-US" dirty="0"/>
              <a:t>) </a:t>
            </a:r>
            <a:r>
              <a:rPr lang="en-US" b="1" dirty="0"/>
              <a:t>Basic Entity Concept:</a:t>
            </a:r>
            <a:endParaRPr lang="en-US" dirty="0"/>
          </a:p>
          <a:p>
            <a:pPr algn="just"/>
            <a:r>
              <a:rPr lang="en-US" dirty="0"/>
              <a:t> An entity or business unit is handled differently or separately from its owners. </a:t>
            </a:r>
            <a:endParaRPr lang="en-US" dirty="0" smtClean="0"/>
          </a:p>
          <a:p>
            <a:pPr algn="just"/>
            <a:r>
              <a:rPr lang="en-US" dirty="0" smtClean="0"/>
              <a:t>This </a:t>
            </a:r>
            <a:r>
              <a:rPr lang="en-US" dirty="0"/>
              <a:t>idea is applicable to all types of businesses, whether they are partnerships or sole proprietorships. </a:t>
            </a:r>
          </a:p>
          <a:p>
            <a:endParaRPr lang="en-US" dirty="0"/>
          </a:p>
        </p:txBody>
      </p:sp>
      <p:sp>
        <p:nvSpPr>
          <p:cNvPr id="2" name="Title 1"/>
          <p:cNvSpPr>
            <a:spLocks noGrp="1"/>
          </p:cNvSpPr>
          <p:nvPr>
            <p:ph type="title"/>
          </p:nvPr>
        </p:nvSpPr>
        <p:spPr/>
        <p:txBody>
          <a:bodyPr>
            <a:normAutofit fontScale="90000"/>
          </a:bodyPr>
          <a:lstStyle/>
          <a:p>
            <a:r>
              <a:rPr lang="en-US" b="1" dirty="0"/>
              <a:t>Accounting Concepts </a:t>
            </a:r>
            <a:r>
              <a:rPr lang="en-US" dirty="0"/>
              <a:t/>
            </a:r>
            <a:br>
              <a:rPr lang="en-US" dirty="0"/>
            </a:br>
            <a:endParaRPr lang="en-US" dirty="0"/>
          </a:p>
        </p:txBody>
      </p:sp>
    </p:spTree>
    <p:extLst>
      <p:ext uri="{BB962C8B-B14F-4D97-AF65-F5344CB8AC3E}">
        <p14:creationId xmlns:p14="http://schemas.microsoft.com/office/powerpoint/2010/main" val="705726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just"/>
            <a:r>
              <a:rPr lang="en-US" dirty="0"/>
              <a:t>As a result, we record the transactions from the perspective of the business and treat the owner and the company as two separate and independent entities. </a:t>
            </a:r>
            <a:endParaRPr lang="en-US" dirty="0" smtClean="0"/>
          </a:p>
          <a:p>
            <a:pPr algn="just"/>
            <a:r>
              <a:rPr lang="en-US" dirty="0" smtClean="0"/>
              <a:t>This </a:t>
            </a:r>
            <a:r>
              <a:rPr lang="en-US" dirty="0"/>
              <a:t>explains why the owner's capital contribution is listed as a liability on the company's balance sheet. </a:t>
            </a:r>
          </a:p>
          <a:p>
            <a:pPr algn="just"/>
            <a:r>
              <a:rPr lang="en-US" dirty="0"/>
              <a:t>(ii)</a:t>
            </a:r>
            <a:r>
              <a:rPr lang="en-US" b="1" dirty="0"/>
              <a:t> Money Measurement Concept:</a:t>
            </a:r>
            <a:r>
              <a:rPr lang="en-US" dirty="0"/>
              <a:t> </a:t>
            </a:r>
            <a:endParaRPr lang="en-US" dirty="0" smtClean="0"/>
          </a:p>
          <a:p>
            <a:pPr algn="just"/>
            <a:r>
              <a:rPr lang="en-US" dirty="0" smtClean="0"/>
              <a:t>According </a:t>
            </a:r>
            <a:r>
              <a:rPr lang="en-US" dirty="0"/>
              <a:t>to this concept, every business event or transaction has to be valued in monetary terms and documented in accounting. </a:t>
            </a:r>
            <a:endParaRPr lang="en-US" dirty="0" smtClean="0"/>
          </a:p>
          <a:p>
            <a:pPr algn="just"/>
            <a:r>
              <a:rPr lang="en-US" dirty="0" smtClean="0"/>
              <a:t>Financial </a:t>
            </a:r>
            <a:r>
              <a:rPr lang="en-US" dirty="0"/>
              <a:t>statements are based on the money measurement concept, which is used to measure assets, liabilities, costs, losses, incomes, etc.</a:t>
            </a:r>
          </a:p>
          <a:p>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1333924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a:t>(iii) </a:t>
            </a:r>
            <a:r>
              <a:rPr lang="en-US" b="1" dirty="0"/>
              <a:t>Going Concern Concept: </a:t>
            </a:r>
            <a:endParaRPr lang="en-US" dirty="0"/>
          </a:p>
          <a:p>
            <a:r>
              <a:rPr lang="en-US" dirty="0"/>
              <a:t>Accounting assumes that the company being reviewed will stay in existence and continue its operations for a very long time, barring any contradicting information, such as bankruptcy. </a:t>
            </a:r>
            <a:endParaRPr lang="en-US" dirty="0" smtClean="0"/>
          </a:p>
          <a:p>
            <a:r>
              <a:rPr lang="en-US" dirty="0" smtClean="0"/>
              <a:t>A </a:t>
            </a:r>
            <a:r>
              <a:rPr lang="en-US" dirty="0"/>
              <a:t>business is seen under the notion of going concern to generate value. </a:t>
            </a:r>
            <a:endParaRPr lang="en-US" dirty="0" smtClean="0"/>
          </a:p>
          <a:p>
            <a:r>
              <a:rPr lang="en-US" dirty="0" smtClean="0"/>
              <a:t>A </a:t>
            </a:r>
            <a:r>
              <a:rPr lang="en-US" dirty="0"/>
              <a:t>company's assets should always be valued at their actual cost rather than their realizable worth. </a:t>
            </a:r>
          </a:p>
          <a:p>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267205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endParaRPr lang="en-US" dirty="0" smtClean="0"/>
          </a:p>
          <a:p>
            <a:r>
              <a:rPr lang="en-US" dirty="0" smtClean="0"/>
              <a:t>(</a:t>
            </a:r>
            <a:r>
              <a:rPr lang="en-US" dirty="0"/>
              <a:t>iv) </a:t>
            </a:r>
            <a:r>
              <a:rPr lang="en-US" b="1" dirty="0"/>
              <a:t>Accounting Period Concept:</a:t>
            </a:r>
            <a:r>
              <a:rPr lang="en-US" dirty="0"/>
              <a:t> </a:t>
            </a:r>
            <a:endParaRPr lang="en-US" dirty="0" smtClean="0"/>
          </a:p>
          <a:p>
            <a:r>
              <a:rPr lang="en-US" dirty="0" smtClean="0"/>
              <a:t>The </a:t>
            </a:r>
            <a:r>
              <a:rPr lang="en-US" dirty="0"/>
              <a:t>company must report on the outcomes of its operations or activities for a given period, usually a year. </a:t>
            </a:r>
            <a:endParaRPr lang="en-US" dirty="0" smtClean="0"/>
          </a:p>
          <a:p>
            <a:r>
              <a:rPr lang="en-US" dirty="0" smtClean="0"/>
              <a:t>As </a:t>
            </a:r>
            <a:r>
              <a:rPr lang="en-US" dirty="0"/>
              <a:t>a result, the company records any gains or losses realized throughout the given time frame. </a:t>
            </a:r>
            <a:endParaRPr lang="en-US" dirty="0" smtClean="0"/>
          </a:p>
          <a:p>
            <a:r>
              <a:rPr lang="en-US" dirty="0" smtClean="0"/>
              <a:t>The </a:t>
            </a:r>
            <a:r>
              <a:rPr lang="en-US" dirty="0"/>
              <a:t>idea of an "accounting period" pertains to preparing final accounts for the "accounting period," which concludes with a display of the company's financial situation.</a:t>
            </a:r>
          </a:p>
          <a:p>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29088938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endParaRPr lang="en-US" dirty="0" smtClean="0"/>
          </a:p>
          <a:p>
            <a:r>
              <a:rPr lang="en-US" dirty="0" smtClean="0"/>
              <a:t>(</a:t>
            </a:r>
            <a:r>
              <a:rPr lang="en-US" dirty="0"/>
              <a:t>v)  </a:t>
            </a:r>
            <a:r>
              <a:rPr lang="en-US" b="1" dirty="0"/>
              <a:t>Cost Concept: </a:t>
            </a:r>
            <a:endParaRPr lang="en-US" dirty="0"/>
          </a:p>
          <a:p>
            <a:r>
              <a:rPr lang="en-US" dirty="0"/>
              <a:t>According to this concept, an asset is usually documented in the books at the cost, or the price at which it was </a:t>
            </a:r>
            <a:r>
              <a:rPr lang="en-US" dirty="0" smtClean="0"/>
              <a:t>purchased.</a:t>
            </a:r>
          </a:p>
          <a:p>
            <a:r>
              <a:rPr lang="en-US" dirty="0" smtClean="0"/>
              <a:t>The </a:t>
            </a:r>
            <a:r>
              <a:rPr lang="en-US" dirty="0"/>
              <a:t>accounting of this asset in the ensuing quarter is based on this "</a:t>
            </a:r>
            <a:r>
              <a:rPr lang="en-US" dirty="0" smtClean="0"/>
              <a:t>cost”.</a:t>
            </a:r>
          </a:p>
          <a:p>
            <a:r>
              <a:rPr lang="en-US" dirty="0" smtClean="0"/>
              <a:t>The </a:t>
            </a:r>
            <a:r>
              <a:rPr lang="en-US" dirty="0"/>
              <a:t>objectivity principle is the foundation of the cost </a:t>
            </a:r>
            <a:r>
              <a:rPr lang="en-US" dirty="0" smtClean="0"/>
              <a:t>notion.</a:t>
            </a:r>
          </a:p>
          <a:p>
            <a:r>
              <a:rPr lang="en-US" dirty="0" smtClean="0"/>
              <a:t>As </a:t>
            </a:r>
            <a:r>
              <a:rPr lang="en-US" dirty="0"/>
              <a:t>a result, only the asset's real acquisition cost is shown in the books of accounts. </a:t>
            </a:r>
            <a:br>
              <a:rPr lang="en-US" dirty="0"/>
            </a:br>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1969488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14300" indent="0">
              <a:buNone/>
            </a:pPr>
            <a:r>
              <a:rPr lang="en-US" dirty="0"/>
              <a:t>(</a:t>
            </a:r>
            <a:r>
              <a:rPr lang="en-US" b="1" dirty="0"/>
              <a:t>Vi)Dual-Aspect Concept: </a:t>
            </a:r>
            <a:endParaRPr lang="en-US" dirty="0" smtClean="0"/>
          </a:p>
          <a:p>
            <a:pPr algn="just"/>
            <a:r>
              <a:rPr lang="en-US" dirty="0" smtClean="0"/>
              <a:t>"</a:t>
            </a:r>
            <a:r>
              <a:rPr lang="en-US" dirty="0"/>
              <a:t>For every debit, there is a credit" is how the dual notion is expressed. </a:t>
            </a:r>
            <a:endParaRPr lang="en-US" dirty="0" smtClean="0"/>
          </a:p>
          <a:p>
            <a:pPr algn="just"/>
            <a:r>
              <a:rPr lang="en-US" dirty="0" smtClean="0"/>
              <a:t>Each </a:t>
            </a:r>
            <a:r>
              <a:rPr lang="en-US" dirty="0"/>
              <a:t>transaction ought to have a double impact equal in magnitude. </a:t>
            </a:r>
            <a:endParaRPr lang="en-US" dirty="0" smtClean="0"/>
          </a:p>
          <a:p>
            <a:pPr algn="just"/>
            <a:r>
              <a:rPr lang="en-US" dirty="0" smtClean="0"/>
              <a:t>This </a:t>
            </a:r>
            <a:r>
              <a:rPr lang="en-US" dirty="0"/>
              <a:t>concept has resulted in accounting equation which states that at any point of time the assets of any entity must be equal (in monetary terms) to the total of owner’s equity and outsider’s liabilities. </a:t>
            </a:r>
          </a:p>
          <a:p>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13110550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114300" lvl="0" indent="0" algn="just">
              <a:buNone/>
            </a:pPr>
            <a:r>
              <a:rPr lang="en-US" b="1" dirty="0" smtClean="0"/>
              <a:t>(Vii) Revenue </a:t>
            </a:r>
            <a:r>
              <a:rPr lang="en-US" b="1" dirty="0"/>
              <a:t>Recognition (Realization) Concept: </a:t>
            </a:r>
            <a:endParaRPr lang="en-US" dirty="0"/>
          </a:p>
          <a:p>
            <a:pPr algn="just"/>
            <a:r>
              <a:rPr lang="en-US" dirty="0"/>
              <a:t>The concept highlights that profit should only be taken into account after it is realized. </a:t>
            </a:r>
            <a:endParaRPr lang="en-US" dirty="0" smtClean="0"/>
          </a:p>
          <a:p>
            <a:pPr algn="just"/>
            <a:r>
              <a:rPr lang="en-US" dirty="0" smtClean="0"/>
              <a:t>When </a:t>
            </a:r>
            <a:r>
              <a:rPr lang="en-US" dirty="0"/>
              <a:t>property in the products transfers to the buyer or when sales are impacted, profit is said to have been made. </a:t>
            </a:r>
            <a:endParaRPr lang="en-US" dirty="0" smtClean="0"/>
          </a:p>
          <a:p>
            <a:pPr algn="just"/>
            <a:r>
              <a:rPr lang="en-US" dirty="0" smtClean="0"/>
              <a:t>The </a:t>
            </a:r>
            <a:r>
              <a:rPr lang="en-US" dirty="0"/>
              <a:t>idea leans toward conservatism. </a:t>
            </a:r>
            <a:endParaRPr lang="en-US" dirty="0" smtClean="0"/>
          </a:p>
          <a:p>
            <a:pPr algn="just"/>
            <a:r>
              <a:rPr lang="en-US" dirty="0" smtClean="0"/>
              <a:t>It </a:t>
            </a:r>
            <a:r>
              <a:rPr lang="en-US" dirty="0"/>
              <a:t>suggests that earnings should only be taken into account in accounting once they have been realized. </a:t>
            </a:r>
            <a:endParaRPr lang="en-US" dirty="0" smtClean="0"/>
          </a:p>
          <a:p>
            <a:pPr algn="just"/>
            <a:r>
              <a:rPr lang="en-US" dirty="0" smtClean="0"/>
              <a:t>It </a:t>
            </a:r>
            <a:r>
              <a:rPr lang="en-US" dirty="0"/>
              <a:t>is improper to claim credit for any anticipated profit. </a:t>
            </a:r>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3631158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b="1" dirty="0"/>
              <a:t>(viii) Matching Concept:</a:t>
            </a:r>
            <a:r>
              <a:rPr lang="en-US" dirty="0"/>
              <a:t> </a:t>
            </a:r>
            <a:endParaRPr lang="en-US" dirty="0" smtClean="0"/>
          </a:p>
          <a:p>
            <a:pPr lvl="0"/>
            <a:r>
              <a:rPr lang="en-US" dirty="0" smtClean="0"/>
              <a:t>The </a:t>
            </a:r>
            <a:r>
              <a:rPr lang="en-US" dirty="0"/>
              <a:t>idea of matching states that the basis for calculating net profit is the matching of expenses to revenues of the relevant accounting period. </a:t>
            </a:r>
            <a:endParaRPr lang="en-US" dirty="0" smtClean="0"/>
          </a:p>
          <a:p>
            <a:pPr lvl="0"/>
            <a:r>
              <a:rPr lang="en-US" dirty="0" smtClean="0"/>
              <a:t>As </a:t>
            </a:r>
            <a:r>
              <a:rPr lang="en-US" dirty="0"/>
              <a:t>a result, we must ascertain the income received during a specific accounting period as well as the costs required in order to generate that income. 	</a:t>
            </a:r>
          </a:p>
          <a:p>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3446239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114300" lvl="0" indent="0">
              <a:buNone/>
            </a:pPr>
            <a:r>
              <a:rPr lang="en-US" b="1" dirty="0" smtClean="0"/>
              <a:t>(</a:t>
            </a:r>
            <a:r>
              <a:rPr lang="en-US" b="1" dirty="0" err="1" smtClean="0"/>
              <a:t>Viiii</a:t>
            </a:r>
            <a:r>
              <a:rPr lang="en-US" b="1" dirty="0" smtClean="0"/>
              <a:t>) Accrual </a:t>
            </a:r>
            <a:r>
              <a:rPr lang="en-US" b="1" dirty="0"/>
              <a:t>Concept: </a:t>
            </a:r>
            <a:endParaRPr lang="en-US" dirty="0"/>
          </a:p>
          <a:p>
            <a:pPr algn="just"/>
            <a:r>
              <a:rPr lang="en-US" dirty="0"/>
              <a:t>Accounting records non-cash situations and events as they happen. </a:t>
            </a:r>
            <a:endParaRPr lang="en-US" dirty="0" smtClean="0"/>
          </a:p>
          <a:p>
            <a:pPr algn="just"/>
            <a:r>
              <a:rPr lang="en-US" dirty="0" smtClean="0"/>
              <a:t>Recognizing </a:t>
            </a:r>
            <a:r>
              <a:rPr lang="en-US" dirty="0"/>
              <a:t>assets, liabilities, or income from amounts anticipated to be received or paid in the future is the focus of accrual accounting. </a:t>
            </a:r>
            <a:endParaRPr lang="en-US" dirty="0" smtClean="0"/>
          </a:p>
          <a:p>
            <a:pPr algn="just"/>
            <a:r>
              <a:rPr lang="en-US" dirty="0" smtClean="0"/>
              <a:t>As </a:t>
            </a:r>
            <a:r>
              <a:rPr lang="en-US" dirty="0"/>
              <a:t>a result, we keep track of all income and costs for the accounting period, whether or not actual cash has been received or distributed. </a:t>
            </a:r>
            <a:endParaRPr lang="en-US" dirty="0" smtClean="0"/>
          </a:p>
          <a:p>
            <a:pPr algn="just"/>
            <a:r>
              <a:rPr lang="en-US" dirty="0" smtClean="0"/>
              <a:t>Accruals </a:t>
            </a:r>
            <a:r>
              <a:rPr lang="en-US" dirty="0"/>
              <a:t>are frequently shown by the buying and selling of products and services on credit, unpaid interest, </a:t>
            </a:r>
            <a:r>
              <a:rPr lang="en-US" dirty="0" err="1"/>
              <a:t>etc</a:t>
            </a:r>
            <a:endParaRPr lang="en-US" dirty="0"/>
          </a:p>
        </p:txBody>
      </p:sp>
      <p:sp>
        <p:nvSpPr>
          <p:cNvPr id="2" name="Title 1"/>
          <p:cNvSpPr>
            <a:spLocks noGrp="1"/>
          </p:cNvSpPr>
          <p:nvPr>
            <p:ph type="title"/>
          </p:nvPr>
        </p:nvSpPr>
        <p:spPr/>
        <p:txBody>
          <a:bodyPr/>
          <a:lstStyle/>
          <a:p>
            <a:r>
              <a:rPr lang="en-US" b="1" dirty="0"/>
              <a:t>Accounting Concepts</a:t>
            </a:r>
            <a:endParaRPr lang="en-US" dirty="0"/>
          </a:p>
        </p:txBody>
      </p:sp>
    </p:spTree>
    <p:extLst>
      <p:ext uri="{BB962C8B-B14F-4D97-AF65-F5344CB8AC3E}">
        <p14:creationId xmlns:p14="http://schemas.microsoft.com/office/powerpoint/2010/main" val="4089575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pPr algn="just"/>
            <a:r>
              <a:rPr lang="en-US" dirty="0" smtClean="0"/>
              <a:t>The </a:t>
            </a:r>
            <a:r>
              <a:rPr lang="en-US" dirty="0"/>
              <a:t>method of recording and providing accounting information to the relevant parties that is commonly accepted is accounting. </a:t>
            </a:r>
            <a:endParaRPr lang="en-US" dirty="0" smtClean="0"/>
          </a:p>
          <a:p>
            <a:pPr algn="just"/>
            <a:r>
              <a:rPr lang="en-US" dirty="0" smtClean="0"/>
              <a:t>Conventions </a:t>
            </a:r>
            <a:r>
              <a:rPr lang="en-US" dirty="0"/>
              <a:t>are founded on practicality and customs. </a:t>
            </a:r>
            <a:endParaRPr lang="en-US" dirty="0" smtClean="0"/>
          </a:p>
          <a:p>
            <a:pPr algn="just"/>
            <a:r>
              <a:rPr lang="en-US" dirty="0" smtClean="0"/>
              <a:t>They </a:t>
            </a:r>
            <a:r>
              <a:rPr lang="en-US" dirty="0"/>
              <a:t>help with the comparison of accounting information from various business units or the same unit over time.</a:t>
            </a:r>
          </a:p>
        </p:txBody>
      </p:sp>
      <p:sp>
        <p:nvSpPr>
          <p:cNvPr id="2" name="Title 1"/>
          <p:cNvSpPr>
            <a:spLocks noGrp="1"/>
          </p:cNvSpPr>
          <p:nvPr>
            <p:ph type="title"/>
          </p:nvPr>
        </p:nvSpPr>
        <p:spPr/>
        <p:txBody>
          <a:bodyPr>
            <a:normAutofit fontScale="90000"/>
          </a:bodyPr>
          <a:lstStyle/>
          <a:p>
            <a:r>
              <a:rPr lang="en-US" b="1" dirty="0"/>
              <a:t>Accounting Convention </a:t>
            </a:r>
            <a:r>
              <a:rPr lang="en-US" dirty="0"/>
              <a:t/>
            </a:r>
            <a:br>
              <a:rPr lang="en-US" dirty="0"/>
            </a:br>
            <a:endParaRPr lang="en-US" dirty="0"/>
          </a:p>
        </p:txBody>
      </p:sp>
    </p:spTree>
    <p:extLst>
      <p:ext uri="{BB962C8B-B14F-4D97-AF65-F5344CB8AC3E}">
        <p14:creationId xmlns:p14="http://schemas.microsoft.com/office/powerpoint/2010/main" val="691598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lvl="0"/>
            <a:endParaRPr lang="en-US" b="1" dirty="0" smtClean="0"/>
          </a:p>
          <a:p>
            <a:pPr marL="114300" lvl="0" indent="0">
              <a:buNone/>
            </a:pPr>
            <a:r>
              <a:rPr lang="en-US" b="1" dirty="0" smtClean="0"/>
              <a:t>(</a:t>
            </a:r>
            <a:r>
              <a:rPr lang="en-US" b="1" dirty="0" err="1" smtClean="0"/>
              <a:t>i</a:t>
            </a:r>
            <a:r>
              <a:rPr lang="en-US" b="1" dirty="0" smtClean="0"/>
              <a:t>) Materiality </a:t>
            </a:r>
            <a:r>
              <a:rPr lang="en-US" b="1" dirty="0"/>
              <a:t>Convention or Relevance</a:t>
            </a:r>
            <a:r>
              <a:rPr lang="en-US" dirty="0"/>
              <a:t>: </a:t>
            </a:r>
            <a:endParaRPr lang="en-US" dirty="0" smtClean="0"/>
          </a:p>
          <a:p>
            <a:pPr algn="just"/>
            <a:r>
              <a:rPr lang="en-US" dirty="0" smtClean="0"/>
              <a:t>The </a:t>
            </a:r>
            <a:r>
              <a:rPr lang="en-US" dirty="0"/>
              <a:t>convention of Materiality emphasizes the fact that only relevant and helpful information should be made available by accounting for achieving its objectives. </a:t>
            </a:r>
            <a:endParaRPr lang="en-US" dirty="0" smtClean="0"/>
          </a:p>
          <a:p>
            <a:pPr algn="just"/>
            <a:r>
              <a:rPr lang="en-US" dirty="0" smtClean="0"/>
              <a:t>The </a:t>
            </a:r>
            <a:r>
              <a:rPr lang="en-US" dirty="0"/>
              <a:t>relevance of the items to be recorded depends on its nature and the amount involved. </a:t>
            </a:r>
            <a:endParaRPr lang="en-US" dirty="0" smtClean="0"/>
          </a:p>
          <a:p>
            <a:pPr algn="just"/>
            <a:r>
              <a:rPr lang="en-US" dirty="0" smtClean="0"/>
              <a:t>It </a:t>
            </a:r>
            <a:r>
              <a:rPr lang="en-US" dirty="0"/>
              <a:t>includes information, which will influence the decision of its client</a:t>
            </a:r>
          </a:p>
        </p:txBody>
      </p:sp>
      <p:sp>
        <p:nvSpPr>
          <p:cNvPr id="2" name="Title 1"/>
          <p:cNvSpPr>
            <a:spLocks noGrp="1"/>
          </p:cNvSpPr>
          <p:nvPr>
            <p:ph type="title"/>
          </p:nvPr>
        </p:nvSpPr>
        <p:spPr/>
        <p:txBody>
          <a:bodyPr/>
          <a:lstStyle/>
          <a:p>
            <a:r>
              <a:rPr lang="en-US" b="1" dirty="0"/>
              <a:t>Accounting Convention</a:t>
            </a:r>
            <a:endParaRPr lang="en-US" dirty="0"/>
          </a:p>
        </p:txBody>
      </p:sp>
    </p:spTree>
    <p:extLst>
      <p:ext uri="{BB962C8B-B14F-4D97-AF65-F5344CB8AC3E}">
        <p14:creationId xmlns:p14="http://schemas.microsoft.com/office/powerpoint/2010/main" val="3482143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r>
              <a:rPr lang="en-US" b="1" dirty="0" smtClean="0"/>
              <a:t>(ii) Convention </a:t>
            </a:r>
            <a:r>
              <a:rPr lang="en-US" b="1" dirty="0"/>
              <a:t>of objectivity</a:t>
            </a:r>
            <a:r>
              <a:rPr lang="en-US" dirty="0"/>
              <a:t>:</a:t>
            </a:r>
          </a:p>
          <a:p>
            <a:pPr algn="just"/>
            <a:r>
              <a:rPr lang="en-US" dirty="0"/>
              <a:t> Accounting information should be measured and expressed by the standards which are universally acceptable. </a:t>
            </a:r>
            <a:endParaRPr lang="en-US" dirty="0" smtClean="0"/>
          </a:p>
          <a:p>
            <a:pPr algn="just"/>
            <a:r>
              <a:rPr lang="en-US" dirty="0" smtClean="0"/>
              <a:t>Every </a:t>
            </a:r>
            <a:r>
              <a:rPr lang="en-US" dirty="0"/>
              <a:t>transaction which is recorded in the accounting should be based on some documentary evidence which are cash memos, invoices, bills and vouchers. </a:t>
            </a:r>
            <a:endParaRPr lang="en-US" dirty="0" smtClean="0"/>
          </a:p>
          <a:p>
            <a:pPr algn="just"/>
            <a:r>
              <a:rPr lang="en-US" dirty="0" smtClean="0"/>
              <a:t>For </a:t>
            </a:r>
            <a:r>
              <a:rPr lang="en-US" dirty="0"/>
              <a:t>example, unsold stock of goods at the end of the year should be valued at cost price or market price, whichever is less and not at a higher price even if it is likely to be sold at a higher price in the future.</a:t>
            </a:r>
          </a:p>
          <a:p>
            <a:endParaRPr lang="en-US" dirty="0"/>
          </a:p>
        </p:txBody>
      </p:sp>
      <p:sp>
        <p:nvSpPr>
          <p:cNvPr id="2" name="Title 1"/>
          <p:cNvSpPr>
            <a:spLocks noGrp="1"/>
          </p:cNvSpPr>
          <p:nvPr>
            <p:ph type="title"/>
          </p:nvPr>
        </p:nvSpPr>
        <p:spPr/>
        <p:txBody>
          <a:bodyPr/>
          <a:lstStyle/>
          <a:p>
            <a:r>
              <a:rPr lang="en-US" b="1" dirty="0"/>
              <a:t>Accounting Convention</a:t>
            </a:r>
            <a:endParaRPr lang="en-US" dirty="0"/>
          </a:p>
        </p:txBody>
      </p:sp>
    </p:spTree>
    <p:extLst>
      <p:ext uri="{BB962C8B-B14F-4D97-AF65-F5344CB8AC3E}">
        <p14:creationId xmlns:p14="http://schemas.microsoft.com/office/powerpoint/2010/main" val="14102885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114300" lvl="0" indent="0">
              <a:buNone/>
            </a:pPr>
            <a:r>
              <a:rPr lang="en-US" b="1" dirty="0" smtClean="0"/>
              <a:t>(ii) Convention </a:t>
            </a:r>
            <a:r>
              <a:rPr lang="en-US" b="1" dirty="0"/>
              <a:t>of feasibility</a:t>
            </a:r>
            <a:r>
              <a:rPr lang="en-US" dirty="0"/>
              <a:t>: </a:t>
            </a:r>
          </a:p>
          <a:p>
            <a:pPr algn="just"/>
            <a:r>
              <a:rPr lang="en-US" dirty="0"/>
              <a:t>The convention of feasibility emphasizes that the time, labor and cost of analyzing accounting information should be comparable to the benefits arising out of it.</a:t>
            </a:r>
          </a:p>
          <a:p>
            <a:pPr marL="114300" lvl="0" indent="0" algn="just">
              <a:buNone/>
            </a:pPr>
            <a:r>
              <a:rPr lang="en-US" b="1" dirty="0" smtClean="0"/>
              <a:t>(iii) Convention </a:t>
            </a:r>
            <a:r>
              <a:rPr lang="en-US" b="1" dirty="0"/>
              <a:t>of consistency</a:t>
            </a:r>
            <a:r>
              <a:rPr lang="en-US" dirty="0"/>
              <a:t>:</a:t>
            </a:r>
          </a:p>
          <a:p>
            <a:pPr algn="just"/>
            <a:r>
              <a:rPr lang="en-US" dirty="0"/>
              <a:t>The same accounting principles should be used for preparing financial statements year on year. </a:t>
            </a:r>
            <a:endParaRPr lang="en-US" dirty="0" smtClean="0"/>
          </a:p>
          <a:p>
            <a:pPr algn="just"/>
            <a:r>
              <a:rPr lang="en-US" dirty="0" smtClean="0"/>
              <a:t>A </a:t>
            </a:r>
            <a:r>
              <a:rPr lang="en-US" dirty="0"/>
              <a:t>comparable conclusion can be drawn from financial statements of the same enterprise and this is possible only when accounting policies and practices followed by the enterprise are uniform and consistent over a period.</a:t>
            </a:r>
          </a:p>
        </p:txBody>
      </p:sp>
      <p:sp>
        <p:nvSpPr>
          <p:cNvPr id="2" name="Title 1"/>
          <p:cNvSpPr>
            <a:spLocks noGrp="1"/>
          </p:cNvSpPr>
          <p:nvPr>
            <p:ph type="title"/>
          </p:nvPr>
        </p:nvSpPr>
        <p:spPr/>
        <p:txBody>
          <a:bodyPr/>
          <a:lstStyle/>
          <a:p>
            <a:r>
              <a:rPr lang="en-US" b="1" dirty="0"/>
              <a:t>Accounting Convention</a:t>
            </a:r>
            <a:endParaRPr lang="en-US" dirty="0"/>
          </a:p>
        </p:txBody>
      </p:sp>
    </p:spTree>
    <p:extLst>
      <p:ext uri="{BB962C8B-B14F-4D97-AF65-F5344CB8AC3E}">
        <p14:creationId xmlns:p14="http://schemas.microsoft.com/office/powerpoint/2010/main" val="155048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lvl="0"/>
            <a:endParaRPr lang="en-US" b="1" dirty="0" smtClean="0"/>
          </a:p>
          <a:p>
            <a:pPr lvl="0"/>
            <a:r>
              <a:rPr lang="en-US" b="1" dirty="0" smtClean="0"/>
              <a:t>(iv) Convention </a:t>
            </a:r>
            <a:r>
              <a:rPr lang="en-US" b="1" dirty="0"/>
              <a:t>of full disclosure</a:t>
            </a:r>
            <a:r>
              <a:rPr lang="en-US" dirty="0"/>
              <a:t>: </a:t>
            </a:r>
          </a:p>
          <a:p>
            <a:endParaRPr lang="en-US" dirty="0" smtClean="0"/>
          </a:p>
          <a:p>
            <a:pPr algn="just"/>
            <a:r>
              <a:rPr lang="en-US" dirty="0" smtClean="0"/>
              <a:t>All material and relevant facts concerning financial statements should be fully disclosed. </a:t>
            </a:r>
          </a:p>
          <a:p>
            <a:pPr algn="just"/>
            <a:r>
              <a:rPr lang="en-US" dirty="0" smtClean="0"/>
              <a:t>Full disclosure means that there should be complete, reasonable and sufficient disclosure of accounting information. </a:t>
            </a:r>
          </a:p>
          <a:p>
            <a:pPr algn="just"/>
            <a:r>
              <a:rPr lang="en-US" dirty="0" smtClean="0"/>
              <a:t>Full refers to complete and detailed presentation of information</a:t>
            </a:r>
            <a:r>
              <a:rPr lang="en-US" dirty="0"/>
              <a:t>. </a:t>
            </a:r>
          </a:p>
          <a:p>
            <a:endParaRPr lang="en-US" dirty="0"/>
          </a:p>
        </p:txBody>
      </p:sp>
      <p:sp>
        <p:nvSpPr>
          <p:cNvPr id="2" name="Title 1"/>
          <p:cNvSpPr>
            <a:spLocks noGrp="1"/>
          </p:cNvSpPr>
          <p:nvPr>
            <p:ph type="title"/>
          </p:nvPr>
        </p:nvSpPr>
        <p:spPr/>
        <p:txBody>
          <a:bodyPr/>
          <a:lstStyle/>
          <a:p>
            <a:r>
              <a:rPr lang="en-US" b="1" dirty="0"/>
              <a:t>Accounting Convention</a:t>
            </a:r>
            <a:endParaRPr lang="en-US" dirty="0"/>
          </a:p>
        </p:txBody>
      </p:sp>
    </p:spTree>
    <p:extLst>
      <p:ext uri="{BB962C8B-B14F-4D97-AF65-F5344CB8AC3E}">
        <p14:creationId xmlns:p14="http://schemas.microsoft.com/office/powerpoint/2010/main" val="10338569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endParaRPr lang="en-US" b="1" dirty="0" smtClean="0"/>
          </a:p>
          <a:p>
            <a:pPr lvl="0"/>
            <a:r>
              <a:rPr lang="en-US" b="1" dirty="0" smtClean="0"/>
              <a:t>(v) Convention </a:t>
            </a:r>
            <a:r>
              <a:rPr lang="en-US" b="1" dirty="0"/>
              <a:t>of conservatism</a:t>
            </a:r>
            <a:r>
              <a:rPr lang="en-US" dirty="0"/>
              <a:t>: </a:t>
            </a:r>
          </a:p>
          <a:p>
            <a:pPr algn="just"/>
            <a:r>
              <a:rPr lang="en-US" dirty="0"/>
              <a:t>This concept states that profits should never be overstated or anticipated. </a:t>
            </a:r>
            <a:endParaRPr lang="en-US" dirty="0" smtClean="0"/>
          </a:p>
          <a:p>
            <a:pPr algn="just"/>
            <a:r>
              <a:rPr lang="en-US" dirty="0" smtClean="0"/>
              <a:t>However</a:t>
            </a:r>
            <a:r>
              <a:rPr lang="en-US" dirty="0"/>
              <a:t>, if the business anticipates any loss in the near future, provision should be made for it in the books of accounts, for the same. </a:t>
            </a:r>
            <a:r>
              <a:rPr lang="en-US" dirty="0" err="1"/>
              <a:t>i.e</a:t>
            </a:r>
            <a:r>
              <a:rPr lang="en-US" dirty="0"/>
              <a:t> anticipate no profits but provide for all losses.</a:t>
            </a:r>
          </a:p>
          <a:p>
            <a:endParaRPr lang="en-US" dirty="0"/>
          </a:p>
        </p:txBody>
      </p:sp>
      <p:sp>
        <p:nvSpPr>
          <p:cNvPr id="2" name="Title 1"/>
          <p:cNvSpPr>
            <a:spLocks noGrp="1"/>
          </p:cNvSpPr>
          <p:nvPr>
            <p:ph type="title"/>
          </p:nvPr>
        </p:nvSpPr>
        <p:spPr/>
        <p:txBody>
          <a:bodyPr/>
          <a:lstStyle/>
          <a:p>
            <a:r>
              <a:rPr lang="en-US" b="1" dirty="0"/>
              <a:t>Accounting Convention</a:t>
            </a:r>
            <a:endParaRPr lang="en-US" dirty="0"/>
          </a:p>
        </p:txBody>
      </p:sp>
    </p:spTree>
    <p:extLst>
      <p:ext uri="{BB962C8B-B14F-4D97-AF65-F5344CB8AC3E}">
        <p14:creationId xmlns:p14="http://schemas.microsoft.com/office/powerpoint/2010/main" val="2530901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r>
              <a:rPr lang="en-US" b="1" dirty="0" smtClean="0"/>
              <a:t>(</a:t>
            </a:r>
            <a:r>
              <a:rPr lang="en-US" b="1" dirty="0" err="1" smtClean="0"/>
              <a:t>i</a:t>
            </a:r>
            <a:r>
              <a:rPr lang="en-US" b="1" dirty="0" smtClean="0"/>
              <a:t>) Record-keeping</a:t>
            </a:r>
            <a:r>
              <a:rPr lang="en-US" b="1" dirty="0"/>
              <a:t>. </a:t>
            </a:r>
            <a:endParaRPr lang="en-US" b="1" dirty="0" smtClean="0"/>
          </a:p>
          <a:p>
            <a:pPr lvl="0" algn="just"/>
            <a:r>
              <a:rPr lang="en-US" dirty="0" smtClean="0"/>
              <a:t>One </a:t>
            </a:r>
            <a:r>
              <a:rPr lang="en-US" dirty="0"/>
              <a:t>of the main functions of accounting is to record business transactions, such as sales and expenses. </a:t>
            </a:r>
            <a:endParaRPr lang="en-US" dirty="0" smtClean="0"/>
          </a:p>
          <a:p>
            <a:pPr lvl="0" algn="just"/>
            <a:r>
              <a:rPr lang="en-US" dirty="0" smtClean="0"/>
              <a:t>Record-keeping </a:t>
            </a:r>
            <a:r>
              <a:rPr lang="en-US" dirty="0"/>
              <a:t>is also known as bookkeeping, which is a specific way to capture and organize data. </a:t>
            </a:r>
            <a:endParaRPr lang="en-US" dirty="0"/>
          </a:p>
          <a:p>
            <a:pPr lvl="0" algn="just"/>
            <a:r>
              <a:rPr lang="en-US" dirty="0" smtClean="0"/>
              <a:t>If </a:t>
            </a:r>
            <a:r>
              <a:rPr lang="en-US" dirty="0"/>
              <a:t>a business does not capture proper business data, it cannot effectively use an accounting system. </a:t>
            </a:r>
            <a:endParaRPr lang="en-US" dirty="0" smtClean="0"/>
          </a:p>
          <a:p>
            <a:pPr lvl="0" algn="just"/>
            <a:r>
              <a:rPr lang="en-US" dirty="0" smtClean="0"/>
              <a:t>Many </a:t>
            </a:r>
            <a:r>
              <a:rPr lang="en-US" dirty="0"/>
              <a:t>times sales and other data are presented in paper form, which is manually entered and recorded in an account system.</a:t>
            </a:r>
          </a:p>
        </p:txBody>
      </p:sp>
      <p:sp>
        <p:nvSpPr>
          <p:cNvPr id="2" name="Title 1"/>
          <p:cNvSpPr>
            <a:spLocks noGrp="1"/>
          </p:cNvSpPr>
          <p:nvPr>
            <p:ph type="title"/>
          </p:nvPr>
        </p:nvSpPr>
        <p:spPr/>
        <p:txBody>
          <a:bodyPr>
            <a:normAutofit fontScale="90000"/>
          </a:bodyPr>
          <a:lstStyle/>
          <a:p>
            <a:pPr lvl="1" algn="ctr" rtl="0">
              <a:spcBef>
                <a:spcPct val="0"/>
              </a:spcBef>
            </a:pPr>
            <a:r>
              <a:rPr lang="en-US" sz="2800" b="1" dirty="0">
                <a:latin typeface="+mj-lt"/>
              </a:rPr>
              <a:t>Role of Specialized Financial Accounting </a:t>
            </a:r>
            <a:r>
              <a:rPr lang="en-US" sz="2800" b="1" dirty="0" smtClean="0">
                <a:latin typeface="+mj-lt"/>
              </a:rPr>
              <a:t>Technique in </a:t>
            </a:r>
            <a:r>
              <a:rPr lang="en-US" sz="2800" b="1" dirty="0">
                <a:latin typeface="+mj-lt"/>
              </a:rPr>
              <a:t>Business</a:t>
            </a:r>
            <a:r>
              <a:rPr lang="en-US" sz="2800" dirty="0">
                <a:latin typeface="+mj-lt"/>
              </a:rPr>
              <a:t/>
            </a:r>
            <a:br>
              <a:rPr lang="en-US" sz="2800" dirty="0">
                <a:latin typeface="+mj-lt"/>
              </a:rPr>
            </a:br>
            <a:endParaRPr lang="en-US" sz="2800" dirty="0">
              <a:latin typeface="+mj-lt"/>
            </a:endParaRPr>
          </a:p>
        </p:txBody>
      </p:sp>
    </p:spTree>
    <p:extLst>
      <p:ext uri="{BB962C8B-B14F-4D97-AF65-F5344CB8AC3E}">
        <p14:creationId xmlns:p14="http://schemas.microsoft.com/office/powerpoint/2010/main" val="21632264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r>
              <a:rPr lang="en-US" b="1" dirty="0" smtClean="0"/>
              <a:t>(ii) Classification</a:t>
            </a:r>
            <a:r>
              <a:rPr lang="en-US" b="1" dirty="0"/>
              <a:t>. </a:t>
            </a:r>
            <a:endParaRPr lang="en-US" b="1" dirty="0" smtClean="0"/>
          </a:p>
          <a:p>
            <a:pPr lvl="0" algn="just"/>
            <a:r>
              <a:rPr lang="en-US" dirty="0" smtClean="0"/>
              <a:t>Business </a:t>
            </a:r>
            <a:r>
              <a:rPr lang="en-US" dirty="0"/>
              <a:t>transactions are classified in a systematic way. </a:t>
            </a:r>
            <a:endParaRPr lang="en-US" dirty="0" smtClean="0"/>
          </a:p>
          <a:p>
            <a:pPr lvl="0" algn="just"/>
            <a:r>
              <a:rPr lang="en-US" dirty="0" smtClean="0"/>
              <a:t>A </a:t>
            </a:r>
            <a:r>
              <a:rPr lang="en-US" dirty="0"/>
              <a:t>sale could be classified as income and a paid bill could be classified as expense. </a:t>
            </a:r>
            <a:endParaRPr lang="en-US" dirty="0" smtClean="0"/>
          </a:p>
          <a:p>
            <a:pPr lvl="0" algn="just"/>
            <a:r>
              <a:rPr lang="en-US" dirty="0" smtClean="0"/>
              <a:t>They </a:t>
            </a:r>
            <a:r>
              <a:rPr lang="en-US" dirty="0"/>
              <a:t>are not all bunched together in a listing; they must be classified to make sense. </a:t>
            </a:r>
            <a:endParaRPr lang="en-US" dirty="0" smtClean="0"/>
          </a:p>
          <a:p>
            <a:pPr lvl="0" algn="just"/>
            <a:r>
              <a:rPr lang="en-US" dirty="0" smtClean="0"/>
              <a:t>Consistency </a:t>
            </a:r>
            <a:r>
              <a:rPr lang="en-US" dirty="0"/>
              <a:t>in classification is a must</a:t>
            </a:r>
            <a:r>
              <a:rPr lang="en-US" dirty="0" smtClean="0"/>
              <a:t>.</a:t>
            </a:r>
          </a:p>
          <a:p>
            <a:pPr lvl="0" algn="just"/>
            <a:r>
              <a:rPr lang="en-US" dirty="0" smtClean="0"/>
              <a:t> </a:t>
            </a:r>
            <a:r>
              <a:rPr lang="en-US" dirty="0"/>
              <a:t>For example, if you paid rent in March, when you pay rent again in April, the amount should be classified the same way as the one in March.</a:t>
            </a:r>
          </a:p>
        </p:txBody>
      </p:sp>
      <p:sp>
        <p:nvSpPr>
          <p:cNvPr id="2" name="Title 1"/>
          <p:cNvSpPr>
            <a:spLocks noGrp="1"/>
          </p:cNvSpPr>
          <p:nvPr>
            <p:ph type="title"/>
          </p:nvPr>
        </p:nvSpPr>
        <p:spPr/>
        <p:txBody>
          <a:bodyPr>
            <a:normAutofit fontScale="90000"/>
          </a:bodyPr>
          <a:lstStyle/>
          <a:p>
            <a:pPr algn="ctr"/>
            <a:r>
              <a:rPr lang="en-US" sz="2800" b="1" dirty="0"/>
              <a:t>Role of Specialized Financial Accounting Technique in Business</a:t>
            </a:r>
            <a:r>
              <a:rPr lang="en-US" sz="2800" dirty="0"/>
              <a:t/>
            </a:r>
            <a:br>
              <a:rPr lang="en-US" sz="2800" dirty="0"/>
            </a:br>
            <a:endParaRPr lang="en-US" sz="2800" dirty="0"/>
          </a:p>
        </p:txBody>
      </p:sp>
    </p:spTree>
    <p:extLst>
      <p:ext uri="{BB962C8B-B14F-4D97-AF65-F5344CB8AC3E}">
        <p14:creationId xmlns:p14="http://schemas.microsoft.com/office/powerpoint/2010/main" val="13094204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114300" lvl="0" indent="0">
              <a:buNone/>
            </a:pPr>
            <a:r>
              <a:rPr lang="en-US" b="1" dirty="0" smtClean="0"/>
              <a:t>(iii) Summarizing</a:t>
            </a:r>
          </a:p>
          <a:p>
            <a:pPr lvl="0" algn="just"/>
            <a:r>
              <a:rPr lang="en-US" dirty="0" smtClean="0"/>
              <a:t>After </a:t>
            </a:r>
            <a:r>
              <a:rPr lang="en-US" dirty="0"/>
              <a:t>data are recorded and classified, the next step is to summarize them in reports or queries. </a:t>
            </a:r>
            <a:endParaRPr lang="en-US" dirty="0" smtClean="0"/>
          </a:p>
          <a:p>
            <a:pPr lvl="0" algn="just"/>
            <a:r>
              <a:rPr lang="en-US" dirty="0" smtClean="0"/>
              <a:t>Summarizing </a:t>
            </a:r>
            <a:r>
              <a:rPr lang="en-US" dirty="0"/>
              <a:t>accounting data in reports is called "compilation" and accounting software helps this process immensely. </a:t>
            </a:r>
            <a:endParaRPr lang="en-US" dirty="0" smtClean="0"/>
          </a:p>
          <a:p>
            <a:pPr lvl="0" algn="just"/>
            <a:r>
              <a:rPr lang="en-US" dirty="0" smtClean="0"/>
              <a:t>If </a:t>
            </a:r>
            <a:r>
              <a:rPr lang="en-US" dirty="0"/>
              <a:t>you want to know if you have had a profit or a loss last month, you look at a "profit and loss statement,” which summarizes all transactions for that month. </a:t>
            </a:r>
            <a:endParaRPr lang="en-US" dirty="0" smtClean="0"/>
          </a:p>
          <a:p>
            <a:pPr lvl="0" algn="just"/>
            <a:r>
              <a:rPr lang="en-US" dirty="0" smtClean="0"/>
              <a:t>You </a:t>
            </a:r>
            <a:r>
              <a:rPr lang="en-US" dirty="0"/>
              <a:t>will not see all transactions that make up the rent expense, for instance, you will see only one line item summarizing and adding up all rent expense transactions for that month.</a:t>
            </a:r>
          </a:p>
          <a:p>
            <a:endParaRPr lang="en-US" dirty="0"/>
          </a:p>
        </p:txBody>
      </p:sp>
      <p:sp>
        <p:nvSpPr>
          <p:cNvPr id="2" name="Title 1"/>
          <p:cNvSpPr>
            <a:spLocks noGrp="1"/>
          </p:cNvSpPr>
          <p:nvPr>
            <p:ph type="title"/>
          </p:nvPr>
        </p:nvSpPr>
        <p:spPr/>
        <p:txBody>
          <a:bodyPr>
            <a:normAutofit fontScale="90000"/>
          </a:bodyPr>
          <a:lstStyle/>
          <a:p>
            <a:pPr algn="ctr"/>
            <a:r>
              <a:rPr lang="en-US" sz="2800" b="1" dirty="0" smtClean="0"/>
              <a:t/>
            </a:r>
            <a:br>
              <a:rPr lang="en-US" sz="2800" b="1" dirty="0" smtClean="0"/>
            </a:br>
            <a:r>
              <a:rPr lang="en-US" sz="2800" b="1" dirty="0" smtClean="0"/>
              <a:t>Role </a:t>
            </a:r>
            <a:r>
              <a:rPr lang="en-US" sz="2800" b="1" dirty="0"/>
              <a:t>of Specialized Financial Accounting Technique in Business</a:t>
            </a:r>
            <a:r>
              <a:rPr lang="en-US" sz="4800" dirty="0"/>
              <a:t/>
            </a:r>
            <a:br>
              <a:rPr lang="en-US" sz="4800" dirty="0"/>
            </a:br>
            <a:endParaRPr lang="en-US" dirty="0"/>
          </a:p>
        </p:txBody>
      </p:sp>
    </p:spTree>
    <p:extLst>
      <p:ext uri="{BB962C8B-B14F-4D97-AF65-F5344CB8AC3E}">
        <p14:creationId xmlns:p14="http://schemas.microsoft.com/office/powerpoint/2010/main" val="2418472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b="1" dirty="0"/>
              <a:t>Analysis and Interprets: </a:t>
            </a:r>
            <a:endParaRPr lang="en-US" b="1" dirty="0" smtClean="0"/>
          </a:p>
          <a:p>
            <a:pPr lvl="0"/>
            <a:r>
              <a:rPr lang="en-US" dirty="0" smtClean="0"/>
              <a:t>This </a:t>
            </a:r>
            <a:r>
              <a:rPr lang="en-US" dirty="0"/>
              <a:t>is the final function of accounting. </a:t>
            </a:r>
            <a:endParaRPr lang="en-US" dirty="0" smtClean="0"/>
          </a:p>
          <a:p>
            <a:pPr lvl="0"/>
            <a:r>
              <a:rPr lang="en-US" dirty="0" smtClean="0"/>
              <a:t>The </a:t>
            </a:r>
            <a:r>
              <a:rPr lang="en-US" dirty="0"/>
              <a:t>recorded financial data is analyzed and interpreted in a manner that the end-users can make a meaningful judgment about the financial condition and profitability of the business operations. </a:t>
            </a:r>
            <a:endParaRPr lang="en-US" dirty="0" smtClean="0"/>
          </a:p>
          <a:p>
            <a:pPr lvl="0"/>
            <a:r>
              <a:rPr lang="en-US" dirty="0" smtClean="0"/>
              <a:t>The </a:t>
            </a:r>
            <a:r>
              <a:rPr lang="en-US" dirty="0"/>
              <a:t>data is also used for preparing the future plan and framing of policies for executing such plans.</a:t>
            </a:r>
          </a:p>
          <a:p>
            <a:endParaRPr lang="en-US" dirty="0"/>
          </a:p>
        </p:txBody>
      </p:sp>
      <p:sp>
        <p:nvSpPr>
          <p:cNvPr id="2" name="Title 1"/>
          <p:cNvSpPr>
            <a:spLocks noGrp="1"/>
          </p:cNvSpPr>
          <p:nvPr>
            <p:ph type="title"/>
          </p:nvPr>
        </p:nvSpPr>
        <p:spPr/>
        <p:txBody>
          <a:bodyPr>
            <a:normAutofit fontScale="90000"/>
          </a:bodyPr>
          <a:lstStyle/>
          <a:p>
            <a:pPr algn="ctr"/>
            <a:r>
              <a:rPr lang="en-US" sz="2800" b="1" dirty="0" smtClean="0"/>
              <a:t/>
            </a:r>
            <a:br>
              <a:rPr lang="en-US" sz="2800" b="1" dirty="0" smtClean="0"/>
            </a:br>
            <a:r>
              <a:rPr lang="en-US" sz="2800" b="1" dirty="0" smtClean="0"/>
              <a:t>Role </a:t>
            </a:r>
            <a:r>
              <a:rPr lang="en-US" sz="2800" b="1" dirty="0"/>
              <a:t>of Specialized Financial Accounting Technique in Business</a:t>
            </a:r>
            <a:r>
              <a:rPr lang="en-US" sz="8000" dirty="0"/>
              <a:t/>
            </a:r>
            <a:br>
              <a:rPr lang="en-US" sz="8000" dirty="0"/>
            </a:br>
            <a:endParaRPr lang="en-US" dirty="0"/>
          </a:p>
        </p:txBody>
      </p:sp>
    </p:spTree>
    <p:extLst>
      <p:ext uri="{BB962C8B-B14F-4D97-AF65-F5344CB8AC3E}">
        <p14:creationId xmlns:p14="http://schemas.microsoft.com/office/powerpoint/2010/main" val="2899378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lvl="0"/>
            <a:r>
              <a:rPr lang="en-US" b="1" dirty="0"/>
              <a:t>Communicate: </a:t>
            </a:r>
            <a:endParaRPr lang="en-US" b="1" dirty="0" smtClean="0"/>
          </a:p>
          <a:p>
            <a:pPr lvl="0" algn="just"/>
            <a:r>
              <a:rPr lang="en-US" dirty="0" smtClean="0"/>
              <a:t>The </a:t>
            </a:r>
            <a:r>
              <a:rPr lang="en-US" dirty="0"/>
              <a:t>accounting information after being meaningfully analyzed and interpreted has to be communicated in a proper form and manner to the proper person. </a:t>
            </a:r>
            <a:endParaRPr lang="en-US" dirty="0" smtClean="0"/>
          </a:p>
          <a:p>
            <a:pPr lvl="0" algn="just"/>
            <a:r>
              <a:rPr lang="en-US" dirty="0" smtClean="0"/>
              <a:t>This </a:t>
            </a:r>
            <a:r>
              <a:rPr lang="en-US" dirty="0"/>
              <a:t>is done through preparation and distribution of accounting reports, which include besides the usual income statement and the balance sheet, additional information in the form of accounting ratios, graphs, diagrams, funds flow statements etc.</a:t>
            </a:r>
          </a:p>
          <a:p>
            <a:endParaRPr lang="en-US" dirty="0"/>
          </a:p>
        </p:txBody>
      </p:sp>
      <p:sp>
        <p:nvSpPr>
          <p:cNvPr id="2" name="Title 1"/>
          <p:cNvSpPr>
            <a:spLocks noGrp="1"/>
          </p:cNvSpPr>
          <p:nvPr>
            <p:ph type="title"/>
          </p:nvPr>
        </p:nvSpPr>
        <p:spPr/>
        <p:txBody>
          <a:bodyPr>
            <a:normAutofit fontScale="90000"/>
          </a:bodyPr>
          <a:lstStyle/>
          <a:p>
            <a:pPr algn="ctr"/>
            <a:r>
              <a:rPr lang="en-US" sz="2800" b="1" dirty="0"/>
              <a:t>Role of Specialized Financial Accounting Technique in Business</a:t>
            </a:r>
            <a:r>
              <a:rPr lang="en-US" sz="2800" dirty="0"/>
              <a:t/>
            </a:r>
            <a:br>
              <a:rPr lang="en-US" sz="2800" dirty="0"/>
            </a:br>
            <a:endParaRPr lang="en-US" sz="2800" dirty="0"/>
          </a:p>
        </p:txBody>
      </p:sp>
    </p:spTree>
    <p:extLst>
      <p:ext uri="{BB962C8B-B14F-4D97-AF65-F5344CB8AC3E}">
        <p14:creationId xmlns:p14="http://schemas.microsoft.com/office/powerpoint/2010/main" val="31326720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r>
              <a:rPr lang="en-US" b="1" dirty="0"/>
              <a:t>Ascertainment of profit and loss. </a:t>
            </a:r>
            <a:endParaRPr lang="en-US" b="1" dirty="0" smtClean="0"/>
          </a:p>
          <a:p>
            <a:pPr lvl="0"/>
            <a:r>
              <a:rPr lang="en-US" dirty="0" smtClean="0"/>
              <a:t>This </a:t>
            </a:r>
            <a:r>
              <a:rPr lang="en-US" dirty="0"/>
              <a:t>requires accurate and complete recording of all business transaction as this information is used to find out if the business is making profit or losses. </a:t>
            </a:r>
            <a:endParaRPr lang="en-US" dirty="0" smtClean="0"/>
          </a:p>
          <a:p>
            <a:pPr lvl="0"/>
            <a:r>
              <a:rPr lang="en-US" dirty="0" smtClean="0"/>
              <a:t>A </a:t>
            </a:r>
            <a:r>
              <a:rPr lang="en-US" dirty="0"/>
              <a:t>business cannot survive in the long run without making reasonable profit</a:t>
            </a:r>
            <a:r>
              <a:rPr lang="en-US" dirty="0" smtClean="0"/>
              <a:t>.</a:t>
            </a:r>
          </a:p>
          <a:p>
            <a:pPr marL="114300" lvl="0" indent="0">
              <a:buNone/>
            </a:pPr>
            <a:endParaRPr lang="en-US" b="1" dirty="0" smtClean="0"/>
          </a:p>
          <a:p>
            <a:pPr marL="114300" lvl="0" indent="0">
              <a:buNone/>
            </a:pPr>
            <a:r>
              <a:rPr lang="en-US" b="1" dirty="0" smtClean="0"/>
              <a:t>Others</a:t>
            </a:r>
            <a:endParaRPr lang="en-US" dirty="0"/>
          </a:p>
          <a:p>
            <a:r>
              <a:rPr lang="en-US" dirty="0"/>
              <a:t>Evaluating of asset and liabilities </a:t>
            </a:r>
            <a:endParaRPr lang="en-US" dirty="0" smtClean="0"/>
          </a:p>
          <a:p>
            <a:r>
              <a:rPr lang="en-US" dirty="0" smtClean="0"/>
              <a:t>Base </a:t>
            </a:r>
            <a:r>
              <a:rPr lang="en-US" dirty="0"/>
              <a:t>for further planning</a:t>
            </a:r>
          </a:p>
          <a:p>
            <a:r>
              <a:rPr lang="en-US" dirty="0"/>
              <a:t>A tool for counting</a:t>
            </a:r>
          </a:p>
          <a:p>
            <a:endParaRPr lang="en-US" dirty="0"/>
          </a:p>
          <a:p>
            <a:pPr lvl="0"/>
            <a:endParaRPr lang="en-US" dirty="0"/>
          </a:p>
          <a:p>
            <a:endParaRPr lang="en-US" dirty="0"/>
          </a:p>
        </p:txBody>
      </p:sp>
      <p:sp>
        <p:nvSpPr>
          <p:cNvPr id="2" name="Title 1"/>
          <p:cNvSpPr>
            <a:spLocks noGrp="1"/>
          </p:cNvSpPr>
          <p:nvPr>
            <p:ph type="title"/>
          </p:nvPr>
        </p:nvSpPr>
        <p:spPr/>
        <p:txBody>
          <a:bodyPr>
            <a:normAutofit fontScale="90000"/>
          </a:bodyPr>
          <a:lstStyle/>
          <a:p>
            <a:pPr algn="ctr"/>
            <a:r>
              <a:rPr lang="en-US" sz="2800" b="1" dirty="0"/>
              <a:t>Role of Specialized Financial Accounting Technique in Business</a:t>
            </a:r>
            <a:r>
              <a:rPr lang="en-US" sz="2800" dirty="0"/>
              <a:t/>
            </a:r>
            <a:br>
              <a:rPr lang="en-US" sz="2800" dirty="0"/>
            </a:br>
            <a:endParaRPr lang="en-US" sz="2800" dirty="0"/>
          </a:p>
        </p:txBody>
      </p:sp>
    </p:spTree>
    <p:extLst>
      <p:ext uri="{BB962C8B-B14F-4D97-AF65-F5344CB8AC3E}">
        <p14:creationId xmlns:p14="http://schemas.microsoft.com/office/powerpoint/2010/main" val="30403547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a:t>The course concentrates on Accounting Techniques applied to various areas of specialization applicable in business. </a:t>
            </a:r>
            <a:endParaRPr lang="en-US" dirty="0" smtClean="0"/>
          </a:p>
          <a:p>
            <a:r>
              <a:rPr lang="en-US" dirty="0" smtClean="0"/>
              <a:t>After </a:t>
            </a:r>
            <a:r>
              <a:rPr lang="en-US" dirty="0"/>
              <a:t>studying the course, the students should be able to apply the accounting principles, concepts and techniques in these specialized areas in various situations.</a:t>
            </a:r>
          </a:p>
          <a:p>
            <a:r>
              <a:rPr lang="en-US" dirty="0" smtClean="0"/>
              <a:t>Different businesses and firms are usually regulated by different statutory bodies whom determine there required Financial Reporting format and thus the need for the Specialized Financial Accounting Techniques.</a:t>
            </a:r>
          </a:p>
          <a:p>
            <a:endParaRPr lang="en-US" dirty="0"/>
          </a:p>
        </p:txBody>
      </p:sp>
      <p:sp>
        <p:nvSpPr>
          <p:cNvPr id="2" name="Title 1"/>
          <p:cNvSpPr>
            <a:spLocks noGrp="1"/>
          </p:cNvSpPr>
          <p:nvPr>
            <p:ph type="title"/>
          </p:nvPr>
        </p:nvSpPr>
        <p:spPr/>
        <p:txBody>
          <a:bodyPr/>
          <a:lstStyle/>
          <a:p>
            <a:r>
              <a:rPr lang="en-US" dirty="0" smtClean="0"/>
              <a:t>Summary</a:t>
            </a:r>
            <a:endParaRPr lang="en-US" dirty="0"/>
          </a:p>
        </p:txBody>
      </p:sp>
    </p:spTree>
    <p:extLst>
      <p:ext uri="{BB962C8B-B14F-4D97-AF65-F5344CB8AC3E}">
        <p14:creationId xmlns:p14="http://schemas.microsoft.com/office/powerpoint/2010/main" val="25911819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pPr algn="just"/>
            <a:r>
              <a:rPr lang="en-US" dirty="0" smtClean="0"/>
              <a:t>The course will cover the following specialized Businesses:</a:t>
            </a:r>
          </a:p>
          <a:p>
            <a:pPr lvl="1" algn="just"/>
            <a:r>
              <a:rPr lang="en-US" dirty="0" smtClean="0"/>
              <a:t>Partnership </a:t>
            </a:r>
            <a:r>
              <a:rPr lang="en-US" dirty="0"/>
              <a:t>Accounts, Banking Financial statements, Farming Accounts, Insurance Accounts and Financial statements, Contracts and Long Term Projects Accounts, Accounts for Non Profit Making Entities, Accounting for Joint Ventures, Consignment and Royalties Accounts, Investments Accounts, Professional Firms Accounts.</a:t>
            </a:r>
          </a:p>
          <a:p>
            <a:endParaRPr lang="en-US" dirty="0"/>
          </a:p>
        </p:txBody>
      </p:sp>
      <p:sp>
        <p:nvSpPr>
          <p:cNvPr id="2" name="Title 1"/>
          <p:cNvSpPr>
            <a:spLocks noGrp="1"/>
          </p:cNvSpPr>
          <p:nvPr>
            <p:ph type="title"/>
          </p:nvPr>
        </p:nvSpPr>
        <p:spPr/>
        <p:txBody>
          <a:bodyPr/>
          <a:lstStyle/>
          <a:p>
            <a:r>
              <a:rPr lang="en-US" dirty="0" smtClean="0"/>
              <a:t>Summary</a:t>
            </a:r>
            <a:endParaRPr lang="en-US" dirty="0"/>
          </a:p>
        </p:txBody>
      </p:sp>
    </p:spTree>
    <p:extLst>
      <p:ext uri="{BB962C8B-B14F-4D97-AF65-F5344CB8AC3E}">
        <p14:creationId xmlns:p14="http://schemas.microsoft.com/office/powerpoint/2010/main" val="42326955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pPr marL="114300" indent="0">
              <a:buNone/>
            </a:pPr>
            <a:endParaRPr lang="en-US" dirty="0"/>
          </a:p>
          <a:p>
            <a:pPr algn="ctr"/>
            <a:r>
              <a:rPr lang="en-US" b="1" dirty="0" smtClean="0"/>
              <a:t>Week </a:t>
            </a:r>
            <a:r>
              <a:rPr lang="en-US" b="1" dirty="0"/>
              <a:t>1: Introduction and the need for Specialized Accounts</a:t>
            </a:r>
          </a:p>
          <a:p>
            <a:pPr algn="ctr"/>
            <a:r>
              <a:rPr lang="en-US" b="1" dirty="0" smtClean="0"/>
              <a:t> END OF LECTURE ONE</a:t>
            </a:r>
            <a:endParaRPr lang="en-US" b="1" dirty="0"/>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7065739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1339</TotalTime>
  <Words>2836</Words>
  <Application>Microsoft Office PowerPoint</Application>
  <PresentationFormat>On-screen Show (4:3)</PresentationFormat>
  <Paragraphs>297</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Concourse</vt:lpstr>
      <vt:lpstr>Course: Specialized Financial Accounting Technique</vt:lpstr>
      <vt:lpstr>PowerPoint Presentation</vt:lpstr>
      <vt:lpstr>Introduction  </vt:lpstr>
      <vt:lpstr>Course Goal</vt:lpstr>
      <vt:lpstr>Learning Outcomes </vt:lpstr>
      <vt:lpstr>Learning Outcomes</vt:lpstr>
      <vt:lpstr>Equations for Financial Accounting and Their Uses </vt:lpstr>
      <vt:lpstr>Definition of Terms </vt:lpstr>
      <vt:lpstr>Definition of Terms</vt:lpstr>
      <vt:lpstr>Definition of Terms</vt:lpstr>
      <vt:lpstr>Definition of Terms </vt:lpstr>
      <vt:lpstr>PowerPoint Presentation</vt:lpstr>
      <vt:lpstr>Basic Double Entry Rule</vt:lpstr>
      <vt:lpstr> Principles, Concepts and Conventions of Accounting </vt:lpstr>
      <vt:lpstr>Principles, Concepts and Conventions of Accounting</vt:lpstr>
      <vt:lpstr>Accounting Principles </vt:lpstr>
      <vt:lpstr>Accounting Principles</vt:lpstr>
      <vt:lpstr>Accounting Principles</vt:lpstr>
      <vt:lpstr>PowerPoint Presentation</vt:lpstr>
      <vt:lpstr>COURSE: Specialized Financial Accounting Techniques</vt:lpstr>
      <vt:lpstr>Accounting Concepts  </vt:lpstr>
      <vt:lpstr>Accounting Concepts</vt:lpstr>
      <vt:lpstr>Accounting Concepts</vt:lpstr>
      <vt:lpstr>Accounting Concepts</vt:lpstr>
      <vt:lpstr>Accounting Concepts</vt:lpstr>
      <vt:lpstr>Accounting Concepts</vt:lpstr>
      <vt:lpstr>Accounting Concepts</vt:lpstr>
      <vt:lpstr>Accounting Concepts</vt:lpstr>
      <vt:lpstr>Accounting Concepts</vt:lpstr>
      <vt:lpstr>Accounting Convention  </vt:lpstr>
      <vt:lpstr>Accounting Convention</vt:lpstr>
      <vt:lpstr>Accounting Convention</vt:lpstr>
      <vt:lpstr>Accounting Convention</vt:lpstr>
      <vt:lpstr>Accounting Convention</vt:lpstr>
      <vt:lpstr>Accounting Convention</vt:lpstr>
      <vt:lpstr>Role of Specialized Financial Accounting Technique in Business </vt:lpstr>
      <vt:lpstr>Role of Specialized Financial Accounting Technique in Business </vt:lpstr>
      <vt:lpstr> Role of Specialized Financial Accounting Technique in Business </vt:lpstr>
      <vt:lpstr> Role of Specialized Financial Accounting Technique in Business </vt:lpstr>
      <vt:lpstr>Role of Specialized Financial Accounting Technique in Business </vt:lpstr>
      <vt:lpstr>Role of Specialized Financial Accounting Technique in Business </vt:lpstr>
      <vt:lpstr>Summary</vt:lpstr>
      <vt:lpstr>Summary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44</cp:revision>
  <dcterms:created xsi:type="dcterms:W3CDTF">2024-03-18T12:34:41Z</dcterms:created>
  <dcterms:modified xsi:type="dcterms:W3CDTF">2024-03-19T11:02:56Z</dcterms:modified>
</cp:coreProperties>
</file>