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1416" y="-9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7FE3A075-F854-4583-B1EC-761805A0A6ED}" type="datetimeFigureOut">
              <a:rPr lang="en-US" smtClean="0"/>
              <a:t>4/4/2024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E2D8AA8-AB1A-4416-9432-88BD5D14C3E8}" type="slidenum">
              <a:rPr lang="en-US" smtClean="0"/>
              <a:t>‹#›</a:t>
            </a:fld>
            <a:endParaRPr lang="en-US"/>
          </a:p>
        </p:txBody>
      </p:sp>
    </p:spTree>
    <p:extLst>
      <p:ext uri="{BB962C8B-B14F-4D97-AF65-F5344CB8AC3E}">
        <p14:creationId xmlns:p14="http://schemas.microsoft.com/office/powerpoint/2010/main" val="15948723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FE3A075-F854-4583-B1EC-761805A0A6ED}" type="datetimeFigureOut">
              <a:rPr lang="en-US" smtClean="0"/>
              <a:t>4/4/2024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E2D8AA8-AB1A-4416-9432-88BD5D14C3E8}" type="slidenum">
              <a:rPr lang="en-US" smtClean="0"/>
              <a:t>‹#›</a:t>
            </a:fld>
            <a:endParaRPr lang="en-US"/>
          </a:p>
        </p:txBody>
      </p:sp>
    </p:spTree>
    <p:extLst>
      <p:ext uri="{BB962C8B-B14F-4D97-AF65-F5344CB8AC3E}">
        <p14:creationId xmlns:p14="http://schemas.microsoft.com/office/powerpoint/2010/main" val="40656114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FE3A075-F854-4583-B1EC-761805A0A6ED}" type="datetimeFigureOut">
              <a:rPr lang="en-US" smtClean="0"/>
              <a:t>4/4/2024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E2D8AA8-AB1A-4416-9432-88BD5D14C3E8}" type="slidenum">
              <a:rPr lang="en-US" smtClean="0"/>
              <a:t>‹#›</a:t>
            </a:fld>
            <a:endParaRPr lang="en-US"/>
          </a:p>
        </p:txBody>
      </p:sp>
    </p:spTree>
    <p:extLst>
      <p:ext uri="{BB962C8B-B14F-4D97-AF65-F5344CB8AC3E}">
        <p14:creationId xmlns:p14="http://schemas.microsoft.com/office/powerpoint/2010/main" val="16020211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7FE3A075-F854-4583-B1EC-761805A0A6ED}" type="datetimeFigureOut">
              <a:rPr lang="en-US" smtClean="0"/>
              <a:t>4/4/2024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E2D8AA8-AB1A-4416-9432-88BD5D14C3E8}" type="slidenum">
              <a:rPr lang="en-US" smtClean="0"/>
              <a:t>‹#›</a:t>
            </a:fld>
            <a:endParaRPr lang="en-US"/>
          </a:p>
        </p:txBody>
      </p:sp>
    </p:spTree>
    <p:extLst>
      <p:ext uri="{BB962C8B-B14F-4D97-AF65-F5344CB8AC3E}">
        <p14:creationId xmlns:p14="http://schemas.microsoft.com/office/powerpoint/2010/main" val="40418005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7FE3A075-F854-4583-B1EC-761805A0A6ED}" type="datetimeFigureOut">
              <a:rPr lang="en-US" smtClean="0"/>
              <a:t>4/4/2024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E2D8AA8-AB1A-4416-9432-88BD5D14C3E8}" type="slidenum">
              <a:rPr lang="en-US" smtClean="0"/>
              <a:t>‹#›</a:t>
            </a:fld>
            <a:endParaRPr lang="en-US"/>
          </a:p>
        </p:txBody>
      </p:sp>
    </p:spTree>
    <p:extLst>
      <p:ext uri="{BB962C8B-B14F-4D97-AF65-F5344CB8AC3E}">
        <p14:creationId xmlns:p14="http://schemas.microsoft.com/office/powerpoint/2010/main" val="42893241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7FE3A075-F854-4583-B1EC-761805A0A6ED}" type="datetimeFigureOut">
              <a:rPr lang="en-US" smtClean="0"/>
              <a:t>4/4/2024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E2D8AA8-AB1A-4416-9432-88BD5D14C3E8}" type="slidenum">
              <a:rPr lang="en-US" smtClean="0"/>
              <a:t>‹#›</a:t>
            </a:fld>
            <a:endParaRPr lang="en-US"/>
          </a:p>
        </p:txBody>
      </p:sp>
    </p:spTree>
    <p:extLst>
      <p:ext uri="{BB962C8B-B14F-4D97-AF65-F5344CB8AC3E}">
        <p14:creationId xmlns:p14="http://schemas.microsoft.com/office/powerpoint/2010/main" val="27795198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FE3A075-F854-4583-B1EC-761805A0A6ED}" type="datetimeFigureOut">
              <a:rPr lang="en-US" smtClean="0"/>
              <a:t>4/4/2024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E2D8AA8-AB1A-4416-9432-88BD5D14C3E8}" type="slidenum">
              <a:rPr lang="en-US" smtClean="0"/>
              <a:t>‹#›</a:t>
            </a:fld>
            <a:endParaRPr lang="en-US"/>
          </a:p>
        </p:txBody>
      </p:sp>
    </p:spTree>
    <p:extLst>
      <p:ext uri="{BB962C8B-B14F-4D97-AF65-F5344CB8AC3E}">
        <p14:creationId xmlns:p14="http://schemas.microsoft.com/office/powerpoint/2010/main" val="12121678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FE3A075-F854-4583-B1EC-761805A0A6ED}" type="datetimeFigureOut">
              <a:rPr lang="en-US" smtClean="0"/>
              <a:t>4/4/2024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E2D8AA8-AB1A-4416-9432-88BD5D14C3E8}" type="slidenum">
              <a:rPr lang="en-US" smtClean="0"/>
              <a:t>‹#›</a:t>
            </a:fld>
            <a:endParaRPr lang="en-US"/>
          </a:p>
        </p:txBody>
      </p:sp>
    </p:spTree>
    <p:extLst>
      <p:ext uri="{BB962C8B-B14F-4D97-AF65-F5344CB8AC3E}">
        <p14:creationId xmlns:p14="http://schemas.microsoft.com/office/powerpoint/2010/main" val="17200018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FE3A075-F854-4583-B1EC-761805A0A6ED}" type="datetimeFigureOut">
              <a:rPr lang="en-US" smtClean="0"/>
              <a:t>4/4/2024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E2D8AA8-AB1A-4416-9432-88BD5D14C3E8}" type="slidenum">
              <a:rPr lang="en-US" smtClean="0"/>
              <a:t>‹#›</a:t>
            </a:fld>
            <a:endParaRPr lang="en-US"/>
          </a:p>
        </p:txBody>
      </p:sp>
    </p:spTree>
    <p:extLst>
      <p:ext uri="{BB962C8B-B14F-4D97-AF65-F5344CB8AC3E}">
        <p14:creationId xmlns:p14="http://schemas.microsoft.com/office/powerpoint/2010/main" val="13546696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FE3A075-F854-4583-B1EC-761805A0A6ED}" type="datetimeFigureOut">
              <a:rPr lang="en-US" smtClean="0"/>
              <a:t>4/4/2024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E2D8AA8-AB1A-4416-9432-88BD5D14C3E8}" type="slidenum">
              <a:rPr lang="en-US" smtClean="0"/>
              <a:t>‹#›</a:t>
            </a:fld>
            <a:endParaRPr lang="en-US"/>
          </a:p>
        </p:txBody>
      </p:sp>
    </p:spTree>
    <p:extLst>
      <p:ext uri="{BB962C8B-B14F-4D97-AF65-F5344CB8AC3E}">
        <p14:creationId xmlns:p14="http://schemas.microsoft.com/office/powerpoint/2010/main" val="10680927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FE3A075-F854-4583-B1EC-761805A0A6ED}" type="datetimeFigureOut">
              <a:rPr lang="en-US" smtClean="0"/>
              <a:t>4/4/2024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E2D8AA8-AB1A-4416-9432-88BD5D14C3E8}" type="slidenum">
              <a:rPr lang="en-US" smtClean="0"/>
              <a:t>‹#›</a:t>
            </a:fld>
            <a:endParaRPr lang="en-US"/>
          </a:p>
        </p:txBody>
      </p:sp>
    </p:spTree>
    <p:extLst>
      <p:ext uri="{BB962C8B-B14F-4D97-AF65-F5344CB8AC3E}">
        <p14:creationId xmlns:p14="http://schemas.microsoft.com/office/powerpoint/2010/main" val="34236409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FE3A075-F854-4583-B1EC-761805A0A6ED}" type="datetimeFigureOut">
              <a:rPr lang="en-US" smtClean="0"/>
              <a:t>4/4/2024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E2D8AA8-AB1A-4416-9432-88BD5D14C3E8}" type="slidenum">
              <a:rPr lang="en-US" smtClean="0"/>
              <a:t>‹#›</a:t>
            </a:fld>
            <a:endParaRPr lang="en-US"/>
          </a:p>
        </p:txBody>
      </p:sp>
    </p:spTree>
    <p:extLst>
      <p:ext uri="{BB962C8B-B14F-4D97-AF65-F5344CB8AC3E}">
        <p14:creationId xmlns:p14="http://schemas.microsoft.com/office/powerpoint/2010/main" val="392149973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b="1" dirty="0"/>
              <a:t>Course: Specialized Financial Accounting Technique</a:t>
            </a:r>
            <a:endParaRPr lang="en-US" dirty="0"/>
          </a:p>
        </p:txBody>
      </p:sp>
      <p:sp>
        <p:nvSpPr>
          <p:cNvPr id="3" name="Subtitle 2"/>
          <p:cNvSpPr>
            <a:spLocks noGrp="1"/>
          </p:cNvSpPr>
          <p:nvPr>
            <p:ph type="subTitle" idx="1"/>
          </p:nvPr>
        </p:nvSpPr>
        <p:spPr/>
        <p:txBody>
          <a:bodyPr>
            <a:normAutofit/>
          </a:bodyPr>
          <a:lstStyle/>
          <a:p>
            <a:r>
              <a:rPr lang="en-US" dirty="0" smtClean="0"/>
              <a:t>Week </a:t>
            </a:r>
            <a:r>
              <a:rPr lang="en-US" dirty="0" smtClean="0"/>
              <a:t>2: </a:t>
            </a:r>
            <a:r>
              <a:rPr lang="en-US" dirty="0" smtClean="0"/>
              <a:t>Partnership Accounts</a:t>
            </a:r>
          </a:p>
          <a:p>
            <a:endParaRPr lang="en-US" dirty="0" smtClean="0"/>
          </a:p>
          <a:p>
            <a:r>
              <a:rPr lang="en-US" dirty="0" smtClean="0"/>
              <a:t>Lecturer: Peter </a:t>
            </a:r>
            <a:r>
              <a:rPr lang="en-US" dirty="0" err="1" smtClean="0"/>
              <a:t>Karugu</a:t>
            </a:r>
            <a:r>
              <a:rPr lang="en-US" dirty="0" smtClean="0"/>
              <a:t> </a:t>
            </a:r>
            <a:r>
              <a:rPr lang="en-US" dirty="0" err="1" smtClean="0"/>
              <a:t>Kahihu</a:t>
            </a:r>
            <a:endParaRPr lang="en-US" dirty="0" smtClean="0"/>
          </a:p>
          <a:p>
            <a:endParaRPr lang="en-US" dirty="0"/>
          </a:p>
        </p:txBody>
      </p:sp>
    </p:spTree>
    <p:extLst>
      <p:ext uri="{BB962C8B-B14F-4D97-AF65-F5344CB8AC3E}">
        <p14:creationId xmlns:p14="http://schemas.microsoft.com/office/powerpoint/2010/main" val="144321847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Introduction</a:t>
            </a:r>
          </a:p>
        </p:txBody>
      </p:sp>
      <p:sp>
        <p:nvSpPr>
          <p:cNvPr id="3" name="Content Placeholder 2"/>
          <p:cNvSpPr>
            <a:spLocks noGrp="1"/>
          </p:cNvSpPr>
          <p:nvPr>
            <p:ph idx="1"/>
          </p:nvPr>
        </p:nvSpPr>
        <p:spPr/>
        <p:txBody>
          <a:bodyPr>
            <a:normAutofit fontScale="92500" lnSpcReduction="20000"/>
          </a:bodyPr>
          <a:lstStyle/>
          <a:p>
            <a:pPr algn="just"/>
            <a:r>
              <a:rPr lang="en-US" dirty="0"/>
              <a:t>This lecture introduces </a:t>
            </a:r>
            <a:r>
              <a:rPr lang="en-US" dirty="0" smtClean="0"/>
              <a:t>learner </a:t>
            </a:r>
            <a:r>
              <a:rPr lang="en-US" dirty="0"/>
              <a:t>to partnership in Business and how to prepare Partnership financial accounts. </a:t>
            </a:r>
          </a:p>
          <a:p>
            <a:pPr algn="just"/>
            <a:r>
              <a:rPr lang="x-none" b="1"/>
              <a:t>Expected Learning Outcomes </a:t>
            </a:r>
            <a:endParaRPr lang="en-US" b="1" i="1" dirty="0" smtClean="0"/>
          </a:p>
          <a:p>
            <a:pPr marL="0" indent="0" algn="just">
              <a:buNone/>
            </a:pPr>
            <a:r>
              <a:rPr lang="en-US" dirty="0" smtClean="0"/>
              <a:t>The learner should be able to: </a:t>
            </a:r>
            <a:endParaRPr lang="en-US" b="1" i="1" dirty="0" smtClean="0"/>
          </a:p>
          <a:p>
            <a:pPr algn="just"/>
            <a:r>
              <a:rPr lang="en-US" dirty="0" smtClean="0"/>
              <a:t>Explain </a:t>
            </a:r>
            <a:r>
              <a:rPr lang="en-US" dirty="0"/>
              <a:t>the partnership deed and its objectives</a:t>
            </a:r>
            <a:endParaRPr lang="en-US" b="1" i="1" dirty="0"/>
          </a:p>
          <a:p>
            <a:pPr algn="just"/>
            <a:r>
              <a:rPr lang="en-US" dirty="0"/>
              <a:t> </a:t>
            </a:r>
            <a:r>
              <a:rPr lang="en-US" dirty="0" smtClean="0"/>
              <a:t>Be </a:t>
            </a:r>
            <a:r>
              <a:rPr lang="en-US" dirty="0"/>
              <a:t>aware of how to adjust partnership accounting </a:t>
            </a:r>
            <a:r>
              <a:rPr lang="en-US" dirty="0" smtClean="0"/>
              <a:t>.</a:t>
            </a:r>
            <a:endParaRPr lang="en-US" b="1" i="1" dirty="0"/>
          </a:p>
          <a:p>
            <a:pPr algn="just"/>
            <a:r>
              <a:rPr lang="en-US" dirty="0" smtClean="0"/>
              <a:t>Be </a:t>
            </a:r>
            <a:r>
              <a:rPr lang="en-US" dirty="0"/>
              <a:t>familiar with creating partners' appropriation accounts.</a:t>
            </a:r>
            <a:endParaRPr lang="en-US" b="1" i="1" dirty="0"/>
          </a:p>
          <a:p>
            <a:endParaRPr lang="en-US" dirty="0"/>
          </a:p>
        </p:txBody>
      </p:sp>
    </p:spTree>
    <p:extLst>
      <p:ext uri="{BB962C8B-B14F-4D97-AF65-F5344CB8AC3E}">
        <p14:creationId xmlns:p14="http://schemas.microsoft.com/office/powerpoint/2010/main" val="5290723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Definition of </a:t>
            </a:r>
            <a:r>
              <a:rPr lang="x-none" b="1" smtClean="0"/>
              <a:t>Partnership </a:t>
            </a:r>
            <a:endParaRPr lang="en-US" b="1" i="1" dirty="0"/>
          </a:p>
        </p:txBody>
      </p:sp>
      <p:sp>
        <p:nvSpPr>
          <p:cNvPr id="3" name="Content Placeholder 2"/>
          <p:cNvSpPr>
            <a:spLocks noGrp="1"/>
          </p:cNvSpPr>
          <p:nvPr>
            <p:ph idx="1"/>
          </p:nvPr>
        </p:nvSpPr>
        <p:spPr/>
        <p:txBody>
          <a:bodyPr>
            <a:normAutofit fontScale="92500"/>
          </a:bodyPr>
          <a:lstStyle/>
          <a:p>
            <a:r>
              <a:rPr lang="en-US" dirty="0"/>
              <a:t>According to Accounting Tool dictionary:</a:t>
            </a:r>
          </a:p>
          <a:p>
            <a:pPr marL="0" indent="0" algn="just">
              <a:buNone/>
            </a:pPr>
            <a:r>
              <a:rPr lang="en-US" sz="3000" dirty="0"/>
              <a:t>“A partnership is a type of business organizational structure where the owners have unlimited personal liability for the business. The owners share in the profits (and losses) generated by the business. There may also be </a:t>
            </a:r>
            <a:r>
              <a:rPr lang="en-US" sz="3000" dirty="0" smtClean="0"/>
              <a:t>limited partners in </a:t>
            </a:r>
            <a:r>
              <a:rPr lang="en-US" sz="3000" dirty="0"/>
              <a:t>the business who do not engage in day-to-day decision making, and whose losses are limited to the amount of their investments in it; in this case, a </a:t>
            </a:r>
            <a:r>
              <a:rPr lang="en-US" sz="3000" dirty="0" smtClean="0"/>
              <a:t>general partner runs </a:t>
            </a:r>
            <a:r>
              <a:rPr lang="en-US" sz="3000" dirty="0"/>
              <a:t>the business on a day-to-day ba</a:t>
            </a:r>
            <a:r>
              <a:rPr lang="en-US" dirty="0"/>
              <a:t>sis”</a:t>
            </a:r>
          </a:p>
          <a:p>
            <a:endParaRPr lang="en-US" dirty="0"/>
          </a:p>
        </p:txBody>
      </p:sp>
    </p:spTree>
    <p:extLst>
      <p:ext uri="{BB962C8B-B14F-4D97-AF65-F5344CB8AC3E}">
        <p14:creationId xmlns:p14="http://schemas.microsoft.com/office/powerpoint/2010/main" val="8709547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Partnership Deed</a:t>
            </a:r>
            <a:endParaRPr lang="en-US" b="1" dirty="0"/>
          </a:p>
        </p:txBody>
      </p:sp>
      <p:sp>
        <p:nvSpPr>
          <p:cNvPr id="3" name="Content Placeholder 2"/>
          <p:cNvSpPr>
            <a:spLocks noGrp="1"/>
          </p:cNvSpPr>
          <p:nvPr>
            <p:ph idx="1"/>
          </p:nvPr>
        </p:nvSpPr>
        <p:spPr/>
        <p:txBody>
          <a:bodyPr/>
          <a:lstStyle/>
          <a:p>
            <a:pPr algn="just"/>
            <a:r>
              <a:rPr lang="en-US" b="1" dirty="0"/>
              <a:t>Partnership Agreement / Deed:</a:t>
            </a:r>
            <a:r>
              <a:rPr lang="en-US" dirty="0"/>
              <a:t> The partners should have a formal agreement to prevent future disputes. The term "Partnership Agreement" refers to the written instrument that outlines the guidelines for conducting business in a partnership. </a:t>
            </a:r>
          </a:p>
          <a:p>
            <a:endParaRPr lang="en-US" dirty="0"/>
          </a:p>
        </p:txBody>
      </p:sp>
    </p:spTree>
    <p:extLst>
      <p:ext uri="{BB962C8B-B14F-4D97-AF65-F5344CB8AC3E}">
        <p14:creationId xmlns:p14="http://schemas.microsoft.com/office/powerpoint/2010/main" val="24813253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Contents of Partnership Deed</a:t>
            </a:r>
            <a:endParaRPr lang="en-US" b="1" dirty="0"/>
          </a:p>
        </p:txBody>
      </p:sp>
      <p:sp>
        <p:nvSpPr>
          <p:cNvPr id="3" name="Content Placeholder 2"/>
          <p:cNvSpPr>
            <a:spLocks noGrp="1"/>
          </p:cNvSpPr>
          <p:nvPr>
            <p:ph idx="1"/>
          </p:nvPr>
        </p:nvSpPr>
        <p:spPr/>
        <p:txBody>
          <a:bodyPr>
            <a:normAutofit fontScale="92500" lnSpcReduction="20000"/>
          </a:bodyPr>
          <a:lstStyle/>
          <a:p>
            <a:pPr marL="0" indent="0">
              <a:buNone/>
            </a:pPr>
            <a:r>
              <a:rPr lang="en-US" dirty="0"/>
              <a:t>A partnership agreement typically includes the following items: </a:t>
            </a:r>
            <a:endParaRPr lang="en-US" dirty="0" smtClean="0"/>
          </a:p>
          <a:p>
            <a:pPr marL="0" indent="0">
              <a:buNone/>
            </a:pPr>
            <a:r>
              <a:rPr lang="en-US" dirty="0" smtClean="0"/>
              <a:t>1.  </a:t>
            </a:r>
            <a:r>
              <a:rPr lang="en-US" dirty="0"/>
              <a:t>The amount of capital each partner will </a:t>
            </a:r>
            <a:r>
              <a:rPr lang="en-US" dirty="0" smtClean="0"/>
              <a:t>	invest</a:t>
            </a:r>
            <a:r>
              <a:rPr lang="en-US" dirty="0"/>
              <a:t>. </a:t>
            </a:r>
          </a:p>
          <a:p>
            <a:pPr marL="0" indent="0">
              <a:buNone/>
            </a:pPr>
            <a:r>
              <a:rPr lang="en-US" dirty="0" smtClean="0"/>
              <a:t>2.The </a:t>
            </a:r>
            <a:r>
              <a:rPr lang="en-US" dirty="0"/>
              <a:t>most drawings a partner may produce </a:t>
            </a:r>
            <a:r>
              <a:rPr lang="en-US" dirty="0" smtClean="0"/>
              <a:t>	in </a:t>
            </a:r>
            <a:r>
              <a:rPr lang="en-US" dirty="0"/>
              <a:t>a calendar year. </a:t>
            </a:r>
            <a:endParaRPr lang="en-US" dirty="0" smtClean="0"/>
          </a:p>
          <a:p>
            <a:pPr marL="0" indent="0">
              <a:buNone/>
            </a:pPr>
            <a:r>
              <a:rPr lang="en-US" dirty="0"/>
              <a:t> </a:t>
            </a:r>
            <a:r>
              <a:rPr lang="en-US" dirty="0" smtClean="0"/>
              <a:t>3.The </a:t>
            </a:r>
            <a:r>
              <a:rPr lang="en-US" dirty="0"/>
              <a:t>interest rate that must be paid on </a:t>
            </a:r>
            <a:r>
              <a:rPr lang="en-US" dirty="0" smtClean="0"/>
              <a:t>	capital </a:t>
            </a:r>
            <a:r>
              <a:rPr lang="en-US" dirty="0"/>
              <a:t>before the distribution of profits, if any. </a:t>
            </a:r>
          </a:p>
          <a:p>
            <a:pPr marL="0" indent="0">
              <a:buNone/>
            </a:pPr>
            <a:r>
              <a:rPr lang="en-US" dirty="0" smtClean="0"/>
              <a:t>4</a:t>
            </a:r>
            <a:r>
              <a:rPr lang="en-US" dirty="0"/>
              <a:t>. The interest rate will be applied to any drawings the partners make throughout the year.</a:t>
            </a:r>
          </a:p>
        </p:txBody>
      </p:sp>
    </p:spTree>
    <p:extLst>
      <p:ext uri="{BB962C8B-B14F-4D97-AF65-F5344CB8AC3E}">
        <p14:creationId xmlns:p14="http://schemas.microsoft.com/office/powerpoint/2010/main" val="37153006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Contents of Partnership Deed</a:t>
            </a:r>
            <a:endParaRPr lang="en-US" dirty="0"/>
          </a:p>
        </p:txBody>
      </p:sp>
      <p:sp>
        <p:nvSpPr>
          <p:cNvPr id="3" name="Content Placeholder 2"/>
          <p:cNvSpPr>
            <a:spLocks noGrp="1"/>
          </p:cNvSpPr>
          <p:nvPr>
            <p:ph idx="1"/>
          </p:nvPr>
        </p:nvSpPr>
        <p:spPr/>
        <p:txBody>
          <a:bodyPr>
            <a:normAutofit fontScale="77500" lnSpcReduction="20000"/>
          </a:bodyPr>
          <a:lstStyle/>
          <a:p>
            <a:pPr marL="0" indent="0">
              <a:buNone/>
            </a:pPr>
            <a:r>
              <a:rPr lang="en-US" dirty="0" smtClean="0"/>
              <a:t>5</a:t>
            </a:r>
            <a:r>
              <a:rPr lang="en-US" dirty="0"/>
              <a:t>. Allowable Salary, Commission, and Remuneration if any, to be allowed to any </a:t>
            </a:r>
            <a:r>
              <a:rPr lang="en-US" dirty="0" smtClean="0"/>
              <a:t>partner.</a:t>
            </a:r>
          </a:p>
          <a:p>
            <a:pPr marL="0" indent="0">
              <a:buNone/>
            </a:pPr>
            <a:r>
              <a:rPr lang="en-US" dirty="0" smtClean="0"/>
              <a:t>6</a:t>
            </a:r>
            <a:r>
              <a:rPr lang="en-US" dirty="0"/>
              <a:t>. The ratio in which the profits and losses shall be shared among the partners. </a:t>
            </a:r>
          </a:p>
          <a:p>
            <a:pPr marL="0" indent="0">
              <a:buNone/>
            </a:pPr>
            <a:r>
              <a:rPr lang="en-US" dirty="0" smtClean="0"/>
              <a:t>	Profits </a:t>
            </a:r>
            <a:r>
              <a:rPr lang="en-US" dirty="0"/>
              <a:t>and losses are generally shared </a:t>
            </a:r>
            <a:r>
              <a:rPr lang="en-US" dirty="0" smtClean="0"/>
              <a:t>either</a:t>
            </a:r>
          </a:p>
          <a:p>
            <a:pPr marL="0" indent="0">
              <a:buNone/>
            </a:pPr>
            <a:r>
              <a:rPr lang="en-US" dirty="0"/>
              <a:t>                </a:t>
            </a:r>
            <a:r>
              <a:rPr lang="en-US" dirty="0" smtClean="0"/>
              <a:t>(a</a:t>
            </a:r>
            <a:r>
              <a:rPr lang="en-US" dirty="0"/>
              <a:t>) Equally; </a:t>
            </a:r>
            <a:r>
              <a:rPr lang="en-US" dirty="0" smtClean="0"/>
              <a:t>or</a:t>
            </a:r>
          </a:p>
          <a:p>
            <a:pPr marL="0" indent="0">
              <a:buNone/>
            </a:pPr>
            <a:r>
              <a:rPr lang="en-US" dirty="0"/>
              <a:t>	</a:t>
            </a:r>
            <a:r>
              <a:rPr lang="en-US" dirty="0" smtClean="0"/>
              <a:t>(b</a:t>
            </a:r>
            <a:r>
              <a:rPr lang="en-US" dirty="0"/>
              <a:t>) In the ratio of capital contributed by each partner </a:t>
            </a:r>
            <a:r>
              <a:rPr lang="en-US" dirty="0" smtClean="0"/>
              <a:t>	(</a:t>
            </a:r>
            <a:r>
              <a:rPr lang="en-US" dirty="0"/>
              <a:t>Capital </a:t>
            </a:r>
            <a:r>
              <a:rPr lang="en-US" dirty="0" smtClean="0"/>
              <a:t>	ratio</a:t>
            </a:r>
            <a:r>
              <a:rPr lang="en-US" dirty="0"/>
              <a:t>); or</a:t>
            </a:r>
          </a:p>
          <a:p>
            <a:pPr marL="0" indent="0">
              <a:buNone/>
            </a:pPr>
            <a:r>
              <a:rPr lang="en-US" dirty="0"/>
              <a:t>     </a:t>
            </a:r>
            <a:r>
              <a:rPr lang="en-US" dirty="0" smtClean="0"/>
              <a:t>	</a:t>
            </a:r>
            <a:r>
              <a:rPr lang="en-US" dirty="0"/>
              <a:t>  (c) In any other ratio to which the partners may agree.</a:t>
            </a:r>
          </a:p>
          <a:p>
            <a:pPr marL="0" indent="0">
              <a:buNone/>
            </a:pPr>
            <a:r>
              <a:rPr lang="en-US" dirty="0" smtClean="0"/>
              <a:t>7</a:t>
            </a:r>
            <a:r>
              <a:rPr lang="en-US" dirty="0"/>
              <a:t>. Arrangements for the admission of a new </a:t>
            </a:r>
            <a:r>
              <a:rPr lang="en-US" dirty="0" smtClean="0"/>
              <a:t>partner</a:t>
            </a:r>
          </a:p>
          <a:p>
            <a:pPr marL="0" indent="0">
              <a:buNone/>
            </a:pPr>
            <a:r>
              <a:rPr lang="en-US" dirty="0" smtClean="0"/>
              <a:t>8</a:t>
            </a:r>
            <a:r>
              <a:rPr lang="en-US" dirty="0"/>
              <a:t>. Procedures to be carried out in the event of retirement or death of a partner.  </a:t>
            </a:r>
          </a:p>
          <a:p>
            <a:endParaRPr lang="en-US" dirty="0"/>
          </a:p>
        </p:txBody>
      </p:sp>
    </p:spTree>
    <p:extLst>
      <p:ext uri="{BB962C8B-B14F-4D97-AF65-F5344CB8AC3E}">
        <p14:creationId xmlns:p14="http://schemas.microsoft.com/office/powerpoint/2010/main" val="35984666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
            </a:r>
            <a:br>
              <a:rPr lang="en-US" b="1" dirty="0" smtClean="0"/>
            </a:br>
            <a:r>
              <a:rPr lang="en-US" b="1" dirty="0" smtClean="0"/>
              <a:t>Capital </a:t>
            </a:r>
            <a:r>
              <a:rPr lang="en-US" b="1" dirty="0"/>
              <a:t>Accounts</a:t>
            </a:r>
            <a:r>
              <a:rPr lang="en-US" dirty="0"/>
              <a:t/>
            </a:r>
            <a:br>
              <a:rPr lang="en-US" dirty="0"/>
            </a:br>
            <a:endParaRPr lang="en-US" dirty="0"/>
          </a:p>
        </p:txBody>
      </p:sp>
      <p:sp>
        <p:nvSpPr>
          <p:cNvPr id="3" name="Content Placeholder 2"/>
          <p:cNvSpPr>
            <a:spLocks noGrp="1"/>
          </p:cNvSpPr>
          <p:nvPr>
            <p:ph idx="1"/>
          </p:nvPr>
        </p:nvSpPr>
        <p:spPr/>
        <p:txBody>
          <a:bodyPr>
            <a:normAutofit fontScale="92500" lnSpcReduction="10000"/>
          </a:bodyPr>
          <a:lstStyle/>
          <a:p>
            <a:pPr algn="just"/>
            <a:r>
              <a:rPr lang="en-US" sz="3000" dirty="0"/>
              <a:t>A capital account is a general ledger account that displays some unique transactions, such as the owner's investment in his company, total earnings, business expenses, etc</a:t>
            </a:r>
            <a:r>
              <a:rPr lang="en-US" sz="3000" dirty="0" smtClean="0"/>
              <a:t>.</a:t>
            </a:r>
          </a:p>
          <a:p>
            <a:pPr algn="just"/>
            <a:r>
              <a:rPr lang="en-US" sz="3000" dirty="0" smtClean="0"/>
              <a:t> </a:t>
            </a:r>
            <a:r>
              <a:rPr lang="en-US" sz="3000" dirty="0"/>
              <a:t>Numerous further transactions impact the Capital, such as Commissions for the Partners, Salaries to the Partners, Interest in Drawings, etc. </a:t>
            </a:r>
            <a:endParaRPr lang="en-US" sz="3000" dirty="0" smtClean="0"/>
          </a:p>
          <a:p>
            <a:pPr algn="just"/>
            <a:r>
              <a:rPr lang="en-US" sz="3000" dirty="0" smtClean="0"/>
              <a:t>These </a:t>
            </a:r>
            <a:r>
              <a:rPr lang="en-US" sz="3000" dirty="0"/>
              <a:t>amounts are credited or debited to the corresponding Capital Accounts and entered into the Profit and Loss Appropriation Account simultaneously.</a:t>
            </a:r>
          </a:p>
          <a:p>
            <a:endParaRPr lang="en-US" dirty="0"/>
          </a:p>
        </p:txBody>
      </p:sp>
    </p:spTree>
    <p:extLst>
      <p:ext uri="{BB962C8B-B14F-4D97-AF65-F5344CB8AC3E}">
        <p14:creationId xmlns:p14="http://schemas.microsoft.com/office/powerpoint/2010/main" val="7423014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Methods of Capital Account Creation</a:t>
            </a:r>
            <a:r>
              <a:rPr lang="en-US" dirty="0"/>
              <a:t/>
            </a:r>
            <a:br>
              <a:rPr lang="en-US" dirty="0"/>
            </a:br>
            <a:endParaRPr lang="en-US" dirty="0"/>
          </a:p>
        </p:txBody>
      </p:sp>
      <p:sp>
        <p:nvSpPr>
          <p:cNvPr id="3" name="Content Placeholder 2"/>
          <p:cNvSpPr>
            <a:spLocks noGrp="1"/>
          </p:cNvSpPr>
          <p:nvPr>
            <p:ph idx="1"/>
          </p:nvPr>
        </p:nvSpPr>
        <p:spPr/>
        <p:txBody>
          <a:bodyPr/>
          <a:lstStyle/>
          <a:p>
            <a:pPr lvl="0"/>
            <a:endParaRPr lang="en-US" dirty="0" smtClean="0"/>
          </a:p>
          <a:p>
            <a:pPr lvl="0"/>
            <a:r>
              <a:rPr lang="en-US" dirty="0" smtClean="0"/>
              <a:t>Fluctuating </a:t>
            </a:r>
            <a:r>
              <a:rPr lang="en-US" dirty="0"/>
              <a:t>Capital Account Method</a:t>
            </a:r>
          </a:p>
          <a:p>
            <a:pPr lvl="0"/>
            <a:endParaRPr lang="en-US" dirty="0" smtClean="0"/>
          </a:p>
          <a:p>
            <a:pPr lvl="0"/>
            <a:r>
              <a:rPr lang="en-US" dirty="0" smtClean="0"/>
              <a:t>Fixed </a:t>
            </a:r>
            <a:r>
              <a:rPr lang="en-US" dirty="0"/>
              <a:t>Capital Account Method</a:t>
            </a:r>
          </a:p>
          <a:p>
            <a:endParaRPr lang="en-US" dirty="0"/>
          </a:p>
        </p:txBody>
      </p:sp>
    </p:spTree>
    <p:extLst>
      <p:ext uri="{BB962C8B-B14F-4D97-AF65-F5344CB8AC3E}">
        <p14:creationId xmlns:p14="http://schemas.microsoft.com/office/powerpoint/2010/main" val="34008253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Fluctuating Capital Account Method</a:t>
            </a:r>
            <a:r>
              <a:rPr lang="en-US" dirty="0"/>
              <a:t/>
            </a:r>
            <a:br>
              <a:rPr lang="en-US" dirty="0"/>
            </a:br>
            <a:endParaRPr lang="en-US" dirty="0"/>
          </a:p>
        </p:txBody>
      </p:sp>
      <p:sp>
        <p:nvSpPr>
          <p:cNvPr id="3" name="Content Placeholder 2"/>
          <p:cNvSpPr>
            <a:spLocks noGrp="1"/>
          </p:cNvSpPr>
          <p:nvPr>
            <p:ph idx="1"/>
          </p:nvPr>
        </p:nvSpPr>
        <p:spPr/>
        <p:txBody>
          <a:bodyPr/>
          <a:lstStyle/>
          <a:p>
            <a:pPr algn="just"/>
            <a:r>
              <a:rPr lang="en-US" dirty="0"/>
              <a:t>First, anything with erratic ups and downs is said to fluctuate. As a result, each Partner's Capital fluctuates periodically under this arrangement. </a:t>
            </a:r>
          </a:p>
          <a:p>
            <a:pPr algn="just"/>
            <a:r>
              <a:rPr lang="en-US" dirty="0"/>
              <a:t>A company's "Capital" account is a single account that displays all the information required for the many capital-related operations. </a:t>
            </a:r>
          </a:p>
        </p:txBody>
      </p:sp>
    </p:spTree>
    <p:extLst>
      <p:ext uri="{BB962C8B-B14F-4D97-AF65-F5344CB8AC3E}">
        <p14:creationId xmlns:p14="http://schemas.microsoft.com/office/powerpoint/2010/main" val="674028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Fluctuating Capital Account Method</a:t>
            </a:r>
            <a:endParaRPr lang="en-US" dirty="0"/>
          </a:p>
        </p:txBody>
      </p:sp>
      <p:sp>
        <p:nvSpPr>
          <p:cNvPr id="3" name="Content Placeholder 2"/>
          <p:cNvSpPr>
            <a:spLocks noGrp="1"/>
          </p:cNvSpPr>
          <p:nvPr>
            <p:ph idx="1"/>
          </p:nvPr>
        </p:nvSpPr>
        <p:spPr/>
        <p:txBody>
          <a:bodyPr>
            <a:normAutofit/>
          </a:bodyPr>
          <a:lstStyle/>
          <a:p>
            <a:pPr algn="just"/>
            <a:r>
              <a:rPr lang="en-US" sz="2800" dirty="0"/>
              <a:t>Typically, it begins with a credit amount representing the Capital each partner invested in when the business started. </a:t>
            </a:r>
          </a:p>
          <a:p>
            <a:pPr algn="just"/>
            <a:r>
              <a:rPr lang="en-US" sz="2800" dirty="0"/>
              <a:t>The Capital Account's Debit side displays all changes that result in reduced Capital. For instance, drawings made by partners and interest are debited from the Capital account</a:t>
            </a:r>
            <a:r>
              <a:rPr lang="en-US" sz="2800" dirty="0" smtClean="0"/>
              <a:t>.</a:t>
            </a:r>
          </a:p>
          <a:p>
            <a:pPr algn="just"/>
            <a:r>
              <a:rPr lang="en-US" sz="2800" dirty="0" smtClean="0"/>
              <a:t>The Credit side displays all of the changes that increase Capital. </a:t>
            </a:r>
          </a:p>
          <a:p>
            <a:pPr algn="just"/>
            <a:endParaRPr lang="en-US" sz="2800" dirty="0"/>
          </a:p>
        </p:txBody>
      </p:sp>
    </p:spTree>
    <p:extLst>
      <p:ext uri="{BB962C8B-B14F-4D97-AF65-F5344CB8AC3E}">
        <p14:creationId xmlns:p14="http://schemas.microsoft.com/office/powerpoint/2010/main" val="40659089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Fixed Capital Account Method</a:t>
            </a:r>
            <a:endParaRPr lang="en-US" dirty="0"/>
          </a:p>
        </p:txBody>
      </p:sp>
      <p:sp>
        <p:nvSpPr>
          <p:cNvPr id="3" name="Content Placeholder 2"/>
          <p:cNvSpPr>
            <a:spLocks noGrp="1"/>
          </p:cNvSpPr>
          <p:nvPr>
            <p:ph idx="1"/>
          </p:nvPr>
        </p:nvSpPr>
        <p:spPr/>
        <p:txBody>
          <a:bodyPr/>
          <a:lstStyle/>
          <a:p>
            <a:r>
              <a:rPr lang="en-US" dirty="0"/>
              <a:t> </a:t>
            </a:r>
            <a:r>
              <a:rPr lang="en-US" dirty="0" smtClean="0"/>
              <a:t>Under </a:t>
            </a:r>
            <a:r>
              <a:rPr lang="en-US" dirty="0"/>
              <a:t>this method, the firm prepares Two accounts which show different transactions related to the capitals of the partners.</a:t>
            </a:r>
          </a:p>
          <a:p>
            <a:r>
              <a:rPr lang="en-US" dirty="0"/>
              <a:t>These two accounts are as follows</a:t>
            </a:r>
            <a:r>
              <a:rPr lang="en-US" dirty="0" smtClean="0"/>
              <a:t>:</a:t>
            </a:r>
          </a:p>
          <a:p>
            <a:pPr lvl="1"/>
            <a:r>
              <a:rPr lang="en-US" dirty="0" smtClean="0"/>
              <a:t>Fixed Capital Account</a:t>
            </a:r>
          </a:p>
          <a:p>
            <a:pPr lvl="1"/>
            <a:r>
              <a:rPr lang="en-US" dirty="0" smtClean="0"/>
              <a:t>Current Account</a:t>
            </a:r>
            <a:endParaRPr lang="en-US" dirty="0"/>
          </a:p>
        </p:txBody>
      </p:sp>
    </p:spTree>
    <p:extLst>
      <p:ext uri="{BB962C8B-B14F-4D97-AF65-F5344CB8AC3E}">
        <p14:creationId xmlns:p14="http://schemas.microsoft.com/office/powerpoint/2010/main" val="340735560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Fixed Capital Account</a:t>
            </a:r>
            <a:endParaRPr lang="en-US" dirty="0"/>
          </a:p>
        </p:txBody>
      </p:sp>
      <p:sp>
        <p:nvSpPr>
          <p:cNvPr id="3" name="Content Placeholder 2"/>
          <p:cNvSpPr>
            <a:spLocks noGrp="1"/>
          </p:cNvSpPr>
          <p:nvPr>
            <p:ph idx="1"/>
          </p:nvPr>
        </p:nvSpPr>
        <p:spPr/>
        <p:txBody>
          <a:bodyPr>
            <a:normAutofit/>
          </a:bodyPr>
          <a:lstStyle/>
          <a:p>
            <a:pPr algn="just"/>
            <a:r>
              <a:rPr lang="en-US" sz="2800" dirty="0"/>
              <a:t>A company creates a fixed account and performs extremely simple capital-related operations. In contrast to the Capital account, the Capital balance is unaffected by these recurring capital-related operations, such as staff salaries, commissions, capital interest, interest on withdrawals, etc.</a:t>
            </a:r>
          </a:p>
          <a:p>
            <a:pPr algn="just"/>
            <a:r>
              <a:rPr lang="en-US" sz="2800" dirty="0"/>
              <a:t>The company opens the account under the name "Fixed Capital Account."</a:t>
            </a:r>
          </a:p>
        </p:txBody>
      </p:sp>
    </p:spTree>
    <p:extLst>
      <p:ext uri="{BB962C8B-B14F-4D97-AF65-F5344CB8AC3E}">
        <p14:creationId xmlns:p14="http://schemas.microsoft.com/office/powerpoint/2010/main" val="9552858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Fixed Capital Account</a:t>
            </a:r>
            <a:endParaRPr lang="en-US" dirty="0"/>
          </a:p>
        </p:txBody>
      </p:sp>
      <p:sp>
        <p:nvSpPr>
          <p:cNvPr id="3" name="Content Placeholder 2"/>
          <p:cNvSpPr>
            <a:spLocks noGrp="1"/>
          </p:cNvSpPr>
          <p:nvPr>
            <p:ph idx="1"/>
          </p:nvPr>
        </p:nvSpPr>
        <p:spPr/>
        <p:txBody>
          <a:bodyPr/>
          <a:lstStyle/>
          <a:p>
            <a:endParaRPr lang="en-US" dirty="0" smtClean="0"/>
          </a:p>
          <a:p>
            <a:r>
              <a:rPr lang="en-US" dirty="0" smtClean="0"/>
              <a:t>The </a:t>
            </a:r>
            <a:r>
              <a:rPr lang="en-US" dirty="0"/>
              <a:t>starting entry for the credit side will be Initial Investment. Only </a:t>
            </a:r>
            <a:r>
              <a:rPr lang="en-US" dirty="0" smtClean="0"/>
              <a:t>two </a:t>
            </a:r>
            <a:r>
              <a:rPr lang="en-US" dirty="0"/>
              <a:t>kinds of Capital related transactions can affect its balance :</a:t>
            </a:r>
          </a:p>
          <a:p>
            <a:pPr marL="0" indent="0">
              <a:buNone/>
            </a:pPr>
            <a:r>
              <a:rPr lang="en-US" dirty="0"/>
              <a:t>(1) Addition of Capital</a:t>
            </a:r>
          </a:p>
          <a:p>
            <a:pPr marL="0" indent="0">
              <a:buNone/>
            </a:pPr>
            <a:r>
              <a:rPr lang="en-US" dirty="0"/>
              <a:t>(2) Permanent Withdrawal of Capital</a:t>
            </a:r>
          </a:p>
          <a:p>
            <a:endParaRPr lang="en-US" dirty="0"/>
          </a:p>
        </p:txBody>
      </p:sp>
    </p:spTree>
    <p:extLst>
      <p:ext uri="{BB962C8B-B14F-4D97-AF65-F5344CB8AC3E}">
        <p14:creationId xmlns:p14="http://schemas.microsoft.com/office/powerpoint/2010/main" val="325430042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 Current Account</a:t>
            </a:r>
            <a:endParaRPr lang="en-US" dirty="0"/>
          </a:p>
        </p:txBody>
      </p:sp>
      <p:sp>
        <p:nvSpPr>
          <p:cNvPr id="3" name="Content Placeholder 2"/>
          <p:cNvSpPr>
            <a:spLocks noGrp="1"/>
          </p:cNvSpPr>
          <p:nvPr>
            <p:ph idx="1"/>
          </p:nvPr>
        </p:nvSpPr>
        <p:spPr/>
        <p:txBody>
          <a:bodyPr/>
          <a:lstStyle/>
          <a:p>
            <a:r>
              <a:rPr lang="en-US" dirty="0"/>
              <a:t>It includes all the capital related transactions other than the initial investment of capital, addition of capital and withdrawal of capital. Hence, It mainly includes items such as :</a:t>
            </a:r>
          </a:p>
          <a:p>
            <a:pPr marL="0" indent="0">
              <a:buNone/>
            </a:pPr>
            <a:r>
              <a:rPr lang="en-US" dirty="0"/>
              <a:t>1. Interest on Capital</a:t>
            </a:r>
          </a:p>
          <a:p>
            <a:pPr marL="0" indent="0">
              <a:buNone/>
            </a:pPr>
            <a:r>
              <a:rPr lang="en-US" dirty="0"/>
              <a:t>2. Interest on Drawings</a:t>
            </a:r>
          </a:p>
          <a:p>
            <a:endParaRPr lang="en-US" dirty="0"/>
          </a:p>
        </p:txBody>
      </p:sp>
    </p:spTree>
    <p:extLst>
      <p:ext uri="{BB962C8B-B14F-4D97-AF65-F5344CB8AC3E}">
        <p14:creationId xmlns:p14="http://schemas.microsoft.com/office/powerpoint/2010/main" val="243994301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 Current Account</a:t>
            </a:r>
            <a:endParaRPr lang="en-US" dirty="0"/>
          </a:p>
        </p:txBody>
      </p:sp>
      <p:sp>
        <p:nvSpPr>
          <p:cNvPr id="3" name="Content Placeholder 2"/>
          <p:cNvSpPr>
            <a:spLocks noGrp="1"/>
          </p:cNvSpPr>
          <p:nvPr>
            <p:ph idx="1"/>
          </p:nvPr>
        </p:nvSpPr>
        <p:spPr/>
        <p:txBody>
          <a:bodyPr/>
          <a:lstStyle/>
          <a:p>
            <a:pPr marL="0" indent="0">
              <a:buNone/>
            </a:pPr>
            <a:r>
              <a:rPr lang="en-US" dirty="0"/>
              <a:t>3. Salaries and other remuneration to employees</a:t>
            </a:r>
          </a:p>
          <a:p>
            <a:pPr marL="0" indent="0">
              <a:buNone/>
            </a:pPr>
            <a:r>
              <a:rPr lang="en-US" dirty="0"/>
              <a:t>4. Commission to employees and even more.</a:t>
            </a:r>
          </a:p>
          <a:p>
            <a:r>
              <a:rPr lang="en-US" dirty="0"/>
              <a:t>Hence, by preparing this account, we can let the main capital of the business “fixed”. As a result of which there is no fluctuation at all. Hence, the firm will be able to find out the exact reasons behind the change.</a:t>
            </a:r>
          </a:p>
          <a:p>
            <a:endParaRPr lang="en-US" dirty="0"/>
          </a:p>
        </p:txBody>
      </p:sp>
    </p:spTree>
    <p:extLst>
      <p:ext uri="{BB962C8B-B14F-4D97-AF65-F5344CB8AC3E}">
        <p14:creationId xmlns:p14="http://schemas.microsoft.com/office/powerpoint/2010/main" val="426014360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80555"/>
            <a:ext cx="8229600" cy="1039091"/>
          </a:xfrm>
        </p:spPr>
        <p:txBody>
          <a:bodyPr>
            <a:normAutofit fontScale="90000"/>
          </a:bodyPr>
          <a:lstStyle/>
          <a:p>
            <a:r>
              <a:rPr lang="en-US" sz="3600" dirty="0" smtClean="0"/>
              <a:t/>
            </a:r>
            <a:br>
              <a:rPr lang="en-US" sz="3600" dirty="0" smtClean="0"/>
            </a:br>
            <a:r>
              <a:rPr lang="en-US" sz="3600" b="1" dirty="0" smtClean="0"/>
              <a:t>Difference Between Fixed and Fluctuating Capital Methods</a:t>
            </a:r>
            <a:r>
              <a:rPr lang="en-US" b="1" dirty="0"/>
              <a:t/>
            </a:r>
            <a:br>
              <a:rPr lang="en-US" b="1" dirty="0"/>
            </a:br>
            <a:endParaRPr lang="en-US" b="1" dirty="0"/>
          </a:p>
        </p:txBody>
      </p:sp>
      <p:sp>
        <p:nvSpPr>
          <p:cNvPr id="5" name="Content Placeholder 4"/>
          <p:cNvSpPr>
            <a:spLocks noGrp="1"/>
          </p:cNvSpPr>
          <p:nvPr>
            <p:ph idx="1"/>
          </p:nvPr>
        </p:nvSpPr>
        <p:spPr/>
        <p:txBody>
          <a:bodyPr/>
          <a:lstStyle/>
          <a:p>
            <a:r>
              <a:rPr lang="en-US" b="1" dirty="0" smtClean="0"/>
              <a:t>Fixed </a:t>
            </a:r>
            <a:r>
              <a:rPr lang="en-US" b="1" dirty="0" smtClean="0"/>
              <a:t>Method</a:t>
            </a:r>
            <a:r>
              <a:rPr lang="en-US" dirty="0" smtClean="0"/>
              <a:t>			</a:t>
            </a:r>
            <a:r>
              <a:rPr lang="en-US" b="1" dirty="0" smtClean="0"/>
              <a:t>Fluctuating </a:t>
            </a:r>
            <a:r>
              <a:rPr lang="en-US" b="1" dirty="0" smtClean="0"/>
              <a:t>Method</a:t>
            </a:r>
          </a:p>
          <a:p>
            <a:pPr marL="0" indent="0">
              <a:buNone/>
            </a:pPr>
            <a:r>
              <a:rPr lang="en-US" sz="2800" dirty="0" smtClean="0"/>
              <a:t>(a) Two Accounts Prepared    (a)One Account Prepared</a:t>
            </a:r>
          </a:p>
          <a:p>
            <a:pPr marL="0" indent="0">
              <a:buNone/>
            </a:pPr>
            <a:r>
              <a:rPr lang="en-US" sz="2800" dirty="0" smtClean="0"/>
              <a:t>-Current and Capital Account	-Capital Account</a:t>
            </a:r>
          </a:p>
          <a:p>
            <a:pPr marL="0" indent="0">
              <a:buNone/>
            </a:pPr>
            <a:endParaRPr lang="en-US" sz="2800" dirty="0"/>
          </a:p>
          <a:p>
            <a:pPr marL="0" indent="0">
              <a:buNone/>
            </a:pPr>
            <a:r>
              <a:rPr lang="en-US" sz="2800" dirty="0" smtClean="0"/>
              <a:t>(b) Capital balance unchanged (b) Capital Fluctuates</a:t>
            </a:r>
          </a:p>
          <a:p>
            <a:pPr marL="0" indent="0">
              <a:buNone/>
            </a:pPr>
            <a:endParaRPr lang="en-US" sz="2800" dirty="0"/>
          </a:p>
          <a:p>
            <a:pPr marL="0" indent="0">
              <a:buNone/>
            </a:pPr>
            <a:r>
              <a:rPr lang="en-US" sz="2800" dirty="0" smtClean="0"/>
              <a:t>© Balance sheet			© Balance sheet</a:t>
            </a:r>
          </a:p>
          <a:p>
            <a:pPr marL="0" indent="0">
              <a:buNone/>
            </a:pPr>
            <a:r>
              <a:rPr lang="en-US" sz="2800" dirty="0" smtClean="0"/>
              <a:t>(Capital and current Accounts)	( Capital Account only)</a:t>
            </a:r>
            <a:endParaRPr lang="en-US" sz="2800" dirty="0"/>
          </a:p>
        </p:txBody>
      </p:sp>
    </p:spTree>
    <p:extLst>
      <p:ext uri="{BB962C8B-B14F-4D97-AF65-F5344CB8AC3E}">
        <p14:creationId xmlns:p14="http://schemas.microsoft.com/office/powerpoint/2010/main" val="204679688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b="1" dirty="0" smtClean="0"/>
              <a:t/>
            </a:r>
            <a:br>
              <a:rPr lang="en-US" sz="3600" b="1" dirty="0" smtClean="0"/>
            </a:br>
            <a:r>
              <a:rPr lang="en-US" sz="3600" b="1" dirty="0" smtClean="0"/>
              <a:t>Difference </a:t>
            </a:r>
            <a:r>
              <a:rPr lang="en-US" sz="3600" b="1" dirty="0"/>
              <a:t>Between Fixed and Fluctuating Capital Methods</a:t>
            </a:r>
            <a:br>
              <a:rPr lang="en-US" sz="3600" b="1" dirty="0"/>
            </a:br>
            <a:endParaRPr lang="en-US" sz="3600" dirty="0"/>
          </a:p>
        </p:txBody>
      </p:sp>
      <p:sp>
        <p:nvSpPr>
          <p:cNvPr id="3" name="Content Placeholder 2"/>
          <p:cNvSpPr>
            <a:spLocks noGrp="1"/>
          </p:cNvSpPr>
          <p:nvPr>
            <p:ph idx="1"/>
          </p:nvPr>
        </p:nvSpPr>
        <p:spPr/>
        <p:txBody>
          <a:bodyPr/>
          <a:lstStyle/>
          <a:p>
            <a:r>
              <a:rPr lang="en-US" b="1" dirty="0"/>
              <a:t>Fixed Method</a:t>
            </a:r>
            <a:r>
              <a:rPr lang="en-US" dirty="0"/>
              <a:t>			</a:t>
            </a:r>
            <a:r>
              <a:rPr lang="en-US" b="1" dirty="0"/>
              <a:t>Fluctuating Method</a:t>
            </a:r>
          </a:p>
          <a:p>
            <a:pPr marL="0" indent="0">
              <a:buNone/>
            </a:pPr>
            <a:r>
              <a:rPr lang="en-US" sz="2800" dirty="0" smtClean="0"/>
              <a:t>(d) Method must be indicated   (d) No need of specify</a:t>
            </a:r>
          </a:p>
          <a:p>
            <a:pPr marL="0" indent="0">
              <a:buNone/>
            </a:pPr>
            <a:r>
              <a:rPr lang="en-US" sz="2800" dirty="0" smtClean="0"/>
              <a:t>in Partnership deed		in Partnership deed</a:t>
            </a:r>
          </a:p>
          <a:p>
            <a:pPr marL="0" indent="0">
              <a:buNone/>
            </a:pPr>
            <a:endParaRPr lang="en-US" sz="2800" dirty="0"/>
          </a:p>
          <a:p>
            <a:pPr marL="0" indent="0">
              <a:buNone/>
            </a:pPr>
            <a:r>
              <a:rPr lang="en-US" sz="2800" dirty="0" smtClean="0"/>
              <a:t>(e)Fixed capital always credit (e) Fluctuating capital can 					show either debit or 					credit balance</a:t>
            </a:r>
            <a:endParaRPr lang="en-US" sz="2800" dirty="0"/>
          </a:p>
        </p:txBody>
      </p:sp>
    </p:spTree>
    <p:extLst>
      <p:ext uri="{BB962C8B-B14F-4D97-AF65-F5344CB8AC3E}">
        <p14:creationId xmlns:p14="http://schemas.microsoft.com/office/powerpoint/2010/main" val="263665230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algn="ctr"/>
            <a:endParaRPr lang="en-US" sz="4000" dirty="0" smtClean="0"/>
          </a:p>
          <a:p>
            <a:pPr algn="ctr"/>
            <a:endParaRPr lang="en-US" sz="4000" dirty="0"/>
          </a:p>
          <a:p>
            <a:pPr algn="ctr"/>
            <a:r>
              <a:rPr lang="en-US" sz="4000" b="1" dirty="0" smtClean="0"/>
              <a:t>End Of Week Two - Part One</a:t>
            </a:r>
            <a:endParaRPr lang="en-US" sz="4000" b="1" dirty="0"/>
          </a:p>
        </p:txBody>
      </p:sp>
    </p:spTree>
    <p:extLst>
      <p:ext uri="{BB962C8B-B14F-4D97-AF65-F5344CB8AC3E}">
        <p14:creationId xmlns:p14="http://schemas.microsoft.com/office/powerpoint/2010/main" val="325301868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Week </a:t>
            </a:r>
            <a:r>
              <a:rPr lang="en-US" b="1" dirty="0" smtClean="0"/>
              <a:t>2: </a:t>
            </a:r>
            <a:r>
              <a:rPr lang="en-US" b="1" dirty="0"/>
              <a:t>Partnership Accounts</a:t>
            </a:r>
            <a:r>
              <a:rPr lang="en-US" dirty="0"/>
              <a:t/>
            </a:r>
            <a:br>
              <a:rPr lang="en-US" dirty="0"/>
            </a:br>
            <a:endParaRPr lang="en-US" dirty="0"/>
          </a:p>
        </p:txBody>
      </p:sp>
      <p:sp>
        <p:nvSpPr>
          <p:cNvPr id="3" name="Content Placeholder 2"/>
          <p:cNvSpPr>
            <a:spLocks noGrp="1"/>
          </p:cNvSpPr>
          <p:nvPr>
            <p:ph idx="1"/>
          </p:nvPr>
        </p:nvSpPr>
        <p:spPr/>
        <p:txBody>
          <a:bodyPr/>
          <a:lstStyle/>
          <a:p>
            <a:endParaRPr lang="en-US" dirty="0" smtClean="0"/>
          </a:p>
          <a:p>
            <a:endParaRPr lang="en-US" dirty="0"/>
          </a:p>
          <a:p>
            <a:r>
              <a:rPr lang="en-US" sz="4000" b="1" dirty="0" smtClean="0"/>
              <a:t>Start of Week Two Part Two</a:t>
            </a:r>
            <a:endParaRPr lang="en-US" sz="4000" b="1" dirty="0"/>
          </a:p>
        </p:txBody>
      </p:sp>
    </p:spTree>
    <p:extLst>
      <p:ext uri="{BB962C8B-B14F-4D97-AF65-F5344CB8AC3E}">
        <p14:creationId xmlns:p14="http://schemas.microsoft.com/office/powerpoint/2010/main" val="67960485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Accounting for a Partnership</a:t>
            </a:r>
            <a:r>
              <a:rPr lang="en-US" dirty="0"/>
              <a:t/>
            </a:r>
            <a:br>
              <a:rPr lang="en-US" dirty="0"/>
            </a:br>
            <a:endParaRPr lang="en-US" dirty="0"/>
          </a:p>
        </p:txBody>
      </p:sp>
      <p:sp>
        <p:nvSpPr>
          <p:cNvPr id="3" name="Content Placeholder 2"/>
          <p:cNvSpPr>
            <a:spLocks noGrp="1"/>
          </p:cNvSpPr>
          <p:nvPr>
            <p:ph idx="1"/>
          </p:nvPr>
        </p:nvSpPr>
        <p:spPr/>
        <p:txBody>
          <a:bodyPr>
            <a:normAutofit fontScale="77500" lnSpcReduction="20000"/>
          </a:bodyPr>
          <a:lstStyle/>
          <a:p>
            <a:pPr algn="just"/>
            <a:endParaRPr lang="en-US" dirty="0" smtClean="0"/>
          </a:p>
          <a:p>
            <a:pPr algn="just"/>
            <a:r>
              <a:rPr lang="en-US" dirty="0" smtClean="0"/>
              <a:t>A </a:t>
            </a:r>
            <a:r>
              <a:rPr lang="en-US" dirty="0"/>
              <a:t>partnership entails several unique transactions not found in other forms of business organization. </a:t>
            </a:r>
            <a:endParaRPr lang="en-US" dirty="0" smtClean="0"/>
          </a:p>
          <a:p>
            <a:pPr algn="just"/>
            <a:endParaRPr lang="en-US" dirty="0"/>
          </a:p>
          <a:p>
            <a:pPr algn="just"/>
            <a:r>
              <a:rPr lang="en-US" dirty="0" smtClean="0"/>
              <a:t>The partnership transactions are based on the contents on the Partnership deed.</a:t>
            </a:r>
          </a:p>
          <a:p>
            <a:pPr algn="just"/>
            <a:r>
              <a:rPr lang="en-US" dirty="0" smtClean="0"/>
              <a:t>The transactions also follows the basic double entry rules of both a debit and a corresponding credit</a:t>
            </a:r>
          </a:p>
          <a:p>
            <a:pPr marL="0" indent="0" algn="just">
              <a:buNone/>
            </a:pPr>
            <a:endParaRPr lang="en-US" dirty="0" smtClean="0"/>
          </a:p>
          <a:p>
            <a:pPr marL="0" indent="0" algn="just">
              <a:buNone/>
            </a:pPr>
            <a:r>
              <a:rPr lang="en-US" dirty="0" smtClean="0"/>
              <a:t>These </a:t>
            </a:r>
            <a:r>
              <a:rPr lang="en-US" dirty="0"/>
              <a:t>transactions </a:t>
            </a:r>
            <a:r>
              <a:rPr lang="en-US" dirty="0" smtClean="0"/>
              <a:t>include the following:</a:t>
            </a:r>
            <a:endParaRPr lang="en-US" dirty="0"/>
          </a:p>
          <a:p>
            <a:pPr marL="0" indent="0" algn="just">
              <a:buNone/>
            </a:pPr>
            <a:endParaRPr lang="en-US" dirty="0" smtClean="0"/>
          </a:p>
          <a:p>
            <a:pPr marL="0" indent="0" algn="just">
              <a:buNone/>
            </a:pPr>
            <a:r>
              <a:rPr lang="en-US" dirty="0" smtClean="0"/>
              <a:t> </a:t>
            </a:r>
            <a:endParaRPr lang="en-US" dirty="0"/>
          </a:p>
        </p:txBody>
      </p:sp>
    </p:spTree>
    <p:extLst>
      <p:ext uri="{BB962C8B-B14F-4D97-AF65-F5344CB8AC3E}">
        <p14:creationId xmlns:p14="http://schemas.microsoft.com/office/powerpoint/2010/main" val="400576787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Accounting for a Partnership</a:t>
            </a:r>
            <a:endParaRPr lang="en-US" dirty="0"/>
          </a:p>
        </p:txBody>
      </p:sp>
      <p:sp>
        <p:nvSpPr>
          <p:cNvPr id="3" name="Content Placeholder 2"/>
          <p:cNvSpPr>
            <a:spLocks noGrp="1"/>
          </p:cNvSpPr>
          <p:nvPr>
            <p:ph idx="1"/>
          </p:nvPr>
        </p:nvSpPr>
        <p:spPr/>
        <p:txBody>
          <a:bodyPr>
            <a:normAutofit fontScale="92500" lnSpcReduction="10000"/>
          </a:bodyPr>
          <a:lstStyle/>
          <a:p>
            <a:pPr marL="514350" indent="-514350">
              <a:buAutoNum type="alphaLcParenBoth"/>
            </a:pPr>
            <a:r>
              <a:rPr lang="en-US" b="1" dirty="0" smtClean="0"/>
              <a:t>Contribution </a:t>
            </a:r>
            <a:r>
              <a:rPr lang="en-US" b="1" dirty="0"/>
              <a:t>of funds</a:t>
            </a:r>
            <a:r>
              <a:rPr lang="en-US" dirty="0"/>
              <a:t>. </a:t>
            </a:r>
            <a:endParaRPr lang="en-US" dirty="0" smtClean="0"/>
          </a:p>
          <a:p>
            <a:pPr algn="just"/>
            <a:r>
              <a:rPr lang="en-US" dirty="0" smtClean="0"/>
              <a:t>When </a:t>
            </a:r>
            <a:r>
              <a:rPr lang="en-US" dirty="0"/>
              <a:t>a partner invests funds in a partnership, the transaction entails a debit to the cash account and a credit to a separate capital account. </a:t>
            </a:r>
          </a:p>
          <a:p>
            <a:pPr algn="just"/>
            <a:endParaRPr lang="en-US" dirty="0" smtClean="0"/>
          </a:p>
          <a:p>
            <a:pPr algn="just"/>
            <a:r>
              <a:rPr lang="en-US" dirty="0" smtClean="0"/>
              <a:t>A </a:t>
            </a:r>
            <a:r>
              <a:rPr lang="en-US" dirty="0"/>
              <a:t>capital account keeps track of the balance of the investments made by and distributions to partners; it is customary to have a separate capital account for each partner to prevent information from being mixed</a:t>
            </a:r>
            <a:r>
              <a:rPr lang="en-US" dirty="0" smtClean="0"/>
              <a:t>.</a:t>
            </a:r>
          </a:p>
          <a:p>
            <a:endParaRPr lang="en-US" dirty="0"/>
          </a:p>
        </p:txBody>
      </p:sp>
    </p:spTree>
    <p:extLst>
      <p:ext uri="{BB962C8B-B14F-4D97-AF65-F5344CB8AC3E}">
        <p14:creationId xmlns:p14="http://schemas.microsoft.com/office/powerpoint/2010/main" val="316646788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Accounting for a Partnership</a:t>
            </a:r>
            <a:endParaRPr lang="en-US" dirty="0"/>
          </a:p>
        </p:txBody>
      </p:sp>
      <p:sp>
        <p:nvSpPr>
          <p:cNvPr id="3" name="Content Placeholder 2"/>
          <p:cNvSpPr>
            <a:spLocks noGrp="1"/>
          </p:cNvSpPr>
          <p:nvPr>
            <p:ph idx="1"/>
          </p:nvPr>
        </p:nvSpPr>
        <p:spPr/>
        <p:txBody>
          <a:bodyPr/>
          <a:lstStyle/>
          <a:p>
            <a:pPr marL="0" indent="0">
              <a:buNone/>
            </a:pPr>
            <a:r>
              <a:rPr lang="en-US" b="1" dirty="0" smtClean="0"/>
              <a:t>(b) Contribution </a:t>
            </a:r>
            <a:r>
              <a:rPr lang="en-US" b="1" dirty="0"/>
              <a:t>of other than funds.</a:t>
            </a:r>
            <a:r>
              <a:rPr lang="en-US" dirty="0"/>
              <a:t> </a:t>
            </a:r>
            <a:endParaRPr lang="en-US" dirty="0" smtClean="0"/>
          </a:p>
          <a:p>
            <a:pPr algn="just"/>
            <a:r>
              <a:rPr lang="en-US" dirty="0" smtClean="0"/>
              <a:t>When </a:t>
            </a:r>
            <a:r>
              <a:rPr lang="en-US" dirty="0"/>
              <a:t>a partner invests other assets in a partnership, the transaction entails a debit to the asset account that most closely matches the contribution type and a credit to the partner's capital account. </a:t>
            </a:r>
            <a:endParaRPr lang="en-US" dirty="0" smtClean="0"/>
          </a:p>
          <a:p>
            <a:pPr algn="just"/>
            <a:r>
              <a:rPr lang="en-US" dirty="0" smtClean="0"/>
              <a:t>The </a:t>
            </a:r>
            <a:r>
              <a:rPr lang="en-US" dirty="0"/>
              <a:t>valuation assigned to this transaction is </a:t>
            </a:r>
            <a:r>
              <a:rPr lang="en-US" dirty="0" smtClean="0"/>
              <a:t>the market value of </a:t>
            </a:r>
            <a:r>
              <a:rPr lang="en-US" dirty="0"/>
              <a:t>the contributed asset.</a:t>
            </a:r>
            <a:endParaRPr lang="en-US" dirty="0"/>
          </a:p>
        </p:txBody>
      </p:sp>
    </p:spTree>
    <p:extLst>
      <p:ext uri="{BB962C8B-B14F-4D97-AF65-F5344CB8AC3E}">
        <p14:creationId xmlns:p14="http://schemas.microsoft.com/office/powerpoint/2010/main" val="250720064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Accounting for a Partnership</a:t>
            </a:r>
            <a:endParaRPr lang="en-US" dirty="0"/>
          </a:p>
        </p:txBody>
      </p:sp>
      <p:sp>
        <p:nvSpPr>
          <p:cNvPr id="3" name="Content Placeholder 2"/>
          <p:cNvSpPr>
            <a:spLocks noGrp="1"/>
          </p:cNvSpPr>
          <p:nvPr>
            <p:ph idx="1"/>
          </p:nvPr>
        </p:nvSpPr>
        <p:spPr/>
        <p:txBody>
          <a:bodyPr>
            <a:normAutofit fontScale="92500"/>
          </a:bodyPr>
          <a:lstStyle/>
          <a:p>
            <a:pPr marL="0" lvl="0" indent="0" algn="just">
              <a:buNone/>
            </a:pPr>
            <a:r>
              <a:rPr lang="en-US" dirty="0" smtClean="0"/>
              <a:t>© </a:t>
            </a:r>
            <a:r>
              <a:rPr lang="en-US" b="1" dirty="0" smtClean="0"/>
              <a:t>Withdrawal </a:t>
            </a:r>
            <a:r>
              <a:rPr lang="en-US" b="1" dirty="0"/>
              <a:t>of funds</a:t>
            </a:r>
            <a:r>
              <a:rPr lang="en-US" dirty="0" smtClean="0"/>
              <a:t>.</a:t>
            </a:r>
          </a:p>
          <a:p>
            <a:pPr lvl="0" algn="just"/>
            <a:r>
              <a:rPr lang="en-US" dirty="0" smtClean="0"/>
              <a:t> </a:t>
            </a:r>
            <a:r>
              <a:rPr lang="en-US" dirty="0"/>
              <a:t>When a partner takes money from the company, the partner's capital account is debited, and the cash account is credited.</a:t>
            </a:r>
          </a:p>
          <a:p>
            <a:pPr marL="0" lvl="0" indent="0" algn="just">
              <a:buNone/>
            </a:pPr>
            <a:r>
              <a:rPr lang="en-US" b="1" dirty="0" smtClean="0"/>
              <a:t>(d)Withdrawal </a:t>
            </a:r>
            <a:r>
              <a:rPr lang="en-US" b="1" dirty="0"/>
              <a:t>of Assets.</a:t>
            </a:r>
            <a:r>
              <a:rPr lang="en-US" dirty="0"/>
              <a:t> </a:t>
            </a:r>
            <a:endParaRPr lang="en-US" dirty="0" smtClean="0"/>
          </a:p>
          <a:p>
            <a:pPr algn="just"/>
            <a:r>
              <a:rPr lang="en-US" dirty="0" smtClean="0"/>
              <a:t>A </a:t>
            </a:r>
            <a:r>
              <a:rPr lang="en-US" dirty="0"/>
              <a:t>credit is made to the account where the asset was recorded, and a debit is made to the partner's capital account when a partner removes assets other than cash from the business.</a:t>
            </a:r>
          </a:p>
          <a:p>
            <a:endParaRPr lang="en-US" dirty="0"/>
          </a:p>
        </p:txBody>
      </p:sp>
    </p:spTree>
    <p:extLst>
      <p:ext uri="{BB962C8B-B14F-4D97-AF65-F5344CB8AC3E}">
        <p14:creationId xmlns:p14="http://schemas.microsoft.com/office/powerpoint/2010/main" val="362098324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Accounting for a Partnership</a:t>
            </a:r>
            <a:endParaRPr lang="en-US" dirty="0"/>
          </a:p>
        </p:txBody>
      </p:sp>
      <p:sp>
        <p:nvSpPr>
          <p:cNvPr id="3" name="Content Placeholder 2"/>
          <p:cNvSpPr>
            <a:spLocks noGrp="1"/>
          </p:cNvSpPr>
          <p:nvPr>
            <p:ph idx="1"/>
          </p:nvPr>
        </p:nvSpPr>
        <p:spPr/>
        <p:txBody>
          <a:bodyPr>
            <a:normAutofit fontScale="92500"/>
          </a:bodyPr>
          <a:lstStyle/>
          <a:p>
            <a:pPr marL="0" indent="0" algn="just">
              <a:buNone/>
            </a:pPr>
            <a:r>
              <a:rPr lang="en-US" b="1" dirty="0" smtClean="0"/>
              <a:t>(e) Allocation </a:t>
            </a:r>
            <a:r>
              <a:rPr lang="en-US" b="1" dirty="0"/>
              <a:t>of profit or loss. </a:t>
            </a:r>
            <a:endParaRPr lang="en-US" b="1" dirty="0" smtClean="0"/>
          </a:p>
          <a:p>
            <a:pPr algn="just"/>
            <a:r>
              <a:rPr lang="en-US" dirty="0" smtClean="0"/>
              <a:t>The </a:t>
            </a:r>
            <a:r>
              <a:rPr lang="en-US" dirty="0"/>
              <a:t>income summary account, a temporary equity account, contains a summary of a partnership's net profit or loss at the end of an accounting period when the partnership shuts its books. </a:t>
            </a:r>
            <a:endParaRPr lang="en-US" dirty="0" smtClean="0"/>
          </a:p>
          <a:p>
            <a:pPr algn="just"/>
            <a:r>
              <a:rPr lang="en-US" dirty="0" smtClean="0"/>
              <a:t>The </a:t>
            </a:r>
            <a:r>
              <a:rPr lang="en-US" dirty="0"/>
              <a:t>profit or loss is subsequently distributed among the partners' capital accounts according to their respective company ownership shares.</a:t>
            </a:r>
            <a:endParaRPr lang="en-US" dirty="0"/>
          </a:p>
        </p:txBody>
      </p:sp>
    </p:spTree>
    <p:extLst>
      <p:ext uri="{BB962C8B-B14F-4D97-AF65-F5344CB8AC3E}">
        <p14:creationId xmlns:p14="http://schemas.microsoft.com/office/powerpoint/2010/main" val="426187249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Accounting for a Partnership</a:t>
            </a:r>
            <a:endParaRPr lang="en-US" dirty="0"/>
          </a:p>
        </p:txBody>
      </p:sp>
      <p:sp>
        <p:nvSpPr>
          <p:cNvPr id="3" name="Content Placeholder 2"/>
          <p:cNvSpPr>
            <a:spLocks noGrp="1"/>
          </p:cNvSpPr>
          <p:nvPr>
            <p:ph idx="1"/>
          </p:nvPr>
        </p:nvSpPr>
        <p:spPr/>
        <p:txBody>
          <a:bodyPr/>
          <a:lstStyle/>
          <a:p>
            <a:pPr lvl="0" algn="just"/>
            <a:r>
              <a:rPr lang="en-US" dirty="0"/>
              <a:t>An allocation would be a debit to the income summary account and a credit to each capital account, for instance, if there was a profit. </a:t>
            </a:r>
            <a:endParaRPr lang="en-US" dirty="0" smtClean="0"/>
          </a:p>
          <a:p>
            <a:pPr lvl="0" algn="just"/>
            <a:r>
              <a:rPr lang="en-US" dirty="0" smtClean="0"/>
              <a:t>On </a:t>
            </a:r>
            <a:r>
              <a:rPr lang="en-US" dirty="0"/>
              <a:t>the other hand, if the income summary account experiences a loss, each capital account experiences a debit, and the income summary account experiences a credit.</a:t>
            </a:r>
          </a:p>
          <a:p>
            <a:endParaRPr lang="en-US" dirty="0"/>
          </a:p>
        </p:txBody>
      </p:sp>
    </p:spTree>
    <p:extLst>
      <p:ext uri="{BB962C8B-B14F-4D97-AF65-F5344CB8AC3E}">
        <p14:creationId xmlns:p14="http://schemas.microsoft.com/office/powerpoint/2010/main" val="67232680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Accounting for a Partnership</a:t>
            </a:r>
            <a:endParaRPr lang="en-US" dirty="0"/>
          </a:p>
        </p:txBody>
      </p:sp>
      <p:sp>
        <p:nvSpPr>
          <p:cNvPr id="3" name="Content Placeholder 2"/>
          <p:cNvSpPr>
            <a:spLocks noGrp="1"/>
          </p:cNvSpPr>
          <p:nvPr>
            <p:ph idx="1"/>
          </p:nvPr>
        </p:nvSpPr>
        <p:spPr/>
        <p:txBody>
          <a:bodyPr/>
          <a:lstStyle/>
          <a:p>
            <a:pPr marL="0" lvl="0" indent="0">
              <a:buNone/>
            </a:pPr>
            <a:r>
              <a:rPr lang="en-US" b="1" dirty="0" smtClean="0"/>
              <a:t>(f)Tax </a:t>
            </a:r>
            <a:r>
              <a:rPr lang="en-US" b="1" dirty="0"/>
              <a:t>reporting.</a:t>
            </a:r>
            <a:r>
              <a:rPr lang="en-US" dirty="0"/>
              <a:t> </a:t>
            </a:r>
            <a:endParaRPr lang="en-US" dirty="0" smtClean="0"/>
          </a:p>
          <a:p>
            <a:r>
              <a:rPr lang="en-US" dirty="0" smtClean="0"/>
              <a:t>At </a:t>
            </a:r>
            <a:r>
              <a:rPr lang="en-US" dirty="0"/>
              <a:t>the conclusion of the partnership's tax year, each partner must receive a Schedule from the partnership. </a:t>
            </a:r>
            <a:endParaRPr lang="en-US" dirty="0" smtClean="0"/>
          </a:p>
          <a:p>
            <a:r>
              <a:rPr lang="en-US" dirty="0" smtClean="0"/>
              <a:t>This </a:t>
            </a:r>
            <a:r>
              <a:rPr lang="en-US" dirty="0"/>
              <a:t>schedule, which the partners use to report personal income earned, shows the amount of profit or loss allotted to each partner.</a:t>
            </a:r>
          </a:p>
          <a:p>
            <a:endParaRPr lang="en-US" dirty="0"/>
          </a:p>
        </p:txBody>
      </p:sp>
    </p:spTree>
    <p:extLst>
      <p:ext uri="{BB962C8B-B14F-4D97-AF65-F5344CB8AC3E}">
        <p14:creationId xmlns:p14="http://schemas.microsoft.com/office/powerpoint/2010/main" val="315600038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Accounting for a Partnership</a:t>
            </a:r>
            <a:endParaRPr lang="en-US" dirty="0"/>
          </a:p>
        </p:txBody>
      </p:sp>
      <p:sp>
        <p:nvSpPr>
          <p:cNvPr id="3" name="Content Placeholder 2"/>
          <p:cNvSpPr>
            <a:spLocks noGrp="1"/>
          </p:cNvSpPr>
          <p:nvPr>
            <p:ph idx="1"/>
          </p:nvPr>
        </p:nvSpPr>
        <p:spPr/>
        <p:txBody>
          <a:bodyPr/>
          <a:lstStyle/>
          <a:p>
            <a:pPr marL="0" lvl="0" indent="0">
              <a:buNone/>
            </a:pPr>
            <a:r>
              <a:rPr lang="en-US" b="1" dirty="0" smtClean="0"/>
              <a:t>(g) Partners Drawings</a:t>
            </a:r>
          </a:p>
          <a:p>
            <a:pPr lvl="0" algn="just"/>
            <a:r>
              <a:rPr lang="en-US" dirty="0" smtClean="0"/>
              <a:t>Partners </a:t>
            </a:r>
            <a:r>
              <a:rPr lang="en-US" dirty="0"/>
              <a:t>may receive distributions straight from their capital accounts or be recorded in a drawing account first, which is </a:t>
            </a:r>
            <a:r>
              <a:rPr lang="en-US" dirty="0" smtClean="0"/>
              <a:t>a temporary account whose </a:t>
            </a:r>
            <a:r>
              <a:rPr lang="en-US" dirty="0"/>
              <a:t>balance is later shifted into the capital account. </a:t>
            </a:r>
            <a:endParaRPr lang="en-US" dirty="0" smtClean="0"/>
          </a:p>
          <a:p>
            <a:pPr lvl="0" algn="just"/>
            <a:r>
              <a:rPr lang="en-US" dirty="0" smtClean="0"/>
              <a:t>The </a:t>
            </a:r>
            <a:r>
              <a:rPr lang="en-US" dirty="0"/>
              <a:t>net effect is the same, whether a drawing account is used or not.</a:t>
            </a:r>
          </a:p>
          <a:p>
            <a:endParaRPr lang="en-US" dirty="0"/>
          </a:p>
        </p:txBody>
      </p:sp>
    </p:spTree>
    <p:extLst>
      <p:ext uri="{BB962C8B-B14F-4D97-AF65-F5344CB8AC3E}">
        <p14:creationId xmlns:p14="http://schemas.microsoft.com/office/powerpoint/2010/main" val="54165702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x-none" b="1"/>
              <a:t>Partnership Appropriation Account</a:t>
            </a:r>
            <a:r>
              <a:rPr lang="en-US" b="1" i="1" dirty="0"/>
              <a:t/>
            </a:r>
            <a:br>
              <a:rPr lang="en-US" b="1" i="1" dirty="0"/>
            </a:br>
            <a:endParaRPr lang="en-US" dirty="0"/>
          </a:p>
        </p:txBody>
      </p:sp>
      <p:sp>
        <p:nvSpPr>
          <p:cNvPr id="3" name="Content Placeholder 2"/>
          <p:cNvSpPr>
            <a:spLocks noGrp="1"/>
          </p:cNvSpPr>
          <p:nvPr>
            <p:ph idx="1"/>
          </p:nvPr>
        </p:nvSpPr>
        <p:spPr/>
        <p:txBody>
          <a:bodyPr>
            <a:normAutofit lnSpcReduction="10000"/>
          </a:bodyPr>
          <a:lstStyle/>
          <a:p>
            <a:pPr algn="just" fontAlgn="base"/>
            <a:r>
              <a:rPr lang="en-US" sz="2800" dirty="0"/>
              <a:t>An Appropriation account that acts as a bridge between the partnership's profit and loss statement and the personal capital accounts of each member.</a:t>
            </a:r>
          </a:p>
          <a:p>
            <a:pPr algn="just" fontAlgn="base"/>
            <a:r>
              <a:rPr lang="en-US" sz="2800" dirty="0"/>
              <a:t> The partnership appropriation account enables modifications to the profit and loss account's net income before the distribution of any remaining net income to the partner capital accounts. </a:t>
            </a:r>
            <a:endParaRPr lang="en-US" sz="2800" dirty="0" smtClean="0"/>
          </a:p>
          <a:p>
            <a:pPr algn="just" fontAlgn="base"/>
            <a:r>
              <a:rPr lang="en-US" sz="2800" dirty="0" smtClean="0"/>
              <a:t>Items </a:t>
            </a:r>
            <a:r>
              <a:rPr lang="en-US" sz="2800" dirty="0"/>
              <a:t>including partner salary, interest on partner capital, loans, and drawing accounts are included in the modifications.</a:t>
            </a:r>
          </a:p>
          <a:p>
            <a:pPr algn="just"/>
            <a:endParaRPr lang="en-US" sz="2800" dirty="0"/>
          </a:p>
        </p:txBody>
      </p:sp>
    </p:spTree>
    <p:extLst>
      <p:ext uri="{BB962C8B-B14F-4D97-AF65-F5344CB8AC3E}">
        <p14:creationId xmlns:p14="http://schemas.microsoft.com/office/powerpoint/2010/main" val="215119258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fontAlgn="base"/>
            <a:r>
              <a:rPr lang="en-US" sz="4000" b="1" dirty="0" smtClean="0"/>
              <a:t>Example </a:t>
            </a:r>
            <a:r>
              <a:rPr lang="en-US" sz="4000" b="1" dirty="0"/>
              <a:t>of a Partnership Appropriation </a:t>
            </a:r>
            <a:r>
              <a:rPr lang="en-US" sz="4000" b="1" dirty="0" smtClean="0"/>
              <a:t>Account</a:t>
            </a:r>
            <a:endParaRPr lang="en-US" sz="4000" b="1" dirty="0"/>
          </a:p>
        </p:txBody>
      </p:sp>
      <p:sp>
        <p:nvSpPr>
          <p:cNvPr id="3" name="Content Placeholder 2"/>
          <p:cNvSpPr>
            <a:spLocks noGrp="1"/>
          </p:cNvSpPr>
          <p:nvPr>
            <p:ph idx="1"/>
          </p:nvPr>
        </p:nvSpPr>
        <p:spPr/>
        <p:txBody>
          <a:bodyPr>
            <a:normAutofit fontScale="92500" lnSpcReduction="20000"/>
          </a:bodyPr>
          <a:lstStyle/>
          <a:p>
            <a:pPr algn="just" fontAlgn="base"/>
            <a:r>
              <a:rPr lang="en-US" dirty="0"/>
              <a:t>First, the partnership </a:t>
            </a:r>
            <a:r>
              <a:rPr lang="en-US" dirty="0" smtClean="0"/>
              <a:t>appropriation </a:t>
            </a:r>
            <a:r>
              <a:rPr lang="en-US" dirty="0"/>
              <a:t>account—also referred to as the trading profit and loss appropriation account—is credited with the net revenue (or net loss) from the partnership's profit and loss account. </a:t>
            </a:r>
            <a:endParaRPr lang="en-US" b="1" dirty="0"/>
          </a:p>
          <a:p>
            <a:pPr marL="0" indent="0" algn="just" fontAlgn="base">
              <a:buNone/>
            </a:pPr>
            <a:r>
              <a:rPr lang="en-US" b="1" dirty="0"/>
              <a:t>	</a:t>
            </a:r>
            <a:r>
              <a:rPr lang="en-US" b="1" dirty="0" smtClean="0"/>
              <a:t>Worked Example 1</a:t>
            </a:r>
            <a:endParaRPr lang="en-US" b="1" dirty="0"/>
          </a:p>
          <a:p>
            <a:pPr marL="0" indent="0" algn="just" fontAlgn="base">
              <a:buNone/>
            </a:pPr>
            <a:r>
              <a:rPr lang="en-US" dirty="0"/>
              <a:t>The following journal entry is written to move the net income from the profit and loss account to the partnership appropriation account, for instance, if the partnership profit and loss account indicated a net income of 105,000 for the year.</a:t>
            </a:r>
          </a:p>
          <a:p>
            <a:pPr algn="just"/>
            <a:endParaRPr lang="en-US" dirty="0"/>
          </a:p>
        </p:txBody>
      </p:sp>
    </p:spTree>
    <p:extLst>
      <p:ext uri="{BB962C8B-B14F-4D97-AF65-F5344CB8AC3E}">
        <p14:creationId xmlns:p14="http://schemas.microsoft.com/office/powerpoint/2010/main" val="319773831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Example of a Partnership Appropriation Account</a:t>
            </a:r>
            <a:endParaRPr lang="en-US" dirty="0"/>
          </a:p>
        </p:txBody>
      </p:sp>
      <p:sp>
        <p:nvSpPr>
          <p:cNvPr id="5" name="Content Placeholder 4"/>
          <p:cNvSpPr>
            <a:spLocks noGrp="1"/>
          </p:cNvSpPr>
          <p:nvPr>
            <p:ph idx="1"/>
          </p:nvPr>
        </p:nvSpPr>
        <p:spPr/>
        <p:txBody>
          <a:bodyPr>
            <a:normAutofit fontScale="92500" lnSpcReduction="10000"/>
          </a:bodyPr>
          <a:lstStyle/>
          <a:p>
            <a:r>
              <a:rPr lang="en-US" dirty="0" smtClean="0"/>
              <a:t>Account				Debit		Credit</a:t>
            </a:r>
          </a:p>
          <a:p>
            <a:endParaRPr lang="en-US" dirty="0" smtClean="0"/>
          </a:p>
          <a:p>
            <a:r>
              <a:rPr lang="en-US" dirty="0" smtClean="0"/>
              <a:t>Profit &amp; Loss Account	105,000</a:t>
            </a:r>
          </a:p>
          <a:p>
            <a:r>
              <a:rPr lang="en-US" dirty="0" smtClean="0"/>
              <a:t>Appropriation Account			105,000</a:t>
            </a:r>
          </a:p>
          <a:p>
            <a:endParaRPr lang="en-US" b="1" dirty="0"/>
          </a:p>
          <a:p>
            <a:r>
              <a:rPr lang="en-US" b="1" dirty="0" smtClean="0"/>
              <a:t>Total				105,000	105,000</a:t>
            </a:r>
          </a:p>
          <a:p>
            <a:endParaRPr lang="en-US" b="1" dirty="0"/>
          </a:p>
          <a:p>
            <a:r>
              <a:rPr lang="en-US" sz="3000" dirty="0" smtClean="0"/>
              <a:t>Net income transferred to Appropriation Account	</a:t>
            </a:r>
            <a:endParaRPr lang="en-US" sz="3000" dirty="0"/>
          </a:p>
        </p:txBody>
      </p:sp>
    </p:spTree>
    <p:extLst>
      <p:ext uri="{BB962C8B-B14F-4D97-AF65-F5344CB8AC3E}">
        <p14:creationId xmlns:p14="http://schemas.microsoft.com/office/powerpoint/2010/main" val="296173154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Appropriation Adjustments</a:t>
            </a:r>
            <a:endParaRPr lang="en-US" dirty="0"/>
          </a:p>
        </p:txBody>
      </p:sp>
      <p:sp>
        <p:nvSpPr>
          <p:cNvPr id="3" name="Content Placeholder 2"/>
          <p:cNvSpPr>
            <a:spLocks noGrp="1"/>
          </p:cNvSpPr>
          <p:nvPr>
            <p:ph idx="1"/>
          </p:nvPr>
        </p:nvSpPr>
        <p:spPr/>
        <p:txBody>
          <a:bodyPr/>
          <a:lstStyle/>
          <a:p>
            <a:pPr algn="just" fontAlgn="base"/>
            <a:r>
              <a:rPr lang="en-US" dirty="0"/>
              <a:t>The net income or loss on the account is then adjusted with a credit entry for interest on drawings and debit entries for partner salaries, commissions, and interest on partner capital and loan accounts</a:t>
            </a:r>
            <a:r>
              <a:rPr lang="en-US" dirty="0" smtClean="0"/>
              <a:t>.</a:t>
            </a:r>
            <a:endParaRPr lang="en-US" dirty="0"/>
          </a:p>
        </p:txBody>
      </p:sp>
    </p:spTree>
    <p:extLst>
      <p:ext uri="{BB962C8B-B14F-4D97-AF65-F5344CB8AC3E}">
        <p14:creationId xmlns:p14="http://schemas.microsoft.com/office/powerpoint/2010/main" val="260242174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Appropriation Adjustments</a:t>
            </a:r>
            <a:endParaRPr lang="en-US" dirty="0"/>
          </a:p>
        </p:txBody>
      </p:sp>
      <p:sp>
        <p:nvSpPr>
          <p:cNvPr id="3" name="Content Placeholder 2"/>
          <p:cNvSpPr>
            <a:spLocks noGrp="1"/>
          </p:cNvSpPr>
          <p:nvPr>
            <p:ph idx="1"/>
          </p:nvPr>
        </p:nvSpPr>
        <p:spPr/>
        <p:txBody>
          <a:bodyPr>
            <a:normAutofit fontScale="92500" lnSpcReduction="20000"/>
          </a:bodyPr>
          <a:lstStyle/>
          <a:p>
            <a:pPr fontAlgn="base"/>
            <a:r>
              <a:rPr lang="en-US" dirty="0"/>
              <a:t>Assuming in our example the following adjustments are required.</a:t>
            </a:r>
            <a:br>
              <a:rPr lang="en-US" dirty="0"/>
            </a:br>
            <a:r>
              <a:rPr lang="en-US" b="1" dirty="0"/>
              <a:t>Partner A:</a:t>
            </a:r>
            <a:endParaRPr lang="en-US" dirty="0"/>
          </a:p>
          <a:p>
            <a:pPr lvl="0" fontAlgn="base"/>
            <a:r>
              <a:rPr lang="en-US" dirty="0"/>
              <a:t>Commission 3,500</a:t>
            </a:r>
          </a:p>
          <a:p>
            <a:pPr lvl="0" fontAlgn="base"/>
            <a:r>
              <a:rPr lang="en-US" dirty="0"/>
              <a:t>Interest on capital account 2,500</a:t>
            </a:r>
          </a:p>
          <a:p>
            <a:pPr lvl="0" fontAlgn="base"/>
            <a:r>
              <a:rPr lang="en-US" dirty="0"/>
              <a:t>Interest on drawings account 1,000</a:t>
            </a:r>
          </a:p>
          <a:p>
            <a:pPr fontAlgn="base"/>
            <a:r>
              <a:rPr lang="en-US" b="1" dirty="0"/>
              <a:t>Partner B:</a:t>
            </a:r>
            <a:endParaRPr lang="en-US" dirty="0"/>
          </a:p>
          <a:p>
            <a:pPr lvl="0" fontAlgn="base"/>
            <a:r>
              <a:rPr lang="en-US" dirty="0"/>
              <a:t>Salary 35,000</a:t>
            </a:r>
          </a:p>
          <a:p>
            <a:pPr lvl="0" fontAlgn="base"/>
            <a:r>
              <a:rPr lang="en-US" dirty="0"/>
              <a:t>Interest on capital account 3,000</a:t>
            </a:r>
          </a:p>
          <a:p>
            <a:pPr lvl="0" fontAlgn="base"/>
            <a:r>
              <a:rPr lang="en-US" dirty="0"/>
              <a:t>Interest on loan account 2,500</a:t>
            </a:r>
          </a:p>
          <a:p>
            <a:endParaRPr lang="en-US" dirty="0"/>
          </a:p>
        </p:txBody>
      </p:sp>
    </p:spTree>
    <p:extLst>
      <p:ext uri="{BB962C8B-B14F-4D97-AF65-F5344CB8AC3E}">
        <p14:creationId xmlns:p14="http://schemas.microsoft.com/office/powerpoint/2010/main" val="387366868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dirty="0"/>
              <a:t>The journal entry necessary to make these adjustments to the appropriation account is as follows.</a:t>
            </a:r>
          </a:p>
          <a:p>
            <a:r>
              <a:rPr lang="en-US" dirty="0" smtClean="0"/>
              <a:t>Account				DR		CR</a:t>
            </a:r>
          </a:p>
          <a:p>
            <a:r>
              <a:rPr lang="en-US" dirty="0" smtClean="0"/>
              <a:t>Appropriation Account	45,500</a:t>
            </a:r>
          </a:p>
          <a:p>
            <a:r>
              <a:rPr lang="en-US" dirty="0" smtClean="0"/>
              <a:t>Commission A					3,500</a:t>
            </a:r>
          </a:p>
          <a:p>
            <a:r>
              <a:rPr lang="en-US" dirty="0" smtClean="0"/>
              <a:t>Interest on Capital A			2,500</a:t>
            </a:r>
          </a:p>
          <a:p>
            <a:r>
              <a:rPr lang="en-US" dirty="0" smtClean="0"/>
              <a:t>Interest on Drawings A	1,000</a:t>
            </a:r>
          </a:p>
          <a:p>
            <a:endParaRPr lang="en-US" dirty="0"/>
          </a:p>
        </p:txBody>
      </p:sp>
    </p:spTree>
    <p:extLst>
      <p:ext uri="{BB962C8B-B14F-4D97-AF65-F5344CB8AC3E}">
        <p14:creationId xmlns:p14="http://schemas.microsoft.com/office/powerpoint/2010/main" val="55611634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92500" lnSpcReduction="20000"/>
          </a:bodyPr>
          <a:lstStyle/>
          <a:p>
            <a:r>
              <a:rPr lang="en-US" dirty="0"/>
              <a:t>Account				DR		CR</a:t>
            </a:r>
          </a:p>
          <a:p>
            <a:r>
              <a:rPr lang="en-US" dirty="0" smtClean="0"/>
              <a:t>Salary B					35,000</a:t>
            </a:r>
          </a:p>
          <a:p>
            <a:r>
              <a:rPr lang="en-US" dirty="0" smtClean="0"/>
              <a:t>Interest on capital B			3,000</a:t>
            </a:r>
          </a:p>
          <a:p>
            <a:r>
              <a:rPr lang="en-US" dirty="0" smtClean="0"/>
              <a:t>Interest on Loan B			2,500</a:t>
            </a:r>
          </a:p>
          <a:p>
            <a:r>
              <a:rPr lang="en-US" dirty="0" smtClean="0"/>
              <a:t>Total		</a:t>
            </a:r>
            <a:r>
              <a:rPr lang="en-US" b="1" dirty="0" smtClean="0"/>
              <a:t>	46,500	46,500</a:t>
            </a:r>
          </a:p>
          <a:p>
            <a:endParaRPr lang="en-US" b="1" dirty="0"/>
          </a:p>
          <a:p>
            <a:r>
              <a:rPr lang="en-US" dirty="0" smtClean="0"/>
              <a:t>Appropriation Account Journal Entries Above</a:t>
            </a:r>
          </a:p>
          <a:p>
            <a:r>
              <a:rPr lang="en-US" dirty="0"/>
              <a:t>These adjustments for salaries, commission, and interest are normally posted to the partners current account.</a:t>
            </a:r>
          </a:p>
          <a:p>
            <a:endParaRPr lang="en-US" dirty="0"/>
          </a:p>
        </p:txBody>
      </p:sp>
    </p:spTree>
    <p:extLst>
      <p:ext uri="{BB962C8B-B14F-4D97-AF65-F5344CB8AC3E}">
        <p14:creationId xmlns:p14="http://schemas.microsoft.com/office/powerpoint/2010/main" val="410230194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200" b="1" dirty="0" smtClean="0"/>
              <a:t/>
            </a:r>
            <a:br>
              <a:rPr lang="en-US" sz="3200" b="1" dirty="0" smtClean="0"/>
            </a:br>
            <a:r>
              <a:rPr lang="en-US" sz="3200" b="1" dirty="0" smtClean="0"/>
              <a:t>Adjustments </a:t>
            </a:r>
            <a:r>
              <a:rPr lang="en-US" sz="3200" b="1" dirty="0"/>
              <a:t>Posted to the Partnership Appropriation Account</a:t>
            </a:r>
            <a:r>
              <a:rPr lang="en-US" sz="3200" dirty="0"/>
              <a:t/>
            </a:r>
            <a:br>
              <a:rPr lang="en-US" sz="3200" dirty="0"/>
            </a:br>
            <a:endParaRPr lang="en-US" sz="3200" dirty="0"/>
          </a:p>
        </p:txBody>
      </p:sp>
      <p:sp>
        <p:nvSpPr>
          <p:cNvPr id="3" name="Content Placeholder 2"/>
          <p:cNvSpPr>
            <a:spLocks noGrp="1"/>
          </p:cNvSpPr>
          <p:nvPr>
            <p:ph idx="1"/>
          </p:nvPr>
        </p:nvSpPr>
        <p:spPr/>
        <p:txBody>
          <a:bodyPr/>
          <a:lstStyle/>
          <a:p>
            <a:pPr algn="just"/>
            <a:r>
              <a:rPr lang="en-US" dirty="0"/>
              <a:t>After the adjustment journal entry has been posted the appropriation account would take the format shown in the example below</a:t>
            </a:r>
            <a:r>
              <a:rPr lang="en-US" dirty="0" smtClean="0"/>
              <a:t>.</a:t>
            </a:r>
          </a:p>
          <a:p>
            <a:pPr algn="just"/>
            <a:r>
              <a:rPr lang="en-US" dirty="0" smtClean="0"/>
              <a:t> </a:t>
            </a:r>
            <a:r>
              <a:rPr lang="en-US" dirty="0"/>
              <a:t>For clarity, in this example each line item is posted individually to the partnership appropriation account.</a:t>
            </a:r>
          </a:p>
          <a:p>
            <a:endParaRPr lang="en-US" dirty="0"/>
          </a:p>
        </p:txBody>
      </p:sp>
    </p:spTree>
    <p:extLst>
      <p:ext uri="{BB962C8B-B14F-4D97-AF65-F5344CB8AC3E}">
        <p14:creationId xmlns:p14="http://schemas.microsoft.com/office/powerpoint/2010/main" val="304743013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Appropriation Account</a:t>
            </a:r>
            <a:endParaRPr lang="en-US" dirty="0"/>
          </a:p>
        </p:txBody>
      </p:sp>
      <p:sp>
        <p:nvSpPr>
          <p:cNvPr id="3" name="Content Placeholder 2"/>
          <p:cNvSpPr>
            <a:spLocks noGrp="1"/>
          </p:cNvSpPr>
          <p:nvPr>
            <p:ph idx="1"/>
          </p:nvPr>
        </p:nvSpPr>
        <p:spPr/>
        <p:txBody>
          <a:bodyPr>
            <a:normAutofit fontScale="92500" lnSpcReduction="10000"/>
          </a:bodyPr>
          <a:lstStyle/>
          <a:p>
            <a:r>
              <a:rPr lang="en-US" b="1" dirty="0" smtClean="0"/>
              <a:t>Debit</a:t>
            </a:r>
            <a:r>
              <a:rPr lang="en-US" dirty="0" smtClean="0"/>
              <a:t>						</a:t>
            </a:r>
            <a:r>
              <a:rPr lang="en-US" b="1" dirty="0" smtClean="0"/>
              <a:t>Credit</a:t>
            </a:r>
            <a:endParaRPr lang="en-US" dirty="0"/>
          </a:p>
          <a:p>
            <a:pPr marL="0" indent="0">
              <a:buNone/>
            </a:pPr>
            <a:r>
              <a:rPr lang="en-US" sz="2800" dirty="0" smtClean="0"/>
              <a:t>					Net Income	105,000</a:t>
            </a:r>
          </a:p>
          <a:p>
            <a:pPr marL="0" indent="0">
              <a:buNone/>
            </a:pPr>
            <a:r>
              <a:rPr lang="en-US" sz="2800" dirty="0" smtClean="0"/>
              <a:t>Commission A		3,500 Interest on </a:t>
            </a:r>
          </a:p>
          <a:p>
            <a:pPr marL="0" indent="0">
              <a:buNone/>
            </a:pPr>
            <a:r>
              <a:rPr lang="en-US" sz="2800" dirty="0" smtClean="0"/>
              <a:t>Interest on Capital A 	2,500  Drawings	1,000</a:t>
            </a:r>
          </a:p>
          <a:p>
            <a:pPr marL="0" indent="0">
              <a:buNone/>
            </a:pPr>
            <a:r>
              <a:rPr lang="en-US" sz="2800" dirty="0" smtClean="0"/>
              <a:t>Salary B			35,000</a:t>
            </a:r>
          </a:p>
          <a:p>
            <a:pPr marL="0" indent="0">
              <a:buNone/>
            </a:pPr>
            <a:r>
              <a:rPr lang="en-US" sz="2800" dirty="0" smtClean="0"/>
              <a:t>Interest on Capital B		3,000</a:t>
            </a:r>
          </a:p>
          <a:p>
            <a:pPr marL="0" indent="0">
              <a:buNone/>
            </a:pPr>
            <a:r>
              <a:rPr lang="en-US" sz="2800" dirty="0" smtClean="0"/>
              <a:t>Interest on Loan B		2,500</a:t>
            </a:r>
          </a:p>
          <a:p>
            <a:pPr marL="0" indent="0">
              <a:buNone/>
            </a:pPr>
            <a:r>
              <a:rPr lang="en-US" sz="2800" dirty="0" smtClean="0"/>
              <a:t>Balance cd			59,000</a:t>
            </a:r>
          </a:p>
          <a:p>
            <a:pPr marL="0" indent="0">
              <a:buNone/>
            </a:pPr>
            <a:r>
              <a:rPr lang="en-US" sz="2800" dirty="0" smtClean="0"/>
              <a:t>Total				</a:t>
            </a:r>
            <a:r>
              <a:rPr lang="en-US" sz="2800" b="1" dirty="0" smtClean="0"/>
              <a:t>106,000</a:t>
            </a:r>
            <a:r>
              <a:rPr lang="en-US" sz="2800" dirty="0" smtClean="0"/>
              <a:t>		</a:t>
            </a:r>
            <a:r>
              <a:rPr lang="en-US" sz="2800" b="1" dirty="0" smtClean="0"/>
              <a:t>106,000</a:t>
            </a:r>
          </a:p>
          <a:p>
            <a:pPr marL="0" indent="0">
              <a:buNone/>
            </a:pPr>
            <a:r>
              <a:rPr lang="en-US" sz="2800" dirty="0"/>
              <a:t>	</a:t>
            </a:r>
            <a:r>
              <a:rPr lang="en-US" sz="2800" dirty="0" smtClean="0"/>
              <a:t>				Balance </a:t>
            </a:r>
            <a:r>
              <a:rPr lang="en-US" sz="2800" dirty="0" err="1" smtClean="0"/>
              <a:t>bd</a:t>
            </a:r>
            <a:r>
              <a:rPr lang="en-US" sz="2800" dirty="0" smtClean="0"/>
              <a:t>	59,000</a:t>
            </a:r>
            <a:endParaRPr lang="en-US" sz="2800" dirty="0"/>
          </a:p>
        </p:txBody>
      </p:sp>
    </p:spTree>
    <p:extLst>
      <p:ext uri="{BB962C8B-B14F-4D97-AF65-F5344CB8AC3E}">
        <p14:creationId xmlns:p14="http://schemas.microsoft.com/office/powerpoint/2010/main" val="364130009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gn="just"/>
            <a:r>
              <a:rPr lang="en-US" sz="2800" dirty="0"/>
              <a:t>The balance brought down of 59,500 represents the residual net income to be </a:t>
            </a:r>
            <a:r>
              <a:rPr lang="en-US" sz="2800" dirty="0" smtClean="0"/>
              <a:t>distributed between </a:t>
            </a:r>
            <a:r>
              <a:rPr lang="en-US" sz="2800" dirty="0"/>
              <a:t>the partners.</a:t>
            </a:r>
          </a:p>
          <a:p>
            <a:endParaRPr lang="en-US" dirty="0"/>
          </a:p>
        </p:txBody>
      </p:sp>
    </p:spTree>
    <p:extLst>
      <p:ext uri="{BB962C8B-B14F-4D97-AF65-F5344CB8AC3E}">
        <p14:creationId xmlns:p14="http://schemas.microsoft.com/office/powerpoint/2010/main" val="284522216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fontAlgn="base"/>
            <a:r>
              <a:rPr lang="en-US" sz="3600" b="1" dirty="0"/>
              <a:t>Residual Net Income is distributed to the Partners</a:t>
            </a:r>
            <a:endParaRPr lang="en-US" sz="3600" dirty="0"/>
          </a:p>
        </p:txBody>
      </p:sp>
      <p:sp>
        <p:nvSpPr>
          <p:cNvPr id="3" name="Content Placeholder 2"/>
          <p:cNvSpPr>
            <a:spLocks noGrp="1"/>
          </p:cNvSpPr>
          <p:nvPr>
            <p:ph idx="1"/>
          </p:nvPr>
        </p:nvSpPr>
        <p:spPr/>
        <p:txBody>
          <a:bodyPr>
            <a:normAutofit/>
          </a:bodyPr>
          <a:lstStyle/>
          <a:p>
            <a:pPr algn="just"/>
            <a:r>
              <a:rPr lang="en-US" sz="2800" dirty="0"/>
              <a:t>Assuming that in this example the partnership agreement shows that profits are to be distributed equally then the partnership appropriation account is closed using the following journal</a:t>
            </a:r>
            <a:r>
              <a:rPr lang="en-US" sz="2800" dirty="0" smtClean="0"/>
              <a:t>.</a:t>
            </a:r>
          </a:p>
          <a:p>
            <a:pPr algn="just"/>
            <a:r>
              <a:rPr lang="en-US" sz="2800" b="1" dirty="0" smtClean="0"/>
              <a:t>Account			Debit			Credit</a:t>
            </a:r>
          </a:p>
          <a:p>
            <a:pPr marL="0" indent="0" algn="just">
              <a:buNone/>
            </a:pPr>
            <a:r>
              <a:rPr lang="en-US" sz="2800" dirty="0" smtClean="0"/>
              <a:t>	Appropriation Ac	59,500</a:t>
            </a:r>
          </a:p>
          <a:p>
            <a:pPr marL="0" indent="0" algn="just">
              <a:buNone/>
            </a:pPr>
            <a:r>
              <a:rPr lang="en-US" sz="2800" dirty="0" smtClean="0"/>
              <a:t>	Capital A					29,750</a:t>
            </a:r>
          </a:p>
          <a:p>
            <a:pPr marL="0" indent="0" algn="just">
              <a:buNone/>
            </a:pPr>
            <a:r>
              <a:rPr lang="en-US" sz="2800" dirty="0" smtClean="0"/>
              <a:t>	Capital B					29,750</a:t>
            </a:r>
          </a:p>
          <a:p>
            <a:pPr marL="0" indent="0" algn="just">
              <a:buNone/>
            </a:pPr>
            <a:r>
              <a:rPr lang="en-US" sz="2800" b="1" dirty="0" smtClean="0"/>
              <a:t>	Total			59,500		59,500</a:t>
            </a:r>
            <a:endParaRPr lang="en-US" sz="2800" b="1" dirty="0"/>
          </a:p>
          <a:p>
            <a:endParaRPr lang="en-US" dirty="0"/>
          </a:p>
        </p:txBody>
      </p:sp>
    </p:spTree>
    <p:extLst>
      <p:ext uri="{BB962C8B-B14F-4D97-AF65-F5344CB8AC3E}">
        <p14:creationId xmlns:p14="http://schemas.microsoft.com/office/powerpoint/2010/main" val="413946511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77500" lnSpcReduction="20000"/>
          </a:bodyPr>
          <a:lstStyle/>
          <a:p>
            <a:r>
              <a:rPr lang="en-US" dirty="0"/>
              <a:t>After this distribution journal entry the partnership appropriation account would be shown as follows.</a:t>
            </a:r>
          </a:p>
          <a:p>
            <a:r>
              <a:rPr lang="en-US" b="1" dirty="0"/>
              <a:t>Debit</a:t>
            </a:r>
            <a:r>
              <a:rPr lang="en-US" dirty="0"/>
              <a:t>						</a:t>
            </a:r>
            <a:r>
              <a:rPr lang="en-US" b="1" dirty="0"/>
              <a:t>Credit</a:t>
            </a:r>
            <a:endParaRPr lang="en-US" dirty="0"/>
          </a:p>
          <a:p>
            <a:pPr marL="0" indent="0">
              <a:buNone/>
            </a:pPr>
            <a:r>
              <a:rPr lang="en-US" dirty="0"/>
              <a:t>					Net Income	105,000</a:t>
            </a:r>
          </a:p>
          <a:p>
            <a:pPr marL="0" indent="0">
              <a:buNone/>
            </a:pPr>
            <a:r>
              <a:rPr lang="en-US" dirty="0"/>
              <a:t>Commission A		3,500 Interest on </a:t>
            </a:r>
          </a:p>
          <a:p>
            <a:pPr marL="0" indent="0">
              <a:buNone/>
            </a:pPr>
            <a:r>
              <a:rPr lang="en-US" dirty="0"/>
              <a:t>Interest on Capital A 	2,500  Drawings	1,000</a:t>
            </a:r>
          </a:p>
          <a:p>
            <a:pPr marL="0" indent="0">
              <a:buNone/>
            </a:pPr>
            <a:r>
              <a:rPr lang="en-US" dirty="0"/>
              <a:t>Salary B			35,000</a:t>
            </a:r>
          </a:p>
          <a:p>
            <a:pPr marL="0" indent="0">
              <a:buNone/>
            </a:pPr>
            <a:r>
              <a:rPr lang="en-US" dirty="0"/>
              <a:t>Interest on Capital B		3,000</a:t>
            </a:r>
          </a:p>
          <a:p>
            <a:pPr marL="0" indent="0">
              <a:buNone/>
            </a:pPr>
            <a:r>
              <a:rPr lang="en-US" dirty="0"/>
              <a:t>Interest on Loan B		2,500</a:t>
            </a:r>
          </a:p>
          <a:p>
            <a:pPr marL="0" indent="0">
              <a:buNone/>
            </a:pPr>
            <a:r>
              <a:rPr lang="en-US" dirty="0"/>
              <a:t>Balance cd			59,000</a:t>
            </a:r>
          </a:p>
          <a:p>
            <a:pPr marL="0" indent="0">
              <a:buNone/>
            </a:pPr>
            <a:r>
              <a:rPr lang="en-US" dirty="0"/>
              <a:t>Total				</a:t>
            </a:r>
            <a:r>
              <a:rPr lang="en-US" b="1" dirty="0"/>
              <a:t>106,000</a:t>
            </a:r>
            <a:r>
              <a:rPr lang="en-US" dirty="0"/>
              <a:t>		</a:t>
            </a:r>
            <a:r>
              <a:rPr lang="en-US" b="1" dirty="0"/>
              <a:t>106,000</a:t>
            </a:r>
          </a:p>
          <a:p>
            <a:pPr marL="0" indent="0">
              <a:buNone/>
            </a:pPr>
            <a:r>
              <a:rPr lang="en-US" dirty="0"/>
              <a:t>					Balance </a:t>
            </a:r>
            <a:r>
              <a:rPr lang="en-US" dirty="0" err="1"/>
              <a:t>bd</a:t>
            </a:r>
            <a:r>
              <a:rPr lang="en-US" dirty="0"/>
              <a:t>	59,000</a:t>
            </a:r>
          </a:p>
          <a:p>
            <a:endParaRPr lang="en-US" dirty="0"/>
          </a:p>
        </p:txBody>
      </p:sp>
    </p:spTree>
    <p:extLst>
      <p:ext uri="{BB962C8B-B14F-4D97-AF65-F5344CB8AC3E}">
        <p14:creationId xmlns:p14="http://schemas.microsoft.com/office/powerpoint/2010/main" val="396066867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lnSpcReduction="10000"/>
          </a:bodyPr>
          <a:lstStyle/>
          <a:p>
            <a:pPr marL="0" indent="0" algn="just">
              <a:buNone/>
            </a:pPr>
            <a:r>
              <a:rPr lang="en-US" dirty="0"/>
              <a:t>Appropriation Ac	59,500</a:t>
            </a:r>
          </a:p>
          <a:p>
            <a:pPr marL="0" indent="0" algn="just">
              <a:buNone/>
            </a:pPr>
            <a:r>
              <a:rPr lang="en-US" dirty="0"/>
              <a:t>	Capital A					29,750</a:t>
            </a:r>
          </a:p>
          <a:p>
            <a:pPr marL="0" indent="0" algn="just">
              <a:buNone/>
            </a:pPr>
            <a:r>
              <a:rPr lang="en-US" dirty="0"/>
              <a:t>	Capital B					29,750</a:t>
            </a:r>
          </a:p>
          <a:p>
            <a:pPr marL="0" indent="0" algn="just">
              <a:buNone/>
            </a:pPr>
            <a:r>
              <a:rPr lang="en-US" b="1" dirty="0"/>
              <a:t>	Total			59,500		59,500</a:t>
            </a:r>
          </a:p>
          <a:p>
            <a:pPr algn="just"/>
            <a:r>
              <a:rPr lang="en-US" sz="2800" dirty="0"/>
              <a:t>The partnership appropriation account shows how the net income of the partnership (105,000) has been appropriated by salaries, commissions, and interest (46,500) and distributions to the partners (59,500).</a:t>
            </a:r>
          </a:p>
          <a:p>
            <a:endParaRPr lang="en-US" dirty="0"/>
          </a:p>
        </p:txBody>
      </p:sp>
    </p:spTree>
    <p:extLst>
      <p:ext uri="{BB962C8B-B14F-4D97-AF65-F5344CB8AC3E}">
        <p14:creationId xmlns:p14="http://schemas.microsoft.com/office/powerpoint/2010/main" val="335696895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algn="ctr"/>
            <a:endParaRPr lang="en-US" sz="4000" b="1" dirty="0" smtClean="0"/>
          </a:p>
          <a:p>
            <a:pPr algn="ctr"/>
            <a:r>
              <a:rPr lang="en-US" sz="4000" b="1" dirty="0" smtClean="0"/>
              <a:t>End of Week Two </a:t>
            </a:r>
            <a:endParaRPr lang="en-US" sz="4000" b="1" dirty="0"/>
          </a:p>
        </p:txBody>
      </p:sp>
    </p:spTree>
    <p:extLst>
      <p:ext uri="{BB962C8B-B14F-4D97-AF65-F5344CB8AC3E}">
        <p14:creationId xmlns:p14="http://schemas.microsoft.com/office/powerpoint/2010/main" val="334800031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322</TotalTime>
  <Words>1469</Words>
  <Application>Microsoft Office PowerPoint</Application>
  <PresentationFormat>On-screen Show (4:3)</PresentationFormat>
  <Paragraphs>211</Paragraphs>
  <Slides>41</Slides>
  <Notes>0</Notes>
  <HiddenSlides>0</HiddenSlides>
  <MMClips>0</MMClips>
  <ScaleCrop>false</ScaleCrop>
  <HeadingPairs>
    <vt:vector size="4" baseType="variant">
      <vt:variant>
        <vt:lpstr>Theme</vt:lpstr>
      </vt:variant>
      <vt:variant>
        <vt:i4>1</vt:i4>
      </vt:variant>
      <vt:variant>
        <vt:lpstr>Slide Titles</vt:lpstr>
      </vt:variant>
      <vt:variant>
        <vt:i4>41</vt:i4>
      </vt:variant>
    </vt:vector>
  </HeadingPairs>
  <TitlesOfParts>
    <vt:vector size="42" baseType="lpstr">
      <vt:lpstr>Office Theme</vt:lpstr>
      <vt:lpstr>Course: Specialized Financial Accounting Technique</vt:lpstr>
      <vt:lpstr>Introduction</vt:lpstr>
      <vt:lpstr>Definition of Partnership </vt:lpstr>
      <vt:lpstr>Partnership Deed</vt:lpstr>
      <vt:lpstr>Contents of Partnership Deed</vt:lpstr>
      <vt:lpstr>Contents of Partnership Deed</vt:lpstr>
      <vt:lpstr> Capital Accounts </vt:lpstr>
      <vt:lpstr>Methods of Capital Account Creation </vt:lpstr>
      <vt:lpstr>Fluctuating Capital Account Method </vt:lpstr>
      <vt:lpstr>Fluctuating Capital Account Method</vt:lpstr>
      <vt:lpstr>Fixed Capital Account Method</vt:lpstr>
      <vt:lpstr>Fixed Capital Account</vt:lpstr>
      <vt:lpstr>Fixed Capital Account</vt:lpstr>
      <vt:lpstr> Current Account</vt:lpstr>
      <vt:lpstr> Current Account</vt:lpstr>
      <vt:lpstr> Difference Between Fixed and Fluctuating Capital Methods </vt:lpstr>
      <vt:lpstr> Difference Between Fixed and Fluctuating Capital Methods </vt:lpstr>
      <vt:lpstr>PowerPoint Presentation</vt:lpstr>
      <vt:lpstr>Week 2: Partnership Accounts </vt:lpstr>
      <vt:lpstr>Accounting for a Partnership </vt:lpstr>
      <vt:lpstr>Accounting for a Partnership</vt:lpstr>
      <vt:lpstr>Accounting for a Partnership</vt:lpstr>
      <vt:lpstr>Accounting for a Partnership</vt:lpstr>
      <vt:lpstr>Accounting for a Partnership</vt:lpstr>
      <vt:lpstr>Accounting for a Partnership</vt:lpstr>
      <vt:lpstr>Accounting for a Partnership</vt:lpstr>
      <vt:lpstr>Accounting for a Partnership</vt:lpstr>
      <vt:lpstr>Partnership Appropriation Account </vt:lpstr>
      <vt:lpstr>Example of a Partnership Appropriation Account</vt:lpstr>
      <vt:lpstr>Example of a Partnership Appropriation Account</vt:lpstr>
      <vt:lpstr>Appropriation Adjustments</vt:lpstr>
      <vt:lpstr>Appropriation Adjustments</vt:lpstr>
      <vt:lpstr>PowerPoint Presentation</vt:lpstr>
      <vt:lpstr>PowerPoint Presentation</vt:lpstr>
      <vt:lpstr> Adjustments Posted to the Partnership Appropriation Account </vt:lpstr>
      <vt:lpstr>Appropriation Account</vt:lpstr>
      <vt:lpstr>PowerPoint Presentation</vt:lpstr>
      <vt:lpstr>Residual Net Income is distributed to the Partners</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Author</dc:creator>
  <cp:lastModifiedBy>Author</cp:lastModifiedBy>
  <cp:revision>38</cp:revision>
  <dcterms:created xsi:type="dcterms:W3CDTF">2024-04-03T09:51:39Z</dcterms:created>
  <dcterms:modified xsi:type="dcterms:W3CDTF">2024-04-04T08:05:46Z</dcterms:modified>
</cp:coreProperties>
</file>