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BC3968-7A7F-4E3B-A14D-0992CD517657}" type="datetimeFigureOut">
              <a:rPr lang="en-US" smtClean="0"/>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2058896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BC3968-7A7F-4E3B-A14D-0992CD517657}" type="datetimeFigureOut">
              <a:rPr lang="en-US" smtClean="0"/>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796029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BC3968-7A7F-4E3B-A14D-0992CD517657}" type="datetimeFigureOut">
              <a:rPr lang="en-US" smtClean="0"/>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74043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BC3968-7A7F-4E3B-A14D-0992CD517657}" type="datetimeFigureOut">
              <a:rPr lang="en-US" smtClean="0"/>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1146575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BC3968-7A7F-4E3B-A14D-0992CD517657}" type="datetimeFigureOut">
              <a:rPr lang="en-US" smtClean="0"/>
              <a:t>4/6/2024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4033187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BC3968-7A7F-4E3B-A14D-0992CD517657}" type="datetimeFigureOut">
              <a:rPr lang="en-US" smtClean="0"/>
              <a:t>4/6/2024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1575396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C3968-7A7F-4E3B-A14D-0992CD517657}" type="datetimeFigureOut">
              <a:rPr lang="en-US" smtClean="0"/>
              <a:t>4/6/2024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2246564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BC3968-7A7F-4E3B-A14D-0992CD517657}" type="datetimeFigureOut">
              <a:rPr lang="en-US" smtClean="0"/>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52959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BC3968-7A7F-4E3B-A14D-0992CD517657}" type="datetimeFigureOut">
              <a:rPr lang="en-US" smtClean="0"/>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456901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BC3968-7A7F-4E3B-A14D-0992CD517657}" type="datetimeFigureOut">
              <a:rPr lang="en-US" smtClean="0"/>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1455047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BC3968-7A7F-4E3B-A14D-0992CD517657}" type="datetimeFigureOut">
              <a:rPr lang="en-US" smtClean="0"/>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DE281-47B1-45B0-B164-88834860A189}" type="slidenum">
              <a:rPr lang="en-US" smtClean="0"/>
              <a:t>‹#›</a:t>
            </a:fld>
            <a:endParaRPr lang="en-US"/>
          </a:p>
        </p:txBody>
      </p:sp>
    </p:spTree>
    <p:extLst>
      <p:ext uri="{BB962C8B-B14F-4D97-AF65-F5344CB8AC3E}">
        <p14:creationId xmlns:p14="http://schemas.microsoft.com/office/powerpoint/2010/main" val="888498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C3968-7A7F-4E3B-A14D-0992CD517657}" type="datetimeFigureOut">
              <a:rPr lang="en-US" smtClean="0"/>
              <a:t>4/6/2024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6DE281-47B1-45B0-B164-88834860A189}" type="slidenum">
              <a:rPr lang="en-US" smtClean="0"/>
              <a:t>‹#›</a:t>
            </a:fld>
            <a:endParaRPr lang="en-US"/>
          </a:p>
        </p:txBody>
      </p:sp>
    </p:spTree>
    <p:extLst>
      <p:ext uri="{BB962C8B-B14F-4D97-AF65-F5344CB8AC3E}">
        <p14:creationId xmlns:p14="http://schemas.microsoft.com/office/powerpoint/2010/main" val="7400507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r>
              <a:rPr lang="en-US" dirty="0" smtClean="0"/>
              <a:t>Week 3: Bank Financial Statement</a:t>
            </a:r>
          </a:p>
          <a:p>
            <a:endParaRPr lang="en-US" dirty="0" smtClean="0"/>
          </a:p>
          <a:p>
            <a:r>
              <a:rPr lang="en-US" dirty="0" smtClean="0"/>
              <a:t>Lecturer: Peter </a:t>
            </a:r>
            <a:r>
              <a:rPr lang="en-US" dirty="0" err="1" smtClean="0"/>
              <a:t>Karugu</a:t>
            </a:r>
            <a:r>
              <a:rPr lang="en-US" dirty="0" smtClean="0"/>
              <a:t> </a:t>
            </a:r>
            <a:r>
              <a:rPr lang="en-US" dirty="0" err="1" smtClean="0"/>
              <a:t>Kahihu</a:t>
            </a:r>
            <a:endParaRPr lang="en-US" dirty="0" smtClean="0"/>
          </a:p>
          <a:p>
            <a:endParaRPr lang="en-US" dirty="0"/>
          </a:p>
        </p:txBody>
      </p:sp>
    </p:spTree>
    <p:extLst>
      <p:ext uri="{BB962C8B-B14F-4D97-AF65-F5344CB8AC3E}">
        <p14:creationId xmlns:p14="http://schemas.microsoft.com/office/powerpoint/2010/main" val="1256129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85000" lnSpcReduction="10000"/>
          </a:bodyPr>
          <a:lstStyle/>
          <a:p>
            <a:pPr lvl="0"/>
            <a:r>
              <a:rPr lang="en-US" dirty="0"/>
              <a:t>This lecture introduces learner to </a:t>
            </a:r>
            <a:r>
              <a:rPr lang="en-US" dirty="0" smtClean="0"/>
              <a:t>operations of Bank </a:t>
            </a:r>
            <a:r>
              <a:rPr lang="en-US" dirty="0"/>
              <a:t>institution and how to prepare Bank  financial </a:t>
            </a:r>
            <a:r>
              <a:rPr lang="en-US" dirty="0" smtClean="0"/>
              <a:t>statements </a:t>
            </a:r>
          </a:p>
          <a:p>
            <a:pPr marL="0" lvl="0" indent="0">
              <a:buNone/>
            </a:pPr>
            <a:r>
              <a:rPr lang="en-US" b="1" dirty="0" smtClean="0"/>
              <a:t>	</a:t>
            </a:r>
            <a:r>
              <a:rPr lang="x-none" b="1" smtClean="0"/>
              <a:t>Expected Learning Outcomes </a:t>
            </a:r>
            <a:endParaRPr lang="en-US" dirty="0" smtClean="0"/>
          </a:p>
          <a:p>
            <a:pPr marL="0" indent="0">
              <a:buNone/>
            </a:pPr>
            <a:r>
              <a:rPr lang="en-US" dirty="0" smtClean="0"/>
              <a:t>The </a:t>
            </a:r>
            <a:r>
              <a:rPr lang="en-US" dirty="0"/>
              <a:t>learner should be able to: </a:t>
            </a:r>
          </a:p>
          <a:p>
            <a:pPr lvl="0"/>
            <a:r>
              <a:rPr lang="en-US" dirty="0"/>
              <a:t>Explain various requirements for operation of a Bank</a:t>
            </a:r>
          </a:p>
          <a:p>
            <a:pPr lvl="0"/>
            <a:r>
              <a:rPr lang="en-US" dirty="0"/>
              <a:t>Understand several regulatory provisions in management of Bank .</a:t>
            </a:r>
          </a:p>
          <a:p>
            <a:pPr lvl="0"/>
            <a:r>
              <a:rPr lang="en-US" dirty="0"/>
              <a:t>Understand on the preparations of Bank Financial Statements</a:t>
            </a:r>
          </a:p>
          <a:p>
            <a:endParaRPr lang="en-US" b="1" dirty="0"/>
          </a:p>
          <a:p>
            <a:endParaRPr lang="en-US" dirty="0"/>
          </a:p>
        </p:txBody>
      </p:sp>
    </p:spTree>
    <p:extLst>
      <p:ext uri="{BB962C8B-B14F-4D97-AF65-F5344CB8AC3E}">
        <p14:creationId xmlns:p14="http://schemas.microsoft.com/office/powerpoint/2010/main" val="4114051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Definition of a Bank</a:t>
            </a:r>
            <a:endParaRPr lang="en-US" b="1" dirty="0"/>
          </a:p>
        </p:txBody>
      </p:sp>
      <p:sp>
        <p:nvSpPr>
          <p:cNvPr id="3" name="Content Placeholder 2"/>
          <p:cNvSpPr>
            <a:spLocks noGrp="1"/>
          </p:cNvSpPr>
          <p:nvPr>
            <p:ph idx="1"/>
          </p:nvPr>
        </p:nvSpPr>
        <p:spPr/>
        <p:txBody>
          <a:bodyPr>
            <a:normAutofit fontScale="85000" lnSpcReduction="10000"/>
          </a:bodyPr>
          <a:lstStyle/>
          <a:p>
            <a:pPr algn="just"/>
            <a:r>
              <a:rPr lang="en-GB" dirty="0"/>
              <a:t>Any financial institution with a license and the ability to extend loans and take deposits is considered a bank.</a:t>
            </a:r>
            <a:endParaRPr lang="en-US" dirty="0"/>
          </a:p>
          <a:p>
            <a:pPr algn="just"/>
            <a:r>
              <a:rPr lang="en-US" dirty="0"/>
              <a:t>Banks perform various functions, but the main one is receiving money from people who have money, known as deposits, pooling them, and lending them to people who don't. </a:t>
            </a:r>
            <a:endParaRPr lang="en-US" dirty="0" smtClean="0"/>
          </a:p>
          <a:p>
            <a:pPr algn="just"/>
            <a:r>
              <a:rPr lang="en-US" dirty="0" smtClean="0"/>
              <a:t>Banks </a:t>
            </a:r>
            <a:r>
              <a:rPr lang="en-US" dirty="0"/>
              <a:t>act as middlemen between borrowers and depositors, the former lending money to the </a:t>
            </a:r>
            <a:r>
              <a:rPr lang="en-US" dirty="0" smtClean="0"/>
              <a:t>latter.</a:t>
            </a:r>
          </a:p>
          <a:p>
            <a:pPr algn="just"/>
            <a:r>
              <a:rPr lang="en-US" dirty="0" smtClean="0"/>
              <a:t>Interest </a:t>
            </a:r>
            <a:r>
              <a:rPr lang="en-US" dirty="0"/>
              <a:t>is the term used to describe the fee banks charge for deposits and the revenue they get from lending.</a:t>
            </a:r>
            <a:endParaRPr lang="en-US" b="1" dirty="0"/>
          </a:p>
          <a:p>
            <a:endParaRPr lang="en-US" dirty="0"/>
          </a:p>
        </p:txBody>
      </p:sp>
    </p:spTree>
    <p:extLst>
      <p:ext uri="{BB962C8B-B14F-4D97-AF65-F5344CB8AC3E}">
        <p14:creationId xmlns:p14="http://schemas.microsoft.com/office/powerpoint/2010/main" val="3354381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t>Accounting Provisions of the Banking Act</a:t>
            </a:r>
            <a:r>
              <a:rPr lang="en-US" sz="3600" b="1" dirty="0"/>
              <a:t/>
            </a:r>
            <a:br>
              <a:rPr lang="en-US" sz="3600" b="1" dirty="0"/>
            </a:br>
            <a:endParaRPr lang="en-US" sz="3600" dirty="0"/>
          </a:p>
        </p:txBody>
      </p:sp>
      <p:sp>
        <p:nvSpPr>
          <p:cNvPr id="3" name="Content Placeholder 2"/>
          <p:cNvSpPr>
            <a:spLocks noGrp="1"/>
          </p:cNvSpPr>
          <p:nvPr>
            <p:ph idx="1"/>
          </p:nvPr>
        </p:nvSpPr>
        <p:spPr/>
        <p:txBody>
          <a:bodyPr/>
          <a:lstStyle/>
          <a:p>
            <a:pPr marL="0" indent="0">
              <a:buNone/>
            </a:pPr>
            <a:r>
              <a:rPr lang="en-GB" dirty="0" smtClean="0"/>
              <a:t>(a)</a:t>
            </a:r>
            <a:r>
              <a:rPr lang="en-GB" b="1" dirty="0" smtClean="0"/>
              <a:t> Minimum </a:t>
            </a:r>
            <a:r>
              <a:rPr lang="en-GB" b="1" dirty="0"/>
              <a:t>Capital Requirements</a:t>
            </a:r>
            <a:endParaRPr lang="en-US" b="1" dirty="0"/>
          </a:p>
          <a:p>
            <a:pPr algn="just"/>
            <a:r>
              <a:rPr lang="en-GB" dirty="0"/>
              <a:t>A country's central bank or regulator will not provide a license to an institution unless:</a:t>
            </a:r>
            <a:endParaRPr lang="en-US" b="1" dirty="0"/>
          </a:p>
          <a:p>
            <a:pPr marL="0" indent="0" algn="just">
              <a:buNone/>
            </a:pPr>
            <a:r>
              <a:rPr lang="en-GB" dirty="0" smtClean="0"/>
              <a:t>• </a:t>
            </a:r>
            <a:r>
              <a:rPr lang="en-GB" dirty="0"/>
              <a:t>Its paid-up capital equals a minimum </a:t>
            </a:r>
            <a:r>
              <a:rPr lang="en-GB" dirty="0" smtClean="0"/>
              <a:t>amount</a:t>
            </a:r>
            <a:r>
              <a:rPr lang="en-GB" dirty="0"/>
              <a:t>, and its paid-up capital plus </a:t>
            </a:r>
            <a:r>
              <a:rPr lang="en-GB" dirty="0" smtClean="0"/>
              <a:t>	unimpaired </a:t>
            </a:r>
            <a:r>
              <a:rPr lang="en-GB" dirty="0"/>
              <a:t>reserves equals a minimum </a:t>
            </a:r>
            <a:r>
              <a:rPr lang="en-GB" dirty="0" smtClean="0"/>
              <a:t>	percentage </a:t>
            </a:r>
            <a:r>
              <a:rPr lang="en-GB" dirty="0"/>
              <a:t>of its total deposit liabilities.</a:t>
            </a:r>
            <a:endParaRPr lang="en-US" b="1" dirty="0"/>
          </a:p>
          <a:p>
            <a:endParaRPr lang="en-US" dirty="0"/>
          </a:p>
        </p:txBody>
      </p:sp>
    </p:spTree>
    <p:extLst>
      <p:ext uri="{BB962C8B-B14F-4D97-AF65-F5344CB8AC3E}">
        <p14:creationId xmlns:p14="http://schemas.microsoft.com/office/powerpoint/2010/main" val="411394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smtClean="0"/>
              <a:t>(b) Prohibited </a:t>
            </a:r>
            <a:r>
              <a:rPr lang="en-GB" sz="2800" b="1" dirty="0"/>
              <a:t>Business that a Bank Can Engage In</a:t>
            </a:r>
            <a:r>
              <a:rPr lang="en-US" sz="2800" b="1" dirty="0"/>
              <a:t/>
            </a:r>
            <a:br>
              <a:rPr lang="en-US" sz="2800" b="1" dirty="0"/>
            </a:br>
            <a:endParaRPr lang="en-US" sz="2800" dirty="0"/>
          </a:p>
        </p:txBody>
      </p:sp>
      <p:sp>
        <p:nvSpPr>
          <p:cNvPr id="3" name="Content Placeholder 2"/>
          <p:cNvSpPr>
            <a:spLocks noGrp="1"/>
          </p:cNvSpPr>
          <p:nvPr>
            <p:ph idx="1"/>
          </p:nvPr>
        </p:nvSpPr>
        <p:spPr/>
        <p:txBody>
          <a:bodyPr>
            <a:normAutofit fontScale="92500" lnSpcReduction="10000"/>
          </a:bodyPr>
          <a:lstStyle/>
          <a:p>
            <a:pPr marL="0" lvl="0" indent="0" algn="just">
              <a:buNone/>
            </a:pPr>
            <a:r>
              <a:rPr lang="en-GB" sz="3000" b="1" dirty="0" smtClean="0"/>
              <a:t>(</a:t>
            </a:r>
            <a:r>
              <a:rPr lang="en-GB" sz="3000" b="1" dirty="0"/>
              <a:t>I</a:t>
            </a:r>
            <a:r>
              <a:rPr lang="en-GB" sz="3000" b="1" dirty="0" smtClean="0"/>
              <a:t>) Limit </a:t>
            </a:r>
            <a:r>
              <a:rPr lang="en-GB" sz="3000" b="1" dirty="0"/>
              <a:t>on advances, credits and guarantees</a:t>
            </a:r>
            <a:endParaRPr lang="en-US" sz="3000" dirty="0"/>
          </a:p>
          <a:p>
            <a:pPr algn="just"/>
            <a:r>
              <a:rPr lang="en-GB" sz="3000" dirty="0"/>
              <a:t>An institution is prohibited from granting any person an advance, credit facility, financial guarantee</a:t>
            </a:r>
            <a:r>
              <a:rPr lang="en-GB" sz="3000" dirty="0" smtClean="0"/>
              <a:t>, </a:t>
            </a:r>
            <a:r>
              <a:rPr lang="en-GB" sz="3000" dirty="0"/>
              <a:t>or other obligation or from allowing any such obligation to remain outstanding so long as the total amount of the advances, credit facilities, financial guarantees, and other obligations about that person exceeds a predetermined percentage of the institution's capital and impaired reserves at any given time.</a:t>
            </a:r>
            <a:endParaRPr lang="en-US" sz="3000" dirty="0"/>
          </a:p>
          <a:p>
            <a:r>
              <a:rPr lang="en-GB" dirty="0"/>
              <a:t> </a:t>
            </a:r>
            <a:endParaRPr lang="en-US" dirty="0"/>
          </a:p>
          <a:p>
            <a:endParaRPr lang="en-US" dirty="0"/>
          </a:p>
        </p:txBody>
      </p:sp>
    </p:spTree>
    <p:extLst>
      <p:ext uri="{BB962C8B-B14F-4D97-AF65-F5344CB8AC3E}">
        <p14:creationId xmlns:p14="http://schemas.microsoft.com/office/powerpoint/2010/main" val="2667407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normAutofit fontScale="85000" lnSpcReduction="10000"/>
          </a:bodyPr>
          <a:lstStyle/>
          <a:p>
            <a:r>
              <a:rPr lang="en-GB" sz="2800" dirty="0"/>
              <a:t>The provisions above will not apply to transactions involving public entities, bank transactions, branch-to-branch transactions, or the acquisition of or advances made against clear or documented bills of exchange or documents of title to goods that grant an individual payment for exports outside their home country.</a:t>
            </a:r>
            <a:endParaRPr lang="en-US" sz="2800" dirty="0"/>
          </a:p>
          <a:p>
            <a:r>
              <a:rPr lang="en-GB" sz="2800" dirty="0"/>
              <a:t>The restriction imposed will apply to advances, credit facilities, financial guarantees, and other liabilities to or concerning that person and his associates. For this, any reference to a person includes that person and his associates. The advances, credit facilities, financial guarantees, and other liabilities of that person and his associates shall be aggregated to calculate the total value.</a:t>
            </a:r>
            <a:endParaRPr lang="en-US" sz="2800" dirty="0"/>
          </a:p>
          <a:p>
            <a:endParaRPr lang="en-US" sz="2800" dirty="0"/>
          </a:p>
        </p:txBody>
      </p:sp>
    </p:spTree>
    <p:extLst>
      <p:ext uri="{BB962C8B-B14F-4D97-AF65-F5344CB8AC3E}">
        <p14:creationId xmlns:p14="http://schemas.microsoft.com/office/powerpoint/2010/main" val="2739889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pPr lvl="0"/>
            <a:r>
              <a:rPr lang="en-GB" b="1" dirty="0" smtClean="0"/>
              <a:t/>
            </a:r>
            <a:br>
              <a:rPr lang="en-GB" b="1" dirty="0" smtClean="0"/>
            </a:br>
            <a:r>
              <a:rPr lang="en-GB" sz="3600" b="1" dirty="0" smtClean="0"/>
              <a:t>(II)Restrictions </a:t>
            </a:r>
            <a:r>
              <a:rPr lang="en-GB" sz="3600" b="1" dirty="0"/>
              <a:t>on advances, credits and guarantees.</a:t>
            </a:r>
            <a:r>
              <a:rPr lang="en-US" sz="3600" dirty="0"/>
              <a:t/>
            </a:r>
            <a:br>
              <a:rPr lang="en-US" sz="3600" dirty="0"/>
            </a:br>
            <a:endParaRPr lang="en-US" sz="3600" dirty="0"/>
          </a:p>
        </p:txBody>
      </p:sp>
      <p:sp>
        <p:nvSpPr>
          <p:cNvPr id="3" name="Content Placeholder 2"/>
          <p:cNvSpPr>
            <a:spLocks noGrp="1"/>
          </p:cNvSpPr>
          <p:nvPr>
            <p:ph idx="1"/>
          </p:nvPr>
        </p:nvSpPr>
        <p:spPr/>
        <p:txBody>
          <a:bodyPr>
            <a:normAutofit/>
          </a:bodyPr>
          <a:lstStyle/>
          <a:p>
            <a:pPr marL="0" indent="0">
              <a:buNone/>
            </a:pPr>
            <a:r>
              <a:rPr lang="en-GB" sz="2400" dirty="0"/>
              <a:t>An institution shall not:</a:t>
            </a:r>
            <a:endParaRPr lang="en-US" sz="2400" dirty="0"/>
          </a:p>
          <a:p>
            <a:pPr algn="just"/>
            <a:r>
              <a:rPr lang="en-GB" sz="2400" dirty="0"/>
              <a:t>(a) Allow any balance or credit facility to be outstanding against the security of its shares; </a:t>
            </a:r>
            <a:endParaRPr lang="en-US" sz="2400" dirty="0"/>
          </a:p>
          <a:p>
            <a:pPr algn="just"/>
            <a:r>
              <a:rPr lang="en-GB" sz="2400" dirty="0"/>
              <a:t>(b) Allow any advance or credit facility to be outstanding, provide a financial guarantee, or incur any other liability to, or on behalf of, any company (other than another institution) in which the institution holds, directly or indirectly, or otherwise has a beneficial interest in, more than a certain percentage of that company's share capital; or </a:t>
            </a:r>
            <a:endParaRPr lang="en-US" sz="2400" dirty="0"/>
          </a:p>
          <a:p>
            <a:endParaRPr lang="en-US" dirty="0"/>
          </a:p>
        </p:txBody>
      </p:sp>
    </p:spTree>
    <p:extLst>
      <p:ext uri="{BB962C8B-B14F-4D97-AF65-F5344CB8AC3E}">
        <p14:creationId xmlns:p14="http://schemas.microsoft.com/office/powerpoint/2010/main" val="2682799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47500" lnSpcReduction="20000"/>
          </a:bodyPr>
          <a:lstStyle/>
          <a:p>
            <a:pPr marL="0" indent="0" algn="just">
              <a:buNone/>
            </a:pPr>
            <a:r>
              <a:rPr lang="en-GB" sz="4400" dirty="0"/>
              <a:t>(c) Allow any unsecured advances to be outstanding about any of its employees or their associates; </a:t>
            </a:r>
            <a:endParaRPr lang="en-US" sz="4400" dirty="0"/>
          </a:p>
          <a:p>
            <a:pPr marL="514350" indent="-514350" algn="just">
              <a:buAutoNum type="alphaLcParenBoth" startAt="4"/>
            </a:pPr>
            <a:r>
              <a:rPr lang="en-GB" sz="4400" dirty="0" smtClean="0"/>
              <a:t>Permit </a:t>
            </a:r>
            <a:r>
              <a:rPr lang="en-GB" sz="4400" dirty="0"/>
              <a:t>or grant the ability for any unsecured or partially secured advances, loans, or credit facilities to remain outstanding</a:t>
            </a:r>
            <a:r>
              <a:rPr lang="en-GB" sz="4400" dirty="0" smtClean="0"/>
              <a:t>.</a:t>
            </a:r>
            <a:endParaRPr lang="en-US" sz="4400" dirty="0" smtClean="0"/>
          </a:p>
          <a:p>
            <a:pPr marL="400050" lvl="1" indent="0" algn="just">
              <a:buNone/>
            </a:pPr>
            <a:r>
              <a:rPr lang="en-US" sz="4400" dirty="0"/>
              <a:t>	</a:t>
            </a:r>
            <a:r>
              <a:rPr lang="en-GB" sz="4400" dirty="0" smtClean="0"/>
              <a:t>(</a:t>
            </a:r>
            <a:r>
              <a:rPr lang="en-GB" sz="4400" dirty="0" err="1"/>
              <a:t>i</a:t>
            </a:r>
            <a:r>
              <a:rPr lang="en-GB" sz="4400" dirty="0"/>
              <a:t>) To any of its executives or their associates; or</a:t>
            </a:r>
            <a:endParaRPr lang="en-US" sz="4400" dirty="0"/>
          </a:p>
          <a:p>
            <a:pPr marL="0" indent="0" algn="just">
              <a:buNone/>
            </a:pPr>
            <a:r>
              <a:rPr lang="en-GB" sz="4400" dirty="0"/>
              <a:t>	 (ii) To any individual in which any of its executives holds a </a:t>
            </a:r>
            <a:r>
              <a:rPr lang="en-GB" sz="4400" dirty="0" smtClean="0"/>
              <a:t>	position </a:t>
            </a:r>
            <a:r>
              <a:rPr lang="en-GB" sz="4400" dirty="0"/>
              <a:t>as a director, agent, manager, or shareholder; or </a:t>
            </a:r>
            <a:endParaRPr lang="en-US" sz="4400" dirty="0"/>
          </a:p>
          <a:p>
            <a:pPr marL="0" indent="0" algn="just">
              <a:buNone/>
            </a:pPr>
            <a:r>
              <a:rPr lang="en-GB" sz="4400" dirty="0"/>
              <a:t>	(iii) To any individual in which any of its executives serves as a </a:t>
            </a:r>
            <a:r>
              <a:rPr lang="en-GB" sz="4400" dirty="0" smtClean="0"/>
              <a:t>	guarantor</a:t>
            </a:r>
            <a:r>
              <a:rPr lang="en-GB" sz="4400" dirty="0"/>
              <a:t>; or</a:t>
            </a:r>
            <a:endParaRPr lang="en-US" sz="4400" dirty="0"/>
          </a:p>
          <a:p>
            <a:pPr marL="0" indent="0" algn="just">
              <a:buNone/>
            </a:pPr>
            <a:r>
              <a:rPr lang="en-GB" sz="4400" dirty="0"/>
              <a:t>(e) Grant or allow any credit facility or loan to be outstanding, provide a financial guarantee, or incur any other liabilities to, or in favour of, any associates or any of the individuals listed in paragraphs (c) and (d) in excess of certain per cent of the capital of the institution; or</a:t>
            </a:r>
            <a:endParaRPr lang="en-US" sz="4400" dirty="0"/>
          </a:p>
          <a:p>
            <a:endParaRPr lang="en-US" dirty="0"/>
          </a:p>
        </p:txBody>
      </p:sp>
    </p:spTree>
    <p:extLst>
      <p:ext uri="{BB962C8B-B14F-4D97-AF65-F5344CB8AC3E}">
        <p14:creationId xmlns:p14="http://schemas.microsoft.com/office/powerpoint/2010/main" val="2392264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GB" sz="2400" dirty="0"/>
              <a:t>(f) Give or authorize outstanding advances or credit facilities, provide a financial guarantee, or take on any other obligations to, for, or on behalf of its associates and the individuals listed in paragraphs (c) and (d), totalling more than a certain percentage of the institution's capital; or</a:t>
            </a:r>
            <a:endParaRPr lang="en-US" sz="2400" dirty="0"/>
          </a:p>
          <a:p>
            <a:pPr marL="0" indent="0" algn="just">
              <a:buNone/>
            </a:pPr>
            <a:r>
              <a:rPr lang="en-GB" sz="2400" dirty="0"/>
              <a:t>(g) Provide a credit line or advance, offer a guarantee, take on debt, enter into a contract or other transaction, or carry out any of these actions in a way that is dishonest, careless, or inconsistent with the rules.</a:t>
            </a:r>
            <a:endParaRPr lang="en-US" sz="2400" dirty="0"/>
          </a:p>
          <a:p>
            <a:endParaRPr lang="en-US" dirty="0"/>
          </a:p>
        </p:txBody>
      </p:sp>
    </p:spTree>
    <p:extLst>
      <p:ext uri="{BB962C8B-B14F-4D97-AF65-F5344CB8AC3E}">
        <p14:creationId xmlns:p14="http://schemas.microsoft.com/office/powerpoint/2010/main" val="1336873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a:r>
              <a:rPr lang="en-GB" dirty="0" smtClean="0"/>
              <a:t>The </a:t>
            </a:r>
            <a:r>
              <a:rPr lang="en-GB" dirty="0"/>
              <a:t>prohibitions will remain in place whether an individual receives the advance, loan, or credit facility alone or in collaboration</a:t>
            </a:r>
            <a:r>
              <a:rPr lang="en-GB" dirty="0" smtClean="0"/>
              <a:t>.</a:t>
            </a:r>
            <a:endParaRPr lang="en-US" dirty="0" smtClean="0"/>
          </a:p>
          <a:p>
            <a:pPr algn="just"/>
            <a:r>
              <a:rPr lang="en-GB" dirty="0" smtClean="0"/>
              <a:t> </a:t>
            </a:r>
            <a:r>
              <a:rPr lang="en-GB" dirty="0"/>
              <a:t>If an institution's officers violate any rules outlined in this section, they will be held jointly and severally liable for the loss incurred about the relevant advance, loan, or credit facility. </a:t>
            </a:r>
            <a:endParaRPr lang="en-GB" dirty="0" smtClean="0"/>
          </a:p>
          <a:p>
            <a:pPr algn="just"/>
            <a:r>
              <a:rPr lang="en-GB" dirty="0" smtClean="0"/>
              <a:t>However</a:t>
            </a:r>
            <a:r>
              <a:rPr lang="en-GB" dirty="0"/>
              <a:t>, an officer won't be held accountable if he can demonstrate that, either by action or inaction, he was unaware that the violation was occurring, was planned, or was about to occur or that he took all reasonable precautions to stop it from happening.</a:t>
            </a:r>
            <a:endParaRPr lang="en-US" dirty="0"/>
          </a:p>
          <a:p>
            <a:endParaRPr lang="en-US" dirty="0"/>
          </a:p>
        </p:txBody>
      </p:sp>
    </p:spTree>
    <p:extLst>
      <p:ext uri="{BB962C8B-B14F-4D97-AF65-F5344CB8AC3E}">
        <p14:creationId xmlns:p14="http://schemas.microsoft.com/office/powerpoint/2010/main" val="4204169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b="1" dirty="0" smtClean="0"/>
              <a:t/>
            </a:r>
            <a:br>
              <a:rPr lang="en-GB" b="1" dirty="0" smtClean="0"/>
            </a:br>
            <a:r>
              <a:rPr lang="en-GB" sz="3600" b="1" dirty="0" smtClean="0"/>
              <a:t>(III)Restrictions </a:t>
            </a:r>
            <a:r>
              <a:rPr lang="en-GB" sz="3600" b="1" dirty="0"/>
              <a:t>on trading and investments</a:t>
            </a:r>
            <a:r>
              <a:rPr lang="en-US" sz="3600" dirty="0"/>
              <a:t/>
            </a:r>
            <a:br>
              <a:rPr lang="en-US" sz="3600" dirty="0"/>
            </a:br>
            <a:endParaRPr lang="en-US" sz="3600" dirty="0"/>
          </a:p>
        </p:txBody>
      </p:sp>
      <p:sp>
        <p:nvSpPr>
          <p:cNvPr id="3" name="Content Placeholder 2"/>
          <p:cNvSpPr>
            <a:spLocks noGrp="1"/>
          </p:cNvSpPr>
          <p:nvPr>
            <p:ph idx="1"/>
          </p:nvPr>
        </p:nvSpPr>
        <p:spPr/>
        <p:txBody>
          <a:bodyPr>
            <a:normAutofit/>
          </a:bodyPr>
          <a:lstStyle/>
          <a:p>
            <a:pPr algn="just"/>
            <a:r>
              <a:rPr lang="en-GB" dirty="0"/>
              <a:t>An institution shall not;</a:t>
            </a:r>
            <a:endParaRPr lang="en-US" dirty="0"/>
          </a:p>
          <a:p>
            <a:pPr marL="0" indent="0" algn="just">
              <a:buNone/>
            </a:pPr>
            <a:r>
              <a:rPr lang="en-GB" dirty="0" smtClean="0"/>
              <a:t>(</a:t>
            </a:r>
            <a:r>
              <a:rPr lang="en-GB" dirty="0"/>
              <a:t>a) Trade wholesale or retail, either alone or in conjunction with others, including import and export, unless it is in the process of paying off debts owed to it; any trading interests that an institution had at the start of this Act must be settled by the institution as soon as the Central Bank permits; </a:t>
            </a:r>
            <a:endParaRPr lang="en-US" dirty="0"/>
          </a:p>
          <a:p>
            <a:endParaRPr lang="en-US" dirty="0"/>
          </a:p>
        </p:txBody>
      </p:sp>
    </p:spTree>
    <p:extLst>
      <p:ext uri="{BB962C8B-B14F-4D97-AF65-F5344CB8AC3E}">
        <p14:creationId xmlns:p14="http://schemas.microsoft.com/office/powerpoint/2010/main" val="8000717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lgn="just">
              <a:buNone/>
            </a:pPr>
            <a:r>
              <a:rPr lang="en-GB" dirty="0"/>
              <a:t>(b) Purchase or hold, directly or indirectly, any portion of the share capital of, or otherwise have a beneficial interest in, any financial, commercial, agricultural, industrial, or other venture where the value of the institution's interest would exceed a certain percentage of the capital and unimpaired reserves of that institution.:</a:t>
            </a:r>
            <a:endParaRPr lang="en-US" dirty="0"/>
          </a:p>
          <a:p>
            <a:pPr algn="just"/>
            <a:r>
              <a:rPr lang="en-GB" dirty="0"/>
              <a:t>	Provided that - </a:t>
            </a:r>
            <a:endParaRPr lang="en-US" dirty="0"/>
          </a:p>
          <a:p>
            <a:pPr algn="just"/>
            <a:r>
              <a:rPr lang="en-GB" dirty="0"/>
              <a:t>	</a:t>
            </a:r>
            <a:r>
              <a:rPr lang="en-GB" dirty="0" smtClean="0"/>
              <a:t> </a:t>
            </a:r>
            <a:r>
              <a:rPr lang="en-GB" dirty="0"/>
              <a:t>An institution may purchase an interest in such an enterprise to satisfy a debt owed to it; however, if it does so, it must sell the interest as soon as the Central Bank permits;</a:t>
            </a:r>
            <a:endParaRPr lang="en-US" dirty="0"/>
          </a:p>
          <a:p>
            <a:endParaRPr lang="en-US" dirty="0"/>
          </a:p>
        </p:txBody>
      </p:sp>
    </p:spTree>
    <p:extLst>
      <p:ext uri="{BB962C8B-B14F-4D97-AF65-F5344CB8AC3E}">
        <p14:creationId xmlns:p14="http://schemas.microsoft.com/office/powerpoint/2010/main" val="1578332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gn="just">
              <a:buNone/>
            </a:pPr>
            <a:r>
              <a:rPr lang="en-GB" dirty="0"/>
              <a:t>(c) buy or acquire any land, or any interest or title therein, unless doing so would be essential to run its business, house its employees, or provide them with amenities As long as an institution is not prevented by this paragraph:</a:t>
            </a:r>
            <a:endParaRPr lang="en-US" dirty="0"/>
          </a:p>
          <a:p>
            <a:pPr algn="just"/>
            <a:r>
              <a:rPr lang="en-GB" dirty="0"/>
              <a:t>(</a:t>
            </a:r>
            <a:r>
              <a:rPr lang="en-GB" dirty="0" err="1"/>
              <a:t>i</a:t>
            </a:r>
            <a:r>
              <a:rPr lang="en-GB" dirty="0"/>
              <a:t>) Leasing a portion of any structure that is utilized to carry out its operations;</a:t>
            </a:r>
            <a:endParaRPr lang="en-US" dirty="0"/>
          </a:p>
          <a:p>
            <a:pPr algn="just"/>
            <a:r>
              <a:rPr lang="en-GB" dirty="0"/>
              <a:t>(ii) securing debt on land and keeping the land for a certain amount of time if the loan is not paid as in the opinion of the Central Bank is needed for its realization;</a:t>
            </a:r>
            <a:endParaRPr lang="en-US" dirty="0"/>
          </a:p>
          <a:p>
            <a:pPr algn="just"/>
            <a:r>
              <a:rPr lang="en-GB" dirty="0" smtClean="0"/>
              <a:t>(</a:t>
            </a:r>
            <a:r>
              <a:rPr lang="en-GB" dirty="0"/>
              <a:t>iii)	Acquiring land for the purpose of its own development.</a:t>
            </a:r>
            <a:endParaRPr lang="en-US" dirty="0"/>
          </a:p>
          <a:p>
            <a:endParaRPr lang="en-US" dirty="0"/>
          </a:p>
        </p:txBody>
      </p:sp>
    </p:spTree>
    <p:extLst>
      <p:ext uri="{BB962C8B-B14F-4D97-AF65-F5344CB8AC3E}">
        <p14:creationId xmlns:p14="http://schemas.microsoft.com/office/powerpoint/2010/main" val="2783247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(IV)Restrictions </a:t>
            </a:r>
            <a:r>
              <a:rPr lang="en-GB" sz="3200" b="1" dirty="0"/>
              <a:t>on ownership of share capital of an institution</a:t>
            </a:r>
            <a:endParaRPr lang="en-US" sz="3200" b="1" dirty="0"/>
          </a:p>
        </p:txBody>
      </p:sp>
      <p:sp>
        <p:nvSpPr>
          <p:cNvPr id="3" name="Content Placeholder 2"/>
          <p:cNvSpPr>
            <a:spLocks noGrp="1"/>
          </p:cNvSpPr>
          <p:nvPr>
            <p:ph idx="1"/>
          </p:nvPr>
        </p:nvSpPr>
        <p:spPr/>
        <p:txBody>
          <a:bodyPr>
            <a:normAutofit/>
          </a:bodyPr>
          <a:lstStyle/>
          <a:p>
            <a:pPr algn="just"/>
            <a:r>
              <a:rPr lang="en-GB" dirty="0"/>
              <a:t>(1)	No person shall hold directly or indirectly, or otherwise have a beneficial interest in more than a certain per cent of the share capital of any institution, save as follows: </a:t>
            </a:r>
            <a:endParaRPr lang="en-US" dirty="0"/>
          </a:p>
          <a:p>
            <a:pPr algn="just"/>
            <a:r>
              <a:rPr lang="en-GB" dirty="0"/>
              <a:t>(a) another institution; </a:t>
            </a:r>
            <a:endParaRPr lang="en-US" dirty="0"/>
          </a:p>
          <a:p>
            <a:pPr algn="just"/>
            <a:r>
              <a:rPr lang="en-GB" dirty="0"/>
              <a:t>(b) the government or the government of a foreign sovereign state;</a:t>
            </a:r>
            <a:endParaRPr lang="en-US" dirty="0"/>
          </a:p>
          <a:p>
            <a:endParaRPr lang="en-US" dirty="0"/>
          </a:p>
        </p:txBody>
      </p:sp>
    </p:spTree>
    <p:extLst>
      <p:ext uri="{BB962C8B-B14F-4D97-AF65-F5344CB8AC3E}">
        <p14:creationId xmlns:p14="http://schemas.microsoft.com/office/powerpoint/2010/main" val="3163889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en-GB" dirty="0"/>
              <a:t>(d) a foreign company licensed to carry on the business of an institution in its country of incorporation. </a:t>
            </a:r>
            <a:endParaRPr lang="en-US" dirty="0"/>
          </a:p>
          <a:p>
            <a:pPr algn="just"/>
            <a:r>
              <a:rPr lang="en-GB" dirty="0"/>
              <a:t>(2) No mortgage finance firm or financial institution may directly or indirectly purchase or hold any portion of a bank's share capital or otherwise have a beneficial interest in any bank.</a:t>
            </a:r>
            <a:endParaRPr lang="en-US" dirty="0"/>
          </a:p>
          <a:p>
            <a:endParaRPr lang="en-US" dirty="0"/>
          </a:p>
        </p:txBody>
      </p:sp>
    </p:spTree>
    <p:extLst>
      <p:ext uri="{BB962C8B-B14F-4D97-AF65-F5344CB8AC3E}">
        <p14:creationId xmlns:p14="http://schemas.microsoft.com/office/powerpoint/2010/main" val="1041204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sz="3600" b="1" dirty="0" smtClean="0"/>
              <a:t>(V) Reserves </a:t>
            </a:r>
            <a:r>
              <a:rPr lang="en-GB" sz="3600" b="1" dirty="0"/>
              <a:t>and Dividends for Banks</a:t>
            </a:r>
            <a:r>
              <a:rPr lang="en-US" sz="3600" dirty="0"/>
              <a:t/>
            </a:r>
            <a:br>
              <a:rPr lang="en-US" sz="3600" dirty="0"/>
            </a:br>
            <a:r>
              <a:rPr lang="en-GB" dirty="0"/>
              <a:t> </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pPr algn="just"/>
            <a:r>
              <a:rPr lang="en-GB" b="1" dirty="0"/>
              <a:t>Ratio between capital and deposits</a:t>
            </a:r>
            <a:endParaRPr lang="en-US" b="1" dirty="0"/>
          </a:p>
          <a:p>
            <a:pPr algn="just"/>
            <a:r>
              <a:rPr lang="en-GB" dirty="0"/>
              <a:t>The capital and unimpaired reserves of an institution shall, at all times, be not less than certain per cent of its total deposit </a:t>
            </a:r>
            <a:r>
              <a:rPr lang="en-GB" dirty="0" smtClean="0"/>
              <a:t>liabilities.</a:t>
            </a:r>
            <a:endParaRPr lang="en-US" dirty="0" smtClean="0"/>
          </a:p>
          <a:p>
            <a:pPr algn="just"/>
            <a:r>
              <a:rPr lang="en-GB" b="1" dirty="0" smtClean="0"/>
              <a:t>Ratio </a:t>
            </a:r>
            <a:r>
              <a:rPr lang="en-GB" b="1" dirty="0"/>
              <a:t>between capital and assets</a:t>
            </a:r>
            <a:endParaRPr lang="en-US" b="1" dirty="0"/>
          </a:p>
          <a:p>
            <a:pPr algn="just"/>
            <a:r>
              <a:rPr lang="en-GB" dirty="0"/>
              <a:t>In addition to deciding how to classify and evaluate assets, the Central Bank has the authority to prescribe the minimum ratios that institutions must maintain between their capital and unimpaired reserves and their assets, which includes all loans and advances.</a:t>
            </a:r>
            <a:endParaRPr lang="en-US" dirty="0"/>
          </a:p>
        </p:txBody>
      </p:sp>
    </p:spTree>
    <p:extLst>
      <p:ext uri="{BB962C8B-B14F-4D97-AF65-F5344CB8AC3E}">
        <p14:creationId xmlns:p14="http://schemas.microsoft.com/office/powerpoint/2010/main" val="1601659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b="1" dirty="0"/>
              <a:t>Minimum liquid assets </a:t>
            </a:r>
            <a:endParaRPr lang="en-US" b="1" dirty="0"/>
          </a:p>
          <a:p>
            <a:pPr marL="0" indent="0" algn="just">
              <a:buNone/>
            </a:pPr>
            <a:r>
              <a:rPr lang="en-GB" dirty="0"/>
              <a:t>(1)An institution must keep the minimum amount of liquid assets on hand, as determined from time to time by the Central Bank.</a:t>
            </a:r>
            <a:endParaRPr lang="en-US" dirty="0"/>
          </a:p>
          <a:p>
            <a:pPr marL="0" indent="0" algn="just">
              <a:buNone/>
            </a:pPr>
            <a:r>
              <a:rPr lang="en-GB" dirty="0" smtClean="0"/>
              <a:t>(</a:t>
            </a:r>
            <a:r>
              <a:rPr lang="en-GB" dirty="0"/>
              <a:t>2) "Liquid assets" for this section refers to any or all of the following:</a:t>
            </a:r>
            <a:endParaRPr lang="en-US" dirty="0"/>
          </a:p>
          <a:p>
            <a:pPr algn="just"/>
            <a:r>
              <a:rPr lang="en-GB" dirty="0"/>
              <a:t>(a) Coins and notes that are accepted as legal tender in a nation.</a:t>
            </a:r>
            <a:endParaRPr lang="en-US" dirty="0"/>
          </a:p>
          <a:p>
            <a:endParaRPr lang="en-US" dirty="0"/>
          </a:p>
        </p:txBody>
      </p:sp>
    </p:spTree>
    <p:extLst>
      <p:ext uri="{BB962C8B-B14F-4D97-AF65-F5344CB8AC3E}">
        <p14:creationId xmlns:p14="http://schemas.microsoft.com/office/powerpoint/2010/main" val="6822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a:r>
              <a:rPr lang="en-GB" dirty="0"/>
              <a:t>(b) Central Bank balances; </a:t>
            </a:r>
            <a:endParaRPr lang="en-US" dirty="0"/>
          </a:p>
          <a:p>
            <a:pPr algn="just"/>
            <a:r>
              <a:rPr lang="en-GB" dirty="0"/>
              <a:t>(c) balances at other banks following a deduction from balances payable to such other banks;</a:t>
            </a:r>
            <a:endParaRPr lang="en-US" dirty="0"/>
          </a:p>
          <a:p>
            <a:pPr algn="just"/>
            <a:r>
              <a:rPr lang="en-GB" dirty="0" smtClean="0"/>
              <a:t>(</a:t>
            </a:r>
            <a:r>
              <a:rPr lang="en-GB" dirty="0"/>
              <a:t>d)	balances at banks abroad withdrawable on demand or short notice and money at call abroad after deducting there from balances owed to banks abroad where the balances and money at call and short notice are denominated in convertible currencies, and for the purposes of this paragraph "bank abroad" means a bank outside the country or an office outside the country of any bank;</a:t>
            </a:r>
            <a:endParaRPr lang="en-US" dirty="0"/>
          </a:p>
          <a:p>
            <a:endParaRPr lang="en-US" dirty="0"/>
          </a:p>
        </p:txBody>
      </p:sp>
    </p:spTree>
    <p:extLst>
      <p:ext uri="{BB962C8B-B14F-4D97-AF65-F5344CB8AC3E}">
        <p14:creationId xmlns:p14="http://schemas.microsoft.com/office/powerpoint/2010/main" val="1014090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r>
              <a:rPr lang="en-GB" sz="2800" dirty="0"/>
              <a:t>(e)	Government treasury bills and bonds of a maturity not exceeding specific days which are freely marketable and re-discountable at the Central Bank;</a:t>
            </a:r>
            <a:endParaRPr lang="en-US" sz="2800" dirty="0"/>
          </a:p>
          <a:p>
            <a:pPr algn="just"/>
            <a:r>
              <a:rPr lang="en-GB" sz="2800" dirty="0" smtClean="0"/>
              <a:t>(f)Such </a:t>
            </a:r>
            <a:r>
              <a:rPr lang="en-GB" sz="2800" dirty="0"/>
              <a:t>other assets as the Central Bank may specify.</a:t>
            </a:r>
            <a:endParaRPr lang="en-US" sz="2800" dirty="0"/>
          </a:p>
          <a:p>
            <a:pPr algn="just"/>
            <a:endParaRPr lang="en-GB" sz="2800" dirty="0" smtClean="0"/>
          </a:p>
          <a:p>
            <a:pPr algn="just"/>
            <a:r>
              <a:rPr lang="en-GB" sz="2800" dirty="0" smtClean="0"/>
              <a:t>(</a:t>
            </a:r>
            <a:r>
              <a:rPr lang="en-GB" sz="2800" dirty="0"/>
              <a:t>3)	Any institution which fails to comply, within such time as the Central Bank may prescribe with any requirement shall be liable to pay on being called upon to do so by the Central Bank a penalty interest charge not exceeding certain per cent of the amount of the deficiency for every day on which the offence continues.</a:t>
            </a:r>
            <a:endParaRPr lang="en-US" sz="2800" dirty="0"/>
          </a:p>
          <a:p>
            <a:endParaRPr lang="en-US" dirty="0"/>
          </a:p>
        </p:txBody>
      </p:sp>
    </p:spTree>
    <p:extLst>
      <p:ext uri="{BB962C8B-B14F-4D97-AF65-F5344CB8AC3E}">
        <p14:creationId xmlns:p14="http://schemas.microsoft.com/office/powerpoint/2010/main" val="3534673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(VI)Restrictions on Dividends</a:t>
            </a:r>
            <a:endParaRPr lang="en-US" sz="3200" b="1" dirty="0"/>
          </a:p>
        </p:txBody>
      </p:sp>
      <p:sp>
        <p:nvSpPr>
          <p:cNvPr id="3" name="Content Placeholder 2"/>
          <p:cNvSpPr>
            <a:spLocks noGrp="1"/>
          </p:cNvSpPr>
          <p:nvPr>
            <p:ph idx="1"/>
          </p:nvPr>
        </p:nvSpPr>
        <p:spPr/>
        <p:txBody>
          <a:bodyPr>
            <a:normAutofit fontScale="92500" lnSpcReduction="10000"/>
          </a:bodyPr>
          <a:lstStyle/>
          <a:p>
            <a:pPr lvl="0"/>
            <a:endParaRPr lang="en-US" dirty="0"/>
          </a:p>
          <a:p>
            <a:pPr algn="just"/>
            <a:r>
              <a:rPr lang="en-GB" sz="3000" dirty="0"/>
              <a:t>(1)	No institution incorporated in a country shall pay any dividend on its shares or make any other form of distribution to its shareholders until all its capitalized expenditure (including preliminary expenses, share selling commission, brokerage, amount of losses incurred and items of expenditure not represented by tangible assets) has been written off and provision has been made for bad and doubtful debts</a:t>
            </a:r>
            <a:endParaRPr lang="en-US" sz="3000" dirty="0"/>
          </a:p>
          <a:p>
            <a:pPr marL="0" indent="0">
              <a:buNone/>
            </a:pPr>
            <a:r>
              <a:rPr lang="en-GB" dirty="0"/>
              <a:t>	</a:t>
            </a:r>
            <a:endParaRPr lang="en-US" dirty="0"/>
          </a:p>
        </p:txBody>
      </p:sp>
    </p:spTree>
    <p:extLst>
      <p:ext uri="{BB962C8B-B14F-4D97-AF65-F5344CB8AC3E}">
        <p14:creationId xmlns:p14="http://schemas.microsoft.com/office/powerpoint/2010/main" val="2732486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dirty="0"/>
              <a:t>(2)	Every institution shall -</a:t>
            </a:r>
            <a:endParaRPr lang="en-US" dirty="0"/>
          </a:p>
          <a:p>
            <a:r>
              <a:rPr lang="en-GB" dirty="0"/>
              <a:t>	(a)	Make provision for bad and doubtful debts before any profit or loss is declared; and</a:t>
            </a:r>
            <a:endParaRPr lang="en-US" dirty="0"/>
          </a:p>
          <a:p>
            <a:r>
              <a:rPr lang="en-GB" dirty="0"/>
              <a:t>	</a:t>
            </a:r>
            <a:r>
              <a:rPr lang="en-GB" dirty="0" smtClean="0"/>
              <a:t>(</a:t>
            </a:r>
            <a:r>
              <a:rPr lang="en-GB" dirty="0"/>
              <a:t>b)	Ensure that the provision for bad and doubtful debts made under paragraph (a) is adequate according to such guidelines as may be prescribed by the Central Bank.</a:t>
            </a:r>
            <a:endParaRPr lang="en-US" dirty="0"/>
          </a:p>
          <a:p>
            <a:endParaRPr lang="en-US" dirty="0"/>
          </a:p>
        </p:txBody>
      </p:sp>
    </p:spTree>
    <p:extLst>
      <p:ext uri="{BB962C8B-B14F-4D97-AF65-F5344CB8AC3E}">
        <p14:creationId xmlns:p14="http://schemas.microsoft.com/office/powerpoint/2010/main" val="2999415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r>
              <a:rPr lang="en-US" dirty="0" smtClean="0"/>
              <a:t>END OF WEEK THREE PART ONE</a:t>
            </a:r>
            <a:endParaRPr lang="en-US" dirty="0"/>
          </a:p>
        </p:txBody>
      </p:sp>
    </p:spTree>
    <p:extLst>
      <p:ext uri="{BB962C8B-B14F-4D97-AF65-F5344CB8AC3E}">
        <p14:creationId xmlns:p14="http://schemas.microsoft.com/office/powerpoint/2010/main" val="2569185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WEEK 3 : BANKING FINANCIAL STATEMENT</a:t>
            </a:r>
            <a:endParaRPr lang="en-US" dirty="0"/>
          </a:p>
        </p:txBody>
      </p:sp>
      <p:sp>
        <p:nvSpPr>
          <p:cNvPr id="3" name="Content Placeholder 2"/>
          <p:cNvSpPr>
            <a:spLocks noGrp="1"/>
          </p:cNvSpPr>
          <p:nvPr>
            <p:ph idx="1"/>
          </p:nvPr>
        </p:nvSpPr>
        <p:spPr/>
        <p:txBody>
          <a:bodyPr/>
          <a:lstStyle/>
          <a:p>
            <a:endParaRPr lang="en-US" dirty="0" smtClean="0"/>
          </a:p>
          <a:p>
            <a:r>
              <a:rPr lang="en-US" dirty="0" smtClean="0"/>
              <a:t>START OF WEEK THREE PART TWO</a:t>
            </a:r>
            <a:endParaRPr lang="en-US" dirty="0"/>
          </a:p>
        </p:txBody>
      </p:sp>
    </p:spTree>
    <p:extLst>
      <p:ext uri="{BB962C8B-B14F-4D97-AF65-F5344CB8AC3E}">
        <p14:creationId xmlns:p14="http://schemas.microsoft.com/office/powerpoint/2010/main" val="2993147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Bank Accounts </a:t>
            </a:r>
            <a:r>
              <a:rPr lang="en-GB" b="1" dirty="0"/>
              <a:t>and Audit</a:t>
            </a:r>
            <a:r>
              <a:rPr lang="en-US" b="1" dirty="0"/>
              <a:t/>
            </a:r>
            <a:br>
              <a:rPr lang="en-US" b="1" dirty="0"/>
            </a:br>
            <a:endParaRPr lang="en-US" dirty="0"/>
          </a:p>
        </p:txBody>
      </p:sp>
      <p:sp>
        <p:nvSpPr>
          <p:cNvPr id="3" name="Content Placeholder 2"/>
          <p:cNvSpPr>
            <a:spLocks noGrp="1"/>
          </p:cNvSpPr>
          <p:nvPr>
            <p:ph idx="1"/>
          </p:nvPr>
        </p:nvSpPr>
        <p:spPr/>
        <p:txBody>
          <a:bodyPr>
            <a:normAutofit fontScale="85000" lnSpcReduction="10000"/>
          </a:bodyPr>
          <a:lstStyle/>
          <a:p>
            <a:r>
              <a:rPr lang="en-GB" dirty="0"/>
              <a:t>Form of Accounts</a:t>
            </a:r>
            <a:endParaRPr lang="en-US" dirty="0"/>
          </a:p>
          <a:p>
            <a:pPr marL="0" indent="0" algn="just">
              <a:buNone/>
            </a:pPr>
            <a:r>
              <a:rPr lang="en-GB" dirty="0"/>
              <a:t>(</a:t>
            </a:r>
            <a:r>
              <a:rPr lang="en-GB" dirty="0" smtClean="0"/>
              <a:t>1) All </a:t>
            </a:r>
            <a:r>
              <a:rPr lang="en-GB" dirty="0"/>
              <a:t>entries in any books and all accounts kept by an institution shall be recorded and kept in a specific country official language, using the system of numerals employed in Government accounts.</a:t>
            </a:r>
            <a:endParaRPr lang="en-US" dirty="0"/>
          </a:p>
          <a:p>
            <a:pPr marL="0" indent="0" algn="just">
              <a:buNone/>
            </a:pPr>
            <a:r>
              <a:rPr lang="en-GB" dirty="0" smtClean="0"/>
              <a:t>(2) The </a:t>
            </a:r>
            <a:r>
              <a:rPr lang="en-GB" dirty="0"/>
              <a:t>Central Bank may, at any time, issue directions to an institution requiring it to maintain such books, records or information, in addition to any books, records or information then already maintained by it, as the Central Bank may consider to be necessary.</a:t>
            </a:r>
            <a:endParaRPr lang="en-US" dirty="0"/>
          </a:p>
          <a:p>
            <a:pPr marL="0" indent="0">
              <a:buNone/>
            </a:pPr>
            <a:r>
              <a:rPr lang="en-GB" dirty="0"/>
              <a:t> </a:t>
            </a:r>
            <a:endParaRPr lang="en-US" dirty="0"/>
          </a:p>
          <a:p>
            <a:endParaRPr lang="en-US" dirty="0"/>
          </a:p>
        </p:txBody>
      </p:sp>
    </p:spTree>
    <p:extLst>
      <p:ext uri="{BB962C8B-B14F-4D97-AF65-F5344CB8AC3E}">
        <p14:creationId xmlns:p14="http://schemas.microsoft.com/office/powerpoint/2010/main" val="3542200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Accounts to be exhibited</a:t>
            </a:r>
            <a:r>
              <a:rPr lang="en-US" b="1" dirty="0"/>
              <a:t/>
            </a:r>
            <a:br>
              <a:rPr lang="en-US" b="1" dirty="0"/>
            </a:br>
            <a:endParaRPr lang="en-US" dirty="0"/>
          </a:p>
        </p:txBody>
      </p:sp>
      <p:sp>
        <p:nvSpPr>
          <p:cNvPr id="3" name="Content Placeholder 2"/>
          <p:cNvSpPr>
            <a:spLocks noGrp="1"/>
          </p:cNvSpPr>
          <p:nvPr>
            <p:ph idx="1"/>
          </p:nvPr>
        </p:nvSpPr>
        <p:spPr/>
        <p:txBody>
          <a:bodyPr>
            <a:normAutofit fontScale="85000" lnSpcReduction="20000"/>
          </a:bodyPr>
          <a:lstStyle/>
          <a:p>
            <a:pPr algn="just"/>
            <a:r>
              <a:rPr lang="en-GB" dirty="0"/>
              <a:t>All institutions must display a copy of their most recent audited balance sheet, complete with the full and accurate names of all the institution's officers, in a prominent location in each office and branch throughout the year. </a:t>
            </a:r>
            <a:endParaRPr lang="en-GB" dirty="0" smtClean="0"/>
          </a:p>
          <a:p>
            <a:pPr algn="just"/>
            <a:r>
              <a:rPr lang="en-GB" dirty="0" smtClean="0"/>
              <a:t>The </a:t>
            </a:r>
            <a:r>
              <a:rPr lang="en-GB" dirty="0"/>
              <a:t>balance sheet must also comply with the minimum financial disclosure requirements set forth periodically by the Central Bank and include a copy of the auditor's report. </a:t>
            </a:r>
            <a:endParaRPr lang="en-GB" dirty="0" smtClean="0"/>
          </a:p>
          <a:p>
            <a:pPr algn="just"/>
            <a:r>
              <a:rPr lang="en-GB" dirty="0" smtClean="0"/>
              <a:t>Additionally</a:t>
            </a:r>
            <a:r>
              <a:rPr lang="en-GB" dirty="0"/>
              <a:t>, within six months of the end of each fiscal year, the institution must arrange for a copy of the balance sheet to be published in a national newspaper.</a:t>
            </a:r>
            <a:endParaRPr lang="en-US" dirty="0"/>
          </a:p>
          <a:p>
            <a:endParaRPr lang="en-US" dirty="0"/>
          </a:p>
        </p:txBody>
      </p:sp>
    </p:spTree>
    <p:extLst>
      <p:ext uri="{BB962C8B-B14F-4D97-AF65-F5344CB8AC3E}">
        <p14:creationId xmlns:p14="http://schemas.microsoft.com/office/powerpoint/2010/main" val="1020563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Submission </a:t>
            </a:r>
            <a:r>
              <a:rPr lang="en-GB" b="1" dirty="0"/>
              <a:t>of accounts to the Central </a:t>
            </a:r>
            <a:r>
              <a:rPr lang="en-GB" b="1" dirty="0" smtClean="0"/>
              <a:t>Bank/ Regulatory Body</a:t>
            </a:r>
            <a:r>
              <a:rPr lang="en-US" b="1" dirty="0"/>
              <a:t/>
            </a:r>
            <a:br>
              <a:rPr lang="en-US" b="1" dirty="0"/>
            </a:br>
            <a:endParaRPr lang="en-US" dirty="0"/>
          </a:p>
        </p:txBody>
      </p:sp>
      <p:sp>
        <p:nvSpPr>
          <p:cNvPr id="3" name="Content Placeholder 2"/>
          <p:cNvSpPr>
            <a:spLocks noGrp="1"/>
          </p:cNvSpPr>
          <p:nvPr>
            <p:ph idx="1"/>
          </p:nvPr>
        </p:nvSpPr>
        <p:spPr/>
        <p:txBody>
          <a:bodyPr/>
          <a:lstStyle/>
          <a:p>
            <a:pPr algn="just"/>
            <a:r>
              <a:rPr lang="en-GB" dirty="0"/>
              <a:t>(1)</a:t>
            </a:r>
            <a:r>
              <a:rPr lang="en-GB" sz="2800" dirty="0"/>
              <a:t> An institution must provide the Central Bank with an audited balance sheet detailing its assets and liabilities, an audited profit and loss account detailing its operations, a copy of the auditor's report, and the prescribed form no later than six months following the conclusion of each fiscal year. </a:t>
            </a:r>
            <a:endParaRPr lang="en-US" sz="2800" dirty="0"/>
          </a:p>
          <a:p>
            <a:endParaRPr lang="en-US" dirty="0"/>
          </a:p>
        </p:txBody>
      </p:sp>
    </p:spTree>
    <p:extLst>
      <p:ext uri="{BB962C8B-B14F-4D97-AF65-F5344CB8AC3E}">
        <p14:creationId xmlns:p14="http://schemas.microsoft.com/office/powerpoint/2010/main" val="30722847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en-GB" dirty="0"/>
              <a:t>(2) An institution that is both foreign-incorporated and domestically incorporated with branches abroad must provide the Central Bank with an audited balance sheet and an audited profit and loss account of the entire institution, along with the balance sheet and accounts.</a:t>
            </a:r>
            <a:endParaRPr lang="en-US" dirty="0"/>
          </a:p>
          <a:p>
            <a:pPr algn="just"/>
            <a:endParaRPr lang="en-US" dirty="0"/>
          </a:p>
        </p:txBody>
      </p:sp>
    </p:spTree>
    <p:extLst>
      <p:ext uri="{BB962C8B-B14F-4D97-AF65-F5344CB8AC3E}">
        <p14:creationId xmlns:p14="http://schemas.microsoft.com/office/powerpoint/2010/main" val="15765603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Appointments of Auditors</a:t>
            </a:r>
            <a:r>
              <a:rPr lang="en-US" b="1" dirty="0"/>
              <a:t/>
            </a:r>
            <a:br>
              <a:rPr lang="en-US" b="1" dirty="0"/>
            </a:br>
            <a:endParaRPr lang="en-US" dirty="0"/>
          </a:p>
        </p:txBody>
      </p:sp>
      <p:sp>
        <p:nvSpPr>
          <p:cNvPr id="3" name="Content Placeholder 2"/>
          <p:cNvSpPr>
            <a:spLocks noGrp="1"/>
          </p:cNvSpPr>
          <p:nvPr>
            <p:ph idx="1"/>
          </p:nvPr>
        </p:nvSpPr>
        <p:spPr/>
        <p:txBody>
          <a:bodyPr>
            <a:normAutofit fontScale="85000" lnSpcReduction="10000"/>
          </a:bodyPr>
          <a:lstStyle/>
          <a:p>
            <a:pPr algn="just"/>
            <a:r>
              <a:rPr lang="en-GB" dirty="0"/>
              <a:t>(1) Every institution must designate a qualified auditor each year by the Companies Act, who must also have the approval of the Central Bank. </a:t>
            </a:r>
            <a:endParaRPr lang="en-GB" dirty="0" smtClean="0"/>
          </a:p>
          <a:p>
            <a:pPr algn="just"/>
            <a:r>
              <a:rPr lang="en-GB" dirty="0" smtClean="0"/>
              <a:t>The </a:t>
            </a:r>
            <a:r>
              <a:rPr lang="en-GB" dirty="0"/>
              <a:t>auditor's job is to audit and report on the yearly profit and loss account and balance sheet that each institution must submit to the Central Bank. </a:t>
            </a:r>
            <a:endParaRPr lang="en-US" dirty="0"/>
          </a:p>
          <a:p>
            <a:pPr algn="just"/>
            <a:r>
              <a:rPr lang="en-GB" dirty="0"/>
              <a:t>(2) The Central Bank may designate an auditor and determine the compensation the institution must give him if the institution needs to designate an authorized auditor or fill any vacancy in the auditor position.</a:t>
            </a:r>
            <a:endParaRPr lang="en-US" dirty="0"/>
          </a:p>
          <a:p>
            <a:endParaRPr lang="en-US" dirty="0"/>
          </a:p>
        </p:txBody>
      </p:sp>
    </p:spTree>
    <p:extLst>
      <p:ext uri="{BB962C8B-B14F-4D97-AF65-F5344CB8AC3E}">
        <p14:creationId xmlns:p14="http://schemas.microsoft.com/office/powerpoint/2010/main" val="1791038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lgn="just">
              <a:buNone/>
            </a:pPr>
            <a:r>
              <a:rPr lang="en-GB" dirty="0"/>
              <a:t>(3)</a:t>
            </a:r>
            <a:r>
              <a:rPr lang="en-GB" sz="3000" dirty="0"/>
              <a:t> In addition to the responsibilities listed above, the Central Bank may mandate that an auditor do the </a:t>
            </a:r>
            <a:r>
              <a:rPr lang="en-GB" sz="3000" dirty="0" smtClean="0"/>
              <a:t>following </a:t>
            </a:r>
            <a:r>
              <a:rPr lang="en-GB" sz="3000" dirty="0"/>
              <a:t>tasks</a:t>
            </a:r>
            <a:r>
              <a:rPr lang="en-GB" sz="3000" dirty="0" smtClean="0"/>
              <a:t>:</a:t>
            </a:r>
          </a:p>
          <a:p>
            <a:pPr marL="0" indent="0" algn="just">
              <a:buNone/>
            </a:pPr>
            <a:r>
              <a:rPr lang="en-GB" sz="3000" dirty="0" smtClean="0"/>
              <a:t>(</a:t>
            </a:r>
            <a:r>
              <a:rPr lang="en-GB" sz="3000" dirty="0"/>
              <a:t>a) To provide any other information on his audit that the Central Bank deems required</a:t>
            </a:r>
            <a:r>
              <a:rPr lang="en-GB" sz="3000" dirty="0" smtClean="0"/>
              <a:t>.;</a:t>
            </a:r>
            <a:endParaRPr lang="en-US" sz="3000" dirty="0" smtClean="0"/>
          </a:p>
          <a:p>
            <a:pPr marL="0" indent="0" algn="just">
              <a:buNone/>
            </a:pPr>
            <a:r>
              <a:rPr lang="en-GB" sz="3000" dirty="0" smtClean="0"/>
              <a:t>(b)To </a:t>
            </a:r>
            <a:r>
              <a:rPr lang="en-GB" sz="3000" dirty="0"/>
              <a:t>carry out any other investigation; and</a:t>
            </a:r>
            <a:endParaRPr lang="en-US" sz="3000" dirty="0"/>
          </a:p>
          <a:p>
            <a:pPr marL="0" indent="0" algn="just">
              <a:buNone/>
            </a:pPr>
            <a:r>
              <a:rPr lang="en-GB" sz="3000" dirty="0" smtClean="0"/>
              <a:t>(c)To </a:t>
            </a:r>
            <a:r>
              <a:rPr lang="en-GB" sz="3000" dirty="0"/>
              <a:t>submit a report on any of the matters referred to in paragraphs (a) and (b):</a:t>
            </a:r>
            <a:endParaRPr lang="en-US" sz="3000" dirty="0"/>
          </a:p>
          <a:p>
            <a:pPr marL="0" indent="0" algn="just">
              <a:buNone/>
            </a:pPr>
            <a:r>
              <a:rPr lang="en-GB" sz="3000" dirty="0" smtClean="0"/>
              <a:t>and </a:t>
            </a:r>
            <a:r>
              <a:rPr lang="en-GB" sz="3000" dirty="0"/>
              <a:t>the institution concerned shall remunerate the auditor in respect of the discharge by him of all or any of such additional duties.</a:t>
            </a:r>
            <a:endParaRPr lang="en-US" sz="3000" dirty="0"/>
          </a:p>
        </p:txBody>
      </p:sp>
    </p:spTree>
    <p:extLst>
      <p:ext uri="{BB962C8B-B14F-4D97-AF65-F5344CB8AC3E}">
        <p14:creationId xmlns:p14="http://schemas.microsoft.com/office/powerpoint/2010/main" val="2423572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r>
              <a:rPr lang="en-GB" dirty="0"/>
              <a:t>(4) If an institution's auditor determines, while carrying out his duties, that </a:t>
            </a:r>
            <a:endParaRPr lang="en-GB" dirty="0" smtClean="0"/>
          </a:p>
          <a:p>
            <a:pPr algn="just"/>
            <a:r>
              <a:rPr lang="en-GB" dirty="0" smtClean="0"/>
              <a:t>(</a:t>
            </a:r>
            <a:r>
              <a:rPr lang="en-GB" dirty="0"/>
              <a:t>a) the Central Bank Act's provisions have been seriously violated or that rules, guidelines, or other matters prescribed by the Central Bank have not been followed</a:t>
            </a:r>
            <a:r>
              <a:rPr lang="en-GB" dirty="0" smtClean="0"/>
              <a:t>;</a:t>
            </a:r>
          </a:p>
          <a:p>
            <a:pPr algn="just"/>
            <a:r>
              <a:rPr lang="en-GB" dirty="0" smtClean="0"/>
              <a:t> </a:t>
            </a:r>
            <a:r>
              <a:rPr lang="en-GB" dirty="0"/>
              <a:t>(b) the institution or any of its officers or employees have committed a criminal offence involving fraud or other dishonesty.</a:t>
            </a:r>
            <a:endParaRPr lang="en-US" dirty="0"/>
          </a:p>
        </p:txBody>
      </p:sp>
    </p:spTree>
    <p:extLst>
      <p:ext uri="{BB962C8B-B14F-4D97-AF65-F5344CB8AC3E}">
        <p14:creationId xmlns:p14="http://schemas.microsoft.com/office/powerpoint/2010/main" val="2701069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r>
              <a:rPr lang="en-GB" sz="3000" dirty="0"/>
              <a:t>(c) There have been losses that have reduced the institution's capital and unimpaired reserves by a certain per cent or more; </a:t>
            </a:r>
            <a:endParaRPr lang="en-GB" sz="3000" dirty="0" smtClean="0"/>
          </a:p>
          <a:p>
            <a:pPr algn="just"/>
            <a:r>
              <a:rPr lang="en-GB" sz="3000" dirty="0" smtClean="0"/>
              <a:t>(</a:t>
            </a:r>
            <a:r>
              <a:rPr lang="en-GB" sz="3000" dirty="0"/>
              <a:t>d) There have been significant irregularities that could compromise the security of the institution's creditors or depositors; or	</a:t>
            </a:r>
            <a:endParaRPr lang="en-GB" sz="3000" dirty="0" smtClean="0"/>
          </a:p>
          <a:p>
            <a:pPr algn="just"/>
            <a:r>
              <a:rPr lang="en-GB" sz="3000" dirty="0" smtClean="0"/>
              <a:t>(</a:t>
            </a:r>
            <a:r>
              <a:rPr lang="en-GB" sz="3000" dirty="0"/>
              <a:t>e)	</a:t>
            </a:r>
            <a:r>
              <a:rPr lang="en-GB" sz="3000" dirty="0" smtClean="0"/>
              <a:t>He/ she </a:t>
            </a:r>
            <a:r>
              <a:rPr lang="en-GB" sz="3000" dirty="0"/>
              <a:t>is unable to confirm that the claims of depositors and creditors of the institution are capable of being met out of the assets of the institution he shall immediately report the matter to the Central Bank.</a:t>
            </a:r>
            <a:endParaRPr lang="en-US" sz="3000" dirty="0"/>
          </a:p>
          <a:p>
            <a:endParaRPr lang="en-US" dirty="0"/>
          </a:p>
        </p:txBody>
      </p:sp>
    </p:spTree>
    <p:extLst>
      <p:ext uri="{BB962C8B-B14F-4D97-AF65-F5344CB8AC3E}">
        <p14:creationId xmlns:p14="http://schemas.microsoft.com/office/powerpoint/2010/main" val="27503710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GB" dirty="0"/>
              <a:t>A person shall not be qualified for appointment as an auditor of an institution if he is:</a:t>
            </a:r>
            <a:endParaRPr lang="en-US" dirty="0"/>
          </a:p>
          <a:p>
            <a:pPr marL="0" indent="0">
              <a:buNone/>
            </a:pPr>
            <a:r>
              <a:rPr lang="en-GB" dirty="0"/>
              <a:t>	(</a:t>
            </a:r>
            <a:r>
              <a:rPr lang="en-GB" dirty="0" smtClean="0"/>
              <a:t>a) A </a:t>
            </a:r>
            <a:r>
              <a:rPr lang="en-GB" dirty="0"/>
              <a:t>director, officer or employee of that </a:t>
            </a:r>
            <a:r>
              <a:rPr lang="en-GB" dirty="0" smtClean="0"/>
              <a:t>	institution</a:t>
            </a:r>
            <a:r>
              <a:rPr lang="en-GB" dirty="0"/>
              <a:t>; or</a:t>
            </a:r>
            <a:endParaRPr lang="en-US" dirty="0"/>
          </a:p>
          <a:p>
            <a:pPr marL="0" indent="0">
              <a:buNone/>
            </a:pPr>
            <a:r>
              <a:rPr lang="en-GB" dirty="0"/>
              <a:t>	</a:t>
            </a:r>
            <a:r>
              <a:rPr lang="en-GB" dirty="0" smtClean="0"/>
              <a:t>(b) A </a:t>
            </a:r>
            <a:r>
              <a:rPr lang="en-GB" dirty="0"/>
              <a:t>person who is a partner of a director, </a:t>
            </a:r>
            <a:r>
              <a:rPr lang="en-GB" dirty="0" smtClean="0"/>
              <a:t>	officer </a:t>
            </a:r>
            <a:r>
              <a:rPr lang="en-GB" dirty="0"/>
              <a:t>or employee of that institution; or</a:t>
            </a:r>
            <a:endParaRPr lang="en-US" dirty="0"/>
          </a:p>
          <a:p>
            <a:pPr marL="0" indent="0">
              <a:buNone/>
            </a:pPr>
            <a:r>
              <a:rPr lang="en-GB" dirty="0"/>
              <a:t>	</a:t>
            </a:r>
            <a:r>
              <a:rPr lang="en-GB" dirty="0" smtClean="0"/>
              <a:t>(</a:t>
            </a:r>
            <a:r>
              <a:rPr lang="en-GB" dirty="0"/>
              <a:t>c)   </a:t>
            </a:r>
            <a:r>
              <a:rPr lang="en-GB" dirty="0" smtClean="0"/>
              <a:t>A </a:t>
            </a:r>
            <a:r>
              <a:rPr lang="en-GB" dirty="0"/>
              <a:t>person who is an employer or </a:t>
            </a:r>
            <a:r>
              <a:rPr lang="en-GB" dirty="0" smtClean="0"/>
              <a:t>	employee </a:t>
            </a:r>
            <a:r>
              <a:rPr lang="en-GB" dirty="0"/>
              <a:t>of a director, officer or employee of </a:t>
            </a:r>
            <a:r>
              <a:rPr lang="en-GB" dirty="0" smtClean="0"/>
              <a:t>	that </a:t>
            </a:r>
            <a:r>
              <a:rPr lang="en-GB" dirty="0"/>
              <a:t>institution; or</a:t>
            </a:r>
            <a:endParaRPr lang="en-US" dirty="0"/>
          </a:p>
        </p:txBody>
      </p:sp>
    </p:spTree>
    <p:extLst>
      <p:ext uri="{BB962C8B-B14F-4D97-AF65-F5344CB8AC3E}">
        <p14:creationId xmlns:p14="http://schemas.microsoft.com/office/powerpoint/2010/main" val="1531299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r>
              <a:rPr lang="en-GB" dirty="0"/>
              <a:t>(d)	A person who is a director, officer or employee of an associate of that institution; or</a:t>
            </a:r>
            <a:endParaRPr lang="en-US" dirty="0"/>
          </a:p>
          <a:p>
            <a:pPr algn="just"/>
            <a:r>
              <a:rPr lang="en-GB" dirty="0" smtClean="0"/>
              <a:t>(</a:t>
            </a:r>
            <a:r>
              <a:rPr lang="en-GB" dirty="0"/>
              <a:t>e)	A person who, by himself, or his partner or his employee, regularly performs the duties of secretary or book-keeper of that institution; or</a:t>
            </a:r>
            <a:endParaRPr lang="en-US" dirty="0"/>
          </a:p>
          <a:p>
            <a:pPr algn="just"/>
            <a:r>
              <a:rPr lang="en-GB" dirty="0" smtClean="0"/>
              <a:t>(</a:t>
            </a:r>
            <a:r>
              <a:rPr lang="en-GB" dirty="0"/>
              <a:t>f)	A firm or member of a firm of auditors of which any partner or employee falls within the above categories.</a:t>
            </a:r>
            <a:endParaRPr lang="en-US" dirty="0"/>
          </a:p>
          <a:p>
            <a:endParaRPr lang="en-US" dirty="0"/>
          </a:p>
        </p:txBody>
      </p:sp>
    </p:spTree>
    <p:extLst>
      <p:ext uri="{BB962C8B-B14F-4D97-AF65-F5344CB8AC3E}">
        <p14:creationId xmlns:p14="http://schemas.microsoft.com/office/powerpoint/2010/main" val="2459537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Format </a:t>
            </a:r>
            <a:r>
              <a:rPr lang="en-GB" b="1" dirty="0"/>
              <a:t>of Bank </a:t>
            </a:r>
            <a:r>
              <a:rPr lang="en-GB" b="1" dirty="0" smtClean="0"/>
              <a:t>Financial Statements</a:t>
            </a:r>
            <a:r>
              <a:rPr lang="en-US" b="1" dirty="0"/>
              <a:t/>
            </a:r>
            <a:br>
              <a:rPr lang="en-US" b="1" dirty="0"/>
            </a:b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GB" b="1" dirty="0" smtClean="0"/>
              <a:t>Statement </a:t>
            </a:r>
            <a:r>
              <a:rPr lang="en-GB" b="1" dirty="0"/>
              <a:t>of Comprehensive Income</a:t>
            </a:r>
            <a:endParaRPr lang="en-US" b="1" dirty="0"/>
          </a:p>
          <a:p>
            <a:pPr marL="457200" lvl="1" indent="0">
              <a:buNone/>
            </a:pPr>
            <a:r>
              <a:rPr lang="en-US" dirty="0" smtClean="0"/>
              <a:t>							Year	</a:t>
            </a:r>
            <a:endParaRPr lang="en-US" dirty="0"/>
          </a:p>
          <a:p>
            <a:r>
              <a:rPr lang="en-GB" sz="2000" b="1" dirty="0"/>
              <a:t>Income</a:t>
            </a:r>
            <a:endParaRPr lang="en-US" sz="2000" b="1" dirty="0"/>
          </a:p>
          <a:p>
            <a:r>
              <a:rPr lang="en-GB" sz="2000" dirty="0" smtClean="0"/>
              <a:t>Interest </a:t>
            </a:r>
            <a:r>
              <a:rPr lang="en-GB" sz="2000" dirty="0"/>
              <a:t>on advances (loans, overdrafts, etc</a:t>
            </a:r>
            <a:r>
              <a:rPr lang="en-GB" sz="2000" dirty="0" smtClean="0"/>
              <a:t>.)  	xx	</a:t>
            </a:r>
          </a:p>
          <a:p>
            <a:r>
              <a:rPr lang="en-GB" sz="2000" dirty="0" smtClean="0"/>
              <a:t>Interest </a:t>
            </a:r>
            <a:r>
              <a:rPr lang="en-GB" sz="2000" dirty="0"/>
              <a:t>on government </a:t>
            </a:r>
            <a:r>
              <a:rPr lang="en-GB" sz="2000" dirty="0" smtClean="0"/>
              <a:t>securities		xx</a:t>
            </a:r>
            <a:endParaRPr lang="en-US" sz="2000" dirty="0"/>
          </a:p>
          <a:p>
            <a:r>
              <a:rPr lang="en-GB" sz="2000" dirty="0"/>
              <a:t>Interest on placement and bank </a:t>
            </a:r>
            <a:r>
              <a:rPr lang="en-GB" sz="2000" dirty="0" smtClean="0"/>
              <a:t>balances	xx	xx</a:t>
            </a:r>
          </a:p>
          <a:p>
            <a:endParaRPr lang="en-US" sz="2000" dirty="0"/>
          </a:p>
          <a:p>
            <a:r>
              <a:rPr lang="en-GB" sz="2000" dirty="0"/>
              <a:t> </a:t>
            </a:r>
            <a:r>
              <a:rPr lang="en-GB" sz="2000" dirty="0" smtClean="0"/>
              <a:t>Interest </a:t>
            </a:r>
            <a:r>
              <a:rPr lang="en-GB" sz="2000" dirty="0"/>
              <a:t>paid on deposits (fixed and savings</a:t>
            </a:r>
            <a:r>
              <a:rPr lang="en-GB" sz="2000" dirty="0" smtClean="0"/>
              <a:t>)	xx</a:t>
            </a:r>
            <a:endParaRPr lang="en-US" sz="2000" dirty="0"/>
          </a:p>
          <a:p>
            <a:r>
              <a:rPr lang="en-GB" sz="2000" dirty="0"/>
              <a:t>Interest paid on other bank </a:t>
            </a:r>
            <a:r>
              <a:rPr lang="en-GB" sz="2000" dirty="0" smtClean="0"/>
              <a:t>borrowings		xx</a:t>
            </a:r>
          </a:p>
          <a:p>
            <a:r>
              <a:rPr lang="en-GB" sz="2000" dirty="0" smtClean="0"/>
              <a:t>Net Interest Income					(xx)</a:t>
            </a:r>
            <a:endParaRPr lang="en-US" sz="2000" dirty="0"/>
          </a:p>
          <a:p>
            <a:endParaRPr lang="en-US" dirty="0"/>
          </a:p>
        </p:txBody>
      </p:sp>
    </p:spTree>
    <p:extLst>
      <p:ext uri="{BB962C8B-B14F-4D97-AF65-F5344CB8AC3E}">
        <p14:creationId xmlns:p14="http://schemas.microsoft.com/office/powerpoint/2010/main" val="39336299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Comprehensive Income</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a:bodyPr>
          <a:lstStyle/>
          <a:p>
            <a:r>
              <a:rPr lang="en-US" b="1" dirty="0" smtClean="0"/>
              <a:t>Other incomes</a:t>
            </a:r>
          </a:p>
          <a:p>
            <a:r>
              <a:rPr lang="en-GB" sz="2400" dirty="0"/>
              <a:t>Dividend </a:t>
            </a:r>
            <a:r>
              <a:rPr lang="en-GB" sz="2400" dirty="0" smtClean="0"/>
              <a:t>income					xx</a:t>
            </a:r>
            <a:endParaRPr lang="en-US" sz="2400" dirty="0"/>
          </a:p>
          <a:p>
            <a:r>
              <a:rPr lang="en-GB" sz="2400" dirty="0" smtClean="0"/>
              <a:t>Fee </a:t>
            </a:r>
            <a:r>
              <a:rPr lang="en-GB" sz="2400" dirty="0"/>
              <a:t>and commission on </a:t>
            </a:r>
            <a:r>
              <a:rPr lang="en-GB" sz="2400" dirty="0" smtClean="0"/>
              <a:t>income			xx</a:t>
            </a:r>
            <a:endParaRPr lang="en-US" sz="2400" dirty="0"/>
          </a:p>
          <a:p>
            <a:r>
              <a:rPr lang="en-GB" sz="2400" dirty="0" smtClean="0"/>
              <a:t>Net </a:t>
            </a:r>
            <a:r>
              <a:rPr lang="en-GB" sz="2400" dirty="0"/>
              <a:t>gain from dealing </a:t>
            </a:r>
            <a:r>
              <a:rPr lang="en-GB" sz="2400" dirty="0" smtClean="0"/>
              <a:t>securities			xx</a:t>
            </a:r>
            <a:endParaRPr lang="en-US" sz="2400" dirty="0"/>
          </a:p>
          <a:p>
            <a:r>
              <a:rPr lang="en-GB" sz="2400" dirty="0" smtClean="0"/>
              <a:t>Discounts </a:t>
            </a:r>
            <a:r>
              <a:rPr lang="en-GB" sz="2400" dirty="0"/>
              <a:t>on Bills </a:t>
            </a:r>
            <a:r>
              <a:rPr lang="en-GB" sz="2400" dirty="0" smtClean="0"/>
              <a:t>purchased			xx</a:t>
            </a:r>
            <a:endParaRPr lang="en-US" sz="2400" dirty="0" smtClean="0"/>
          </a:p>
          <a:p>
            <a:r>
              <a:rPr lang="en-GB" sz="2400" dirty="0" smtClean="0"/>
              <a:t>Net </a:t>
            </a:r>
            <a:r>
              <a:rPr lang="en-GB" sz="2400" dirty="0"/>
              <a:t>gain arising from investment </a:t>
            </a:r>
            <a:r>
              <a:rPr lang="en-GB" sz="2400" dirty="0" smtClean="0"/>
              <a:t>securities	xx</a:t>
            </a:r>
            <a:endParaRPr lang="en-US" sz="2400" dirty="0"/>
          </a:p>
          <a:p>
            <a:r>
              <a:rPr lang="en-GB" sz="2400" dirty="0" smtClean="0"/>
              <a:t>Net </a:t>
            </a:r>
            <a:r>
              <a:rPr lang="en-GB" sz="2400" dirty="0"/>
              <a:t>gain arising from foreign </a:t>
            </a:r>
            <a:r>
              <a:rPr lang="en-GB" sz="2400" dirty="0" smtClean="0"/>
              <a:t>currency dealings	xx</a:t>
            </a:r>
            <a:endParaRPr lang="en-US" sz="2400" dirty="0" smtClean="0"/>
          </a:p>
          <a:p>
            <a:r>
              <a:rPr lang="en-GB" sz="2400" dirty="0" smtClean="0"/>
              <a:t>Profit </a:t>
            </a:r>
            <a:r>
              <a:rPr lang="en-GB" sz="2400" dirty="0"/>
              <a:t>on disposal of </a:t>
            </a:r>
            <a:r>
              <a:rPr lang="en-GB" sz="2400" dirty="0" smtClean="0"/>
              <a:t>collaterals			xx</a:t>
            </a:r>
          </a:p>
          <a:p>
            <a:r>
              <a:rPr lang="en-GB" sz="2400" b="1" dirty="0" smtClean="0"/>
              <a:t>Total Operating Incomes				xx</a:t>
            </a:r>
            <a:endParaRPr lang="en-US" sz="2400" b="1" dirty="0"/>
          </a:p>
          <a:p>
            <a:pPr lvl="1"/>
            <a:endParaRPr lang="en-US" dirty="0"/>
          </a:p>
        </p:txBody>
      </p:sp>
    </p:spTree>
    <p:extLst>
      <p:ext uri="{BB962C8B-B14F-4D97-AF65-F5344CB8AC3E}">
        <p14:creationId xmlns:p14="http://schemas.microsoft.com/office/powerpoint/2010/main" val="7542845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Comprehensive Income</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a:bodyPr>
          <a:lstStyle/>
          <a:p>
            <a:r>
              <a:rPr lang="en-GB" sz="2400" b="1" dirty="0" smtClean="0"/>
              <a:t>Expenses</a:t>
            </a:r>
            <a:r>
              <a:rPr lang="en-GB" sz="2400" b="1" dirty="0"/>
              <a:t>:</a:t>
            </a:r>
            <a:endParaRPr lang="en-US" sz="2400" b="1" dirty="0"/>
          </a:p>
          <a:p>
            <a:r>
              <a:rPr lang="en-GB" sz="2400" dirty="0"/>
              <a:t>Fee and commission </a:t>
            </a:r>
            <a:r>
              <a:rPr lang="en-GB" sz="2400" dirty="0" smtClean="0"/>
              <a:t>expense				xx</a:t>
            </a:r>
            <a:endParaRPr lang="en-US" sz="2400" dirty="0"/>
          </a:p>
          <a:p>
            <a:r>
              <a:rPr lang="en-GB" sz="2400" dirty="0"/>
              <a:t>Net losses arising from </a:t>
            </a:r>
            <a:r>
              <a:rPr lang="en-GB" sz="2400" dirty="0" smtClean="0"/>
              <a:t>dealing				xx</a:t>
            </a:r>
            <a:endParaRPr lang="en-US" sz="2400" dirty="0"/>
          </a:p>
          <a:p>
            <a:r>
              <a:rPr lang="en-GB" sz="2400" dirty="0"/>
              <a:t>Net losses arising from investment in </a:t>
            </a:r>
            <a:r>
              <a:rPr lang="en-GB" sz="2400" dirty="0" smtClean="0"/>
              <a:t>securities		xx</a:t>
            </a:r>
            <a:endParaRPr lang="en-US" sz="2400" dirty="0"/>
          </a:p>
          <a:p>
            <a:r>
              <a:rPr lang="en-GB" sz="2400" dirty="0"/>
              <a:t>Net losses arising from foreign currency </a:t>
            </a:r>
            <a:r>
              <a:rPr lang="en-GB" sz="2400" dirty="0" smtClean="0"/>
              <a:t>dealings		xx</a:t>
            </a:r>
            <a:endParaRPr lang="en-US" sz="2400" dirty="0"/>
          </a:p>
          <a:p>
            <a:r>
              <a:rPr lang="en-GB" sz="2400" dirty="0"/>
              <a:t>Loss on disposal of </a:t>
            </a:r>
            <a:r>
              <a:rPr lang="en-GB" sz="2400" dirty="0" smtClean="0"/>
              <a:t>collaterals				xx</a:t>
            </a:r>
            <a:endParaRPr lang="en-US" sz="2400" dirty="0"/>
          </a:p>
          <a:p>
            <a:r>
              <a:rPr lang="en-GB" sz="2400" dirty="0"/>
              <a:t>General admin. expenses: Staff </a:t>
            </a:r>
            <a:r>
              <a:rPr lang="en-GB" sz="2400" dirty="0" smtClean="0"/>
              <a:t>costs			xx</a:t>
            </a:r>
            <a:endParaRPr lang="en-US" sz="2400" dirty="0"/>
          </a:p>
          <a:p>
            <a:r>
              <a:rPr lang="en-GB" sz="2400" dirty="0" smtClean="0"/>
              <a:t>Director’s </a:t>
            </a:r>
            <a:r>
              <a:rPr lang="en-GB" sz="2400" dirty="0"/>
              <a:t>emoluments: as </a:t>
            </a:r>
            <a:r>
              <a:rPr lang="en-GB" sz="2400" dirty="0" smtClean="0"/>
              <a:t>directors			xx</a:t>
            </a:r>
            <a:endParaRPr lang="en-US" sz="2400" dirty="0"/>
          </a:p>
          <a:p>
            <a:r>
              <a:rPr lang="en-GB" sz="2400" dirty="0" smtClean="0"/>
              <a:t>Director’s </a:t>
            </a:r>
            <a:r>
              <a:rPr lang="en-GB" sz="2400" dirty="0"/>
              <a:t>emoluments: as </a:t>
            </a:r>
            <a:r>
              <a:rPr lang="en-GB" sz="2400" dirty="0" smtClean="0"/>
              <a:t>executives			xx</a:t>
            </a:r>
            <a:endParaRPr lang="en-US" sz="2400" dirty="0"/>
          </a:p>
          <a:p>
            <a:endParaRPr lang="en-US" dirty="0"/>
          </a:p>
        </p:txBody>
      </p:sp>
    </p:spTree>
    <p:extLst>
      <p:ext uri="{BB962C8B-B14F-4D97-AF65-F5344CB8AC3E}">
        <p14:creationId xmlns:p14="http://schemas.microsoft.com/office/powerpoint/2010/main" val="37071031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Comprehensive Income</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a:bodyPr>
          <a:lstStyle/>
          <a:p>
            <a:r>
              <a:rPr lang="en-GB" sz="2800" dirty="0"/>
              <a:t>Equipment and property </a:t>
            </a:r>
            <a:r>
              <a:rPr lang="en-GB" sz="2800" dirty="0" smtClean="0"/>
              <a:t>expenses		xx</a:t>
            </a:r>
            <a:endParaRPr lang="en-US" sz="2800" dirty="0"/>
          </a:p>
          <a:p>
            <a:r>
              <a:rPr lang="en-GB" sz="2800" dirty="0" smtClean="0"/>
              <a:t>Depreciation					xx</a:t>
            </a:r>
            <a:endParaRPr lang="en-US" sz="2800" dirty="0"/>
          </a:p>
          <a:p>
            <a:r>
              <a:rPr lang="en-GB" sz="2800" dirty="0" smtClean="0"/>
              <a:t>Auditor’s remuneration			xx</a:t>
            </a:r>
            <a:endParaRPr lang="en-US" sz="2800" dirty="0"/>
          </a:p>
          <a:p>
            <a:r>
              <a:rPr lang="en-GB" sz="2800" dirty="0" smtClean="0"/>
              <a:t>Other expense					xx</a:t>
            </a:r>
          </a:p>
          <a:p>
            <a:endParaRPr lang="en-GB" sz="2800" b="1" dirty="0"/>
          </a:p>
          <a:p>
            <a:r>
              <a:rPr lang="en-GB" sz="2800" b="1" dirty="0"/>
              <a:t>Operating profit before </a:t>
            </a:r>
            <a:r>
              <a:rPr lang="en-GB" sz="2800" b="1" dirty="0" smtClean="0"/>
              <a:t>provisions		xx</a:t>
            </a:r>
            <a:endParaRPr lang="en-US" sz="2800" b="1" dirty="0"/>
          </a:p>
          <a:p>
            <a:endParaRPr lang="en-US" dirty="0"/>
          </a:p>
        </p:txBody>
      </p:sp>
    </p:spTree>
    <p:extLst>
      <p:ext uri="{BB962C8B-B14F-4D97-AF65-F5344CB8AC3E}">
        <p14:creationId xmlns:p14="http://schemas.microsoft.com/office/powerpoint/2010/main" val="29907396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t>
            </a:r>
            <a:r>
              <a:rPr lang="en-US" dirty="0"/>
              <a:t/>
            </a:r>
            <a:br>
              <a:rPr lang="en-US" dirty="0"/>
            </a:br>
            <a:r>
              <a:rPr lang="en-GB" b="1" dirty="0"/>
              <a:t>Statement of Financial Position</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GB" sz="2400" b="1" dirty="0" smtClean="0"/>
              <a:t>ASSETS</a:t>
            </a:r>
          </a:p>
          <a:p>
            <a:r>
              <a:rPr lang="en-GB" sz="2600" dirty="0" smtClean="0"/>
              <a:t>Cash </a:t>
            </a:r>
            <a:r>
              <a:rPr lang="en-GB" sz="2600" dirty="0"/>
              <a:t>In hand and with </a:t>
            </a:r>
            <a:r>
              <a:rPr lang="en-GB" sz="2600" dirty="0" smtClean="0"/>
              <a:t>CBK					XX</a:t>
            </a:r>
            <a:endParaRPr lang="en-US" sz="2600" dirty="0"/>
          </a:p>
          <a:p>
            <a:r>
              <a:rPr lang="en-GB" sz="2600" dirty="0"/>
              <a:t>Placements and balances due form other </a:t>
            </a:r>
            <a:r>
              <a:rPr lang="en-GB" sz="2600" dirty="0" smtClean="0"/>
              <a:t>banks		XX</a:t>
            </a:r>
            <a:endParaRPr lang="en-US" sz="2600" dirty="0"/>
          </a:p>
          <a:p>
            <a:r>
              <a:rPr lang="en-GB" sz="2600" dirty="0"/>
              <a:t>Investment in government </a:t>
            </a:r>
            <a:r>
              <a:rPr lang="en-GB" sz="2600" dirty="0" smtClean="0"/>
              <a:t>securities			XX</a:t>
            </a:r>
            <a:endParaRPr lang="en-US" sz="2600" dirty="0"/>
          </a:p>
          <a:p>
            <a:r>
              <a:rPr lang="en-GB" sz="2600" dirty="0"/>
              <a:t>Investment in securities for dealing purposes (shares, debentures etc</a:t>
            </a:r>
            <a:r>
              <a:rPr lang="en-GB" sz="2600" dirty="0" smtClean="0"/>
              <a:t>.)						XX</a:t>
            </a:r>
            <a:endParaRPr lang="en-US" sz="2600" dirty="0"/>
          </a:p>
          <a:p>
            <a:r>
              <a:rPr lang="en-GB" sz="2600" dirty="0"/>
              <a:t>Advances: </a:t>
            </a:r>
            <a:r>
              <a:rPr lang="en-GB" sz="2600" dirty="0" smtClean="0"/>
              <a:t>Loans						XX</a:t>
            </a:r>
            <a:endParaRPr lang="en-US" sz="2600" dirty="0"/>
          </a:p>
          <a:p>
            <a:r>
              <a:rPr lang="en-GB" sz="2600" dirty="0"/>
              <a:t>                : </a:t>
            </a:r>
            <a:r>
              <a:rPr lang="en-GB" sz="2600" dirty="0" smtClean="0"/>
              <a:t>Overdrafts					XX</a:t>
            </a:r>
          </a:p>
          <a:p>
            <a:pPr marL="1371600" lvl="3" indent="0">
              <a:buNone/>
            </a:pPr>
            <a:r>
              <a:rPr lang="en-GB" sz="2600" dirty="0" smtClean="0"/>
              <a:t> : </a:t>
            </a:r>
            <a:r>
              <a:rPr lang="en-GB" sz="2600" dirty="0"/>
              <a:t>Cash </a:t>
            </a:r>
            <a:r>
              <a:rPr lang="en-GB" sz="2600" dirty="0" smtClean="0"/>
              <a:t>credits					XX</a:t>
            </a:r>
            <a:endParaRPr lang="en-US" sz="2600" dirty="0"/>
          </a:p>
          <a:p>
            <a:r>
              <a:rPr lang="en-GB" sz="2600" dirty="0"/>
              <a:t>Bills: Bills discounted and </a:t>
            </a:r>
            <a:r>
              <a:rPr lang="en-GB" sz="2600" dirty="0" smtClean="0"/>
              <a:t>purchased			XX</a:t>
            </a:r>
            <a:endParaRPr lang="en-US" sz="2600" dirty="0"/>
          </a:p>
          <a:p>
            <a:r>
              <a:rPr lang="en-GB" sz="2600" dirty="0"/>
              <a:t>       : Bills receivable and for </a:t>
            </a:r>
            <a:r>
              <a:rPr lang="en-GB" sz="2600" dirty="0" smtClean="0"/>
              <a:t>collection			XX</a:t>
            </a:r>
            <a:endParaRPr lang="en-US" sz="2600" dirty="0"/>
          </a:p>
          <a:p>
            <a:r>
              <a:rPr lang="en-GB" sz="2600" dirty="0"/>
              <a:t>       : Acceptances, endorsements and other </a:t>
            </a:r>
            <a:r>
              <a:rPr lang="en-GB" sz="2600" dirty="0" smtClean="0"/>
              <a:t>obligations	XX</a:t>
            </a:r>
            <a:endParaRPr lang="en-US" sz="2600" dirty="0"/>
          </a:p>
          <a:p>
            <a:endParaRPr lang="en-US" sz="2400" dirty="0"/>
          </a:p>
          <a:p>
            <a:endParaRPr lang="en-US" dirty="0"/>
          </a:p>
        </p:txBody>
      </p:sp>
    </p:spTree>
    <p:extLst>
      <p:ext uri="{BB962C8B-B14F-4D97-AF65-F5344CB8AC3E}">
        <p14:creationId xmlns:p14="http://schemas.microsoft.com/office/powerpoint/2010/main" val="35242986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Financial Position</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GB" sz="2400" dirty="0"/>
              <a:t>Accrued interest and other sundry </a:t>
            </a:r>
            <a:r>
              <a:rPr lang="en-GB" sz="2400" dirty="0" smtClean="0"/>
              <a:t>debtors	xx</a:t>
            </a:r>
            <a:endParaRPr lang="en-US" sz="2400" dirty="0"/>
          </a:p>
          <a:p>
            <a:r>
              <a:rPr lang="en-GB" sz="2400" dirty="0"/>
              <a:t>Fixed Assets: </a:t>
            </a:r>
            <a:r>
              <a:rPr lang="en-GB" sz="2400" dirty="0" smtClean="0"/>
              <a:t>Premises				xx</a:t>
            </a:r>
            <a:endParaRPr lang="en-US" sz="2400" dirty="0"/>
          </a:p>
          <a:p>
            <a:r>
              <a:rPr lang="en-GB" sz="2400" dirty="0"/>
              <a:t>                     : </a:t>
            </a:r>
            <a:r>
              <a:rPr lang="en-GB" sz="2400" dirty="0" smtClean="0"/>
              <a:t>Furniture				xx</a:t>
            </a:r>
            <a:endParaRPr lang="en-US" sz="2400" dirty="0"/>
          </a:p>
          <a:p>
            <a:r>
              <a:rPr lang="en-GB" sz="2400" dirty="0"/>
              <a:t>                     : </a:t>
            </a:r>
            <a:r>
              <a:rPr lang="en-GB" sz="2400" dirty="0" smtClean="0"/>
              <a:t>Equipment				xx</a:t>
            </a:r>
            <a:endParaRPr lang="en-US" sz="2400" dirty="0"/>
          </a:p>
          <a:p>
            <a:r>
              <a:rPr lang="en-GB" sz="2400" dirty="0"/>
              <a:t>                     : </a:t>
            </a:r>
            <a:r>
              <a:rPr lang="en-GB" sz="2400" dirty="0" smtClean="0"/>
              <a:t>Vehicles				xx</a:t>
            </a:r>
            <a:endParaRPr lang="en-US" sz="2400" dirty="0"/>
          </a:p>
          <a:p>
            <a:r>
              <a:rPr lang="en-GB" sz="2400" dirty="0"/>
              <a:t>Non-Banking Assets: Assets </a:t>
            </a:r>
            <a:r>
              <a:rPr lang="en-GB" sz="2400" dirty="0" smtClean="0"/>
              <a:t>1			xx</a:t>
            </a:r>
            <a:endParaRPr lang="en-GB" sz="2400" dirty="0"/>
          </a:p>
          <a:p>
            <a:pPr lvl="5"/>
            <a:r>
              <a:rPr lang="en-GB" sz="2400" dirty="0" smtClean="0"/>
              <a:t>Assets 2				xx</a:t>
            </a:r>
          </a:p>
          <a:p>
            <a:pPr marL="2286000" lvl="5" indent="0">
              <a:buNone/>
            </a:pPr>
            <a:endParaRPr lang="en-GB" sz="2400" dirty="0"/>
          </a:p>
          <a:p>
            <a:pPr marL="2286000" lvl="5" indent="0">
              <a:buNone/>
            </a:pPr>
            <a:r>
              <a:rPr lang="en-GB" sz="2400" b="1" dirty="0" smtClean="0"/>
              <a:t>TOTAL ASSETS				XX</a:t>
            </a:r>
            <a:endParaRPr lang="en-US" sz="2400" b="1" dirty="0"/>
          </a:p>
          <a:p>
            <a:endParaRPr lang="en-US" dirty="0"/>
          </a:p>
        </p:txBody>
      </p:sp>
    </p:spTree>
    <p:extLst>
      <p:ext uri="{BB962C8B-B14F-4D97-AF65-F5344CB8AC3E}">
        <p14:creationId xmlns:p14="http://schemas.microsoft.com/office/powerpoint/2010/main" val="41342492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Financial Position</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GB" b="1" dirty="0"/>
              <a:t>LIABILITIES</a:t>
            </a:r>
            <a:endParaRPr lang="en-US" b="1" dirty="0"/>
          </a:p>
          <a:p>
            <a:r>
              <a:rPr lang="en-GB" sz="2800" dirty="0"/>
              <a:t>Deposits from other </a:t>
            </a:r>
            <a:r>
              <a:rPr lang="en-GB" sz="2800" dirty="0" smtClean="0"/>
              <a:t>banks			XX</a:t>
            </a:r>
            <a:endParaRPr lang="en-US" sz="2800" dirty="0"/>
          </a:p>
          <a:p>
            <a:r>
              <a:rPr lang="en-GB" sz="2800" dirty="0"/>
              <a:t>Customer deposits: Savings </a:t>
            </a:r>
            <a:r>
              <a:rPr lang="en-GB" sz="2800" dirty="0" smtClean="0"/>
              <a:t>deposits	XX</a:t>
            </a:r>
            <a:endParaRPr lang="en-US" sz="2800" dirty="0"/>
          </a:p>
          <a:p>
            <a:r>
              <a:rPr lang="en-GB" sz="2800" dirty="0"/>
              <a:t>           </a:t>
            </a:r>
            <a:r>
              <a:rPr lang="en-GB" sz="2800" dirty="0" smtClean="0"/>
              <a:t>   </a:t>
            </a:r>
            <a:r>
              <a:rPr lang="en-GB" sz="2800" dirty="0"/>
              <a:t>: Current and demand </a:t>
            </a:r>
            <a:r>
              <a:rPr lang="en-GB" sz="2800" dirty="0" smtClean="0"/>
              <a:t>deposits	XX</a:t>
            </a:r>
            <a:endParaRPr lang="en-US" sz="2800" dirty="0"/>
          </a:p>
          <a:p>
            <a:r>
              <a:rPr lang="en-GB" sz="2800" dirty="0"/>
              <a:t>               </a:t>
            </a:r>
            <a:r>
              <a:rPr lang="en-GB" sz="2800" dirty="0" smtClean="0"/>
              <a:t>: </a:t>
            </a:r>
            <a:r>
              <a:rPr lang="en-GB" sz="2800" dirty="0"/>
              <a:t>Fixed </a:t>
            </a:r>
            <a:r>
              <a:rPr lang="en-GB" sz="2800" dirty="0" smtClean="0"/>
              <a:t>deposits			XX</a:t>
            </a:r>
            <a:endParaRPr lang="en-US" sz="2800" dirty="0"/>
          </a:p>
          <a:p>
            <a:r>
              <a:rPr lang="en-GB" sz="2800" dirty="0"/>
              <a:t>               </a:t>
            </a:r>
            <a:r>
              <a:rPr lang="en-GB" sz="2800" dirty="0" smtClean="0"/>
              <a:t>: </a:t>
            </a:r>
            <a:r>
              <a:rPr lang="en-GB" sz="2800" dirty="0"/>
              <a:t>Negotiable </a:t>
            </a:r>
            <a:r>
              <a:rPr lang="en-GB" sz="2800" dirty="0" smtClean="0"/>
              <a:t>C.Ds			XX</a:t>
            </a:r>
            <a:endParaRPr lang="en-US" sz="2800" dirty="0"/>
          </a:p>
          <a:p>
            <a:r>
              <a:rPr lang="en-GB" sz="2800" dirty="0"/>
              <a:t>Bills </a:t>
            </a:r>
            <a:r>
              <a:rPr lang="en-GB" sz="2800" dirty="0" smtClean="0"/>
              <a:t>payable					XX</a:t>
            </a:r>
            <a:endParaRPr lang="en-US" sz="2800" dirty="0"/>
          </a:p>
          <a:p>
            <a:r>
              <a:rPr lang="en-GB" sz="2800" dirty="0"/>
              <a:t>Bills for </a:t>
            </a:r>
            <a:r>
              <a:rPr lang="en-GB" sz="2800" dirty="0" smtClean="0"/>
              <a:t>collection				XX</a:t>
            </a:r>
            <a:endParaRPr lang="en-US" sz="2800" dirty="0"/>
          </a:p>
          <a:p>
            <a:endParaRPr lang="en-US" dirty="0"/>
          </a:p>
        </p:txBody>
      </p:sp>
    </p:spTree>
    <p:extLst>
      <p:ext uri="{BB962C8B-B14F-4D97-AF65-F5344CB8AC3E}">
        <p14:creationId xmlns:p14="http://schemas.microsoft.com/office/powerpoint/2010/main" val="41390233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Statement of Financial Position</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GB" sz="2400" dirty="0"/>
              <a:t>Acceptances, endorsements and other </a:t>
            </a:r>
            <a:r>
              <a:rPr lang="en-GB" sz="2400" dirty="0" err="1" smtClean="0"/>
              <a:t>oblig</a:t>
            </a:r>
            <a:r>
              <a:rPr lang="en-GB" sz="2400" dirty="0" smtClean="0"/>
              <a:t>.	xx</a:t>
            </a:r>
            <a:endParaRPr lang="en-US" sz="2400" dirty="0"/>
          </a:p>
          <a:p>
            <a:r>
              <a:rPr lang="en-GB" sz="2400" dirty="0"/>
              <a:t>Other liabilities: Tax </a:t>
            </a:r>
            <a:r>
              <a:rPr lang="en-GB" sz="2400" dirty="0" smtClean="0"/>
              <a:t>payable			xx</a:t>
            </a:r>
            <a:endParaRPr lang="en-US" sz="2400" dirty="0"/>
          </a:p>
          <a:p>
            <a:r>
              <a:rPr lang="en-GB" sz="2400" dirty="0"/>
              <a:t>   </a:t>
            </a:r>
            <a:r>
              <a:rPr lang="en-GB" sz="2400" dirty="0" smtClean="0"/>
              <a:t>: </a:t>
            </a:r>
            <a:r>
              <a:rPr lang="en-GB" sz="2400" dirty="0"/>
              <a:t>Interest payable and other </a:t>
            </a:r>
            <a:r>
              <a:rPr lang="en-GB" sz="2400" dirty="0" smtClean="0"/>
              <a:t>accruals		xx</a:t>
            </a:r>
            <a:endParaRPr lang="en-US" sz="2400" dirty="0"/>
          </a:p>
          <a:p>
            <a:r>
              <a:rPr lang="en-GB" sz="2400" dirty="0"/>
              <a:t>                           (</a:t>
            </a:r>
            <a:r>
              <a:rPr lang="en-GB" sz="2400" dirty="0" err="1"/>
              <a:t>exp</a:t>
            </a:r>
            <a:r>
              <a:rPr lang="en-GB" sz="2400" dirty="0"/>
              <a:t>)  </a:t>
            </a:r>
            <a:endParaRPr lang="en-US" sz="2400" dirty="0"/>
          </a:p>
          <a:p>
            <a:r>
              <a:rPr lang="en-GB" sz="2400" dirty="0" smtClean="0"/>
              <a:t>TOTAL LIABILITIES						(XX)</a:t>
            </a:r>
          </a:p>
          <a:p>
            <a:r>
              <a:rPr lang="en-GB" sz="2400" dirty="0" smtClean="0"/>
              <a:t>NET ASSETS							XX</a:t>
            </a:r>
          </a:p>
          <a:p>
            <a:r>
              <a:rPr lang="en-GB" sz="2400" dirty="0"/>
              <a:t>Share </a:t>
            </a:r>
            <a:r>
              <a:rPr lang="en-GB" sz="2400" dirty="0" smtClean="0"/>
              <a:t>Capital					XX</a:t>
            </a:r>
            <a:endParaRPr lang="en-US" sz="2400" dirty="0"/>
          </a:p>
          <a:p>
            <a:r>
              <a:rPr lang="en-GB" sz="2400" dirty="0" smtClean="0"/>
              <a:t>Reserves						XX</a:t>
            </a:r>
          </a:p>
          <a:p>
            <a:r>
              <a:rPr lang="en-GB" sz="2400" dirty="0" smtClean="0"/>
              <a:t>SHAREHOLDERS FUND					XX</a:t>
            </a:r>
          </a:p>
          <a:p>
            <a:endParaRPr lang="en-US" sz="2400" dirty="0"/>
          </a:p>
        </p:txBody>
      </p:sp>
    </p:spTree>
    <p:extLst>
      <p:ext uri="{BB962C8B-B14F-4D97-AF65-F5344CB8AC3E}">
        <p14:creationId xmlns:p14="http://schemas.microsoft.com/office/powerpoint/2010/main" val="32154579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r>
              <a:rPr lang="en-US" b="1" dirty="0" smtClean="0"/>
              <a:t>END OF WEEK THREE PART TWO</a:t>
            </a:r>
            <a:endParaRPr lang="en-US" b="1" dirty="0"/>
          </a:p>
        </p:txBody>
      </p:sp>
    </p:spTree>
    <p:extLst>
      <p:ext uri="{BB962C8B-B14F-4D97-AF65-F5344CB8AC3E}">
        <p14:creationId xmlns:p14="http://schemas.microsoft.com/office/powerpoint/2010/main" val="11224415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TotalTime>
  <Words>1932</Words>
  <Application>Microsoft Office PowerPoint</Application>
  <PresentationFormat>On-screen Show (4:3)</PresentationFormat>
  <Paragraphs>201</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Course: Specialized Financial Accounting Technique</vt:lpstr>
      <vt:lpstr>Introduction</vt:lpstr>
      <vt:lpstr>Definition of a Bank</vt:lpstr>
      <vt:lpstr>Accounting Provisions of the Banking Act </vt:lpstr>
      <vt:lpstr>(b) Prohibited Business that a Bank Can Engage In </vt:lpstr>
      <vt:lpstr>PowerPoint Presentation</vt:lpstr>
      <vt:lpstr> (II)Restrictions on advances, credits and guarantees. </vt:lpstr>
      <vt:lpstr>PowerPoint Presentation</vt:lpstr>
      <vt:lpstr>PowerPoint Presentation</vt:lpstr>
      <vt:lpstr>PowerPoint Presentation</vt:lpstr>
      <vt:lpstr> (III)Restrictions on trading and investments </vt:lpstr>
      <vt:lpstr>PowerPoint Presentation</vt:lpstr>
      <vt:lpstr>PowerPoint Presentation</vt:lpstr>
      <vt:lpstr>(IV)Restrictions on ownership of share capital of an institution</vt:lpstr>
      <vt:lpstr>PowerPoint Presentation</vt:lpstr>
      <vt:lpstr> (V) Reserves and Dividends for Banks   </vt:lpstr>
      <vt:lpstr>PowerPoint Presentation</vt:lpstr>
      <vt:lpstr>PowerPoint Presentation</vt:lpstr>
      <vt:lpstr>PowerPoint Presentation</vt:lpstr>
      <vt:lpstr>(VI)Restrictions on Dividends</vt:lpstr>
      <vt:lpstr>PowerPoint Presentation</vt:lpstr>
      <vt:lpstr>PowerPoint Presentation</vt:lpstr>
      <vt:lpstr>WEEK 3 : BANKING FINANCIAL STATEMENT</vt:lpstr>
      <vt:lpstr>Bank Accounts and Audit </vt:lpstr>
      <vt:lpstr>Accounts to be exhibited </vt:lpstr>
      <vt:lpstr> Submission of accounts to the Central Bank/ Regulatory Body </vt:lpstr>
      <vt:lpstr>PowerPoint Presentation</vt:lpstr>
      <vt:lpstr>Appointments of Auditors </vt:lpstr>
      <vt:lpstr>PowerPoint Presentation</vt:lpstr>
      <vt:lpstr>PowerPoint Presentation</vt:lpstr>
      <vt:lpstr>PowerPoint Presentation</vt:lpstr>
      <vt:lpstr>PowerPoint Presentation</vt:lpstr>
      <vt:lpstr>PowerPoint Presentation</vt:lpstr>
      <vt:lpstr> Format of Bank Financial Statements  </vt:lpstr>
      <vt:lpstr>Statement of Comprehensive Income </vt:lpstr>
      <vt:lpstr>Statement of Comprehensive Income </vt:lpstr>
      <vt:lpstr>Statement of Comprehensive Income </vt:lpstr>
      <vt:lpstr>  Statement of Financial Position </vt:lpstr>
      <vt:lpstr>Statement of Financial Position </vt:lpstr>
      <vt:lpstr>Statement of Financial Position </vt:lpstr>
      <vt:lpstr>Statement of Financial Position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30</cp:revision>
  <dcterms:created xsi:type="dcterms:W3CDTF">2024-04-06T05:00:38Z</dcterms:created>
  <dcterms:modified xsi:type="dcterms:W3CDTF">2024-04-06T07:49:05Z</dcterms:modified>
</cp:coreProperties>
</file>