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A5F17A-EAE1-4A33-B81F-11B23279E899}"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4227933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5F17A-EAE1-4A33-B81F-11B23279E899}"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356455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9A5F17A-EAE1-4A33-B81F-11B23279E899}"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1140843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9A5F17A-EAE1-4A33-B81F-11B23279E899}"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2438263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9A5F17A-EAE1-4A33-B81F-11B23279E899}" type="datetimeFigureOut">
              <a:rPr lang="en-US" smtClean="0"/>
              <a:t>4/23/2024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1863802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9A5F17A-EAE1-4A33-B81F-11B23279E899}" type="datetimeFigureOut">
              <a:rPr lang="en-US" smtClean="0"/>
              <a:t>4/23/2024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3656028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A5F17A-EAE1-4A33-B81F-11B23279E899}" type="datetimeFigureOut">
              <a:rPr lang="en-US" smtClean="0"/>
              <a:t>4/23/2024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1892963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A5F17A-EAE1-4A33-B81F-11B23279E899}"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3799997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A5F17A-EAE1-4A33-B81F-11B23279E899}" type="datetimeFigureOut">
              <a:rPr lang="en-US" smtClean="0"/>
              <a:t>4/23/2024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1767529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5F17A-EAE1-4A33-B81F-11B23279E899}"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3864992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A5F17A-EAE1-4A33-B81F-11B23279E899}" type="datetimeFigureOut">
              <a:rPr lang="en-US" smtClean="0"/>
              <a:t>4/23/2024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775CA8-13D3-4A39-AF32-3C143CA05DAB}" type="slidenum">
              <a:rPr lang="en-US" smtClean="0"/>
              <a:t>‹#›</a:t>
            </a:fld>
            <a:endParaRPr lang="en-US"/>
          </a:p>
        </p:txBody>
      </p:sp>
    </p:spTree>
    <p:extLst>
      <p:ext uri="{BB962C8B-B14F-4D97-AF65-F5344CB8AC3E}">
        <p14:creationId xmlns:p14="http://schemas.microsoft.com/office/powerpoint/2010/main" val="1186508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A5F17A-EAE1-4A33-B81F-11B23279E899}" type="datetimeFigureOut">
              <a:rPr lang="en-US" smtClean="0"/>
              <a:t>4/23/2024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775CA8-13D3-4A39-AF32-3C143CA05DAB}" type="slidenum">
              <a:rPr lang="en-US" smtClean="0"/>
              <a:t>‹#›</a:t>
            </a:fld>
            <a:endParaRPr lang="en-US"/>
          </a:p>
        </p:txBody>
      </p:sp>
    </p:spTree>
    <p:extLst>
      <p:ext uri="{BB962C8B-B14F-4D97-AF65-F5344CB8AC3E}">
        <p14:creationId xmlns:p14="http://schemas.microsoft.com/office/powerpoint/2010/main" val="852565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Course: Specialized Financial Accounting Technique</a:t>
            </a:r>
            <a:endParaRPr lang="en-US" dirty="0"/>
          </a:p>
        </p:txBody>
      </p:sp>
      <p:sp>
        <p:nvSpPr>
          <p:cNvPr id="3" name="Subtitle 2"/>
          <p:cNvSpPr>
            <a:spLocks noGrp="1"/>
          </p:cNvSpPr>
          <p:nvPr>
            <p:ph type="subTitle" idx="1"/>
          </p:nvPr>
        </p:nvSpPr>
        <p:spPr/>
        <p:txBody>
          <a:bodyPr>
            <a:normAutofit fontScale="92500" lnSpcReduction="20000"/>
          </a:bodyPr>
          <a:lstStyle/>
          <a:p>
            <a:r>
              <a:rPr lang="en-US" dirty="0" smtClean="0"/>
              <a:t>Week 4: Insurance Accounts and Financial Statement</a:t>
            </a:r>
          </a:p>
          <a:p>
            <a:endParaRPr lang="en-US" dirty="0" smtClean="0"/>
          </a:p>
          <a:p>
            <a:r>
              <a:rPr lang="en-US" dirty="0" smtClean="0"/>
              <a:t>Lecturer: Peter </a:t>
            </a:r>
            <a:r>
              <a:rPr lang="en-US" dirty="0" err="1" smtClean="0"/>
              <a:t>Karugu</a:t>
            </a:r>
            <a:r>
              <a:rPr lang="en-US" dirty="0" smtClean="0"/>
              <a:t> </a:t>
            </a:r>
            <a:r>
              <a:rPr lang="en-US" dirty="0" err="1" smtClean="0"/>
              <a:t>Kahihu</a:t>
            </a:r>
            <a:endParaRPr lang="en-US" dirty="0" smtClean="0"/>
          </a:p>
          <a:p>
            <a:endParaRPr lang="en-US" dirty="0"/>
          </a:p>
        </p:txBody>
      </p:sp>
    </p:spTree>
    <p:extLst>
      <p:ext uri="{BB962C8B-B14F-4D97-AF65-F5344CB8AC3E}">
        <p14:creationId xmlns:p14="http://schemas.microsoft.com/office/powerpoint/2010/main" val="1662229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p:txBody>
          <a:bodyPr>
            <a:normAutofit fontScale="85000" lnSpcReduction="20000"/>
          </a:bodyPr>
          <a:lstStyle/>
          <a:p>
            <a:pPr lvl="0" algn="just"/>
            <a:r>
              <a:rPr lang="en-US" dirty="0" smtClean="0"/>
              <a:t>This lecture introduces learner to operations of Insurance institution and how to prepare Insurance Accounts and financial statements </a:t>
            </a:r>
          </a:p>
          <a:p>
            <a:pPr marL="0" lvl="0" indent="0" algn="just">
              <a:buNone/>
            </a:pPr>
            <a:r>
              <a:rPr lang="en-US" b="1" dirty="0" smtClean="0"/>
              <a:t>	</a:t>
            </a:r>
            <a:r>
              <a:rPr lang="x-none" b="1" smtClean="0"/>
              <a:t>Expected Learning Outcomes </a:t>
            </a:r>
            <a:endParaRPr lang="en-US" dirty="0" smtClean="0"/>
          </a:p>
          <a:p>
            <a:pPr marL="0" indent="0" algn="just">
              <a:buNone/>
            </a:pPr>
            <a:r>
              <a:rPr lang="en-US" dirty="0" smtClean="0"/>
              <a:t>The learner should be able to: </a:t>
            </a:r>
          </a:p>
          <a:p>
            <a:pPr lvl="0" algn="just"/>
            <a:r>
              <a:rPr lang="en-US" dirty="0" smtClean="0"/>
              <a:t>Explain various requirements for operation of a Insurance companies</a:t>
            </a:r>
          </a:p>
          <a:p>
            <a:pPr lvl="0" algn="just"/>
            <a:r>
              <a:rPr lang="en-US" dirty="0" smtClean="0"/>
              <a:t>Understand different kinds of insurance and re-insurance .</a:t>
            </a:r>
          </a:p>
          <a:p>
            <a:pPr lvl="0" algn="just"/>
            <a:r>
              <a:rPr lang="en-US" dirty="0" smtClean="0"/>
              <a:t>Understand on the preparations of Insurance Financial Statements</a:t>
            </a:r>
          </a:p>
          <a:p>
            <a:endParaRPr lang="en-US" dirty="0"/>
          </a:p>
        </p:txBody>
      </p:sp>
    </p:spTree>
    <p:extLst>
      <p:ext uri="{BB962C8B-B14F-4D97-AF65-F5344CB8AC3E}">
        <p14:creationId xmlns:p14="http://schemas.microsoft.com/office/powerpoint/2010/main" val="3881046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Some terms used in Insurance</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GB" sz="3000" dirty="0"/>
              <a:t>An insurance policy is an agreement wherein one party agrees to pay the other party's losses resulting from specific causes in exchange for a predetermined amount of money, known as a premium.</a:t>
            </a:r>
            <a:endParaRPr lang="en-US" sz="3000" b="1" dirty="0"/>
          </a:p>
          <a:p>
            <a:pPr algn="just"/>
            <a:r>
              <a:rPr lang="en-GB" sz="3000" dirty="0"/>
              <a:t> </a:t>
            </a:r>
            <a:r>
              <a:rPr lang="en-GB" sz="3000" dirty="0" smtClean="0"/>
              <a:t>The </a:t>
            </a:r>
            <a:r>
              <a:rPr lang="en-GB" sz="3000" dirty="0"/>
              <a:t>person who agrees to compensate another is known as the insurer, and the person who must pay the premiums to be compensated is known as the insured. </a:t>
            </a:r>
            <a:endParaRPr lang="en-GB" sz="3000" dirty="0" smtClean="0"/>
          </a:p>
          <a:p>
            <a:pPr algn="just"/>
            <a:r>
              <a:rPr lang="en-GB" sz="3000" dirty="0" smtClean="0"/>
              <a:t>A </a:t>
            </a:r>
            <a:r>
              <a:rPr lang="en-GB" sz="3000" dirty="0"/>
              <a:t>policy is a written agreement containing the insurance transaction details.  </a:t>
            </a:r>
            <a:endParaRPr lang="en-US" sz="3000" b="1" dirty="0"/>
          </a:p>
          <a:p>
            <a:endParaRPr lang="en-US" dirty="0"/>
          </a:p>
        </p:txBody>
      </p:sp>
    </p:spTree>
    <p:extLst>
      <p:ext uri="{BB962C8B-B14F-4D97-AF65-F5344CB8AC3E}">
        <p14:creationId xmlns:p14="http://schemas.microsoft.com/office/powerpoint/2010/main" val="490722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Classification </a:t>
            </a:r>
            <a:r>
              <a:rPr lang="en-GB" b="1" dirty="0"/>
              <a:t>of Insurance</a:t>
            </a:r>
            <a:r>
              <a:rPr lang="en-US" b="1" dirty="0"/>
              <a:t/>
            </a:r>
            <a:br>
              <a:rPr lang="en-US" b="1" dirty="0"/>
            </a:br>
            <a:endParaRPr lang="en-US" dirty="0"/>
          </a:p>
        </p:txBody>
      </p:sp>
      <p:sp>
        <p:nvSpPr>
          <p:cNvPr id="3" name="Content Placeholder 2"/>
          <p:cNvSpPr>
            <a:spLocks noGrp="1"/>
          </p:cNvSpPr>
          <p:nvPr>
            <p:ph idx="1"/>
          </p:nvPr>
        </p:nvSpPr>
        <p:spPr/>
        <p:txBody>
          <a:bodyPr/>
          <a:lstStyle/>
          <a:p>
            <a:endParaRPr lang="en-GB" dirty="0" smtClean="0"/>
          </a:p>
          <a:p>
            <a:r>
              <a:rPr lang="en-GB" dirty="0" smtClean="0"/>
              <a:t>Insurance </a:t>
            </a:r>
            <a:r>
              <a:rPr lang="en-GB" dirty="0"/>
              <a:t>is generally classified into </a:t>
            </a:r>
            <a:r>
              <a:rPr lang="en-GB" dirty="0" smtClean="0"/>
              <a:t>two:</a:t>
            </a:r>
            <a:endParaRPr lang="en-US" dirty="0"/>
          </a:p>
          <a:p>
            <a:pPr marL="457200" lvl="1" indent="0">
              <a:buNone/>
            </a:pPr>
            <a:endParaRPr lang="en-GB" dirty="0" smtClean="0"/>
          </a:p>
          <a:p>
            <a:pPr marL="457200" lvl="1" indent="0">
              <a:buNone/>
            </a:pPr>
            <a:r>
              <a:rPr lang="en-GB" dirty="0"/>
              <a:t>	</a:t>
            </a:r>
            <a:r>
              <a:rPr lang="en-GB" sz="3200" dirty="0" smtClean="0"/>
              <a:t>(a) Life </a:t>
            </a:r>
            <a:r>
              <a:rPr lang="en-GB" sz="3200" dirty="0"/>
              <a:t>assurance</a:t>
            </a:r>
            <a:endParaRPr lang="en-US" sz="3200" dirty="0"/>
          </a:p>
          <a:p>
            <a:pPr marL="0" lvl="0" indent="0">
              <a:buNone/>
            </a:pPr>
            <a:r>
              <a:rPr lang="en-GB" dirty="0" smtClean="0"/>
              <a:t>	</a:t>
            </a:r>
          </a:p>
          <a:p>
            <a:pPr marL="0" lvl="0" indent="0">
              <a:buNone/>
            </a:pPr>
            <a:r>
              <a:rPr lang="en-GB" dirty="0"/>
              <a:t>	</a:t>
            </a:r>
            <a:r>
              <a:rPr lang="en-GB" dirty="0" smtClean="0"/>
              <a:t>(b) General </a:t>
            </a:r>
            <a:r>
              <a:rPr lang="en-GB" dirty="0"/>
              <a:t>Insurance</a:t>
            </a:r>
            <a:endParaRPr lang="en-US" dirty="0"/>
          </a:p>
        </p:txBody>
      </p:sp>
    </p:spTree>
    <p:extLst>
      <p:ext uri="{BB962C8B-B14F-4D97-AF65-F5344CB8AC3E}">
        <p14:creationId xmlns:p14="http://schemas.microsoft.com/office/powerpoint/2010/main" val="1535109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Categorised </a:t>
            </a:r>
            <a:r>
              <a:rPr lang="en-GB" dirty="0"/>
              <a:t>on the type of risk</a:t>
            </a:r>
            <a:endParaRPr lang="en-US" dirty="0"/>
          </a:p>
        </p:txBody>
      </p:sp>
      <p:sp>
        <p:nvSpPr>
          <p:cNvPr id="3" name="Content Placeholder 2"/>
          <p:cNvSpPr>
            <a:spLocks noGrp="1"/>
          </p:cNvSpPr>
          <p:nvPr>
            <p:ph idx="1"/>
          </p:nvPr>
        </p:nvSpPr>
        <p:spPr/>
        <p:txBody>
          <a:bodyPr>
            <a:normAutofit fontScale="92500"/>
          </a:bodyPr>
          <a:lstStyle/>
          <a:p>
            <a:r>
              <a:rPr lang="en-GB" dirty="0" smtClean="0"/>
              <a:t>Insurance </a:t>
            </a:r>
            <a:r>
              <a:rPr lang="en-GB" dirty="0"/>
              <a:t>is categorised on the type of risk</a:t>
            </a:r>
            <a:r>
              <a:rPr lang="en-GB" dirty="0" smtClean="0"/>
              <a:t>:</a:t>
            </a:r>
          </a:p>
          <a:p>
            <a:pPr marL="0" indent="0">
              <a:buNone/>
            </a:pPr>
            <a:r>
              <a:rPr lang="en-GB" b="1" dirty="0" smtClean="0"/>
              <a:t>	Risk</a:t>
            </a:r>
            <a:r>
              <a:rPr lang="en-GB" b="1" dirty="0"/>
              <a:t>				Type of </a:t>
            </a:r>
            <a:r>
              <a:rPr lang="en-GB" b="1" dirty="0" smtClean="0"/>
              <a:t>Insurance</a:t>
            </a:r>
          </a:p>
          <a:p>
            <a:pPr marL="0" indent="0">
              <a:buNone/>
            </a:pPr>
            <a:r>
              <a:rPr lang="en-US" sz="2800" dirty="0" smtClean="0"/>
              <a:t>Loss through Fire			Fire Insurance</a:t>
            </a:r>
          </a:p>
          <a:p>
            <a:pPr marL="0" indent="0">
              <a:buNone/>
            </a:pPr>
            <a:endParaRPr lang="en-GB" sz="2800" dirty="0" smtClean="0"/>
          </a:p>
          <a:p>
            <a:pPr marL="0" indent="0">
              <a:buNone/>
            </a:pPr>
            <a:r>
              <a:rPr lang="en-GB" sz="2800" dirty="0" smtClean="0"/>
              <a:t>Risk </a:t>
            </a:r>
            <a:r>
              <a:rPr lang="en-GB" sz="2800" dirty="0"/>
              <a:t>of sea transport </a:t>
            </a:r>
            <a:r>
              <a:rPr lang="en-GB" sz="2800" dirty="0" smtClean="0"/>
              <a:t>		Marine Insurance</a:t>
            </a:r>
          </a:p>
          <a:p>
            <a:pPr marL="0" indent="0">
              <a:buNone/>
            </a:pPr>
            <a:r>
              <a:rPr lang="en-GB" sz="2800" dirty="0" smtClean="0"/>
              <a:t>to </a:t>
            </a:r>
            <a:r>
              <a:rPr lang="en-GB" sz="2800" dirty="0"/>
              <a:t>goods and </a:t>
            </a:r>
            <a:r>
              <a:rPr lang="en-GB" sz="2800" dirty="0" smtClean="0"/>
              <a:t>ship</a:t>
            </a:r>
          </a:p>
          <a:p>
            <a:pPr marL="0" indent="0">
              <a:buNone/>
            </a:pPr>
            <a:endParaRPr lang="en-GB" sz="2800" dirty="0"/>
          </a:p>
          <a:p>
            <a:pPr marL="0" indent="0">
              <a:buNone/>
            </a:pPr>
            <a:r>
              <a:rPr lang="en-GB" sz="2800" dirty="0" smtClean="0"/>
              <a:t>Accident				Accident Insurance/</a:t>
            </a:r>
          </a:p>
          <a:p>
            <a:pPr marL="0" indent="0">
              <a:buNone/>
            </a:pPr>
            <a:r>
              <a:rPr lang="en-GB" sz="2800" dirty="0"/>
              <a:t>	</a:t>
            </a:r>
            <a:r>
              <a:rPr lang="en-GB" sz="2800" dirty="0" smtClean="0"/>
              <a:t>				Motor Vehicle Insurance</a:t>
            </a:r>
            <a:endParaRPr lang="en-US" sz="2800" dirty="0" smtClean="0"/>
          </a:p>
          <a:p>
            <a:pPr marL="0" indent="0">
              <a:buNone/>
            </a:pPr>
            <a:endParaRPr lang="en-US"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1127610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Categorised on the type of risk</a:t>
            </a:r>
            <a:endParaRPr lang="en-US" dirty="0"/>
          </a:p>
        </p:txBody>
      </p:sp>
      <p:sp>
        <p:nvSpPr>
          <p:cNvPr id="3" name="Content Placeholder 2"/>
          <p:cNvSpPr>
            <a:spLocks noGrp="1"/>
          </p:cNvSpPr>
          <p:nvPr>
            <p:ph idx="1"/>
          </p:nvPr>
        </p:nvSpPr>
        <p:spPr/>
        <p:txBody>
          <a:bodyPr>
            <a:normAutofit fontScale="92500" lnSpcReduction="10000"/>
          </a:bodyPr>
          <a:lstStyle/>
          <a:p>
            <a:r>
              <a:rPr lang="en-GB" b="1" dirty="0" smtClean="0"/>
              <a:t>Risk				Type of Insurance</a:t>
            </a:r>
          </a:p>
          <a:p>
            <a:r>
              <a:rPr lang="en-GB" sz="3000" dirty="0"/>
              <a:t>Loss by theft	</a:t>
            </a:r>
            <a:r>
              <a:rPr lang="en-GB" sz="3000" dirty="0" smtClean="0"/>
              <a:t>		Burglary Insurance</a:t>
            </a:r>
          </a:p>
          <a:p>
            <a:r>
              <a:rPr lang="en-GB" sz="3000" dirty="0" smtClean="0"/>
              <a:t>Dishonesty </a:t>
            </a:r>
            <a:r>
              <a:rPr lang="en-GB" sz="3000" dirty="0"/>
              <a:t>of </a:t>
            </a:r>
            <a:r>
              <a:rPr lang="en-GB" sz="3000" dirty="0" smtClean="0"/>
              <a:t>employees 	Fidelity Insurance</a:t>
            </a:r>
          </a:p>
          <a:p>
            <a:r>
              <a:rPr lang="en-GB" sz="3000" dirty="0"/>
              <a:t>Damage to third </a:t>
            </a:r>
            <a:r>
              <a:rPr lang="en-GB" sz="3000" dirty="0" smtClean="0"/>
              <a:t>parties	</a:t>
            </a:r>
            <a:r>
              <a:rPr lang="en-GB" sz="3000" dirty="0" err="1" smtClean="0"/>
              <a:t>ThirdParty</a:t>
            </a:r>
            <a:r>
              <a:rPr lang="en-GB" sz="3000" dirty="0" smtClean="0"/>
              <a:t> Insurance </a:t>
            </a:r>
          </a:p>
          <a:p>
            <a:r>
              <a:rPr lang="en-GB" sz="3000" dirty="0"/>
              <a:t>Injury or sickness or </a:t>
            </a:r>
            <a:r>
              <a:rPr lang="en-GB" sz="3000" dirty="0" smtClean="0"/>
              <a:t>death 	Workmen’s </a:t>
            </a:r>
          </a:p>
          <a:p>
            <a:pPr marL="0" indent="0">
              <a:buNone/>
            </a:pPr>
            <a:r>
              <a:rPr lang="en-GB" sz="3000" dirty="0"/>
              <a:t>t</a:t>
            </a:r>
            <a:r>
              <a:rPr lang="en-GB" sz="3000" dirty="0" smtClean="0"/>
              <a:t>o workers (work place) 		compensation</a:t>
            </a:r>
          </a:p>
          <a:p>
            <a:r>
              <a:rPr lang="en-GB" sz="3000" dirty="0"/>
              <a:t>Death at advanced </a:t>
            </a:r>
            <a:r>
              <a:rPr lang="en-GB" sz="3000" dirty="0" smtClean="0"/>
              <a:t>age</a:t>
            </a:r>
            <a:r>
              <a:rPr lang="en-GB" sz="3000" dirty="0"/>
              <a:t> </a:t>
            </a:r>
            <a:r>
              <a:rPr lang="en-GB" sz="3000" dirty="0" smtClean="0"/>
              <a:t>	Life assurance</a:t>
            </a:r>
          </a:p>
          <a:p>
            <a:r>
              <a:rPr lang="en-GB" sz="3000" dirty="0"/>
              <a:t>Loss of profits due to </a:t>
            </a:r>
            <a:r>
              <a:rPr lang="en-GB" sz="3000" dirty="0" smtClean="0"/>
              <a:t>		Consequential </a:t>
            </a:r>
            <a:r>
              <a:rPr lang="en-GB" sz="3000" dirty="0"/>
              <a:t>loss </a:t>
            </a:r>
            <a:r>
              <a:rPr lang="en-GB" sz="3000" dirty="0" smtClean="0"/>
              <a:t>Ins</a:t>
            </a:r>
          </a:p>
          <a:p>
            <a:pPr marL="0" indent="0">
              <a:buNone/>
            </a:pPr>
            <a:r>
              <a:rPr lang="en-GB" sz="3000" dirty="0" smtClean="0"/>
              <a:t>fire </a:t>
            </a:r>
            <a:r>
              <a:rPr lang="en-GB" sz="3000" dirty="0"/>
              <a:t>or natural causes</a:t>
            </a:r>
            <a:endParaRPr lang="en-GB" sz="3000" dirty="0" smtClean="0"/>
          </a:p>
          <a:p>
            <a:endParaRPr lang="en-GB" dirty="0"/>
          </a:p>
          <a:p>
            <a:endParaRPr lang="en-US" dirty="0"/>
          </a:p>
        </p:txBody>
      </p:sp>
    </p:spTree>
    <p:extLst>
      <p:ext uri="{BB962C8B-B14F-4D97-AF65-F5344CB8AC3E}">
        <p14:creationId xmlns:p14="http://schemas.microsoft.com/office/powerpoint/2010/main" val="477721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(a) Life </a:t>
            </a:r>
            <a:r>
              <a:rPr lang="en-GB" b="1" dirty="0"/>
              <a:t>Assurance</a:t>
            </a:r>
            <a:r>
              <a:rPr lang="en-US" b="1" dirty="0"/>
              <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pPr lvl="0" algn="just"/>
            <a:r>
              <a:rPr lang="en-GB" dirty="0"/>
              <a:t>Life assurance promises that the policyholder, also known as the insured, will receive a specific amount of money from the insurer at reaching a particular age or upon his </a:t>
            </a:r>
            <a:r>
              <a:rPr lang="en-GB" dirty="0" smtClean="0"/>
              <a:t>death.</a:t>
            </a:r>
          </a:p>
          <a:p>
            <a:pPr lvl="0" algn="just"/>
            <a:r>
              <a:rPr lang="en-GB" dirty="0" smtClean="0"/>
              <a:t>Regular </a:t>
            </a:r>
            <a:r>
              <a:rPr lang="en-GB" dirty="0"/>
              <a:t>premium payments are required of the insured for the duration of the policy</a:t>
            </a:r>
            <a:r>
              <a:rPr lang="en-GB" dirty="0" smtClean="0"/>
              <a:t>.</a:t>
            </a:r>
          </a:p>
          <a:p>
            <a:pPr lvl="0" algn="just"/>
            <a:r>
              <a:rPr lang="en-GB" dirty="0" smtClean="0"/>
              <a:t> </a:t>
            </a:r>
            <a:r>
              <a:rPr lang="en-GB" dirty="0"/>
              <a:t>Life insurance is also known as assurance because the premiums for life insurance must eventually be paid, whether through maturity or death.</a:t>
            </a:r>
            <a:endParaRPr lang="en-US" dirty="0"/>
          </a:p>
          <a:p>
            <a:endParaRPr lang="en-US" dirty="0"/>
          </a:p>
        </p:txBody>
      </p:sp>
    </p:spTree>
    <p:extLst>
      <p:ext uri="{BB962C8B-B14F-4D97-AF65-F5344CB8AC3E}">
        <p14:creationId xmlns:p14="http://schemas.microsoft.com/office/powerpoint/2010/main" val="14102178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fontScale="92500" lnSpcReduction="20000"/>
          </a:bodyPr>
          <a:lstStyle/>
          <a:p>
            <a:pPr lvl="0" algn="just"/>
            <a:r>
              <a:rPr lang="en-GB" dirty="0"/>
              <a:t>In life assurance, some phrases that are frequently used are:</a:t>
            </a:r>
            <a:endParaRPr lang="en-US" dirty="0"/>
          </a:p>
          <a:p>
            <a:pPr lvl="0" algn="just"/>
            <a:r>
              <a:rPr lang="en-GB" dirty="0" smtClean="0"/>
              <a:t>Annuity</a:t>
            </a:r>
            <a:r>
              <a:rPr lang="en-GB" dirty="0"/>
              <a:t>: In exchange for a lump sum payment at the outset, an annuity is an annual payment that a life insurance office guarantees to pay regularly for the duration of the policyholder's life</a:t>
            </a:r>
            <a:r>
              <a:rPr lang="en-GB" dirty="0" smtClean="0"/>
              <a:t>.</a:t>
            </a:r>
          </a:p>
          <a:p>
            <a:pPr lvl="0" algn="just"/>
            <a:r>
              <a:rPr lang="en-GB" dirty="0" smtClean="0"/>
              <a:t> </a:t>
            </a:r>
            <a:r>
              <a:rPr lang="en-GB" dirty="0"/>
              <a:t>It resembles a life insurance policy contract almost precisely. </a:t>
            </a:r>
            <a:endParaRPr lang="en-GB" dirty="0" smtClean="0"/>
          </a:p>
          <a:p>
            <a:pPr lvl="0" algn="just"/>
            <a:r>
              <a:rPr lang="en-GB" dirty="0" smtClean="0"/>
              <a:t>The </a:t>
            </a:r>
            <a:r>
              <a:rPr lang="en-GB" dirty="0"/>
              <a:t>amount due is determined by the current interest rate and the age of the individual in question, known as an annuitant. </a:t>
            </a:r>
            <a:endParaRPr lang="en-US" dirty="0"/>
          </a:p>
        </p:txBody>
      </p:sp>
    </p:spTree>
    <p:extLst>
      <p:ext uri="{BB962C8B-B14F-4D97-AF65-F5344CB8AC3E}">
        <p14:creationId xmlns:p14="http://schemas.microsoft.com/office/powerpoint/2010/main" val="1318166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fontScale="77500" lnSpcReduction="20000"/>
          </a:bodyPr>
          <a:lstStyle/>
          <a:p>
            <a:pPr lvl="0" algn="just"/>
            <a:r>
              <a:rPr lang="en-GB" dirty="0" smtClean="0"/>
              <a:t>While the lump sum paid at the beginning is referred to as "consideration for annuities granted," it is considered income, and the ongoing payment (annuity) is an expense.</a:t>
            </a:r>
            <a:endParaRPr lang="en-US" dirty="0" smtClean="0"/>
          </a:p>
          <a:p>
            <a:pPr lvl="0" algn="just"/>
            <a:r>
              <a:rPr lang="en-GB" dirty="0"/>
              <a:t>A whole-life policy does not mature until the insured person passes away.</a:t>
            </a:r>
            <a:endParaRPr lang="en-US" dirty="0"/>
          </a:p>
          <a:p>
            <a:pPr lvl="0" algn="just"/>
            <a:r>
              <a:rPr lang="en-GB" dirty="0" smtClean="0"/>
              <a:t>An </a:t>
            </a:r>
            <a:r>
              <a:rPr lang="en-GB" dirty="0"/>
              <a:t>endowment policy matures when the policyholder reaches a specific age or passes away, whichever comes first.</a:t>
            </a:r>
            <a:endParaRPr lang="en-US" dirty="0"/>
          </a:p>
          <a:p>
            <a:pPr lvl="0" algn="just"/>
            <a:r>
              <a:rPr lang="en-GB" dirty="0" smtClean="0"/>
              <a:t>Policies </a:t>
            </a:r>
            <a:r>
              <a:rPr lang="en-GB" dirty="0"/>
              <a:t>with profits pay out a portion of the life office's earnings in addition to a guaranteed amount at maturity.</a:t>
            </a:r>
            <a:endParaRPr lang="en-US" dirty="0"/>
          </a:p>
          <a:p>
            <a:pPr lvl="0" algn="just"/>
            <a:r>
              <a:rPr lang="en-GB" dirty="0"/>
              <a:t>Policies classified as "without profits" only grant the policyholder a set amount of money upon maturity.</a:t>
            </a:r>
            <a:endParaRPr lang="en-US" dirty="0"/>
          </a:p>
          <a:p>
            <a:endParaRPr lang="en-US" dirty="0"/>
          </a:p>
        </p:txBody>
      </p:sp>
    </p:spTree>
    <p:extLst>
      <p:ext uri="{BB962C8B-B14F-4D97-AF65-F5344CB8AC3E}">
        <p14:creationId xmlns:p14="http://schemas.microsoft.com/office/powerpoint/2010/main" val="2500521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lnSpcReduction="10000"/>
          </a:bodyPr>
          <a:lstStyle/>
          <a:p>
            <a:pPr lvl="0" algn="just"/>
            <a:r>
              <a:rPr lang="en-GB" dirty="0"/>
              <a:t>A policyholder's bonus is their portion of the insurance company's earnings.</a:t>
            </a:r>
            <a:endParaRPr lang="en-US" dirty="0"/>
          </a:p>
          <a:p>
            <a:pPr lvl="0" algn="just"/>
            <a:r>
              <a:rPr lang="en-GB" dirty="0"/>
              <a:t>Reversionary bonuses are those that are only paid out after the insurance matures.</a:t>
            </a:r>
            <a:endParaRPr lang="en-US" dirty="0"/>
          </a:p>
          <a:p>
            <a:pPr lvl="0" algn="just"/>
            <a:r>
              <a:rPr lang="en-GB" dirty="0" smtClean="0"/>
              <a:t>The </a:t>
            </a:r>
            <a:r>
              <a:rPr lang="en-GB" dirty="0"/>
              <a:t>monetary bonus is due right now.</a:t>
            </a:r>
            <a:endParaRPr lang="en-US" dirty="0"/>
          </a:p>
          <a:p>
            <a:pPr lvl="0" algn="just"/>
            <a:r>
              <a:rPr lang="en-GB" dirty="0"/>
              <a:t> A bonus in a premium reduction is payable in cash, but the policyholder has chosen to deduct it from his outstanding premiums rather than accept it in cash.</a:t>
            </a:r>
            <a:endParaRPr lang="en-US" dirty="0"/>
          </a:p>
          <a:p>
            <a:pPr lvl="0"/>
            <a:endParaRPr lang="en-US" dirty="0"/>
          </a:p>
          <a:p>
            <a:endParaRPr lang="en-US" dirty="0"/>
          </a:p>
        </p:txBody>
      </p:sp>
    </p:spTree>
    <p:extLst>
      <p:ext uri="{BB962C8B-B14F-4D97-AF65-F5344CB8AC3E}">
        <p14:creationId xmlns:p14="http://schemas.microsoft.com/office/powerpoint/2010/main" val="3900349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fontScale="92500" lnSpcReduction="20000"/>
          </a:bodyPr>
          <a:lstStyle/>
          <a:p>
            <a:pPr lvl="0" algn="just"/>
            <a:r>
              <a:rPr lang="en-GB" dirty="0"/>
              <a:t> Reinsurance is insurance that an insurance company obtains to protect itself from a significant risk.</a:t>
            </a:r>
            <a:endParaRPr lang="en-US" dirty="0"/>
          </a:p>
          <a:p>
            <a:pPr lvl="0" algn="just"/>
            <a:r>
              <a:rPr lang="en-GB" dirty="0"/>
              <a:t>Retrocession is when an insurance company uses several reinsurance companies to reinsure a single asset.</a:t>
            </a:r>
            <a:endParaRPr lang="en-US" dirty="0"/>
          </a:p>
          <a:p>
            <a:pPr lvl="0" algn="just"/>
            <a:r>
              <a:rPr lang="en-GB" dirty="0"/>
              <a:t>Commission on reinsurance ceded: The reinsuring company will pay the company a commission if it chooses to reinsure a portion of the risk</a:t>
            </a:r>
            <a:r>
              <a:rPr lang="en-GB" dirty="0" smtClean="0"/>
              <a:t>.</a:t>
            </a:r>
          </a:p>
          <a:p>
            <a:pPr lvl="0" algn="just"/>
            <a:r>
              <a:rPr lang="en-GB" dirty="0" smtClean="0"/>
              <a:t> </a:t>
            </a:r>
            <a:r>
              <a:rPr lang="en-GB" dirty="0"/>
              <a:t>This type of income is referred to as commission on reinsurance ceded.</a:t>
            </a:r>
            <a:endParaRPr lang="en-US" dirty="0"/>
          </a:p>
          <a:p>
            <a:endParaRPr lang="en-US" dirty="0"/>
          </a:p>
        </p:txBody>
      </p:sp>
    </p:spTree>
    <p:extLst>
      <p:ext uri="{BB962C8B-B14F-4D97-AF65-F5344CB8AC3E}">
        <p14:creationId xmlns:p14="http://schemas.microsoft.com/office/powerpoint/2010/main" val="2610279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lnSpcReduction="10000"/>
          </a:bodyPr>
          <a:lstStyle/>
          <a:p>
            <a:pPr lvl="0" algn="just"/>
            <a:r>
              <a:rPr lang="en-GB" dirty="0"/>
              <a:t>Commission on reinsurance accepted: </a:t>
            </a:r>
          </a:p>
          <a:p>
            <a:pPr lvl="0" algn="just"/>
            <a:r>
              <a:rPr lang="en-GB" dirty="0" smtClean="0"/>
              <a:t>We </a:t>
            </a:r>
            <a:r>
              <a:rPr lang="en-GB" dirty="0"/>
              <a:t>must pay a commission to the other insurance company when our insurance company chooses to accept reinsurance premiums from another insurance company since that different insurance company has chosen to reinsure its business with us. </a:t>
            </a:r>
            <a:endParaRPr lang="en-GB" dirty="0" smtClean="0"/>
          </a:p>
          <a:p>
            <a:pPr lvl="0" algn="just"/>
            <a:r>
              <a:rPr lang="en-GB" dirty="0" smtClean="0"/>
              <a:t>This </a:t>
            </a:r>
            <a:r>
              <a:rPr lang="en-GB" dirty="0"/>
              <a:t>is referred to as the commission on approved reinsurance and is a cost.</a:t>
            </a:r>
            <a:endParaRPr lang="en-US" dirty="0"/>
          </a:p>
          <a:p>
            <a:endParaRPr lang="en-GB" dirty="0" smtClean="0"/>
          </a:p>
          <a:p>
            <a:endParaRPr lang="en-US" dirty="0"/>
          </a:p>
          <a:p>
            <a:endParaRPr lang="en-US" dirty="0"/>
          </a:p>
        </p:txBody>
      </p:sp>
    </p:spTree>
    <p:extLst>
      <p:ext uri="{BB962C8B-B14F-4D97-AF65-F5344CB8AC3E}">
        <p14:creationId xmlns:p14="http://schemas.microsoft.com/office/powerpoint/2010/main" val="2767685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lstStyle/>
          <a:p>
            <a:pPr lvl="0" algn="just"/>
            <a:r>
              <a:rPr lang="en-GB" dirty="0" smtClean="0"/>
              <a:t>The amount that a policyholder can receive in cash immediately from the life insurance provider if he ceases making premium payments is known as the surrender value. </a:t>
            </a:r>
          </a:p>
          <a:p>
            <a:pPr lvl="0" algn="just"/>
            <a:r>
              <a:rPr lang="en-GB" dirty="0" smtClean="0"/>
              <a:t> It is the present cash value of the policy.  </a:t>
            </a:r>
          </a:p>
          <a:p>
            <a:pPr lvl="0" algn="just"/>
            <a:r>
              <a:rPr lang="en-GB" dirty="0" smtClean="0"/>
              <a:t>The other option to the policyholder is to get the policy.</a:t>
            </a:r>
            <a:endParaRPr lang="en-US" dirty="0" smtClean="0"/>
          </a:p>
          <a:p>
            <a:pPr algn="just"/>
            <a:endParaRPr lang="en-US" dirty="0"/>
          </a:p>
        </p:txBody>
      </p:sp>
    </p:spTree>
    <p:extLst>
      <p:ext uri="{BB962C8B-B14F-4D97-AF65-F5344CB8AC3E}">
        <p14:creationId xmlns:p14="http://schemas.microsoft.com/office/powerpoint/2010/main" val="1646693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normAutofit fontScale="77500" lnSpcReduction="20000"/>
          </a:bodyPr>
          <a:lstStyle/>
          <a:p>
            <a:pPr lvl="0" algn="just"/>
            <a:r>
              <a:rPr lang="en-GB" dirty="0"/>
              <a:t>Paid up – In this case, no further premiums are payable, and the policy amount is reduced proportionately to the number of premiums paid having regard to total number of premiums </a:t>
            </a:r>
            <a:r>
              <a:rPr lang="en-GB" dirty="0" err="1" smtClean="0"/>
              <a:t>payable.The</a:t>
            </a:r>
            <a:r>
              <a:rPr lang="en-GB" dirty="0" smtClean="0"/>
              <a:t> </a:t>
            </a:r>
            <a:r>
              <a:rPr lang="en-GB" dirty="0"/>
              <a:t>policy will mature in its normal course.</a:t>
            </a:r>
            <a:endParaRPr lang="en-US" dirty="0"/>
          </a:p>
          <a:p>
            <a:pPr algn="just"/>
            <a:endParaRPr lang="en-US" dirty="0"/>
          </a:p>
          <a:p>
            <a:pPr lvl="0" algn="just"/>
            <a:r>
              <a:rPr lang="en-GB" dirty="0"/>
              <a:t>Claim means the amount payable by the insurance company. </a:t>
            </a:r>
            <a:endParaRPr lang="en-GB" dirty="0" smtClean="0"/>
          </a:p>
          <a:p>
            <a:pPr lvl="0" algn="just"/>
            <a:r>
              <a:rPr lang="en-GB" dirty="0" smtClean="0"/>
              <a:t> </a:t>
            </a:r>
            <a:r>
              <a:rPr lang="en-GB" dirty="0"/>
              <a:t>If the amount is payable due to the death of the policyholder it is called a “claim by death”. </a:t>
            </a:r>
            <a:endParaRPr lang="en-GB" dirty="0" smtClean="0"/>
          </a:p>
          <a:p>
            <a:pPr lvl="0" algn="just"/>
            <a:r>
              <a:rPr lang="en-GB" dirty="0" smtClean="0"/>
              <a:t> </a:t>
            </a:r>
            <a:r>
              <a:rPr lang="en-GB" dirty="0"/>
              <a:t>If the claim is paid upon the policyholder attaining the age mentioned in the policy, it is known as claims by maturity (or </a:t>
            </a:r>
            <a:r>
              <a:rPr lang="en-GB" dirty="0" err="1"/>
              <a:t>survivance</a:t>
            </a:r>
            <a:r>
              <a:rPr lang="en-GB" dirty="0"/>
              <a:t>).</a:t>
            </a:r>
            <a:endParaRPr lang="en-US" dirty="0"/>
          </a:p>
          <a:p>
            <a:endParaRPr lang="en-US" dirty="0"/>
          </a:p>
          <a:p>
            <a:endParaRPr lang="en-US" dirty="0"/>
          </a:p>
        </p:txBody>
      </p:sp>
    </p:spTree>
    <p:extLst>
      <p:ext uri="{BB962C8B-B14F-4D97-AF65-F5344CB8AC3E}">
        <p14:creationId xmlns:p14="http://schemas.microsoft.com/office/powerpoint/2010/main" val="349539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 Assurance</a:t>
            </a:r>
            <a:endParaRPr lang="en-US" dirty="0"/>
          </a:p>
        </p:txBody>
      </p:sp>
      <p:sp>
        <p:nvSpPr>
          <p:cNvPr id="3" name="Content Placeholder 2"/>
          <p:cNvSpPr>
            <a:spLocks noGrp="1"/>
          </p:cNvSpPr>
          <p:nvPr>
            <p:ph idx="1"/>
          </p:nvPr>
        </p:nvSpPr>
        <p:spPr/>
        <p:txBody>
          <a:bodyPr/>
          <a:lstStyle/>
          <a:p>
            <a:r>
              <a:rPr lang="en-GB" dirty="0"/>
              <a:t>Annual accounts of a Life Assurance business consist of the preparation of: </a:t>
            </a:r>
            <a:endParaRPr lang="en-US" dirty="0"/>
          </a:p>
          <a:p>
            <a:pPr lvl="0"/>
            <a:r>
              <a:rPr lang="en-GB" dirty="0"/>
              <a:t>A revenue account</a:t>
            </a:r>
            <a:endParaRPr lang="en-US" dirty="0"/>
          </a:p>
          <a:p>
            <a:pPr lvl="0"/>
            <a:r>
              <a:rPr lang="en-GB" dirty="0"/>
              <a:t>A statement of financial position</a:t>
            </a:r>
            <a:endParaRPr lang="en-US" dirty="0"/>
          </a:p>
          <a:p>
            <a:endParaRPr lang="en-US" dirty="0"/>
          </a:p>
        </p:txBody>
      </p:sp>
    </p:spTree>
    <p:extLst>
      <p:ext uri="{BB962C8B-B14F-4D97-AF65-F5344CB8AC3E}">
        <p14:creationId xmlns:p14="http://schemas.microsoft.com/office/powerpoint/2010/main" val="16374395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Format </a:t>
            </a:r>
            <a:r>
              <a:rPr lang="en-GB" dirty="0"/>
              <a:t>of a Revenue A/c</a:t>
            </a:r>
            <a:r>
              <a:rPr lang="en-US" dirty="0"/>
              <a:t/>
            </a:r>
            <a:br>
              <a:rPr lang="en-US" dirty="0"/>
            </a:br>
            <a:endParaRPr lang="en-US" dirty="0"/>
          </a:p>
        </p:txBody>
      </p:sp>
      <p:sp>
        <p:nvSpPr>
          <p:cNvPr id="3" name="Content Placeholder 2"/>
          <p:cNvSpPr>
            <a:spLocks noGrp="1"/>
          </p:cNvSpPr>
          <p:nvPr>
            <p:ph idx="1"/>
          </p:nvPr>
        </p:nvSpPr>
        <p:spPr/>
        <p:txBody>
          <a:bodyPr/>
          <a:lstStyle/>
          <a:p>
            <a:pPr marL="0" indent="0">
              <a:buNone/>
            </a:pPr>
            <a:r>
              <a:rPr lang="en-GB" dirty="0"/>
              <a:t>	</a:t>
            </a:r>
            <a:r>
              <a:rPr lang="en-GB" dirty="0" smtClean="0"/>
              <a:t>Revenue A/c</a:t>
            </a:r>
          </a:p>
          <a:p>
            <a:pPr marL="0" indent="0">
              <a:buNone/>
            </a:pPr>
            <a:r>
              <a:rPr lang="en-GB" b="1" dirty="0" smtClean="0"/>
              <a:t>Incomes</a:t>
            </a:r>
            <a:r>
              <a:rPr lang="en-GB" dirty="0" smtClean="0"/>
              <a:t>				</a:t>
            </a:r>
            <a:r>
              <a:rPr lang="en-GB" dirty="0" err="1" smtClean="0"/>
              <a:t>Shs</a:t>
            </a:r>
            <a:r>
              <a:rPr lang="en-GB" dirty="0" smtClean="0"/>
              <a:t>.		</a:t>
            </a:r>
            <a:r>
              <a:rPr lang="en-GB" dirty="0" err="1" smtClean="0"/>
              <a:t>Shs</a:t>
            </a:r>
            <a:r>
              <a:rPr lang="en-GB" dirty="0" smtClean="0"/>
              <a:t>.</a:t>
            </a:r>
          </a:p>
          <a:p>
            <a:pPr marL="0" indent="0">
              <a:buNone/>
            </a:pPr>
            <a:r>
              <a:rPr lang="en-GB" sz="2800" b="1" dirty="0" smtClean="0"/>
              <a:t>Life Assurance fund </a:t>
            </a:r>
            <a:r>
              <a:rPr lang="en-GB" sz="2800" b="1" dirty="0" err="1" smtClean="0"/>
              <a:t>bd</a:t>
            </a:r>
            <a:r>
              <a:rPr lang="en-GB" sz="2800" b="1" dirty="0" smtClean="0"/>
              <a:t>	</a:t>
            </a:r>
            <a:r>
              <a:rPr lang="en-GB" sz="2800" dirty="0" smtClean="0"/>
              <a:t>			xx</a:t>
            </a:r>
          </a:p>
          <a:p>
            <a:pPr marL="0" indent="0">
              <a:buNone/>
            </a:pPr>
            <a:r>
              <a:rPr lang="en-GB" sz="2800" dirty="0" smtClean="0"/>
              <a:t>Premium Received less paid			xx</a:t>
            </a:r>
          </a:p>
          <a:p>
            <a:pPr marL="0" indent="0">
              <a:buNone/>
            </a:pPr>
            <a:r>
              <a:rPr lang="en-GB" sz="2800" dirty="0" smtClean="0"/>
              <a:t>For reinsurance</a:t>
            </a:r>
          </a:p>
          <a:p>
            <a:pPr marL="0" indent="0">
              <a:buNone/>
            </a:pPr>
            <a:r>
              <a:rPr lang="en-GB" sz="2800" dirty="0" smtClean="0"/>
              <a:t>Consideration for Annuities granted		xx</a:t>
            </a:r>
          </a:p>
          <a:p>
            <a:pPr marL="0" indent="0">
              <a:buNone/>
            </a:pPr>
            <a:r>
              <a:rPr lang="en-GB" sz="2800" dirty="0" smtClean="0"/>
              <a:t>Interest received less WHT			xx</a:t>
            </a:r>
          </a:p>
          <a:p>
            <a:pPr marL="0" indent="0">
              <a:buNone/>
            </a:pPr>
            <a:endParaRPr lang="en-GB" dirty="0" smtClean="0"/>
          </a:p>
          <a:p>
            <a:endParaRPr lang="en-US" dirty="0"/>
          </a:p>
          <a:p>
            <a:endParaRPr lang="en-US" dirty="0"/>
          </a:p>
        </p:txBody>
      </p:sp>
    </p:spTree>
    <p:extLst>
      <p:ext uri="{BB962C8B-B14F-4D97-AF65-F5344CB8AC3E}">
        <p14:creationId xmlns:p14="http://schemas.microsoft.com/office/powerpoint/2010/main" val="38173739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Format of a Revenue A/c</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endParaRPr lang="en-US" sz="2800" dirty="0" smtClean="0"/>
          </a:p>
          <a:p>
            <a:r>
              <a:rPr lang="en-US" sz="2800" dirty="0" smtClean="0"/>
              <a:t>Dividends received less WHT			xx</a:t>
            </a:r>
          </a:p>
          <a:p>
            <a:r>
              <a:rPr lang="en-US" sz="2800" dirty="0" smtClean="0"/>
              <a:t>Rent Income					xx</a:t>
            </a:r>
          </a:p>
          <a:p>
            <a:r>
              <a:rPr lang="en-US" sz="2800" dirty="0" smtClean="0"/>
              <a:t>Fines for lapsed policies			xx</a:t>
            </a:r>
          </a:p>
          <a:p>
            <a:r>
              <a:rPr lang="en-US" sz="2800" dirty="0" smtClean="0"/>
              <a:t>Other gains					xx</a:t>
            </a:r>
          </a:p>
          <a:p>
            <a:r>
              <a:rPr lang="en-US" sz="2800" dirty="0" smtClean="0"/>
              <a:t>Registration fees					xx</a:t>
            </a:r>
          </a:p>
          <a:p>
            <a:r>
              <a:rPr lang="en-US" sz="2800" dirty="0" smtClean="0"/>
              <a:t>TOTAL INCOME						xxx</a:t>
            </a:r>
            <a:endParaRPr lang="en-US" sz="2800" dirty="0"/>
          </a:p>
        </p:txBody>
      </p:sp>
    </p:spTree>
    <p:extLst>
      <p:ext uri="{BB962C8B-B14F-4D97-AF65-F5344CB8AC3E}">
        <p14:creationId xmlns:p14="http://schemas.microsoft.com/office/powerpoint/2010/main" val="2204859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Format of a Revenue A/c</a:t>
            </a:r>
            <a:endParaRPr lang="en-US" dirty="0"/>
          </a:p>
        </p:txBody>
      </p:sp>
      <p:sp>
        <p:nvSpPr>
          <p:cNvPr id="3" name="Content Placeholder 2"/>
          <p:cNvSpPr>
            <a:spLocks noGrp="1"/>
          </p:cNvSpPr>
          <p:nvPr>
            <p:ph idx="1"/>
          </p:nvPr>
        </p:nvSpPr>
        <p:spPr/>
        <p:txBody>
          <a:bodyPr>
            <a:normAutofit fontScale="92500" lnSpcReduction="10000"/>
          </a:bodyPr>
          <a:lstStyle/>
          <a:p>
            <a:r>
              <a:rPr lang="en-US" b="1" dirty="0" smtClean="0"/>
              <a:t>Expenditures</a:t>
            </a:r>
          </a:p>
          <a:p>
            <a:pPr algn="just"/>
            <a:r>
              <a:rPr lang="en-GB" sz="2800" dirty="0"/>
              <a:t>Claims including </a:t>
            </a:r>
            <a:r>
              <a:rPr lang="en-GB" sz="2800" dirty="0" smtClean="0"/>
              <a:t>outstanding			xx</a:t>
            </a:r>
          </a:p>
          <a:p>
            <a:pPr marL="0" indent="0" algn="just">
              <a:buNone/>
            </a:pPr>
            <a:r>
              <a:rPr lang="en-GB" sz="2800" dirty="0" smtClean="0"/>
              <a:t> </a:t>
            </a:r>
            <a:r>
              <a:rPr lang="en-GB" sz="2800" dirty="0"/>
              <a:t>claims, less  claims recovered </a:t>
            </a:r>
            <a:endParaRPr lang="en-GB" sz="2800" dirty="0" smtClean="0"/>
          </a:p>
          <a:p>
            <a:pPr marL="0" indent="0" algn="just">
              <a:buNone/>
            </a:pPr>
            <a:r>
              <a:rPr lang="en-GB" sz="2800" dirty="0" smtClean="0"/>
              <a:t>and </a:t>
            </a:r>
            <a:r>
              <a:rPr lang="en-GB" sz="2800" dirty="0"/>
              <a:t>recoverable from </a:t>
            </a:r>
            <a:r>
              <a:rPr lang="en-GB" sz="2800" dirty="0" smtClean="0"/>
              <a:t>reinsurance co.</a:t>
            </a:r>
          </a:p>
          <a:p>
            <a:pPr algn="just"/>
            <a:r>
              <a:rPr lang="en-GB" sz="2800" dirty="0" smtClean="0"/>
              <a:t>Surrenders						xx</a:t>
            </a:r>
          </a:p>
          <a:p>
            <a:pPr algn="just"/>
            <a:r>
              <a:rPr lang="en-GB" sz="2800" dirty="0" smtClean="0"/>
              <a:t>Annuities paid and due				xx</a:t>
            </a:r>
          </a:p>
          <a:p>
            <a:pPr algn="just"/>
            <a:r>
              <a:rPr lang="en-GB" sz="2800" dirty="0" smtClean="0"/>
              <a:t>Bonus paid in cash				xx</a:t>
            </a:r>
          </a:p>
          <a:p>
            <a:pPr algn="just"/>
            <a:r>
              <a:rPr lang="en-GB" sz="2800" dirty="0" smtClean="0"/>
              <a:t>Bonus in reduction of premium			xx</a:t>
            </a:r>
          </a:p>
          <a:p>
            <a:pPr algn="just"/>
            <a:endParaRPr lang="en-GB" sz="2800" dirty="0" smtClean="0"/>
          </a:p>
          <a:p>
            <a:pPr marL="0" indent="0" algn="just">
              <a:buNone/>
            </a:pPr>
            <a:r>
              <a:rPr lang="en-GB" sz="2800" dirty="0" smtClean="0"/>
              <a:t> </a:t>
            </a:r>
            <a:endParaRPr lang="en-US" sz="2800" b="1" dirty="0"/>
          </a:p>
        </p:txBody>
      </p:sp>
    </p:spTree>
    <p:extLst>
      <p:ext uri="{BB962C8B-B14F-4D97-AF65-F5344CB8AC3E}">
        <p14:creationId xmlns:p14="http://schemas.microsoft.com/office/powerpoint/2010/main" val="789844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Format of a Revenue A/c</a:t>
            </a:r>
            <a:endParaRPr lang="en-US" dirty="0"/>
          </a:p>
        </p:txBody>
      </p:sp>
      <p:sp>
        <p:nvSpPr>
          <p:cNvPr id="3" name="Content Placeholder 2"/>
          <p:cNvSpPr>
            <a:spLocks noGrp="1"/>
          </p:cNvSpPr>
          <p:nvPr>
            <p:ph idx="1"/>
          </p:nvPr>
        </p:nvSpPr>
        <p:spPr/>
        <p:txBody>
          <a:bodyPr>
            <a:normAutofit lnSpcReduction="10000"/>
          </a:bodyPr>
          <a:lstStyle/>
          <a:p>
            <a:r>
              <a:rPr lang="en-US" dirty="0" smtClean="0"/>
              <a:t>Commission to Agents			xx</a:t>
            </a:r>
          </a:p>
          <a:p>
            <a:r>
              <a:rPr lang="en-US" dirty="0" smtClean="0"/>
              <a:t>Salaries						xx</a:t>
            </a:r>
          </a:p>
          <a:p>
            <a:r>
              <a:rPr lang="en-US" dirty="0" smtClean="0"/>
              <a:t>Travelling expense				xx</a:t>
            </a:r>
          </a:p>
          <a:p>
            <a:r>
              <a:rPr lang="en-US" dirty="0" smtClean="0"/>
              <a:t>Directors fees					xx</a:t>
            </a:r>
          </a:p>
          <a:p>
            <a:r>
              <a:rPr lang="en-US" dirty="0" smtClean="0"/>
              <a:t>Auditors fees					xx</a:t>
            </a:r>
          </a:p>
          <a:p>
            <a:r>
              <a:rPr lang="en-US" dirty="0" smtClean="0"/>
              <a:t>Rent Expense					xx</a:t>
            </a:r>
          </a:p>
          <a:p>
            <a:r>
              <a:rPr lang="en-US" dirty="0" smtClean="0"/>
              <a:t>Other Losses					xx	xx</a:t>
            </a:r>
          </a:p>
          <a:p>
            <a:r>
              <a:rPr lang="en-US" b="1" dirty="0" smtClean="0"/>
              <a:t>Life Assurance Fund cd</a:t>
            </a:r>
            <a:r>
              <a:rPr lang="en-US" dirty="0" smtClean="0"/>
              <a:t>				xx</a:t>
            </a:r>
            <a:endParaRPr lang="en-US" dirty="0"/>
          </a:p>
        </p:txBody>
      </p:sp>
    </p:spTree>
    <p:extLst>
      <p:ext uri="{BB962C8B-B14F-4D97-AF65-F5344CB8AC3E}">
        <p14:creationId xmlns:p14="http://schemas.microsoft.com/office/powerpoint/2010/main" val="9533777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3600" dirty="0" smtClean="0"/>
              <a:t>Explanation </a:t>
            </a:r>
            <a:r>
              <a:rPr lang="en-GB" sz="3600" dirty="0"/>
              <a:t>of the Revenue account Items</a:t>
            </a:r>
            <a:r>
              <a:rPr lang="en-US" sz="3600" dirty="0"/>
              <a:t/>
            </a:r>
            <a:br>
              <a:rPr lang="en-US" sz="3600" dirty="0"/>
            </a:br>
            <a:endParaRPr lang="en-US" sz="3600" dirty="0"/>
          </a:p>
        </p:txBody>
      </p:sp>
      <p:sp>
        <p:nvSpPr>
          <p:cNvPr id="3" name="Content Placeholder 2"/>
          <p:cNvSpPr>
            <a:spLocks noGrp="1"/>
          </p:cNvSpPr>
          <p:nvPr>
            <p:ph idx="1"/>
          </p:nvPr>
        </p:nvSpPr>
        <p:spPr/>
        <p:txBody>
          <a:bodyPr>
            <a:normAutofit fontScale="77500" lnSpcReduction="20000"/>
          </a:bodyPr>
          <a:lstStyle/>
          <a:p>
            <a:pPr lvl="0"/>
            <a:r>
              <a:rPr lang="en-GB" b="1" dirty="0"/>
              <a:t>Claims:</a:t>
            </a:r>
            <a:r>
              <a:rPr lang="en-GB" dirty="0"/>
              <a:t> </a:t>
            </a:r>
            <a:endParaRPr lang="en-GB" dirty="0" smtClean="0"/>
          </a:p>
          <a:p>
            <a:pPr lvl="0" algn="just"/>
            <a:r>
              <a:rPr lang="en-GB" dirty="0" smtClean="0"/>
              <a:t>A </a:t>
            </a:r>
            <a:r>
              <a:rPr lang="en-GB" dirty="0"/>
              <a:t>claim is any sum that the insurance company is required to pay. </a:t>
            </a:r>
            <a:endParaRPr lang="en-GB" dirty="0" smtClean="0"/>
          </a:p>
          <a:p>
            <a:pPr lvl="0" algn="just"/>
            <a:r>
              <a:rPr lang="en-GB" dirty="0" smtClean="0"/>
              <a:t>Claims </a:t>
            </a:r>
            <a:r>
              <a:rPr lang="en-GB" dirty="0"/>
              <a:t>in the life insurance industry can occur for two reasons: maturity or death. </a:t>
            </a:r>
            <a:endParaRPr lang="en-GB" dirty="0" smtClean="0"/>
          </a:p>
          <a:p>
            <a:pPr lvl="0" algn="just"/>
            <a:r>
              <a:rPr lang="en-GB" dirty="0" smtClean="0"/>
              <a:t>All </a:t>
            </a:r>
            <a:r>
              <a:rPr lang="en-GB" dirty="0"/>
              <a:t>reported claims, whether accepted or denied at the end of the year, must be included in calculating the total number of claims. </a:t>
            </a:r>
            <a:endParaRPr lang="en-GB" dirty="0" smtClean="0"/>
          </a:p>
          <a:p>
            <a:pPr lvl="0" algn="just"/>
            <a:r>
              <a:rPr lang="en-GB" dirty="0" smtClean="0"/>
              <a:t>Reinsurance </a:t>
            </a:r>
            <a:r>
              <a:rPr lang="en-GB" dirty="0"/>
              <a:t>recoveries must then be subtracted from the total number of outstanding claims at the start of the </a:t>
            </a:r>
            <a:r>
              <a:rPr lang="en-GB" dirty="0" smtClean="0"/>
              <a:t>year.</a:t>
            </a:r>
          </a:p>
          <a:p>
            <a:pPr lvl="0" algn="just"/>
            <a:r>
              <a:rPr lang="en-GB" dirty="0" smtClean="0"/>
              <a:t>The </a:t>
            </a:r>
            <a:r>
              <a:rPr lang="en-GB" dirty="0"/>
              <a:t>amount of reinsurance recoveries is paid under the terms of the reinsurance contract, lowering the total amount of claims the company must pay.</a:t>
            </a:r>
            <a:endParaRPr lang="en-US" dirty="0"/>
          </a:p>
          <a:p>
            <a:endParaRPr lang="en-US" dirty="0"/>
          </a:p>
        </p:txBody>
      </p:sp>
    </p:spTree>
    <p:extLst>
      <p:ext uri="{BB962C8B-B14F-4D97-AF65-F5344CB8AC3E}">
        <p14:creationId xmlns:p14="http://schemas.microsoft.com/office/powerpoint/2010/main" val="2228820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Week 4: Insurance Accounts and Financial Statement</a:t>
            </a:r>
          </a:p>
        </p:txBody>
      </p:sp>
      <p:sp>
        <p:nvSpPr>
          <p:cNvPr id="3" name="Content Placeholder 2"/>
          <p:cNvSpPr>
            <a:spLocks noGrp="1"/>
          </p:cNvSpPr>
          <p:nvPr>
            <p:ph idx="1"/>
          </p:nvPr>
        </p:nvSpPr>
        <p:spPr/>
        <p:txBody>
          <a:bodyPr>
            <a:normAutofit/>
          </a:bodyPr>
          <a:lstStyle/>
          <a:p>
            <a:endParaRPr lang="en-US" sz="4000" dirty="0" smtClean="0"/>
          </a:p>
          <a:p>
            <a:endParaRPr lang="en-US" sz="4000" dirty="0"/>
          </a:p>
          <a:p>
            <a:r>
              <a:rPr lang="en-US" sz="4000" dirty="0" smtClean="0"/>
              <a:t>End of Week Four Part One</a:t>
            </a:r>
            <a:endParaRPr lang="en-US" sz="4000" dirty="0"/>
          </a:p>
        </p:txBody>
      </p:sp>
    </p:spTree>
    <p:extLst>
      <p:ext uri="{BB962C8B-B14F-4D97-AF65-F5344CB8AC3E}">
        <p14:creationId xmlns:p14="http://schemas.microsoft.com/office/powerpoint/2010/main" val="3435924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Week 4: Insurance Accounts and Financial Statement</a:t>
            </a:r>
          </a:p>
        </p:txBody>
      </p:sp>
      <p:sp>
        <p:nvSpPr>
          <p:cNvPr id="3" name="Content Placeholder 2"/>
          <p:cNvSpPr>
            <a:spLocks noGrp="1"/>
          </p:cNvSpPr>
          <p:nvPr>
            <p:ph idx="1"/>
          </p:nvPr>
        </p:nvSpPr>
        <p:spPr/>
        <p:txBody>
          <a:bodyPr/>
          <a:lstStyle/>
          <a:p>
            <a:endParaRPr lang="en-US" dirty="0" smtClean="0"/>
          </a:p>
          <a:p>
            <a:endParaRPr lang="en-US" dirty="0"/>
          </a:p>
          <a:p>
            <a:r>
              <a:rPr lang="en-US" dirty="0" smtClean="0"/>
              <a:t>Start of Week Four Part Two</a:t>
            </a:r>
            <a:endParaRPr lang="en-US" dirty="0"/>
          </a:p>
        </p:txBody>
      </p:sp>
    </p:spTree>
    <p:extLst>
      <p:ext uri="{BB962C8B-B14F-4D97-AF65-F5344CB8AC3E}">
        <p14:creationId xmlns:p14="http://schemas.microsoft.com/office/powerpoint/2010/main" val="1761288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8229600" cy="1143000"/>
          </a:xfrm>
        </p:spPr>
        <p:txBody>
          <a:bodyPr>
            <a:normAutofit fontScale="90000"/>
          </a:bodyPr>
          <a:lstStyle/>
          <a:p>
            <a:r>
              <a:rPr lang="en-GB" dirty="0" smtClean="0"/>
              <a:t/>
            </a:r>
            <a:br>
              <a:rPr lang="en-GB" dirty="0" smtClean="0"/>
            </a:br>
            <a:r>
              <a:rPr lang="en-GB" sz="3600" dirty="0" smtClean="0"/>
              <a:t>Explanation </a:t>
            </a:r>
            <a:r>
              <a:rPr lang="en-GB" sz="3600" dirty="0"/>
              <a:t>of the Revenue account Items</a:t>
            </a:r>
            <a:endParaRPr lang="en-US" sz="3600" dirty="0"/>
          </a:p>
        </p:txBody>
      </p:sp>
      <p:sp>
        <p:nvSpPr>
          <p:cNvPr id="3" name="Content Placeholder 2"/>
          <p:cNvSpPr>
            <a:spLocks noGrp="1"/>
          </p:cNvSpPr>
          <p:nvPr>
            <p:ph idx="1"/>
          </p:nvPr>
        </p:nvSpPr>
        <p:spPr/>
        <p:txBody>
          <a:bodyPr>
            <a:noAutofit/>
          </a:bodyPr>
          <a:lstStyle/>
          <a:p>
            <a:pPr lvl="0" algn="just"/>
            <a:r>
              <a:rPr lang="en-GB" sz="2400" b="1" dirty="0" smtClean="0"/>
              <a:t>Annuity</a:t>
            </a:r>
            <a:r>
              <a:rPr lang="en-GB" sz="2400" b="1" dirty="0"/>
              <a:t>: </a:t>
            </a:r>
            <a:endParaRPr lang="en-GB" sz="2400" b="1" dirty="0" smtClean="0"/>
          </a:p>
          <a:p>
            <a:pPr lvl="0" algn="just"/>
            <a:r>
              <a:rPr lang="en-GB" sz="2400" dirty="0" smtClean="0"/>
              <a:t>This </a:t>
            </a:r>
            <a:r>
              <a:rPr lang="en-GB" sz="2400" dirty="0"/>
              <a:t>is a guaranteed yearly payment made by a life insurance company in exchange for an initial lump sum payment</a:t>
            </a:r>
            <a:r>
              <a:rPr lang="en-GB" sz="2400" dirty="0" smtClean="0"/>
              <a:t>.</a:t>
            </a:r>
          </a:p>
          <a:p>
            <a:pPr lvl="0" algn="just"/>
            <a:r>
              <a:rPr lang="en-GB" sz="2400" dirty="0" smtClean="0"/>
              <a:t> It </a:t>
            </a:r>
            <a:r>
              <a:rPr lang="en-GB" sz="2400" dirty="0"/>
              <a:t>is an expense and shown on the debit side of revenue </a:t>
            </a:r>
            <a:r>
              <a:rPr lang="en-GB" sz="2400" dirty="0" smtClean="0"/>
              <a:t>account.</a:t>
            </a:r>
            <a:endParaRPr lang="en-US" sz="2400" dirty="0"/>
          </a:p>
          <a:p>
            <a:pPr lvl="0" algn="just"/>
            <a:r>
              <a:rPr lang="en-GB" sz="2400" b="1" dirty="0" smtClean="0"/>
              <a:t>Surrender </a:t>
            </a:r>
            <a:r>
              <a:rPr lang="en-GB" sz="2400" b="1" dirty="0"/>
              <a:t>value:</a:t>
            </a:r>
            <a:r>
              <a:rPr lang="en-GB" sz="2400" dirty="0"/>
              <a:t> </a:t>
            </a:r>
            <a:endParaRPr lang="en-GB" sz="2400" dirty="0" smtClean="0"/>
          </a:p>
          <a:p>
            <a:pPr lvl="0" algn="just"/>
            <a:r>
              <a:rPr lang="en-GB" sz="2400" dirty="0" smtClean="0"/>
              <a:t>The </a:t>
            </a:r>
            <a:r>
              <a:rPr lang="en-GB" sz="2400" dirty="0"/>
              <a:t>insurance company will pay the policyholder if they cannot make future premium payments</a:t>
            </a:r>
            <a:r>
              <a:rPr lang="en-GB" sz="2400" dirty="0" smtClean="0"/>
              <a:t>.</a:t>
            </a:r>
          </a:p>
          <a:p>
            <a:pPr lvl="0" algn="just"/>
            <a:r>
              <a:rPr lang="en-GB" sz="2400" dirty="0" smtClean="0"/>
              <a:t>It </a:t>
            </a:r>
            <a:r>
              <a:rPr lang="en-GB" sz="2400" dirty="0"/>
              <a:t>is the current cash value of the insurance, which the holder receives from the company upon giving up all policy rights</a:t>
            </a:r>
            <a:r>
              <a:rPr lang="en-GB" sz="2400" dirty="0" smtClean="0"/>
              <a:t>.</a:t>
            </a:r>
          </a:p>
          <a:p>
            <a:pPr lvl="0" algn="just"/>
            <a:r>
              <a:rPr lang="en-GB" sz="2400" dirty="0" smtClean="0"/>
              <a:t> For </a:t>
            </a:r>
            <a:r>
              <a:rPr lang="en-GB" sz="2400" dirty="0"/>
              <a:t>general insurance plans, there is no surrender value.</a:t>
            </a:r>
            <a:endParaRPr lang="en-US" sz="2400" dirty="0"/>
          </a:p>
          <a:p>
            <a:endParaRPr lang="en-US" sz="2400" dirty="0"/>
          </a:p>
        </p:txBody>
      </p:sp>
    </p:spTree>
    <p:extLst>
      <p:ext uri="{BB962C8B-B14F-4D97-AF65-F5344CB8AC3E}">
        <p14:creationId xmlns:p14="http://schemas.microsoft.com/office/powerpoint/2010/main" val="14654660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Explanation of the Revenue account Items</a:t>
            </a:r>
            <a:endParaRPr lang="en-US" dirty="0"/>
          </a:p>
        </p:txBody>
      </p:sp>
      <p:sp>
        <p:nvSpPr>
          <p:cNvPr id="3" name="Content Placeholder 2"/>
          <p:cNvSpPr>
            <a:spLocks noGrp="1"/>
          </p:cNvSpPr>
          <p:nvPr>
            <p:ph idx="1"/>
          </p:nvPr>
        </p:nvSpPr>
        <p:spPr/>
        <p:txBody>
          <a:bodyPr>
            <a:normAutofit fontScale="92500" lnSpcReduction="10000"/>
          </a:bodyPr>
          <a:lstStyle/>
          <a:p>
            <a:pPr lvl="0"/>
            <a:r>
              <a:rPr lang="en-GB" b="1" dirty="0"/>
              <a:t>Cash Bonus: </a:t>
            </a:r>
            <a:endParaRPr lang="en-GB" b="1" dirty="0" smtClean="0"/>
          </a:p>
          <a:p>
            <a:pPr lvl="0" algn="just"/>
            <a:r>
              <a:rPr lang="en-GB" sz="3000" dirty="0" smtClean="0"/>
              <a:t>The </a:t>
            </a:r>
            <a:r>
              <a:rPr lang="en-GB" sz="3000" dirty="0"/>
              <a:t>firm will give the insurer a bonus if he has profit-sharing insurance. </a:t>
            </a:r>
            <a:endParaRPr lang="en-GB" sz="3000" dirty="0" smtClean="0"/>
          </a:p>
          <a:p>
            <a:pPr lvl="0" algn="just"/>
            <a:r>
              <a:rPr lang="en-GB" sz="3000" dirty="0" smtClean="0"/>
              <a:t>The </a:t>
            </a:r>
            <a:r>
              <a:rPr lang="en-GB" sz="3000" dirty="0"/>
              <a:t>bonus is recorded as an expense on the debit side of the revenue sheet if it is paid in cash. </a:t>
            </a:r>
            <a:endParaRPr lang="en-GB" sz="3000" dirty="0" smtClean="0"/>
          </a:p>
          <a:p>
            <a:pPr lvl="0" algn="just"/>
            <a:r>
              <a:rPr lang="en-GB" sz="3000" dirty="0" smtClean="0"/>
              <a:t>The </a:t>
            </a:r>
            <a:r>
              <a:rPr lang="en-GB" sz="3000" dirty="0"/>
              <a:t>interim bonus will not be displayed while the final accounts are prepared. </a:t>
            </a:r>
            <a:endParaRPr lang="en-GB" sz="3000" dirty="0" smtClean="0"/>
          </a:p>
          <a:p>
            <a:pPr lvl="0" algn="just"/>
            <a:r>
              <a:rPr lang="en-GB" sz="3000" dirty="0" smtClean="0"/>
              <a:t>Instead</a:t>
            </a:r>
            <a:r>
              <a:rPr lang="en-GB" sz="3000" dirty="0"/>
              <a:t>, it will be modified in the process of determining the actual surplus and the sum that policyholders will receive.</a:t>
            </a:r>
            <a:endParaRPr lang="en-US" sz="3000" dirty="0"/>
          </a:p>
        </p:txBody>
      </p:sp>
    </p:spTree>
    <p:extLst>
      <p:ext uri="{BB962C8B-B14F-4D97-AF65-F5344CB8AC3E}">
        <p14:creationId xmlns:p14="http://schemas.microsoft.com/office/powerpoint/2010/main" val="2291565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Explanation of the Revenue account Items</a:t>
            </a:r>
            <a:endParaRPr lang="en-US" dirty="0"/>
          </a:p>
        </p:txBody>
      </p:sp>
      <p:sp>
        <p:nvSpPr>
          <p:cNvPr id="3" name="Content Placeholder 2"/>
          <p:cNvSpPr>
            <a:spLocks noGrp="1"/>
          </p:cNvSpPr>
          <p:nvPr>
            <p:ph idx="1"/>
          </p:nvPr>
        </p:nvSpPr>
        <p:spPr/>
        <p:txBody>
          <a:bodyPr>
            <a:normAutofit fontScale="92500"/>
          </a:bodyPr>
          <a:lstStyle/>
          <a:p>
            <a:pPr lvl="0" algn="just"/>
            <a:r>
              <a:rPr lang="en-GB" b="1" dirty="0"/>
              <a:t>Bonus in Reduction of Premium: </a:t>
            </a:r>
            <a:endParaRPr lang="en-GB" b="1" dirty="0" smtClean="0"/>
          </a:p>
          <a:p>
            <a:pPr lvl="0" algn="just"/>
            <a:r>
              <a:rPr lang="en-GB" dirty="0" smtClean="0"/>
              <a:t>The </a:t>
            </a:r>
            <a:r>
              <a:rPr lang="en-GB" dirty="0"/>
              <a:t>corporation may choose to deduct the incentive from the insured's outstanding premiums rather than giving it to them in cash. </a:t>
            </a:r>
            <a:endParaRPr lang="en-GB" dirty="0" smtClean="0"/>
          </a:p>
          <a:p>
            <a:pPr lvl="0" algn="just"/>
            <a:r>
              <a:rPr lang="en-GB" dirty="0" smtClean="0"/>
              <a:t>This </a:t>
            </a:r>
            <a:r>
              <a:rPr lang="en-GB" dirty="0"/>
              <a:t>is referred to as a bonus in premium reduction</a:t>
            </a:r>
            <a:r>
              <a:rPr lang="en-GB" dirty="0" smtClean="0"/>
              <a:t>.</a:t>
            </a:r>
          </a:p>
          <a:p>
            <a:pPr lvl="0" algn="just"/>
            <a:r>
              <a:rPr lang="en-GB" dirty="0" smtClean="0"/>
              <a:t> </a:t>
            </a:r>
            <a:r>
              <a:rPr lang="en-GB" dirty="0"/>
              <a:t>It is displayed on the income account's debit side (as an expense) and credit side (by increasing the premium).</a:t>
            </a:r>
            <a:endParaRPr lang="en-US" dirty="0"/>
          </a:p>
          <a:p>
            <a:endParaRPr lang="en-US" dirty="0"/>
          </a:p>
        </p:txBody>
      </p:sp>
    </p:spTree>
    <p:extLst>
      <p:ext uri="{BB962C8B-B14F-4D97-AF65-F5344CB8AC3E}">
        <p14:creationId xmlns:p14="http://schemas.microsoft.com/office/powerpoint/2010/main" val="26960406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Explanation of the Revenue account Items</a:t>
            </a:r>
            <a:endParaRPr lang="en-US" dirty="0"/>
          </a:p>
        </p:txBody>
      </p:sp>
      <p:sp>
        <p:nvSpPr>
          <p:cNvPr id="3" name="Content Placeholder 2"/>
          <p:cNvSpPr>
            <a:spLocks noGrp="1"/>
          </p:cNvSpPr>
          <p:nvPr>
            <p:ph idx="1"/>
          </p:nvPr>
        </p:nvSpPr>
        <p:spPr/>
        <p:txBody>
          <a:bodyPr>
            <a:normAutofit fontScale="85000" lnSpcReduction="20000"/>
          </a:bodyPr>
          <a:lstStyle/>
          <a:p>
            <a:pPr lvl="0" algn="just"/>
            <a:r>
              <a:rPr lang="en-GB" b="1" dirty="0"/>
              <a:t>Management expenses:</a:t>
            </a:r>
            <a:r>
              <a:rPr lang="en-GB" dirty="0"/>
              <a:t> </a:t>
            </a:r>
            <a:endParaRPr lang="en-GB" dirty="0" smtClean="0"/>
          </a:p>
          <a:p>
            <a:pPr lvl="0" algn="just"/>
            <a:r>
              <a:rPr lang="en-GB" dirty="0" smtClean="0"/>
              <a:t>These </a:t>
            </a:r>
            <a:r>
              <a:rPr lang="en-GB" dirty="0"/>
              <a:t>must be reported as a whole, and the specifics that make up these costs can be found in the revenue account or the attached working note schedule.</a:t>
            </a:r>
            <a:endParaRPr lang="en-US" dirty="0"/>
          </a:p>
          <a:p>
            <a:pPr lvl="0" algn="just"/>
            <a:r>
              <a:rPr lang="en-GB" b="1" dirty="0"/>
              <a:t>Taxes, bad debts, and other expenses </a:t>
            </a:r>
            <a:r>
              <a:rPr lang="en-GB" dirty="0"/>
              <a:t>must all be displayed individually on the revenue account's debit side.</a:t>
            </a:r>
            <a:endParaRPr lang="en-US" dirty="0"/>
          </a:p>
          <a:p>
            <a:pPr lvl="0" algn="just"/>
            <a:r>
              <a:rPr lang="en-GB" b="1" dirty="0"/>
              <a:t>Life Assurance fund: </a:t>
            </a:r>
            <a:endParaRPr lang="en-GB" b="1" dirty="0" smtClean="0"/>
          </a:p>
          <a:p>
            <a:pPr lvl="0" algn="just"/>
            <a:r>
              <a:rPr lang="en-GB" dirty="0" smtClean="0"/>
              <a:t>The </a:t>
            </a:r>
            <a:r>
              <a:rPr lang="en-GB" dirty="0"/>
              <a:t>difference between the credit and debit side of revenue account is not profit but life assurance fund at the end of the period.</a:t>
            </a:r>
            <a:endParaRPr lang="en-US" dirty="0"/>
          </a:p>
          <a:p>
            <a:pPr marL="0" indent="0">
              <a:buNone/>
            </a:pPr>
            <a:r>
              <a:rPr lang="en-GB" dirty="0"/>
              <a:t> </a:t>
            </a:r>
            <a:endParaRPr lang="en-US" dirty="0"/>
          </a:p>
        </p:txBody>
      </p:sp>
    </p:spTree>
    <p:extLst>
      <p:ext uri="{BB962C8B-B14F-4D97-AF65-F5344CB8AC3E}">
        <p14:creationId xmlns:p14="http://schemas.microsoft.com/office/powerpoint/2010/main" val="74275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Expenditure Items</a:t>
            </a:r>
            <a:endParaRPr lang="en-US" sz="3600" b="1" dirty="0"/>
          </a:p>
        </p:txBody>
      </p:sp>
      <p:sp>
        <p:nvSpPr>
          <p:cNvPr id="3" name="Content Placeholder 2"/>
          <p:cNvSpPr>
            <a:spLocks noGrp="1"/>
          </p:cNvSpPr>
          <p:nvPr>
            <p:ph idx="1"/>
          </p:nvPr>
        </p:nvSpPr>
        <p:spPr/>
        <p:txBody>
          <a:bodyPr>
            <a:normAutofit fontScale="92500" lnSpcReduction="10000"/>
          </a:bodyPr>
          <a:lstStyle/>
          <a:p>
            <a:pPr lvl="0"/>
            <a:r>
              <a:rPr lang="en-GB" b="1" dirty="0"/>
              <a:t>Life Assurance Fund: </a:t>
            </a:r>
            <a:endParaRPr lang="en-GB" b="1" dirty="0" smtClean="0"/>
          </a:p>
          <a:p>
            <a:pPr lvl="0" algn="just"/>
            <a:r>
              <a:rPr lang="en-GB" sz="3000" dirty="0" smtClean="0"/>
              <a:t>This </a:t>
            </a:r>
            <a:r>
              <a:rPr lang="en-GB" sz="3000" dirty="0"/>
              <a:t>fund at the beginning of the period is to be shown on the credit side of the revenue account</a:t>
            </a:r>
            <a:endParaRPr lang="en-US" sz="3000" b="1" dirty="0"/>
          </a:p>
          <a:p>
            <a:pPr lvl="0" algn="just"/>
            <a:r>
              <a:rPr lang="en-GB" sz="3000" b="1" dirty="0"/>
              <a:t>Premium: </a:t>
            </a:r>
            <a:endParaRPr lang="en-GB" sz="3000" b="1" dirty="0" smtClean="0"/>
          </a:p>
          <a:p>
            <a:pPr lvl="0" algn="just"/>
            <a:r>
              <a:rPr lang="en-GB" sz="3000" dirty="0" smtClean="0"/>
              <a:t>This </a:t>
            </a:r>
            <a:r>
              <a:rPr lang="en-GB" sz="3000" dirty="0"/>
              <a:t>heading should display the premium received during the accounting period plus the outstanding amount after the period plus the bonus in premium reduction, less the outstanding amount at the beginning of the period, less the reinsurance premium.</a:t>
            </a:r>
            <a:endParaRPr lang="en-US" sz="3000" dirty="0"/>
          </a:p>
          <a:p>
            <a:pPr algn="just"/>
            <a:endParaRPr lang="en-US" sz="3000" dirty="0"/>
          </a:p>
        </p:txBody>
      </p:sp>
    </p:spTree>
    <p:extLst>
      <p:ext uri="{BB962C8B-B14F-4D97-AF65-F5344CB8AC3E}">
        <p14:creationId xmlns:p14="http://schemas.microsoft.com/office/powerpoint/2010/main" val="4023851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Expenditure Items</a:t>
            </a:r>
            <a:endParaRPr lang="en-US" dirty="0"/>
          </a:p>
        </p:txBody>
      </p:sp>
      <p:sp>
        <p:nvSpPr>
          <p:cNvPr id="3" name="Content Placeholder 2"/>
          <p:cNvSpPr>
            <a:spLocks noGrp="1"/>
          </p:cNvSpPr>
          <p:nvPr>
            <p:ph idx="1"/>
          </p:nvPr>
        </p:nvSpPr>
        <p:spPr/>
        <p:txBody>
          <a:bodyPr>
            <a:normAutofit fontScale="92500" lnSpcReduction="10000"/>
          </a:bodyPr>
          <a:lstStyle/>
          <a:p>
            <a:pPr lvl="0" algn="just"/>
            <a:r>
              <a:rPr lang="en-GB" sz="3000" b="1" dirty="0"/>
              <a:t>Consideration for Annuities Granted: </a:t>
            </a:r>
            <a:endParaRPr lang="en-GB" sz="3000" b="1" dirty="0" smtClean="0"/>
          </a:p>
          <a:p>
            <a:pPr lvl="0" algn="just"/>
            <a:r>
              <a:rPr lang="en-GB" sz="3000" dirty="0" smtClean="0"/>
              <a:t>On </a:t>
            </a:r>
            <a:r>
              <a:rPr lang="en-GB" sz="3000" dirty="0"/>
              <a:t>the credit side of the revenue account, any lump sum payment that the insurance company receives in place of issuing an annuity is referred to as consideration for annuities granted.</a:t>
            </a:r>
            <a:endParaRPr lang="en-US" sz="3000" dirty="0"/>
          </a:p>
          <a:p>
            <a:pPr lvl="0" algn="just"/>
            <a:r>
              <a:rPr lang="en-GB" sz="3000" b="1" dirty="0"/>
              <a:t>Interest, Dividend, and Rent: </a:t>
            </a:r>
            <a:endParaRPr lang="en-GB" sz="3000" b="1" dirty="0" smtClean="0"/>
          </a:p>
          <a:p>
            <a:pPr lvl="0" algn="just"/>
            <a:r>
              <a:rPr lang="en-GB" sz="3000" dirty="0" smtClean="0"/>
              <a:t>Income </a:t>
            </a:r>
            <a:r>
              <a:rPr lang="en-GB" sz="3000" dirty="0"/>
              <a:t>tax on any interest, dividend, or rent the life insurance business receives from its investment should be subtracted.  </a:t>
            </a:r>
            <a:endParaRPr lang="en-GB" sz="3000" dirty="0" smtClean="0"/>
          </a:p>
          <a:p>
            <a:pPr lvl="0" algn="just"/>
            <a:r>
              <a:rPr lang="en-GB" sz="3000" dirty="0" smtClean="0"/>
              <a:t>This </a:t>
            </a:r>
            <a:r>
              <a:rPr lang="en-GB" sz="3000" dirty="0"/>
              <a:t>item includes accrued and outstanding interest.</a:t>
            </a:r>
            <a:endParaRPr lang="en-US" sz="3000" dirty="0"/>
          </a:p>
          <a:p>
            <a:endParaRPr lang="en-US" dirty="0"/>
          </a:p>
        </p:txBody>
      </p:sp>
    </p:spTree>
    <p:extLst>
      <p:ext uri="{BB962C8B-B14F-4D97-AF65-F5344CB8AC3E}">
        <p14:creationId xmlns:p14="http://schemas.microsoft.com/office/powerpoint/2010/main" val="13921809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Expenditure Items</a:t>
            </a:r>
            <a:endParaRPr lang="en-US" dirty="0"/>
          </a:p>
        </p:txBody>
      </p:sp>
      <p:sp>
        <p:nvSpPr>
          <p:cNvPr id="3" name="Content Placeholder 2"/>
          <p:cNvSpPr>
            <a:spLocks noGrp="1"/>
          </p:cNvSpPr>
          <p:nvPr>
            <p:ph idx="1"/>
          </p:nvPr>
        </p:nvSpPr>
        <p:spPr/>
        <p:txBody>
          <a:bodyPr>
            <a:normAutofit fontScale="85000" lnSpcReduction="20000"/>
          </a:bodyPr>
          <a:lstStyle/>
          <a:p>
            <a:pPr lvl="0" algn="just"/>
            <a:r>
              <a:rPr lang="en-GB" b="1" dirty="0"/>
              <a:t>Registration Fee:</a:t>
            </a:r>
            <a:r>
              <a:rPr lang="en-GB" dirty="0"/>
              <a:t> </a:t>
            </a:r>
            <a:endParaRPr lang="en-GB" dirty="0" smtClean="0"/>
          </a:p>
          <a:p>
            <a:pPr lvl="0" algn="just"/>
            <a:r>
              <a:rPr lang="en-GB" dirty="0" smtClean="0"/>
              <a:t>This </a:t>
            </a:r>
            <a:r>
              <a:rPr lang="en-GB" dirty="0"/>
              <a:t>is an item of income and shown on the credit side of revenue account.</a:t>
            </a:r>
            <a:endParaRPr lang="en-US" dirty="0"/>
          </a:p>
          <a:p>
            <a:pPr algn="just"/>
            <a:r>
              <a:rPr lang="en-GB" b="1" dirty="0"/>
              <a:t>Reinsurance: </a:t>
            </a:r>
            <a:endParaRPr lang="en-GB" b="1" dirty="0" smtClean="0"/>
          </a:p>
          <a:p>
            <a:pPr algn="just"/>
            <a:r>
              <a:rPr lang="en-GB" dirty="0" smtClean="0"/>
              <a:t>Reinsurance </a:t>
            </a:r>
            <a:r>
              <a:rPr lang="en-GB" dirty="0"/>
              <a:t>is the term for when a business accepts a more valuable contract and, in an effort to lower risk, may transfer some of the business to another </a:t>
            </a:r>
            <a:r>
              <a:rPr lang="en-GB" dirty="0" smtClean="0"/>
              <a:t>business.</a:t>
            </a:r>
          </a:p>
          <a:p>
            <a:pPr algn="just"/>
            <a:r>
              <a:rPr lang="en-GB" dirty="0" smtClean="0"/>
              <a:t>The </a:t>
            </a:r>
            <a:r>
              <a:rPr lang="en-GB" dirty="0"/>
              <a:t>business that transfers some of its business to the other gets paid a commission. </a:t>
            </a:r>
            <a:endParaRPr lang="en-GB" dirty="0" smtClean="0"/>
          </a:p>
          <a:p>
            <a:pPr algn="just"/>
            <a:r>
              <a:rPr lang="en-GB" dirty="0" smtClean="0"/>
              <a:t>This </a:t>
            </a:r>
            <a:r>
              <a:rPr lang="en-GB" dirty="0"/>
              <a:t>commission is referred to as the commission on reinsurance business ceded and is recorded on the revenue account's credit side.</a:t>
            </a:r>
            <a:endParaRPr lang="en-US" dirty="0"/>
          </a:p>
        </p:txBody>
      </p:sp>
    </p:spTree>
    <p:extLst>
      <p:ext uri="{BB962C8B-B14F-4D97-AF65-F5344CB8AC3E}">
        <p14:creationId xmlns:p14="http://schemas.microsoft.com/office/powerpoint/2010/main" val="1699883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000" b="1" dirty="0" smtClean="0"/>
              <a:t>Statement </a:t>
            </a:r>
            <a:r>
              <a:rPr lang="en-GB" sz="4000" b="1" dirty="0"/>
              <a:t>of Financial Position of an Insurance Firm</a:t>
            </a:r>
            <a:r>
              <a:rPr lang="en-US" sz="4000" b="1" dirty="0"/>
              <a:t/>
            </a:r>
            <a:br>
              <a:rPr lang="en-US" sz="4000" b="1" dirty="0"/>
            </a:br>
            <a:r>
              <a:rPr lang="en-GB" dirty="0"/>
              <a:t> </a:t>
            </a:r>
            <a:endParaRPr lang="en-US" dirty="0"/>
          </a:p>
        </p:txBody>
      </p:sp>
      <p:sp>
        <p:nvSpPr>
          <p:cNvPr id="3" name="Content Placeholder 2"/>
          <p:cNvSpPr>
            <a:spLocks noGrp="1"/>
          </p:cNvSpPr>
          <p:nvPr>
            <p:ph idx="1"/>
          </p:nvPr>
        </p:nvSpPr>
        <p:spPr/>
        <p:txBody>
          <a:bodyPr>
            <a:normAutofit lnSpcReduction="10000"/>
          </a:bodyPr>
          <a:lstStyle/>
          <a:p>
            <a:r>
              <a:rPr lang="en-US" b="1" dirty="0" smtClean="0"/>
              <a:t>ASSETS</a:t>
            </a:r>
          </a:p>
          <a:p>
            <a:r>
              <a:rPr lang="en-US" sz="2800" dirty="0" smtClean="0"/>
              <a:t>Loans on – Mortgage				xx</a:t>
            </a:r>
          </a:p>
          <a:p>
            <a:pPr lvl="4">
              <a:buFontTx/>
              <a:buChar char="-"/>
            </a:pPr>
            <a:r>
              <a:rPr lang="en-US" sz="2800" dirty="0" smtClean="0"/>
              <a:t>Policies				xx</a:t>
            </a:r>
          </a:p>
          <a:p>
            <a:pPr lvl="4">
              <a:buFontTx/>
              <a:buChar char="-"/>
            </a:pPr>
            <a:r>
              <a:rPr lang="en-US" sz="2800" dirty="0" smtClean="0"/>
              <a:t>Stocks				xx</a:t>
            </a:r>
          </a:p>
          <a:p>
            <a:pPr lvl="4">
              <a:buFontTx/>
              <a:buChar char="-"/>
            </a:pPr>
            <a:r>
              <a:rPr lang="en-US" sz="2800" dirty="0" smtClean="0"/>
              <a:t>Shares				xx</a:t>
            </a:r>
          </a:p>
          <a:p>
            <a:pPr lvl="4">
              <a:buFont typeface="Arial" panose="020B0604020202020204" pitchFamily="34" charset="0"/>
              <a:buChar char="•"/>
            </a:pPr>
            <a:r>
              <a:rPr lang="en-US" sz="2800" dirty="0" smtClean="0"/>
              <a:t>Investment in:</a:t>
            </a:r>
          </a:p>
          <a:p>
            <a:pPr marL="1828800" lvl="4" indent="0">
              <a:buNone/>
            </a:pPr>
            <a:r>
              <a:rPr lang="en-US" sz="2800" dirty="0" smtClean="0"/>
              <a:t>-Government Securities		xx</a:t>
            </a:r>
          </a:p>
          <a:p>
            <a:pPr marL="1828800" lvl="4" indent="0">
              <a:buNone/>
            </a:pPr>
            <a:r>
              <a:rPr lang="en-US" sz="2800" dirty="0" smtClean="0"/>
              <a:t>-Govt. guaranteed securities	xx</a:t>
            </a:r>
          </a:p>
          <a:p>
            <a:pPr marL="1828800" lvl="4" indent="0">
              <a:buNone/>
            </a:pPr>
            <a:r>
              <a:rPr lang="en-US" sz="2800" dirty="0" smtClean="0"/>
              <a:t>-Bond ,debentures and stocks	xx</a:t>
            </a:r>
          </a:p>
          <a:p>
            <a:pPr lvl="4">
              <a:buFont typeface="Arial" panose="020B0604020202020204" pitchFamily="34" charset="0"/>
              <a:buChar char="•"/>
            </a:pPr>
            <a:endParaRPr lang="en-US" sz="2800" dirty="0" smtClean="0"/>
          </a:p>
          <a:p>
            <a:pPr lvl="4">
              <a:buFont typeface="Arial" panose="020B0604020202020204" pitchFamily="34" charset="0"/>
              <a:buChar char="•"/>
            </a:pPr>
            <a:endParaRPr lang="en-US" sz="2800" dirty="0" smtClean="0"/>
          </a:p>
          <a:p>
            <a:pPr marL="1828800" lvl="4" indent="0">
              <a:buNone/>
            </a:pPr>
            <a:endParaRPr lang="en-US" sz="2800" dirty="0" smtClean="0"/>
          </a:p>
          <a:p>
            <a:pPr lvl="4">
              <a:buFontTx/>
              <a:buChar char="-"/>
            </a:pPr>
            <a:endParaRPr lang="en-US" sz="2800" dirty="0" smtClean="0"/>
          </a:p>
        </p:txBody>
      </p:sp>
    </p:spTree>
    <p:extLst>
      <p:ext uri="{BB962C8B-B14F-4D97-AF65-F5344CB8AC3E}">
        <p14:creationId xmlns:p14="http://schemas.microsoft.com/office/powerpoint/2010/main" val="3477154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sz="4000" b="1" dirty="0" smtClean="0"/>
              <a:t>Statement </a:t>
            </a:r>
            <a:r>
              <a:rPr lang="en-GB" sz="4000" b="1" dirty="0"/>
              <a:t>of Financial Position of an Insurance Firm</a:t>
            </a:r>
            <a:r>
              <a:rPr lang="en-US" sz="4000" b="1" dirty="0"/>
              <a:t/>
            </a:r>
            <a:br>
              <a:rPr lang="en-US" sz="4000" b="1" dirty="0"/>
            </a:br>
            <a:endParaRPr lang="en-US" sz="4000" dirty="0"/>
          </a:p>
        </p:txBody>
      </p:sp>
      <p:sp>
        <p:nvSpPr>
          <p:cNvPr id="3" name="Content Placeholder 2"/>
          <p:cNvSpPr>
            <a:spLocks noGrp="1"/>
          </p:cNvSpPr>
          <p:nvPr>
            <p:ph idx="1"/>
          </p:nvPr>
        </p:nvSpPr>
        <p:spPr/>
        <p:txBody>
          <a:bodyPr>
            <a:noAutofit/>
          </a:bodyPr>
          <a:lstStyle/>
          <a:p>
            <a:r>
              <a:rPr lang="en-US" sz="2800" dirty="0" smtClean="0"/>
              <a:t>Agents Balances				xx</a:t>
            </a:r>
          </a:p>
          <a:p>
            <a:r>
              <a:rPr lang="en-US" sz="2800" dirty="0" smtClean="0"/>
              <a:t>Outstanding premiums			xx</a:t>
            </a:r>
          </a:p>
          <a:p>
            <a:r>
              <a:rPr lang="en-US" sz="2800" dirty="0" smtClean="0"/>
              <a:t>Accrued Interest, dividends			xx</a:t>
            </a:r>
          </a:p>
          <a:p>
            <a:r>
              <a:rPr lang="en-US" sz="2800" dirty="0" smtClean="0"/>
              <a:t>Amounts due from other insurers	xx</a:t>
            </a:r>
          </a:p>
          <a:p>
            <a:r>
              <a:rPr lang="en-US" sz="2800" dirty="0" smtClean="0"/>
              <a:t>Sundry debtors					xx</a:t>
            </a:r>
          </a:p>
          <a:p>
            <a:r>
              <a:rPr lang="en-US" sz="2800" dirty="0" smtClean="0"/>
              <a:t>Bills Receivables				xx</a:t>
            </a:r>
          </a:p>
          <a:p>
            <a:r>
              <a:rPr lang="en-US" sz="2800" dirty="0" smtClean="0"/>
              <a:t>Bank						xx</a:t>
            </a:r>
          </a:p>
          <a:p>
            <a:r>
              <a:rPr lang="en-US" sz="2800" dirty="0" smtClean="0"/>
              <a:t>Cash						xx</a:t>
            </a:r>
          </a:p>
          <a:p>
            <a:r>
              <a:rPr lang="en-US" sz="2800" b="1" dirty="0" smtClean="0"/>
              <a:t>Total Assets						xxx</a:t>
            </a:r>
            <a:endParaRPr lang="en-US" sz="2800" b="1" dirty="0"/>
          </a:p>
        </p:txBody>
      </p:sp>
    </p:spTree>
    <p:extLst>
      <p:ext uri="{BB962C8B-B14F-4D97-AF65-F5344CB8AC3E}">
        <p14:creationId xmlns:p14="http://schemas.microsoft.com/office/powerpoint/2010/main" val="14109830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sz="4000" b="1" dirty="0" smtClean="0"/>
              <a:t>Statement </a:t>
            </a:r>
            <a:r>
              <a:rPr lang="en-GB" sz="4000" b="1" dirty="0"/>
              <a:t>of Financial Position of an Insurance Firm</a:t>
            </a:r>
            <a:r>
              <a:rPr lang="en-US" sz="4000" b="1" dirty="0"/>
              <a:t/>
            </a:r>
            <a:br>
              <a:rPr lang="en-US" sz="4000" b="1" dirty="0"/>
            </a:br>
            <a:endParaRPr lang="en-US" sz="4000" dirty="0"/>
          </a:p>
        </p:txBody>
      </p:sp>
      <p:sp>
        <p:nvSpPr>
          <p:cNvPr id="3" name="Content Placeholder 2"/>
          <p:cNvSpPr>
            <a:spLocks noGrp="1"/>
          </p:cNvSpPr>
          <p:nvPr>
            <p:ph idx="1"/>
          </p:nvPr>
        </p:nvSpPr>
        <p:spPr/>
        <p:txBody>
          <a:bodyPr/>
          <a:lstStyle/>
          <a:p>
            <a:r>
              <a:rPr lang="en-US" b="1" dirty="0" smtClean="0"/>
              <a:t>CAPITAL AND LIABILITIES</a:t>
            </a:r>
          </a:p>
          <a:p>
            <a:r>
              <a:rPr lang="en-US" sz="2800" dirty="0" smtClean="0"/>
              <a:t>Share capital, issued and paid up		xx</a:t>
            </a:r>
          </a:p>
          <a:p>
            <a:r>
              <a:rPr lang="en-US" sz="2800" dirty="0" smtClean="0"/>
              <a:t>Reserves						xx</a:t>
            </a:r>
          </a:p>
          <a:p>
            <a:r>
              <a:rPr lang="en-US" sz="2800" dirty="0" smtClean="0"/>
              <a:t>Retained Earnings				xx</a:t>
            </a:r>
          </a:p>
          <a:p>
            <a:r>
              <a:rPr lang="en-US" sz="2800" dirty="0" smtClean="0"/>
              <a:t>Funds from other business; Fire		xx</a:t>
            </a:r>
          </a:p>
          <a:p>
            <a:pPr lvl="8"/>
            <a:r>
              <a:rPr lang="en-US" sz="2800" dirty="0" smtClean="0"/>
              <a:t>-Marine		xx</a:t>
            </a:r>
          </a:p>
          <a:p>
            <a:pPr lvl="8"/>
            <a:r>
              <a:rPr lang="en-US" sz="2800" dirty="0" smtClean="0"/>
              <a:t>Other Business	xx</a:t>
            </a:r>
          </a:p>
        </p:txBody>
      </p:sp>
    </p:spTree>
    <p:extLst>
      <p:ext uri="{BB962C8B-B14F-4D97-AF65-F5344CB8AC3E}">
        <p14:creationId xmlns:p14="http://schemas.microsoft.com/office/powerpoint/2010/main" val="25315239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Statement </a:t>
            </a:r>
            <a:r>
              <a:rPr lang="en-GB" b="1" dirty="0"/>
              <a:t>of Financial Position of an Insurance Firm</a:t>
            </a:r>
            <a:r>
              <a:rPr lang="en-US" b="1" dirty="0"/>
              <a:t/>
            </a:r>
            <a:br>
              <a:rPr lang="en-US" b="1" dirty="0"/>
            </a:br>
            <a:endParaRPr lang="en-US" dirty="0"/>
          </a:p>
        </p:txBody>
      </p:sp>
      <p:sp>
        <p:nvSpPr>
          <p:cNvPr id="3" name="Content Placeholder 2"/>
          <p:cNvSpPr>
            <a:spLocks noGrp="1"/>
          </p:cNvSpPr>
          <p:nvPr>
            <p:ph idx="1"/>
          </p:nvPr>
        </p:nvSpPr>
        <p:spPr/>
        <p:txBody>
          <a:bodyPr>
            <a:normAutofit lnSpcReduction="10000"/>
          </a:bodyPr>
          <a:lstStyle/>
          <a:p>
            <a:r>
              <a:rPr lang="en-US" sz="2800" dirty="0" smtClean="0"/>
              <a:t>Debentures					xx</a:t>
            </a:r>
          </a:p>
          <a:p>
            <a:r>
              <a:rPr lang="en-US" sz="2800" dirty="0" smtClean="0"/>
              <a:t>Other Liabilities- Bills payable		xx</a:t>
            </a:r>
          </a:p>
          <a:p>
            <a:pPr lvl="1"/>
            <a:r>
              <a:rPr lang="en-US" dirty="0" smtClean="0"/>
              <a:t>Claims Outstanding				xx</a:t>
            </a:r>
          </a:p>
          <a:p>
            <a:pPr lvl="1"/>
            <a:r>
              <a:rPr lang="en-US" dirty="0" smtClean="0"/>
              <a:t>Annuities due and paid			xx</a:t>
            </a:r>
          </a:p>
          <a:p>
            <a:pPr lvl="1"/>
            <a:r>
              <a:rPr lang="en-US" dirty="0" smtClean="0"/>
              <a:t>Outstanding dividends			xx</a:t>
            </a:r>
          </a:p>
          <a:p>
            <a:pPr lvl="1"/>
            <a:r>
              <a:rPr lang="en-US" dirty="0" smtClean="0"/>
              <a:t>Advanced Premiums received		xx</a:t>
            </a:r>
          </a:p>
          <a:p>
            <a:pPr marL="457200" lvl="1" indent="0">
              <a:buNone/>
            </a:pPr>
            <a:r>
              <a:rPr lang="en-US" dirty="0" smtClean="0"/>
              <a:t>Sums due to other insurance comp.	xx</a:t>
            </a:r>
          </a:p>
          <a:p>
            <a:pPr marL="457200" lvl="1" indent="0">
              <a:buNone/>
            </a:pPr>
            <a:r>
              <a:rPr lang="en-US" dirty="0" smtClean="0"/>
              <a:t>Sundry creditors				xx</a:t>
            </a:r>
          </a:p>
          <a:p>
            <a:pPr marL="457200" lvl="1" indent="0">
              <a:buNone/>
            </a:pPr>
            <a:r>
              <a:rPr lang="en-US" b="1" dirty="0" smtClean="0"/>
              <a:t>Total Capital and Liabilities				xxx</a:t>
            </a:r>
            <a:endParaRPr lang="en-US" b="1" dirty="0"/>
          </a:p>
        </p:txBody>
      </p:sp>
    </p:spTree>
    <p:extLst>
      <p:ext uri="{BB962C8B-B14F-4D97-AF65-F5344CB8AC3E}">
        <p14:creationId xmlns:p14="http://schemas.microsoft.com/office/powerpoint/2010/main" val="33251019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
            </a:r>
            <a:br>
              <a:rPr lang="en-GB" b="1" dirty="0" smtClean="0"/>
            </a:br>
            <a:r>
              <a:rPr lang="en-GB" b="1" dirty="0" smtClean="0"/>
              <a:t>General </a:t>
            </a:r>
            <a:r>
              <a:rPr lang="en-GB" b="1" dirty="0"/>
              <a:t>Insurance</a:t>
            </a:r>
            <a:r>
              <a:rPr lang="en-US" b="1" dirty="0"/>
              <a:t/>
            </a:r>
            <a:br>
              <a:rPr lang="en-US" b="1" dirty="0"/>
            </a:br>
            <a:endParaRPr lang="en-US" dirty="0"/>
          </a:p>
        </p:txBody>
      </p:sp>
      <p:sp>
        <p:nvSpPr>
          <p:cNvPr id="3" name="Content Placeholder 2"/>
          <p:cNvSpPr>
            <a:spLocks noGrp="1"/>
          </p:cNvSpPr>
          <p:nvPr>
            <p:ph idx="1"/>
          </p:nvPr>
        </p:nvSpPr>
        <p:spPr/>
        <p:txBody>
          <a:bodyPr>
            <a:normAutofit fontScale="92500" lnSpcReduction="10000"/>
          </a:bodyPr>
          <a:lstStyle/>
          <a:p>
            <a:pPr algn="just"/>
            <a:r>
              <a:rPr lang="en-GB" sz="2800" dirty="0"/>
              <a:t>Revenue accounts are once again drawn up, one for each type of business.  </a:t>
            </a:r>
            <a:endParaRPr lang="en-GB" sz="2800" dirty="0" smtClean="0"/>
          </a:p>
          <a:p>
            <a:pPr algn="just"/>
            <a:r>
              <a:rPr lang="en-GB" sz="2800" dirty="0" smtClean="0"/>
              <a:t>A </a:t>
            </a:r>
            <a:r>
              <a:rPr lang="en-GB" sz="2800" dirty="0"/>
              <a:t>profit and loss account is also drawn up to which profits (or losses) are transferred from the revenue accounts.</a:t>
            </a:r>
            <a:endParaRPr lang="en-US" sz="2800" dirty="0"/>
          </a:p>
          <a:p>
            <a:pPr algn="just"/>
            <a:endParaRPr lang="en-GB" sz="2800" dirty="0" smtClean="0"/>
          </a:p>
          <a:p>
            <a:pPr marL="0" indent="0" algn="just">
              <a:buNone/>
            </a:pPr>
            <a:r>
              <a:rPr lang="en-GB" sz="2800" b="1" dirty="0" smtClean="0"/>
              <a:t>Distinction </a:t>
            </a:r>
            <a:r>
              <a:rPr lang="en-GB" sz="2800" b="1" dirty="0"/>
              <a:t>between life assurance revenue accounts and general insurance revenue accounts</a:t>
            </a:r>
            <a:endParaRPr lang="en-US" sz="2800" b="1" dirty="0"/>
          </a:p>
          <a:p>
            <a:pPr algn="just"/>
            <a:r>
              <a:rPr lang="en-GB" sz="2800" dirty="0"/>
              <a:t> </a:t>
            </a:r>
            <a:r>
              <a:rPr lang="en-GB" sz="2800" dirty="0" smtClean="0"/>
              <a:t>In </a:t>
            </a:r>
            <a:r>
              <a:rPr lang="en-GB" sz="2800" dirty="0"/>
              <a:t>life assurance accounts, the amount B/F is called the "life assurance fund B/F," whereas in general insurance, it's called the "provision for unexpired risk." B/F</a:t>
            </a:r>
            <a:endParaRPr lang="en-US" sz="2800" dirty="0"/>
          </a:p>
          <a:p>
            <a:endParaRPr lang="en-US" dirty="0"/>
          </a:p>
        </p:txBody>
      </p:sp>
    </p:spTree>
    <p:extLst>
      <p:ext uri="{BB962C8B-B14F-4D97-AF65-F5344CB8AC3E}">
        <p14:creationId xmlns:p14="http://schemas.microsoft.com/office/powerpoint/2010/main" val="8927772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Insurance</a:t>
            </a:r>
            <a:endParaRPr lang="en-US" dirty="0"/>
          </a:p>
        </p:txBody>
      </p:sp>
      <p:sp>
        <p:nvSpPr>
          <p:cNvPr id="3" name="Content Placeholder 2"/>
          <p:cNvSpPr>
            <a:spLocks noGrp="1"/>
          </p:cNvSpPr>
          <p:nvPr>
            <p:ph idx="1"/>
          </p:nvPr>
        </p:nvSpPr>
        <p:spPr/>
        <p:txBody>
          <a:bodyPr>
            <a:normAutofit fontScale="92500" lnSpcReduction="10000"/>
          </a:bodyPr>
          <a:lstStyle/>
          <a:p>
            <a:pPr lvl="0" algn="just"/>
            <a:r>
              <a:rPr lang="en-GB" dirty="0"/>
              <a:t>Reserves for general insurance might be more than the amount for risk that hasn't expired.</a:t>
            </a:r>
            <a:endParaRPr lang="en-US" dirty="0"/>
          </a:p>
          <a:p>
            <a:pPr lvl="0" algn="just"/>
            <a:r>
              <a:rPr lang="en-GB" dirty="0"/>
              <a:t>In life insurance, a certain amount is not taken out as profit or loss and deposited annually into the profit and loss account. </a:t>
            </a:r>
            <a:endParaRPr lang="en-GB" dirty="0" smtClean="0"/>
          </a:p>
          <a:p>
            <a:pPr lvl="0" algn="just"/>
            <a:r>
              <a:rPr lang="en-GB" dirty="0" smtClean="0"/>
              <a:t> </a:t>
            </a:r>
            <a:r>
              <a:rPr lang="en-GB" dirty="0"/>
              <a:t>After a few years, an actuarial valuation is required to determine any current earnings.  </a:t>
            </a:r>
            <a:endParaRPr lang="en-GB" dirty="0" smtClean="0"/>
          </a:p>
          <a:p>
            <a:pPr lvl="0" algn="just"/>
            <a:r>
              <a:rPr lang="en-GB" dirty="0" smtClean="0"/>
              <a:t>An </a:t>
            </a:r>
            <a:r>
              <a:rPr lang="en-GB" dirty="0"/>
              <a:t>amount may be taken out annually as profit (or loss) from that line of business in general insurance.</a:t>
            </a:r>
            <a:endParaRPr lang="en-US" dirty="0"/>
          </a:p>
          <a:p>
            <a:endParaRPr lang="en-US" dirty="0"/>
          </a:p>
        </p:txBody>
      </p:sp>
    </p:spTree>
    <p:extLst>
      <p:ext uri="{BB962C8B-B14F-4D97-AF65-F5344CB8AC3E}">
        <p14:creationId xmlns:p14="http://schemas.microsoft.com/office/powerpoint/2010/main" val="25379079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Insurance</a:t>
            </a:r>
            <a:endParaRPr lang="en-US" dirty="0"/>
          </a:p>
        </p:txBody>
      </p:sp>
      <p:sp>
        <p:nvSpPr>
          <p:cNvPr id="3" name="Content Placeholder 2"/>
          <p:cNvSpPr>
            <a:spLocks noGrp="1"/>
          </p:cNvSpPr>
          <p:nvPr>
            <p:ph idx="1"/>
          </p:nvPr>
        </p:nvSpPr>
        <p:spPr/>
        <p:txBody>
          <a:bodyPr/>
          <a:lstStyle/>
          <a:p>
            <a:pPr lvl="0"/>
            <a:r>
              <a:rPr lang="en-GB" dirty="0"/>
              <a:t>The operations of life assurance and general insurance are not the same.  For each sort of business, including fire, marine, accidents, etc., a separate income account must be created. Future liabilities do not emerge with general insurance plans because they are only in effect for a year, unlike life assurance.  </a:t>
            </a:r>
            <a:endParaRPr lang="en-US" dirty="0"/>
          </a:p>
          <a:p>
            <a:endParaRPr lang="en-US" dirty="0"/>
          </a:p>
        </p:txBody>
      </p:sp>
    </p:spTree>
    <p:extLst>
      <p:ext uri="{BB962C8B-B14F-4D97-AF65-F5344CB8AC3E}">
        <p14:creationId xmlns:p14="http://schemas.microsoft.com/office/powerpoint/2010/main" val="37515302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General Insurance</a:t>
            </a:r>
            <a:endParaRPr lang="en-US" dirty="0"/>
          </a:p>
        </p:txBody>
      </p:sp>
      <p:sp>
        <p:nvSpPr>
          <p:cNvPr id="3" name="Content Placeholder 2"/>
          <p:cNvSpPr>
            <a:spLocks noGrp="1"/>
          </p:cNvSpPr>
          <p:nvPr>
            <p:ph idx="1"/>
          </p:nvPr>
        </p:nvSpPr>
        <p:spPr/>
        <p:txBody>
          <a:bodyPr>
            <a:normAutofit fontScale="85000" lnSpcReduction="20000"/>
          </a:bodyPr>
          <a:lstStyle/>
          <a:p>
            <a:pPr lvl="0" algn="just"/>
            <a:r>
              <a:rPr lang="en-GB" dirty="0"/>
              <a:t>Nonetheless, policies are issued all year long, and at the end of the year, certain policies might carry some risk.  </a:t>
            </a:r>
            <a:endParaRPr lang="en-GB" dirty="0" smtClean="0"/>
          </a:p>
          <a:p>
            <a:pPr lvl="0" algn="just"/>
            <a:r>
              <a:rPr lang="en-GB" dirty="0" smtClean="0"/>
              <a:t>It </a:t>
            </a:r>
            <a:r>
              <a:rPr lang="en-GB" dirty="0"/>
              <a:t>is necessary to keep a framework in place to handle potential claims arising under this insurance.  </a:t>
            </a:r>
            <a:endParaRPr lang="en-GB" dirty="0" smtClean="0"/>
          </a:p>
          <a:p>
            <a:pPr lvl="0" algn="just"/>
            <a:r>
              <a:rPr lang="en-GB" dirty="0" smtClean="0"/>
              <a:t>100</a:t>
            </a:r>
            <a:r>
              <a:rPr lang="en-GB" dirty="0"/>
              <a:t>% of net premiums for marine insurance and 50% of net premiums for other business types, such as fire, accident, etc., should remain the amount of the provision.  </a:t>
            </a:r>
            <a:endParaRPr lang="en-GB" dirty="0" smtClean="0"/>
          </a:p>
          <a:p>
            <a:pPr lvl="0" algn="just"/>
            <a:r>
              <a:rPr lang="en-GB" dirty="0" smtClean="0"/>
              <a:t>By </a:t>
            </a:r>
            <a:r>
              <a:rPr lang="en-GB" dirty="0"/>
              <a:t>law, the minimum provision for unexpired risk is to be 40% of net premiums for other lines of business, e.g. fire, accident, etc.</a:t>
            </a:r>
            <a:endParaRPr lang="en-US" dirty="0"/>
          </a:p>
          <a:p>
            <a:endParaRPr lang="en-US" dirty="0"/>
          </a:p>
        </p:txBody>
      </p:sp>
    </p:spTree>
    <p:extLst>
      <p:ext uri="{BB962C8B-B14F-4D97-AF65-F5344CB8AC3E}">
        <p14:creationId xmlns:p14="http://schemas.microsoft.com/office/powerpoint/2010/main" val="6731565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Format of a General Insurance Revenue A/c</a:t>
            </a:r>
            <a:endParaRPr lang="en-US" dirty="0"/>
          </a:p>
        </p:txBody>
      </p:sp>
      <p:sp>
        <p:nvSpPr>
          <p:cNvPr id="3" name="Content Placeholder 2"/>
          <p:cNvSpPr>
            <a:spLocks noGrp="1"/>
          </p:cNvSpPr>
          <p:nvPr>
            <p:ph idx="1"/>
          </p:nvPr>
        </p:nvSpPr>
        <p:spPr/>
        <p:txBody>
          <a:bodyPr>
            <a:normAutofit lnSpcReduction="10000"/>
          </a:bodyPr>
          <a:lstStyle/>
          <a:p>
            <a:pPr marL="457200" lvl="1" indent="0">
              <a:buNone/>
            </a:pPr>
            <a:r>
              <a:rPr lang="en-US" sz="2000" dirty="0" smtClean="0"/>
              <a:t>		</a:t>
            </a:r>
            <a:r>
              <a:rPr lang="en-US" sz="2000" b="1" dirty="0" smtClean="0"/>
              <a:t>	Debit			</a:t>
            </a:r>
          </a:p>
          <a:p>
            <a:r>
              <a:rPr lang="en-US" sz="2400" dirty="0" smtClean="0"/>
              <a:t>Claims less Reinsurance			xx</a:t>
            </a:r>
          </a:p>
          <a:p>
            <a:r>
              <a:rPr lang="en-US" sz="2400" dirty="0" smtClean="0"/>
              <a:t>Add:</a:t>
            </a:r>
          </a:p>
          <a:p>
            <a:r>
              <a:rPr lang="en-US" sz="2400" dirty="0" smtClean="0"/>
              <a:t>Direct expenses				xx</a:t>
            </a:r>
          </a:p>
          <a:p>
            <a:r>
              <a:rPr lang="en-US" sz="2400" dirty="0" smtClean="0"/>
              <a:t>Survey expense				xx</a:t>
            </a:r>
          </a:p>
          <a:p>
            <a:r>
              <a:rPr lang="en-US" sz="2400" dirty="0" smtClean="0"/>
              <a:t>Legal expense				xx</a:t>
            </a:r>
          </a:p>
          <a:p>
            <a:r>
              <a:rPr lang="en-US" sz="2400" dirty="0" smtClean="0"/>
              <a:t>Commission to Agents			xx</a:t>
            </a:r>
          </a:p>
          <a:p>
            <a:r>
              <a:rPr lang="en-US" sz="2400" dirty="0" smtClean="0"/>
              <a:t>Commission to Reinsurance accepted	xx</a:t>
            </a:r>
          </a:p>
          <a:p>
            <a:r>
              <a:rPr lang="en-US" sz="2400" dirty="0" smtClean="0"/>
              <a:t>Management expenses			xx</a:t>
            </a:r>
          </a:p>
          <a:p>
            <a:r>
              <a:rPr lang="en-US" sz="2400" dirty="0" smtClean="0"/>
              <a:t>Profit </a:t>
            </a:r>
            <a:r>
              <a:rPr lang="en-US" sz="2400" dirty="0" err="1" smtClean="0"/>
              <a:t>transffered</a:t>
            </a:r>
            <a:r>
              <a:rPr lang="en-US" sz="2400" dirty="0" smtClean="0"/>
              <a:t> to P&amp;L			xx	xx</a:t>
            </a:r>
          </a:p>
          <a:p>
            <a:pPr marL="3657600" lvl="8" indent="0">
              <a:buNone/>
            </a:pPr>
            <a:r>
              <a:rPr lang="en-US" sz="2400" dirty="0" smtClean="0"/>
              <a:t>    </a:t>
            </a:r>
          </a:p>
          <a:p>
            <a:pPr marL="3657600" lvl="8" indent="0">
              <a:buNone/>
            </a:pPr>
            <a:endParaRPr lang="en-US" sz="2400" dirty="0" smtClean="0"/>
          </a:p>
        </p:txBody>
      </p:sp>
    </p:spTree>
    <p:extLst>
      <p:ext uri="{BB962C8B-B14F-4D97-AF65-F5344CB8AC3E}">
        <p14:creationId xmlns:p14="http://schemas.microsoft.com/office/powerpoint/2010/main" val="27383349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Format of a General Insurance Revenue A/c</a:t>
            </a:r>
            <a:endParaRPr lang="en-US" dirty="0"/>
          </a:p>
        </p:txBody>
      </p:sp>
      <p:sp>
        <p:nvSpPr>
          <p:cNvPr id="3" name="Content Placeholder 2"/>
          <p:cNvSpPr>
            <a:spLocks noGrp="1"/>
          </p:cNvSpPr>
          <p:nvPr>
            <p:ph idx="1"/>
          </p:nvPr>
        </p:nvSpPr>
        <p:spPr/>
        <p:txBody>
          <a:bodyPr>
            <a:normAutofit/>
          </a:bodyPr>
          <a:lstStyle/>
          <a:p>
            <a:r>
              <a:rPr lang="en-US" sz="2400" b="1" dirty="0" smtClean="0"/>
              <a:t>Credit </a:t>
            </a:r>
          </a:p>
          <a:p>
            <a:r>
              <a:rPr lang="en-US" sz="2400" dirty="0" smtClean="0"/>
              <a:t>Account balance </a:t>
            </a:r>
            <a:r>
              <a:rPr lang="en-US" sz="2400" dirty="0" err="1" smtClean="0"/>
              <a:t>B/f</a:t>
            </a:r>
            <a:endParaRPr lang="en-US" sz="2400" dirty="0" smtClean="0"/>
          </a:p>
          <a:p>
            <a:r>
              <a:rPr lang="en-US" sz="2400" dirty="0" smtClean="0"/>
              <a:t>Reserve for unexpired risk				xx</a:t>
            </a:r>
          </a:p>
          <a:p>
            <a:r>
              <a:rPr lang="en-US" sz="2400" dirty="0" smtClean="0"/>
              <a:t>Additional reserve 					xx</a:t>
            </a:r>
          </a:p>
          <a:p>
            <a:r>
              <a:rPr lang="en-US" sz="2400" dirty="0" smtClean="0"/>
              <a:t>Premiums less reinsurances			xx</a:t>
            </a:r>
          </a:p>
          <a:p>
            <a:r>
              <a:rPr lang="en-US" sz="2400" dirty="0" smtClean="0"/>
              <a:t>Interest, dividends and rent		xx</a:t>
            </a:r>
          </a:p>
          <a:p>
            <a:r>
              <a:rPr lang="en-US" sz="2400" dirty="0" smtClean="0"/>
              <a:t>Less income tax thereon			(xx)	xx</a:t>
            </a:r>
          </a:p>
          <a:p>
            <a:r>
              <a:rPr lang="en-US" sz="2400" dirty="0" smtClean="0"/>
              <a:t>Commission on reinsurance ceded		xx</a:t>
            </a:r>
          </a:p>
          <a:p>
            <a:r>
              <a:rPr lang="en-US" sz="2400" dirty="0" smtClean="0"/>
              <a:t>Loss transferred to P &amp; L				xx</a:t>
            </a:r>
          </a:p>
          <a:p>
            <a:r>
              <a:rPr lang="en-US" sz="2400" b="1" dirty="0" smtClean="0"/>
              <a:t>Total							xx</a:t>
            </a:r>
            <a:endParaRPr lang="en-US" sz="2400" b="1" dirty="0"/>
          </a:p>
        </p:txBody>
      </p:sp>
    </p:spTree>
    <p:extLst>
      <p:ext uri="{BB962C8B-B14F-4D97-AF65-F5344CB8AC3E}">
        <p14:creationId xmlns:p14="http://schemas.microsoft.com/office/powerpoint/2010/main" val="603487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General </a:t>
            </a:r>
            <a:r>
              <a:rPr lang="en-GB" dirty="0"/>
              <a:t>Insurance Revenue A/c</a:t>
            </a:r>
            <a:endParaRPr lang="en-US" dirty="0"/>
          </a:p>
        </p:txBody>
      </p:sp>
      <p:sp>
        <p:nvSpPr>
          <p:cNvPr id="3" name="Content Placeholder 2"/>
          <p:cNvSpPr>
            <a:spLocks noGrp="1"/>
          </p:cNvSpPr>
          <p:nvPr>
            <p:ph idx="1"/>
          </p:nvPr>
        </p:nvSpPr>
        <p:spPr/>
        <p:txBody>
          <a:bodyPr>
            <a:normAutofit fontScale="85000" lnSpcReduction="10000"/>
          </a:bodyPr>
          <a:lstStyle/>
          <a:p>
            <a:pPr algn="just"/>
            <a:r>
              <a:rPr lang="en-GB" dirty="0"/>
              <a:t>Notes:</a:t>
            </a:r>
            <a:endParaRPr lang="en-US" dirty="0"/>
          </a:p>
          <a:p>
            <a:pPr algn="just"/>
            <a:r>
              <a:rPr lang="en-GB" dirty="0"/>
              <a:t>Other names for the unexpired risk reserve are "fund balance B/F and fund balance C/F" or "provision for unexpired risk."</a:t>
            </a:r>
            <a:endParaRPr lang="en-US" dirty="0"/>
          </a:p>
          <a:p>
            <a:pPr algn="just"/>
            <a:r>
              <a:rPr lang="en-GB" dirty="0"/>
              <a:t>For the sake of caution, additional reserves are kept even if the provision for unexpired risk ought to be sufficient to cover claims emerging on active policies at year's end.</a:t>
            </a:r>
            <a:endParaRPr lang="en-US" dirty="0"/>
          </a:p>
          <a:p>
            <a:pPr algn="just"/>
            <a:r>
              <a:rPr lang="en-GB" dirty="0"/>
              <a:t>Reinsurance: Kenya Re and Africa Re are two examples of reinsurance companies with whom all insurance companies are required to reinsure their business. </a:t>
            </a:r>
            <a:endParaRPr lang="en-US" dirty="0"/>
          </a:p>
        </p:txBody>
      </p:sp>
    </p:spTree>
    <p:extLst>
      <p:ext uri="{BB962C8B-B14F-4D97-AF65-F5344CB8AC3E}">
        <p14:creationId xmlns:p14="http://schemas.microsoft.com/office/powerpoint/2010/main" val="3515316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General </a:t>
            </a:r>
            <a:r>
              <a:rPr lang="en-GB" dirty="0"/>
              <a:t>Insurance Revenue A/c</a:t>
            </a:r>
            <a:endParaRPr lang="en-US" dirty="0"/>
          </a:p>
        </p:txBody>
      </p:sp>
      <p:sp>
        <p:nvSpPr>
          <p:cNvPr id="3" name="Content Placeholder 2"/>
          <p:cNvSpPr>
            <a:spLocks noGrp="1"/>
          </p:cNvSpPr>
          <p:nvPr>
            <p:ph idx="1"/>
          </p:nvPr>
        </p:nvSpPr>
        <p:spPr/>
        <p:txBody>
          <a:bodyPr>
            <a:normAutofit fontScale="92500" lnSpcReduction="10000"/>
          </a:bodyPr>
          <a:lstStyle/>
          <a:p>
            <a:pPr algn="just"/>
            <a:r>
              <a:rPr lang="en-GB" sz="3000" dirty="0"/>
              <a:t>The amount of risk transferred to the reinsurer is referred to as reinsurance ceded. </a:t>
            </a:r>
            <a:endParaRPr lang="en-GB" sz="3000" dirty="0" smtClean="0"/>
          </a:p>
          <a:p>
            <a:pPr algn="just"/>
            <a:r>
              <a:rPr lang="en-GB" sz="3000" dirty="0" smtClean="0"/>
              <a:t> </a:t>
            </a:r>
            <a:r>
              <a:rPr lang="en-GB" sz="3000" dirty="0"/>
              <a:t>A commission will be paid by the reinsurer on the premium involved.  </a:t>
            </a:r>
            <a:endParaRPr lang="en-GB" sz="3000" dirty="0" smtClean="0"/>
          </a:p>
          <a:p>
            <a:pPr algn="just"/>
            <a:r>
              <a:rPr lang="en-GB" sz="3000" dirty="0" smtClean="0"/>
              <a:t>This </a:t>
            </a:r>
            <a:r>
              <a:rPr lang="en-GB" sz="3000" dirty="0"/>
              <a:t>charge is recorded by the reinsurer as an expense and is referred to as "commission on reinsurance accepted."</a:t>
            </a:r>
            <a:endParaRPr lang="en-US" sz="3000" dirty="0"/>
          </a:p>
          <a:p>
            <a:pPr algn="just"/>
            <a:r>
              <a:rPr lang="en-GB" sz="3000" dirty="0"/>
              <a:t>The original insurer will receive the commission and credit it to the revenue account as “commission on reinsurance ceded”.</a:t>
            </a:r>
            <a:endParaRPr lang="en-US" sz="3000" dirty="0"/>
          </a:p>
          <a:p>
            <a:endParaRPr lang="en-US" dirty="0"/>
          </a:p>
        </p:txBody>
      </p:sp>
    </p:spTree>
    <p:extLst>
      <p:ext uri="{BB962C8B-B14F-4D97-AF65-F5344CB8AC3E}">
        <p14:creationId xmlns:p14="http://schemas.microsoft.com/office/powerpoint/2010/main" val="42893699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Week 4: Insurance Accounts and Financial Statement</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sz="4000" b="1" dirty="0" smtClean="0"/>
              <a:t>End of Week Four Part Two</a:t>
            </a:r>
            <a:endParaRPr lang="en-US" sz="4000" b="1" dirty="0"/>
          </a:p>
        </p:txBody>
      </p:sp>
    </p:spTree>
    <p:extLst>
      <p:ext uri="{BB962C8B-B14F-4D97-AF65-F5344CB8AC3E}">
        <p14:creationId xmlns:p14="http://schemas.microsoft.com/office/powerpoint/2010/main" val="15500008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1575</TotalTime>
  <Words>1997</Words>
  <Application>Microsoft Office PowerPoint</Application>
  <PresentationFormat>On-screen Show (4:3)</PresentationFormat>
  <Paragraphs>278</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Course: Specialized Financial Accounting Technique</vt:lpstr>
      <vt:lpstr>Introduction</vt:lpstr>
      <vt:lpstr>Some terms used in Insurance</vt:lpstr>
      <vt:lpstr> Classification of Insurance </vt:lpstr>
      <vt:lpstr>Categorised on the type of risk</vt:lpstr>
      <vt:lpstr>Categorised on the type of risk</vt:lpstr>
      <vt:lpstr>(a) Life Assurance </vt:lpstr>
      <vt:lpstr>Life Assurance</vt:lpstr>
      <vt:lpstr>Life Assurance</vt:lpstr>
      <vt:lpstr>Life Assurance</vt:lpstr>
      <vt:lpstr>Life Assurance</vt:lpstr>
      <vt:lpstr>Life Assurance</vt:lpstr>
      <vt:lpstr>Life Assurance</vt:lpstr>
      <vt:lpstr>Life Assurance</vt:lpstr>
      <vt:lpstr>Life Assurance</vt:lpstr>
      <vt:lpstr> Format of a Revenue A/c </vt:lpstr>
      <vt:lpstr> Format of a Revenue A/c </vt:lpstr>
      <vt:lpstr>Format of a Revenue A/c</vt:lpstr>
      <vt:lpstr>Format of a Revenue A/c</vt:lpstr>
      <vt:lpstr> Explanation of the Revenue account Items </vt:lpstr>
      <vt:lpstr>Week 4: Insurance Accounts and Financial Statement</vt:lpstr>
      <vt:lpstr>Week 4: Insurance Accounts and Financial Statement</vt:lpstr>
      <vt:lpstr> Explanation of the Revenue account Items</vt:lpstr>
      <vt:lpstr>Explanation of the Revenue account Items</vt:lpstr>
      <vt:lpstr>Explanation of the Revenue account Items</vt:lpstr>
      <vt:lpstr>Explanation of the Revenue account Items</vt:lpstr>
      <vt:lpstr>Expenditure Items</vt:lpstr>
      <vt:lpstr>Expenditure Items</vt:lpstr>
      <vt:lpstr>Expenditure Items</vt:lpstr>
      <vt:lpstr> Statement of Financial Position of an Insurance Firm  </vt:lpstr>
      <vt:lpstr> Statement of Financial Position of an Insurance Firm </vt:lpstr>
      <vt:lpstr> Statement of Financial Position of an Insurance Firm </vt:lpstr>
      <vt:lpstr> Statement of Financial Position of an Insurance Firm </vt:lpstr>
      <vt:lpstr> General Insurance </vt:lpstr>
      <vt:lpstr>General Insurance</vt:lpstr>
      <vt:lpstr>General Insurance</vt:lpstr>
      <vt:lpstr>General Insurance</vt:lpstr>
      <vt:lpstr>Format of a General Insurance Revenue A/c</vt:lpstr>
      <vt:lpstr>Format of a General Insurance Revenue A/c</vt:lpstr>
      <vt:lpstr>General Insurance Revenue A/c</vt:lpstr>
      <vt:lpstr>General Insurance Revenue A/c</vt:lpstr>
      <vt:lpstr>Week 4: Insurance Accounts and Financial Statement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Author</cp:lastModifiedBy>
  <cp:revision>56</cp:revision>
  <dcterms:created xsi:type="dcterms:W3CDTF">2024-04-14T11:56:22Z</dcterms:created>
  <dcterms:modified xsi:type="dcterms:W3CDTF">2024-04-23T09:30:40Z</dcterms:modified>
</cp:coreProperties>
</file>