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D1DC54-2E6E-4931-9512-E18C28B4D9F9}" type="datetimeFigureOut">
              <a:rPr lang="en-US" smtClean="0"/>
              <a:t>4/23/2024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1E0735-B69F-42F0-9506-1B963B248807}" type="slidenum">
              <a:rPr lang="en-US" smtClean="0"/>
              <a:t>‹#›</a:t>
            </a:fld>
            <a:endParaRPr lang="en-US"/>
          </a:p>
        </p:txBody>
      </p:sp>
    </p:spTree>
    <p:extLst>
      <p:ext uri="{BB962C8B-B14F-4D97-AF65-F5344CB8AC3E}">
        <p14:creationId xmlns:p14="http://schemas.microsoft.com/office/powerpoint/2010/main" val="29849868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B1E0735-B69F-42F0-9506-1B963B248807}" type="slidenum">
              <a:rPr lang="en-US" smtClean="0"/>
              <a:t>13</a:t>
            </a:fld>
            <a:endParaRPr lang="en-US"/>
          </a:p>
        </p:txBody>
      </p:sp>
    </p:spTree>
    <p:extLst>
      <p:ext uri="{BB962C8B-B14F-4D97-AF65-F5344CB8AC3E}">
        <p14:creationId xmlns:p14="http://schemas.microsoft.com/office/powerpoint/2010/main" val="31566313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2BD5AD0-C252-4400-BF6E-34C1451AB615}" type="datetimeFigureOut">
              <a:rPr lang="en-US" smtClean="0"/>
              <a:t>4/23/2024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36E40B-08AD-4EF2-962C-87FE9CFA6B96}" type="slidenum">
              <a:rPr lang="en-US" smtClean="0"/>
              <a:t>‹#›</a:t>
            </a:fld>
            <a:endParaRPr lang="en-US"/>
          </a:p>
        </p:txBody>
      </p:sp>
    </p:spTree>
    <p:extLst>
      <p:ext uri="{BB962C8B-B14F-4D97-AF65-F5344CB8AC3E}">
        <p14:creationId xmlns:p14="http://schemas.microsoft.com/office/powerpoint/2010/main" val="352729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BD5AD0-C252-4400-BF6E-34C1451AB615}" type="datetimeFigureOut">
              <a:rPr lang="en-US" smtClean="0"/>
              <a:t>4/23/2024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36E40B-08AD-4EF2-962C-87FE9CFA6B96}" type="slidenum">
              <a:rPr lang="en-US" smtClean="0"/>
              <a:t>‹#›</a:t>
            </a:fld>
            <a:endParaRPr lang="en-US"/>
          </a:p>
        </p:txBody>
      </p:sp>
    </p:spTree>
    <p:extLst>
      <p:ext uri="{BB962C8B-B14F-4D97-AF65-F5344CB8AC3E}">
        <p14:creationId xmlns:p14="http://schemas.microsoft.com/office/powerpoint/2010/main" val="3246322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BD5AD0-C252-4400-BF6E-34C1451AB615}" type="datetimeFigureOut">
              <a:rPr lang="en-US" smtClean="0"/>
              <a:t>4/23/2024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36E40B-08AD-4EF2-962C-87FE9CFA6B96}" type="slidenum">
              <a:rPr lang="en-US" smtClean="0"/>
              <a:t>‹#›</a:t>
            </a:fld>
            <a:endParaRPr lang="en-US"/>
          </a:p>
        </p:txBody>
      </p:sp>
    </p:spTree>
    <p:extLst>
      <p:ext uri="{BB962C8B-B14F-4D97-AF65-F5344CB8AC3E}">
        <p14:creationId xmlns:p14="http://schemas.microsoft.com/office/powerpoint/2010/main" val="3112076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2BD5AD0-C252-4400-BF6E-34C1451AB615}" type="datetimeFigureOut">
              <a:rPr lang="en-US" smtClean="0"/>
              <a:t>4/23/2024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36E40B-08AD-4EF2-962C-87FE9CFA6B96}" type="slidenum">
              <a:rPr lang="en-US" smtClean="0"/>
              <a:t>‹#›</a:t>
            </a:fld>
            <a:endParaRPr lang="en-US"/>
          </a:p>
        </p:txBody>
      </p:sp>
    </p:spTree>
    <p:extLst>
      <p:ext uri="{BB962C8B-B14F-4D97-AF65-F5344CB8AC3E}">
        <p14:creationId xmlns:p14="http://schemas.microsoft.com/office/powerpoint/2010/main" val="1904311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BD5AD0-C252-4400-BF6E-34C1451AB615}" type="datetimeFigureOut">
              <a:rPr lang="en-US" smtClean="0"/>
              <a:t>4/23/2024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F36E40B-08AD-4EF2-962C-87FE9CFA6B96}" type="slidenum">
              <a:rPr lang="en-US" smtClean="0"/>
              <a:t>‹#›</a:t>
            </a:fld>
            <a:endParaRPr lang="en-US"/>
          </a:p>
        </p:txBody>
      </p:sp>
    </p:spTree>
    <p:extLst>
      <p:ext uri="{BB962C8B-B14F-4D97-AF65-F5344CB8AC3E}">
        <p14:creationId xmlns:p14="http://schemas.microsoft.com/office/powerpoint/2010/main" val="1174097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2BD5AD0-C252-4400-BF6E-34C1451AB615}" type="datetimeFigureOut">
              <a:rPr lang="en-US" smtClean="0"/>
              <a:t>4/23/2024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F36E40B-08AD-4EF2-962C-87FE9CFA6B96}" type="slidenum">
              <a:rPr lang="en-US" smtClean="0"/>
              <a:t>‹#›</a:t>
            </a:fld>
            <a:endParaRPr lang="en-US"/>
          </a:p>
        </p:txBody>
      </p:sp>
    </p:spTree>
    <p:extLst>
      <p:ext uri="{BB962C8B-B14F-4D97-AF65-F5344CB8AC3E}">
        <p14:creationId xmlns:p14="http://schemas.microsoft.com/office/powerpoint/2010/main" val="2289237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BD5AD0-C252-4400-BF6E-34C1451AB615}" type="datetimeFigureOut">
              <a:rPr lang="en-US" smtClean="0"/>
              <a:t>4/23/2024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F36E40B-08AD-4EF2-962C-87FE9CFA6B96}" type="slidenum">
              <a:rPr lang="en-US" smtClean="0"/>
              <a:t>‹#›</a:t>
            </a:fld>
            <a:endParaRPr lang="en-US"/>
          </a:p>
        </p:txBody>
      </p:sp>
    </p:spTree>
    <p:extLst>
      <p:ext uri="{BB962C8B-B14F-4D97-AF65-F5344CB8AC3E}">
        <p14:creationId xmlns:p14="http://schemas.microsoft.com/office/powerpoint/2010/main" val="10467234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BD5AD0-C252-4400-BF6E-34C1451AB615}" type="datetimeFigureOut">
              <a:rPr lang="en-US" smtClean="0"/>
              <a:t>4/23/2024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36E40B-08AD-4EF2-962C-87FE9CFA6B96}" type="slidenum">
              <a:rPr lang="en-US" smtClean="0"/>
              <a:t>‹#›</a:t>
            </a:fld>
            <a:endParaRPr lang="en-US"/>
          </a:p>
        </p:txBody>
      </p:sp>
    </p:spTree>
    <p:extLst>
      <p:ext uri="{BB962C8B-B14F-4D97-AF65-F5344CB8AC3E}">
        <p14:creationId xmlns:p14="http://schemas.microsoft.com/office/powerpoint/2010/main" val="2296112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BD5AD0-C252-4400-BF6E-34C1451AB615}" type="datetimeFigureOut">
              <a:rPr lang="en-US" smtClean="0"/>
              <a:t>4/23/2024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36E40B-08AD-4EF2-962C-87FE9CFA6B96}" type="slidenum">
              <a:rPr lang="en-US" smtClean="0"/>
              <a:t>‹#›</a:t>
            </a:fld>
            <a:endParaRPr lang="en-US"/>
          </a:p>
        </p:txBody>
      </p:sp>
    </p:spTree>
    <p:extLst>
      <p:ext uri="{BB962C8B-B14F-4D97-AF65-F5344CB8AC3E}">
        <p14:creationId xmlns:p14="http://schemas.microsoft.com/office/powerpoint/2010/main" val="1209852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BD5AD0-C252-4400-BF6E-34C1451AB615}" type="datetimeFigureOut">
              <a:rPr lang="en-US" smtClean="0"/>
              <a:t>4/23/2024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36E40B-08AD-4EF2-962C-87FE9CFA6B96}" type="slidenum">
              <a:rPr lang="en-US" smtClean="0"/>
              <a:t>‹#›</a:t>
            </a:fld>
            <a:endParaRPr lang="en-US"/>
          </a:p>
        </p:txBody>
      </p:sp>
    </p:spTree>
    <p:extLst>
      <p:ext uri="{BB962C8B-B14F-4D97-AF65-F5344CB8AC3E}">
        <p14:creationId xmlns:p14="http://schemas.microsoft.com/office/powerpoint/2010/main" val="1140272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BD5AD0-C252-4400-BF6E-34C1451AB615}" type="datetimeFigureOut">
              <a:rPr lang="en-US" smtClean="0"/>
              <a:t>4/23/2024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36E40B-08AD-4EF2-962C-87FE9CFA6B96}" type="slidenum">
              <a:rPr lang="en-US" smtClean="0"/>
              <a:t>‹#›</a:t>
            </a:fld>
            <a:endParaRPr lang="en-US"/>
          </a:p>
        </p:txBody>
      </p:sp>
    </p:spTree>
    <p:extLst>
      <p:ext uri="{BB962C8B-B14F-4D97-AF65-F5344CB8AC3E}">
        <p14:creationId xmlns:p14="http://schemas.microsoft.com/office/powerpoint/2010/main" val="1863691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BD5AD0-C252-4400-BF6E-34C1451AB615}" type="datetimeFigureOut">
              <a:rPr lang="en-US" smtClean="0"/>
              <a:t>4/23/2024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36E40B-08AD-4EF2-962C-87FE9CFA6B96}" type="slidenum">
              <a:rPr lang="en-US" smtClean="0"/>
              <a:t>‹#›</a:t>
            </a:fld>
            <a:endParaRPr lang="en-US"/>
          </a:p>
        </p:txBody>
      </p:sp>
    </p:spTree>
    <p:extLst>
      <p:ext uri="{BB962C8B-B14F-4D97-AF65-F5344CB8AC3E}">
        <p14:creationId xmlns:p14="http://schemas.microsoft.com/office/powerpoint/2010/main" val="39165772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Specialized Financial Accounting Technique</a:t>
            </a:r>
            <a:endParaRPr lang="en-US" dirty="0"/>
          </a:p>
        </p:txBody>
      </p:sp>
      <p:sp>
        <p:nvSpPr>
          <p:cNvPr id="3" name="Subtitle 2"/>
          <p:cNvSpPr>
            <a:spLocks noGrp="1"/>
          </p:cNvSpPr>
          <p:nvPr>
            <p:ph type="subTitle" idx="1"/>
          </p:nvPr>
        </p:nvSpPr>
        <p:spPr/>
        <p:txBody>
          <a:bodyPr>
            <a:normAutofit fontScale="92500" lnSpcReduction="20000"/>
          </a:bodyPr>
          <a:lstStyle/>
          <a:p>
            <a:r>
              <a:rPr lang="en-US" dirty="0" smtClean="0"/>
              <a:t>Week 5: Contracts and Long Term Project Accounts</a:t>
            </a:r>
          </a:p>
          <a:p>
            <a:endParaRPr lang="en-US" dirty="0" smtClean="0"/>
          </a:p>
          <a:p>
            <a:r>
              <a:rPr lang="en-US" dirty="0" smtClean="0"/>
              <a:t>Lecturer: Peter </a:t>
            </a:r>
            <a:r>
              <a:rPr lang="en-US" dirty="0" err="1" smtClean="0"/>
              <a:t>Karugu</a:t>
            </a:r>
            <a:r>
              <a:rPr lang="en-US" dirty="0" smtClean="0"/>
              <a:t> </a:t>
            </a:r>
            <a:r>
              <a:rPr lang="en-US" dirty="0" err="1" smtClean="0"/>
              <a:t>Kahihu</a:t>
            </a:r>
            <a:endParaRPr lang="en-US" dirty="0" smtClean="0"/>
          </a:p>
          <a:p>
            <a:endParaRPr lang="en-US" dirty="0"/>
          </a:p>
        </p:txBody>
      </p:sp>
    </p:spTree>
    <p:extLst>
      <p:ext uri="{BB962C8B-B14F-4D97-AF65-F5344CB8AC3E}">
        <p14:creationId xmlns:p14="http://schemas.microsoft.com/office/powerpoint/2010/main" val="2111335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normAutofit fontScale="92500"/>
          </a:bodyPr>
          <a:lstStyle/>
          <a:p>
            <a:pPr algn="just"/>
            <a:r>
              <a:rPr lang="en-US" dirty="0" smtClean="0"/>
              <a:t>This lecture introduces you to Contracts and long term projects and their financial accounts.</a:t>
            </a:r>
          </a:p>
          <a:p>
            <a:pPr marL="0" indent="0" algn="just">
              <a:buNone/>
            </a:pPr>
            <a:r>
              <a:rPr lang="en-US" b="1" dirty="0" smtClean="0"/>
              <a:t>	</a:t>
            </a:r>
            <a:r>
              <a:rPr lang="x-none" b="1" smtClean="0"/>
              <a:t>Expected Learning Outcomes</a:t>
            </a:r>
            <a:endParaRPr lang="en-US" dirty="0" smtClean="0"/>
          </a:p>
          <a:p>
            <a:pPr algn="just"/>
            <a:r>
              <a:rPr lang="en-US" dirty="0" smtClean="0"/>
              <a:t>By the end of this lecture, the learner should be able to: </a:t>
            </a:r>
            <a:endParaRPr lang="en-US" sz="2800" dirty="0" smtClean="0"/>
          </a:p>
          <a:p>
            <a:pPr lvl="1" algn="just"/>
            <a:r>
              <a:rPr lang="en-US" dirty="0" smtClean="0"/>
              <a:t>Different methods of accounting for the contracts and long term projects</a:t>
            </a:r>
          </a:p>
          <a:p>
            <a:pPr lvl="1" algn="just"/>
            <a:r>
              <a:rPr lang="en-US" dirty="0" smtClean="0"/>
              <a:t>Pros and Cons of Each Method</a:t>
            </a:r>
            <a:endParaRPr lang="en-US" sz="1600" dirty="0" smtClean="0"/>
          </a:p>
          <a:p>
            <a:pPr lvl="1" algn="just"/>
            <a:r>
              <a:rPr lang="en-US" dirty="0" smtClean="0"/>
              <a:t>Standards and guideline when using the two methods</a:t>
            </a:r>
            <a:endParaRPr lang="en-US" sz="2400" dirty="0" smtClean="0"/>
          </a:p>
          <a:p>
            <a:pPr marL="457200" lvl="1" indent="0" algn="just">
              <a:buNone/>
            </a:pPr>
            <a:endParaRPr lang="en-US" sz="2400" dirty="0" smtClean="0"/>
          </a:p>
          <a:p>
            <a:endParaRPr lang="en-US" dirty="0" smtClean="0"/>
          </a:p>
          <a:p>
            <a:endParaRPr lang="en-US" dirty="0"/>
          </a:p>
        </p:txBody>
      </p:sp>
    </p:spTree>
    <p:extLst>
      <p:ext uri="{BB962C8B-B14F-4D97-AF65-F5344CB8AC3E}">
        <p14:creationId xmlns:p14="http://schemas.microsoft.com/office/powerpoint/2010/main" val="9814623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Contracts and projects-construction industry</a:t>
            </a:r>
            <a:endParaRPr lang="en-US" dirty="0"/>
          </a:p>
        </p:txBody>
      </p:sp>
      <p:sp>
        <p:nvSpPr>
          <p:cNvPr id="3" name="Content Placeholder 2"/>
          <p:cNvSpPr>
            <a:spLocks noGrp="1"/>
          </p:cNvSpPr>
          <p:nvPr>
            <p:ph idx="1"/>
          </p:nvPr>
        </p:nvSpPr>
        <p:spPr/>
        <p:txBody>
          <a:bodyPr>
            <a:normAutofit fontScale="85000" lnSpcReduction="10000"/>
          </a:bodyPr>
          <a:lstStyle/>
          <a:p>
            <a:pPr algn="just"/>
            <a:r>
              <a:rPr lang="en-US" dirty="0"/>
              <a:t>From an accounting standpoint, the construction business is unique from other industries like manufacturing because of several distinctive contracting characteristics. </a:t>
            </a:r>
            <a:endParaRPr lang="en-US" dirty="0" smtClean="0"/>
          </a:p>
          <a:p>
            <a:pPr algn="just"/>
            <a:r>
              <a:rPr lang="en-US" dirty="0" smtClean="0"/>
              <a:t>For </a:t>
            </a:r>
            <a:r>
              <a:rPr lang="en-US" dirty="0"/>
              <a:t>instance, unlike certain other industries that view entire divisions or enterprises as profit centers, the construction industry is project-based, meaning that each construction project is viewed as distinct and as a temporary profit center. </a:t>
            </a:r>
            <a:endParaRPr lang="en-US" dirty="0" smtClean="0"/>
          </a:p>
          <a:p>
            <a:pPr algn="just"/>
            <a:r>
              <a:rPr lang="en-US" dirty="0" smtClean="0"/>
              <a:t>Long-term </a:t>
            </a:r>
            <a:r>
              <a:rPr lang="en-US" dirty="0"/>
              <a:t>contracts and decentralized production are further advantages of construction contractors. </a:t>
            </a:r>
          </a:p>
          <a:p>
            <a:endParaRPr lang="en-US" dirty="0"/>
          </a:p>
        </p:txBody>
      </p:sp>
    </p:spTree>
    <p:extLst>
      <p:ext uri="{BB962C8B-B14F-4D97-AF65-F5344CB8AC3E}">
        <p14:creationId xmlns:p14="http://schemas.microsoft.com/office/powerpoint/2010/main" val="494499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Contracts and projects-construction industry</a:t>
            </a:r>
            <a:endParaRPr lang="en-US" dirty="0"/>
          </a:p>
        </p:txBody>
      </p:sp>
      <p:sp>
        <p:nvSpPr>
          <p:cNvPr id="3" name="Content Placeholder 2"/>
          <p:cNvSpPr>
            <a:spLocks noGrp="1"/>
          </p:cNvSpPr>
          <p:nvPr>
            <p:ph idx="1"/>
          </p:nvPr>
        </p:nvSpPr>
        <p:spPr/>
        <p:txBody>
          <a:bodyPr>
            <a:normAutofit fontScale="85000" lnSpcReduction="20000"/>
          </a:bodyPr>
          <a:lstStyle/>
          <a:p>
            <a:r>
              <a:rPr lang="en-US" dirty="0"/>
              <a:t>Construction contracts are frequently longer than other business transactions, like car dealerships, where the contract is finalized upon </a:t>
            </a:r>
            <a:r>
              <a:rPr lang="en-US" dirty="0" smtClean="0"/>
              <a:t>completion.</a:t>
            </a:r>
          </a:p>
          <a:p>
            <a:r>
              <a:rPr lang="en-US" dirty="0" smtClean="0"/>
              <a:t>Construction </a:t>
            </a:r>
            <a:r>
              <a:rPr lang="en-US" dirty="0"/>
              <a:t>contracts in the construction industry can span several years and involve extensions due to the industry's seasonal and protracted production </a:t>
            </a:r>
            <a:r>
              <a:rPr lang="en-US" dirty="0" smtClean="0"/>
              <a:t>cycles.</a:t>
            </a:r>
          </a:p>
          <a:p>
            <a:r>
              <a:rPr lang="en-US" dirty="0" smtClean="0"/>
              <a:t>Invoice </a:t>
            </a:r>
            <a:r>
              <a:rPr lang="en-US" dirty="0"/>
              <a:t>payment periods under a contract maybe 30, 60, or even 90 days, with retainage withheld and payment delays resulting from disputes. </a:t>
            </a:r>
            <a:endParaRPr lang="en-US" dirty="0" smtClean="0"/>
          </a:p>
          <a:p>
            <a:r>
              <a:rPr lang="en-US" dirty="0" smtClean="0"/>
              <a:t>These </a:t>
            </a:r>
            <a:r>
              <a:rPr lang="en-US" dirty="0"/>
              <a:t>contracts are known as long-term contracts and there are different types of accounting methods for them. </a:t>
            </a:r>
          </a:p>
          <a:p>
            <a:endParaRPr lang="en-US" dirty="0"/>
          </a:p>
        </p:txBody>
      </p:sp>
    </p:spTree>
    <p:extLst>
      <p:ext uri="{BB962C8B-B14F-4D97-AF65-F5344CB8AC3E}">
        <p14:creationId xmlns:p14="http://schemas.microsoft.com/office/powerpoint/2010/main" val="18031799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 Long-Term Contract: What Is It?</a:t>
            </a:r>
            <a:endParaRPr lang="en-US" dirty="0"/>
          </a:p>
        </p:txBody>
      </p:sp>
      <p:sp>
        <p:nvSpPr>
          <p:cNvPr id="3" name="Content Placeholder 2"/>
          <p:cNvSpPr>
            <a:spLocks noGrp="1"/>
          </p:cNvSpPr>
          <p:nvPr>
            <p:ph idx="1"/>
          </p:nvPr>
        </p:nvSpPr>
        <p:spPr/>
        <p:txBody>
          <a:bodyPr>
            <a:normAutofit lnSpcReduction="10000"/>
          </a:bodyPr>
          <a:lstStyle/>
          <a:p>
            <a:pPr algn="just"/>
            <a:r>
              <a:rPr lang="en-US" dirty="0"/>
              <a:t>A contract that spans tax years or financial reporting periods is called long-term. </a:t>
            </a:r>
            <a:endParaRPr lang="en-US" dirty="0" smtClean="0"/>
          </a:p>
          <a:p>
            <a:pPr algn="just"/>
            <a:r>
              <a:rPr lang="en-US" dirty="0" smtClean="0"/>
              <a:t>This </a:t>
            </a:r>
            <a:r>
              <a:rPr lang="en-US" dirty="0"/>
              <a:t>description distinguishes between construction sites needing extensive planning and short-term tasks. </a:t>
            </a:r>
            <a:endParaRPr lang="en-US" dirty="0" smtClean="0"/>
          </a:p>
          <a:p>
            <a:pPr algn="just"/>
            <a:r>
              <a:rPr lang="en-US" dirty="0" smtClean="0"/>
              <a:t>Project </a:t>
            </a:r>
            <a:r>
              <a:rPr lang="en-US" dirty="0"/>
              <a:t>specifics are crucial; for example, if a contract calls for a few days of labor but those days extend into a new year, the project is now deemed long-term. </a:t>
            </a:r>
          </a:p>
          <a:p>
            <a:endParaRPr lang="en-US" dirty="0"/>
          </a:p>
        </p:txBody>
      </p:sp>
    </p:spTree>
    <p:extLst>
      <p:ext uri="{BB962C8B-B14F-4D97-AF65-F5344CB8AC3E}">
        <p14:creationId xmlns:p14="http://schemas.microsoft.com/office/powerpoint/2010/main" val="10729659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 Long-Term Contract</a:t>
            </a:r>
            <a:endParaRPr lang="en-US" dirty="0"/>
          </a:p>
        </p:txBody>
      </p:sp>
      <p:sp>
        <p:nvSpPr>
          <p:cNvPr id="3" name="Content Placeholder 2"/>
          <p:cNvSpPr>
            <a:spLocks noGrp="1"/>
          </p:cNvSpPr>
          <p:nvPr>
            <p:ph idx="1"/>
          </p:nvPr>
        </p:nvSpPr>
        <p:spPr/>
        <p:txBody>
          <a:bodyPr>
            <a:normAutofit fontScale="92500" lnSpcReduction="10000"/>
          </a:bodyPr>
          <a:lstStyle/>
          <a:p>
            <a:pPr algn="just"/>
            <a:r>
              <a:rPr lang="en-US" dirty="0"/>
              <a:t>One essential component of financial management for building projects is long-term contract accounting. </a:t>
            </a:r>
            <a:endParaRPr lang="en-US" dirty="0" smtClean="0"/>
          </a:p>
          <a:p>
            <a:pPr algn="just"/>
            <a:r>
              <a:rPr lang="en-US" dirty="0" smtClean="0"/>
              <a:t>A </a:t>
            </a:r>
            <a:r>
              <a:rPr lang="en-US" dirty="0"/>
              <a:t>protracted construction contract entails the recognition and reporting of income, costs, and profits. </a:t>
            </a:r>
            <a:endParaRPr lang="en-US" dirty="0" smtClean="0"/>
          </a:p>
          <a:p>
            <a:pPr algn="just"/>
            <a:r>
              <a:rPr lang="en-US" dirty="0" smtClean="0"/>
              <a:t>This </a:t>
            </a:r>
            <a:r>
              <a:rPr lang="en-US" dirty="0"/>
              <a:t>financial discipline depends on making wise company decisions, controlling project profitability, and guaranteeing accurate financial reporting.</a:t>
            </a:r>
          </a:p>
          <a:p>
            <a:endParaRPr lang="en-US" dirty="0"/>
          </a:p>
        </p:txBody>
      </p:sp>
    </p:spTree>
    <p:extLst>
      <p:ext uri="{BB962C8B-B14F-4D97-AF65-F5344CB8AC3E}">
        <p14:creationId xmlns:p14="http://schemas.microsoft.com/office/powerpoint/2010/main" val="169080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Methods of Accounting</a:t>
            </a:r>
            <a:endParaRPr lang="en-US" b="1" dirty="0"/>
          </a:p>
        </p:txBody>
      </p:sp>
      <p:sp>
        <p:nvSpPr>
          <p:cNvPr id="3" name="Content Placeholder 2"/>
          <p:cNvSpPr>
            <a:spLocks noGrp="1"/>
          </p:cNvSpPr>
          <p:nvPr>
            <p:ph idx="1"/>
          </p:nvPr>
        </p:nvSpPr>
        <p:spPr/>
        <p:txBody>
          <a:bodyPr>
            <a:normAutofit fontScale="92500" lnSpcReduction="20000"/>
          </a:bodyPr>
          <a:lstStyle/>
          <a:p>
            <a:pPr algn="just"/>
            <a:r>
              <a:rPr lang="en-US" dirty="0"/>
              <a:t>There are two main methods of accounting for </a:t>
            </a:r>
            <a:endParaRPr lang="en-US" dirty="0" smtClean="0"/>
          </a:p>
          <a:p>
            <a:pPr marL="0" indent="0" algn="just">
              <a:buNone/>
            </a:pPr>
            <a:r>
              <a:rPr lang="en-US" dirty="0" smtClean="0"/>
              <a:t>long-term </a:t>
            </a:r>
            <a:r>
              <a:rPr lang="en-US" dirty="0"/>
              <a:t>construction contracts </a:t>
            </a:r>
            <a:r>
              <a:rPr lang="en-US" dirty="0" smtClean="0"/>
              <a:t>:</a:t>
            </a:r>
          </a:p>
          <a:p>
            <a:pPr marL="0" indent="0" algn="just">
              <a:buNone/>
            </a:pPr>
            <a:r>
              <a:rPr lang="en-US" dirty="0"/>
              <a:t>	</a:t>
            </a:r>
            <a:r>
              <a:rPr lang="en-US" dirty="0" smtClean="0"/>
              <a:t>– </a:t>
            </a:r>
            <a:r>
              <a:rPr lang="en-US" dirty="0"/>
              <a:t>the Percentage of Completion </a:t>
            </a:r>
            <a:r>
              <a:rPr lang="en-US" dirty="0" smtClean="0"/>
              <a:t>	Method</a:t>
            </a:r>
            <a:r>
              <a:rPr lang="en-US" dirty="0"/>
              <a:t> (POC</a:t>
            </a:r>
            <a:r>
              <a:rPr lang="en-US" dirty="0" smtClean="0"/>
              <a:t>)</a:t>
            </a:r>
          </a:p>
          <a:p>
            <a:pPr marL="0" indent="0" algn="just">
              <a:buNone/>
            </a:pPr>
            <a:r>
              <a:rPr lang="en-US" dirty="0" smtClean="0"/>
              <a:t>	-</a:t>
            </a:r>
            <a:r>
              <a:rPr lang="en-US" dirty="0"/>
              <a:t> Completed Contract Method (CCM). </a:t>
            </a:r>
            <a:endParaRPr lang="en-US" dirty="0" smtClean="0"/>
          </a:p>
          <a:p>
            <a:pPr algn="just"/>
            <a:r>
              <a:rPr lang="en-US" dirty="0" smtClean="0"/>
              <a:t>We discuss the</a:t>
            </a:r>
            <a:r>
              <a:rPr lang="en-US" dirty="0"/>
              <a:t> advantages and disadvantages of each approach, examine recent changes in revenue recognition standards, and explore best practices for optimizing long-term contract accounting processes.</a:t>
            </a:r>
          </a:p>
          <a:p>
            <a:endParaRPr lang="en-US" dirty="0"/>
          </a:p>
        </p:txBody>
      </p:sp>
    </p:spTree>
    <p:extLst>
      <p:ext uri="{BB962C8B-B14F-4D97-AF65-F5344CB8AC3E}">
        <p14:creationId xmlns:p14="http://schemas.microsoft.com/office/powerpoint/2010/main" val="1436444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Methods of Accounting</a:t>
            </a:r>
            <a:endParaRPr lang="en-US" dirty="0"/>
          </a:p>
        </p:txBody>
      </p:sp>
      <p:sp>
        <p:nvSpPr>
          <p:cNvPr id="3" name="Content Placeholder 2"/>
          <p:cNvSpPr>
            <a:spLocks noGrp="1"/>
          </p:cNvSpPr>
          <p:nvPr>
            <p:ph idx="1"/>
          </p:nvPr>
        </p:nvSpPr>
        <p:spPr/>
        <p:txBody>
          <a:bodyPr>
            <a:normAutofit fontScale="92500" lnSpcReduction="10000"/>
          </a:bodyPr>
          <a:lstStyle/>
          <a:p>
            <a:pPr lvl="0" algn="just" fontAlgn="base"/>
            <a:r>
              <a:rPr lang="en-US" dirty="0"/>
              <a:t>Long-term contract accounting is a critical financial discipline for construction projects .</a:t>
            </a:r>
          </a:p>
          <a:p>
            <a:pPr algn="just" fontAlgn="base"/>
            <a:r>
              <a:rPr lang="en-US" dirty="0"/>
              <a:t>The Completed Contract Method (CCM) and the Percentage of Completion Method (POC) are the primary ways of accounting for long-term construction contracts. </a:t>
            </a:r>
            <a:endParaRPr lang="en-US" dirty="0" smtClean="0"/>
          </a:p>
          <a:p>
            <a:pPr algn="just" fontAlgn="base"/>
            <a:r>
              <a:rPr lang="en-US" dirty="0" smtClean="0"/>
              <a:t>• </a:t>
            </a:r>
            <a:r>
              <a:rPr lang="en-US" dirty="0"/>
              <a:t>It involves the recording and reporting revenue, expenses, and profits during a long-term construction contract. </a:t>
            </a:r>
          </a:p>
          <a:p>
            <a:endParaRPr lang="en-US" dirty="0"/>
          </a:p>
        </p:txBody>
      </p:sp>
    </p:spTree>
    <p:extLst>
      <p:ext uri="{BB962C8B-B14F-4D97-AF65-F5344CB8AC3E}">
        <p14:creationId xmlns:p14="http://schemas.microsoft.com/office/powerpoint/2010/main" val="813464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Methods of Accounting</a:t>
            </a:r>
            <a:endParaRPr lang="en-US" dirty="0"/>
          </a:p>
        </p:txBody>
      </p:sp>
      <p:sp>
        <p:nvSpPr>
          <p:cNvPr id="3" name="Content Placeholder 2"/>
          <p:cNvSpPr>
            <a:spLocks noGrp="1"/>
          </p:cNvSpPr>
          <p:nvPr>
            <p:ph idx="1"/>
          </p:nvPr>
        </p:nvSpPr>
        <p:spPr/>
        <p:txBody>
          <a:bodyPr>
            <a:normAutofit fontScale="92500" lnSpcReduction="10000"/>
          </a:bodyPr>
          <a:lstStyle/>
          <a:p>
            <a:pPr algn="just"/>
            <a:r>
              <a:rPr lang="en-US" dirty="0" smtClean="0"/>
              <a:t> </a:t>
            </a:r>
            <a:r>
              <a:rPr lang="en-US" dirty="0"/>
              <a:t>Selecting the right accounting technique is critical to maintaining project profitability, producing accurate financial reporting, and making wise business decisions. </a:t>
            </a:r>
            <a:endParaRPr lang="en-US" dirty="0" smtClean="0"/>
          </a:p>
          <a:p>
            <a:pPr algn="just"/>
            <a:r>
              <a:rPr lang="en-US" dirty="0" smtClean="0"/>
              <a:t>To </a:t>
            </a:r>
            <a:r>
              <a:rPr lang="en-US" dirty="0"/>
              <a:t>optimize long-term contract accounting procedures, organizations should adhere to best practices, which include maintaining records, providing documentation, implementing internal controls, and adhering to legal and industry norms. </a:t>
            </a:r>
          </a:p>
          <a:p>
            <a:endParaRPr lang="en-US" dirty="0"/>
          </a:p>
        </p:txBody>
      </p:sp>
    </p:spTree>
    <p:extLst>
      <p:ext uri="{BB962C8B-B14F-4D97-AF65-F5344CB8AC3E}">
        <p14:creationId xmlns:p14="http://schemas.microsoft.com/office/powerpoint/2010/main" val="1600545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Essential </a:t>
            </a:r>
            <a:r>
              <a:rPr lang="en-US" b="1" dirty="0"/>
              <a:t>Features of Extended Construction Contracts </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pPr algn="just" fontAlgn="base"/>
            <a:r>
              <a:rPr lang="en-US" dirty="0"/>
              <a:t>It's essential to comprehend the main traits that distinguish long-term contracts from other kinds of contracts before delving into the accounting procedures for them: </a:t>
            </a:r>
          </a:p>
          <a:p>
            <a:pPr algn="just"/>
            <a:r>
              <a:rPr lang="en-US" dirty="0"/>
              <a:t>• The project's total revenue and cost are recognized over the contract's life</a:t>
            </a:r>
            <a:r>
              <a:rPr lang="en-US" dirty="0" smtClean="0"/>
              <a:t>;</a:t>
            </a:r>
          </a:p>
          <a:p>
            <a:pPr algn="just"/>
            <a:r>
              <a:rPr lang="en-US" dirty="0" smtClean="0"/>
              <a:t> </a:t>
            </a:r>
            <a:r>
              <a:rPr lang="en-US" dirty="0"/>
              <a:t>• The project's progress can be measured in a number of ways, such as physical completion, labor hours, or costs incurred</a:t>
            </a:r>
            <a:r>
              <a:rPr lang="en-US" dirty="0" smtClean="0"/>
              <a:t>; </a:t>
            </a:r>
            <a:r>
              <a:rPr lang="en-US" dirty="0"/>
              <a:t>• </a:t>
            </a:r>
          </a:p>
        </p:txBody>
      </p:sp>
    </p:spTree>
    <p:extLst>
      <p:ext uri="{BB962C8B-B14F-4D97-AF65-F5344CB8AC3E}">
        <p14:creationId xmlns:p14="http://schemas.microsoft.com/office/powerpoint/2010/main" val="796372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Essential </a:t>
            </a:r>
            <a:r>
              <a:rPr lang="en-US" b="1" dirty="0"/>
              <a:t>Features of Extended Construction Contracts </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pPr algn="just" fontAlgn="base"/>
            <a:r>
              <a:rPr lang="en-US" dirty="0" smtClean="0"/>
              <a:t> </a:t>
            </a:r>
            <a:r>
              <a:rPr lang="en-US" dirty="0"/>
              <a:t>• The contract contains provisions for change orders, variations, and potential claims. </a:t>
            </a:r>
            <a:endParaRPr lang="en-US" dirty="0" smtClean="0"/>
          </a:p>
          <a:p>
            <a:pPr algn="just" fontAlgn="base"/>
            <a:endParaRPr lang="en-US" dirty="0"/>
          </a:p>
          <a:p>
            <a:pPr algn="just" fontAlgn="base"/>
            <a:r>
              <a:rPr lang="en-US" dirty="0" smtClean="0"/>
              <a:t>Long-term </a:t>
            </a:r>
            <a:r>
              <a:rPr lang="en-US" dirty="0"/>
              <a:t>contracts span multiple accounting periods and last longer than a year. </a:t>
            </a:r>
          </a:p>
          <a:p>
            <a:pPr algn="just" fontAlgn="base"/>
            <a:r>
              <a:rPr lang="en-US" dirty="0"/>
              <a:t>Comprehending these fundamental attributes is vital in selecting suitable accounting techniques and guaranteeing precise financial documentation for extended building agreements.</a:t>
            </a:r>
            <a:r>
              <a:rPr lang="en-US" b="1" dirty="0"/>
              <a:t> </a:t>
            </a:r>
            <a:endParaRPr lang="en-US" dirty="0"/>
          </a:p>
          <a:p>
            <a:endParaRPr lang="en-US" dirty="0"/>
          </a:p>
        </p:txBody>
      </p:sp>
    </p:spTree>
    <p:extLst>
      <p:ext uri="{BB962C8B-B14F-4D97-AF65-F5344CB8AC3E}">
        <p14:creationId xmlns:p14="http://schemas.microsoft.com/office/powerpoint/2010/main" val="807377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sz="3600" b="1" dirty="0" smtClean="0"/>
              <a:t>Method </a:t>
            </a:r>
            <a:r>
              <a:rPr lang="en-US" sz="3600" b="1" dirty="0"/>
              <a:t>1: Percentage of Completion Method (POC)</a:t>
            </a:r>
            <a:r>
              <a:rPr lang="en-US" sz="3600" dirty="0"/>
              <a:t/>
            </a:r>
            <a:br>
              <a:rPr lang="en-US" sz="3600" dirty="0"/>
            </a:br>
            <a:endParaRPr lang="en-US" sz="3600" dirty="0"/>
          </a:p>
        </p:txBody>
      </p:sp>
      <p:sp>
        <p:nvSpPr>
          <p:cNvPr id="3" name="Content Placeholder 2"/>
          <p:cNvSpPr>
            <a:spLocks noGrp="1"/>
          </p:cNvSpPr>
          <p:nvPr>
            <p:ph idx="1"/>
          </p:nvPr>
        </p:nvSpPr>
        <p:spPr/>
        <p:txBody>
          <a:bodyPr>
            <a:normAutofit fontScale="85000" lnSpcReduction="20000"/>
          </a:bodyPr>
          <a:lstStyle/>
          <a:p>
            <a:pPr algn="just"/>
            <a:r>
              <a:rPr lang="en-US" dirty="0"/>
              <a:t>For long-term building contracts, the Percentage of Completion Method (POC) is a popular accounting technique. </a:t>
            </a:r>
            <a:endParaRPr lang="en-US" dirty="0" smtClean="0"/>
          </a:p>
          <a:p>
            <a:pPr algn="just"/>
            <a:r>
              <a:rPr lang="en-US" dirty="0" smtClean="0"/>
              <a:t>Based </a:t>
            </a:r>
            <a:r>
              <a:rPr lang="en-US" dirty="0"/>
              <a:t>on the project's completion %, it records income and costs when work is completed</a:t>
            </a:r>
            <a:r>
              <a:rPr lang="en-US" dirty="0" smtClean="0"/>
              <a:t>.</a:t>
            </a:r>
          </a:p>
          <a:p>
            <a:pPr algn="just"/>
            <a:r>
              <a:rPr lang="en-US" dirty="0" smtClean="0"/>
              <a:t>This </a:t>
            </a:r>
            <a:r>
              <a:rPr lang="en-US" dirty="0"/>
              <a:t>system bases revenue and expenses on the percentage of the project that is completed as opposed to the project's total, and it records these amounts each period. </a:t>
            </a:r>
            <a:endParaRPr lang="en-US" dirty="0" smtClean="0"/>
          </a:p>
          <a:p>
            <a:pPr algn="just"/>
            <a:r>
              <a:rPr lang="en-US" dirty="0" smtClean="0"/>
              <a:t>POC </a:t>
            </a:r>
            <a:r>
              <a:rPr lang="en-US" dirty="0"/>
              <a:t>can give a more realistic picture of a company's financial situation at any point in the project's life cycle. </a:t>
            </a:r>
          </a:p>
        </p:txBody>
      </p:sp>
    </p:spTree>
    <p:extLst>
      <p:ext uri="{BB962C8B-B14F-4D97-AF65-F5344CB8AC3E}">
        <p14:creationId xmlns:p14="http://schemas.microsoft.com/office/powerpoint/2010/main" val="4018623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Method </a:t>
            </a:r>
            <a:r>
              <a:rPr lang="en-US" b="1" dirty="0"/>
              <a:t>1: Percentage of Completion Method (POC)</a:t>
            </a:r>
            <a:r>
              <a:rPr lang="en-US" dirty="0"/>
              <a:t/>
            </a:r>
            <a:br>
              <a:rPr lang="en-US" dirty="0"/>
            </a:br>
            <a:endParaRPr lang="en-US" dirty="0"/>
          </a:p>
        </p:txBody>
      </p:sp>
      <p:sp>
        <p:nvSpPr>
          <p:cNvPr id="3" name="Content Placeholder 2"/>
          <p:cNvSpPr>
            <a:spLocks noGrp="1"/>
          </p:cNvSpPr>
          <p:nvPr>
            <p:ph idx="1"/>
          </p:nvPr>
        </p:nvSpPr>
        <p:spPr/>
        <p:txBody>
          <a:bodyPr>
            <a:normAutofit fontScale="85000" lnSpcReduction="10000"/>
          </a:bodyPr>
          <a:lstStyle/>
          <a:p>
            <a:pPr algn="just" fontAlgn="base"/>
            <a:r>
              <a:rPr lang="en-US" dirty="0"/>
              <a:t>It also helps to make sure the project continues on course and to detect any possible dangers. </a:t>
            </a:r>
          </a:p>
          <a:p>
            <a:pPr algn="just" fontAlgn="base"/>
            <a:r>
              <a:rPr lang="en-US" dirty="0" smtClean="0"/>
              <a:t>The </a:t>
            </a:r>
            <a:r>
              <a:rPr lang="en-US" dirty="0"/>
              <a:t>cost-to-cost approach and the survey method are the two ways to determine the completion %. </a:t>
            </a:r>
          </a:p>
          <a:p>
            <a:pPr algn="just"/>
            <a:r>
              <a:rPr lang="en-US" dirty="0"/>
              <a:t>The most popular approach, known as cost-to-cost analysis, is based on the correlation between actual project costs and the project's overall expected cost. </a:t>
            </a:r>
            <a:endParaRPr lang="en-US" dirty="0" smtClean="0"/>
          </a:p>
          <a:p>
            <a:pPr algn="just"/>
            <a:r>
              <a:rPr lang="en-US" dirty="0" smtClean="0"/>
              <a:t>Conversely</a:t>
            </a:r>
            <a:r>
              <a:rPr lang="en-US" dirty="0"/>
              <a:t>, the surveys approach is predicated on surveys of work that have been done thus far, expressed as a fraction of the overall work that is needed.</a:t>
            </a:r>
          </a:p>
        </p:txBody>
      </p:sp>
    </p:spTree>
    <p:extLst>
      <p:ext uri="{BB962C8B-B14F-4D97-AF65-F5344CB8AC3E}">
        <p14:creationId xmlns:p14="http://schemas.microsoft.com/office/powerpoint/2010/main" val="10985704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Method </a:t>
            </a:r>
            <a:r>
              <a:rPr lang="en-US" b="1" dirty="0"/>
              <a:t>1: Percentage of Completion Method (POC)</a:t>
            </a:r>
            <a:r>
              <a:rPr lang="en-US" dirty="0"/>
              <a:t/>
            </a:r>
            <a:br>
              <a:rPr lang="en-US" dirty="0"/>
            </a:br>
            <a:endParaRPr lang="en-US" dirty="0"/>
          </a:p>
        </p:txBody>
      </p:sp>
      <p:sp>
        <p:nvSpPr>
          <p:cNvPr id="3" name="Content Placeholder 2"/>
          <p:cNvSpPr>
            <a:spLocks noGrp="1"/>
          </p:cNvSpPr>
          <p:nvPr>
            <p:ph idx="1"/>
          </p:nvPr>
        </p:nvSpPr>
        <p:spPr/>
        <p:txBody>
          <a:bodyPr>
            <a:normAutofit fontScale="85000" lnSpcReduction="10000"/>
          </a:bodyPr>
          <a:lstStyle/>
          <a:p>
            <a:pPr algn="just"/>
            <a:r>
              <a:rPr lang="en-US" dirty="0"/>
              <a:t>Businesses that have a long-term contract with a client may benefit from using POC because it makes project revenue and expenditures easier to manage and track. </a:t>
            </a:r>
            <a:endParaRPr lang="en-US" dirty="0" smtClean="0"/>
          </a:p>
          <a:p>
            <a:pPr algn="just"/>
            <a:r>
              <a:rPr lang="en-US" dirty="0" smtClean="0"/>
              <a:t>There </a:t>
            </a:r>
            <a:r>
              <a:rPr lang="en-US" dirty="0"/>
              <a:t>are a few disadvantages to this approach, though. </a:t>
            </a:r>
            <a:endParaRPr lang="en-US" dirty="0" smtClean="0"/>
          </a:p>
          <a:p>
            <a:pPr algn="just"/>
            <a:r>
              <a:rPr lang="en-US" dirty="0" smtClean="0"/>
              <a:t>This </a:t>
            </a:r>
            <a:r>
              <a:rPr lang="en-US" dirty="0"/>
              <a:t>approach might include increased documentation and administrative duties, </a:t>
            </a:r>
            <a:endParaRPr lang="en-US" dirty="0" smtClean="0"/>
          </a:p>
          <a:p>
            <a:pPr algn="just"/>
            <a:r>
              <a:rPr lang="en-US" dirty="0" smtClean="0"/>
              <a:t>it </a:t>
            </a:r>
            <a:r>
              <a:rPr lang="en-US" dirty="0"/>
              <a:t>might not be appropriate for projects with a high degree of uncertainty or those involving substantial modifications to the project's scope or budget. </a:t>
            </a:r>
          </a:p>
          <a:p>
            <a:endParaRPr lang="en-US" dirty="0"/>
          </a:p>
        </p:txBody>
      </p:sp>
    </p:spTree>
    <p:extLst>
      <p:ext uri="{BB962C8B-B14F-4D97-AF65-F5344CB8AC3E}">
        <p14:creationId xmlns:p14="http://schemas.microsoft.com/office/powerpoint/2010/main" val="2073708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sz="4000" b="1" dirty="0" smtClean="0"/>
              <a:t>Key </a:t>
            </a:r>
            <a:r>
              <a:rPr lang="en-US" sz="4000" b="1" dirty="0"/>
              <a:t>Principles and Guidelines for POC Accounting</a:t>
            </a:r>
            <a:r>
              <a:rPr lang="en-US" sz="4000" dirty="0"/>
              <a:t/>
            </a:r>
            <a:br>
              <a:rPr lang="en-US" sz="4000" dirty="0"/>
            </a:br>
            <a:endParaRPr lang="en-US" sz="4000" dirty="0"/>
          </a:p>
        </p:txBody>
      </p:sp>
      <p:sp>
        <p:nvSpPr>
          <p:cNvPr id="3" name="Content Placeholder 2"/>
          <p:cNvSpPr>
            <a:spLocks noGrp="1"/>
          </p:cNvSpPr>
          <p:nvPr>
            <p:ph idx="1"/>
          </p:nvPr>
        </p:nvSpPr>
        <p:spPr/>
        <p:txBody>
          <a:bodyPr>
            <a:normAutofit fontScale="92500" lnSpcReduction="20000"/>
          </a:bodyPr>
          <a:lstStyle/>
          <a:p>
            <a:pPr algn="just" fontAlgn="base"/>
            <a:r>
              <a:rPr lang="en-US" dirty="0"/>
              <a:t>Businesses adopting POC for long-term contract accounting should adhere to the following essential rules and guidelines: </a:t>
            </a:r>
          </a:p>
          <a:p>
            <a:pPr algn="just" fontAlgn="base"/>
            <a:r>
              <a:rPr lang="en-US" dirty="0"/>
              <a:t>The percentage of completion should be based on accurate estimates of progress; </a:t>
            </a:r>
            <a:endParaRPr lang="en-US" dirty="0" smtClean="0"/>
          </a:p>
          <a:p>
            <a:pPr algn="just" fontAlgn="base"/>
            <a:r>
              <a:rPr lang="en-US" dirty="0"/>
              <a:t>R</a:t>
            </a:r>
            <a:r>
              <a:rPr lang="en-US" dirty="0" smtClean="0"/>
              <a:t>evenue </a:t>
            </a:r>
            <a:r>
              <a:rPr lang="en-US" dirty="0"/>
              <a:t>and expenses should be recognized based on the percentage of work </a:t>
            </a:r>
            <a:r>
              <a:rPr lang="en-US" dirty="0" smtClean="0"/>
              <a:t>completed;</a:t>
            </a:r>
          </a:p>
          <a:p>
            <a:pPr algn="just" fontAlgn="base"/>
            <a:r>
              <a:rPr lang="en-US" dirty="0"/>
              <a:t>C</a:t>
            </a:r>
            <a:r>
              <a:rPr lang="en-US" dirty="0" smtClean="0"/>
              <a:t>osts </a:t>
            </a:r>
            <a:r>
              <a:rPr lang="en-US" dirty="0"/>
              <a:t>should be accumulated and allocated to the project based on the stage of completion; </a:t>
            </a:r>
            <a:r>
              <a:rPr lang="en-US" dirty="0" smtClean="0"/>
              <a:t>and</a:t>
            </a:r>
          </a:p>
          <a:p>
            <a:pPr algn="just" fontAlgn="base"/>
            <a:r>
              <a:rPr lang="en-US" dirty="0" smtClean="0"/>
              <a:t>Any </a:t>
            </a:r>
            <a:r>
              <a:rPr lang="en-US" dirty="0"/>
              <a:t>anticipated loss on the project should be recognized right away. </a:t>
            </a:r>
          </a:p>
          <a:p>
            <a:endParaRPr lang="en-US" dirty="0"/>
          </a:p>
        </p:txBody>
      </p:sp>
    </p:spTree>
    <p:extLst>
      <p:ext uri="{BB962C8B-B14F-4D97-AF65-F5344CB8AC3E}">
        <p14:creationId xmlns:p14="http://schemas.microsoft.com/office/powerpoint/2010/main" val="41468747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Key </a:t>
            </a:r>
            <a:r>
              <a:rPr lang="en-US" b="1" dirty="0"/>
              <a:t>Principles and Guidelines for POC Accounting</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pPr algn="just" fontAlgn="base"/>
            <a:r>
              <a:rPr lang="en-US" dirty="0"/>
              <a:t>• Modifications to estimates ought to be taken into account throughout the period in which they are discovered. </a:t>
            </a:r>
          </a:p>
          <a:p>
            <a:pPr algn="just" fontAlgn="base"/>
            <a:r>
              <a:rPr lang="en-US" dirty="0"/>
              <a:t>Companies employing POC for long-term contract accounting can report accurate and trustworthy financial information by following these rules and standards. </a:t>
            </a:r>
          </a:p>
          <a:p>
            <a:pPr algn="just" fontAlgn="base"/>
            <a:r>
              <a:rPr lang="en-US" dirty="0"/>
              <a:t>"POC can offer a more realistic depiction of a company's financial situation throughout a project." </a:t>
            </a:r>
          </a:p>
          <a:p>
            <a:endParaRPr lang="en-US" dirty="0"/>
          </a:p>
        </p:txBody>
      </p:sp>
    </p:spTree>
    <p:extLst>
      <p:ext uri="{BB962C8B-B14F-4D97-AF65-F5344CB8AC3E}">
        <p14:creationId xmlns:p14="http://schemas.microsoft.com/office/powerpoint/2010/main" val="2703745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sz="4000" b="1" dirty="0" smtClean="0"/>
              <a:t>Method </a:t>
            </a:r>
            <a:r>
              <a:rPr lang="en-US" sz="4000" b="1" dirty="0"/>
              <a:t>2: Completed Contract Method (CCM)</a:t>
            </a:r>
            <a:r>
              <a:rPr lang="en-US" sz="4000" dirty="0"/>
              <a:t/>
            </a:r>
            <a:br>
              <a:rPr lang="en-US" sz="4000" dirty="0"/>
            </a:br>
            <a:endParaRPr lang="en-US" sz="4000" dirty="0"/>
          </a:p>
        </p:txBody>
      </p:sp>
      <p:sp>
        <p:nvSpPr>
          <p:cNvPr id="3" name="Content Placeholder 2"/>
          <p:cNvSpPr>
            <a:spLocks noGrp="1"/>
          </p:cNvSpPr>
          <p:nvPr>
            <p:ph idx="1"/>
          </p:nvPr>
        </p:nvSpPr>
        <p:spPr/>
        <p:txBody>
          <a:bodyPr>
            <a:normAutofit fontScale="85000" lnSpcReduction="10000"/>
          </a:bodyPr>
          <a:lstStyle/>
          <a:p>
            <a:pPr algn="just"/>
            <a:r>
              <a:rPr lang="en-US" dirty="0"/>
              <a:t>Another approach to accounting for long-term construction contracts is the Completed Contract Method (CCM), which postpones revenue and expense recognition until the project is substantially finished. </a:t>
            </a:r>
            <a:endParaRPr lang="en-US" dirty="0" smtClean="0"/>
          </a:p>
          <a:p>
            <a:pPr algn="just"/>
            <a:r>
              <a:rPr lang="en-US" dirty="0" smtClean="0"/>
              <a:t>When </a:t>
            </a:r>
            <a:r>
              <a:rPr lang="en-US" dirty="0"/>
              <a:t>a company is unable to gauge the project's advancement consistently, the CCM is an appropriate accounting technique. </a:t>
            </a:r>
            <a:endParaRPr lang="en-US" dirty="0" smtClean="0"/>
          </a:p>
          <a:p>
            <a:pPr algn="just"/>
            <a:r>
              <a:rPr lang="en-US" dirty="0" smtClean="0"/>
              <a:t>The </a:t>
            </a:r>
            <a:r>
              <a:rPr lang="en-US" dirty="0"/>
              <a:t>Financial Accounting Standards Board (FASB) states that if the associated work is performed and the client has accepted the work or taken possession of the asset, the contract is considered completed. </a:t>
            </a:r>
          </a:p>
          <a:p>
            <a:endParaRPr lang="en-US" dirty="0"/>
          </a:p>
        </p:txBody>
      </p:sp>
    </p:spTree>
    <p:extLst>
      <p:ext uri="{BB962C8B-B14F-4D97-AF65-F5344CB8AC3E}">
        <p14:creationId xmlns:p14="http://schemas.microsoft.com/office/powerpoint/2010/main" val="27990118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Method </a:t>
            </a:r>
            <a:r>
              <a:rPr lang="en-US" b="1" dirty="0"/>
              <a:t>2: Completed Contract Method (CCM)</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pPr algn="just"/>
            <a:r>
              <a:rPr lang="en-US" dirty="0"/>
              <a:t>When a project's expenses are challenging to forecast, if it is still in its early phases and needs more essential milestones, the CCM is the best option. </a:t>
            </a:r>
            <a:endParaRPr lang="en-US" dirty="0" smtClean="0"/>
          </a:p>
          <a:p>
            <a:pPr algn="just"/>
            <a:r>
              <a:rPr lang="en-US" dirty="0" smtClean="0"/>
              <a:t>This </a:t>
            </a:r>
            <a:r>
              <a:rPr lang="en-US" dirty="0"/>
              <a:t>approach is also frequently used when there is uncertainty in the contract and the project's scope or length</a:t>
            </a:r>
            <a:r>
              <a:rPr lang="en-US" dirty="0" smtClean="0"/>
              <a:t>.</a:t>
            </a:r>
          </a:p>
          <a:p>
            <a:pPr algn="just"/>
            <a:r>
              <a:rPr lang="en-US" dirty="0" smtClean="0"/>
              <a:t> </a:t>
            </a:r>
            <a:r>
              <a:rPr lang="en-US" dirty="0"/>
              <a:t>Under the CCM, revenue and expenses are recognized once the project is complete.</a:t>
            </a:r>
          </a:p>
          <a:p>
            <a:endParaRPr lang="en-US" dirty="0"/>
          </a:p>
        </p:txBody>
      </p:sp>
    </p:spTree>
    <p:extLst>
      <p:ext uri="{BB962C8B-B14F-4D97-AF65-F5344CB8AC3E}">
        <p14:creationId xmlns:p14="http://schemas.microsoft.com/office/powerpoint/2010/main" val="25106003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t>Requirements </a:t>
            </a:r>
            <a:r>
              <a:rPr lang="en-US" sz="3600" b="1" dirty="0"/>
              <a:t>and Standards </a:t>
            </a:r>
            <a:r>
              <a:rPr lang="en-US" sz="3600" b="1" dirty="0" smtClean="0"/>
              <a:t>for </a:t>
            </a:r>
            <a:r>
              <a:rPr lang="en-US" sz="3600" b="1" dirty="0"/>
              <a:t>Completed Contract Approach</a:t>
            </a:r>
            <a:endParaRPr lang="en-US" sz="3600" dirty="0"/>
          </a:p>
        </p:txBody>
      </p:sp>
      <p:sp>
        <p:nvSpPr>
          <p:cNvPr id="3" name="Content Placeholder 2"/>
          <p:cNvSpPr>
            <a:spLocks noGrp="1"/>
          </p:cNvSpPr>
          <p:nvPr>
            <p:ph idx="1"/>
          </p:nvPr>
        </p:nvSpPr>
        <p:spPr/>
        <p:txBody>
          <a:bodyPr>
            <a:normAutofit fontScale="92500" lnSpcReduction="20000"/>
          </a:bodyPr>
          <a:lstStyle/>
          <a:p>
            <a:pPr algn="just" fontAlgn="base"/>
            <a:r>
              <a:rPr lang="en-US" dirty="0"/>
              <a:t>There is no reliable way to predict how a contract will turn out</a:t>
            </a:r>
            <a:r>
              <a:rPr lang="en-US" dirty="0" smtClean="0"/>
              <a:t>;</a:t>
            </a:r>
          </a:p>
          <a:p>
            <a:pPr algn="just" fontAlgn="base"/>
            <a:r>
              <a:rPr lang="en-US" dirty="0" smtClean="0"/>
              <a:t> </a:t>
            </a:r>
            <a:r>
              <a:rPr lang="en-US" dirty="0"/>
              <a:t>• It will probably take longer than a year to complete</a:t>
            </a:r>
            <a:r>
              <a:rPr lang="en-US" dirty="0" smtClean="0"/>
              <a:t>;</a:t>
            </a:r>
          </a:p>
          <a:p>
            <a:pPr algn="just" fontAlgn="base"/>
            <a:r>
              <a:rPr lang="en-US" dirty="0" smtClean="0"/>
              <a:t> </a:t>
            </a:r>
            <a:r>
              <a:rPr lang="en-US" dirty="0"/>
              <a:t>• There could be significant adjustments to the project's budget or scope; and </a:t>
            </a:r>
            <a:endParaRPr lang="en-US" dirty="0" smtClean="0"/>
          </a:p>
          <a:p>
            <a:pPr algn="just" fontAlgn="base"/>
            <a:r>
              <a:rPr lang="en-US" dirty="0" smtClean="0"/>
              <a:t>• </a:t>
            </a:r>
            <a:r>
              <a:rPr lang="en-US" dirty="0"/>
              <a:t>The approach needs to be used uniformly throughout the company. </a:t>
            </a:r>
          </a:p>
          <a:p>
            <a:pPr algn="just"/>
            <a:r>
              <a:rPr lang="en-US" dirty="0"/>
              <a:t>An accounting procedure that is simpler to understand could arise from using the CCM. </a:t>
            </a:r>
          </a:p>
        </p:txBody>
      </p:sp>
    </p:spTree>
    <p:extLst>
      <p:ext uri="{BB962C8B-B14F-4D97-AF65-F5344CB8AC3E}">
        <p14:creationId xmlns:p14="http://schemas.microsoft.com/office/powerpoint/2010/main" val="42789240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Requirements and Standards for Completed Contract Approach</a:t>
            </a:r>
            <a:endParaRPr lang="en-US" dirty="0"/>
          </a:p>
        </p:txBody>
      </p:sp>
      <p:sp>
        <p:nvSpPr>
          <p:cNvPr id="3" name="Content Placeholder 2"/>
          <p:cNvSpPr>
            <a:spLocks noGrp="1"/>
          </p:cNvSpPr>
          <p:nvPr>
            <p:ph idx="1"/>
          </p:nvPr>
        </p:nvSpPr>
        <p:spPr/>
        <p:txBody>
          <a:bodyPr>
            <a:normAutofit fontScale="92500" lnSpcReduction="10000"/>
          </a:bodyPr>
          <a:lstStyle/>
          <a:p>
            <a:pPr algn="just" fontAlgn="base"/>
            <a:r>
              <a:rPr lang="en-US" dirty="0"/>
              <a:t>It could also result in a delay in revenue recognition, which could affect the comparability of an organization's financial statements. </a:t>
            </a:r>
            <a:endParaRPr lang="en-US" dirty="0" smtClean="0"/>
          </a:p>
          <a:p>
            <a:pPr algn="just" fontAlgn="base"/>
            <a:r>
              <a:rPr lang="en-US" dirty="0" smtClean="0"/>
              <a:t>Until </a:t>
            </a:r>
            <a:r>
              <a:rPr lang="en-US" dirty="0"/>
              <a:t>the contract expires, the income statement will not accurately depict the project's profitability because revenue and expenses are only recorded once the project is over. </a:t>
            </a:r>
          </a:p>
          <a:p>
            <a:pPr algn="just" fontAlgn="base"/>
            <a:r>
              <a:rPr lang="en-US" dirty="0"/>
              <a:t>Accurately determining the total project expenses and potential revenues upfront is one benefit of CCM for businesses.</a:t>
            </a:r>
          </a:p>
          <a:p>
            <a:endParaRPr lang="en-US" dirty="0"/>
          </a:p>
        </p:txBody>
      </p:sp>
    </p:spTree>
    <p:extLst>
      <p:ext uri="{BB962C8B-B14F-4D97-AF65-F5344CB8AC3E}">
        <p14:creationId xmlns:p14="http://schemas.microsoft.com/office/powerpoint/2010/main" val="36881643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Requirements and Standards for Completed Contract Approach</a:t>
            </a:r>
            <a:endParaRPr lang="en-US" dirty="0"/>
          </a:p>
        </p:txBody>
      </p:sp>
      <p:sp>
        <p:nvSpPr>
          <p:cNvPr id="3" name="Content Placeholder 2"/>
          <p:cNvSpPr>
            <a:spLocks noGrp="1"/>
          </p:cNvSpPr>
          <p:nvPr>
            <p:ph idx="1"/>
          </p:nvPr>
        </p:nvSpPr>
        <p:spPr/>
        <p:txBody>
          <a:bodyPr>
            <a:normAutofit fontScale="92500" lnSpcReduction="20000"/>
          </a:bodyPr>
          <a:lstStyle/>
          <a:p>
            <a:pPr algn="just" fontAlgn="base"/>
            <a:r>
              <a:rPr lang="en-US" dirty="0"/>
              <a:t>However, as the whole loss must be recorded once the project is completed, this strategy may have a negative effect on an organization's financial performance if the project is a loss. </a:t>
            </a:r>
          </a:p>
          <a:p>
            <a:pPr algn="just"/>
            <a:r>
              <a:rPr lang="en-US" dirty="0"/>
              <a:t>It is important to remember that because the CCM depends on each jurisdiction's or nation's specific accounting regulations, it is not always permitted. </a:t>
            </a:r>
            <a:endParaRPr lang="en-US" dirty="0" smtClean="0"/>
          </a:p>
          <a:p>
            <a:pPr algn="just"/>
            <a:r>
              <a:rPr lang="en-US" dirty="0" smtClean="0"/>
              <a:t>Therefore</a:t>
            </a:r>
            <a:r>
              <a:rPr lang="en-US" dirty="0"/>
              <a:t>, before implementing this accounting system, firms should speak with their tax or accounting consultants.</a:t>
            </a:r>
          </a:p>
        </p:txBody>
      </p:sp>
    </p:spTree>
    <p:extLst>
      <p:ext uri="{BB962C8B-B14F-4D97-AF65-F5344CB8AC3E}">
        <p14:creationId xmlns:p14="http://schemas.microsoft.com/office/powerpoint/2010/main" val="3586994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Week </a:t>
            </a:r>
            <a:r>
              <a:rPr lang="en-US" b="1" dirty="0"/>
              <a:t>5: Contracts and Long Term Projects Accounts</a:t>
            </a:r>
            <a:br>
              <a:rPr lang="en-US" b="1" dirty="0"/>
            </a:br>
            <a:endParaRPr lang="en-US" dirty="0"/>
          </a:p>
        </p:txBody>
      </p:sp>
      <p:sp>
        <p:nvSpPr>
          <p:cNvPr id="3" name="Content Placeholder 2"/>
          <p:cNvSpPr>
            <a:spLocks noGrp="1"/>
          </p:cNvSpPr>
          <p:nvPr>
            <p:ph idx="1"/>
          </p:nvPr>
        </p:nvSpPr>
        <p:spPr/>
        <p:txBody>
          <a:bodyPr/>
          <a:lstStyle/>
          <a:p>
            <a:endParaRPr lang="en-US" dirty="0" smtClean="0"/>
          </a:p>
          <a:p>
            <a:r>
              <a:rPr lang="en-US" sz="4000" b="1" dirty="0" smtClean="0"/>
              <a:t>End of Week Five Part One</a:t>
            </a:r>
            <a:endParaRPr lang="en-US" sz="4000" b="1" dirty="0"/>
          </a:p>
        </p:txBody>
      </p:sp>
    </p:spTree>
    <p:extLst>
      <p:ext uri="{BB962C8B-B14F-4D97-AF65-F5344CB8AC3E}">
        <p14:creationId xmlns:p14="http://schemas.microsoft.com/office/powerpoint/2010/main" val="15097580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b="1" dirty="0" smtClean="0"/>
              <a:t>Week 5: Contracts and Long Term Projects Accounts</a:t>
            </a:r>
            <a:br>
              <a:rPr lang="en-US" b="1" dirty="0" smtClean="0"/>
            </a:br>
            <a:endParaRPr lang="en-US" b="1" dirty="0"/>
          </a:p>
        </p:txBody>
      </p:sp>
      <p:sp>
        <p:nvSpPr>
          <p:cNvPr id="3" name="Content Placeholder 2"/>
          <p:cNvSpPr>
            <a:spLocks noGrp="1"/>
          </p:cNvSpPr>
          <p:nvPr>
            <p:ph idx="1"/>
          </p:nvPr>
        </p:nvSpPr>
        <p:spPr/>
        <p:txBody>
          <a:bodyPr/>
          <a:lstStyle/>
          <a:p>
            <a:endParaRPr lang="en-US" dirty="0" smtClean="0"/>
          </a:p>
          <a:p>
            <a:endParaRPr lang="en-US" dirty="0"/>
          </a:p>
          <a:p>
            <a:r>
              <a:rPr lang="en-US" sz="4000" b="1" dirty="0" smtClean="0"/>
              <a:t>Start of Week 5 Part Two</a:t>
            </a:r>
            <a:endParaRPr lang="en-US" sz="4000" b="1" dirty="0"/>
          </a:p>
        </p:txBody>
      </p:sp>
    </p:spTree>
    <p:extLst>
      <p:ext uri="{BB962C8B-B14F-4D97-AF65-F5344CB8AC3E}">
        <p14:creationId xmlns:p14="http://schemas.microsoft.com/office/powerpoint/2010/main" val="25944039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Benefits and Drawbacks of CCM and POC</a:t>
            </a:r>
            <a:endParaRPr lang="en-US" dirty="0"/>
          </a:p>
        </p:txBody>
      </p:sp>
      <p:sp>
        <p:nvSpPr>
          <p:cNvPr id="3" name="Content Placeholder 2"/>
          <p:cNvSpPr>
            <a:spLocks noGrp="1"/>
          </p:cNvSpPr>
          <p:nvPr>
            <p:ph idx="1"/>
          </p:nvPr>
        </p:nvSpPr>
        <p:spPr/>
        <p:txBody>
          <a:bodyPr/>
          <a:lstStyle/>
          <a:p>
            <a:pPr algn="just"/>
            <a:endParaRPr lang="en-US" sz="3000" dirty="0" smtClean="0"/>
          </a:p>
          <a:p>
            <a:pPr algn="just"/>
            <a:r>
              <a:rPr lang="en-US" sz="3000" dirty="0" smtClean="0"/>
              <a:t>Organizations </a:t>
            </a:r>
            <a:r>
              <a:rPr lang="en-US" sz="3000" dirty="0"/>
              <a:t>can choose between the Completed Contract Method (CCM) and the Percentage of Completion Method (POC) when it comes to long-term contract accounting. </a:t>
            </a:r>
            <a:endParaRPr lang="en-US" sz="3000" dirty="0" smtClean="0"/>
          </a:p>
          <a:p>
            <a:pPr algn="just"/>
            <a:r>
              <a:rPr lang="en-US" sz="3000" dirty="0" smtClean="0"/>
              <a:t>Every </a:t>
            </a:r>
            <a:r>
              <a:rPr lang="en-US" sz="3000" dirty="0"/>
              <a:t>approach has benefits and drawbacks, and selecting the best one relies on a number of variables. </a:t>
            </a:r>
          </a:p>
          <a:p>
            <a:endParaRPr lang="en-US" dirty="0"/>
          </a:p>
        </p:txBody>
      </p:sp>
    </p:spTree>
    <p:extLst>
      <p:ext uri="{BB962C8B-B14F-4D97-AF65-F5344CB8AC3E}">
        <p14:creationId xmlns:p14="http://schemas.microsoft.com/office/powerpoint/2010/main" val="27024136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Advantages </a:t>
            </a:r>
            <a:r>
              <a:rPr lang="en-US" b="1" dirty="0"/>
              <a:t>of POC</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r>
              <a:rPr lang="en-US" sz="2800" dirty="0"/>
              <a:t>The Percentage of Completion Method's primary benefit is that it offers a more realistic view of project development and financial performance over time. </a:t>
            </a:r>
            <a:endParaRPr lang="en-US" sz="2800" dirty="0" smtClean="0"/>
          </a:p>
          <a:p>
            <a:pPr algn="just"/>
            <a:r>
              <a:rPr lang="en-US" sz="2800" dirty="0" smtClean="0"/>
              <a:t>This </a:t>
            </a:r>
            <a:r>
              <a:rPr lang="en-US" sz="2800" dirty="0"/>
              <a:t>is so that instead of waiting until the project is finished to recognize income and expenses, they are recognized based on the percentage of the contract that has been completed.</a:t>
            </a:r>
          </a:p>
        </p:txBody>
      </p:sp>
    </p:spTree>
    <p:extLst>
      <p:ext uri="{BB962C8B-B14F-4D97-AF65-F5344CB8AC3E}">
        <p14:creationId xmlns:p14="http://schemas.microsoft.com/office/powerpoint/2010/main" val="14901838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Advantages of POC</a:t>
            </a:r>
            <a:endParaRPr lang="en-US" dirty="0"/>
          </a:p>
        </p:txBody>
      </p:sp>
      <p:sp>
        <p:nvSpPr>
          <p:cNvPr id="3" name="Content Placeholder 2"/>
          <p:cNvSpPr>
            <a:spLocks noGrp="1"/>
          </p:cNvSpPr>
          <p:nvPr>
            <p:ph idx="1"/>
          </p:nvPr>
        </p:nvSpPr>
        <p:spPr/>
        <p:txBody>
          <a:bodyPr>
            <a:normAutofit fontScale="92500" lnSpcReduction="10000"/>
          </a:bodyPr>
          <a:lstStyle/>
          <a:p>
            <a:pPr algn="just" fontAlgn="base"/>
            <a:r>
              <a:rPr lang="en-US" dirty="0"/>
              <a:t>This approach is constructive in fields where projects are frequently multi-stage and long-term. </a:t>
            </a:r>
          </a:p>
          <a:p>
            <a:pPr algn="just"/>
            <a:r>
              <a:rPr lang="en-US" dirty="0"/>
              <a:t>Early revenue recognition is another benefit of POC accounting, which helps businesses accomplish their financial goals and enhance cash flow. </a:t>
            </a:r>
            <a:endParaRPr lang="en-US" dirty="0" smtClean="0"/>
          </a:p>
          <a:p>
            <a:pPr algn="just"/>
            <a:r>
              <a:rPr lang="en-US" dirty="0" smtClean="0"/>
              <a:t>This </a:t>
            </a:r>
            <a:r>
              <a:rPr lang="en-US" dirty="0"/>
              <a:t>is because money is recognized as soon as work is finished instead of waiting for the project to be finished</a:t>
            </a:r>
          </a:p>
        </p:txBody>
      </p:sp>
    </p:spTree>
    <p:extLst>
      <p:ext uri="{BB962C8B-B14F-4D97-AF65-F5344CB8AC3E}">
        <p14:creationId xmlns:p14="http://schemas.microsoft.com/office/powerpoint/2010/main" val="23774762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Disadvantages </a:t>
            </a:r>
            <a:r>
              <a:rPr lang="en-US" b="1" dirty="0"/>
              <a:t>of POC</a:t>
            </a:r>
            <a:r>
              <a:rPr lang="en-US" dirty="0"/>
              <a:t/>
            </a:r>
            <a:br>
              <a:rPr lang="en-US" dirty="0"/>
            </a:br>
            <a:endParaRPr lang="en-US" dirty="0"/>
          </a:p>
        </p:txBody>
      </p:sp>
      <p:sp>
        <p:nvSpPr>
          <p:cNvPr id="3" name="Content Placeholder 2"/>
          <p:cNvSpPr>
            <a:spLocks noGrp="1"/>
          </p:cNvSpPr>
          <p:nvPr>
            <p:ph idx="1"/>
          </p:nvPr>
        </p:nvSpPr>
        <p:spPr/>
        <p:txBody>
          <a:bodyPr/>
          <a:lstStyle/>
          <a:p>
            <a:pPr algn="just"/>
            <a:r>
              <a:rPr lang="en-US" dirty="0"/>
              <a:t>One of the main disadvantages of using the Percentage of Completion Method is that it requires significant estimation and </a:t>
            </a:r>
            <a:r>
              <a:rPr lang="en-US" dirty="0" smtClean="0"/>
              <a:t>judgment.</a:t>
            </a:r>
          </a:p>
          <a:p>
            <a:pPr algn="just"/>
            <a:r>
              <a:rPr lang="en-US" dirty="0" smtClean="0"/>
              <a:t>The </a:t>
            </a:r>
            <a:r>
              <a:rPr lang="en-US" dirty="0"/>
              <a:t>completion percentage must be estimated, and any changes in estimates must be reflected in the financial statements. </a:t>
            </a:r>
            <a:endParaRPr lang="en-US" dirty="0" smtClean="0"/>
          </a:p>
          <a:p>
            <a:pPr algn="just"/>
            <a:r>
              <a:rPr lang="en-US" dirty="0" smtClean="0"/>
              <a:t>This </a:t>
            </a:r>
            <a:r>
              <a:rPr lang="en-US" dirty="0"/>
              <a:t>can make the accounting process more complex and time-consuming.</a:t>
            </a:r>
          </a:p>
          <a:p>
            <a:endParaRPr lang="en-US" dirty="0"/>
          </a:p>
        </p:txBody>
      </p:sp>
    </p:spTree>
    <p:extLst>
      <p:ext uri="{BB962C8B-B14F-4D97-AF65-F5344CB8AC3E}">
        <p14:creationId xmlns:p14="http://schemas.microsoft.com/office/powerpoint/2010/main" val="17753697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Disadvantages of POC</a:t>
            </a:r>
            <a:endParaRPr lang="en-US" dirty="0"/>
          </a:p>
        </p:txBody>
      </p:sp>
      <p:sp>
        <p:nvSpPr>
          <p:cNvPr id="3" name="Content Placeholder 2"/>
          <p:cNvSpPr>
            <a:spLocks noGrp="1"/>
          </p:cNvSpPr>
          <p:nvPr>
            <p:ph idx="1"/>
          </p:nvPr>
        </p:nvSpPr>
        <p:spPr/>
        <p:txBody>
          <a:bodyPr/>
          <a:lstStyle/>
          <a:p>
            <a:pPr algn="just"/>
            <a:r>
              <a:rPr lang="en-US" sz="2800" dirty="0"/>
              <a:t>Another potential disadvantage of POC accounting is that it may not be suitable for all types of projects</a:t>
            </a:r>
            <a:r>
              <a:rPr lang="en-US" sz="2800" dirty="0" smtClean="0"/>
              <a:t>.</a:t>
            </a:r>
          </a:p>
          <a:p>
            <a:pPr algn="just"/>
            <a:r>
              <a:rPr lang="en-US" sz="2800" dirty="0" smtClean="0"/>
              <a:t> </a:t>
            </a:r>
            <a:r>
              <a:rPr lang="en-US" sz="2800" dirty="0"/>
              <a:t>For example, if a project has only a few stages or if progress is difficult to measure, it may be challenging to apply POC accounting accurately.</a:t>
            </a:r>
          </a:p>
          <a:p>
            <a:endParaRPr lang="en-US" dirty="0"/>
          </a:p>
        </p:txBody>
      </p:sp>
    </p:spTree>
    <p:extLst>
      <p:ext uri="{BB962C8B-B14F-4D97-AF65-F5344CB8AC3E}">
        <p14:creationId xmlns:p14="http://schemas.microsoft.com/office/powerpoint/2010/main" val="16860010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Advantages of CCM</a:t>
            </a:r>
            <a:r>
              <a:rPr lang="en-US" dirty="0"/>
              <a:t/>
            </a:r>
            <a:br>
              <a:rPr lang="en-US" dirty="0"/>
            </a:br>
            <a:endParaRPr lang="en-US" dirty="0"/>
          </a:p>
        </p:txBody>
      </p:sp>
      <p:sp>
        <p:nvSpPr>
          <p:cNvPr id="3" name="Content Placeholder 2"/>
          <p:cNvSpPr>
            <a:spLocks noGrp="1"/>
          </p:cNvSpPr>
          <p:nvPr>
            <p:ph idx="1"/>
          </p:nvPr>
        </p:nvSpPr>
        <p:spPr/>
        <p:txBody>
          <a:bodyPr>
            <a:normAutofit fontScale="85000" lnSpcReduction="10000"/>
          </a:bodyPr>
          <a:lstStyle/>
          <a:p>
            <a:pPr algn="just"/>
            <a:r>
              <a:rPr lang="en-US" dirty="0"/>
              <a:t>The Completed Contract Method is more straightforward than the Percentage of Completion Method, as revenue and expenses are recognized only when the project is complete. </a:t>
            </a:r>
          </a:p>
          <a:p>
            <a:pPr algn="just" fontAlgn="base"/>
            <a:r>
              <a:rPr lang="en-US" dirty="0"/>
              <a:t>This can lower the possibility of errors or misstatements in financial statements and simplify the accounting process. </a:t>
            </a:r>
          </a:p>
          <a:p>
            <a:pPr algn="just" fontAlgn="base"/>
            <a:r>
              <a:rPr lang="en-US" dirty="0"/>
              <a:t>Because it enables businesses to postpone recognizing income and expenses until the project is essentially finished, CCM accounting is beneficial in scenarios when the project's result is unknown. </a:t>
            </a:r>
          </a:p>
          <a:p>
            <a:endParaRPr lang="en-US" dirty="0"/>
          </a:p>
        </p:txBody>
      </p:sp>
    </p:spTree>
    <p:extLst>
      <p:ext uri="{BB962C8B-B14F-4D97-AF65-F5344CB8AC3E}">
        <p14:creationId xmlns:p14="http://schemas.microsoft.com/office/powerpoint/2010/main" val="32840070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The drawbacks of CCM </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r>
              <a:rPr lang="en-US" sz="3000" dirty="0"/>
              <a:t>The Completed Contract Method has several drawbacks, chief among them being the potential to postpone revenue recognition, which could have a detrimental effect on cash flow and increase the difficulty of meeting financial goals. </a:t>
            </a:r>
            <a:endParaRPr lang="en-US" sz="3000" dirty="0" smtClean="0"/>
          </a:p>
          <a:p>
            <a:pPr algn="just"/>
            <a:r>
              <a:rPr lang="en-US" sz="3000" dirty="0" smtClean="0"/>
              <a:t>Furthermore</a:t>
            </a:r>
            <a:r>
              <a:rPr lang="en-US" sz="3000" dirty="0"/>
              <a:t>, once the project is finished, CCM accounting might give a more reliable image of the project's status and financial success, which could be a big drawback for some businesses.</a:t>
            </a:r>
          </a:p>
          <a:p>
            <a:endParaRPr lang="en-US" dirty="0"/>
          </a:p>
        </p:txBody>
      </p:sp>
    </p:spTree>
    <p:extLst>
      <p:ext uri="{BB962C8B-B14F-4D97-AF65-F5344CB8AC3E}">
        <p14:creationId xmlns:p14="http://schemas.microsoft.com/office/powerpoint/2010/main" val="11404978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drawbacks of CCM</a:t>
            </a:r>
            <a:endParaRPr lang="en-US" dirty="0"/>
          </a:p>
        </p:txBody>
      </p:sp>
      <p:sp>
        <p:nvSpPr>
          <p:cNvPr id="3" name="Content Placeholder 2"/>
          <p:cNvSpPr>
            <a:spLocks noGrp="1"/>
          </p:cNvSpPr>
          <p:nvPr>
            <p:ph idx="1"/>
          </p:nvPr>
        </p:nvSpPr>
        <p:spPr/>
        <p:txBody>
          <a:bodyPr>
            <a:normAutofit lnSpcReduction="10000"/>
          </a:bodyPr>
          <a:lstStyle/>
          <a:p>
            <a:pPr algn="just"/>
            <a:r>
              <a:rPr lang="en-US" dirty="0"/>
              <a:t>Organizations must ultimately assess the benefits and drawbacks of each approach to determine which is best for their unique circumstances. </a:t>
            </a:r>
            <a:endParaRPr lang="en-US" dirty="0" smtClean="0"/>
          </a:p>
          <a:p>
            <a:pPr algn="just"/>
            <a:r>
              <a:rPr lang="en-US" dirty="0" smtClean="0"/>
              <a:t>Organizations </a:t>
            </a:r>
            <a:r>
              <a:rPr lang="en-US" dirty="0"/>
              <a:t>can improve the financial management of their long-term construction contracts and guarantee accurate financial reporting by carefully weighing these elements. </a:t>
            </a:r>
          </a:p>
          <a:p>
            <a:endParaRPr lang="en-US" dirty="0"/>
          </a:p>
        </p:txBody>
      </p:sp>
    </p:spTree>
    <p:extLst>
      <p:ext uri="{BB962C8B-B14F-4D97-AF65-F5344CB8AC3E}">
        <p14:creationId xmlns:p14="http://schemas.microsoft.com/office/powerpoint/2010/main" val="10370322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sz="4000" b="1" dirty="0" smtClean="0"/>
              <a:t>Modifications </a:t>
            </a:r>
            <a:r>
              <a:rPr lang="en-US" sz="4000" b="1" dirty="0"/>
              <a:t>to Revenue Recognition Guidelines </a:t>
            </a:r>
            <a:r>
              <a:rPr lang="en-US" sz="4000" dirty="0"/>
              <a:t/>
            </a:r>
            <a:br>
              <a:rPr lang="en-US" sz="4000" dirty="0"/>
            </a:br>
            <a:endParaRPr lang="en-US" sz="4000" dirty="0"/>
          </a:p>
        </p:txBody>
      </p:sp>
      <p:sp>
        <p:nvSpPr>
          <p:cNvPr id="3" name="Content Placeholder 2"/>
          <p:cNvSpPr>
            <a:spLocks noGrp="1"/>
          </p:cNvSpPr>
          <p:nvPr>
            <p:ph idx="1"/>
          </p:nvPr>
        </p:nvSpPr>
        <p:spPr/>
        <p:txBody>
          <a:bodyPr>
            <a:normAutofit fontScale="92500" lnSpcReduction="10000"/>
          </a:bodyPr>
          <a:lstStyle/>
          <a:p>
            <a:pPr algn="just"/>
            <a:r>
              <a:rPr lang="en-US" dirty="0"/>
              <a:t>Implementing new revenue recognition standards in recent years has been one of the most significant changes to the accounting landscape for long-term contracts. </a:t>
            </a:r>
            <a:endParaRPr lang="en-US" dirty="0" smtClean="0"/>
          </a:p>
          <a:p>
            <a:pPr algn="just"/>
            <a:r>
              <a:rPr lang="en-US" dirty="0" smtClean="0"/>
              <a:t>The </a:t>
            </a:r>
            <a:r>
              <a:rPr lang="en-US" dirty="0"/>
              <a:t>Financial Accounting Standards Board (FASB) updated previous revenue recognition advice in May 2014 with Accounting Standards Update (ASU) 2014-09, Revenue from Contracts with Customers, establishing a single revenue recognition model for all businesses. </a:t>
            </a:r>
          </a:p>
          <a:p>
            <a:endParaRPr lang="en-US" dirty="0"/>
          </a:p>
        </p:txBody>
      </p:sp>
    </p:spTree>
    <p:extLst>
      <p:ext uri="{BB962C8B-B14F-4D97-AF65-F5344CB8AC3E}">
        <p14:creationId xmlns:p14="http://schemas.microsoft.com/office/powerpoint/2010/main" val="36913085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Modifications </a:t>
            </a:r>
            <a:r>
              <a:rPr lang="en-US" b="1" dirty="0"/>
              <a:t>to Revenue Recognition Guidelines </a:t>
            </a:r>
            <a:r>
              <a:rPr lang="en-US" dirty="0"/>
              <a:t/>
            </a:r>
            <a:br>
              <a:rPr lang="en-US" dirty="0"/>
            </a:br>
            <a:endParaRPr lang="en-US" dirty="0"/>
          </a:p>
        </p:txBody>
      </p:sp>
      <p:sp>
        <p:nvSpPr>
          <p:cNvPr id="3" name="Content Placeholder 2"/>
          <p:cNvSpPr>
            <a:spLocks noGrp="1"/>
          </p:cNvSpPr>
          <p:nvPr>
            <p:ph idx="1"/>
          </p:nvPr>
        </p:nvSpPr>
        <p:spPr/>
        <p:txBody>
          <a:bodyPr>
            <a:normAutofit fontScale="85000" lnSpcReduction="10000"/>
          </a:bodyPr>
          <a:lstStyle/>
          <a:p>
            <a:pPr algn="just" fontAlgn="base"/>
            <a:r>
              <a:rPr lang="en-US" dirty="0"/>
              <a:t>Organizations must ascertain the transaction price, allocate that sum to the performance requirements, and recognize revenue upon fulfilling the performance duties in a contract. </a:t>
            </a:r>
          </a:p>
          <a:p>
            <a:pPr algn="just"/>
            <a:r>
              <a:rPr lang="en-US" dirty="0"/>
              <a:t>The new standard may affect the timing and amount of revenue recognition for long-term construction contracts. </a:t>
            </a:r>
            <a:endParaRPr lang="en-US" dirty="0" smtClean="0"/>
          </a:p>
          <a:p>
            <a:pPr algn="just"/>
            <a:r>
              <a:rPr lang="en-US" dirty="0" smtClean="0"/>
              <a:t>Certain </a:t>
            </a:r>
            <a:r>
              <a:rPr lang="en-US" dirty="0"/>
              <a:t>businesses might have used the Completed Contract Method (CCM) to recognize revenue under the previous guidelines, which delays recognition until the project is essentially finished. </a:t>
            </a:r>
          </a:p>
        </p:txBody>
      </p:sp>
    </p:spTree>
    <p:extLst>
      <p:ext uri="{BB962C8B-B14F-4D97-AF65-F5344CB8AC3E}">
        <p14:creationId xmlns:p14="http://schemas.microsoft.com/office/powerpoint/2010/main" val="4230555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Modifications </a:t>
            </a:r>
            <a:r>
              <a:rPr lang="en-US" b="1" dirty="0"/>
              <a:t>to Revenue Recognition Guidelines </a:t>
            </a:r>
            <a:r>
              <a:rPr lang="en-US" dirty="0"/>
              <a:t/>
            </a:r>
            <a:br>
              <a:rPr lang="en-US" dirty="0"/>
            </a:br>
            <a:endParaRPr lang="en-US" dirty="0"/>
          </a:p>
        </p:txBody>
      </p:sp>
      <p:sp>
        <p:nvSpPr>
          <p:cNvPr id="3" name="Content Placeholder 2"/>
          <p:cNvSpPr>
            <a:spLocks noGrp="1"/>
          </p:cNvSpPr>
          <p:nvPr>
            <p:ph idx="1"/>
          </p:nvPr>
        </p:nvSpPr>
        <p:spPr/>
        <p:txBody>
          <a:bodyPr>
            <a:normAutofit fontScale="77500" lnSpcReduction="20000"/>
          </a:bodyPr>
          <a:lstStyle/>
          <a:p>
            <a:pPr algn="just" fontAlgn="base"/>
            <a:r>
              <a:rPr lang="en-US" dirty="0"/>
              <a:t>Organizations may, however, be forced to employ the Percentage of Completion Method (POC), which bases revenue and expenditure recognition on the status of the contract in accordance with the new guidelines. </a:t>
            </a:r>
          </a:p>
          <a:p>
            <a:pPr algn="just" fontAlgn="base"/>
            <a:r>
              <a:rPr lang="en-US" dirty="0"/>
              <a:t>Organizations should carefully assess the impact of the new revenue recognition standards on their long-term contract accounting practices. </a:t>
            </a:r>
            <a:endParaRPr lang="en-US" dirty="0" smtClean="0"/>
          </a:p>
          <a:p>
            <a:pPr algn="just" fontAlgn="base"/>
            <a:r>
              <a:rPr lang="en-US" dirty="0" smtClean="0"/>
              <a:t>They </a:t>
            </a:r>
            <a:r>
              <a:rPr lang="en-US" dirty="0"/>
              <a:t>may need to update their systems and processes to capture the required data and implement new accounting policies and controls</a:t>
            </a:r>
            <a:r>
              <a:rPr lang="en-US" dirty="0" smtClean="0"/>
              <a:t>.</a:t>
            </a:r>
          </a:p>
          <a:p>
            <a:pPr algn="just" fontAlgn="base"/>
            <a:r>
              <a:rPr lang="en-US" dirty="0" smtClean="0"/>
              <a:t> </a:t>
            </a:r>
            <a:r>
              <a:rPr lang="en-US" dirty="0"/>
              <a:t>It is also crucial to ensure compliance with the new standards and provide transparent and informative disclosures to stakeholders.</a:t>
            </a:r>
          </a:p>
          <a:p>
            <a:endParaRPr lang="en-US" dirty="0"/>
          </a:p>
        </p:txBody>
      </p:sp>
    </p:spTree>
    <p:extLst>
      <p:ext uri="{BB962C8B-B14F-4D97-AF65-F5344CB8AC3E}">
        <p14:creationId xmlns:p14="http://schemas.microsoft.com/office/powerpoint/2010/main" val="8400635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sz="4000" b="1" dirty="0" smtClean="0"/>
              <a:t>Accounting </a:t>
            </a:r>
            <a:r>
              <a:rPr lang="en-US" sz="4000" b="1" dirty="0"/>
              <a:t>for Losses on Long-term Contracts</a:t>
            </a:r>
            <a:r>
              <a:rPr lang="en-US" sz="4000" dirty="0"/>
              <a:t/>
            </a:r>
            <a:br>
              <a:rPr lang="en-US" sz="4000" dirty="0"/>
            </a:br>
            <a:endParaRPr lang="en-US" sz="4000" dirty="0"/>
          </a:p>
        </p:txBody>
      </p:sp>
      <p:sp>
        <p:nvSpPr>
          <p:cNvPr id="3" name="Content Placeholder 2"/>
          <p:cNvSpPr>
            <a:spLocks noGrp="1"/>
          </p:cNvSpPr>
          <p:nvPr>
            <p:ph idx="1"/>
          </p:nvPr>
        </p:nvSpPr>
        <p:spPr/>
        <p:txBody>
          <a:bodyPr>
            <a:normAutofit fontScale="92500" lnSpcReduction="20000"/>
          </a:bodyPr>
          <a:lstStyle/>
          <a:p>
            <a:pPr algn="just" fontAlgn="base"/>
            <a:r>
              <a:rPr lang="en-US" dirty="0"/>
              <a:t>Long-term construction projects might lose money for several reasons, including unanticipated expenses, schedule delays, or estimation errors. </a:t>
            </a:r>
            <a:endParaRPr lang="en-US" dirty="0" smtClean="0"/>
          </a:p>
          <a:p>
            <a:pPr algn="just" fontAlgn="base"/>
            <a:r>
              <a:rPr lang="en-US" dirty="0" smtClean="0"/>
              <a:t>Because </a:t>
            </a:r>
            <a:r>
              <a:rPr lang="en-US" dirty="0"/>
              <a:t>of this, it's crucial to appropriately account for these losses to accurately reflect both the contract's financial success and the organization's overall financial situation. </a:t>
            </a:r>
          </a:p>
          <a:p>
            <a:pPr algn="just"/>
            <a:r>
              <a:rPr lang="en-US" dirty="0"/>
              <a:t>Depending on the chosen accounting method, losses on long-term contracts are treated differently in accounting. </a:t>
            </a:r>
          </a:p>
        </p:txBody>
      </p:sp>
    </p:spTree>
    <p:extLst>
      <p:ext uri="{BB962C8B-B14F-4D97-AF65-F5344CB8AC3E}">
        <p14:creationId xmlns:p14="http://schemas.microsoft.com/office/powerpoint/2010/main" val="26061708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Accounting </a:t>
            </a:r>
            <a:r>
              <a:rPr lang="en-US" b="1" dirty="0"/>
              <a:t>for Losses on Long-term Contracts</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a:r>
              <a:rPr lang="en-US" sz="2800" dirty="0"/>
              <a:t>Losses are recorded as soon as they are anticipated under the Percentage of Completion Method (POC), and the entire estimated loss is immediately recorded in the financial statements. </a:t>
            </a:r>
            <a:endParaRPr lang="en-US" sz="2800" dirty="0" smtClean="0"/>
          </a:p>
          <a:p>
            <a:pPr algn="just"/>
            <a:r>
              <a:rPr lang="en-US" sz="2800" dirty="0" smtClean="0"/>
              <a:t>In </a:t>
            </a:r>
            <a:r>
              <a:rPr lang="en-US" sz="2800" dirty="0"/>
              <a:t>contrast, losses are recorded under the Completed Contract Method (CCM) once the project is substantially finished; at this point, the entire loss is recorded at once.</a:t>
            </a:r>
          </a:p>
        </p:txBody>
      </p:sp>
    </p:spTree>
    <p:extLst>
      <p:ext uri="{BB962C8B-B14F-4D97-AF65-F5344CB8AC3E}">
        <p14:creationId xmlns:p14="http://schemas.microsoft.com/office/powerpoint/2010/main" val="5985858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Accounting </a:t>
            </a:r>
            <a:r>
              <a:rPr lang="en-US" b="1" dirty="0"/>
              <a:t>for Losses on Long-term Contracts</a:t>
            </a:r>
            <a:r>
              <a:rPr lang="en-US" dirty="0"/>
              <a:t/>
            </a:r>
            <a:br>
              <a:rPr lang="en-US" dirty="0"/>
            </a:br>
            <a:endParaRPr lang="en-US" dirty="0"/>
          </a:p>
        </p:txBody>
      </p:sp>
      <p:sp>
        <p:nvSpPr>
          <p:cNvPr id="3" name="Content Placeholder 2"/>
          <p:cNvSpPr>
            <a:spLocks noGrp="1"/>
          </p:cNvSpPr>
          <p:nvPr>
            <p:ph idx="1"/>
          </p:nvPr>
        </p:nvSpPr>
        <p:spPr/>
        <p:txBody>
          <a:bodyPr>
            <a:normAutofit fontScale="85000" lnSpcReduction="20000"/>
          </a:bodyPr>
          <a:lstStyle/>
          <a:p>
            <a:pPr algn="just" fontAlgn="base"/>
            <a:r>
              <a:rPr lang="en-US" dirty="0"/>
              <a:t>It is important to remember that the accounting treatment of losses impacts the balance sheet and the income statement. Losses lower the contract asset's value and, in some situations, can cause a liability to be recognized. Organizations must also disclose the type and scope of any losses in the financial statement notes. </a:t>
            </a:r>
          </a:p>
          <a:p>
            <a:pPr algn="just"/>
            <a:r>
              <a:rPr lang="en-US" dirty="0"/>
              <a:t>Long-term contract losses must be accounted for using estimating methods and expert judgment. Establishing and maintaining internal control systems will help organizations track the status of their contracts, spot any losses, and revise their estimations regularly. </a:t>
            </a:r>
          </a:p>
        </p:txBody>
      </p:sp>
    </p:spTree>
    <p:extLst>
      <p:ext uri="{BB962C8B-B14F-4D97-AF65-F5344CB8AC3E}">
        <p14:creationId xmlns:p14="http://schemas.microsoft.com/office/powerpoint/2010/main" val="18223803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Accounting </a:t>
            </a:r>
            <a:r>
              <a:rPr lang="en-US" b="1" dirty="0"/>
              <a:t>for Losses on Long-term Contracts</a:t>
            </a:r>
            <a:r>
              <a:rPr lang="en-US" dirty="0"/>
              <a:t/>
            </a:r>
            <a:br>
              <a:rPr lang="en-US" dirty="0"/>
            </a:br>
            <a:endParaRPr lang="en-US" dirty="0"/>
          </a:p>
        </p:txBody>
      </p:sp>
      <p:sp>
        <p:nvSpPr>
          <p:cNvPr id="3" name="Content Placeholder 2"/>
          <p:cNvSpPr>
            <a:spLocks noGrp="1"/>
          </p:cNvSpPr>
          <p:nvPr>
            <p:ph idx="1"/>
          </p:nvPr>
        </p:nvSpPr>
        <p:spPr/>
        <p:txBody>
          <a:bodyPr>
            <a:normAutofit fontScale="85000" lnSpcReduction="20000"/>
          </a:bodyPr>
          <a:lstStyle/>
          <a:p>
            <a:pPr algn="just"/>
            <a:r>
              <a:rPr lang="en-US" dirty="0"/>
              <a:t>This approach will make accurate, dependable, and consistent financial reporting possible. In conclusion, a crucial component of financial reporting for building projects is accounting for losses on long-term contracts</a:t>
            </a:r>
            <a:r>
              <a:rPr lang="en-US" dirty="0" smtClean="0"/>
              <a:t>.</a:t>
            </a:r>
          </a:p>
          <a:p>
            <a:pPr algn="just"/>
            <a:r>
              <a:rPr lang="en-US" dirty="0" smtClean="0"/>
              <a:t> </a:t>
            </a:r>
            <a:r>
              <a:rPr lang="en-US" dirty="0"/>
              <a:t>Organizations must select a suitable accounting technique and guarantee the strength of their internal control framework to detect and record possible losses</a:t>
            </a:r>
            <a:r>
              <a:rPr lang="en-US" dirty="0" smtClean="0"/>
              <a:t>.</a:t>
            </a:r>
          </a:p>
          <a:p>
            <a:pPr algn="just"/>
            <a:r>
              <a:rPr lang="en-US" dirty="0" smtClean="0"/>
              <a:t> </a:t>
            </a:r>
            <a:r>
              <a:rPr lang="en-US" dirty="0"/>
              <a:t>Failing to do so could negatively affect investors' confidence, erroneous financial statements, and other legal and regulatory repercussions. </a:t>
            </a:r>
          </a:p>
          <a:p>
            <a:endParaRPr lang="en-US" dirty="0"/>
          </a:p>
        </p:txBody>
      </p:sp>
    </p:spTree>
    <p:extLst>
      <p:ext uri="{BB962C8B-B14F-4D97-AF65-F5344CB8AC3E}">
        <p14:creationId xmlns:p14="http://schemas.microsoft.com/office/powerpoint/2010/main" val="21419030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Conclusion- Long-term </a:t>
            </a:r>
            <a:r>
              <a:rPr lang="en-US" b="1" dirty="0"/>
              <a:t>Contracts</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pPr algn="just"/>
            <a:r>
              <a:rPr lang="en-US" dirty="0"/>
              <a:t>In conclusion, long-term contract accounting is a complex but necessary discipline for construction projects. </a:t>
            </a:r>
            <a:endParaRPr lang="en-US" dirty="0" smtClean="0"/>
          </a:p>
          <a:p>
            <a:pPr algn="just"/>
            <a:r>
              <a:rPr lang="en-US" dirty="0" smtClean="0"/>
              <a:t>With </a:t>
            </a:r>
            <a:r>
              <a:rPr lang="en-US" dirty="0"/>
              <a:t>the appropriate accounting method, compliance with regulations, and implementation of best practices, organizations can effectively manage their financial reporting and ensure project profitability.</a:t>
            </a:r>
          </a:p>
          <a:p>
            <a:endParaRPr lang="en-US" dirty="0"/>
          </a:p>
        </p:txBody>
      </p:sp>
    </p:spTree>
    <p:extLst>
      <p:ext uri="{BB962C8B-B14F-4D97-AF65-F5344CB8AC3E}">
        <p14:creationId xmlns:p14="http://schemas.microsoft.com/office/powerpoint/2010/main" val="33364198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Week 5: Contracts and Long Term Projects Accounts</a:t>
            </a:r>
            <a:br>
              <a:rPr lang="en-US" b="1" dirty="0" smtClean="0"/>
            </a:b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sz="4000" b="1" dirty="0" smtClean="0"/>
              <a:t>End Of Week Five Part Two</a:t>
            </a:r>
            <a:endParaRPr lang="en-US" sz="4000" b="1" dirty="0"/>
          </a:p>
        </p:txBody>
      </p:sp>
    </p:spTree>
    <p:extLst>
      <p:ext uri="{BB962C8B-B14F-4D97-AF65-F5344CB8AC3E}">
        <p14:creationId xmlns:p14="http://schemas.microsoft.com/office/powerpoint/2010/main" val="23348151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141</TotalTime>
  <Words>2221</Words>
  <Application>Microsoft Office PowerPoint</Application>
  <PresentationFormat>On-screen Show (4:3)</PresentationFormat>
  <Paragraphs>167</Paragraphs>
  <Slides>40</Slides>
  <Notes>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Course: Specialized Financial Accounting Technique</vt:lpstr>
      <vt:lpstr>Introduction</vt:lpstr>
      <vt:lpstr>Contracts and projects-construction industry</vt:lpstr>
      <vt:lpstr>Contracts and projects-construction industry</vt:lpstr>
      <vt:lpstr>A Long-Term Contract: What Is It?</vt:lpstr>
      <vt:lpstr>A Long-Term Contract</vt:lpstr>
      <vt:lpstr>Methods of Accounting</vt:lpstr>
      <vt:lpstr>Methods of Accounting</vt:lpstr>
      <vt:lpstr>Methods of Accounting</vt:lpstr>
      <vt:lpstr> Essential Features of Extended Construction Contracts  </vt:lpstr>
      <vt:lpstr> Essential Features of Extended Construction Contracts  </vt:lpstr>
      <vt:lpstr> Method 1: Percentage of Completion Method (POC) </vt:lpstr>
      <vt:lpstr> Method 1: Percentage of Completion Method (POC) </vt:lpstr>
      <vt:lpstr> Method 1: Percentage of Completion Method (POC) </vt:lpstr>
      <vt:lpstr> Key Principles and Guidelines for POC Accounting </vt:lpstr>
      <vt:lpstr> Key Principles and Guidelines for POC Accounting </vt:lpstr>
      <vt:lpstr> Method 2: Completed Contract Method (CCM) </vt:lpstr>
      <vt:lpstr> Method 2: Completed Contract Method (CCM) </vt:lpstr>
      <vt:lpstr>Requirements and Standards for Completed Contract Approach</vt:lpstr>
      <vt:lpstr>Requirements and Standards for Completed Contract Approach</vt:lpstr>
      <vt:lpstr>Requirements and Standards for Completed Contract Approach</vt:lpstr>
      <vt:lpstr> Week 5: Contracts and Long Term Projects Accounts </vt:lpstr>
      <vt:lpstr> Week 5: Contracts and Long Term Projects Accounts </vt:lpstr>
      <vt:lpstr>Benefits and Drawbacks of CCM and POC</vt:lpstr>
      <vt:lpstr> Advantages of POC </vt:lpstr>
      <vt:lpstr>Advantages of POC</vt:lpstr>
      <vt:lpstr> Disadvantages of POC </vt:lpstr>
      <vt:lpstr>Disadvantages of POC</vt:lpstr>
      <vt:lpstr>Advantages of CCM </vt:lpstr>
      <vt:lpstr>The drawbacks of CCM  </vt:lpstr>
      <vt:lpstr>The drawbacks of CCM</vt:lpstr>
      <vt:lpstr> Modifications to Revenue Recognition Guidelines  </vt:lpstr>
      <vt:lpstr> Modifications to Revenue Recognition Guidelines  </vt:lpstr>
      <vt:lpstr> Modifications to Revenue Recognition Guidelines  </vt:lpstr>
      <vt:lpstr> Accounting for Losses on Long-term Contracts </vt:lpstr>
      <vt:lpstr> Accounting for Losses on Long-term Contracts </vt:lpstr>
      <vt:lpstr> Accounting for Losses on Long-term Contracts </vt:lpstr>
      <vt:lpstr> Accounting for Losses on Long-term Contracts </vt:lpstr>
      <vt:lpstr> Conclusion- Long-term Contracts </vt:lpstr>
      <vt:lpstr> Week 5: Contracts and Long Term Projects Accounts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Author</dc:creator>
  <cp:lastModifiedBy>Author</cp:lastModifiedBy>
  <cp:revision>25</cp:revision>
  <dcterms:created xsi:type="dcterms:W3CDTF">2024-04-18T06:29:30Z</dcterms:created>
  <dcterms:modified xsi:type="dcterms:W3CDTF">2024-04-23T09:30:29Z</dcterms:modified>
</cp:coreProperties>
</file>