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5" r:id="rId18"/>
    <p:sldId id="272" r:id="rId19"/>
    <p:sldId id="274" r:id="rId20"/>
    <p:sldId id="273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3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5BED1-E922-4314-B3F7-23F7D69D6255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EBACB-009A-4B74-80B5-EB9C5415B4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38011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5BED1-E922-4314-B3F7-23F7D69D6255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EBACB-009A-4B74-80B5-EB9C5415B4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615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5BED1-E922-4314-B3F7-23F7D69D6255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EBACB-009A-4B74-80B5-EB9C5415B4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2756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5BED1-E922-4314-B3F7-23F7D69D6255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EBACB-009A-4B74-80B5-EB9C5415B4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11934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5BED1-E922-4314-B3F7-23F7D69D6255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EBACB-009A-4B74-80B5-EB9C5415B4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30837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5BED1-E922-4314-B3F7-23F7D69D6255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EBACB-009A-4B74-80B5-EB9C5415B4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71556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5BED1-E922-4314-B3F7-23F7D69D6255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EBACB-009A-4B74-80B5-EB9C5415B4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08318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5BED1-E922-4314-B3F7-23F7D69D6255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EBACB-009A-4B74-80B5-EB9C5415B4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00115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5BED1-E922-4314-B3F7-23F7D69D6255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EBACB-009A-4B74-80B5-EB9C5415B4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99315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5BED1-E922-4314-B3F7-23F7D69D6255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EBACB-009A-4B74-80B5-EB9C5415B4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01760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5BED1-E922-4314-B3F7-23F7D69D6255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EBACB-009A-4B74-80B5-EB9C5415B4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0500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A5BED1-E922-4314-B3F7-23F7D69D6255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5EBACB-009A-4B74-80B5-EB9C5415B4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19280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 smtClean="0"/>
              <a:t>Course: Specialized Financial Accounting Technique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endParaRPr lang="en-US" dirty="0" smtClean="0"/>
          </a:p>
          <a:p>
            <a:r>
              <a:rPr lang="en-US" dirty="0" smtClean="0"/>
              <a:t>Week 6: Accounts For Non Profit Making Entities</a:t>
            </a:r>
          </a:p>
          <a:p>
            <a:endParaRPr lang="en-US" dirty="0" smtClean="0"/>
          </a:p>
          <a:p>
            <a:r>
              <a:rPr lang="en-US" dirty="0" smtClean="0"/>
              <a:t>Lecturer: Peter </a:t>
            </a:r>
            <a:r>
              <a:rPr lang="en-US" dirty="0" err="1" smtClean="0"/>
              <a:t>Karugu</a:t>
            </a:r>
            <a:r>
              <a:rPr lang="en-US" dirty="0" smtClean="0"/>
              <a:t> </a:t>
            </a:r>
            <a:r>
              <a:rPr lang="en-US" dirty="0" err="1" smtClean="0"/>
              <a:t>Kahihu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17353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Introduction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just"/>
            <a:r>
              <a:rPr lang="en-US" dirty="0"/>
              <a:t>This lecture introduces you to non- profit making organization and their financial accounts</a:t>
            </a:r>
            <a:r>
              <a:rPr lang="en-US" dirty="0" smtClean="0"/>
              <a:t>.</a:t>
            </a:r>
          </a:p>
          <a:p>
            <a:pPr marL="0" indent="0" algn="just">
              <a:buNone/>
            </a:pPr>
            <a:r>
              <a:rPr lang="en-US" b="1" dirty="0" smtClean="0"/>
              <a:t>	</a:t>
            </a:r>
            <a:r>
              <a:rPr lang="x-none" b="1" smtClean="0"/>
              <a:t>Expected Learning Outcomes</a:t>
            </a:r>
            <a:endParaRPr lang="en-US" dirty="0" smtClean="0"/>
          </a:p>
          <a:p>
            <a:pPr algn="just"/>
            <a:r>
              <a:rPr lang="en-US" dirty="0"/>
              <a:t>By the end of this lecture, </a:t>
            </a:r>
            <a:r>
              <a:rPr lang="en-US" dirty="0" smtClean="0"/>
              <a:t>the learner </a:t>
            </a:r>
            <a:r>
              <a:rPr lang="en-US" dirty="0"/>
              <a:t>should be able to: </a:t>
            </a:r>
            <a:endParaRPr lang="en-US" sz="2800" dirty="0"/>
          </a:p>
          <a:p>
            <a:pPr lvl="1" algn="just"/>
            <a:r>
              <a:rPr lang="en-US" dirty="0"/>
              <a:t>Know how to prepare Income and expenditures Account</a:t>
            </a:r>
            <a:endParaRPr lang="en-US" sz="2400" dirty="0"/>
          </a:p>
          <a:p>
            <a:pPr lvl="1" algn="just"/>
            <a:r>
              <a:rPr lang="en-US" dirty="0"/>
              <a:t>Know how to prepare Balance sheet Account</a:t>
            </a:r>
            <a:endParaRPr lang="en-US" sz="2400" dirty="0"/>
          </a:p>
          <a:p>
            <a:pPr lvl="1" algn="just"/>
            <a:r>
              <a:rPr lang="en-US" dirty="0"/>
              <a:t>Know how to prepare Life membership Account</a:t>
            </a:r>
            <a:endParaRPr lang="en-US" sz="24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20019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/>
              <a:t>Non- profit making organization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Non-profit organizations are institutions established to advance art and culture within a community or for the welfare of the general public. </a:t>
            </a:r>
            <a:endParaRPr lang="en-US" dirty="0" smtClean="0"/>
          </a:p>
          <a:p>
            <a:r>
              <a:rPr lang="en-US" dirty="0" smtClean="0"/>
              <a:t>These </a:t>
            </a:r>
            <a:r>
              <a:rPr lang="en-US" dirty="0"/>
              <a:t>are typically founded to serve others as a charitable organization.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trustees run these organizations.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organization's members choose the </a:t>
            </a:r>
            <a:r>
              <a:rPr lang="en-US" dirty="0" smtClean="0"/>
              <a:t>trustees.</a:t>
            </a:r>
          </a:p>
        </p:txBody>
      </p:sp>
    </p:spTree>
    <p:extLst>
      <p:ext uri="{BB962C8B-B14F-4D97-AF65-F5344CB8AC3E}">
        <p14:creationId xmlns:p14="http://schemas.microsoft.com/office/powerpoint/2010/main" val="27197627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Non- profit making organization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algn="just"/>
            <a:r>
              <a:rPr lang="en-US" dirty="0" smtClean="0"/>
              <a:t>To achieve their goals, the non-profit organizations raise money from the public and its members.</a:t>
            </a:r>
          </a:p>
          <a:p>
            <a:pPr algn="just"/>
            <a:r>
              <a:rPr lang="en-US" dirty="0"/>
              <a:t>These organizations' primary goal is to serve people. </a:t>
            </a:r>
            <a:endParaRPr lang="en-US" dirty="0" smtClean="0"/>
          </a:p>
          <a:p>
            <a:pPr algn="just"/>
            <a:r>
              <a:rPr lang="en-US" dirty="0" smtClean="0"/>
              <a:t>Nonetheless</a:t>
            </a:r>
            <a:r>
              <a:rPr lang="en-US" dirty="0"/>
              <a:t>, they might eventually turn a </a:t>
            </a:r>
            <a:r>
              <a:rPr lang="en-US" dirty="0" smtClean="0"/>
              <a:t>profit.</a:t>
            </a:r>
          </a:p>
          <a:p>
            <a:pPr algn="just"/>
            <a:r>
              <a:rPr lang="en-US" dirty="0" smtClean="0"/>
              <a:t>These </a:t>
            </a:r>
            <a:r>
              <a:rPr lang="en-US" dirty="0"/>
              <a:t>organizations often don't produce, buy, sell, or offer services. </a:t>
            </a:r>
            <a:endParaRPr lang="en-US" dirty="0" smtClean="0"/>
          </a:p>
          <a:p>
            <a:pPr algn="just"/>
            <a:r>
              <a:rPr lang="en-US" dirty="0" smtClean="0"/>
              <a:t>Therefore</a:t>
            </a:r>
            <a:r>
              <a:rPr lang="en-US" dirty="0"/>
              <a:t>, they are not required to set up a trading or profit and loss account. </a:t>
            </a:r>
            <a:endParaRPr lang="en-US" dirty="0" smtClean="0"/>
          </a:p>
          <a:p>
            <a:pPr algn="just"/>
            <a:r>
              <a:rPr lang="en-US" dirty="0" smtClean="0"/>
              <a:t>The </a:t>
            </a:r>
            <a:r>
              <a:rPr lang="en-US" dirty="0"/>
              <a:t>money received is credited to the Capital Fund.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15025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sz="4000" b="1" dirty="0" smtClean="0"/>
              <a:t>Characteristics </a:t>
            </a:r>
            <a:r>
              <a:rPr lang="en-US" sz="4000" b="1" dirty="0"/>
              <a:t>of Not-for-Profit Organizations</a:t>
            </a:r>
            <a:r>
              <a:rPr lang="en-US" sz="4000" dirty="0"/>
              <a:t/>
            </a:r>
            <a:br>
              <a:rPr lang="en-US" sz="4000" dirty="0"/>
            </a:b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lvl="0"/>
            <a:r>
              <a:rPr lang="en-US" b="1" dirty="0"/>
              <a:t>Service Motive</a:t>
            </a:r>
            <a:r>
              <a:rPr lang="en-US" b="1" dirty="0" smtClean="0"/>
              <a:t>:</a:t>
            </a:r>
          </a:p>
          <a:p>
            <a:pPr lvl="0" algn="just"/>
            <a:r>
              <a:rPr lang="en-US" b="1" dirty="0"/>
              <a:t> </a:t>
            </a:r>
            <a:r>
              <a:rPr lang="en-US" dirty="0"/>
              <a:t>These </a:t>
            </a:r>
            <a:r>
              <a:rPr lang="en-US" dirty="0" smtClean="0"/>
              <a:t>organizations </a:t>
            </a:r>
            <a:r>
              <a:rPr lang="en-US" dirty="0"/>
              <a:t>have a motive to provide service to its members or a specific group or to the general public. </a:t>
            </a:r>
            <a:endParaRPr lang="en-US" dirty="0" smtClean="0"/>
          </a:p>
          <a:p>
            <a:pPr lvl="0" algn="just"/>
            <a:r>
              <a:rPr lang="en-US" dirty="0" smtClean="0"/>
              <a:t>They </a:t>
            </a:r>
            <a:r>
              <a:rPr lang="en-US" dirty="0"/>
              <a:t>provide services free of cost or at a bare minimum </a:t>
            </a:r>
            <a:r>
              <a:rPr lang="en-US" dirty="0" smtClean="0"/>
              <a:t>price as </a:t>
            </a:r>
            <a:r>
              <a:rPr lang="en-US" dirty="0"/>
              <a:t>their aim is not to earn the profit</a:t>
            </a:r>
            <a:r>
              <a:rPr lang="en-US" dirty="0" smtClean="0"/>
              <a:t>.</a:t>
            </a:r>
          </a:p>
          <a:p>
            <a:pPr lvl="0" algn="just"/>
            <a:r>
              <a:rPr lang="en-US" dirty="0" smtClean="0"/>
              <a:t> </a:t>
            </a:r>
            <a:r>
              <a:rPr lang="en-US" dirty="0"/>
              <a:t>They do not discriminate among people on the basis of their caste, creed or colour</a:t>
            </a:r>
            <a:r>
              <a:rPr lang="en-US" dirty="0" smtClean="0"/>
              <a:t>.</a:t>
            </a:r>
          </a:p>
          <a:p>
            <a:pPr lvl="0" algn="just"/>
            <a:r>
              <a:rPr lang="en-US" dirty="0" smtClean="0"/>
              <a:t> </a:t>
            </a:r>
            <a:r>
              <a:rPr lang="en-US" dirty="0"/>
              <a:t>Examples of services provided by them are education, food, health care, recreation, sports facility, clothing, shelter, etc.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80276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>Characteristics </a:t>
            </a:r>
            <a:r>
              <a:rPr lang="en-US" b="1" dirty="0"/>
              <a:t>of Not-for-Profit Organizations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en-US" b="1" dirty="0"/>
              <a:t>Members: </a:t>
            </a:r>
            <a:endParaRPr lang="en-US" b="1" dirty="0" smtClean="0"/>
          </a:p>
          <a:p>
            <a:pPr lvl="0" algn="just"/>
            <a:r>
              <a:rPr lang="en-US" dirty="0" smtClean="0"/>
              <a:t>These </a:t>
            </a:r>
            <a:r>
              <a:rPr lang="en-US" dirty="0"/>
              <a:t>organisations are formed as charitable trusts or societies. </a:t>
            </a:r>
            <a:endParaRPr lang="en-US" dirty="0" smtClean="0"/>
          </a:p>
          <a:p>
            <a:pPr lvl="0" algn="just"/>
            <a:r>
              <a:rPr lang="en-US" dirty="0" smtClean="0"/>
              <a:t>The </a:t>
            </a:r>
            <a:r>
              <a:rPr lang="en-US" dirty="0"/>
              <a:t>subscribers to these organisations are their members.</a:t>
            </a:r>
          </a:p>
          <a:p>
            <a:pPr lvl="0" algn="just"/>
            <a:r>
              <a:rPr lang="en-US" b="1" dirty="0"/>
              <a:t>Management: </a:t>
            </a:r>
            <a:endParaRPr lang="en-US" b="1" dirty="0" smtClean="0"/>
          </a:p>
          <a:p>
            <a:pPr lvl="0" algn="just"/>
            <a:r>
              <a:rPr lang="en-US" dirty="0" smtClean="0"/>
              <a:t>The </a:t>
            </a:r>
            <a:r>
              <a:rPr lang="en-US" dirty="0"/>
              <a:t>managing committee or the executive committee manages these organisations</a:t>
            </a:r>
            <a:r>
              <a:rPr lang="en-US" dirty="0" smtClean="0"/>
              <a:t>.</a:t>
            </a:r>
          </a:p>
          <a:p>
            <a:pPr lvl="0" algn="just"/>
            <a:r>
              <a:rPr lang="en-US" dirty="0" smtClean="0"/>
              <a:t> </a:t>
            </a:r>
            <a:r>
              <a:rPr lang="en-US" dirty="0"/>
              <a:t>The members elect the committee.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00128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>Characteristics </a:t>
            </a:r>
            <a:r>
              <a:rPr lang="en-US" b="1" dirty="0"/>
              <a:t>of Not-for-Profit Organizations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b="1" dirty="0"/>
              <a:t>Source of Income: </a:t>
            </a:r>
            <a:endParaRPr lang="en-US" b="1" dirty="0" smtClean="0"/>
          </a:p>
          <a:p>
            <a:pPr lvl="0" algn="just"/>
            <a:r>
              <a:rPr lang="en-US" dirty="0" smtClean="0"/>
              <a:t>The </a:t>
            </a:r>
            <a:r>
              <a:rPr lang="en-US" dirty="0"/>
              <a:t>major sources of income of not-for-profit organisations are subscriptions, donations, </a:t>
            </a:r>
            <a:r>
              <a:rPr lang="en-US" dirty="0" smtClean="0"/>
              <a:t>government</a:t>
            </a:r>
            <a:r>
              <a:rPr lang="en-US" dirty="0"/>
              <a:t> grants, legacies, income from investments, etc.</a:t>
            </a:r>
          </a:p>
          <a:p>
            <a:pPr lvl="0" algn="just"/>
            <a:r>
              <a:rPr lang="en-US" b="1" dirty="0"/>
              <a:t>Surplus: </a:t>
            </a:r>
            <a:endParaRPr lang="en-US" b="1" dirty="0" smtClean="0"/>
          </a:p>
          <a:p>
            <a:pPr lvl="0" algn="just"/>
            <a:r>
              <a:rPr lang="en-US" dirty="0" smtClean="0"/>
              <a:t>The </a:t>
            </a:r>
            <a:r>
              <a:rPr lang="en-US" dirty="0"/>
              <a:t>surplus generated in the due course is distributed among its members.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62857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>Characteristics </a:t>
            </a:r>
            <a:r>
              <a:rPr lang="en-US" b="1" dirty="0"/>
              <a:t>of Not-for-Profit Organizations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en-US" b="1" dirty="0"/>
              <a:t>Reputation: </a:t>
            </a:r>
            <a:endParaRPr lang="en-US" b="1" dirty="0" smtClean="0"/>
          </a:p>
          <a:p>
            <a:pPr lvl="0" algn="just"/>
            <a:r>
              <a:rPr lang="en-US" dirty="0" smtClean="0"/>
              <a:t>These </a:t>
            </a:r>
            <a:r>
              <a:rPr lang="en-US" dirty="0"/>
              <a:t>organisations earn their reputation or </a:t>
            </a:r>
            <a:r>
              <a:rPr lang="en-US" dirty="0" smtClean="0"/>
              <a:t>goodwill</a:t>
            </a:r>
            <a:r>
              <a:rPr lang="en-US" dirty="0"/>
              <a:t> on the basis of the good work done for the welfare of the public.</a:t>
            </a:r>
          </a:p>
          <a:p>
            <a:pPr lvl="0" algn="just"/>
            <a:r>
              <a:rPr lang="en-US" b="1" dirty="0"/>
              <a:t>Users of accounting</a:t>
            </a:r>
            <a:r>
              <a:rPr lang="en-US" dirty="0"/>
              <a:t> </a:t>
            </a:r>
            <a:r>
              <a:rPr lang="en-US" b="1" dirty="0"/>
              <a:t>information: </a:t>
            </a:r>
            <a:endParaRPr lang="en-US" b="1" dirty="0" smtClean="0"/>
          </a:p>
          <a:p>
            <a:pPr lvl="0" algn="just"/>
            <a:r>
              <a:rPr lang="en-US" dirty="0" smtClean="0"/>
              <a:t>The </a:t>
            </a:r>
            <a:r>
              <a:rPr lang="en-US" dirty="0"/>
              <a:t>users of the accounting information of these organisations are present and potential contributors as well as the statutory bodies.</a:t>
            </a:r>
          </a:p>
          <a:p>
            <a:pPr marL="0" indent="0" algn="just">
              <a:buNone/>
            </a:pPr>
            <a:r>
              <a:rPr lang="en-US" dirty="0"/>
              <a:t> 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37966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>Characteristics </a:t>
            </a:r>
            <a:r>
              <a:rPr lang="en-US" b="1" dirty="0"/>
              <a:t>of Not-for-Profit Organizations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en-US" dirty="0"/>
              <a:t>Non-trading concerns are businesses established to serve the general </a:t>
            </a:r>
            <a:r>
              <a:rPr lang="en-US" dirty="0" smtClean="0"/>
              <a:t>population.</a:t>
            </a:r>
          </a:p>
          <a:p>
            <a:pPr algn="just"/>
            <a:r>
              <a:rPr lang="en-US" dirty="0" smtClean="0"/>
              <a:t>Examples </a:t>
            </a:r>
            <a:r>
              <a:rPr lang="en-US" dirty="0"/>
              <a:t>of these issues are clubs, groups, libraries, etc</a:t>
            </a:r>
            <a:r>
              <a:rPr lang="en-US" dirty="0" smtClean="0"/>
              <a:t>.</a:t>
            </a:r>
          </a:p>
          <a:p>
            <a:pPr algn="just"/>
            <a:r>
              <a:rPr lang="en-US" dirty="0" smtClean="0"/>
              <a:t> </a:t>
            </a:r>
            <a:r>
              <a:rPr lang="en-US" dirty="0"/>
              <a:t>After an accounting year, the trading concerns create final accounts, including the trading and profit and loss account and balance </a:t>
            </a:r>
            <a:r>
              <a:rPr lang="en-US" dirty="0" smtClean="0"/>
              <a:t>sheet.</a:t>
            </a:r>
          </a:p>
          <a:p>
            <a:pPr algn="just"/>
            <a:r>
              <a:rPr lang="en-US" dirty="0" smtClean="0"/>
              <a:t>However</a:t>
            </a:r>
            <a:r>
              <a:rPr lang="en-US" dirty="0"/>
              <a:t>, non-trading companies get ready for the following after their fiscal year: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98838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dirty="0" smtClean="0"/>
              <a:t>Receipts and Payments accounts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lvl="0" algn="just"/>
            <a:r>
              <a:rPr lang="en-US" b="1" dirty="0"/>
              <a:t>Receipts and Payments accounts</a:t>
            </a:r>
            <a:r>
              <a:rPr lang="en-US" dirty="0"/>
              <a:t> - A non-trading concern's cash transactions are summarized in its accounts for receipts and payments. </a:t>
            </a:r>
            <a:endParaRPr lang="en-US" dirty="0" smtClean="0"/>
          </a:p>
          <a:p>
            <a:pPr lvl="0" algn="just"/>
            <a:r>
              <a:rPr lang="en-US" dirty="0" smtClean="0"/>
              <a:t>The </a:t>
            </a:r>
            <a:r>
              <a:rPr lang="en-US" dirty="0"/>
              <a:t>year's worth of receipts and payments is displayed, together with the total amount of cash on hand in the bank and the amount of bank overdraft. </a:t>
            </a:r>
            <a:endParaRPr lang="en-US" dirty="0" smtClean="0"/>
          </a:p>
          <a:p>
            <a:pPr lvl="0" algn="just"/>
            <a:r>
              <a:rPr lang="en-US" dirty="0" smtClean="0"/>
              <a:t>It </a:t>
            </a:r>
            <a:r>
              <a:rPr lang="en-US" dirty="0"/>
              <a:t>is the cashbook that a non-trading company prepares.</a:t>
            </a:r>
          </a:p>
        </p:txBody>
      </p:sp>
    </p:spTree>
    <p:extLst>
      <p:ext uri="{BB962C8B-B14F-4D97-AF65-F5344CB8AC3E}">
        <p14:creationId xmlns:p14="http://schemas.microsoft.com/office/powerpoint/2010/main" val="17645970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The income and expenditure account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en-US" sz="2800" b="1" dirty="0"/>
              <a:t>The income and expenditure account-</a:t>
            </a:r>
            <a:r>
              <a:rPr lang="en-US" sz="2800" dirty="0"/>
              <a:t> This resembles the profit and loss statement that a trading company might create. </a:t>
            </a:r>
            <a:endParaRPr lang="en-US" sz="2800" dirty="0" smtClean="0"/>
          </a:p>
          <a:p>
            <a:pPr algn="just"/>
            <a:r>
              <a:rPr lang="en-US" sz="2800" dirty="0" smtClean="0"/>
              <a:t>It </a:t>
            </a:r>
            <a:r>
              <a:rPr lang="en-US" sz="2800" dirty="0"/>
              <a:t>provides a year-by-year breakdown of the non-trading organization's earnings and outlays. </a:t>
            </a:r>
            <a:endParaRPr lang="en-US" sz="2800" dirty="0" smtClean="0"/>
          </a:p>
          <a:p>
            <a:pPr algn="just"/>
            <a:r>
              <a:rPr lang="en-US" sz="2800" dirty="0" smtClean="0"/>
              <a:t>The </a:t>
            </a:r>
            <a:r>
              <a:rPr lang="en-US" sz="2800" dirty="0"/>
              <a:t>outcome of this account is called deficit or excess of expenditure over income or surplus or excess of income over expenditure.</a:t>
            </a:r>
          </a:p>
        </p:txBody>
      </p:sp>
    </p:spTree>
    <p:extLst>
      <p:ext uri="{BB962C8B-B14F-4D97-AF65-F5344CB8AC3E}">
        <p14:creationId xmlns:p14="http://schemas.microsoft.com/office/powerpoint/2010/main" val="4436183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Income </a:t>
            </a:r>
            <a:r>
              <a:rPr lang="en-US" b="1" dirty="0"/>
              <a:t>and expenditure account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/>
              <a:t>Surplus is the outcome that occurs when income exceeds expenses. </a:t>
            </a:r>
            <a:endParaRPr lang="en-US" dirty="0" smtClean="0"/>
          </a:p>
          <a:p>
            <a:pPr algn="just"/>
            <a:r>
              <a:rPr lang="en-US" dirty="0" smtClean="0"/>
              <a:t>A </a:t>
            </a:r>
            <a:r>
              <a:rPr lang="en-US" dirty="0"/>
              <a:t>deficit arises when the amount of costs exceeds the income. </a:t>
            </a:r>
            <a:endParaRPr lang="en-US" dirty="0" smtClean="0"/>
          </a:p>
          <a:p>
            <a:pPr algn="just"/>
            <a:r>
              <a:rPr lang="en-US" dirty="0" smtClean="0"/>
              <a:t>Whether </a:t>
            </a:r>
            <a:r>
              <a:rPr lang="en-US" dirty="0"/>
              <a:t>paid or not, all current-year expenses and income are considered when preparing it.</a:t>
            </a:r>
          </a:p>
        </p:txBody>
      </p:sp>
    </p:spTree>
    <p:extLst>
      <p:ext uri="{BB962C8B-B14F-4D97-AF65-F5344CB8AC3E}">
        <p14:creationId xmlns:p14="http://schemas.microsoft.com/office/powerpoint/2010/main" val="18691724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dirty="0" smtClean="0"/>
              <a:t>Balance Sheet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just"/>
            <a:r>
              <a:rPr lang="en-US" b="1" dirty="0"/>
              <a:t>Balance sheet</a:t>
            </a:r>
            <a:r>
              <a:rPr lang="en-US" dirty="0"/>
              <a:t>- Like in the case of a trading firm, the balance sheet is prepared</a:t>
            </a:r>
            <a:r>
              <a:rPr lang="en-US" dirty="0" smtClean="0"/>
              <a:t>.</a:t>
            </a:r>
          </a:p>
          <a:p>
            <a:pPr lvl="0" algn="just"/>
            <a:r>
              <a:rPr lang="en-US" dirty="0" smtClean="0"/>
              <a:t> </a:t>
            </a:r>
            <a:r>
              <a:rPr lang="en-US" dirty="0"/>
              <a:t>However, an accumulated fund is the surplus of a non-trading concern's assets over its liabilities. </a:t>
            </a:r>
            <a:endParaRPr lang="en-US" dirty="0" smtClean="0"/>
          </a:p>
          <a:p>
            <a:pPr lvl="0" algn="just"/>
            <a:r>
              <a:rPr lang="en-US" dirty="0" smtClean="0"/>
              <a:t>The </a:t>
            </a:r>
            <a:r>
              <a:rPr lang="en-US" dirty="0"/>
              <a:t>deficit is subtracted from the accumulated fund, and the income and expenditure account excess is added.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3172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u="sng" dirty="0" smtClean="0"/>
              <a:t/>
            </a:r>
            <a:br>
              <a:rPr lang="en-US" b="1" u="sng" dirty="0" smtClean="0"/>
            </a:br>
            <a:r>
              <a:rPr lang="en-US" sz="3100" b="1" dirty="0" smtClean="0"/>
              <a:t>Difference </a:t>
            </a:r>
            <a:r>
              <a:rPr lang="en-US" sz="3100" b="1" dirty="0"/>
              <a:t>between receipts and payments account and incomes and expenditure account.</a:t>
            </a:r>
            <a:r>
              <a:rPr lang="en-US" sz="3100" dirty="0"/>
              <a:t/>
            </a:r>
            <a:br>
              <a:rPr lang="en-US" sz="3100" dirty="0"/>
            </a:b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Receipts &amp; Payments	Income&amp; Exp.</a:t>
            </a:r>
          </a:p>
          <a:p>
            <a:pPr algn="just"/>
            <a:r>
              <a:rPr lang="en-US" dirty="0" smtClean="0"/>
              <a:t>Cash book of non-profit	-P &amp; L of trading co.</a:t>
            </a:r>
          </a:p>
          <a:p>
            <a:pPr algn="just"/>
            <a:r>
              <a:rPr lang="en-US" dirty="0" smtClean="0"/>
              <a:t>Records all receipt and 	- Only incomes and </a:t>
            </a:r>
          </a:p>
          <a:p>
            <a:pPr marL="0" indent="0" algn="just">
              <a:buNone/>
            </a:pPr>
            <a:r>
              <a:rPr lang="en-US" dirty="0"/>
              <a:t>	</a:t>
            </a:r>
            <a:r>
              <a:rPr lang="en-US" dirty="0" smtClean="0"/>
              <a:t>Payment				expenditures</a:t>
            </a:r>
          </a:p>
          <a:p>
            <a:pPr algn="just"/>
            <a:r>
              <a:rPr lang="en-US" sz="2800" dirty="0" smtClean="0"/>
              <a:t>Records all receipts and	-All current year 	</a:t>
            </a:r>
          </a:p>
          <a:p>
            <a:pPr marL="0" indent="0" algn="just">
              <a:buNone/>
            </a:pPr>
            <a:r>
              <a:rPr lang="en-US" sz="2800" dirty="0" smtClean="0"/>
              <a:t>Payment regardless the year	 receipts and payments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6793126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sz="3600" b="1" dirty="0" smtClean="0"/>
              <a:t>Difference </a:t>
            </a:r>
            <a:r>
              <a:rPr lang="en-US" sz="3600" b="1" dirty="0"/>
              <a:t>between receipts and payments account and incomes and expenditure account.</a:t>
            </a:r>
            <a:r>
              <a:rPr lang="en-US" sz="3600" dirty="0"/>
              <a:t/>
            </a:r>
            <a:br>
              <a:rPr lang="en-US" sz="3600" dirty="0"/>
            </a:b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Balance either cash in		-Balance represent</a:t>
            </a:r>
          </a:p>
          <a:p>
            <a:pPr marL="0" indent="0">
              <a:buNone/>
            </a:pPr>
            <a:r>
              <a:rPr lang="en-US" dirty="0"/>
              <a:t>h</a:t>
            </a:r>
            <a:r>
              <a:rPr lang="en-US" dirty="0" smtClean="0"/>
              <a:t>and or bank			surplus or deficit</a:t>
            </a:r>
          </a:p>
          <a:p>
            <a:pPr marL="0" indent="0">
              <a:buNone/>
            </a:pPr>
            <a:endParaRPr lang="en-US" dirty="0"/>
          </a:p>
          <a:p>
            <a:r>
              <a:rPr lang="x-none" b="1"/>
              <a:t>Balance sheet of non-trading concerns</a:t>
            </a:r>
            <a:endParaRPr lang="en-US" b="1" i="1" dirty="0"/>
          </a:p>
          <a:p>
            <a:pPr algn="just"/>
            <a:r>
              <a:rPr lang="en-US" dirty="0"/>
              <a:t>When preparing their balance sheets, the same fundamental ideas apply to trading and non-trading businesses. </a:t>
            </a:r>
            <a:endParaRPr lang="en-US" dirty="0" smtClean="0"/>
          </a:p>
          <a:p>
            <a:pPr algn="just"/>
            <a:r>
              <a:rPr lang="en-US" dirty="0" smtClean="0"/>
              <a:t>Non-trading </a:t>
            </a:r>
            <a:r>
              <a:rPr lang="en-US" dirty="0"/>
              <a:t>companies' balance sheets might be constructed in the order of liquidity or permanence</a:t>
            </a:r>
            <a:r>
              <a:rPr lang="en-US" dirty="0" smtClean="0"/>
              <a:t>.</a:t>
            </a:r>
          </a:p>
          <a:p>
            <a:pPr algn="just"/>
            <a:r>
              <a:rPr lang="en-US" dirty="0" smtClean="0"/>
              <a:t> </a:t>
            </a:r>
            <a:r>
              <a:rPr lang="en-US" dirty="0"/>
              <a:t>A few particular things are typically included in non-profit organizations' balance sheets</a:t>
            </a:r>
          </a:p>
        </p:txBody>
      </p:sp>
    </p:spTree>
    <p:extLst>
      <p:ext uri="{BB962C8B-B14F-4D97-AF65-F5344CB8AC3E}">
        <p14:creationId xmlns:p14="http://schemas.microsoft.com/office/powerpoint/2010/main" val="14455693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/>
              <a:t>Format of </a:t>
            </a:r>
            <a:r>
              <a:rPr lang="en-US" sz="3200" b="1" dirty="0"/>
              <a:t>balance </a:t>
            </a:r>
            <a:r>
              <a:rPr lang="en-US" sz="3200" b="1" dirty="0" smtClean="0"/>
              <a:t>sheet</a:t>
            </a:r>
            <a:endParaRPr lang="en-US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Liabilities		</a:t>
            </a:r>
          </a:p>
          <a:p>
            <a:r>
              <a:rPr lang="en-US" sz="2800" dirty="0" smtClean="0"/>
              <a:t>Capital funds  	xx	</a:t>
            </a:r>
            <a:endParaRPr lang="en-US" sz="2400" dirty="0" smtClean="0"/>
          </a:p>
          <a:p>
            <a:r>
              <a:rPr lang="en-US" sz="2800" dirty="0" smtClean="0"/>
              <a:t>Add surplus	xx	xx</a:t>
            </a:r>
          </a:p>
          <a:p>
            <a:r>
              <a:rPr lang="en-US" sz="2800" dirty="0" smtClean="0"/>
              <a:t>Subscription received		</a:t>
            </a:r>
          </a:p>
          <a:p>
            <a:pPr marL="0" indent="0">
              <a:buNone/>
            </a:pPr>
            <a:r>
              <a:rPr lang="en-US" sz="2800" dirty="0"/>
              <a:t>i</a:t>
            </a:r>
            <a:r>
              <a:rPr lang="en-US" sz="2800" dirty="0" smtClean="0"/>
              <a:t>n advance			xx 	</a:t>
            </a:r>
          </a:p>
          <a:p>
            <a:pPr marL="0" indent="0">
              <a:buNone/>
            </a:pPr>
            <a:r>
              <a:rPr lang="en-US" sz="2800" dirty="0" smtClean="0"/>
              <a:t>Outstanding wages	xx</a:t>
            </a:r>
          </a:p>
          <a:p>
            <a:pPr marL="0" indent="0">
              <a:buNone/>
            </a:pPr>
            <a:r>
              <a:rPr lang="en-US" sz="2800" dirty="0" smtClean="0"/>
              <a:t>Outstanding salaries	xx</a:t>
            </a:r>
          </a:p>
          <a:p>
            <a:pPr marL="0" indent="0">
              <a:buNone/>
            </a:pPr>
            <a:r>
              <a:rPr lang="en-US" sz="2800" b="1" dirty="0" smtClean="0"/>
              <a:t>Total Liabilities		xxx	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389919175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Format of balance sheet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b="1" dirty="0" smtClean="0"/>
              <a:t>Assets</a:t>
            </a:r>
          </a:p>
          <a:p>
            <a:r>
              <a:rPr lang="en-US" dirty="0" smtClean="0"/>
              <a:t>Building Less dep.	xx</a:t>
            </a:r>
            <a:endParaRPr lang="en-US" sz="2800" dirty="0" smtClean="0"/>
          </a:p>
          <a:p>
            <a:r>
              <a:rPr lang="en-US" dirty="0" smtClean="0"/>
              <a:t>Furniture less dep	xx</a:t>
            </a:r>
          </a:p>
          <a:p>
            <a:r>
              <a:rPr lang="en-US" dirty="0" smtClean="0"/>
              <a:t>Sports equipment	xx</a:t>
            </a:r>
          </a:p>
          <a:p>
            <a:r>
              <a:rPr lang="en-US" dirty="0" smtClean="0"/>
              <a:t>Subscription rec.	xx</a:t>
            </a:r>
          </a:p>
          <a:p>
            <a:r>
              <a:rPr lang="en-US" dirty="0" smtClean="0"/>
              <a:t>Prepaid rent		xx</a:t>
            </a:r>
          </a:p>
          <a:p>
            <a:r>
              <a:rPr lang="en-US" dirty="0" smtClean="0"/>
              <a:t>Cash			xx</a:t>
            </a:r>
          </a:p>
          <a:p>
            <a:pPr marL="0" indent="0">
              <a:buNone/>
            </a:pPr>
            <a:r>
              <a:rPr lang="en-US" b="1" dirty="0" smtClean="0"/>
              <a:t>Total Assets		xxx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06227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 </a:t>
            </a:r>
            <a:r>
              <a:rPr lang="en-US" b="1" dirty="0"/>
              <a:t>balance </a:t>
            </a:r>
            <a:r>
              <a:rPr lang="en-US" b="1" dirty="0" smtClean="0"/>
              <a:t>sheet notes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en-US" sz="3000" dirty="0"/>
              <a:t>Except for capital fund instead of owner's capital or owner's equity, you'll notice that the sample balance sheet of non-trading concerns provided above is comparable to that of trading </a:t>
            </a:r>
            <a:r>
              <a:rPr lang="en-US" sz="3000" dirty="0" smtClean="0"/>
              <a:t>concerns.</a:t>
            </a:r>
          </a:p>
          <a:p>
            <a:pPr algn="just"/>
            <a:r>
              <a:rPr lang="en-US" sz="3000" dirty="0" smtClean="0"/>
              <a:t>This </a:t>
            </a:r>
            <a:r>
              <a:rPr lang="en-US" sz="3000" dirty="0"/>
              <a:t>sample does not include everything that should be on the balance sheet of a non-trading concern; it simply shows the format</a:t>
            </a:r>
            <a:r>
              <a:rPr lang="en-US" sz="3000" dirty="0" smtClean="0"/>
              <a:t>.</a:t>
            </a:r>
          </a:p>
          <a:p>
            <a:pPr algn="just"/>
            <a:r>
              <a:rPr lang="en-US" sz="3000" dirty="0" smtClean="0"/>
              <a:t> </a:t>
            </a:r>
            <a:r>
              <a:rPr lang="en-US" sz="3000" dirty="0"/>
              <a:t>The elements in the preceding sample may or may not be present on the natural balance sheet of a non-trading firm.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678602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Format </a:t>
            </a:r>
            <a:r>
              <a:rPr lang="en-US" b="1" dirty="0" smtClean="0"/>
              <a:t>Receipt </a:t>
            </a:r>
            <a:r>
              <a:rPr lang="en-US" b="1" dirty="0" smtClean="0"/>
              <a:t>and </a:t>
            </a:r>
            <a:r>
              <a:rPr lang="en-US" b="1" dirty="0" smtClean="0"/>
              <a:t>Payment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b="1" dirty="0" smtClean="0"/>
              <a:t>Receipts</a:t>
            </a:r>
          </a:p>
          <a:p>
            <a:r>
              <a:rPr lang="en-US" dirty="0" smtClean="0"/>
              <a:t>Balance B/d 			xx</a:t>
            </a:r>
          </a:p>
          <a:p>
            <a:r>
              <a:rPr lang="en-US" dirty="0" smtClean="0"/>
              <a:t>Subscriptions:</a:t>
            </a:r>
          </a:p>
          <a:p>
            <a:r>
              <a:rPr lang="en-US" dirty="0" smtClean="0"/>
              <a:t>Year 1			xx</a:t>
            </a:r>
          </a:p>
          <a:p>
            <a:r>
              <a:rPr lang="en-US" dirty="0" smtClean="0"/>
              <a:t>Year 2			xx</a:t>
            </a:r>
          </a:p>
          <a:p>
            <a:r>
              <a:rPr lang="en-US" dirty="0" smtClean="0"/>
              <a:t>Year 3			xx	xx</a:t>
            </a:r>
          </a:p>
          <a:p>
            <a:r>
              <a:rPr lang="en-US" dirty="0" smtClean="0"/>
              <a:t>Receipts from sports	xx</a:t>
            </a:r>
          </a:p>
          <a:p>
            <a:r>
              <a:rPr lang="en-US" dirty="0" smtClean="0"/>
              <a:t>Sales of a car			xx</a:t>
            </a:r>
          </a:p>
          <a:p>
            <a:r>
              <a:rPr lang="en-US" dirty="0" smtClean="0"/>
              <a:t>Total Receipts				xxx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418231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Format Receipt and Payment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b="1" dirty="0" smtClean="0"/>
              <a:t>Payments</a:t>
            </a:r>
          </a:p>
          <a:p>
            <a:r>
              <a:rPr lang="en-US" dirty="0" smtClean="0"/>
              <a:t>Salaries					xx</a:t>
            </a:r>
          </a:p>
          <a:p>
            <a:r>
              <a:rPr lang="en-US" dirty="0" smtClean="0"/>
              <a:t>Stationeries				xx</a:t>
            </a:r>
          </a:p>
          <a:p>
            <a:r>
              <a:rPr lang="en-US" dirty="0" smtClean="0"/>
              <a:t>Telephone charges			xx</a:t>
            </a:r>
          </a:p>
          <a:p>
            <a:r>
              <a:rPr lang="en-US" dirty="0" smtClean="0"/>
              <a:t>Investment in govt. bonds	xx</a:t>
            </a:r>
          </a:p>
          <a:p>
            <a:r>
              <a:rPr lang="en-US" dirty="0" smtClean="0"/>
              <a:t>Sports Expenses			xx</a:t>
            </a:r>
          </a:p>
          <a:p>
            <a:r>
              <a:rPr lang="en-US" dirty="0" smtClean="0"/>
              <a:t>Total Expenses				(xx)</a:t>
            </a:r>
          </a:p>
          <a:p>
            <a:r>
              <a:rPr lang="en-US" dirty="0" smtClean="0"/>
              <a:t>Balance C/d					xx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083414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 smtClean="0"/>
              <a:t/>
            </a:r>
            <a:br>
              <a:rPr lang="en-US" sz="3600" b="1" dirty="0" smtClean="0"/>
            </a:br>
            <a:r>
              <a:rPr lang="en-US" sz="3600" b="1" dirty="0" smtClean="0"/>
              <a:t>Week </a:t>
            </a:r>
            <a:r>
              <a:rPr lang="en-US" sz="3600" b="1" dirty="0"/>
              <a:t>6: Accounts For Non Profit Making Entities</a:t>
            </a:r>
            <a:br>
              <a:rPr lang="en-US" sz="3600" b="1" dirty="0"/>
            </a:b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/>
          </a:p>
          <a:p>
            <a:r>
              <a:rPr lang="en-US" sz="3600" b="1" dirty="0" smtClean="0"/>
              <a:t>End of Week Six Part One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346532774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b="1" dirty="0" smtClean="0"/>
              <a:t>Week 6: Accounts For Non Profit Making Entities</a:t>
            </a:r>
            <a:br>
              <a:rPr lang="en-US" b="1" dirty="0" smtClean="0"/>
            </a:b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/>
          </a:p>
          <a:p>
            <a:r>
              <a:rPr lang="en-US" dirty="0" smtClean="0"/>
              <a:t>Start of Week Six Part Two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670513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Worked </a:t>
            </a:r>
            <a:r>
              <a:rPr lang="en-US" b="1" dirty="0" smtClean="0"/>
              <a:t>Examples 1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The receipts and payments account of  </a:t>
            </a:r>
            <a:r>
              <a:rPr lang="en-US" dirty="0" err="1" smtClean="0"/>
              <a:t>Jophat</a:t>
            </a:r>
            <a:r>
              <a:rPr lang="en-US" dirty="0" smtClean="0"/>
              <a:t> Tennis Club </a:t>
            </a:r>
            <a:r>
              <a:rPr lang="en-US" dirty="0"/>
              <a:t>for the year </a:t>
            </a:r>
            <a:r>
              <a:rPr lang="en-US" dirty="0" smtClean="0"/>
              <a:t>2022 </a:t>
            </a:r>
            <a:r>
              <a:rPr lang="en-US" dirty="0"/>
              <a:t>is given </a:t>
            </a:r>
            <a:r>
              <a:rPr lang="en-US" dirty="0" smtClean="0"/>
              <a:t>below:</a:t>
            </a:r>
          </a:p>
          <a:p>
            <a:pPr marL="914400" lvl="2" indent="0" algn="ctr">
              <a:buNone/>
            </a:pPr>
            <a:endParaRPr lang="en-US" b="1" dirty="0" smtClean="0"/>
          </a:p>
          <a:p>
            <a:pPr marL="914400" lvl="2" indent="0" algn="ctr">
              <a:buNone/>
            </a:pPr>
            <a:r>
              <a:rPr lang="en-US" b="1" dirty="0" err="1" smtClean="0"/>
              <a:t>Jophat</a:t>
            </a:r>
            <a:r>
              <a:rPr lang="en-US" b="1" dirty="0" smtClean="0"/>
              <a:t> Tennis Club</a:t>
            </a:r>
          </a:p>
          <a:p>
            <a:pPr marL="914400" lvl="2" indent="0" algn="ctr">
              <a:buNone/>
            </a:pPr>
            <a:r>
              <a:rPr lang="en-US" b="1" dirty="0" smtClean="0"/>
              <a:t>Receipts and Payments Accounts</a:t>
            </a:r>
          </a:p>
          <a:p>
            <a:pPr marL="914400" lvl="2" indent="0" algn="ctr">
              <a:buNone/>
            </a:pPr>
            <a:r>
              <a:rPr lang="en-US" b="1" dirty="0" smtClean="0"/>
              <a:t>For the period ended 31</a:t>
            </a:r>
            <a:r>
              <a:rPr lang="en-US" b="1" baseline="30000" dirty="0" smtClean="0"/>
              <a:t>st</a:t>
            </a:r>
            <a:r>
              <a:rPr lang="en-US" b="1" dirty="0" smtClean="0"/>
              <a:t> December 2022</a:t>
            </a:r>
          </a:p>
          <a:p>
            <a:pPr marL="914400" lvl="2" indent="0" algn="ctr">
              <a:buNone/>
            </a:pPr>
            <a:r>
              <a:rPr lang="en-US" b="1" dirty="0" smtClean="0"/>
              <a:t>Receipts				Payments</a:t>
            </a:r>
          </a:p>
          <a:p>
            <a:pPr marL="914400" lvl="2" indent="0">
              <a:buNone/>
            </a:pPr>
            <a:r>
              <a:rPr lang="en-US" dirty="0" smtClean="0"/>
              <a:t>Balance b/d			1,500	Salaries		3600</a:t>
            </a:r>
          </a:p>
          <a:p>
            <a:pPr marL="914400" lvl="2" indent="0">
              <a:buNone/>
            </a:pPr>
            <a:r>
              <a:rPr lang="en-US" dirty="0" smtClean="0"/>
              <a:t>Subscription-	 2021	1000		Stationery          400</a:t>
            </a:r>
          </a:p>
          <a:p>
            <a:pPr marL="914400" lvl="2" indent="0">
              <a:buNone/>
            </a:pPr>
            <a:r>
              <a:rPr lang="en-US" dirty="0"/>
              <a:t>		</a:t>
            </a:r>
            <a:r>
              <a:rPr lang="en-US" dirty="0" smtClean="0"/>
              <a:t>2022	9600		Taxes		750</a:t>
            </a:r>
          </a:p>
          <a:p>
            <a:pPr marL="914400" lvl="2" indent="0">
              <a:buNone/>
            </a:pPr>
            <a:r>
              <a:rPr lang="en-US" dirty="0"/>
              <a:t>	</a:t>
            </a:r>
            <a:r>
              <a:rPr lang="en-US" dirty="0" smtClean="0"/>
              <a:t>	2023	1500	12200	Telephone	300</a:t>
            </a:r>
          </a:p>
          <a:p>
            <a:pPr marL="914400" lvl="2" indent="0">
              <a:buNone/>
            </a:pPr>
            <a:endParaRPr lang="en-US" dirty="0" smtClean="0"/>
          </a:p>
          <a:p>
            <a:pPr marL="914400" lvl="2" indent="0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74240238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Worked Examples 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sz="2400" b="1" dirty="0" smtClean="0"/>
              <a:t>Receipts				Payments</a:t>
            </a:r>
          </a:p>
          <a:p>
            <a:r>
              <a:rPr lang="en-US" sz="2400" dirty="0" smtClean="0"/>
              <a:t>Receipts from sports	2000	Investment govt.	1500</a:t>
            </a:r>
          </a:p>
          <a:p>
            <a:r>
              <a:rPr lang="en-US" sz="2400" dirty="0" smtClean="0"/>
              <a:t>Sale of a car 		2000	Sports expense		1150</a:t>
            </a:r>
          </a:p>
          <a:p>
            <a:r>
              <a:rPr lang="en-US" sz="2400" dirty="0" smtClean="0"/>
              <a:t>Interest on invest.	1400	</a:t>
            </a:r>
            <a:r>
              <a:rPr lang="en-US" sz="2400" dirty="0" err="1" smtClean="0"/>
              <a:t>Misc.expenses</a:t>
            </a:r>
            <a:r>
              <a:rPr lang="en-US" sz="2400" dirty="0" smtClean="0"/>
              <a:t>		800 					Balance c/d	         10500</a:t>
            </a:r>
            <a:endParaRPr lang="en-US" sz="2400" b="1" dirty="0" smtClean="0"/>
          </a:p>
          <a:p>
            <a:pPr marL="4114800" lvl="8" indent="-457200">
              <a:buAutoNum type="arabicPlain" startAt="19000"/>
            </a:pPr>
            <a:endParaRPr lang="en-US" sz="2400" b="1" dirty="0" smtClean="0"/>
          </a:p>
          <a:p>
            <a:r>
              <a:rPr lang="en-US" sz="2400" b="1" dirty="0" smtClean="0"/>
              <a:t>                                        19000				19000</a:t>
            </a:r>
          </a:p>
          <a:p>
            <a:pPr algn="just"/>
            <a:r>
              <a:rPr lang="en-US" sz="2600" b="1" i="1" dirty="0" smtClean="0"/>
              <a:t>You </a:t>
            </a:r>
            <a:r>
              <a:rPr lang="en-US" sz="2600" b="1" i="1" dirty="0"/>
              <a:t>are also provided with the following additional information:</a:t>
            </a:r>
            <a:endParaRPr lang="en-US" sz="2600" dirty="0"/>
          </a:p>
          <a:p>
            <a:pPr lvl="0" algn="just"/>
            <a:r>
              <a:rPr lang="en-US" sz="2600" dirty="0"/>
              <a:t> As of December 31, </a:t>
            </a:r>
            <a:r>
              <a:rPr lang="en-US" sz="2600" dirty="0" smtClean="0"/>
              <a:t>2022, </a:t>
            </a:r>
            <a:r>
              <a:rPr lang="en-US" sz="2600" dirty="0"/>
              <a:t>there was an outstanding subscription of $360.</a:t>
            </a:r>
          </a:p>
          <a:p>
            <a:pPr lvl="0"/>
            <a:endParaRPr lang="en-US" sz="2400" b="1" dirty="0" smtClean="0"/>
          </a:p>
          <a:p>
            <a:pPr marL="4114800" lvl="8" indent="-457200">
              <a:buAutoNum type="arabicPlain" startAt="19000"/>
            </a:pPr>
            <a:endParaRPr lang="en-US" sz="2400" b="1" dirty="0" smtClean="0"/>
          </a:p>
        </p:txBody>
      </p:sp>
    </p:spTree>
    <p:extLst>
      <p:ext uri="{BB962C8B-B14F-4D97-AF65-F5344CB8AC3E}">
        <p14:creationId xmlns:p14="http://schemas.microsoft.com/office/powerpoint/2010/main" val="294220640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Worked Examples 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 algn="just"/>
            <a:r>
              <a:rPr lang="en-US" sz="2800" dirty="0" smtClean="0"/>
              <a:t>The first three months' taxes in 2023 were paid in full.</a:t>
            </a:r>
          </a:p>
          <a:p>
            <a:pPr lvl="0" algn="just"/>
            <a:r>
              <a:rPr lang="en-US" sz="2800" dirty="0" smtClean="0"/>
              <a:t> As of December 31, 2022, there were $75 in unpaid phone bills.</a:t>
            </a:r>
          </a:p>
          <a:p>
            <a:pPr lvl="0" algn="just"/>
            <a:r>
              <a:rPr lang="en-US" sz="2800" dirty="0" smtClean="0"/>
              <a:t> The $100 miscellaneous expenses were still unpaid as of December 31, 2021.</a:t>
            </a:r>
          </a:p>
          <a:p>
            <a:pPr lvl="0" algn="just"/>
            <a:r>
              <a:rPr lang="en-US" sz="2800" dirty="0"/>
              <a:t> The investment was valued at $18,500 as of December 31, </a:t>
            </a:r>
            <a:r>
              <a:rPr lang="en-US" sz="2800" dirty="0" smtClean="0"/>
              <a:t>2021. </a:t>
            </a:r>
            <a:r>
              <a:rPr lang="en-US" sz="2800" dirty="0"/>
              <a:t>On December 31, </a:t>
            </a:r>
            <a:r>
              <a:rPr lang="en-US" sz="2800" dirty="0" smtClean="0"/>
              <a:t>2021, </a:t>
            </a:r>
            <a:r>
              <a:rPr lang="en-US" sz="2800" dirty="0"/>
              <a:t>there was $250 in the stationary stock, while on December 31, </a:t>
            </a:r>
            <a:r>
              <a:rPr lang="en-US" sz="2800" dirty="0" smtClean="0"/>
              <a:t>2022, </a:t>
            </a:r>
            <a:r>
              <a:rPr lang="en-US" sz="2800" dirty="0"/>
              <a:t>there was $190. </a:t>
            </a:r>
          </a:p>
          <a:p>
            <a:pPr lvl="0" algn="just"/>
            <a:r>
              <a:rPr lang="en-US" sz="2800" dirty="0"/>
              <a:t> The building's book value was $20,000, and the car's book value was $2,500 as of December 31, </a:t>
            </a:r>
            <a:r>
              <a:rPr lang="en-US" sz="2800" dirty="0" smtClean="0"/>
              <a:t>2021. </a:t>
            </a:r>
            <a:endParaRPr lang="en-US" sz="2800" dirty="0"/>
          </a:p>
          <a:p>
            <a:pPr lvl="0"/>
            <a:endParaRPr lang="en-US" sz="2800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361332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Worked Examples 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dirty="0"/>
              <a:t> </a:t>
            </a:r>
            <a:r>
              <a:rPr lang="en-US" sz="2800" dirty="0"/>
              <a:t>The building's book value must be used to calculate the 5% depreciation. </a:t>
            </a:r>
          </a:p>
          <a:p>
            <a:pPr lvl="0"/>
            <a:r>
              <a:rPr lang="en-US" sz="2800" dirty="0"/>
              <a:t> During the year, the club lost $500 when it sold its car. There should be no depreciation on the vehicle. </a:t>
            </a:r>
          </a:p>
          <a:p>
            <a:r>
              <a:rPr lang="en-US" sz="2800" b="1" dirty="0"/>
              <a:t>Required:</a:t>
            </a:r>
            <a:r>
              <a:rPr lang="en-US" sz="2800" dirty="0"/>
              <a:t> Using above information, prepare an income and expenditure </a:t>
            </a:r>
            <a:r>
              <a:rPr lang="en-US" sz="2800" dirty="0" smtClean="0"/>
              <a:t>account for </a:t>
            </a:r>
            <a:r>
              <a:rPr lang="en-US" sz="2800" dirty="0"/>
              <a:t>the year ended </a:t>
            </a:r>
            <a:r>
              <a:rPr lang="en-US" sz="2800" dirty="0" smtClean="0"/>
              <a:t>2022 </a:t>
            </a:r>
            <a:r>
              <a:rPr lang="en-US" sz="2800" dirty="0"/>
              <a:t>and a balance sheet as on December 31, </a:t>
            </a:r>
            <a:r>
              <a:rPr lang="en-US" sz="2800" dirty="0" smtClean="0"/>
              <a:t>2022.</a:t>
            </a:r>
            <a:endParaRPr lang="en-US" sz="28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800384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Solution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914400" lvl="2" indent="0" algn="ctr">
              <a:buNone/>
            </a:pPr>
            <a:r>
              <a:rPr lang="en-US" b="1" dirty="0" err="1" smtClean="0"/>
              <a:t>Jophat</a:t>
            </a:r>
            <a:r>
              <a:rPr lang="en-US" b="1" dirty="0" smtClean="0"/>
              <a:t> Tennis Club</a:t>
            </a:r>
          </a:p>
          <a:p>
            <a:pPr marL="914400" lvl="2" indent="0" algn="ctr">
              <a:buNone/>
            </a:pPr>
            <a:r>
              <a:rPr lang="en-US" b="1" dirty="0" smtClean="0"/>
              <a:t>Income and Expenditure Accounts</a:t>
            </a:r>
          </a:p>
          <a:p>
            <a:pPr marL="914400" lvl="2" indent="0" algn="ctr">
              <a:buNone/>
            </a:pPr>
            <a:r>
              <a:rPr lang="en-US" b="1" dirty="0" smtClean="0"/>
              <a:t>For the period ended 31</a:t>
            </a:r>
            <a:r>
              <a:rPr lang="en-US" b="1" baseline="30000" dirty="0" smtClean="0"/>
              <a:t>st</a:t>
            </a:r>
            <a:r>
              <a:rPr lang="en-US" b="1" dirty="0" smtClean="0"/>
              <a:t> December 2022</a:t>
            </a:r>
          </a:p>
          <a:p>
            <a:pPr marL="914400" lvl="2" indent="0" algn="ctr">
              <a:buNone/>
            </a:pPr>
            <a:r>
              <a:rPr lang="en-US" b="1" dirty="0" smtClean="0"/>
              <a:t>Expenditure			Income</a:t>
            </a:r>
          </a:p>
          <a:p>
            <a:r>
              <a:rPr lang="en-US" sz="2400" dirty="0" smtClean="0"/>
              <a:t>Salaries		3600		Subscription	9600</a:t>
            </a:r>
          </a:p>
          <a:p>
            <a:r>
              <a:rPr lang="en-US" sz="2400" dirty="0" smtClean="0"/>
              <a:t>Stationery (w 1)	460		Add: Arrears	 360	9960</a:t>
            </a:r>
          </a:p>
          <a:p>
            <a:r>
              <a:rPr lang="en-US" sz="2400" dirty="0" smtClean="0"/>
              <a:t>Taxes (w 2)		600		Receipts from sports	2000</a:t>
            </a:r>
          </a:p>
          <a:p>
            <a:r>
              <a:rPr lang="en-US" sz="2400" dirty="0" smtClean="0"/>
              <a:t>Telephone (w 3)	375		Interest on invest.	1400</a:t>
            </a:r>
          </a:p>
          <a:p>
            <a:r>
              <a:rPr lang="en-US" sz="2400" dirty="0" smtClean="0"/>
              <a:t>Sports </a:t>
            </a:r>
            <a:r>
              <a:rPr lang="en-US" sz="2400" dirty="0" err="1" smtClean="0"/>
              <a:t>expe</a:t>
            </a:r>
            <a:r>
              <a:rPr lang="en-US" sz="2400" dirty="0" smtClean="0"/>
              <a:t>.	1150</a:t>
            </a:r>
          </a:p>
          <a:p>
            <a:r>
              <a:rPr lang="en-US" sz="2400" dirty="0" smtClean="0"/>
              <a:t>Misc. </a:t>
            </a:r>
            <a:r>
              <a:rPr lang="en-US" sz="2400" dirty="0" err="1" smtClean="0"/>
              <a:t>expe</a:t>
            </a:r>
            <a:r>
              <a:rPr lang="en-US" sz="2400" dirty="0" smtClean="0"/>
              <a:t>.	( w4 )	700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86988519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Solution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sz="2800" b="1" dirty="0" smtClean="0"/>
              <a:t>Expenditure			Income</a:t>
            </a:r>
          </a:p>
          <a:p>
            <a:r>
              <a:rPr lang="en-US" sz="2800" dirty="0" smtClean="0"/>
              <a:t>Loss on sale of car	500</a:t>
            </a:r>
          </a:p>
          <a:p>
            <a:r>
              <a:rPr lang="en-US" sz="2800" dirty="0" smtClean="0"/>
              <a:t>Dep. On building		1000</a:t>
            </a:r>
          </a:p>
          <a:p>
            <a:r>
              <a:rPr lang="en-US" sz="2800" dirty="0" smtClean="0"/>
              <a:t>Excess of income</a:t>
            </a:r>
          </a:p>
          <a:p>
            <a:pPr marL="0" indent="0">
              <a:buNone/>
            </a:pPr>
            <a:r>
              <a:rPr lang="en-US" sz="2800" dirty="0" smtClean="0"/>
              <a:t>Over expenditure		4975</a:t>
            </a:r>
          </a:p>
          <a:p>
            <a:pPr marL="0" indent="0">
              <a:buNone/>
            </a:pPr>
            <a:r>
              <a:rPr lang="en-US" sz="2800" dirty="0"/>
              <a:t>	</a:t>
            </a:r>
            <a:r>
              <a:rPr lang="en-US" sz="2800" dirty="0" smtClean="0"/>
              <a:t>			</a:t>
            </a:r>
            <a:r>
              <a:rPr lang="en-US" sz="2800" b="1" dirty="0" smtClean="0"/>
              <a:t>13360			13360</a:t>
            </a:r>
          </a:p>
          <a:p>
            <a:r>
              <a:rPr lang="en-US" sz="2600" b="1" dirty="0"/>
              <a:t>W/1:</a:t>
            </a:r>
            <a:br>
              <a:rPr lang="en-US" sz="2600" b="1" dirty="0"/>
            </a:br>
            <a:r>
              <a:rPr lang="en-US" sz="2600" dirty="0"/>
              <a:t>Stationary expense for the </a:t>
            </a:r>
            <a:r>
              <a:rPr lang="en-US" sz="2600" dirty="0" err="1"/>
              <a:t>the</a:t>
            </a:r>
            <a:r>
              <a:rPr lang="en-US" sz="2600" dirty="0"/>
              <a:t> year = Opening balance of stationary + Stationary purchased during the year – Closing balance of stationary</a:t>
            </a:r>
            <a:br>
              <a:rPr lang="en-US" sz="2600" dirty="0"/>
            </a:br>
            <a:r>
              <a:rPr lang="en-US" sz="2600" dirty="0"/>
              <a:t>= $250 + $400 – $190</a:t>
            </a:r>
            <a:br>
              <a:rPr lang="en-US" sz="2600" dirty="0"/>
            </a:br>
            <a:r>
              <a:rPr lang="en-US" sz="2600" dirty="0"/>
              <a:t>=$460</a:t>
            </a:r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19631563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Solution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b="1" dirty="0"/>
              <a:t>W/2: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Tax expenses for the year = Taxes paid – Taxes paid in advance</a:t>
            </a:r>
            <a:br>
              <a:rPr lang="en-US" dirty="0"/>
            </a:br>
            <a:r>
              <a:rPr lang="en-US" dirty="0"/>
              <a:t>= $750 – $150*</a:t>
            </a:r>
          </a:p>
          <a:p>
            <a:r>
              <a:rPr lang="en-US" dirty="0"/>
              <a:t>*Advance payment of taxes:</a:t>
            </a:r>
            <a:r>
              <a:rPr lang="en-US" i="1" dirty="0"/>
              <a:t/>
            </a:r>
            <a:br>
              <a:rPr lang="en-US" i="1" dirty="0"/>
            </a:br>
            <a:r>
              <a:rPr lang="en-US" i="1" dirty="0"/>
              <a:t>The taxes have been paid for fifteen months ( i.e., for current year as well as for first three months of the next year).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($750/15) × 3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746633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Solution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endParaRPr lang="en-US" b="1" dirty="0" smtClean="0"/>
          </a:p>
          <a:p>
            <a:r>
              <a:rPr lang="en-US" b="1" dirty="0" smtClean="0"/>
              <a:t>W/3: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Telephone charges = Telephone charges paid + Telephone charges outstanding</a:t>
            </a:r>
            <a:br>
              <a:rPr lang="en-US" dirty="0" smtClean="0"/>
            </a:br>
            <a:r>
              <a:rPr lang="en-US" dirty="0" smtClean="0"/>
              <a:t>= $300 + $75 = 375</a:t>
            </a:r>
          </a:p>
          <a:p>
            <a:endParaRPr lang="en-US" b="1" dirty="0"/>
          </a:p>
          <a:p>
            <a:r>
              <a:rPr lang="en-US" b="1" dirty="0" smtClean="0"/>
              <a:t>W/4</a:t>
            </a:r>
            <a:r>
              <a:rPr lang="en-US" b="1" dirty="0"/>
              <a:t>: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Miscellaneous expenses = Miscellaneous expenses paid during the year – Miscellaneous expenses for the last year</a:t>
            </a:r>
            <a:br>
              <a:rPr lang="en-US" dirty="0"/>
            </a:br>
            <a:r>
              <a:rPr lang="en-US" dirty="0"/>
              <a:t>= $800 – $100</a:t>
            </a:r>
            <a:br>
              <a:rPr lang="en-US" dirty="0"/>
            </a:br>
            <a:r>
              <a:rPr lang="en-US" dirty="0"/>
              <a:t>= 700</a:t>
            </a:r>
          </a:p>
        </p:txBody>
      </p:sp>
    </p:spTree>
    <p:extLst>
      <p:ext uri="{BB962C8B-B14F-4D97-AF65-F5344CB8AC3E}">
        <p14:creationId xmlns:p14="http://schemas.microsoft.com/office/powerpoint/2010/main" val="99114003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Balance sheet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914400" lvl="2" indent="0" algn="ctr">
              <a:buNone/>
            </a:pPr>
            <a:r>
              <a:rPr lang="en-US" b="1" dirty="0" err="1" smtClean="0"/>
              <a:t>Jophat</a:t>
            </a:r>
            <a:r>
              <a:rPr lang="en-US" b="1" dirty="0" smtClean="0"/>
              <a:t> Tennis Club</a:t>
            </a:r>
          </a:p>
          <a:p>
            <a:pPr marL="914400" lvl="2" indent="0" algn="ctr">
              <a:buNone/>
            </a:pPr>
            <a:r>
              <a:rPr lang="en-US" b="1" dirty="0" smtClean="0"/>
              <a:t>Balance sheet</a:t>
            </a:r>
          </a:p>
          <a:p>
            <a:pPr marL="914400" lvl="2" indent="0" algn="ctr">
              <a:buNone/>
            </a:pPr>
            <a:r>
              <a:rPr lang="en-US" b="1" dirty="0" smtClean="0"/>
              <a:t>As at 31</a:t>
            </a:r>
            <a:r>
              <a:rPr lang="en-US" b="1" baseline="30000" dirty="0" smtClean="0"/>
              <a:t>st</a:t>
            </a:r>
            <a:r>
              <a:rPr lang="en-US" b="1" dirty="0" smtClean="0"/>
              <a:t> December 2022</a:t>
            </a:r>
          </a:p>
          <a:p>
            <a:pPr marL="914400" lvl="2" indent="0">
              <a:buNone/>
            </a:pPr>
            <a:r>
              <a:rPr lang="en-US" b="1" dirty="0" smtClean="0"/>
              <a:t>Assets</a:t>
            </a:r>
          </a:p>
          <a:p>
            <a:pPr marL="914400" lvl="2" indent="0">
              <a:buNone/>
            </a:pPr>
            <a:r>
              <a:rPr lang="en-US" dirty="0" smtClean="0"/>
              <a:t>Building		20000</a:t>
            </a:r>
          </a:p>
          <a:p>
            <a:pPr marL="914400" lvl="2" indent="0">
              <a:buNone/>
            </a:pPr>
            <a:r>
              <a:rPr lang="en-US" dirty="0" smtClean="0"/>
              <a:t>Less Depreciation	1000		19000</a:t>
            </a:r>
          </a:p>
          <a:p>
            <a:pPr marL="914400" lvl="2" indent="0">
              <a:buNone/>
            </a:pPr>
            <a:endParaRPr lang="en-US" dirty="0"/>
          </a:p>
          <a:p>
            <a:pPr marL="914400" lvl="2" indent="0">
              <a:buNone/>
            </a:pPr>
            <a:r>
              <a:rPr lang="en-US" dirty="0" smtClean="0"/>
              <a:t>Investment		18500</a:t>
            </a:r>
          </a:p>
          <a:p>
            <a:pPr marL="914400" lvl="2" indent="0">
              <a:buNone/>
            </a:pPr>
            <a:r>
              <a:rPr lang="en-US" dirty="0" smtClean="0"/>
              <a:t>Add: Addition		1500		20000</a:t>
            </a:r>
          </a:p>
          <a:p>
            <a:pPr marL="914400" lvl="2" indent="0">
              <a:buNone/>
            </a:pPr>
            <a:r>
              <a:rPr lang="en-US" dirty="0" smtClean="0"/>
              <a:t>Subscription Receivable		360</a:t>
            </a:r>
          </a:p>
          <a:p>
            <a:pPr marL="914400" lvl="2" indent="0">
              <a:buNone/>
            </a:pPr>
            <a:endParaRPr lang="en-US" dirty="0"/>
          </a:p>
          <a:p>
            <a:pPr marL="914400" lvl="2" indent="0" algn="ctr">
              <a:buNone/>
            </a:pPr>
            <a:endParaRPr lang="en-US" b="1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914561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Balance sheet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1"/>
            <a:r>
              <a:rPr lang="en-US" dirty="0" smtClean="0"/>
              <a:t>Stock of Stationery		190</a:t>
            </a:r>
          </a:p>
          <a:p>
            <a:pPr lvl="1"/>
            <a:r>
              <a:rPr lang="en-US" dirty="0" smtClean="0"/>
              <a:t>Prepaid taxes			150</a:t>
            </a:r>
          </a:p>
          <a:p>
            <a:pPr lvl="1"/>
            <a:r>
              <a:rPr lang="en-US" dirty="0" smtClean="0"/>
              <a:t>Cash				10500</a:t>
            </a:r>
            <a:endParaRPr lang="en-US" b="1" dirty="0" smtClean="0"/>
          </a:p>
          <a:p>
            <a:pPr lvl="1"/>
            <a:r>
              <a:rPr lang="en-US" b="1" dirty="0" smtClean="0"/>
              <a:t>Total Assets				50200</a:t>
            </a:r>
          </a:p>
          <a:p>
            <a:pPr lvl="1"/>
            <a:endParaRPr lang="en-US" b="1" dirty="0"/>
          </a:p>
          <a:p>
            <a:pPr lvl="1"/>
            <a:r>
              <a:rPr lang="en-US" b="1" dirty="0" smtClean="0"/>
              <a:t>LIABILITIES</a:t>
            </a:r>
          </a:p>
          <a:p>
            <a:pPr lvl="1"/>
            <a:r>
              <a:rPr lang="en-US" dirty="0" smtClean="0"/>
              <a:t>Capital fund*			43650</a:t>
            </a:r>
          </a:p>
          <a:p>
            <a:pPr lvl="1"/>
            <a:r>
              <a:rPr lang="en-US" dirty="0" smtClean="0"/>
              <a:t>Add; Excess of income</a:t>
            </a:r>
          </a:p>
          <a:p>
            <a:pPr marL="457200" lvl="1" indent="0">
              <a:buNone/>
            </a:pPr>
            <a:r>
              <a:rPr lang="en-US" dirty="0" smtClean="0"/>
              <a:t>Over expenditure		4975		48625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045844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Balance sheet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Subscription received		1500</a:t>
            </a:r>
          </a:p>
          <a:p>
            <a:pPr marL="0" indent="0">
              <a:buNone/>
            </a:pPr>
            <a:r>
              <a:rPr lang="en-US" sz="2800" dirty="0" smtClean="0"/>
              <a:t>   in advance</a:t>
            </a:r>
          </a:p>
          <a:p>
            <a:pPr marL="0" indent="0">
              <a:buNone/>
            </a:pPr>
            <a:r>
              <a:rPr lang="en-US" sz="2800" dirty="0" smtClean="0"/>
              <a:t>Telephone Payables		75</a:t>
            </a:r>
          </a:p>
          <a:p>
            <a:pPr marL="0" indent="0">
              <a:buNone/>
            </a:pPr>
            <a:r>
              <a:rPr lang="en-US" sz="2800" b="1" dirty="0" smtClean="0"/>
              <a:t>TOTAL LIABILTIES			50200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417501610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Balance sheet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/>
              <a:t>*</a:t>
            </a:r>
            <a:r>
              <a:rPr lang="en-US" b="1" dirty="0"/>
              <a:t>Computation of capital fund:</a:t>
            </a:r>
            <a:r>
              <a:rPr lang="en-US" dirty="0"/>
              <a:t/>
            </a:r>
            <a:br>
              <a:rPr lang="en-US" dirty="0"/>
            </a:br>
            <a:r>
              <a:rPr lang="en-US" sz="2800" dirty="0"/>
              <a:t>Capital fund = Assets at the beginning of the year – Liabilities at the beginning of the year</a:t>
            </a:r>
            <a:br>
              <a:rPr lang="en-US" sz="2800" dirty="0"/>
            </a:br>
            <a:r>
              <a:rPr lang="en-US" sz="2800" dirty="0"/>
              <a:t>= (Building + Car + Investment + Subscription receivable + Stock of stationary + Cash) – (</a:t>
            </a:r>
            <a:r>
              <a:rPr lang="en-US" sz="2800" dirty="0" smtClean="0"/>
              <a:t>Miscellaneous expenses payable</a:t>
            </a:r>
            <a:r>
              <a:rPr lang="en-US" sz="2800" dirty="0"/>
              <a:t>)= ($20,000 + $2,500 + $18,500 + $1,000 + $250 + 1,500) – ($100)= $43,650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78225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Worked Example 2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b="1" dirty="0"/>
              <a:t>Educational Institutions</a:t>
            </a:r>
            <a:endParaRPr lang="en-US" b="1" dirty="0"/>
          </a:p>
          <a:p>
            <a:r>
              <a:rPr lang="en-GB" dirty="0" smtClean="0"/>
              <a:t>The </a:t>
            </a:r>
            <a:r>
              <a:rPr lang="en-GB" dirty="0"/>
              <a:t>main sources of revenue are:</a:t>
            </a:r>
            <a:endParaRPr lang="en-US" dirty="0"/>
          </a:p>
          <a:p>
            <a:pPr lvl="0"/>
            <a:r>
              <a:rPr lang="en-GB" dirty="0"/>
              <a:t>Admission fees</a:t>
            </a:r>
            <a:endParaRPr lang="en-US" dirty="0"/>
          </a:p>
          <a:p>
            <a:pPr lvl="0"/>
            <a:r>
              <a:rPr lang="en-GB" dirty="0"/>
              <a:t>Tuition fees</a:t>
            </a:r>
            <a:endParaRPr lang="en-US" dirty="0"/>
          </a:p>
          <a:p>
            <a:pPr lvl="0"/>
            <a:r>
              <a:rPr lang="en-GB" dirty="0"/>
              <a:t>Transport fees</a:t>
            </a:r>
            <a:endParaRPr lang="en-US" dirty="0"/>
          </a:p>
          <a:p>
            <a:pPr lvl="0"/>
            <a:r>
              <a:rPr lang="en-GB" dirty="0"/>
              <a:t>Boarding fees</a:t>
            </a:r>
            <a:endParaRPr lang="en-US" dirty="0"/>
          </a:p>
          <a:p>
            <a:pPr lvl="0"/>
            <a:r>
              <a:rPr lang="en-GB" dirty="0"/>
              <a:t>Examination fees</a:t>
            </a:r>
            <a:endParaRPr lang="en-US" dirty="0"/>
          </a:p>
          <a:p>
            <a:pPr lvl="0"/>
            <a:r>
              <a:rPr lang="en-GB" dirty="0"/>
              <a:t>Income from bookshops etc.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406048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Worked Example 2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en-GB" dirty="0"/>
              <a:t>Separate accounts may be kept or the cash book may be </a:t>
            </a:r>
            <a:r>
              <a:rPr lang="en-GB" dirty="0" err="1"/>
              <a:t>analyzed</a:t>
            </a:r>
            <a:r>
              <a:rPr lang="en-GB" dirty="0"/>
              <a:t> for these items</a:t>
            </a:r>
            <a:r>
              <a:rPr lang="en-GB" dirty="0" smtClean="0"/>
              <a:t>.</a:t>
            </a:r>
          </a:p>
          <a:p>
            <a:pPr algn="just"/>
            <a:r>
              <a:rPr lang="en-GB" dirty="0" smtClean="0"/>
              <a:t> </a:t>
            </a:r>
            <a:r>
              <a:rPr lang="en-GB" dirty="0"/>
              <a:t>A student’s ledger is maintained to record amounts owing or paid by students. </a:t>
            </a:r>
            <a:endParaRPr lang="en-GB" dirty="0" smtClean="0"/>
          </a:p>
          <a:p>
            <a:pPr algn="just"/>
            <a:r>
              <a:rPr lang="en-GB" dirty="0" smtClean="0"/>
              <a:t>Proper </a:t>
            </a:r>
            <a:r>
              <a:rPr lang="en-GB" dirty="0"/>
              <a:t>records should be kept for materials purchased and held in stores or issued out. </a:t>
            </a:r>
            <a:endParaRPr lang="en-GB" dirty="0" smtClean="0"/>
          </a:p>
          <a:p>
            <a:pPr algn="just"/>
            <a:r>
              <a:rPr lang="en-GB" dirty="0" smtClean="0"/>
              <a:t>An </a:t>
            </a:r>
            <a:r>
              <a:rPr lang="en-GB" dirty="0"/>
              <a:t>income and expenditure account is prepared to measure the income of the institution.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074541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Worked Example 2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GB" dirty="0" err="1" smtClean="0"/>
              <a:t>Masomo</a:t>
            </a:r>
            <a:r>
              <a:rPr lang="en-GB" dirty="0" smtClean="0"/>
              <a:t> </a:t>
            </a:r>
            <a:r>
              <a:rPr lang="en-GB" dirty="0"/>
              <a:t>Academy prepares accounts annually to 31 July. A trial balance for the academic year ended 31 July </a:t>
            </a:r>
            <a:r>
              <a:rPr lang="en-GB" dirty="0" smtClean="0"/>
              <a:t>2023was </a:t>
            </a:r>
            <a:r>
              <a:rPr lang="en-GB" dirty="0"/>
              <a:t>as follows:</a:t>
            </a:r>
            <a:endParaRPr lang="en-US" dirty="0"/>
          </a:p>
          <a:p>
            <a:r>
              <a:rPr lang="en-GB" dirty="0"/>
              <a:t>								Sh.			</a:t>
            </a:r>
            <a:r>
              <a:rPr lang="en-GB" dirty="0" smtClean="0"/>
              <a:t>		</a:t>
            </a:r>
            <a:r>
              <a:rPr lang="en-GB" dirty="0" err="1" smtClean="0"/>
              <a:t>Sh</a:t>
            </a:r>
            <a:endParaRPr lang="en-US" dirty="0"/>
          </a:p>
          <a:p>
            <a:r>
              <a:rPr lang="en-GB" sz="3800" dirty="0"/>
              <a:t>Estate and premises			1,215,000</a:t>
            </a:r>
            <a:endParaRPr lang="en-US" sz="3800" dirty="0"/>
          </a:p>
          <a:p>
            <a:r>
              <a:rPr lang="en-GB" sz="3800" dirty="0"/>
              <a:t>Equipment and </a:t>
            </a:r>
            <a:r>
              <a:rPr lang="en-GB" sz="3800" dirty="0" smtClean="0"/>
              <a:t>furniture</a:t>
            </a:r>
            <a:r>
              <a:rPr lang="en-GB" sz="3800" dirty="0"/>
              <a:t>		   120,000</a:t>
            </a:r>
            <a:endParaRPr lang="en-US" sz="3800" dirty="0"/>
          </a:p>
          <a:p>
            <a:r>
              <a:rPr lang="en-GB" sz="3800" dirty="0"/>
              <a:t>Teachers’ salaries			   338,000</a:t>
            </a:r>
            <a:endParaRPr lang="en-US" sz="3800" dirty="0"/>
          </a:p>
          <a:p>
            <a:r>
              <a:rPr lang="en-GB" sz="3800" dirty="0"/>
              <a:t>General salaries and other </a:t>
            </a:r>
            <a:r>
              <a:rPr lang="en-GB" sz="3800" dirty="0" smtClean="0"/>
              <a:t>costs</a:t>
            </a:r>
            <a:r>
              <a:rPr lang="en-GB" sz="3800" dirty="0"/>
              <a:t>	   449,000</a:t>
            </a:r>
            <a:endParaRPr lang="en-US" sz="3800" dirty="0"/>
          </a:p>
          <a:p>
            <a:r>
              <a:rPr lang="en-GB" sz="3800" dirty="0"/>
              <a:t>Capital account on 1</a:t>
            </a:r>
            <a:r>
              <a:rPr lang="en-GB" sz="3800" baseline="30000" dirty="0"/>
              <a:t>st</a:t>
            </a:r>
            <a:r>
              <a:rPr lang="en-GB" sz="3800" dirty="0"/>
              <a:t> August </a:t>
            </a:r>
            <a:r>
              <a:rPr lang="en-GB" sz="3800" dirty="0" smtClean="0"/>
              <a:t>2022</a:t>
            </a:r>
            <a:r>
              <a:rPr lang="en-GB" sz="3800" dirty="0"/>
              <a:t>			1,200,000</a:t>
            </a:r>
            <a:endParaRPr lang="en-US" sz="3800" dirty="0"/>
          </a:p>
          <a:p>
            <a:r>
              <a:rPr lang="en-GB" sz="3800" dirty="0"/>
              <a:t>Provision for extensions and </a:t>
            </a:r>
            <a:r>
              <a:rPr lang="en-GB" sz="3800" dirty="0" smtClean="0"/>
              <a:t>improvements</a:t>
            </a:r>
            <a:r>
              <a:rPr lang="en-GB" sz="3800" dirty="0"/>
              <a:t>		   120,000</a:t>
            </a:r>
            <a:endParaRPr lang="en-US" sz="3800" dirty="0"/>
          </a:p>
          <a:p>
            <a:r>
              <a:rPr lang="en-GB" sz="3800" dirty="0" smtClean="0"/>
              <a:t>Catering</a:t>
            </a:r>
            <a:r>
              <a:rPr lang="en-GB" sz="3800" dirty="0"/>
              <a:t>			</a:t>
            </a:r>
            <a:r>
              <a:rPr lang="en-GB" sz="3800" dirty="0" smtClean="0"/>
              <a:t>             </a:t>
            </a:r>
            <a:r>
              <a:rPr lang="en-GB" sz="3800" dirty="0"/>
              <a:t>114,000</a:t>
            </a:r>
            <a:endParaRPr lang="en-US" sz="3800" dirty="0"/>
          </a:p>
          <a:p>
            <a:r>
              <a:rPr lang="en-GB" sz="3800" dirty="0"/>
              <a:t>Bursaries 				    13,000</a:t>
            </a:r>
            <a:endParaRPr lang="en-US" sz="3800" dirty="0"/>
          </a:p>
          <a:p>
            <a:r>
              <a:rPr lang="en-GB" sz="3800" dirty="0"/>
              <a:t>Short-term deposit – Building Fund  </a:t>
            </a:r>
            <a:r>
              <a:rPr lang="en-GB" sz="3800" dirty="0" smtClean="0"/>
              <a:t>       </a:t>
            </a:r>
            <a:r>
              <a:rPr lang="en-GB" sz="3800" dirty="0"/>
              <a:t>121,000</a:t>
            </a:r>
            <a:endParaRPr lang="en-US" sz="3800" dirty="0"/>
          </a:p>
          <a:p>
            <a:r>
              <a:rPr lang="en-GB" sz="3800" dirty="0"/>
              <a:t>Stock				    14,000</a:t>
            </a:r>
            <a:endParaRPr lang="en-US" sz="38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781060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Worked Example 2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2000" dirty="0"/>
              <a:t>Debtors				    12,000</a:t>
            </a:r>
            <a:endParaRPr lang="en-US" sz="2000" dirty="0"/>
          </a:p>
          <a:p>
            <a:r>
              <a:rPr lang="en-GB" sz="2000" dirty="0"/>
              <a:t>Bank and cash </a:t>
            </a:r>
            <a:r>
              <a:rPr lang="en-GB" sz="2000" dirty="0" smtClean="0"/>
              <a:t>balances</a:t>
            </a:r>
            <a:r>
              <a:rPr lang="en-GB" sz="2000" dirty="0"/>
              <a:t>		  211,000</a:t>
            </a:r>
            <a:endParaRPr lang="en-US" sz="2000" dirty="0"/>
          </a:p>
          <a:p>
            <a:r>
              <a:rPr lang="en-GB" sz="2000" dirty="0"/>
              <a:t>Investments at cost (Bursary Fund</a:t>
            </a:r>
            <a:r>
              <a:rPr lang="en-GB" sz="2000" dirty="0" smtClean="0"/>
              <a:t>)</a:t>
            </a:r>
            <a:r>
              <a:rPr lang="en-GB" sz="2000" dirty="0"/>
              <a:t>	  110,000</a:t>
            </a:r>
            <a:endParaRPr lang="en-US" sz="2000" dirty="0"/>
          </a:p>
          <a:p>
            <a:r>
              <a:rPr lang="en-GB" sz="2000" dirty="0"/>
              <a:t>Fees collected – Boarders </a:t>
            </a:r>
            <a:r>
              <a:rPr lang="en-GB" sz="2000" dirty="0" smtClean="0"/>
              <a:t>1,005,000</a:t>
            </a:r>
            <a:endParaRPr lang="en-US" sz="2000" dirty="0"/>
          </a:p>
          <a:p>
            <a:r>
              <a:rPr lang="en-GB" sz="2000" dirty="0"/>
              <a:t>	         - Day boys	   </a:t>
            </a:r>
            <a:r>
              <a:rPr lang="en-GB" sz="2000" dirty="0" smtClean="0"/>
              <a:t>110,500	</a:t>
            </a:r>
            <a:r>
              <a:rPr lang="en-GB" sz="2000" dirty="0"/>
              <a:t>		1,115,500</a:t>
            </a:r>
            <a:endParaRPr lang="en-US" sz="2000" dirty="0"/>
          </a:p>
          <a:p>
            <a:r>
              <a:rPr lang="en-GB" sz="2000" dirty="0"/>
              <a:t>Contributions from staff for </a:t>
            </a:r>
            <a:r>
              <a:rPr lang="en-GB" sz="2000" dirty="0" smtClean="0"/>
              <a:t>meals</a:t>
            </a:r>
            <a:r>
              <a:rPr lang="en-GB" sz="2000" dirty="0"/>
              <a:t>		     	    12,000</a:t>
            </a:r>
            <a:endParaRPr lang="en-US" sz="2000" dirty="0"/>
          </a:p>
          <a:p>
            <a:r>
              <a:rPr lang="en-GB" sz="2000" dirty="0"/>
              <a:t>Income and Expenditure Account 1</a:t>
            </a:r>
            <a:r>
              <a:rPr lang="en-GB" sz="2000" baseline="30000" dirty="0"/>
              <a:t>st</a:t>
            </a:r>
            <a:r>
              <a:rPr lang="en-GB" sz="2000" dirty="0"/>
              <a:t> August </a:t>
            </a:r>
            <a:r>
              <a:rPr lang="en-GB" sz="2000" dirty="0" smtClean="0"/>
              <a:t>2022</a:t>
            </a:r>
            <a:r>
              <a:rPr lang="en-GB" sz="2000" dirty="0"/>
              <a:t>		    14,000</a:t>
            </a:r>
            <a:endParaRPr lang="en-US" sz="2000" dirty="0"/>
          </a:p>
          <a:p>
            <a:r>
              <a:rPr lang="en-GB" sz="2000" dirty="0"/>
              <a:t>Building fund collections	</a:t>
            </a:r>
            <a:r>
              <a:rPr lang="en-GB" sz="2000" dirty="0" smtClean="0"/>
              <a:t>	</a:t>
            </a:r>
            <a:r>
              <a:rPr lang="en-GB" sz="2000" dirty="0"/>
              <a:t>		   121,000</a:t>
            </a:r>
            <a:endParaRPr lang="en-US" sz="2000" dirty="0"/>
          </a:p>
          <a:p>
            <a:r>
              <a:rPr lang="en-GB" sz="2000" dirty="0"/>
              <a:t>Bursary Fund – Capital					   110,000</a:t>
            </a:r>
            <a:endParaRPr lang="en-US" sz="2000" dirty="0"/>
          </a:p>
          <a:p>
            <a:r>
              <a:rPr lang="en-GB" sz="2000" dirty="0"/>
              <a:t>	        - Income				      	      7,500</a:t>
            </a:r>
            <a:endParaRPr lang="en-US" sz="2000" dirty="0"/>
          </a:p>
          <a:p>
            <a:r>
              <a:rPr lang="en-GB" sz="2000" dirty="0"/>
              <a:t>Creditors for supplies	</a:t>
            </a:r>
            <a:r>
              <a:rPr lang="en-GB" sz="2000" dirty="0" smtClean="0"/>
              <a:t>                 	         </a:t>
            </a:r>
            <a:r>
              <a:rPr lang="en-GB" sz="2000" u="sng" dirty="0"/>
              <a:t>		               17,000</a:t>
            </a:r>
            <a:endParaRPr lang="en-US" sz="2000" dirty="0"/>
          </a:p>
          <a:p>
            <a:r>
              <a:rPr lang="en-GB" sz="2000" dirty="0"/>
              <a:t>								</a:t>
            </a:r>
            <a:r>
              <a:rPr lang="en-GB" sz="2000" u="dbl" dirty="0"/>
              <a:t>      </a:t>
            </a:r>
            <a:r>
              <a:rPr lang="en-GB" sz="2000" u="dbl" dirty="0" smtClean="0"/>
              <a:t>					</a:t>
            </a:r>
            <a:r>
              <a:rPr lang="en-GB" sz="2000" b="1" u="sng" dirty="0" smtClean="0"/>
              <a:t>2,717,000            </a:t>
            </a:r>
            <a:r>
              <a:rPr lang="en-GB" sz="2000" b="1" u="sng" dirty="0"/>
              <a:t>2,717,000</a:t>
            </a:r>
            <a:endParaRPr lang="en-US" sz="2000" b="1" u="sng" dirty="0"/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9128377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Worked Example 2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/>
              <a:t>Before finalising the accounts for the following adjustments are to be effected:</a:t>
            </a:r>
            <a:endParaRPr lang="en-US" dirty="0"/>
          </a:p>
          <a:p>
            <a:r>
              <a:rPr lang="en-GB" dirty="0"/>
              <a:t> </a:t>
            </a:r>
            <a:r>
              <a:rPr lang="en-GB" dirty="0" smtClean="0"/>
              <a:t>Provision </a:t>
            </a:r>
            <a:r>
              <a:rPr lang="en-GB" dirty="0"/>
              <a:t>for extensions and improvements is to be increased to Shs.210,000.</a:t>
            </a:r>
            <a:endParaRPr lang="en-US" dirty="0"/>
          </a:p>
          <a:p>
            <a:pPr lvl="0"/>
            <a:r>
              <a:rPr lang="en-GB" dirty="0"/>
              <a:t>Unpaid operating costs as at 31 July </a:t>
            </a:r>
            <a:r>
              <a:rPr lang="en-GB" dirty="0" smtClean="0"/>
              <a:t>2023 </a:t>
            </a:r>
            <a:r>
              <a:rPr lang="en-GB" dirty="0"/>
              <a:t>amounted to Shs.15,000.</a:t>
            </a:r>
            <a:endParaRPr lang="en-US" dirty="0"/>
          </a:p>
          <a:p>
            <a:pPr lvl="0"/>
            <a:r>
              <a:rPr lang="en-GB" dirty="0"/>
              <a:t>The net cost of bursaries is to be written off.</a:t>
            </a:r>
            <a:endParaRPr lang="en-US" dirty="0"/>
          </a:p>
          <a:p>
            <a:endParaRPr lang="en-US" dirty="0"/>
          </a:p>
          <a:p>
            <a:r>
              <a:rPr lang="en-GB" dirty="0"/>
              <a:t>Required</a:t>
            </a:r>
            <a:endParaRPr lang="en-US" dirty="0"/>
          </a:p>
          <a:p>
            <a:pPr lvl="0"/>
            <a:r>
              <a:rPr lang="en-GB" dirty="0"/>
              <a:t>The Income and Expenditure Account for the year ended 31 July </a:t>
            </a:r>
            <a:r>
              <a:rPr lang="en-GB" dirty="0" smtClean="0"/>
              <a:t>2023</a:t>
            </a:r>
            <a:r>
              <a:rPr lang="en-GB" dirty="0"/>
              <a:t>	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960676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Solution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n-GB" dirty="0" err="1" smtClean="0"/>
              <a:t>Masomo</a:t>
            </a:r>
            <a:r>
              <a:rPr lang="en-GB" dirty="0" smtClean="0"/>
              <a:t>  Academy</a:t>
            </a:r>
            <a:endParaRPr lang="en-US" dirty="0"/>
          </a:p>
          <a:p>
            <a:pPr marL="0" indent="0" algn="ctr">
              <a:buNone/>
            </a:pPr>
            <a:r>
              <a:rPr lang="en-GB" dirty="0"/>
              <a:t>Income and Expenditure Account for the year ended 31 July </a:t>
            </a:r>
            <a:r>
              <a:rPr lang="en-GB" dirty="0" smtClean="0"/>
              <a:t>2023</a:t>
            </a:r>
            <a:endParaRPr lang="en-US" dirty="0"/>
          </a:p>
          <a:p>
            <a:r>
              <a:rPr lang="en-GB" dirty="0"/>
              <a:t> </a:t>
            </a:r>
            <a:endParaRPr lang="en-US" dirty="0"/>
          </a:p>
          <a:p>
            <a:pPr marL="457200" lvl="1" indent="0">
              <a:buNone/>
            </a:pPr>
            <a:r>
              <a:rPr lang="en-GB" b="1" dirty="0" smtClean="0"/>
              <a:t>	Income</a:t>
            </a:r>
            <a:r>
              <a:rPr lang="en-GB" b="1" dirty="0"/>
              <a:t>	</a:t>
            </a:r>
            <a:r>
              <a:rPr lang="en-GB" dirty="0"/>
              <a:t>					</a:t>
            </a:r>
            <a:r>
              <a:rPr lang="en-GB" dirty="0" err="1" smtClean="0"/>
              <a:t>Sh</a:t>
            </a:r>
            <a:r>
              <a:rPr lang="en-GB" dirty="0"/>
              <a:t>			</a:t>
            </a:r>
            <a:r>
              <a:rPr lang="en-GB" dirty="0" smtClean="0"/>
              <a:t>			</a:t>
            </a:r>
            <a:r>
              <a:rPr lang="en-GB" dirty="0" err="1" smtClean="0"/>
              <a:t>Sh</a:t>
            </a:r>
            <a:r>
              <a:rPr lang="en-GB" dirty="0"/>
              <a:t> </a:t>
            </a:r>
            <a:endParaRPr lang="en-US" dirty="0"/>
          </a:p>
          <a:p>
            <a:r>
              <a:rPr lang="en-GB" dirty="0"/>
              <a:t>Fees collected </a:t>
            </a:r>
            <a:r>
              <a:rPr lang="en-GB" dirty="0" smtClean="0"/>
              <a:t>– </a:t>
            </a:r>
            <a:r>
              <a:rPr lang="en-GB" dirty="0"/>
              <a:t>borders	</a:t>
            </a:r>
            <a:r>
              <a:rPr lang="en-GB" dirty="0" smtClean="0"/>
              <a:t>1,005,000</a:t>
            </a:r>
            <a:endParaRPr lang="en-US" dirty="0"/>
          </a:p>
          <a:p>
            <a:r>
              <a:rPr lang="en-GB" dirty="0"/>
              <a:t>		- day </a:t>
            </a:r>
            <a:r>
              <a:rPr lang="en-GB" dirty="0" smtClean="0"/>
              <a:t>boys</a:t>
            </a:r>
            <a:r>
              <a:rPr lang="en-GB" dirty="0"/>
              <a:t>	   110,500		1,115,500</a:t>
            </a:r>
            <a:endParaRPr lang="en-US" dirty="0"/>
          </a:p>
          <a:p>
            <a:r>
              <a:rPr lang="en-GB" dirty="0"/>
              <a:t>Contributions from staff </a:t>
            </a:r>
            <a:r>
              <a:rPr lang="en-GB" dirty="0" smtClean="0"/>
              <a:t>meals</a:t>
            </a:r>
            <a:r>
              <a:rPr lang="en-GB" dirty="0"/>
              <a:t>			    12,000</a:t>
            </a:r>
            <a:endParaRPr lang="en-US" dirty="0"/>
          </a:p>
          <a:p>
            <a:r>
              <a:rPr lang="en-GB" dirty="0"/>
              <a:t>Bursary fund – income				</a:t>
            </a:r>
            <a:r>
              <a:rPr lang="en-GB" u="sng" dirty="0"/>
              <a:t>      7,500</a:t>
            </a:r>
            <a:endParaRPr lang="en-US" dirty="0"/>
          </a:p>
          <a:p>
            <a:pPr marL="0" indent="0">
              <a:buNone/>
            </a:pPr>
            <a:r>
              <a:rPr lang="en-GB" dirty="0"/>
              <a:t>							</a:t>
            </a:r>
            <a:r>
              <a:rPr lang="en-GB" dirty="0" smtClean="0"/>
              <a:t>1,135,000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477192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Solution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Expenditure</a:t>
            </a:r>
            <a:endParaRPr lang="en-US" b="1" dirty="0"/>
          </a:p>
          <a:p>
            <a:r>
              <a:rPr lang="en-GB" sz="2200" dirty="0"/>
              <a:t>Teachers </a:t>
            </a:r>
            <a:r>
              <a:rPr lang="en-GB" sz="2200" dirty="0" smtClean="0"/>
              <a:t>salaries</a:t>
            </a:r>
            <a:r>
              <a:rPr lang="en-GB" sz="2200" dirty="0"/>
              <a:t>	</a:t>
            </a:r>
            <a:r>
              <a:rPr lang="en-GB" sz="2200" dirty="0" smtClean="0"/>
              <a:t>	</a:t>
            </a:r>
            <a:r>
              <a:rPr lang="en-GB" sz="2200" dirty="0"/>
              <a:t>		</a:t>
            </a:r>
            <a:r>
              <a:rPr lang="en-GB" sz="2200" dirty="0" smtClean="0"/>
              <a:t>   </a:t>
            </a:r>
            <a:r>
              <a:rPr lang="en-GB" sz="2200" dirty="0"/>
              <a:t>338,000</a:t>
            </a:r>
            <a:endParaRPr lang="en-US" sz="2200" dirty="0"/>
          </a:p>
          <a:p>
            <a:r>
              <a:rPr lang="en-GB" sz="2200" dirty="0"/>
              <a:t>General salaries and others (449,000 + 15,000</a:t>
            </a:r>
            <a:r>
              <a:rPr lang="en-GB" sz="2200" dirty="0" smtClean="0"/>
              <a:t>)   </a:t>
            </a:r>
            <a:r>
              <a:rPr lang="en-GB" sz="2200" dirty="0"/>
              <a:t>464,000</a:t>
            </a:r>
            <a:endParaRPr lang="en-US" sz="2200" dirty="0"/>
          </a:p>
          <a:p>
            <a:r>
              <a:rPr lang="en-GB" sz="2200" dirty="0"/>
              <a:t>Provision for extension and </a:t>
            </a:r>
            <a:r>
              <a:rPr lang="en-GB" sz="2200" dirty="0" smtClean="0"/>
              <a:t>improvements</a:t>
            </a:r>
            <a:r>
              <a:rPr lang="en-GB" sz="2200" dirty="0"/>
              <a:t>	</a:t>
            </a:r>
            <a:r>
              <a:rPr lang="en-GB" sz="2200" dirty="0" smtClean="0"/>
              <a:t>    </a:t>
            </a:r>
            <a:r>
              <a:rPr lang="en-GB" sz="2200" dirty="0"/>
              <a:t>90,000</a:t>
            </a:r>
            <a:endParaRPr lang="en-US" sz="2200" dirty="0"/>
          </a:p>
          <a:p>
            <a:r>
              <a:rPr lang="en-GB" sz="2200" dirty="0"/>
              <a:t>Catering					   114,000</a:t>
            </a:r>
            <a:endParaRPr lang="en-US" sz="2200" dirty="0"/>
          </a:p>
          <a:p>
            <a:r>
              <a:rPr lang="en-GB" sz="2200" dirty="0"/>
              <a:t>Bursaries		</a:t>
            </a:r>
            <a:r>
              <a:rPr lang="en-GB" sz="2200" dirty="0" smtClean="0"/>
              <a:t>	</a:t>
            </a:r>
            <a:r>
              <a:rPr lang="en-GB" sz="2200" dirty="0"/>
              <a:t>	</a:t>
            </a:r>
            <a:r>
              <a:rPr lang="en-GB" sz="2200" dirty="0" smtClean="0"/>
              <a:t>	13,000       </a:t>
            </a:r>
            <a:r>
              <a:rPr lang="en-GB" sz="2200" u="sng" dirty="0"/>
              <a:t>1,019,000</a:t>
            </a:r>
            <a:endParaRPr lang="en-US" sz="2200" dirty="0"/>
          </a:p>
          <a:p>
            <a:r>
              <a:rPr lang="en-GB" sz="2200" dirty="0"/>
              <a:t>	Surplus for the year				    116,000</a:t>
            </a:r>
            <a:endParaRPr lang="en-US" sz="2200" dirty="0"/>
          </a:p>
          <a:p>
            <a:r>
              <a:rPr lang="en-GB" sz="2200" dirty="0"/>
              <a:t>	Income and expenditure account balance </a:t>
            </a:r>
            <a:r>
              <a:rPr lang="en-GB" sz="2200" dirty="0" err="1"/>
              <a:t>b/f</a:t>
            </a:r>
            <a:r>
              <a:rPr lang="en-GB" sz="2200" dirty="0"/>
              <a:t> </a:t>
            </a:r>
            <a:r>
              <a:rPr lang="en-GB" sz="2200" dirty="0" smtClean="0"/>
              <a:t>          </a:t>
            </a:r>
            <a:r>
              <a:rPr lang="en-GB" sz="2200" u="sng" dirty="0"/>
              <a:t>14,000</a:t>
            </a:r>
            <a:endParaRPr lang="en-US" sz="2200" dirty="0"/>
          </a:p>
          <a:p>
            <a:r>
              <a:rPr lang="en-GB" sz="2200" dirty="0"/>
              <a:t>	Income and expenditure account balance </a:t>
            </a:r>
            <a:r>
              <a:rPr lang="en-GB" sz="2200" dirty="0" smtClean="0"/>
              <a:t>c/d</a:t>
            </a:r>
            <a:r>
              <a:rPr lang="en-GB" sz="2200" dirty="0"/>
              <a:t>	    </a:t>
            </a:r>
            <a:r>
              <a:rPr lang="en-GB" sz="2200" u="dbl" dirty="0"/>
              <a:t>130,000</a:t>
            </a:r>
            <a:endParaRPr lang="en-US" sz="22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135046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>Week </a:t>
            </a:r>
            <a:r>
              <a:rPr lang="en-US" b="1" dirty="0"/>
              <a:t>6: Accounts For Non Profit Making Entities</a:t>
            </a:r>
            <a:br>
              <a:rPr lang="en-US" b="1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/>
          </a:p>
          <a:p>
            <a:r>
              <a:rPr lang="en-US" b="1" dirty="0" smtClean="0"/>
              <a:t>End of Week Six Part Two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8290729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3049</TotalTime>
  <Words>977</Words>
  <Application>Microsoft Office PowerPoint</Application>
  <PresentationFormat>On-screen Show (4:3)</PresentationFormat>
  <Paragraphs>291</Paragraphs>
  <Slides>42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3" baseType="lpstr">
      <vt:lpstr>Office Theme</vt:lpstr>
      <vt:lpstr>Course: Specialized Financial Accounting Technique</vt:lpstr>
      <vt:lpstr>Introduction</vt:lpstr>
      <vt:lpstr>Non- profit making organization</vt:lpstr>
      <vt:lpstr>Non- profit making organization</vt:lpstr>
      <vt:lpstr> Characteristics of Not-for-Profit Organizations </vt:lpstr>
      <vt:lpstr> Characteristics of Not-for-Profit Organizations </vt:lpstr>
      <vt:lpstr> Characteristics of Not-for-Profit Organizations </vt:lpstr>
      <vt:lpstr> Characteristics of Not-for-Profit Organizations </vt:lpstr>
      <vt:lpstr> Characteristics of Not-for-Profit Organizations </vt:lpstr>
      <vt:lpstr>Receipts and Payments accounts</vt:lpstr>
      <vt:lpstr>The income and expenditure account</vt:lpstr>
      <vt:lpstr>Income and expenditure account</vt:lpstr>
      <vt:lpstr>Balance Sheet</vt:lpstr>
      <vt:lpstr> Difference between receipts and payments account and incomes and expenditure account. </vt:lpstr>
      <vt:lpstr> Difference between receipts and payments account and incomes and expenditure account. </vt:lpstr>
      <vt:lpstr>Format of balance sheet</vt:lpstr>
      <vt:lpstr>Format of balance sheet</vt:lpstr>
      <vt:lpstr> balance sheet notes</vt:lpstr>
      <vt:lpstr>Format Receipt and Payment</vt:lpstr>
      <vt:lpstr>Format Receipt and Payment</vt:lpstr>
      <vt:lpstr> Week 6: Accounts For Non Profit Making Entities </vt:lpstr>
      <vt:lpstr> Week 6: Accounts For Non Profit Making Entities </vt:lpstr>
      <vt:lpstr>Worked Examples 1</vt:lpstr>
      <vt:lpstr>Worked Examples 1</vt:lpstr>
      <vt:lpstr>Worked Examples 1</vt:lpstr>
      <vt:lpstr>Worked Examples 1</vt:lpstr>
      <vt:lpstr>Solution</vt:lpstr>
      <vt:lpstr>Solution</vt:lpstr>
      <vt:lpstr>Solution</vt:lpstr>
      <vt:lpstr>Solution</vt:lpstr>
      <vt:lpstr>Balance sheet</vt:lpstr>
      <vt:lpstr>Balance sheet</vt:lpstr>
      <vt:lpstr>Balance sheet</vt:lpstr>
      <vt:lpstr>Balance sheet</vt:lpstr>
      <vt:lpstr>Worked Example 2</vt:lpstr>
      <vt:lpstr>Worked Example 2</vt:lpstr>
      <vt:lpstr>Worked Example 2</vt:lpstr>
      <vt:lpstr>Worked Example 2</vt:lpstr>
      <vt:lpstr>Worked Example 2</vt:lpstr>
      <vt:lpstr>Solution</vt:lpstr>
      <vt:lpstr>Solution</vt:lpstr>
      <vt:lpstr> Week 6: Accounts For Non Profit Making Entities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Author</dc:creator>
  <cp:lastModifiedBy>Author</cp:lastModifiedBy>
  <cp:revision>46</cp:revision>
  <dcterms:created xsi:type="dcterms:W3CDTF">2024-04-16T07:47:06Z</dcterms:created>
  <dcterms:modified xsi:type="dcterms:W3CDTF">2024-04-23T09:30:19Z</dcterms:modified>
</cp:coreProperties>
</file>