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>
        <p:scale>
          <a:sx n="81" d="100"/>
          <a:sy n="81" d="100"/>
        </p:scale>
        <p:origin x="-300" y="1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5D96C6-1A7A-4A2B-8A4F-248AA20D33BE}" type="datetimeFigureOut">
              <a:rPr lang="en-US" smtClean="0"/>
              <a:t>5/18/2024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B65E91-6544-44C7-88EC-F6577DF6A09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4079233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5D96C6-1A7A-4A2B-8A4F-248AA20D33BE}" type="datetimeFigureOut">
              <a:rPr lang="en-US" smtClean="0"/>
              <a:t>5/18/2024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B65E91-6544-44C7-88EC-F6577DF6A09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6115978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5D96C6-1A7A-4A2B-8A4F-248AA20D33BE}" type="datetimeFigureOut">
              <a:rPr lang="en-US" smtClean="0"/>
              <a:t>5/18/2024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B65E91-6544-44C7-88EC-F6577DF6A09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2971567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5D96C6-1A7A-4A2B-8A4F-248AA20D33BE}" type="datetimeFigureOut">
              <a:rPr lang="en-US" smtClean="0"/>
              <a:t>5/18/2024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B65E91-6544-44C7-88EC-F6577DF6A09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536207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5D96C6-1A7A-4A2B-8A4F-248AA20D33BE}" type="datetimeFigureOut">
              <a:rPr lang="en-US" smtClean="0"/>
              <a:t>5/18/2024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B65E91-6544-44C7-88EC-F6577DF6A09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9387738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5D96C6-1A7A-4A2B-8A4F-248AA20D33BE}" type="datetimeFigureOut">
              <a:rPr lang="en-US" smtClean="0"/>
              <a:t>5/18/2024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B65E91-6544-44C7-88EC-F6577DF6A09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7934458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5D96C6-1A7A-4A2B-8A4F-248AA20D33BE}" type="datetimeFigureOut">
              <a:rPr lang="en-US" smtClean="0"/>
              <a:t>5/18/2024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B65E91-6544-44C7-88EC-F6577DF6A09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3722346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5D96C6-1A7A-4A2B-8A4F-248AA20D33BE}" type="datetimeFigureOut">
              <a:rPr lang="en-US" smtClean="0"/>
              <a:t>5/18/2024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B65E91-6544-44C7-88EC-F6577DF6A09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763387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5D96C6-1A7A-4A2B-8A4F-248AA20D33BE}" type="datetimeFigureOut">
              <a:rPr lang="en-US" smtClean="0"/>
              <a:t>5/18/2024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B65E91-6544-44C7-88EC-F6577DF6A09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036684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5D96C6-1A7A-4A2B-8A4F-248AA20D33BE}" type="datetimeFigureOut">
              <a:rPr lang="en-US" smtClean="0"/>
              <a:t>5/18/2024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B65E91-6544-44C7-88EC-F6577DF6A09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9292761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5D96C6-1A7A-4A2B-8A4F-248AA20D33BE}" type="datetimeFigureOut">
              <a:rPr lang="en-US" smtClean="0"/>
              <a:t>5/18/2024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B65E91-6544-44C7-88EC-F6577DF6A09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427390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5D96C6-1A7A-4A2B-8A4F-248AA20D33BE}" type="datetimeFigureOut">
              <a:rPr lang="en-US" smtClean="0"/>
              <a:t>5/18/2024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AB65E91-6544-44C7-88EC-F6577DF6A09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6853696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b="1" dirty="0" smtClean="0"/>
              <a:t>Course: Specialized Financial Accounting Technique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Week 7 : Accounting for Joint Venture</a:t>
            </a:r>
          </a:p>
          <a:p>
            <a:r>
              <a:rPr lang="en-US" dirty="0" smtClean="0"/>
              <a:t>Lecturer: Peter Karugu Kahihu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1823388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1" dirty="0" smtClean="0"/>
              <a:t>Introduction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en-US" dirty="0" smtClean="0"/>
              <a:t>This lecture introduces you to various methods of accounting for Joint Venture and preparation of key financial accounts.</a:t>
            </a:r>
          </a:p>
          <a:p>
            <a:pPr marL="0" indent="0" algn="just">
              <a:buNone/>
            </a:pPr>
            <a:r>
              <a:rPr lang="en-US" b="1" dirty="0" smtClean="0"/>
              <a:t>	</a:t>
            </a:r>
            <a:r>
              <a:rPr lang="x-none" b="1" dirty="0" smtClean="0"/>
              <a:t>Expected Learning Outcomes</a:t>
            </a:r>
            <a:endParaRPr lang="en-US" dirty="0" smtClean="0"/>
          </a:p>
          <a:p>
            <a:pPr algn="just"/>
            <a:r>
              <a:rPr lang="en-US" dirty="0" smtClean="0"/>
              <a:t>By the end of this lecture, the learner should be able to: </a:t>
            </a:r>
            <a:endParaRPr lang="en-US" dirty="0"/>
          </a:p>
          <a:p>
            <a:pPr lvl="1" algn="just"/>
            <a:r>
              <a:rPr lang="en-US" dirty="0" smtClean="0"/>
              <a:t>Understand what is a Joint Venture and their characteristics</a:t>
            </a:r>
          </a:p>
          <a:p>
            <a:pPr lvl="1" algn="just"/>
            <a:r>
              <a:rPr lang="en-US" dirty="0" smtClean="0"/>
              <a:t>Know how to prepare Key financial accounts</a:t>
            </a:r>
            <a:endParaRPr lang="en-US" dirty="0"/>
          </a:p>
          <a:p>
            <a:pPr lvl="1" algn="just"/>
            <a:r>
              <a:rPr lang="en-US" dirty="0" smtClean="0"/>
              <a:t>Know various methods of accounting for Joint Ventures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8210607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1" dirty="0" smtClean="0"/>
              <a:t>Joint Venture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en-US" dirty="0"/>
              <a:t>A Joint Venture is a type of commercial structure where two or more parties come to an agreement to combine their resources in order to achieve a certain goal. </a:t>
            </a:r>
            <a:endParaRPr lang="en-US" dirty="0" smtClean="0"/>
          </a:p>
          <a:p>
            <a:pPr algn="just"/>
            <a:r>
              <a:rPr lang="en-US" dirty="0" smtClean="0"/>
              <a:t>Joint </a:t>
            </a:r>
            <a:r>
              <a:rPr lang="en-US" dirty="0"/>
              <a:t>Ventures involve individuals, corporations, governmental agencies, and not-for-profit organizations and can be either short-term or long-term collaborations</a:t>
            </a:r>
            <a:r>
              <a:rPr lang="en-US" dirty="0" smtClean="0"/>
              <a:t>.</a:t>
            </a:r>
          </a:p>
          <a:p>
            <a:pPr algn="just"/>
            <a:r>
              <a:rPr lang="en-GB" dirty="0"/>
              <a:t>A Joint Venture is usually a temporary partnership without the use of a firm name limited to carrying out a particular business plan in which persons concerned agree to contribute capital and share profits and losses.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2481761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1" dirty="0" smtClean="0"/>
              <a:t>Joint Venture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en-GB" dirty="0"/>
              <a:t>The parties in the Joint Venture are called co-ventures’ and their liability is limited to the adventure concerned; for which they agree to contribute capital and share profits or losses.</a:t>
            </a:r>
            <a:endParaRPr lang="en-US" dirty="0"/>
          </a:p>
          <a:p>
            <a:pPr algn="just"/>
            <a:r>
              <a:rPr lang="en-GB" dirty="0"/>
              <a:t>A Joint Venture may consist of a joint consignment of goods, speculation in shares, underwriting of shares and debentures, construction of a building or any other form of temporary enterprise. </a:t>
            </a:r>
            <a:endParaRPr lang="en-US" dirty="0"/>
          </a:p>
          <a:p>
            <a:pPr algn="just"/>
            <a:r>
              <a:rPr lang="en-US" dirty="0"/>
              <a:t>Accurately representing financial positions, preventing partner disagreements, and making wise business decisions all depend on proper Joint Venture accounting.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1260562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Defining a Joint Venture</a:t>
            </a:r>
            <a:r>
              <a:rPr lang="en-US" dirty="0"/>
              <a:t/>
            </a:r>
            <a:br>
              <a:rPr lang="en-US" dirty="0"/>
            </a:b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/>
              <a:t>A Joint Venture possesses the following essential features: </a:t>
            </a:r>
            <a:br>
              <a:rPr lang="en-US" dirty="0"/>
            </a:br>
            <a:r>
              <a:rPr lang="en-US" dirty="0"/>
              <a:t>• Specific Goal: </a:t>
            </a:r>
            <a:r>
              <a:rPr lang="en-US" dirty="0" smtClean="0"/>
              <a:t>The Joint Venture is </a:t>
            </a:r>
            <a:r>
              <a:rPr lang="en-US" dirty="0"/>
              <a:t>established with a certain project, commercial goal, or time period in mind, after which it will come to an end. </a:t>
            </a:r>
            <a:br>
              <a:rPr lang="en-US" dirty="0"/>
            </a:br>
            <a:r>
              <a:rPr lang="en-US" dirty="0"/>
              <a:t/>
            </a:r>
            <a:br>
              <a:rPr lang="en-US" dirty="0"/>
            </a:br>
            <a:r>
              <a:rPr lang="en-US" dirty="0"/>
              <a:t>• Shared Control: </a:t>
            </a:r>
            <a:r>
              <a:rPr lang="en-US" dirty="0" smtClean="0"/>
              <a:t>Joint Venture partners </a:t>
            </a:r>
            <a:r>
              <a:rPr lang="en-US" dirty="0"/>
              <a:t>have a contractual right to share control over decisions and operations. </a:t>
            </a:r>
            <a:br>
              <a:rPr lang="en-US" dirty="0"/>
            </a:br>
            <a:r>
              <a:rPr lang="en-US" dirty="0"/>
              <a:t/>
            </a:r>
            <a:br>
              <a:rPr lang="en-US" dirty="0"/>
            </a:br>
            <a:r>
              <a:rPr lang="en-US" dirty="0"/>
              <a:t>• Shared Risks and Rewards: In accordance with the Joint Venture agreement's specified </a:t>
            </a:r>
            <a:r>
              <a:rPr lang="en-US" dirty="0" smtClean="0"/>
              <a:t>Joint Venture ownership </a:t>
            </a:r>
            <a:r>
              <a:rPr lang="en-US" dirty="0"/>
              <a:t>percentages, partners divide costs, assets, liabilities, revenues, expenses, and profits/losses among themselves</a:t>
            </a:r>
          </a:p>
        </p:txBody>
      </p:sp>
    </p:spTree>
    <p:extLst>
      <p:ext uri="{BB962C8B-B14F-4D97-AF65-F5344CB8AC3E}">
        <p14:creationId xmlns:p14="http://schemas.microsoft.com/office/powerpoint/2010/main" val="246417645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Characteristics of a Joint Venture</a:t>
            </a:r>
            <a:r>
              <a:rPr lang="en-US" dirty="0"/>
              <a:t/>
            </a:r>
            <a:br>
              <a:rPr lang="en-US" dirty="0"/>
            </a:b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 dirty="0"/>
              <a:t>It is a temporary partnership and comes to an end after the completion of a particular venture.</a:t>
            </a:r>
            <a:endParaRPr lang="en-US" dirty="0" smtClean="0">
              <a:effectLst/>
            </a:endParaRPr>
          </a:p>
          <a:p>
            <a:pPr lvl="0"/>
            <a:r>
              <a:rPr lang="en-GB" dirty="0"/>
              <a:t>The partnership is for a specific venture, so it is a particular partnership.</a:t>
            </a:r>
            <a:endParaRPr lang="en-US" dirty="0" smtClean="0">
              <a:effectLst/>
            </a:endParaRPr>
          </a:p>
          <a:p>
            <a:pPr lvl="0"/>
            <a:r>
              <a:rPr lang="en-GB" dirty="0"/>
              <a:t>The partnership is without the use of a firm name.</a:t>
            </a:r>
            <a:endParaRPr lang="en-US" dirty="0" smtClean="0">
              <a:effectLst/>
            </a:endParaRPr>
          </a:p>
          <a:p>
            <a:pPr lvl="0"/>
            <a:r>
              <a:rPr lang="en-GB" dirty="0"/>
              <a:t>The main purpose of a Joint Venture is to make profits and distribute these among all co-ventures’.</a:t>
            </a:r>
            <a:endParaRPr lang="en-US" dirty="0" smtClean="0">
              <a:effectLst/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1808709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Importance of Joint Venture Accounting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US" dirty="0"/>
              <a:t>• Taking into account each partner's changing financial stake over the course of the </a:t>
            </a:r>
            <a:r>
              <a:rPr lang="en-US" dirty="0" smtClean="0"/>
              <a:t>Joint Venture</a:t>
            </a:r>
            <a:r>
              <a:rPr lang="en-US" dirty="0"/>
              <a:t/>
            </a:r>
            <a:br>
              <a:rPr lang="en-US" dirty="0"/>
            </a:br>
            <a:r>
              <a:rPr lang="en-US" dirty="0"/>
              <a:t/>
            </a:r>
            <a:br>
              <a:rPr lang="en-US" dirty="0"/>
            </a:br>
            <a:r>
              <a:rPr lang="en-US" dirty="0"/>
              <a:t>• Distributing gains and losses to each partner </a:t>
            </a:r>
            <a:r>
              <a:rPr lang="en-US" dirty="0" smtClean="0"/>
              <a:t>fairly</a:t>
            </a:r>
          </a:p>
          <a:p>
            <a:r>
              <a:rPr lang="en-US" dirty="0" smtClean="0"/>
              <a:t>Preventing </a:t>
            </a:r>
            <a:r>
              <a:rPr lang="en-US" dirty="0"/>
              <a:t>disagreements over profit/loss sharing or ownership </a:t>
            </a:r>
            <a:r>
              <a:rPr lang="en-US" dirty="0" smtClean="0"/>
              <a:t>	percentages </a:t>
            </a:r>
            <a:r>
              <a:rPr lang="en-US" dirty="0"/>
              <a:t/>
            </a:r>
            <a:br>
              <a:rPr lang="en-US" dirty="0"/>
            </a:br>
            <a:r>
              <a:rPr lang="en-US" dirty="0"/>
              <a:t/>
            </a:r>
            <a:br>
              <a:rPr lang="en-US" dirty="0"/>
            </a:br>
            <a:r>
              <a:rPr lang="en-US" dirty="0"/>
              <a:t>• Aiding in the Joint Venture's decision making </a:t>
            </a:r>
            <a:br>
              <a:rPr lang="en-US" dirty="0"/>
            </a:br>
            <a:r>
              <a:rPr lang="en-US" dirty="0"/>
              <a:t/>
            </a:r>
            <a:br>
              <a:rPr lang="en-US" dirty="0"/>
            </a:br>
            <a:r>
              <a:rPr lang="en-US" dirty="0"/>
              <a:t>• Fulfilling parent companies' financial reporting requirements </a:t>
            </a:r>
            <a:br>
              <a:rPr lang="en-US" dirty="0"/>
            </a:br>
            <a:r>
              <a:rPr lang="en-US" dirty="0"/>
              <a:t>An effective Joint Venture is built on a foundation of sound accounting.</a:t>
            </a:r>
          </a:p>
        </p:txBody>
      </p:sp>
    </p:spTree>
    <p:extLst>
      <p:ext uri="{BB962C8B-B14F-4D97-AF65-F5344CB8AC3E}">
        <p14:creationId xmlns:p14="http://schemas.microsoft.com/office/powerpoint/2010/main" val="75789730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Important Accounting Guidelines for Partnerships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The recording of Joint Venture transactions is governed by the following accounting principles: </a:t>
            </a:r>
            <a:endParaRPr lang="en-US" dirty="0" smtClean="0"/>
          </a:p>
          <a:p>
            <a:pPr marL="0" indent="0">
              <a:buNone/>
            </a:pPr>
            <a:r>
              <a:rPr lang="en-US" dirty="0"/>
              <a:t/>
            </a:r>
            <a:br>
              <a:rPr lang="en-US" dirty="0"/>
            </a:br>
            <a:r>
              <a:rPr lang="en-US" dirty="0"/>
              <a:t>• </a:t>
            </a:r>
            <a:r>
              <a:rPr lang="en-US" b="1" dirty="0"/>
              <a:t>Percentage ownership</a:t>
            </a:r>
            <a:r>
              <a:rPr lang="en-US" b="1" dirty="0" smtClean="0"/>
              <a:t>:</a:t>
            </a:r>
          </a:p>
          <a:p>
            <a:pPr marL="0" indent="0">
              <a:buNone/>
            </a:pPr>
            <a:r>
              <a:rPr lang="en-US" dirty="0" smtClean="0"/>
              <a:t> </a:t>
            </a:r>
            <a:r>
              <a:rPr lang="en-US" dirty="0"/>
              <a:t>This method divides up the assets, responsibilities, risks, and rewards among partners according to their respective stakes as stated in the </a:t>
            </a:r>
            <a:r>
              <a:rPr lang="en-US" dirty="0" smtClean="0"/>
              <a:t>Joint Venture agreement</a:t>
            </a:r>
            <a:r>
              <a:rPr lang="en-US" dirty="0"/>
              <a:t>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9232789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/>
              <a:t>Important Accounting Guidelines for Partnerships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b="1" dirty="0"/>
              <a:t>Revenue/Expense Allocation</a:t>
            </a:r>
            <a:r>
              <a:rPr lang="en-US" dirty="0"/>
              <a:t> - Revenues and expenses directly related to the Joint Venture are allocated to partners based on ownership percentage</a:t>
            </a:r>
          </a:p>
          <a:p>
            <a:r>
              <a:rPr lang="en-US" dirty="0"/>
              <a:t>Understanding these principles is essential for accurate Joint Venture accounting and reporting.</a:t>
            </a:r>
          </a:p>
          <a:p>
            <a:r>
              <a:rPr lang="en-US" b="1" dirty="0"/>
              <a:t> Shared Assets/Liabilities</a:t>
            </a:r>
            <a:r>
              <a:rPr lang="en-US" dirty="0"/>
              <a:t>: Certain assets and liabilities may be allocated to each partner separately, while others are shared by all partners.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989947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/>
              <a:t>Co - venture </a:t>
            </a:r>
            <a:r>
              <a:rPr lang="en-US" b="1" dirty="0"/>
              <a:t>in </a:t>
            </a:r>
            <a:r>
              <a:rPr lang="en-US" b="1" dirty="0" smtClean="0"/>
              <a:t>Accounting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In the accounting industry, a Joint Venture is a commercial initiative or activity that is carried out by two or more companies </a:t>
            </a:r>
            <a:r>
              <a:rPr lang="en-US" dirty="0" smtClean="0"/>
              <a:t>together.</a:t>
            </a:r>
          </a:p>
          <a:p>
            <a:r>
              <a:rPr lang="en-US" dirty="0" smtClean="0"/>
              <a:t>Each </a:t>
            </a:r>
            <a:r>
              <a:rPr lang="en-US" dirty="0"/>
              <a:t>business participates in the Joint Venture's capitalization as well as any gains or losses. </a:t>
            </a:r>
            <a:endParaRPr lang="en-US" dirty="0" smtClean="0"/>
          </a:p>
          <a:p>
            <a:r>
              <a:rPr lang="en-US" dirty="0" smtClean="0"/>
              <a:t>A </a:t>
            </a:r>
            <a:r>
              <a:rPr lang="en-US" dirty="0"/>
              <a:t>Joint Venture in accounting often has the following essential features</a:t>
            </a:r>
            <a:r>
              <a:rPr lang="en-US" dirty="0" smtClean="0"/>
              <a:t>:</a:t>
            </a:r>
          </a:p>
          <a:p>
            <a:pPr marL="0" indent="0">
              <a:buNone/>
            </a:pPr>
            <a:r>
              <a:rPr lang="en-US" dirty="0" smtClean="0"/>
              <a:t> </a:t>
            </a:r>
            <a:r>
              <a:rPr lang="en-US" dirty="0"/>
              <a:t>• It normally creates a separate entity with its own financial statements. </a:t>
            </a:r>
          </a:p>
        </p:txBody>
      </p:sp>
    </p:spTree>
    <p:extLst>
      <p:ext uri="{BB962C8B-B14F-4D97-AF65-F5344CB8AC3E}">
        <p14:creationId xmlns:p14="http://schemas.microsoft.com/office/powerpoint/2010/main" val="357674698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C</a:t>
            </a:r>
            <a:r>
              <a:rPr lang="en-US" b="1" dirty="0" smtClean="0"/>
              <a:t>o - venture in Accounting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endParaRPr lang="en-US" dirty="0" smtClean="0"/>
          </a:p>
          <a:p>
            <a:pPr marL="0" indent="0">
              <a:buNone/>
            </a:pPr>
            <a:r>
              <a:rPr lang="en-US" dirty="0" smtClean="0"/>
              <a:t>• </a:t>
            </a:r>
            <a:r>
              <a:rPr lang="en-US" dirty="0"/>
              <a:t>The </a:t>
            </a:r>
            <a:r>
              <a:rPr lang="en-US" dirty="0" err="1"/>
              <a:t>venturers</a:t>
            </a:r>
            <a:r>
              <a:rPr lang="en-US" dirty="0"/>
              <a:t> share power over the Joint Venture, and decisions must be made with their unanimous approval. </a:t>
            </a:r>
            <a:br>
              <a:rPr lang="en-US" dirty="0"/>
            </a:br>
            <a:r>
              <a:rPr lang="en-US" dirty="0"/>
              <a:t/>
            </a:r>
            <a:br>
              <a:rPr lang="en-US" dirty="0"/>
            </a:br>
            <a:r>
              <a:rPr lang="en-US" dirty="0"/>
              <a:t>• The </a:t>
            </a:r>
            <a:r>
              <a:rPr lang="en-US" dirty="0" err="1"/>
              <a:t>venturers</a:t>
            </a:r>
            <a:r>
              <a:rPr lang="en-US" dirty="0"/>
              <a:t> split ownership interests, assets, liabilities, earnings, and losses according to their ownership proportion. </a:t>
            </a:r>
            <a:br>
              <a:rPr lang="en-US" dirty="0"/>
            </a:br>
            <a:r>
              <a:rPr lang="en-US" dirty="0"/>
              <a:t/>
            </a:r>
            <a:br>
              <a:rPr lang="en-US" dirty="0"/>
            </a:br>
            <a:r>
              <a:rPr lang="en-US" dirty="0"/>
              <a:t>• The income from the Joint Venture and the investment both require special accounting. </a:t>
            </a:r>
            <a:br>
              <a:rPr lang="en-US" dirty="0"/>
            </a:br>
            <a:r>
              <a:rPr lang="en-US" dirty="0"/>
              <a:t/>
            </a:r>
            <a:br>
              <a:rPr lang="en-US" dirty="0"/>
            </a:br>
            <a:r>
              <a:rPr lang="en-US" dirty="0"/>
              <a:t>• </a:t>
            </a:r>
            <a:r>
              <a:rPr lang="en-US" dirty="0" err="1"/>
              <a:t>Venturers</a:t>
            </a:r>
            <a:r>
              <a:rPr lang="en-US" dirty="0"/>
              <a:t> split losses according to the amount they invested</a:t>
            </a:r>
          </a:p>
        </p:txBody>
      </p:sp>
    </p:spTree>
    <p:extLst>
      <p:ext uri="{BB962C8B-B14F-4D97-AF65-F5344CB8AC3E}">
        <p14:creationId xmlns:p14="http://schemas.microsoft.com/office/powerpoint/2010/main" val="315817210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/>
              <a:t>Co - venture in Accounting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en-US" dirty="0"/>
              <a:t>• Investments in Joint Ventures are frequently accounted for using the equity method. </a:t>
            </a:r>
            <a:br>
              <a:rPr lang="en-US" dirty="0"/>
            </a:br>
            <a:endParaRPr lang="en-US" dirty="0" smtClean="0"/>
          </a:p>
          <a:p>
            <a:pPr marL="0" indent="0">
              <a:buNone/>
            </a:pPr>
            <a:r>
              <a:rPr lang="en-US" dirty="0" smtClean="0"/>
              <a:t>The </a:t>
            </a:r>
            <a:r>
              <a:rPr lang="en-US" dirty="0"/>
              <a:t>following are a few instances of accounting problems with Joint Ventures: </a:t>
            </a:r>
            <a:endParaRPr lang="en-US" dirty="0" smtClean="0"/>
          </a:p>
          <a:p>
            <a:pPr marL="0" indent="0">
              <a:buNone/>
            </a:pPr>
            <a:r>
              <a:rPr lang="en-US" dirty="0"/>
              <a:t/>
            </a:r>
            <a:br>
              <a:rPr lang="en-US" dirty="0"/>
            </a:br>
            <a:r>
              <a:rPr lang="en-US" dirty="0"/>
              <a:t>• Selecting the proper accounting technique (proportional consolidation or the equity method). </a:t>
            </a:r>
            <a:br>
              <a:rPr lang="en-US" dirty="0"/>
            </a:br>
            <a:r>
              <a:rPr lang="en-US" dirty="0"/>
              <a:t/>
            </a:r>
            <a:br>
              <a:rPr lang="en-US" dirty="0"/>
            </a:br>
            <a:r>
              <a:rPr lang="en-US" dirty="0"/>
              <a:t>• Accurately documenting the original investment and ownership stake </a:t>
            </a:r>
            <a:br>
              <a:rPr lang="en-US" dirty="0"/>
            </a:br>
            <a:r>
              <a:rPr lang="en-US" dirty="0"/>
              <a:t/>
            </a:r>
            <a:br>
              <a:rPr lang="en-US" dirty="0"/>
            </a:br>
            <a:r>
              <a:rPr lang="en-US" dirty="0"/>
              <a:t>• Monitoring the </a:t>
            </a:r>
            <a:r>
              <a:rPr lang="en-US" dirty="0" err="1"/>
              <a:t>venturers'</a:t>
            </a:r>
            <a:r>
              <a:rPr lang="en-US" dirty="0"/>
              <a:t> and the Joint Venture entity's contributions and distributions </a:t>
            </a:r>
            <a:br>
              <a:rPr lang="en-US" dirty="0"/>
            </a:br>
            <a:r>
              <a:rPr lang="en-US" dirty="0"/>
              <a:t/>
            </a:r>
            <a:br>
              <a:rPr lang="en-US" dirty="0"/>
            </a:b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0998993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/>
              <a:t>Equity Method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/>
              <a:t>• Declaring the profit and loss share of each </a:t>
            </a:r>
            <a:r>
              <a:rPr lang="en-US" dirty="0" err="1"/>
              <a:t>venturer</a:t>
            </a:r>
            <a:r>
              <a:rPr lang="en-US" dirty="0"/>
              <a:t> in the Joint Venture </a:t>
            </a:r>
            <a:br>
              <a:rPr lang="en-US" dirty="0"/>
            </a:br>
            <a:r>
              <a:rPr lang="en-US" dirty="0"/>
              <a:t/>
            </a:r>
            <a:br>
              <a:rPr lang="en-US" dirty="0"/>
            </a:br>
            <a:r>
              <a:rPr lang="en-US" dirty="0"/>
              <a:t>• Managing obligations for reporting and ownership interest </a:t>
            </a:r>
            <a:r>
              <a:rPr lang="en-US" dirty="0" smtClean="0"/>
              <a:t>changes</a:t>
            </a:r>
          </a:p>
          <a:p>
            <a:r>
              <a:rPr lang="en-US" dirty="0" smtClean="0"/>
              <a:t>Understanding </a:t>
            </a:r>
            <a:r>
              <a:rPr lang="en-US" dirty="0"/>
              <a:t>the agreement, accurately recording ownership interests and contributions, and submitting financial reports in accordance with accounting standards are all necessary for proper Joint Venture accounting. </a:t>
            </a:r>
            <a:endParaRPr lang="en-US" dirty="0" smtClean="0"/>
          </a:p>
          <a:p>
            <a:r>
              <a:rPr lang="en-US" dirty="0" smtClean="0"/>
              <a:t>For </a:t>
            </a:r>
            <a:r>
              <a:rPr lang="en-US" dirty="0"/>
              <a:t>Joint Venture accounting to be implemented appropriately, consulting with accounting experts is frequently necessary.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0724204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M</a:t>
            </a:r>
            <a:r>
              <a:rPr lang="en-GB" b="1" dirty="0" smtClean="0"/>
              <a:t>emorandum </a:t>
            </a:r>
            <a:r>
              <a:rPr lang="en-GB" b="1" dirty="0"/>
              <a:t>Joint Venture A/C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Each </a:t>
            </a:r>
            <a:r>
              <a:rPr lang="en-GB" dirty="0" err="1"/>
              <a:t>venturer</a:t>
            </a:r>
            <a:r>
              <a:rPr lang="en-GB" dirty="0"/>
              <a:t> will open an account in his own books called ‘Joint Venture with - - - (names of other co-ventures’). </a:t>
            </a:r>
            <a:endParaRPr lang="en-GB" dirty="0" smtClean="0"/>
          </a:p>
          <a:p>
            <a:r>
              <a:rPr lang="en-GB" dirty="0" smtClean="0"/>
              <a:t>In </a:t>
            </a:r>
            <a:r>
              <a:rPr lang="en-GB" dirty="0"/>
              <a:t>this account, the </a:t>
            </a:r>
            <a:r>
              <a:rPr lang="en-GB" dirty="0" err="1"/>
              <a:t>venturer</a:t>
            </a:r>
            <a:r>
              <a:rPr lang="en-GB" dirty="0"/>
              <a:t> will only record all the transactions he has undertaken pertaining to the Joint Venture</a:t>
            </a:r>
            <a:r>
              <a:rPr lang="en-GB" dirty="0" smtClean="0"/>
              <a:t>.</a:t>
            </a:r>
          </a:p>
          <a:p>
            <a:r>
              <a:rPr lang="en-GB" dirty="0" smtClean="0"/>
              <a:t> </a:t>
            </a:r>
            <a:r>
              <a:rPr lang="en-GB" dirty="0"/>
              <a:t>He does not record in his books, any entries for transactions undertaken by other co-ventures’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7069323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 smtClean="0"/>
              <a:t>Memorandum Joint Venture A/C </a:t>
            </a:r>
            <a:endParaRPr 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When the </a:t>
            </a:r>
            <a:r>
              <a:rPr lang="en-GB" dirty="0" err="1"/>
              <a:t>venturer</a:t>
            </a:r>
            <a:r>
              <a:rPr lang="en-GB" dirty="0"/>
              <a:t> incurs liabilities in the Joint Venture or pays expenses for it</a:t>
            </a:r>
            <a:r>
              <a:rPr lang="en-GB" dirty="0" smtClean="0"/>
              <a:t>:</a:t>
            </a:r>
          </a:p>
          <a:p>
            <a:pPr lvl="1"/>
            <a:r>
              <a:rPr lang="en-GB" dirty="0" smtClean="0"/>
              <a:t>Dr	 </a:t>
            </a:r>
            <a:r>
              <a:rPr lang="en-GB" dirty="0"/>
              <a:t>Joint Venture with - - - </a:t>
            </a:r>
            <a:r>
              <a:rPr lang="en-GB" dirty="0" smtClean="0"/>
              <a:t>A/C			xxx</a:t>
            </a:r>
          </a:p>
          <a:p>
            <a:pPr lvl="1"/>
            <a:r>
              <a:rPr lang="en-GB" dirty="0"/>
              <a:t>Cr </a:t>
            </a:r>
            <a:r>
              <a:rPr lang="en-GB" dirty="0" smtClean="0"/>
              <a:t>	Cash/Creditors					xxx</a:t>
            </a:r>
          </a:p>
          <a:p>
            <a:pPr lvl="1"/>
            <a:endParaRPr lang="en-GB" dirty="0"/>
          </a:p>
          <a:p>
            <a:r>
              <a:rPr lang="en-GB" dirty="0" smtClean="0"/>
              <a:t>When </a:t>
            </a:r>
            <a:r>
              <a:rPr lang="en-GB" dirty="0"/>
              <a:t>the </a:t>
            </a:r>
            <a:r>
              <a:rPr lang="en-GB" dirty="0" err="1"/>
              <a:t>venturer</a:t>
            </a:r>
            <a:r>
              <a:rPr lang="en-GB" dirty="0"/>
              <a:t> makes sales on account of the Joint Venture</a:t>
            </a:r>
            <a:r>
              <a:rPr lang="en-GB" dirty="0" smtClean="0"/>
              <a:t>:</a:t>
            </a:r>
          </a:p>
          <a:p>
            <a:pPr lvl="1"/>
            <a:r>
              <a:rPr lang="en-GB" dirty="0"/>
              <a:t>Dr </a:t>
            </a:r>
            <a:r>
              <a:rPr lang="en-GB" dirty="0" smtClean="0"/>
              <a:t>	Cash/Debtors				xxx</a:t>
            </a:r>
          </a:p>
          <a:p>
            <a:pPr lvl="1"/>
            <a:r>
              <a:rPr lang="en-GB" dirty="0"/>
              <a:t>Cr </a:t>
            </a:r>
            <a:r>
              <a:rPr lang="en-GB" dirty="0" smtClean="0"/>
              <a:t>	Joint </a:t>
            </a:r>
            <a:r>
              <a:rPr lang="en-GB" dirty="0"/>
              <a:t>Venture with - - - </a:t>
            </a:r>
            <a:r>
              <a:rPr lang="en-GB" dirty="0" smtClean="0"/>
              <a:t>A/C				xxx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0620898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 smtClean="0"/>
              <a:t>Memorandum Joint Venture A/C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When goods are supplied out of </a:t>
            </a:r>
            <a:r>
              <a:rPr lang="en-GB" dirty="0" err="1"/>
              <a:t>venturer’s</a:t>
            </a:r>
            <a:r>
              <a:rPr lang="en-GB" dirty="0"/>
              <a:t> own stock for the venture</a:t>
            </a:r>
            <a:r>
              <a:rPr lang="en-GB" dirty="0" smtClean="0"/>
              <a:t>:</a:t>
            </a:r>
          </a:p>
          <a:p>
            <a:pPr lvl="1"/>
            <a:r>
              <a:rPr lang="en-GB" dirty="0"/>
              <a:t>Dr Joint Venture with - - - </a:t>
            </a:r>
            <a:r>
              <a:rPr lang="en-GB" dirty="0" smtClean="0"/>
              <a:t>A/C		xxx</a:t>
            </a:r>
          </a:p>
          <a:p>
            <a:pPr lvl="1"/>
            <a:r>
              <a:rPr lang="en-GB" dirty="0"/>
              <a:t>Cr </a:t>
            </a:r>
            <a:r>
              <a:rPr lang="en-GB" dirty="0" smtClean="0"/>
              <a:t>Purchases					xxx</a:t>
            </a:r>
          </a:p>
          <a:p>
            <a:pPr lvl="1"/>
            <a:endParaRPr lang="en-GB" dirty="0"/>
          </a:p>
          <a:p>
            <a:pPr lvl="1"/>
            <a:r>
              <a:rPr lang="en-GB" dirty="0" smtClean="0"/>
              <a:t> </a:t>
            </a:r>
            <a:r>
              <a:rPr lang="en-GB" dirty="0"/>
              <a:t>If commission is receivable by us out of the venture</a:t>
            </a:r>
            <a:r>
              <a:rPr lang="en-GB" dirty="0" smtClean="0"/>
              <a:t>:</a:t>
            </a:r>
          </a:p>
          <a:p>
            <a:pPr lvl="1"/>
            <a:endParaRPr lang="en-GB" dirty="0"/>
          </a:p>
          <a:p>
            <a:pPr lvl="1"/>
            <a:r>
              <a:rPr lang="en-GB" dirty="0"/>
              <a:t>Dr </a:t>
            </a:r>
            <a:r>
              <a:rPr lang="en-GB" dirty="0" smtClean="0"/>
              <a:t>	Joint </a:t>
            </a:r>
            <a:r>
              <a:rPr lang="en-GB" dirty="0"/>
              <a:t>Venture </a:t>
            </a:r>
            <a:r>
              <a:rPr lang="en-GB" dirty="0" smtClean="0"/>
              <a:t>A/C		xxx</a:t>
            </a:r>
          </a:p>
          <a:p>
            <a:pPr lvl="1"/>
            <a:r>
              <a:rPr lang="en-GB" dirty="0"/>
              <a:t>Cr </a:t>
            </a:r>
            <a:r>
              <a:rPr lang="en-GB" dirty="0" smtClean="0"/>
              <a:t>	Commission </a:t>
            </a:r>
            <a:r>
              <a:rPr lang="en-GB" dirty="0"/>
              <a:t>A/C </a:t>
            </a:r>
            <a:r>
              <a:rPr lang="en-GB" dirty="0" smtClean="0"/>
              <a:t>			xxx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8404564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 smtClean="0"/>
              <a:t>Memorandum Joint Venture A/C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Each </a:t>
            </a:r>
            <a:r>
              <a:rPr lang="en-GB" dirty="0" err="1"/>
              <a:t>venturer</a:t>
            </a:r>
            <a:r>
              <a:rPr lang="en-GB" dirty="0"/>
              <a:t> then sends to all other co-</a:t>
            </a:r>
            <a:r>
              <a:rPr lang="en-GB" dirty="0" err="1"/>
              <a:t>venturers</a:t>
            </a:r>
            <a:r>
              <a:rPr lang="en-GB" dirty="0"/>
              <a:t> a summarised statement of all the transactions passed through his Joint Venture A/C, including, if appropriate, a valuation of any stock held at that date.</a:t>
            </a:r>
            <a:endParaRPr lang="en-US" dirty="0"/>
          </a:p>
          <a:p>
            <a:r>
              <a:rPr lang="en-GB" dirty="0"/>
              <a:t> </a:t>
            </a:r>
            <a:r>
              <a:rPr lang="en-GB" dirty="0" smtClean="0"/>
              <a:t>Each </a:t>
            </a:r>
            <a:r>
              <a:rPr lang="en-GB" dirty="0"/>
              <a:t>party will then build a composite Memorandum Joint Venture A/C (i.e. outside the double entry system) which shows the total position from which the total profit or loss can be calculated and divided amongst the </a:t>
            </a:r>
            <a:r>
              <a:rPr lang="en-GB" dirty="0" err="1"/>
              <a:t>venturers</a:t>
            </a:r>
            <a:r>
              <a:rPr lang="en-GB" dirty="0"/>
              <a:t>.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0787537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 smtClean="0"/>
              <a:t>Memorandum Joint Venture A/C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When profits have been divided, the </a:t>
            </a:r>
            <a:r>
              <a:rPr lang="en-GB" dirty="0" err="1"/>
              <a:t>venturers</a:t>
            </a:r>
            <a:r>
              <a:rPr lang="en-GB" dirty="0"/>
              <a:t> will, in their own books:</a:t>
            </a:r>
            <a:endParaRPr lang="en-US" dirty="0"/>
          </a:p>
          <a:p>
            <a:r>
              <a:rPr lang="en-GB" dirty="0"/>
              <a:t>Dr Joint Venture A/C	</a:t>
            </a:r>
            <a:r>
              <a:rPr lang="en-GB" dirty="0" smtClean="0"/>
              <a:t>	xxx</a:t>
            </a:r>
          </a:p>
          <a:p>
            <a:r>
              <a:rPr lang="en-GB" dirty="0"/>
              <a:t>Cr Profit and Loss	</a:t>
            </a:r>
            <a:r>
              <a:rPr lang="en-GB" dirty="0" smtClean="0"/>
              <a:t>				xxx</a:t>
            </a:r>
          </a:p>
          <a:p>
            <a:r>
              <a:rPr lang="en-GB" dirty="0"/>
              <a:t>The Joint Venture accounts are now balanced.  If no errors have been made, the final balances on each person’s account should be equal and opposite.</a:t>
            </a:r>
            <a:endParaRPr lang="en-US" dirty="0"/>
          </a:p>
          <a:p>
            <a:r>
              <a:rPr lang="en-GB" dirty="0"/>
              <a:t>Settlements by transfer of cash are then made.</a:t>
            </a:r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9168327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/>
              <a:t>Week 7 : Accounting for Joint Venture</a:t>
            </a:r>
            <a:r>
              <a:rPr lang="en-US" dirty="0" smtClean="0"/>
              <a:t/>
            </a:r>
            <a:br>
              <a:rPr lang="en-US" dirty="0" smtClean="0"/>
            </a:b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b="1" dirty="0" smtClean="0"/>
          </a:p>
          <a:p>
            <a:endParaRPr lang="en-US" b="1" dirty="0"/>
          </a:p>
          <a:p>
            <a:r>
              <a:rPr lang="en-US" b="1" dirty="0" smtClean="0"/>
              <a:t>End of Week Seven Part One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9154319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/>
              <a:t>Week 7 : Accounting for Joint Venture</a:t>
            </a:r>
            <a:r>
              <a:rPr lang="en-US" dirty="0" smtClean="0"/>
              <a:t/>
            </a:r>
            <a:br>
              <a:rPr lang="en-US" dirty="0" smtClean="0"/>
            </a:b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 smtClean="0"/>
          </a:p>
          <a:p>
            <a:endParaRPr lang="en-US" dirty="0"/>
          </a:p>
          <a:p>
            <a:r>
              <a:rPr lang="en-US" dirty="0" smtClean="0"/>
              <a:t>Start of Week Seven Part Two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28447786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Joint Venture Accounting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A Joint Venture is a business arrangement in which two or more parties agree to pool their resources for the purpose of accomplishing a specific task. </a:t>
            </a:r>
            <a:endParaRPr lang="en-US" dirty="0" smtClean="0"/>
          </a:p>
          <a:p>
            <a:r>
              <a:rPr lang="en-US" dirty="0" smtClean="0"/>
              <a:t>This </a:t>
            </a:r>
            <a:r>
              <a:rPr lang="en-US" dirty="0"/>
              <a:t>task is usually aligned to a common objective that is beneficial for all the parties involved.</a:t>
            </a:r>
          </a:p>
          <a:p>
            <a:r>
              <a:rPr lang="en-US" dirty="0"/>
              <a:t>In a Joint Venture, each party maintains ownership of their individual assets. </a:t>
            </a:r>
            <a:endParaRPr lang="en-US" dirty="0" smtClean="0"/>
          </a:p>
          <a:p>
            <a:r>
              <a:rPr lang="en-US" dirty="0" smtClean="0"/>
              <a:t>However</a:t>
            </a:r>
            <a:r>
              <a:rPr lang="en-US" dirty="0"/>
              <a:t>, they share both control over the project as well as any returns or losses from the endeavor.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61876841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Joint Venture Accounting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lvl="0"/>
            <a:endParaRPr lang="en-US" dirty="0" smtClean="0"/>
          </a:p>
          <a:p>
            <a:pPr lvl="0"/>
            <a:r>
              <a:rPr lang="en-US" dirty="0" smtClean="0"/>
              <a:t>Involves </a:t>
            </a:r>
            <a:r>
              <a:rPr lang="en-US" dirty="0"/>
              <a:t>two or more </a:t>
            </a:r>
            <a:r>
              <a:rPr lang="en-US" dirty="0" smtClean="0"/>
              <a:t>participants</a:t>
            </a:r>
          </a:p>
          <a:p>
            <a:pPr lvl="0"/>
            <a:endParaRPr lang="en-US" dirty="0"/>
          </a:p>
          <a:p>
            <a:pPr lvl="0"/>
            <a:r>
              <a:rPr lang="en-US" dirty="0" smtClean="0"/>
              <a:t>Aligns </a:t>
            </a:r>
            <a:r>
              <a:rPr lang="en-US" dirty="0"/>
              <a:t>all parties toward a common </a:t>
            </a:r>
            <a:r>
              <a:rPr lang="en-US" dirty="0" smtClean="0"/>
              <a:t>goal</a:t>
            </a:r>
          </a:p>
          <a:p>
            <a:pPr lvl="0"/>
            <a:endParaRPr lang="en-US" dirty="0"/>
          </a:p>
          <a:p>
            <a:pPr lvl="0"/>
            <a:r>
              <a:rPr lang="en-US" dirty="0" smtClean="0"/>
              <a:t>Shares </a:t>
            </a:r>
            <a:r>
              <a:rPr lang="en-US" dirty="0"/>
              <a:t>control over the </a:t>
            </a:r>
            <a:r>
              <a:rPr lang="en-US" dirty="0" smtClean="0"/>
              <a:t>project</a:t>
            </a:r>
          </a:p>
          <a:p>
            <a:pPr lvl="0"/>
            <a:endParaRPr lang="en-US" dirty="0"/>
          </a:p>
          <a:p>
            <a:r>
              <a:rPr lang="en-US" dirty="0"/>
              <a:t> </a:t>
            </a:r>
            <a:r>
              <a:rPr lang="en-US" dirty="0" smtClean="0"/>
              <a:t>Divides </a:t>
            </a:r>
            <a:r>
              <a:rPr lang="en-US" dirty="0"/>
              <a:t>any profits and </a:t>
            </a:r>
            <a:r>
              <a:rPr lang="en-US" dirty="0" smtClean="0"/>
              <a:t>losses</a:t>
            </a:r>
          </a:p>
          <a:p>
            <a:endParaRPr lang="en-US" dirty="0"/>
          </a:p>
          <a:p>
            <a:r>
              <a:rPr lang="en-US" dirty="0"/>
              <a:t> </a:t>
            </a:r>
            <a:r>
              <a:rPr lang="en-US" dirty="0" smtClean="0"/>
              <a:t>Maintains </a:t>
            </a:r>
            <a:r>
              <a:rPr lang="en-US" dirty="0"/>
              <a:t>separation of assets</a:t>
            </a:r>
          </a:p>
        </p:txBody>
      </p:sp>
    </p:spTree>
    <p:extLst>
      <p:ext uri="{BB962C8B-B14F-4D97-AF65-F5344CB8AC3E}">
        <p14:creationId xmlns:p14="http://schemas.microsoft.com/office/powerpoint/2010/main" val="1617748957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solidFill>
                  <a:prstClr val="black"/>
                </a:solidFill>
              </a:rPr>
              <a:t>Joint Venture Accounting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Joint Ventures offer several benefits, such as sharing of risks, leveraging combined expertise, and gaining access to new </a:t>
            </a:r>
            <a:r>
              <a:rPr lang="en-US" dirty="0" smtClean="0"/>
              <a:t>markets.</a:t>
            </a:r>
          </a:p>
          <a:p>
            <a:r>
              <a:rPr lang="en-US" dirty="0" smtClean="0"/>
              <a:t>They </a:t>
            </a:r>
            <a:r>
              <a:rPr lang="en-US" dirty="0"/>
              <a:t>allow companies to take on projects or objectives that would be too advanced or expensive for a single entity.</a:t>
            </a:r>
          </a:p>
          <a:p>
            <a:r>
              <a:rPr lang="en-US" dirty="0"/>
              <a:t>Overall, Joint Ventures provide a flexible structure for companies to collaborate on mutually beneficial business opportunities and projects. </a:t>
            </a:r>
            <a:endParaRPr lang="en-US" dirty="0" smtClean="0"/>
          </a:p>
          <a:p>
            <a:r>
              <a:rPr lang="en-US" dirty="0" smtClean="0"/>
              <a:t>They </a:t>
            </a:r>
            <a:r>
              <a:rPr lang="en-US" dirty="0"/>
              <a:t>require close cooperation between all parties involved throughout the duration of the Joint Venture</a:t>
            </a:r>
          </a:p>
        </p:txBody>
      </p:sp>
    </p:spTree>
    <p:extLst>
      <p:ext uri="{BB962C8B-B14F-4D97-AF65-F5344CB8AC3E}">
        <p14:creationId xmlns:p14="http://schemas.microsoft.com/office/powerpoint/2010/main" val="201306623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Joint Venture </a:t>
            </a:r>
            <a:r>
              <a:rPr lang="en-US" b="1" dirty="0" smtClean="0"/>
              <a:t>- Accounting </a:t>
            </a:r>
            <a:r>
              <a:rPr lang="en-US" b="1" dirty="0"/>
              <a:t>standard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Accounting rules describe a Joint Venture as a cooperative arrangement in which the parties with shared control have a right to the arrangement's net assets. </a:t>
            </a:r>
            <a:endParaRPr lang="en-US" dirty="0" smtClean="0"/>
          </a:p>
          <a:p>
            <a:r>
              <a:rPr lang="en-US" dirty="0" smtClean="0"/>
              <a:t>From </a:t>
            </a:r>
            <a:r>
              <a:rPr lang="en-US" dirty="0"/>
              <a:t>an accounting standpoint, a Joint Venture has several important features, such as: </a:t>
            </a:r>
            <a:endParaRPr lang="en-US" dirty="0" smtClean="0"/>
          </a:p>
          <a:p>
            <a:pPr marL="0" indent="0">
              <a:buNone/>
            </a:pPr>
            <a:r>
              <a:rPr lang="en-US" dirty="0" smtClean="0"/>
              <a:t>• </a:t>
            </a:r>
            <a:r>
              <a:rPr lang="en-US" dirty="0"/>
              <a:t>It is a distinct legal entity, similar to a corporation or </a:t>
            </a:r>
            <a:r>
              <a:rPr lang="en-US" dirty="0" smtClean="0"/>
              <a:t>partnership.</a:t>
            </a:r>
          </a:p>
          <a:p>
            <a:r>
              <a:rPr lang="en-US" dirty="0" smtClean="0"/>
              <a:t>Depending </a:t>
            </a:r>
            <a:r>
              <a:rPr lang="en-US" dirty="0"/>
              <a:t>on their percentage of investment, the Joint Venture partners have ownership interests in this distinct company. </a:t>
            </a:r>
            <a:br>
              <a:rPr lang="en-US" dirty="0"/>
            </a:b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70889852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/>
              <a:t>Joint Venture - Accounting standard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• The Joint Venture's participants share shared control, which means that decisions about the venture's operations, finances, and strategy must be approved by all of them. </a:t>
            </a:r>
            <a:br>
              <a:rPr lang="en-US" dirty="0"/>
            </a:br>
            <a:r>
              <a:rPr lang="en-US" dirty="0"/>
              <a:t/>
            </a:r>
            <a:br>
              <a:rPr lang="en-US" dirty="0"/>
            </a:br>
            <a:r>
              <a:rPr lang="en-US" dirty="0"/>
              <a:t>• The Joint Venture agreement specifies the participants' rights to the entity's net assets</a:t>
            </a:r>
            <a:r>
              <a:rPr lang="en-US" dirty="0" smtClean="0"/>
              <a:t>.</a:t>
            </a:r>
          </a:p>
          <a:p>
            <a:r>
              <a:rPr lang="en-US" dirty="0" smtClean="0"/>
              <a:t> </a:t>
            </a:r>
            <a:r>
              <a:rPr lang="en-US" dirty="0"/>
              <a:t>This implies that after liabilities are settled, the partners will divide the residual assets in the event that the Joint Venture is liquidated. </a:t>
            </a:r>
            <a:br>
              <a:rPr lang="en-US" dirty="0"/>
            </a:b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60515396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/>
              <a:t>Joint Venture - Accounting standard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/>
              <a:t>• Using either the equity approach or proportionate consolidation, the partners account for their investment in the Joint Venture according to their respective ownership percentages. </a:t>
            </a:r>
            <a:endParaRPr lang="en-US" dirty="0" smtClean="0"/>
          </a:p>
          <a:p>
            <a:r>
              <a:rPr lang="en-US" dirty="0" smtClean="0"/>
              <a:t>In </a:t>
            </a:r>
            <a:r>
              <a:rPr lang="en-US" dirty="0"/>
              <a:t>conclusion, a Joint Venture gives its partners rights to the net assets that are produced, shares ownership and control, and exists as a distinct legal organization</a:t>
            </a:r>
            <a:r>
              <a:rPr lang="en-US" dirty="0" smtClean="0"/>
              <a:t>.</a:t>
            </a:r>
          </a:p>
          <a:p>
            <a:r>
              <a:rPr lang="en-US" dirty="0" smtClean="0"/>
              <a:t> </a:t>
            </a:r>
            <a:r>
              <a:rPr lang="en-US" dirty="0"/>
              <a:t>The accounting and reporting are affected by this. 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04491648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/>
              <a:t>Joint Venture – Benefits Accrued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b="1" dirty="0"/>
              <a:t>Access to new markets and distribution channels:</a:t>
            </a:r>
            <a:r>
              <a:rPr lang="en-US" dirty="0"/>
              <a:t> Partners contribute existing customer bases, regional knowledge, and distribution infrastructure. </a:t>
            </a:r>
            <a:endParaRPr lang="en-US" dirty="0" smtClean="0"/>
          </a:p>
          <a:p>
            <a:r>
              <a:rPr lang="en-US" dirty="0" smtClean="0"/>
              <a:t>This </a:t>
            </a:r>
            <a:r>
              <a:rPr lang="en-US" dirty="0"/>
              <a:t>enables faster market entry and penetration.</a:t>
            </a:r>
          </a:p>
          <a:p>
            <a:r>
              <a:rPr lang="en-US" dirty="0"/>
              <a:t> </a:t>
            </a:r>
            <a:r>
              <a:rPr lang="en-US" b="1" dirty="0" smtClean="0"/>
              <a:t>Cost </a:t>
            </a:r>
            <a:r>
              <a:rPr lang="en-US" b="1" dirty="0"/>
              <a:t>and risk sharing:</a:t>
            </a:r>
            <a:r>
              <a:rPr lang="en-US" dirty="0"/>
              <a:t> Development costs, operational expenses, and financial risks are split between partners based on equity stake</a:t>
            </a:r>
            <a:r>
              <a:rPr lang="en-US" dirty="0" smtClean="0"/>
              <a:t>.</a:t>
            </a:r>
          </a:p>
          <a:p>
            <a:r>
              <a:rPr lang="en-US" dirty="0" smtClean="0"/>
              <a:t> </a:t>
            </a:r>
            <a:r>
              <a:rPr lang="en-US" dirty="0"/>
              <a:t>This lowers barriers to investing in new projects.</a:t>
            </a:r>
          </a:p>
          <a:p>
            <a:r>
              <a:rPr lang="en-US" dirty="0"/>
              <a:t> </a:t>
            </a:r>
            <a:r>
              <a:rPr lang="en-US" b="1" dirty="0" smtClean="0"/>
              <a:t>Technology </a:t>
            </a:r>
            <a:r>
              <a:rPr lang="en-US" b="1" dirty="0"/>
              <a:t>sharing:</a:t>
            </a:r>
            <a:r>
              <a:rPr lang="en-US" dirty="0"/>
              <a:t> Partners can access specialized knowledge, intellectual property, and technical capabilities from each other that they may lack internally.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66941215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Accounting for Joint Ventures in </a:t>
            </a:r>
            <a:r>
              <a:rPr lang="en-US" b="1" dirty="0" smtClean="0"/>
              <a:t>Companies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The investing business may choose to account for its investment in a Joint Venture using the cost method or the equity method if it is structured as a distinct corporation: </a:t>
            </a:r>
            <a:br>
              <a:rPr lang="en-US" dirty="0"/>
            </a:br>
            <a:r>
              <a:rPr lang="en-US" dirty="0"/>
              <a:t>• </a:t>
            </a:r>
            <a:r>
              <a:rPr lang="en-US" b="1" dirty="0"/>
              <a:t>Equity method: </a:t>
            </a:r>
            <a:r>
              <a:rPr lang="en-US" dirty="0"/>
              <a:t>On its income statement, the investor company records its portion of the Joint Venture's net income or </a:t>
            </a:r>
            <a:r>
              <a:rPr lang="en-US" dirty="0" smtClean="0"/>
              <a:t>loss.</a:t>
            </a:r>
          </a:p>
          <a:p>
            <a:r>
              <a:rPr lang="en-US" dirty="0" smtClean="0"/>
              <a:t>Periodically</a:t>
            </a:r>
            <a:r>
              <a:rPr lang="en-US" dirty="0"/>
              <a:t>, the investment asset on the balance sheet is modified to reflect these dividends and earnings. </a:t>
            </a:r>
            <a:endParaRPr lang="en-US" dirty="0" smtClean="0"/>
          </a:p>
          <a:p>
            <a:r>
              <a:rPr lang="en-US" dirty="0" smtClean="0"/>
              <a:t>When </a:t>
            </a:r>
            <a:r>
              <a:rPr lang="en-US" dirty="0"/>
              <a:t>there is a great deal of power over the </a:t>
            </a:r>
            <a:r>
              <a:rPr lang="en-US" dirty="0" smtClean="0"/>
              <a:t>Joint Venture, </a:t>
            </a:r>
            <a:r>
              <a:rPr lang="en-US" dirty="0"/>
              <a:t>this strategy is employed.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26514885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/>
              <a:t>Accounting for Joint Ventures in Companies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b="1" dirty="0"/>
              <a:t>Cost method</a:t>
            </a:r>
            <a:r>
              <a:rPr lang="en-US" dirty="0"/>
              <a:t> - The investment is recorded at cost with dividends being recorded as income. </a:t>
            </a:r>
            <a:endParaRPr lang="en-US" dirty="0" smtClean="0"/>
          </a:p>
          <a:p>
            <a:r>
              <a:rPr lang="en-US" dirty="0" smtClean="0"/>
              <a:t>This </a:t>
            </a:r>
            <a:r>
              <a:rPr lang="en-US" dirty="0"/>
              <a:t>method is used when there is no significant influence over the </a:t>
            </a:r>
            <a:r>
              <a:rPr lang="en-US" dirty="0" smtClean="0"/>
              <a:t>Joint Venture</a:t>
            </a:r>
            <a:endParaRPr lang="en-US" dirty="0"/>
          </a:p>
          <a:p>
            <a:r>
              <a:rPr lang="en-US" dirty="0"/>
              <a:t>The choice depends on the level of influence the investing company has in the Joint Venture's operations.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75927590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Accounting for Partnership Joint Ventures</a:t>
            </a:r>
            <a:r>
              <a:rPr lang="en-US" dirty="0"/>
              <a:t/>
            </a:r>
            <a:br>
              <a:rPr lang="en-US" dirty="0"/>
            </a:b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If the Joint Venture is structured as a partnership, the accounting follows partnership accounting rules:</a:t>
            </a:r>
          </a:p>
          <a:p>
            <a:pPr lvl="0"/>
            <a:r>
              <a:rPr lang="en-US" dirty="0"/>
              <a:t> The investors recognize their share of the partnership's profits and losses on their income statement.</a:t>
            </a:r>
          </a:p>
          <a:p>
            <a:r>
              <a:rPr lang="en-US" dirty="0"/>
              <a:t>  The equity investment asset is adjusted periodically for earnings and profit distributions.</a:t>
            </a:r>
          </a:p>
          <a:p>
            <a:r>
              <a:rPr lang="en-US" dirty="0"/>
              <a:t>  Partnership investments are generally accounted for using the equity method given the inherent significant influence.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4962361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Treatment of Investment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b="1" dirty="0"/>
              <a:t>Treatment of Investment in Joint Venture in Consolidated Financial Statements</a:t>
            </a:r>
            <a:endParaRPr lang="en-US" dirty="0"/>
          </a:p>
          <a:p>
            <a:r>
              <a:rPr lang="en-US" dirty="0"/>
              <a:t>100% of the accounts of a controlled subsidiary are reported by the parent business through consolidation in consolidated financial statements.</a:t>
            </a:r>
          </a:p>
          <a:p>
            <a:r>
              <a:rPr lang="en-US" dirty="0"/>
              <a:t>However, in the consolidated balance sheet, the investment for Joint Ventures using the equity method is displayed as a single line item.</a:t>
            </a:r>
          </a:p>
          <a:p>
            <a:r>
              <a:rPr lang="en-US" dirty="0"/>
              <a:t>The consolidated income statement shows a single line representing the investor's portion of the </a:t>
            </a:r>
            <a:r>
              <a:rPr lang="en-US" dirty="0" smtClean="0"/>
              <a:t>Joint Venture's </a:t>
            </a:r>
            <a:r>
              <a:rPr lang="en-US" dirty="0"/>
              <a:t>profits. The </a:t>
            </a:r>
            <a:r>
              <a:rPr lang="en-US" dirty="0" smtClean="0"/>
              <a:t>Joint Venture's </a:t>
            </a:r>
            <a:r>
              <a:rPr lang="en-US" dirty="0"/>
              <a:t>specifics are revealed in footnotes without any consolidation.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97455631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 smtClean="0"/>
              <a:t/>
            </a:r>
            <a:br>
              <a:rPr lang="en-US" b="1" dirty="0" smtClean="0"/>
            </a:br>
            <a:r>
              <a:rPr lang="en-US" b="1" dirty="0" smtClean="0"/>
              <a:t>Consolidated </a:t>
            </a:r>
            <a:r>
              <a:rPr lang="en-US" b="1" dirty="0"/>
              <a:t>vs Unconsolidated Joint Venture Reporting</a:t>
            </a:r>
            <a:r>
              <a:rPr lang="en-US" dirty="0"/>
              <a:t/>
            </a:r>
            <a:br>
              <a:rPr lang="en-US" dirty="0"/>
            </a:b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dirty="0"/>
              <a:t>Joint Ventures can be reported using either the equity method or proportional consolidation method, depending on the level of control and ownership stake held by the investing company.</a:t>
            </a:r>
          </a:p>
          <a:p>
            <a:r>
              <a:rPr lang="en-US" b="1" dirty="0"/>
              <a:t>Consolidation Rules</a:t>
            </a:r>
            <a:endParaRPr lang="en-US" dirty="0"/>
          </a:p>
          <a:p>
            <a:pPr lvl="0"/>
            <a:r>
              <a:rPr lang="en-US" dirty="0"/>
              <a:t>If the investing company has significant control (usually ownership of 20% or more), the equity method is used</a:t>
            </a:r>
            <a:r>
              <a:rPr lang="en-US" dirty="0" smtClean="0"/>
              <a:t>.</a:t>
            </a:r>
          </a:p>
          <a:p>
            <a:pPr lvl="0"/>
            <a:r>
              <a:rPr lang="en-US" dirty="0" smtClean="0"/>
              <a:t> </a:t>
            </a:r>
            <a:r>
              <a:rPr lang="en-US" dirty="0"/>
              <a:t>The investment is recorded as a single net asset line.</a:t>
            </a:r>
          </a:p>
          <a:p>
            <a:r>
              <a:rPr lang="en-US" dirty="0"/>
              <a:t> </a:t>
            </a:r>
            <a:r>
              <a:rPr lang="en-US" dirty="0" smtClean="0"/>
              <a:t>If </a:t>
            </a:r>
            <a:r>
              <a:rPr lang="en-US" dirty="0"/>
              <a:t>the investing company has joint control (usually 50% ownership), proportional consolidation may be used to combine the Joint Venture accounts with the investor's accounts line-by-line based on ownership stake.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74927605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Considerations for Consolidation Method</a:t>
            </a:r>
            <a:r>
              <a:rPr lang="en-US" dirty="0"/>
              <a:t/>
            </a:r>
            <a:br>
              <a:rPr lang="en-US" dirty="0"/>
            </a:b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Factors that determine whether to use the equity method or proportional consolidation include:</a:t>
            </a:r>
          </a:p>
          <a:p>
            <a:pPr lvl="0"/>
            <a:r>
              <a:rPr lang="en-US" dirty="0"/>
              <a:t>Level of ownership and voting interests</a:t>
            </a:r>
          </a:p>
          <a:p>
            <a:r>
              <a:rPr lang="en-US" dirty="0"/>
              <a:t> </a:t>
            </a:r>
            <a:r>
              <a:rPr lang="en-US" dirty="0" smtClean="0"/>
              <a:t>Contractual </a:t>
            </a:r>
            <a:r>
              <a:rPr lang="en-US" dirty="0"/>
              <a:t>arrangements and participating rights</a:t>
            </a:r>
          </a:p>
          <a:p>
            <a:r>
              <a:rPr lang="en-US" dirty="0"/>
              <a:t> </a:t>
            </a:r>
            <a:r>
              <a:rPr lang="en-US" dirty="0" smtClean="0"/>
              <a:t>Ability </a:t>
            </a:r>
            <a:r>
              <a:rPr lang="en-US" dirty="0"/>
              <a:t>to exert control and influence key decisions</a:t>
            </a:r>
          </a:p>
          <a:p>
            <a:r>
              <a:rPr lang="en-US" dirty="0"/>
              <a:t>Most Joint Ventures use the equity method unless specific criteria for joint control are met for proportional consolidation.</a:t>
            </a:r>
          </a:p>
        </p:txBody>
      </p:sp>
    </p:spTree>
    <p:extLst>
      <p:ext uri="{BB962C8B-B14F-4D97-AF65-F5344CB8AC3E}">
        <p14:creationId xmlns:p14="http://schemas.microsoft.com/office/powerpoint/2010/main" val="2424766792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Practical Example </a:t>
            </a:r>
            <a:r>
              <a:rPr lang="en-US" dirty="0"/>
              <a:t/>
            </a:r>
            <a:br>
              <a:rPr lang="en-US" dirty="0"/>
            </a:b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algn="just"/>
            <a:endParaRPr lang="en-US" dirty="0" smtClean="0"/>
          </a:p>
          <a:p>
            <a:pPr algn="just"/>
            <a:r>
              <a:rPr lang="en-US" dirty="0" smtClean="0"/>
              <a:t>Effective </a:t>
            </a:r>
            <a:r>
              <a:rPr lang="en-US" dirty="0"/>
              <a:t>January 1, 2023, Peter and Paul established a joint enterprise to fix televisions and audio equipment. </a:t>
            </a:r>
            <a:endParaRPr lang="en-US" dirty="0" smtClean="0"/>
          </a:p>
          <a:p>
            <a:pPr algn="just"/>
            <a:r>
              <a:rPr lang="en-US" dirty="0" smtClean="0"/>
              <a:t>It </a:t>
            </a:r>
            <a:r>
              <a:rPr lang="en-US" dirty="0"/>
              <a:t>was decided that Peter would take care of ordering, get products from clients, give them to Paul for repair, return the items to clients, and take payment. </a:t>
            </a:r>
            <a:endParaRPr lang="en-US" dirty="0" smtClean="0"/>
          </a:p>
          <a:p>
            <a:pPr algn="just"/>
            <a:r>
              <a:rPr lang="en-US" dirty="0" smtClean="0"/>
              <a:t>Payment </a:t>
            </a:r>
            <a:r>
              <a:rPr lang="en-US" dirty="0"/>
              <a:t>was to be made on a quarterly basis, with earnings and losses to be divided as follows: Peter 2/5, Paul 3/5, with each party deducting his own costs from the Joint Venture</a:t>
            </a:r>
            <a:r>
              <a:rPr lang="en-US" dirty="0" smtClean="0"/>
              <a:t>.</a:t>
            </a:r>
          </a:p>
          <a:p>
            <a:pPr algn="just"/>
            <a:r>
              <a:rPr lang="en-US" dirty="0" smtClean="0"/>
              <a:t> </a:t>
            </a:r>
            <a:r>
              <a:rPr lang="en-US" dirty="0"/>
              <a:t>It was decided to ignore work-in-progress when calculating the profit or loss. </a:t>
            </a:r>
          </a:p>
        </p:txBody>
      </p:sp>
    </p:spTree>
    <p:extLst>
      <p:ext uri="{BB962C8B-B14F-4D97-AF65-F5344CB8AC3E}">
        <p14:creationId xmlns:p14="http://schemas.microsoft.com/office/powerpoint/2010/main" val="1450723855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 smtClean="0"/>
              <a:t>Practical Example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US" dirty="0"/>
              <a:t>In the initial quarter of 2023, the subsequent transactions occurred:</a:t>
            </a:r>
          </a:p>
          <a:p>
            <a:r>
              <a:rPr lang="en-GB" dirty="0"/>
              <a:t> </a:t>
            </a:r>
            <a:r>
              <a:rPr lang="en-GB" dirty="0" smtClean="0"/>
              <a:t>Peter </a:t>
            </a:r>
            <a:r>
              <a:rPr lang="en-GB" dirty="0"/>
              <a:t>assisted in financing Paul by sending him a cheque for 600.</a:t>
            </a:r>
            <a:endParaRPr lang="en-US" dirty="0" smtClean="0">
              <a:effectLst/>
            </a:endParaRPr>
          </a:p>
          <a:p>
            <a:pPr lvl="0"/>
            <a:r>
              <a:rPr lang="en-GB" dirty="0"/>
              <a:t>Paul bought a stock of spares, components and other materials for 700 of which 400 worth were still in stock at 31 March 2023.</a:t>
            </a:r>
            <a:endParaRPr lang="en-US" dirty="0" smtClean="0">
              <a:effectLst/>
            </a:endParaRPr>
          </a:p>
          <a:p>
            <a:pPr lvl="0"/>
            <a:r>
              <a:rPr lang="en-GB" dirty="0"/>
              <a:t>Peter placed advertisements in the local papers at a cost of 100 and collected cash from customers amounting to 4,900</a:t>
            </a:r>
            <a:r>
              <a:rPr lang="en-GB" dirty="0" smtClean="0"/>
              <a:t>.</a:t>
            </a:r>
          </a:p>
          <a:p>
            <a:pPr lvl="0"/>
            <a:r>
              <a:rPr lang="en-GB" dirty="0"/>
              <a:t>Wages paid to part-time staff by Paul totalled 1,950 and by Peter 550.</a:t>
            </a:r>
            <a:endParaRPr lang="en-US" dirty="0" smtClean="0">
              <a:effectLst/>
            </a:endParaRPr>
          </a:p>
          <a:p>
            <a:pPr lvl="0"/>
            <a:r>
              <a:rPr lang="en-GB" dirty="0"/>
              <a:t>An allowance was made to Peter 500 for vehicle running expenses and 200 to each party for use of their general services.</a:t>
            </a:r>
            <a:endParaRPr lang="en-US" dirty="0" smtClean="0">
              <a:effectLst/>
            </a:endParaRPr>
          </a:p>
          <a:p>
            <a:r>
              <a:rPr lang="en-GB" dirty="0"/>
              <a:t> </a:t>
            </a:r>
            <a:r>
              <a:rPr lang="en-GB" dirty="0" smtClean="0"/>
              <a:t>Required</a:t>
            </a:r>
            <a:r>
              <a:rPr lang="en-GB" dirty="0"/>
              <a:t>:  Prepare the Joint Venture accounts in the books of each </a:t>
            </a:r>
            <a:r>
              <a:rPr lang="en-GB" dirty="0" err="1"/>
              <a:t>venturer</a:t>
            </a:r>
            <a:r>
              <a:rPr lang="en-GB" dirty="0"/>
              <a:t> together with the memorandum joint account for the quarter ended 31 March 2023. </a:t>
            </a:r>
            <a:endParaRPr lang="en-US" dirty="0"/>
          </a:p>
          <a:p>
            <a:pPr lvl="0"/>
            <a:endParaRPr lang="en-US" dirty="0" smtClean="0">
              <a:effectLst/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90911494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/>
              <a:t>Solutions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dirty="0"/>
              <a:t>In the books of Peter:</a:t>
            </a:r>
            <a:endParaRPr lang="en-US" dirty="0"/>
          </a:p>
          <a:p>
            <a:pPr marL="0" indent="0">
              <a:buNone/>
            </a:pPr>
            <a:r>
              <a:rPr lang="en-GB" dirty="0" smtClean="0"/>
              <a:t>		Joint </a:t>
            </a:r>
            <a:r>
              <a:rPr lang="en-GB" dirty="0"/>
              <a:t>Venture with Paul</a:t>
            </a:r>
            <a:endParaRPr lang="en-US" dirty="0"/>
          </a:p>
          <a:p>
            <a:r>
              <a:rPr lang="en-GB" dirty="0"/>
              <a:t>Bank: Cheque to </a:t>
            </a:r>
            <a:r>
              <a:rPr lang="en-GB" dirty="0" smtClean="0"/>
              <a:t>Paul                </a:t>
            </a:r>
            <a:r>
              <a:rPr lang="en-GB" dirty="0"/>
              <a:t>600 Bank: Cash collected  </a:t>
            </a:r>
            <a:r>
              <a:rPr lang="en-GB" dirty="0" smtClean="0"/>
              <a:t>              </a:t>
            </a:r>
            <a:r>
              <a:rPr lang="en-GB" dirty="0"/>
              <a:t>4,900                                  </a:t>
            </a:r>
            <a:endParaRPr lang="en-US" dirty="0"/>
          </a:p>
          <a:p>
            <a:r>
              <a:rPr lang="en-GB" dirty="0" smtClean="0"/>
              <a:t>Advertising                                  100</a:t>
            </a:r>
          </a:p>
          <a:p>
            <a:r>
              <a:rPr lang="en-GB" dirty="0" smtClean="0"/>
              <a:t>Wages                                           </a:t>
            </a:r>
            <a:r>
              <a:rPr lang="en-GB" dirty="0"/>
              <a:t>550                                   </a:t>
            </a:r>
            <a:endParaRPr lang="en-US" dirty="0"/>
          </a:p>
          <a:p>
            <a:r>
              <a:rPr lang="en-GB" dirty="0"/>
              <a:t>Vehicle expenses (Allowance)   </a:t>
            </a:r>
            <a:r>
              <a:rPr lang="en-GB" dirty="0" smtClean="0"/>
              <a:t>500                        </a:t>
            </a:r>
            <a:endParaRPr lang="en-US" dirty="0"/>
          </a:p>
          <a:p>
            <a:r>
              <a:rPr lang="en-GB" dirty="0"/>
              <a:t>General expense (Allowance</a:t>
            </a:r>
            <a:r>
              <a:rPr lang="en-GB" dirty="0" smtClean="0"/>
              <a:t>)   </a:t>
            </a:r>
            <a:r>
              <a:rPr lang="en-GB" dirty="0"/>
              <a:t>200                                 </a:t>
            </a:r>
            <a:endParaRPr lang="en-US" dirty="0"/>
          </a:p>
          <a:p>
            <a:r>
              <a:rPr lang="en-GB" dirty="0"/>
              <a:t>Balance c/d   </a:t>
            </a:r>
            <a:r>
              <a:rPr lang="en-GB" dirty="0" smtClean="0"/>
              <a:t>                              </a:t>
            </a:r>
            <a:r>
              <a:rPr lang="en-GB" u="sng" dirty="0"/>
              <a:t>2,950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51484868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/>
              <a:t>Solutions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u="dbl" dirty="0" smtClean="0"/>
              <a:t>				4,900					 4,900</a:t>
            </a:r>
          </a:p>
          <a:p>
            <a:r>
              <a:rPr lang="en-GB" dirty="0"/>
              <a:t>Profit share (to P &amp; L)                       440                             </a:t>
            </a:r>
            <a:endParaRPr lang="en-US" dirty="0"/>
          </a:p>
          <a:p>
            <a:r>
              <a:rPr lang="en-GB" dirty="0"/>
              <a:t>Balance c/d                                     </a:t>
            </a:r>
            <a:r>
              <a:rPr lang="en-GB" u="sng" dirty="0" smtClean="0"/>
              <a:t>2,510</a:t>
            </a:r>
            <a:r>
              <a:rPr lang="en-GB" dirty="0"/>
              <a:t> Balance b/d   </a:t>
            </a:r>
            <a:r>
              <a:rPr lang="en-GB" dirty="0" smtClean="0"/>
              <a:t>                 </a:t>
            </a:r>
            <a:r>
              <a:rPr lang="en-GB" u="sng" dirty="0" smtClean="0"/>
              <a:t>2,950</a:t>
            </a:r>
          </a:p>
          <a:p>
            <a:pPr marL="0" indent="0">
              <a:buNone/>
            </a:pPr>
            <a:r>
              <a:rPr lang="en-GB" dirty="0" smtClean="0"/>
              <a:t>					  2,950				2,950</a:t>
            </a:r>
          </a:p>
          <a:p>
            <a:r>
              <a:rPr lang="en-GB" dirty="0"/>
              <a:t> </a:t>
            </a:r>
            <a:r>
              <a:rPr lang="en-GB" dirty="0" smtClean="0"/>
              <a:t>Bank</a:t>
            </a:r>
            <a:r>
              <a:rPr lang="en-GB" dirty="0"/>
              <a:t>: Cheque to Paul                    </a:t>
            </a:r>
            <a:r>
              <a:rPr lang="en-GB" u="dbl" dirty="0"/>
              <a:t>2,510</a:t>
            </a:r>
            <a:r>
              <a:rPr lang="en-GB" dirty="0"/>
              <a:t> </a:t>
            </a:r>
            <a:endParaRPr lang="en-GB" dirty="0" smtClean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86485310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/>
              <a:t>Solutions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GB" b="1" dirty="0"/>
              <a:t>In the books of Paul:</a:t>
            </a:r>
            <a:endParaRPr lang="en-US" dirty="0"/>
          </a:p>
          <a:p>
            <a:r>
              <a:rPr lang="en-GB" dirty="0"/>
              <a:t>Bank: Spares, components etc. </a:t>
            </a:r>
            <a:r>
              <a:rPr lang="en-GB" dirty="0" smtClean="0"/>
              <a:t>700 Bank</a:t>
            </a:r>
            <a:r>
              <a:rPr lang="en-GB" dirty="0"/>
              <a:t>: Cheque from Peter </a:t>
            </a:r>
            <a:r>
              <a:rPr lang="en-GB" dirty="0" smtClean="0"/>
              <a:t>  </a:t>
            </a:r>
            <a:r>
              <a:rPr lang="en-GB" dirty="0"/>
              <a:t>600                        </a:t>
            </a:r>
            <a:endParaRPr lang="en-US" dirty="0"/>
          </a:p>
          <a:p>
            <a:r>
              <a:rPr lang="en-GB" dirty="0" smtClean="0"/>
              <a:t>Wages                                         1,950 Stock c/d                                 400                                      </a:t>
            </a:r>
            <a:endParaRPr lang="en-US" dirty="0" smtClean="0"/>
          </a:p>
          <a:p>
            <a:r>
              <a:rPr lang="en-GB" dirty="0" smtClean="0"/>
              <a:t>General </a:t>
            </a:r>
            <a:r>
              <a:rPr lang="en-GB" dirty="0"/>
              <a:t>expense (Allowance)  </a:t>
            </a:r>
            <a:r>
              <a:rPr lang="en-GB" u="sng" dirty="0" smtClean="0"/>
              <a:t>  200   </a:t>
            </a:r>
            <a:r>
              <a:rPr lang="en-GB" dirty="0" smtClean="0"/>
              <a:t>Balance c/d                           </a:t>
            </a:r>
            <a:r>
              <a:rPr lang="en-GB" u="sng" dirty="0" smtClean="0"/>
              <a:t>1,850</a:t>
            </a:r>
            <a:endParaRPr lang="en-GB" dirty="0"/>
          </a:p>
          <a:p>
            <a:r>
              <a:rPr lang="en-GB" dirty="0" smtClean="0"/>
              <a:t>                                                      2,850                                                 2,850</a:t>
            </a:r>
          </a:p>
          <a:p>
            <a:r>
              <a:rPr lang="en-GB" dirty="0"/>
              <a:t>Balance b/d     </a:t>
            </a:r>
            <a:r>
              <a:rPr lang="en-GB" dirty="0" smtClean="0"/>
              <a:t>                           </a:t>
            </a:r>
            <a:r>
              <a:rPr lang="en-GB" dirty="0"/>
              <a:t>1,850</a:t>
            </a:r>
            <a:r>
              <a:rPr lang="en-GB" u="sng" dirty="0"/>
              <a:t> </a:t>
            </a:r>
            <a:r>
              <a:rPr lang="en-GB" dirty="0"/>
              <a:t>Profit share (to P &amp; L) </a:t>
            </a:r>
            <a:r>
              <a:rPr lang="en-GB" dirty="0" smtClean="0"/>
              <a:t>            </a:t>
            </a:r>
            <a:r>
              <a:rPr lang="en-GB" u="sng" dirty="0"/>
              <a:t>660</a:t>
            </a:r>
            <a:r>
              <a:rPr lang="en-GB" dirty="0"/>
              <a:t> </a:t>
            </a:r>
          </a:p>
          <a:p>
            <a:r>
              <a:rPr lang="en-GB" dirty="0" smtClean="0"/>
              <a:t>                                                     2,510                                                   2,510</a:t>
            </a:r>
          </a:p>
          <a:p>
            <a:r>
              <a:rPr lang="en-GB" dirty="0" smtClean="0"/>
              <a:t>  </a:t>
            </a:r>
            <a:r>
              <a:rPr lang="en-GB" dirty="0"/>
              <a:t>Balance b/d     </a:t>
            </a:r>
            <a:r>
              <a:rPr lang="en-GB" dirty="0" smtClean="0"/>
              <a:t>                         </a:t>
            </a:r>
            <a:r>
              <a:rPr lang="en-GB" u="dbl" dirty="0"/>
              <a:t>2,510</a:t>
            </a:r>
            <a:r>
              <a:rPr lang="en-GB" dirty="0"/>
              <a:t> </a:t>
            </a:r>
            <a:r>
              <a:rPr lang="en-GB" dirty="0" smtClean="0"/>
              <a:t> </a:t>
            </a:r>
            <a:r>
              <a:rPr lang="en-GB" dirty="0"/>
              <a:t>Bank: Cheque from Peter </a:t>
            </a:r>
            <a:r>
              <a:rPr lang="en-GB" dirty="0" smtClean="0"/>
              <a:t>  2</a:t>
            </a:r>
            <a:r>
              <a:rPr lang="en-GB" u="dbl" dirty="0" smtClean="0"/>
              <a:t>,510</a:t>
            </a:r>
          </a:p>
          <a:p>
            <a:r>
              <a:rPr lang="en-GB" dirty="0" smtClean="0"/>
              <a:t> </a:t>
            </a:r>
            <a:r>
              <a:rPr lang="en-GB" dirty="0"/>
              <a:t>Stock b/d </a:t>
            </a:r>
            <a:r>
              <a:rPr lang="en-GB" dirty="0" smtClean="0"/>
              <a:t>				400        </a:t>
            </a:r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4183724740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/>
              <a:t>Solutions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914400" lvl="2" indent="0">
              <a:buNone/>
            </a:pPr>
            <a:r>
              <a:rPr lang="en-GB" dirty="0" smtClean="0"/>
              <a:t>		</a:t>
            </a:r>
            <a:r>
              <a:rPr lang="en-GB" sz="2800" b="1" dirty="0" smtClean="0"/>
              <a:t>Memorandum </a:t>
            </a:r>
            <a:r>
              <a:rPr lang="en-GB" sz="2800" b="1" dirty="0"/>
              <a:t>Joint </a:t>
            </a:r>
            <a:r>
              <a:rPr lang="en-GB" sz="2800" b="1" dirty="0" smtClean="0"/>
              <a:t>Venture</a:t>
            </a:r>
          </a:p>
          <a:p>
            <a:pPr marL="914400" lvl="2" indent="0">
              <a:buNone/>
            </a:pPr>
            <a:endParaRPr lang="en-US" dirty="0"/>
          </a:p>
          <a:p>
            <a:r>
              <a:rPr lang="en-GB" dirty="0"/>
              <a:t>Spares, components etc. </a:t>
            </a:r>
            <a:r>
              <a:rPr lang="en-GB" dirty="0" smtClean="0"/>
              <a:t>        700 Cash </a:t>
            </a:r>
            <a:r>
              <a:rPr lang="en-GB" dirty="0"/>
              <a:t>collected -</a:t>
            </a:r>
            <a:r>
              <a:rPr lang="en-GB" dirty="0" smtClean="0"/>
              <a:t>customers   </a:t>
            </a:r>
            <a:r>
              <a:rPr lang="en-GB" dirty="0"/>
              <a:t>4,900                    </a:t>
            </a:r>
            <a:endParaRPr lang="en-US" dirty="0"/>
          </a:p>
          <a:p>
            <a:r>
              <a:rPr lang="en-GB" dirty="0" smtClean="0"/>
              <a:t>Advertising                                 </a:t>
            </a:r>
            <a:r>
              <a:rPr lang="en-GB" dirty="0"/>
              <a:t>100</a:t>
            </a:r>
            <a:endParaRPr lang="en-US" dirty="0"/>
          </a:p>
          <a:p>
            <a:r>
              <a:rPr lang="en-GB" dirty="0"/>
              <a:t>Wages              </a:t>
            </a:r>
            <a:r>
              <a:rPr lang="en-GB" dirty="0" smtClean="0"/>
              <a:t>                            </a:t>
            </a:r>
            <a:r>
              <a:rPr lang="en-GB" dirty="0"/>
              <a:t>2,500</a:t>
            </a:r>
            <a:endParaRPr lang="en-US" dirty="0"/>
          </a:p>
          <a:p>
            <a:r>
              <a:rPr lang="en-GB" dirty="0"/>
              <a:t>Vehicle expenses allowance   </a:t>
            </a:r>
            <a:r>
              <a:rPr lang="en-GB" dirty="0" smtClean="0"/>
              <a:t>  </a:t>
            </a:r>
            <a:r>
              <a:rPr lang="en-GB" dirty="0"/>
              <a:t>500</a:t>
            </a:r>
            <a:endParaRPr lang="en-US" dirty="0"/>
          </a:p>
          <a:p>
            <a:r>
              <a:rPr lang="en-GB" dirty="0"/>
              <a:t>General expense (Allowance)   </a:t>
            </a:r>
            <a:r>
              <a:rPr lang="en-GB" dirty="0" smtClean="0"/>
              <a:t>400</a:t>
            </a:r>
            <a:endParaRPr lang="en-US" dirty="0"/>
          </a:p>
          <a:p>
            <a:r>
              <a:rPr lang="en-GB" dirty="0"/>
              <a:t>Profit c/d            </a:t>
            </a:r>
            <a:r>
              <a:rPr lang="en-GB" dirty="0" smtClean="0"/>
              <a:t>                         1,100 Closing </a:t>
            </a:r>
            <a:r>
              <a:rPr lang="en-GB" dirty="0"/>
              <a:t>stock </a:t>
            </a:r>
            <a:r>
              <a:rPr lang="en-GB" dirty="0" smtClean="0"/>
              <a:t>c/d                   400</a:t>
            </a:r>
          </a:p>
          <a:p>
            <a:r>
              <a:rPr lang="en-GB" dirty="0"/>
              <a:t> </a:t>
            </a:r>
            <a:r>
              <a:rPr lang="en-GB" dirty="0" smtClean="0"/>
              <a:t>                                                     </a:t>
            </a:r>
            <a:r>
              <a:rPr lang="en-GB" b="1" dirty="0" smtClean="0"/>
              <a:t>5,100                                           5,100</a:t>
            </a:r>
            <a:endParaRPr lang="en-US" b="1" dirty="0"/>
          </a:p>
        </p:txBody>
      </p:sp>
    </p:spTree>
    <p:extLst>
      <p:ext uri="{BB962C8B-B14F-4D97-AF65-F5344CB8AC3E}">
        <p14:creationId xmlns:p14="http://schemas.microsoft.com/office/powerpoint/2010/main" val="1484046079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/>
              <a:t>Solutions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Profit share : Peter (2/5)     </a:t>
            </a:r>
            <a:r>
              <a:rPr lang="en-GB" dirty="0" smtClean="0"/>
              <a:t> 440</a:t>
            </a:r>
            <a:r>
              <a:rPr lang="en-GB" dirty="0"/>
              <a:t> </a:t>
            </a:r>
            <a:r>
              <a:rPr lang="en-GB" dirty="0" smtClean="0"/>
              <a:t>Profit b/d                                 </a:t>
            </a:r>
            <a:r>
              <a:rPr lang="en-GB" dirty="0"/>
              <a:t>1,100</a:t>
            </a:r>
            <a:endParaRPr lang="en-US" dirty="0"/>
          </a:p>
          <a:p>
            <a:r>
              <a:rPr lang="en-GB" dirty="0" smtClean="0"/>
              <a:t>                    </a:t>
            </a:r>
            <a:r>
              <a:rPr lang="en-GB" dirty="0"/>
              <a:t>: Paul (3/5)      </a:t>
            </a:r>
            <a:r>
              <a:rPr lang="en-GB" dirty="0" smtClean="0"/>
              <a:t>   660</a:t>
            </a:r>
          </a:p>
          <a:p>
            <a:r>
              <a:rPr lang="en-GB" dirty="0"/>
              <a:t> </a:t>
            </a:r>
            <a:r>
              <a:rPr lang="en-GB" dirty="0" smtClean="0"/>
              <a:t>                                             </a:t>
            </a:r>
            <a:r>
              <a:rPr lang="en-GB" b="1" dirty="0" smtClean="0"/>
              <a:t>1,100                                                   1,100</a:t>
            </a:r>
          </a:p>
          <a:p>
            <a:r>
              <a:rPr lang="en-GB" dirty="0"/>
              <a:t>Stock b/d  </a:t>
            </a:r>
            <a:r>
              <a:rPr lang="en-GB" dirty="0" smtClean="0"/>
              <a:t>                             </a:t>
            </a:r>
            <a:r>
              <a:rPr lang="en-GB" dirty="0"/>
              <a:t>400</a:t>
            </a:r>
            <a:endParaRPr lang="en-US" dirty="0"/>
          </a:p>
          <a:p>
            <a:endParaRPr lang="en-US" b="1" dirty="0"/>
          </a:p>
        </p:txBody>
      </p:sp>
    </p:spTree>
    <p:extLst>
      <p:ext uri="{BB962C8B-B14F-4D97-AF65-F5344CB8AC3E}">
        <p14:creationId xmlns:p14="http://schemas.microsoft.com/office/powerpoint/2010/main" val="1637514051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/>
              <a:t>Week 7 : Accounting for Joint Venture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 smtClean="0"/>
          </a:p>
          <a:p>
            <a:endParaRPr lang="en-US" dirty="0"/>
          </a:p>
          <a:p>
            <a:pPr algn="ctr"/>
            <a:r>
              <a:rPr lang="en-US" dirty="0" smtClean="0"/>
              <a:t>End of Week 7 Part Two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0992257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300</TotalTime>
  <Words>1532</Words>
  <Application>Microsoft Office PowerPoint</Application>
  <PresentationFormat>Custom</PresentationFormat>
  <Paragraphs>217</Paragraphs>
  <Slides>41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41</vt:i4>
      </vt:variant>
    </vt:vector>
  </HeadingPairs>
  <TitlesOfParts>
    <vt:vector size="42" baseType="lpstr">
      <vt:lpstr>Office Theme</vt:lpstr>
      <vt:lpstr>Course: Specialized Financial Accounting Technique</vt:lpstr>
      <vt:lpstr>Introduction</vt:lpstr>
      <vt:lpstr>Joint Venture</vt:lpstr>
      <vt:lpstr>Joint Venture</vt:lpstr>
      <vt:lpstr>Defining a Joint Venture </vt:lpstr>
      <vt:lpstr>Characteristics of a Joint Venture </vt:lpstr>
      <vt:lpstr>Importance of Joint Venture Accounting</vt:lpstr>
      <vt:lpstr>Important Accounting Guidelines for Partnerships</vt:lpstr>
      <vt:lpstr>Important Accounting Guidelines for Partnerships</vt:lpstr>
      <vt:lpstr>Co - venture in Accounting</vt:lpstr>
      <vt:lpstr>Co - venture in Accounting</vt:lpstr>
      <vt:lpstr>Co - venture in Accounting</vt:lpstr>
      <vt:lpstr>Equity Method</vt:lpstr>
      <vt:lpstr>Memorandum Joint Venture A/C </vt:lpstr>
      <vt:lpstr>Memorandum Joint Venture A/C </vt:lpstr>
      <vt:lpstr>Memorandum Joint Venture A/C </vt:lpstr>
      <vt:lpstr>Memorandum Joint Venture A/C </vt:lpstr>
      <vt:lpstr>Memorandum Joint Venture A/C </vt:lpstr>
      <vt:lpstr>Week 7 : Accounting for Joint Venture </vt:lpstr>
      <vt:lpstr>Week 7 : Accounting for Joint Venture </vt:lpstr>
      <vt:lpstr>Joint Venture Accounting</vt:lpstr>
      <vt:lpstr>Joint Venture Accounting</vt:lpstr>
      <vt:lpstr>Joint Venture Accounting</vt:lpstr>
      <vt:lpstr>Joint Venture - Accounting standard</vt:lpstr>
      <vt:lpstr>Joint Venture - Accounting standard</vt:lpstr>
      <vt:lpstr>Joint Venture - Accounting standard</vt:lpstr>
      <vt:lpstr>Joint Venture – Benefits Accrued</vt:lpstr>
      <vt:lpstr>Accounting for Joint Ventures in Companies</vt:lpstr>
      <vt:lpstr>Accounting for Joint Ventures in Companies</vt:lpstr>
      <vt:lpstr>Accounting for Partnership Joint Ventures </vt:lpstr>
      <vt:lpstr>Treatment of Investment </vt:lpstr>
      <vt:lpstr> Consolidated vs Unconsolidated Joint Venture Reporting </vt:lpstr>
      <vt:lpstr>Considerations for Consolidation Method </vt:lpstr>
      <vt:lpstr>Practical Example  </vt:lpstr>
      <vt:lpstr>Practical Example</vt:lpstr>
      <vt:lpstr>Solutions</vt:lpstr>
      <vt:lpstr>Solutions</vt:lpstr>
      <vt:lpstr>Solutions</vt:lpstr>
      <vt:lpstr>Solutions</vt:lpstr>
      <vt:lpstr>Solutions</vt:lpstr>
      <vt:lpstr>Week 7 : Accounting for Joint Venture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Peter Karugu Kahihu</dc:creator>
  <cp:lastModifiedBy>Author</cp:lastModifiedBy>
  <cp:revision>40</cp:revision>
  <dcterms:created xsi:type="dcterms:W3CDTF">2024-05-17T05:47:21Z</dcterms:created>
  <dcterms:modified xsi:type="dcterms:W3CDTF">2024-05-18T10:19:14Z</dcterms:modified>
</cp:coreProperties>
</file>