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20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66EBFDF-5E19-440C-BAC0-361DA0C46F8F}"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2435388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6EBFDF-5E19-440C-BAC0-361DA0C46F8F}"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2424172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66EBFDF-5E19-440C-BAC0-361DA0C46F8F}"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2320024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66EBFDF-5E19-440C-BAC0-361DA0C46F8F}"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2432105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66EBFDF-5E19-440C-BAC0-361DA0C46F8F}"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2277509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6EBFDF-5E19-440C-BAC0-361DA0C46F8F}"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598558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6EBFDF-5E19-440C-BAC0-361DA0C46F8F}"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3229623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6EBFDF-5E19-440C-BAC0-361DA0C46F8F}"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4051409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6EBFDF-5E19-440C-BAC0-361DA0C46F8F}"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1699763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6EBFDF-5E19-440C-BAC0-361DA0C46F8F}"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2924163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6EBFDF-5E19-440C-BAC0-361DA0C46F8F}"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ECB40-9480-4725-89BE-B2AD92BA9CE3}" type="slidenum">
              <a:rPr lang="en-US" smtClean="0"/>
              <a:t>‹#›</a:t>
            </a:fld>
            <a:endParaRPr lang="en-US"/>
          </a:p>
        </p:txBody>
      </p:sp>
    </p:spTree>
    <p:extLst>
      <p:ext uri="{BB962C8B-B14F-4D97-AF65-F5344CB8AC3E}">
        <p14:creationId xmlns:p14="http://schemas.microsoft.com/office/powerpoint/2010/main" val="3907229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6EBFDF-5E19-440C-BAC0-361DA0C46F8F}"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ECB40-9480-4725-89BE-B2AD92BA9CE3}" type="slidenum">
              <a:rPr lang="en-US" smtClean="0"/>
              <a:t>‹#›</a:t>
            </a:fld>
            <a:endParaRPr lang="en-US"/>
          </a:p>
        </p:txBody>
      </p:sp>
    </p:spTree>
    <p:extLst>
      <p:ext uri="{BB962C8B-B14F-4D97-AF65-F5344CB8AC3E}">
        <p14:creationId xmlns:p14="http://schemas.microsoft.com/office/powerpoint/2010/main" val="2986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lstStyle/>
          <a:p>
            <a:r>
              <a:rPr lang="en-US" dirty="0" smtClean="0"/>
              <a:t>Week 8 : Consignment and Royalties Accounts</a:t>
            </a:r>
          </a:p>
          <a:p>
            <a:r>
              <a:rPr lang="en-US" dirty="0" smtClean="0"/>
              <a:t>Lecturer: Peter Karugu Kahihu</a:t>
            </a:r>
          </a:p>
          <a:p>
            <a:endParaRPr lang="en-US" dirty="0"/>
          </a:p>
        </p:txBody>
      </p:sp>
    </p:spTree>
    <p:extLst>
      <p:ext uri="{BB962C8B-B14F-4D97-AF65-F5344CB8AC3E}">
        <p14:creationId xmlns:p14="http://schemas.microsoft.com/office/powerpoint/2010/main" val="2057488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lstStyle/>
          <a:p>
            <a:pPr algn="just"/>
            <a:r>
              <a:rPr lang="en-US" dirty="0" smtClean="0"/>
              <a:t>This lecture introduces you to various methods of accounting for Consignment and Royalties and preparation of key financial accounts.</a:t>
            </a:r>
          </a:p>
          <a:p>
            <a:pPr marL="0" indent="0" algn="just">
              <a:buNone/>
            </a:pPr>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Understand what is a Consignments and Royalties and their characteristics</a:t>
            </a:r>
          </a:p>
          <a:p>
            <a:pPr lvl="1" algn="just"/>
            <a:r>
              <a:rPr lang="en-US" dirty="0" smtClean="0"/>
              <a:t>Know how to prepare Key financial accounts</a:t>
            </a:r>
          </a:p>
          <a:p>
            <a:pPr lvl="1" algn="just"/>
            <a:r>
              <a:rPr lang="en-US" dirty="0" smtClean="0"/>
              <a:t>Know various methods of accounting for Consignments and Royalties </a:t>
            </a:r>
          </a:p>
          <a:p>
            <a:endParaRPr lang="en-US" dirty="0"/>
          </a:p>
        </p:txBody>
      </p:sp>
    </p:spTree>
    <p:extLst>
      <p:ext uri="{BB962C8B-B14F-4D97-AF65-F5344CB8AC3E}">
        <p14:creationId xmlns:p14="http://schemas.microsoft.com/office/powerpoint/2010/main" val="1922669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 Consignment</a:t>
            </a:r>
            <a:endParaRPr lang="en-US" dirty="0"/>
          </a:p>
        </p:txBody>
      </p:sp>
      <p:sp>
        <p:nvSpPr>
          <p:cNvPr id="3" name="Content Placeholder 2"/>
          <p:cNvSpPr>
            <a:spLocks noGrp="1"/>
          </p:cNvSpPr>
          <p:nvPr>
            <p:ph idx="1"/>
          </p:nvPr>
        </p:nvSpPr>
        <p:spPr/>
        <p:txBody>
          <a:bodyPr/>
          <a:lstStyle/>
          <a:p>
            <a:r>
              <a:rPr lang="en-US" dirty="0"/>
              <a:t>In order to boost sales, manufacturers and wholesale dealers frequently send goods to their agents both domestically and internationally</a:t>
            </a:r>
            <a:r>
              <a:rPr lang="en-US" dirty="0" smtClean="0"/>
              <a:t>.</a:t>
            </a:r>
          </a:p>
          <a:p>
            <a:r>
              <a:rPr lang="en-US" dirty="0" smtClean="0"/>
              <a:t> </a:t>
            </a:r>
            <a:r>
              <a:rPr lang="en-US" dirty="0"/>
              <a:t>The agent's understanding of the local environment in which he lives helps to boost sales. </a:t>
            </a:r>
            <a:endParaRPr lang="en-US" dirty="0" smtClean="0"/>
          </a:p>
          <a:p>
            <a:r>
              <a:rPr lang="en-US" dirty="0" smtClean="0"/>
              <a:t>Furthermore</a:t>
            </a:r>
            <a:r>
              <a:rPr lang="en-US" dirty="0"/>
              <a:t>, it is exceedingly costly for manufacturers to offer their products directly to consumers in domestic or international </a:t>
            </a:r>
            <a:r>
              <a:rPr lang="en-US" dirty="0" smtClean="0"/>
              <a:t>markets.</a:t>
            </a:r>
          </a:p>
          <a:p>
            <a:r>
              <a:rPr lang="en-US" dirty="0" smtClean="0"/>
              <a:t>As </a:t>
            </a:r>
            <a:r>
              <a:rPr lang="en-US" dirty="0"/>
              <a:t>a result, distinct agents are assigned to various locations.</a:t>
            </a:r>
          </a:p>
        </p:txBody>
      </p:sp>
    </p:spTree>
    <p:extLst>
      <p:ext uri="{BB962C8B-B14F-4D97-AF65-F5344CB8AC3E}">
        <p14:creationId xmlns:p14="http://schemas.microsoft.com/office/powerpoint/2010/main" val="995053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MEANING OF CONSIGNMENT</a:t>
            </a:r>
            <a:br>
              <a:rPr lang="en-US" b="1" dirty="0"/>
            </a:br>
            <a:endParaRPr lang="en-US" dirty="0"/>
          </a:p>
        </p:txBody>
      </p:sp>
      <p:sp>
        <p:nvSpPr>
          <p:cNvPr id="3" name="Content Placeholder 2"/>
          <p:cNvSpPr>
            <a:spLocks noGrp="1"/>
          </p:cNvSpPr>
          <p:nvPr>
            <p:ph idx="1"/>
          </p:nvPr>
        </p:nvSpPr>
        <p:spPr/>
        <p:txBody>
          <a:bodyPr/>
          <a:lstStyle/>
          <a:p>
            <a:r>
              <a:rPr lang="en-US" dirty="0"/>
              <a:t>Almost all manufacturers and wholesalers market their products through agents, both domestically and internationally. </a:t>
            </a:r>
            <a:endParaRPr lang="en-US" dirty="0" smtClean="0"/>
          </a:p>
          <a:p>
            <a:r>
              <a:rPr lang="en-US" dirty="0" smtClean="0"/>
              <a:t>The </a:t>
            </a:r>
            <a:r>
              <a:rPr lang="en-US" dirty="0"/>
              <a:t>recipient agrees to hold and sell the items on the sender's behalf and at the sender's risk. </a:t>
            </a:r>
            <a:endParaRPr lang="en-US" dirty="0" smtClean="0"/>
          </a:p>
          <a:p>
            <a:r>
              <a:rPr lang="en-US" dirty="0" smtClean="0"/>
              <a:t>Consignors </a:t>
            </a:r>
            <a:r>
              <a:rPr lang="en-US" dirty="0"/>
              <a:t>are those who send products for sale, consignees are those to whom goods are sent for sale, and the commodities </a:t>
            </a:r>
            <a:r>
              <a:rPr lang="en-US" dirty="0" smtClean="0"/>
              <a:t>delivered </a:t>
            </a:r>
            <a:r>
              <a:rPr lang="en-US" dirty="0"/>
              <a:t>in this manner are known as "goods sent on consignment</a:t>
            </a:r>
            <a:r>
              <a:rPr lang="en-US" dirty="0" smtClean="0"/>
              <a:t>.“</a:t>
            </a:r>
          </a:p>
          <a:p>
            <a:r>
              <a:rPr lang="en-US" dirty="0"/>
              <a:t>Consignment is not a sale; rather, it is a way to facilitate a sale. Consignment is not the same as sales.</a:t>
            </a:r>
          </a:p>
        </p:txBody>
      </p:sp>
    </p:spTree>
    <p:extLst>
      <p:ext uri="{BB962C8B-B14F-4D97-AF65-F5344CB8AC3E}">
        <p14:creationId xmlns:p14="http://schemas.microsoft.com/office/powerpoint/2010/main" val="755745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MEANING OF CONSIGNMENT</a:t>
            </a:r>
            <a:endParaRPr lang="en-US" dirty="0"/>
          </a:p>
        </p:txBody>
      </p:sp>
      <p:sp>
        <p:nvSpPr>
          <p:cNvPr id="3" name="Content Placeholder 2"/>
          <p:cNvSpPr>
            <a:spLocks noGrp="1"/>
          </p:cNvSpPr>
          <p:nvPr>
            <p:ph idx="1"/>
          </p:nvPr>
        </p:nvSpPr>
        <p:spPr/>
        <p:txBody>
          <a:bodyPr/>
          <a:lstStyle/>
          <a:p>
            <a:r>
              <a:rPr lang="en-US" dirty="0"/>
              <a:t>Once a consignment of products is not sold, it can be returned; however, once the items are sold, they cannot be returned unless there are specific circumstances, such damage or substandard goods are supplied. </a:t>
            </a:r>
            <a:endParaRPr lang="en-US" dirty="0" smtClean="0"/>
          </a:p>
          <a:p>
            <a:r>
              <a:rPr lang="en-US" dirty="0" smtClean="0"/>
              <a:t>When </a:t>
            </a:r>
            <a:r>
              <a:rPr lang="en-US" dirty="0"/>
              <a:t>something is sold, the property in it belongs to the buyer; yet, when something is consigned, the consignor retains legal possession of the item</a:t>
            </a:r>
            <a:r>
              <a:rPr lang="en-US" dirty="0" smtClean="0"/>
              <a:t>.</a:t>
            </a:r>
          </a:p>
          <a:p>
            <a:r>
              <a:rPr lang="en-US" dirty="0" smtClean="0"/>
              <a:t> </a:t>
            </a:r>
            <a:r>
              <a:rPr lang="en-US" dirty="0"/>
              <a:t>Therefore, when goods are sold, the relationship between the parties is that of a creditor and debtor; yet, when goods are consigned, the parties have the relationship of a "principal" and "an agent."</a:t>
            </a:r>
          </a:p>
        </p:txBody>
      </p:sp>
    </p:spTree>
    <p:extLst>
      <p:ext uri="{BB962C8B-B14F-4D97-AF65-F5344CB8AC3E}">
        <p14:creationId xmlns:p14="http://schemas.microsoft.com/office/powerpoint/2010/main" val="753874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DISTINCTION BETWEEN CONSIGNMENT AND SALE</a:t>
            </a:r>
            <a:br>
              <a:rPr lang="en-US" dirty="0"/>
            </a:br>
            <a:endParaRPr lang="en-US" dirty="0"/>
          </a:p>
        </p:txBody>
      </p:sp>
      <p:sp>
        <p:nvSpPr>
          <p:cNvPr id="3" name="Content Placeholder 2"/>
          <p:cNvSpPr>
            <a:spLocks noGrp="1"/>
          </p:cNvSpPr>
          <p:nvPr>
            <p:ph idx="1"/>
          </p:nvPr>
        </p:nvSpPr>
        <p:spPr/>
        <p:txBody>
          <a:bodyPr>
            <a:normAutofit fontScale="62500" lnSpcReduction="20000"/>
          </a:bodyPr>
          <a:lstStyle/>
          <a:p>
            <a:r>
              <a:rPr lang="en-US" b="1" dirty="0"/>
              <a:t>Basis	</a:t>
            </a:r>
            <a:r>
              <a:rPr lang="en-US" b="1" dirty="0" smtClean="0"/>
              <a:t>		Consignment	</a:t>
            </a:r>
            <a:r>
              <a:rPr lang="en-US" b="1" dirty="0"/>
              <a:t>	</a:t>
            </a:r>
            <a:r>
              <a:rPr lang="en-US" b="1" dirty="0" smtClean="0"/>
              <a:t>	Sale</a:t>
            </a:r>
          </a:p>
          <a:p>
            <a:r>
              <a:rPr lang="en-US" dirty="0" smtClean="0"/>
              <a:t>Property </a:t>
            </a:r>
            <a:r>
              <a:rPr lang="en-US" dirty="0"/>
              <a:t>in goods   </a:t>
            </a:r>
            <a:r>
              <a:rPr lang="en-US" dirty="0" smtClean="0"/>
              <a:t>	 </a:t>
            </a:r>
            <a:r>
              <a:rPr lang="en-US" dirty="0"/>
              <a:t>Ownership remains </a:t>
            </a:r>
            <a:r>
              <a:rPr lang="en-US" dirty="0" smtClean="0"/>
              <a:t>with</a:t>
            </a:r>
            <a:r>
              <a:rPr lang="en-US" dirty="0"/>
              <a:t>	Ownership passed to</a:t>
            </a:r>
            <a:endParaRPr lang="en-US" sz="1600" dirty="0"/>
          </a:p>
          <a:p>
            <a:pPr marL="0" indent="0">
              <a:buNone/>
            </a:pPr>
            <a:r>
              <a:rPr lang="en-US" dirty="0" smtClean="0"/>
              <a:t>i.e</a:t>
            </a:r>
            <a:r>
              <a:rPr lang="en-US" dirty="0"/>
              <a:t>. </a:t>
            </a:r>
            <a:r>
              <a:rPr lang="en-US" dirty="0" smtClean="0"/>
              <a:t>Ownership		the </a:t>
            </a:r>
            <a:r>
              <a:rPr lang="en-US" dirty="0"/>
              <a:t>consignor	</a:t>
            </a:r>
            <a:r>
              <a:rPr lang="en-US" dirty="0" smtClean="0"/>
              <a:t>		the buyer</a:t>
            </a:r>
            <a:endParaRPr lang="en-US" dirty="0"/>
          </a:p>
          <a:p>
            <a:endParaRPr lang="en-US" dirty="0" smtClean="0"/>
          </a:p>
          <a:p>
            <a:r>
              <a:rPr lang="en-US" dirty="0"/>
              <a:t> </a:t>
            </a:r>
            <a:r>
              <a:rPr lang="en-US" dirty="0" smtClean="0"/>
              <a:t>Relation</a:t>
            </a:r>
            <a:r>
              <a:rPr lang="en-US" dirty="0"/>
              <a:t>	</a:t>
            </a:r>
            <a:r>
              <a:rPr lang="en-US" dirty="0" smtClean="0"/>
              <a:t>	Consignee </a:t>
            </a:r>
            <a:r>
              <a:rPr lang="en-US" dirty="0"/>
              <a:t>is the agent	</a:t>
            </a:r>
            <a:r>
              <a:rPr lang="en-US" dirty="0" smtClean="0"/>
              <a:t>	Buyer </a:t>
            </a:r>
            <a:r>
              <a:rPr lang="en-US" dirty="0"/>
              <a:t>is debtor </a:t>
            </a:r>
            <a:r>
              <a:rPr lang="en-US" dirty="0" smtClean="0"/>
              <a:t>of</a:t>
            </a:r>
            <a:endParaRPr lang="en-US" sz="1600" dirty="0" smtClean="0"/>
          </a:p>
          <a:p>
            <a:pPr marL="0" indent="0">
              <a:buNone/>
            </a:pPr>
            <a:r>
              <a:rPr lang="en-US" sz="1600" dirty="0"/>
              <a:t>	</a:t>
            </a:r>
            <a:r>
              <a:rPr lang="en-US" sz="1600" dirty="0" smtClean="0"/>
              <a:t>		</a:t>
            </a:r>
            <a:r>
              <a:rPr lang="en-US" dirty="0" smtClean="0"/>
              <a:t>of </a:t>
            </a:r>
            <a:r>
              <a:rPr lang="en-US" dirty="0"/>
              <a:t>the </a:t>
            </a:r>
            <a:r>
              <a:rPr lang="en-US" dirty="0" smtClean="0"/>
              <a:t>consignor	</a:t>
            </a:r>
            <a:r>
              <a:rPr lang="en-US" dirty="0"/>
              <a:t>	</a:t>
            </a:r>
            <a:r>
              <a:rPr lang="en-US" dirty="0" smtClean="0"/>
              <a:t>	seller </a:t>
            </a:r>
            <a:r>
              <a:rPr lang="en-US" dirty="0"/>
              <a:t>until the</a:t>
            </a:r>
          </a:p>
          <a:p>
            <a:pPr marL="0" indent="0">
              <a:buNone/>
            </a:pPr>
            <a:r>
              <a:rPr lang="en-US" dirty="0" smtClean="0"/>
              <a:t>							account </a:t>
            </a:r>
            <a:r>
              <a:rPr lang="en-US" dirty="0"/>
              <a:t>is settled</a:t>
            </a:r>
            <a:r>
              <a:rPr lang="en-US" dirty="0" smtClean="0"/>
              <a:t>.</a:t>
            </a:r>
            <a:endParaRPr lang="en-US" dirty="0"/>
          </a:p>
          <a:p>
            <a:endParaRPr lang="en-US" dirty="0" smtClean="0"/>
          </a:p>
          <a:p>
            <a:pPr lvl="1"/>
            <a:r>
              <a:rPr lang="en-US" dirty="0"/>
              <a:t> </a:t>
            </a:r>
            <a:r>
              <a:rPr lang="en-US" dirty="0" smtClean="0"/>
              <a:t>Risk </a:t>
            </a:r>
            <a:r>
              <a:rPr lang="en-US" dirty="0"/>
              <a:t>and damage	Consignee holds </a:t>
            </a:r>
            <a:r>
              <a:rPr lang="en-US" dirty="0" smtClean="0"/>
              <a:t>the	</a:t>
            </a:r>
            <a:r>
              <a:rPr lang="en-US" dirty="0"/>
              <a:t>	Any subsequent</a:t>
            </a:r>
            <a:endParaRPr lang="en-US" sz="1200" dirty="0"/>
          </a:p>
          <a:p>
            <a:pPr marL="0" indent="0">
              <a:buNone/>
            </a:pPr>
            <a:r>
              <a:rPr lang="en-US" dirty="0" smtClean="0"/>
              <a:t>			goods </a:t>
            </a:r>
            <a:r>
              <a:rPr lang="en-US" dirty="0"/>
              <a:t>at the risk of the	</a:t>
            </a:r>
            <a:r>
              <a:rPr lang="en-US" dirty="0" smtClean="0"/>
              <a:t>	damage </a:t>
            </a:r>
            <a:r>
              <a:rPr lang="en-US" dirty="0"/>
              <a:t>to the goods </a:t>
            </a:r>
            <a:endParaRPr lang="en-US" dirty="0" smtClean="0"/>
          </a:p>
          <a:p>
            <a:pPr marL="0" indent="0">
              <a:buNone/>
            </a:pPr>
            <a:r>
              <a:rPr lang="en-US" dirty="0"/>
              <a:t>	</a:t>
            </a:r>
            <a:r>
              <a:rPr lang="en-US" dirty="0" smtClean="0"/>
              <a:t>		consignor therefore		is </a:t>
            </a:r>
            <a:r>
              <a:rPr lang="en-US" dirty="0"/>
              <a:t>the loss of the</a:t>
            </a:r>
          </a:p>
          <a:p>
            <a:pPr marL="0" indent="0">
              <a:buNone/>
            </a:pPr>
            <a:r>
              <a:rPr lang="en-US" dirty="0" smtClean="0"/>
              <a:t>			subsequent </a:t>
            </a:r>
            <a:r>
              <a:rPr lang="en-US" dirty="0"/>
              <a:t>damage to	</a:t>
            </a:r>
            <a:r>
              <a:rPr lang="en-US" dirty="0" smtClean="0"/>
              <a:t>	buyer  </a:t>
            </a:r>
          </a:p>
          <a:p>
            <a:pPr marL="0" indent="0">
              <a:buNone/>
            </a:pPr>
            <a:r>
              <a:rPr lang="en-US" dirty="0" smtClean="0"/>
              <a:t>			the </a:t>
            </a:r>
            <a:r>
              <a:rPr lang="en-US" dirty="0"/>
              <a:t>goods is the loss </a:t>
            </a:r>
            <a:r>
              <a:rPr lang="en-US" dirty="0" smtClean="0"/>
              <a:t>of </a:t>
            </a:r>
          </a:p>
          <a:p>
            <a:pPr marL="0" indent="0">
              <a:buNone/>
            </a:pPr>
            <a:r>
              <a:rPr lang="en-US" dirty="0"/>
              <a:t>	</a:t>
            </a:r>
            <a:r>
              <a:rPr lang="en-US" dirty="0" smtClean="0"/>
              <a:t>		the consignor</a:t>
            </a:r>
            <a:r>
              <a:rPr lang="en-US" dirty="0"/>
              <a:t> </a:t>
            </a:r>
          </a:p>
          <a:p>
            <a:endParaRPr lang="en-US" dirty="0"/>
          </a:p>
        </p:txBody>
      </p:sp>
    </p:spTree>
    <p:extLst>
      <p:ext uri="{BB962C8B-B14F-4D97-AF65-F5344CB8AC3E}">
        <p14:creationId xmlns:p14="http://schemas.microsoft.com/office/powerpoint/2010/main" val="3270078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DISTINCTION BETWEEN CONSIGNMENT AND SALE</a:t>
            </a:r>
            <a:endParaRPr lang="en-US" dirty="0"/>
          </a:p>
        </p:txBody>
      </p:sp>
      <p:sp>
        <p:nvSpPr>
          <p:cNvPr id="3" name="Content Placeholder 2"/>
          <p:cNvSpPr>
            <a:spLocks noGrp="1"/>
          </p:cNvSpPr>
          <p:nvPr>
            <p:ph idx="1"/>
          </p:nvPr>
        </p:nvSpPr>
        <p:spPr/>
        <p:txBody>
          <a:bodyPr/>
          <a:lstStyle/>
          <a:p>
            <a:pPr lvl="2"/>
            <a:r>
              <a:rPr lang="en-US" sz="2400" dirty="0"/>
              <a:t>Return of goods	Goods may be returned if	</a:t>
            </a:r>
            <a:r>
              <a:rPr lang="en-US" sz="2400" dirty="0" smtClean="0"/>
              <a:t>goods 	are </a:t>
            </a:r>
            <a:r>
              <a:rPr lang="en-US" sz="2400" dirty="0"/>
              <a:t>not</a:t>
            </a:r>
          </a:p>
          <a:p>
            <a:pPr marL="0" indent="0">
              <a:buNone/>
            </a:pPr>
            <a:r>
              <a:rPr lang="en-US" dirty="0" smtClean="0"/>
              <a:t>				not </a:t>
            </a:r>
            <a:r>
              <a:rPr lang="en-US" dirty="0"/>
              <a:t>sold	</a:t>
            </a:r>
            <a:r>
              <a:rPr lang="en-US" dirty="0" smtClean="0"/>
              <a:t>	returnable </a:t>
            </a:r>
            <a:r>
              <a:rPr lang="en-US" dirty="0"/>
              <a:t>except for </a:t>
            </a:r>
            <a:r>
              <a:rPr lang="en-US" dirty="0" smtClean="0"/>
              <a:t>								special reasons </a:t>
            </a:r>
            <a:r>
              <a:rPr lang="en-US" dirty="0"/>
              <a:t>e.g. wrong </a:t>
            </a:r>
            <a:endParaRPr lang="en-US" dirty="0" smtClean="0"/>
          </a:p>
          <a:p>
            <a:pPr marL="0" indent="0">
              <a:buNone/>
            </a:pPr>
            <a:r>
              <a:rPr lang="en-US" dirty="0" smtClean="0"/>
              <a:t>							kind or defective </a:t>
            </a:r>
            <a:r>
              <a:rPr lang="en-US" dirty="0"/>
              <a:t>goods </a:t>
            </a:r>
            <a:r>
              <a:rPr lang="en-US" dirty="0" err="1" smtClean="0"/>
              <a:t>etc</a:t>
            </a:r>
            <a:endParaRPr lang="en-US" dirty="0" smtClean="0"/>
          </a:p>
          <a:p>
            <a:pPr marL="0" indent="0">
              <a:buNone/>
            </a:pPr>
            <a:r>
              <a:rPr lang="en-US" dirty="0"/>
              <a:t>Expenses after	Recoverable from the	To be borne by the delivery	</a:t>
            </a:r>
            <a:r>
              <a:rPr lang="en-US" dirty="0" smtClean="0"/>
              <a:t>	consignor		</a:t>
            </a:r>
            <a:r>
              <a:rPr lang="en-US" dirty="0"/>
              <a:t>	</a:t>
            </a:r>
            <a:r>
              <a:rPr lang="en-US" dirty="0" smtClean="0"/>
              <a:t>buyer</a:t>
            </a:r>
          </a:p>
          <a:p>
            <a:pPr marL="0" indent="0">
              <a:buNone/>
            </a:pPr>
            <a:endParaRPr lang="en-US" dirty="0" smtClean="0"/>
          </a:p>
          <a:p>
            <a:pPr marL="0" indent="0">
              <a:buNone/>
            </a:pPr>
            <a:r>
              <a:rPr lang="en-US" dirty="0" smtClean="0"/>
              <a:t>Forwarding Letter	</a:t>
            </a:r>
            <a:r>
              <a:rPr lang="en-US" dirty="0" err="1" smtClean="0"/>
              <a:t>Proforma</a:t>
            </a:r>
            <a:r>
              <a:rPr lang="en-US" dirty="0" smtClean="0"/>
              <a:t> Invoice		invoice</a:t>
            </a:r>
            <a:endParaRPr lang="en-US" dirty="0"/>
          </a:p>
          <a:p>
            <a:pPr marL="0" indent="0">
              <a:buNone/>
            </a:pPr>
            <a:endParaRPr lang="en-US" dirty="0"/>
          </a:p>
        </p:txBody>
      </p:sp>
    </p:spTree>
    <p:extLst>
      <p:ext uri="{BB962C8B-B14F-4D97-AF65-F5344CB8AC3E}">
        <p14:creationId xmlns:p14="http://schemas.microsoft.com/office/powerpoint/2010/main" val="303860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PROCEDURE </a:t>
            </a:r>
            <a:r>
              <a:rPr lang="en-US" b="1" dirty="0" smtClean="0"/>
              <a:t>IN </a:t>
            </a:r>
            <a:r>
              <a:rPr lang="en-US" b="1" dirty="0"/>
              <a:t>CASE OF CONSIGNMENT</a:t>
            </a:r>
            <a:endParaRPr lang="en-US" dirty="0"/>
          </a:p>
        </p:txBody>
      </p:sp>
      <p:sp>
        <p:nvSpPr>
          <p:cNvPr id="3" name="Content Placeholder 2"/>
          <p:cNvSpPr>
            <a:spLocks noGrp="1"/>
          </p:cNvSpPr>
          <p:nvPr>
            <p:ph idx="1"/>
          </p:nvPr>
        </p:nvSpPr>
        <p:spPr/>
        <p:txBody>
          <a:bodyPr/>
          <a:lstStyle/>
          <a:p>
            <a:r>
              <a:rPr lang="en-US" dirty="0"/>
              <a:t>The consignor creates a statement known as a "</a:t>
            </a:r>
            <a:r>
              <a:rPr lang="en-US" dirty="0" err="1"/>
              <a:t>proforma</a:t>
            </a:r>
            <a:r>
              <a:rPr lang="en-US" dirty="0"/>
              <a:t> invoice" similar to a conventional invoice when the products are shipped to the consignee</a:t>
            </a:r>
            <a:r>
              <a:rPr lang="en-US" dirty="0" smtClean="0"/>
              <a:t>.</a:t>
            </a:r>
          </a:p>
          <a:p>
            <a:r>
              <a:rPr lang="en-US" dirty="0" smtClean="0"/>
              <a:t> </a:t>
            </a:r>
            <a:r>
              <a:rPr lang="en-US" dirty="0"/>
              <a:t>This statement includes information about the consignment and price, which is typically at cost but may occasionally be at invoice price that is higher than cost. </a:t>
            </a:r>
            <a:endParaRPr lang="en-US" dirty="0" smtClean="0"/>
          </a:p>
          <a:p>
            <a:r>
              <a:rPr lang="en-US" dirty="0" smtClean="0"/>
              <a:t>The </a:t>
            </a:r>
            <a:r>
              <a:rPr lang="en-US" dirty="0"/>
              <a:t>consignee is not held responsible for paying the amount specified on the invoice; but, in order to cover the cost of the products, he typically pays in advance by sending a bank draft or receiving a bill.</a:t>
            </a:r>
          </a:p>
        </p:txBody>
      </p:sp>
    </p:spTree>
    <p:extLst>
      <p:ext uri="{BB962C8B-B14F-4D97-AF65-F5344CB8AC3E}">
        <p14:creationId xmlns:p14="http://schemas.microsoft.com/office/powerpoint/2010/main" val="3790618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Procedure for consignment</a:t>
            </a:r>
            <a:endParaRPr lang="en-US" b="1" dirty="0"/>
          </a:p>
        </p:txBody>
      </p:sp>
      <p:sp>
        <p:nvSpPr>
          <p:cNvPr id="3" name="Content Placeholder 2"/>
          <p:cNvSpPr>
            <a:spLocks noGrp="1"/>
          </p:cNvSpPr>
          <p:nvPr>
            <p:ph idx="1"/>
          </p:nvPr>
        </p:nvSpPr>
        <p:spPr/>
        <p:txBody>
          <a:bodyPr/>
          <a:lstStyle/>
          <a:p>
            <a:r>
              <a:rPr lang="en-US" dirty="0" smtClean="0"/>
              <a:t>(a) </a:t>
            </a:r>
            <a:r>
              <a:rPr lang="en-US" b="1" dirty="0" smtClean="0"/>
              <a:t>Account Sale:</a:t>
            </a:r>
            <a:endParaRPr lang="en-US" dirty="0" smtClean="0"/>
          </a:p>
          <a:p>
            <a:r>
              <a:rPr lang="en-US" dirty="0" smtClean="0"/>
              <a:t>The </a:t>
            </a:r>
            <a:r>
              <a:rPr lang="en-US" dirty="0"/>
              <a:t>consignee provides a statement detailing sales, incurred costs, commission, and remittances made together with the remaining balance owed by him to his consignor on a regular basis. </a:t>
            </a:r>
            <a:endParaRPr lang="en-US" dirty="0" smtClean="0"/>
          </a:p>
          <a:p>
            <a:r>
              <a:rPr lang="en-US" dirty="0" smtClean="0"/>
              <a:t>"</a:t>
            </a:r>
            <a:r>
              <a:rPr lang="en-US" dirty="0"/>
              <a:t>Accounts Sales" is the name given to this statement. </a:t>
            </a:r>
            <a:endParaRPr lang="en-US" dirty="0" smtClean="0"/>
          </a:p>
          <a:p>
            <a:r>
              <a:rPr lang="en-US" dirty="0" smtClean="0"/>
              <a:t>On </a:t>
            </a:r>
            <a:r>
              <a:rPr lang="en-US" dirty="0"/>
              <a:t>receipt of Account Sales the consignor shall make entries in his books of account and complete the Consignment account and the Consignee’s account.</a:t>
            </a:r>
          </a:p>
          <a:p>
            <a:endParaRPr lang="en-US" dirty="0"/>
          </a:p>
        </p:txBody>
      </p:sp>
    </p:spTree>
    <p:extLst>
      <p:ext uri="{BB962C8B-B14F-4D97-AF65-F5344CB8AC3E}">
        <p14:creationId xmlns:p14="http://schemas.microsoft.com/office/powerpoint/2010/main" val="1605459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Procedure for consignment</a:t>
            </a:r>
            <a:endParaRPr lang="en-US" dirty="0"/>
          </a:p>
        </p:txBody>
      </p:sp>
      <p:sp>
        <p:nvSpPr>
          <p:cNvPr id="3" name="Content Placeholder 2"/>
          <p:cNvSpPr>
            <a:spLocks noGrp="1"/>
          </p:cNvSpPr>
          <p:nvPr>
            <p:ph idx="1"/>
          </p:nvPr>
        </p:nvSpPr>
        <p:spPr/>
        <p:txBody>
          <a:bodyPr>
            <a:normAutofit fontScale="92500"/>
          </a:bodyPr>
          <a:lstStyle/>
          <a:p>
            <a:pPr marL="0" lvl="0" indent="0">
              <a:buNone/>
            </a:pPr>
            <a:r>
              <a:rPr lang="en-US" b="1" dirty="0" smtClean="0"/>
              <a:t>(b) Advance </a:t>
            </a:r>
            <a:r>
              <a:rPr lang="en-US" b="1" dirty="0"/>
              <a:t>on Consignment </a:t>
            </a:r>
            <a:r>
              <a:rPr lang="en-US" b="1" dirty="0" smtClean="0"/>
              <a:t>:</a:t>
            </a:r>
          </a:p>
          <a:p>
            <a:r>
              <a:rPr lang="en-US" b="1" dirty="0" smtClean="0"/>
              <a:t> </a:t>
            </a:r>
            <a:r>
              <a:rPr lang="en-US" dirty="0"/>
              <a:t>It is common practice for the consignor to ask the consignee for some deposit as a security for goods sent on consignment to the consignee. </a:t>
            </a:r>
            <a:endParaRPr lang="en-US" dirty="0" smtClean="0"/>
          </a:p>
          <a:p>
            <a:r>
              <a:rPr lang="en-US" dirty="0" smtClean="0"/>
              <a:t>It </a:t>
            </a:r>
            <a:r>
              <a:rPr lang="en-US" dirty="0"/>
              <a:t>may be paid by any mode of payment-</a:t>
            </a:r>
            <a:r>
              <a:rPr lang="en-US" dirty="0" err="1"/>
              <a:t>cheque</a:t>
            </a:r>
            <a:r>
              <a:rPr lang="en-US" dirty="0"/>
              <a:t>, cash or even bills of exchange.</a:t>
            </a:r>
          </a:p>
          <a:p>
            <a:pPr marL="0" indent="0">
              <a:buNone/>
            </a:pPr>
            <a:r>
              <a:rPr lang="en-US" b="1" dirty="0" smtClean="0"/>
              <a:t>C. Commission </a:t>
            </a:r>
            <a:r>
              <a:rPr lang="en-US" b="1" dirty="0"/>
              <a:t>: </a:t>
            </a:r>
            <a:endParaRPr lang="en-US" b="1" dirty="0" smtClean="0"/>
          </a:p>
          <a:p>
            <a:pPr marL="0" indent="0">
              <a:buNone/>
            </a:pPr>
            <a:r>
              <a:rPr lang="en-US" dirty="0" smtClean="0"/>
              <a:t>The </a:t>
            </a:r>
            <a:r>
              <a:rPr lang="en-US" dirty="0"/>
              <a:t>consignee usually gets a commission for selling the goods on behalf of the consignor as a fixed percentage on sales. </a:t>
            </a:r>
            <a:endParaRPr lang="en-US" dirty="0" smtClean="0"/>
          </a:p>
          <a:p>
            <a:pPr marL="0" indent="0">
              <a:buNone/>
            </a:pPr>
            <a:r>
              <a:rPr lang="en-US" dirty="0" smtClean="0"/>
              <a:t>So </a:t>
            </a:r>
            <a:r>
              <a:rPr lang="en-US" dirty="0"/>
              <a:t>more the sales more will be the commission earned by the consignor. </a:t>
            </a:r>
          </a:p>
          <a:p>
            <a:endParaRPr lang="en-US" dirty="0"/>
          </a:p>
        </p:txBody>
      </p:sp>
    </p:spTree>
    <p:extLst>
      <p:ext uri="{BB962C8B-B14F-4D97-AF65-F5344CB8AC3E}">
        <p14:creationId xmlns:p14="http://schemas.microsoft.com/office/powerpoint/2010/main" val="650446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Procedure for consignment</a:t>
            </a:r>
            <a:endParaRPr lang="en-US" dirty="0"/>
          </a:p>
        </p:txBody>
      </p:sp>
      <p:sp>
        <p:nvSpPr>
          <p:cNvPr id="3" name="Content Placeholder 2"/>
          <p:cNvSpPr>
            <a:spLocks noGrp="1"/>
          </p:cNvSpPr>
          <p:nvPr>
            <p:ph idx="1"/>
          </p:nvPr>
        </p:nvSpPr>
        <p:spPr/>
        <p:txBody>
          <a:bodyPr>
            <a:normAutofit/>
          </a:bodyPr>
          <a:lstStyle/>
          <a:p>
            <a:pPr lvl="0"/>
            <a:r>
              <a:rPr lang="en-US" dirty="0"/>
              <a:t>But there are some other kinds of commission which are sometimes given to the consignee </a:t>
            </a:r>
            <a:r>
              <a:rPr lang="en-US" dirty="0" smtClean="0"/>
              <a:t>for extra </a:t>
            </a:r>
            <a:r>
              <a:rPr lang="en-US" dirty="0"/>
              <a:t>burden and activities i.e</a:t>
            </a:r>
            <a:r>
              <a:rPr lang="en-US" dirty="0" smtClean="0"/>
              <a:t>.</a:t>
            </a:r>
          </a:p>
          <a:p>
            <a:pPr marL="571500" lvl="0" indent="-571500">
              <a:buAutoNum type="romanLcParenBoth"/>
            </a:pPr>
            <a:r>
              <a:rPr lang="en-US" dirty="0" smtClean="0"/>
              <a:t>Del </a:t>
            </a:r>
            <a:r>
              <a:rPr lang="en-US" dirty="0" err="1"/>
              <a:t>Credre</a:t>
            </a:r>
            <a:r>
              <a:rPr lang="en-US" dirty="0"/>
              <a:t> Commission and </a:t>
            </a:r>
            <a:endParaRPr lang="en-US" dirty="0" smtClean="0"/>
          </a:p>
          <a:p>
            <a:pPr marL="571500" lvl="0" indent="-571500">
              <a:buAutoNum type="romanLcParenBoth"/>
            </a:pPr>
            <a:r>
              <a:rPr lang="en-US" dirty="0" smtClean="0"/>
              <a:t>over-riding </a:t>
            </a:r>
            <a:r>
              <a:rPr lang="en-US" dirty="0"/>
              <a:t>Commission.</a:t>
            </a:r>
          </a:p>
          <a:p>
            <a:r>
              <a:rPr lang="en-US" b="1" dirty="0"/>
              <a:t>Del </a:t>
            </a:r>
            <a:r>
              <a:rPr lang="en-US" b="1" dirty="0" err="1"/>
              <a:t>Credre</a:t>
            </a:r>
            <a:r>
              <a:rPr lang="en-US" b="1" dirty="0"/>
              <a:t> Commission: </a:t>
            </a:r>
            <a:endParaRPr lang="en-US" b="1" dirty="0" smtClean="0"/>
          </a:p>
          <a:p>
            <a:r>
              <a:rPr lang="en-US" dirty="0" smtClean="0"/>
              <a:t>Generally </a:t>
            </a:r>
            <a:r>
              <a:rPr lang="en-US" dirty="0"/>
              <a:t>speaking, the consignee is not liable to the consignor for the money paid by the buyers, but occasionally he agrees to guarantee payment due for all of the items he sells on credit and cash, regardless of whether his clients pay him. </a:t>
            </a:r>
          </a:p>
        </p:txBody>
      </p:sp>
    </p:spTree>
    <p:extLst>
      <p:ext uri="{BB962C8B-B14F-4D97-AF65-F5344CB8AC3E}">
        <p14:creationId xmlns:p14="http://schemas.microsoft.com/office/powerpoint/2010/main" val="3176761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Procedure for consignment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He is compensated with an additional commission known as a Del </a:t>
            </a:r>
            <a:r>
              <a:rPr lang="en-US" dirty="0" err="1" smtClean="0"/>
              <a:t>Credre</a:t>
            </a:r>
            <a:r>
              <a:rPr lang="en-US" dirty="0" smtClean="0"/>
              <a:t> Commission for guaranteeing the buyers' solvency.</a:t>
            </a:r>
          </a:p>
          <a:p>
            <a:r>
              <a:rPr lang="en-US" dirty="0" smtClean="0"/>
              <a:t> Regardless of whether the consignor gets paid by creditors or not, the consignee will reimburse the consignor.</a:t>
            </a:r>
          </a:p>
          <a:p>
            <a:r>
              <a:rPr lang="en-US" dirty="0" smtClean="0"/>
              <a:t> The commission is due on the entire amount received.</a:t>
            </a:r>
          </a:p>
          <a:p>
            <a:endParaRPr lang="en-US" dirty="0" smtClean="0"/>
          </a:p>
          <a:p>
            <a:r>
              <a:rPr lang="en-US" b="1" dirty="0" smtClean="0"/>
              <a:t>The </a:t>
            </a:r>
            <a:r>
              <a:rPr lang="en-US" b="1" dirty="0"/>
              <a:t>Over-Riding Commission </a:t>
            </a:r>
            <a:r>
              <a:rPr lang="en-US" dirty="0"/>
              <a:t>is an additional commission on top of the regular commission</a:t>
            </a:r>
            <a:r>
              <a:rPr lang="en-US" dirty="0" smtClean="0"/>
              <a:t>.</a:t>
            </a:r>
          </a:p>
          <a:p>
            <a:r>
              <a:rPr lang="en-US" dirty="0" smtClean="0"/>
              <a:t> </a:t>
            </a:r>
            <a:r>
              <a:rPr lang="en-US" dirty="0"/>
              <a:t>Similar to regular commission, this commission is also determined by sales.. </a:t>
            </a:r>
            <a:endParaRPr lang="en-US" dirty="0" smtClean="0"/>
          </a:p>
          <a:p>
            <a:r>
              <a:rPr lang="en-US" dirty="0" smtClean="0"/>
              <a:t>This </a:t>
            </a:r>
            <a:r>
              <a:rPr lang="en-US" dirty="0"/>
              <a:t>commission is generally given by the consignor to the consignee to enhance the sale or to boost up the sales of a new product</a:t>
            </a:r>
          </a:p>
        </p:txBody>
      </p:sp>
    </p:spTree>
    <p:extLst>
      <p:ext uri="{BB962C8B-B14F-4D97-AF65-F5344CB8AC3E}">
        <p14:creationId xmlns:p14="http://schemas.microsoft.com/office/powerpoint/2010/main" val="734353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Procedure for consignment</a:t>
            </a:r>
            <a:endParaRPr lang="en-US" dirty="0"/>
          </a:p>
        </p:txBody>
      </p:sp>
      <p:sp>
        <p:nvSpPr>
          <p:cNvPr id="3" name="Content Placeholder 2"/>
          <p:cNvSpPr>
            <a:spLocks noGrp="1"/>
          </p:cNvSpPr>
          <p:nvPr>
            <p:ph idx="1"/>
          </p:nvPr>
        </p:nvSpPr>
        <p:spPr/>
        <p:txBody>
          <a:bodyPr/>
          <a:lstStyle/>
          <a:p>
            <a:pPr marL="0" indent="0">
              <a:buNone/>
            </a:pPr>
            <a:r>
              <a:rPr lang="en-US" b="1" dirty="0" smtClean="0"/>
              <a:t>(c ) </a:t>
            </a:r>
            <a:r>
              <a:rPr lang="en-US" b="1" dirty="0" err="1" smtClean="0"/>
              <a:t>Proforma</a:t>
            </a:r>
            <a:r>
              <a:rPr lang="en-US" b="1" dirty="0" smtClean="0"/>
              <a:t> </a:t>
            </a:r>
            <a:r>
              <a:rPr lang="en-US" b="1" dirty="0"/>
              <a:t>Invoice : </a:t>
            </a:r>
            <a:endParaRPr lang="en-US" b="1" dirty="0" smtClean="0"/>
          </a:p>
          <a:p>
            <a:r>
              <a:rPr lang="en-US" dirty="0" smtClean="0"/>
              <a:t>Since </a:t>
            </a:r>
            <a:r>
              <a:rPr lang="en-US" dirty="0"/>
              <a:t>the goods sent on consignment can not be treated as sales, the consignor does not prepare proper invoice</a:t>
            </a:r>
            <a:r>
              <a:rPr lang="en-US" dirty="0" smtClean="0"/>
              <a:t>.</a:t>
            </a:r>
          </a:p>
          <a:p>
            <a:r>
              <a:rPr lang="en-US" dirty="0" smtClean="0"/>
              <a:t> </a:t>
            </a:r>
            <a:r>
              <a:rPr lang="en-US" dirty="0"/>
              <a:t>He simply prepares a </a:t>
            </a:r>
            <a:r>
              <a:rPr lang="en-US" dirty="0" err="1"/>
              <a:t>Proforma</a:t>
            </a:r>
            <a:r>
              <a:rPr lang="en-US" dirty="0"/>
              <a:t> invoice and sends it to the consignee, </a:t>
            </a:r>
            <a:r>
              <a:rPr lang="en-US" dirty="0" smtClean="0"/>
              <a:t>along with </a:t>
            </a:r>
            <a:r>
              <a:rPr lang="en-US" dirty="0"/>
              <a:t>the goods </a:t>
            </a:r>
            <a:r>
              <a:rPr lang="en-US" dirty="0" smtClean="0"/>
              <a:t>dispatched. </a:t>
            </a:r>
          </a:p>
          <a:p>
            <a:r>
              <a:rPr lang="en-US" dirty="0" smtClean="0"/>
              <a:t>This </a:t>
            </a:r>
            <a:r>
              <a:rPr lang="en-US" dirty="0"/>
              <a:t>is prepared with a view to inform the consignee about price of goods, expenses incurred, mode of transportation and the minimum sale price at which the goods are to be sold.</a:t>
            </a:r>
          </a:p>
          <a:p>
            <a:endParaRPr lang="en-US" dirty="0"/>
          </a:p>
        </p:txBody>
      </p:sp>
    </p:spTree>
    <p:extLst>
      <p:ext uri="{BB962C8B-B14F-4D97-AF65-F5344CB8AC3E}">
        <p14:creationId xmlns:p14="http://schemas.microsoft.com/office/powerpoint/2010/main" val="832606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prstClr val="black"/>
                </a:solidFill>
              </a:rPr>
              <a:t>Procedure for </a:t>
            </a:r>
            <a:r>
              <a:rPr lang="en-US" b="1" dirty="0" smtClean="0">
                <a:solidFill>
                  <a:prstClr val="black"/>
                </a:solidFill>
              </a:rPr>
              <a:t>consignment    </a:t>
            </a:r>
            <a:endParaRPr lang="en-US" dirty="0"/>
          </a:p>
        </p:txBody>
      </p:sp>
      <p:sp>
        <p:nvSpPr>
          <p:cNvPr id="3" name="Content Placeholder 2"/>
          <p:cNvSpPr>
            <a:spLocks noGrp="1"/>
          </p:cNvSpPr>
          <p:nvPr>
            <p:ph idx="1"/>
          </p:nvPr>
        </p:nvSpPr>
        <p:spPr/>
        <p:txBody>
          <a:bodyPr>
            <a:normAutofit fontScale="77500" lnSpcReduction="20000"/>
          </a:bodyPr>
          <a:lstStyle/>
          <a:p>
            <a:pPr marL="0" lvl="0" indent="0">
              <a:buNone/>
            </a:pPr>
            <a:r>
              <a:rPr lang="en-US" b="1" dirty="0" smtClean="0"/>
              <a:t>(d) Expenses :</a:t>
            </a:r>
          </a:p>
          <a:p>
            <a:r>
              <a:rPr lang="en-US" b="1" dirty="0" smtClean="0"/>
              <a:t> </a:t>
            </a:r>
            <a:r>
              <a:rPr lang="en-US" dirty="0"/>
              <a:t>Expenses relating to consignment of goods are divided into two categories vis. (</a:t>
            </a:r>
            <a:r>
              <a:rPr lang="en-US" dirty="0" err="1"/>
              <a:t>i</a:t>
            </a:r>
            <a:r>
              <a:rPr lang="en-US" dirty="0"/>
              <a:t>) Non-recurring expenses and (ii) Recurring expenses. </a:t>
            </a:r>
            <a:endParaRPr lang="en-US" dirty="0" smtClean="0"/>
          </a:p>
          <a:p>
            <a:r>
              <a:rPr lang="en-US" b="1" dirty="0" smtClean="0"/>
              <a:t>Non-Recurring </a:t>
            </a:r>
            <a:r>
              <a:rPr lang="en-US" b="1" dirty="0"/>
              <a:t>Expenses : </a:t>
            </a:r>
            <a:r>
              <a:rPr lang="en-US" dirty="0"/>
              <a:t>All the expenses which are incurred for bringing goods to the </a:t>
            </a:r>
            <a:r>
              <a:rPr lang="en-US" dirty="0" err="1"/>
              <a:t>godown</a:t>
            </a:r>
            <a:r>
              <a:rPr lang="en-US" dirty="0"/>
              <a:t> of the consignee are non recurring in nature</a:t>
            </a:r>
            <a:r>
              <a:rPr lang="en-US" dirty="0" smtClean="0"/>
              <a:t>.</a:t>
            </a:r>
          </a:p>
          <a:p>
            <a:r>
              <a:rPr lang="en-US" dirty="0" smtClean="0"/>
              <a:t> </a:t>
            </a:r>
            <a:r>
              <a:rPr lang="en-US" dirty="0"/>
              <a:t>Such expenses are generally goods have reached the consignee’s place or </a:t>
            </a:r>
            <a:r>
              <a:rPr lang="en-US" dirty="0" err="1"/>
              <a:t>godown</a:t>
            </a:r>
            <a:r>
              <a:rPr lang="en-US" dirty="0" smtClean="0"/>
              <a:t>.</a:t>
            </a:r>
          </a:p>
          <a:p>
            <a:r>
              <a:rPr lang="en-US" b="1" dirty="0" smtClean="0"/>
              <a:t>Recurring Expense</a:t>
            </a:r>
            <a:endParaRPr lang="en-US" b="1" dirty="0"/>
          </a:p>
          <a:p>
            <a:r>
              <a:rPr lang="en-US" dirty="0" smtClean="0"/>
              <a:t>They </a:t>
            </a:r>
            <a:r>
              <a:rPr lang="en-US" dirty="0"/>
              <a:t>are recurring in nature because they may be incurred repeatedly by the consignor and consignee. </a:t>
            </a:r>
            <a:endParaRPr lang="en-US" dirty="0" smtClean="0"/>
          </a:p>
          <a:p>
            <a:r>
              <a:rPr lang="en-US" dirty="0" smtClean="0"/>
              <a:t>The </a:t>
            </a:r>
            <a:r>
              <a:rPr lang="en-US" dirty="0"/>
              <a:t>examples of recurring expenses incurred by the consignor are advertising, discount of bills, commission on collection of </a:t>
            </a:r>
            <a:r>
              <a:rPr lang="en-US" dirty="0" err="1"/>
              <a:t>cheques</a:t>
            </a:r>
            <a:r>
              <a:rPr lang="en-US" dirty="0"/>
              <a:t>, travelling expenses of salesmen, bad debts etc. </a:t>
            </a:r>
            <a:endParaRPr lang="en-US" dirty="0" smtClean="0"/>
          </a:p>
          <a:p>
            <a:r>
              <a:rPr lang="en-US" dirty="0" smtClean="0"/>
              <a:t>The </a:t>
            </a:r>
            <a:r>
              <a:rPr lang="en-US" dirty="0"/>
              <a:t>examples of recurring expenses incurred by the consignee are </a:t>
            </a:r>
            <a:r>
              <a:rPr lang="en-US" dirty="0" err="1"/>
              <a:t>godown</a:t>
            </a:r>
            <a:r>
              <a:rPr lang="en-US" dirty="0"/>
              <a:t> rent; </a:t>
            </a:r>
            <a:r>
              <a:rPr lang="en-US" dirty="0" err="1"/>
              <a:t>godown</a:t>
            </a:r>
            <a:r>
              <a:rPr lang="en-US" dirty="0"/>
              <a:t> insurance, sales promotion etc.</a:t>
            </a:r>
          </a:p>
          <a:p>
            <a:endParaRPr lang="en-US" dirty="0"/>
          </a:p>
        </p:txBody>
      </p:sp>
    </p:spTree>
    <p:extLst>
      <p:ext uri="{BB962C8B-B14F-4D97-AF65-F5344CB8AC3E}">
        <p14:creationId xmlns:p14="http://schemas.microsoft.com/office/powerpoint/2010/main" val="1585138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t>ACCOUNTING TREATMENT OF CONSIGNMENT TRANSACTIONS</a:t>
            </a:r>
            <a:br>
              <a:rPr lang="en-US" sz="3200" b="1" dirty="0"/>
            </a:br>
            <a:endParaRPr lang="en-US" sz="3200" dirty="0"/>
          </a:p>
        </p:txBody>
      </p:sp>
      <p:sp>
        <p:nvSpPr>
          <p:cNvPr id="3" name="Content Placeholder 2"/>
          <p:cNvSpPr>
            <a:spLocks noGrp="1"/>
          </p:cNvSpPr>
          <p:nvPr>
            <p:ph idx="1"/>
          </p:nvPr>
        </p:nvSpPr>
        <p:spPr/>
        <p:txBody>
          <a:bodyPr>
            <a:normAutofit lnSpcReduction="10000"/>
          </a:bodyPr>
          <a:lstStyle/>
          <a:p>
            <a:pPr lvl="0"/>
            <a:r>
              <a:rPr lang="en-US" b="1" dirty="0"/>
              <a:t>Books of the Consignor : </a:t>
            </a:r>
            <a:r>
              <a:rPr lang="en-US" dirty="0"/>
              <a:t>The consignor opens three accounts in his ledger.</a:t>
            </a:r>
            <a:endParaRPr lang="en-US" sz="2000" dirty="0"/>
          </a:p>
          <a:p>
            <a:pPr lvl="1"/>
            <a:r>
              <a:rPr lang="en-US" b="1" dirty="0"/>
              <a:t>Consignment Account : </a:t>
            </a:r>
            <a:r>
              <a:rPr lang="en-US" dirty="0"/>
              <a:t>It is prepared to ascertain profit or loss on each consignment e.g. Consignment to Bombay </a:t>
            </a:r>
            <a:r>
              <a:rPr lang="en-US" dirty="0" err="1"/>
              <a:t>Acount</a:t>
            </a:r>
            <a:r>
              <a:rPr lang="en-US" dirty="0" smtClean="0"/>
              <a:t>.</a:t>
            </a:r>
          </a:p>
          <a:p>
            <a:pPr lvl="1"/>
            <a:r>
              <a:rPr lang="en-US" dirty="0" smtClean="0"/>
              <a:t> </a:t>
            </a:r>
            <a:r>
              <a:rPr lang="en-US" dirty="0"/>
              <a:t>It is not a personal account but a special Trading and Profit and Loss account or a nominal account.</a:t>
            </a:r>
            <a:endParaRPr lang="en-US" sz="1800" dirty="0"/>
          </a:p>
          <a:p>
            <a:pPr lvl="1"/>
            <a:r>
              <a:rPr lang="en-US" b="1" dirty="0"/>
              <a:t>Consignee’s Account : </a:t>
            </a:r>
            <a:r>
              <a:rPr lang="en-US" dirty="0"/>
              <a:t>It is prepared to show the balance due to or from consignee at a particular date. </a:t>
            </a:r>
            <a:endParaRPr lang="en-US" dirty="0" smtClean="0"/>
          </a:p>
          <a:p>
            <a:pPr lvl="1"/>
            <a:r>
              <a:rPr lang="en-US" dirty="0" smtClean="0"/>
              <a:t>It </a:t>
            </a:r>
            <a:r>
              <a:rPr lang="en-US" dirty="0"/>
              <a:t>is a personal account; and</a:t>
            </a:r>
            <a:endParaRPr lang="en-US" sz="1800" dirty="0"/>
          </a:p>
          <a:p>
            <a:pPr lvl="1"/>
            <a:r>
              <a:rPr lang="en-US" b="1" dirty="0"/>
              <a:t>Goods sent on Consignment Account : </a:t>
            </a:r>
            <a:r>
              <a:rPr lang="en-US" dirty="0"/>
              <a:t>It is prepared to show the amount of goods sent to the consignee</a:t>
            </a:r>
            <a:r>
              <a:rPr lang="en-US" dirty="0" smtClean="0"/>
              <a:t>.</a:t>
            </a:r>
          </a:p>
          <a:p>
            <a:pPr lvl="1"/>
            <a:r>
              <a:rPr lang="en-US" dirty="0" smtClean="0"/>
              <a:t> </a:t>
            </a:r>
            <a:r>
              <a:rPr lang="en-US" dirty="0"/>
              <a:t>This is real account. The balance is credited to Purchase or Trading Account.</a:t>
            </a:r>
            <a:endParaRPr lang="en-US" sz="1800" dirty="0"/>
          </a:p>
        </p:txBody>
      </p:sp>
    </p:spTree>
    <p:extLst>
      <p:ext uri="{BB962C8B-B14F-4D97-AF65-F5344CB8AC3E}">
        <p14:creationId xmlns:p14="http://schemas.microsoft.com/office/powerpoint/2010/main" val="3009872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Journal Entries</a:t>
            </a:r>
          </a:p>
        </p:txBody>
      </p:sp>
      <p:sp>
        <p:nvSpPr>
          <p:cNvPr id="3" name="Content Placeholder 2"/>
          <p:cNvSpPr>
            <a:spLocks noGrp="1"/>
          </p:cNvSpPr>
          <p:nvPr>
            <p:ph idx="1"/>
          </p:nvPr>
        </p:nvSpPr>
        <p:spPr/>
        <p:txBody>
          <a:bodyPr>
            <a:normAutofit fontScale="92500" lnSpcReduction="20000"/>
          </a:bodyPr>
          <a:lstStyle/>
          <a:p>
            <a:r>
              <a:rPr lang="en-US" dirty="0" smtClean="0"/>
              <a:t> </a:t>
            </a:r>
            <a:r>
              <a:rPr lang="en-US" dirty="0"/>
              <a:t>(a)       When the goods are sent on consignment at cost or at invoice price:</a:t>
            </a:r>
          </a:p>
          <a:p>
            <a:r>
              <a:rPr lang="en-US" dirty="0"/>
              <a:t>Consignment A/c	</a:t>
            </a:r>
            <a:r>
              <a:rPr lang="en-US" dirty="0" smtClean="0"/>
              <a:t>			Dr</a:t>
            </a:r>
            <a:r>
              <a:rPr lang="en-US" dirty="0"/>
              <a:t>.</a:t>
            </a:r>
          </a:p>
          <a:p>
            <a:r>
              <a:rPr lang="en-US" dirty="0"/>
              <a:t>To Goods sent on consignment </a:t>
            </a:r>
            <a:r>
              <a:rPr lang="en-US" dirty="0" smtClean="0"/>
              <a:t>A/c			Cr.</a:t>
            </a:r>
          </a:p>
          <a:p>
            <a:r>
              <a:rPr lang="en-US" dirty="0" smtClean="0"/>
              <a:t> </a:t>
            </a:r>
            <a:r>
              <a:rPr lang="en-US" dirty="0"/>
              <a:t>(</a:t>
            </a:r>
            <a:r>
              <a:rPr lang="en-US" dirty="0" smtClean="0"/>
              <a:t>Being </a:t>
            </a:r>
            <a:r>
              <a:rPr lang="en-US" dirty="0"/>
              <a:t>goods sent on Consignment at </a:t>
            </a:r>
            <a:r>
              <a:rPr lang="en-US" dirty="0" smtClean="0"/>
              <a:t>cost)</a:t>
            </a:r>
          </a:p>
          <a:p>
            <a:endParaRPr lang="en-US" dirty="0" smtClean="0"/>
          </a:p>
          <a:p>
            <a:r>
              <a:rPr lang="en-US" dirty="0" smtClean="0"/>
              <a:t>b</a:t>
            </a:r>
            <a:r>
              <a:rPr lang="en-US" dirty="0"/>
              <a:t>)     If goods are sent at invoice price then one more entry is needed for making the adjustments. </a:t>
            </a:r>
            <a:endParaRPr lang="en-US" dirty="0" smtClean="0"/>
          </a:p>
          <a:p>
            <a:r>
              <a:rPr lang="en-US" dirty="0" smtClean="0"/>
              <a:t>The </a:t>
            </a:r>
            <a:r>
              <a:rPr lang="en-US" dirty="0"/>
              <a:t>amount of this entry is the difference between the invoice price and the cost price. The entry will be:</a:t>
            </a:r>
          </a:p>
          <a:p>
            <a:r>
              <a:rPr lang="en-US" dirty="0"/>
              <a:t>Goods sent on consignment  </a:t>
            </a:r>
            <a:r>
              <a:rPr lang="en-US" dirty="0" smtClean="0"/>
              <a:t>A/c	</a:t>
            </a:r>
            <a:r>
              <a:rPr lang="en-US" dirty="0"/>
              <a:t>	Dr.</a:t>
            </a:r>
          </a:p>
          <a:p>
            <a:r>
              <a:rPr lang="en-US" dirty="0"/>
              <a:t>To Consignment </a:t>
            </a:r>
            <a:r>
              <a:rPr lang="en-US" dirty="0" smtClean="0"/>
              <a:t>A/c				Cr.</a:t>
            </a:r>
            <a:endParaRPr lang="en-US" dirty="0"/>
          </a:p>
          <a:p>
            <a:endParaRPr lang="en-US" dirty="0"/>
          </a:p>
        </p:txBody>
      </p:sp>
    </p:spTree>
    <p:extLst>
      <p:ext uri="{BB962C8B-B14F-4D97-AF65-F5344CB8AC3E}">
        <p14:creationId xmlns:p14="http://schemas.microsoft.com/office/powerpoint/2010/main" val="3693566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Entries</a:t>
            </a:r>
            <a:endParaRPr lang="en-US" dirty="0"/>
          </a:p>
        </p:txBody>
      </p:sp>
      <p:sp>
        <p:nvSpPr>
          <p:cNvPr id="3" name="Content Placeholder 2"/>
          <p:cNvSpPr>
            <a:spLocks noGrp="1"/>
          </p:cNvSpPr>
          <p:nvPr>
            <p:ph idx="1"/>
          </p:nvPr>
        </p:nvSpPr>
        <p:spPr/>
        <p:txBody>
          <a:bodyPr>
            <a:normAutofit lnSpcReduction="10000"/>
          </a:bodyPr>
          <a:lstStyle/>
          <a:p>
            <a:pPr marL="0" lvl="0" indent="0">
              <a:buNone/>
            </a:pPr>
            <a:r>
              <a:rPr lang="en-US" dirty="0" smtClean="0"/>
              <a:t>© When </a:t>
            </a:r>
            <a:r>
              <a:rPr lang="en-US" dirty="0"/>
              <a:t>expenses are incurred by the Consignor:</a:t>
            </a:r>
            <a:endParaRPr lang="en-US" sz="2000" dirty="0"/>
          </a:p>
          <a:p>
            <a:r>
              <a:rPr lang="en-US" dirty="0"/>
              <a:t>Consignment A/c	</a:t>
            </a:r>
            <a:r>
              <a:rPr lang="en-US" dirty="0" smtClean="0"/>
              <a:t>	Dr</a:t>
            </a:r>
            <a:r>
              <a:rPr lang="en-US" dirty="0"/>
              <a:t>.</a:t>
            </a:r>
          </a:p>
          <a:p>
            <a:r>
              <a:rPr lang="en-US" dirty="0"/>
              <a:t>To Bank </a:t>
            </a:r>
            <a:r>
              <a:rPr lang="en-US" dirty="0" smtClean="0"/>
              <a:t>A/c			Cr.</a:t>
            </a:r>
            <a:endParaRPr lang="en-US" dirty="0"/>
          </a:p>
          <a:p>
            <a:r>
              <a:rPr lang="en-US" dirty="0"/>
              <a:t>(Being expenses incurred</a:t>
            </a:r>
            <a:r>
              <a:rPr lang="en-US" dirty="0" smtClean="0"/>
              <a:t>)</a:t>
            </a:r>
          </a:p>
          <a:p>
            <a:endParaRPr lang="en-US" dirty="0"/>
          </a:p>
          <a:p>
            <a:pPr marL="0" lvl="0" indent="0">
              <a:buNone/>
            </a:pPr>
            <a:r>
              <a:rPr lang="en-US" dirty="0" smtClean="0"/>
              <a:t>(d) When </a:t>
            </a:r>
            <a:r>
              <a:rPr lang="en-US" dirty="0"/>
              <a:t>the Account Sales is received from the Consignee </a:t>
            </a:r>
            <a:r>
              <a:rPr lang="en-US" dirty="0" smtClean="0"/>
              <a:t>:</a:t>
            </a:r>
          </a:p>
          <a:p>
            <a:pPr lvl="0"/>
            <a:r>
              <a:rPr lang="en-US" sz="2000" dirty="0" smtClean="0"/>
              <a:t>(a) </a:t>
            </a:r>
            <a:r>
              <a:rPr lang="en-US" dirty="0" smtClean="0"/>
              <a:t>Consignee </a:t>
            </a:r>
            <a:r>
              <a:rPr lang="en-US" dirty="0"/>
              <a:t>A/c	</a:t>
            </a:r>
            <a:r>
              <a:rPr lang="en-US" dirty="0" smtClean="0"/>
              <a:t>		Dr</a:t>
            </a:r>
            <a:r>
              <a:rPr lang="en-US" dirty="0"/>
              <a:t>.</a:t>
            </a:r>
            <a:endParaRPr lang="en-US" sz="1800" dirty="0"/>
          </a:p>
          <a:p>
            <a:r>
              <a:rPr lang="en-US" dirty="0"/>
              <a:t>To Consignment </a:t>
            </a:r>
            <a:r>
              <a:rPr lang="en-US" dirty="0" smtClean="0"/>
              <a:t>A/c			Cr.</a:t>
            </a:r>
            <a:endParaRPr lang="en-US" dirty="0"/>
          </a:p>
          <a:p>
            <a:r>
              <a:rPr lang="en-US" dirty="0"/>
              <a:t>(Being the total sales by consignee)</a:t>
            </a:r>
          </a:p>
          <a:p>
            <a:endParaRPr lang="en-US" dirty="0"/>
          </a:p>
        </p:txBody>
      </p:sp>
    </p:spTree>
    <p:extLst>
      <p:ext uri="{BB962C8B-B14F-4D97-AF65-F5344CB8AC3E}">
        <p14:creationId xmlns:p14="http://schemas.microsoft.com/office/powerpoint/2010/main" val="4223850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Entries</a:t>
            </a:r>
            <a:endParaRPr lang="en-US" dirty="0"/>
          </a:p>
        </p:txBody>
      </p:sp>
      <p:sp>
        <p:nvSpPr>
          <p:cNvPr id="3" name="Content Placeholder 2"/>
          <p:cNvSpPr>
            <a:spLocks noGrp="1"/>
          </p:cNvSpPr>
          <p:nvPr>
            <p:ph idx="1"/>
          </p:nvPr>
        </p:nvSpPr>
        <p:spPr/>
        <p:txBody>
          <a:bodyPr/>
          <a:lstStyle/>
          <a:p>
            <a:pPr marL="457200" lvl="1" indent="0">
              <a:buNone/>
            </a:pPr>
            <a:r>
              <a:rPr lang="en-US" dirty="0" smtClean="0"/>
              <a:t>(b) Consignment </a:t>
            </a:r>
            <a:r>
              <a:rPr lang="en-US" dirty="0"/>
              <a:t>A/c	Dr.</a:t>
            </a:r>
            <a:endParaRPr lang="en-US" sz="1800" dirty="0"/>
          </a:p>
          <a:p>
            <a:r>
              <a:rPr lang="en-US" dirty="0"/>
              <a:t>To Consignee A/c</a:t>
            </a:r>
          </a:p>
          <a:p>
            <a:r>
              <a:rPr lang="en-US" dirty="0"/>
              <a:t>(Being the expenses incurred by consignee and with his Commission)</a:t>
            </a:r>
          </a:p>
          <a:p>
            <a:pPr lvl="0"/>
            <a:endParaRPr lang="en-US" dirty="0" smtClean="0"/>
          </a:p>
          <a:p>
            <a:pPr marL="0" lvl="0" indent="0">
              <a:buNone/>
            </a:pPr>
            <a:r>
              <a:rPr lang="en-US" dirty="0" smtClean="0"/>
              <a:t>(e) When </a:t>
            </a:r>
            <a:r>
              <a:rPr lang="en-US" dirty="0"/>
              <a:t>the consignee remits the cash or bills:</a:t>
            </a:r>
            <a:endParaRPr lang="en-US" sz="2000" dirty="0"/>
          </a:p>
          <a:p>
            <a:r>
              <a:rPr lang="en-US" dirty="0"/>
              <a:t>Bank A/c/ Cash A/c/Bills receivable A/c	Dr.</a:t>
            </a:r>
          </a:p>
          <a:p>
            <a:r>
              <a:rPr lang="en-US" dirty="0"/>
              <a:t>To Consignee </a:t>
            </a:r>
            <a:r>
              <a:rPr lang="en-US" dirty="0" smtClean="0"/>
              <a:t>A/c						Cr.</a:t>
            </a:r>
            <a:endParaRPr lang="en-US" dirty="0"/>
          </a:p>
          <a:p>
            <a:r>
              <a:rPr lang="en-US" dirty="0"/>
              <a:t>(Being Cash/B/R received)</a:t>
            </a:r>
          </a:p>
          <a:p>
            <a:endParaRPr lang="en-US" dirty="0"/>
          </a:p>
        </p:txBody>
      </p:sp>
    </p:spTree>
    <p:extLst>
      <p:ext uri="{BB962C8B-B14F-4D97-AF65-F5344CB8AC3E}">
        <p14:creationId xmlns:p14="http://schemas.microsoft.com/office/powerpoint/2010/main" val="34447068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Journal Entries</a:t>
            </a:r>
            <a:endParaRPr lang="en-US" dirty="0"/>
          </a:p>
        </p:txBody>
      </p:sp>
      <p:sp>
        <p:nvSpPr>
          <p:cNvPr id="3" name="Content Placeholder 2"/>
          <p:cNvSpPr>
            <a:spLocks noGrp="1"/>
          </p:cNvSpPr>
          <p:nvPr>
            <p:ph idx="1"/>
          </p:nvPr>
        </p:nvSpPr>
        <p:spPr/>
        <p:txBody>
          <a:bodyPr>
            <a:normAutofit fontScale="92500" lnSpcReduction="20000"/>
          </a:bodyPr>
          <a:lstStyle/>
          <a:p>
            <a:pPr marL="0" lvl="0" indent="0">
              <a:buNone/>
            </a:pPr>
            <a:r>
              <a:rPr lang="en-US" dirty="0" smtClean="0"/>
              <a:t>(f) When </a:t>
            </a:r>
            <a:r>
              <a:rPr lang="en-US" dirty="0"/>
              <a:t>bills is discounted with Bank:</a:t>
            </a:r>
          </a:p>
          <a:p>
            <a:r>
              <a:rPr lang="en-US" dirty="0"/>
              <a:t>Cash A/c/ Bank A/c	Dr. </a:t>
            </a:r>
            <a:endParaRPr lang="en-US" dirty="0" smtClean="0"/>
          </a:p>
          <a:p>
            <a:r>
              <a:rPr lang="en-US" dirty="0" smtClean="0"/>
              <a:t>Discount A/c		Dr.</a:t>
            </a:r>
            <a:endParaRPr lang="en-US" dirty="0"/>
          </a:p>
          <a:p>
            <a:r>
              <a:rPr lang="en-US" dirty="0"/>
              <a:t>To Bills receivable </a:t>
            </a:r>
            <a:r>
              <a:rPr lang="en-US" dirty="0" smtClean="0"/>
              <a:t>A/c		Cr.</a:t>
            </a:r>
            <a:endParaRPr lang="en-US" dirty="0"/>
          </a:p>
          <a:p>
            <a:r>
              <a:rPr lang="en-US" dirty="0"/>
              <a:t>(Being B/R discounted with the Bank</a:t>
            </a:r>
            <a:r>
              <a:rPr lang="en-US" dirty="0" smtClean="0"/>
              <a:t>)</a:t>
            </a:r>
          </a:p>
          <a:p>
            <a:endParaRPr lang="en-US" dirty="0"/>
          </a:p>
          <a:p>
            <a:pPr marL="0" lvl="0" indent="0">
              <a:buNone/>
            </a:pPr>
            <a:r>
              <a:rPr lang="en-US" dirty="0" smtClean="0"/>
              <a:t>(g) For </a:t>
            </a:r>
            <a:r>
              <a:rPr lang="en-US" dirty="0"/>
              <a:t>Stock remaining unsold:</a:t>
            </a:r>
          </a:p>
          <a:p>
            <a:r>
              <a:rPr lang="en-US" dirty="0"/>
              <a:t>Consignment stock A/c	Dr.</a:t>
            </a:r>
          </a:p>
          <a:p>
            <a:r>
              <a:rPr lang="en-US" dirty="0"/>
              <a:t>To Consignment </a:t>
            </a:r>
            <a:r>
              <a:rPr lang="en-US" dirty="0" smtClean="0"/>
              <a:t>A/c		Cr.</a:t>
            </a:r>
            <a:endParaRPr lang="en-US" dirty="0"/>
          </a:p>
          <a:p>
            <a:r>
              <a:rPr lang="en-US" dirty="0"/>
              <a:t>(Being the value of stock plus proportionate expenses)</a:t>
            </a:r>
          </a:p>
          <a:p>
            <a:endParaRPr lang="en-US" dirty="0"/>
          </a:p>
        </p:txBody>
      </p:sp>
    </p:spTree>
    <p:extLst>
      <p:ext uri="{BB962C8B-B14F-4D97-AF65-F5344CB8AC3E}">
        <p14:creationId xmlns:p14="http://schemas.microsoft.com/office/powerpoint/2010/main" val="3577022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8 : Consignment and Royalties Accounts</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r>
              <a:rPr lang="en-US" dirty="0" smtClean="0"/>
              <a:t>End of Week 8 Part One</a:t>
            </a:r>
            <a:endParaRPr lang="en-US" dirty="0"/>
          </a:p>
        </p:txBody>
      </p:sp>
    </p:spTree>
    <p:extLst>
      <p:ext uri="{BB962C8B-B14F-4D97-AF65-F5344CB8AC3E}">
        <p14:creationId xmlns:p14="http://schemas.microsoft.com/office/powerpoint/2010/main" val="936170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8 : Consignment and Royalties Accounts</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Start of Week 8 Part Two</a:t>
            </a:r>
            <a:endParaRPr lang="en-US" dirty="0"/>
          </a:p>
        </p:txBody>
      </p:sp>
    </p:spTree>
    <p:extLst>
      <p:ext uri="{BB962C8B-B14F-4D97-AF65-F5344CB8AC3E}">
        <p14:creationId xmlns:p14="http://schemas.microsoft.com/office/powerpoint/2010/main" val="28750680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Recording of Consignment Transaction</a:t>
            </a:r>
            <a:endParaRPr lang="en-US" b="1" dirty="0"/>
          </a:p>
        </p:txBody>
      </p:sp>
      <p:sp>
        <p:nvSpPr>
          <p:cNvPr id="3" name="Content Placeholder 2"/>
          <p:cNvSpPr>
            <a:spLocks noGrp="1"/>
          </p:cNvSpPr>
          <p:nvPr>
            <p:ph idx="1"/>
          </p:nvPr>
        </p:nvSpPr>
        <p:spPr/>
        <p:txBody>
          <a:bodyPr/>
          <a:lstStyle/>
          <a:p>
            <a:pPr lvl="0"/>
            <a:r>
              <a:rPr lang="en-US" b="1" dirty="0"/>
              <a:t>For Abnormal Loss of stock:</a:t>
            </a:r>
          </a:p>
          <a:p>
            <a:r>
              <a:rPr lang="en-US" dirty="0"/>
              <a:t>General Profit &amp; Loss Account A/c	</a:t>
            </a:r>
            <a:r>
              <a:rPr lang="en-US" dirty="0" smtClean="0"/>
              <a:t>			Dr</a:t>
            </a:r>
            <a:r>
              <a:rPr lang="en-US" dirty="0"/>
              <a:t>. </a:t>
            </a:r>
            <a:endParaRPr lang="en-US" dirty="0" smtClean="0"/>
          </a:p>
          <a:p>
            <a:pPr marL="0" indent="0">
              <a:buNone/>
            </a:pPr>
            <a:r>
              <a:rPr lang="en-US" dirty="0" smtClean="0"/>
              <a:t>(</a:t>
            </a:r>
            <a:r>
              <a:rPr lang="en-US" dirty="0"/>
              <a:t>with unrecoverable loss)</a:t>
            </a:r>
          </a:p>
          <a:p>
            <a:r>
              <a:rPr lang="en-US" dirty="0"/>
              <a:t>Insurance company A/c (with total recoverable loss)	Dr.</a:t>
            </a:r>
          </a:p>
          <a:p>
            <a:r>
              <a:rPr lang="en-US" dirty="0"/>
              <a:t>To Consignment A/c (with total loss</a:t>
            </a:r>
            <a:r>
              <a:rPr lang="en-US" dirty="0" smtClean="0"/>
              <a:t>)					Cr</a:t>
            </a:r>
            <a:endParaRPr lang="en-US" dirty="0"/>
          </a:p>
          <a:p>
            <a:r>
              <a:rPr lang="en-US" dirty="0"/>
              <a:t>(For the abnormal loss of stock, amount recoverable and amount not recoverable)</a:t>
            </a:r>
          </a:p>
          <a:p>
            <a:endParaRPr lang="en-US" dirty="0"/>
          </a:p>
        </p:txBody>
      </p:sp>
    </p:spTree>
    <p:extLst>
      <p:ext uri="{BB962C8B-B14F-4D97-AF65-F5344CB8AC3E}">
        <p14:creationId xmlns:p14="http://schemas.microsoft.com/office/powerpoint/2010/main" val="680852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Recording of Consignment Transaction</a:t>
            </a:r>
            <a:endParaRPr lang="en-US" dirty="0"/>
          </a:p>
        </p:txBody>
      </p:sp>
      <p:sp>
        <p:nvSpPr>
          <p:cNvPr id="3" name="Content Placeholder 2"/>
          <p:cNvSpPr>
            <a:spLocks noGrp="1"/>
          </p:cNvSpPr>
          <p:nvPr>
            <p:ph idx="1"/>
          </p:nvPr>
        </p:nvSpPr>
        <p:spPr/>
        <p:txBody>
          <a:bodyPr/>
          <a:lstStyle/>
          <a:p>
            <a:pPr lvl="0"/>
            <a:r>
              <a:rPr lang="en-US" b="1" dirty="0"/>
              <a:t>For Profit or loss on Consignment:</a:t>
            </a:r>
            <a:endParaRPr lang="en-US" sz="2000" b="1" dirty="0"/>
          </a:p>
          <a:p>
            <a:pPr lvl="1"/>
            <a:r>
              <a:rPr lang="en-US" b="1" dirty="0"/>
              <a:t>If there is profit on Consignment</a:t>
            </a:r>
            <a:endParaRPr lang="en-US" sz="1800" b="1" dirty="0"/>
          </a:p>
          <a:p>
            <a:r>
              <a:rPr lang="en-US" dirty="0"/>
              <a:t>Consignment A/c	</a:t>
            </a:r>
            <a:r>
              <a:rPr lang="en-US" dirty="0" smtClean="0"/>
              <a:t>		Dr</a:t>
            </a:r>
            <a:r>
              <a:rPr lang="en-US" dirty="0"/>
              <a:t>.</a:t>
            </a:r>
          </a:p>
          <a:p>
            <a:r>
              <a:rPr lang="en-US" dirty="0"/>
              <a:t>To general Profit and Loss </a:t>
            </a:r>
            <a:r>
              <a:rPr lang="en-US" dirty="0" smtClean="0"/>
              <a:t>A/c			Cr</a:t>
            </a:r>
            <a:endParaRPr lang="en-US" dirty="0"/>
          </a:p>
          <a:p>
            <a:r>
              <a:rPr lang="en-US" dirty="0"/>
              <a:t>(Being the Profit on consignment transferred to Profit and Loss A/c)</a:t>
            </a:r>
          </a:p>
          <a:p>
            <a:pPr lvl="1"/>
            <a:r>
              <a:rPr lang="en-US" b="1" dirty="0"/>
              <a:t>If there is loss on Consignment</a:t>
            </a:r>
            <a:endParaRPr lang="en-US" sz="1800" b="1" dirty="0"/>
          </a:p>
          <a:p>
            <a:r>
              <a:rPr lang="en-US" dirty="0"/>
              <a:t>General Profit and loss Account	Dr.</a:t>
            </a:r>
          </a:p>
          <a:p>
            <a:r>
              <a:rPr lang="en-US" dirty="0"/>
              <a:t>To Consignment </a:t>
            </a:r>
            <a:r>
              <a:rPr lang="en-US" dirty="0" smtClean="0"/>
              <a:t>A/c				Cr.</a:t>
            </a:r>
            <a:endParaRPr lang="en-US" dirty="0"/>
          </a:p>
          <a:p>
            <a:r>
              <a:rPr lang="en-US" dirty="0"/>
              <a:t>(Being the loss on Consignment transferred to Profit &amp; Loss Account</a:t>
            </a:r>
          </a:p>
        </p:txBody>
      </p:sp>
    </p:spTree>
    <p:extLst>
      <p:ext uri="{BB962C8B-B14F-4D97-AF65-F5344CB8AC3E}">
        <p14:creationId xmlns:p14="http://schemas.microsoft.com/office/powerpoint/2010/main" val="104127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Recording of Consignment Transaction</a:t>
            </a:r>
            <a:endParaRPr lang="en-US" b="1" dirty="0"/>
          </a:p>
        </p:txBody>
      </p:sp>
      <p:sp>
        <p:nvSpPr>
          <p:cNvPr id="3" name="Content Placeholder 2"/>
          <p:cNvSpPr>
            <a:spLocks noGrp="1"/>
          </p:cNvSpPr>
          <p:nvPr>
            <p:ph idx="1"/>
          </p:nvPr>
        </p:nvSpPr>
        <p:spPr/>
        <p:txBody>
          <a:bodyPr>
            <a:normAutofit fontScale="92500" lnSpcReduction="10000"/>
          </a:bodyPr>
          <a:lstStyle/>
          <a:p>
            <a:pPr lvl="0"/>
            <a:r>
              <a:rPr lang="en-US" b="1" dirty="0"/>
              <a:t>For settlement of account with consignee:</a:t>
            </a:r>
          </a:p>
          <a:p>
            <a:r>
              <a:rPr lang="en-US" dirty="0"/>
              <a:t>Bank/Bills recoverable	Dr.</a:t>
            </a:r>
          </a:p>
          <a:p>
            <a:r>
              <a:rPr lang="en-US" dirty="0"/>
              <a:t>To Consignee </a:t>
            </a:r>
            <a:r>
              <a:rPr lang="en-US" dirty="0" smtClean="0"/>
              <a:t>A/c			Cr</a:t>
            </a:r>
            <a:endParaRPr lang="en-US" dirty="0"/>
          </a:p>
          <a:p>
            <a:r>
              <a:rPr lang="en-US" dirty="0"/>
              <a:t>(Being amount sent for final settlement)</a:t>
            </a:r>
          </a:p>
          <a:p>
            <a:r>
              <a:rPr lang="en-US" dirty="0"/>
              <a:t>The Goods sent on Consignment Account’ which shows credit balance will now be transferred to the Trading Account. Then the entry is :</a:t>
            </a:r>
          </a:p>
          <a:p>
            <a:r>
              <a:rPr lang="en-US" dirty="0"/>
              <a:t>Goods sent on consignment Account	Dr.</a:t>
            </a:r>
          </a:p>
          <a:p>
            <a:r>
              <a:rPr lang="en-US" dirty="0"/>
              <a:t>To Trading </a:t>
            </a:r>
            <a:r>
              <a:rPr lang="en-US" dirty="0" smtClean="0"/>
              <a:t>A/c					Cr.</a:t>
            </a:r>
            <a:endParaRPr lang="en-US" dirty="0"/>
          </a:p>
          <a:p>
            <a:r>
              <a:rPr lang="en-US" dirty="0"/>
              <a:t>(Being the goods sent on consignment account transferred to trading account).</a:t>
            </a:r>
          </a:p>
          <a:p>
            <a:endParaRPr lang="en-US" dirty="0"/>
          </a:p>
        </p:txBody>
      </p:sp>
    </p:spTree>
    <p:extLst>
      <p:ext uri="{BB962C8B-B14F-4D97-AF65-F5344CB8AC3E}">
        <p14:creationId xmlns:p14="http://schemas.microsoft.com/office/powerpoint/2010/main" val="24220843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Ledgers</a:t>
            </a:r>
          </a:p>
        </p:txBody>
      </p:sp>
      <p:sp>
        <p:nvSpPr>
          <p:cNvPr id="3" name="Content Placeholder 2"/>
          <p:cNvSpPr>
            <a:spLocks noGrp="1"/>
          </p:cNvSpPr>
          <p:nvPr>
            <p:ph idx="1"/>
          </p:nvPr>
        </p:nvSpPr>
        <p:spPr/>
        <p:txBody>
          <a:bodyPr/>
          <a:lstStyle/>
          <a:p>
            <a:r>
              <a:rPr lang="en-US" b="1" dirty="0"/>
              <a:t>Consignment Account </a:t>
            </a:r>
            <a:r>
              <a:rPr lang="en-US" b="1" dirty="0" smtClean="0"/>
              <a:t>:</a:t>
            </a:r>
          </a:p>
          <a:p>
            <a:r>
              <a:rPr lang="en-US" dirty="0" smtClean="0"/>
              <a:t> </a:t>
            </a:r>
            <a:r>
              <a:rPr lang="en-US" dirty="0"/>
              <a:t>This account is prepared by the consignor in his ledger. It displays every transaction for a consignment</a:t>
            </a:r>
            <a:r>
              <a:rPr lang="en-US" dirty="0" smtClean="0"/>
              <a:t>.</a:t>
            </a:r>
          </a:p>
          <a:p>
            <a:r>
              <a:rPr lang="en-US" dirty="0" smtClean="0"/>
              <a:t> </a:t>
            </a:r>
            <a:r>
              <a:rPr lang="en-US" dirty="0"/>
              <a:t>Each consignment's profit or loss is shown in this account. </a:t>
            </a:r>
            <a:endParaRPr lang="en-US" dirty="0" smtClean="0"/>
          </a:p>
          <a:p>
            <a:r>
              <a:rPr lang="en-US" dirty="0" smtClean="0"/>
              <a:t>The </a:t>
            </a:r>
            <a:r>
              <a:rPr lang="en-US" dirty="0"/>
              <a:t>products sent on consignment, consignor and consignee expenses, consignee commission, bad debts, etc., are displayed on the debit side. The credit side displays unsold inventory, returns, and total sales (cash and credit). </a:t>
            </a:r>
          </a:p>
        </p:txBody>
      </p:sp>
    </p:spTree>
    <p:extLst>
      <p:ext uri="{BB962C8B-B14F-4D97-AF65-F5344CB8AC3E}">
        <p14:creationId xmlns:p14="http://schemas.microsoft.com/office/powerpoint/2010/main" val="30180588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Consignment Account</a:t>
            </a:r>
            <a:endParaRPr lang="en-US" dirty="0"/>
          </a:p>
        </p:txBody>
      </p:sp>
      <p:sp>
        <p:nvSpPr>
          <p:cNvPr id="3" name="Content Placeholder 2"/>
          <p:cNvSpPr>
            <a:spLocks noGrp="1"/>
          </p:cNvSpPr>
          <p:nvPr>
            <p:ph idx="1"/>
          </p:nvPr>
        </p:nvSpPr>
        <p:spPr/>
        <p:txBody>
          <a:bodyPr>
            <a:normAutofit fontScale="92500" lnSpcReduction="10000"/>
          </a:bodyPr>
          <a:lstStyle/>
          <a:p>
            <a:pPr lvl="0"/>
            <a:r>
              <a:rPr lang="en-US" dirty="0"/>
              <a:t>The Consignment Account is closed and the difference between the debit and credit totals is considered profit or loss, which is then transferred to the Profit and Loss Account</a:t>
            </a:r>
            <a:r>
              <a:rPr lang="en-US" dirty="0" smtClean="0"/>
              <a:t>.</a:t>
            </a:r>
          </a:p>
          <a:p>
            <a:pPr lvl="0"/>
            <a:r>
              <a:rPr lang="en-US" dirty="0" smtClean="0"/>
              <a:t> </a:t>
            </a:r>
            <a:r>
              <a:rPr lang="en-US" dirty="0"/>
              <a:t>It is actually a nominal account, similar to the trading and profit and loss accounts that you have probably already examined in the final accounting. </a:t>
            </a:r>
            <a:endParaRPr lang="en-US" dirty="0" smtClean="0"/>
          </a:p>
          <a:p>
            <a:pPr lvl="0"/>
            <a:r>
              <a:rPr lang="en-US" dirty="0" smtClean="0"/>
              <a:t>Therefore </a:t>
            </a:r>
            <a:r>
              <a:rPr lang="en-US" dirty="0"/>
              <a:t>the principles applied to Trading and Profit and Loss Account hold good for this account also. </a:t>
            </a:r>
            <a:endParaRPr lang="en-US" dirty="0" smtClean="0"/>
          </a:p>
          <a:p>
            <a:pPr lvl="0"/>
            <a:r>
              <a:rPr lang="en-US" dirty="0" smtClean="0"/>
              <a:t>Like </a:t>
            </a:r>
            <a:r>
              <a:rPr lang="en-US" dirty="0"/>
              <a:t>Trading and Profit and loss Account all expenses and purchases are debited to this account and all sales and incomes are credited.</a:t>
            </a:r>
          </a:p>
          <a:p>
            <a:pPr marL="0" indent="0">
              <a:buNone/>
            </a:pPr>
            <a:r>
              <a:rPr lang="en-US" dirty="0"/>
              <a:t/>
            </a:r>
            <a:br>
              <a:rPr lang="en-US" dirty="0"/>
            </a:br>
            <a:endParaRPr lang="en-US" dirty="0"/>
          </a:p>
        </p:txBody>
      </p:sp>
    </p:spTree>
    <p:extLst>
      <p:ext uri="{BB962C8B-B14F-4D97-AF65-F5344CB8AC3E}">
        <p14:creationId xmlns:p14="http://schemas.microsoft.com/office/powerpoint/2010/main" val="533015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Goods sent on consignment Account :</a:t>
            </a:r>
            <a:endParaRPr lang="en-US" dirty="0"/>
          </a:p>
        </p:txBody>
      </p:sp>
      <p:sp>
        <p:nvSpPr>
          <p:cNvPr id="3" name="Content Placeholder 2"/>
          <p:cNvSpPr>
            <a:spLocks noGrp="1"/>
          </p:cNvSpPr>
          <p:nvPr>
            <p:ph idx="1"/>
          </p:nvPr>
        </p:nvSpPr>
        <p:spPr/>
        <p:txBody>
          <a:bodyPr/>
          <a:lstStyle/>
          <a:p>
            <a:r>
              <a:rPr lang="en-US" dirty="0"/>
              <a:t>The goods that were moved from the consignor to the consignee and the goods that were returned to the consignor are shown in this account</a:t>
            </a:r>
            <a:r>
              <a:rPr lang="en-US" dirty="0" smtClean="0"/>
              <a:t>.</a:t>
            </a:r>
          </a:p>
          <a:p>
            <a:r>
              <a:rPr lang="en-US" dirty="0" smtClean="0"/>
              <a:t> </a:t>
            </a:r>
            <a:r>
              <a:rPr lang="en-US" dirty="0"/>
              <a:t>This account will be debited for any products returned by the consignee and credited for all goods consigned by the consignor. </a:t>
            </a:r>
            <a:endParaRPr lang="en-US" dirty="0" smtClean="0"/>
          </a:p>
          <a:p>
            <a:r>
              <a:rPr lang="en-US" dirty="0" smtClean="0"/>
              <a:t>The </a:t>
            </a:r>
            <a:r>
              <a:rPr lang="en-US" dirty="0"/>
              <a:t>remaining amount is sent to the Trading Account and represents the cost of the items with the consignee for sale. </a:t>
            </a:r>
            <a:br>
              <a:rPr lang="en-US" dirty="0"/>
            </a:br>
            <a:endParaRPr lang="en-US" dirty="0"/>
          </a:p>
        </p:txBody>
      </p:sp>
    </p:spTree>
    <p:extLst>
      <p:ext uri="{BB962C8B-B14F-4D97-AF65-F5344CB8AC3E}">
        <p14:creationId xmlns:p14="http://schemas.microsoft.com/office/powerpoint/2010/main" val="2774206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Consignee's Account</a:t>
            </a:r>
          </a:p>
        </p:txBody>
      </p:sp>
      <p:sp>
        <p:nvSpPr>
          <p:cNvPr id="3" name="Content Placeholder 2"/>
          <p:cNvSpPr>
            <a:spLocks noGrp="1"/>
          </p:cNvSpPr>
          <p:nvPr>
            <p:ph idx="1"/>
          </p:nvPr>
        </p:nvSpPr>
        <p:spPr/>
        <p:txBody>
          <a:bodyPr>
            <a:normAutofit fontScale="92500" lnSpcReduction="10000"/>
          </a:bodyPr>
          <a:lstStyle/>
          <a:p>
            <a:r>
              <a:rPr lang="en-US" dirty="0" smtClean="0"/>
              <a:t>This </a:t>
            </a:r>
            <a:r>
              <a:rPr lang="en-US" dirty="0"/>
              <a:t>account shows the amount that the consignee is required to pay. All cash is deducted from the consignee's account, and any sales made by the consignee are credited to it. </a:t>
            </a:r>
            <a:endParaRPr lang="en-US" dirty="0" smtClean="0"/>
          </a:p>
          <a:p>
            <a:r>
              <a:rPr lang="en-US" dirty="0" smtClean="0"/>
              <a:t>This </a:t>
            </a:r>
            <a:r>
              <a:rPr lang="en-US" dirty="0"/>
              <a:t>account is credited with the consignee's various expenses, commission that he charged, and advance that he sent. </a:t>
            </a:r>
            <a:endParaRPr lang="en-US" dirty="0" smtClean="0"/>
          </a:p>
          <a:p>
            <a:r>
              <a:rPr lang="en-US" dirty="0" smtClean="0"/>
              <a:t>This </a:t>
            </a:r>
            <a:r>
              <a:rPr lang="en-US" dirty="0"/>
              <a:t>account usually shows a debit balance indicating the amount due from the consignee. </a:t>
            </a:r>
            <a:endParaRPr lang="en-US" dirty="0" smtClean="0"/>
          </a:p>
          <a:p>
            <a:r>
              <a:rPr lang="en-US" dirty="0" smtClean="0"/>
              <a:t>At </a:t>
            </a:r>
            <a:r>
              <a:rPr lang="en-US" dirty="0"/>
              <a:t>times it may show credit balance, if the advance given by the consignee is more than the sale affected by him. </a:t>
            </a:r>
            <a:endParaRPr lang="en-US" dirty="0" smtClean="0"/>
          </a:p>
          <a:p>
            <a:r>
              <a:rPr lang="en-US" dirty="0" smtClean="0"/>
              <a:t>The </a:t>
            </a:r>
            <a:r>
              <a:rPr lang="en-US" dirty="0"/>
              <a:t>balance revealed by this account is shown in the balance sheet of the consignor</a:t>
            </a:r>
          </a:p>
        </p:txBody>
      </p:sp>
    </p:spTree>
    <p:extLst>
      <p:ext uri="{BB962C8B-B14F-4D97-AF65-F5344CB8AC3E}">
        <p14:creationId xmlns:p14="http://schemas.microsoft.com/office/powerpoint/2010/main" val="1794233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Royalty Accounting</a:t>
            </a:r>
            <a:endParaRPr lang="en-US" b="1" dirty="0"/>
          </a:p>
        </p:txBody>
      </p:sp>
      <p:sp>
        <p:nvSpPr>
          <p:cNvPr id="3" name="Content Placeholder 2"/>
          <p:cNvSpPr>
            <a:spLocks noGrp="1"/>
          </p:cNvSpPr>
          <p:nvPr>
            <p:ph idx="1"/>
          </p:nvPr>
        </p:nvSpPr>
        <p:spPr/>
        <p:txBody>
          <a:bodyPr>
            <a:normAutofit lnSpcReduction="10000"/>
          </a:bodyPr>
          <a:lstStyle/>
          <a:p>
            <a:r>
              <a:rPr lang="en-US" dirty="0"/>
              <a:t>The payment provided to the owner of an asset or piece of property for its use is referred to as a royalty. </a:t>
            </a:r>
            <a:endParaRPr lang="en-US" dirty="0" smtClean="0"/>
          </a:p>
          <a:p>
            <a:r>
              <a:rPr lang="en-US" dirty="0" smtClean="0"/>
              <a:t>Royalties </a:t>
            </a:r>
            <a:r>
              <a:rPr lang="en-US" dirty="0"/>
              <a:t>give someone who wasn't the original inventor of the item or property the ability to use it in exchange for money or other conditions. </a:t>
            </a:r>
            <a:endParaRPr lang="en-US" dirty="0" smtClean="0"/>
          </a:p>
          <a:p>
            <a:r>
              <a:rPr lang="en-US" dirty="0" smtClean="0"/>
              <a:t>When </a:t>
            </a:r>
            <a:r>
              <a:rPr lang="en-US" dirty="0"/>
              <a:t>patents, copyrights, or trademarks are needed by someone else, fees are typically provided</a:t>
            </a:r>
            <a:r>
              <a:rPr lang="en-US" dirty="0" smtClean="0"/>
              <a:t>.</a:t>
            </a:r>
          </a:p>
          <a:p>
            <a:r>
              <a:rPr lang="en-US" dirty="0" smtClean="0"/>
              <a:t> </a:t>
            </a:r>
            <a:r>
              <a:rPr lang="en-US" dirty="0"/>
              <a:t>Different industries use royalties</a:t>
            </a:r>
            <a:r>
              <a:rPr lang="en-US" dirty="0" smtClean="0"/>
              <a:t>.</a:t>
            </a:r>
          </a:p>
          <a:p>
            <a:r>
              <a:rPr lang="en-US" dirty="0" smtClean="0"/>
              <a:t> </a:t>
            </a:r>
            <a:r>
              <a:rPr lang="en-US" dirty="0"/>
              <a:t>When one person owns property and another has a license to use it under certain conditions, royalties serve a similar purpose.</a:t>
            </a:r>
          </a:p>
        </p:txBody>
      </p:sp>
    </p:spTree>
    <p:extLst>
      <p:ext uri="{BB962C8B-B14F-4D97-AF65-F5344CB8AC3E}">
        <p14:creationId xmlns:p14="http://schemas.microsoft.com/office/powerpoint/2010/main" val="554525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Royalty Accounting</a:t>
            </a:r>
            <a:endParaRPr lang="en-US" dirty="0"/>
          </a:p>
        </p:txBody>
      </p:sp>
      <p:sp>
        <p:nvSpPr>
          <p:cNvPr id="3" name="Content Placeholder 2"/>
          <p:cNvSpPr>
            <a:spLocks noGrp="1"/>
          </p:cNvSpPr>
          <p:nvPr>
            <p:ph idx="1"/>
          </p:nvPr>
        </p:nvSpPr>
        <p:spPr/>
        <p:txBody>
          <a:bodyPr/>
          <a:lstStyle/>
          <a:p>
            <a:r>
              <a:rPr lang="en-US" dirty="0"/>
              <a:t>A legal agreement is required for royalties, and the owner may receive payment from them</a:t>
            </a:r>
            <a:r>
              <a:rPr lang="en-US" dirty="0" smtClean="0"/>
              <a:t>.</a:t>
            </a:r>
          </a:p>
          <a:p>
            <a:r>
              <a:rPr lang="en-US" dirty="0" smtClean="0"/>
              <a:t> </a:t>
            </a:r>
            <a:r>
              <a:rPr lang="en-US" dirty="0"/>
              <a:t>The specific royalty determines the terms of the royalties.</a:t>
            </a:r>
          </a:p>
          <a:p>
            <a:r>
              <a:rPr lang="en-US" dirty="0"/>
              <a:t>For instance, royalties in the book industry are determined by the quantity of books sold</a:t>
            </a:r>
            <a:r>
              <a:rPr lang="en-US" dirty="0" smtClean="0"/>
              <a:t>.</a:t>
            </a:r>
          </a:p>
          <a:p>
            <a:r>
              <a:rPr lang="en-US" dirty="0" smtClean="0"/>
              <a:t> </a:t>
            </a:r>
            <a:r>
              <a:rPr lang="en-US" dirty="0"/>
              <a:t>There are two methods for calculating royalties for different types of royalties, like those on mineral properties: revenue or units </a:t>
            </a:r>
            <a:r>
              <a:rPr lang="en-US" dirty="0" smtClean="0"/>
              <a:t>produced.</a:t>
            </a:r>
          </a:p>
          <a:p>
            <a:r>
              <a:rPr lang="en-US" dirty="0" smtClean="0"/>
              <a:t>Occasionally</a:t>
            </a:r>
            <a:r>
              <a:rPr lang="en-US" dirty="0"/>
              <a:t>, the owner receives payment after a royalty percentage has been determined.</a:t>
            </a:r>
          </a:p>
        </p:txBody>
      </p:sp>
    </p:spTree>
    <p:extLst>
      <p:ext uri="{BB962C8B-B14F-4D97-AF65-F5344CB8AC3E}">
        <p14:creationId xmlns:p14="http://schemas.microsoft.com/office/powerpoint/2010/main" val="3145106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Royalty Accounting</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agreement specifies each of these terms. </a:t>
            </a:r>
            <a:endParaRPr lang="en-US" dirty="0" smtClean="0"/>
          </a:p>
          <a:p>
            <a:r>
              <a:rPr lang="en-US" dirty="0" smtClean="0"/>
              <a:t>Because </a:t>
            </a:r>
            <a:r>
              <a:rPr lang="en-US" dirty="0"/>
              <a:t>they allow the owner to profit from their labor and property, royalties are in place. </a:t>
            </a:r>
            <a:endParaRPr lang="en-US" dirty="0" smtClean="0"/>
          </a:p>
          <a:p>
            <a:r>
              <a:rPr lang="en-US" dirty="0" smtClean="0"/>
              <a:t>Royalties </a:t>
            </a:r>
            <a:r>
              <a:rPr lang="en-US" dirty="0"/>
              <a:t>guarantee that the property is being utilized appropriately, therefore in a sense, they can safeguard the property owner. </a:t>
            </a:r>
            <a:endParaRPr lang="en-US" dirty="0" smtClean="0"/>
          </a:p>
          <a:p>
            <a:r>
              <a:rPr lang="en-US" dirty="0" smtClean="0"/>
              <a:t>The </a:t>
            </a:r>
            <a:r>
              <a:rPr lang="en-US" dirty="0"/>
              <a:t>lessor and the lessee are the two parties involved in royalty accounting. </a:t>
            </a:r>
            <a:endParaRPr lang="en-US" dirty="0" smtClean="0"/>
          </a:p>
          <a:p>
            <a:r>
              <a:rPr lang="en-US" dirty="0" smtClean="0"/>
              <a:t>The </a:t>
            </a:r>
            <a:r>
              <a:rPr lang="en-US" dirty="0"/>
              <a:t>person who owns the asset is known as the lessor. </a:t>
            </a:r>
          </a:p>
          <a:p>
            <a:r>
              <a:rPr lang="en-US" dirty="0"/>
              <a:t>He is the one who gives the right to another individual to use the particular asset. An example of a lessor is an author who has written a novel. </a:t>
            </a:r>
            <a:endParaRPr lang="en-US" dirty="0" smtClean="0"/>
          </a:p>
          <a:p>
            <a:r>
              <a:rPr lang="en-US" dirty="0" smtClean="0"/>
              <a:t>The </a:t>
            </a:r>
            <a:r>
              <a:rPr lang="en-US" dirty="0"/>
              <a:t>lessee is the individual who purchases the right to the asset from the lessor. An example of a lessee is a book publisher.</a:t>
            </a:r>
          </a:p>
          <a:p>
            <a:endParaRPr lang="en-US" dirty="0"/>
          </a:p>
        </p:txBody>
      </p:sp>
    </p:spTree>
    <p:extLst>
      <p:ext uri="{BB962C8B-B14F-4D97-AF65-F5344CB8AC3E}">
        <p14:creationId xmlns:p14="http://schemas.microsoft.com/office/powerpoint/2010/main" val="15686110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royalties</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r>
              <a:rPr lang="en-US" dirty="0"/>
              <a:t>There are many different types of royalties and the most common ones are as follows.</a:t>
            </a:r>
          </a:p>
          <a:p>
            <a:r>
              <a:rPr lang="en-US" b="1" dirty="0"/>
              <a:t>Patents: </a:t>
            </a:r>
            <a:r>
              <a:rPr lang="en-US" dirty="0"/>
              <a:t/>
            </a:r>
            <a:br>
              <a:rPr lang="en-US" dirty="0"/>
            </a:br>
            <a:r>
              <a:rPr lang="en-US" dirty="0"/>
              <a:t>Individuals who produce goods patent them so that other people cannot use them without their consent. </a:t>
            </a:r>
            <a:endParaRPr lang="en-US" dirty="0" smtClean="0"/>
          </a:p>
          <a:p>
            <a:r>
              <a:rPr lang="en-US" dirty="0" smtClean="0"/>
              <a:t>The </a:t>
            </a:r>
            <a:r>
              <a:rPr lang="en-US" dirty="0"/>
              <a:t>patent owner must be paid royalties if another party wants to utilize the specific product. </a:t>
            </a:r>
            <a:endParaRPr lang="en-US" dirty="0" smtClean="0"/>
          </a:p>
          <a:p>
            <a:r>
              <a:rPr lang="en-US" dirty="0"/>
              <a:t/>
            </a:r>
            <a:br>
              <a:rPr lang="en-US" dirty="0"/>
            </a:br>
            <a:r>
              <a:rPr lang="en-US" b="1" dirty="0"/>
              <a:t>Minerals</a:t>
            </a:r>
            <a:r>
              <a:rPr lang="en-US" dirty="0"/>
              <a:t/>
            </a:r>
            <a:br>
              <a:rPr lang="en-US" dirty="0"/>
            </a:br>
            <a:r>
              <a:rPr lang="en-US" dirty="0"/>
              <a:t>The owner of the land where the minerals are to be extracted must receive royalties from mineral extractors</a:t>
            </a:r>
            <a:r>
              <a:rPr lang="en-US" dirty="0" smtClean="0"/>
              <a:t>.</a:t>
            </a:r>
          </a:p>
          <a:p>
            <a:r>
              <a:rPr lang="en-US" dirty="0" smtClean="0"/>
              <a:t> </a:t>
            </a:r>
            <a:r>
              <a:rPr lang="en-US" dirty="0"/>
              <a:t>In this instance, royalties are determined by earnings from the sale of the minerals or by unit measurements, such as tons of minerals.</a:t>
            </a:r>
          </a:p>
          <a:p>
            <a:endParaRPr lang="en-US" dirty="0"/>
          </a:p>
          <a:p>
            <a:endParaRPr lang="en-US" dirty="0"/>
          </a:p>
        </p:txBody>
      </p:sp>
    </p:spTree>
    <p:extLst>
      <p:ext uri="{BB962C8B-B14F-4D97-AF65-F5344CB8AC3E}">
        <p14:creationId xmlns:p14="http://schemas.microsoft.com/office/powerpoint/2010/main" val="31016869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royalties</a:t>
            </a:r>
            <a:endParaRPr lang="en-US" dirty="0"/>
          </a:p>
        </p:txBody>
      </p:sp>
      <p:sp>
        <p:nvSpPr>
          <p:cNvPr id="3" name="Content Placeholder 2"/>
          <p:cNvSpPr>
            <a:spLocks noGrp="1"/>
          </p:cNvSpPr>
          <p:nvPr>
            <p:ph idx="1"/>
          </p:nvPr>
        </p:nvSpPr>
        <p:spPr/>
        <p:txBody>
          <a:bodyPr>
            <a:normAutofit fontScale="92500" lnSpcReduction="20000"/>
          </a:bodyPr>
          <a:lstStyle/>
          <a:p>
            <a:r>
              <a:rPr lang="en-US" b="1" dirty="0"/>
              <a:t>Books</a:t>
            </a:r>
          </a:p>
          <a:p>
            <a:r>
              <a:rPr lang="en-US" dirty="0" smtClean="0"/>
              <a:t>Book </a:t>
            </a:r>
            <a:r>
              <a:rPr lang="en-US" dirty="0"/>
              <a:t>royalties are a typical occurrence</a:t>
            </a:r>
            <a:r>
              <a:rPr lang="en-US" dirty="0" smtClean="0"/>
              <a:t>.</a:t>
            </a:r>
          </a:p>
          <a:p>
            <a:r>
              <a:rPr lang="en-US" dirty="0" smtClean="0"/>
              <a:t> </a:t>
            </a:r>
            <a:r>
              <a:rPr lang="en-US" dirty="0"/>
              <a:t>Royalties are paid by publishers to authors of works according to the quantity of copies sold. </a:t>
            </a:r>
            <a:endParaRPr lang="en-US" dirty="0" smtClean="0"/>
          </a:p>
          <a:p>
            <a:r>
              <a:rPr lang="en-US" dirty="0" smtClean="0"/>
              <a:t>The </a:t>
            </a:r>
            <a:r>
              <a:rPr lang="en-US" dirty="0"/>
              <a:t>amount of royalties that the publisher must pay the author is specified in an agreement</a:t>
            </a:r>
            <a:r>
              <a:rPr lang="en-US" dirty="0" smtClean="0"/>
              <a:t>.</a:t>
            </a:r>
          </a:p>
          <a:p>
            <a:r>
              <a:rPr lang="en-US" b="1" dirty="0" smtClean="0"/>
              <a:t>Franchise </a:t>
            </a:r>
            <a:r>
              <a:rPr lang="en-US" dirty="0"/>
              <a:t/>
            </a:r>
            <a:br>
              <a:rPr lang="en-US" dirty="0"/>
            </a:br>
            <a:r>
              <a:rPr lang="en-US" dirty="0"/>
              <a:t>An existing business may attract the interest of another business owner who wants to launch a new branch. </a:t>
            </a:r>
            <a:endParaRPr lang="en-US" dirty="0" smtClean="0"/>
          </a:p>
          <a:p>
            <a:r>
              <a:rPr lang="en-US" dirty="0" smtClean="0"/>
              <a:t>This </a:t>
            </a:r>
            <a:r>
              <a:rPr lang="en-US" dirty="0"/>
              <a:t>is made feasible with a franchisee's assistance</a:t>
            </a:r>
            <a:r>
              <a:rPr lang="en-US" dirty="0" smtClean="0"/>
              <a:t>.</a:t>
            </a:r>
          </a:p>
          <a:p>
            <a:r>
              <a:rPr lang="en-US" dirty="0" smtClean="0"/>
              <a:t> </a:t>
            </a:r>
            <a:r>
              <a:rPr lang="en-US" dirty="0"/>
              <a:t>To obtain the right to open a franchisee, a royalty must be paid to the franchisor directly. </a:t>
            </a:r>
          </a:p>
          <a:p>
            <a:endParaRPr lang="en-US" dirty="0"/>
          </a:p>
        </p:txBody>
      </p:sp>
    </p:spTree>
    <p:extLst>
      <p:ext uri="{BB962C8B-B14F-4D97-AF65-F5344CB8AC3E}">
        <p14:creationId xmlns:p14="http://schemas.microsoft.com/office/powerpoint/2010/main" val="807522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nSpc>
                <a:spcPct val="107000"/>
              </a:lnSpc>
              <a:spcBef>
                <a:spcPts val="0"/>
              </a:spcBef>
              <a:spcAft>
                <a:spcPts val="400"/>
              </a:spcAft>
            </a:pPr>
            <a:r>
              <a:rPr lang="en-US" b="1"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Royalty in Terms of Accounting</a:t>
            </a:r>
            <a:r>
              <a:rPr lang="en-US"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en-US" sz="3600" dirty="0" smtClean="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p:cNvSpPr>
            <a:spLocks noGrp="1"/>
          </p:cNvSpPr>
          <p:nvPr>
            <p:ph idx="1"/>
          </p:nvPr>
        </p:nvSpPr>
        <p:spPr/>
        <p:txBody>
          <a:bodyPr/>
          <a:lstStyle/>
          <a:p>
            <a:r>
              <a:rPr lang="en-US" dirty="0"/>
              <a:t>Regarding the meaning of royalty in accounting, it can be stated that it is essentially the amount that the lessor requires the lessee to pay in order to use the resources or rights that they have supplied. </a:t>
            </a:r>
            <a:endParaRPr lang="en-US" dirty="0" smtClean="0"/>
          </a:p>
          <a:p>
            <a:r>
              <a:rPr lang="en-US" dirty="0" smtClean="0"/>
              <a:t>These </a:t>
            </a:r>
            <a:r>
              <a:rPr lang="en-US" dirty="0"/>
              <a:t>resources may consist of certain rights, franchises, copyrights, or other comparable assets. </a:t>
            </a:r>
            <a:endParaRPr lang="en-US" dirty="0" smtClean="0"/>
          </a:p>
          <a:p>
            <a:r>
              <a:rPr lang="en-US" dirty="0" smtClean="0"/>
              <a:t>Comprehending </a:t>
            </a:r>
            <a:r>
              <a:rPr lang="en-US" dirty="0"/>
              <a:t>the definition of royalty in accounting is crucial for students to ensure they get the fundamentals </a:t>
            </a:r>
            <a:r>
              <a:rPr lang="en-US" dirty="0" smtClean="0"/>
              <a:t>right.</a:t>
            </a:r>
          </a:p>
          <a:p>
            <a:r>
              <a:rPr lang="en-US" dirty="0" smtClean="0"/>
              <a:t> </a:t>
            </a:r>
            <a:r>
              <a:rPr lang="en-US" dirty="0"/>
              <a:t>The system of having to share certain revenues that occurs between the lessor and the lessee can be formally defined as royalty.</a:t>
            </a:r>
            <a:br>
              <a:rPr lang="en-US" dirty="0"/>
            </a:br>
            <a:endParaRPr lang="en-US" dirty="0"/>
          </a:p>
        </p:txBody>
      </p:sp>
    </p:spTree>
    <p:extLst>
      <p:ext uri="{BB962C8B-B14F-4D97-AF65-F5344CB8AC3E}">
        <p14:creationId xmlns:p14="http://schemas.microsoft.com/office/powerpoint/2010/main" val="30376226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Different Treatments of The Royalties in Accounting</a:t>
            </a:r>
            <a:r>
              <a:rPr lang="en-US" dirty="0"/>
              <a:t/>
            </a:r>
            <a:br>
              <a:rPr lang="en-US" dirty="0"/>
            </a:br>
            <a:endParaRPr lang="en-US" dirty="0"/>
          </a:p>
        </p:txBody>
      </p:sp>
      <p:sp>
        <p:nvSpPr>
          <p:cNvPr id="3" name="Content Placeholder 2"/>
          <p:cNvSpPr>
            <a:spLocks noGrp="1"/>
          </p:cNvSpPr>
          <p:nvPr>
            <p:ph idx="1"/>
          </p:nvPr>
        </p:nvSpPr>
        <p:spPr/>
        <p:txBody>
          <a:bodyPr/>
          <a:lstStyle/>
          <a:p>
            <a:r>
              <a:rPr lang="en-US" dirty="0" smtClean="0"/>
              <a:t>For </a:t>
            </a:r>
            <a:r>
              <a:rPr lang="en-US" dirty="0"/>
              <a:t>the lessee, the royalty shown in the final accounting is essentially just a typical expense</a:t>
            </a:r>
            <a:r>
              <a:rPr lang="en-US" dirty="0" smtClean="0"/>
              <a:t>.</a:t>
            </a:r>
          </a:p>
          <a:p>
            <a:r>
              <a:rPr lang="en-US" dirty="0" smtClean="0"/>
              <a:t> </a:t>
            </a:r>
            <a:r>
              <a:rPr lang="en-US" dirty="0"/>
              <a:t>The Manufacturing or Trading Account will get the royalties that are paid based appropriately on the output</a:t>
            </a:r>
            <a:r>
              <a:rPr lang="en-US" dirty="0" smtClean="0"/>
              <a:t>.</a:t>
            </a:r>
          </a:p>
          <a:p>
            <a:r>
              <a:rPr lang="en-US" dirty="0" smtClean="0"/>
              <a:t> </a:t>
            </a:r>
            <a:r>
              <a:rPr lang="en-US" dirty="0"/>
              <a:t>But the money would be deducted from the Profit &amp; Loss Account when royalties were paid based on sales. </a:t>
            </a:r>
            <a:endParaRPr lang="en-US" dirty="0" smtClean="0"/>
          </a:p>
        </p:txBody>
      </p:sp>
    </p:spTree>
    <p:extLst>
      <p:ext uri="{BB962C8B-B14F-4D97-AF65-F5344CB8AC3E}">
        <p14:creationId xmlns:p14="http://schemas.microsoft.com/office/powerpoint/2010/main" val="41194354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of Royalty Accounting</a:t>
            </a:r>
            <a:endParaRPr lang="en-US" dirty="0"/>
          </a:p>
        </p:txBody>
      </p:sp>
      <p:sp>
        <p:nvSpPr>
          <p:cNvPr id="3" name="Content Placeholder 2"/>
          <p:cNvSpPr>
            <a:spLocks noGrp="1"/>
          </p:cNvSpPr>
          <p:nvPr>
            <p:ph idx="1"/>
          </p:nvPr>
        </p:nvSpPr>
        <p:spPr/>
        <p:txBody>
          <a:bodyPr/>
          <a:lstStyle/>
          <a:p>
            <a:r>
              <a:rPr lang="en-US" b="1" dirty="0"/>
              <a:t>Fixed Rent or Dead </a:t>
            </a:r>
            <a:r>
              <a:rPr lang="en-US" b="1" dirty="0" smtClean="0"/>
              <a:t>Rent</a:t>
            </a:r>
          </a:p>
          <a:p>
            <a:r>
              <a:rPr lang="en-US" dirty="0"/>
              <a:t>This can be characterized as an obligatory minimum payment that the lessee must provide to the lessor, regardless of whether they have been able to utilize the asset appropriately</a:t>
            </a:r>
            <a:r>
              <a:rPr lang="en-US" dirty="0" smtClean="0"/>
              <a:t>.</a:t>
            </a:r>
          </a:p>
          <a:p>
            <a:r>
              <a:rPr lang="en-US" dirty="0" smtClean="0"/>
              <a:t> </a:t>
            </a:r>
            <a:r>
              <a:rPr lang="en-US" dirty="0"/>
              <a:t>It's also referred to as "Rock Rent" or the Minimum Rent. </a:t>
            </a:r>
            <a:endParaRPr lang="en-US" dirty="0" smtClean="0"/>
          </a:p>
          <a:p>
            <a:r>
              <a:rPr lang="en-US" dirty="0" smtClean="0"/>
              <a:t>Dead </a:t>
            </a:r>
            <a:r>
              <a:rPr lang="en-US" dirty="0"/>
              <a:t>rent agreements between lessors and lessees are subject to variation, with the majority of agreements being set </a:t>
            </a:r>
            <a:r>
              <a:rPr lang="en-US" dirty="0" smtClean="0"/>
              <a:t>annually.</a:t>
            </a:r>
          </a:p>
          <a:p>
            <a:r>
              <a:rPr lang="en-US" dirty="0" smtClean="0"/>
              <a:t>Regarding </a:t>
            </a:r>
            <a:r>
              <a:rPr lang="en-US" dirty="0"/>
              <a:t>the Minimum Rent, there are two possible outcomes</a:t>
            </a:r>
          </a:p>
          <a:p>
            <a:endParaRPr lang="en-US" dirty="0"/>
          </a:p>
        </p:txBody>
      </p:sp>
    </p:spTree>
    <p:extLst>
      <p:ext uri="{BB962C8B-B14F-4D97-AF65-F5344CB8AC3E}">
        <p14:creationId xmlns:p14="http://schemas.microsoft.com/office/powerpoint/2010/main" val="3386246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of Royalty Accounting</a:t>
            </a:r>
            <a:endParaRPr lang="en-US" dirty="0"/>
          </a:p>
        </p:txBody>
      </p:sp>
      <p:sp>
        <p:nvSpPr>
          <p:cNvPr id="3" name="Content Placeholder 2"/>
          <p:cNvSpPr>
            <a:spLocks noGrp="1"/>
          </p:cNvSpPr>
          <p:nvPr>
            <p:ph idx="1"/>
          </p:nvPr>
        </p:nvSpPr>
        <p:spPr/>
        <p:txBody>
          <a:bodyPr>
            <a:normAutofit fontScale="92500" lnSpcReduction="20000"/>
          </a:bodyPr>
          <a:lstStyle/>
          <a:p>
            <a:r>
              <a:rPr lang="en-US" dirty="0"/>
              <a:t>In case the value of Actual Royalty that is set for a year comes out less than what the minimum rent is supposed to be, then the lessor will be paid the minimum rent from the </a:t>
            </a:r>
            <a:r>
              <a:rPr lang="en-US" dirty="0" smtClean="0"/>
              <a:t>lessee</a:t>
            </a:r>
          </a:p>
          <a:p>
            <a:r>
              <a:rPr lang="en-US" dirty="0"/>
              <a:t> </a:t>
            </a:r>
            <a:r>
              <a:rPr lang="en-US" dirty="0" smtClean="0"/>
              <a:t>In </a:t>
            </a:r>
            <a:r>
              <a:rPr lang="en-US" dirty="0"/>
              <a:t>case the value of Actual Royalty that is set for a year comes out more than what the minimum rent is supposed to be, then the lessor will be paid the actual royalty from the lessee. </a:t>
            </a:r>
          </a:p>
          <a:p>
            <a:r>
              <a:rPr lang="en-US" b="1" dirty="0"/>
              <a:t>What is Short working in a Royalty Account?</a:t>
            </a:r>
            <a:endParaRPr lang="en-US" dirty="0"/>
          </a:p>
          <a:p>
            <a:r>
              <a:rPr lang="en-US" dirty="0"/>
              <a:t>Well, Short working in Royalty accounts can be defined as the particular amount by which the Dead Rent or the Minimum Rent becomes more than the Actual Royalty which is to be paid</a:t>
            </a:r>
            <a:r>
              <a:rPr lang="en-US" dirty="0" smtClean="0"/>
              <a:t>.</a:t>
            </a:r>
          </a:p>
          <a:p>
            <a:r>
              <a:rPr lang="en-US" dirty="0" smtClean="0"/>
              <a:t> </a:t>
            </a:r>
            <a:r>
              <a:rPr lang="en-US" dirty="0"/>
              <a:t>It can be calculated by finding out the difference between the actual Royalty and the Minimum Rent</a:t>
            </a:r>
          </a:p>
        </p:txBody>
      </p:sp>
    </p:spTree>
    <p:extLst>
      <p:ext uri="{BB962C8B-B14F-4D97-AF65-F5344CB8AC3E}">
        <p14:creationId xmlns:p14="http://schemas.microsoft.com/office/powerpoint/2010/main" val="30818134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Terms in Royalty Accounting</a:t>
            </a:r>
            <a:endParaRPr lang="en-US" dirty="0"/>
          </a:p>
        </p:txBody>
      </p:sp>
      <p:sp>
        <p:nvSpPr>
          <p:cNvPr id="3" name="Content Placeholder 2"/>
          <p:cNvSpPr>
            <a:spLocks noGrp="1"/>
          </p:cNvSpPr>
          <p:nvPr>
            <p:ph idx="1"/>
          </p:nvPr>
        </p:nvSpPr>
        <p:spPr/>
        <p:txBody>
          <a:bodyPr/>
          <a:lstStyle/>
          <a:p>
            <a:pPr lvl="0" fontAlgn="base"/>
            <a:r>
              <a:rPr lang="en-US" b="1" dirty="0"/>
              <a:t>Excess Workings:</a:t>
            </a:r>
            <a:r>
              <a:rPr lang="en-US" dirty="0"/>
              <a:t> It is the amount by which the actual royalty is more than the minimum rent.</a:t>
            </a:r>
          </a:p>
          <a:p>
            <a:pPr lvl="0" fontAlgn="base"/>
            <a:r>
              <a:rPr lang="en-US" b="1" dirty="0"/>
              <a:t>Fixed Right:</a:t>
            </a:r>
            <a:r>
              <a:rPr lang="en-US" dirty="0"/>
              <a:t> This means that the lessee can recover short workings from the lessor only within a stipulated time period from the date of lease of the asset. If a lessee fails to recover short workings, within the stipulated time period, the recoupment lapses or ends.</a:t>
            </a:r>
          </a:p>
          <a:p>
            <a:pPr lvl="0" fontAlgn="base"/>
            <a:r>
              <a:rPr lang="en-US" b="1" dirty="0"/>
              <a:t>Fluctuating Right</a:t>
            </a:r>
            <a:r>
              <a:rPr lang="en-US" dirty="0"/>
              <a:t>: Under fluctuating right, the lessee can recover Short Workings for a certain period of time during the subsequent period or periods. For example, Short Workings of the previous year can be recovered in the following year.</a:t>
            </a:r>
          </a:p>
          <a:p>
            <a:endParaRPr lang="en-US" dirty="0"/>
          </a:p>
        </p:txBody>
      </p:sp>
    </p:spTree>
    <p:extLst>
      <p:ext uri="{BB962C8B-B14F-4D97-AF65-F5344CB8AC3E}">
        <p14:creationId xmlns:p14="http://schemas.microsoft.com/office/powerpoint/2010/main" val="9152411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Terms in Royalty Accounting</a:t>
            </a:r>
            <a:endParaRPr lang="en-US" dirty="0"/>
          </a:p>
        </p:txBody>
      </p:sp>
      <p:sp>
        <p:nvSpPr>
          <p:cNvPr id="3" name="Content Placeholder 2"/>
          <p:cNvSpPr>
            <a:spLocks noGrp="1"/>
          </p:cNvSpPr>
          <p:nvPr>
            <p:ph idx="1"/>
          </p:nvPr>
        </p:nvSpPr>
        <p:spPr/>
        <p:txBody>
          <a:bodyPr>
            <a:normAutofit fontScale="92500" lnSpcReduction="20000"/>
          </a:bodyPr>
          <a:lstStyle/>
          <a:p>
            <a:r>
              <a:rPr lang="en-US" b="1" dirty="0"/>
              <a:t>Performance Royalty:</a:t>
            </a:r>
            <a:r>
              <a:rPr lang="en-US" dirty="0"/>
              <a:t> The owner of copyrighted music will get an amount whenever the music or song is played by a radio station, used in a film, or used by any other third party. </a:t>
            </a:r>
          </a:p>
          <a:p>
            <a:r>
              <a:rPr lang="en-US" b="1" dirty="0"/>
              <a:t>Book Royalty:</a:t>
            </a:r>
            <a:r>
              <a:rPr lang="en-US" dirty="0"/>
              <a:t> These are paid by publishers to authors. Generally, the author will receive a fixed amount decided via an agreement, for every book that is sold.</a:t>
            </a:r>
          </a:p>
          <a:p>
            <a:r>
              <a:rPr lang="en-US" b="1" dirty="0"/>
              <a:t>Patent Royalty:</a:t>
            </a:r>
            <a:r>
              <a:rPr lang="en-US" dirty="0"/>
              <a:t> If a creator or innovator has patented their products they are compensated for their intellectual property. When a third party wants to use the same product, they have to have a license agreement that will require them to pay royalties to the patent owner. </a:t>
            </a:r>
          </a:p>
          <a:p>
            <a:r>
              <a:rPr lang="en-US" b="1" dirty="0"/>
              <a:t>Franchise Royalty:</a:t>
            </a:r>
            <a:r>
              <a:rPr lang="en-US" dirty="0"/>
              <a:t> The business owner who is a franchisee, has to pay a royalty to the franchisor for the rights that he will get to open a branch under the company name. </a:t>
            </a:r>
          </a:p>
          <a:p>
            <a:endParaRPr lang="en-US" dirty="0"/>
          </a:p>
        </p:txBody>
      </p:sp>
    </p:spTree>
    <p:extLst>
      <p:ext uri="{BB962C8B-B14F-4D97-AF65-F5344CB8AC3E}">
        <p14:creationId xmlns:p14="http://schemas.microsoft.com/office/powerpoint/2010/main" val="33090817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8 : Consignment and Royalties Accounts</a:t>
            </a:r>
            <a:endParaRPr lang="en-US" dirty="0"/>
          </a:p>
        </p:txBody>
      </p:sp>
      <p:sp>
        <p:nvSpPr>
          <p:cNvPr id="3" name="Content Placeholder 2"/>
          <p:cNvSpPr>
            <a:spLocks noGrp="1"/>
          </p:cNvSpPr>
          <p:nvPr>
            <p:ph idx="1"/>
          </p:nvPr>
        </p:nvSpPr>
        <p:spPr/>
        <p:txBody>
          <a:bodyPr/>
          <a:lstStyle/>
          <a:p>
            <a:endParaRPr lang="en-US" dirty="0" smtClean="0"/>
          </a:p>
          <a:p>
            <a:r>
              <a:rPr lang="en-US" dirty="0" smtClean="0"/>
              <a:t>End of Week 8 Part Two</a:t>
            </a:r>
            <a:endParaRPr lang="en-US" dirty="0"/>
          </a:p>
        </p:txBody>
      </p:sp>
    </p:spTree>
    <p:extLst>
      <p:ext uri="{BB962C8B-B14F-4D97-AF65-F5344CB8AC3E}">
        <p14:creationId xmlns:p14="http://schemas.microsoft.com/office/powerpoint/2010/main" val="21069182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TotalTime>
  <Words>2513</Words>
  <Application>Microsoft Office PowerPoint</Application>
  <PresentationFormat>Custom</PresentationFormat>
  <Paragraphs>259</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Course: Specialized Financial Accounting Technique</vt:lpstr>
      <vt:lpstr>Introduction</vt:lpstr>
      <vt:lpstr>Introduction- Consignment</vt:lpstr>
      <vt:lpstr>MEANING OF CONSIGNMENT </vt:lpstr>
      <vt:lpstr>MEANING OF CONSIGNMENT</vt:lpstr>
      <vt:lpstr>DISTINCTION BETWEEN CONSIGNMENT AND SALE </vt:lpstr>
      <vt:lpstr>DISTINCTION BETWEEN CONSIGNMENT AND SALE</vt:lpstr>
      <vt:lpstr>PROCEDURE IN CASE OF CONSIGNMENT</vt:lpstr>
      <vt:lpstr>Procedure for consignment</vt:lpstr>
      <vt:lpstr>Procedure for consignment</vt:lpstr>
      <vt:lpstr>Procedure for consignment</vt:lpstr>
      <vt:lpstr>Procedure for consignment</vt:lpstr>
      <vt:lpstr>Procedure for consignment</vt:lpstr>
      <vt:lpstr>Procedure for consignment    </vt:lpstr>
      <vt:lpstr>ACCOUNTING TREATMENT OF CONSIGNMENT TRANSACTIONS </vt:lpstr>
      <vt:lpstr>Journal Entries</vt:lpstr>
      <vt:lpstr>Journal Entries</vt:lpstr>
      <vt:lpstr>Journal Entries</vt:lpstr>
      <vt:lpstr>Journal Entries</vt:lpstr>
      <vt:lpstr>Week 8 : Consignment and Royalties Accounts </vt:lpstr>
      <vt:lpstr>Week 8 : Consignment and Royalties Accounts </vt:lpstr>
      <vt:lpstr>Recording of Consignment Transaction</vt:lpstr>
      <vt:lpstr>Recording of Consignment Transaction</vt:lpstr>
      <vt:lpstr>Recording of Consignment Transaction</vt:lpstr>
      <vt:lpstr>Ledgers</vt:lpstr>
      <vt:lpstr>Consignment Account</vt:lpstr>
      <vt:lpstr>Goods sent on consignment Account :</vt:lpstr>
      <vt:lpstr>Consignee's Account</vt:lpstr>
      <vt:lpstr>Royalty Accounting</vt:lpstr>
      <vt:lpstr>Royalty Accounting</vt:lpstr>
      <vt:lpstr>Royalty Accounting</vt:lpstr>
      <vt:lpstr>Types of royalties </vt:lpstr>
      <vt:lpstr>Types of royalties</vt:lpstr>
      <vt:lpstr>Royalty in Terms of Accounting </vt:lpstr>
      <vt:lpstr>Different Treatments of The Royalties in Accounting </vt:lpstr>
      <vt:lpstr>Methods of Royalty Accounting</vt:lpstr>
      <vt:lpstr>Methods of Royalty Accounting</vt:lpstr>
      <vt:lpstr>Terms in Royalty Accounting</vt:lpstr>
      <vt:lpstr>Terms in Royalty Accounting</vt:lpstr>
      <vt:lpstr>Week 8 : Consignment and Royalties Accounts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Specialized Financial Accounting Technique</dc:title>
  <dc:creator>Peter Karugu Kahihu</dc:creator>
  <cp:lastModifiedBy>Author</cp:lastModifiedBy>
  <cp:revision>31</cp:revision>
  <dcterms:created xsi:type="dcterms:W3CDTF">2024-05-17T08:47:01Z</dcterms:created>
  <dcterms:modified xsi:type="dcterms:W3CDTF">2024-05-18T13:40:38Z</dcterms:modified>
</cp:coreProperties>
</file>