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882" autoAdjust="0"/>
    <p:restoredTop sz="94660"/>
  </p:normalViewPr>
  <p:slideViewPr>
    <p:cSldViewPr>
      <p:cViewPr varScale="1">
        <p:scale>
          <a:sx n="69" d="100"/>
          <a:sy n="69" d="100"/>
        </p:scale>
        <p:origin x="-14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29472F-ABE2-4F83-A989-3131B0A16827}" type="datetimeFigureOut">
              <a:rPr lang="en-US" smtClean="0"/>
              <a:t>5/18/2024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6DB12-C158-427A-B0FC-E3FFDDBCC14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64838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29472F-ABE2-4F83-A989-3131B0A16827}" type="datetimeFigureOut">
              <a:rPr lang="en-US" smtClean="0"/>
              <a:t>5/18/2024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6DB12-C158-427A-B0FC-E3FFDDBCC14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94392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29472F-ABE2-4F83-A989-3131B0A16827}" type="datetimeFigureOut">
              <a:rPr lang="en-US" smtClean="0"/>
              <a:t>5/18/2024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6DB12-C158-427A-B0FC-E3FFDDBCC14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45188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29472F-ABE2-4F83-A989-3131B0A16827}" type="datetimeFigureOut">
              <a:rPr lang="en-US" smtClean="0"/>
              <a:t>5/18/2024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6DB12-C158-427A-B0FC-E3FFDDBCC14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33348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29472F-ABE2-4F83-A989-3131B0A16827}" type="datetimeFigureOut">
              <a:rPr lang="en-US" smtClean="0"/>
              <a:t>5/18/2024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6DB12-C158-427A-B0FC-E3FFDDBCC14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653928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29472F-ABE2-4F83-A989-3131B0A16827}" type="datetimeFigureOut">
              <a:rPr lang="en-US" smtClean="0"/>
              <a:t>5/18/2024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6DB12-C158-427A-B0FC-E3FFDDBCC14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811971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29472F-ABE2-4F83-A989-3131B0A16827}" type="datetimeFigureOut">
              <a:rPr lang="en-US" smtClean="0"/>
              <a:t>5/18/2024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6DB12-C158-427A-B0FC-E3FFDDBCC14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75432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29472F-ABE2-4F83-A989-3131B0A16827}" type="datetimeFigureOut">
              <a:rPr lang="en-US" smtClean="0"/>
              <a:t>5/18/2024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6DB12-C158-427A-B0FC-E3FFDDBCC14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220457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29472F-ABE2-4F83-A989-3131B0A16827}" type="datetimeFigureOut">
              <a:rPr lang="en-US" smtClean="0"/>
              <a:t>5/18/2024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6DB12-C158-427A-B0FC-E3FFDDBCC14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362401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29472F-ABE2-4F83-A989-3131B0A16827}" type="datetimeFigureOut">
              <a:rPr lang="en-US" smtClean="0"/>
              <a:t>5/18/2024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6DB12-C158-427A-B0FC-E3FFDDBCC14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94764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29472F-ABE2-4F83-A989-3131B0A16827}" type="datetimeFigureOut">
              <a:rPr lang="en-US" smtClean="0"/>
              <a:t>5/18/2024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6DB12-C158-427A-B0FC-E3FFDDBCC14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816028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29472F-ABE2-4F83-A989-3131B0A16827}" type="datetimeFigureOut">
              <a:rPr lang="en-US" smtClean="0"/>
              <a:t>5/18/2024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16DB12-C158-427A-B0FC-E3FFDDBCC14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616319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b="1" dirty="0" smtClean="0"/>
              <a:t>Course: Specialized Financial Accounting Technique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Week 9: Farm Accounts</a:t>
            </a:r>
          </a:p>
          <a:p>
            <a:endParaRPr lang="en-US" b="1" dirty="0" smtClean="0"/>
          </a:p>
          <a:p>
            <a:r>
              <a:rPr lang="en-US" dirty="0" smtClean="0"/>
              <a:t>Lecturer: Peter </a:t>
            </a:r>
            <a:r>
              <a:rPr lang="en-US" dirty="0" err="1" smtClean="0"/>
              <a:t>Karugu</a:t>
            </a:r>
            <a:r>
              <a:rPr lang="en-US" dirty="0" smtClean="0"/>
              <a:t> </a:t>
            </a:r>
            <a:r>
              <a:rPr lang="en-US" dirty="0" err="1" smtClean="0"/>
              <a:t>Kahihu</a:t>
            </a:r>
            <a:endParaRPr lang="en-US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7693374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3340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/>
            </a:r>
            <a:br>
              <a:rPr lang="en-US" dirty="0" smtClean="0"/>
            </a:br>
            <a:r>
              <a:rPr lang="en-US" b="1" dirty="0" smtClean="0"/>
              <a:t>Introduction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algn="just"/>
            <a:r>
              <a:rPr lang="en-US" dirty="0" smtClean="0"/>
              <a:t>This lecture introduces you to Farm Financial accounts.</a:t>
            </a:r>
          </a:p>
          <a:p>
            <a:pPr marL="0" indent="0" algn="just">
              <a:buNone/>
            </a:pPr>
            <a:r>
              <a:rPr lang="en-US" b="1" dirty="0" smtClean="0"/>
              <a:t>	</a:t>
            </a:r>
            <a:r>
              <a:rPr lang="x-none" b="1" smtClean="0"/>
              <a:t>Expected Learning Outcomes</a:t>
            </a:r>
            <a:endParaRPr lang="en-US" dirty="0" smtClean="0"/>
          </a:p>
          <a:p>
            <a:pPr algn="just"/>
            <a:r>
              <a:rPr lang="en-US" dirty="0" smtClean="0"/>
              <a:t>By the end of this lecture, the learner should be able to: </a:t>
            </a:r>
            <a:endParaRPr lang="en-US" sz="2800" dirty="0" smtClean="0"/>
          </a:p>
          <a:p>
            <a:pPr lvl="1" algn="just"/>
            <a:r>
              <a:rPr lang="en-US" dirty="0" smtClean="0"/>
              <a:t>Know how to prepare Income and expenditures Account</a:t>
            </a:r>
            <a:endParaRPr lang="en-US" sz="2400" dirty="0" smtClean="0"/>
          </a:p>
          <a:p>
            <a:pPr lvl="1" algn="just"/>
            <a:r>
              <a:rPr lang="en-US" dirty="0" smtClean="0"/>
              <a:t>Know how to prepare Balance sheet Account</a:t>
            </a:r>
            <a:endParaRPr lang="en-US" sz="2400" dirty="0" smtClean="0"/>
          </a:p>
          <a:p>
            <a:pPr lvl="1" algn="just"/>
            <a:r>
              <a:rPr lang="en-US" dirty="0" smtClean="0"/>
              <a:t>Know how to prepare individual ledger accounts of Farm projects</a:t>
            </a:r>
            <a:endParaRPr lang="en-US" sz="2400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1618046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b="1" dirty="0" smtClean="0"/>
              <a:t>Overview</a:t>
            </a:r>
            <a:r>
              <a:rPr lang="en-US" b="1" dirty="0"/>
              <a:t/>
            </a:r>
            <a:br>
              <a:rPr lang="en-US" b="1" dirty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algn="just"/>
            <a:r>
              <a:rPr lang="en-GB" dirty="0"/>
              <a:t>Farmers in most cases do not maintain accounts of their agricultural operations mainly due to lack of accounting </a:t>
            </a:r>
            <a:r>
              <a:rPr lang="en-GB" dirty="0" smtClean="0"/>
              <a:t>knowledge.</a:t>
            </a:r>
          </a:p>
          <a:p>
            <a:pPr algn="just"/>
            <a:r>
              <a:rPr lang="en-GB" dirty="0" smtClean="0"/>
              <a:t>Medium </a:t>
            </a:r>
            <a:r>
              <a:rPr lang="en-GB" dirty="0"/>
              <a:t>scale and bigger farmers only keep accounts to ascertain amounts receivable and amounts payable</a:t>
            </a:r>
            <a:r>
              <a:rPr lang="en-GB" dirty="0" smtClean="0"/>
              <a:t>.</a:t>
            </a:r>
          </a:p>
          <a:p>
            <a:pPr algn="just"/>
            <a:r>
              <a:rPr lang="en-GB" dirty="0" smtClean="0"/>
              <a:t>  </a:t>
            </a:r>
            <a:r>
              <a:rPr lang="en-GB" dirty="0"/>
              <a:t>Farms in the corporate sector (E.g. </a:t>
            </a:r>
            <a:r>
              <a:rPr lang="en-GB" dirty="0" err="1"/>
              <a:t>Kakuzi</a:t>
            </a:r>
            <a:r>
              <a:rPr lang="en-GB" dirty="0"/>
              <a:t>, </a:t>
            </a:r>
            <a:r>
              <a:rPr lang="en-GB" dirty="0" err="1"/>
              <a:t>Sasini</a:t>
            </a:r>
            <a:r>
              <a:rPr lang="en-GB" dirty="0"/>
              <a:t> Tea and Coffee Ltd) are expected to keep accounts under the Companies Act and IAS 41.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9444494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/>
              <a:t>Overview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en-GB" dirty="0"/>
              <a:t>Farm accounting is intended to keep a record of farming activities. </a:t>
            </a:r>
          </a:p>
          <a:p>
            <a:pPr algn="just"/>
            <a:r>
              <a:rPr lang="en-GB" dirty="0" smtClean="0"/>
              <a:t> </a:t>
            </a:r>
            <a:r>
              <a:rPr lang="en-GB" dirty="0"/>
              <a:t>Farming activities comprise agriculture, horticulture, animal husbandry, poultry farming, </a:t>
            </a:r>
            <a:r>
              <a:rPr lang="en-GB" dirty="0" err="1"/>
              <a:t>pisci</a:t>
            </a:r>
            <a:r>
              <a:rPr lang="en-GB" dirty="0"/>
              <a:t> culture (rearing of fish), dairy farming, etc</a:t>
            </a:r>
            <a:r>
              <a:rPr lang="en-GB" dirty="0" smtClean="0"/>
              <a:t>.</a:t>
            </a:r>
          </a:p>
          <a:p>
            <a:pPr algn="just"/>
            <a:r>
              <a:rPr lang="en-GB" dirty="0" smtClean="0"/>
              <a:t>Each activities need to have individual accounts to monitor their performance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2565104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b="1" dirty="0"/>
              <a:t>Objectives of Farm Accounting</a:t>
            </a:r>
            <a:r>
              <a:rPr lang="en-US" b="1" dirty="0"/>
              <a:t/>
            </a:r>
            <a:br>
              <a:rPr lang="en-US" b="1" dirty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/>
              <a:t>The true cost of each farming activity can be ascertained. </a:t>
            </a:r>
            <a:endParaRPr lang="en-GB" dirty="0" smtClean="0"/>
          </a:p>
          <a:p>
            <a:r>
              <a:rPr lang="en-GB" dirty="0" smtClean="0"/>
              <a:t> </a:t>
            </a:r>
            <a:r>
              <a:rPr lang="en-GB" dirty="0"/>
              <a:t>It will be helpful in taking corrective action when costs rise. </a:t>
            </a:r>
            <a:endParaRPr lang="en-GB" dirty="0" smtClean="0"/>
          </a:p>
          <a:p>
            <a:r>
              <a:rPr lang="en-GB" dirty="0" smtClean="0"/>
              <a:t> </a:t>
            </a:r>
            <a:r>
              <a:rPr lang="en-GB" dirty="0"/>
              <a:t>In this way, farm practices can be improved to reduce cost of production.</a:t>
            </a:r>
            <a:endParaRPr lang="en-US" dirty="0"/>
          </a:p>
          <a:p>
            <a:r>
              <a:rPr lang="en-GB" dirty="0"/>
              <a:t>Profit on each farming activity can be ascertained; which will ensure better control by management.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7267622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/>
              <a:t>Objectives of Farm Accounting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dirty="0"/>
              <a:t>Proper maintenance of accounting records will enable farmers to obtain loans and overdraft facilities from </a:t>
            </a:r>
            <a:r>
              <a:rPr lang="en-GB" dirty="0" smtClean="0"/>
              <a:t>banks.</a:t>
            </a:r>
          </a:p>
          <a:p>
            <a:r>
              <a:rPr lang="en-GB" dirty="0" smtClean="0"/>
              <a:t>Banks and other financiers </a:t>
            </a:r>
            <a:r>
              <a:rPr lang="en-GB" dirty="0"/>
              <a:t>give </a:t>
            </a:r>
            <a:r>
              <a:rPr lang="en-GB" dirty="0" smtClean="0"/>
              <a:t>loans </a:t>
            </a:r>
            <a:r>
              <a:rPr lang="en-GB" dirty="0"/>
              <a:t>on the strength of what they see in proper books of account</a:t>
            </a:r>
            <a:r>
              <a:rPr lang="en-GB" dirty="0" smtClean="0"/>
              <a:t>.</a:t>
            </a:r>
          </a:p>
          <a:p>
            <a:r>
              <a:rPr lang="en-GB" dirty="0" smtClean="0"/>
              <a:t> </a:t>
            </a:r>
            <a:r>
              <a:rPr lang="en-GB" dirty="0"/>
              <a:t>Return on capital employed can be ascertained, and an organisation will lay more emphasis on activities with higher returns, thus utilising capital more effectively.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5898744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b="1" dirty="0"/>
              <a:t>Characteristics of Farm Accounting</a:t>
            </a:r>
            <a:r>
              <a:rPr lang="en-US" b="1" dirty="0"/>
              <a:t/>
            </a:r>
            <a:br>
              <a:rPr lang="en-US" b="1" dirty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GB" dirty="0"/>
              <a:t>For preparation of proper farm accounts, one should be familiar with the peculiar features of farm accounting.  </a:t>
            </a:r>
            <a:endParaRPr lang="en-GB" dirty="0" smtClean="0"/>
          </a:p>
          <a:p>
            <a:r>
              <a:rPr lang="en-GB" dirty="0" smtClean="0"/>
              <a:t>Some </a:t>
            </a:r>
            <a:r>
              <a:rPr lang="en-GB" dirty="0"/>
              <a:t>of these characteristics are:</a:t>
            </a:r>
            <a:endParaRPr lang="en-US" dirty="0"/>
          </a:p>
          <a:p>
            <a:endParaRPr lang="en-US" dirty="0"/>
          </a:p>
          <a:p>
            <a:r>
              <a:rPr lang="en-GB" dirty="0" smtClean="0"/>
              <a:t>(a) Some </a:t>
            </a:r>
            <a:r>
              <a:rPr lang="en-GB" dirty="0"/>
              <a:t>crops and products of the farm may be consumed by the owner. </a:t>
            </a:r>
            <a:endParaRPr lang="en-GB" dirty="0" smtClean="0"/>
          </a:p>
          <a:p>
            <a:r>
              <a:rPr lang="en-GB" dirty="0" smtClean="0"/>
              <a:t> </a:t>
            </a:r>
            <a:r>
              <a:rPr lang="en-GB" dirty="0"/>
              <a:t>These are treated as income to the farm as well as drawings by the owner.  </a:t>
            </a:r>
            <a:endParaRPr lang="en-GB" dirty="0" smtClean="0"/>
          </a:p>
          <a:p>
            <a:r>
              <a:rPr lang="en-GB" dirty="0" smtClean="0"/>
              <a:t>They </a:t>
            </a:r>
            <a:r>
              <a:rPr lang="en-GB" dirty="0"/>
              <a:t>are recorded as:	</a:t>
            </a:r>
            <a:endParaRPr lang="en-US" dirty="0"/>
          </a:p>
          <a:p>
            <a:pPr marL="0" indent="0">
              <a:buNone/>
            </a:pPr>
            <a:endParaRPr lang="en-US" dirty="0"/>
          </a:p>
          <a:p>
            <a:r>
              <a:rPr lang="en-GB" dirty="0"/>
              <a:t>	Debit </a:t>
            </a:r>
            <a:r>
              <a:rPr lang="en-GB" dirty="0" smtClean="0"/>
              <a:t>Drawings		xxx</a:t>
            </a:r>
            <a:endParaRPr lang="en-US" dirty="0"/>
          </a:p>
          <a:p>
            <a:r>
              <a:rPr lang="en-GB" dirty="0"/>
              <a:t>     	Credit Trading </a:t>
            </a:r>
            <a:r>
              <a:rPr lang="en-GB" dirty="0" smtClean="0"/>
              <a:t>A/C			xxx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7880106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b="1" dirty="0" smtClean="0"/>
              <a:t>Characteristics of Farm Accounting</a:t>
            </a:r>
            <a:r>
              <a:rPr lang="en-US" b="1" dirty="0" smtClean="0"/>
              <a:t/>
            </a:r>
            <a:br>
              <a:rPr lang="en-US" b="1" dirty="0" smtClean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algn="just"/>
            <a:r>
              <a:rPr lang="en-GB" dirty="0" smtClean="0"/>
              <a:t>(b)It </a:t>
            </a:r>
            <a:r>
              <a:rPr lang="en-GB" dirty="0"/>
              <a:t>is possible that a single bank account is opened for both business and private purposes because the farming business is family type. </a:t>
            </a:r>
            <a:endParaRPr lang="en-GB" dirty="0" smtClean="0"/>
          </a:p>
          <a:p>
            <a:pPr algn="just"/>
            <a:r>
              <a:rPr lang="en-GB" dirty="0" smtClean="0"/>
              <a:t> </a:t>
            </a:r>
            <a:r>
              <a:rPr lang="en-GB" dirty="0"/>
              <a:t>Being so, private transactions should be segregated from business transactions so that the profit or loss on farming activities may be ascertained – without distortion due to private transactions.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0843742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/>
              <a:t>Characteristics of Farm Accounting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GB" dirty="0" smtClean="0"/>
              <a:t>©The </a:t>
            </a:r>
            <a:r>
              <a:rPr lang="en-GB" dirty="0"/>
              <a:t>family usually provides labour on the </a:t>
            </a:r>
            <a:r>
              <a:rPr lang="en-GB" dirty="0" smtClean="0"/>
              <a:t>farm.</a:t>
            </a:r>
          </a:p>
          <a:p>
            <a:r>
              <a:rPr lang="en-GB" dirty="0" smtClean="0"/>
              <a:t>Valuation </a:t>
            </a:r>
            <a:r>
              <a:rPr lang="en-GB" dirty="0"/>
              <a:t>of such labour should be made and added to cost of production if correct cost of productions is to be ascertained. </a:t>
            </a:r>
            <a:endParaRPr lang="en-GB" dirty="0" smtClean="0"/>
          </a:p>
          <a:p>
            <a:r>
              <a:rPr lang="en-GB" dirty="0" smtClean="0"/>
              <a:t>(d) Farming </a:t>
            </a:r>
            <a:r>
              <a:rPr lang="en-GB" dirty="0"/>
              <a:t>activities are subject to natural calamities such as droughts, floods, diseases, </a:t>
            </a:r>
            <a:r>
              <a:rPr lang="en-GB" dirty="0" smtClean="0"/>
              <a:t>etc.</a:t>
            </a:r>
          </a:p>
          <a:p>
            <a:r>
              <a:rPr lang="en-GB" dirty="0" smtClean="0"/>
              <a:t>To </a:t>
            </a:r>
            <a:r>
              <a:rPr lang="en-GB" dirty="0"/>
              <a:t>counter these losses, insurance policies for various farming activities should be taken. </a:t>
            </a:r>
            <a:endParaRPr lang="en-GB" dirty="0" smtClean="0"/>
          </a:p>
          <a:p>
            <a:r>
              <a:rPr lang="en-GB" dirty="0" smtClean="0"/>
              <a:t> </a:t>
            </a:r>
            <a:r>
              <a:rPr lang="en-GB" dirty="0"/>
              <a:t>A group policy (pilot crop insurance scheme may also be taken)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8269459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/>
              <a:t>Characteristics of Farm Accounting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algn="just"/>
            <a:r>
              <a:rPr lang="en-GB" dirty="0" smtClean="0"/>
              <a:t>( e)Valuation </a:t>
            </a:r>
            <a:r>
              <a:rPr lang="en-GB" dirty="0"/>
              <a:t>of farm inventory is a difficult </a:t>
            </a:r>
            <a:r>
              <a:rPr lang="en-GB" dirty="0" smtClean="0"/>
              <a:t>task.</a:t>
            </a:r>
          </a:p>
          <a:p>
            <a:pPr algn="just"/>
            <a:r>
              <a:rPr lang="en-GB" dirty="0" smtClean="0"/>
              <a:t>For </a:t>
            </a:r>
            <a:r>
              <a:rPr lang="en-GB" dirty="0"/>
              <a:t>example, it is a very difficult process to value standing crops, cattle, and poultry etc., which are subject to natural calamities. </a:t>
            </a:r>
            <a:endParaRPr lang="en-GB" dirty="0" smtClean="0"/>
          </a:p>
          <a:p>
            <a:pPr algn="just"/>
            <a:r>
              <a:rPr lang="en-GB" dirty="0" smtClean="0"/>
              <a:t>The </a:t>
            </a:r>
            <a:r>
              <a:rPr lang="en-GB" dirty="0"/>
              <a:t>output of one farming activity may become the input of another farming activity, for example, part of crops produced may be used in cattle feed, pig feed or poultry feed.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5056073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/>
              <a:t/>
            </a:r>
            <a:br>
              <a:rPr lang="en-US" b="1" dirty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Farm accounts may be maintained on the double entry system.  </a:t>
            </a:r>
            <a:endParaRPr lang="en-GB" dirty="0" smtClean="0"/>
          </a:p>
          <a:p>
            <a:r>
              <a:rPr lang="en-GB" dirty="0" smtClean="0"/>
              <a:t>Subsidiary </a:t>
            </a:r>
            <a:r>
              <a:rPr lang="en-GB" dirty="0"/>
              <a:t>books as well as ledgers can be maintained for recording farm transactions. </a:t>
            </a:r>
            <a:endParaRPr lang="en-GB" dirty="0" smtClean="0"/>
          </a:p>
          <a:p>
            <a:r>
              <a:rPr lang="en-GB" dirty="0" smtClean="0"/>
              <a:t> </a:t>
            </a:r>
            <a:r>
              <a:rPr lang="en-GB" dirty="0"/>
              <a:t>But it may not be worthwhile to follow the double entry system if the size of the farming business is small. 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5618771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/>
              <a:t>Recording the transactions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algn="just"/>
            <a:r>
              <a:rPr lang="en-GB" dirty="0" smtClean="0"/>
              <a:t>Moreover, farming business is normally carried out on a cash basis, so a single entry system may be followed to save time and resources required for an elaborate double entry system</a:t>
            </a:r>
          </a:p>
          <a:p>
            <a:pPr algn="just"/>
            <a:r>
              <a:rPr lang="en-GB" dirty="0"/>
              <a:t>For example, the analytical cash book kept on a single entry system will help the farmer to do away with other subsidiary books and the ledger, yet he will obtain all information to prepare final accounts.</a:t>
            </a:r>
            <a:endParaRPr lang="en-US" dirty="0"/>
          </a:p>
          <a:p>
            <a:endParaRPr lang="en-US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5432910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Crops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GB" dirty="0"/>
              <a:t>To obtain the cost and profit of each product, detailed accounts should be kept for different crops such as rice, wheat, maize, cotton, etc. </a:t>
            </a:r>
            <a:endParaRPr lang="en-GB" dirty="0" smtClean="0"/>
          </a:p>
          <a:p>
            <a:r>
              <a:rPr lang="en-GB" dirty="0" smtClean="0"/>
              <a:t>Each </a:t>
            </a:r>
            <a:r>
              <a:rPr lang="en-GB" dirty="0"/>
              <a:t>crop account should be debited with opening stock and expenses incurred on it; and credited with sales proceeds and closing </a:t>
            </a:r>
            <a:r>
              <a:rPr lang="en-GB" dirty="0" smtClean="0"/>
              <a:t>stock.</a:t>
            </a:r>
          </a:p>
          <a:p>
            <a:r>
              <a:rPr lang="en-GB" dirty="0" smtClean="0"/>
              <a:t>The </a:t>
            </a:r>
            <a:r>
              <a:rPr lang="en-GB" dirty="0"/>
              <a:t>balance on the crop account will be the profit or loss earned on that crop. </a:t>
            </a:r>
            <a:endParaRPr lang="en-GB" dirty="0" smtClean="0"/>
          </a:p>
          <a:p>
            <a:r>
              <a:rPr lang="en-GB" dirty="0" smtClean="0"/>
              <a:t> </a:t>
            </a:r>
            <a:r>
              <a:rPr lang="en-GB" dirty="0"/>
              <a:t>Similarly, for vegetables, a separate account is maintained for each type of vegetable so as to ascertain the profits on each type of vegetable.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7912253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Livestock</a:t>
            </a:r>
            <a:r>
              <a:rPr lang="en-US" dirty="0"/>
              <a:t/>
            </a:r>
            <a:br>
              <a:rPr lang="en-US" dirty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en-GB" dirty="0"/>
              <a:t>For rearing livestock, accounts should be maintained for each type of livestock.  </a:t>
            </a:r>
            <a:endParaRPr lang="en-GB" dirty="0" smtClean="0"/>
          </a:p>
          <a:p>
            <a:pPr algn="just"/>
            <a:r>
              <a:rPr lang="en-GB" dirty="0" smtClean="0"/>
              <a:t>The </a:t>
            </a:r>
            <a:r>
              <a:rPr lang="en-GB" dirty="0"/>
              <a:t>cost of each type of livestock is debited to a particular livestock account and sales proceeds of livestock and other products therefrom are credited therein. </a:t>
            </a:r>
            <a:endParaRPr lang="en-GB" dirty="0" smtClean="0"/>
          </a:p>
          <a:p>
            <a:pPr algn="just"/>
            <a:r>
              <a:rPr lang="en-GB" dirty="0" smtClean="0"/>
              <a:t> </a:t>
            </a:r>
            <a:r>
              <a:rPr lang="en-GB" dirty="0"/>
              <a:t>The resulting balance in the livestock account is the profit or loss on that activity.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7370087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Small farms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en-GB" dirty="0"/>
              <a:t>If the farming activity is small, different accounts for each type of crop and each type of livestock is avoided, so that the issue of apportioning common cost does not arise.</a:t>
            </a:r>
            <a:endParaRPr lang="en-US" dirty="0"/>
          </a:p>
          <a:p>
            <a:pPr algn="just"/>
            <a:r>
              <a:rPr lang="en-GB" dirty="0"/>
              <a:t>Instead, 2 possible ways of accounting exist:</a:t>
            </a:r>
            <a:endParaRPr lang="en-US" dirty="0"/>
          </a:p>
          <a:p>
            <a:pPr marL="0" indent="0" algn="just">
              <a:buNone/>
            </a:pPr>
            <a:r>
              <a:rPr lang="en-GB" dirty="0"/>
              <a:t> </a:t>
            </a:r>
            <a:endParaRPr lang="en-US" dirty="0"/>
          </a:p>
          <a:p>
            <a:pPr algn="just"/>
            <a:r>
              <a:rPr lang="en-GB" dirty="0"/>
              <a:t>A single “Farm Account” is drawn for all activities;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2632188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Small farms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Separate accounts are drawn for various sets (groups) of activities, e.g</a:t>
            </a:r>
            <a:r>
              <a:rPr lang="en-GB" dirty="0" smtClean="0"/>
              <a:t>.:</a:t>
            </a:r>
            <a:endParaRPr lang="en-US" dirty="0" smtClean="0"/>
          </a:p>
          <a:p>
            <a:r>
              <a:rPr lang="en-GB" dirty="0" smtClean="0"/>
              <a:t> </a:t>
            </a:r>
            <a:r>
              <a:rPr lang="en-GB" dirty="0"/>
              <a:t>A crop account for all crops (wheat, rice, maize, cotton etc.);</a:t>
            </a:r>
            <a:endParaRPr lang="en-US" dirty="0"/>
          </a:p>
          <a:p>
            <a:r>
              <a:rPr lang="en-GB" dirty="0" smtClean="0"/>
              <a:t>Dairy </a:t>
            </a:r>
            <a:r>
              <a:rPr lang="en-GB" dirty="0"/>
              <a:t>account for all types of livestock (for milk, butter, beef, etc.)</a:t>
            </a:r>
            <a:endParaRPr lang="en-US" dirty="0"/>
          </a:p>
          <a:p>
            <a:r>
              <a:rPr lang="en-GB" dirty="0"/>
              <a:t>Poultry account for all types of poultry (broilers, layers etc.)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297604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b="1" dirty="0"/>
              <a:t>Ascertainment of stocks</a:t>
            </a:r>
            <a:r>
              <a:rPr lang="en-US" b="1" dirty="0"/>
              <a:t/>
            </a:r>
            <a:br>
              <a:rPr lang="en-US" b="1" dirty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en-GB" dirty="0"/>
              <a:t>For proper ascertainment of profit and financial position, the farmer should make an inventory and valuation of his farm assets such as seeds, growing crops, fertilizers, foodstuff, livestock, poultry, </a:t>
            </a:r>
            <a:r>
              <a:rPr lang="en-GB" dirty="0" err="1"/>
              <a:t>etc</a:t>
            </a:r>
            <a:r>
              <a:rPr lang="en-GB" dirty="0"/>
              <a:t>, at the beginning and end of each year. </a:t>
            </a:r>
            <a:endParaRPr lang="en-GB" dirty="0" smtClean="0"/>
          </a:p>
          <a:p>
            <a:pPr algn="just"/>
            <a:r>
              <a:rPr lang="en-GB" dirty="0" smtClean="0"/>
              <a:t> </a:t>
            </a:r>
            <a:r>
              <a:rPr lang="en-GB" dirty="0"/>
              <a:t>The basis of valuation should be cost or market value; whichever is lower.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4906318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b="1" dirty="0" smtClean="0"/>
              <a:t>Ascertainment of stocks</a:t>
            </a:r>
            <a:r>
              <a:rPr lang="en-US" b="1" dirty="0" smtClean="0"/>
              <a:t/>
            </a:r>
            <a:br>
              <a:rPr lang="en-US" b="1" dirty="0" smtClean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en-GB" dirty="0"/>
              <a:t>In the case of livestock, where the farmer is not able to make an estimate of the actual cost of home-bred cattle, they may be valued at 75% of the market value as is done in the U.K. Similarly, if the cost of crops cannot be ascertained, they may be valued at 85% of the market value as is done in the U.K.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4443132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/>
              <a:t>Ascertainment of stocks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algn="just"/>
            <a:r>
              <a:rPr lang="en-GB" dirty="0"/>
              <a:t>An important point here is whether livestock is to be recorded as a fixed or a current </a:t>
            </a:r>
            <a:r>
              <a:rPr lang="en-GB" dirty="0" smtClean="0"/>
              <a:t>asset.</a:t>
            </a:r>
          </a:p>
          <a:p>
            <a:pPr algn="just"/>
            <a:r>
              <a:rPr lang="en-GB" dirty="0" smtClean="0"/>
              <a:t>It </a:t>
            </a:r>
            <a:r>
              <a:rPr lang="en-GB" dirty="0"/>
              <a:t>is a fixed asset if the livestock are kept for crop purposes such as ploughing and irrigation</a:t>
            </a:r>
            <a:r>
              <a:rPr lang="en-GB" dirty="0" smtClean="0"/>
              <a:t>.</a:t>
            </a:r>
          </a:p>
          <a:p>
            <a:pPr algn="just"/>
            <a:r>
              <a:rPr lang="en-GB" dirty="0" smtClean="0"/>
              <a:t>  </a:t>
            </a:r>
            <a:r>
              <a:rPr lang="en-GB" dirty="0"/>
              <a:t>But when livestock are kept for trading, the item is taken as a current asset and will be taken as an inventory item in preparation of the trading account.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687801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Week 9: Farm Accounts</a:t>
            </a:r>
            <a:br>
              <a:rPr lang="en-US" dirty="0" smtClean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 smtClean="0"/>
          </a:p>
          <a:p>
            <a:r>
              <a:rPr lang="en-US" dirty="0" smtClean="0"/>
              <a:t>End of Week 9 Part one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4786427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Week 9: Farm Accounts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 smtClean="0"/>
          </a:p>
          <a:p>
            <a:endParaRPr lang="en-US" dirty="0" smtClean="0"/>
          </a:p>
          <a:p>
            <a:r>
              <a:rPr lang="en-US" dirty="0" smtClean="0"/>
              <a:t>Start of Week 9 Part Two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8456922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b="1" dirty="0"/>
              <a:t>Recording the transactions</a:t>
            </a:r>
            <a:r>
              <a:rPr lang="en-US" b="1" dirty="0"/>
              <a:t/>
            </a:r>
            <a:br>
              <a:rPr lang="en-US" b="1" dirty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/>
              <a:t>The item of drawings should be carefully recorded where farming business is of the family type. </a:t>
            </a:r>
            <a:endParaRPr lang="en-GB" dirty="0" smtClean="0"/>
          </a:p>
          <a:p>
            <a:r>
              <a:rPr lang="en-GB" dirty="0" smtClean="0"/>
              <a:t> </a:t>
            </a:r>
            <a:r>
              <a:rPr lang="en-GB" dirty="0"/>
              <a:t>Apart from cash drawings, it may comprise crop produce, dairy products, poultry products, and fish consumed. </a:t>
            </a:r>
            <a:endParaRPr lang="en-GB" dirty="0" smtClean="0"/>
          </a:p>
          <a:p>
            <a:r>
              <a:rPr lang="en-GB" dirty="0" smtClean="0"/>
              <a:t>The </a:t>
            </a:r>
            <a:r>
              <a:rPr lang="en-GB" dirty="0"/>
              <a:t>entries for farm produce consumed are:</a:t>
            </a:r>
            <a:endParaRPr lang="en-US" dirty="0"/>
          </a:p>
          <a:p>
            <a:r>
              <a:rPr lang="en-GB" dirty="0" smtClean="0"/>
              <a:t>Debit   	Drawings			xx</a:t>
            </a:r>
            <a:endParaRPr lang="en-US" dirty="0"/>
          </a:p>
          <a:p>
            <a:r>
              <a:rPr lang="en-GB" dirty="0" smtClean="0"/>
              <a:t>Credit 	Crop/Dairy/Poultry/Fish		xx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5717754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/>
              <a:t>Recording the transactions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Similarly labourers may be paid in kind using some of the farm products. </a:t>
            </a:r>
            <a:endParaRPr lang="en-GB" dirty="0" smtClean="0"/>
          </a:p>
          <a:p>
            <a:r>
              <a:rPr lang="en-GB" dirty="0" smtClean="0"/>
              <a:t> </a:t>
            </a:r>
            <a:r>
              <a:rPr lang="en-GB" dirty="0"/>
              <a:t>The entry for farm produce consumed by labourers is:</a:t>
            </a:r>
            <a:endParaRPr lang="en-US" dirty="0"/>
          </a:p>
          <a:p>
            <a:r>
              <a:rPr lang="en-GB" dirty="0" smtClean="0"/>
              <a:t>Debit 	Wages				xxx</a:t>
            </a:r>
            <a:endParaRPr lang="en-US" dirty="0"/>
          </a:p>
          <a:p>
            <a:r>
              <a:rPr lang="en-GB" dirty="0" smtClean="0"/>
              <a:t>Credit	 Crops/Dairy/Poultry/Fish		xxx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4215284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Expenses and income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Expenses and income associated with some farming activities are given below:</a:t>
            </a:r>
            <a:endParaRPr lang="en-US" dirty="0"/>
          </a:p>
          <a:p>
            <a:r>
              <a:rPr lang="en-GB" b="1" u="sng" dirty="0" smtClean="0"/>
              <a:t>Poultry </a:t>
            </a:r>
          </a:p>
          <a:p>
            <a:r>
              <a:rPr lang="en-GB" u="sng" dirty="0" smtClean="0"/>
              <a:t>Possible expenses		possible income</a:t>
            </a:r>
          </a:p>
          <a:p>
            <a:r>
              <a:rPr lang="en-GB" dirty="0"/>
              <a:t>Cost of </a:t>
            </a:r>
            <a:r>
              <a:rPr lang="en-GB" dirty="0" smtClean="0"/>
              <a:t>chicken</a:t>
            </a:r>
            <a:r>
              <a:rPr lang="en-GB" dirty="0"/>
              <a:t>		Sale of eggs</a:t>
            </a:r>
            <a:endParaRPr lang="en-US" dirty="0"/>
          </a:p>
          <a:p>
            <a:r>
              <a:rPr lang="en-GB" dirty="0"/>
              <a:t>Cost of chicken feed	</a:t>
            </a:r>
            <a:r>
              <a:rPr lang="en-GB" dirty="0" smtClean="0"/>
              <a:t> </a:t>
            </a:r>
            <a:r>
              <a:rPr lang="en-GB" dirty="0"/>
              <a:t>	Sale of chicks, </a:t>
            </a:r>
            <a:r>
              <a:rPr lang="en-GB" dirty="0" smtClean="0"/>
              <a:t>						broilers </a:t>
            </a:r>
            <a:r>
              <a:rPr lang="en-GB" dirty="0"/>
              <a:t>&amp; hens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9448486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Expenses and income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b="1" u="sng" dirty="0"/>
              <a:t>Poultry</a:t>
            </a:r>
            <a:endParaRPr lang="en-US" b="1" dirty="0"/>
          </a:p>
          <a:p>
            <a:r>
              <a:rPr lang="en-GB" u="sng" dirty="0"/>
              <a:t>Possible expenses	</a:t>
            </a:r>
            <a:r>
              <a:rPr lang="en-GB" u="sng" dirty="0" smtClean="0"/>
              <a:t>	Possible income</a:t>
            </a:r>
            <a:endParaRPr lang="en-US" dirty="0"/>
          </a:p>
          <a:p>
            <a:r>
              <a:rPr lang="en-GB" dirty="0"/>
              <a:t>Cost of hay, packing boxes</a:t>
            </a:r>
            <a:r>
              <a:rPr lang="en-GB" dirty="0" smtClean="0"/>
              <a:t>,</a:t>
            </a:r>
          </a:p>
          <a:p>
            <a:pPr marL="0" indent="0">
              <a:buNone/>
            </a:pPr>
            <a:r>
              <a:rPr lang="en-GB" dirty="0" smtClean="0"/>
              <a:t> </a:t>
            </a:r>
            <a:r>
              <a:rPr lang="en-GB" dirty="0"/>
              <a:t>fuel for heating etc.</a:t>
            </a:r>
            <a:endParaRPr lang="en-US" dirty="0"/>
          </a:p>
          <a:p>
            <a:r>
              <a:rPr lang="en-GB" dirty="0"/>
              <a:t>Maintenance cost </a:t>
            </a:r>
            <a:r>
              <a:rPr lang="en-GB" dirty="0" smtClean="0"/>
              <a:t>of</a:t>
            </a:r>
          </a:p>
          <a:p>
            <a:pPr marL="0" indent="0">
              <a:buNone/>
            </a:pPr>
            <a:r>
              <a:rPr lang="en-GB" dirty="0" smtClean="0"/>
              <a:t> </a:t>
            </a:r>
            <a:r>
              <a:rPr lang="en-GB" dirty="0"/>
              <a:t>poultry sheds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9341678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Expenses and income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u="sng" dirty="0"/>
              <a:t>Dairies (these may be for milk/milk products and slaughtering)</a:t>
            </a:r>
            <a:endParaRPr lang="en-US" dirty="0"/>
          </a:p>
          <a:p>
            <a:r>
              <a:rPr lang="en-GB" b="1" u="sng" dirty="0"/>
              <a:t>Possible expenses	</a:t>
            </a:r>
            <a:r>
              <a:rPr lang="en-GB" b="1" u="sng" dirty="0" smtClean="0"/>
              <a:t>	Possible income</a:t>
            </a:r>
            <a:endParaRPr lang="en-US" b="1" u="sng" dirty="0"/>
          </a:p>
          <a:p>
            <a:r>
              <a:rPr lang="en-GB" dirty="0"/>
              <a:t>Cattle feed and hay	</a:t>
            </a:r>
            <a:r>
              <a:rPr lang="en-GB" dirty="0" smtClean="0"/>
              <a:t> Sale </a:t>
            </a:r>
            <a:r>
              <a:rPr lang="en-GB" dirty="0"/>
              <a:t>of milk – raw, </a:t>
            </a:r>
            <a:r>
              <a:rPr lang="en-GB" dirty="0" smtClean="0"/>
              <a:t>toned,</a:t>
            </a:r>
          </a:p>
          <a:p>
            <a:r>
              <a:rPr lang="en-GB" dirty="0" smtClean="0"/>
              <a:t>Cost of cultivating </a:t>
            </a:r>
            <a:r>
              <a:rPr lang="en-GB" dirty="0" smtClean="0"/>
              <a:t>	pasteurised </a:t>
            </a:r>
            <a:r>
              <a:rPr lang="en-GB" dirty="0"/>
              <a:t>and </a:t>
            </a:r>
            <a:r>
              <a:rPr lang="en-GB" dirty="0" smtClean="0"/>
              <a:t>	</a:t>
            </a:r>
            <a:r>
              <a:rPr lang="en-GB" dirty="0" smtClean="0"/>
              <a:t> crop, </a:t>
            </a:r>
          </a:p>
          <a:p>
            <a:pPr marL="0" indent="0">
              <a:buNone/>
            </a:pPr>
            <a:r>
              <a:rPr lang="en-GB" dirty="0" smtClean="0"/>
              <a:t>	feed if any </a:t>
            </a:r>
            <a:r>
              <a:rPr lang="en-GB" dirty="0" smtClean="0"/>
              <a:t>			flavoured</a:t>
            </a:r>
          </a:p>
          <a:p>
            <a:pPr marL="0" indent="0">
              <a:buNone/>
            </a:pPr>
            <a:r>
              <a:rPr lang="en-GB" dirty="0" smtClean="0"/>
              <a:t>                                       Sale </a:t>
            </a:r>
            <a:r>
              <a:rPr lang="en-GB" dirty="0"/>
              <a:t>of milk products </a:t>
            </a:r>
            <a:r>
              <a:rPr lang="en-GB" dirty="0" smtClean="0"/>
              <a:t>					e.g</a:t>
            </a:r>
            <a:r>
              <a:rPr lang="en-GB" dirty="0"/>
              <a:t>. butter, cheese and </a:t>
            </a:r>
            <a:r>
              <a:rPr lang="en-GB" dirty="0" smtClean="0"/>
              <a:t>					cream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40432916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Expenses and income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Cost of drugs, </a:t>
            </a:r>
            <a:r>
              <a:rPr lang="en-GB" dirty="0" smtClean="0"/>
              <a:t>insecticides	Sale </a:t>
            </a:r>
            <a:r>
              <a:rPr lang="en-GB" dirty="0"/>
              <a:t>of calves</a:t>
            </a:r>
            <a:endParaRPr lang="en-US" dirty="0"/>
          </a:p>
          <a:p>
            <a:r>
              <a:rPr lang="en-GB" dirty="0" smtClean="0"/>
              <a:t>Cost </a:t>
            </a:r>
            <a:r>
              <a:rPr lang="en-GB" dirty="0"/>
              <a:t>of maintaining milk 	Sale of slaughtered </a:t>
            </a:r>
            <a:r>
              <a:rPr lang="en-GB" dirty="0" smtClean="0"/>
              <a:t>processing plant </a:t>
            </a:r>
            <a:r>
              <a:rPr lang="en-GB" dirty="0" smtClean="0"/>
              <a:t>			cattle</a:t>
            </a:r>
            <a:r>
              <a:rPr lang="en-GB" dirty="0"/>
              <a:t>.</a:t>
            </a:r>
            <a:endParaRPr lang="en-US" dirty="0"/>
          </a:p>
          <a:p>
            <a:pPr marL="0" indent="0">
              <a:buNone/>
            </a:pPr>
            <a:r>
              <a:rPr lang="en-GB" dirty="0" smtClean="0"/>
              <a:t>and equipment	</a:t>
            </a:r>
            <a:r>
              <a:rPr lang="en-GB" dirty="0"/>
              <a:t>	Stud fees charges (where </a:t>
            </a:r>
            <a:r>
              <a:rPr lang="en-GB" dirty="0" smtClean="0"/>
              <a:t>				stud </a:t>
            </a:r>
            <a:r>
              <a:rPr lang="en-GB" dirty="0"/>
              <a:t>bulls are kept for </a:t>
            </a:r>
            <a:r>
              <a:rPr lang="en-GB" dirty="0" smtClean="0"/>
              <a:t>				servicing </a:t>
            </a:r>
            <a:r>
              <a:rPr lang="en-GB" dirty="0"/>
              <a:t>both on the farm </a:t>
            </a:r>
            <a:r>
              <a:rPr lang="en-GB" dirty="0" smtClean="0"/>
              <a:t>				and </a:t>
            </a:r>
            <a:r>
              <a:rPr lang="en-GB" dirty="0"/>
              <a:t>to outsiders).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95312159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Expenses and income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u="sng" dirty="0"/>
              <a:t>Fisheries</a:t>
            </a:r>
            <a:endParaRPr lang="en-US" dirty="0"/>
          </a:p>
          <a:p>
            <a:r>
              <a:rPr lang="en-GB" u="sng" dirty="0"/>
              <a:t>Possible expenses	</a:t>
            </a:r>
            <a:r>
              <a:rPr lang="en-GB" u="sng" dirty="0" smtClean="0"/>
              <a:t>	Possible </a:t>
            </a:r>
            <a:r>
              <a:rPr lang="en-GB" u="sng" dirty="0"/>
              <a:t>income</a:t>
            </a:r>
            <a:endParaRPr lang="en-US" dirty="0"/>
          </a:p>
          <a:p>
            <a:r>
              <a:rPr lang="en-GB" dirty="0"/>
              <a:t>Cost of spawn – like </a:t>
            </a:r>
            <a:r>
              <a:rPr lang="en-GB" dirty="0" smtClean="0"/>
              <a:t>seeds	 </a:t>
            </a:r>
            <a:r>
              <a:rPr lang="en-GB" dirty="0"/>
              <a:t>Sale of fish</a:t>
            </a:r>
            <a:endParaRPr lang="en-US" dirty="0"/>
          </a:p>
          <a:p>
            <a:r>
              <a:rPr lang="en-GB" dirty="0"/>
              <a:t>Cost of fish food</a:t>
            </a:r>
            <a:endParaRPr lang="en-US" dirty="0"/>
          </a:p>
          <a:p>
            <a:r>
              <a:rPr lang="en-GB" dirty="0"/>
              <a:t>Cost of maintenance of tanks</a:t>
            </a:r>
            <a:endParaRPr lang="en-US" dirty="0"/>
          </a:p>
          <a:p>
            <a:r>
              <a:rPr lang="en-GB" dirty="0"/>
              <a:t>Catching expenses</a:t>
            </a:r>
            <a:endParaRPr lang="en-US" dirty="0"/>
          </a:p>
          <a:p>
            <a:r>
              <a:rPr lang="en-GB" dirty="0"/>
              <a:t>Depreciation of nets and equipment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88913970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b="1" dirty="0"/>
              <a:t>Practical Example I</a:t>
            </a:r>
            <a:r>
              <a:rPr lang="en-US" b="1" dirty="0"/>
              <a:t/>
            </a:r>
            <a:br>
              <a:rPr lang="en-US" b="1" dirty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GB" dirty="0"/>
              <a:t>From the following information, prepare a “cattle account” to establish the profit made by the cattle division:</a:t>
            </a:r>
            <a:endParaRPr lang="en-US" dirty="0"/>
          </a:p>
          <a:p>
            <a:r>
              <a:rPr lang="en-GB" dirty="0"/>
              <a:t>							Value (</a:t>
            </a:r>
            <a:r>
              <a:rPr lang="en-GB" dirty="0" err="1"/>
              <a:t>Sh</a:t>
            </a:r>
            <a:r>
              <a:rPr lang="en-GB" dirty="0"/>
              <a:t>)</a:t>
            </a:r>
            <a:endParaRPr lang="en-US" dirty="0"/>
          </a:p>
          <a:p>
            <a:r>
              <a:rPr lang="en-GB" dirty="0"/>
              <a:t>Opening stock of </a:t>
            </a:r>
            <a:r>
              <a:rPr lang="en-GB" dirty="0" smtClean="0"/>
              <a:t>livestock</a:t>
            </a:r>
            <a:r>
              <a:rPr lang="en-GB" dirty="0"/>
              <a:t>		  	900,000</a:t>
            </a:r>
            <a:endParaRPr lang="en-US" dirty="0"/>
          </a:p>
          <a:p>
            <a:r>
              <a:rPr lang="en-GB" dirty="0"/>
              <a:t>Closing stock of </a:t>
            </a:r>
            <a:r>
              <a:rPr lang="en-GB" dirty="0" smtClean="0"/>
              <a:t>livestock</a:t>
            </a:r>
            <a:r>
              <a:rPr lang="en-GB" dirty="0"/>
              <a:t>		        1,100,000</a:t>
            </a:r>
            <a:endParaRPr lang="en-US" dirty="0"/>
          </a:p>
          <a:p>
            <a:r>
              <a:rPr lang="en-GB" dirty="0" smtClean="0"/>
              <a:t>Purchases </a:t>
            </a:r>
            <a:r>
              <a:rPr lang="en-GB" dirty="0"/>
              <a:t>of cattle during the </a:t>
            </a:r>
            <a:r>
              <a:rPr lang="en-GB" dirty="0" smtClean="0"/>
              <a:t>year        </a:t>
            </a:r>
            <a:r>
              <a:rPr lang="en-GB" dirty="0"/>
              <a:t>2,050,000</a:t>
            </a:r>
            <a:endParaRPr lang="en-US" dirty="0"/>
          </a:p>
          <a:p>
            <a:r>
              <a:rPr lang="en-GB" dirty="0"/>
              <a:t>Sale of live cattle during the year	</a:t>
            </a:r>
            <a:r>
              <a:rPr lang="en-GB" dirty="0" smtClean="0"/>
              <a:t>        </a:t>
            </a:r>
            <a:r>
              <a:rPr lang="en-GB" dirty="0"/>
              <a:t>2,120,000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88235463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b="1" dirty="0" smtClean="0"/>
              <a:t>Practical Example I</a:t>
            </a:r>
            <a:r>
              <a:rPr lang="en-US" b="1" dirty="0" smtClean="0"/>
              <a:t/>
            </a:r>
            <a:br>
              <a:rPr lang="en-US" b="1" dirty="0" smtClean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en-GB" dirty="0"/>
              <a:t>Sale of slaughtered </a:t>
            </a:r>
            <a:r>
              <a:rPr lang="en-GB" dirty="0" smtClean="0"/>
              <a:t>cattle</a:t>
            </a:r>
            <a:r>
              <a:rPr lang="en-GB" dirty="0"/>
              <a:t>			120,000</a:t>
            </a:r>
            <a:endParaRPr lang="en-US" dirty="0"/>
          </a:p>
          <a:p>
            <a:r>
              <a:rPr lang="en-GB" dirty="0"/>
              <a:t>Sale of carcasses					  10,000</a:t>
            </a:r>
            <a:endParaRPr lang="en-US" dirty="0"/>
          </a:p>
          <a:p>
            <a:r>
              <a:rPr lang="en-GB" dirty="0"/>
              <a:t>Cattle food					180,000</a:t>
            </a:r>
            <a:endParaRPr lang="en-US" dirty="0"/>
          </a:p>
          <a:p>
            <a:r>
              <a:rPr lang="en-GB" dirty="0"/>
              <a:t>Wages for rearing cattle				  45,000</a:t>
            </a:r>
            <a:endParaRPr lang="en-US" dirty="0"/>
          </a:p>
          <a:p>
            <a:r>
              <a:rPr lang="en-GB" dirty="0"/>
              <a:t>Slaughter house </a:t>
            </a:r>
            <a:r>
              <a:rPr lang="en-GB" dirty="0" smtClean="0"/>
              <a:t>expenses</a:t>
            </a:r>
            <a:r>
              <a:rPr lang="en-GB" dirty="0"/>
              <a:t>			    5,000</a:t>
            </a:r>
            <a:endParaRPr lang="en-US" dirty="0"/>
          </a:p>
          <a:p>
            <a:r>
              <a:rPr lang="en-GB" dirty="0"/>
              <a:t> </a:t>
            </a:r>
            <a:endParaRPr lang="en-US" dirty="0"/>
          </a:p>
          <a:p>
            <a:r>
              <a:rPr lang="en-GB" dirty="0"/>
              <a:t>Crop worth </a:t>
            </a:r>
            <a:r>
              <a:rPr lang="en-GB" dirty="0" smtClean="0"/>
              <a:t>50,000 </a:t>
            </a:r>
            <a:r>
              <a:rPr lang="en-GB" dirty="0"/>
              <a:t>was grown on the farm and used for feeding cattle.  Out of the calves born, two died, and their carcasses fetched </a:t>
            </a:r>
            <a:r>
              <a:rPr lang="en-GB" dirty="0" smtClean="0"/>
              <a:t>1,000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23116550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Solution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b="1" dirty="0"/>
              <a:t>Cattle Income Statement</a:t>
            </a:r>
            <a:endParaRPr lang="en-US" b="1" dirty="0"/>
          </a:p>
          <a:p>
            <a:r>
              <a:rPr lang="en-GB" b="1" dirty="0"/>
              <a:t>Sales</a:t>
            </a:r>
            <a:r>
              <a:rPr lang="en-GB" dirty="0"/>
              <a:t>: live </a:t>
            </a:r>
            <a:r>
              <a:rPr lang="en-GB" dirty="0" smtClean="0"/>
              <a:t>cattle			       2,120,000</a:t>
            </a:r>
          </a:p>
          <a:p>
            <a:pPr marL="0" indent="0">
              <a:buNone/>
            </a:pPr>
            <a:r>
              <a:rPr lang="en-GB" dirty="0"/>
              <a:t>	</a:t>
            </a:r>
            <a:r>
              <a:rPr lang="en-GB" dirty="0" smtClean="0"/>
              <a:t>Slaughtered cattle			  120,000</a:t>
            </a:r>
          </a:p>
          <a:p>
            <a:pPr marL="0" indent="0">
              <a:buNone/>
            </a:pPr>
            <a:r>
              <a:rPr lang="en-GB" dirty="0" smtClean="0"/>
              <a:t>	Carcasses				            10,000</a:t>
            </a:r>
          </a:p>
          <a:p>
            <a:r>
              <a:rPr lang="en-GB" b="1" dirty="0"/>
              <a:t>Cost of Sales</a:t>
            </a:r>
            <a:r>
              <a:rPr lang="en-GB" dirty="0" smtClean="0"/>
              <a:t>:</a:t>
            </a:r>
          </a:p>
          <a:p>
            <a:pPr marL="0" indent="0">
              <a:buNone/>
            </a:pPr>
            <a:r>
              <a:rPr lang="en-GB" dirty="0"/>
              <a:t>Opening </a:t>
            </a:r>
            <a:r>
              <a:rPr lang="en-GB" dirty="0" smtClean="0"/>
              <a:t>Stock		900,000</a:t>
            </a:r>
          </a:p>
          <a:p>
            <a:pPr marL="0" indent="0">
              <a:buNone/>
            </a:pPr>
            <a:r>
              <a:rPr lang="en-GB" dirty="0" smtClean="0"/>
              <a:t>Purchases			2,050,00</a:t>
            </a:r>
          </a:p>
          <a:p>
            <a:pPr marL="0" indent="0">
              <a:buNone/>
            </a:pPr>
            <a:r>
              <a:rPr lang="en-GB" dirty="0"/>
              <a:t>Calves </a:t>
            </a:r>
            <a:r>
              <a:rPr lang="en-GB" dirty="0" smtClean="0"/>
              <a:t>born		0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07884802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Solution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dirty="0"/>
              <a:t>Cattle </a:t>
            </a:r>
            <a:r>
              <a:rPr lang="en-GB" dirty="0" smtClean="0"/>
              <a:t>food			180,000</a:t>
            </a:r>
          </a:p>
          <a:p>
            <a:pPr marL="0" indent="0">
              <a:buNone/>
            </a:pPr>
            <a:r>
              <a:rPr lang="en-GB" dirty="0"/>
              <a:t>Less closing </a:t>
            </a:r>
            <a:r>
              <a:rPr lang="en-GB" dirty="0" smtClean="0"/>
              <a:t>stock	(</a:t>
            </a:r>
            <a:r>
              <a:rPr lang="en-GB" dirty="0"/>
              <a:t>1,100,000</a:t>
            </a:r>
            <a:r>
              <a:rPr lang="en-GB" dirty="0" smtClean="0"/>
              <a:t>)</a:t>
            </a:r>
            <a:r>
              <a:rPr lang="en-GB" dirty="0"/>
              <a:t> (2,030,000</a:t>
            </a:r>
            <a:r>
              <a:rPr lang="en-GB" dirty="0" smtClean="0"/>
              <a:t>)</a:t>
            </a:r>
            <a:r>
              <a:rPr lang="en-GB" dirty="0"/>
              <a:t> </a:t>
            </a:r>
            <a:endParaRPr lang="en-GB" dirty="0" smtClean="0"/>
          </a:p>
          <a:p>
            <a:pPr marL="0" indent="0">
              <a:buNone/>
            </a:pPr>
            <a:r>
              <a:rPr lang="en-GB" b="1" dirty="0" smtClean="0"/>
              <a:t>Gross </a:t>
            </a:r>
            <a:r>
              <a:rPr lang="en-GB" b="1" dirty="0"/>
              <a:t>profit</a:t>
            </a:r>
            <a:r>
              <a:rPr lang="en-GB" dirty="0" smtClean="0"/>
              <a:t>				</a:t>
            </a:r>
            <a:r>
              <a:rPr lang="en-GB" b="1" dirty="0" smtClean="0"/>
              <a:t>220,000</a:t>
            </a:r>
          </a:p>
          <a:p>
            <a:pPr marL="0" indent="0">
              <a:buNone/>
            </a:pPr>
            <a:r>
              <a:rPr lang="en-GB" b="1" dirty="0" smtClean="0"/>
              <a:t>Less Expenses</a:t>
            </a:r>
          </a:p>
          <a:p>
            <a:pPr marL="0" indent="0">
              <a:buNone/>
            </a:pPr>
            <a:r>
              <a:rPr lang="en-GB" dirty="0"/>
              <a:t>Wages for </a:t>
            </a:r>
            <a:r>
              <a:rPr lang="en-GB" dirty="0" smtClean="0"/>
              <a:t>rearing		45,000</a:t>
            </a:r>
          </a:p>
          <a:p>
            <a:pPr marL="0" indent="0">
              <a:buNone/>
            </a:pPr>
            <a:r>
              <a:rPr lang="en-GB" dirty="0"/>
              <a:t> Slaughter house </a:t>
            </a:r>
            <a:r>
              <a:rPr lang="en-GB" dirty="0" smtClean="0"/>
              <a:t>expenses	5,000</a:t>
            </a:r>
          </a:p>
          <a:p>
            <a:pPr marL="0" indent="0">
              <a:buNone/>
            </a:pPr>
            <a:r>
              <a:rPr lang="en-GB" dirty="0"/>
              <a:t>Crops used for feeding </a:t>
            </a:r>
            <a:r>
              <a:rPr lang="en-GB" dirty="0" smtClean="0"/>
              <a:t>cattle 50,000	(100,000)</a:t>
            </a:r>
            <a:r>
              <a:rPr lang="en-GB" b="1" dirty="0" smtClean="0"/>
              <a:t>	Net profit					120,000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2543264464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Practical Example II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From the following information draw up the camels Account in the books of </a:t>
            </a:r>
            <a:r>
              <a:rPr lang="en-GB" dirty="0" err="1"/>
              <a:t>Mkulima</a:t>
            </a:r>
            <a:r>
              <a:rPr lang="en-GB" dirty="0"/>
              <a:t> </a:t>
            </a:r>
            <a:r>
              <a:rPr lang="en-GB" dirty="0" err="1"/>
              <a:t>Hodari</a:t>
            </a:r>
            <a:endParaRPr lang="en-US" dirty="0"/>
          </a:p>
          <a:p>
            <a:r>
              <a:rPr lang="en-GB" dirty="0"/>
              <a:t>Crop grown on the ranch for camel food </a:t>
            </a:r>
            <a:r>
              <a:rPr lang="en-GB" dirty="0" smtClean="0"/>
              <a:t>was 225,000</a:t>
            </a:r>
            <a:r>
              <a:rPr lang="en-GB" dirty="0"/>
              <a:t>.  Rearing wages </a:t>
            </a:r>
            <a:r>
              <a:rPr lang="en-GB" dirty="0" smtClean="0"/>
              <a:t>were 150,000</a:t>
            </a:r>
            <a:r>
              <a:rPr lang="en-GB" dirty="0"/>
              <a:t>.</a:t>
            </a:r>
            <a:endParaRPr lang="en-US" dirty="0"/>
          </a:p>
          <a:p>
            <a:r>
              <a:rPr lang="en-GB" dirty="0"/>
              <a:t>							</a:t>
            </a:r>
            <a:r>
              <a:rPr lang="en-GB" dirty="0" smtClean="0"/>
              <a:t>Opening </a:t>
            </a:r>
            <a:r>
              <a:rPr lang="en-GB" dirty="0"/>
              <a:t>stock of camels		 </a:t>
            </a:r>
            <a:r>
              <a:rPr lang="en-GB" dirty="0" smtClean="0"/>
              <a:t>	3,000,000</a:t>
            </a:r>
            <a:endParaRPr lang="en-US" dirty="0"/>
          </a:p>
          <a:p>
            <a:r>
              <a:rPr lang="en-GB" dirty="0"/>
              <a:t>Camel food (o/stock</a:t>
            </a:r>
            <a:r>
              <a:rPr lang="en-GB" dirty="0" smtClean="0"/>
              <a:t>)</a:t>
            </a:r>
            <a:r>
              <a:rPr lang="en-GB" dirty="0"/>
              <a:t>		    300,000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42971964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/>
              <a:t>Practical Example II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Purchases of camel food	</a:t>
            </a:r>
            <a:r>
              <a:rPr lang="en-GB" dirty="0" smtClean="0"/>
              <a:t>            </a:t>
            </a:r>
            <a:r>
              <a:rPr lang="en-GB" dirty="0"/>
              <a:t>1,350,000</a:t>
            </a:r>
            <a:endParaRPr lang="en-US" dirty="0"/>
          </a:p>
          <a:p>
            <a:r>
              <a:rPr lang="en-GB" dirty="0"/>
              <a:t>Purchases of camels </a:t>
            </a:r>
            <a:r>
              <a:rPr lang="en-GB" dirty="0" smtClean="0"/>
              <a:t>		</a:t>
            </a:r>
            <a:r>
              <a:rPr lang="en-GB" dirty="0" smtClean="0"/>
              <a:t>5,850,000</a:t>
            </a:r>
            <a:endParaRPr lang="en-US" dirty="0" smtClean="0"/>
          </a:p>
          <a:p>
            <a:pPr marL="0" indent="0">
              <a:buNone/>
            </a:pPr>
            <a:r>
              <a:rPr lang="en-GB" dirty="0" smtClean="0"/>
              <a:t>during </a:t>
            </a:r>
            <a:r>
              <a:rPr lang="en-GB" dirty="0"/>
              <a:t>the </a:t>
            </a:r>
            <a:r>
              <a:rPr lang="en-GB" dirty="0" smtClean="0"/>
              <a:t>year   </a:t>
            </a:r>
          </a:p>
          <a:p>
            <a:r>
              <a:rPr lang="en-GB" dirty="0" smtClean="0"/>
              <a:t>Sale </a:t>
            </a:r>
            <a:r>
              <a:rPr lang="en-GB" dirty="0"/>
              <a:t>of camels during the </a:t>
            </a:r>
            <a:r>
              <a:rPr lang="en-GB" dirty="0" smtClean="0"/>
              <a:t>year         </a:t>
            </a:r>
            <a:r>
              <a:rPr lang="en-GB" dirty="0"/>
              <a:t>5,625,000</a:t>
            </a:r>
            <a:endParaRPr lang="en-US" dirty="0"/>
          </a:p>
          <a:p>
            <a:r>
              <a:rPr lang="en-GB" dirty="0"/>
              <a:t>Sale of slaughtered camels	</a:t>
            </a:r>
            <a:r>
              <a:rPr lang="en-GB" dirty="0" smtClean="0"/>
              <a:t>        </a:t>
            </a:r>
            <a:r>
              <a:rPr lang="en-GB" dirty="0"/>
              <a:t>1,800,000</a:t>
            </a:r>
            <a:endParaRPr lang="en-US" dirty="0"/>
          </a:p>
          <a:p>
            <a:r>
              <a:rPr lang="en-GB" dirty="0"/>
              <a:t>Sale of </a:t>
            </a:r>
            <a:r>
              <a:rPr lang="en-GB" dirty="0" smtClean="0"/>
              <a:t>carcasses       	              </a:t>
            </a:r>
            <a:r>
              <a:rPr lang="en-GB" dirty="0"/>
              <a:t>7,500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35929565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/>
              <a:t>Practical Example II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Closing stock of camels	</a:t>
            </a:r>
            <a:r>
              <a:rPr lang="en-GB" dirty="0" smtClean="0"/>
              <a:t>                </a:t>
            </a:r>
            <a:r>
              <a:rPr lang="en-GB" dirty="0"/>
              <a:t>5,850,000</a:t>
            </a:r>
            <a:endParaRPr lang="en-US" dirty="0"/>
          </a:p>
          <a:p>
            <a:r>
              <a:rPr lang="en-GB" dirty="0"/>
              <a:t>Closing stock of camels food	</a:t>
            </a:r>
            <a:r>
              <a:rPr lang="en-GB" dirty="0" smtClean="0"/>
              <a:t>      </a:t>
            </a:r>
            <a:r>
              <a:rPr lang="en-GB" dirty="0"/>
              <a:t>375,000</a:t>
            </a:r>
            <a:endParaRPr lang="en-US" dirty="0"/>
          </a:p>
          <a:p>
            <a:r>
              <a:rPr lang="en-GB" dirty="0"/>
              <a:t> </a:t>
            </a:r>
            <a:r>
              <a:rPr lang="en-GB" dirty="0" smtClean="0"/>
              <a:t>Out </a:t>
            </a:r>
            <a:r>
              <a:rPr lang="en-GB" dirty="0"/>
              <a:t>of calves born, 4 died, and their carcasses fetched nothing</a:t>
            </a:r>
            <a:r>
              <a:rPr lang="en-GB" dirty="0" smtClean="0"/>
              <a:t>.</a:t>
            </a:r>
          </a:p>
          <a:p>
            <a:r>
              <a:rPr lang="en-GB" dirty="0" smtClean="0"/>
              <a:t>Slaughter </a:t>
            </a:r>
            <a:r>
              <a:rPr lang="en-GB" dirty="0"/>
              <a:t>house expenses </a:t>
            </a:r>
            <a:r>
              <a:rPr lang="en-GB" dirty="0" smtClean="0"/>
              <a:t>	225,000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7396469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Solution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b="1" dirty="0"/>
              <a:t>Camel Income Statement</a:t>
            </a:r>
            <a:endParaRPr lang="en-US" b="1" dirty="0"/>
          </a:p>
          <a:p>
            <a:r>
              <a:rPr lang="en-GB" dirty="0"/>
              <a:t>Sales: live </a:t>
            </a:r>
            <a:r>
              <a:rPr lang="en-GB" dirty="0" smtClean="0"/>
              <a:t>camel			5.625,000</a:t>
            </a:r>
          </a:p>
          <a:p>
            <a:pPr marL="0" indent="0">
              <a:buNone/>
            </a:pPr>
            <a:r>
              <a:rPr lang="en-GB" dirty="0"/>
              <a:t>Slaughtered </a:t>
            </a:r>
            <a:r>
              <a:rPr lang="en-GB" dirty="0" smtClean="0"/>
              <a:t>cattle			1,800,000</a:t>
            </a:r>
          </a:p>
          <a:p>
            <a:pPr marL="0" indent="0">
              <a:buNone/>
            </a:pPr>
            <a:r>
              <a:rPr lang="en-GB" dirty="0" smtClean="0"/>
              <a:t>Carcasses						7,500</a:t>
            </a:r>
          </a:p>
          <a:p>
            <a:pPr marL="0" indent="0">
              <a:buNone/>
            </a:pPr>
            <a:r>
              <a:rPr lang="en-GB" b="1" dirty="0"/>
              <a:t>Total </a:t>
            </a:r>
            <a:r>
              <a:rPr lang="en-GB" b="1" dirty="0" smtClean="0"/>
              <a:t>sales					7,432,500</a:t>
            </a:r>
          </a:p>
          <a:p>
            <a:pPr marL="0" indent="0">
              <a:buNone/>
            </a:pPr>
            <a:r>
              <a:rPr lang="en-GB" dirty="0"/>
              <a:t>Cost of Sales</a:t>
            </a:r>
            <a:r>
              <a:rPr lang="en-GB" dirty="0" smtClean="0"/>
              <a:t>:</a:t>
            </a:r>
          </a:p>
          <a:p>
            <a:pPr marL="0" indent="0">
              <a:buNone/>
            </a:pPr>
            <a:r>
              <a:rPr lang="en-GB" dirty="0"/>
              <a:t>Opening Stock of camel </a:t>
            </a:r>
            <a:r>
              <a:rPr lang="en-GB" dirty="0" smtClean="0"/>
              <a:t> 3,000,00</a:t>
            </a:r>
          </a:p>
          <a:p>
            <a:pPr marL="0" indent="0">
              <a:buNone/>
            </a:pP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1316449424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Solution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Opening Stock of camel </a:t>
            </a:r>
            <a:r>
              <a:rPr lang="en-GB" dirty="0" smtClean="0"/>
              <a:t>food	300,000</a:t>
            </a:r>
          </a:p>
          <a:p>
            <a:pPr marL="0" indent="0">
              <a:buNone/>
            </a:pPr>
            <a:r>
              <a:rPr lang="en-GB" dirty="0"/>
              <a:t>Purchases of camel </a:t>
            </a:r>
            <a:r>
              <a:rPr lang="en-GB" dirty="0" smtClean="0"/>
              <a:t>food		1,350,000</a:t>
            </a:r>
          </a:p>
          <a:p>
            <a:pPr marL="0" indent="0">
              <a:buNone/>
            </a:pPr>
            <a:r>
              <a:rPr lang="en-GB" dirty="0"/>
              <a:t>Purchases of </a:t>
            </a:r>
            <a:r>
              <a:rPr lang="en-GB" dirty="0" smtClean="0"/>
              <a:t>camels			5,850,000</a:t>
            </a:r>
          </a:p>
          <a:p>
            <a:pPr marL="0" indent="0">
              <a:buNone/>
            </a:pPr>
            <a:r>
              <a:rPr lang="en-GB" dirty="0"/>
              <a:t>Less closing stock of camel </a:t>
            </a:r>
            <a:r>
              <a:rPr lang="en-GB" dirty="0" smtClean="0"/>
              <a:t>food (375,000)</a:t>
            </a:r>
          </a:p>
          <a:p>
            <a:pPr marL="0" indent="0">
              <a:buNone/>
            </a:pPr>
            <a:r>
              <a:rPr lang="en-GB" dirty="0"/>
              <a:t>Closing stock of </a:t>
            </a:r>
            <a:r>
              <a:rPr lang="en-GB" dirty="0" smtClean="0"/>
              <a:t>camel			(5,850,000)</a:t>
            </a:r>
          </a:p>
          <a:p>
            <a:pPr marL="0" indent="0">
              <a:buNone/>
            </a:pPr>
            <a:r>
              <a:rPr lang="en-GB" dirty="0" smtClean="0"/>
              <a:t>Total</a:t>
            </a:r>
            <a:r>
              <a:rPr lang="en-GB" dirty="0"/>
              <a:t> </a:t>
            </a:r>
            <a:r>
              <a:rPr lang="en-GB" dirty="0" smtClean="0"/>
              <a:t>						(</a:t>
            </a:r>
            <a:r>
              <a:rPr lang="en-GB" dirty="0"/>
              <a:t>4,275,000</a:t>
            </a:r>
            <a:r>
              <a:rPr lang="en-GB" dirty="0" smtClean="0"/>
              <a:t>)</a:t>
            </a:r>
          </a:p>
          <a:p>
            <a:pPr marL="0" indent="0">
              <a:buNone/>
            </a:pPr>
            <a:r>
              <a:rPr lang="en-GB" b="1" dirty="0" smtClean="0"/>
              <a:t>Gross Profit</a:t>
            </a:r>
            <a:r>
              <a:rPr lang="en-GB" dirty="0"/>
              <a:t> </a:t>
            </a:r>
            <a:r>
              <a:rPr lang="en-GB" dirty="0" smtClean="0"/>
              <a:t>				3,157,500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3492560614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Solution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Expenses</a:t>
            </a:r>
            <a:r>
              <a:rPr lang="en-GB" dirty="0" smtClean="0"/>
              <a:t>:</a:t>
            </a:r>
          </a:p>
          <a:p>
            <a:r>
              <a:rPr lang="en-GB" dirty="0"/>
              <a:t> Crops </a:t>
            </a:r>
            <a:r>
              <a:rPr lang="en-GB" dirty="0" smtClean="0"/>
              <a:t>grown			225,000</a:t>
            </a:r>
          </a:p>
          <a:p>
            <a:r>
              <a:rPr lang="en-GB" dirty="0"/>
              <a:t>Slaughter house </a:t>
            </a:r>
            <a:r>
              <a:rPr lang="en-GB" dirty="0" smtClean="0"/>
              <a:t>expenses  225,000</a:t>
            </a:r>
          </a:p>
          <a:p>
            <a:r>
              <a:rPr lang="en-GB" dirty="0"/>
              <a:t>Rearing </a:t>
            </a:r>
            <a:r>
              <a:rPr lang="en-GB" dirty="0" smtClean="0"/>
              <a:t>wages			150,000	(600,000)</a:t>
            </a:r>
          </a:p>
          <a:p>
            <a:r>
              <a:rPr lang="en-GB" b="1" dirty="0" smtClean="0"/>
              <a:t>Net Profit				</a:t>
            </a:r>
            <a:r>
              <a:rPr lang="en-GB" b="1" u="dbl" dirty="0"/>
              <a:t> 2,557,500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1428369667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Week 9: Farm Accounts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 smtClean="0"/>
          </a:p>
          <a:p>
            <a:r>
              <a:rPr lang="en-US" dirty="0" smtClean="0"/>
              <a:t>End of Week 9 Part Two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6934101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169</TotalTime>
  <Words>1443</Words>
  <Application>Microsoft Office PowerPoint</Application>
  <PresentationFormat>On-screen Show (4:3)</PresentationFormat>
  <Paragraphs>210</Paragraphs>
  <Slides>39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39</vt:i4>
      </vt:variant>
    </vt:vector>
  </HeadingPairs>
  <TitlesOfParts>
    <vt:vector size="40" baseType="lpstr">
      <vt:lpstr>Office Theme</vt:lpstr>
      <vt:lpstr>Course: Specialized Financial Accounting Technique</vt:lpstr>
      <vt:lpstr> Introduction</vt:lpstr>
      <vt:lpstr>Overview </vt:lpstr>
      <vt:lpstr>Overview</vt:lpstr>
      <vt:lpstr>Objectives of Farm Accounting </vt:lpstr>
      <vt:lpstr>Objectives of Farm Accounting</vt:lpstr>
      <vt:lpstr>Characteristics of Farm Accounting </vt:lpstr>
      <vt:lpstr>Characteristics of Farm Accounting </vt:lpstr>
      <vt:lpstr>Characteristics of Farm Accounting</vt:lpstr>
      <vt:lpstr>Characteristics of Farm Accounting</vt:lpstr>
      <vt:lpstr> </vt:lpstr>
      <vt:lpstr>Recording the transactions</vt:lpstr>
      <vt:lpstr>Crops</vt:lpstr>
      <vt:lpstr>Livestock </vt:lpstr>
      <vt:lpstr>Small farms</vt:lpstr>
      <vt:lpstr>Small farms</vt:lpstr>
      <vt:lpstr>Ascertainment of stocks </vt:lpstr>
      <vt:lpstr>Ascertainment of stocks </vt:lpstr>
      <vt:lpstr>Ascertainment of stocks</vt:lpstr>
      <vt:lpstr>Week 9: Farm Accounts </vt:lpstr>
      <vt:lpstr>Week 9: Farm Accounts</vt:lpstr>
      <vt:lpstr>Recording the transactions </vt:lpstr>
      <vt:lpstr>Recording the transactions</vt:lpstr>
      <vt:lpstr>Expenses and income</vt:lpstr>
      <vt:lpstr>Expenses and income</vt:lpstr>
      <vt:lpstr>Expenses and income</vt:lpstr>
      <vt:lpstr>Expenses and income</vt:lpstr>
      <vt:lpstr>Expenses and income</vt:lpstr>
      <vt:lpstr>Practical Example I </vt:lpstr>
      <vt:lpstr>Practical Example I </vt:lpstr>
      <vt:lpstr>Solution</vt:lpstr>
      <vt:lpstr>Solution</vt:lpstr>
      <vt:lpstr>Practical Example II</vt:lpstr>
      <vt:lpstr>Practical Example II</vt:lpstr>
      <vt:lpstr>Practical Example II</vt:lpstr>
      <vt:lpstr>Solution</vt:lpstr>
      <vt:lpstr>Solution</vt:lpstr>
      <vt:lpstr>Solution</vt:lpstr>
      <vt:lpstr>Week 9: Farm Accounts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Course: Specialized Financial Accounting Technique</dc:title>
  <dc:creator>Author</dc:creator>
  <cp:lastModifiedBy>Author</cp:lastModifiedBy>
  <cp:revision>28</cp:revision>
  <dcterms:created xsi:type="dcterms:W3CDTF">2024-05-18T05:30:40Z</dcterms:created>
  <dcterms:modified xsi:type="dcterms:W3CDTF">2024-05-18T08:20:21Z</dcterms:modified>
</cp:coreProperties>
</file>