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33C3392-63EB-4597-B01F-CF7B6A905B12}"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1937706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3C3392-63EB-4597-B01F-CF7B6A905B12}"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3631951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33C3392-63EB-4597-B01F-CF7B6A905B12}"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3087149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33C3392-63EB-4597-B01F-CF7B6A905B12}"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2486464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33C3392-63EB-4597-B01F-CF7B6A905B12}"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2652403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33C3392-63EB-4597-B01F-CF7B6A905B12}"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1569289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C3392-63EB-4597-B01F-CF7B6A905B12}"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1171683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3C3392-63EB-4597-B01F-CF7B6A905B12}"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1460681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3C3392-63EB-4597-B01F-CF7B6A905B12}"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2391751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3C3392-63EB-4597-B01F-CF7B6A905B12}"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1707200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3C3392-63EB-4597-B01F-CF7B6A905B12}"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1C15F3-6B8E-42E7-9505-7E05A4C86CDB}" type="slidenum">
              <a:rPr lang="en-US" smtClean="0"/>
              <a:t>‹#›</a:t>
            </a:fld>
            <a:endParaRPr lang="en-US"/>
          </a:p>
        </p:txBody>
      </p:sp>
    </p:spTree>
    <p:extLst>
      <p:ext uri="{BB962C8B-B14F-4D97-AF65-F5344CB8AC3E}">
        <p14:creationId xmlns:p14="http://schemas.microsoft.com/office/powerpoint/2010/main" val="1469117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3C3392-63EB-4597-B01F-CF7B6A905B12}" type="datetimeFigureOut">
              <a:rPr lang="en-US" smtClean="0"/>
              <a:t>5/18/2024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1C15F3-6B8E-42E7-9505-7E05A4C86CDB}" type="slidenum">
              <a:rPr lang="en-US" smtClean="0"/>
              <a:t>‹#›</a:t>
            </a:fld>
            <a:endParaRPr lang="en-US"/>
          </a:p>
        </p:txBody>
      </p:sp>
    </p:spTree>
    <p:extLst>
      <p:ext uri="{BB962C8B-B14F-4D97-AF65-F5344CB8AC3E}">
        <p14:creationId xmlns:p14="http://schemas.microsoft.com/office/powerpoint/2010/main" val="1688520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Specialized Financial Accounting Technique</a:t>
            </a:r>
            <a:endParaRPr lang="en-US" dirty="0"/>
          </a:p>
        </p:txBody>
      </p:sp>
      <p:sp>
        <p:nvSpPr>
          <p:cNvPr id="3" name="Subtitle 2"/>
          <p:cNvSpPr>
            <a:spLocks noGrp="1"/>
          </p:cNvSpPr>
          <p:nvPr>
            <p:ph type="subTitle" idx="1"/>
          </p:nvPr>
        </p:nvSpPr>
        <p:spPr/>
        <p:txBody>
          <a:bodyPr/>
          <a:lstStyle/>
          <a:p>
            <a:r>
              <a:rPr lang="en-US" dirty="0" smtClean="0"/>
              <a:t>Week 10: Investment Accounts</a:t>
            </a:r>
          </a:p>
          <a:p>
            <a:endParaRPr lang="en-US" b="1" dirty="0" smtClean="0"/>
          </a:p>
          <a:p>
            <a:r>
              <a:rPr lang="en-US" dirty="0" smtClean="0"/>
              <a:t>Lecturer: Peter </a:t>
            </a:r>
            <a:r>
              <a:rPr lang="en-US" dirty="0" err="1" smtClean="0"/>
              <a:t>Karugu</a:t>
            </a:r>
            <a:r>
              <a:rPr lang="en-US" dirty="0" smtClean="0"/>
              <a:t> </a:t>
            </a:r>
            <a:r>
              <a:rPr lang="en-US" dirty="0" err="1" smtClean="0"/>
              <a:t>Kahihu</a:t>
            </a:r>
            <a:endParaRPr lang="en-US" dirty="0" smtClean="0"/>
          </a:p>
          <a:p>
            <a:endParaRPr lang="en-US" dirty="0"/>
          </a:p>
        </p:txBody>
      </p:sp>
    </p:spTree>
    <p:extLst>
      <p:ext uri="{BB962C8B-B14F-4D97-AF65-F5344CB8AC3E}">
        <p14:creationId xmlns:p14="http://schemas.microsoft.com/office/powerpoint/2010/main" val="2613517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lnSpcReduction="10000"/>
          </a:bodyPr>
          <a:lstStyle/>
          <a:p>
            <a:pPr algn="just"/>
            <a:r>
              <a:rPr lang="en-US" dirty="0" smtClean="0"/>
              <a:t>This lecture introduces you to Investments Financial accounts.</a:t>
            </a:r>
          </a:p>
          <a:p>
            <a:pPr marL="0" indent="0" algn="just">
              <a:buNone/>
            </a:pPr>
            <a:r>
              <a:rPr lang="en-US" b="1" dirty="0" smtClean="0"/>
              <a:t>	</a:t>
            </a:r>
            <a:r>
              <a:rPr lang="x-none" b="1" smtClean="0"/>
              <a:t>Expected Learning Outcomes</a:t>
            </a:r>
            <a:endParaRPr lang="en-US" dirty="0" smtClean="0"/>
          </a:p>
          <a:p>
            <a:pPr algn="just"/>
            <a:r>
              <a:rPr lang="en-US" dirty="0" smtClean="0"/>
              <a:t>By the end of this lecture, the learner should be able to: </a:t>
            </a:r>
            <a:endParaRPr lang="en-US" sz="2800" dirty="0" smtClean="0"/>
          </a:p>
          <a:p>
            <a:pPr lvl="1" algn="just"/>
            <a:r>
              <a:rPr lang="en-US" dirty="0" smtClean="0"/>
              <a:t>Know how to prepare Income and expenditures Account</a:t>
            </a:r>
            <a:endParaRPr lang="en-US" sz="2400" dirty="0" smtClean="0"/>
          </a:p>
          <a:p>
            <a:pPr lvl="1" algn="just"/>
            <a:r>
              <a:rPr lang="en-US" dirty="0" smtClean="0"/>
              <a:t>Know how to prepare Balance sheet Account</a:t>
            </a:r>
            <a:endParaRPr lang="en-US" sz="2400" dirty="0" smtClean="0"/>
          </a:p>
          <a:p>
            <a:pPr lvl="1" algn="just"/>
            <a:r>
              <a:rPr lang="en-US" dirty="0" smtClean="0"/>
              <a:t>Know how to prepare individual ledger accounts</a:t>
            </a:r>
            <a:endParaRPr lang="en-US" dirty="0"/>
          </a:p>
        </p:txBody>
      </p:sp>
    </p:spTree>
    <p:extLst>
      <p:ext uri="{BB962C8B-B14F-4D97-AF65-F5344CB8AC3E}">
        <p14:creationId xmlns:p14="http://schemas.microsoft.com/office/powerpoint/2010/main" val="1119223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Investments</a:t>
            </a:r>
            <a:endParaRPr lang="en-US" dirty="0"/>
          </a:p>
        </p:txBody>
      </p:sp>
      <p:sp>
        <p:nvSpPr>
          <p:cNvPr id="3" name="Content Placeholder 2"/>
          <p:cNvSpPr>
            <a:spLocks noGrp="1"/>
          </p:cNvSpPr>
          <p:nvPr>
            <p:ph idx="1"/>
          </p:nvPr>
        </p:nvSpPr>
        <p:spPr/>
        <p:txBody>
          <a:bodyPr/>
          <a:lstStyle/>
          <a:p>
            <a:pPr algn="just"/>
            <a:r>
              <a:rPr lang="en-US" dirty="0"/>
              <a:t>Investments are assets that a business holds to generate revenue via dividends, interest, and rentals; they can also be held to benefit the business investing by increasing its </a:t>
            </a:r>
            <a:r>
              <a:rPr lang="en-US" dirty="0" smtClean="0"/>
              <a:t>capital.</a:t>
            </a:r>
          </a:p>
          <a:p>
            <a:pPr algn="just"/>
            <a:r>
              <a:rPr lang="en-US" dirty="0" smtClean="0"/>
              <a:t>According </a:t>
            </a:r>
            <a:r>
              <a:rPr lang="en-US" dirty="0"/>
              <a:t>to AS 13, Accounting for Investments, which addresses the accounting for investments in financial statements and associated disclosure requirements</a:t>
            </a:r>
          </a:p>
        </p:txBody>
      </p:sp>
    </p:spTree>
    <p:extLst>
      <p:ext uri="{BB962C8B-B14F-4D97-AF65-F5344CB8AC3E}">
        <p14:creationId xmlns:p14="http://schemas.microsoft.com/office/powerpoint/2010/main" val="3613469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Investment </a:t>
            </a:r>
            <a:r>
              <a:rPr lang="en-US" dirty="0"/>
              <a:t>accounting is carried out, with the following exceptions: </a:t>
            </a:r>
          </a:p>
          <a:p>
            <a:pPr lvl="0"/>
            <a:r>
              <a:rPr lang="en-US" dirty="0"/>
              <a:t>Interest, dividend, and rental income recognition bases for investments; </a:t>
            </a:r>
            <a:endParaRPr lang="en-US" dirty="0" smtClean="0"/>
          </a:p>
          <a:p>
            <a:pPr lvl="0"/>
            <a:r>
              <a:rPr lang="en-US" dirty="0" smtClean="0"/>
              <a:t> </a:t>
            </a:r>
            <a:r>
              <a:rPr lang="en-US" dirty="0"/>
              <a:t>operating or financial leases </a:t>
            </a:r>
          </a:p>
          <a:p>
            <a:pPr lvl="0"/>
            <a:r>
              <a:rPr lang="en-US" dirty="0"/>
              <a:t>investments made in life insurance companies and retirement benefit programs</a:t>
            </a:r>
          </a:p>
          <a:p>
            <a:pPr lvl="0"/>
            <a:r>
              <a:rPr lang="en-US" dirty="0"/>
              <a:t> mutual funds, etc. </a:t>
            </a:r>
          </a:p>
          <a:p>
            <a:r>
              <a:rPr lang="en-US" dirty="0"/>
              <a:t>Note: Stock-in-trade assets are not considered "investments." </a:t>
            </a:r>
          </a:p>
          <a:p>
            <a:endParaRPr lang="en-US" dirty="0"/>
          </a:p>
        </p:txBody>
      </p:sp>
    </p:spTree>
    <p:extLst>
      <p:ext uri="{BB962C8B-B14F-4D97-AF65-F5344CB8AC3E}">
        <p14:creationId xmlns:p14="http://schemas.microsoft.com/office/powerpoint/2010/main" val="3802059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Investments</a:t>
            </a:r>
            <a:endParaRPr lang="en-US" dirty="0"/>
          </a:p>
        </p:txBody>
      </p:sp>
      <p:sp>
        <p:nvSpPr>
          <p:cNvPr id="3" name="Content Placeholder 2"/>
          <p:cNvSpPr>
            <a:spLocks noGrp="1"/>
          </p:cNvSpPr>
          <p:nvPr>
            <p:ph idx="1"/>
          </p:nvPr>
        </p:nvSpPr>
        <p:spPr/>
        <p:txBody>
          <a:bodyPr>
            <a:normAutofit/>
          </a:bodyPr>
          <a:lstStyle/>
          <a:p>
            <a:r>
              <a:rPr lang="en-US" dirty="0"/>
              <a:t>Financial statements that break down fixed assets, investments, and financial assets are presented by an </a:t>
            </a:r>
            <a:r>
              <a:rPr lang="en-US" dirty="0" smtClean="0"/>
              <a:t>organization.</a:t>
            </a:r>
          </a:p>
          <a:p>
            <a:r>
              <a:rPr lang="en-US" dirty="0" smtClean="0"/>
              <a:t>There</a:t>
            </a:r>
            <a:r>
              <a:rPr lang="en-US" dirty="0"/>
              <a:t> are two categories of investments: current and long-term </a:t>
            </a:r>
            <a:r>
              <a:rPr lang="en-US" dirty="0" smtClean="0"/>
              <a:t>investments.</a:t>
            </a:r>
          </a:p>
          <a:p>
            <a:r>
              <a:rPr lang="en-US" dirty="0" smtClean="0"/>
              <a:t>Though</a:t>
            </a:r>
            <a:r>
              <a:rPr lang="en-US" dirty="0"/>
              <a:t> it is customary to see them as investments, current investments are essentially made with resources that already exist. </a:t>
            </a:r>
          </a:p>
        </p:txBody>
      </p:sp>
    </p:spTree>
    <p:extLst>
      <p:ext uri="{BB962C8B-B14F-4D97-AF65-F5344CB8AC3E}">
        <p14:creationId xmlns:p14="http://schemas.microsoft.com/office/powerpoint/2010/main" val="656845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Investments</a:t>
            </a:r>
            <a:endParaRPr lang="en-US" dirty="0"/>
          </a:p>
        </p:txBody>
      </p:sp>
      <p:sp>
        <p:nvSpPr>
          <p:cNvPr id="3" name="Content Placeholder 2"/>
          <p:cNvSpPr>
            <a:spLocks noGrp="1"/>
          </p:cNvSpPr>
          <p:nvPr>
            <p:ph idx="1"/>
          </p:nvPr>
        </p:nvSpPr>
        <p:spPr/>
        <p:txBody>
          <a:bodyPr>
            <a:normAutofit fontScale="92500" lnSpcReduction="20000"/>
          </a:bodyPr>
          <a:lstStyle/>
          <a:p>
            <a:r>
              <a:rPr lang="en-US" dirty="0"/>
              <a:t>. Even though assets are easily transportable, current investments cannot be categorized as long-term assets. </a:t>
            </a:r>
            <a:endParaRPr lang="en-US" dirty="0" smtClean="0"/>
          </a:p>
          <a:p>
            <a:r>
              <a:rPr lang="en-US" dirty="0" smtClean="0"/>
              <a:t>To</a:t>
            </a:r>
            <a:r>
              <a:rPr lang="en-US" dirty="0"/>
              <a:t> put it simply, an investment is any asset that a business owner keeps to generate dividends or interest, among other reasons</a:t>
            </a:r>
            <a:r>
              <a:rPr lang="en-US" dirty="0" smtClean="0"/>
              <a:t>.</a:t>
            </a:r>
          </a:p>
          <a:p>
            <a:r>
              <a:rPr lang="en-US" dirty="0"/>
              <a:t> It is the way that investors make </a:t>
            </a:r>
            <a:r>
              <a:rPr lang="en-US" dirty="0" smtClean="0"/>
              <a:t>money.</a:t>
            </a:r>
          </a:p>
          <a:p>
            <a:r>
              <a:rPr lang="en-US" dirty="0" smtClean="0"/>
              <a:t>Two</a:t>
            </a:r>
            <a:r>
              <a:rPr lang="en-US" dirty="0"/>
              <a:t> types of assets are available for investment. </a:t>
            </a:r>
            <a:r>
              <a:rPr lang="en-US" b="1" dirty="0"/>
              <a:t>First</a:t>
            </a:r>
            <a:r>
              <a:rPr lang="en-US" dirty="0"/>
              <a:t>, there is real property, like buildings and land, and </a:t>
            </a:r>
            <a:r>
              <a:rPr lang="en-US" b="1" dirty="0"/>
              <a:t>second</a:t>
            </a:r>
            <a:r>
              <a:rPr lang="en-US" dirty="0"/>
              <a:t>, there are securities like stocks and debentures. </a:t>
            </a:r>
          </a:p>
          <a:p>
            <a:endParaRPr lang="en-US" dirty="0"/>
          </a:p>
        </p:txBody>
      </p:sp>
    </p:spTree>
    <p:extLst>
      <p:ext uri="{BB962C8B-B14F-4D97-AF65-F5344CB8AC3E}">
        <p14:creationId xmlns:p14="http://schemas.microsoft.com/office/powerpoint/2010/main" val="2497805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Definitions of terminology </a:t>
            </a:r>
            <a:endParaRPr lang="en-US" dirty="0"/>
          </a:p>
        </p:txBody>
      </p:sp>
      <p:sp>
        <p:nvSpPr>
          <p:cNvPr id="3" name="Content Placeholder 2"/>
          <p:cNvSpPr>
            <a:spLocks noGrp="1"/>
          </p:cNvSpPr>
          <p:nvPr>
            <p:ph idx="1"/>
          </p:nvPr>
        </p:nvSpPr>
        <p:spPr/>
        <p:txBody>
          <a:bodyPr>
            <a:normAutofit fontScale="92500" lnSpcReduction="20000"/>
          </a:bodyPr>
          <a:lstStyle/>
          <a:p>
            <a:r>
              <a:rPr lang="en-US" dirty="0"/>
              <a:t>Assets kept by a business to generate income (rent, interest, and dividends), capital growth, or other advantages for the business investing are referred to as investments. Stock-in-trade assets are not considered "</a:t>
            </a:r>
            <a:r>
              <a:rPr lang="en-US" b="1" dirty="0"/>
              <a:t>investments."</a:t>
            </a:r>
            <a:r>
              <a:rPr lang="en-US" dirty="0"/>
              <a:t> </a:t>
            </a:r>
          </a:p>
          <a:p>
            <a:r>
              <a:rPr lang="en-US" dirty="0"/>
              <a:t>An investment that is by its very nature easily realized and is meant to be held for no more than a year after the date of purchase is referred to as a </a:t>
            </a:r>
            <a:r>
              <a:rPr lang="en-US" b="1" dirty="0"/>
              <a:t>current investment.</a:t>
            </a:r>
            <a:r>
              <a:rPr lang="en-US" dirty="0"/>
              <a:t> </a:t>
            </a:r>
          </a:p>
          <a:p>
            <a:r>
              <a:rPr lang="en-US" dirty="0"/>
              <a:t>An investment that is not made for the short term is called a </a:t>
            </a:r>
            <a:r>
              <a:rPr lang="en-US" b="1" dirty="0"/>
              <a:t>long-term investment.</a:t>
            </a:r>
            <a:r>
              <a:rPr lang="en-US" dirty="0"/>
              <a:t> </a:t>
            </a:r>
          </a:p>
          <a:p>
            <a:endParaRPr lang="en-US" dirty="0"/>
          </a:p>
        </p:txBody>
      </p:sp>
    </p:spTree>
    <p:extLst>
      <p:ext uri="{BB962C8B-B14F-4D97-AF65-F5344CB8AC3E}">
        <p14:creationId xmlns:p14="http://schemas.microsoft.com/office/powerpoint/2010/main" val="1961906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Definitions of terminology </a:t>
            </a:r>
            <a:endParaRPr lang="en-US" dirty="0"/>
          </a:p>
        </p:txBody>
      </p:sp>
      <p:sp>
        <p:nvSpPr>
          <p:cNvPr id="3" name="Content Placeholder 2"/>
          <p:cNvSpPr>
            <a:spLocks noGrp="1"/>
          </p:cNvSpPr>
          <p:nvPr>
            <p:ph idx="1"/>
          </p:nvPr>
        </p:nvSpPr>
        <p:spPr/>
        <p:txBody>
          <a:bodyPr>
            <a:normAutofit fontScale="85000" lnSpcReduction="20000"/>
          </a:bodyPr>
          <a:lstStyle/>
          <a:p>
            <a:pPr algn="just"/>
            <a:r>
              <a:rPr lang="en-US" dirty="0"/>
              <a:t>A structure or piece of land purchased to use it primarily for the investing enterprise's operations is known as an</a:t>
            </a:r>
            <a:r>
              <a:rPr lang="en-US" b="1" dirty="0"/>
              <a:t> investment property.</a:t>
            </a:r>
            <a:r>
              <a:rPr lang="en-US" dirty="0"/>
              <a:t>  </a:t>
            </a:r>
          </a:p>
          <a:p>
            <a:pPr algn="just"/>
            <a:r>
              <a:rPr lang="en-US" dirty="0"/>
              <a:t>The price at which an item could be traded in an arm's length transaction between an informed, willing buyer and a knowledgeable, willing seller is known as </a:t>
            </a:r>
            <a:r>
              <a:rPr lang="en-US" b="1" dirty="0"/>
              <a:t>fair value. </a:t>
            </a:r>
            <a:r>
              <a:rPr lang="en-US" dirty="0"/>
              <a:t>Market value or net realizable value can serve as proof of fair value when applied appropriately. </a:t>
            </a:r>
          </a:p>
          <a:p>
            <a:pPr algn="just"/>
            <a:r>
              <a:rPr lang="en-US" b="1" dirty="0"/>
              <a:t>Market value</a:t>
            </a:r>
            <a:r>
              <a:rPr lang="en-US" dirty="0"/>
              <a:t> is the amount that can be obtained by selling an investment on the open market, less any costs that must be paid either before or at the time of disposal. </a:t>
            </a:r>
          </a:p>
          <a:p>
            <a:endParaRPr lang="en-US" dirty="0"/>
          </a:p>
        </p:txBody>
      </p:sp>
    </p:spTree>
    <p:extLst>
      <p:ext uri="{BB962C8B-B14F-4D97-AF65-F5344CB8AC3E}">
        <p14:creationId xmlns:p14="http://schemas.microsoft.com/office/powerpoint/2010/main" val="2186126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sz="3600" b="1" dirty="0" smtClean="0"/>
              <a:t>CLASSIFICATION </a:t>
            </a:r>
            <a:r>
              <a:rPr lang="en-US" sz="3600" b="1" dirty="0"/>
              <a:t>OF INVESTMENTS</a:t>
            </a: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en-US" dirty="0"/>
              <a:t>The investments are classified into two categories as per AS 13, </a:t>
            </a:r>
            <a:r>
              <a:rPr lang="en-US" i="1" dirty="0"/>
              <a:t>viz.</a:t>
            </a:r>
            <a:r>
              <a:rPr lang="en-US" dirty="0"/>
              <a:t>, Current Investments and Long-term Investments.</a:t>
            </a:r>
          </a:p>
          <a:p>
            <a:pPr marL="0" indent="0">
              <a:buNone/>
            </a:pPr>
            <a:r>
              <a:rPr lang="en-US" dirty="0"/>
              <a:t> </a:t>
            </a:r>
            <a:r>
              <a:rPr lang="en-US" b="1" dirty="0" smtClean="0"/>
              <a:t>Current</a:t>
            </a:r>
            <a:r>
              <a:rPr lang="en-US" b="1" dirty="0"/>
              <a:t> Investments</a:t>
            </a:r>
          </a:p>
          <a:p>
            <a:r>
              <a:rPr lang="en-US" dirty="0"/>
              <a:t>An investment that is by definition easily realized and is meant to be held for no more than a year after the date of purchase is referred to as a current investment.</a:t>
            </a:r>
          </a:p>
          <a:p>
            <a:endParaRPr lang="en-US" dirty="0"/>
          </a:p>
        </p:txBody>
      </p:sp>
    </p:spTree>
    <p:extLst>
      <p:ext uri="{BB962C8B-B14F-4D97-AF65-F5344CB8AC3E}">
        <p14:creationId xmlns:p14="http://schemas.microsoft.com/office/powerpoint/2010/main" val="2906996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Current Investments</a:t>
            </a:r>
            <a:br>
              <a:rPr lang="en-US" b="1" dirty="0" smtClean="0"/>
            </a:br>
            <a:endParaRPr lang="en-US" dirty="0"/>
          </a:p>
        </p:txBody>
      </p:sp>
      <p:sp>
        <p:nvSpPr>
          <p:cNvPr id="3" name="Content Placeholder 2"/>
          <p:cNvSpPr>
            <a:spLocks noGrp="1"/>
          </p:cNvSpPr>
          <p:nvPr>
            <p:ph idx="1"/>
          </p:nvPr>
        </p:nvSpPr>
        <p:spPr/>
        <p:txBody>
          <a:bodyPr>
            <a:normAutofit fontScale="92500" lnSpcReduction="10000"/>
          </a:bodyPr>
          <a:lstStyle/>
          <a:p>
            <a:r>
              <a:rPr lang="en-US" dirty="0"/>
              <a:t>Example: On April 1, 2022, X Ltd. purchased 1,000 shares of Y Ltd. to hold them for a quarter of a century. Make the recommendation that this investment be classified as of March 31, 2023. </a:t>
            </a:r>
          </a:p>
          <a:p>
            <a:r>
              <a:rPr lang="en-US" dirty="0" smtClean="0"/>
              <a:t>In</a:t>
            </a:r>
            <a:r>
              <a:rPr lang="en-US" dirty="0"/>
              <a:t> investment of one thousand shares is not considered a current investment since, although the remaining duration as of the reporting date may be less than a year, the shares are meant to be kept for more than a year after the investment date.</a:t>
            </a:r>
          </a:p>
          <a:p>
            <a:endParaRPr lang="en-US" dirty="0"/>
          </a:p>
        </p:txBody>
      </p:sp>
    </p:spTree>
    <p:extLst>
      <p:ext uri="{BB962C8B-B14F-4D97-AF65-F5344CB8AC3E}">
        <p14:creationId xmlns:p14="http://schemas.microsoft.com/office/powerpoint/2010/main" val="1812573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Current Investments</a:t>
            </a:r>
            <a:endParaRPr lang="en-US" dirty="0"/>
          </a:p>
        </p:txBody>
      </p:sp>
      <p:sp>
        <p:nvSpPr>
          <p:cNvPr id="3" name="Content Placeholder 2"/>
          <p:cNvSpPr>
            <a:spLocks noGrp="1"/>
          </p:cNvSpPr>
          <p:nvPr>
            <p:ph idx="1"/>
          </p:nvPr>
        </p:nvSpPr>
        <p:spPr/>
        <p:txBody>
          <a:bodyPr>
            <a:normAutofit lnSpcReduction="10000"/>
          </a:bodyPr>
          <a:lstStyle/>
          <a:p>
            <a:r>
              <a:rPr lang="en-US" dirty="0"/>
              <a:t>The lower cost and fair value are the carrying amounts for current investments. </a:t>
            </a:r>
            <a:endParaRPr lang="en-US" dirty="0" smtClean="0"/>
          </a:p>
          <a:p>
            <a:r>
              <a:rPr lang="en-US" dirty="0" smtClean="0"/>
              <a:t>The </a:t>
            </a:r>
            <a:r>
              <a:rPr lang="en-US" dirty="0"/>
              <a:t>price at which an item could be traded in an arm's length transaction between an informed, willing buyer and a knowledgeable, willing seller is known as fair value. </a:t>
            </a:r>
            <a:endParaRPr lang="en-US" dirty="0" smtClean="0"/>
          </a:p>
          <a:p>
            <a:r>
              <a:rPr lang="en-US" dirty="0" smtClean="0"/>
              <a:t>Market </a:t>
            </a:r>
            <a:r>
              <a:rPr lang="en-US" dirty="0"/>
              <a:t>value or net realizable value can serve as proof of fair value when applied appropriately. </a:t>
            </a:r>
          </a:p>
        </p:txBody>
      </p:sp>
    </p:spTree>
    <p:extLst>
      <p:ext uri="{BB962C8B-B14F-4D97-AF65-F5344CB8AC3E}">
        <p14:creationId xmlns:p14="http://schemas.microsoft.com/office/powerpoint/2010/main" val="1052820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Current Investments</a:t>
            </a:r>
            <a:endParaRPr lang="en-US" dirty="0"/>
          </a:p>
        </p:txBody>
      </p:sp>
      <p:sp>
        <p:nvSpPr>
          <p:cNvPr id="3" name="Content Placeholder 2"/>
          <p:cNvSpPr>
            <a:spLocks noGrp="1"/>
          </p:cNvSpPr>
          <p:nvPr>
            <p:ph idx="1"/>
          </p:nvPr>
        </p:nvSpPr>
        <p:spPr/>
        <p:txBody>
          <a:bodyPr/>
          <a:lstStyle/>
          <a:p>
            <a:r>
              <a:rPr lang="en-US" dirty="0" smtClean="0"/>
              <a:t> Market value is the amount that can be obtained by selling an investment on the open market, net of any costs that must be paid on or before disposal. </a:t>
            </a:r>
          </a:p>
          <a:p>
            <a:r>
              <a:rPr lang="en-US" dirty="0" smtClean="0"/>
              <a:t>Reductions to fair value and their reversals are reported in the profit and loss statement</a:t>
            </a:r>
          </a:p>
          <a:p>
            <a:endParaRPr lang="en-US" dirty="0"/>
          </a:p>
        </p:txBody>
      </p:sp>
    </p:spTree>
    <p:extLst>
      <p:ext uri="{BB962C8B-B14F-4D97-AF65-F5344CB8AC3E}">
        <p14:creationId xmlns:p14="http://schemas.microsoft.com/office/powerpoint/2010/main" val="4018489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Long-Term Investments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 Investments that are not current are referred to as </a:t>
            </a:r>
            <a:r>
              <a:rPr lang="en-US" dirty="0" err="1"/>
              <a:t>longterm</a:t>
            </a:r>
            <a:r>
              <a:rPr lang="en-US" dirty="0"/>
              <a:t> investments, and they are often held at cost. </a:t>
            </a:r>
            <a:endParaRPr lang="en-US" dirty="0" smtClean="0"/>
          </a:p>
          <a:p>
            <a:r>
              <a:rPr lang="en-US" dirty="0" smtClean="0"/>
              <a:t>If</a:t>
            </a:r>
            <a:r>
              <a:rPr lang="en-US" dirty="0"/>
              <a:t> a </a:t>
            </a:r>
            <a:r>
              <a:rPr lang="en-US" dirty="0" err="1"/>
              <a:t>longterm</a:t>
            </a:r>
            <a:r>
              <a:rPr lang="en-US" dirty="0"/>
              <a:t> investment experiences a decline in value, other than a temporary one, the carrying amount is reduced to reflect the decline. </a:t>
            </a:r>
            <a:endParaRPr lang="en-US" dirty="0" smtClean="0"/>
          </a:p>
          <a:p>
            <a:r>
              <a:rPr lang="en-US" dirty="0" smtClean="0"/>
              <a:t>This</a:t>
            </a:r>
            <a:r>
              <a:rPr lang="en-US" dirty="0"/>
              <a:t> reduction is charged to the profit and loss statement. </a:t>
            </a:r>
            <a:endParaRPr lang="en-US" dirty="0" smtClean="0"/>
          </a:p>
          <a:p>
            <a:r>
              <a:rPr lang="en-US" dirty="0" smtClean="0"/>
              <a:t>The</a:t>
            </a:r>
            <a:r>
              <a:rPr lang="en-US" dirty="0"/>
              <a:t> carrying amount reduction is reversed upon a rise in investment value or the removal of the reasons for the reduction.</a:t>
            </a:r>
          </a:p>
          <a:p>
            <a:endParaRPr lang="en-US" dirty="0"/>
          </a:p>
        </p:txBody>
      </p:sp>
    </p:spTree>
    <p:extLst>
      <p:ext uri="{BB962C8B-B14F-4D97-AF65-F5344CB8AC3E}">
        <p14:creationId xmlns:p14="http://schemas.microsoft.com/office/powerpoint/2010/main" val="23762537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Long-Term Investments</a:t>
            </a:r>
            <a:endParaRPr lang="en-US" dirty="0"/>
          </a:p>
        </p:txBody>
      </p:sp>
      <p:sp>
        <p:nvSpPr>
          <p:cNvPr id="3" name="Content Placeholder 2"/>
          <p:cNvSpPr>
            <a:spLocks noGrp="1"/>
          </p:cNvSpPr>
          <p:nvPr>
            <p:ph idx="1"/>
          </p:nvPr>
        </p:nvSpPr>
        <p:spPr/>
        <p:txBody>
          <a:bodyPr>
            <a:normAutofit fontScale="92500" lnSpcReduction="20000"/>
          </a:bodyPr>
          <a:lstStyle/>
          <a:p>
            <a:r>
              <a:rPr lang="en-US" dirty="0"/>
              <a:t>For the investing company, long-term investments are typically very important. </a:t>
            </a:r>
            <a:endParaRPr lang="en-US" dirty="0" smtClean="0"/>
          </a:p>
          <a:p>
            <a:r>
              <a:rPr lang="en-US" dirty="0" smtClean="0"/>
              <a:t>As </a:t>
            </a:r>
            <a:r>
              <a:rPr lang="en-US" dirty="0"/>
              <a:t>a result, the carrying value of long-term investments is established for each investment.</a:t>
            </a:r>
          </a:p>
          <a:p>
            <a:r>
              <a:rPr lang="en-US" dirty="0"/>
              <a:t> The reduction in the carrying amount that results from a decline in long-term investments—other than a temporary one—is charged to the profit and loss statement. </a:t>
            </a:r>
            <a:endParaRPr lang="en-US" dirty="0" smtClean="0"/>
          </a:p>
          <a:p>
            <a:r>
              <a:rPr lang="en-US" dirty="0" smtClean="0"/>
              <a:t>When </a:t>
            </a:r>
            <a:r>
              <a:rPr lang="en-US" dirty="0"/>
              <a:t>the investment's value increases or the factors that led to the drop cease to exist, the carrying amount reduction is reversed.</a:t>
            </a:r>
          </a:p>
          <a:p>
            <a:endParaRPr lang="en-US" dirty="0"/>
          </a:p>
        </p:txBody>
      </p:sp>
    </p:spTree>
    <p:extLst>
      <p:ext uri="{BB962C8B-B14F-4D97-AF65-F5344CB8AC3E}">
        <p14:creationId xmlns:p14="http://schemas.microsoft.com/office/powerpoint/2010/main" val="16301725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 Real Estate Investments</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The carrying amount of the investment property is increased by the cost of any shares in a corporation or cooperative society, the ownership of which is directly tied to the right to hold the investment property. </a:t>
            </a:r>
          </a:p>
          <a:p>
            <a:endParaRPr lang="en-US" dirty="0"/>
          </a:p>
        </p:txBody>
      </p:sp>
    </p:spTree>
    <p:extLst>
      <p:ext uri="{BB962C8B-B14F-4D97-AF65-F5344CB8AC3E}">
        <p14:creationId xmlns:p14="http://schemas.microsoft.com/office/powerpoint/2010/main" val="3381145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Disposal of Investment</a:t>
            </a:r>
            <a:endParaRPr lang="en-US" dirty="0"/>
          </a:p>
        </p:txBody>
      </p:sp>
      <p:sp>
        <p:nvSpPr>
          <p:cNvPr id="3" name="Content Placeholder 2"/>
          <p:cNvSpPr>
            <a:spLocks noGrp="1"/>
          </p:cNvSpPr>
          <p:nvPr>
            <p:ph idx="1"/>
          </p:nvPr>
        </p:nvSpPr>
        <p:spPr/>
        <p:txBody>
          <a:bodyPr>
            <a:normAutofit fontScale="92500" lnSpcReduction="10000"/>
          </a:bodyPr>
          <a:lstStyle/>
          <a:p>
            <a:r>
              <a:rPr lang="en-US" dirty="0"/>
              <a:t>When an investment is sold, the profit and loss statement records the difference between the carrying amount and the sale proceeds—net of expenses. </a:t>
            </a:r>
            <a:endParaRPr lang="en-US" dirty="0" smtClean="0"/>
          </a:p>
          <a:p>
            <a:r>
              <a:rPr lang="en-US" dirty="0" smtClean="0"/>
              <a:t>When </a:t>
            </a:r>
            <a:r>
              <a:rPr lang="en-US" dirty="0"/>
              <a:t>selling a portion of an individual investment holding, the carrying amount that should be applied to that portion should be calculated using the average carrying amount of the investment's entire holding.</a:t>
            </a:r>
            <a:br>
              <a:rPr lang="en-US" dirty="0"/>
            </a:br>
            <a:endParaRPr lang="en-US" dirty="0"/>
          </a:p>
        </p:txBody>
      </p:sp>
    </p:spTree>
    <p:extLst>
      <p:ext uri="{BB962C8B-B14F-4D97-AF65-F5344CB8AC3E}">
        <p14:creationId xmlns:p14="http://schemas.microsoft.com/office/powerpoint/2010/main" val="1196005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Reclassification of Investment</a:t>
            </a:r>
            <a:endParaRPr lang="en-US" dirty="0"/>
          </a:p>
        </p:txBody>
      </p:sp>
      <p:sp>
        <p:nvSpPr>
          <p:cNvPr id="3" name="Content Placeholder 2"/>
          <p:cNvSpPr>
            <a:spLocks noGrp="1"/>
          </p:cNvSpPr>
          <p:nvPr>
            <p:ph idx="1"/>
          </p:nvPr>
        </p:nvSpPr>
        <p:spPr/>
        <p:txBody>
          <a:bodyPr/>
          <a:lstStyle/>
          <a:p>
            <a:r>
              <a:rPr lang="en-US" dirty="0"/>
              <a:t>Transfers are made at the lower of cost and carrying amount on the transfer date when long-term investments are reclassified as current investments. </a:t>
            </a:r>
            <a:endParaRPr lang="en-US" dirty="0" smtClean="0"/>
          </a:p>
          <a:p>
            <a:r>
              <a:rPr lang="en-US" dirty="0" smtClean="0"/>
              <a:t>Transfers </a:t>
            </a:r>
            <a:r>
              <a:rPr lang="en-US" dirty="0"/>
              <a:t>are made at the lower of cost and fair value on the transfer date when investments are reclassified from current to long-term. </a:t>
            </a:r>
          </a:p>
          <a:p>
            <a:endParaRPr lang="en-US" dirty="0"/>
          </a:p>
        </p:txBody>
      </p:sp>
    </p:spTree>
    <p:extLst>
      <p:ext uri="{BB962C8B-B14F-4D97-AF65-F5344CB8AC3E}">
        <p14:creationId xmlns:p14="http://schemas.microsoft.com/office/powerpoint/2010/main" val="31369120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Disclosure </a:t>
            </a:r>
            <a:endParaRPr lang="en-US" dirty="0"/>
          </a:p>
        </p:txBody>
      </p:sp>
      <p:sp>
        <p:nvSpPr>
          <p:cNvPr id="3" name="Content Placeholder 2"/>
          <p:cNvSpPr>
            <a:spLocks noGrp="1"/>
          </p:cNvSpPr>
          <p:nvPr>
            <p:ph idx="1"/>
          </p:nvPr>
        </p:nvSpPr>
        <p:spPr/>
        <p:txBody>
          <a:bodyPr>
            <a:normAutofit lnSpcReduction="10000"/>
          </a:bodyPr>
          <a:lstStyle/>
          <a:p>
            <a:r>
              <a:rPr lang="en-US" dirty="0"/>
              <a:t> It is appropriate to provide the following disclosures about investments in financial statements: </a:t>
            </a:r>
            <a:br>
              <a:rPr lang="en-US" dirty="0"/>
            </a:br>
            <a:r>
              <a:rPr lang="en-US" dirty="0"/>
              <a:t/>
            </a:r>
            <a:br>
              <a:rPr lang="en-US" dirty="0"/>
            </a:br>
            <a:r>
              <a:rPr lang="en-US" dirty="0"/>
              <a:t>The following factors are included in the profit and loss statement: </a:t>
            </a:r>
          </a:p>
          <a:p>
            <a:r>
              <a:rPr lang="en-US" dirty="0"/>
              <a:t>(a) the accounting policies used to determine the carrying amount of investments;</a:t>
            </a:r>
          </a:p>
          <a:p>
            <a:r>
              <a:rPr lang="en-US" dirty="0"/>
              <a:t> (b) the amounts included for </a:t>
            </a:r>
          </a:p>
        </p:txBody>
      </p:sp>
    </p:spTree>
    <p:extLst>
      <p:ext uri="{BB962C8B-B14F-4D97-AF65-F5344CB8AC3E}">
        <p14:creationId xmlns:p14="http://schemas.microsoft.com/office/powerpoint/2010/main" val="1424894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Disclosure </a:t>
            </a:r>
            <a:endParaRPr lang="en-US" dirty="0"/>
          </a:p>
        </p:txBody>
      </p:sp>
      <p:sp>
        <p:nvSpPr>
          <p:cNvPr id="3" name="Content Placeholder 2"/>
          <p:cNvSpPr>
            <a:spLocks noGrp="1"/>
          </p:cNvSpPr>
          <p:nvPr>
            <p:ph idx="1"/>
          </p:nvPr>
        </p:nvSpPr>
        <p:spPr/>
        <p:txBody>
          <a:bodyPr>
            <a:normAutofit fontScale="85000" lnSpcReduction="10000"/>
          </a:bodyPr>
          <a:lstStyle/>
          <a:p>
            <a:r>
              <a:rPr lang="en-US" dirty="0"/>
              <a:t>(</a:t>
            </a:r>
            <a:r>
              <a:rPr lang="en-US" dirty="0" err="1"/>
              <a:t>i</a:t>
            </a:r>
            <a:r>
              <a:rPr lang="en-US" dirty="0"/>
              <a:t>) interest, dividends (which show dividends from subsidiary companies separately), and rentals on investments that show such income from both current and long-term investments separately. </a:t>
            </a:r>
            <a:endParaRPr lang="en-US" dirty="0" smtClean="0"/>
          </a:p>
          <a:p>
            <a:r>
              <a:rPr lang="en-US" dirty="0" smtClean="0"/>
              <a:t>Gross </a:t>
            </a:r>
            <a:r>
              <a:rPr lang="en-US" dirty="0"/>
              <a:t>income must be declared, with the amount of income tax withheld at the source included in Advance Taxes Paid; </a:t>
            </a:r>
          </a:p>
          <a:p>
            <a:r>
              <a:rPr lang="en-US" dirty="0"/>
              <a:t>(ii) gains and losses on the sale of current investments and adjustments to their carrying value</a:t>
            </a:r>
            <a:r>
              <a:rPr lang="en-US" dirty="0" smtClean="0"/>
              <a:t>;</a:t>
            </a:r>
          </a:p>
          <a:p>
            <a:r>
              <a:rPr lang="en-US" dirty="0" smtClean="0"/>
              <a:t> </a:t>
            </a:r>
            <a:r>
              <a:rPr lang="en-US" dirty="0"/>
              <a:t>(iii) gains and losses on the sale of long-term investments and adjustments to their carrying value;</a:t>
            </a:r>
          </a:p>
        </p:txBody>
      </p:sp>
    </p:spTree>
    <p:extLst>
      <p:ext uri="{BB962C8B-B14F-4D97-AF65-F5344CB8AC3E}">
        <p14:creationId xmlns:p14="http://schemas.microsoft.com/office/powerpoint/2010/main" val="1217093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Disclosure</a:t>
            </a:r>
            <a:endParaRPr lang="en-US" dirty="0"/>
          </a:p>
        </p:txBody>
      </p:sp>
      <p:sp>
        <p:nvSpPr>
          <p:cNvPr id="3" name="Content Placeholder 2"/>
          <p:cNvSpPr>
            <a:spLocks noGrp="1"/>
          </p:cNvSpPr>
          <p:nvPr>
            <p:ph idx="1"/>
          </p:nvPr>
        </p:nvSpPr>
        <p:spPr/>
        <p:txBody>
          <a:bodyPr/>
          <a:lstStyle/>
          <a:p>
            <a:r>
              <a:rPr lang="en-US" dirty="0"/>
              <a:t>(c) substantial limitations on ownership rights, investment </a:t>
            </a:r>
            <a:r>
              <a:rPr lang="en-US" dirty="0" err="1"/>
              <a:t>realisability</a:t>
            </a:r>
            <a:r>
              <a:rPr lang="en-US" dirty="0"/>
              <a:t>, or the ability to remit income and disposal proceeds; </a:t>
            </a:r>
          </a:p>
          <a:p>
            <a:r>
              <a:rPr lang="en-US" dirty="0"/>
              <a:t>(d) the total amount of quoted and unquoted investments, providing the total market value of quoted investments; </a:t>
            </a:r>
          </a:p>
          <a:p>
            <a:r>
              <a:rPr lang="en-US" dirty="0"/>
              <a:t>(e) additional disclosures as mandated by the applicable statute overseeing the enterprise </a:t>
            </a:r>
          </a:p>
          <a:p>
            <a:endParaRPr lang="en-US" dirty="0"/>
          </a:p>
        </p:txBody>
      </p:sp>
    </p:spTree>
    <p:extLst>
      <p:ext uri="{BB962C8B-B14F-4D97-AF65-F5344CB8AC3E}">
        <p14:creationId xmlns:p14="http://schemas.microsoft.com/office/powerpoint/2010/main" val="2935670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10 : Investment Accounts</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Ten Part One</a:t>
            </a:r>
            <a:endParaRPr lang="en-US" dirty="0"/>
          </a:p>
        </p:txBody>
      </p:sp>
    </p:spTree>
    <p:extLst>
      <p:ext uri="{BB962C8B-B14F-4D97-AF65-F5344CB8AC3E}">
        <p14:creationId xmlns:p14="http://schemas.microsoft.com/office/powerpoint/2010/main" val="38575723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10 : Investment Accounts</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Start of Week Ten Part Two</a:t>
            </a:r>
            <a:endParaRPr lang="en-US" dirty="0"/>
          </a:p>
        </p:txBody>
      </p:sp>
    </p:spTree>
    <p:extLst>
      <p:ext uri="{BB962C8B-B14F-4D97-AF65-F5344CB8AC3E}">
        <p14:creationId xmlns:p14="http://schemas.microsoft.com/office/powerpoint/2010/main" val="1067494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COST OF INVESTMENT </a:t>
            </a:r>
            <a:endParaRPr lang="en-US" dirty="0"/>
          </a:p>
        </p:txBody>
      </p:sp>
      <p:sp>
        <p:nvSpPr>
          <p:cNvPr id="3" name="Content Placeholder 2"/>
          <p:cNvSpPr>
            <a:spLocks noGrp="1"/>
          </p:cNvSpPr>
          <p:nvPr>
            <p:ph idx="1"/>
          </p:nvPr>
        </p:nvSpPr>
        <p:spPr/>
        <p:txBody>
          <a:bodyPr>
            <a:normAutofit fontScale="92500" lnSpcReduction="10000"/>
          </a:bodyPr>
          <a:lstStyle/>
          <a:p>
            <a:r>
              <a:rPr lang="en-US" dirty="0"/>
              <a:t>1. Investment acquisition costs, such as brokerage, fees, and duties, are included in the total cost. </a:t>
            </a:r>
            <a:endParaRPr lang="en-US" dirty="0" smtClean="0"/>
          </a:p>
          <a:p>
            <a:r>
              <a:rPr lang="en-US" dirty="0" smtClean="0"/>
              <a:t>2</a:t>
            </a:r>
            <a:r>
              <a:rPr lang="en-US" dirty="0"/>
              <a:t>. The fair value of the securities issued is the acquisition cost if an investment is obtained, in whole or in part, by the issuance of shares or other securities. </a:t>
            </a:r>
            <a:endParaRPr lang="en-US" dirty="0" smtClean="0"/>
          </a:p>
          <a:p>
            <a:r>
              <a:rPr lang="en-US" dirty="0" smtClean="0"/>
              <a:t>The </a:t>
            </a:r>
            <a:r>
              <a:rPr lang="en-US" dirty="0"/>
              <a:t>nominal or par value of the issued securities may not always match the fair value. </a:t>
            </a:r>
            <a:br>
              <a:rPr lang="en-US" dirty="0"/>
            </a:br>
            <a:endParaRPr lang="en-US" dirty="0"/>
          </a:p>
        </p:txBody>
      </p:sp>
    </p:spTree>
    <p:extLst>
      <p:ext uri="{BB962C8B-B14F-4D97-AF65-F5344CB8AC3E}">
        <p14:creationId xmlns:p14="http://schemas.microsoft.com/office/powerpoint/2010/main" val="19517961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 OF INVESTMENT </a:t>
            </a:r>
            <a:endParaRPr lang="en-US" dirty="0"/>
          </a:p>
        </p:txBody>
      </p:sp>
      <p:sp>
        <p:nvSpPr>
          <p:cNvPr id="3" name="Content Placeholder 2"/>
          <p:cNvSpPr>
            <a:spLocks noGrp="1"/>
          </p:cNvSpPr>
          <p:nvPr>
            <p:ph idx="1"/>
          </p:nvPr>
        </p:nvSpPr>
        <p:spPr/>
        <p:txBody>
          <a:bodyPr/>
          <a:lstStyle/>
          <a:p>
            <a:r>
              <a:rPr lang="en-US" dirty="0"/>
              <a:t>The acquisition cost of an investment is calculated using the fair value of the asset given up </a:t>
            </a:r>
            <a:r>
              <a:rPr lang="en-US" dirty="0" smtClean="0"/>
              <a:t>or</a:t>
            </a:r>
          </a:p>
          <a:p>
            <a:r>
              <a:rPr lang="en-US" dirty="0" smtClean="0"/>
              <a:t> </a:t>
            </a:r>
            <a:r>
              <a:rPr lang="en-US" dirty="0"/>
              <a:t>the fair value of the investment acquired, whichever is more obvious, if it is purchased in exchange for another asset, either fully or partially. </a:t>
            </a:r>
          </a:p>
        </p:txBody>
      </p:sp>
    </p:spTree>
    <p:extLst>
      <p:ext uri="{BB962C8B-B14F-4D97-AF65-F5344CB8AC3E}">
        <p14:creationId xmlns:p14="http://schemas.microsoft.com/office/powerpoint/2010/main" val="41876840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 OF INVESTMENT </a:t>
            </a:r>
            <a:endParaRPr lang="en-US" dirty="0"/>
          </a:p>
        </p:txBody>
      </p:sp>
      <p:sp>
        <p:nvSpPr>
          <p:cNvPr id="3" name="Content Placeholder 2"/>
          <p:cNvSpPr>
            <a:spLocks noGrp="1"/>
          </p:cNvSpPr>
          <p:nvPr>
            <p:ph idx="1"/>
          </p:nvPr>
        </p:nvSpPr>
        <p:spPr/>
        <p:txBody>
          <a:bodyPr>
            <a:normAutofit fontScale="85000" lnSpcReduction="10000"/>
          </a:bodyPr>
          <a:lstStyle/>
          <a:p>
            <a:r>
              <a:rPr lang="en-US" b="1" dirty="0"/>
              <a:t>Type of Acquisition	</a:t>
            </a:r>
            <a:r>
              <a:rPr lang="en-US" b="1" dirty="0" smtClean="0"/>
              <a:t>Cost </a:t>
            </a:r>
            <a:r>
              <a:rPr lang="en-US" b="1" dirty="0"/>
              <a:t>of investment</a:t>
            </a:r>
            <a:endParaRPr lang="en-US" dirty="0"/>
          </a:p>
          <a:p>
            <a:r>
              <a:rPr lang="en-US" dirty="0"/>
              <a:t>Cash/ bank		cash price including charges </a:t>
            </a:r>
            <a:r>
              <a:rPr lang="en-US" dirty="0" smtClean="0"/>
              <a:t>				such </a:t>
            </a:r>
            <a:r>
              <a:rPr lang="en-US" dirty="0"/>
              <a:t>as brokerages, fees </a:t>
            </a:r>
            <a:r>
              <a:rPr lang="en-US" dirty="0" smtClean="0"/>
              <a:t>					and </a:t>
            </a:r>
            <a:r>
              <a:rPr lang="en-US" dirty="0"/>
              <a:t>		duties</a:t>
            </a:r>
          </a:p>
          <a:p>
            <a:r>
              <a:rPr lang="en-US" dirty="0"/>
              <a:t>Issue of shares/ </a:t>
            </a:r>
            <a:r>
              <a:rPr lang="en-US" dirty="0" smtClean="0"/>
              <a:t>		</a:t>
            </a:r>
            <a:r>
              <a:rPr lang="en-US" dirty="0" smtClean="0"/>
              <a:t>Fair value of securities 	 other securities 		issued</a:t>
            </a:r>
          </a:p>
          <a:p>
            <a:r>
              <a:rPr lang="en-US" dirty="0" smtClean="0"/>
              <a:t>In </a:t>
            </a:r>
            <a:r>
              <a:rPr lang="en-US" dirty="0"/>
              <a:t>exchange for </a:t>
            </a:r>
            <a:r>
              <a:rPr lang="en-US" dirty="0" smtClean="0"/>
              <a:t>	</a:t>
            </a:r>
            <a:r>
              <a:rPr lang="en-US" dirty="0" smtClean="0"/>
              <a:t>Fair value of asset given up or fair </a:t>
            </a:r>
            <a:endParaRPr lang="en-US" dirty="0" smtClean="0"/>
          </a:p>
          <a:p>
            <a:pPr marL="0" indent="0">
              <a:buNone/>
            </a:pPr>
            <a:r>
              <a:rPr lang="en-US" dirty="0" smtClean="0"/>
              <a:t>another </a:t>
            </a:r>
            <a:r>
              <a:rPr lang="en-US" dirty="0"/>
              <a:t>asset 	</a:t>
            </a:r>
            <a:r>
              <a:rPr lang="en-US" dirty="0" smtClean="0"/>
              <a:t>value </a:t>
            </a:r>
            <a:r>
              <a:rPr lang="en-US" dirty="0"/>
              <a:t>of investment </a:t>
            </a:r>
            <a:r>
              <a:rPr lang="en-US" dirty="0" smtClean="0"/>
              <a:t>acquired</a:t>
            </a:r>
            <a:r>
              <a:rPr lang="en-US" dirty="0"/>
              <a:t>, </a:t>
            </a:r>
            <a:r>
              <a:rPr lang="en-US" dirty="0" smtClean="0"/>
              <a:t>				whichever </a:t>
            </a:r>
            <a:r>
              <a:rPr lang="en-US" dirty="0"/>
              <a:t>is more clearly evident</a:t>
            </a:r>
          </a:p>
          <a:p>
            <a:r>
              <a:rPr lang="en-US" dirty="0"/>
              <a:t> </a:t>
            </a:r>
          </a:p>
          <a:p>
            <a:endParaRPr lang="en-US" dirty="0"/>
          </a:p>
        </p:txBody>
      </p:sp>
    </p:spTree>
    <p:extLst>
      <p:ext uri="{BB962C8B-B14F-4D97-AF65-F5344CB8AC3E}">
        <p14:creationId xmlns:p14="http://schemas.microsoft.com/office/powerpoint/2010/main" val="13776667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INVESTMENT</a:t>
            </a:r>
            <a:endParaRPr lang="en-US" dirty="0"/>
          </a:p>
        </p:txBody>
      </p:sp>
      <p:sp>
        <p:nvSpPr>
          <p:cNvPr id="3" name="Content Placeholder 2"/>
          <p:cNvSpPr>
            <a:spLocks noGrp="1"/>
          </p:cNvSpPr>
          <p:nvPr>
            <p:ph idx="1"/>
          </p:nvPr>
        </p:nvSpPr>
        <p:spPr/>
        <p:txBody>
          <a:bodyPr>
            <a:normAutofit/>
          </a:bodyPr>
          <a:lstStyle/>
          <a:p>
            <a:r>
              <a:rPr lang="en-US" dirty="0"/>
              <a:t>One should open a different investment account for every stock you buy. The acquired scrips can be broadly classified into two groups.</a:t>
            </a:r>
          </a:p>
          <a:p>
            <a:pPr lvl="0"/>
            <a:r>
              <a:rPr lang="en-US" b="1" dirty="0" smtClean="0"/>
              <a:t>(a) Fixed </a:t>
            </a:r>
            <a:r>
              <a:rPr lang="en-US" b="1" dirty="0"/>
              <a:t>income Bearing </a:t>
            </a:r>
            <a:r>
              <a:rPr lang="en-US" b="1" dirty="0" smtClean="0"/>
              <a:t>Securities</a:t>
            </a:r>
          </a:p>
          <a:p>
            <a:pPr lvl="0"/>
            <a:r>
              <a:rPr lang="en-US" b="1" dirty="0" smtClean="0"/>
              <a:t>(b) Variable </a:t>
            </a:r>
            <a:r>
              <a:rPr lang="en-US" b="1" dirty="0"/>
              <a:t>Income Bearing </a:t>
            </a:r>
            <a:r>
              <a:rPr lang="en-US" b="1" dirty="0" smtClean="0"/>
              <a:t>Securities</a:t>
            </a:r>
            <a:endParaRPr lang="en-US" dirty="0"/>
          </a:p>
        </p:txBody>
      </p:sp>
    </p:spTree>
    <p:extLst>
      <p:ext uri="{BB962C8B-B14F-4D97-AF65-F5344CB8AC3E}">
        <p14:creationId xmlns:p14="http://schemas.microsoft.com/office/powerpoint/2010/main" val="26037072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smtClean="0"/>
              <a:t>(a) Fixed income Bearing Securities</a:t>
            </a:r>
            <a:br>
              <a:rPr lang="en-US" b="1" dirty="0" smtClean="0"/>
            </a:br>
            <a:endParaRPr lang="en-US" dirty="0"/>
          </a:p>
        </p:txBody>
      </p:sp>
      <p:sp>
        <p:nvSpPr>
          <p:cNvPr id="3" name="Content Placeholder 2"/>
          <p:cNvSpPr>
            <a:spLocks noGrp="1"/>
          </p:cNvSpPr>
          <p:nvPr>
            <p:ph idx="1"/>
          </p:nvPr>
        </p:nvSpPr>
        <p:spPr/>
        <p:txBody>
          <a:bodyPr/>
          <a:lstStyle/>
          <a:p>
            <a:r>
              <a:rPr lang="en-US" dirty="0" smtClean="0"/>
              <a:t>These are securities with a fixed rate of return on investment. This category includes investments in government securities and debentures. </a:t>
            </a:r>
            <a:br>
              <a:rPr lang="en-US" dirty="0" smtClean="0"/>
            </a:br>
            <a:r>
              <a:rPr lang="en-US" dirty="0" smtClean="0"/>
              <a:t>Fixed income bearing securities transactions can happen on the following grounds: </a:t>
            </a:r>
            <a:br>
              <a:rPr lang="en-US" dirty="0" smtClean="0"/>
            </a:br>
            <a:r>
              <a:rPr lang="en-US" dirty="0" smtClean="0"/>
              <a:t>(a) Base of ex-interest </a:t>
            </a:r>
            <a:br>
              <a:rPr lang="en-US" dirty="0" smtClean="0"/>
            </a:br>
            <a:r>
              <a:rPr lang="en-US" dirty="0" smtClean="0"/>
              <a:t>(a) Basis of cum-interest </a:t>
            </a:r>
            <a:br>
              <a:rPr lang="en-US" dirty="0" smtClean="0"/>
            </a:br>
            <a:endParaRPr lang="en-US" dirty="0" smtClean="0"/>
          </a:p>
          <a:p>
            <a:endParaRPr lang="en-US" dirty="0"/>
          </a:p>
        </p:txBody>
      </p:sp>
    </p:spTree>
    <p:extLst>
      <p:ext uri="{BB962C8B-B14F-4D97-AF65-F5344CB8AC3E}">
        <p14:creationId xmlns:p14="http://schemas.microsoft.com/office/powerpoint/2010/main" val="41339082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smtClean="0"/>
              <a:t>(a) Fixed income Bearing Securities</a:t>
            </a:r>
            <a:br>
              <a:rPr lang="en-US" b="1" dirty="0" smtClean="0"/>
            </a:br>
            <a:endParaRPr lang="en-US" dirty="0"/>
          </a:p>
        </p:txBody>
      </p:sp>
      <p:sp>
        <p:nvSpPr>
          <p:cNvPr id="3" name="Content Placeholder 2"/>
          <p:cNvSpPr>
            <a:spLocks noGrp="1"/>
          </p:cNvSpPr>
          <p:nvPr>
            <p:ph idx="1"/>
          </p:nvPr>
        </p:nvSpPr>
        <p:spPr/>
        <p:txBody>
          <a:bodyPr>
            <a:normAutofit fontScale="77500" lnSpcReduction="20000"/>
          </a:bodyPr>
          <a:lstStyle/>
          <a:p>
            <a:r>
              <a:rPr lang="en-US" dirty="0"/>
              <a:t>Should the transaction be conducted on a "ex-interest" basis, the security price must be paid in addition to the interest that has accumulated up to the transaction date</a:t>
            </a:r>
          </a:p>
          <a:p>
            <a:r>
              <a:rPr lang="en-US" dirty="0"/>
              <a:t>The following entries are made in the books of Purchaser:</a:t>
            </a:r>
          </a:p>
          <a:p>
            <a:pPr marL="0" indent="0">
              <a:buNone/>
            </a:pPr>
            <a:r>
              <a:rPr lang="en-US" dirty="0"/>
              <a:t> </a:t>
            </a:r>
          </a:p>
          <a:p>
            <a:r>
              <a:rPr lang="en-US" b="1" dirty="0"/>
              <a:t>Investment </a:t>
            </a:r>
            <a:r>
              <a:rPr lang="en-US" b="1" dirty="0" smtClean="0"/>
              <a:t>Account</a:t>
            </a:r>
            <a:r>
              <a:rPr lang="en-US" b="1" dirty="0"/>
              <a:t>	DR</a:t>
            </a:r>
            <a:r>
              <a:rPr lang="en-US" dirty="0"/>
              <a:t>	(With the price settled on </a:t>
            </a:r>
            <a:r>
              <a:rPr lang="en-US" dirty="0" smtClean="0"/>
              <a:t>				ex- </a:t>
            </a:r>
            <a:r>
              <a:rPr lang="en-US" dirty="0"/>
              <a:t>interest basis)*</a:t>
            </a:r>
          </a:p>
          <a:p>
            <a:r>
              <a:rPr lang="en-US" dirty="0"/>
              <a:t> </a:t>
            </a:r>
          </a:p>
          <a:p>
            <a:r>
              <a:rPr lang="en-US" b="1" dirty="0"/>
              <a:t>Interest accrued Account To Bank A/c	DR 	</a:t>
            </a:r>
            <a:r>
              <a:rPr lang="en-US" dirty="0"/>
              <a:t>(Accrued </a:t>
            </a:r>
            <a:r>
              <a:rPr lang="en-US" dirty="0" smtClean="0"/>
              <a:t>			interest </a:t>
            </a:r>
            <a:r>
              <a:rPr lang="en-US" dirty="0"/>
              <a:t>till the date of 							transaction)**</a:t>
            </a:r>
          </a:p>
          <a:p>
            <a:r>
              <a:rPr lang="en-US" dirty="0"/>
              <a:t>		(With total amount paid)</a:t>
            </a:r>
          </a:p>
          <a:p>
            <a:endParaRPr lang="en-US" dirty="0"/>
          </a:p>
        </p:txBody>
      </p:sp>
    </p:spTree>
    <p:extLst>
      <p:ext uri="{BB962C8B-B14F-4D97-AF65-F5344CB8AC3E}">
        <p14:creationId xmlns:p14="http://schemas.microsoft.com/office/powerpoint/2010/main" val="39248579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Fixed income Bearing Securities</a:t>
            </a:r>
            <a:endParaRPr lang="en-US" dirty="0"/>
          </a:p>
        </p:txBody>
      </p:sp>
      <p:sp>
        <p:nvSpPr>
          <p:cNvPr id="3" name="Content Placeholder 2"/>
          <p:cNvSpPr>
            <a:spLocks noGrp="1"/>
          </p:cNvSpPr>
          <p:nvPr>
            <p:ph idx="1"/>
          </p:nvPr>
        </p:nvSpPr>
        <p:spPr/>
        <p:txBody>
          <a:bodyPr>
            <a:normAutofit fontScale="77500" lnSpcReduction="20000"/>
          </a:bodyPr>
          <a:lstStyle/>
          <a:p>
            <a:r>
              <a:rPr lang="en-US" dirty="0"/>
              <a:t>Note : * This amount will appear in Capital Column of ‘Investment A/c’.</a:t>
            </a:r>
          </a:p>
          <a:p>
            <a:r>
              <a:rPr lang="en-US" dirty="0"/>
              <a:t>	**This amount will appear in Income Column of ‘Investment A/c’.</a:t>
            </a:r>
          </a:p>
          <a:p>
            <a:r>
              <a:rPr lang="en-US" dirty="0"/>
              <a:t> </a:t>
            </a:r>
          </a:p>
          <a:p>
            <a:r>
              <a:rPr lang="en-US" dirty="0"/>
              <a:t>If the transaction is on a cum-interest basis, the interest that has accumulated between the date of the last interest payment and the transaction date is factored into the purchase price</a:t>
            </a:r>
            <a:r>
              <a:rPr lang="en-US" dirty="0" smtClean="0"/>
              <a:t>.</a:t>
            </a:r>
          </a:p>
          <a:p>
            <a:r>
              <a:rPr lang="en-US" dirty="0" smtClean="0"/>
              <a:t> </a:t>
            </a:r>
            <a:r>
              <a:rPr lang="en-US" dirty="0"/>
              <a:t>As a result, in this instance, the cost of investment must be determined by deducting the interest that has accumulated from the purchase price. </a:t>
            </a:r>
            <a:br>
              <a:rPr lang="en-US" dirty="0"/>
            </a:br>
            <a:endParaRPr lang="en-US" dirty="0"/>
          </a:p>
        </p:txBody>
      </p:sp>
    </p:spTree>
    <p:extLst>
      <p:ext uri="{BB962C8B-B14F-4D97-AF65-F5344CB8AC3E}">
        <p14:creationId xmlns:p14="http://schemas.microsoft.com/office/powerpoint/2010/main" val="10176523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Fixed income Bearing Securities</a:t>
            </a:r>
            <a:endParaRPr lang="en-US" dirty="0"/>
          </a:p>
        </p:txBody>
      </p:sp>
      <p:sp>
        <p:nvSpPr>
          <p:cNvPr id="3" name="Content Placeholder 2"/>
          <p:cNvSpPr>
            <a:spLocks noGrp="1"/>
          </p:cNvSpPr>
          <p:nvPr>
            <p:ph idx="1"/>
          </p:nvPr>
        </p:nvSpPr>
        <p:spPr/>
        <p:txBody>
          <a:bodyPr>
            <a:normAutofit fontScale="85000" lnSpcReduction="20000"/>
          </a:bodyPr>
          <a:lstStyle/>
          <a:p>
            <a:r>
              <a:rPr lang="en-US" dirty="0"/>
              <a:t>The following entries have been made in Purchaser's books: </a:t>
            </a:r>
          </a:p>
          <a:p>
            <a:r>
              <a:rPr lang="en-US" dirty="0"/>
              <a:t>Investment </a:t>
            </a:r>
            <a:r>
              <a:rPr lang="en-US" dirty="0" smtClean="0"/>
              <a:t>Account</a:t>
            </a:r>
            <a:r>
              <a:rPr lang="en-US" dirty="0"/>
              <a:t>	DR	(With the price settled on </a:t>
            </a:r>
            <a:r>
              <a:rPr lang="en-US" dirty="0" smtClean="0"/>
              <a:t>		cum- </a:t>
            </a:r>
            <a:r>
              <a:rPr lang="en-US" dirty="0"/>
              <a:t>interest </a:t>
            </a:r>
            <a:r>
              <a:rPr lang="en-US" i="1" dirty="0"/>
              <a:t>less </a:t>
            </a:r>
            <a:r>
              <a:rPr lang="en-US" dirty="0"/>
              <a:t>Interest </a:t>
            </a:r>
            <a:r>
              <a:rPr lang="en-US" dirty="0" smtClean="0"/>
              <a:t>Accrued</a:t>
            </a:r>
            <a:r>
              <a:rPr lang="en-US" dirty="0"/>
              <a:t>)*</a:t>
            </a:r>
          </a:p>
          <a:p>
            <a:r>
              <a:rPr lang="en-US" dirty="0"/>
              <a:t>Interest accrued Account To Bank A/c	DR	(Accrued interest till the date of 	transaction)**</a:t>
            </a:r>
          </a:p>
          <a:p>
            <a:r>
              <a:rPr lang="en-US" dirty="0"/>
              <a:t>		(With total amount paid)</a:t>
            </a:r>
          </a:p>
          <a:p>
            <a:r>
              <a:rPr lang="en-US" dirty="0"/>
              <a:t>Note : * This amount will appear in Capital Column of ‘Investment A/c’.</a:t>
            </a:r>
          </a:p>
          <a:p>
            <a:r>
              <a:rPr lang="en-US" dirty="0"/>
              <a:t>**This amount will appear in Income Column of ‘Investment A/c’.</a:t>
            </a:r>
          </a:p>
          <a:p>
            <a:endParaRPr lang="en-US" dirty="0"/>
          </a:p>
        </p:txBody>
      </p:sp>
    </p:spTree>
    <p:extLst>
      <p:ext uri="{BB962C8B-B14F-4D97-AF65-F5344CB8AC3E}">
        <p14:creationId xmlns:p14="http://schemas.microsoft.com/office/powerpoint/2010/main" val="12405668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Fixed income Bearing Securities</a:t>
            </a:r>
            <a:endParaRPr lang="en-US" dirty="0"/>
          </a:p>
        </p:txBody>
      </p:sp>
      <p:sp>
        <p:nvSpPr>
          <p:cNvPr id="3" name="Content Placeholder 2"/>
          <p:cNvSpPr>
            <a:spLocks noGrp="1"/>
          </p:cNvSpPr>
          <p:nvPr>
            <p:ph idx="1"/>
          </p:nvPr>
        </p:nvSpPr>
        <p:spPr/>
        <p:txBody>
          <a:bodyPr>
            <a:normAutofit fontScale="85000" lnSpcReduction="20000"/>
          </a:bodyPr>
          <a:lstStyle/>
          <a:p>
            <a:r>
              <a:rPr lang="en-US" dirty="0"/>
              <a:t>The interest amount is recorded in the Income Column credit side as soon as it is actually received. </a:t>
            </a:r>
            <a:endParaRPr lang="en-US" dirty="0" smtClean="0"/>
          </a:p>
          <a:p>
            <a:r>
              <a:rPr lang="en-US" dirty="0" smtClean="0"/>
              <a:t>These </a:t>
            </a:r>
            <a:r>
              <a:rPr lang="en-US" dirty="0"/>
              <a:t>entries will have the overall effect of crediting just the interest that accrues between the date of purchase and the next due date to the income. </a:t>
            </a:r>
            <a:br>
              <a:rPr lang="en-US" dirty="0"/>
            </a:br>
            <a:r>
              <a:rPr lang="en-US" dirty="0"/>
              <a:t>Note</a:t>
            </a:r>
            <a:r>
              <a:rPr lang="en-US" dirty="0" smtClean="0"/>
              <a:t>:</a:t>
            </a:r>
          </a:p>
          <a:p>
            <a:r>
              <a:rPr lang="en-US" dirty="0" smtClean="0"/>
              <a:t> </a:t>
            </a:r>
            <a:r>
              <a:rPr lang="en-US" dirty="0"/>
              <a:t>(a) The nominal value (par value / nominal value) is always taken into account when calculating the interest amount. </a:t>
            </a:r>
            <a:endParaRPr lang="en-US" dirty="0" smtClean="0"/>
          </a:p>
          <a:p>
            <a:r>
              <a:rPr lang="en-US" dirty="0" smtClean="0"/>
              <a:t>(</a:t>
            </a:r>
            <a:r>
              <a:rPr lang="en-US" dirty="0"/>
              <a:t>b) The quotation will be interpreted as an ex-interest quotation in accordance with standard procedure if it is unclear whether it is ex-interest or cum-interest.</a:t>
            </a:r>
          </a:p>
          <a:p>
            <a:endParaRPr lang="en-US" dirty="0"/>
          </a:p>
        </p:txBody>
      </p:sp>
    </p:spTree>
    <p:extLst>
      <p:ext uri="{BB962C8B-B14F-4D97-AF65-F5344CB8AC3E}">
        <p14:creationId xmlns:p14="http://schemas.microsoft.com/office/powerpoint/2010/main" val="9971445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a:t>Variable Income Bearing Securities:</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These are securities with an erratic income return</a:t>
            </a:r>
            <a:r>
              <a:rPr lang="en-US" dirty="0" smtClean="0"/>
              <a:t>.</a:t>
            </a:r>
          </a:p>
          <a:p>
            <a:r>
              <a:rPr lang="en-US" dirty="0" smtClean="0"/>
              <a:t> </a:t>
            </a:r>
            <a:r>
              <a:rPr lang="en-US" dirty="0"/>
              <a:t>This includes investments made in equity shares. </a:t>
            </a:r>
            <a:endParaRPr lang="en-US" dirty="0" smtClean="0"/>
          </a:p>
          <a:p>
            <a:r>
              <a:rPr lang="en-US" dirty="0" smtClean="0"/>
              <a:t>When </a:t>
            </a:r>
            <a:r>
              <a:rPr lang="en-US" dirty="0"/>
              <a:t>considering an equity share investment, the following details should be kept in mind: </a:t>
            </a:r>
            <a:br>
              <a:rPr lang="en-US" dirty="0"/>
            </a:br>
            <a:r>
              <a:rPr lang="en-US" dirty="0"/>
              <a:t>(a) Until a right to payment is established, dividends from share investments are not recognized in the profit and loss statement;</a:t>
            </a:r>
          </a:p>
        </p:txBody>
      </p:sp>
    </p:spTree>
    <p:extLst>
      <p:ext uri="{BB962C8B-B14F-4D97-AF65-F5344CB8AC3E}">
        <p14:creationId xmlns:p14="http://schemas.microsoft.com/office/powerpoint/2010/main" val="23949712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a:t>Variable Income Bearing Securities:</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r>
              <a:rPr lang="en-US" dirty="0"/>
              <a:t>(b)it is not possible to quickly determine the amount of dividend accruing between the date of the last dividend payment and the date of purchase.</a:t>
            </a:r>
          </a:p>
          <a:p>
            <a:r>
              <a:rPr lang="en-US" dirty="0"/>
              <a:t> </a:t>
            </a:r>
          </a:p>
          <a:p>
            <a:r>
              <a:rPr lang="en-US" dirty="0"/>
              <a:t>Investment </a:t>
            </a:r>
            <a:r>
              <a:rPr lang="en-US" dirty="0" smtClean="0"/>
              <a:t>Account   DR</a:t>
            </a:r>
            <a:r>
              <a:rPr lang="en-US" dirty="0"/>
              <a:t>	(With the entire </a:t>
            </a:r>
            <a:r>
              <a:rPr lang="en-US" dirty="0" smtClean="0"/>
              <a:t>						purchase </a:t>
            </a:r>
            <a:r>
              <a:rPr lang="en-US" dirty="0"/>
              <a:t>price)*</a:t>
            </a:r>
          </a:p>
          <a:p>
            <a:r>
              <a:rPr lang="en-US" dirty="0"/>
              <a:t>To Bank </a:t>
            </a:r>
            <a:r>
              <a:rPr lang="en-US" dirty="0" smtClean="0"/>
              <a:t>A/c		CR</a:t>
            </a:r>
          </a:p>
          <a:p>
            <a:r>
              <a:rPr lang="en-US" dirty="0" smtClean="0"/>
              <a:t>(</a:t>
            </a:r>
            <a:r>
              <a:rPr lang="en-US" dirty="0"/>
              <a:t>With total amount paid)</a:t>
            </a:r>
          </a:p>
          <a:p>
            <a:r>
              <a:rPr lang="en-US" dirty="0"/>
              <a:t> </a:t>
            </a:r>
          </a:p>
          <a:p>
            <a:r>
              <a:rPr lang="en-US" dirty="0"/>
              <a:t>* This amount will appear in Capital Column of ‘Investment A/c’.</a:t>
            </a:r>
          </a:p>
          <a:p>
            <a:endParaRPr lang="en-US" dirty="0"/>
          </a:p>
        </p:txBody>
      </p:sp>
    </p:spTree>
    <p:extLst>
      <p:ext uri="{BB962C8B-B14F-4D97-AF65-F5344CB8AC3E}">
        <p14:creationId xmlns:p14="http://schemas.microsoft.com/office/powerpoint/2010/main" val="31846916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Variable Income Bearing Securities</a:t>
            </a:r>
            <a:endParaRPr lang="en-US" dirty="0"/>
          </a:p>
        </p:txBody>
      </p:sp>
      <p:sp>
        <p:nvSpPr>
          <p:cNvPr id="3" name="Content Placeholder 2"/>
          <p:cNvSpPr>
            <a:spLocks noGrp="1"/>
          </p:cNvSpPr>
          <p:nvPr>
            <p:ph idx="1"/>
          </p:nvPr>
        </p:nvSpPr>
        <p:spPr/>
        <p:txBody>
          <a:bodyPr>
            <a:normAutofit fontScale="77500" lnSpcReduction="20000"/>
          </a:bodyPr>
          <a:lstStyle/>
          <a:p>
            <a:r>
              <a:rPr lang="en-US" dirty="0"/>
              <a:t>The adjustment with respect to dividend is made when the dividend is actually received as under:</a:t>
            </a:r>
          </a:p>
          <a:p>
            <a:r>
              <a:rPr lang="en-US" dirty="0"/>
              <a:t>Bank A/c		DR	(with total dividend received)</a:t>
            </a:r>
          </a:p>
          <a:p>
            <a:r>
              <a:rPr lang="en-US" dirty="0"/>
              <a:t>To Investment </a:t>
            </a:r>
            <a:r>
              <a:rPr lang="en-US" dirty="0" smtClean="0"/>
              <a:t>A/c CR</a:t>
            </a:r>
          </a:p>
          <a:p>
            <a:r>
              <a:rPr lang="en-US" dirty="0" smtClean="0"/>
              <a:t>(</a:t>
            </a:r>
            <a:r>
              <a:rPr lang="en-US" dirty="0"/>
              <a:t>with the amount of dividend for the period for which the </a:t>
            </a:r>
            <a:r>
              <a:rPr lang="en-US" dirty="0" smtClean="0"/>
              <a:t>investor </a:t>
            </a:r>
            <a:r>
              <a:rPr lang="en-US" dirty="0"/>
              <a:t>did not hold the share)*</a:t>
            </a:r>
          </a:p>
          <a:p>
            <a:r>
              <a:rPr lang="en-US" dirty="0"/>
              <a:t>To Investment A/c		(with the amount of dividend for the post – acquisition period)**</a:t>
            </a:r>
          </a:p>
          <a:p>
            <a:r>
              <a:rPr lang="en-US" dirty="0"/>
              <a:t>Note: *This amount will appear in Capital Column of ‘Investment A/c’.</a:t>
            </a:r>
          </a:p>
          <a:p>
            <a:r>
              <a:rPr lang="en-US" dirty="0"/>
              <a:t>**This amount will appear in Income Column of ‘Investment A/c’.</a:t>
            </a:r>
          </a:p>
          <a:p>
            <a:endParaRPr lang="en-US" dirty="0"/>
          </a:p>
        </p:txBody>
      </p:sp>
    </p:spTree>
    <p:extLst>
      <p:ext uri="{BB962C8B-B14F-4D97-AF65-F5344CB8AC3E}">
        <p14:creationId xmlns:p14="http://schemas.microsoft.com/office/powerpoint/2010/main" val="28009694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Securities</a:t>
            </a:r>
            <a:endParaRPr lang="en-US" dirty="0"/>
          </a:p>
        </p:txBody>
      </p:sp>
      <p:sp>
        <p:nvSpPr>
          <p:cNvPr id="3" name="Content Placeholder 2"/>
          <p:cNvSpPr>
            <a:spLocks noGrp="1"/>
          </p:cNvSpPr>
          <p:nvPr>
            <p:ph idx="1"/>
          </p:nvPr>
        </p:nvSpPr>
        <p:spPr/>
        <p:txBody>
          <a:bodyPr>
            <a:normAutofit fontScale="77500" lnSpcReduction="20000"/>
          </a:bodyPr>
          <a:lstStyle/>
          <a:p>
            <a:pPr lvl="0" algn="just"/>
            <a:r>
              <a:rPr lang="en-US" dirty="0"/>
              <a:t>When investing in equity shares, it is crucial to remember that dividends for the period during which the investor did not own the shares should be treated as capital receipts rather than revenue receipts. </a:t>
            </a:r>
            <a:endParaRPr lang="en-US" dirty="0" smtClean="0"/>
          </a:p>
          <a:p>
            <a:pPr lvl="0" algn="just"/>
            <a:r>
              <a:rPr lang="en-US" dirty="0" smtClean="0"/>
              <a:t>This </a:t>
            </a:r>
            <a:r>
              <a:rPr lang="en-US" dirty="0"/>
              <a:t>means that when dividends on equity shares are declared from pre-acquisition profits, the investor receives the amount of the dividend, which is entered on the credit side in the capital column to lower the acquisition cost.</a:t>
            </a:r>
          </a:p>
          <a:p>
            <a:pPr lvl="0" algn="just"/>
            <a:r>
              <a:rPr lang="en-US" dirty="0"/>
              <a:t> Dividends receivable typically lower the cost of investment if it is difficult to allocate between the pre and post-acquisition periods unless arbitrarily, and only in cases where they clearly reflect recovery of a portion of the cost.</a:t>
            </a:r>
          </a:p>
          <a:p>
            <a:endParaRPr lang="en-US" dirty="0"/>
          </a:p>
        </p:txBody>
      </p:sp>
    </p:spTree>
    <p:extLst>
      <p:ext uri="{BB962C8B-B14F-4D97-AF65-F5344CB8AC3E}">
        <p14:creationId xmlns:p14="http://schemas.microsoft.com/office/powerpoint/2010/main" val="38763340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Securities</a:t>
            </a:r>
            <a:endParaRPr lang="en-US" dirty="0"/>
          </a:p>
        </p:txBody>
      </p:sp>
      <p:sp>
        <p:nvSpPr>
          <p:cNvPr id="3" name="Content Placeholder 2"/>
          <p:cNvSpPr>
            <a:spLocks noGrp="1"/>
          </p:cNvSpPr>
          <p:nvPr>
            <p:ph idx="1"/>
          </p:nvPr>
        </p:nvSpPr>
        <p:spPr/>
        <p:txBody>
          <a:bodyPr>
            <a:normAutofit fontScale="85000" lnSpcReduction="20000"/>
          </a:bodyPr>
          <a:lstStyle/>
          <a:p>
            <a:pPr lvl="0"/>
            <a:r>
              <a:rPr lang="en-US" dirty="0"/>
              <a:t>When right shares offered are subscribed for, the cost of the right shares is added to the carrying amount of the original holding.</a:t>
            </a:r>
          </a:p>
          <a:p>
            <a:r>
              <a:rPr lang="en-US" b="1" dirty="0"/>
              <a:t> </a:t>
            </a:r>
            <a:endParaRPr lang="en-US" dirty="0"/>
          </a:p>
          <a:p>
            <a:r>
              <a:rPr lang="en-US" b="1" dirty="0"/>
              <a:t>Right shares			Accounting</a:t>
            </a:r>
            <a:endParaRPr lang="en-US" dirty="0"/>
          </a:p>
          <a:p>
            <a:r>
              <a:rPr lang="en-US" dirty="0"/>
              <a:t>When right shares </a:t>
            </a:r>
            <a:r>
              <a:rPr lang="en-US" dirty="0" smtClean="0"/>
              <a:t>offered  </a:t>
            </a:r>
            <a:r>
              <a:rPr lang="en-US" dirty="0" smtClean="0"/>
              <a:t>Cost of right shares should </a:t>
            </a:r>
          </a:p>
          <a:p>
            <a:pPr marL="0" indent="0">
              <a:buNone/>
            </a:pPr>
            <a:r>
              <a:rPr lang="en-US" dirty="0" smtClean="0"/>
              <a:t>are </a:t>
            </a:r>
            <a:r>
              <a:rPr lang="en-US" dirty="0" smtClean="0"/>
              <a:t>subscribed</a:t>
            </a:r>
            <a:r>
              <a:rPr lang="en-US" dirty="0"/>
              <a:t>	</a:t>
            </a:r>
            <a:r>
              <a:rPr lang="en-US" dirty="0" smtClean="0"/>
              <a:t>	</a:t>
            </a:r>
            <a:r>
              <a:rPr lang="en-US" dirty="0" smtClean="0"/>
              <a:t>be added to </a:t>
            </a:r>
            <a:r>
              <a:rPr lang="en-US" dirty="0" smtClean="0"/>
              <a:t>carrying </a:t>
            </a:r>
            <a:r>
              <a:rPr lang="en-US" dirty="0"/>
              <a:t>amount 				</a:t>
            </a:r>
            <a:r>
              <a:rPr lang="en-US" dirty="0" smtClean="0"/>
              <a:t>of </a:t>
            </a:r>
            <a:r>
              <a:rPr lang="en-US" dirty="0"/>
              <a:t>the original holding.</a:t>
            </a:r>
          </a:p>
          <a:p>
            <a:r>
              <a:rPr lang="en-US" dirty="0"/>
              <a:t>If rights are not subscribed 	Sale proceeds should be </a:t>
            </a:r>
            <a:r>
              <a:rPr lang="en-US" dirty="0" smtClean="0"/>
              <a:t>for but are sold 			</a:t>
            </a:r>
            <a:r>
              <a:rPr lang="en-US" dirty="0" smtClean="0"/>
              <a:t>taken </a:t>
            </a:r>
            <a:r>
              <a:rPr lang="en-US" dirty="0"/>
              <a:t>to statement of </a:t>
            </a:r>
            <a:r>
              <a:rPr lang="en-US" dirty="0" smtClean="0"/>
              <a:t>				profit </a:t>
            </a:r>
            <a:r>
              <a:rPr lang="en-US" dirty="0"/>
              <a:t>	</a:t>
            </a:r>
            <a:r>
              <a:rPr lang="en-US" dirty="0" smtClean="0"/>
              <a:t>and </a:t>
            </a:r>
            <a:r>
              <a:rPr lang="en-US" dirty="0"/>
              <a:t>loss (refer note </a:t>
            </a:r>
            <a:r>
              <a:rPr lang="en-US" dirty="0" smtClean="0"/>
              <a:t>				below </a:t>
            </a:r>
            <a:r>
              <a:rPr lang="en-US" dirty="0"/>
              <a:t>for an exception).</a:t>
            </a:r>
          </a:p>
          <a:p>
            <a:endParaRPr lang="en-US" dirty="0"/>
          </a:p>
        </p:txBody>
      </p:sp>
    </p:spTree>
    <p:extLst>
      <p:ext uri="{BB962C8B-B14F-4D97-AF65-F5344CB8AC3E}">
        <p14:creationId xmlns:p14="http://schemas.microsoft.com/office/powerpoint/2010/main" val="20152874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Practical Example</a:t>
            </a:r>
            <a:endParaRPr lang="en-US" dirty="0"/>
          </a:p>
        </p:txBody>
      </p:sp>
      <p:sp>
        <p:nvSpPr>
          <p:cNvPr id="3" name="Content Placeholder 2"/>
          <p:cNvSpPr>
            <a:spLocks noGrp="1"/>
          </p:cNvSpPr>
          <p:nvPr>
            <p:ph idx="1"/>
          </p:nvPr>
        </p:nvSpPr>
        <p:spPr/>
        <p:txBody>
          <a:bodyPr>
            <a:normAutofit fontScale="92500" lnSpcReduction="10000"/>
          </a:bodyPr>
          <a:lstStyle/>
          <a:p>
            <a:r>
              <a:rPr lang="en-US" dirty="0"/>
              <a:t>Mr. X pays ~50,000 for 200 shares of a corporation that are acquired on a cum-right basis. After then, he gets an offer to purchase new shares in the company at a ratio of 1:1, or around 110 per share. X has the appropriate issue subscription. Consequently, X's 400 share ownership would have cost roughly $72,000 in total (50,000 + 22,000).</a:t>
            </a:r>
          </a:p>
          <a:p>
            <a:r>
              <a:rPr lang="en-US" dirty="0"/>
              <a:t>Let's say that instead of subscribing, he sells the rights for about $15,000. </a:t>
            </a:r>
          </a:p>
        </p:txBody>
      </p:sp>
    </p:spTree>
    <p:extLst>
      <p:ext uri="{BB962C8B-B14F-4D97-AF65-F5344CB8AC3E}">
        <p14:creationId xmlns:p14="http://schemas.microsoft.com/office/powerpoint/2010/main" val="23487279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Practical Example</a:t>
            </a:r>
            <a:endParaRPr lang="en-US" dirty="0"/>
          </a:p>
        </p:txBody>
      </p:sp>
      <p:sp>
        <p:nvSpPr>
          <p:cNvPr id="3" name="Content Placeholder 2"/>
          <p:cNvSpPr>
            <a:spLocks noGrp="1"/>
          </p:cNvSpPr>
          <p:nvPr>
            <p:ph idx="1"/>
          </p:nvPr>
        </p:nvSpPr>
        <p:spPr/>
        <p:txBody>
          <a:bodyPr>
            <a:normAutofit fontScale="85000" lnSpcReduction="10000"/>
          </a:bodyPr>
          <a:lstStyle/>
          <a:p>
            <a:r>
              <a:rPr lang="en-US" dirty="0"/>
              <a:t>The 200 shares that X purchased just after the rights were granted had a market value of less than $40,000</a:t>
            </a:r>
            <a:r>
              <a:rPr lang="en-US" dirty="0" smtClean="0"/>
              <a:t>.</a:t>
            </a:r>
          </a:p>
          <a:p>
            <a:r>
              <a:rPr lang="en-US" dirty="0" smtClean="0"/>
              <a:t> </a:t>
            </a:r>
            <a:r>
              <a:rPr lang="en-US" dirty="0"/>
              <a:t>In this instance, of the approximately $15,000 in sale profits, about $10,000 may be used to lower the carrying amount to the approximate market value of $40,000, and $5,000 would be deposited to the profit and loss account. </a:t>
            </a:r>
            <a:endParaRPr lang="en-US" dirty="0" smtClean="0"/>
          </a:p>
          <a:p>
            <a:r>
              <a:rPr lang="en-US" dirty="0" smtClean="0"/>
              <a:t> </a:t>
            </a:r>
            <a:r>
              <a:rPr lang="en-US" dirty="0"/>
              <a:t>Since the investor has not made any payments, no amount is recorded in the capital column of the investment account when an investment is obtained through the issuance of bonus shares. </a:t>
            </a:r>
          </a:p>
        </p:txBody>
      </p:sp>
    </p:spTree>
    <p:extLst>
      <p:ext uri="{BB962C8B-B14F-4D97-AF65-F5344CB8AC3E}">
        <p14:creationId xmlns:p14="http://schemas.microsoft.com/office/powerpoint/2010/main" val="30854395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DISPOSAL OF INVESTMENTS</a:t>
            </a:r>
            <a:br>
              <a:rPr lang="en-US" b="1" dirty="0"/>
            </a:br>
            <a:endParaRPr lang="en-US" dirty="0"/>
          </a:p>
        </p:txBody>
      </p:sp>
      <p:sp>
        <p:nvSpPr>
          <p:cNvPr id="3" name="Content Placeholder 2"/>
          <p:cNvSpPr>
            <a:spLocks noGrp="1"/>
          </p:cNvSpPr>
          <p:nvPr>
            <p:ph idx="1"/>
          </p:nvPr>
        </p:nvSpPr>
        <p:spPr/>
        <p:txBody>
          <a:bodyPr>
            <a:normAutofit fontScale="85000" lnSpcReduction="10000"/>
          </a:bodyPr>
          <a:lstStyle/>
          <a:p>
            <a:r>
              <a:rPr lang="en-US" dirty="0"/>
              <a:t>● When an investment is sold, the profit and loss statement records the difference between the carrying amount and the sale profits, net of expenses. </a:t>
            </a:r>
            <a:br>
              <a:rPr lang="en-US" dirty="0"/>
            </a:br>
            <a:r>
              <a:rPr lang="en-US" dirty="0"/>
              <a:t>● In the event that a portion of a single investment is sold, the carrying amount must be distributed to that portion based on the average carrying amount of the investment's entire holding. </a:t>
            </a:r>
            <a:endParaRPr lang="en-US" dirty="0" smtClean="0"/>
          </a:p>
          <a:p>
            <a:r>
              <a:rPr lang="en-US" dirty="0" smtClean="0"/>
              <a:t>● </a:t>
            </a:r>
            <a:r>
              <a:rPr lang="en-US" dirty="0"/>
              <a:t>With regard to stocks, debentures, and other securities held as stock-in-trade, </a:t>
            </a:r>
            <a:br>
              <a:rPr lang="en-US" dirty="0"/>
            </a:br>
            <a:r>
              <a:rPr lang="en-US" dirty="0"/>
              <a:t/>
            </a:r>
            <a:br>
              <a:rPr lang="en-US" dirty="0"/>
            </a:br>
            <a:endParaRPr lang="en-US" dirty="0"/>
          </a:p>
        </p:txBody>
      </p:sp>
    </p:spTree>
    <p:extLst>
      <p:ext uri="{BB962C8B-B14F-4D97-AF65-F5344CB8AC3E}">
        <p14:creationId xmlns:p14="http://schemas.microsoft.com/office/powerpoint/2010/main" val="8842369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DISPOSAL OF INVESTMENTS</a:t>
            </a:r>
            <a:endParaRPr lang="en-US" dirty="0"/>
          </a:p>
        </p:txBody>
      </p:sp>
      <p:sp>
        <p:nvSpPr>
          <p:cNvPr id="3" name="Content Placeholder 2"/>
          <p:cNvSpPr>
            <a:spLocks noGrp="1"/>
          </p:cNvSpPr>
          <p:nvPr>
            <p:ph idx="1"/>
          </p:nvPr>
        </p:nvSpPr>
        <p:spPr/>
        <p:txBody>
          <a:bodyPr>
            <a:normAutofit fontScale="85000" lnSpcReduction="10000"/>
          </a:bodyPr>
          <a:lstStyle/>
          <a:p>
            <a:r>
              <a:rPr lang="en-US" dirty="0"/>
              <a:t>One way to calculate the cost of stocks that are being disposed of is to use a suitable cost formula, such as first-in, first-out (FIFO), average cost, etc. </a:t>
            </a:r>
            <a:endParaRPr lang="en-US" dirty="0" smtClean="0"/>
          </a:p>
          <a:p>
            <a:r>
              <a:rPr lang="en-US" dirty="0" smtClean="0"/>
              <a:t>The </a:t>
            </a:r>
            <a:r>
              <a:rPr lang="en-US" dirty="0"/>
              <a:t>cost formulas in AS 2, Valuation of Inventories, are identical to these ones. </a:t>
            </a:r>
          </a:p>
          <a:p>
            <a:r>
              <a:rPr lang="en-US" dirty="0"/>
              <a:t> </a:t>
            </a:r>
            <a:r>
              <a:rPr lang="en-US" b="1" i="1" dirty="0" smtClean="0"/>
              <a:t>Fixed </a:t>
            </a:r>
            <a:r>
              <a:rPr lang="en-US" b="1" i="1" dirty="0"/>
              <a:t>Income Bearing Securities</a:t>
            </a:r>
            <a:endParaRPr lang="en-US" dirty="0"/>
          </a:p>
          <a:p>
            <a:r>
              <a:rPr lang="en-US" dirty="0"/>
              <a:t>If the transaction is being done on a "cum-interest basis," only the sale proceeds, net of accrued interest (from the date of the last payment to the date of the sale), are credited in the capital column of the investment account.</a:t>
            </a:r>
          </a:p>
        </p:txBody>
      </p:sp>
    </p:spTree>
    <p:extLst>
      <p:ext uri="{BB962C8B-B14F-4D97-AF65-F5344CB8AC3E}">
        <p14:creationId xmlns:p14="http://schemas.microsoft.com/office/powerpoint/2010/main" val="40786590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DISPOSAL OF INVESTMENTS</a:t>
            </a:r>
            <a:endParaRPr lang="en-US" dirty="0"/>
          </a:p>
        </p:txBody>
      </p:sp>
      <p:sp>
        <p:nvSpPr>
          <p:cNvPr id="3" name="Content Placeholder 2"/>
          <p:cNvSpPr>
            <a:spLocks noGrp="1"/>
          </p:cNvSpPr>
          <p:nvPr>
            <p:ph idx="1"/>
          </p:nvPr>
        </p:nvSpPr>
        <p:spPr/>
        <p:txBody>
          <a:bodyPr>
            <a:normAutofit fontScale="92500" lnSpcReduction="10000"/>
          </a:bodyPr>
          <a:lstStyle/>
          <a:p>
            <a:r>
              <a:rPr lang="en-US" dirty="0"/>
              <a:t>The amount of accrued interest from the date of the last payment to the date of the sale is credited in the income column. </a:t>
            </a:r>
            <a:endParaRPr lang="en-US" dirty="0" smtClean="0"/>
          </a:p>
          <a:p>
            <a:r>
              <a:rPr lang="en-US" dirty="0" smtClean="0"/>
              <a:t>If </a:t>
            </a:r>
            <a:r>
              <a:rPr lang="en-US" dirty="0"/>
              <a:t>the transaction is done on a "ex-interest" basis, the full sale proceeds are credited to the capital column, and the amount of interest that has accumulated from the last payment date to the sale date is taken from the buyer's separate account and credited to the investment account's income column.</a:t>
            </a:r>
          </a:p>
          <a:p>
            <a:endParaRPr lang="en-US" dirty="0"/>
          </a:p>
        </p:txBody>
      </p:sp>
    </p:spTree>
    <p:extLst>
      <p:ext uri="{BB962C8B-B14F-4D97-AF65-F5344CB8AC3E}">
        <p14:creationId xmlns:p14="http://schemas.microsoft.com/office/powerpoint/2010/main" val="2031718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DISPOSAL OF INVESTMENTS</a:t>
            </a:r>
            <a:endParaRPr lang="en-US" dirty="0"/>
          </a:p>
        </p:txBody>
      </p:sp>
      <p:sp>
        <p:nvSpPr>
          <p:cNvPr id="3" name="Content Placeholder 2"/>
          <p:cNvSpPr>
            <a:spLocks noGrp="1"/>
          </p:cNvSpPr>
          <p:nvPr>
            <p:ph idx="1"/>
          </p:nvPr>
        </p:nvSpPr>
        <p:spPr/>
        <p:txBody>
          <a:bodyPr>
            <a:normAutofit lnSpcReduction="10000"/>
          </a:bodyPr>
          <a:lstStyle/>
          <a:p>
            <a:pPr lvl="0"/>
            <a:r>
              <a:rPr lang="en-US" b="1" i="1" dirty="0"/>
              <a:t>Variable Income Bearing Securities</a:t>
            </a:r>
            <a:r>
              <a:rPr lang="en-US" b="1" dirty="0"/>
              <a:t>: </a:t>
            </a:r>
            <a:endParaRPr lang="en-US" b="1" dirty="0" smtClean="0"/>
          </a:p>
          <a:p>
            <a:pPr lvl="0"/>
            <a:r>
              <a:rPr lang="en-US" dirty="0" smtClean="0"/>
              <a:t>In </a:t>
            </a:r>
            <a:r>
              <a:rPr lang="en-US" dirty="0"/>
              <a:t>case of these securities, the entire amount of sale proceeds should be credited in the capital column of investment account, unless the amount of accrued dividend can be specifically established.</a:t>
            </a:r>
          </a:p>
          <a:p>
            <a:r>
              <a:rPr lang="en-US" dirty="0"/>
              <a:t>The entries in the books at the time of sale of investments will be just the reverse of the entries passed for their acquisition.</a:t>
            </a:r>
          </a:p>
          <a:p>
            <a:endParaRPr lang="en-US" dirty="0"/>
          </a:p>
        </p:txBody>
      </p:sp>
    </p:spTree>
    <p:extLst>
      <p:ext uri="{BB962C8B-B14F-4D97-AF65-F5344CB8AC3E}">
        <p14:creationId xmlns:p14="http://schemas.microsoft.com/office/powerpoint/2010/main" val="20790276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Week 10 : Investment Accounts</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Ten Part Two</a:t>
            </a:r>
            <a:endParaRPr lang="en-US" dirty="0"/>
          </a:p>
        </p:txBody>
      </p:sp>
    </p:spTree>
    <p:extLst>
      <p:ext uri="{BB962C8B-B14F-4D97-AF65-F5344CB8AC3E}">
        <p14:creationId xmlns:p14="http://schemas.microsoft.com/office/powerpoint/2010/main" val="510845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TotalTime>
  <Words>1438</Words>
  <Application>Microsoft Office PowerPoint</Application>
  <PresentationFormat>On-screen Show (4:3)</PresentationFormat>
  <Paragraphs>194</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Course: Specialized Financial Accounting Technique</vt:lpstr>
      <vt:lpstr>Introduction</vt:lpstr>
      <vt:lpstr>Investments</vt:lpstr>
      <vt:lpstr>Investments</vt:lpstr>
      <vt:lpstr>Investments</vt:lpstr>
      <vt:lpstr>Investments</vt:lpstr>
      <vt:lpstr>Definitions of terminology </vt:lpstr>
      <vt:lpstr>Definitions of terminology </vt:lpstr>
      <vt:lpstr> CLASSIFICATION OF INVESTMENTS </vt:lpstr>
      <vt:lpstr>Current Investments </vt:lpstr>
      <vt:lpstr>Current Investments</vt:lpstr>
      <vt:lpstr>Current Investments</vt:lpstr>
      <vt:lpstr>Long-Term Investments </vt:lpstr>
      <vt:lpstr>Long-Term Investments</vt:lpstr>
      <vt:lpstr> Real Estate Investments </vt:lpstr>
      <vt:lpstr>Disposal of Investment</vt:lpstr>
      <vt:lpstr>Reclassification of Investment</vt:lpstr>
      <vt:lpstr>Disclosure </vt:lpstr>
      <vt:lpstr>Disclosure </vt:lpstr>
      <vt:lpstr>Disclosure</vt:lpstr>
      <vt:lpstr>Week 10 : Investment Accounts</vt:lpstr>
      <vt:lpstr>Week 10 : Investment Accounts</vt:lpstr>
      <vt:lpstr>COST OF INVESTMENT </vt:lpstr>
      <vt:lpstr>COST OF INVESTMENT </vt:lpstr>
      <vt:lpstr>COST OF INVESTMENT </vt:lpstr>
      <vt:lpstr>TYPES OF INVESTMENT</vt:lpstr>
      <vt:lpstr>(a) Fixed income Bearing Securities </vt:lpstr>
      <vt:lpstr>(a) Fixed income Bearing Securities </vt:lpstr>
      <vt:lpstr>Fixed income Bearing Securities</vt:lpstr>
      <vt:lpstr>Fixed income Bearing Securities</vt:lpstr>
      <vt:lpstr>Fixed income Bearing Securities</vt:lpstr>
      <vt:lpstr>Variable Income Bearing Securities: </vt:lpstr>
      <vt:lpstr>Variable Income Bearing Securities: </vt:lpstr>
      <vt:lpstr>Variable Income Bearing Securities</vt:lpstr>
      <vt:lpstr>Securities</vt:lpstr>
      <vt:lpstr>Securities</vt:lpstr>
      <vt:lpstr>Practical Example</vt:lpstr>
      <vt:lpstr>Practical Example</vt:lpstr>
      <vt:lpstr>DISPOSAL OF INVESTMENTS </vt:lpstr>
      <vt:lpstr>DISPOSAL OF INVESTMENTS</vt:lpstr>
      <vt:lpstr>DISPOSAL OF INVESTMENTS</vt:lpstr>
      <vt:lpstr>DISPOSAL OF INVESTMENTS</vt:lpstr>
      <vt:lpstr>Week 10 : Investment Accounts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Author</dc:creator>
  <cp:lastModifiedBy>Author</cp:lastModifiedBy>
  <cp:revision>17</cp:revision>
  <dcterms:created xsi:type="dcterms:W3CDTF">2024-05-18T06:59:43Z</dcterms:created>
  <dcterms:modified xsi:type="dcterms:W3CDTF">2024-05-18T08:20:16Z</dcterms:modified>
</cp:coreProperties>
</file>