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1" r:id="rId15"/>
    <p:sldId id="269" r:id="rId16"/>
    <p:sldId id="270"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1" d="100"/>
          <a:sy n="81" d="100"/>
        </p:scale>
        <p:origin x="-288"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A7BF71D-9F75-4F0E-9C85-DB183E4717EC}"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C94AAF-4A49-42E1-BFAA-0420837E3453}" type="slidenum">
              <a:rPr lang="en-US" smtClean="0"/>
              <a:t>‹#›</a:t>
            </a:fld>
            <a:endParaRPr lang="en-US"/>
          </a:p>
        </p:txBody>
      </p:sp>
    </p:spTree>
    <p:extLst>
      <p:ext uri="{BB962C8B-B14F-4D97-AF65-F5344CB8AC3E}">
        <p14:creationId xmlns:p14="http://schemas.microsoft.com/office/powerpoint/2010/main" val="14118216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A7BF71D-9F75-4F0E-9C85-DB183E4717EC}"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C94AAF-4A49-42E1-BFAA-0420837E3453}" type="slidenum">
              <a:rPr lang="en-US" smtClean="0"/>
              <a:t>‹#›</a:t>
            </a:fld>
            <a:endParaRPr lang="en-US"/>
          </a:p>
        </p:txBody>
      </p:sp>
    </p:spTree>
    <p:extLst>
      <p:ext uri="{BB962C8B-B14F-4D97-AF65-F5344CB8AC3E}">
        <p14:creationId xmlns:p14="http://schemas.microsoft.com/office/powerpoint/2010/main" val="4126595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A7BF71D-9F75-4F0E-9C85-DB183E4717EC}"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C94AAF-4A49-42E1-BFAA-0420837E3453}" type="slidenum">
              <a:rPr lang="en-US" smtClean="0"/>
              <a:t>‹#›</a:t>
            </a:fld>
            <a:endParaRPr lang="en-US"/>
          </a:p>
        </p:txBody>
      </p:sp>
    </p:spTree>
    <p:extLst>
      <p:ext uri="{BB962C8B-B14F-4D97-AF65-F5344CB8AC3E}">
        <p14:creationId xmlns:p14="http://schemas.microsoft.com/office/powerpoint/2010/main" val="11911700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A7BF71D-9F75-4F0E-9C85-DB183E4717EC}" type="datetimeFigureOut">
              <a:rPr lang="en-US" smtClean="0"/>
              <a:t>6/6/2024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DC94AAF-4A49-42E1-BFAA-0420837E3453}" type="slidenum">
              <a:rPr lang="en-US" smtClean="0"/>
              <a:t>‹#›</a:t>
            </a:fld>
            <a:endParaRPr lang="en-US"/>
          </a:p>
        </p:txBody>
      </p:sp>
    </p:spTree>
    <p:extLst>
      <p:ext uri="{BB962C8B-B14F-4D97-AF65-F5344CB8AC3E}">
        <p14:creationId xmlns:p14="http://schemas.microsoft.com/office/powerpoint/2010/main" val="425924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A7BF71D-9F75-4F0E-9C85-DB183E4717EC}" type="datetimeFigureOut">
              <a:rPr lang="en-US" smtClean="0"/>
              <a:t>6/6/2024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DC94AAF-4A49-42E1-BFAA-0420837E3453}" type="slidenum">
              <a:rPr lang="en-US" smtClean="0"/>
              <a:t>‹#›</a:t>
            </a:fld>
            <a:endParaRPr lang="en-US"/>
          </a:p>
        </p:txBody>
      </p:sp>
    </p:spTree>
    <p:extLst>
      <p:ext uri="{BB962C8B-B14F-4D97-AF65-F5344CB8AC3E}">
        <p14:creationId xmlns:p14="http://schemas.microsoft.com/office/powerpoint/2010/main" val="13674766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A7BF71D-9F75-4F0E-9C85-DB183E4717EC}" type="datetimeFigureOut">
              <a:rPr lang="en-US" smtClean="0"/>
              <a:t>6/6/2024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DC94AAF-4A49-42E1-BFAA-0420837E3453}" type="slidenum">
              <a:rPr lang="en-US" smtClean="0"/>
              <a:t>‹#›</a:t>
            </a:fld>
            <a:endParaRPr lang="en-US"/>
          </a:p>
        </p:txBody>
      </p:sp>
    </p:spTree>
    <p:extLst>
      <p:ext uri="{BB962C8B-B14F-4D97-AF65-F5344CB8AC3E}">
        <p14:creationId xmlns:p14="http://schemas.microsoft.com/office/powerpoint/2010/main" val="11581298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7BF71D-9F75-4F0E-9C85-DB183E4717EC}" type="datetimeFigureOut">
              <a:rPr lang="en-US" smtClean="0"/>
              <a:t>6/6/2024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DC94AAF-4A49-42E1-BFAA-0420837E3453}" type="slidenum">
              <a:rPr lang="en-US" smtClean="0"/>
              <a:t>‹#›</a:t>
            </a:fld>
            <a:endParaRPr lang="en-US"/>
          </a:p>
        </p:txBody>
      </p:sp>
    </p:spTree>
    <p:extLst>
      <p:ext uri="{BB962C8B-B14F-4D97-AF65-F5344CB8AC3E}">
        <p14:creationId xmlns:p14="http://schemas.microsoft.com/office/powerpoint/2010/main" val="15863528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7BF71D-9F75-4F0E-9C85-DB183E4717EC}" type="datetimeFigureOut">
              <a:rPr lang="en-US" smtClean="0"/>
              <a:t>6/6/2024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DC94AAF-4A49-42E1-BFAA-0420837E3453}" type="slidenum">
              <a:rPr lang="en-US" smtClean="0"/>
              <a:t>‹#›</a:t>
            </a:fld>
            <a:endParaRPr lang="en-US"/>
          </a:p>
        </p:txBody>
      </p:sp>
    </p:spTree>
    <p:extLst>
      <p:ext uri="{BB962C8B-B14F-4D97-AF65-F5344CB8AC3E}">
        <p14:creationId xmlns:p14="http://schemas.microsoft.com/office/powerpoint/2010/main" val="36605759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7BF71D-9F75-4F0E-9C85-DB183E4717EC}" type="datetimeFigureOut">
              <a:rPr lang="en-US" smtClean="0"/>
              <a:t>6/6/2024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DC94AAF-4A49-42E1-BFAA-0420837E3453}" type="slidenum">
              <a:rPr lang="en-US" smtClean="0"/>
              <a:t>‹#›</a:t>
            </a:fld>
            <a:endParaRPr lang="en-US"/>
          </a:p>
        </p:txBody>
      </p:sp>
    </p:spTree>
    <p:extLst>
      <p:ext uri="{BB962C8B-B14F-4D97-AF65-F5344CB8AC3E}">
        <p14:creationId xmlns:p14="http://schemas.microsoft.com/office/powerpoint/2010/main" val="3491262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A7BF71D-9F75-4F0E-9C85-DB183E4717EC}"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C94AAF-4A49-42E1-BFAA-0420837E3453}" type="slidenum">
              <a:rPr lang="en-US" smtClean="0"/>
              <a:t>‹#›</a:t>
            </a:fld>
            <a:endParaRPr lang="en-US"/>
          </a:p>
        </p:txBody>
      </p:sp>
    </p:spTree>
    <p:extLst>
      <p:ext uri="{BB962C8B-B14F-4D97-AF65-F5344CB8AC3E}">
        <p14:creationId xmlns:p14="http://schemas.microsoft.com/office/powerpoint/2010/main" val="11749464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A7BF71D-9F75-4F0E-9C85-DB183E4717EC}" type="datetimeFigureOut">
              <a:rPr lang="en-US" smtClean="0"/>
              <a:t>6/6/2024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DC94AAF-4A49-42E1-BFAA-0420837E3453}" type="slidenum">
              <a:rPr lang="en-US" smtClean="0"/>
              <a:t>‹#›</a:t>
            </a:fld>
            <a:endParaRPr lang="en-US"/>
          </a:p>
        </p:txBody>
      </p:sp>
    </p:spTree>
    <p:extLst>
      <p:ext uri="{BB962C8B-B14F-4D97-AF65-F5344CB8AC3E}">
        <p14:creationId xmlns:p14="http://schemas.microsoft.com/office/powerpoint/2010/main" val="27782783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7BF71D-9F75-4F0E-9C85-DB183E4717EC}" type="datetimeFigureOut">
              <a:rPr lang="en-US" smtClean="0"/>
              <a:t>6/6/2024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C94AAF-4A49-42E1-BFAA-0420837E3453}" type="slidenum">
              <a:rPr lang="en-US" smtClean="0"/>
              <a:t>‹#›</a:t>
            </a:fld>
            <a:endParaRPr lang="en-US"/>
          </a:p>
        </p:txBody>
      </p:sp>
    </p:spTree>
    <p:extLst>
      <p:ext uri="{BB962C8B-B14F-4D97-AF65-F5344CB8AC3E}">
        <p14:creationId xmlns:p14="http://schemas.microsoft.com/office/powerpoint/2010/main" val="22051880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Course: Specialized Financial Accounting Technique</a:t>
            </a:r>
            <a:endParaRPr lang="en-US" dirty="0"/>
          </a:p>
        </p:txBody>
      </p:sp>
      <p:sp>
        <p:nvSpPr>
          <p:cNvPr id="3" name="Subtitle 2"/>
          <p:cNvSpPr>
            <a:spLocks noGrp="1"/>
          </p:cNvSpPr>
          <p:nvPr>
            <p:ph type="subTitle" idx="1"/>
          </p:nvPr>
        </p:nvSpPr>
        <p:spPr/>
        <p:txBody>
          <a:bodyPr/>
          <a:lstStyle/>
          <a:p>
            <a:endParaRPr lang="en-US" dirty="0" smtClean="0"/>
          </a:p>
          <a:p>
            <a:r>
              <a:rPr lang="en-US" dirty="0" smtClean="0"/>
              <a:t>Week 11 : Professional Firms Accounts</a:t>
            </a:r>
          </a:p>
          <a:p>
            <a:r>
              <a:rPr lang="en-US" dirty="0" smtClean="0"/>
              <a:t>Lecturer: Peter Karugu Kahihu</a:t>
            </a:r>
          </a:p>
          <a:p>
            <a:endParaRPr lang="en-US" dirty="0"/>
          </a:p>
        </p:txBody>
      </p:sp>
    </p:spTree>
    <p:extLst>
      <p:ext uri="{BB962C8B-B14F-4D97-AF65-F5344CB8AC3E}">
        <p14:creationId xmlns:p14="http://schemas.microsoft.com/office/powerpoint/2010/main" val="33964121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dirty="0"/>
          </a:p>
        </p:txBody>
      </p:sp>
      <p:sp>
        <p:nvSpPr>
          <p:cNvPr id="3" name="Content Placeholder 2"/>
          <p:cNvSpPr>
            <a:spLocks noGrp="1"/>
          </p:cNvSpPr>
          <p:nvPr>
            <p:ph idx="1"/>
          </p:nvPr>
        </p:nvSpPr>
        <p:spPr/>
        <p:txBody>
          <a:bodyPr>
            <a:normAutofit/>
          </a:bodyPr>
          <a:lstStyle/>
          <a:p>
            <a:pPr algn="just"/>
            <a:r>
              <a:rPr lang="en-US" dirty="0" smtClean="0"/>
              <a:t>This lecture introduces you to various methods of accounting for Professional services and preparation of key financial accounts.</a:t>
            </a:r>
          </a:p>
          <a:p>
            <a:pPr marL="0" indent="0" algn="just">
              <a:buNone/>
            </a:pPr>
            <a:r>
              <a:rPr lang="en-US" b="1" dirty="0" smtClean="0"/>
              <a:t>	</a:t>
            </a:r>
            <a:r>
              <a:rPr lang="x-none" b="1" dirty="0" smtClean="0"/>
              <a:t>Expected Learning Outcomes</a:t>
            </a:r>
            <a:endParaRPr lang="en-US" dirty="0" smtClean="0"/>
          </a:p>
          <a:p>
            <a:pPr algn="just"/>
            <a:r>
              <a:rPr lang="en-US" dirty="0" smtClean="0"/>
              <a:t>By the end of this lecture, the learner should be able to: </a:t>
            </a:r>
          </a:p>
          <a:p>
            <a:pPr lvl="1" algn="just"/>
            <a:r>
              <a:rPr lang="en-US" dirty="0" smtClean="0"/>
              <a:t>Understand the need for preparation of the financial accounts</a:t>
            </a:r>
          </a:p>
          <a:p>
            <a:pPr lvl="1" algn="just"/>
            <a:r>
              <a:rPr lang="en-US" dirty="0" smtClean="0"/>
              <a:t>Know how to prepare Key financial accounts</a:t>
            </a:r>
          </a:p>
          <a:p>
            <a:pPr lvl="1" algn="just"/>
            <a:r>
              <a:rPr lang="en-US" dirty="0" smtClean="0"/>
              <a:t>Know various methods of accounting different professional services</a:t>
            </a:r>
          </a:p>
          <a:p>
            <a:endParaRPr lang="en-US" dirty="0"/>
          </a:p>
        </p:txBody>
      </p:sp>
    </p:spTree>
    <p:extLst>
      <p:ext uri="{BB962C8B-B14F-4D97-AF65-F5344CB8AC3E}">
        <p14:creationId xmlns:p14="http://schemas.microsoft.com/office/powerpoint/2010/main" val="33709184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dirty="0"/>
          </a:p>
        </p:txBody>
      </p:sp>
      <p:sp>
        <p:nvSpPr>
          <p:cNvPr id="3" name="Content Placeholder 2"/>
          <p:cNvSpPr>
            <a:spLocks noGrp="1"/>
          </p:cNvSpPr>
          <p:nvPr>
            <p:ph idx="1"/>
          </p:nvPr>
        </p:nvSpPr>
        <p:spPr/>
        <p:txBody>
          <a:bodyPr/>
          <a:lstStyle/>
          <a:p>
            <a:r>
              <a:rPr lang="en-US" dirty="0"/>
              <a:t>Service-oriented companies, such marketing firms or management consultants, deal with a number of particular accounting </a:t>
            </a:r>
            <a:r>
              <a:rPr lang="en-US" dirty="0" smtClean="0"/>
              <a:t>problems.</a:t>
            </a:r>
          </a:p>
          <a:p>
            <a:r>
              <a:rPr lang="en-US" dirty="0" smtClean="0"/>
              <a:t>These </a:t>
            </a:r>
            <a:r>
              <a:rPr lang="en-US" dirty="0"/>
              <a:t>difficulties might call for the development of a system that runs on top of the accounting system and is used by the team on a daily basis, </a:t>
            </a:r>
            <a:r>
              <a:rPr lang="en-US" dirty="0" smtClean="0"/>
              <a:t>or</a:t>
            </a:r>
          </a:p>
          <a:p>
            <a:r>
              <a:rPr lang="en-US" dirty="0" smtClean="0"/>
              <a:t> </a:t>
            </a:r>
            <a:r>
              <a:rPr lang="en-US" dirty="0"/>
              <a:t>they might call for a specific method of entering data into the accounting system in order to produce the output management needs to operate their firm. </a:t>
            </a:r>
          </a:p>
        </p:txBody>
      </p:sp>
    </p:spTree>
    <p:extLst>
      <p:ext uri="{BB962C8B-B14F-4D97-AF65-F5344CB8AC3E}">
        <p14:creationId xmlns:p14="http://schemas.microsoft.com/office/powerpoint/2010/main" val="42120903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dirty="0"/>
          </a:p>
        </p:txBody>
      </p:sp>
      <p:sp>
        <p:nvSpPr>
          <p:cNvPr id="3" name="Content Placeholder 2"/>
          <p:cNvSpPr>
            <a:spLocks noGrp="1"/>
          </p:cNvSpPr>
          <p:nvPr>
            <p:ph idx="1"/>
          </p:nvPr>
        </p:nvSpPr>
        <p:spPr/>
        <p:txBody>
          <a:bodyPr/>
          <a:lstStyle/>
          <a:p>
            <a:r>
              <a:rPr lang="en-US" dirty="0"/>
              <a:t>The matching of project-related revenue with corresponding costs is the central accounting problem. </a:t>
            </a:r>
            <a:endParaRPr lang="en-US" dirty="0" smtClean="0"/>
          </a:p>
          <a:p>
            <a:r>
              <a:rPr lang="en-US" dirty="0" smtClean="0"/>
              <a:t>Not </a:t>
            </a:r>
            <a:r>
              <a:rPr lang="en-US" dirty="0"/>
              <a:t>only is this crucial for monthly financial statements, but it also helps identify the profitable ventures. </a:t>
            </a:r>
            <a:endParaRPr lang="en-US" dirty="0" smtClean="0"/>
          </a:p>
          <a:p>
            <a:r>
              <a:rPr lang="en-US" dirty="0" smtClean="0"/>
              <a:t>Since </a:t>
            </a:r>
            <a:r>
              <a:rPr lang="en-US" dirty="0"/>
              <a:t>most of the labor in this industry is done by humans, resource planning is a major concern.</a:t>
            </a:r>
          </a:p>
          <a:p>
            <a:r>
              <a:rPr lang="en-US" dirty="0" smtClean="0"/>
              <a:t>It is useful </a:t>
            </a:r>
            <a:r>
              <a:rPr lang="en-US" dirty="0"/>
              <a:t>to outline the key accounting-related challenges business owners face when the work is project in nature.</a:t>
            </a:r>
          </a:p>
          <a:p>
            <a:endParaRPr lang="en-US" dirty="0"/>
          </a:p>
        </p:txBody>
      </p:sp>
    </p:spTree>
    <p:extLst>
      <p:ext uri="{BB962C8B-B14F-4D97-AF65-F5344CB8AC3E}">
        <p14:creationId xmlns:p14="http://schemas.microsoft.com/office/powerpoint/2010/main" val="22146294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challenges</a:t>
            </a:r>
            <a:endParaRPr lang="en-US" dirty="0"/>
          </a:p>
        </p:txBody>
      </p:sp>
      <p:sp>
        <p:nvSpPr>
          <p:cNvPr id="3" name="Content Placeholder 2"/>
          <p:cNvSpPr>
            <a:spLocks noGrp="1"/>
          </p:cNvSpPr>
          <p:nvPr>
            <p:ph idx="1"/>
          </p:nvPr>
        </p:nvSpPr>
        <p:spPr/>
        <p:txBody>
          <a:bodyPr/>
          <a:lstStyle/>
          <a:p>
            <a:r>
              <a:rPr lang="en-US" b="1" dirty="0" smtClean="0"/>
              <a:t>Time keeping </a:t>
            </a:r>
            <a:r>
              <a:rPr lang="en-US" b="1" dirty="0"/>
              <a:t>and Invoicing</a:t>
            </a:r>
            <a:r>
              <a:rPr lang="en-US" dirty="0"/>
              <a:t> </a:t>
            </a:r>
            <a:endParaRPr lang="en-US" dirty="0" smtClean="0"/>
          </a:p>
          <a:p>
            <a:r>
              <a:rPr lang="en-US" dirty="0"/>
              <a:t>For service-based organizations, keeping track of billable hours and accurately billing clients is essential. </a:t>
            </a:r>
            <a:endParaRPr lang="en-US" dirty="0" smtClean="0"/>
          </a:p>
          <a:p>
            <a:r>
              <a:rPr lang="en-US" dirty="0" smtClean="0"/>
              <a:t>Effective </a:t>
            </a:r>
            <a:r>
              <a:rPr lang="en-US" dirty="0"/>
              <a:t>time monitoring tools are essential for precise invoicing and to prevent charging customers too much or too little</a:t>
            </a:r>
            <a:r>
              <a:rPr lang="en-US" dirty="0" smtClean="0"/>
              <a:t>.</a:t>
            </a:r>
          </a:p>
          <a:p>
            <a:r>
              <a:rPr lang="en-US" dirty="0" smtClean="0"/>
              <a:t> </a:t>
            </a:r>
            <a:r>
              <a:rPr lang="en-US" dirty="0"/>
              <a:t>Even if you bill fixed pricing rather than by the hour, organizations still need to accurately account for time spent on various projects or tasks for the purposes of cost allocation and performance evaluation.</a:t>
            </a:r>
          </a:p>
        </p:txBody>
      </p:sp>
    </p:spTree>
    <p:extLst>
      <p:ext uri="{BB962C8B-B14F-4D97-AF65-F5344CB8AC3E}">
        <p14:creationId xmlns:p14="http://schemas.microsoft.com/office/powerpoint/2010/main" val="19048357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challenges</a:t>
            </a:r>
            <a:endParaRPr lang="en-US" dirty="0"/>
          </a:p>
        </p:txBody>
      </p:sp>
      <p:sp>
        <p:nvSpPr>
          <p:cNvPr id="3" name="Content Placeholder 2"/>
          <p:cNvSpPr>
            <a:spLocks noGrp="1"/>
          </p:cNvSpPr>
          <p:nvPr>
            <p:ph idx="1"/>
          </p:nvPr>
        </p:nvSpPr>
        <p:spPr/>
        <p:txBody>
          <a:bodyPr/>
          <a:lstStyle/>
          <a:p>
            <a:r>
              <a:rPr lang="en-US" dirty="0"/>
              <a:t>Making use of a technology such as could be vitally significant for automating your invoicing</a:t>
            </a:r>
            <a:r>
              <a:rPr lang="en-US" dirty="0" smtClean="0"/>
              <a:t>.</a:t>
            </a:r>
          </a:p>
          <a:p>
            <a:endParaRPr lang="en-US" dirty="0" smtClean="0"/>
          </a:p>
          <a:p>
            <a:r>
              <a:rPr lang="en-US" dirty="0" smtClean="0"/>
              <a:t> </a:t>
            </a:r>
            <a:r>
              <a:rPr lang="en-US" dirty="0"/>
              <a:t>When clients are still attempting to send out their invoices on time, it is the most time-consuming process and usually causes us to miss the month's deadline</a:t>
            </a:r>
            <a:r>
              <a:rPr lang="en-US" dirty="0" smtClean="0"/>
              <a:t>.</a:t>
            </a:r>
          </a:p>
          <a:p>
            <a:endParaRPr lang="en-US" dirty="0" smtClean="0"/>
          </a:p>
          <a:p>
            <a:r>
              <a:rPr lang="en-US" dirty="0" smtClean="0"/>
              <a:t> </a:t>
            </a:r>
            <a:r>
              <a:rPr lang="en-US" dirty="0"/>
              <a:t>Cash flow is significantly impacted by this. </a:t>
            </a:r>
            <a:endParaRPr lang="en-US" dirty="0" smtClean="0"/>
          </a:p>
          <a:p>
            <a:pPr marL="0" indent="0">
              <a:buNone/>
            </a:pPr>
            <a:endParaRPr lang="en-US" dirty="0" smtClean="0"/>
          </a:p>
        </p:txBody>
      </p:sp>
    </p:spTree>
    <p:extLst>
      <p:ext uri="{BB962C8B-B14F-4D97-AF65-F5344CB8AC3E}">
        <p14:creationId xmlns:p14="http://schemas.microsoft.com/office/powerpoint/2010/main" val="39388283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challenges</a:t>
            </a:r>
            <a:endParaRPr lang="en-US" dirty="0"/>
          </a:p>
        </p:txBody>
      </p:sp>
      <p:sp>
        <p:nvSpPr>
          <p:cNvPr id="3" name="Content Placeholder 2"/>
          <p:cNvSpPr>
            <a:spLocks noGrp="1"/>
          </p:cNvSpPr>
          <p:nvPr>
            <p:ph idx="1"/>
          </p:nvPr>
        </p:nvSpPr>
        <p:spPr/>
        <p:txBody>
          <a:bodyPr>
            <a:normAutofit/>
          </a:bodyPr>
          <a:lstStyle/>
          <a:p>
            <a:r>
              <a:rPr lang="en-US" b="1" dirty="0"/>
              <a:t>Project Cost Tracking:</a:t>
            </a:r>
            <a:r>
              <a:rPr lang="en-US" dirty="0"/>
              <a:t> </a:t>
            </a:r>
            <a:endParaRPr lang="en-US" dirty="0" smtClean="0"/>
          </a:p>
          <a:p>
            <a:r>
              <a:rPr lang="en-US" dirty="0"/>
              <a:t>Service-oriented companies frequently undertake projects with variable costs, including personnel, supplies, and overhead. </a:t>
            </a:r>
            <a:endParaRPr lang="en-US" dirty="0" smtClean="0"/>
          </a:p>
          <a:p>
            <a:r>
              <a:rPr lang="en-US" dirty="0" smtClean="0"/>
              <a:t>It </a:t>
            </a:r>
            <a:r>
              <a:rPr lang="en-US" dirty="0"/>
              <a:t>can be difficult to accurately track and assign expenses to particular projects, particularly when there are shared resources or indirect costs involved. </a:t>
            </a:r>
            <a:endParaRPr lang="en-US" dirty="0" smtClean="0"/>
          </a:p>
          <a:p>
            <a:r>
              <a:rPr lang="en-US" dirty="0"/>
              <a:t>Precise cost monitoring guarantees profitability analysis and facilitates well-informed company decision-making. In this regard, systems can also be helpful. </a:t>
            </a:r>
          </a:p>
        </p:txBody>
      </p:sp>
    </p:spTree>
    <p:extLst>
      <p:ext uri="{BB962C8B-B14F-4D97-AF65-F5344CB8AC3E}">
        <p14:creationId xmlns:p14="http://schemas.microsoft.com/office/powerpoint/2010/main" val="30092001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challenges</a:t>
            </a:r>
            <a:endParaRPr lang="en-US" dirty="0"/>
          </a:p>
        </p:txBody>
      </p:sp>
      <p:sp>
        <p:nvSpPr>
          <p:cNvPr id="3" name="Content Placeholder 2"/>
          <p:cNvSpPr>
            <a:spLocks noGrp="1"/>
          </p:cNvSpPr>
          <p:nvPr>
            <p:ph idx="1"/>
          </p:nvPr>
        </p:nvSpPr>
        <p:spPr/>
        <p:txBody>
          <a:bodyPr/>
          <a:lstStyle/>
          <a:p>
            <a:r>
              <a:rPr lang="en-US" dirty="0" smtClean="0"/>
              <a:t>In addition to monitoring labor expenses, you should have an automatic method for adding billable expenses to your jobs. </a:t>
            </a:r>
          </a:p>
          <a:p>
            <a:r>
              <a:rPr lang="en-US" dirty="0" smtClean="0"/>
              <a:t>Due to the difficulty in gathering billable expenses on time, many customers neglect to submit their invoices.</a:t>
            </a:r>
          </a:p>
          <a:p>
            <a:r>
              <a:rPr lang="en-US" b="1" dirty="0"/>
              <a:t>Income  Recognition: </a:t>
            </a:r>
            <a:endParaRPr lang="en-US" b="1" dirty="0" smtClean="0"/>
          </a:p>
          <a:p>
            <a:r>
              <a:rPr lang="en-US" dirty="0"/>
              <a:t>Because of the nature of their work, service-based firms frequently struggle to recognize income. </a:t>
            </a:r>
          </a:p>
          <a:p>
            <a:r>
              <a:rPr lang="en-US" dirty="0"/>
              <a:t>It can be difficult to decide whether to recognize revenue, particularly for long-term projects with several milestones</a:t>
            </a:r>
          </a:p>
        </p:txBody>
      </p:sp>
    </p:spTree>
    <p:extLst>
      <p:ext uri="{BB962C8B-B14F-4D97-AF65-F5344CB8AC3E}">
        <p14:creationId xmlns:p14="http://schemas.microsoft.com/office/powerpoint/2010/main" val="5485077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challenges</a:t>
            </a:r>
            <a:endParaRPr lang="en-US" dirty="0"/>
          </a:p>
        </p:txBody>
      </p:sp>
      <p:sp>
        <p:nvSpPr>
          <p:cNvPr id="3" name="Content Placeholder 2"/>
          <p:cNvSpPr>
            <a:spLocks noGrp="1"/>
          </p:cNvSpPr>
          <p:nvPr>
            <p:ph idx="1"/>
          </p:nvPr>
        </p:nvSpPr>
        <p:spPr/>
        <p:txBody>
          <a:bodyPr/>
          <a:lstStyle/>
          <a:p>
            <a:r>
              <a:rPr lang="en-US" dirty="0"/>
              <a:t>For these kinds of organizations, accounting rules like ASC 606 (IFRS 15) offer guidelines on revenue recognition</a:t>
            </a:r>
            <a:r>
              <a:rPr lang="en-US" dirty="0" smtClean="0"/>
              <a:t>.</a:t>
            </a:r>
          </a:p>
          <a:p>
            <a:r>
              <a:rPr lang="en-US" dirty="0" smtClean="0"/>
              <a:t> </a:t>
            </a:r>
            <a:r>
              <a:rPr lang="en-US" dirty="0"/>
              <a:t>An income statement that does not make sense to management could arise from improperly reporting the time of when money is earned. </a:t>
            </a:r>
            <a:endParaRPr lang="en-US" dirty="0" smtClean="0"/>
          </a:p>
          <a:p>
            <a:r>
              <a:rPr lang="en-US" dirty="0" smtClean="0"/>
              <a:t>Here</a:t>
            </a:r>
            <a:r>
              <a:rPr lang="en-US" dirty="0"/>
              <a:t>, use your discretion as estimates can be sufficient. </a:t>
            </a:r>
            <a:endParaRPr lang="en-US" dirty="0" smtClean="0"/>
          </a:p>
          <a:p>
            <a:r>
              <a:rPr lang="en-US" dirty="0" smtClean="0"/>
              <a:t>Here</a:t>
            </a:r>
            <a:r>
              <a:rPr lang="en-US" dirty="0"/>
              <a:t>, exact matching might not be possible. </a:t>
            </a:r>
            <a:br>
              <a:rPr lang="en-US" dirty="0"/>
            </a:br>
            <a:endParaRPr lang="en-US" dirty="0"/>
          </a:p>
        </p:txBody>
      </p:sp>
    </p:spTree>
    <p:extLst>
      <p:ext uri="{BB962C8B-B14F-4D97-AF65-F5344CB8AC3E}">
        <p14:creationId xmlns:p14="http://schemas.microsoft.com/office/powerpoint/2010/main" val="1253325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Accounting for Work-In-Progress</a:t>
            </a:r>
            <a:endParaRPr lang="en-US" dirty="0"/>
          </a:p>
        </p:txBody>
      </p:sp>
      <p:sp>
        <p:nvSpPr>
          <p:cNvPr id="3" name="Content Placeholder 2"/>
          <p:cNvSpPr>
            <a:spLocks noGrp="1"/>
          </p:cNvSpPr>
          <p:nvPr>
            <p:ph idx="1"/>
          </p:nvPr>
        </p:nvSpPr>
        <p:spPr/>
        <p:txBody>
          <a:bodyPr/>
          <a:lstStyle/>
          <a:p>
            <a:r>
              <a:rPr lang="en-US" b="1" dirty="0"/>
              <a:t>Accounting for Work-In-Progress (WIP)</a:t>
            </a:r>
            <a:r>
              <a:rPr lang="en-US" dirty="0"/>
              <a:t> </a:t>
            </a:r>
            <a:endParaRPr lang="en-US" dirty="0" smtClean="0"/>
          </a:p>
          <a:p>
            <a:r>
              <a:rPr lang="en-US" dirty="0" smtClean="0"/>
              <a:t>It </a:t>
            </a:r>
            <a:r>
              <a:rPr lang="en-US" dirty="0"/>
              <a:t>is possible for firms that provide services to have unfinished projects at the conclusion of the accounting period. </a:t>
            </a:r>
          </a:p>
          <a:p>
            <a:r>
              <a:rPr lang="en-US" dirty="0"/>
              <a:t>Careful assessment and adherence to accounting standards, such as completed-contract or percentage-of-completion procedures, are necessary when determining the right valuation of work-in-progress and the percentage of completion</a:t>
            </a:r>
            <a:r>
              <a:rPr lang="en-US" dirty="0" smtClean="0"/>
              <a:t>.</a:t>
            </a:r>
          </a:p>
          <a:p>
            <a:r>
              <a:rPr lang="en-US" dirty="0" smtClean="0"/>
              <a:t> </a:t>
            </a:r>
            <a:r>
              <a:rPr lang="en-US" dirty="0"/>
              <a:t>Almost usually, you'll need a system to keep track of your WIP. </a:t>
            </a:r>
          </a:p>
        </p:txBody>
      </p:sp>
    </p:spTree>
    <p:extLst>
      <p:ext uri="{BB962C8B-B14F-4D97-AF65-F5344CB8AC3E}">
        <p14:creationId xmlns:p14="http://schemas.microsoft.com/office/powerpoint/2010/main" val="11458791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Compensation Structure </a:t>
            </a:r>
            <a:br>
              <a:rPr lang="en-US" b="1" dirty="0"/>
            </a:br>
            <a:endParaRPr lang="en-US" dirty="0"/>
          </a:p>
        </p:txBody>
      </p:sp>
      <p:sp>
        <p:nvSpPr>
          <p:cNvPr id="3" name="Content Placeholder 2"/>
          <p:cNvSpPr>
            <a:spLocks noGrp="1"/>
          </p:cNvSpPr>
          <p:nvPr>
            <p:ph idx="1"/>
          </p:nvPr>
        </p:nvSpPr>
        <p:spPr/>
        <p:txBody>
          <a:bodyPr/>
          <a:lstStyle/>
          <a:p>
            <a:pPr algn="just"/>
            <a:r>
              <a:rPr lang="en-US" dirty="0"/>
              <a:t>For service-oriented organizations, the pay plan might be complicated, particularly if it includes different kinds of commissions, fees, or performance-based rewards. </a:t>
            </a:r>
            <a:endParaRPr lang="en-US" dirty="0" smtClean="0"/>
          </a:p>
          <a:p>
            <a:pPr algn="just"/>
            <a:r>
              <a:rPr lang="en-US" dirty="0" smtClean="0"/>
              <a:t>It </a:t>
            </a:r>
            <a:r>
              <a:rPr lang="en-US" dirty="0"/>
              <a:t>can be difficult to make sure that the compensation costs are accurately reported, accumulated, and matched to the associated income</a:t>
            </a:r>
            <a:r>
              <a:rPr lang="en-US" dirty="0" smtClean="0"/>
              <a:t>.</a:t>
            </a:r>
          </a:p>
          <a:p>
            <a:pPr algn="just"/>
            <a:r>
              <a:rPr lang="en-US" dirty="0" smtClean="0"/>
              <a:t> </a:t>
            </a:r>
            <a:r>
              <a:rPr lang="en-US" dirty="0"/>
              <a:t>Try your best not to design compensation schemes that are too complicated to administer on a regular enough basis.</a:t>
            </a:r>
          </a:p>
        </p:txBody>
      </p:sp>
    </p:spTree>
    <p:extLst>
      <p:ext uri="{BB962C8B-B14F-4D97-AF65-F5344CB8AC3E}">
        <p14:creationId xmlns:p14="http://schemas.microsoft.com/office/powerpoint/2010/main" val="11363839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b="1" dirty="0" smtClean="0"/>
              <a:t>Compensation Structure</a:t>
            </a:r>
            <a:endParaRPr lang="en-US" sz="2000" dirty="0"/>
          </a:p>
        </p:txBody>
      </p:sp>
      <p:sp>
        <p:nvSpPr>
          <p:cNvPr id="3" name="Content Placeholder 2"/>
          <p:cNvSpPr>
            <a:spLocks noGrp="1"/>
          </p:cNvSpPr>
          <p:nvPr>
            <p:ph idx="1"/>
          </p:nvPr>
        </p:nvSpPr>
        <p:spPr/>
        <p:txBody>
          <a:bodyPr>
            <a:normAutofit fontScale="85000" lnSpcReduction="20000"/>
          </a:bodyPr>
          <a:lstStyle/>
          <a:p>
            <a:r>
              <a:rPr lang="en-US" dirty="0"/>
              <a:t>We have sometimes encountered commission structures tied to when invoices are paid, not sent, that take a lot of time to process</a:t>
            </a:r>
            <a:r>
              <a:rPr lang="en-US" dirty="0" smtClean="0"/>
              <a:t>.</a:t>
            </a:r>
          </a:p>
          <a:p>
            <a:r>
              <a:rPr lang="en-US" dirty="0" smtClean="0"/>
              <a:t> </a:t>
            </a:r>
            <a:r>
              <a:rPr lang="en-US" dirty="0"/>
              <a:t>Weigh the benefit of your structure with the ability for it to scale. </a:t>
            </a:r>
            <a:endParaRPr lang="en-US" dirty="0" smtClean="0"/>
          </a:p>
          <a:p>
            <a:endParaRPr lang="en-US" dirty="0"/>
          </a:p>
          <a:p>
            <a:r>
              <a:rPr lang="en-US" b="1" dirty="0" smtClean="0"/>
              <a:t>Classification </a:t>
            </a:r>
            <a:r>
              <a:rPr lang="en-US" b="1" dirty="0"/>
              <a:t>Of Contractors Against </a:t>
            </a:r>
            <a:r>
              <a:rPr lang="en-US" b="1" dirty="0" smtClean="0"/>
              <a:t>Employees</a:t>
            </a:r>
          </a:p>
          <a:p>
            <a:r>
              <a:rPr lang="en-US" dirty="0"/>
              <a:t>In order to provide their services, service-based companies frequently use both independent contractors and employees. </a:t>
            </a:r>
            <a:endParaRPr lang="en-US" dirty="0" smtClean="0"/>
          </a:p>
          <a:p>
            <a:r>
              <a:rPr lang="en-US" dirty="0" smtClean="0"/>
              <a:t>It </a:t>
            </a:r>
            <a:r>
              <a:rPr lang="en-US" dirty="0"/>
              <a:t>is crucial to accurately categorize workers as either contractors or employees for tax purposes, as this establishes the relevant payroll taxes, benefits, and other expenditures linked to employment. </a:t>
            </a:r>
            <a:endParaRPr lang="en-US" dirty="0" smtClean="0"/>
          </a:p>
          <a:p>
            <a:r>
              <a:rPr lang="en-US" dirty="0" smtClean="0"/>
              <a:t>Know </a:t>
            </a:r>
            <a:r>
              <a:rPr lang="en-US" dirty="0"/>
              <a:t>the laws in your state and the federal government concerning how contractors should be classified</a:t>
            </a:r>
            <a:r>
              <a:rPr lang="en-US" dirty="0" smtClean="0"/>
              <a:t>.</a:t>
            </a:r>
          </a:p>
          <a:p>
            <a:r>
              <a:rPr lang="en-US" dirty="0" smtClean="0"/>
              <a:t> </a:t>
            </a:r>
            <a:r>
              <a:rPr lang="en-US" dirty="0"/>
              <a:t>Improperly designating someone as a contractor carries heavy sanctions.</a:t>
            </a:r>
          </a:p>
        </p:txBody>
      </p:sp>
    </p:spTree>
    <p:extLst>
      <p:ext uri="{BB962C8B-B14F-4D97-AF65-F5344CB8AC3E}">
        <p14:creationId xmlns:p14="http://schemas.microsoft.com/office/powerpoint/2010/main" val="32656793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a:t>Analysis And Reporting On Finance</a:t>
            </a:r>
          </a:p>
        </p:txBody>
      </p:sp>
      <p:sp>
        <p:nvSpPr>
          <p:cNvPr id="3" name="Content Placeholder 2"/>
          <p:cNvSpPr>
            <a:spLocks noGrp="1"/>
          </p:cNvSpPr>
          <p:nvPr>
            <p:ph idx="1"/>
          </p:nvPr>
        </p:nvSpPr>
        <p:spPr/>
        <p:txBody>
          <a:bodyPr>
            <a:normAutofit/>
          </a:bodyPr>
          <a:lstStyle/>
          <a:p>
            <a:endParaRPr lang="en-US" dirty="0" smtClean="0"/>
          </a:p>
          <a:p>
            <a:r>
              <a:rPr lang="en-US" dirty="0" smtClean="0"/>
              <a:t>For </a:t>
            </a:r>
            <a:r>
              <a:rPr lang="en-US" dirty="0"/>
              <a:t>companies that provide services, creating insightful financial reports and performing analysis are crucial. </a:t>
            </a:r>
            <a:endParaRPr lang="en-US" dirty="0" smtClean="0"/>
          </a:p>
          <a:p>
            <a:r>
              <a:rPr lang="en-US" dirty="0" smtClean="0"/>
              <a:t>To </a:t>
            </a:r>
            <a:r>
              <a:rPr lang="en-US" dirty="0"/>
              <a:t>assess the financial well-being of the company and make wise decisions, they must monitor key performance </a:t>
            </a:r>
            <a:r>
              <a:rPr lang="en-US" dirty="0" smtClean="0"/>
              <a:t>indicators</a:t>
            </a:r>
          </a:p>
          <a:p>
            <a:r>
              <a:rPr lang="en-US" dirty="0" smtClean="0"/>
              <a:t> </a:t>
            </a:r>
            <a:r>
              <a:rPr lang="en-US" dirty="0"/>
              <a:t>(KPIs) like revenue per customer, client retention rates, project profitability, and resource utilization</a:t>
            </a:r>
            <a:r>
              <a:rPr lang="en-US" dirty="0" smtClean="0"/>
              <a:t>.</a:t>
            </a:r>
          </a:p>
          <a:p>
            <a:endParaRPr lang="en-US" dirty="0"/>
          </a:p>
        </p:txBody>
      </p:sp>
    </p:spTree>
    <p:extLst>
      <p:ext uri="{BB962C8B-B14F-4D97-AF65-F5344CB8AC3E}">
        <p14:creationId xmlns:p14="http://schemas.microsoft.com/office/powerpoint/2010/main" val="27271910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b="1" dirty="0" smtClean="0"/>
              <a:t>Irregular Cash Flow From Project-Based Billing</a:t>
            </a:r>
            <a:endParaRPr lang="en-US" dirty="0" smtClean="0"/>
          </a:p>
          <a:p>
            <a:r>
              <a:rPr lang="en-US" dirty="0" smtClean="0"/>
              <a:t>Numerous expert service providers charge their customers according to accomplished tasks or reached benchmarks. </a:t>
            </a:r>
          </a:p>
          <a:p>
            <a:r>
              <a:rPr lang="en-US" dirty="0" smtClean="0"/>
              <a:t>With large inflows during busy times and possible cash flow gaps during slower times, this project-based billing approach may lead to erratic cash flow</a:t>
            </a:r>
          </a:p>
          <a:p>
            <a:r>
              <a:rPr lang="en-US" dirty="0" smtClean="0"/>
              <a:t>The variations in cash flow that arise from this invoicing method must be managed by careful cash flow planning and the construction of financial buffers. </a:t>
            </a:r>
          </a:p>
          <a:p>
            <a:endParaRPr lang="en-US" dirty="0"/>
          </a:p>
        </p:txBody>
      </p:sp>
    </p:spTree>
    <p:extLst>
      <p:ext uri="{BB962C8B-B14F-4D97-AF65-F5344CB8AC3E}">
        <p14:creationId xmlns:p14="http://schemas.microsoft.com/office/powerpoint/2010/main" val="3757665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b="1" dirty="0" smtClean="0"/>
              <a:t>Irregular Cash Flow From Project-Based Billing</a:t>
            </a:r>
            <a:r>
              <a:rPr lang="en-US" dirty="0" smtClean="0"/>
              <a:t/>
            </a:r>
            <a:br>
              <a:rPr lang="en-US" dirty="0" smtClean="0"/>
            </a:br>
            <a:endParaRPr lang="en-US" dirty="0"/>
          </a:p>
        </p:txBody>
      </p:sp>
      <p:sp>
        <p:nvSpPr>
          <p:cNvPr id="3" name="Content Placeholder 2"/>
          <p:cNvSpPr>
            <a:spLocks noGrp="1"/>
          </p:cNvSpPr>
          <p:nvPr>
            <p:ph idx="1"/>
          </p:nvPr>
        </p:nvSpPr>
        <p:spPr/>
        <p:txBody>
          <a:bodyPr/>
          <a:lstStyle/>
          <a:p>
            <a:r>
              <a:rPr lang="en-US" dirty="0"/>
              <a:t>The variations in cash flow that arise from this invoicing method must be managed by careful cash flow planning and the construction of financial buffers. </a:t>
            </a:r>
            <a:endParaRPr lang="en-US" dirty="0" smtClean="0"/>
          </a:p>
          <a:p>
            <a:r>
              <a:rPr lang="en-US" dirty="0" smtClean="0"/>
              <a:t>It's </a:t>
            </a:r>
            <a:r>
              <a:rPr lang="en-US" dirty="0"/>
              <a:t>crucial to remember that the size, complexity, and industry specialization of a service-based organization can all affect the particular accounting challenges that arise. </a:t>
            </a:r>
            <a:endParaRPr lang="en-US" dirty="0" smtClean="0"/>
          </a:p>
          <a:p>
            <a:r>
              <a:rPr lang="en-US" dirty="0" smtClean="0"/>
              <a:t>Resolving </a:t>
            </a:r>
            <a:r>
              <a:rPr lang="en-US" dirty="0"/>
              <a:t>these problems can be made easier by collaborating with an accounting team that understands the special difficulties faced by service-oriented companies.</a:t>
            </a:r>
          </a:p>
          <a:p>
            <a:endParaRPr lang="en-US" dirty="0"/>
          </a:p>
        </p:txBody>
      </p:sp>
    </p:spTree>
    <p:extLst>
      <p:ext uri="{BB962C8B-B14F-4D97-AF65-F5344CB8AC3E}">
        <p14:creationId xmlns:p14="http://schemas.microsoft.com/office/powerpoint/2010/main" val="6558942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a:t>Reasons Accurate Financials Are Important in Law firms</a:t>
            </a:r>
          </a:p>
        </p:txBody>
      </p:sp>
      <p:sp>
        <p:nvSpPr>
          <p:cNvPr id="3" name="Content Placeholder 2"/>
          <p:cNvSpPr>
            <a:spLocks noGrp="1"/>
          </p:cNvSpPr>
          <p:nvPr>
            <p:ph idx="1"/>
          </p:nvPr>
        </p:nvSpPr>
        <p:spPr/>
        <p:txBody>
          <a:bodyPr/>
          <a:lstStyle/>
          <a:p>
            <a:r>
              <a:rPr lang="en-US" dirty="0"/>
              <a:t>Financial reports show just how financially successful your company is for a specific period and are the best starting point to forecast future outcomes.</a:t>
            </a:r>
          </a:p>
          <a:p>
            <a:r>
              <a:rPr lang="en-US" b="1" dirty="0"/>
              <a:t> </a:t>
            </a:r>
            <a:r>
              <a:rPr lang="en-US" b="1" dirty="0" smtClean="0"/>
              <a:t>1</a:t>
            </a:r>
            <a:r>
              <a:rPr lang="en-US" b="1" dirty="0"/>
              <a:t>. Tax Objectives </a:t>
            </a:r>
            <a:r>
              <a:rPr lang="en-US" dirty="0"/>
              <a:t/>
            </a:r>
            <a:br>
              <a:rPr lang="en-US" dirty="0"/>
            </a:br>
            <a:r>
              <a:rPr lang="en-US" dirty="0"/>
              <a:t>Tax laws must be followed by all businesses; legal firms are not an exception. </a:t>
            </a:r>
            <a:endParaRPr lang="en-US" dirty="0" smtClean="0"/>
          </a:p>
          <a:p>
            <a:r>
              <a:rPr lang="en-US" dirty="0" smtClean="0"/>
              <a:t>Businesses </a:t>
            </a:r>
            <a:r>
              <a:rPr lang="en-US" dirty="0"/>
              <a:t>can compute and report taxes accurately if you properly monitor and manage your financial statements. </a:t>
            </a:r>
          </a:p>
        </p:txBody>
      </p:sp>
    </p:spTree>
    <p:extLst>
      <p:ext uri="{BB962C8B-B14F-4D97-AF65-F5344CB8AC3E}">
        <p14:creationId xmlns:p14="http://schemas.microsoft.com/office/powerpoint/2010/main" val="41128215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Reasons Accurate Financials Are Important in Law firms</a:t>
            </a:r>
            <a:endParaRPr lang="en-US" dirty="0"/>
          </a:p>
        </p:txBody>
      </p:sp>
      <p:sp>
        <p:nvSpPr>
          <p:cNvPr id="3" name="Content Placeholder 2"/>
          <p:cNvSpPr>
            <a:spLocks noGrp="1"/>
          </p:cNvSpPr>
          <p:nvPr>
            <p:ph idx="1"/>
          </p:nvPr>
        </p:nvSpPr>
        <p:spPr/>
        <p:txBody>
          <a:bodyPr>
            <a:normAutofit lnSpcReduction="10000"/>
          </a:bodyPr>
          <a:lstStyle/>
          <a:p>
            <a:r>
              <a:rPr lang="en-US" dirty="0"/>
              <a:t>There are several advantages for law business owners who monitor their accounts, including a reduction in input errors, legal problems, and financial fines. </a:t>
            </a:r>
            <a:br>
              <a:rPr lang="en-US" dirty="0"/>
            </a:br>
            <a:r>
              <a:rPr lang="en-US" dirty="0"/>
              <a:t/>
            </a:r>
            <a:br>
              <a:rPr lang="en-US" dirty="0"/>
            </a:br>
            <a:r>
              <a:rPr lang="en-US" b="1" dirty="0"/>
              <a:t>2. Economic Well-Being </a:t>
            </a:r>
            <a:endParaRPr lang="en-US" b="1" dirty="0" smtClean="0"/>
          </a:p>
          <a:p>
            <a:r>
              <a:rPr lang="en-US" dirty="0" smtClean="0"/>
              <a:t>The </a:t>
            </a:r>
            <a:r>
              <a:rPr lang="en-US" dirty="0"/>
              <a:t>fact that precise accounting gives a legal firm's financial health is one of the main justifications for maintaining it</a:t>
            </a:r>
            <a:r>
              <a:rPr lang="en-US" dirty="0" smtClean="0"/>
              <a:t>.</a:t>
            </a:r>
          </a:p>
          <a:p>
            <a:r>
              <a:rPr lang="en-US" dirty="0" smtClean="0"/>
              <a:t> </a:t>
            </a:r>
            <a:r>
              <a:rPr lang="en-US" dirty="0"/>
              <a:t>Internal and external stakeholders can evaluate a firm's stability with the aid of these financials. </a:t>
            </a:r>
            <a:endParaRPr lang="en-US" dirty="0" smtClean="0"/>
          </a:p>
          <a:p>
            <a:r>
              <a:rPr lang="en-US" dirty="0" smtClean="0"/>
              <a:t>It </a:t>
            </a:r>
            <a:r>
              <a:rPr lang="en-US" dirty="0"/>
              <a:t>makes it possible for the company to pinpoint potential and problem areas so that quick fixes can be made. </a:t>
            </a:r>
          </a:p>
        </p:txBody>
      </p:sp>
    </p:spTree>
    <p:extLst>
      <p:ext uri="{BB962C8B-B14F-4D97-AF65-F5344CB8AC3E}">
        <p14:creationId xmlns:p14="http://schemas.microsoft.com/office/powerpoint/2010/main" val="3764267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Reasons Accurate Financials Are Important in Law firms</a:t>
            </a:r>
            <a:endParaRPr lang="en-US" dirty="0"/>
          </a:p>
        </p:txBody>
      </p:sp>
      <p:sp>
        <p:nvSpPr>
          <p:cNvPr id="3" name="Content Placeholder 2"/>
          <p:cNvSpPr>
            <a:spLocks noGrp="1"/>
          </p:cNvSpPr>
          <p:nvPr>
            <p:ph idx="1"/>
          </p:nvPr>
        </p:nvSpPr>
        <p:spPr/>
        <p:txBody>
          <a:bodyPr/>
          <a:lstStyle/>
          <a:p>
            <a:endParaRPr lang="en-US" b="1" dirty="0" smtClean="0"/>
          </a:p>
          <a:p>
            <a:r>
              <a:rPr lang="en-US" b="1" dirty="0" smtClean="0"/>
              <a:t>3</a:t>
            </a:r>
            <a:r>
              <a:rPr lang="en-US" b="1" dirty="0"/>
              <a:t>. Effectiveness of Operations </a:t>
            </a:r>
            <a:endParaRPr lang="en-US" b="1" dirty="0" smtClean="0"/>
          </a:p>
          <a:p>
            <a:r>
              <a:rPr lang="en-US" dirty="0" smtClean="0"/>
              <a:t>If </a:t>
            </a:r>
            <a:r>
              <a:rPr lang="en-US" dirty="0"/>
              <a:t>a legal firm wants to demonstrate its operational effectiveness, its financial statements must be transparent</a:t>
            </a:r>
            <a:r>
              <a:rPr lang="en-US" dirty="0" smtClean="0"/>
              <a:t>.</a:t>
            </a:r>
          </a:p>
          <a:p>
            <a:r>
              <a:rPr lang="en-US" dirty="0" smtClean="0"/>
              <a:t> </a:t>
            </a:r>
            <a:r>
              <a:rPr lang="en-US" dirty="0"/>
              <a:t>You are able to observe which areas of the business are performing well and where you could improve in terms of profit and loss</a:t>
            </a:r>
          </a:p>
        </p:txBody>
      </p:sp>
    </p:spTree>
    <p:extLst>
      <p:ext uri="{BB962C8B-B14F-4D97-AF65-F5344CB8AC3E}">
        <p14:creationId xmlns:p14="http://schemas.microsoft.com/office/powerpoint/2010/main" val="27232223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11 : </a:t>
            </a:r>
            <a:r>
              <a:rPr lang="en-US" b="1" dirty="0" smtClean="0"/>
              <a:t>Professional Firms Accounts</a:t>
            </a:r>
            <a:endParaRPr lang="en-US" b="1" dirty="0"/>
          </a:p>
        </p:txBody>
      </p:sp>
      <p:sp>
        <p:nvSpPr>
          <p:cNvPr id="3" name="Content Placeholder 2"/>
          <p:cNvSpPr>
            <a:spLocks noGrp="1"/>
          </p:cNvSpPr>
          <p:nvPr>
            <p:ph idx="1"/>
          </p:nvPr>
        </p:nvSpPr>
        <p:spPr/>
        <p:txBody>
          <a:bodyPr/>
          <a:lstStyle/>
          <a:p>
            <a:endParaRPr lang="en-US" dirty="0" smtClean="0"/>
          </a:p>
          <a:p>
            <a:endParaRPr lang="en-US" dirty="0"/>
          </a:p>
          <a:p>
            <a:r>
              <a:rPr lang="en-US" dirty="0" smtClean="0"/>
              <a:t>End of Week 11 Part One</a:t>
            </a:r>
            <a:endParaRPr lang="en-US" dirty="0"/>
          </a:p>
        </p:txBody>
      </p:sp>
    </p:spTree>
    <p:extLst>
      <p:ext uri="{BB962C8B-B14F-4D97-AF65-F5344CB8AC3E}">
        <p14:creationId xmlns:p14="http://schemas.microsoft.com/office/powerpoint/2010/main" val="19401151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11 : </a:t>
            </a:r>
            <a:r>
              <a:rPr lang="en-US" b="1" dirty="0" smtClean="0"/>
              <a:t>Professional Firms Accounts</a:t>
            </a:r>
            <a:endParaRPr lang="en-US" dirty="0"/>
          </a:p>
        </p:txBody>
      </p:sp>
      <p:sp>
        <p:nvSpPr>
          <p:cNvPr id="3" name="Content Placeholder 2"/>
          <p:cNvSpPr>
            <a:spLocks noGrp="1"/>
          </p:cNvSpPr>
          <p:nvPr>
            <p:ph idx="1"/>
          </p:nvPr>
        </p:nvSpPr>
        <p:spPr/>
        <p:txBody>
          <a:bodyPr/>
          <a:lstStyle/>
          <a:p>
            <a:endParaRPr lang="en-US" dirty="0" smtClean="0"/>
          </a:p>
          <a:p>
            <a:endParaRPr lang="en-US" dirty="0"/>
          </a:p>
          <a:p>
            <a:r>
              <a:rPr lang="en-US" dirty="0" smtClean="0"/>
              <a:t>Start of Week 11  Part Two</a:t>
            </a:r>
            <a:endParaRPr lang="en-US" dirty="0"/>
          </a:p>
        </p:txBody>
      </p:sp>
    </p:spTree>
    <p:extLst>
      <p:ext uri="{BB962C8B-B14F-4D97-AF65-F5344CB8AC3E}">
        <p14:creationId xmlns:p14="http://schemas.microsoft.com/office/powerpoint/2010/main" val="6100795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Need for Accounting in Law Firms</a:t>
            </a:r>
            <a:endParaRPr lang="en-US" b="1" dirty="0"/>
          </a:p>
        </p:txBody>
      </p:sp>
      <p:sp>
        <p:nvSpPr>
          <p:cNvPr id="3" name="Content Placeholder 2"/>
          <p:cNvSpPr>
            <a:spLocks noGrp="1"/>
          </p:cNvSpPr>
          <p:nvPr>
            <p:ph idx="1"/>
          </p:nvPr>
        </p:nvSpPr>
        <p:spPr/>
        <p:txBody>
          <a:bodyPr>
            <a:normAutofit lnSpcReduction="10000"/>
          </a:bodyPr>
          <a:lstStyle/>
          <a:p>
            <a:r>
              <a:rPr lang="en-US" b="1" dirty="0"/>
              <a:t>Management of Cash Flow </a:t>
            </a:r>
            <a:endParaRPr lang="en-US" dirty="0" smtClean="0"/>
          </a:p>
          <a:p>
            <a:r>
              <a:rPr lang="en-US" dirty="0" smtClean="0"/>
              <a:t>Businesses </a:t>
            </a:r>
            <a:r>
              <a:rPr lang="en-US" dirty="0"/>
              <a:t>that handle their cash well are able to manage their finances. </a:t>
            </a:r>
            <a:endParaRPr lang="en-US" dirty="0" smtClean="0"/>
          </a:p>
          <a:p>
            <a:r>
              <a:rPr lang="en-US" dirty="0" smtClean="0"/>
              <a:t>Owing </a:t>
            </a:r>
            <a:r>
              <a:rPr lang="en-US" dirty="0"/>
              <a:t>to the nature of their clientele, law firms are vulnerable to sporadic revenue sources. </a:t>
            </a:r>
            <a:endParaRPr lang="en-US" dirty="0" smtClean="0"/>
          </a:p>
          <a:p>
            <a:r>
              <a:rPr lang="en-US" dirty="0" smtClean="0"/>
              <a:t>Periodic </a:t>
            </a:r>
            <a:r>
              <a:rPr lang="en-US" dirty="0"/>
              <a:t>payments make it more difficult to estimate the availability of income</a:t>
            </a:r>
            <a:r>
              <a:rPr lang="en-US" dirty="0" smtClean="0"/>
              <a:t>.</a:t>
            </a:r>
          </a:p>
          <a:p>
            <a:r>
              <a:rPr lang="en-US" dirty="0" smtClean="0"/>
              <a:t> </a:t>
            </a:r>
            <a:r>
              <a:rPr lang="en-US" dirty="0"/>
              <a:t>Decision-makers can manage more effectively when they take the time to closely monitor a legal firm's bookkeeping since they can forecast when cash will be available to cover expenses.</a:t>
            </a:r>
          </a:p>
          <a:p>
            <a:endParaRPr lang="en-US" dirty="0"/>
          </a:p>
        </p:txBody>
      </p:sp>
    </p:spTree>
    <p:extLst>
      <p:ext uri="{BB962C8B-B14F-4D97-AF65-F5344CB8AC3E}">
        <p14:creationId xmlns:p14="http://schemas.microsoft.com/office/powerpoint/2010/main" val="26861958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Need for Accounting in Law Firms</a:t>
            </a:r>
            <a:endParaRPr lang="en-US" dirty="0"/>
          </a:p>
        </p:txBody>
      </p:sp>
      <p:sp>
        <p:nvSpPr>
          <p:cNvPr id="3" name="Content Placeholder 2"/>
          <p:cNvSpPr>
            <a:spLocks noGrp="1"/>
          </p:cNvSpPr>
          <p:nvPr>
            <p:ph idx="1"/>
          </p:nvPr>
        </p:nvSpPr>
        <p:spPr/>
        <p:txBody>
          <a:bodyPr>
            <a:normAutofit fontScale="85000" lnSpcReduction="20000"/>
          </a:bodyPr>
          <a:lstStyle/>
          <a:p>
            <a:r>
              <a:rPr lang="en-US" b="1" dirty="0"/>
              <a:t>Ownership By Shareholders </a:t>
            </a:r>
            <a:endParaRPr lang="en-US" dirty="0" smtClean="0"/>
          </a:p>
          <a:p>
            <a:r>
              <a:rPr lang="en-US" dirty="0" smtClean="0"/>
              <a:t>For </a:t>
            </a:r>
            <a:r>
              <a:rPr lang="en-US" dirty="0"/>
              <a:t>a law practice with investors, such as partners or shareholders, open bookkeeping is essential. </a:t>
            </a:r>
            <a:endParaRPr lang="en-US" dirty="0" smtClean="0"/>
          </a:p>
          <a:p>
            <a:r>
              <a:rPr lang="en-US" dirty="0" smtClean="0"/>
              <a:t>Since </a:t>
            </a:r>
            <a:r>
              <a:rPr lang="en-US" dirty="0"/>
              <a:t>their equity is at risk, all stakeholders must be able to observe the firm's growth and be aware of its net worth. </a:t>
            </a:r>
            <a:endParaRPr lang="en-US" dirty="0" smtClean="0"/>
          </a:p>
          <a:p>
            <a:endParaRPr lang="en-US" dirty="0" smtClean="0"/>
          </a:p>
          <a:p>
            <a:r>
              <a:rPr lang="en-US" b="1" dirty="0"/>
              <a:t>Forecasting and Budgeting </a:t>
            </a:r>
            <a:endParaRPr lang="en-US" dirty="0" smtClean="0"/>
          </a:p>
          <a:p>
            <a:r>
              <a:rPr lang="en-US" dirty="0" smtClean="0"/>
              <a:t>Precise </a:t>
            </a:r>
            <a:r>
              <a:rPr lang="en-US" dirty="0"/>
              <a:t>financial accounts are critically vital for long-term financial planning</a:t>
            </a:r>
            <a:r>
              <a:rPr lang="en-US" dirty="0" smtClean="0"/>
              <a:t>.</a:t>
            </a:r>
          </a:p>
          <a:p>
            <a:r>
              <a:rPr lang="en-US" dirty="0" smtClean="0"/>
              <a:t> </a:t>
            </a:r>
            <a:r>
              <a:rPr lang="en-US" dirty="0"/>
              <a:t>It guarantees that a legal firm's accounting reflects trustworthy financial data, which helps in the process of creating reasonable budgets and goals</a:t>
            </a:r>
            <a:r>
              <a:rPr lang="en-US" dirty="0" smtClean="0"/>
              <a:t>.</a:t>
            </a:r>
          </a:p>
          <a:p>
            <a:r>
              <a:rPr lang="en-US" dirty="0" smtClean="0"/>
              <a:t> </a:t>
            </a:r>
            <a:r>
              <a:rPr lang="en-US" dirty="0"/>
              <a:t>As a result, businesses are able to make wise recruiting and marketing decisions</a:t>
            </a:r>
            <a:br>
              <a:rPr lang="en-US" dirty="0"/>
            </a:br>
            <a:r>
              <a:rPr lang="en-US" dirty="0"/>
              <a:t/>
            </a:r>
            <a:br>
              <a:rPr lang="en-US" dirty="0"/>
            </a:br>
            <a:endParaRPr lang="en-US" dirty="0"/>
          </a:p>
        </p:txBody>
      </p:sp>
    </p:spTree>
    <p:extLst>
      <p:ext uri="{BB962C8B-B14F-4D97-AF65-F5344CB8AC3E}">
        <p14:creationId xmlns:p14="http://schemas.microsoft.com/office/powerpoint/2010/main" val="8119459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Need for Accounting in Law Firms</a:t>
            </a:r>
            <a:endParaRPr lang="en-US" dirty="0"/>
          </a:p>
        </p:txBody>
      </p:sp>
      <p:sp>
        <p:nvSpPr>
          <p:cNvPr id="3" name="Content Placeholder 2"/>
          <p:cNvSpPr>
            <a:spLocks noGrp="1"/>
          </p:cNvSpPr>
          <p:nvPr>
            <p:ph idx="1"/>
          </p:nvPr>
        </p:nvSpPr>
        <p:spPr/>
        <p:txBody>
          <a:bodyPr/>
          <a:lstStyle/>
          <a:p>
            <a:r>
              <a:rPr lang="en-US" b="1" dirty="0"/>
              <a:t>Fraud Detection and Error Reduction </a:t>
            </a:r>
            <a:endParaRPr lang="en-US" dirty="0" smtClean="0"/>
          </a:p>
          <a:p>
            <a:r>
              <a:rPr lang="en-US" dirty="0" smtClean="0"/>
              <a:t>Like </a:t>
            </a:r>
            <a:r>
              <a:rPr lang="en-US" dirty="0"/>
              <a:t>in most businesses, legal companies need to have extremely accurate accounting to make sure no errors are </a:t>
            </a:r>
            <a:r>
              <a:rPr lang="en-US" dirty="0" smtClean="0"/>
              <a:t>overlooked.</a:t>
            </a:r>
          </a:p>
          <a:p>
            <a:r>
              <a:rPr lang="en-US" dirty="0" smtClean="0"/>
              <a:t>Comprehensive </a:t>
            </a:r>
            <a:r>
              <a:rPr lang="en-US" dirty="0"/>
              <a:t>financial reporting serves as a preventative strategy by monitoring mistakes and fraudulent activity</a:t>
            </a:r>
            <a:r>
              <a:rPr lang="en-US" dirty="0" smtClean="0"/>
              <a:t>.</a:t>
            </a:r>
          </a:p>
          <a:p>
            <a:r>
              <a:rPr lang="en-US" dirty="0" smtClean="0"/>
              <a:t> </a:t>
            </a:r>
            <a:r>
              <a:rPr lang="en-US" dirty="0"/>
              <a:t>This is so that any inconsistencies that may have slipped through are brought to light through routine financial data verification and reconciliation. </a:t>
            </a:r>
            <a:br>
              <a:rPr lang="en-US" dirty="0"/>
            </a:br>
            <a:endParaRPr lang="en-US" dirty="0"/>
          </a:p>
        </p:txBody>
      </p:sp>
    </p:spTree>
    <p:extLst>
      <p:ext uri="{BB962C8B-B14F-4D97-AF65-F5344CB8AC3E}">
        <p14:creationId xmlns:p14="http://schemas.microsoft.com/office/powerpoint/2010/main" val="2186740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Fostering Stakeholder Confidence </a:t>
            </a:r>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r>
              <a:rPr lang="en-US" b="1" dirty="0"/>
              <a:t>Fostering Stakeholder Confidence </a:t>
            </a:r>
            <a:endParaRPr lang="en-US" dirty="0" smtClean="0"/>
          </a:p>
          <a:p>
            <a:r>
              <a:rPr lang="en-US" dirty="0" smtClean="0"/>
              <a:t>Gaining </a:t>
            </a:r>
            <a:r>
              <a:rPr lang="en-US" dirty="0"/>
              <a:t>the confidence of all parties involved and being able to deliver precise financial reports when needed are crucial. </a:t>
            </a:r>
            <a:endParaRPr lang="en-US" dirty="0" smtClean="0"/>
          </a:p>
          <a:p>
            <a:r>
              <a:rPr lang="en-US" dirty="0" smtClean="0"/>
              <a:t>Customers </a:t>
            </a:r>
            <a:r>
              <a:rPr lang="en-US" dirty="0"/>
              <a:t>associate the professionalism of their legal advice with its financial soundness</a:t>
            </a:r>
            <a:r>
              <a:rPr lang="en-US" dirty="0" smtClean="0"/>
              <a:t>.</a:t>
            </a:r>
          </a:p>
          <a:p>
            <a:r>
              <a:rPr lang="en-US" dirty="0" smtClean="0"/>
              <a:t> </a:t>
            </a:r>
            <a:r>
              <a:rPr lang="en-US" dirty="0"/>
              <a:t>Conversely, partners must have faith in the financial management of the companies.</a:t>
            </a:r>
          </a:p>
          <a:p>
            <a:r>
              <a:rPr lang="en-US" dirty="0"/>
              <a:t> </a:t>
            </a:r>
            <a:r>
              <a:rPr lang="en-US" b="1" dirty="0" smtClean="0"/>
              <a:t> </a:t>
            </a:r>
            <a:r>
              <a:rPr lang="en-US" b="1" dirty="0"/>
              <a:t>   </a:t>
            </a:r>
            <a:r>
              <a:rPr lang="en-US" dirty="0"/>
              <a:t/>
            </a:r>
            <a:br>
              <a:rPr lang="en-US" dirty="0"/>
            </a:br>
            <a:endParaRPr lang="en-US" dirty="0"/>
          </a:p>
        </p:txBody>
      </p:sp>
    </p:spTree>
    <p:extLst>
      <p:ext uri="{BB962C8B-B14F-4D97-AF65-F5344CB8AC3E}">
        <p14:creationId xmlns:p14="http://schemas.microsoft.com/office/powerpoint/2010/main" val="453792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Accounting in Law Firms</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smtClean="0"/>
              <a:t> </a:t>
            </a:r>
            <a:r>
              <a:rPr lang="en-US" b="1" dirty="0" smtClean="0"/>
              <a:t>Complying With Laws and Regulations </a:t>
            </a:r>
            <a:endParaRPr lang="en-US" dirty="0"/>
          </a:p>
          <a:p>
            <a:r>
              <a:rPr lang="en-US" dirty="0" smtClean="0"/>
              <a:t>Financial reporting is the topic of multiple legal and regulatory obligations that apply to accounting in law firms. </a:t>
            </a:r>
          </a:p>
          <a:p>
            <a:r>
              <a:rPr lang="en-US" dirty="0" smtClean="0"/>
              <a:t>Firms must be able to demonstrate that their finances comply with these standards in order to lower the danger of legal repercussions</a:t>
            </a:r>
          </a:p>
          <a:p>
            <a:endParaRPr lang="en-US" dirty="0" smtClean="0"/>
          </a:p>
          <a:p>
            <a:r>
              <a:rPr lang="en-US" b="1" dirty="0"/>
              <a:t>Discreet Client Invoicing </a:t>
            </a:r>
            <a:endParaRPr lang="en-US" dirty="0" smtClean="0"/>
          </a:p>
          <a:p>
            <a:r>
              <a:rPr lang="en-US" dirty="0" smtClean="0"/>
              <a:t>Records </a:t>
            </a:r>
            <a:r>
              <a:rPr lang="en-US" dirty="0"/>
              <a:t>are crucial since most law firms charge their customers according to their working hours. </a:t>
            </a:r>
            <a:endParaRPr lang="en-US" dirty="0" smtClean="0"/>
          </a:p>
          <a:p>
            <a:r>
              <a:rPr lang="en-US" dirty="0" smtClean="0"/>
              <a:t>Because </a:t>
            </a:r>
            <a:r>
              <a:rPr lang="en-US" dirty="0"/>
              <a:t>detailed billing statements provide an overview of the associated costs related to the services obtained, clients prefer them. </a:t>
            </a:r>
            <a:r>
              <a:rPr lang="en-US" dirty="0" smtClean="0"/>
              <a:t>.</a:t>
            </a:r>
          </a:p>
          <a:p>
            <a:r>
              <a:rPr lang="en-US" dirty="0" smtClean="0"/>
              <a:t>Financial </a:t>
            </a:r>
            <a:r>
              <a:rPr lang="en-US" dirty="0"/>
              <a:t>statements demonstrate fair and transparent billing procedures. </a:t>
            </a:r>
          </a:p>
          <a:p>
            <a:endParaRPr lang="en-US" dirty="0"/>
          </a:p>
        </p:txBody>
      </p:sp>
    </p:spTree>
    <p:extLst>
      <p:ext uri="{BB962C8B-B14F-4D97-AF65-F5344CB8AC3E}">
        <p14:creationId xmlns:p14="http://schemas.microsoft.com/office/powerpoint/2010/main" val="35042075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 </a:t>
            </a:r>
            <a:r>
              <a:rPr lang="en-US" b="1" dirty="0" smtClean="0"/>
              <a:t>Medical Practice Accounting </a:t>
            </a:r>
            <a:endParaRPr lang="en-US" b="1" dirty="0"/>
          </a:p>
        </p:txBody>
      </p:sp>
      <p:sp>
        <p:nvSpPr>
          <p:cNvPr id="3" name="Content Placeholder 2"/>
          <p:cNvSpPr>
            <a:spLocks noGrp="1"/>
          </p:cNvSpPr>
          <p:nvPr>
            <p:ph idx="1"/>
          </p:nvPr>
        </p:nvSpPr>
        <p:spPr/>
        <p:txBody>
          <a:bodyPr/>
          <a:lstStyle/>
          <a:p>
            <a:r>
              <a:rPr lang="en-US" b="1" dirty="0"/>
              <a:t>The fundamentals of medical practice accounting</a:t>
            </a:r>
            <a:r>
              <a:rPr lang="en-US" dirty="0"/>
              <a:t> </a:t>
            </a:r>
            <a:endParaRPr lang="en-US" dirty="0" smtClean="0"/>
          </a:p>
          <a:p>
            <a:r>
              <a:rPr lang="en-US" dirty="0" smtClean="0"/>
              <a:t>Here </a:t>
            </a:r>
            <a:r>
              <a:rPr lang="en-US" dirty="0"/>
              <a:t>are some best practices for preserving profitability and setting up your accounting system for your firm. </a:t>
            </a:r>
            <a:br>
              <a:rPr lang="en-US" dirty="0"/>
            </a:br>
            <a:endParaRPr lang="en-US" dirty="0" smtClean="0"/>
          </a:p>
          <a:p>
            <a:r>
              <a:rPr lang="en-US" b="1" dirty="0" smtClean="0"/>
              <a:t>Select </a:t>
            </a:r>
            <a:r>
              <a:rPr lang="en-US" b="1" dirty="0"/>
              <a:t>the appropriate accounting technique.</a:t>
            </a:r>
            <a:r>
              <a:rPr lang="en-US" dirty="0"/>
              <a:t> </a:t>
            </a:r>
            <a:endParaRPr lang="en-US" dirty="0" smtClean="0"/>
          </a:p>
          <a:p>
            <a:r>
              <a:rPr lang="en-US" dirty="0" smtClean="0"/>
              <a:t>Your </a:t>
            </a:r>
            <a:r>
              <a:rPr lang="en-US" dirty="0"/>
              <a:t>medical group has two options for accounting systems to monitor income and outlays: </a:t>
            </a:r>
            <a:endParaRPr lang="en-US" dirty="0" smtClean="0"/>
          </a:p>
          <a:p>
            <a:r>
              <a:rPr lang="en-US" b="1" dirty="0" smtClean="0"/>
              <a:t>accrual </a:t>
            </a:r>
            <a:r>
              <a:rPr lang="en-US" b="1" dirty="0"/>
              <a:t>accounting and cash-basis accounting. </a:t>
            </a:r>
          </a:p>
        </p:txBody>
      </p:sp>
    </p:spTree>
    <p:extLst>
      <p:ext uri="{BB962C8B-B14F-4D97-AF65-F5344CB8AC3E}">
        <p14:creationId xmlns:p14="http://schemas.microsoft.com/office/powerpoint/2010/main" val="1382237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Medical Practice Accounting</a:t>
            </a:r>
            <a:endParaRPr lang="en-US" dirty="0"/>
          </a:p>
        </p:txBody>
      </p:sp>
      <p:sp>
        <p:nvSpPr>
          <p:cNvPr id="3" name="Content Placeholder 2"/>
          <p:cNvSpPr>
            <a:spLocks noGrp="1"/>
          </p:cNvSpPr>
          <p:nvPr>
            <p:ph idx="1"/>
          </p:nvPr>
        </p:nvSpPr>
        <p:spPr/>
        <p:txBody>
          <a:bodyPr/>
          <a:lstStyle/>
          <a:p>
            <a:r>
              <a:rPr lang="en-US" dirty="0"/>
              <a:t>Revenue is recorded when money is received, and expenses are recorded when money is paid, according to cash basis </a:t>
            </a:r>
            <a:r>
              <a:rPr lang="en-US" dirty="0" smtClean="0"/>
              <a:t>accounting.</a:t>
            </a:r>
          </a:p>
          <a:p>
            <a:r>
              <a:rPr lang="en-US" dirty="0" smtClean="0"/>
              <a:t>Accounts </a:t>
            </a:r>
            <a:r>
              <a:rPr lang="en-US" dirty="0"/>
              <a:t>payable and receivable are not used in this procedure. </a:t>
            </a:r>
          </a:p>
          <a:p>
            <a:r>
              <a:rPr lang="en-US" dirty="0"/>
              <a:t>If you choose </a:t>
            </a:r>
            <a:r>
              <a:rPr lang="en-US" b="1" dirty="0"/>
              <a:t>accrual basis accounting</a:t>
            </a:r>
            <a:r>
              <a:rPr lang="en-US" dirty="0"/>
              <a:t>, on the other hand, you recognize revenues when you earn them and expenses when you incur them—even if the payments haven’t come in or gone out yet</a:t>
            </a:r>
            <a:r>
              <a:rPr lang="en-US" dirty="0" smtClean="0"/>
              <a:t>.</a:t>
            </a:r>
          </a:p>
          <a:p>
            <a:r>
              <a:rPr lang="en-US" dirty="0" smtClean="0"/>
              <a:t> </a:t>
            </a:r>
            <a:r>
              <a:rPr lang="en-US" dirty="0"/>
              <a:t>In other words, you record income on your books when you provide services to patients, regardless of when the insurance company or other third party pays your invoice.</a:t>
            </a:r>
          </a:p>
        </p:txBody>
      </p:sp>
    </p:spTree>
    <p:extLst>
      <p:ext uri="{BB962C8B-B14F-4D97-AF65-F5344CB8AC3E}">
        <p14:creationId xmlns:p14="http://schemas.microsoft.com/office/powerpoint/2010/main" val="3358312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Medical Practice Accounting</a:t>
            </a:r>
            <a:endParaRPr lang="en-US" dirty="0"/>
          </a:p>
        </p:txBody>
      </p:sp>
      <p:sp>
        <p:nvSpPr>
          <p:cNvPr id="3" name="Content Placeholder 2"/>
          <p:cNvSpPr>
            <a:spLocks noGrp="1"/>
          </p:cNvSpPr>
          <p:nvPr>
            <p:ph idx="1"/>
          </p:nvPr>
        </p:nvSpPr>
        <p:spPr/>
        <p:txBody>
          <a:bodyPr>
            <a:normAutofit fontScale="92500" lnSpcReduction="10000"/>
          </a:bodyPr>
          <a:lstStyle/>
          <a:p>
            <a:r>
              <a:rPr lang="en-US" b="1" dirty="0"/>
              <a:t>Cash basis accounting </a:t>
            </a:r>
            <a:r>
              <a:rPr lang="en-US" dirty="0"/>
              <a:t>is used by the majority of healthcare providers to track and manage their finances</a:t>
            </a:r>
            <a:r>
              <a:rPr lang="en-US" dirty="0" smtClean="0"/>
              <a:t>.</a:t>
            </a:r>
          </a:p>
          <a:p>
            <a:r>
              <a:rPr lang="en-US" dirty="0" smtClean="0"/>
              <a:t> </a:t>
            </a:r>
            <a:r>
              <a:rPr lang="en-US" dirty="0"/>
              <a:t>It is not only simpler to use than the accrual approach, but because the business can avoid paying taxes on revenue that it hasn't yet received, it is also the recommended technique for declaring profits on income tax returns. </a:t>
            </a:r>
            <a:endParaRPr lang="en-US" dirty="0" smtClean="0"/>
          </a:p>
          <a:p>
            <a:r>
              <a:rPr lang="en-US" dirty="0" smtClean="0"/>
              <a:t>By </a:t>
            </a:r>
            <a:r>
              <a:rPr lang="en-US" dirty="0"/>
              <a:t>documenting transactions as soon as they appear in your bank or credit card account, Bench offers its clients an altered version of cash basis accounting. </a:t>
            </a:r>
            <a:endParaRPr lang="en-US" dirty="0" smtClean="0"/>
          </a:p>
          <a:p>
            <a:r>
              <a:rPr lang="en-US" dirty="0" smtClean="0"/>
              <a:t>With </a:t>
            </a:r>
            <a:r>
              <a:rPr lang="en-US" dirty="0"/>
              <a:t>our specific accounting add-on, however, we can also perform accrual adjustments, such as tracking accounts receivable and payable.</a:t>
            </a:r>
          </a:p>
          <a:p>
            <a:endParaRPr lang="en-US" dirty="0"/>
          </a:p>
        </p:txBody>
      </p:sp>
    </p:spTree>
    <p:extLst>
      <p:ext uri="{BB962C8B-B14F-4D97-AF65-F5344CB8AC3E}">
        <p14:creationId xmlns:p14="http://schemas.microsoft.com/office/powerpoint/2010/main" val="1174793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Determine how to distribute profits</a:t>
            </a:r>
            <a:r>
              <a:rPr lang="en-US" dirty="0"/>
              <a:t/>
            </a:r>
            <a:br>
              <a:rPr lang="en-US" dirty="0"/>
            </a:br>
            <a:endParaRPr lang="en-US" dirty="0"/>
          </a:p>
        </p:txBody>
      </p:sp>
      <p:sp>
        <p:nvSpPr>
          <p:cNvPr id="3" name="Content Placeholder 2"/>
          <p:cNvSpPr>
            <a:spLocks noGrp="1"/>
          </p:cNvSpPr>
          <p:nvPr>
            <p:ph idx="1"/>
          </p:nvPr>
        </p:nvSpPr>
        <p:spPr/>
        <p:txBody>
          <a:bodyPr>
            <a:normAutofit lnSpcReduction="10000"/>
          </a:bodyPr>
          <a:lstStyle/>
          <a:p>
            <a:r>
              <a:rPr lang="en-US" dirty="0"/>
              <a:t>If you have partners in your medical practice, you need to determine how to split income.</a:t>
            </a:r>
          </a:p>
          <a:p>
            <a:r>
              <a:rPr lang="en-US" dirty="0"/>
              <a:t>Your business’s operating agreement should address how you’ll share profits. There are three common ways to do this:</a:t>
            </a:r>
          </a:p>
          <a:p>
            <a:r>
              <a:rPr lang="en-US" dirty="0"/>
              <a:t/>
            </a:r>
            <a:br>
              <a:rPr lang="en-US" dirty="0"/>
            </a:br>
            <a:r>
              <a:rPr lang="en-US" b="1" dirty="0"/>
              <a:t>(1) Divide profits equally. </a:t>
            </a:r>
            <a:endParaRPr lang="en-US" b="1" dirty="0" smtClean="0"/>
          </a:p>
          <a:p>
            <a:r>
              <a:rPr lang="en-US" dirty="0" smtClean="0"/>
              <a:t>This </a:t>
            </a:r>
            <a:r>
              <a:rPr lang="en-US" dirty="0"/>
              <a:t>works best when you and your partners generate nearly the same amount of new business, manage personnel, chart, and pay bills roughly equally, and perform about the same amount of clinical work overall. </a:t>
            </a:r>
            <a:br>
              <a:rPr lang="en-US" dirty="0"/>
            </a:br>
            <a:endParaRPr lang="en-US" dirty="0"/>
          </a:p>
        </p:txBody>
      </p:sp>
    </p:spTree>
    <p:extLst>
      <p:ext uri="{BB962C8B-B14F-4D97-AF65-F5344CB8AC3E}">
        <p14:creationId xmlns:p14="http://schemas.microsoft.com/office/powerpoint/2010/main" val="13390533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Determine how to distribute profits</a:t>
            </a:r>
            <a:endParaRPr lang="en-US" dirty="0"/>
          </a:p>
        </p:txBody>
      </p:sp>
      <p:sp>
        <p:nvSpPr>
          <p:cNvPr id="3" name="Content Placeholder 2"/>
          <p:cNvSpPr>
            <a:spLocks noGrp="1"/>
          </p:cNvSpPr>
          <p:nvPr>
            <p:ph idx="1"/>
          </p:nvPr>
        </p:nvSpPr>
        <p:spPr/>
        <p:txBody>
          <a:bodyPr>
            <a:normAutofit fontScale="92500" lnSpcReduction="10000"/>
          </a:bodyPr>
          <a:lstStyle/>
          <a:p>
            <a:r>
              <a:rPr lang="en-US" b="1" dirty="0" smtClean="0">
                <a:effectLst/>
                <a:latin typeface="Times New Roman" panose="02020603050405020304" pitchFamily="18" charset="0"/>
                <a:ea typeface="Times New Roman" panose="02020603050405020304" pitchFamily="18" charset="0"/>
              </a:rPr>
              <a:t>2. The pro-rata approach. </a:t>
            </a:r>
          </a:p>
          <a:p>
            <a:r>
              <a:rPr lang="en-US" dirty="0" smtClean="0">
                <a:effectLst/>
                <a:latin typeface="Times New Roman" panose="02020603050405020304" pitchFamily="18" charset="0"/>
                <a:ea typeface="Times New Roman" panose="02020603050405020304" pitchFamily="18" charset="0"/>
              </a:rPr>
              <a:t>Because of this, partner compensation is based on output, and each partner's share of profits is determined by the proportion of gross collections they generate throughout the course of the partnership. </a:t>
            </a:r>
          </a:p>
          <a:p>
            <a:pPr marL="0" indent="0">
              <a:buNone/>
            </a:pPr>
            <a:r>
              <a:rPr lang="en-US" dirty="0" smtClean="0">
                <a:effectLst/>
                <a:latin typeface="Times New Roman" panose="02020603050405020304" pitchFamily="18" charset="0"/>
                <a:ea typeface="Times New Roman" panose="02020603050405020304" pitchFamily="18" charset="0"/>
              </a:rPr>
              <a:t/>
            </a:r>
            <a:br>
              <a:rPr lang="en-US" dirty="0" smtClean="0">
                <a:effectLst/>
                <a:latin typeface="Times New Roman" panose="02020603050405020304" pitchFamily="18" charset="0"/>
                <a:ea typeface="Times New Roman" panose="02020603050405020304" pitchFamily="18" charset="0"/>
              </a:rPr>
            </a:br>
            <a:r>
              <a:rPr lang="en-US" b="1" dirty="0" smtClean="0">
                <a:effectLst/>
                <a:latin typeface="Times New Roman" panose="02020603050405020304" pitchFamily="18" charset="0"/>
                <a:ea typeface="Times New Roman" panose="02020603050405020304" pitchFamily="18" charset="0"/>
              </a:rPr>
              <a:t>3. A corporate division.</a:t>
            </a:r>
          </a:p>
          <a:p>
            <a:r>
              <a:rPr lang="en-US" dirty="0" smtClean="0">
                <a:effectLst/>
                <a:latin typeface="Times New Roman" panose="02020603050405020304" pitchFamily="18" charset="0"/>
                <a:ea typeface="Times New Roman" panose="02020603050405020304" pitchFamily="18" charset="0"/>
              </a:rPr>
              <a:t>Every partner in the practice has two roles under this method: a clinical role and an investor function. </a:t>
            </a:r>
          </a:p>
          <a:p>
            <a:r>
              <a:rPr lang="en-US" dirty="0" smtClean="0">
                <a:effectLst/>
                <a:latin typeface="Times New Roman" panose="02020603050405020304" pitchFamily="18" charset="0"/>
                <a:ea typeface="Times New Roman" panose="02020603050405020304" pitchFamily="18" charset="0"/>
              </a:rPr>
              <a:t>A dentist's or doctor's pay is determined by their clinical performance. </a:t>
            </a:r>
          </a:p>
          <a:p>
            <a:r>
              <a:rPr lang="en-US" dirty="0" smtClean="0">
                <a:effectLst/>
                <a:latin typeface="Times New Roman" panose="02020603050405020304" pitchFamily="18" charset="0"/>
                <a:ea typeface="Times New Roman" panose="02020603050405020304" pitchFamily="18" charset="0"/>
              </a:rPr>
              <a:t>The leftover profits are divided equally between the partners once all practice expenses have been paid.</a:t>
            </a:r>
            <a:endParaRPr lang="en-US" dirty="0"/>
          </a:p>
        </p:txBody>
      </p:sp>
    </p:spTree>
    <p:extLst>
      <p:ext uri="{BB962C8B-B14F-4D97-AF65-F5344CB8AC3E}">
        <p14:creationId xmlns:p14="http://schemas.microsoft.com/office/powerpoint/2010/main" val="31486822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Regularly review </a:t>
            </a:r>
            <a:r>
              <a:rPr lang="en-US" b="1" dirty="0" smtClean="0"/>
              <a:t>of financial </a:t>
            </a:r>
            <a:r>
              <a:rPr lang="en-US" b="1" dirty="0"/>
              <a:t>statements</a:t>
            </a:r>
            <a:endParaRPr lang="en-US" dirty="0"/>
          </a:p>
        </p:txBody>
      </p:sp>
      <p:sp>
        <p:nvSpPr>
          <p:cNvPr id="3" name="Content Placeholder 2"/>
          <p:cNvSpPr>
            <a:spLocks noGrp="1"/>
          </p:cNvSpPr>
          <p:nvPr>
            <p:ph idx="1"/>
          </p:nvPr>
        </p:nvSpPr>
        <p:spPr/>
        <p:txBody>
          <a:bodyPr/>
          <a:lstStyle/>
          <a:p>
            <a:r>
              <a:rPr lang="en-US" dirty="0"/>
              <a:t>The financial statements for your practice shed light on its financial situation</a:t>
            </a:r>
            <a:r>
              <a:rPr lang="en-US" dirty="0" smtClean="0"/>
              <a:t>.</a:t>
            </a:r>
          </a:p>
          <a:p>
            <a:r>
              <a:rPr lang="en-US" dirty="0" smtClean="0"/>
              <a:t> </a:t>
            </a:r>
            <a:r>
              <a:rPr lang="en-US" dirty="0"/>
              <a:t>You may stay on top of your present cash situation, as well as your receivables, payables, liabilities, revenues, and expenses, by reviewing your income statement, balance sheet, and statement of cash flows each month. </a:t>
            </a:r>
            <a:endParaRPr lang="en-US" dirty="0" smtClean="0"/>
          </a:p>
          <a:p>
            <a:r>
              <a:rPr lang="en-US" dirty="0" smtClean="0"/>
              <a:t>When </a:t>
            </a:r>
            <a:r>
              <a:rPr lang="en-US" dirty="0"/>
              <a:t>their accounting firm seeks financial data for tax preparation, many healthcare professionals rarely review their financial accounts. </a:t>
            </a:r>
            <a:br>
              <a:rPr lang="en-US" dirty="0"/>
            </a:br>
            <a:endParaRPr lang="en-US" dirty="0"/>
          </a:p>
        </p:txBody>
      </p:sp>
    </p:spTree>
    <p:extLst>
      <p:ext uri="{BB962C8B-B14F-4D97-AF65-F5344CB8AC3E}">
        <p14:creationId xmlns:p14="http://schemas.microsoft.com/office/powerpoint/2010/main" val="7833436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Regularly review of financial statements</a:t>
            </a:r>
            <a:endParaRPr lang="en-US" dirty="0"/>
          </a:p>
        </p:txBody>
      </p:sp>
      <p:sp>
        <p:nvSpPr>
          <p:cNvPr id="3" name="Content Placeholder 2"/>
          <p:cNvSpPr>
            <a:spLocks noGrp="1"/>
          </p:cNvSpPr>
          <p:nvPr>
            <p:ph idx="1"/>
          </p:nvPr>
        </p:nvSpPr>
        <p:spPr/>
        <p:txBody>
          <a:bodyPr>
            <a:normAutofit fontScale="92500" lnSpcReduction="10000"/>
          </a:bodyPr>
          <a:lstStyle/>
          <a:p>
            <a:r>
              <a:rPr lang="en-US" dirty="0"/>
              <a:t>It is advisable to review your medical office financial statements on a monthly basis to ensure that you remain aware of your cash flow and profitability. </a:t>
            </a:r>
            <a:endParaRPr lang="en-US" dirty="0" smtClean="0"/>
          </a:p>
          <a:p>
            <a:r>
              <a:rPr lang="en-US" dirty="0" smtClean="0"/>
              <a:t>It </a:t>
            </a:r>
            <a:r>
              <a:rPr lang="en-US" dirty="0"/>
              <a:t>also allows you to track your progress toward your financial objectives and address problems before they become bigger ones</a:t>
            </a:r>
            <a:r>
              <a:rPr lang="en-US" dirty="0" smtClean="0"/>
              <a:t>.</a:t>
            </a:r>
          </a:p>
          <a:p>
            <a:r>
              <a:rPr lang="en-US" dirty="0" smtClean="0"/>
              <a:t> </a:t>
            </a:r>
            <a:endParaRPr lang="en-US" dirty="0"/>
          </a:p>
          <a:p>
            <a:pPr marL="0" indent="0">
              <a:buNone/>
            </a:pPr>
            <a:r>
              <a:rPr lang="en-US" b="1" dirty="0"/>
              <a:t>Common healthcare accounting mistakes to </a:t>
            </a:r>
            <a:r>
              <a:rPr lang="en-US" b="1" dirty="0" smtClean="0"/>
              <a:t>avoid</a:t>
            </a:r>
            <a:endParaRPr lang="en-US" dirty="0" smtClean="0"/>
          </a:p>
          <a:p>
            <a:r>
              <a:rPr lang="en-US" dirty="0" smtClean="0"/>
              <a:t>When </a:t>
            </a:r>
            <a:r>
              <a:rPr lang="en-US" dirty="0"/>
              <a:t>you started your medical practice, you likely took on far more responsibility than you imagined. </a:t>
            </a:r>
            <a:endParaRPr lang="en-US" dirty="0" smtClean="0"/>
          </a:p>
          <a:p>
            <a:r>
              <a:rPr lang="en-US" dirty="0" smtClean="0"/>
              <a:t>Not </a:t>
            </a:r>
            <a:r>
              <a:rPr lang="en-US" dirty="0"/>
              <a:t>only are you responsible for providing patient care, but you’re also the accountant, marketing manager, human resources manager, and more.</a:t>
            </a:r>
          </a:p>
          <a:p>
            <a:pPr marL="0" indent="0">
              <a:buNone/>
            </a:pPr>
            <a:endParaRPr lang="en-US" dirty="0"/>
          </a:p>
        </p:txBody>
      </p:sp>
    </p:spTree>
    <p:extLst>
      <p:ext uri="{BB962C8B-B14F-4D97-AF65-F5344CB8AC3E}">
        <p14:creationId xmlns:p14="http://schemas.microsoft.com/office/powerpoint/2010/main" val="6181897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Common healthcare accounting mistakes to avoid</a:t>
            </a:r>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r>
              <a:rPr lang="en-US" b="1" dirty="0"/>
              <a:t>Cash flow suffers</a:t>
            </a:r>
            <a:endParaRPr lang="en-US" dirty="0"/>
          </a:p>
          <a:p>
            <a:r>
              <a:rPr lang="en-US" dirty="0" smtClean="0"/>
              <a:t>Keeping </a:t>
            </a:r>
            <a:r>
              <a:rPr lang="en-US" dirty="0"/>
              <a:t>an eye on your accounts receivable is essential to keeping your practice's cash flow strong. </a:t>
            </a:r>
            <a:endParaRPr lang="en-US" dirty="0" smtClean="0"/>
          </a:p>
          <a:p>
            <a:r>
              <a:rPr lang="en-US" dirty="0" smtClean="0"/>
              <a:t>In </a:t>
            </a:r>
            <a:r>
              <a:rPr lang="en-US" dirty="0"/>
              <a:t>the event that patients fail to compensate you for your services, you will be left without sufficient funds to cover staff wages, other costs, and your own earnings. </a:t>
            </a:r>
            <a:endParaRPr lang="en-US" dirty="0" smtClean="0"/>
          </a:p>
          <a:p>
            <a:r>
              <a:rPr lang="en-US" dirty="0" smtClean="0"/>
              <a:t>To </a:t>
            </a:r>
            <a:r>
              <a:rPr lang="en-US" dirty="0"/>
              <a:t>expedite collections, collaborate with your medical billing staff and your accountant or bookkeeper to create cash flow projections</a:t>
            </a:r>
            <a:r>
              <a:rPr lang="en-US" dirty="0" smtClean="0"/>
              <a:t>.</a:t>
            </a:r>
          </a:p>
          <a:p>
            <a:endParaRPr lang="en-US" dirty="0"/>
          </a:p>
        </p:txBody>
      </p:sp>
    </p:spTree>
    <p:extLst>
      <p:ext uri="{BB962C8B-B14F-4D97-AF65-F5344CB8AC3E}">
        <p14:creationId xmlns:p14="http://schemas.microsoft.com/office/powerpoint/2010/main" val="19488678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Common healthcare accounting mistakes to avoid</a:t>
            </a:r>
            <a:r>
              <a:rPr lang="en-US" dirty="0" smtClean="0"/>
              <a:t/>
            </a:r>
            <a:br>
              <a:rPr lang="en-US" dirty="0" smtClean="0"/>
            </a:br>
            <a:endParaRPr lang="en-US" dirty="0"/>
          </a:p>
        </p:txBody>
      </p:sp>
      <p:sp>
        <p:nvSpPr>
          <p:cNvPr id="3" name="Content Placeholder 2"/>
          <p:cNvSpPr>
            <a:spLocks noGrp="1"/>
          </p:cNvSpPr>
          <p:nvPr>
            <p:ph idx="1"/>
          </p:nvPr>
        </p:nvSpPr>
        <p:spPr/>
        <p:txBody>
          <a:bodyPr>
            <a:normAutofit lnSpcReduction="10000"/>
          </a:bodyPr>
          <a:lstStyle/>
          <a:p>
            <a:endParaRPr lang="en-US" b="1" dirty="0" smtClean="0"/>
          </a:p>
          <a:p>
            <a:r>
              <a:rPr lang="en-US" dirty="0" smtClean="0"/>
              <a:t> This will assist you in anticipating any cash shortages and helping you to plan ahead by reducing spending, increasing collections, or using a business credit line. </a:t>
            </a:r>
          </a:p>
          <a:p>
            <a:endParaRPr lang="en-US" b="1" dirty="0" smtClean="0"/>
          </a:p>
          <a:p>
            <a:r>
              <a:rPr lang="en-US" b="1" dirty="0" smtClean="0"/>
              <a:t>Skipping </a:t>
            </a:r>
            <a:r>
              <a:rPr lang="en-US" b="1" dirty="0"/>
              <a:t>bank account reconciliations</a:t>
            </a:r>
            <a:endParaRPr lang="en-US" dirty="0"/>
          </a:p>
          <a:p>
            <a:r>
              <a:rPr lang="en-US" dirty="0"/>
              <a:t>The reconciliation of bank and credit card accounts is another sometimes disregarded facet of managing a medical business. </a:t>
            </a:r>
            <a:endParaRPr lang="en-US" dirty="0" smtClean="0"/>
          </a:p>
          <a:p>
            <a:r>
              <a:rPr lang="en-US" dirty="0" smtClean="0"/>
              <a:t>This </a:t>
            </a:r>
            <a:r>
              <a:rPr lang="en-US" dirty="0"/>
              <a:t>method is comparing the data on your bank or credit card statement with the transactions that are documented in your records. </a:t>
            </a:r>
          </a:p>
        </p:txBody>
      </p:sp>
    </p:spTree>
    <p:extLst>
      <p:ext uri="{BB962C8B-B14F-4D97-AF65-F5344CB8AC3E}">
        <p14:creationId xmlns:p14="http://schemas.microsoft.com/office/powerpoint/2010/main" val="41844719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Common healthcare accounting mistakes to avoid</a:t>
            </a:r>
            <a:r>
              <a:rPr lang="en-US" dirty="0" smtClean="0"/>
              <a:t/>
            </a:r>
            <a:br>
              <a:rPr lang="en-US" dirty="0" smtClean="0"/>
            </a:br>
            <a:endParaRPr lang="en-US" dirty="0"/>
          </a:p>
        </p:txBody>
      </p:sp>
      <p:sp>
        <p:nvSpPr>
          <p:cNvPr id="3" name="Content Placeholder 2"/>
          <p:cNvSpPr>
            <a:spLocks noGrp="1"/>
          </p:cNvSpPr>
          <p:nvPr>
            <p:ph idx="1"/>
          </p:nvPr>
        </p:nvSpPr>
        <p:spPr/>
        <p:txBody>
          <a:bodyPr/>
          <a:lstStyle/>
          <a:p>
            <a:r>
              <a:rPr lang="en-US" dirty="0"/>
              <a:t>You can look into and make sure everything is real if you find, for instance, an unexpected payment for an outpatient operation or a charge for cotton swabs. </a:t>
            </a:r>
            <a:endParaRPr lang="en-US" dirty="0" smtClean="0"/>
          </a:p>
          <a:p>
            <a:r>
              <a:rPr lang="en-US" dirty="0" smtClean="0"/>
              <a:t>Even </a:t>
            </a:r>
            <a:r>
              <a:rPr lang="en-US" dirty="0"/>
              <a:t>though it might appear like a routine administrative chore, this is an essential step in stopping and identifying errors and fraud. </a:t>
            </a:r>
            <a:endParaRPr lang="en-US" dirty="0" smtClean="0"/>
          </a:p>
          <a:p>
            <a:r>
              <a:rPr lang="en-US" dirty="0" smtClean="0"/>
              <a:t>By </a:t>
            </a:r>
            <a:r>
              <a:rPr lang="en-US" dirty="0"/>
              <a:t>doing regular reconciliations, you'll be able to deal with anything out of the ordinary right away, preventing bounced checks and negative cash flow.</a:t>
            </a:r>
          </a:p>
          <a:p>
            <a:endParaRPr lang="en-US" dirty="0"/>
          </a:p>
        </p:txBody>
      </p:sp>
    </p:spTree>
    <p:extLst>
      <p:ext uri="{BB962C8B-B14F-4D97-AF65-F5344CB8AC3E}">
        <p14:creationId xmlns:p14="http://schemas.microsoft.com/office/powerpoint/2010/main" val="41802627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Combining personal and business spending</a:t>
            </a:r>
            <a:r>
              <a:rPr lang="en-US" dirty="0"/>
              <a:t> </a:t>
            </a:r>
          </a:p>
        </p:txBody>
      </p:sp>
      <p:sp>
        <p:nvSpPr>
          <p:cNvPr id="3" name="Content Placeholder 2"/>
          <p:cNvSpPr>
            <a:spLocks noGrp="1"/>
          </p:cNvSpPr>
          <p:nvPr>
            <p:ph idx="1"/>
          </p:nvPr>
        </p:nvSpPr>
        <p:spPr/>
        <p:txBody>
          <a:bodyPr/>
          <a:lstStyle/>
          <a:p>
            <a:r>
              <a:rPr lang="en-US" b="1" dirty="0" smtClean="0"/>
              <a:t>Combining personal and business spending</a:t>
            </a:r>
            <a:r>
              <a:rPr lang="en-US" dirty="0" smtClean="0"/>
              <a:t> </a:t>
            </a:r>
          </a:p>
          <a:p>
            <a:r>
              <a:rPr lang="en-US" dirty="0" smtClean="0"/>
              <a:t>Far </a:t>
            </a:r>
            <a:r>
              <a:rPr lang="en-US" dirty="0"/>
              <a:t>too frequently, medical professionals—including dentists and doctors—use their practices as personal checkbooks, using them to pay for family trips, car leases, and other costs. </a:t>
            </a:r>
            <a:endParaRPr lang="en-US" dirty="0" smtClean="0"/>
          </a:p>
          <a:p>
            <a:r>
              <a:rPr lang="en-US" dirty="0" smtClean="0"/>
              <a:t>This </a:t>
            </a:r>
            <a:r>
              <a:rPr lang="en-US" dirty="0"/>
              <a:t>may strain your connections with business associates, increase your risk of an IRS audit, and make it more challenging for you to obtain a line of credit or company loan. </a:t>
            </a:r>
            <a:endParaRPr lang="en-US" dirty="0" smtClean="0"/>
          </a:p>
          <a:p>
            <a:r>
              <a:rPr lang="en-US" dirty="0" smtClean="0"/>
              <a:t>Ensure </a:t>
            </a:r>
            <a:r>
              <a:rPr lang="en-US" dirty="0"/>
              <a:t>that the practice has its own company credit card and bank account, and keep all business and personal costs apart</a:t>
            </a:r>
            <a:r>
              <a:rPr lang="en-US" dirty="0" smtClean="0"/>
              <a:t>.</a:t>
            </a:r>
            <a:endParaRPr lang="en-US" dirty="0"/>
          </a:p>
        </p:txBody>
      </p:sp>
    </p:spTree>
    <p:extLst>
      <p:ext uri="{BB962C8B-B14F-4D97-AF65-F5344CB8AC3E}">
        <p14:creationId xmlns:p14="http://schemas.microsoft.com/office/powerpoint/2010/main" val="26589710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Transactions</a:t>
            </a:r>
            <a:endParaRPr lang="en-US" dirty="0"/>
          </a:p>
        </p:txBody>
      </p:sp>
      <p:sp>
        <p:nvSpPr>
          <p:cNvPr id="3" name="Content Placeholder 2"/>
          <p:cNvSpPr>
            <a:spLocks noGrp="1"/>
          </p:cNvSpPr>
          <p:nvPr>
            <p:ph idx="1"/>
          </p:nvPr>
        </p:nvSpPr>
        <p:spPr/>
        <p:txBody>
          <a:bodyPr/>
          <a:lstStyle/>
          <a:p>
            <a:r>
              <a:rPr lang="en-US" dirty="0"/>
              <a:t>Financial transactions are foundational to any business—and so is tracking them. And, whether you create them manually or use software to assist, a journal entry is essential for all a law firm’s transactions.</a:t>
            </a:r>
          </a:p>
          <a:p>
            <a:r>
              <a:rPr lang="en-US" dirty="0"/>
              <a:t>In the realm of accounting and bookkeeping, journal entries collect key details of business transactions. </a:t>
            </a:r>
            <a:endParaRPr lang="en-US" dirty="0" smtClean="0"/>
          </a:p>
          <a:p>
            <a:r>
              <a:rPr lang="en-US" dirty="0" smtClean="0"/>
              <a:t>These </a:t>
            </a:r>
            <a:r>
              <a:rPr lang="en-US" dirty="0"/>
              <a:t>accounting entries allow you to maintain accurate financial records and reports, monitor cash flow, comply with regulatory requirements, and more.</a:t>
            </a:r>
          </a:p>
        </p:txBody>
      </p:sp>
    </p:spTree>
    <p:extLst>
      <p:ext uri="{BB962C8B-B14F-4D97-AF65-F5344CB8AC3E}">
        <p14:creationId xmlns:p14="http://schemas.microsoft.com/office/powerpoint/2010/main" val="41512047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Transactions</a:t>
            </a:r>
            <a:endParaRPr lang="en-US" dirty="0"/>
          </a:p>
        </p:txBody>
      </p:sp>
      <p:sp>
        <p:nvSpPr>
          <p:cNvPr id="3" name="Content Placeholder 2"/>
          <p:cNvSpPr>
            <a:spLocks noGrp="1"/>
          </p:cNvSpPr>
          <p:nvPr>
            <p:ph idx="1"/>
          </p:nvPr>
        </p:nvSpPr>
        <p:spPr/>
        <p:txBody>
          <a:bodyPr>
            <a:normAutofit/>
          </a:bodyPr>
          <a:lstStyle/>
          <a:p>
            <a:r>
              <a:rPr lang="en-US" dirty="0"/>
              <a:t>In a </a:t>
            </a:r>
            <a:r>
              <a:rPr lang="en-US" dirty="0" smtClean="0"/>
              <a:t> double - entry booking system, </a:t>
            </a:r>
            <a:r>
              <a:rPr lang="en-US" dirty="0"/>
              <a:t>where every financial transaction must have a debit with a corresponding credit in at least two different accounts, a journal entry records the details of debits, credits, and accounts affected.</a:t>
            </a:r>
          </a:p>
          <a:p>
            <a:r>
              <a:rPr lang="en-US" dirty="0"/>
              <a:t>Once recorded, journal entries are used to update a law firm’s general ledger. </a:t>
            </a:r>
          </a:p>
          <a:p>
            <a:r>
              <a:rPr lang="en-US" dirty="0"/>
              <a:t>In general, each journal entry should include the following information about a transaction:</a:t>
            </a:r>
          </a:p>
          <a:p>
            <a:r>
              <a:rPr lang="en-US" dirty="0"/>
              <a:t>Transaction date</a:t>
            </a:r>
          </a:p>
          <a:p>
            <a:endParaRPr lang="en-US" dirty="0"/>
          </a:p>
        </p:txBody>
      </p:sp>
    </p:spTree>
    <p:extLst>
      <p:ext uri="{BB962C8B-B14F-4D97-AF65-F5344CB8AC3E}">
        <p14:creationId xmlns:p14="http://schemas.microsoft.com/office/powerpoint/2010/main" val="2605777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Transactions</a:t>
            </a:r>
            <a:endParaRPr lang="en-US" dirty="0"/>
          </a:p>
        </p:txBody>
      </p:sp>
      <p:sp>
        <p:nvSpPr>
          <p:cNvPr id="3" name="Content Placeholder 2"/>
          <p:cNvSpPr>
            <a:spLocks noGrp="1"/>
          </p:cNvSpPr>
          <p:nvPr>
            <p:ph idx="1"/>
          </p:nvPr>
        </p:nvSpPr>
        <p:spPr/>
        <p:txBody>
          <a:bodyPr/>
          <a:lstStyle/>
          <a:p>
            <a:r>
              <a:rPr lang="en-US" dirty="0" smtClean="0"/>
              <a:t>The names of the accounts impacted by the transaction (plus account numbers, if applicable)</a:t>
            </a:r>
          </a:p>
          <a:p>
            <a:r>
              <a:rPr lang="en-US" dirty="0" smtClean="0"/>
              <a:t>Amount debited (DR)</a:t>
            </a:r>
          </a:p>
          <a:p>
            <a:r>
              <a:rPr lang="en-US" dirty="0" smtClean="0"/>
              <a:t>Amount credited (CR)</a:t>
            </a:r>
          </a:p>
          <a:p>
            <a:r>
              <a:rPr lang="en-US" dirty="0" smtClean="0"/>
              <a:t>A brief description of the transaction</a:t>
            </a:r>
          </a:p>
          <a:p>
            <a:endParaRPr lang="en-US" dirty="0"/>
          </a:p>
        </p:txBody>
      </p:sp>
    </p:spTree>
    <p:extLst>
      <p:ext uri="{BB962C8B-B14F-4D97-AF65-F5344CB8AC3E}">
        <p14:creationId xmlns:p14="http://schemas.microsoft.com/office/powerpoint/2010/main" val="9583184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Importance of Journal entries in Professional firms accounting</a:t>
            </a:r>
            <a:endParaRPr lang="en-US" dirty="0"/>
          </a:p>
        </p:txBody>
      </p:sp>
      <p:sp>
        <p:nvSpPr>
          <p:cNvPr id="3" name="Content Placeholder 2"/>
          <p:cNvSpPr>
            <a:spLocks noGrp="1"/>
          </p:cNvSpPr>
          <p:nvPr>
            <p:ph idx="1"/>
          </p:nvPr>
        </p:nvSpPr>
        <p:spPr/>
        <p:txBody>
          <a:bodyPr/>
          <a:lstStyle/>
          <a:p>
            <a:r>
              <a:rPr lang="en-US" dirty="0" smtClean="0"/>
              <a:t>Journal </a:t>
            </a:r>
            <a:r>
              <a:rPr lang="en-US" dirty="0"/>
              <a:t>entries are essentially the first step in the accounting process, which is necessary for providing accurate financial records. </a:t>
            </a:r>
          </a:p>
          <a:p>
            <a:r>
              <a:rPr lang="en-US" dirty="0"/>
              <a:t>Ensuring accurate financial records is crucial for a variety of reasons, including:</a:t>
            </a:r>
          </a:p>
          <a:p>
            <a:r>
              <a:rPr lang="en-US" dirty="0"/>
              <a:t>Reliable financial reporting</a:t>
            </a:r>
          </a:p>
          <a:p>
            <a:r>
              <a:rPr lang="en-US" dirty="0"/>
              <a:t>Empowering informed business decisions</a:t>
            </a:r>
          </a:p>
          <a:p>
            <a:r>
              <a:rPr lang="en-US" dirty="0"/>
              <a:t>Compliance with regulatory requirements</a:t>
            </a:r>
          </a:p>
          <a:p>
            <a:r>
              <a:rPr lang="en-US" dirty="0"/>
              <a:t>Allowing for properly filing taxes</a:t>
            </a:r>
          </a:p>
          <a:p>
            <a:r>
              <a:rPr lang="en-US" dirty="0"/>
              <a:t>Auditing</a:t>
            </a:r>
          </a:p>
          <a:p>
            <a:endParaRPr lang="en-US" dirty="0"/>
          </a:p>
        </p:txBody>
      </p:sp>
    </p:spTree>
    <p:extLst>
      <p:ext uri="{BB962C8B-B14F-4D97-AF65-F5344CB8AC3E}">
        <p14:creationId xmlns:p14="http://schemas.microsoft.com/office/powerpoint/2010/main" val="31023824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Common </a:t>
            </a:r>
            <a:r>
              <a:rPr lang="en-US" dirty="0"/>
              <a:t>mistakes to avoid when recording journal entries</a:t>
            </a:r>
            <a:r>
              <a:rPr lang="en-US" b="1" dirty="0"/>
              <a:t/>
            </a:r>
            <a:br>
              <a:rPr lang="en-US" b="1" dirty="0"/>
            </a:br>
            <a:endParaRPr lang="en-US" dirty="0"/>
          </a:p>
        </p:txBody>
      </p:sp>
      <p:sp>
        <p:nvSpPr>
          <p:cNvPr id="3" name="Content Placeholder 2"/>
          <p:cNvSpPr>
            <a:spLocks noGrp="1"/>
          </p:cNvSpPr>
          <p:nvPr>
            <p:ph idx="1"/>
          </p:nvPr>
        </p:nvSpPr>
        <p:spPr/>
        <p:txBody>
          <a:bodyPr>
            <a:normAutofit fontScale="92500" lnSpcReduction="10000"/>
          </a:bodyPr>
          <a:lstStyle/>
          <a:p>
            <a:r>
              <a:rPr lang="en-US" dirty="0"/>
              <a:t>Common mistakes to avoid when recording journal </a:t>
            </a:r>
            <a:r>
              <a:rPr lang="en-US" dirty="0" smtClean="0"/>
              <a:t>entries</a:t>
            </a:r>
          </a:p>
          <a:p>
            <a:r>
              <a:rPr lang="en-US" dirty="0" smtClean="0"/>
              <a:t>Avoid </a:t>
            </a:r>
            <a:r>
              <a:rPr lang="en-US" dirty="0"/>
              <a:t>mistakes like:</a:t>
            </a:r>
          </a:p>
          <a:p>
            <a:r>
              <a:rPr lang="en-US" b="1" dirty="0"/>
              <a:t>Inputting incorrect amounts. </a:t>
            </a:r>
            <a:r>
              <a:rPr lang="en-US" dirty="0"/>
              <a:t>Double-check that debit and credit amounts are accurate (especially if inputting data manually).</a:t>
            </a:r>
          </a:p>
          <a:p>
            <a:r>
              <a:rPr lang="en-US" b="1" dirty="0"/>
              <a:t>Unbalanced amounts.</a:t>
            </a:r>
            <a:r>
              <a:rPr lang="en-US" dirty="0"/>
              <a:t> When using double-entry accounting, each transaction must balance with equal debits and credits</a:t>
            </a:r>
            <a:r>
              <a:rPr lang="en-US" dirty="0" smtClean="0"/>
              <a:t>.</a:t>
            </a:r>
          </a:p>
          <a:p>
            <a:r>
              <a:rPr lang="en-US" b="1" dirty="0" smtClean="0"/>
              <a:t>Recording under the wrong accounts.</a:t>
            </a:r>
            <a:r>
              <a:rPr lang="en-US" dirty="0" smtClean="0"/>
              <a:t> </a:t>
            </a:r>
          </a:p>
          <a:p>
            <a:r>
              <a:rPr lang="en-US" dirty="0" smtClean="0"/>
              <a:t>Be sure that transactions get recorded in the correct accounts.</a:t>
            </a:r>
          </a:p>
          <a:p>
            <a:r>
              <a:rPr lang="en-US" dirty="0" smtClean="0"/>
              <a:t> For a law firm, for example, if court filing fees are incurred, they should be classified under accounts for client or litigation costs—not office supplies.</a:t>
            </a:r>
          </a:p>
          <a:p>
            <a:endParaRPr lang="en-US" dirty="0"/>
          </a:p>
        </p:txBody>
      </p:sp>
    </p:spTree>
    <p:extLst>
      <p:ext uri="{BB962C8B-B14F-4D97-AF65-F5344CB8AC3E}">
        <p14:creationId xmlns:p14="http://schemas.microsoft.com/office/powerpoint/2010/main" val="32604465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Common mistakes to avoid when recording journal entries</a:t>
            </a:r>
            <a:endParaRPr lang="en-US" dirty="0"/>
          </a:p>
        </p:txBody>
      </p:sp>
      <p:sp>
        <p:nvSpPr>
          <p:cNvPr id="3" name="Content Placeholder 2"/>
          <p:cNvSpPr>
            <a:spLocks noGrp="1"/>
          </p:cNvSpPr>
          <p:nvPr>
            <p:ph idx="1"/>
          </p:nvPr>
        </p:nvSpPr>
        <p:spPr/>
        <p:txBody>
          <a:bodyPr>
            <a:normAutofit/>
          </a:bodyPr>
          <a:lstStyle/>
          <a:p>
            <a:r>
              <a:rPr lang="en-US" b="1" dirty="0" smtClean="0"/>
              <a:t>Formatting inconsistencies. </a:t>
            </a:r>
          </a:p>
          <a:p>
            <a:r>
              <a:rPr lang="en-US" dirty="0" smtClean="0"/>
              <a:t>Use the same format for things like dates and account naming conventions. Also, debits should always be recorded on the left and credits should always be recorded on the right.</a:t>
            </a:r>
          </a:p>
          <a:p>
            <a:r>
              <a:rPr lang="en-US" dirty="0" smtClean="0"/>
              <a:t> Not only does this help your bookkeeper, but it allows you to maintain more accurate records. </a:t>
            </a:r>
          </a:p>
          <a:p>
            <a:endParaRPr lang="en-US" dirty="0" smtClean="0"/>
          </a:p>
          <a:p>
            <a:r>
              <a:rPr lang="en-US" b="1" dirty="0" smtClean="0"/>
              <a:t>Lack of order.</a:t>
            </a:r>
            <a:r>
              <a:rPr lang="en-US" dirty="0" smtClean="0"/>
              <a:t> Journal entries should be recorded in chronological order.</a:t>
            </a:r>
          </a:p>
          <a:p>
            <a:endParaRPr lang="en-US" dirty="0" smtClean="0"/>
          </a:p>
          <a:p>
            <a:endParaRPr lang="en-US" dirty="0"/>
          </a:p>
        </p:txBody>
      </p:sp>
    </p:spTree>
    <p:extLst>
      <p:ext uri="{BB962C8B-B14F-4D97-AF65-F5344CB8AC3E}">
        <p14:creationId xmlns:p14="http://schemas.microsoft.com/office/powerpoint/2010/main" val="40810262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11 : Professional Firms Accounts</a:t>
            </a:r>
            <a:endParaRPr lang="en-US" dirty="0"/>
          </a:p>
        </p:txBody>
      </p:sp>
      <p:sp>
        <p:nvSpPr>
          <p:cNvPr id="3" name="Content Placeholder 2"/>
          <p:cNvSpPr>
            <a:spLocks noGrp="1"/>
          </p:cNvSpPr>
          <p:nvPr>
            <p:ph idx="1"/>
          </p:nvPr>
        </p:nvSpPr>
        <p:spPr/>
        <p:txBody>
          <a:bodyPr/>
          <a:lstStyle/>
          <a:p>
            <a:endParaRPr lang="en-US" dirty="0" smtClean="0"/>
          </a:p>
          <a:p>
            <a:endParaRPr lang="en-US" dirty="0" smtClean="0"/>
          </a:p>
          <a:p>
            <a:endParaRPr lang="en-US" dirty="0"/>
          </a:p>
          <a:p>
            <a:r>
              <a:rPr lang="en-US" dirty="0" smtClean="0"/>
              <a:t>End </a:t>
            </a:r>
            <a:r>
              <a:rPr lang="en-US" dirty="0" smtClean="0"/>
              <a:t>of Week 11 Part Two</a:t>
            </a:r>
            <a:endParaRPr lang="en-US" dirty="0"/>
          </a:p>
        </p:txBody>
      </p:sp>
    </p:spTree>
    <p:extLst>
      <p:ext uri="{BB962C8B-B14F-4D97-AF65-F5344CB8AC3E}">
        <p14:creationId xmlns:p14="http://schemas.microsoft.com/office/powerpoint/2010/main" val="14206698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339</TotalTime>
  <Words>2584</Words>
  <Application>Microsoft Office PowerPoint</Application>
  <PresentationFormat>Custom</PresentationFormat>
  <Paragraphs>236</Paragraphs>
  <Slides>43</Slides>
  <Notes>0</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Course: Specialized Financial Accounting Technique</vt:lpstr>
      <vt:lpstr>Introduction</vt:lpstr>
      <vt:lpstr>Introduction</vt:lpstr>
      <vt:lpstr>Introduction</vt:lpstr>
      <vt:lpstr>Key challenges</vt:lpstr>
      <vt:lpstr>Key challenges</vt:lpstr>
      <vt:lpstr>Key challenges</vt:lpstr>
      <vt:lpstr>Key challenges</vt:lpstr>
      <vt:lpstr>Key challenges</vt:lpstr>
      <vt:lpstr>Accounting for Work-In-Progress</vt:lpstr>
      <vt:lpstr>Compensation Structure  </vt:lpstr>
      <vt:lpstr>Compensation Structure</vt:lpstr>
      <vt:lpstr>Analysis And Reporting On Finance</vt:lpstr>
      <vt:lpstr>PowerPoint Presentation</vt:lpstr>
      <vt:lpstr>Irregular Cash Flow From Project-Based Billing </vt:lpstr>
      <vt:lpstr>Reasons Accurate Financials Are Important in Law firms</vt:lpstr>
      <vt:lpstr>Reasons Accurate Financials Are Important in Law firms</vt:lpstr>
      <vt:lpstr>Reasons Accurate Financials Are Important in Law firms</vt:lpstr>
      <vt:lpstr>Week 11 : Professional Firms Accounts</vt:lpstr>
      <vt:lpstr>Week 11 : Professional Firms Accounts</vt:lpstr>
      <vt:lpstr>Need for Accounting in Law Firms</vt:lpstr>
      <vt:lpstr>Need for Accounting in Law Firms</vt:lpstr>
      <vt:lpstr>Need for Accounting in Law Firms</vt:lpstr>
      <vt:lpstr>Fostering Stakeholder Confidence  </vt:lpstr>
      <vt:lpstr>Accounting in Law Firms</vt:lpstr>
      <vt:lpstr> Medical Practice Accounting </vt:lpstr>
      <vt:lpstr>Medical Practice Accounting</vt:lpstr>
      <vt:lpstr>Medical Practice Accounting</vt:lpstr>
      <vt:lpstr>Determine how to distribute profits </vt:lpstr>
      <vt:lpstr>Determine how to distribute profits</vt:lpstr>
      <vt:lpstr>Regularly review of financial statements</vt:lpstr>
      <vt:lpstr>Regularly review of financial statements</vt:lpstr>
      <vt:lpstr>Common healthcare accounting mistakes to avoid </vt:lpstr>
      <vt:lpstr>Common healthcare accounting mistakes to avoid </vt:lpstr>
      <vt:lpstr>Common healthcare accounting mistakes to avoid </vt:lpstr>
      <vt:lpstr>Combining personal and business spending </vt:lpstr>
      <vt:lpstr>Financial Transactions</vt:lpstr>
      <vt:lpstr>Financial Transactions</vt:lpstr>
      <vt:lpstr>Financial Transactions</vt:lpstr>
      <vt:lpstr>Importance of Journal entries in Professional firms accounting</vt:lpstr>
      <vt:lpstr> Common mistakes to avoid when recording journal entries </vt:lpstr>
      <vt:lpstr>Common mistakes to avoid when recording journal entries</vt:lpstr>
      <vt:lpstr>Week 11 : Professional Firms Accounts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Peter Karugu Kahihu</dc:creator>
  <cp:lastModifiedBy>Admin</cp:lastModifiedBy>
  <cp:revision>29</cp:revision>
  <dcterms:created xsi:type="dcterms:W3CDTF">2024-06-04T10:15:34Z</dcterms:created>
  <dcterms:modified xsi:type="dcterms:W3CDTF">2024-06-06T07:18:08Z</dcterms:modified>
</cp:coreProperties>
</file>