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2" r:id="rId37"/>
    <p:sldId id="293" r:id="rId38"/>
    <p:sldId id="291" r:id="rId39"/>
    <p:sldId id="294"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6AF828-608A-4C5A-B407-57A2A1C39B6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509198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6AF828-608A-4C5A-B407-57A2A1C39B6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2349865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6AF828-608A-4C5A-B407-57A2A1C39B6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312016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6AF828-608A-4C5A-B407-57A2A1C39B6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4226028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6AF828-608A-4C5A-B407-57A2A1C39B64}" type="datetimeFigureOut">
              <a:rPr lang="en-US" smtClean="0"/>
              <a:t>6/6/2024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1457754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6AF828-608A-4C5A-B407-57A2A1C39B64}" type="datetimeFigureOut">
              <a:rPr lang="en-US" smtClean="0"/>
              <a:t>6/6/2024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4094298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6AF828-608A-4C5A-B407-57A2A1C39B64}" type="datetimeFigureOut">
              <a:rPr lang="en-US" smtClean="0"/>
              <a:t>6/6/2024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3128266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6AF828-608A-4C5A-B407-57A2A1C39B6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320613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6AF828-608A-4C5A-B407-57A2A1C39B6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2246514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6AF828-608A-4C5A-B407-57A2A1C39B6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1935949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6AF828-608A-4C5A-B407-57A2A1C39B6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848D3-ED19-4FED-9EA5-6BFEDEE96A8B}" type="slidenum">
              <a:rPr lang="en-US" smtClean="0"/>
              <a:t>‹#›</a:t>
            </a:fld>
            <a:endParaRPr lang="en-US"/>
          </a:p>
        </p:txBody>
      </p:sp>
    </p:spTree>
    <p:extLst>
      <p:ext uri="{BB962C8B-B14F-4D97-AF65-F5344CB8AC3E}">
        <p14:creationId xmlns:p14="http://schemas.microsoft.com/office/powerpoint/2010/main" val="2188805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6AF828-608A-4C5A-B407-57A2A1C39B64}" type="datetimeFigureOut">
              <a:rPr lang="en-US" smtClean="0"/>
              <a:t>6/6/2024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D848D3-ED19-4FED-9EA5-6BFEDEE96A8B}" type="slidenum">
              <a:rPr lang="en-US" smtClean="0"/>
              <a:t>‹#›</a:t>
            </a:fld>
            <a:endParaRPr lang="en-US"/>
          </a:p>
        </p:txBody>
      </p:sp>
    </p:spTree>
    <p:extLst>
      <p:ext uri="{BB962C8B-B14F-4D97-AF65-F5344CB8AC3E}">
        <p14:creationId xmlns:p14="http://schemas.microsoft.com/office/powerpoint/2010/main" val="20362631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lstStyle/>
          <a:p>
            <a:r>
              <a:rPr lang="en-US" dirty="0" smtClean="0"/>
              <a:t>Week 12 : Bills of Exchange</a:t>
            </a:r>
          </a:p>
          <a:p>
            <a:r>
              <a:rPr lang="en-US" dirty="0" smtClean="0"/>
              <a:t>Lecturer: Peter Karugu Kahihu</a:t>
            </a:r>
          </a:p>
          <a:p>
            <a:endParaRPr lang="en-US" dirty="0"/>
          </a:p>
        </p:txBody>
      </p:sp>
    </p:spTree>
    <p:extLst>
      <p:ext uri="{BB962C8B-B14F-4D97-AF65-F5344CB8AC3E}">
        <p14:creationId xmlns:p14="http://schemas.microsoft.com/office/powerpoint/2010/main" val="3194882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various methods of accounting for Bills of exchange and preparation of key financial accounts.</a:t>
            </a:r>
          </a:p>
          <a:p>
            <a:pPr marL="0" indent="0" algn="just">
              <a:buNone/>
            </a:pPr>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Understand what is Bills of exchange and their characteristics</a:t>
            </a:r>
          </a:p>
          <a:p>
            <a:pPr lvl="1" algn="just"/>
            <a:r>
              <a:rPr lang="en-US" dirty="0" smtClean="0"/>
              <a:t>Know how to prepare Key financial accounts</a:t>
            </a:r>
          </a:p>
          <a:p>
            <a:pPr lvl="1" algn="just"/>
            <a:r>
              <a:rPr lang="en-US" dirty="0" smtClean="0"/>
              <a:t>Know various methods of accounting for Bills of exchange</a:t>
            </a:r>
          </a:p>
          <a:p>
            <a:endParaRPr lang="en-US" dirty="0"/>
          </a:p>
        </p:txBody>
      </p:sp>
    </p:spTree>
    <p:extLst>
      <p:ext uri="{BB962C8B-B14F-4D97-AF65-F5344CB8AC3E}">
        <p14:creationId xmlns:p14="http://schemas.microsoft.com/office/powerpoint/2010/main" val="2480594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Meaning of Bills of Exchange</a:t>
            </a:r>
            <a:endParaRPr lang="en-US" b="1" dirty="0"/>
          </a:p>
        </p:txBody>
      </p:sp>
      <p:sp>
        <p:nvSpPr>
          <p:cNvPr id="3" name="Content Placeholder 2"/>
          <p:cNvSpPr>
            <a:spLocks noGrp="1"/>
          </p:cNvSpPr>
          <p:nvPr>
            <p:ph idx="1"/>
          </p:nvPr>
        </p:nvSpPr>
        <p:spPr/>
        <p:txBody>
          <a:bodyPr>
            <a:normAutofit fontScale="92500" lnSpcReduction="10000"/>
          </a:bodyPr>
          <a:lstStyle/>
          <a:p>
            <a:pPr algn="just"/>
            <a:r>
              <a:rPr lang="en-US" dirty="0"/>
              <a:t>A bill of exchange is a written, negotiable document that carries an unconditional command to pay a certain amount of money to the holder or to a designated individual, as defined by the author of the document. </a:t>
            </a:r>
            <a:endParaRPr lang="en-US" dirty="0" smtClean="0"/>
          </a:p>
          <a:p>
            <a:pPr algn="just"/>
            <a:r>
              <a:rPr lang="en-US" dirty="0" smtClean="0"/>
              <a:t>The </a:t>
            </a:r>
            <a:r>
              <a:rPr lang="en-US" dirty="0"/>
              <a:t>bill of exchange might be paid after a predetermined period of time or on demand. </a:t>
            </a:r>
            <a:endParaRPr lang="en-US" dirty="0" smtClean="0"/>
          </a:p>
          <a:p>
            <a:pPr algn="just"/>
            <a:r>
              <a:rPr lang="en-US" dirty="0" smtClean="0"/>
              <a:t>When </a:t>
            </a:r>
            <a:r>
              <a:rPr lang="en-US" dirty="0"/>
              <a:t>the buyer purchases the items from the seller on credit in a commercial transaction, the seller may create a bill and submit it to the buyer for acceptance. </a:t>
            </a:r>
            <a:endParaRPr lang="en-US" dirty="0" smtClean="0"/>
          </a:p>
          <a:p>
            <a:pPr algn="just"/>
            <a:r>
              <a:rPr lang="en-US" dirty="0" smtClean="0"/>
              <a:t>This </a:t>
            </a:r>
            <a:r>
              <a:rPr lang="en-US" dirty="0"/>
              <a:t>bill will include information about the buyer and seller's names and addresses, the amount owed, the maturity date, a signature, and other details.</a:t>
            </a:r>
          </a:p>
          <a:p>
            <a:endParaRPr lang="en-US" dirty="0"/>
          </a:p>
        </p:txBody>
      </p:sp>
    </p:spTree>
    <p:extLst>
      <p:ext uri="{BB962C8B-B14F-4D97-AF65-F5344CB8AC3E}">
        <p14:creationId xmlns:p14="http://schemas.microsoft.com/office/powerpoint/2010/main" val="3238156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FEATURES OF BILLS OF EXCHANGE</a:t>
            </a:r>
            <a:br>
              <a:rPr lang="en-US" b="1" dirty="0"/>
            </a:b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pPr>
            <a:r>
              <a:rPr lang="en-US" dirty="0" smtClean="0"/>
              <a:t>• </a:t>
            </a:r>
            <a:r>
              <a:rPr lang="en-US" dirty="0"/>
              <a:t>Written Bills of Exchange are required. </a:t>
            </a:r>
            <a:br>
              <a:rPr lang="en-US" dirty="0"/>
            </a:br>
            <a:r>
              <a:rPr lang="en-US" dirty="0"/>
              <a:t>• The drawer needs to sign the bill. </a:t>
            </a:r>
            <a:br>
              <a:rPr lang="en-US" dirty="0"/>
            </a:br>
            <a:r>
              <a:rPr lang="en-US" dirty="0"/>
              <a:t>• In order for the instrument to pay, the following order must be placed: </a:t>
            </a:r>
            <a:endParaRPr lang="en-US" dirty="0" smtClean="0"/>
          </a:p>
          <a:p>
            <a:pPr marL="0" indent="0">
              <a:buNone/>
            </a:pPr>
            <a:r>
              <a:rPr lang="en-US" dirty="0" smtClean="0"/>
              <a:t>• </a:t>
            </a:r>
            <a:r>
              <a:rPr lang="en-US" dirty="0"/>
              <a:t>Express </a:t>
            </a:r>
            <a:br>
              <a:rPr lang="en-US" dirty="0"/>
            </a:br>
            <a:r>
              <a:rPr lang="en-US" dirty="0"/>
              <a:t>• Unrestricted </a:t>
            </a:r>
            <a:br>
              <a:rPr lang="en-US" dirty="0"/>
            </a:br>
            <a:r>
              <a:rPr lang="en-US" dirty="0"/>
              <a:t>• The payee, drawer, and drawee entities must all be distinct people. </a:t>
            </a:r>
            <a:br>
              <a:rPr lang="en-US" dirty="0"/>
            </a:br>
            <a:r>
              <a:rPr lang="en-US" dirty="0"/>
              <a:t>• The whole amount owed needs to be known. </a:t>
            </a:r>
            <a:br>
              <a:rPr lang="en-US" dirty="0"/>
            </a:br>
            <a:endParaRPr lang="en-US" dirty="0"/>
          </a:p>
        </p:txBody>
      </p:sp>
    </p:spTree>
    <p:extLst>
      <p:ext uri="{BB962C8B-B14F-4D97-AF65-F5344CB8AC3E}">
        <p14:creationId xmlns:p14="http://schemas.microsoft.com/office/powerpoint/2010/main" val="1786674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FEATURES OF BILLS OF EXCHANGE</a:t>
            </a:r>
            <a:endParaRPr lang="en-US" dirty="0"/>
          </a:p>
        </p:txBody>
      </p:sp>
      <p:sp>
        <p:nvSpPr>
          <p:cNvPr id="3" name="Content Placeholder 2"/>
          <p:cNvSpPr>
            <a:spLocks noGrp="1"/>
          </p:cNvSpPr>
          <p:nvPr>
            <p:ph idx="1"/>
          </p:nvPr>
        </p:nvSpPr>
        <p:spPr/>
        <p:txBody>
          <a:bodyPr/>
          <a:lstStyle/>
          <a:p>
            <a:endParaRPr lang="en-US" dirty="0" smtClean="0"/>
          </a:p>
          <a:p>
            <a:r>
              <a:rPr lang="en-US" dirty="0" smtClean="0"/>
              <a:t>The </a:t>
            </a:r>
            <a:r>
              <a:rPr lang="en-US" dirty="0"/>
              <a:t>payment needs to be made with that nation's official currency. </a:t>
            </a:r>
            <a:br>
              <a:rPr lang="en-US" dirty="0"/>
            </a:br>
            <a:r>
              <a:rPr lang="en-US" dirty="0"/>
              <a:t>• The instrument needs to have the correct stamp. </a:t>
            </a:r>
            <a:br>
              <a:rPr lang="en-US" dirty="0"/>
            </a:br>
            <a:r>
              <a:rPr lang="en-US" dirty="0"/>
              <a:t>• The funds must be made payable to a specific individual or in accordance with his instructions. </a:t>
            </a:r>
            <a:br>
              <a:rPr lang="en-US" dirty="0"/>
            </a:br>
            <a:r>
              <a:rPr lang="en-US" dirty="0"/>
              <a:t>• Since the drawer typically drafts the Bill in their favor, the drawer and payee are typically the same individual. </a:t>
            </a:r>
            <a:br>
              <a:rPr lang="en-US" dirty="0"/>
            </a:br>
            <a:r>
              <a:rPr lang="en-US" dirty="0"/>
              <a:t>• Two people cannot be the same person—the drawer and the drawee.</a:t>
            </a:r>
          </a:p>
          <a:p>
            <a:endParaRPr lang="en-US" dirty="0"/>
          </a:p>
        </p:txBody>
      </p:sp>
    </p:spTree>
    <p:extLst>
      <p:ext uri="{BB962C8B-B14F-4D97-AF65-F5344CB8AC3E}">
        <p14:creationId xmlns:p14="http://schemas.microsoft.com/office/powerpoint/2010/main" val="3721903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PARTIES TO BILLS OF EXCHANGE</a:t>
            </a:r>
            <a:br>
              <a:rPr lang="en-US" b="1" dirty="0"/>
            </a:b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endParaRPr lang="en-US" dirty="0" smtClean="0"/>
          </a:p>
          <a:p>
            <a:pPr marL="0" indent="0">
              <a:buNone/>
            </a:pPr>
            <a:r>
              <a:rPr lang="en-US" dirty="0" smtClean="0"/>
              <a:t>1</a:t>
            </a:r>
            <a:r>
              <a:rPr lang="en-US" dirty="0"/>
              <a:t>. Drawer: </a:t>
            </a:r>
            <a:endParaRPr lang="en-US" dirty="0" smtClean="0"/>
          </a:p>
          <a:p>
            <a:r>
              <a:rPr lang="en-US" dirty="0" smtClean="0"/>
              <a:t>The </a:t>
            </a:r>
            <a:r>
              <a:rPr lang="en-US" dirty="0"/>
              <a:t>person who makes the payment or issues the directive to pay a specific amount of money is the instrument's drawer. </a:t>
            </a:r>
            <a:endParaRPr lang="en-US" dirty="0" smtClean="0"/>
          </a:p>
          <a:p>
            <a:pPr marL="0" indent="0">
              <a:buNone/>
            </a:pPr>
            <a:r>
              <a:rPr lang="en-US" dirty="0"/>
              <a:t/>
            </a:r>
            <a:br>
              <a:rPr lang="en-US" dirty="0"/>
            </a:br>
            <a:r>
              <a:rPr lang="en-US" dirty="0"/>
              <a:t>2. Drawee: </a:t>
            </a:r>
            <a:endParaRPr lang="en-US" dirty="0" smtClean="0"/>
          </a:p>
          <a:p>
            <a:r>
              <a:rPr lang="en-US" dirty="0" smtClean="0"/>
              <a:t>The </a:t>
            </a:r>
            <a:r>
              <a:rPr lang="en-US" dirty="0"/>
              <a:t>individual designated to pay a specific amount or to accept the bill of exchange is referred to as the drawee. </a:t>
            </a:r>
            <a:endParaRPr lang="en-US" dirty="0" smtClean="0"/>
          </a:p>
          <a:p>
            <a:pPr marL="0" indent="0">
              <a:buNone/>
            </a:pPr>
            <a:r>
              <a:rPr lang="en-US" dirty="0"/>
              <a:t/>
            </a:r>
            <a:br>
              <a:rPr lang="en-US" dirty="0"/>
            </a:br>
            <a:r>
              <a:rPr lang="en-US" dirty="0"/>
              <a:t>3. Payee: </a:t>
            </a:r>
            <a:endParaRPr lang="en-US" dirty="0" smtClean="0"/>
          </a:p>
          <a:p>
            <a:r>
              <a:rPr lang="en-US" dirty="0" smtClean="0"/>
              <a:t>The </a:t>
            </a:r>
            <a:r>
              <a:rPr lang="en-US" dirty="0"/>
              <a:t>individual getting paid is referred to as the payee; he or she may be the drawer or another designated individual. </a:t>
            </a:r>
            <a:br>
              <a:rPr lang="en-US" dirty="0"/>
            </a:br>
            <a:endParaRPr lang="en-US" dirty="0"/>
          </a:p>
        </p:txBody>
      </p:sp>
    </p:spTree>
    <p:extLst>
      <p:ext uri="{BB962C8B-B14F-4D97-AF65-F5344CB8AC3E}">
        <p14:creationId xmlns:p14="http://schemas.microsoft.com/office/powerpoint/2010/main" val="3230772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PARTIES TO BILLS OF EXCHANGE</a:t>
            </a:r>
            <a:endParaRPr lang="en-US" dirty="0"/>
          </a:p>
        </p:txBody>
      </p:sp>
      <p:sp>
        <p:nvSpPr>
          <p:cNvPr id="3" name="Content Placeholder 2"/>
          <p:cNvSpPr>
            <a:spLocks noGrp="1"/>
          </p:cNvSpPr>
          <p:nvPr>
            <p:ph idx="1"/>
          </p:nvPr>
        </p:nvSpPr>
        <p:spPr/>
        <p:txBody>
          <a:bodyPr>
            <a:normAutofit/>
          </a:bodyPr>
          <a:lstStyle/>
          <a:p>
            <a:r>
              <a:rPr lang="en-US" dirty="0"/>
              <a:t>In addition to the parties listed above, there are more parties to a bill of exchange that are as follows: </a:t>
            </a:r>
            <a:br>
              <a:rPr lang="en-US" dirty="0"/>
            </a:br>
            <a:endParaRPr lang="en-US" dirty="0" smtClean="0"/>
          </a:p>
          <a:p>
            <a:r>
              <a:rPr lang="en-US" dirty="0" smtClean="0"/>
              <a:t>In </a:t>
            </a:r>
            <a:r>
              <a:rPr lang="en-US" dirty="0"/>
              <a:t>the event of necessity, the original drawee may still be contacted for payment if a person's name appears in any bill of exchange. </a:t>
            </a:r>
            <a:endParaRPr lang="en-US" dirty="0" smtClean="0"/>
          </a:p>
          <a:p>
            <a:r>
              <a:rPr lang="en-US" dirty="0" smtClean="0"/>
              <a:t>After </a:t>
            </a:r>
            <a:r>
              <a:rPr lang="en-US" dirty="0"/>
              <a:t>then, they will be referred to as the drawee.</a:t>
            </a:r>
          </a:p>
          <a:p>
            <a:r>
              <a:rPr lang="en-US" dirty="0" smtClean="0"/>
              <a:t>The </a:t>
            </a:r>
            <a:r>
              <a:rPr lang="en-US" dirty="0"/>
              <a:t>individual in possession of the bill of exchange and with the authority to collect the outstanding payment from the parties involved is the holder. </a:t>
            </a:r>
            <a:endParaRPr lang="en-US" dirty="0" smtClean="0"/>
          </a:p>
        </p:txBody>
      </p:sp>
    </p:spTree>
    <p:extLst>
      <p:ext uri="{BB962C8B-B14F-4D97-AF65-F5344CB8AC3E}">
        <p14:creationId xmlns:p14="http://schemas.microsoft.com/office/powerpoint/2010/main" val="283329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PARTIES TO BILLS OF EXCHANGE</a:t>
            </a:r>
            <a:endParaRPr lang="en-US" dirty="0"/>
          </a:p>
        </p:txBody>
      </p:sp>
      <p:sp>
        <p:nvSpPr>
          <p:cNvPr id="3" name="Content Placeholder 2"/>
          <p:cNvSpPr>
            <a:spLocks noGrp="1"/>
          </p:cNvSpPr>
          <p:nvPr>
            <p:ph idx="1"/>
          </p:nvPr>
        </p:nvSpPr>
        <p:spPr/>
        <p:txBody>
          <a:bodyPr>
            <a:normAutofit lnSpcReduction="10000"/>
          </a:bodyPr>
          <a:lstStyle/>
          <a:p>
            <a:r>
              <a:rPr lang="en-US" b="1" dirty="0" smtClean="0"/>
              <a:t>Acceptor: </a:t>
            </a:r>
          </a:p>
          <a:p>
            <a:r>
              <a:rPr lang="en-US" dirty="0" smtClean="0"/>
              <a:t>The individual who takes the bill on board is known as the acceptor. The acceptor is typically a drawee or debtor. On behalf of the debtor or drawee, it may also be accepted by another individual. </a:t>
            </a:r>
            <a:br>
              <a:rPr lang="en-US" dirty="0" smtClean="0"/>
            </a:br>
            <a:r>
              <a:rPr lang="en-US" b="1" dirty="0" smtClean="0"/>
              <a:t>Endorser:</a:t>
            </a:r>
          </a:p>
          <a:p>
            <a:r>
              <a:rPr lang="en-US" dirty="0" smtClean="0"/>
              <a:t> The individual who holds the bill and recommends it to another will be referred to as the endorser. </a:t>
            </a:r>
            <a:br>
              <a:rPr lang="en-US" dirty="0" smtClean="0"/>
            </a:br>
            <a:endParaRPr lang="en-US" dirty="0" smtClean="0"/>
          </a:p>
          <a:p>
            <a:r>
              <a:rPr lang="en-US" b="1" dirty="0"/>
              <a:t>Endorsee</a:t>
            </a:r>
            <a:r>
              <a:rPr lang="en-US" b="1" dirty="0" smtClean="0"/>
              <a:t>:</a:t>
            </a:r>
          </a:p>
          <a:p>
            <a:r>
              <a:rPr lang="en-US" dirty="0" smtClean="0"/>
              <a:t> </a:t>
            </a:r>
            <a:r>
              <a:rPr lang="en-US" dirty="0"/>
              <a:t>An endorsee is the individual to whom a bill of exchange is endorsed.</a:t>
            </a:r>
          </a:p>
        </p:txBody>
      </p:sp>
    </p:spTree>
    <p:extLst>
      <p:ext uri="{BB962C8B-B14F-4D97-AF65-F5344CB8AC3E}">
        <p14:creationId xmlns:p14="http://schemas.microsoft.com/office/powerpoint/2010/main" val="3922948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Bills of Exchange Vs Promissory Note</a:t>
            </a:r>
            <a:endParaRPr lang="en-US" b="1" dirty="0"/>
          </a:p>
        </p:txBody>
      </p:sp>
      <p:sp>
        <p:nvSpPr>
          <p:cNvPr id="3" name="Content Placeholder 2"/>
          <p:cNvSpPr>
            <a:spLocks noGrp="1"/>
          </p:cNvSpPr>
          <p:nvPr>
            <p:ph idx="1"/>
          </p:nvPr>
        </p:nvSpPr>
        <p:spPr/>
        <p:txBody>
          <a:bodyPr>
            <a:normAutofit lnSpcReduction="10000"/>
          </a:bodyPr>
          <a:lstStyle/>
          <a:p>
            <a:r>
              <a:rPr lang="en-US" b="1" dirty="0" smtClean="0"/>
              <a:t>BASIS		BILLS </a:t>
            </a:r>
            <a:r>
              <a:rPr lang="en-US" b="1" dirty="0"/>
              <a:t>OF </a:t>
            </a:r>
            <a:r>
              <a:rPr lang="en-US" b="1" dirty="0" smtClean="0"/>
              <a:t>EXCHANGE	</a:t>
            </a:r>
            <a:r>
              <a:rPr lang="en-US" b="1" dirty="0"/>
              <a:t>PROMISSORY </a:t>
            </a:r>
            <a:r>
              <a:rPr lang="en-US" b="1" dirty="0" smtClean="0"/>
              <a:t>NOTE</a:t>
            </a:r>
          </a:p>
          <a:p>
            <a:r>
              <a:rPr lang="en-US" sz="2000" b="1" dirty="0" smtClean="0"/>
              <a:t>Meaning</a:t>
            </a:r>
            <a:r>
              <a:rPr lang="en-US" sz="2000" dirty="0" smtClean="0"/>
              <a:t>		Bill </a:t>
            </a:r>
            <a:r>
              <a:rPr lang="en-US" sz="2000" dirty="0"/>
              <a:t>of Exchange is </a:t>
            </a:r>
            <a:r>
              <a:rPr lang="en-US" sz="2000" dirty="0" smtClean="0"/>
              <a:t>an		A promissory note is a written 	</a:t>
            </a:r>
          </a:p>
          <a:p>
            <a:pPr marL="0" indent="0">
              <a:buNone/>
            </a:pPr>
            <a:r>
              <a:rPr lang="en-US" sz="2000" dirty="0" smtClean="0"/>
              <a:t>			instrument  </a:t>
            </a:r>
            <a:r>
              <a:rPr lang="en-US" sz="2000" dirty="0"/>
              <a:t>in writing </a:t>
            </a:r>
            <a:r>
              <a:rPr lang="en-US" sz="2000" dirty="0" smtClean="0"/>
              <a:t>		promise </a:t>
            </a:r>
            <a:r>
              <a:rPr lang="en-US" sz="2000" dirty="0"/>
              <a:t>made by the debtor </a:t>
            </a:r>
            <a:endParaRPr lang="en-US" sz="2000" dirty="0" smtClean="0"/>
          </a:p>
          <a:p>
            <a:pPr marL="0" indent="0">
              <a:buNone/>
            </a:pPr>
            <a:r>
              <a:rPr lang="en-US" sz="2000" dirty="0"/>
              <a:t>	</a:t>
            </a:r>
            <a:r>
              <a:rPr lang="en-US" sz="2000" dirty="0" smtClean="0"/>
              <a:t>		showing </a:t>
            </a:r>
            <a:r>
              <a:rPr lang="en-US" sz="2000" dirty="0"/>
              <a:t>the </a:t>
            </a:r>
            <a:r>
              <a:rPr lang="en-US" sz="2000" dirty="0" smtClean="0"/>
              <a:t>indebtedness 	to </a:t>
            </a:r>
            <a:r>
              <a:rPr lang="en-US" sz="2000" dirty="0"/>
              <a:t>pay a certain sum of money </a:t>
            </a:r>
            <a:endParaRPr lang="en-US" sz="2000" dirty="0" smtClean="0"/>
          </a:p>
          <a:p>
            <a:pPr marL="457200" lvl="1" indent="0">
              <a:buNone/>
            </a:pPr>
            <a:r>
              <a:rPr lang="en-US" sz="2000" dirty="0"/>
              <a:t>	</a:t>
            </a:r>
            <a:r>
              <a:rPr lang="en-US" sz="2000" dirty="0" smtClean="0"/>
              <a:t>		 </a:t>
            </a:r>
            <a:r>
              <a:rPr lang="en-US" sz="2000" dirty="0"/>
              <a:t>of a buyer towards </a:t>
            </a:r>
            <a:r>
              <a:rPr lang="en-US" sz="2000" dirty="0" smtClean="0"/>
              <a:t>the		</a:t>
            </a:r>
            <a:r>
              <a:rPr lang="en-US" sz="2000" dirty="0"/>
              <a:t>to the creditor at a future </a:t>
            </a:r>
            <a:endParaRPr lang="en-US" sz="2000" dirty="0" smtClean="0"/>
          </a:p>
          <a:p>
            <a:pPr marL="457200" lvl="1" indent="0">
              <a:buNone/>
            </a:pPr>
            <a:r>
              <a:rPr lang="en-US" sz="2000" dirty="0"/>
              <a:t>	</a:t>
            </a:r>
            <a:r>
              <a:rPr lang="en-US" sz="2000" dirty="0" smtClean="0"/>
              <a:t>		 </a:t>
            </a:r>
            <a:r>
              <a:rPr lang="en-US" sz="2000" dirty="0"/>
              <a:t>seller of goods</a:t>
            </a:r>
            <a:r>
              <a:rPr lang="en-US" sz="2000" dirty="0" smtClean="0"/>
              <a:t>.			</a:t>
            </a:r>
            <a:r>
              <a:rPr lang="en-US" sz="2000" dirty="0"/>
              <a:t>specified </a:t>
            </a:r>
            <a:r>
              <a:rPr lang="en-US" sz="2000" dirty="0" smtClean="0"/>
              <a:t>date</a:t>
            </a:r>
          </a:p>
          <a:p>
            <a:pPr marL="457200" lvl="1" indent="0">
              <a:buNone/>
            </a:pPr>
            <a:endParaRPr lang="en-US" sz="2000" dirty="0" smtClean="0"/>
          </a:p>
          <a:p>
            <a:pPr lvl="1"/>
            <a:r>
              <a:rPr lang="en-US" sz="2000" b="1" dirty="0"/>
              <a:t>Defined </a:t>
            </a:r>
            <a:r>
              <a:rPr lang="en-US" sz="2000" b="1" dirty="0" smtClean="0"/>
              <a:t>in	</a:t>
            </a:r>
            <a:r>
              <a:rPr lang="en-US" sz="2000" b="1" dirty="0"/>
              <a:t>	</a:t>
            </a:r>
            <a:r>
              <a:rPr lang="en-US" sz="2000" dirty="0"/>
              <a:t>Section 5 of Negotiable </a:t>
            </a:r>
            <a:r>
              <a:rPr lang="en-US" sz="2000" dirty="0" smtClean="0"/>
              <a:t>		</a:t>
            </a:r>
            <a:r>
              <a:rPr lang="en-US" sz="2000" dirty="0"/>
              <a:t>Section 4 of Negotiable </a:t>
            </a:r>
            <a:endParaRPr lang="en-US" sz="2000" dirty="0" smtClean="0"/>
          </a:p>
          <a:p>
            <a:pPr marL="457200" lvl="1" indent="0">
              <a:buNone/>
            </a:pPr>
            <a:r>
              <a:rPr lang="en-US" sz="2000" dirty="0" smtClean="0"/>
              <a:t>			Instrument </a:t>
            </a:r>
            <a:r>
              <a:rPr lang="en-US" sz="2000" dirty="0"/>
              <a:t>Act, 1881</a:t>
            </a:r>
            <a:r>
              <a:rPr lang="en-US" sz="2000" dirty="0" smtClean="0"/>
              <a:t>.	</a:t>
            </a:r>
            <a:r>
              <a:rPr lang="en-US" sz="2000" dirty="0"/>
              <a:t>	</a:t>
            </a:r>
            <a:r>
              <a:rPr lang="en-US" sz="2000" dirty="0" smtClean="0"/>
              <a:t>Instrument </a:t>
            </a:r>
            <a:r>
              <a:rPr lang="en-US" sz="2000" dirty="0"/>
              <a:t>Act, 1881</a:t>
            </a:r>
            <a:r>
              <a:rPr lang="en-US" sz="2000" dirty="0" smtClean="0"/>
              <a:t>.</a:t>
            </a:r>
          </a:p>
          <a:p>
            <a:pPr marL="457200" lvl="1" indent="0">
              <a:buNone/>
            </a:pPr>
            <a:endParaRPr lang="en-US" sz="2000" dirty="0" smtClean="0"/>
          </a:p>
          <a:p>
            <a:pPr lvl="1"/>
            <a:r>
              <a:rPr lang="en-US" sz="2000" b="1" dirty="0" smtClean="0"/>
              <a:t>Parties		</a:t>
            </a:r>
            <a:r>
              <a:rPr lang="en-US" sz="2000" dirty="0" smtClean="0"/>
              <a:t>Three </a:t>
            </a:r>
            <a:r>
              <a:rPr lang="en-US" sz="2000" dirty="0"/>
              <a:t>parties, i.e. drawer, </a:t>
            </a:r>
            <a:r>
              <a:rPr lang="en-US" sz="2000" dirty="0" smtClean="0"/>
              <a:t>		</a:t>
            </a:r>
            <a:r>
              <a:rPr lang="en-US" sz="2000" dirty="0"/>
              <a:t>Two parties, i.e. drawer and payee.</a:t>
            </a:r>
            <a:endParaRPr lang="en-US" sz="2000" dirty="0" smtClean="0"/>
          </a:p>
          <a:p>
            <a:pPr marL="457200" lvl="1" indent="0">
              <a:buNone/>
            </a:pPr>
            <a:r>
              <a:rPr lang="en-US" sz="2000" dirty="0"/>
              <a:t>	</a:t>
            </a:r>
            <a:r>
              <a:rPr lang="en-US" sz="2000" dirty="0" smtClean="0"/>
              <a:t>		drawee </a:t>
            </a:r>
            <a:r>
              <a:rPr lang="en-US" sz="2000" dirty="0"/>
              <a:t>and payee.</a:t>
            </a:r>
            <a:endParaRPr lang="en-US" sz="2000" b="1" dirty="0"/>
          </a:p>
        </p:txBody>
      </p:sp>
    </p:spTree>
    <p:extLst>
      <p:ext uri="{BB962C8B-B14F-4D97-AF65-F5344CB8AC3E}">
        <p14:creationId xmlns:p14="http://schemas.microsoft.com/office/powerpoint/2010/main" val="1125085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Bills of Exchange Vs Promissory Note</a:t>
            </a:r>
            <a:endParaRPr lang="en-US" dirty="0"/>
          </a:p>
        </p:txBody>
      </p:sp>
      <p:sp>
        <p:nvSpPr>
          <p:cNvPr id="3" name="Content Placeholder 2"/>
          <p:cNvSpPr>
            <a:spLocks noGrp="1"/>
          </p:cNvSpPr>
          <p:nvPr>
            <p:ph idx="1"/>
          </p:nvPr>
        </p:nvSpPr>
        <p:spPr>
          <a:xfrm>
            <a:off x="1173052" y="1993050"/>
            <a:ext cx="10515600" cy="4351338"/>
          </a:xfrm>
        </p:spPr>
        <p:txBody>
          <a:bodyPr>
            <a:normAutofit/>
          </a:bodyPr>
          <a:lstStyle/>
          <a:p>
            <a:pPr marL="0" indent="0">
              <a:buNone/>
            </a:pPr>
            <a:r>
              <a:rPr lang="en-US" b="1" dirty="0" smtClean="0"/>
              <a:t>Bases			Bills of Exchange		Promissory Note</a:t>
            </a:r>
          </a:p>
          <a:p>
            <a:pPr marL="0" indent="0">
              <a:buNone/>
            </a:pPr>
            <a:r>
              <a:rPr lang="en-US" dirty="0" smtClean="0"/>
              <a:t>Drawn by		Creditor			Debtor</a:t>
            </a:r>
          </a:p>
          <a:p>
            <a:pPr marL="0" indent="0">
              <a:buNone/>
            </a:pPr>
            <a:endParaRPr lang="en-US" dirty="0" smtClean="0"/>
          </a:p>
          <a:p>
            <a:pPr marL="0" indent="0">
              <a:buNone/>
            </a:pPr>
            <a:r>
              <a:rPr lang="en-US" dirty="0" smtClean="0"/>
              <a:t>Liability </a:t>
            </a:r>
            <a:r>
              <a:rPr lang="en-US" dirty="0"/>
              <a:t>of </a:t>
            </a:r>
            <a:r>
              <a:rPr lang="en-US" dirty="0" smtClean="0"/>
              <a:t>Maker	</a:t>
            </a:r>
            <a:r>
              <a:rPr lang="en-US" dirty="0"/>
              <a:t>Secondary and </a:t>
            </a:r>
            <a:r>
              <a:rPr lang="en-US" dirty="0" smtClean="0"/>
              <a:t>	Primary and absolute</a:t>
            </a:r>
          </a:p>
          <a:p>
            <a:pPr marL="0" indent="0">
              <a:buNone/>
            </a:pPr>
            <a:r>
              <a:rPr lang="en-US" dirty="0" smtClean="0"/>
              <a:t>			conditional	</a:t>
            </a:r>
          </a:p>
          <a:p>
            <a:pPr marL="0" indent="0">
              <a:buNone/>
            </a:pPr>
            <a:endParaRPr lang="en-US" dirty="0" smtClean="0"/>
          </a:p>
          <a:p>
            <a:pPr marL="0" indent="0">
              <a:buNone/>
            </a:pPr>
            <a:r>
              <a:rPr lang="en-US" dirty="0" smtClean="0"/>
              <a:t>Copies		</a:t>
            </a:r>
            <a:r>
              <a:rPr lang="en-US" dirty="0"/>
              <a:t>Bill can be drawn </a:t>
            </a:r>
            <a:r>
              <a:rPr lang="en-US" dirty="0" smtClean="0"/>
              <a:t>	</a:t>
            </a:r>
            <a:r>
              <a:rPr lang="en-US" dirty="0"/>
              <a:t>Promissory Note cannot be 	</a:t>
            </a:r>
            <a:r>
              <a:rPr lang="en-US" dirty="0" smtClean="0"/>
              <a:t>			in </a:t>
            </a:r>
            <a:r>
              <a:rPr lang="en-US" dirty="0"/>
              <a:t>copies</a:t>
            </a:r>
            <a:r>
              <a:rPr lang="en-US" dirty="0" smtClean="0"/>
              <a:t>.		drawn in copies.</a:t>
            </a:r>
          </a:p>
          <a:p>
            <a:pPr marL="0" indent="0">
              <a:buNone/>
            </a:pPr>
            <a:endParaRPr lang="en-US" dirty="0"/>
          </a:p>
        </p:txBody>
      </p:sp>
    </p:spTree>
    <p:extLst>
      <p:ext uri="{BB962C8B-B14F-4D97-AF65-F5344CB8AC3E}">
        <p14:creationId xmlns:p14="http://schemas.microsoft.com/office/powerpoint/2010/main" val="2269040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Bills of Exchange Vs Promissory Note</a:t>
            </a:r>
            <a:endParaRPr lang="en-US" dirty="0"/>
          </a:p>
        </p:txBody>
      </p:sp>
      <p:sp>
        <p:nvSpPr>
          <p:cNvPr id="3" name="Content Placeholder 2"/>
          <p:cNvSpPr>
            <a:spLocks noGrp="1"/>
          </p:cNvSpPr>
          <p:nvPr>
            <p:ph idx="1"/>
          </p:nvPr>
        </p:nvSpPr>
        <p:spPr/>
        <p:txBody>
          <a:bodyPr/>
          <a:lstStyle/>
          <a:p>
            <a:r>
              <a:rPr lang="en-US" dirty="0" smtClean="0"/>
              <a:t>Dishonor	</a:t>
            </a:r>
            <a:r>
              <a:rPr lang="en-US" dirty="0"/>
              <a:t>Notice is necessary </a:t>
            </a:r>
            <a:r>
              <a:rPr lang="en-US" dirty="0" smtClean="0"/>
              <a:t>	</a:t>
            </a:r>
            <a:r>
              <a:rPr lang="en-US" dirty="0"/>
              <a:t>Notice is not necessary</a:t>
            </a:r>
            <a:endParaRPr lang="en-US" dirty="0" smtClean="0"/>
          </a:p>
          <a:p>
            <a:pPr marL="0" indent="0">
              <a:buNone/>
            </a:pPr>
            <a:r>
              <a:rPr lang="en-US" dirty="0"/>
              <a:t>	</a:t>
            </a:r>
            <a:r>
              <a:rPr lang="en-US" dirty="0" smtClean="0"/>
              <a:t>	to </a:t>
            </a:r>
            <a:r>
              <a:rPr lang="en-US" dirty="0"/>
              <a:t>be given to all </a:t>
            </a:r>
            <a:r>
              <a:rPr lang="en-US" dirty="0" smtClean="0"/>
              <a:t>the	</a:t>
            </a:r>
            <a:r>
              <a:rPr lang="en-US" dirty="0"/>
              <a:t>to be given to the maker.</a:t>
            </a:r>
            <a:endParaRPr lang="en-US" dirty="0" smtClean="0"/>
          </a:p>
          <a:p>
            <a:pPr marL="0" indent="0">
              <a:buNone/>
            </a:pPr>
            <a:r>
              <a:rPr lang="en-US" dirty="0"/>
              <a:t>	</a:t>
            </a:r>
            <a:r>
              <a:rPr lang="en-US" dirty="0" smtClean="0"/>
              <a:t>	 </a:t>
            </a:r>
            <a:r>
              <a:rPr lang="en-US" dirty="0"/>
              <a:t>parties involved</a:t>
            </a:r>
            <a:r>
              <a:rPr lang="en-US" dirty="0" smtClean="0"/>
              <a:t>.</a:t>
            </a:r>
          </a:p>
          <a:p>
            <a:r>
              <a:rPr lang="en-US" dirty="0"/>
              <a:t>Validity </a:t>
            </a:r>
            <a:r>
              <a:rPr lang="en-US" dirty="0" smtClean="0"/>
              <a:t>Period	3 months		Not applicable</a:t>
            </a:r>
          </a:p>
          <a:p>
            <a:pPr marL="0" indent="0">
              <a:buNone/>
            </a:pPr>
            <a:endParaRPr lang="en-US" dirty="0" smtClean="0"/>
          </a:p>
          <a:p>
            <a:r>
              <a:rPr lang="en-US" dirty="0" smtClean="0"/>
              <a:t>Acceptance	</a:t>
            </a:r>
            <a:r>
              <a:rPr lang="en-US" dirty="0"/>
              <a:t>A </a:t>
            </a:r>
            <a:r>
              <a:rPr lang="en-US" dirty="0" err="1"/>
              <a:t>cheque</a:t>
            </a:r>
            <a:r>
              <a:rPr lang="en-US" dirty="0"/>
              <a:t> does not </a:t>
            </a:r>
            <a:r>
              <a:rPr lang="en-US" dirty="0" smtClean="0"/>
              <a:t>	</a:t>
            </a:r>
            <a:r>
              <a:rPr lang="en-US" dirty="0"/>
              <a:t>Bill of exchange needs to 	</a:t>
            </a:r>
            <a:r>
              <a:rPr lang="en-US" dirty="0" smtClean="0"/>
              <a:t>		require </a:t>
            </a:r>
            <a:r>
              <a:rPr lang="en-US" dirty="0"/>
              <a:t>acceptance</a:t>
            </a:r>
            <a:r>
              <a:rPr lang="en-US" dirty="0" smtClean="0"/>
              <a:t>.	be accepted.</a:t>
            </a:r>
          </a:p>
          <a:p>
            <a:r>
              <a:rPr lang="en-US" dirty="0" smtClean="0"/>
              <a:t>Stamping		</a:t>
            </a:r>
            <a:r>
              <a:rPr lang="en-US" dirty="0"/>
              <a:t>No such requirement</a:t>
            </a:r>
            <a:r>
              <a:rPr lang="en-US" dirty="0" smtClean="0"/>
              <a:t>.	</a:t>
            </a:r>
            <a:r>
              <a:rPr lang="en-US" dirty="0"/>
              <a:t>Must be stamped.</a:t>
            </a:r>
          </a:p>
        </p:txBody>
      </p:sp>
    </p:spTree>
    <p:extLst>
      <p:ext uri="{BB962C8B-B14F-4D97-AF65-F5344CB8AC3E}">
        <p14:creationId xmlns:p14="http://schemas.microsoft.com/office/powerpoint/2010/main" val="2729560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Accommodation Bill Journal Entries</a:t>
            </a:r>
            <a:br>
              <a:rPr lang="en-US" b="1" dirty="0"/>
            </a:br>
            <a:endParaRPr lang="en-US" dirty="0"/>
          </a:p>
        </p:txBody>
      </p:sp>
      <p:sp>
        <p:nvSpPr>
          <p:cNvPr id="3" name="Content Placeholder 2"/>
          <p:cNvSpPr>
            <a:spLocks noGrp="1"/>
          </p:cNvSpPr>
          <p:nvPr>
            <p:ph idx="1"/>
          </p:nvPr>
        </p:nvSpPr>
        <p:spPr/>
        <p:txBody>
          <a:bodyPr>
            <a:normAutofit fontScale="92500" lnSpcReduction="10000"/>
          </a:bodyPr>
          <a:lstStyle/>
          <a:p>
            <a:r>
              <a:rPr lang="en-US" b="1" dirty="0"/>
              <a:t>Recording Transactions</a:t>
            </a:r>
            <a:r>
              <a:rPr lang="en-US" dirty="0"/>
              <a:t> </a:t>
            </a:r>
          </a:p>
          <a:p>
            <a:r>
              <a:rPr lang="en-US" dirty="0"/>
              <a:t>Two categories can be used to group accounting bills: </a:t>
            </a:r>
            <a:br>
              <a:rPr lang="en-US" dirty="0"/>
            </a:br>
            <a:r>
              <a:rPr lang="en-US" b="1" dirty="0"/>
              <a:t>• Bills Receivable </a:t>
            </a:r>
            <a:r>
              <a:rPr lang="en-US" dirty="0"/>
              <a:t/>
            </a:r>
            <a:br>
              <a:rPr lang="en-US" dirty="0"/>
            </a:br>
            <a:r>
              <a:rPr lang="en-US" dirty="0"/>
              <a:t>Only the person who is entitled to receive the full amount owed on any bill of exchange is considered to have a bill receivable. </a:t>
            </a:r>
            <a:endParaRPr lang="en-US" dirty="0" smtClean="0"/>
          </a:p>
          <a:p>
            <a:r>
              <a:rPr lang="en-US" dirty="0" smtClean="0"/>
              <a:t>Bills </a:t>
            </a:r>
            <a:r>
              <a:rPr lang="en-US" dirty="0"/>
              <a:t>receivable are retained until a certain period of time after they are drawn and received by the debtors. </a:t>
            </a:r>
            <a:br>
              <a:rPr lang="en-US" dirty="0"/>
            </a:br>
            <a:r>
              <a:rPr lang="en-US" dirty="0"/>
              <a:t>• </a:t>
            </a:r>
            <a:r>
              <a:rPr lang="en-US" b="1" dirty="0"/>
              <a:t>Bills Payable </a:t>
            </a:r>
            <a:r>
              <a:rPr lang="en-US" dirty="0"/>
              <a:t/>
            </a:r>
            <a:br>
              <a:rPr lang="en-US" dirty="0"/>
            </a:br>
            <a:r>
              <a:rPr lang="en-US" dirty="0"/>
              <a:t>Bills that must be paid on time are referred to as bill payables</a:t>
            </a:r>
            <a:r>
              <a:rPr lang="en-US" dirty="0" smtClean="0"/>
              <a:t>.</a:t>
            </a:r>
          </a:p>
          <a:p>
            <a:r>
              <a:rPr lang="en-US" dirty="0" smtClean="0"/>
              <a:t> </a:t>
            </a:r>
            <a:r>
              <a:rPr lang="en-US" dirty="0"/>
              <a:t>Once a bill is paid in full by an individual, it becomes responsible. This indicates that one party receives and another party pays the same bill. </a:t>
            </a:r>
          </a:p>
          <a:p>
            <a:endParaRPr lang="en-US" dirty="0"/>
          </a:p>
        </p:txBody>
      </p:sp>
    </p:spTree>
    <p:extLst>
      <p:ext uri="{BB962C8B-B14F-4D97-AF65-F5344CB8AC3E}">
        <p14:creationId xmlns:p14="http://schemas.microsoft.com/office/powerpoint/2010/main" val="873442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Bill of Exchange All Journal Entries</a:t>
            </a:r>
            <a:br>
              <a:rPr lang="en-US" b="1" dirty="0"/>
            </a:br>
            <a:endParaRPr lang="en-US" dirty="0"/>
          </a:p>
        </p:txBody>
      </p:sp>
      <p:sp>
        <p:nvSpPr>
          <p:cNvPr id="3" name="Content Placeholder 2"/>
          <p:cNvSpPr>
            <a:spLocks noGrp="1"/>
          </p:cNvSpPr>
          <p:nvPr>
            <p:ph idx="1"/>
          </p:nvPr>
        </p:nvSpPr>
        <p:spPr/>
        <p:txBody>
          <a:bodyPr>
            <a:normAutofit lnSpcReduction="10000"/>
          </a:bodyPr>
          <a:lstStyle/>
          <a:p>
            <a:r>
              <a:rPr lang="en-US" b="1" dirty="0"/>
              <a:t>Discounting of Bills</a:t>
            </a:r>
            <a:endParaRPr lang="en-US" dirty="0"/>
          </a:p>
          <a:p>
            <a:r>
              <a:rPr lang="en-US" dirty="0"/>
              <a:t>• The bearer of any bill may sell it to the bank for the specified amount if they suddenly need money. </a:t>
            </a:r>
            <a:br>
              <a:rPr lang="en-US" dirty="0"/>
            </a:br>
            <a:r>
              <a:rPr lang="en-US" dirty="0"/>
              <a:t>• Lack of finance as a means of exchange is referred to as a bill of exchange. </a:t>
            </a:r>
            <a:br>
              <a:rPr lang="en-US" dirty="0"/>
            </a:br>
            <a:r>
              <a:rPr lang="en-US" dirty="0"/>
              <a:t>• Only if the bank specifies the procedure may any bill carry out the discounted bill. </a:t>
            </a:r>
            <a:br>
              <a:rPr lang="en-US" dirty="0"/>
            </a:br>
            <a:r>
              <a:rPr lang="en-US" dirty="0"/>
              <a:t>• As a result, the sum is paid in full right away, and the discount cost is applied to the bill. </a:t>
            </a:r>
            <a:br>
              <a:rPr lang="en-US" dirty="0"/>
            </a:br>
            <a:r>
              <a:rPr lang="en-US" dirty="0"/>
              <a:t>• The bill of exchange is then delivered for collection on the maturity date. </a:t>
            </a:r>
            <a:br>
              <a:rPr lang="en-US" dirty="0"/>
            </a:br>
            <a:r>
              <a:rPr lang="en-US" dirty="0"/>
              <a:t>• The discounting bill does not worry the acceptor in any way.</a:t>
            </a:r>
          </a:p>
          <a:p>
            <a:endParaRPr lang="en-US" dirty="0"/>
          </a:p>
        </p:txBody>
      </p:sp>
    </p:spTree>
    <p:extLst>
      <p:ext uri="{BB962C8B-B14F-4D97-AF65-F5344CB8AC3E}">
        <p14:creationId xmlns:p14="http://schemas.microsoft.com/office/powerpoint/2010/main" val="3478281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Bill of Exchange All Journal Entries</a:t>
            </a:r>
            <a:endParaRPr lang="en-US" dirty="0"/>
          </a:p>
        </p:txBody>
      </p:sp>
      <p:sp>
        <p:nvSpPr>
          <p:cNvPr id="3" name="Content Placeholder 2"/>
          <p:cNvSpPr>
            <a:spLocks noGrp="1"/>
          </p:cNvSpPr>
          <p:nvPr>
            <p:ph idx="1"/>
          </p:nvPr>
        </p:nvSpPr>
        <p:spPr/>
        <p:txBody>
          <a:bodyPr/>
          <a:lstStyle/>
          <a:p>
            <a:r>
              <a:rPr lang="en-US" dirty="0"/>
              <a:t>Products can be purchased or sold with credit or cash</a:t>
            </a:r>
            <a:r>
              <a:rPr lang="en-US" dirty="0" smtClean="0"/>
              <a:t>.</a:t>
            </a:r>
          </a:p>
          <a:p>
            <a:r>
              <a:rPr lang="en-US" dirty="0" smtClean="0"/>
              <a:t> </a:t>
            </a:r>
            <a:r>
              <a:rPr lang="en-US" dirty="0"/>
              <a:t>When goods are bought or sold using cash, the transaction is completed right away. </a:t>
            </a:r>
            <a:endParaRPr lang="en-US" dirty="0" smtClean="0"/>
          </a:p>
          <a:p>
            <a:r>
              <a:rPr lang="en-US" dirty="0" smtClean="0"/>
              <a:t>However</a:t>
            </a:r>
            <a:r>
              <a:rPr lang="en-US" dirty="0"/>
              <a:t>, if goods are sold or bought on credit, payment is postponed until the latest date</a:t>
            </a:r>
            <a:r>
              <a:rPr lang="en-US" dirty="0" smtClean="0"/>
              <a:t>.</a:t>
            </a:r>
          </a:p>
          <a:p>
            <a:r>
              <a:rPr lang="en-US" dirty="0" smtClean="0"/>
              <a:t> </a:t>
            </a:r>
            <a:r>
              <a:rPr lang="en-US" dirty="0"/>
              <a:t>When this happens, the business often counts on the party to make the payment by the deadline. </a:t>
            </a:r>
          </a:p>
        </p:txBody>
      </p:sp>
    </p:spTree>
    <p:extLst>
      <p:ext uri="{BB962C8B-B14F-4D97-AF65-F5344CB8AC3E}">
        <p14:creationId xmlns:p14="http://schemas.microsoft.com/office/powerpoint/2010/main" val="3365361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Bill of Exchange All Journal Entries</a:t>
            </a:r>
            <a:endParaRPr lang="en-US" dirty="0"/>
          </a:p>
        </p:txBody>
      </p:sp>
      <p:sp>
        <p:nvSpPr>
          <p:cNvPr id="3" name="Content Placeholder 2"/>
          <p:cNvSpPr>
            <a:spLocks noGrp="1"/>
          </p:cNvSpPr>
          <p:nvPr>
            <p:ph idx="1"/>
          </p:nvPr>
        </p:nvSpPr>
        <p:spPr/>
        <p:txBody>
          <a:bodyPr/>
          <a:lstStyle/>
          <a:p>
            <a:r>
              <a:rPr lang="en-US" dirty="0"/>
              <a:t>Nonetheless, a credit note may be utilized in some circumstances to reduce the possibility of a delay or failure; in this scenario, the buyer guarantees the seller that the payment will be canceled in line with the prearranged terms.</a:t>
            </a:r>
          </a:p>
          <a:p>
            <a:r>
              <a:rPr lang="en-US" dirty="0"/>
              <a:t>Under the Negotiable Instruments  Act of 1881, an exchange bill is a non-negotiable tool. </a:t>
            </a:r>
            <a:endParaRPr lang="en-US" dirty="0" smtClean="0"/>
          </a:p>
          <a:p>
            <a:r>
              <a:rPr lang="en-US" dirty="0" smtClean="0"/>
              <a:t>It </a:t>
            </a:r>
            <a:r>
              <a:rPr lang="en-US" dirty="0"/>
              <a:t>is a writing tool. </a:t>
            </a:r>
            <a:endParaRPr lang="en-US" dirty="0" smtClean="0"/>
          </a:p>
          <a:p>
            <a:r>
              <a:rPr lang="en-US" dirty="0" smtClean="0"/>
              <a:t>Includes </a:t>
            </a:r>
            <a:r>
              <a:rPr lang="en-US" dirty="0"/>
              <a:t>an unconditional order authorizing someone to pay a certain amount of money for a given date. Drawer, Drawee, and Payee are three people involved.</a:t>
            </a:r>
          </a:p>
          <a:p>
            <a:endParaRPr lang="en-US" dirty="0"/>
          </a:p>
        </p:txBody>
      </p:sp>
    </p:spTree>
    <p:extLst>
      <p:ext uri="{BB962C8B-B14F-4D97-AF65-F5344CB8AC3E}">
        <p14:creationId xmlns:p14="http://schemas.microsoft.com/office/powerpoint/2010/main" val="847989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Exchanged Bill Must be Written in Order </a:t>
            </a:r>
          </a:p>
        </p:txBody>
      </p:sp>
      <p:sp>
        <p:nvSpPr>
          <p:cNvPr id="3" name="Content Placeholder 2"/>
          <p:cNvSpPr>
            <a:spLocks noGrp="1"/>
          </p:cNvSpPr>
          <p:nvPr>
            <p:ph idx="1"/>
          </p:nvPr>
        </p:nvSpPr>
        <p:spPr/>
        <p:txBody>
          <a:bodyPr>
            <a:normAutofit lnSpcReduction="10000"/>
          </a:bodyPr>
          <a:lstStyle/>
          <a:p>
            <a:endParaRPr lang="en-US" dirty="0" smtClean="0"/>
          </a:p>
          <a:p>
            <a:r>
              <a:rPr lang="en-US" dirty="0" smtClean="0"/>
              <a:t>• </a:t>
            </a:r>
            <a:r>
              <a:rPr lang="en-US" dirty="0"/>
              <a:t>This is an unconditional payment order; it is a payment order. </a:t>
            </a:r>
            <a:endParaRPr lang="en-US" dirty="0" smtClean="0"/>
          </a:p>
          <a:p>
            <a:pPr marL="0" indent="0">
              <a:buNone/>
            </a:pPr>
            <a:r>
              <a:rPr lang="en-US" dirty="0"/>
              <a:t/>
            </a:r>
            <a:br>
              <a:rPr lang="en-US" dirty="0"/>
            </a:br>
            <a:r>
              <a:rPr lang="en-US" dirty="0"/>
              <a:t>• The creator of the exchange bill needs to sign it. </a:t>
            </a:r>
            <a:endParaRPr lang="en-US" dirty="0" smtClean="0"/>
          </a:p>
          <a:p>
            <a:pPr marL="0" indent="0">
              <a:buNone/>
            </a:pPr>
            <a:r>
              <a:rPr lang="en-US" dirty="0"/>
              <a:t/>
            </a:r>
            <a:br>
              <a:rPr lang="en-US" dirty="0"/>
            </a:br>
            <a:r>
              <a:rPr lang="en-US" dirty="0"/>
              <a:t>• A guarantee on the amount payable is required. </a:t>
            </a:r>
            <a:endParaRPr lang="en-US" dirty="0" smtClean="0"/>
          </a:p>
          <a:p>
            <a:pPr marL="0" indent="0">
              <a:buNone/>
            </a:pPr>
            <a:r>
              <a:rPr lang="en-US" dirty="0"/>
              <a:t/>
            </a:r>
            <a:br>
              <a:rPr lang="en-US" dirty="0"/>
            </a:br>
            <a:r>
              <a:rPr lang="en-US" dirty="0"/>
              <a:t>• It must also be evident when the payment is due</a:t>
            </a:r>
            <a:r>
              <a:rPr lang="en-US" dirty="0" smtClean="0"/>
              <a:t>.</a:t>
            </a:r>
          </a:p>
          <a:p>
            <a:pPr marL="0" indent="0">
              <a:buNone/>
            </a:pPr>
            <a:r>
              <a:rPr lang="en-US" dirty="0"/>
              <a:t/>
            </a:r>
            <a:br>
              <a:rPr lang="en-US" dirty="0"/>
            </a:br>
            <a:r>
              <a:rPr lang="en-US" dirty="0"/>
              <a:t>• A bill that has been exchanged has to be payable to a specific person. </a:t>
            </a:r>
          </a:p>
        </p:txBody>
      </p:sp>
    </p:spTree>
    <p:extLst>
      <p:ext uri="{BB962C8B-B14F-4D97-AF65-F5344CB8AC3E}">
        <p14:creationId xmlns:p14="http://schemas.microsoft.com/office/powerpoint/2010/main" val="991096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Exchanged Bill Must be Written in Order </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dirty="0"/>
              <a:t>• Must be stamped in compliance with legal requirements; </a:t>
            </a:r>
            <a:endParaRPr lang="en-US" dirty="0" smtClean="0"/>
          </a:p>
          <a:p>
            <a:pPr marL="0" indent="0">
              <a:buNone/>
            </a:pPr>
            <a:r>
              <a:rPr lang="en-US" dirty="0" smtClean="0"/>
              <a:t>• </a:t>
            </a:r>
            <a:r>
              <a:rPr lang="en-US" dirty="0"/>
              <a:t>Must be paid in full by the deadline or at the conclusion of the agreed upon time, as mentioned in the trade bill. </a:t>
            </a:r>
          </a:p>
          <a:p>
            <a:r>
              <a:rPr lang="en-US" dirty="0" smtClean="0"/>
              <a:t>A </a:t>
            </a:r>
            <a:r>
              <a:rPr lang="en-US" dirty="0"/>
              <a:t>drawer is someone who drafts or prepares a bill and then submits it for approval to a payer or artist. </a:t>
            </a:r>
            <a:endParaRPr lang="en-US" dirty="0" smtClean="0"/>
          </a:p>
          <a:p>
            <a:r>
              <a:rPr lang="en-US" dirty="0" smtClean="0"/>
              <a:t>After </a:t>
            </a:r>
            <a:r>
              <a:rPr lang="en-US" dirty="0"/>
              <a:t>it is received, the Bill becomes a Draw-on Debt that must be designated or paid.</a:t>
            </a:r>
          </a:p>
          <a:p>
            <a:r>
              <a:rPr lang="en-US" dirty="0"/>
              <a:t>The Drawee has the option to approve the bill for someone else, who will be the owner of the bill. </a:t>
            </a:r>
            <a:endParaRPr lang="en-US" dirty="0" smtClean="0"/>
          </a:p>
          <a:p>
            <a:r>
              <a:rPr lang="en-US" dirty="0" smtClean="0"/>
              <a:t>The </a:t>
            </a:r>
            <a:r>
              <a:rPr lang="en-US" dirty="0"/>
              <a:t>owner submits the bill to the nominee for payment by the due date.</a:t>
            </a:r>
          </a:p>
          <a:p>
            <a:endParaRPr lang="en-US" dirty="0"/>
          </a:p>
        </p:txBody>
      </p:sp>
    </p:spTree>
    <p:extLst>
      <p:ext uri="{BB962C8B-B14F-4D97-AF65-F5344CB8AC3E}">
        <p14:creationId xmlns:p14="http://schemas.microsoft.com/office/powerpoint/2010/main" val="2644397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Exchanged Bill</a:t>
            </a:r>
            <a:endParaRPr lang="en-US" dirty="0"/>
          </a:p>
        </p:txBody>
      </p:sp>
      <p:sp>
        <p:nvSpPr>
          <p:cNvPr id="3" name="Content Placeholder 2"/>
          <p:cNvSpPr>
            <a:spLocks noGrp="1"/>
          </p:cNvSpPr>
          <p:nvPr>
            <p:ph idx="1"/>
          </p:nvPr>
        </p:nvSpPr>
        <p:spPr/>
        <p:txBody>
          <a:bodyPr/>
          <a:lstStyle/>
          <a:p>
            <a:r>
              <a:rPr lang="en-US" dirty="0"/>
              <a:t>One person is in charge of making the debt payment: the payer. </a:t>
            </a:r>
            <a:endParaRPr lang="en-US" dirty="0" smtClean="0"/>
          </a:p>
          <a:p>
            <a:r>
              <a:rPr lang="en-US" dirty="0" smtClean="0"/>
              <a:t>Most </a:t>
            </a:r>
            <a:r>
              <a:rPr lang="en-US" dirty="0"/>
              <a:t>of the time, the nominee is also the payer; however, there </a:t>
            </a:r>
            <a:r>
              <a:rPr lang="en-US" dirty="0" smtClean="0"/>
              <a:t>are</a:t>
            </a:r>
          </a:p>
          <a:p>
            <a:pPr marL="0" indent="0">
              <a:buNone/>
            </a:pPr>
            <a:r>
              <a:rPr lang="en-US" dirty="0" smtClean="0"/>
              <a:t> </a:t>
            </a:r>
            <a:r>
              <a:rPr lang="en-US" dirty="0"/>
              <a:t>instances in which the nominee's debt is paid for by a third party, in </a:t>
            </a:r>
            <a:endParaRPr lang="en-US" dirty="0" smtClean="0"/>
          </a:p>
          <a:p>
            <a:pPr marL="0" indent="0">
              <a:buNone/>
            </a:pPr>
            <a:r>
              <a:rPr lang="en-US" dirty="0" smtClean="0"/>
              <a:t>which </a:t>
            </a:r>
            <a:r>
              <a:rPr lang="en-US" dirty="0"/>
              <a:t>case the third party takes on the role of payer. </a:t>
            </a:r>
            <a:endParaRPr lang="en-US" dirty="0" smtClean="0"/>
          </a:p>
          <a:p>
            <a:pPr marL="0" indent="0">
              <a:buNone/>
            </a:pPr>
            <a:endParaRPr lang="en-US" dirty="0" smtClean="0"/>
          </a:p>
          <a:p>
            <a:r>
              <a:rPr lang="en-US" b="1" dirty="0" smtClean="0"/>
              <a:t>Three </a:t>
            </a:r>
            <a:r>
              <a:rPr lang="en-US" b="1" dirty="0"/>
              <a:t>Parties Are Interested in the Exchange Bill</a:t>
            </a:r>
            <a:r>
              <a:rPr lang="en-US" dirty="0"/>
              <a:t>: </a:t>
            </a:r>
            <a:br>
              <a:rPr lang="en-US" dirty="0"/>
            </a:br>
            <a:r>
              <a:rPr lang="en-US" dirty="0"/>
              <a:t>A Drawer made an exchanged banknote. </a:t>
            </a:r>
          </a:p>
        </p:txBody>
      </p:sp>
    </p:spTree>
    <p:extLst>
      <p:ext uri="{BB962C8B-B14F-4D97-AF65-F5344CB8AC3E}">
        <p14:creationId xmlns:p14="http://schemas.microsoft.com/office/powerpoint/2010/main" val="19661483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Exchanged Bill</a:t>
            </a:r>
            <a:endParaRPr lang="en-US" dirty="0"/>
          </a:p>
        </p:txBody>
      </p:sp>
      <p:sp>
        <p:nvSpPr>
          <p:cNvPr id="3" name="Content Placeholder 2"/>
          <p:cNvSpPr>
            <a:spLocks noGrp="1"/>
          </p:cNvSpPr>
          <p:nvPr>
            <p:ph idx="1"/>
          </p:nvPr>
        </p:nvSpPr>
        <p:spPr/>
        <p:txBody>
          <a:bodyPr>
            <a:normAutofit lnSpcReduction="10000"/>
          </a:bodyPr>
          <a:lstStyle/>
          <a:p>
            <a:r>
              <a:rPr lang="en-US" dirty="0"/>
              <a:t>An exchange bill may be sent to the debtor/consumer by the seller/creditor who owes the seller money</a:t>
            </a:r>
            <a:r>
              <a:rPr lang="en-US" dirty="0" smtClean="0"/>
              <a:t>.</a:t>
            </a:r>
          </a:p>
          <a:p>
            <a:r>
              <a:rPr lang="en-US" dirty="0" smtClean="0"/>
              <a:t> </a:t>
            </a:r>
            <a:r>
              <a:rPr lang="en-US" dirty="0"/>
              <a:t>The drawer is required to sign as the exchange bill's creator after drafting it. </a:t>
            </a:r>
            <a:endParaRPr lang="en-US" dirty="0" smtClean="0"/>
          </a:p>
          <a:p>
            <a:r>
              <a:rPr lang="en-US" dirty="0" smtClean="0"/>
              <a:t>An </a:t>
            </a:r>
            <a:r>
              <a:rPr lang="en-US" dirty="0"/>
              <a:t>artist, drawee, buyer, or debtor of goods that are the subject of an exchange bill issued is the individual to whom the exchange bill is issued.</a:t>
            </a:r>
          </a:p>
          <a:p>
            <a:r>
              <a:rPr lang="en-US" dirty="0"/>
              <a:t>The recipient is the person who will receive the money. </a:t>
            </a:r>
            <a:endParaRPr lang="en-US" dirty="0" smtClean="0"/>
          </a:p>
          <a:p>
            <a:r>
              <a:rPr lang="en-US" dirty="0" smtClean="0"/>
              <a:t>If </a:t>
            </a:r>
            <a:r>
              <a:rPr lang="en-US" dirty="0"/>
              <a:t>he or she keeps the debt up to the due date, he or she will be paid the amount he or she owes.</a:t>
            </a:r>
          </a:p>
          <a:p>
            <a:endParaRPr lang="en-US" dirty="0"/>
          </a:p>
        </p:txBody>
      </p:sp>
    </p:spTree>
    <p:extLst>
      <p:ext uri="{BB962C8B-B14F-4D97-AF65-F5344CB8AC3E}">
        <p14:creationId xmlns:p14="http://schemas.microsoft.com/office/powerpoint/2010/main" val="30868795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Week 12 : Bills of Exchange</a:t>
            </a:r>
            <a:endParaRPr lang="en-US" b="1"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End of Week 12 Part One</a:t>
            </a:r>
          </a:p>
          <a:p>
            <a:endParaRPr lang="en-US" dirty="0"/>
          </a:p>
        </p:txBody>
      </p:sp>
    </p:spTree>
    <p:extLst>
      <p:ext uri="{BB962C8B-B14F-4D97-AF65-F5344CB8AC3E}">
        <p14:creationId xmlns:p14="http://schemas.microsoft.com/office/powerpoint/2010/main" val="8332437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Week 12 : Bills of Exchange</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Start of Week 12 Part Two</a:t>
            </a:r>
          </a:p>
          <a:p>
            <a:endParaRPr lang="en-US" dirty="0"/>
          </a:p>
        </p:txBody>
      </p:sp>
    </p:spTree>
    <p:extLst>
      <p:ext uri="{BB962C8B-B14F-4D97-AF65-F5344CB8AC3E}">
        <p14:creationId xmlns:p14="http://schemas.microsoft.com/office/powerpoint/2010/main" val="2917992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BILLS </a:t>
            </a:r>
          </a:p>
        </p:txBody>
      </p:sp>
      <p:sp>
        <p:nvSpPr>
          <p:cNvPr id="3" name="Content Placeholder 2"/>
          <p:cNvSpPr>
            <a:spLocks noGrp="1"/>
          </p:cNvSpPr>
          <p:nvPr>
            <p:ph idx="1"/>
          </p:nvPr>
        </p:nvSpPr>
        <p:spPr/>
        <p:txBody>
          <a:bodyPr>
            <a:normAutofit fontScale="85000" lnSpcReduction="20000"/>
          </a:bodyPr>
          <a:lstStyle/>
          <a:p>
            <a:endParaRPr lang="en-US" dirty="0" smtClean="0"/>
          </a:p>
          <a:p>
            <a:r>
              <a:rPr lang="en-US" dirty="0" smtClean="0"/>
              <a:t>1</a:t>
            </a:r>
            <a:r>
              <a:rPr lang="en-US" b="1" dirty="0"/>
              <a:t>) Documentary bill: </a:t>
            </a:r>
            <a:endParaRPr lang="en-US" b="1" dirty="0" smtClean="0"/>
          </a:p>
          <a:p>
            <a:r>
              <a:rPr lang="en-US" dirty="0" smtClean="0"/>
              <a:t>A </a:t>
            </a:r>
            <a:r>
              <a:rPr lang="en-US" dirty="0"/>
              <a:t>documentary bill is an exchange that is always supported by supporting documentation attesting to the legitimacy of the trade or transaction that has occurred between the buyer and seller. </a:t>
            </a:r>
            <a:endParaRPr lang="en-US" dirty="0" smtClean="0"/>
          </a:p>
          <a:p>
            <a:r>
              <a:rPr lang="en-US" dirty="0" smtClean="0"/>
              <a:t>The </a:t>
            </a:r>
            <a:r>
              <a:rPr lang="en-US" dirty="0"/>
              <a:t>paperwork could contain, among other things, bill of ladings, railway bills, invoices, and receipts. </a:t>
            </a:r>
            <a:br>
              <a:rPr lang="en-US" dirty="0"/>
            </a:br>
            <a:r>
              <a:rPr lang="en-US" dirty="0"/>
              <a:t/>
            </a:r>
            <a:br>
              <a:rPr lang="en-US" dirty="0"/>
            </a:br>
            <a:r>
              <a:rPr lang="en-US" dirty="0"/>
              <a:t/>
            </a:r>
            <a:br>
              <a:rPr lang="en-US" dirty="0"/>
            </a:br>
            <a:r>
              <a:rPr lang="en-US" b="1" dirty="0"/>
              <a:t>2) Demand bill</a:t>
            </a:r>
            <a:r>
              <a:rPr lang="en-US" b="1" dirty="0" smtClean="0"/>
              <a:t>:</a:t>
            </a:r>
          </a:p>
          <a:p>
            <a:r>
              <a:rPr lang="en-US" dirty="0" smtClean="0"/>
              <a:t> </a:t>
            </a:r>
            <a:r>
              <a:rPr lang="en-US" dirty="0"/>
              <a:t>A demand bill is a bill that must be paid immediately upon presentation or upon demand at the location. </a:t>
            </a:r>
            <a:endParaRPr lang="en-US" dirty="0" smtClean="0"/>
          </a:p>
          <a:p>
            <a:r>
              <a:rPr lang="en-US" dirty="0" smtClean="0"/>
              <a:t>Since </a:t>
            </a:r>
            <a:r>
              <a:rPr lang="en-US" dirty="0"/>
              <a:t>there is no specified deadline or time for payment on the demand bill, payment can be made at the time the bill is presented.</a:t>
            </a:r>
          </a:p>
        </p:txBody>
      </p:sp>
    </p:spTree>
    <p:extLst>
      <p:ext uri="{BB962C8B-B14F-4D97-AF65-F5344CB8AC3E}">
        <p14:creationId xmlns:p14="http://schemas.microsoft.com/office/powerpoint/2010/main" val="1659385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BILLS </a:t>
            </a:r>
            <a:endParaRPr lang="en-US" dirty="0"/>
          </a:p>
        </p:txBody>
      </p:sp>
      <p:sp>
        <p:nvSpPr>
          <p:cNvPr id="3" name="Content Placeholder 2"/>
          <p:cNvSpPr>
            <a:spLocks noGrp="1"/>
          </p:cNvSpPr>
          <p:nvPr>
            <p:ph idx="1"/>
          </p:nvPr>
        </p:nvSpPr>
        <p:spPr/>
        <p:txBody>
          <a:bodyPr>
            <a:normAutofit fontScale="62500" lnSpcReduction="20000"/>
          </a:bodyPr>
          <a:lstStyle/>
          <a:p>
            <a:endParaRPr lang="en-US" dirty="0" smtClean="0"/>
          </a:p>
          <a:p>
            <a:r>
              <a:rPr lang="en-US" b="1" dirty="0" smtClean="0"/>
              <a:t>3</a:t>
            </a:r>
            <a:r>
              <a:rPr lang="en-US" b="1" dirty="0"/>
              <a:t>) </a:t>
            </a:r>
            <a:r>
              <a:rPr lang="en-US" b="1" dirty="0" err="1"/>
              <a:t>Usance</a:t>
            </a:r>
            <a:r>
              <a:rPr lang="en-US" b="1" dirty="0"/>
              <a:t> bill: </a:t>
            </a:r>
            <a:endParaRPr lang="en-US" b="1" dirty="0" smtClean="0"/>
          </a:p>
          <a:p>
            <a:r>
              <a:rPr lang="en-US" sz="2900" dirty="0" smtClean="0"/>
              <a:t>Also </a:t>
            </a:r>
            <a:r>
              <a:rPr lang="en-US" sz="2900" dirty="0"/>
              <a:t>known as a time bill, this type of bill has a particular time frame for payment stated on it. Due to the precise time and length specified on it, use bills are regarded as time-bound bills.</a:t>
            </a:r>
          </a:p>
          <a:p>
            <a:pPr marL="0" indent="0">
              <a:buNone/>
            </a:pPr>
            <a:endParaRPr lang="en-US" sz="2900" dirty="0"/>
          </a:p>
          <a:p>
            <a:r>
              <a:rPr lang="en-US" sz="2900" b="1" dirty="0"/>
              <a:t>4) Inland bills</a:t>
            </a:r>
            <a:r>
              <a:rPr lang="en-US" sz="2900" b="1" dirty="0" smtClean="0"/>
              <a:t>:</a:t>
            </a:r>
          </a:p>
          <a:p>
            <a:r>
              <a:rPr lang="en-US" sz="2900" dirty="0" smtClean="0"/>
              <a:t> </a:t>
            </a:r>
            <a:r>
              <a:rPr lang="en-US" sz="2900" dirty="0"/>
              <a:t>An inland bill is one that is drawn by an Indian resident table in India or any other nation, and it is payable solely within India. </a:t>
            </a:r>
            <a:endParaRPr lang="en-US" sz="2900" dirty="0" smtClean="0"/>
          </a:p>
          <a:p>
            <a:r>
              <a:rPr lang="en-US" sz="2900" dirty="0" smtClean="0"/>
              <a:t>Foreign </a:t>
            </a:r>
            <a:r>
              <a:rPr lang="en-US" sz="2900" dirty="0"/>
              <a:t>bill and inland bill are completely different.</a:t>
            </a:r>
          </a:p>
          <a:p>
            <a:endParaRPr lang="en-US" sz="2900" dirty="0"/>
          </a:p>
          <a:p>
            <a:r>
              <a:rPr lang="en-US" sz="2900" b="1" dirty="0"/>
              <a:t>5) Clean bill: </a:t>
            </a:r>
            <a:endParaRPr lang="en-US" sz="2900" b="1" dirty="0" smtClean="0"/>
          </a:p>
          <a:p>
            <a:r>
              <a:rPr lang="en-US" sz="2900" dirty="0" smtClean="0"/>
              <a:t>A </a:t>
            </a:r>
            <a:r>
              <a:rPr lang="en-US" sz="2900" dirty="0"/>
              <a:t>clean bill is one that does not have any supporting documentation. Since there are no documents involved, clean bills have higher interest rates than regular documentary bills.</a:t>
            </a:r>
          </a:p>
          <a:p>
            <a:r>
              <a:rPr lang="en-US" dirty="0"/>
              <a:t/>
            </a:r>
            <a:br>
              <a:rPr lang="en-US" dirty="0"/>
            </a:br>
            <a:endParaRPr lang="en-US" dirty="0"/>
          </a:p>
        </p:txBody>
      </p:sp>
    </p:spTree>
    <p:extLst>
      <p:ext uri="{BB962C8B-B14F-4D97-AF65-F5344CB8AC3E}">
        <p14:creationId xmlns:p14="http://schemas.microsoft.com/office/powerpoint/2010/main" val="2752821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BILLS </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1) Foreign bills</a:t>
            </a:r>
            <a:r>
              <a:rPr lang="en-US" b="1" dirty="0" smtClean="0"/>
              <a:t>:</a:t>
            </a:r>
          </a:p>
          <a:p>
            <a:r>
              <a:rPr lang="en-US" dirty="0" smtClean="0"/>
              <a:t> </a:t>
            </a:r>
            <a:r>
              <a:rPr lang="en-US" dirty="0"/>
              <a:t>A foreign bill is an exchange that must be paid for outside of </a:t>
            </a:r>
            <a:r>
              <a:rPr lang="en-US" dirty="0" smtClean="0"/>
              <a:t>the country . </a:t>
            </a:r>
            <a:r>
              <a:rPr lang="en-US" dirty="0"/>
              <a:t>A bill of exchange that is classified as foreign if it is not an inland bill. It is separated further into</a:t>
            </a:r>
          </a:p>
          <a:p>
            <a:r>
              <a:rPr lang="en-US" dirty="0"/>
              <a:t> </a:t>
            </a:r>
          </a:p>
          <a:p>
            <a:r>
              <a:rPr lang="en-US" dirty="0"/>
              <a:t>a) Export invoice:</a:t>
            </a:r>
          </a:p>
          <a:p>
            <a:r>
              <a:rPr lang="en-US" dirty="0"/>
              <a:t> </a:t>
            </a:r>
          </a:p>
          <a:p>
            <a:r>
              <a:rPr lang="en-US" dirty="0"/>
              <a:t>An exporter's bill, produced for a party outside of </a:t>
            </a:r>
            <a:r>
              <a:rPr lang="en-US" dirty="0" smtClean="0"/>
              <a:t>country, </a:t>
            </a:r>
            <a:r>
              <a:rPr lang="en-US" dirty="0"/>
              <a:t>is called an export bill.</a:t>
            </a:r>
          </a:p>
          <a:p>
            <a:r>
              <a:rPr lang="en-US" dirty="0"/>
              <a:t> </a:t>
            </a:r>
          </a:p>
          <a:p>
            <a:r>
              <a:rPr lang="en-US" dirty="0"/>
              <a:t>c) Bill of import:</a:t>
            </a:r>
          </a:p>
          <a:p>
            <a:r>
              <a:rPr lang="en-US" dirty="0"/>
              <a:t> </a:t>
            </a:r>
          </a:p>
          <a:p>
            <a:r>
              <a:rPr lang="en-US" dirty="0"/>
              <a:t>An import bill is one that an exporter draws and sends outside of </a:t>
            </a:r>
            <a:r>
              <a:rPr lang="en-US" dirty="0" smtClean="0"/>
              <a:t>country. </a:t>
            </a:r>
            <a:r>
              <a:rPr lang="en-US" dirty="0"/>
              <a:t>This bill is intended for importers from </a:t>
            </a:r>
            <a:r>
              <a:rPr lang="en-US" dirty="0" smtClean="0"/>
              <a:t>country.</a:t>
            </a:r>
            <a:endParaRPr lang="en-US" dirty="0"/>
          </a:p>
          <a:p>
            <a:endParaRPr lang="en-US" dirty="0"/>
          </a:p>
        </p:txBody>
      </p:sp>
    </p:spTree>
    <p:extLst>
      <p:ext uri="{BB962C8B-B14F-4D97-AF65-F5344CB8AC3E}">
        <p14:creationId xmlns:p14="http://schemas.microsoft.com/office/powerpoint/2010/main" val="2582537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BILLS </a:t>
            </a:r>
            <a:endParaRPr lang="en-US" dirty="0"/>
          </a:p>
        </p:txBody>
      </p:sp>
      <p:sp>
        <p:nvSpPr>
          <p:cNvPr id="3" name="Content Placeholder 2"/>
          <p:cNvSpPr>
            <a:spLocks noGrp="1"/>
          </p:cNvSpPr>
          <p:nvPr>
            <p:ph idx="1"/>
          </p:nvPr>
        </p:nvSpPr>
        <p:spPr/>
        <p:txBody>
          <a:bodyPr>
            <a:normAutofit fontScale="92500" lnSpcReduction="10000"/>
          </a:bodyPr>
          <a:lstStyle/>
          <a:p>
            <a:r>
              <a:rPr lang="en-US" dirty="0"/>
              <a:t>2) Accommodation bill: An accommodation bill is any bill that is worked out, accepted, or endorsed without any restrictions.</a:t>
            </a:r>
          </a:p>
          <a:p>
            <a:r>
              <a:rPr lang="en-US" dirty="0"/>
              <a:t> </a:t>
            </a:r>
          </a:p>
          <a:p>
            <a:r>
              <a:rPr lang="en-US" dirty="0"/>
              <a:t>1) Trade Bill: A trade bill is a bill that is made out specifically for a trade order transaction. Trade bills are frequently used in cross-border transactions. </a:t>
            </a:r>
            <a:br>
              <a:rPr lang="en-US" dirty="0"/>
            </a:br>
            <a:r>
              <a:rPr lang="en-US" dirty="0"/>
              <a:t/>
            </a:r>
            <a:br>
              <a:rPr lang="en-US" dirty="0"/>
            </a:br>
            <a:r>
              <a:rPr lang="en-US" dirty="0"/>
              <a:t/>
            </a:r>
            <a:br>
              <a:rPr lang="en-US" dirty="0"/>
            </a:br>
            <a:r>
              <a:rPr lang="en-US" dirty="0"/>
              <a:t>2) Supply bills: A supply bill is a document that a contractor or supplier submits to a government entity requesting the provision of specific items. In order to meet financial needs, the goal of supply is to receive funds from financial institutions against outstanding payments. </a:t>
            </a:r>
          </a:p>
        </p:txBody>
      </p:sp>
    </p:spTree>
    <p:extLst>
      <p:ext uri="{BB962C8B-B14F-4D97-AF65-F5344CB8AC3E}">
        <p14:creationId xmlns:p14="http://schemas.microsoft.com/office/powerpoint/2010/main" val="23852970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BILLS </a:t>
            </a:r>
            <a:endParaRPr lang="en-US" dirty="0"/>
          </a:p>
        </p:txBody>
      </p:sp>
      <p:sp>
        <p:nvSpPr>
          <p:cNvPr id="3" name="Content Placeholder 2"/>
          <p:cNvSpPr>
            <a:spLocks noGrp="1"/>
          </p:cNvSpPr>
          <p:nvPr>
            <p:ph idx="1"/>
          </p:nvPr>
        </p:nvSpPr>
        <p:spPr/>
        <p:txBody>
          <a:bodyPr>
            <a:normAutofit lnSpcReduction="10000"/>
          </a:bodyPr>
          <a:lstStyle/>
          <a:p>
            <a:r>
              <a:rPr lang="en-US" dirty="0"/>
              <a:t>Although this type of firm is typically not accepted by government departments, they are qualified to apply for cash loans from commercial banks due to their non-negotiable qualities.</a:t>
            </a:r>
          </a:p>
          <a:p>
            <a:r>
              <a:rPr lang="en-US" dirty="0"/>
              <a:t> </a:t>
            </a:r>
            <a:r>
              <a:rPr lang="en-US" b="1" dirty="0" smtClean="0"/>
              <a:t>Fictitious </a:t>
            </a:r>
            <a:r>
              <a:rPr lang="en-US" b="1" dirty="0"/>
              <a:t>Bill :</a:t>
            </a:r>
          </a:p>
          <a:p>
            <a:r>
              <a:rPr lang="en-US" dirty="0"/>
              <a:t>A bill in which the name of either of the party that is drawer or drawee or both are fictitious, it is termed as a fictitious bill.</a:t>
            </a:r>
          </a:p>
          <a:p>
            <a:pPr lvl="0"/>
            <a:r>
              <a:rPr lang="en-US" b="1" dirty="0" smtClean="0"/>
              <a:t>Hundis </a:t>
            </a:r>
            <a:r>
              <a:rPr lang="en-US" b="1" dirty="0"/>
              <a:t>:</a:t>
            </a:r>
          </a:p>
          <a:p>
            <a:r>
              <a:rPr lang="en-US" dirty="0"/>
              <a:t>These are promissory notes and bill of exchange which are indigenous in nature that is usually used for agricultural financing and inland trade.</a:t>
            </a:r>
          </a:p>
          <a:p>
            <a:endParaRPr lang="en-US" dirty="0"/>
          </a:p>
          <a:p>
            <a:endParaRPr lang="en-US" dirty="0"/>
          </a:p>
        </p:txBody>
      </p:sp>
    </p:spTree>
    <p:extLst>
      <p:ext uri="{BB962C8B-B14F-4D97-AF65-F5344CB8AC3E}">
        <p14:creationId xmlns:p14="http://schemas.microsoft.com/office/powerpoint/2010/main" val="32559882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DIFFERNCE BETWEEN TRADE BILL AND ACCOMODATION BILL</a:t>
            </a:r>
          </a:p>
        </p:txBody>
      </p:sp>
      <p:sp>
        <p:nvSpPr>
          <p:cNvPr id="3" name="Content Placeholder 2"/>
          <p:cNvSpPr>
            <a:spLocks noGrp="1"/>
          </p:cNvSpPr>
          <p:nvPr>
            <p:ph idx="1"/>
          </p:nvPr>
        </p:nvSpPr>
        <p:spPr/>
        <p:txBody>
          <a:bodyPr>
            <a:normAutofit fontScale="92500" lnSpcReduction="10000"/>
          </a:bodyPr>
          <a:lstStyle/>
          <a:p>
            <a:r>
              <a:rPr lang="en-US" b="1" dirty="0"/>
              <a:t>Trade Bill: </a:t>
            </a:r>
            <a:endParaRPr lang="en-US" b="1" dirty="0" smtClean="0"/>
          </a:p>
          <a:p>
            <a:r>
              <a:rPr lang="en-US" dirty="0" smtClean="0"/>
              <a:t>• </a:t>
            </a:r>
            <a:r>
              <a:rPr lang="en-US" dirty="0"/>
              <a:t>The drawings are made with trade in mind. </a:t>
            </a:r>
            <a:br>
              <a:rPr lang="en-US" dirty="0"/>
            </a:br>
            <a:r>
              <a:rPr lang="en-US" dirty="0"/>
              <a:t>• These are drawn without due thought. </a:t>
            </a:r>
            <a:br>
              <a:rPr lang="en-US" dirty="0"/>
            </a:br>
            <a:r>
              <a:rPr lang="en-US" dirty="0"/>
              <a:t>• The bills here attest to the debt. </a:t>
            </a:r>
            <a:br>
              <a:rPr lang="en-US" dirty="0"/>
            </a:br>
            <a:r>
              <a:rPr lang="en-US" dirty="0"/>
              <a:t>•Drawee may take legal action to get the debt from Drawee. </a:t>
            </a:r>
            <a:br>
              <a:rPr lang="en-US" dirty="0"/>
            </a:br>
            <a:r>
              <a:rPr lang="en-US" dirty="0"/>
              <a:t/>
            </a:r>
            <a:br>
              <a:rPr lang="en-US" dirty="0"/>
            </a:br>
            <a:r>
              <a:rPr lang="en-US" b="1" dirty="0"/>
              <a:t>Accommodation Bill</a:t>
            </a:r>
            <a:r>
              <a:rPr lang="en-US" b="1" dirty="0" smtClean="0"/>
              <a:t>:</a:t>
            </a:r>
          </a:p>
          <a:p>
            <a:r>
              <a:rPr lang="en-US" dirty="0" smtClean="0"/>
              <a:t> </a:t>
            </a:r>
            <a:r>
              <a:rPr lang="en-US" dirty="0"/>
              <a:t>These are drawn without any consideration and are accepted in exchange for financial aid. </a:t>
            </a:r>
            <a:br>
              <a:rPr lang="en-US" dirty="0"/>
            </a:br>
            <a:r>
              <a:rPr lang="en-US" dirty="0"/>
              <a:t>• These invoices do not demonstrate debt. </a:t>
            </a:r>
            <a:br>
              <a:rPr lang="en-US" dirty="0"/>
            </a:br>
            <a:r>
              <a:rPr lang="en-US" dirty="0"/>
              <a:t>• The parties involved cannot take legal action to recover money against these debts. </a:t>
            </a:r>
          </a:p>
          <a:p>
            <a:endParaRPr lang="en-US" dirty="0"/>
          </a:p>
        </p:txBody>
      </p:sp>
    </p:spTree>
    <p:extLst>
      <p:ext uri="{BB962C8B-B14F-4D97-AF65-F5344CB8AC3E}">
        <p14:creationId xmlns:p14="http://schemas.microsoft.com/office/powerpoint/2010/main" val="10221113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Benefits of an Exchange Bill </a:t>
            </a:r>
            <a:endParaRPr lang="en-US" dirty="0"/>
          </a:p>
        </p:txBody>
      </p:sp>
      <p:sp>
        <p:nvSpPr>
          <p:cNvPr id="3" name="Content Placeholder 2"/>
          <p:cNvSpPr>
            <a:spLocks noGrp="1"/>
          </p:cNvSpPr>
          <p:nvPr>
            <p:ph idx="1"/>
          </p:nvPr>
        </p:nvSpPr>
        <p:spPr/>
        <p:txBody>
          <a:bodyPr>
            <a:normAutofit lnSpcReduction="10000"/>
          </a:bodyPr>
          <a:lstStyle/>
          <a:p>
            <a:r>
              <a:rPr lang="en-US" b="1" dirty="0"/>
              <a:t>• Legal Document: </a:t>
            </a:r>
            <a:endParaRPr lang="en-US" b="1" dirty="0" smtClean="0"/>
          </a:p>
          <a:p>
            <a:r>
              <a:rPr lang="en-US" dirty="0" smtClean="0"/>
              <a:t>Since </a:t>
            </a:r>
            <a:r>
              <a:rPr lang="en-US" dirty="0"/>
              <a:t>it's a legal document, the drawer will have an easier time pursuing legal recovery if the drawee refuses to pay.</a:t>
            </a:r>
          </a:p>
          <a:p>
            <a:pPr lvl="0"/>
            <a:r>
              <a:rPr lang="en-US" b="1" dirty="0"/>
              <a:t>Discounting Facility- </a:t>
            </a:r>
            <a:endParaRPr lang="en-US" b="1" dirty="0" smtClean="0"/>
          </a:p>
          <a:p>
            <a:pPr lvl="0"/>
            <a:r>
              <a:rPr lang="en-US" dirty="0" smtClean="0"/>
              <a:t>In </a:t>
            </a:r>
            <a:r>
              <a:rPr lang="en-US" dirty="0"/>
              <a:t>cases where the drawer is in immediate need of money, the bill can be converted into cash by discounting it from a bank by paying some nominal charges.</a:t>
            </a:r>
          </a:p>
          <a:p>
            <a:pPr lvl="0"/>
            <a:r>
              <a:rPr lang="en-US" b="1" dirty="0"/>
              <a:t>Endorsement </a:t>
            </a:r>
            <a:r>
              <a:rPr lang="en-US" b="1" dirty="0" smtClean="0"/>
              <a:t>Possible-</a:t>
            </a:r>
          </a:p>
          <a:p>
            <a:pPr lvl="0"/>
            <a:r>
              <a:rPr lang="en-US" dirty="0"/>
              <a:t> This bill of exchange can be exchanged from one individual to another for the adjustment of the debt.</a:t>
            </a:r>
          </a:p>
          <a:p>
            <a:endParaRPr lang="en-US" dirty="0"/>
          </a:p>
        </p:txBody>
      </p:sp>
    </p:spTree>
    <p:extLst>
      <p:ext uri="{BB962C8B-B14F-4D97-AF65-F5344CB8AC3E}">
        <p14:creationId xmlns:p14="http://schemas.microsoft.com/office/powerpoint/2010/main" val="22393095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is Promissory Note</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A promissory note is any written document (not a banknote or currency note) that contains an unconditional promise, signed by the maker, to pay a specific amount of money solely to the holder of the note or to a specific person on their command.</a:t>
            </a:r>
          </a:p>
          <a:p>
            <a:r>
              <a:rPr lang="en-US" b="1" dirty="0"/>
              <a:t>Importance of Promissory note in Bill of Exchange</a:t>
            </a:r>
            <a:endParaRPr lang="en-US" dirty="0"/>
          </a:p>
          <a:p>
            <a:r>
              <a:rPr lang="en-US" dirty="0"/>
              <a:t>A promissory note is "an instrument in writing (not being a banknote or a currency note), containing an unconditional undertaking signed by the maker, to pay a certain sum of money only to or to the order of a certain person, or to the bearer of the instrument," as defined by the Negotiable Instruments Act of 1881. </a:t>
            </a:r>
            <a:endParaRPr lang="en-US" dirty="0" smtClean="0"/>
          </a:p>
          <a:p>
            <a:r>
              <a:rPr lang="en-US" dirty="0" smtClean="0"/>
              <a:t>However</a:t>
            </a:r>
            <a:r>
              <a:rPr lang="en-US" dirty="0"/>
              <a:t>, a promissory note payable to bearer is prohibited by the Reserve Bank of India Act. As a result, the bearer cannot be paid on a promissory note.</a:t>
            </a:r>
          </a:p>
          <a:p>
            <a:endParaRPr lang="en-US" dirty="0"/>
          </a:p>
        </p:txBody>
      </p:sp>
    </p:spTree>
    <p:extLst>
      <p:ext uri="{BB962C8B-B14F-4D97-AF65-F5344CB8AC3E}">
        <p14:creationId xmlns:p14="http://schemas.microsoft.com/office/powerpoint/2010/main" val="11342534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Parties to a Promissory Note</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Under a promissory note, there are two parties: </a:t>
            </a:r>
            <a:br>
              <a:rPr lang="en-US" dirty="0"/>
            </a:br>
            <a:r>
              <a:rPr lang="en-US" dirty="0"/>
              <a:t>(1) Maker: A person or organization that makes or draws a promissory note with an agreement to pay a specific amount as stated in the note is known as the maker or drawer. </a:t>
            </a:r>
            <a:r>
              <a:rPr lang="en-US" dirty="0" err="1"/>
              <a:t>Promisior</a:t>
            </a:r>
            <a:r>
              <a:rPr lang="en-US" dirty="0"/>
              <a:t> is another name for maker. </a:t>
            </a:r>
            <a:br>
              <a:rPr lang="en-US" dirty="0"/>
            </a:br>
            <a:r>
              <a:rPr lang="en-US" dirty="0"/>
              <a:t>(2) Payee: The individual in whose name the promissory note is drawn is the payee. </a:t>
            </a:r>
            <a:br>
              <a:rPr lang="en-US" dirty="0"/>
            </a:br>
            <a:r>
              <a:rPr lang="en-US" dirty="0"/>
              <a:t>For the benefit of the Commerce students, the previously mentioned notion regarding "Bill of Exchange" is explained in detail. </a:t>
            </a:r>
            <a:endParaRPr lang="en-US" dirty="0" smtClean="0"/>
          </a:p>
          <a:p>
            <a:r>
              <a:rPr lang="en-US" dirty="0" smtClean="0"/>
              <a:t>When </a:t>
            </a:r>
            <a:r>
              <a:rPr lang="en-US" dirty="0"/>
              <a:t>a bill is drawn and accepted by the drawee, accounting for bills of exchange begins. After accepting, the drawee gives the bill back to the drawer. The bill is now in the drawer's possession.</a:t>
            </a:r>
          </a:p>
          <a:p>
            <a:endParaRPr lang="en-US" dirty="0"/>
          </a:p>
        </p:txBody>
      </p:sp>
    </p:spTree>
    <p:extLst>
      <p:ext uri="{BB962C8B-B14F-4D97-AF65-F5344CB8AC3E}">
        <p14:creationId xmlns:p14="http://schemas.microsoft.com/office/powerpoint/2010/main" val="15210330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Parties to a Promissory Note</a:t>
            </a:r>
            <a:endParaRPr lang="en-US" dirty="0"/>
          </a:p>
        </p:txBody>
      </p:sp>
      <p:sp>
        <p:nvSpPr>
          <p:cNvPr id="3" name="Content Placeholder 2"/>
          <p:cNvSpPr>
            <a:spLocks noGrp="1"/>
          </p:cNvSpPr>
          <p:nvPr>
            <p:ph idx="1"/>
          </p:nvPr>
        </p:nvSpPr>
        <p:spPr/>
        <p:txBody>
          <a:bodyPr/>
          <a:lstStyle/>
          <a:p>
            <a:r>
              <a:rPr lang="en-US" dirty="0"/>
              <a:t>Once the drawer is the holder of the bill, they can use the bill in several ways:</a:t>
            </a:r>
          </a:p>
          <a:p>
            <a:pPr lvl="0"/>
            <a:r>
              <a:rPr lang="en-US" dirty="0"/>
              <a:t>By holding the bill till due date</a:t>
            </a:r>
          </a:p>
          <a:p>
            <a:pPr lvl="0"/>
            <a:r>
              <a:rPr lang="en-US" dirty="0"/>
              <a:t>By discounting the bill</a:t>
            </a:r>
          </a:p>
          <a:p>
            <a:pPr lvl="0"/>
            <a:r>
              <a:rPr lang="en-US" dirty="0"/>
              <a:t>By endorsing the bill</a:t>
            </a:r>
          </a:p>
          <a:p>
            <a:pPr lvl="0"/>
            <a:r>
              <a:rPr lang="en-US" dirty="0"/>
              <a:t>By sending bill to bank for collection</a:t>
            </a:r>
          </a:p>
          <a:p>
            <a:r>
              <a:rPr lang="en-US" dirty="0"/>
              <a:t>Although the drawee is required to honor the drawer's acceptance, they occasionally neglect to do so. </a:t>
            </a:r>
            <a:br>
              <a:rPr lang="en-US" dirty="0"/>
            </a:br>
            <a:r>
              <a:rPr lang="en-US" dirty="0"/>
              <a:t>In the drawer's and </a:t>
            </a:r>
            <a:r>
              <a:rPr lang="en-US" dirty="0" err="1"/>
              <a:t>dr</a:t>
            </a:r>
            <a:endParaRPr lang="en-US" dirty="0"/>
          </a:p>
        </p:txBody>
      </p:sp>
    </p:spTree>
    <p:extLst>
      <p:ext uri="{BB962C8B-B14F-4D97-AF65-F5344CB8AC3E}">
        <p14:creationId xmlns:p14="http://schemas.microsoft.com/office/powerpoint/2010/main" val="1347525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Treatment of Bills of Exchange</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The drawer can treat the bill in the following ways:</a:t>
            </a:r>
          </a:p>
          <a:p>
            <a:pPr lvl="0"/>
            <a:r>
              <a:rPr lang="en-US" dirty="0"/>
              <a:t>Retain it till maturity</a:t>
            </a:r>
          </a:p>
          <a:p>
            <a:pPr lvl="0"/>
            <a:r>
              <a:rPr lang="en-US" dirty="0"/>
              <a:t>Discount</a:t>
            </a:r>
            <a:r>
              <a:rPr lang="en-US" u="sng" dirty="0"/>
              <a:t> </a:t>
            </a:r>
            <a:r>
              <a:rPr lang="en-US" dirty="0"/>
              <a:t>it with the bank</a:t>
            </a:r>
          </a:p>
          <a:p>
            <a:pPr lvl="0"/>
            <a:r>
              <a:rPr lang="en-US" dirty="0"/>
              <a:t>Endorse it in favor of another </a:t>
            </a:r>
            <a:r>
              <a:rPr lang="en-US" dirty="0" smtClean="0"/>
              <a:t>person</a:t>
            </a:r>
          </a:p>
          <a:p>
            <a:pPr lvl="0"/>
            <a:endParaRPr lang="en-US" dirty="0"/>
          </a:p>
          <a:p>
            <a:r>
              <a:rPr lang="en-US" dirty="0"/>
              <a:t>On the due date, there can be two situations:</a:t>
            </a:r>
          </a:p>
          <a:p>
            <a:pPr lvl="0"/>
            <a:r>
              <a:rPr lang="en-US" dirty="0"/>
              <a:t>The bill is honored.</a:t>
            </a:r>
          </a:p>
          <a:p>
            <a:pPr lvl="0"/>
            <a:r>
              <a:rPr lang="en-US" dirty="0"/>
              <a:t>The bill is </a:t>
            </a:r>
            <a:r>
              <a:rPr lang="en-US" dirty="0" smtClean="0"/>
              <a:t>dishonored.</a:t>
            </a:r>
            <a:endParaRPr lang="en-US" u="sng" dirty="0"/>
          </a:p>
          <a:p>
            <a:endParaRPr lang="en-US" dirty="0"/>
          </a:p>
        </p:txBody>
      </p:sp>
    </p:spTree>
    <p:extLst>
      <p:ext uri="{BB962C8B-B14F-4D97-AF65-F5344CB8AC3E}">
        <p14:creationId xmlns:p14="http://schemas.microsoft.com/office/powerpoint/2010/main" val="25813219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Journal Entry for Bills of Exchange</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b="1" dirty="0"/>
              <a:t>Drawer’s Books</a:t>
            </a:r>
          </a:p>
          <a:p>
            <a:r>
              <a:rPr lang="en-US" dirty="0"/>
              <a:t>1. </a:t>
            </a:r>
            <a:r>
              <a:rPr lang="en-US" b="1" dirty="0"/>
              <a:t>The issue of </a:t>
            </a:r>
            <a:r>
              <a:rPr lang="en-US" b="1" dirty="0" smtClean="0"/>
              <a:t>bill</a:t>
            </a:r>
          </a:p>
          <a:p>
            <a:pPr lvl="1"/>
            <a:r>
              <a:rPr lang="en-US" dirty="0"/>
              <a:t>Bills Receivable </a:t>
            </a:r>
            <a:r>
              <a:rPr lang="en-US" dirty="0" smtClean="0"/>
              <a:t>A/c		Dr.</a:t>
            </a:r>
          </a:p>
          <a:p>
            <a:pPr lvl="1"/>
            <a:r>
              <a:rPr lang="en-US" dirty="0"/>
              <a:t>To Drawee’s </a:t>
            </a:r>
            <a:r>
              <a:rPr lang="en-US" dirty="0" smtClean="0"/>
              <a:t>A/c				Cr.</a:t>
            </a:r>
          </a:p>
          <a:p>
            <a:pPr lvl="1"/>
            <a:r>
              <a:rPr lang="en-US" dirty="0"/>
              <a:t>(Being bill was drawn and accepted</a:t>
            </a:r>
            <a:r>
              <a:rPr lang="en-US" dirty="0" smtClean="0"/>
              <a:t>)</a:t>
            </a:r>
          </a:p>
          <a:p>
            <a:pPr marL="457200" lvl="1" indent="0">
              <a:buNone/>
            </a:pPr>
            <a:endParaRPr lang="en-US" dirty="0" smtClean="0"/>
          </a:p>
          <a:p>
            <a:pPr marL="457200" lvl="1" indent="0">
              <a:buNone/>
            </a:pPr>
            <a:r>
              <a:rPr lang="en-US" b="1" dirty="0"/>
              <a:t>2. The Bill is retained </a:t>
            </a:r>
            <a:r>
              <a:rPr lang="en-US" b="1" dirty="0" smtClean="0"/>
              <a:t>until maturity		No entry</a:t>
            </a:r>
          </a:p>
          <a:p>
            <a:pPr marL="914400" lvl="1" indent="-457200">
              <a:buAutoNum type="alphaLcParenBoth"/>
            </a:pPr>
            <a:r>
              <a:rPr lang="en-US" dirty="0" smtClean="0"/>
              <a:t>In </a:t>
            </a:r>
            <a:r>
              <a:rPr lang="en-US" dirty="0"/>
              <a:t>case of </a:t>
            </a:r>
            <a:r>
              <a:rPr lang="en-US" dirty="0" smtClean="0"/>
              <a:t>honor</a:t>
            </a:r>
          </a:p>
          <a:p>
            <a:pPr marL="914400" lvl="2" indent="0">
              <a:buNone/>
            </a:pPr>
            <a:r>
              <a:rPr lang="en-US" dirty="0"/>
              <a:t>Cash/Bank </a:t>
            </a:r>
            <a:r>
              <a:rPr lang="en-US" dirty="0" smtClean="0"/>
              <a:t>A/c			Dr.</a:t>
            </a:r>
          </a:p>
          <a:p>
            <a:pPr marL="914400" lvl="2" indent="0">
              <a:buNone/>
            </a:pPr>
            <a:r>
              <a:rPr lang="en-US" dirty="0"/>
              <a:t>Bills Receivable </a:t>
            </a:r>
            <a:r>
              <a:rPr lang="en-US" dirty="0" smtClean="0"/>
              <a:t>A/c			Cr.</a:t>
            </a:r>
          </a:p>
          <a:p>
            <a:pPr marL="914400" lvl="2" indent="0">
              <a:buNone/>
            </a:pPr>
            <a:r>
              <a:rPr lang="en-US" dirty="0"/>
              <a:t>(Being bill retained till maturity and payment received)</a:t>
            </a:r>
            <a:endParaRPr lang="en-US" b="1" dirty="0" smtClean="0"/>
          </a:p>
          <a:p>
            <a:pPr marL="457200" lvl="1" indent="0">
              <a:buNone/>
            </a:pPr>
            <a:endParaRPr lang="en-US" b="1" u="sng" dirty="0" smtClean="0"/>
          </a:p>
        </p:txBody>
      </p:sp>
    </p:spTree>
    <p:extLst>
      <p:ext uri="{BB962C8B-B14F-4D97-AF65-F5344CB8AC3E}">
        <p14:creationId xmlns:p14="http://schemas.microsoft.com/office/powerpoint/2010/main" val="2954025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Entry for Bills of Exchange</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(b) In </a:t>
            </a:r>
            <a:r>
              <a:rPr lang="en-US" dirty="0"/>
              <a:t>case of </a:t>
            </a:r>
            <a:r>
              <a:rPr lang="en-US" dirty="0" smtClean="0"/>
              <a:t>dishonor</a:t>
            </a:r>
          </a:p>
          <a:p>
            <a:pPr marL="0" indent="0">
              <a:buNone/>
            </a:pPr>
            <a:r>
              <a:rPr lang="en-US" dirty="0" smtClean="0"/>
              <a:t>	Drawee’s A/c		Dr.	</a:t>
            </a:r>
          </a:p>
          <a:p>
            <a:pPr marL="0" indent="0">
              <a:buNone/>
            </a:pPr>
            <a:r>
              <a:rPr lang="en-US" dirty="0"/>
              <a:t>	</a:t>
            </a:r>
            <a:r>
              <a:rPr lang="en-US" dirty="0" smtClean="0"/>
              <a:t> </a:t>
            </a:r>
            <a:r>
              <a:rPr lang="en-US" dirty="0"/>
              <a:t>Bills Receivable </a:t>
            </a:r>
            <a:r>
              <a:rPr lang="en-US" dirty="0" smtClean="0"/>
              <a:t>A/c		Cr.</a:t>
            </a:r>
          </a:p>
          <a:p>
            <a:pPr marL="0" indent="0">
              <a:buNone/>
            </a:pPr>
            <a:endParaRPr lang="en-US" dirty="0"/>
          </a:p>
          <a:p>
            <a:pPr marL="0" indent="0">
              <a:buNone/>
            </a:pPr>
            <a:r>
              <a:rPr lang="en-US" b="1" dirty="0"/>
              <a:t>3. </a:t>
            </a:r>
            <a:r>
              <a:rPr lang="en-US" b="1" dirty="0" smtClean="0"/>
              <a:t>The </a:t>
            </a:r>
            <a:r>
              <a:rPr lang="en-US" b="1" dirty="0"/>
              <a:t>bill is discounted with the </a:t>
            </a:r>
            <a:r>
              <a:rPr lang="en-US" b="1" dirty="0" smtClean="0"/>
              <a:t>bank</a:t>
            </a:r>
          </a:p>
          <a:p>
            <a:pPr marL="0" indent="0">
              <a:buNone/>
            </a:pPr>
            <a:r>
              <a:rPr lang="en-US" dirty="0" smtClean="0"/>
              <a:t>	Bank </a:t>
            </a:r>
            <a:r>
              <a:rPr lang="en-US" dirty="0"/>
              <a:t>A/c (amount actually received</a:t>
            </a:r>
            <a:r>
              <a:rPr lang="en-US" dirty="0" smtClean="0"/>
              <a:t>)		Dr.</a:t>
            </a:r>
          </a:p>
          <a:p>
            <a:pPr marL="0" indent="0">
              <a:buNone/>
            </a:pPr>
            <a:r>
              <a:rPr lang="en-US" dirty="0" smtClean="0"/>
              <a:t>	Discount </a:t>
            </a:r>
            <a:r>
              <a:rPr lang="en-US" dirty="0"/>
              <a:t>A/c  (amount of </a:t>
            </a:r>
            <a:r>
              <a:rPr lang="en-US" dirty="0" smtClean="0"/>
              <a:t>discount)		Dr.</a:t>
            </a:r>
          </a:p>
          <a:p>
            <a:pPr marL="0" indent="0">
              <a:buNone/>
            </a:pPr>
            <a:r>
              <a:rPr lang="en-US" dirty="0" smtClean="0"/>
              <a:t>	To </a:t>
            </a:r>
            <a:r>
              <a:rPr lang="en-US" dirty="0"/>
              <a:t>Bills Receivable </a:t>
            </a:r>
            <a:r>
              <a:rPr lang="en-US" dirty="0" smtClean="0"/>
              <a:t>A/c					Cr.</a:t>
            </a:r>
          </a:p>
          <a:p>
            <a:pPr marL="0" indent="0">
              <a:buNone/>
            </a:pPr>
            <a:r>
              <a:rPr lang="en-US" dirty="0" smtClean="0"/>
              <a:t>	(</a:t>
            </a:r>
            <a:r>
              <a:rPr lang="en-US" dirty="0"/>
              <a:t>Being bill discounted with the bank)</a:t>
            </a:r>
            <a:endParaRPr lang="en-US" dirty="0" smtClean="0"/>
          </a:p>
          <a:p>
            <a:pPr marL="0" indent="0">
              <a:buNone/>
            </a:pPr>
            <a:endParaRPr lang="en-US" b="1" dirty="0"/>
          </a:p>
        </p:txBody>
      </p:sp>
    </p:spTree>
    <p:extLst>
      <p:ext uri="{BB962C8B-B14F-4D97-AF65-F5344CB8AC3E}">
        <p14:creationId xmlns:p14="http://schemas.microsoft.com/office/powerpoint/2010/main" val="23446804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Entry for Bills of Exchange</a:t>
            </a:r>
            <a:endParaRPr lang="en-US" dirty="0"/>
          </a:p>
        </p:txBody>
      </p:sp>
      <p:sp>
        <p:nvSpPr>
          <p:cNvPr id="3" name="Content Placeholder 2"/>
          <p:cNvSpPr>
            <a:spLocks noGrp="1"/>
          </p:cNvSpPr>
          <p:nvPr>
            <p:ph idx="1"/>
          </p:nvPr>
        </p:nvSpPr>
        <p:spPr/>
        <p:txBody>
          <a:bodyPr/>
          <a:lstStyle/>
          <a:p>
            <a:r>
              <a:rPr lang="en-US" dirty="0"/>
              <a:t>a. In the case of </a:t>
            </a:r>
            <a:r>
              <a:rPr lang="en-US" dirty="0" smtClean="0"/>
              <a:t>honor		No entry</a:t>
            </a:r>
          </a:p>
          <a:p>
            <a:r>
              <a:rPr lang="en-US" dirty="0"/>
              <a:t>b. In case of </a:t>
            </a:r>
            <a:r>
              <a:rPr lang="en-US" dirty="0" smtClean="0"/>
              <a:t>dishonor		</a:t>
            </a:r>
          </a:p>
          <a:p>
            <a:pPr marL="914400" lvl="2" indent="0">
              <a:buNone/>
            </a:pPr>
            <a:r>
              <a:rPr lang="en-US" dirty="0"/>
              <a:t>	</a:t>
            </a:r>
            <a:r>
              <a:rPr lang="en-US" sz="2400" dirty="0" smtClean="0"/>
              <a:t> </a:t>
            </a:r>
            <a:r>
              <a:rPr lang="en-US" sz="2400" dirty="0"/>
              <a:t>Drawee’s </a:t>
            </a:r>
            <a:r>
              <a:rPr lang="en-US" sz="2400" dirty="0" smtClean="0"/>
              <a:t>A/c		Dr.</a:t>
            </a:r>
          </a:p>
          <a:p>
            <a:pPr marL="914400" lvl="2" indent="0">
              <a:buNone/>
            </a:pPr>
            <a:r>
              <a:rPr lang="en-US" sz="2400" dirty="0"/>
              <a:t>	</a:t>
            </a:r>
            <a:r>
              <a:rPr lang="en-US" sz="2400" dirty="0" smtClean="0"/>
              <a:t>Bank				Cr.</a:t>
            </a:r>
          </a:p>
          <a:p>
            <a:pPr marL="914400" lvl="2" indent="0">
              <a:buNone/>
            </a:pPr>
            <a:r>
              <a:rPr lang="en-US" sz="2400" dirty="0" smtClean="0"/>
              <a:t>	(</a:t>
            </a:r>
            <a:r>
              <a:rPr lang="en-US" sz="2400" dirty="0"/>
              <a:t>Being discounted bill dishonored</a:t>
            </a:r>
            <a:r>
              <a:rPr lang="en-US" sz="2400" dirty="0" smtClean="0"/>
              <a:t>)</a:t>
            </a:r>
          </a:p>
          <a:p>
            <a:pPr marL="914400" lvl="2" indent="0">
              <a:buNone/>
            </a:pPr>
            <a:endParaRPr lang="en-US" sz="2400" dirty="0" smtClean="0"/>
          </a:p>
          <a:p>
            <a:pPr marL="914400" lvl="2" indent="0">
              <a:buNone/>
            </a:pPr>
            <a:r>
              <a:rPr lang="en-US" sz="2400" dirty="0"/>
              <a:t>4. The bill is </a:t>
            </a:r>
            <a:r>
              <a:rPr lang="en-US" sz="2400" dirty="0" smtClean="0"/>
              <a:t>endorsed</a:t>
            </a:r>
          </a:p>
          <a:p>
            <a:pPr marL="914400" lvl="2" indent="0">
              <a:buNone/>
            </a:pPr>
            <a:r>
              <a:rPr lang="en-US" sz="2400" dirty="0"/>
              <a:t>Creditor’s/ Endorsee’s </a:t>
            </a:r>
            <a:r>
              <a:rPr lang="en-US" sz="2400" dirty="0" smtClean="0"/>
              <a:t>A/c		Dr.</a:t>
            </a:r>
          </a:p>
          <a:p>
            <a:pPr marL="914400" lvl="2" indent="0">
              <a:buNone/>
            </a:pPr>
            <a:r>
              <a:rPr lang="en-US" sz="2400" dirty="0"/>
              <a:t>To Bills Receivable </a:t>
            </a:r>
            <a:r>
              <a:rPr lang="en-US" sz="2400" dirty="0" smtClean="0"/>
              <a:t>A/c				Cr.</a:t>
            </a:r>
          </a:p>
          <a:p>
            <a:pPr marL="914400" lvl="2" indent="0">
              <a:buNone/>
            </a:pPr>
            <a:r>
              <a:rPr lang="en-US" sz="2400" dirty="0" smtClean="0"/>
              <a:t>(Being </a:t>
            </a:r>
            <a:r>
              <a:rPr lang="en-US" sz="2400" dirty="0"/>
              <a:t>bill endorsed in favor of creditor)</a:t>
            </a:r>
          </a:p>
        </p:txBody>
      </p:sp>
    </p:spTree>
    <p:extLst>
      <p:ext uri="{BB962C8B-B14F-4D97-AF65-F5344CB8AC3E}">
        <p14:creationId xmlns:p14="http://schemas.microsoft.com/office/powerpoint/2010/main" val="32239316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Entry for Bills of Exchange</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t>Drawee’s or the Payer’s Books</a:t>
            </a:r>
          </a:p>
          <a:p>
            <a:r>
              <a:rPr lang="en-US" dirty="0"/>
              <a:t>1. The issue of </a:t>
            </a:r>
            <a:r>
              <a:rPr lang="en-US" dirty="0" smtClean="0"/>
              <a:t>bill</a:t>
            </a:r>
          </a:p>
          <a:p>
            <a:pPr lvl="1"/>
            <a:r>
              <a:rPr lang="en-US" dirty="0"/>
              <a:t>Drawer’s </a:t>
            </a:r>
            <a:r>
              <a:rPr lang="en-US" dirty="0" smtClean="0"/>
              <a:t>A/c		</a:t>
            </a:r>
            <a:r>
              <a:rPr lang="en-US" dirty="0" err="1" smtClean="0"/>
              <a:t>Dr</a:t>
            </a:r>
            <a:endParaRPr lang="en-US" dirty="0" smtClean="0"/>
          </a:p>
          <a:p>
            <a:pPr lvl="1"/>
            <a:r>
              <a:rPr lang="en-US" dirty="0"/>
              <a:t>To Bills Payable </a:t>
            </a:r>
            <a:r>
              <a:rPr lang="en-US" dirty="0" smtClean="0"/>
              <a:t>A/c		Cr.</a:t>
            </a:r>
          </a:p>
          <a:p>
            <a:pPr lvl="1"/>
            <a:r>
              <a:rPr lang="en-US" dirty="0" smtClean="0"/>
              <a:t>(Being </a:t>
            </a:r>
            <a:r>
              <a:rPr lang="en-US" dirty="0"/>
              <a:t>bill was drawn and </a:t>
            </a:r>
            <a:r>
              <a:rPr lang="en-US" dirty="0" smtClean="0"/>
              <a:t>accepted)</a:t>
            </a:r>
          </a:p>
          <a:p>
            <a:pPr lvl="1"/>
            <a:endParaRPr lang="en-US" dirty="0"/>
          </a:p>
          <a:p>
            <a:pPr lvl="1"/>
            <a:r>
              <a:rPr lang="en-US" dirty="0" smtClean="0"/>
              <a:t>2</a:t>
            </a:r>
            <a:r>
              <a:rPr lang="en-US" dirty="0"/>
              <a:t>. The Bill is retained until </a:t>
            </a:r>
            <a:r>
              <a:rPr lang="en-US" dirty="0" smtClean="0"/>
              <a:t>maturity		No entry.</a:t>
            </a:r>
          </a:p>
          <a:p>
            <a:pPr lvl="1"/>
            <a:endParaRPr lang="en-US" dirty="0"/>
          </a:p>
          <a:p>
            <a:pPr lvl="1"/>
            <a:r>
              <a:rPr lang="en-US" dirty="0"/>
              <a:t>a. In case of </a:t>
            </a:r>
            <a:r>
              <a:rPr lang="en-US" dirty="0" smtClean="0"/>
              <a:t>honor</a:t>
            </a:r>
          </a:p>
          <a:p>
            <a:pPr marL="457200" lvl="1" indent="0">
              <a:buNone/>
            </a:pPr>
            <a:r>
              <a:rPr lang="en-US" dirty="0"/>
              <a:t>	 Bills Payable </a:t>
            </a:r>
            <a:r>
              <a:rPr lang="en-US" dirty="0" smtClean="0"/>
              <a:t>A/c			Dr.</a:t>
            </a:r>
          </a:p>
          <a:p>
            <a:pPr marL="457200" lvl="1" indent="0">
              <a:buNone/>
            </a:pPr>
            <a:r>
              <a:rPr lang="en-US" dirty="0"/>
              <a:t>	 To Cash/ Bank </a:t>
            </a:r>
            <a:r>
              <a:rPr lang="en-US" dirty="0" smtClean="0"/>
              <a:t>A/c				Cr.</a:t>
            </a:r>
          </a:p>
          <a:p>
            <a:pPr marL="457200" lvl="1" indent="0">
              <a:buNone/>
            </a:pPr>
            <a:r>
              <a:rPr lang="en-US" dirty="0"/>
              <a:t>(Being  payment made against the bill)</a:t>
            </a:r>
          </a:p>
        </p:txBody>
      </p:sp>
    </p:spTree>
    <p:extLst>
      <p:ext uri="{BB962C8B-B14F-4D97-AF65-F5344CB8AC3E}">
        <p14:creationId xmlns:p14="http://schemas.microsoft.com/office/powerpoint/2010/main" val="7748184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Entry for Bills of Exchange</a:t>
            </a:r>
            <a:endParaRPr lang="en-US" dirty="0"/>
          </a:p>
        </p:txBody>
      </p:sp>
      <p:sp>
        <p:nvSpPr>
          <p:cNvPr id="3" name="Content Placeholder 2"/>
          <p:cNvSpPr>
            <a:spLocks noGrp="1"/>
          </p:cNvSpPr>
          <p:nvPr>
            <p:ph idx="1"/>
          </p:nvPr>
        </p:nvSpPr>
        <p:spPr/>
        <p:txBody>
          <a:bodyPr/>
          <a:lstStyle/>
          <a:p>
            <a:r>
              <a:rPr lang="en-US" dirty="0"/>
              <a:t>b. In case of </a:t>
            </a:r>
            <a:r>
              <a:rPr lang="en-US" dirty="0" smtClean="0"/>
              <a:t>dishonor</a:t>
            </a:r>
          </a:p>
          <a:p>
            <a:r>
              <a:rPr lang="en-US" b="1" dirty="0" smtClean="0"/>
              <a:t>Bills Payable </a:t>
            </a:r>
            <a:r>
              <a:rPr lang="en-US" dirty="0" smtClean="0"/>
              <a:t>A/c		Dr.</a:t>
            </a:r>
          </a:p>
          <a:p>
            <a:r>
              <a:rPr lang="en-US" dirty="0"/>
              <a:t>To Drawer’s </a:t>
            </a:r>
            <a:r>
              <a:rPr lang="en-US" dirty="0" smtClean="0"/>
              <a:t>A/c			Cr.</a:t>
            </a:r>
          </a:p>
          <a:p>
            <a:r>
              <a:rPr lang="en-US" dirty="0"/>
              <a:t>(Being bill dishonored</a:t>
            </a:r>
            <a:r>
              <a:rPr lang="en-US" dirty="0" smtClean="0"/>
              <a:t>)</a:t>
            </a:r>
          </a:p>
          <a:p>
            <a:endParaRPr lang="en-US" dirty="0"/>
          </a:p>
          <a:p>
            <a:r>
              <a:rPr lang="en-US" dirty="0"/>
              <a:t>3. The bill is </a:t>
            </a:r>
            <a:r>
              <a:rPr lang="en-US" dirty="0" smtClean="0"/>
              <a:t>discounted </a:t>
            </a:r>
            <a:r>
              <a:rPr lang="en-US" dirty="0"/>
              <a:t>with the </a:t>
            </a:r>
            <a:r>
              <a:rPr lang="en-US" dirty="0" smtClean="0"/>
              <a:t>bank</a:t>
            </a:r>
          </a:p>
          <a:p>
            <a:endParaRPr lang="en-US" dirty="0"/>
          </a:p>
          <a:p>
            <a:r>
              <a:rPr lang="en-US" dirty="0" smtClean="0"/>
              <a:t>No entry</a:t>
            </a:r>
            <a:endParaRPr lang="en-US" dirty="0"/>
          </a:p>
        </p:txBody>
      </p:sp>
    </p:spTree>
    <p:extLst>
      <p:ext uri="{BB962C8B-B14F-4D97-AF65-F5344CB8AC3E}">
        <p14:creationId xmlns:p14="http://schemas.microsoft.com/office/powerpoint/2010/main" val="1847487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Entry for Bills of Exchange</a:t>
            </a:r>
            <a:endParaRPr lang="en-US" dirty="0"/>
          </a:p>
        </p:txBody>
      </p:sp>
      <p:sp>
        <p:nvSpPr>
          <p:cNvPr id="3" name="Content Placeholder 2"/>
          <p:cNvSpPr>
            <a:spLocks noGrp="1"/>
          </p:cNvSpPr>
          <p:nvPr>
            <p:ph idx="1"/>
          </p:nvPr>
        </p:nvSpPr>
        <p:spPr/>
        <p:txBody>
          <a:bodyPr>
            <a:normAutofit lnSpcReduction="10000"/>
          </a:bodyPr>
          <a:lstStyle/>
          <a:p>
            <a:r>
              <a:rPr lang="en-US" dirty="0"/>
              <a:t>The drawee might not respect the bill, according to the drawer. He can give it to the Notary Public in this situation</a:t>
            </a:r>
            <a:r>
              <a:rPr lang="en-US" dirty="0" smtClean="0"/>
              <a:t>.</a:t>
            </a:r>
          </a:p>
          <a:p>
            <a:r>
              <a:rPr lang="en-US" dirty="0" smtClean="0"/>
              <a:t> </a:t>
            </a:r>
            <a:r>
              <a:rPr lang="en-US" dirty="0"/>
              <a:t>Rather than paying the bill directly to the Drawer, the Notary Public does so. </a:t>
            </a:r>
            <a:endParaRPr lang="en-US" dirty="0" smtClean="0"/>
          </a:p>
          <a:p>
            <a:r>
              <a:rPr lang="en-US" dirty="0" smtClean="0"/>
              <a:t>They </a:t>
            </a:r>
            <a:r>
              <a:rPr lang="en-US" dirty="0"/>
              <a:t>give the money to the Drawer if the bill is honored. </a:t>
            </a:r>
            <a:br>
              <a:rPr lang="en-US" dirty="0"/>
            </a:br>
            <a:r>
              <a:rPr lang="en-US" dirty="0"/>
              <a:t>If there is dishonor, they return the bill to the drawer after noting the grounds for the dishonor. </a:t>
            </a:r>
            <a:endParaRPr lang="en-US" dirty="0" smtClean="0"/>
          </a:p>
          <a:p>
            <a:r>
              <a:rPr lang="en-US" dirty="0" smtClean="0"/>
              <a:t>For </a:t>
            </a:r>
            <a:r>
              <a:rPr lang="en-US" dirty="0"/>
              <a:t>this, they impose costs known as noting charges. </a:t>
            </a:r>
            <a:endParaRPr lang="en-US" dirty="0" smtClean="0"/>
          </a:p>
          <a:p>
            <a:r>
              <a:rPr lang="en-US" dirty="0" smtClean="0"/>
              <a:t>In </a:t>
            </a:r>
            <a:r>
              <a:rPr lang="en-US" dirty="0"/>
              <a:t>the event of disgrace, the offending party is held accountable for the offense.</a:t>
            </a:r>
          </a:p>
          <a:p>
            <a:endParaRPr lang="en-US" dirty="0"/>
          </a:p>
        </p:txBody>
      </p:sp>
    </p:spTree>
    <p:extLst>
      <p:ext uri="{BB962C8B-B14F-4D97-AF65-F5344CB8AC3E}">
        <p14:creationId xmlns:p14="http://schemas.microsoft.com/office/powerpoint/2010/main" val="38950923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Entry for Bills of Exchange</a:t>
            </a:r>
            <a:endParaRPr lang="en-US" dirty="0"/>
          </a:p>
        </p:txBody>
      </p:sp>
      <p:sp>
        <p:nvSpPr>
          <p:cNvPr id="3" name="Content Placeholder 2"/>
          <p:cNvSpPr>
            <a:spLocks noGrp="1"/>
          </p:cNvSpPr>
          <p:nvPr>
            <p:ph idx="1"/>
          </p:nvPr>
        </p:nvSpPr>
        <p:spPr/>
        <p:txBody>
          <a:bodyPr/>
          <a:lstStyle/>
          <a:p>
            <a:r>
              <a:rPr lang="en-US" dirty="0"/>
              <a:t>Sometimes, the drawee pays the bill before the due date and receives a rebate. This is </a:t>
            </a:r>
            <a:r>
              <a:rPr lang="en-US" dirty="0" smtClean="0"/>
              <a:t>known as </a:t>
            </a:r>
            <a:r>
              <a:rPr lang="en-US" b="1" dirty="0" smtClean="0"/>
              <a:t>retirement of the bill.</a:t>
            </a:r>
            <a:endParaRPr lang="en-US" dirty="0"/>
          </a:p>
          <a:p>
            <a:r>
              <a:rPr lang="en-US" dirty="0"/>
              <a:t>In other cases, the drawee may ask the drawer to cancel the bill and draw another bill for an extended period.</a:t>
            </a:r>
          </a:p>
          <a:p>
            <a:r>
              <a:rPr lang="en-US" dirty="0"/>
              <a:t>This is known </a:t>
            </a:r>
            <a:r>
              <a:rPr lang="en-US" dirty="0" smtClean="0"/>
              <a:t>as </a:t>
            </a:r>
            <a:r>
              <a:rPr lang="en-US" b="1" dirty="0" smtClean="0"/>
              <a:t>renewal of the bill</a:t>
            </a:r>
            <a:r>
              <a:rPr lang="en-US" dirty="0" smtClean="0"/>
              <a:t>. </a:t>
            </a:r>
          </a:p>
          <a:p>
            <a:r>
              <a:rPr lang="en-US" dirty="0" smtClean="0"/>
              <a:t>The </a:t>
            </a:r>
            <a:r>
              <a:rPr lang="en-US" dirty="0"/>
              <a:t>drawee pays an additional amount as interest for the extended period.</a:t>
            </a:r>
          </a:p>
          <a:p>
            <a:endParaRPr lang="en-US" dirty="0"/>
          </a:p>
        </p:txBody>
      </p:sp>
    </p:spTree>
    <p:extLst>
      <p:ext uri="{BB962C8B-B14F-4D97-AF65-F5344CB8AC3E}">
        <p14:creationId xmlns:p14="http://schemas.microsoft.com/office/powerpoint/2010/main" val="32990750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Week 12 : Bills of Exchange</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Close of Week 12 Part Two</a:t>
            </a:r>
          </a:p>
        </p:txBody>
      </p:sp>
    </p:spTree>
    <p:extLst>
      <p:ext uri="{BB962C8B-B14F-4D97-AF65-F5344CB8AC3E}">
        <p14:creationId xmlns:p14="http://schemas.microsoft.com/office/powerpoint/2010/main" val="1892829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366</TotalTime>
  <Words>1679</Words>
  <Application>Microsoft Office PowerPoint</Application>
  <PresentationFormat>Custom</PresentationFormat>
  <Paragraphs>269</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Course: Specialized Financial Accounting Technique</vt:lpstr>
      <vt:lpstr>Introduction</vt:lpstr>
      <vt:lpstr>Meaning of Bills of Exchange</vt:lpstr>
      <vt:lpstr>FEATURES OF BILLS OF EXCHANGE </vt:lpstr>
      <vt:lpstr>FEATURES OF BILLS OF EXCHANGE</vt:lpstr>
      <vt:lpstr>PARTIES TO BILLS OF EXCHANGE </vt:lpstr>
      <vt:lpstr>PARTIES TO BILLS OF EXCHANGE</vt:lpstr>
      <vt:lpstr>PARTIES TO BILLS OF EXCHANGE</vt:lpstr>
      <vt:lpstr>Bills of Exchange Vs Promissory Note</vt:lpstr>
      <vt:lpstr>Bills of Exchange Vs Promissory Note</vt:lpstr>
      <vt:lpstr>Bills of Exchange Vs Promissory Note</vt:lpstr>
      <vt:lpstr>Accommodation Bill Journal Entries </vt:lpstr>
      <vt:lpstr>Bill of Exchange All Journal Entries </vt:lpstr>
      <vt:lpstr>Bill of Exchange All Journal Entries</vt:lpstr>
      <vt:lpstr>Bill of Exchange All Journal Entries</vt:lpstr>
      <vt:lpstr>Exchanged Bill Must be Written in Order </vt:lpstr>
      <vt:lpstr>Exchanged Bill Must be Written in Order </vt:lpstr>
      <vt:lpstr>Exchanged Bill</vt:lpstr>
      <vt:lpstr>Exchanged Bill</vt:lpstr>
      <vt:lpstr>Week 12 : Bills of Exchange</vt:lpstr>
      <vt:lpstr>Week 12 : Bills of Exchange</vt:lpstr>
      <vt:lpstr>TYPES OF BILLS </vt:lpstr>
      <vt:lpstr>TYPES OF BILLS </vt:lpstr>
      <vt:lpstr>TYPES OF BILLS </vt:lpstr>
      <vt:lpstr>TYPES OF BILLS </vt:lpstr>
      <vt:lpstr>TYPES OF BILLS </vt:lpstr>
      <vt:lpstr>DIFFERNCE BETWEEN TRADE BILL AND ACCOMODATION BILL</vt:lpstr>
      <vt:lpstr>Benefits of an Exchange Bill </vt:lpstr>
      <vt:lpstr>What is Promissory Note </vt:lpstr>
      <vt:lpstr>Parties to a Promissory Note </vt:lpstr>
      <vt:lpstr>Parties to a Promissory Note</vt:lpstr>
      <vt:lpstr>Treatment of Bills of Exchange </vt:lpstr>
      <vt:lpstr>Journal Entry for Bills of Exchange </vt:lpstr>
      <vt:lpstr>Journal Entry for Bills of Exchange</vt:lpstr>
      <vt:lpstr>Journal Entry for Bills of Exchange</vt:lpstr>
      <vt:lpstr>Journal Entry for Bills of Exchange</vt:lpstr>
      <vt:lpstr>Journal Entry for Bills of Exchange</vt:lpstr>
      <vt:lpstr>Journal Entry for Bills of Exchange</vt:lpstr>
      <vt:lpstr>Journal Entry for Bills of Exchange</vt:lpstr>
      <vt:lpstr>Week 12 : Bills of Exchange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Specialized Financial Accounting Technique</dc:title>
  <dc:creator>Peter Karugu Kahihu</dc:creator>
  <cp:lastModifiedBy>Admin</cp:lastModifiedBy>
  <cp:revision>49</cp:revision>
  <dcterms:created xsi:type="dcterms:W3CDTF">2024-05-31T06:45:16Z</dcterms:created>
  <dcterms:modified xsi:type="dcterms:W3CDTF">2024-06-06T04:22:19Z</dcterms:modified>
</cp:coreProperties>
</file>