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3" r:id="rId4"/>
    <p:sldId id="258" r:id="rId5"/>
    <p:sldId id="259" r:id="rId6"/>
    <p:sldId id="287" r:id="rId7"/>
    <p:sldId id="288" r:id="rId8"/>
    <p:sldId id="260" r:id="rId9"/>
    <p:sldId id="261" r:id="rId10"/>
    <p:sldId id="284" r:id="rId11"/>
    <p:sldId id="262" r:id="rId12"/>
    <p:sldId id="263" r:id="rId13"/>
    <p:sldId id="285" r:id="rId14"/>
    <p:sldId id="286" r:id="rId15"/>
    <p:sldId id="264" r:id="rId16"/>
    <p:sldId id="265" r:id="rId17"/>
    <p:sldId id="266" r:id="rId18"/>
    <p:sldId id="267" r:id="rId19"/>
    <p:sldId id="270" r:id="rId20"/>
    <p:sldId id="275" r:id="rId21"/>
    <p:sldId id="276" r:id="rId22"/>
    <p:sldId id="269" r:id="rId23"/>
    <p:sldId id="268" r:id="rId24"/>
    <p:sldId id="271" r:id="rId25"/>
    <p:sldId id="272" r:id="rId26"/>
    <p:sldId id="273" r:id="rId27"/>
    <p:sldId id="274" r:id="rId28"/>
    <p:sldId id="289" r:id="rId29"/>
    <p:sldId id="290" r:id="rId30"/>
    <p:sldId id="291" r:id="rId31"/>
    <p:sldId id="292" r:id="rId32"/>
    <p:sldId id="293" r:id="rId33"/>
    <p:sldId id="277" r:id="rId34"/>
    <p:sldId id="278" r:id="rId35"/>
    <p:sldId id="279" r:id="rId36"/>
    <p:sldId id="281" r:id="rId37"/>
    <p:sldId id="282" r:id="rId38"/>
    <p:sldId id="280" r:id="rId39"/>
    <p:sldId id="294" r:id="rId40"/>
    <p:sldId id="295" r:id="rId41"/>
    <p:sldId id="296" r:id="rId42"/>
    <p:sldId id="29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288"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1FA2B5B-4F59-41D7-B28B-FE5983A0AC91}"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3266283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FA2B5B-4F59-41D7-B28B-FE5983A0AC91}"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1788239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FA2B5B-4F59-41D7-B28B-FE5983A0AC91}"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2301951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1FA2B5B-4F59-41D7-B28B-FE5983A0AC91}"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759653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1FA2B5B-4F59-41D7-B28B-FE5983A0AC91}" type="datetimeFigureOut">
              <a:rPr lang="en-US" smtClean="0"/>
              <a:t>6/6/2024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3225479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1FA2B5B-4F59-41D7-B28B-FE5983A0AC91}" type="datetimeFigureOut">
              <a:rPr lang="en-US" smtClean="0"/>
              <a:t>6/6/2024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2458478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FA2B5B-4F59-41D7-B28B-FE5983A0AC91}" type="datetimeFigureOut">
              <a:rPr lang="en-US" smtClean="0"/>
              <a:t>6/6/2024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3180540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FA2B5B-4F59-41D7-B28B-FE5983A0AC91}"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1525912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FA2B5B-4F59-41D7-B28B-FE5983A0AC91}"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4030709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FA2B5B-4F59-41D7-B28B-FE5983A0AC91}"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2597963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FA2B5B-4F59-41D7-B28B-FE5983A0AC91}"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D11354-CAC0-4D11-A37A-A5D15767ED43}" type="slidenum">
              <a:rPr lang="en-US" smtClean="0"/>
              <a:t>‹#›</a:t>
            </a:fld>
            <a:endParaRPr lang="en-US"/>
          </a:p>
        </p:txBody>
      </p:sp>
    </p:spTree>
    <p:extLst>
      <p:ext uri="{BB962C8B-B14F-4D97-AF65-F5344CB8AC3E}">
        <p14:creationId xmlns:p14="http://schemas.microsoft.com/office/powerpoint/2010/main" val="2978498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FA2B5B-4F59-41D7-B28B-FE5983A0AC91}" type="datetimeFigureOut">
              <a:rPr lang="en-US" smtClean="0"/>
              <a:t>6/6/2024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D11354-CAC0-4D11-A37A-A5D15767ED43}" type="slidenum">
              <a:rPr lang="en-US" smtClean="0"/>
              <a:t>‹#›</a:t>
            </a:fld>
            <a:endParaRPr lang="en-US"/>
          </a:p>
        </p:txBody>
      </p:sp>
    </p:spTree>
    <p:extLst>
      <p:ext uri="{BB962C8B-B14F-4D97-AF65-F5344CB8AC3E}">
        <p14:creationId xmlns:p14="http://schemas.microsoft.com/office/powerpoint/2010/main" val="490357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Specialized Financial Accounting Technique</a:t>
            </a:r>
            <a:endParaRPr lang="en-US" dirty="0"/>
          </a:p>
        </p:txBody>
      </p:sp>
      <p:sp>
        <p:nvSpPr>
          <p:cNvPr id="3" name="Subtitle 2"/>
          <p:cNvSpPr>
            <a:spLocks noGrp="1"/>
          </p:cNvSpPr>
          <p:nvPr>
            <p:ph type="subTitle" idx="1"/>
          </p:nvPr>
        </p:nvSpPr>
        <p:spPr/>
        <p:txBody>
          <a:bodyPr/>
          <a:lstStyle/>
          <a:p>
            <a:r>
              <a:rPr lang="en-US" dirty="0" smtClean="0"/>
              <a:t>Week 13 : Hire Purchases</a:t>
            </a:r>
          </a:p>
          <a:p>
            <a:r>
              <a:rPr lang="en-US" dirty="0" smtClean="0"/>
              <a:t>Lecturer: Peter Karugu Kahihu</a:t>
            </a:r>
          </a:p>
          <a:p>
            <a:endParaRPr lang="en-US" dirty="0"/>
          </a:p>
        </p:txBody>
      </p:sp>
    </p:spTree>
    <p:extLst>
      <p:ext uri="{BB962C8B-B14F-4D97-AF65-F5344CB8AC3E}">
        <p14:creationId xmlns:p14="http://schemas.microsoft.com/office/powerpoint/2010/main" val="3338473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b="1" dirty="0"/>
          </a:p>
        </p:txBody>
      </p:sp>
      <p:sp>
        <p:nvSpPr>
          <p:cNvPr id="3" name="Content Placeholder 2"/>
          <p:cNvSpPr>
            <a:spLocks noGrp="1"/>
          </p:cNvSpPr>
          <p:nvPr>
            <p:ph idx="1"/>
          </p:nvPr>
        </p:nvSpPr>
        <p:spPr/>
        <p:txBody>
          <a:bodyPr/>
          <a:lstStyle/>
          <a:p>
            <a:pPr algn="just"/>
            <a:r>
              <a:rPr lang="en-US" dirty="0" smtClean="0"/>
              <a:t>This lecture introduces you to various methods of accounting for Hire purchase and preparation of key financial accounts.</a:t>
            </a:r>
          </a:p>
          <a:p>
            <a:pPr marL="0" indent="0" algn="just">
              <a:buNone/>
            </a:pPr>
            <a:r>
              <a:rPr lang="en-US" b="1" dirty="0" smtClean="0"/>
              <a:t>	</a:t>
            </a:r>
            <a:r>
              <a:rPr lang="x-none" b="1" dirty="0" smtClean="0"/>
              <a:t>Expected Learning Outcomes</a:t>
            </a:r>
            <a:endParaRPr lang="en-US" dirty="0" smtClean="0"/>
          </a:p>
          <a:p>
            <a:pPr algn="just"/>
            <a:r>
              <a:rPr lang="en-US" dirty="0" smtClean="0"/>
              <a:t>By the end of this lecture, the learner should be able to: </a:t>
            </a:r>
          </a:p>
          <a:p>
            <a:pPr lvl="1" algn="just"/>
            <a:r>
              <a:rPr lang="en-US" dirty="0" smtClean="0"/>
              <a:t>Understand what is Hire purchases and their characteristics</a:t>
            </a:r>
          </a:p>
          <a:p>
            <a:pPr lvl="1" algn="just"/>
            <a:r>
              <a:rPr lang="en-US" dirty="0" smtClean="0"/>
              <a:t>Know how to prepare Key financial accounts</a:t>
            </a:r>
          </a:p>
          <a:p>
            <a:pPr lvl="1" algn="just"/>
            <a:r>
              <a:rPr lang="en-US" dirty="0" smtClean="0"/>
              <a:t>Know various methods of accounting for Hire Purchase</a:t>
            </a:r>
          </a:p>
          <a:p>
            <a:endParaRPr lang="en-US" dirty="0"/>
          </a:p>
        </p:txBody>
      </p:sp>
    </p:spTree>
    <p:extLst>
      <p:ext uri="{BB962C8B-B14F-4D97-AF65-F5344CB8AC3E}">
        <p14:creationId xmlns:p14="http://schemas.microsoft.com/office/powerpoint/2010/main" val="3422146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You </a:t>
            </a:r>
            <a:r>
              <a:rPr lang="en-US" dirty="0"/>
              <a:t>will be able to: </a:t>
            </a:r>
            <a:endParaRPr lang="en-US" dirty="0" smtClean="0"/>
          </a:p>
          <a:p>
            <a:r>
              <a:rPr lang="en-US" dirty="0" smtClean="0"/>
              <a:t>Know </a:t>
            </a:r>
            <a:r>
              <a:rPr lang="en-US" dirty="0"/>
              <a:t>the key elements and characteristics of hire buy transactions after completing this </a:t>
            </a:r>
            <a:r>
              <a:rPr lang="en-US" dirty="0" smtClean="0"/>
              <a:t>unit.</a:t>
            </a:r>
          </a:p>
          <a:p>
            <a:r>
              <a:rPr lang="en-US" dirty="0" smtClean="0"/>
              <a:t>Record </a:t>
            </a:r>
            <a:r>
              <a:rPr lang="en-US" dirty="0"/>
              <a:t>the hire purchase entries in the hire vendor's and hire purchaser's books. </a:t>
            </a:r>
          </a:p>
          <a:p>
            <a:r>
              <a:rPr lang="en-US" dirty="0" smtClean="0"/>
              <a:t>Acquire </a:t>
            </a:r>
            <a:r>
              <a:rPr lang="en-US" dirty="0"/>
              <a:t>knowledge of several hire purchase transaction accounting techniques. </a:t>
            </a:r>
            <a:endParaRPr lang="en-US" dirty="0" smtClean="0"/>
          </a:p>
          <a:p>
            <a:r>
              <a:rPr lang="en-US" dirty="0" smtClean="0"/>
              <a:t>Using </a:t>
            </a:r>
            <a:r>
              <a:rPr lang="en-US" dirty="0"/>
              <a:t>the above information, determine the various missing values that are needed for the hire buy transactions' accounting. </a:t>
            </a:r>
            <a:endParaRPr lang="en-US" dirty="0" smtClean="0"/>
          </a:p>
          <a:p>
            <a:r>
              <a:rPr lang="en-US" dirty="0" smtClean="0"/>
              <a:t>Determine </a:t>
            </a:r>
            <a:r>
              <a:rPr lang="en-US" dirty="0"/>
              <a:t>the worth of repossessed items, document it, and figure out the profit from selling them again. </a:t>
            </a:r>
            <a:endParaRPr lang="en-US" dirty="0" smtClean="0"/>
          </a:p>
          <a:p>
            <a:r>
              <a:rPr lang="en-US" dirty="0" smtClean="0"/>
              <a:t>Recognize </a:t>
            </a:r>
            <a:r>
              <a:rPr lang="en-US" dirty="0"/>
              <a:t>how the installment payment system differs from hire buy agreements.</a:t>
            </a:r>
          </a:p>
          <a:p>
            <a:endParaRPr lang="en-US" dirty="0"/>
          </a:p>
        </p:txBody>
      </p:sp>
    </p:spTree>
    <p:extLst>
      <p:ext uri="{BB962C8B-B14F-4D97-AF65-F5344CB8AC3E}">
        <p14:creationId xmlns:p14="http://schemas.microsoft.com/office/powerpoint/2010/main" val="1248301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Overview </a:t>
            </a:r>
            <a:endParaRPr lang="en-US" dirty="0"/>
          </a:p>
        </p:txBody>
      </p:sp>
      <p:sp>
        <p:nvSpPr>
          <p:cNvPr id="3" name="Content Placeholder 2"/>
          <p:cNvSpPr>
            <a:spLocks noGrp="1"/>
          </p:cNvSpPr>
          <p:nvPr>
            <p:ph idx="1"/>
          </p:nvPr>
        </p:nvSpPr>
        <p:spPr/>
        <p:txBody>
          <a:bodyPr>
            <a:normAutofit lnSpcReduction="10000"/>
          </a:bodyPr>
          <a:lstStyle/>
          <a:p>
            <a:r>
              <a:rPr lang="en-US" dirty="0"/>
              <a:t>If the vendor permits it, a buyer who wishes to purchase an item but is unsure he will be able to pay for it in full within the allotted time frame may choose to pay in installments. </a:t>
            </a:r>
            <a:endParaRPr lang="en-US" dirty="0" smtClean="0"/>
          </a:p>
          <a:p>
            <a:r>
              <a:rPr lang="en-US" dirty="0" smtClean="0"/>
              <a:t>This </a:t>
            </a:r>
            <a:r>
              <a:rPr lang="en-US" dirty="0"/>
              <a:t>allows the buyer to make use of the item and pay for it over a certain length of time in installments</a:t>
            </a:r>
            <a:r>
              <a:rPr lang="en-US" dirty="0" smtClean="0"/>
              <a:t>.</a:t>
            </a:r>
          </a:p>
          <a:p>
            <a:r>
              <a:rPr lang="en-US" dirty="0" smtClean="0"/>
              <a:t> </a:t>
            </a:r>
            <a:r>
              <a:rPr lang="en-US" dirty="0"/>
              <a:t>Hire buy transactions are the name given to this kind of business arrangement</a:t>
            </a:r>
            <a:r>
              <a:rPr lang="en-US" dirty="0" smtClean="0"/>
              <a:t>.</a:t>
            </a:r>
          </a:p>
          <a:p>
            <a:r>
              <a:rPr lang="en-US" dirty="0"/>
              <a:t>Hire purchase (HP) or leasing is a type of asset finance that allows firms or individuals to possess and control an asset during an agreed term, while paying rent or instalments covering depreciation of the asset, and interest to cover capital cost.</a:t>
            </a:r>
          </a:p>
          <a:p>
            <a:endParaRPr lang="en-US" dirty="0"/>
          </a:p>
        </p:txBody>
      </p:sp>
    </p:spTree>
    <p:extLst>
      <p:ext uri="{BB962C8B-B14F-4D97-AF65-F5344CB8AC3E}">
        <p14:creationId xmlns:p14="http://schemas.microsoft.com/office/powerpoint/2010/main" val="2541433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Hire Purchase</a:t>
            </a:r>
            <a:endParaRPr lang="en-US" dirty="0"/>
          </a:p>
        </p:txBody>
      </p:sp>
      <p:sp>
        <p:nvSpPr>
          <p:cNvPr id="3" name="Content Placeholder 2"/>
          <p:cNvSpPr>
            <a:spLocks noGrp="1"/>
          </p:cNvSpPr>
          <p:nvPr>
            <p:ph idx="1"/>
          </p:nvPr>
        </p:nvSpPr>
        <p:spPr/>
        <p:txBody>
          <a:bodyPr>
            <a:normAutofit/>
          </a:bodyPr>
          <a:lstStyle/>
          <a:p>
            <a:r>
              <a:rPr lang="en-US" dirty="0"/>
              <a:t>Assets are defined as anything of monetary value that is owned by a firm or an individual</a:t>
            </a:r>
            <a:r>
              <a:rPr lang="en-US" dirty="0" smtClean="0"/>
              <a:t>.</a:t>
            </a:r>
          </a:p>
          <a:p>
            <a:r>
              <a:rPr lang="en-US" dirty="0" smtClean="0"/>
              <a:t> </a:t>
            </a:r>
            <a:r>
              <a:rPr lang="en-US" dirty="0"/>
              <a:t>Assets listed on a firm’s balance sheet can include tangible items such as inventories, equipment and real estate, as well as intangible items such as property rights or goodwill. </a:t>
            </a:r>
          </a:p>
          <a:p>
            <a:r>
              <a:rPr lang="en-US" dirty="0"/>
              <a:t>Leases differ from term lending in that the lessee does not have ownership rights to the asset. </a:t>
            </a:r>
            <a:endParaRPr lang="en-US" dirty="0" smtClean="0"/>
          </a:p>
          <a:p>
            <a:r>
              <a:rPr lang="en-US" dirty="0" smtClean="0"/>
              <a:t>At </a:t>
            </a:r>
            <a:r>
              <a:rPr lang="en-US" dirty="0"/>
              <a:t>the end of the lease contract, the lessee usually has a choice of extending the lease, returning the asset, or introducing a buyer for the asset. </a:t>
            </a:r>
            <a:endParaRPr lang="en-US" dirty="0" smtClean="0"/>
          </a:p>
        </p:txBody>
      </p:sp>
    </p:spTree>
    <p:extLst>
      <p:ext uri="{BB962C8B-B14F-4D97-AF65-F5344CB8AC3E}">
        <p14:creationId xmlns:p14="http://schemas.microsoft.com/office/powerpoint/2010/main" val="1642989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TERMS</a:t>
            </a:r>
            <a:r>
              <a:rPr lang="en-US" b="1" dirty="0"/>
              <a:t>	USED	IN	HIRE	PURCHASE AGREEMENTS</a:t>
            </a:r>
            <a:br>
              <a:rPr lang="en-US" b="1" dirty="0"/>
            </a:br>
            <a:endParaRPr lang="en-US" dirty="0"/>
          </a:p>
        </p:txBody>
      </p:sp>
      <p:sp>
        <p:nvSpPr>
          <p:cNvPr id="3" name="Content Placeholder 2"/>
          <p:cNvSpPr>
            <a:spLocks noGrp="1"/>
          </p:cNvSpPr>
          <p:nvPr>
            <p:ph idx="1"/>
          </p:nvPr>
        </p:nvSpPr>
        <p:spPr/>
        <p:txBody>
          <a:bodyPr/>
          <a:lstStyle/>
          <a:p>
            <a:pPr lvl="0"/>
            <a:r>
              <a:rPr lang="en-US" b="1" i="1" dirty="0"/>
              <a:t>Hire Vendor: </a:t>
            </a:r>
            <a:r>
              <a:rPr lang="en-US" dirty="0"/>
              <a:t>Hire vendor is a person who delivers the goods along with its possession to the hire purchaser under a hire purchase agreement.</a:t>
            </a:r>
          </a:p>
          <a:p>
            <a:pPr lvl="0"/>
            <a:r>
              <a:rPr lang="en-US" b="1" i="1" dirty="0"/>
              <a:t>Hire Purchaser: </a:t>
            </a:r>
            <a:r>
              <a:rPr lang="en-US" dirty="0"/>
              <a:t>Hire purchaser is a person who obtains the goods and rights to use the same from hire vendor under a hire purchase agreement.</a:t>
            </a:r>
          </a:p>
          <a:p>
            <a:pPr lvl="0"/>
            <a:r>
              <a:rPr lang="en-US" b="1" i="1" dirty="0"/>
              <a:t>Cash Price: </a:t>
            </a:r>
            <a:r>
              <a:rPr lang="en-US" dirty="0"/>
              <a:t>Cash price is the amount to be paid by the buyer on outright purchase in cash.</a:t>
            </a:r>
          </a:p>
          <a:p>
            <a:endParaRPr lang="en-US" dirty="0"/>
          </a:p>
        </p:txBody>
      </p:sp>
    </p:spTree>
    <p:extLst>
      <p:ext uri="{BB962C8B-B14F-4D97-AF65-F5344CB8AC3E}">
        <p14:creationId xmlns:p14="http://schemas.microsoft.com/office/powerpoint/2010/main" val="3085352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TERMS	USED	IN	HIRE	PURCHASE AGREEMENTS</a:t>
            </a:r>
            <a:endParaRPr lang="en-US" dirty="0"/>
          </a:p>
        </p:txBody>
      </p:sp>
      <p:sp>
        <p:nvSpPr>
          <p:cNvPr id="3" name="Content Placeholder 2"/>
          <p:cNvSpPr>
            <a:spLocks noGrp="1"/>
          </p:cNvSpPr>
          <p:nvPr>
            <p:ph idx="1"/>
          </p:nvPr>
        </p:nvSpPr>
        <p:spPr/>
        <p:txBody>
          <a:bodyPr>
            <a:normAutofit fontScale="85000" lnSpcReduction="20000"/>
          </a:bodyPr>
          <a:lstStyle/>
          <a:p>
            <a:pPr lvl="0"/>
            <a:r>
              <a:rPr lang="en-US" b="1" i="1" dirty="0"/>
              <a:t>Down Payment</a:t>
            </a:r>
            <a:r>
              <a:rPr lang="en-US" b="1" i="1" dirty="0" smtClean="0"/>
              <a:t>:</a:t>
            </a:r>
          </a:p>
          <a:p>
            <a:pPr lvl="0"/>
            <a:r>
              <a:rPr lang="en-US" b="1" i="1" dirty="0" smtClean="0"/>
              <a:t> </a:t>
            </a:r>
            <a:r>
              <a:rPr lang="en-US" dirty="0"/>
              <a:t>Down payment is the initial payment made to the hire vendor by the hire purchaser at the time of entering into a hire purchase agreement.</a:t>
            </a:r>
          </a:p>
          <a:p>
            <a:pPr lvl="0"/>
            <a:r>
              <a:rPr lang="en-US" b="1" i="1" dirty="0"/>
              <a:t>Hire Purchase Instalment: </a:t>
            </a:r>
            <a:endParaRPr lang="en-US" b="1" i="1" dirty="0" smtClean="0"/>
          </a:p>
          <a:p>
            <a:pPr lvl="0"/>
            <a:r>
              <a:rPr lang="en-US" dirty="0" smtClean="0"/>
              <a:t>Hire </a:t>
            </a:r>
            <a:r>
              <a:rPr lang="en-US" dirty="0"/>
              <a:t>purchase instalment is the amount which the hire purchaser has to pay after a regular interval </a:t>
            </a:r>
            <a:r>
              <a:rPr lang="en-US" dirty="0" err="1"/>
              <a:t>upto</a:t>
            </a:r>
            <a:r>
              <a:rPr lang="en-US" dirty="0"/>
              <a:t> certain period as specified in the agreement to obtain the ownership of the asset purchased</a:t>
            </a:r>
          </a:p>
          <a:p>
            <a:r>
              <a:rPr lang="en-US" dirty="0" smtClean="0"/>
              <a:t>(</a:t>
            </a:r>
            <a:r>
              <a:rPr lang="en-US" dirty="0"/>
              <a:t>on payment of the last installment) under a hire purchase agreement. It comprises of principal amount and the interest on the unpaid amount.</a:t>
            </a:r>
          </a:p>
          <a:p>
            <a:pPr lvl="0"/>
            <a:r>
              <a:rPr lang="en-US" b="1" i="1" dirty="0"/>
              <a:t>Hire purchase price</a:t>
            </a:r>
            <a:r>
              <a:rPr lang="en-US" b="1" i="1" dirty="0" smtClean="0"/>
              <a:t>:</a:t>
            </a:r>
          </a:p>
          <a:p>
            <a:pPr lvl="0"/>
            <a:r>
              <a:rPr lang="en-US" b="1" i="1" dirty="0" smtClean="0"/>
              <a:t> </a:t>
            </a:r>
            <a:r>
              <a:rPr lang="en-US" dirty="0"/>
              <a:t>It means the total sum payable by the hire purchaser to obtain the ownership of the asset purchased under hire purchase agreement. It comprises of cash price and interest on outstanding balances.</a:t>
            </a:r>
          </a:p>
          <a:p>
            <a:endParaRPr lang="en-US" dirty="0"/>
          </a:p>
        </p:txBody>
      </p:sp>
    </p:spTree>
    <p:extLst>
      <p:ext uri="{BB962C8B-B14F-4D97-AF65-F5344CB8AC3E}">
        <p14:creationId xmlns:p14="http://schemas.microsoft.com/office/powerpoint/2010/main" val="1670161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Hire Purchase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Some leasers are entitled to a refund of 95% of the sale proceeds when they introduce a buyer. </a:t>
            </a:r>
          </a:p>
          <a:p>
            <a:r>
              <a:rPr lang="en-US" dirty="0" smtClean="0"/>
              <a:t>The refund amount will depend on the contract between the original leaser and lessee.</a:t>
            </a:r>
          </a:p>
          <a:p>
            <a:r>
              <a:rPr lang="en-US" dirty="0"/>
              <a:t>HP is a financing solution suitable for businesses wishing to purchase assets without paying the full value immediately. </a:t>
            </a:r>
            <a:endParaRPr lang="en-US" dirty="0" smtClean="0"/>
          </a:p>
          <a:p>
            <a:r>
              <a:rPr lang="en-US" dirty="0" smtClean="0"/>
              <a:t>The </a:t>
            </a:r>
            <a:r>
              <a:rPr lang="en-US" dirty="0"/>
              <a:t>customer pays an initial deposit, with the remainder of the balance and interest paid over a period of time. On completion, ownership of the asset transfers to the customer.</a:t>
            </a:r>
            <a:br>
              <a:rPr lang="en-US" dirty="0"/>
            </a:br>
            <a:r>
              <a:rPr lang="en-US" dirty="0"/>
              <a:t/>
            </a:r>
            <a:br>
              <a:rPr lang="en-US" dirty="0"/>
            </a:br>
            <a:endParaRPr lang="en-US" dirty="0"/>
          </a:p>
        </p:txBody>
      </p:sp>
    </p:spTree>
    <p:extLst>
      <p:ext uri="{BB962C8B-B14F-4D97-AF65-F5344CB8AC3E}">
        <p14:creationId xmlns:p14="http://schemas.microsoft.com/office/powerpoint/2010/main" val="1834193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r>
            <a:br>
              <a:rPr lang="en-US" dirty="0"/>
            </a:br>
            <a:r>
              <a:rPr lang="en-US" b="1" dirty="0" smtClean="0"/>
              <a:t>Hire Purchase</a:t>
            </a:r>
            <a:endParaRPr lang="en-US" dirty="0"/>
          </a:p>
        </p:txBody>
      </p:sp>
      <p:sp>
        <p:nvSpPr>
          <p:cNvPr id="3" name="Content Placeholder 2"/>
          <p:cNvSpPr>
            <a:spLocks noGrp="1"/>
          </p:cNvSpPr>
          <p:nvPr>
            <p:ph idx="1"/>
          </p:nvPr>
        </p:nvSpPr>
        <p:spPr/>
        <p:txBody>
          <a:bodyPr/>
          <a:lstStyle/>
          <a:p>
            <a:r>
              <a:rPr lang="en-US" dirty="0" smtClean="0"/>
              <a:t>It is important to note that the accounting and tax treatment of leases varies according to the type of lease it is. </a:t>
            </a:r>
          </a:p>
          <a:p>
            <a:r>
              <a:rPr lang="en-US" dirty="0" smtClean="0"/>
              <a:t>For example, as a finance lease is accounted for as a loan funding the asset, the tax treatment follows the legal form of the transaction which is the hiring of an asset. </a:t>
            </a:r>
          </a:p>
          <a:p>
            <a:r>
              <a:rPr lang="en-US" dirty="0" smtClean="0"/>
              <a:t>More specifically, the treatment of capital allowances differs, and tax treatment should be taken into consideration when deciding how to finance an asset purchase.</a:t>
            </a:r>
          </a:p>
          <a:p>
            <a:endParaRPr lang="en-US" dirty="0"/>
          </a:p>
        </p:txBody>
      </p:sp>
    </p:spTree>
    <p:extLst>
      <p:ext uri="{BB962C8B-B14F-4D97-AF65-F5344CB8AC3E}">
        <p14:creationId xmlns:p14="http://schemas.microsoft.com/office/powerpoint/2010/main" val="1488294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Hire Purchase Vs Installment</a:t>
            </a:r>
            <a:endParaRPr lang="en-US" b="1" dirty="0"/>
          </a:p>
        </p:txBody>
      </p:sp>
      <p:sp>
        <p:nvSpPr>
          <p:cNvPr id="3" name="Content Placeholder 2"/>
          <p:cNvSpPr>
            <a:spLocks noGrp="1"/>
          </p:cNvSpPr>
          <p:nvPr>
            <p:ph idx="1"/>
          </p:nvPr>
        </p:nvSpPr>
        <p:spPr/>
        <p:txBody>
          <a:bodyPr>
            <a:normAutofit lnSpcReduction="10000"/>
          </a:bodyPr>
          <a:lstStyle/>
          <a:p>
            <a:r>
              <a:rPr lang="en-US" b="1" dirty="0"/>
              <a:t>Hire Purchase Accounting: </a:t>
            </a:r>
            <a:endParaRPr lang="en-US" b="1" dirty="0" smtClean="0"/>
          </a:p>
          <a:p>
            <a:r>
              <a:rPr lang="en-US" dirty="0" smtClean="0"/>
              <a:t>Under </a:t>
            </a:r>
            <a:r>
              <a:rPr lang="en-US" dirty="0"/>
              <a:t>Hire Purchase System, hire purchaser pays the cost of purchased asset in number of instalments. </a:t>
            </a:r>
            <a:endParaRPr lang="en-US" dirty="0" smtClean="0"/>
          </a:p>
          <a:p>
            <a:r>
              <a:rPr lang="en-US" dirty="0" smtClean="0"/>
              <a:t>The </a:t>
            </a:r>
            <a:r>
              <a:rPr lang="en-US" dirty="0"/>
              <a:t>ownership of the goods is transferred by the Hire Vendor only after payment of outstanding balance.</a:t>
            </a:r>
          </a:p>
          <a:p>
            <a:r>
              <a:rPr lang="en-US" b="1" dirty="0"/>
              <a:t>Installment System</a:t>
            </a:r>
            <a:r>
              <a:rPr lang="en-US" dirty="0" smtClean="0"/>
              <a:t>:</a:t>
            </a:r>
          </a:p>
          <a:p>
            <a:r>
              <a:rPr lang="en-US" dirty="0" smtClean="0"/>
              <a:t> </a:t>
            </a:r>
            <a:r>
              <a:rPr lang="en-US" dirty="0"/>
              <a:t>Under Installment System also, the purchaser pays the cost of purchased asset in number of installments. </a:t>
            </a:r>
            <a:endParaRPr lang="en-US" dirty="0" smtClean="0"/>
          </a:p>
          <a:p>
            <a:r>
              <a:rPr lang="en-US" dirty="0" smtClean="0"/>
              <a:t>However</a:t>
            </a:r>
            <a:r>
              <a:rPr lang="en-US" dirty="0"/>
              <a:t>, under installment system, ownership of the goods is transferred by owner on the date of delivery of the goods.</a:t>
            </a:r>
          </a:p>
          <a:p>
            <a:endParaRPr lang="en-US" dirty="0"/>
          </a:p>
        </p:txBody>
      </p:sp>
    </p:spTree>
    <p:extLst>
      <p:ext uri="{BB962C8B-B14F-4D97-AF65-F5344CB8AC3E}">
        <p14:creationId xmlns:p14="http://schemas.microsoft.com/office/powerpoint/2010/main" val="1547008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a:t>
            </a:r>
            <a:r>
              <a:rPr lang="en-US" dirty="0" smtClean="0"/>
              <a:t>use of Hire Purchases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The use of HP or leasing is particularly common in industries where expensive machinery is required, such as construction, manufacturing, plant hire, printing, road freight, transport, engineering and professional services.</a:t>
            </a:r>
            <a:br>
              <a:rPr lang="en-US" dirty="0"/>
            </a:br>
            <a:r>
              <a:rPr lang="en-US" dirty="0"/>
              <a:t/>
            </a:r>
            <a:br>
              <a:rPr lang="en-US" dirty="0"/>
            </a:br>
            <a:r>
              <a:rPr lang="en-US" dirty="0"/>
              <a:t>It is also used to finance other capital requirements of a business, for example:</a:t>
            </a:r>
          </a:p>
          <a:p>
            <a:pPr lvl="0"/>
            <a:r>
              <a:rPr lang="en-US" dirty="0"/>
              <a:t>smaller items</a:t>
            </a:r>
          </a:p>
          <a:p>
            <a:pPr lvl="0"/>
            <a:r>
              <a:rPr lang="en-US" dirty="0"/>
              <a:t>cars</a:t>
            </a:r>
          </a:p>
          <a:p>
            <a:pPr lvl="0"/>
            <a:r>
              <a:rPr lang="en-US" dirty="0"/>
              <a:t>photocopiers.</a:t>
            </a:r>
          </a:p>
          <a:p>
            <a:r>
              <a:rPr lang="en-US" dirty="0"/>
              <a:t>The asset provider usually dictates this type of linked finance.</a:t>
            </a:r>
          </a:p>
          <a:p>
            <a:endParaRPr lang="en-US" dirty="0"/>
          </a:p>
        </p:txBody>
      </p:sp>
    </p:spTree>
    <p:extLst>
      <p:ext uri="{BB962C8B-B14F-4D97-AF65-F5344CB8AC3E}">
        <p14:creationId xmlns:p14="http://schemas.microsoft.com/office/powerpoint/2010/main" val="992677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Costs</a:t>
            </a:r>
            <a:r>
              <a:rPr lang="en-US" dirty="0"/>
              <a:t/>
            </a:r>
            <a:br>
              <a:rPr lang="en-US" dirty="0"/>
            </a:br>
            <a:endParaRPr lang="en-US" dirty="0"/>
          </a:p>
        </p:txBody>
      </p:sp>
      <p:sp>
        <p:nvSpPr>
          <p:cNvPr id="3" name="Content Placeholder 2"/>
          <p:cNvSpPr>
            <a:spLocks noGrp="1"/>
          </p:cNvSpPr>
          <p:nvPr>
            <p:ph idx="1"/>
          </p:nvPr>
        </p:nvSpPr>
        <p:spPr/>
        <p:txBody>
          <a:bodyPr>
            <a:normAutofit fontScale="92500"/>
          </a:bodyPr>
          <a:lstStyle/>
          <a:p>
            <a:r>
              <a:rPr lang="en-US" dirty="0"/>
              <a:t>There are two main costs that need to be considered:</a:t>
            </a:r>
          </a:p>
          <a:p>
            <a:pPr lvl="0"/>
            <a:r>
              <a:rPr lang="en-US" b="1" dirty="0"/>
              <a:t>interest rate charged for financing</a:t>
            </a:r>
            <a:r>
              <a:rPr lang="en-US" b="1" dirty="0" smtClean="0"/>
              <a:t>.</a:t>
            </a:r>
          </a:p>
          <a:p>
            <a:pPr lvl="0"/>
            <a:r>
              <a:rPr lang="en-US" dirty="0" smtClean="0"/>
              <a:t> </a:t>
            </a:r>
            <a:r>
              <a:rPr lang="en-US" dirty="0"/>
              <a:t>Rates are </a:t>
            </a:r>
            <a:r>
              <a:rPr lang="en-US" dirty="0" err="1"/>
              <a:t>favourable</a:t>
            </a:r>
            <a:r>
              <a:rPr lang="en-US" dirty="0"/>
              <a:t> to assets with higher resale value (</a:t>
            </a:r>
            <a:r>
              <a:rPr lang="en-US" dirty="0" err="1"/>
              <a:t>ie</a:t>
            </a:r>
            <a:r>
              <a:rPr lang="en-US" dirty="0"/>
              <a:t> machinery, agricultural equipment, vehicles </a:t>
            </a:r>
            <a:r>
              <a:rPr lang="en-US" dirty="0" err="1"/>
              <a:t>etc</a:t>
            </a:r>
            <a:r>
              <a:rPr lang="en-US" dirty="0"/>
              <a:t>). </a:t>
            </a:r>
            <a:endParaRPr lang="en-US" dirty="0" smtClean="0"/>
          </a:p>
          <a:p>
            <a:pPr lvl="0"/>
            <a:r>
              <a:rPr lang="en-US" dirty="0" smtClean="0"/>
              <a:t>Assets </a:t>
            </a:r>
            <a:r>
              <a:rPr lang="en-US" dirty="0"/>
              <a:t>that are considered ‘soft’ due to their low resale value (</a:t>
            </a:r>
            <a:r>
              <a:rPr lang="en-US" dirty="0" err="1"/>
              <a:t>ie</a:t>
            </a:r>
            <a:r>
              <a:rPr lang="en-US" dirty="0"/>
              <a:t> printers, vending machines, office furniture </a:t>
            </a:r>
            <a:r>
              <a:rPr lang="en-US" dirty="0" err="1"/>
              <a:t>etc</a:t>
            </a:r>
            <a:r>
              <a:rPr lang="en-US" dirty="0"/>
              <a:t>), will be given less </a:t>
            </a:r>
            <a:r>
              <a:rPr lang="en-US" dirty="0" err="1"/>
              <a:t>favourable</a:t>
            </a:r>
            <a:r>
              <a:rPr lang="en-US" dirty="0"/>
              <a:t> rates</a:t>
            </a:r>
          </a:p>
          <a:p>
            <a:pPr lvl="0"/>
            <a:r>
              <a:rPr lang="en-US" b="1" dirty="0"/>
              <a:t>fees charged </a:t>
            </a:r>
            <a:r>
              <a:rPr lang="en-US" dirty="0"/>
              <a:t>by the financing company for loan processing and administrative work meeting conditions. </a:t>
            </a:r>
            <a:endParaRPr lang="en-US" dirty="0" smtClean="0"/>
          </a:p>
          <a:p>
            <a:pPr lvl="0"/>
            <a:r>
              <a:rPr lang="en-US" dirty="0" smtClean="0"/>
              <a:t>For </a:t>
            </a:r>
            <a:r>
              <a:rPr lang="en-US" dirty="0"/>
              <a:t>example, a car purchased on HP may need servicing at regular intervals and from a pre-approved workshop.</a:t>
            </a:r>
          </a:p>
          <a:p>
            <a:endParaRPr lang="en-US" dirty="0"/>
          </a:p>
        </p:txBody>
      </p:sp>
    </p:spTree>
    <p:extLst>
      <p:ext uri="{BB962C8B-B14F-4D97-AF65-F5344CB8AC3E}">
        <p14:creationId xmlns:p14="http://schemas.microsoft.com/office/powerpoint/2010/main" val="1744406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FEATURES	OF	HIRE	PURCHASE AGREEMENT</a:t>
            </a:r>
          </a:p>
        </p:txBody>
      </p:sp>
      <p:sp>
        <p:nvSpPr>
          <p:cNvPr id="3" name="Content Placeholder 2"/>
          <p:cNvSpPr>
            <a:spLocks noGrp="1"/>
          </p:cNvSpPr>
          <p:nvPr>
            <p:ph idx="1"/>
          </p:nvPr>
        </p:nvSpPr>
        <p:spPr/>
        <p:txBody>
          <a:bodyPr/>
          <a:lstStyle/>
          <a:p>
            <a:pPr lvl="0"/>
            <a:r>
              <a:rPr lang="en-US" b="1" i="1" dirty="0"/>
              <a:t>Possession: </a:t>
            </a:r>
            <a:endParaRPr lang="en-US" b="1" i="1" dirty="0" smtClean="0"/>
          </a:p>
          <a:p>
            <a:pPr lvl="0"/>
            <a:r>
              <a:rPr lang="en-US" dirty="0" smtClean="0"/>
              <a:t>The </a:t>
            </a:r>
            <a:r>
              <a:rPr lang="en-US" dirty="0"/>
              <a:t>hire vendor transfers only possession of the goods to the hire purchaser immediately after the contract for hire purchase is made.</a:t>
            </a:r>
          </a:p>
          <a:p>
            <a:pPr lvl="0"/>
            <a:r>
              <a:rPr lang="en-US" b="1" i="1" dirty="0"/>
              <a:t>Installments: </a:t>
            </a:r>
            <a:endParaRPr lang="en-US" b="1" i="1" dirty="0" smtClean="0"/>
          </a:p>
          <a:p>
            <a:pPr lvl="0"/>
            <a:r>
              <a:rPr lang="en-US" dirty="0" smtClean="0"/>
              <a:t>The </a:t>
            </a:r>
            <a:r>
              <a:rPr lang="en-US" dirty="0"/>
              <a:t>goods are delivered by the hire vendor on the condition that a hire purchaser should pay the amount in periodical instalments.</a:t>
            </a:r>
          </a:p>
          <a:p>
            <a:pPr lvl="0"/>
            <a:r>
              <a:rPr lang="en-US" b="1" i="1" dirty="0"/>
              <a:t>Down Payment: </a:t>
            </a:r>
            <a:endParaRPr lang="en-US" b="1" i="1" dirty="0" smtClean="0"/>
          </a:p>
          <a:p>
            <a:pPr lvl="0"/>
            <a:r>
              <a:rPr lang="en-US" dirty="0" smtClean="0"/>
              <a:t>The </a:t>
            </a:r>
            <a:r>
              <a:rPr lang="en-US" dirty="0"/>
              <a:t>hire purchaser generally makes a down payment, i.e., an amount on signing the agreement.</a:t>
            </a:r>
          </a:p>
          <a:p>
            <a:endParaRPr lang="en-US" dirty="0"/>
          </a:p>
        </p:txBody>
      </p:sp>
    </p:spTree>
    <p:extLst>
      <p:ext uri="{BB962C8B-B14F-4D97-AF65-F5344CB8AC3E}">
        <p14:creationId xmlns:p14="http://schemas.microsoft.com/office/powerpoint/2010/main" val="1601957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FEATURES</a:t>
            </a:r>
            <a:r>
              <a:rPr lang="en-US" dirty="0"/>
              <a:t>	OF	HIRE	PURCHASE AGREEMENT</a:t>
            </a:r>
          </a:p>
        </p:txBody>
      </p:sp>
      <p:sp>
        <p:nvSpPr>
          <p:cNvPr id="3" name="Content Placeholder 2"/>
          <p:cNvSpPr>
            <a:spLocks noGrp="1"/>
          </p:cNvSpPr>
          <p:nvPr>
            <p:ph idx="1"/>
          </p:nvPr>
        </p:nvSpPr>
        <p:spPr/>
        <p:txBody>
          <a:bodyPr>
            <a:normAutofit fontScale="92500" lnSpcReduction="10000"/>
          </a:bodyPr>
          <a:lstStyle/>
          <a:p>
            <a:pPr lvl="0"/>
            <a:r>
              <a:rPr lang="en-US" b="1" i="1" dirty="0"/>
              <a:t>Constituents of Hire purchase instalments: </a:t>
            </a:r>
            <a:endParaRPr lang="en-US" b="1" i="1" dirty="0" smtClean="0"/>
          </a:p>
          <a:p>
            <a:pPr lvl="0" algn="just"/>
            <a:r>
              <a:rPr lang="en-US" dirty="0" smtClean="0"/>
              <a:t>Each </a:t>
            </a:r>
            <a:r>
              <a:rPr lang="en-US" dirty="0"/>
              <a:t>instalment consists of two elements- finance charge (interest on unpaid amount) and capital payment.</a:t>
            </a:r>
          </a:p>
          <a:p>
            <a:pPr lvl="0" algn="just"/>
            <a:r>
              <a:rPr lang="en-US" b="1" i="1" dirty="0"/>
              <a:t>Ownership: </a:t>
            </a:r>
            <a:endParaRPr lang="en-US" b="1" i="1" dirty="0" smtClean="0"/>
          </a:p>
          <a:p>
            <a:pPr lvl="0" algn="just"/>
            <a:r>
              <a:rPr lang="en-US" dirty="0" smtClean="0"/>
              <a:t>The </a:t>
            </a:r>
            <a:r>
              <a:rPr lang="en-US" dirty="0"/>
              <a:t>property in goods is to pass to the hire purchaser on the payment of the last instalment and exercising the option conferred upon him under the agreement.</a:t>
            </a:r>
          </a:p>
          <a:p>
            <a:pPr lvl="0" algn="just"/>
            <a:r>
              <a:rPr lang="en-US" b="1" i="1" dirty="0"/>
              <a:t>Repossession: </a:t>
            </a:r>
            <a:endParaRPr lang="en-US" b="1" i="1" dirty="0" smtClean="0"/>
          </a:p>
          <a:p>
            <a:pPr lvl="0" algn="just"/>
            <a:r>
              <a:rPr lang="en-US" dirty="0" smtClean="0"/>
              <a:t>In </a:t>
            </a:r>
            <a:r>
              <a:rPr lang="en-US" dirty="0"/>
              <a:t>case of default in respect of payment of even the last instalment, the hire vendor has the right to take the goods back without making any compensation.</a:t>
            </a:r>
          </a:p>
          <a:p>
            <a:endParaRPr lang="en-US" dirty="0"/>
          </a:p>
        </p:txBody>
      </p:sp>
    </p:spTree>
    <p:extLst>
      <p:ext uri="{BB962C8B-B14F-4D97-AF65-F5344CB8AC3E}">
        <p14:creationId xmlns:p14="http://schemas.microsoft.com/office/powerpoint/2010/main" val="3960957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Advantages of Hire Purchases</a:t>
            </a:r>
            <a:r>
              <a:rPr lang="en-US" dirty="0"/>
              <a:t/>
            </a:r>
            <a:br>
              <a:rPr lang="en-US" dirty="0"/>
            </a:br>
            <a:endParaRPr lang="en-US" dirty="0"/>
          </a:p>
        </p:txBody>
      </p:sp>
      <p:sp>
        <p:nvSpPr>
          <p:cNvPr id="3" name="Content Placeholder 2"/>
          <p:cNvSpPr>
            <a:spLocks noGrp="1"/>
          </p:cNvSpPr>
          <p:nvPr>
            <p:ph idx="1"/>
          </p:nvPr>
        </p:nvSpPr>
        <p:spPr/>
        <p:txBody>
          <a:bodyPr/>
          <a:lstStyle/>
          <a:p>
            <a:pPr lvl="0"/>
            <a:r>
              <a:rPr lang="en-US" dirty="0"/>
              <a:t>HP or leasing allows companies to control and deploy assets without significant drain on working capital</a:t>
            </a:r>
          </a:p>
          <a:p>
            <a:pPr lvl="0"/>
            <a:r>
              <a:rPr lang="en-US" dirty="0"/>
              <a:t>fixed-rate funding makes budgeting easy as the lessee has clear sight of future expenditures</a:t>
            </a:r>
          </a:p>
          <a:p>
            <a:pPr lvl="0"/>
            <a:r>
              <a:rPr lang="en-US" dirty="0"/>
              <a:t>flexibility of repayment structuring is available to allow for seasonal business (</a:t>
            </a:r>
            <a:r>
              <a:rPr lang="en-US" dirty="0" err="1"/>
              <a:t>eg</a:t>
            </a:r>
            <a:r>
              <a:rPr lang="en-US" dirty="0"/>
              <a:t> one repayment a year), and to reduce monthly outlay by factoring in a ‘balloon’ payment at the end of the term</a:t>
            </a:r>
          </a:p>
          <a:p>
            <a:r>
              <a:rPr lang="en-US" dirty="0"/>
              <a:t>leasing prevents the risk of an asset’s value depreciating quickly and provides flexibility to enter into a new contract at the end of the original lease’s fixed term</a:t>
            </a:r>
          </a:p>
        </p:txBody>
      </p:sp>
    </p:spTree>
    <p:extLst>
      <p:ext uri="{BB962C8B-B14F-4D97-AF65-F5344CB8AC3E}">
        <p14:creationId xmlns:p14="http://schemas.microsoft.com/office/powerpoint/2010/main" val="1325192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Advantages of Hire Purchases</a:t>
            </a:r>
            <a:endParaRPr lang="en-US" dirty="0"/>
          </a:p>
        </p:txBody>
      </p:sp>
      <p:sp>
        <p:nvSpPr>
          <p:cNvPr id="3" name="Content Placeholder 2"/>
          <p:cNvSpPr>
            <a:spLocks noGrp="1"/>
          </p:cNvSpPr>
          <p:nvPr>
            <p:ph idx="1"/>
          </p:nvPr>
        </p:nvSpPr>
        <p:spPr/>
        <p:txBody>
          <a:bodyPr/>
          <a:lstStyle/>
          <a:p>
            <a:pPr lvl="0"/>
            <a:r>
              <a:rPr lang="en-US" dirty="0"/>
              <a:t>financing asset purchases can be more tax efficient than standard-term loans due to lease payments being booked as </a:t>
            </a:r>
            <a:r>
              <a:rPr lang="en-US" dirty="0" smtClean="0"/>
              <a:t>expenses.</a:t>
            </a:r>
          </a:p>
          <a:p>
            <a:pPr lvl="0"/>
            <a:r>
              <a:rPr lang="en-US" dirty="0" smtClean="0"/>
              <a:t>Although </a:t>
            </a:r>
            <a:r>
              <a:rPr lang="en-US" dirty="0"/>
              <a:t>asset depreciation also provides tax benefits, the useable lifetime of the asset will vary depending on the asset and on local regulation</a:t>
            </a:r>
          </a:p>
          <a:p>
            <a:pPr lvl="0"/>
            <a:r>
              <a:rPr lang="en-US" dirty="0"/>
              <a:t>high accessibility of financing for businesses due to the financing being secured with the leased asset and the asset being owned by the financing company</a:t>
            </a:r>
          </a:p>
          <a:p>
            <a:pPr lvl="0"/>
            <a:r>
              <a:rPr lang="en-US" dirty="0"/>
              <a:t>in certain circumstances there is maintenance included within the terms of the agreement.</a:t>
            </a:r>
          </a:p>
          <a:p>
            <a:endParaRPr lang="en-US" dirty="0"/>
          </a:p>
        </p:txBody>
      </p:sp>
    </p:spTree>
    <p:extLst>
      <p:ext uri="{BB962C8B-B14F-4D97-AF65-F5344CB8AC3E}">
        <p14:creationId xmlns:p14="http://schemas.microsoft.com/office/powerpoint/2010/main" val="811772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Disadvantages of Hire Purchases</a:t>
            </a:r>
            <a:r>
              <a:rPr lang="en-US" dirty="0"/>
              <a:t/>
            </a:r>
            <a:br>
              <a:rPr lang="en-US" dirty="0"/>
            </a:br>
            <a:endParaRPr lang="en-US" dirty="0"/>
          </a:p>
        </p:txBody>
      </p:sp>
      <p:sp>
        <p:nvSpPr>
          <p:cNvPr id="3" name="Content Placeholder 2"/>
          <p:cNvSpPr>
            <a:spLocks noGrp="1"/>
          </p:cNvSpPr>
          <p:nvPr>
            <p:ph idx="1"/>
          </p:nvPr>
        </p:nvSpPr>
        <p:spPr/>
        <p:txBody>
          <a:bodyPr/>
          <a:lstStyle/>
          <a:p>
            <a:pPr lvl="0"/>
            <a:r>
              <a:rPr lang="en-US" dirty="0"/>
              <a:t>total sum of capital payments for HP or leasing will be higher than the full payment on the asset purchase</a:t>
            </a:r>
          </a:p>
          <a:p>
            <a:pPr lvl="0"/>
            <a:r>
              <a:rPr lang="en-US" dirty="0"/>
              <a:t>administrative complexity and costs will be greater if any covenants are applied to the arrangement - for example, updates on change of equipment locations</a:t>
            </a:r>
          </a:p>
          <a:p>
            <a:pPr lvl="0"/>
            <a:r>
              <a:rPr lang="en-US" dirty="0"/>
              <a:t>if the business changes its strategy, resulting in the leased asset no longer being useful, there can be early termination charges or restrictions on subleasing.</a:t>
            </a:r>
          </a:p>
          <a:p>
            <a:endParaRPr lang="en-US" dirty="0"/>
          </a:p>
        </p:txBody>
      </p:sp>
    </p:spTree>
    <p:extLst>
      <p:ext uri="{BB962C8B-B14F-4D97-AF65-F5344CB8AC3E}">
        <p14:creationId xmlns:p14="http://schemas.microsoft.com/office/powerpoint/2010/main" val="20472935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Nature of Hire Purchase Agreement</a:t>
            </a:r>
            <a:endParaRPr lang="en-US" dirty="0"/>
          </a:p>
        </p:txBody>
      </p:sp>
      <p:sp>
        <p:nvSpPr>
          <p:cNvPr id="3" name="Content Placeholder 2"/>
          <p:cNvSpPr>
            <a:spLocks noGrp="1"/>
          </p:cNvSpPr>
          <p:nvPr>
            <p:ph idx="1"/>
          </p:nvPr>
        </p:nvSpPr>
        <p:spPr/>
        <p:txBody>
          <a:bodyPr>
            <a:normAutofit fontScale="92500" lnSpcReduction="20000"/>
          </a:bodyPr>
          <a:lstStyle/>
          <a:p>
            <a:r>
              <a:rPr lang="en-US" dirty="0"/>
              <a:t>The Hire Purchase System gives the Hire Purchaser initial custody of the items, which they can use, as long as they pay for them in agreed-upon installments over a certain length of time</a:t>
            </a:r>
            <a:r>
              <a:rPr lang="en-US" dirty="0" smtClean="0"/>
              <a:t>.</a:t>
            </a:r>
          </a:p>
          <a:p>
            <a:r>
              <a:rPr lang="en-US" dirty="0" smtClean="0"/>
              <a:t> </a:t>
            </a:r>
            <a:r>
              <a:rPr lang="en-US" dirty="0"/>
              <a:t>But until the hire buyer has made all of the installment payments, the hire vendor retains ownership of the products. </a:t>
            </a:r>
            <a:endParaRPr lang="en-US" dirty="0" smtClean="0"/>
          </a:p>
          <a:p>
            <a:r>
              <a:rPr lang="en-US" dirty="0" smtClean="0"/>
              <a:t>The </a:t>
            </a:r>
            <a:r>
              <a:rPr lang="en-US" dirty="0"/>
              <a:t>hire buyer's payments for each installment are regarded as hire fees for utilizing the asset. </a:t>
            </a:r>
            <a:endParaRPr lang="en-US" dirty="0" smtClean="0"/>
          </a:p>
          <a:p>
            <a:r>
              <a:rPr lang="en-US" dirty="0" smtClean="0"/>
              <a:t>The </a:t>
            </a:r>
            <a:r>
              <a:rPr lang="en-US" dirty="0"/>
              <a:t>hire vendor will reclaim his products without paying the customer if he defaults on any of the payments, including the last one</a:t>
            </a:r>
            <a:r>
              <a:rPr lang="en-US" dirty="0" smtClean="0"/>
              <a:t>.</a:t>
            </a:r>
          </a:p>
          <a:p>
            <a:r>
              <a:rPr lang="en-US" dirty="0" smtClean="0"/>
              <a:t> </a:t>
            </a:r>
            <a:r>
              <a:rPr lang="en-US" dirty="0"/>
              <a:t>In other words, the hire vendor will not reimburse the buyer for any portion of the money they received in installments until the date of the buyer's default.</a:t>
            </a:r>
          </a:p>
          <a:p>
            <a:endParaRPr lang="en-US" dirty="0"/>
          </a:p>
        </p:txBody>
      </p:sp>
    </p:spTree>
    <p:extLst>
      <p:ext uri="{BB962C8B-B14F-4D97-AF65-F5344CB8AC3E}">
        <p14:creationId xmlns:p14="http://schemas.microsoft.com/office/powerpoint/2010/main" val="9081607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Methods of Recording: </a:t>
            </a:r>
          </a:p>
        </p:txBody>
      </p:sp>
      <p:sp>
        <p:nvSpPr>
          <p:cNvPr id="3" name="Content Placeholder 2"/>
          <p:cNvSpPr>
            <a:spLocks noGrp="1"/>
          </p:cNvSpPr>
          <p:nvPr>
            <p:ph idx="1"/>
          </p:nvPr>
        </p:nvSpPr>
        <p:spPr/>
        <p:txBody>
          <a:bodyPr>
            <a:normAutofit lnSpcReduction="10000"/>
          </a:bodyPr>
          <a:lstStyle/>
          <a:p>
            <a:r>
              <a:rPr lang="en-US" dirty="0"/>
              <a:t>(</a:t>
            </a:r>
            <a:r>
              <a:rPr lang="en-US" dirty="0" err="1"/>
              <a:t>i</a:t>
            </a:r>
            <a:r>
              <a:rPr lang="en-US" dirty="0"/>
              <a:t>) Cash Price Method: Each installment's cash price is deducted from the asset account. </a:t>
            </a:r>
            <a:endParaRPr lang="en-US" dirty="0" smtClean="0"/>
          </a:p>
          <a:p>
            <a:r>
              <a:rPr lang="en-US" dirty="0" smtClean="0"/>
              <a:t>All </a:t>
            </a:r>
            <a:r>
              <a:rPr lang="en-US" dirty="0"/>
              <a:t>upfront or down payment amounts are fully applied to the purchase price. </a:t>
            </a:r>
          </a:p>
          <a:p>
            <a:pPr marL="0" indent="0">
              <a:buNone/>
            </a:pPr>
            <a:r>
              <a:rPr lang="en-US" dirty="0"/>
              <a:t/>
            </a:r>
            <a:br>
              <a:rPr lang="en-US" dirty="0"/>
            </a:br>
            <a:r>
              <a:rPr lang="en-US" dirty="0"/>
              <a:t>(ii) Interest Suspense method: In this technique, the buyer debits the asset for the full cash price at the moment of contract signing, transferring ownership of the asset. </a:t>
            </a:r>
            <a:endParaRPr lang="en-US" dirty="0" smtClean="0"/>
          </a:p>
          <a:p>
            <a:r>
              <a:rPr lang="en-US" dirty="0" smtClean="0"/>
              <a:t>The </a:t>
            </a:r>
            <a:r>
              <a:rPr lang="en-US" dirty="0"/>
              <a:t>interest that has not yet accrued is then transferred to an interest suspense account. </a:t>
            </a:r>
            <a:br>
              <a:rPr lang="en-US" dirty="0"/>
            </a:br>
            <a:endParaRPr lang="en-US" dirty="0"/>
          </a:p>
        </p:txBody>
      </p:sp>
    </p:spTree>
    <p:extLst>
      <p:ext uri="{BB962C8B-B14F-4D97-AF65-F5344CB8AC3E}">
        <p14:creationId xmlns:p14="http://schemas.microsoft.com/office/powerpoint/2010/main" val="36630274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13 : Hire Purchases</a:t>
            </a:r>
            <a:br>
              <a:rPr lang="en-US" dirty="0" smtClean="0"/>
            </a:br>
            <a:endParaRPr lang="en-US" dirty="0"/>
          </a:p>
        </p:txBody>
      </p:sp>
      <p:sp>
        <p:nvSpPr>
          <p:cNvPr id="3" name="Content Placeholder 2"/>
          <p:cNvSpPr>
            <a:spLocks noGrp="1"/>
          </p:cNvSpPr>
          <p:nvPr>
            <p:ph idx="1"/>
          </p:nvPr>
        </p:nvSpPr>
        <p:spPr/>
        <p:txBody>
          <a:bodyPr/>
          <a:lstStyle/>
          <a:p>
            <a:endParaRPr lang="en-US" dirty="0" smtClean="0"/>
          </a:p>
          <a:p>
            <a:r>
              <a:rPr lang="en-US" dirty="0" smtClean="0"/>
              <a:t>Close of Week 13 Part One</a:t>
            </a:r>
            <a:endParaRPr lang="en-US" dirty="0"/>
          </a:p>
        </p:txBody>
      </p:sp>
    </p:spTree>
    <p:extLst>
      <p:ext uri="{BB962C8B-B14F-4D97-AF65-F5344CB8AC3E}">
        <p14:creationId xmlns:p14="http://schemas.microsoft.com/office/powerpoint/2010/main" val="2011065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13 : Hire Purchases</a:t>
            </a:r>
            <a:br>
              <a:rPr lang="en-US" dirty="0" smtClean="0"/>
            </a:br>
            <a:endParaRPr lang="en-US" dirty="0"/>
          </a:p>
        </p:txBody>
      </p:sp>
      <p:sp>
        <p:nvSpPr>
          <p:cNvPr id="3" name="Content Placeholder 2"/>
          <p:cNvSpPr>
            <a:spLocks noGrp="1"/>
          </p:cNvSpPr>
          <p:nvPr>
            <p:ph idx="1"/>
          </p:nvPr>
        </p:nvSpPr>
        <p:spPr/>
        <p:txBody>
          <a:bodyPr/>
          <a:lstStyle/>
          <a:p>
            <a:endParaRPr lang="en-US" dirty="0" smtClean="0"/>
          </a:p>
          <a:p>
            <a:r>
              <a:rPr lang="en-US" dirty="0" smtClean="0"/>
              <a:t>Start of the Week 13 Part Two</a:t>
            </a:r>
            <a:endParaRPr lang="en-US" dirty="0"/>
          </a:p>
        </p:txBody>
      </p:sp>
    </p:spTree>
    <p:extLst>
      <p:ext uri="{BB962C8B-B14F-4D97-AF65-F5344CB8AC3E}">
        <p14:creationId xmlns:p14="http://schemas.microsoft.com/office/powerpoint/2010/main" val="26198170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the Hire purchase</a:t>
            </a:r>
            <a:endParaRPr lang="en-US" dirty="0"/>
          </a:p>
        </p:txBody>
      </p:sp>
      <p:sp>
        <p:nvSpPr>
          <p:cNvPr id="3" name="Content Placeholder 2"/>
          <p:cNvSpPr>
            <a:spLocks noGrp="1"/>
          </p:cNvSpPr>
          <p:nvPr>
            <p:ph idx="1"/>
          </p:nvPr>
        </p:nvSpPr>
        <p:spPr/>
        <p:txBody>
          <a:bodyPr/>
          <a:lstStyle/>
          <a:p>
            <a:r>
              <a:rPr lang="en-US" dirty="0"/>
              <a:t>Hire-purchase refers to deals in which the following characteristics are present in the products that are bought or sold:</a:t>
            </a:r>
          </a:p>
          <a:p>
            <a:r>
              <a:rPr lang="en-US" dirty="0"/>
              <a:t>(a) There would be installment payments made. </a:t>
            </a:r>
            <a:endParaRPr lang="en-US" dirty="0" smtClean="0"/>
          </a:p>
          <a:p>
            <a:r>
              <a:rPr lang="en-US" dirty="0" smtClean="0"/>
              <a:t>(b) Every </a:t>
            </a:r>
            <a:r>
              <a:rPr lang="en-US" dirty="0"/>
              <a:t>installment will be regarded as rental hire, giving the seller the right to remove the goods without paying the hire-purchaser if default is made on any installment, even the final one. </a:t>
            </a:r>
            <a:br>
              <a:rPr lang="en-US" dirty="0"/>
            </a:br>
            <a:r>
              <a:rPr lang="en-US" dirty="0"/>
              <a:t>(c) The products will be deemed sold and the property will transfer to the buyer if all payments are paid. </a:t>
            </a:r>
            <a:br>
              <a:rPr lang="en-US" dirty="0"/>
            </a:br>
            <a:r>
              <a:rPr lang="en-US" dirty="0"/>
              <a:t/>
            </a:r>
            <a:br>
              <a:rPr lang="en-US" dirty="0"/>
            </a:br>
            <a:endParaRPr lang="en-US" dirty="0"/>
          </a:p>
        </p:txBody>
      </p:sp>
    </p:spTree>
    <p:extLst>
      <p:ext uri="{BB962C8B-B14F-4D97-AF65-F5344CB8AC3E}">
        <p14:creationId xmlns:p14="http://schemas.microsoft.com/office/powerpoint/2010/main" val="37214889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Special Features of Hire Purchase Agreement</a:t>
            </a:r>
          </a:p>
        </p:txBody>
      </p:sp>
      <p:sp>
        <p:nvSpPr>
          <p:cNvPr id="3" name="Content Placeholder 2"/>
          <p:cNvSpPr>
            <a:spLocks noGrp="1"/>
          </p:cNvSpPr>
          <p:nvPr>
            <p:ph idx="1"/>
          </p:nvPr>
        </p:nvSpPr>
        <p:spPr/>
        <p:txBody>
          <a:bodyPr/>
          <a:lstStyle/>
          <a:p>
            <a:r>
              <a:rPr lang="en-US" dirty="0"/>
              <a:t>1. custody: </a:t>
            </a:r>
            <a:endParaRPr lang="en-US" dirty="0" smtClean="0"/>
          </a:p>
          <a:p>
            <a:r>
              <a:rPr lang="en-US" dirty="0" smtClean="0"/>
              <a:t>As </a:t>
            </a:r>
            <a:r>
              <a:rPr lang="en-US" dirty="0"/>
              <a:t>soon as the hire purchase agreement is signed, the hire seller gives the hire buyer sole custody of the products. </a:t>
            </a:r>
            <a:br>
              <a:rPr lang="en-US" dirty="0"/>
            </a:br>
            <a:r>
              <a:rPr lang="en-US" dirty="0"/>
              <a:t>2. Down Payment</a:t>
            </a:r>
            <a:r>
              <a:rPr lang="en-US" dirty="0" smtClean="0"/>
              <a:t>:</a:t>
            </a:r>
          </a:p>
          <a:p>
            <a:r>
              <a:rPr lang="en-US" dirty="0" smtClean="0"/>
              <a:t> </a:t>
            </a:r>
            <a:r>
              <a:rPr lang="en-US" dirty="0"/>
              <a:t>Upon signing the contract, the hire buyer typically pays a down payment. </a:t>
            </a:r>
            <a:br>
              <a:rPr lang="en-US" dirty="0"/>
            </a:br>
            <a:r>
              <a:rPr lang="en-US" dirty="0"/>
              <a:t>3. Repossession: </a:t>
            </a:r>
            <a:endParaRPr lang="en-US" dirty="0" smtClean="0"/>
          </a:p>
          <a:p>
            <a:r>
              <a:rPr lang="en-US" dirty="0" smtClean="0"/>
              <a:t>The </a:t>
            </a:r>
            <a:r>
              <a:rPr lang="en-US" dirty="0"/>
              <a:t>hire seller has the right to reclaim the products without paying anything if they are not paid for, including the final installment. </a:t>
            </a:r>
            <a:br>
              <a:rPr lang="en-US" dirty="0"/>
            </a:br>
            <a:endParaRPr lang="en-US" dirty="0"/>
          </a:p>
        </p:txBody>
      </p:sp>
    </p:spTree>
    <p:extLst>
      <p:ext uri="{BB962C8B-B14F-4D97-AF65-F5344CB8AC3E}">
        <p14:creationId xmlns:p14="http://schemas.microsoft.com/office/powerpoint/2010/main" val="1556629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Default and Repossession: </a:t>
            </a:r>
          </a:p>
        </p:txBody>
      </p:sp>
      <p:sp>
        <p:nvSpPr>
          <p:cNvPr id="3" name="Content Placeholder 2"/>
          <p:cNvSpPr>
            <a:spLocks noGrp="1"/>
          </p:cNvSpPr>
          <p:nvPr>
            <p:ph idx="1"/>
          </p:nvPr>
        </p:nvSpPr>
        <p:spPr/>
        <p:txBody>
          <a:bodyPr/>
          <a:lstStyle/>
          <a:p>
            <a:r>
              <a:rPr lang="en-US" dirty="0"/>
              <a:t>Default occurs when the hirer fails to pay on time, at which point the owner reclaims ownership of the items. </a:t>
            </a:r>
            <a:br>
              <a:rPr lang="en-US" dirty="0"/>
            </a:br>
            <a:r>
              <a:rPr lang="en-US" dirty="0"/>
              <a:t/>
            </a:r>
            <a:br>
              <a:rPr lang="en-US" dirty="0"/>
            </a:br>
            <a:r>
              <a:rPr lang="en-US" dirty="0"/>
              <a:t>You can be in possession in two ways:</a:t>
            </a:r>
          </a:p>
          <a:p>
            <a:r>
              <a:rPr lang="en-US" dirty="0"/>
              <a:t/>
            </a:r>
            <a:br>
              <a:rPr lang="en-US" dirty="0"/>
            </a:br>
            <a:r>
              <a:rPr lang="en-US" dirty="0"/>
              <a:t>(</a:t>
            </a:r>
            <a:r>
              <a:rPr lang="en-US" dirty="0" err="1"/>
              <a:t>i</a:t>
            </a:r>
            <a:r>
              <a:rPr lang="en-US" dirty="0"/>
              <a:t>) Complete repossession occurs when the seller obtains ownership of all the items; </a:t>
            </a:r>
            <a:br>
              <a:rPr lang="en-US" dirty="0"/>
            </a:br>
            <a:r>
              <a:rPr lang="en-US" dirty="0"/>
              <a:t>(ii) Partial repossession occurs when the seller obtains control of only a portion of the total goods supplied to the purchasers.</a:t>
            </a:r>
          </a:p>
          <a:p>
            <a:endParaRPr lang="en-US" dirty="0"/>
          </a:p>
        </p:txBody>
      </p:sp>
    </p:spTree>
    <p:extLst>
      <p:ext uri="{BB962C8B-B14F-4D97-AF65-F5344CB8AC3E}">
        <p14:creationId xmlns:p14="http://schemas.microsoft.com/office/powerpoint/2010/main" val="39383740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Complete Repossession:</a:t>
            </a:r>
            <a:br>
              <a:rPr lang="en-US" b="1" dirty="0"/>
            </a:br>
            <a:endParaRPr lang="en-US" dirty="0"/>
          </a:p>
        </p:txBody>
      </p:sp>
      <p:sp>
        <p:nvSpPr>
          <p:cNvPr id="3" name="Content Placeholder 2"/>
          <p:cNvSpPr>
            <a:spLocks noGrp="1"/>
          </p:cNvSpPr>
          <p:nvPr>
            <p:ph idx="1"/>
          </p:nvPr>
        </p:nvSpPr>
        <p:spPr/>
        <p:txBody>
          <a:bodyPr>
            <a:normAutofit fontScale="77500" lnSpcReduction="20000"/>
          </a:bodyPr>
          <a:lstStyle/>
          <a:p>
            <a:pPr lvl="0"/>
            <a:r>
              <a:rPr lang="en-US" dirty="0"/>
              <a:t>Hire vendor Debits goods Repossessed A/c and Credit Hire Purchaser A/c with the agreed value.</a:t>
            </a:r>
            <a:endParaRPr lang="en-US" b="1" dirty="0"/>
          </a:p>
          <a:p>
            <a:r>
              <a:rPr lang="en-US" dirty="0"/>
              <a:t>(ii) Hire Purchaser closes the Hire vendor's A/c by transferring the balance of Hire Purchase Asset A/c to Hire Vendor A/c.</a:t>
            </a:r>
          </a:p>
          <a:p>
            <a:r>
              <a:rPr lang="en-US" dirty="0"/>
              <a:t/>
            </a:r>
            <a:br>
              <a:rPr lang="en-US" dirty="0"/>
            </a:br>
            <a:r>
              <a:rPr lang="en-US" b="1" dirty="0"/>
              <a:t>Partial Repossession:</a:t>
            </a:r>
          </a:p>
          <a:p>
            <a:pPr lvl="0"/>
            <a:r>
              <a:rPr lang="en-US" dirty="0"/>
              <a:t>Hire Vendor Debit goods Repossessed A/c and Credit Hire Purchaser A/c and Credit Hire Purchaser A/c with the agreed value.</a:t>
            </a:r>
          </a:p>
          <a:p>
            <a:pPr lvl="0"/>
            <a:r>
              <a:rPr lang="en-US" dirty="0"/>
              <a:t>Hire purchaser debits the Hire Vendor A/c and Credit</a:t>
            </a:r>
          </a:p>
          <a:p>
            <a:r>
              <a:rPr lang="en-US" dirty="0"/>
              <a:t>Asset A/c with the agreed value.</a:t>
            </a:r>
          </a:p>
          <a:p>
            <a:r>
              <a:rPr lang="en-US" b="1" dirty="0"/>
              <a:t>Note: </a:t>
            </a:r>
            <a:r>
              <a:rPr lang="en-US" dirty="0"/>
              <a:t>If agreed Value &lt; Book Value</a:t>
            </a:r>
          </a:p>
          <a:p>
            <a:r>
              <a:rPr lang="en-US" dirty="0"/>
              <a:t>The difference is charged to Profit &amp; Loss A/c of Hire</a:t>
            </a:r>
          </a:p>
          <a:p>
            <a:r>
              <a:rPr lang="en-US" dirty="0"/>
              <a:t>Purchaser.</a:t>
            </a:r>
          </a:p>
          <a:p>
            <a:endParaRPr lang="en-US" dirty="0"/>
          </a:p>
        </p:txBody>
      </p:sp>
    </p:spTree>
    <p:extLst>
      <p:ext uri="{BB962C8B-B14F-4D97-AF65-F5344CB8AC3E}">
        <p14:creationId xmlns:p14="http://schemas.microsoft.com/office/powerpoint/2010/main" val="12430317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ACCOUNTING </a:t>
            </a:r>
            <a:r>
              <a:rPr lang="en-US" b="1" dirty="0"/>
              <a:t>RECORD</a:t>
            </a:r>
          </a:p>
        </p:txBody>
      </p:sp>
      <p:sp>
        <p:nvSpPr>
          <p:cNvPr id="3" name="Content Placeholder 2"/>
          <p:cNvSpPr>
            <a:spLocks noGrp="1"/>
          </p:cNvSpPr>
          <p:nvPr>
            <p:ph idx="1"/>
          </p:nvPr>
        </p:nvSpPr>
        <p:spPr/>
        <p:txBody>
          <a:bodyPr/>
          <a:lstStyle/>
          <a:p>
            <a:r>
              <a:rPr lang="en-US" dirty="0"/>
              <a:t>The hire purchase agreement is between the buyer and the seller, or the two parties. </a:t>
            </a:r>
            <a:endParaRPr lang="en-US" dirty="0" smtClean="0"/>
          </a:p>
          <a:p>
            <a:r>
              <a:rPr lang="en-US" dirty="0" smtClean="0"/>
              <a:t>The </a:t>
            </a:r>
            <a:r>
              <a:rPr lang="en-US" dirty="0"/>
              <a:t>method used to record hire purchase transactions in the account books varies depending on the type of commodities, i.e., how valuable they are or how little. </a:t>
            </a:r>
            <a:br>
              <a:rPr lang="en-US" dirty="0"/>
            </a:br>
            <a:r>
              <a:rPr lang="en-US" dirty="0"/>
              <a:t/>
            </a:r>
            <a:br>
              <a:rPr lang="en-US" dirty="0"/>
            </a:br>
            <a:r>
              <a:rPr lang="en-US" dirty="0" smtClean="0"/>
              <a:t>-</a:t>
            </a:r>
            <a:r>
              <a:rPr lang="en-US" b="1" dirty="0" smtClean="0"/>
              <a:t>Accounting </a:t>
            </a:r>
            <a:r>
              <a:rPr lang="en-US" b="1" dirty="0"/>
              <a:t>Procedures for Purchase Transactions </a:t>
            </a:r>
            <a:r>
              <a:rPr lang="en-US" dirty="0"/>
              <a:t/>
            </a:r>
            <a:br>
              <a:rPr lang="en-US" dirty="0"/>
            </a:br>
            <a:r>
              <a:rPr lang="en-US" dirty="0"/>
              <a:t>The hire purchase transaction's accounting approach is based on the sales </a:t>
            </a:r>
            <a:r>
              <a:rPr lang="en-US" dirty="0" smtClean="0"/>
              <a:t>value within </a:t>
            </a:r>
            <a:r>
              <a:rPr lang="en-US" dirty="0"/>
              <a:t>the buyer's books</a:t>
            </a:r>
          </a:p>
        </p:txBody>
      </p:sp>
    </p:spTree>
    <p:extLst>
      <p:ext uri="{BB962C8B-B14F-4D97-AF65-F5344CB8AC3E}">
        <p14:creationId xmlns:p14="http://schemas.microsoft.com/office/powerpoint/2010/main" val="15888804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ACCOUNTING RECORD</a:t>
            </a:r>
            <a:endParaRPr lang="en-US" dirty="0"/>
          </a:p>
        </p:txBody>
      </p:sp>
      <p:sp>
        <p:nvSpPr>
          <p:cNvPr id="3" name="Content Placeholder 2"/>
          <p:cNvSpPr>
            <a:spLocks noGrp="1"/>
          </p:cNvSpPr>
          <p:nvPr>
            <p:ph idx="1"/>
          </p:nvPr>
        </p:nvSpPr>
        <p:spPr/>
        <p:txBody>
          <a:bodyPr/>
          <a:lstStyle/>
          <a:p>
            <a:r>
              <a:rPr lang="en-US" dirty="0"/>
              <a:t>The following accounting techniques might be used if the products have a significant sales value</a:t>
            </a:r>
            <a:r>
              <a:rPr lang="en-US" dirty="0" smtClean="0"/>
              <a:t>:-</a:t>
            </a:r>
          </a:p>
          <a:p>
            <a:r>
              <a:rPr lang="en-US" dirty="0" smtClean="0"/>
              <a:t> </a:t>
            </a:r>
            <a:r>
              <a:rPr lang="en-US" dirty="0"/>
              <a:t>(</a:t>
            </a:r>
            <a:r>
              <a:rPr lang="en-US" dirty="0" err="1"/>
              <a:t>i</a:t>
            </a:r>
            <a:r>
              <a:rPr lang="en-US" dirty="0"/>
              <a:t>) Cash price method if not </a:t>
            </a:r>
          </a:p>
          <a:p>
            <a:r>
              <a:rPr lang="en-US" dirty="0"/>
              <a:t>(ii) Interest suspense method</a:t>
            </a:r>
          </a:p>
          <a:p>
            <a:r>
              <a:rPr lang="en-US" dirty="0"/>
              <a:t>Hire buy accounting procedures for products with low sales values may be recorded in the Books of Seller using either the</a:t>
            </a:r>
            <a:br>
              <a:rPr lang="en-US" dirty="0"/>
            </a:br>
            <a:r>
              <a:rPr lang="en-US" dirty="0"/>
              <a:t>(</a:t>
            </a:r>
            <a:r>
              <a:rPr lang="en-US" dirty="0" err="1"/>
              <a:t>i</a:t>
            </a:r>
            <a:r>
              <a:rPr lang="en-US" dirty="0"/>
              <a:t>) Debtors method or </a:t>
            </a:r>
            <a:br>
              <a:rPr lang="en-US" dirty="0"/>
            </a:br>
            <a:r>
              <a:rPr lang="en-US" dirty="0"/>
              <a:t>the (ii) Stock and Debtors method.</a:t>
            </a:r>
          </a:p>
        </p:txBody>
      </p:sp>
    </p:spTree>
    <p:extLst>
      <p:ext uri="{BB962C8B-B14F-4D97-AF65-F5344CB8AC3E}">
        <p14:creationId xmlns:p14="http://schemas.microsoft.com/office/powerpoint/2010/main" val="1349085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ASCERTAINMENT OF TOTAL CASH PRICE</a:t>
            </a:r>
          </a:p>
        </p:txBody>
      </p:sp>
      <p:sp>
        <p:nvSpPr>
          <p:cNvPr id="3" name="Content Placeholder 2"/>
          <p:cNvSpPr>
            <a:spLocks noGrp="1"/>
          </p:cNvSpPr>
          <p:nvPr>
            <p:ph idx="1"/>
          </p:nvPr>
        </p:nvSpPr>
        <p:spPr/>
        <p:txBody>
          <a:bodyPr>
            <a:normAutofit/>
          </a:bodyPr>
          <a:lstStyle/>
          <a:p>
            <a:r>
              <a:rPr lang="en-US" dirty="0"/>
              <a:t>We know that the basis for accounting in the books of the hire purchaser is the total cash price. </a:t>
            </a:r>
            <a:endParaRPr lang="en-US" dirty="0" smtClean="0"/>
          </a:p>
          <a:p>
            <a:r>
              <a:rPr lang="en-US" dirty="0" smtClean="0"/>
              <a:t>Sometimes</a:t>
            </a:r>
            <a:r>
              <a:rPr lang="en-US" dirty="0"/>
              <a:t>, the total cash price may not be given. </a:t>
            </a:r>
            <a:endParaRPr lang="en-US" dirty="0" smtClean="0"/>
          </a:p>
          <a:p>
            <a:r>
              <a:rPr lang="en-US" dirty="0" smtClean="0"/>
              <a:t>For </a:t>
            </a:r>
            <a:r>
              <a:rPr lang="en-US" dirty="0"/>
              <a:t>the purpose of ascertaining the total cash </a:t>
            </a:r>
            <a:r>
              <a:rPr lang="en-US" dirty="0" smtClean="0"/>
              <a:t>price we can use the following method:</a:t>
            </a:r>
          </a:p>
          <a:p>
            <a:r>
              <a:rPr lang="en-US" b="1" dirty="0"/>
              <a:t>Calculation of Total Cash Price without using Annuity Table</a:t>
            </a:r>
          </a:p>
          <a:p>
            <a:r>
              <a:rPr lang="en-US" dirty="0"/>
              <a:t>In this method, the interest included in the last instalment is to be calculated first with the help of the appropriate formula (explained below</a:t>
            </a:r>
            <a:r>
              <a:rPr lang="en-US" dirty="0" smtClean="0"/>
              <a:t>).</a:t>
            </a:r>
            <a:endParaRPr lang="en-US" dirty="0"/>
          </a:p>
        </p:txBody>
      </p:sp>
    </p:spTree>
    <p:extLst>
      <p:ext uri="{BB962C8B-B14F-4D97-AF65-F5344CB8AC3E}">
        <p14:creationId xmlns:p14="http://schemas.microsoft.com/office/powerpoint/2010/main" val="472492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ASCERTAINMENT OF TOTAL CASH PRICE</a:t>
            </a:r>
            <a:endParaRPr lang="en-US" dirty="0"/>
          </a:p>
        </p:txBody>
      </p:sp>
      <p:sp>
        <p:nvSpPr>
          <p:cNvPr id="3" name="Content Placeholder 2"/>
          <p:cNvSpPr>
            <a:spLocks noGrp="1"/>
          </p:cNvSpPr>
          <p:nvPr>
            <p:ph idx="1"/>
          </p:nvPr>
        </p:nvSpPr>
        <p:spPr/>
        <p:txBody>
          <a:bodyPr>
            <a:normAutofit fontScale="70000" lnSpcReduction="20000"/>
          </a:bodyPr>
          <a:lstStyle/>
          <a:p>
            <a:r>
              <a:rPr lang="en-US" dirty="0"/>
              <a:t>For example in a hire purchase transaction, apart from down payment, four other instalments are payable. </a:t>
            </a:r>
            <a:endParaRPr lang="en-US" dirty="0" smtClean="0"/>
          </a:p>
          <a:p>
            <a:r>
              <a:rPr lang="en-US" dirty="0" smtClean="0"/>
              <a:t>The </a:t>
            </a:r>
            <a:r>
              <a:rPr lang="en-US" dirty="0"/>
              <a:t>interest will be calculated first on the 4th instalment, then on the 3rd instalment, then on the 2nd instalment and lastly on the 1st instalment. Interest on down payment will be nil</a:t>
            </a:r>
            <a:r>
              <a:rPr lang="en-US" dirty="0" smtClean="0"/>
              <a:t>.</a:t>
            </a:r>
          </a:p>
          <a:p>
            <a:r>
              <a:rPr lang="en-US" b="1" dirty="0"/>
              <a:t>Step 1 :	</a:t>
            </a:r>
            <a:r>
              <a:rPr lang="en-US" dirty="0"/>
              <a:t>Calculate the ratio between interest and the amount due with the help of the following formula:</a:t>
            </a:r>
          </a:p>
          <a:p>
            <a:r>
              <a:rPr lang="en-US" dirty="0"/>
              <a:t> </a:t>
            </a:r>
          </a:p>
          <a:p>
            <a:r>
              <a:rPr lang="en-US" dirty="0" smtClean="0"/>
              <a:t>Ratio of </a:t>
            </a:r>
            <a:r>
              <a:rPr lang="en-US" dirty="0"/>
              <a:t>interest </a:t>
            </a:r>
            <a:r>
              <a:rPr lang="en-US" dirty="0" smtClean="0"/>
              <a:t>and amount </a:t>
            </a:r>
            <a:r>
              <a:rPr lang="en-US" dirty="0"/>
              <a:t>due </a:t>
            </a:r>
            <a:r>
              <a:rPr lang="en-US" dirty="0" smtClean="0"/>
              <a:t>=</a:t>
            </a:r>
            <a:r>
              <a:rPr lang="en-US" u="sng" dirty="0" smtClean="0"/>
              <a:t> </a:t>
            </a:r>
            <a:r>
              <a:rPr lang="en-US" u="sng" dirty="0"/>
              <a:t>	</a:t>
            </a:r>
            <a:r>
              <a:rPr lang="en-US" u="sng" dirty="0" smtClean="0"/>
              <a:t>Rate of </a:t>
            </a:r>
            <a:r>
              <a:rPr lang="en-US" u="sng" dirty="0"/>
              <a:t>interest	</a:t>
            </a:r>
            <a:r>
              <a:rPr lang="en-US" dirty="0"/>
              <a:t> </a:t>
            </a:r>
          </a:p>
          <a:p>
            <a:pPr marL="0" indent="0">
              <a:buNone/>
            </a:pPr>
            <a:r>
              <a:rPr lang="en-US" dirty="0" smtClean="0"/>
              <a:t>				100 </a:t>
            </a:r>
            <a:r>
              <a:rPr lang="en-US" dirty="0"/>
              <a:t>+ Rate of interest</a:t>
            </a:r>
          </a:p>
          <a:p>
            <a:r>
              <a:rPr lang="en-US" dirty="0"/>
              <a:t/>
            </a:r>
            <a:br>
              <a:rPr lang="en-US" dirty="0"/>
            </a:br>
            <a:r>
              <a:rPr lang="en-US" b="1" dirty="0"/>
              <a:t>Step 2: </a:t>
            </a:r>
            <a:r>
              <a:rPr lang="en-US" dirty="0"/>
              <a:t>Calculate the interest included in the last instalment by applying the following formula:</a:t>
            </a:r>
          </a:p>
          <a:p>
            <a:r>
              <a:rPr lang="en-US" dirty="0"/>
              <a:t>Interest = Total amount due at the time of instalment x Ratio of interest and amount due (as calculated in step 1)</a:t>
            </a:r>
          </a:p>
          <a:p>
            <a:r>
              <a:rPr lang="en-US" b="1" dirty="0"/>
              <a:t>Step 3:     </a:t>
            </a:r>
            <a:r>
              <a:rPr lang="en-US" dirty="0"/>
              <a:t>Subtract the interest (as calculated in step 2) from this instalment to get the amount of outstanding cash price at the time of last instalment.</a:t>
            </a:r>
          </a:p>
          <a:p>
            <a:endParaRPr lang="en-US" dirty="0"/>
          </a:p>
          <a:p>
            <a:endParaRPr lang="en-US" dirty="0"/>
          </a:p>
        </p:txBody>
      </p:sp>
    </p:spTree>
    <p:extLst>
      <p:ext uri="{BB962C8B-B14F-4D97-AF65-F5344CB8AC3E}">
        <p14:creationId xmlns:p14="http://schemas.microsoft.com/office/powerpoint/2010/main" val="39075689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ASCERTAINMENT OF TOTAL CASH PRICE</a:t>
            </a:r>
            <a:endParaRPr lang="en-US" dirty="0"/>
          </a:p>
        </p:txBody>
      </p:sp>
      <p:sp>
        <p:nvSpPr>
          <p:cNvPr id="3" name="Content Placeholder 2"/>
          <p:cNvSpPr>
            <a:spLocks noGrp="1"/>
          </p:cNvSpPr>
          <p:nvPr>
            <p:ph idx="1"/>
          </p:nvPr>
        </p:nvSpPr>
        <p:spPr/>
        <p:txBody>
          <a:bodyPr/>
          <a:lstStyle/>
          <a:p>
            <a:r>
              <a:rPr lang="en-US" b="1" dirty="0"/>
              <a:t>Step 4: </a:t>
            </a:r>
            <a:r>
              <a:rPr lang="en-US" dirty="0"/>
              <a:t>Add the cash price calculated in Step 3 to the amount of instalment due at the end of the third year.</a:t>
            </a:r>
          </a:p>
          <a:p>
            <a:r>
              <a:rPr lang="en-US" b="1" dirty="0"/>
              <a:t>Step 5: </a:t>
            </a:r>
            <a:r>
              <a:rPr lang="en-US" dirty="0"/>
              <a:t>Calculate the interest on the entire sum (cash price included in the 4</a:t>
            </a:r>
            <a:r>
              <a:rPr lang="en-US" baseline="30000" dirty="0"/>
              <a:t>th</a:t>
            </a:r>
            <a:r>
              <a:rPr lang="en-US" dirty="0"/>
              <a:t> instalment + amount of 3</a:t>
            </a:r>
            <a:r>
              <a:rPr lang="en-US" baseline="30000" dirty="0"/>
              <a:t>rd</a:t>
            </a:r>
            <a:r>
              <a:rPr lang="en-US" dirty="0"/>
              <a:t> instalment).  </a:t>
            </a:r>
            <a:endParaRPr lang="en-US" dirty="0" smtClean="0"/>
          </a:p>
          <a:p>
            <a:r>
              <a:rPr lang="en-US" dirty="0" smtClean="0"/>
              <a:t> </a:t>
            </a:r>
            <a:r>
              <a:rPr lang="en-US" dirty="0"/>
              <a:t>Deduct this interest from the total amount due at the end of 3</a:t>
            </a:r>
            <a:r>
              <a:rPr lang="en-US" baseline="30000" dirty="0"/>
              <a:t>rd</a:t>
            </a:r>
            <a:r>
              <a:rPr lang="en-US" dirty="0"/>
              <a:t> year to get the outstanding cash price at the time of 3</a:t>
            </a:r>
            <a:r>
              <a:rPr lang="en-US" baseline="30000" dirty="0"/>
              <a:t>rd</a:t>
            </a:r>
            <a:r>
              <a:rPr lang="en-US" dirty="0"/>
              <a:t> instalment.</a:t>
            </a:r>
          </a:p>
          <a:p>
            <a:r>
              <a:rPr lang="en-US" b="1" dirty="0"/>
              <a:t>Step 6: </a:t>
            </a:r>
            <a:r>
              <a:rPr lang="en-US" dirty="0"/>
              <a:t>Add the cash price calculated in step 5 to the amount of instalment due at the end of 2nd year.</a:t>
            </a:r>
          </a:p>
          <a:p>
            <a:endParaRPr lang="en-US" dirty="0"/>
          </a:p>
        </p:txBody>
      </p:sp>
    </p:spTree>
    <p:extLst>
      <p:ext uri="{BB962C8B-B14F-4D97-AF65-F5344CB8AC3E}">
        <p14:creationId xmlns:p14="http://schemas.microsoft.com/office/powerpoint/2010/main" val="24065708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ASCERTAINMENT OF INTEREST</a:t>
            </a:r>
          </a:p>
        </p:txBody>
      </p:sp>
      <p:sp>
        <p:nvSpPr>
          <p:cNvPr id="3" name="Content Placeholder 2"/>
          <p:cNvSpPr>
            <a:spLocks noGrp="1"/>
          </p:cNvSpPr>
          <p:nvPr>
            <p:ph idx="1"/>
          </p:nvPr>
        </p:nvSpPr>
        <p:spPr/>
        <p:txBody>
          <a:bodyPr>
            <a:normAutofit lnSpcReduction="10000"/>
          </a:bodyPr>
          <a:lstStyle/>
          <a:p>
            <a:r>
              <a:rPr lang="en-US" dirty="0"/>
              <a:t>We know that the hire purchase price consists of two elements</a:t>
            </a:r>
            <a:r>
              <a:rPr lang="en-US" dirty="0" smtClean="0"/>
              <a:t>:</a:t>
            </a:r>
          </a:p>
          <a:p>
            <a:r>
              <a:rPr lang="en-US" dirty="0" smtClean="0"/>
              <a:t> </a:t>
            </a:r>
            <a:r>
              <a:rPr lang="en-US" dirty="0"/>
              <a:t>(</a:t>
            </a:r>
            <a:r>
              <a:rPr lang="en-US" dirty="0" err="1"/>
              <a:t>i</a:t>
            </a:r>
            <a:r>
              <a:rPr lang="en-US" dirty="0"/>
              <a:t>) cash price; and</a:t>
            </a:r>
          </a:p>
          <a:p>
            <a:r>
              <a:rPr lang="en-US" dirty="0"/>
              <a:t>(ii) interest. </a:t>
            </a:r>
            <a:endParaRPr lang="en-US" dirty="0" smtClean="0"/>
          </a:p>
          <a:p>
            <a:r>
              <a:rPr lang="en-US" dirty="0" smtClean="0"/>
              <a:t>Cash </a:t>
            </a:r>
            <a:r>
              <a:rPr lang="en-US" dirty="0"/>
              <a:t>price is an expenditure incurred for the acquisition of an asset towards payment of capital (principal) amount and (ii) interest is a expense in the </a:t>
            </a:r>
            <a:r>
              <a:rPr lang="en-US" dirty="0" smtClean="0"/>
              <a:t>nature </a:t>
            </a:r>
            <a:r>
              <a:rPr lang="en-US" dirty="0"/>
              <a:t>of revenue for delay in making the full </a:t>
            </a:r>
            <a:r>
              <a:rPr lang="en-US" dirty="0" smtClean="0"/>
              <a:t>payment</a:t>
            </a:r>
          </a:p>
          <a:p>
            <a:r>
              <a:rPr lang="en-US" dirty="0"/>
              <a:t>Ascertainment of any of these two gives the answer for the other, e.g., if we ascertain the total amount of interest, it becomes very simple to ascertain the cash price just by deducting the amount of interest from the hire purchase price.</a:t>
            </a:r>
          </a:p>
          <a:p>
            <a:endParaRPr lang="en-US" dirty="0"/>
          </a:p>
        </p:txBody>
      </p:sp>
    </p:spTree>
    <p:extLst>
      <p:ext uri="{BB962C8B-B14F-4D97-AF65-F5344CB8AC3E}">
        <p14:creationId xmlns:p14="http://schemas.microsoft.com/office/powerpoint/2010/main" val="4946854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ASCERTAINMENT OF INTEREST</a:t>
            </a:r>
            <a:endParaRPr lang="en-US" dirty="0"/>
          </a:p>
        </p:txBody>
      </p:sp>
      <p:sp>
        <p:nvSpPr>
          <p:cNvPr id="3" name="Content Placeholder 2"/>
          <p:cNvSpPr>
            <a:spLocks noGrp="1"/>
          </p:cNvSpPr>
          <p:nvPr>
            <p:ph idx="1"/>
          </p:nvPr>
        </p:nvSpPr>
        <p:spPr/>
        <p:txBody>
          <a:bodyPr>
            <a:normAutofit fontScale="92500" lnSpcReduction="20000"/>
          </a:bodyPr>
          <a:lstStyle/>
          <a:p>
            <a:r>
              <a:rPr lang="en-US" dirty="0"/>
              <a:t>Interest is charged on the amount outstanding. </a:t>
            </a:r>
            <a:endParaRPr lang="en-US" dirty="0" smtClean="0"/>
          </a:p>
          <a:p>
            <a:r>
              <a:rPr lang="en-US" dirty="0" smtClean="0"/>
              <a:t>Therefore</a:t>
            </a:r>
            <a:r>
              <a:rPr lang="en-US" dirty="0"/>
              <a:t>, if the hire purchaser makes a down payment on signing the contract, it will not include any amount of interest. It should be noted that though the instalments of a hire purchase agreement may be equal, the interest element in each instalment is not the same.</a:t>
            </a:r>
          </a:p>
          <a:p>
            <a:r>
              <a:rPr lang="en-US" dirty="0"/>
              <a:t>At the time of calculating interest, students may face the following two situations:</a:t>
            </a:r>
          </a:p>
          <a:p>
            <a:pPr lvl="0"/>
            <a:r>
              <a:rPr lang="en-US" dirty="0" smtClean="0"/>
              <a:t>When </a:t>
            </a:r>
            <a:r>
              <a:rPr lang="en-US" dirty="0"/>
              <a:t>the cash price, rate of interest and the amount of instalments are given; and</a:t>
            </a:r>
          </a:p>
          <a:p>
            <a:pPr lvl="0"/>
            <a:r>
              <a:rPr lang="en-US" dirty="0"/>
              <a:t>When the cash price and the amount of instalments are given, but the rate of interest is not given.</a:t>
            </a:r>
          </a:p>
          <a:p>
            <a:r>
              <a:rPr lang="en-US" dirty="0"/>
              <a:t>Now, let us consider the above two situations.</a:t>
            </a:r>
          </a:p>
          <a:p>
            <a:endParaRPr lang="en-US" dirty="0"/>
          </a:p>
        </p:txBody>
      </p:sp>
    </p:spTree>
    <p:extLst>
      <p:ext uri="{BB962C8B-B14F-4D97-AF65-F5344CB8AC3E}">
        <p14:creationId xmlns:p14="http://schemas.microsoft.com/office/powerpoint/2010/main" val="2432227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Method of cash prices </a:t>
            </a:r>
          </a:p>
        </p:txBody>
      </p:sp>
      <p:sp>
        <p:nvSpPr>
          <p:cNvPr id="3" name="Content Placeholder 2"/>
          <p:cNvSpPr>
            <a:spLocks noGrp="1"/>
          </p:cNvSpPr>
          <p:nvPr>
            <p:ph idx="1"/>
          </p:nvPr>
        </p:nvSpPr>
        <p:spPr/>
        <p:txBody>
          <a:bodyPr/>
          <a:lstStyle/>
          <a:p>
            <a:r>
              <a:rPr lang="en-US" dirty="0"/>
              <a:t>Buyer's Books: </a:t>
            </a:r>
            <a:endParaRPr lang="en-US" dirty="0" smtClean="0"/>
          </a:p>
          <a:p>
            <a:r>
              <a:rPr lang="en-US" dirty="0" smtClean="0"/>
              <a:t>Assuming </a:t>
            </a:r>
            <a:r>
              <a:rPr lang="en-US" dirty="0"/>
              <a:t>that the asset was acquired under pressure to make all installments on time in order to obtain the assets for the business, goods acquired under a hire buy arrangement should be regarded as the business's property</a:t>
            </a:r>
            <a:r>
              <a:rPr lang="en-US" dirty="0" smtClean="0"/>
              <a:t>.</a:t>
            </a:r>
          </a:p>
          <a:p>
            <a:r>
              <a:rPr lang="en-US" dirty="0" smtClean="0"/>
              <a:t> </a:t>
            </a:r>
            <a:r>
              <a:rPr lang="en-US" dirty="0"/>
              <a:t>The following entries must be made in the buyer's books using this manner.</a:t>
            </a:r>
          </a:p>
        </p:txBody>
      </p:sp>
    </p:spTree>
    <p:extLst>
      <p:ext uri="{BB962C8B-B14F-4D97-AF65-F5344CB8AC3E}">
        <p14:creationId xmlns:p14="http://schemas.microsoft.com/office/powerpoint/2010/main" val="25595103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Entries</a:t>
            </a:r>
            <a:endParaRPr lang="en-US" b="1" dirty="0"/>
          </a:p>
        </p:txBody>
      </p:sp>
      <p:sp>
        <p:nvSpPr>
          <p:cNvPr id="3" name="Content Placeholder 2"/>
          <p:cNvSpPr>
            <a:spLocks noGrp="1"/>
          </p:cNvSpPr>
          <p:nvPr>
            <p:ph idx="1"/>
          </p:nvPr>
        </p:nvSpPr>
        <p:spPr/>
        <p:txBody>
          <a:bodyPr>
            <a:normAutofit fontScale="70000" lnSpcReduction="20000"/>
          </a:bodyPr>
          <a:lstStyle/>
          <a:p>
            <a:r>
              <a:rPr lang="en-US" dirty="0"/>
              <a:t>. The following entries must be made in the buyer's books using this manner.</a:t>
            </a:r>
          </a:p>
          <a:p>
            <a:r>
              <a:rPr lang="en-US" dirty="0"/>
              <a:t> </a:t>
            </a:r>
          </a:p>
          <a:p>
            <a:pPr lvl="1"/>
            <a:r>
              <a:rPr lang="en-US" dirty="0"/>
              <a:t>When an asset is purchased on hire purchase system</a:t>
            </a:r>
            <a:endParaRPr lang="en-US" sz="2000" dirty="0"/>
          </a:p>
          <a:p>
            <a:r>
              <a:rPr lang="en-US" dirty="0"/>
              <a:t>Asset Account	Dr.(With cash price)</a:t>
            </a:r>
            <a:endParaRPr lang="en-US" sz="4400" dirty="0"/>
          </a:p>
          <a:p>
            <a:r>
              <a:rPr lang="en-US" dirty="0"/>
              <a:t>To Hire Vendor Account</a:t>
            </a:r>
            <a:endParaRPr lang="en-US" sz="4400" dirty="0"/>
          </a:p>
          <a:p>
            <a:r>
              <a:rPr lang="en-US" dirty="0"/>
              <a:t> </a:t>
            </a:r>
            <a:endParaRPr lang="en-US" sz="4400" dirty="0"/>
          </a:p>
          <a:p>
            <a:pPr lvl="1"/>
            <a:r>
              <a:rPr lang="en-US" dirty="0"/>
              <a:t>For cash down payment 6n delivery</a:t>
            </a:r>
            <a:endParaRPr lang="en-US" sz="2000" dirty="0"/>
          </a:p>
          <a:p>
            <a:r>
              <a:rPr lang="en-US" dirty="0"/>
              <a:t>Hire Vendor Account	Dr.</a:t>
            </a:r>
            <a:endParaRPr lang="en-US" sz="4400" dirty="0"/>
          </a:p>
          <a:p>
            <a:r>
              <a:rPr lang="en-US" dirty="0"/>
              <a:t>To Cash/Bank</a:t>
            </a:r>
            <a:endParaRPr lang="en-US" sz="4400" dirty="0"/>
          </a:p>
          <a:p>
            <a:r>
              <a:rPr lang="en-US" dirty="0"/>
              <a:t> </a:t>
            </a:r>
            <a:endParaRPr lang="en-US" sz="4400" dirty="0"/>
          </a:p>
          <a:p>
            <a:pPr lvl="1"/>
            <a:r>
              <a:rPr lang="en-US" dirty="0"/>
              <a:t>For interest due at the end of the year</a:t>
            </a:r>
            <a:endParaRPr lang="en-US" sz="2000" dirty="0"/>
          </a:p>
          <a:p>
            <a:r>
              <a:rPr lang="en-US" dirty="0"/>
              <a:t>Interest Account	Dr.</a:t>
            </a:r>
            <a:endParaRPr lang="en-US" sz="4400" dirty="0"/>
          </a:p>
          <a:p>
            <a:r>
              <a:rPr lang="en-US" dirty="0"/>
              <a:t>To Hire Vendor Account</a:t>
            </a:r>
            <a:endParaRPr lang="en-US" sz="4400" dirty="0"/>
          </a:p>
          <a:p>
            <a:endParaRPr lang="en-US" dirty="0"/>
          </a:p>
        </p:txBody>
      </p:sp>
    </p:spTree>
    <p:extLst>
      <p:ext uri="{BB962C8B-B14F-4D97-AF65-F5344CB8AC3E}">
        <p14:creationId xmlns:p14="http://schemas.microsoft.com/office/powerpoint/2010/main" val="1002266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Journal Entries</a:t>
            </a:r>
            <a:endParaRPr lang="en-US" dirty="0"/>
          </a:p>
        </p:txBody>
      </p:sp>
      <p:sp>
        <p:nvSpPr>
          <p:cNvPr id="3" name="Content Placeholder 2"/>
          <p:cNvSpPr>
            <a:spLocks noGrp="1"/>
          </p:cNvSpPr>
          <p:nvPr>
            <p:ph idx="1"/>
          </p:nvPr>
        </p:nvSpPr>
        <p:spPr/>
        <p:txBody>
          <a:bodyPr>
            <a:normAutofit fontScale="85000" lnSpcReduction="20000"/>
          </a:bodyPr>
          <a:lstStyle/>
          <a:p>
            <a:pPr lvl="1"/>
            <a:r>
              <a:rPr lang="en-US" dirty="0"/>
              <a:t>For the payment of the first installment</a:t>
            </a:r>
            <a:endParaRPr lang="en-US" sz="2000" dirty="0"/>
          </a:p>
          <a:p>
            <a:r>
              <a:rPr lang="en-US" dirty="0"/>
              <a:t>Hire Vendor Account	Dr.</a:t>
            </a:r>
            <a:endParaRPr lang="en-US" sz="4400" dirty="0"/>
          </a:p>
          <a:p>
            <a:r>
              <a:rPr lang="en-US" dirty="0"/>
              <a:t>To Bank</a:t>
            </a:r>
            <a:endParaRPr lang="en-US" sz="4400" dirty="0"/>
          </a:p>
          <a:p>
            <a:pPr lvl="1"/>
            <a:r>
              <a:rPr lang="en-US" dirty="0"/>
              <a:t>For depreciation charge</a:t>
            </a:r>
            <a:endParaRPr lang="en-US" sz="2000" dirty="0"/>
          </a:p>
          <a:p>
            <a:r>
              <a:rPr lang="en-US" dirty="0"/>
              <a:t>Depreciation Account	Dr.</a:t>
            </a:r>
            <a:endParaRPr lang="en-US" sz="4400" dirty="0"/>
          </a:p>
          <a:p>
            <a:r>
              <a:rPr lang="en-US" dirty="0"/>
              <a:t>To Asset Account</a:t>
            </a:r>
            <a:endParaRPr lang="en-US" sz="4400" dirty="0"/>
          </a:p>
          <a:p>
            <a:pPr lvl="1"/>
            <a:r>
              <a:rPr lang="en-US" dirty="0"/>
              <a:t>For transfer of interest and depreciation to profit and loss account</a:t>
            </a:r>
            <a:endParaRPr lang="en-US" sz="2000" dirty="0"/>
          </a:p>
          <a:p>
            <a:r>
              <a:rPr lang="en-US" dirty="0"/>
              <a:t>Profit &amp; Loss Account	Dr.</a:t>
            </a:r>
            <a:endParaRPr lang="en-US" sz="4400" dirty="0"/>
          </a:p>
          <a:p>
            <a:r>
              <a:rPr lang="en-US" dirty="0"/>
              <a:t>To Interest Account</a:t>
            </a:r>
            <a:endParaRPr lang="en-US" sz="4400" dirty="0"/>
          </a:p>
          <a:p>
            <a:r>
              <a:rPr lang="en-US" dirty="0"/>
              <a:t>To Depreciation Account</a:t>
            </a:r>
            <a:endParaRPr lang="en-US" sz="4400" dirty="0"/>
          </a:p>
          <a:p>
            <a:r>
              <a:rPr lang="en-US" dirty="0"/>
              <a:t/>
            </a:r>
            <a:br>
              <a:rPr lang="en-US" dirty="0"/>
            </a:br>
            <a:endParaRPr lang="en-US" dirty="0"/>
          </a:p>
        </p:txBody>
      </p:sp>
    </p:spTree>
    <p:extLst>
      <p:ext uri="{BB962C8B-B14F-4D97-AF65-F5344CB8AC3E}">
        <p14:creationId xmlns:p14="http://schemas.microsoft.com/office/powerpoint/2010/main" val="34743731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Accounts</a:t>
            </a:r>
            <a:endParaRPr lang="en-US" dirty="0"/>
          </a:p>
        </p:txBody>
      </p:sp>
      <p:sp>
        <p:nvSpPr>
          <p:cNvPr id="3" name="Content Placeholder 2"/>
          <p:cNvSpPr>
            <a:spLocks noGrp="1"/>
          </p:cNvSpPr>
          <p:nvPr>
            <p:ph idx="1"/>
          </p:nvPr>
        </p:nvSpPr>
        <p:spPr/>
        <p:txBody>
          <a:bodyPr/>
          <a:lstStyle/>
          <a:p>
            <a:r>
              <a:rPr lang="en-US" b="1" dirty="0"/>
              <a:t>Vendor's Book:</a:t>
            </a:r>
          </a:p>
          <a:p>
            <a:r>
              <a:rPr lang="en-US" dirty="0"/>
              <a:t>The following entries are passed in the books of vendor:</a:t>
            </a:r>
          </a:p>
          <a:p>
            <a:pPr lvl="0"/>
            <a:r>
              <a:rPr lang="en-US" dirty="0"/>
              <a:t>When goods are sold on hire purchase</a:t>
            </a:r>
          </a:p>
          <a:p>
            <a:r>
              <a:rPr lang="en-US" dirty="0"/>
              <a:t>Hire Purchaser's Account	Dr.</a:t>
            </a:r>
          </a:p>
          <a:p>
            <a:r>
              <a:rPr lang="en-US" dirty="0"/>
              <a:t>To Hire Sales Account</a:t>
            </a:r>
          </a:p>
          <a:p>
            <a:r>
              <a:rPr lang="en-US" dirty="0"/>
              <a:t>Hire Sales Account is ultimately closed by transfer to trading account.</a:t>
            </a:r>
          </a:p>
          <a:p>
            <a:endParaRPr lang="en-US" dirty="0"/>
          </a:p>
        </p:txBody>
      </p:sp>
    </p:spTree>
    <p:extLst>
      <p:ext uri="{BB962C8B-B14F-4D97-AF65-F5344CB8AC3E}">
        <p14:creationId xmlns:p14="http://schemas.microsoft.com/office/powerpoint/2010/main" val="29299046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Accounts</a:t>
            </a:r>
            <a:endParaRPr lang="en-US" dirty="0"/>
          </a:p>
        </p:txBody>
      </p:sp>
      <p:sp>
        <p:nvSpPr>
          <p:cNvPr id="3" name="Content Placeholder 2"/>
          <p:cNvSpPr>
            <a:spLocks noGrp="1"/>
          </p:cNvSpPr>
          <p:nvPr>
            <p:ph idx="1"/>
          </p:nvPr>
        </p:nvSpPr>
        <p:spPr/>
        <p:txBody>
          <a:bodyPr>
            <a:normAutofit lnSpcReduction="10000"/>
          </a:bodyPr>
          <a:lstStyle/>
          <a:p>
            <a:pPr lvl="0"/>
            <a:r>
              <a:rPr lang="en-US" dirty="0"/>
              <a:t>For cash received on delivery</a:t>
            </a:r>
          </a:p>
          <a:p>
            <a:r>
              <a:rPr lang="en-US" dirty="0"/>
              <a:t>Cash/Bank Account	Dr.</a:t>
            </a:r>
          </a:p>
          <a:p>
            <a:r>
              <a:rPr lang="en-US" dirty="0"/>
              <a:t>To Hire Purchaser's </a:t>
            </a:r>
            <a:r>
              <a:rPr lang="en-US" dirty="0" smtClean="0"/>
              <a:t>Account</a:t>
            </a:r>
          </a:p>
          <a:p>
            <a:endParaRPr lang="en-US" dirty="0"/>
          </a:p>
          <a:p>
            <a:pPr lvl="0"/>
            <a:r>
              <a:rPr lang="en-US" dirty="0"/>
              <a:t>For interest due on installment at the end of the year</a:t>
            </a:r>
          </a:p>
          <a:p>
            <a:r>
              <a:rPr lang="en-US" dirty="0"/>
              <a:t>Hire Purchaser's Account	Dr.</a:t>
            </a:r>
          </a:p>
          <a:p>
            <a:r>
              <a:rPr lang="en-US" dirty="0"/>
              <a:t>To Interest Account</a:t>
            </a:r>
          </a:p>
          <a:p>
            <a:r>
              <a:rPr lang="en-US" dirty="0"/>
              <a:t/>
            </a:r>
            <a:br>
              <a:rPr lang="en-US" dirty="0"/>
            </a:br>
            <a:endParaRPr lang="en-US" dirty="0"/>
          </a:p>
        </p:txBody>
      </p:sp>
    </p:spTree>
    <p:extLst>
      <p:ext uri="{BB962C8B-B14F-4D97-AF65-F5344CB8AC3E}">
        <p14:creationId xmlns:p14="http://schemas.microsoft.com/office/powerpoint/2010/main" val="34585451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Disclosure in the balance sheet</a:t>
            </a:r>
            <a:r>
              <a:rPr lang="en-US" dirty="0"/>
              <a:t/>
            </a:r>
            <a:br>
              <a:rPr lang="en-US" dirty="0"/>
            </a:br>
            <a:endParaRPr lang="en-US" dirty="0"/>
          </a:p>
        </p:txBody>
      </p:sp>
      <p:sp>
        <p:nvSpPr>
          <p:cNvPr id="3" name="Content Placeholder 2"/>
          <p:cNvSpPr>
            <a:spLocks noGrp="1"/>
          </p:cNvSpPr>
          <p:nvPr>
            <p:ph idx="1"/>
          </p:nvPr>
        </p:nvSpPr>
        <p:spPr/>
        <p:txBody>
          <a:bodyPr>
            <a:normAutofit fontScale="70000" lnSpcReduction="20000"/>
          </a:bodyPr>
          <a:lstStyle/>
          <a:p>
            <a:r>
              <a:rPr lang="en-US" b="1" dirty="0"/>
              <a:t>Assets</a:t>
            </a:r>
          </a:p>
          <a:p>
            <a:r>
              <a:rPr lang="en-US" b="1" dirty="0"/>
              <a:t>Fixed Assets :</a:t>
            </a:r>
            <a:endParaRPr lang="en-US" dirty="0"/>
          </a:p>
          <a:p>
            <a:r>
              <a:rPr lang="en-US" dirty="0"/>
              <a:t>Asset (at cash price)	</a:t>
            </a:r>
            <a:r>
              <a:rPr lang="en-US" dirty="0" smtClean="0"/>
              <a:t>	</a:t>
            </a:r>
            <a:r>
              <a:rPr lang="en-US" dirty="0" err="1" smtClean="0"/>
              <a:t>xxxx.xx</a:t>
            </a:r>
            <a:endParaRPr lang="en-US" dirty="0"/>
          </a:p>
          <a:p>
            <a:r>
              <a:rPr lang="en-US" dirty="0"/>
              <a:t>Less : Depreciation	</a:t>
            </a:r>
            <a:r>
              <a:rPr lang="en-US" dirty="0" smtClean="0"/>
              <a:t>	</a:t>
            </a:r>
            <a:r>
              <a:rPr lang="en-US" dirty="0" err="1" smtClean="0"/>
              <a:t>xxxx.xx</a:t>
            </a:r>
            <a:endParaRPr lang="en-US" dirty="0"/>
          </a:p>
          <a:p>
            <a:r>
              <a:rPr lang="en-US" dirty="0"/>
              <a:t>	</a:t>
            </a:r>
          </a:p>
          <a:p>
            <a:r>
              <a:rPr lang="en-US" b="1" dirty="0"/>
              <a:t>Creditors :</a:t>
            </a:r>
          </a:p>
          <a:p>
            <a:r>
              <a:rPr lang="en-US" b="1" dirty="0"/>
              <a:t>Hire Purchase Creditors:</a:t>
            </a:r>
            <a:endParaRPr lang="en-US" dirty="0"/>
          </a:p>
          <a:p>
            <a:r>
              <a:rPr lang="en-US" dirty="0"/>
              <a:t>Balance in hire vendor's A/c	</a:t>
            </a:r>
            <a:r>
              <a:rPr lang="en-US" dirty="0" err="1"/>
              <a:t>xxxxx.xx</a:t>
            </a:r>
            <a:r>
              <a:rPr lang="en-US" dirty="0"/>
              <a:t> </a:t>
            </a:r>
            <a:endParaRPr lang="en-US" dirty="0" smtClean="0"/>
          </a:p>
          <a:p>
            <a:r>
              <a:rPr lang="en-US" dirty="0" smtClean="0"/>
              <a:t>Installment </a:t>
            </a:r>
            <a:r>
              <a:rPr lang="en-US" dirty="0"/>
              <a:t>due	</a:t>
            </a:r>
            <a:r>
              <a:rPr lang="en-US" dirty="0" smtClean="0"/>
              <a:t>	</a:t>
            </a:r>
            <a:r>
              <a:rPr lang="en-US" dirty="0" err="1" smtClean="0"/>
              <a:t>xxxxx.xx</a:t>
            </a:r>
            <a:endParaRPr lang="en-US" dirty="0"/>
          </a:p>
          <a:p>
            <a:r>
              <a:rPr lang="en-US" dirty="0"/>
              <a:t>Installment not yet </a:t>
            </a:r>
            <a:r>
              <a:rPr lang="en-US" dirty="0" smtClean="0"/>
              <a:t>due	</a:t>
            </a:r>
            <a:r>
              <a:rPr lang="en-US" dirty="0"/>
              <a:t>	</a:t>
            </a:r>
            <a:r>
              <a:rPr lang="en-US" dirty="0" err="1" smtClean="0"/>
              <a:t>xxxxx.xx</a:t>
            </a:r>
            <a:endParaRPr lang="en-US" dirty="0" smtClean="0"/>
          </a:p>
          <a:p>
            <a:pPr marL="457200" lvl="1" indent="0">
              <a:buNone/>
            </a:pPr>
            <a:r>
              <a:rPr lang="en-US" dirty="0"/>
              <a:t>	</a:t>
            </a:r>
            <a:r>
              <a:rPr lang="en-US" dirty="0" smtClean="0"/>
              <a:t>			</a:t>
            </a:r>
            <a:r>
              <a:rPr lang="en-US" dirty="0" err="1" smtClean="0"/>
              <a:t>xxxx.xx</a:t>
            </a:r>
            <a:endParaRPr lang="en-US" dirty="0"/>
          </a:p>
          <a:p>
            <a:r>
              <a:rPr lang="en-US" dirty="0"/>
              <a:t/>
            </a:r>
            <a:br>
              <a:rPr lang="en-US" dirty="0"/>
            </a:br>
            <a:endParaRPr lang="en-US" dirty="0"/>
          </a:p>
        </p:txBody>
      </p:sp>
    </p:spTree>
    <p:extLst>
      <p:ext uri="{BB962C8B-B14F-4D97-AF65-F5344CB8AC3E}">
        <p14:creationId xmlns:p14="http://schemas.microsoft.com/office/powerpoint/2010/main" val="30626362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INSTALMENT PAYMENT SYSTEM</a:t>
            </a:r>
          </a:p>
        </p:txBody>
      </p:sp>
      <p:sp>
        <p:nvSpPr>
          <p:cNvPr id="3" name="Content Placeholder 2"/>
          <p:cNvSpPr>
            <a:spLocks noGrp="1"/>
          </p:cNvSpPr>
          <p:nvPr>
            <p:ph idx="1"/>
          </p:nvPr>
        </p:nvSpPr>
        <p:spPr/>
        <p:txBody>
          <a:bodyPr>
            <a:normAutofit lnSpcReduction="10000"/>
          </a:bodyPr>
          <a:lstStyle/>
          <a:p>
            <a:r>
              <a:rPr lang="en-US" dirty="0"/>
              <a:t>In instalment payment system, the ownership of the goods is passed immediately to the buyer on the signing the agreement. </a:t>
            </a:r>
            <a:endParaRPr lang="en-US" dirty="0" smtClean="0"/>
          </a:p>
          <a:p>
            <a:r>
              <a:rPr lang="en-US" dirty="0" smtClean="0"/>
              <a:t>The </a:t>
            </a:r>
            <a:r>
              <a:rPr lang="en-US" dirty="0"/>
              <a:t>accounting entries under instalment payment system are similar to those passed under the hire-purchase system. </a:t>
            </a:r>
            <a:endParaRPr lang="en-US" dirty="0" smtClean="0"/>
          </a:p>
          <a:p>
            <a:r>
              <a:rPr lang="en-US" dirty="0" smtClean="0"/>
              <a:t>The </a:t>
            </a:r>
            <a:r>
              <a:rPr lang="en-US" dirty="0"/>
              <a:t>scheme of entries is as under</a:t>
            </a:r>
            <a:r>
              <a:rPr lang="en-US" dirty="0" smtClean="0"/>
              <a:t>:</a:t>
            </a:r>
          </a:p>
          <a:p>
            <a:r>
              <a:rPr lang="en-US" b="1" dirty="0"/>
              <a:t>Books of buyer</a:t>
            </a:r>
            <a:r>
              <a:rPr lang="en-US" b="1" dirty="0" smtClean="0"/>
              <a:t>:</a:t>
            </a:r>
          </a:p>
          <a:p>
            <a:r>
              <a:rPr lang="en-US" b="1" dirty="0" smtClean="0"/>
              <a:t> </a:t>
            </a:r>
            <a:r>
              <a:rPr lang="en-US" dirty="0"/>
              <a:t>Buyer debits asset account with full cash price, credits vendor’s account with full instalment price and debits interest suspense account with the difference between full cash price and full instalment price.</a:t>
            </a:r>
          </a:p>
          <a:p>
            <a:endParaRPr lang="en-US" dirty="0"/>
          </a:p>
        </p:txBody>
      </p:sp>
    </p:spTree>
    <p:extLst>
      <p:ext uri="{BB962C8B-B14F-4D97-AF65-F5344CB8AC3E}">
        <p14:creationId xmlns:p14="http://schemas.microsoft.com/office/powerpoint/2010/main" val="20710852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INSTALMENT PAYMENT SYSTEM</a:t>
            </a:r>
          </a:p>
        </p:txBody>
      </p:sp>
      <p:sp>
        <p:nvSpPr>
          <p:cNvPr id="3" name="Content Placeholder 2"/>
          <p:cNvSpPr>
            <a:spLocks noGrp="1"/>
          </p:cNvSpPr>
          <p:nvPr>
            <p:ph idx="1"/>
          </p:nvPr>
        </p:nvSpPr>
        <p:spPr/>
        <p:txBody>
          <a:bodyPr>
            <a:normAutofit/>
          </a:bodyPr>
          <a:lstStyle/>
          <a:p>
            <a:r>
              <a:rPr lang="en-US" dirty="0" smtClean="0"/>
              <a:t>Interest </a:t>
            </a:r>
            <a:r>
              <a:rPr lang="en-US" dirty="0"/>
              <a:t>is debited to interest suspense account (not interest account) because it includes interest in respect of a number of years. </a:t>
            </a:r>
            <a:endParaRPr lang="en-US" dirty="0" smtClean="0"/>
          </a:p>
          <a:p>
            <a:r>
              <a:rPr lang="en-US" dirty="0" smtClean="0"/>
              <a:t>Every </a:t>
            </a:r>
            <a:r>
              <a:rPr lang="en-US" dirty="0"/>
              <a:t>year interest account is debited and interest suspense account is credited with the interest of current year. Interest account, at the end of the year, is closed by transferring to profit and loss account. </a:t>
            </a:r>
            <a:endParaRPr lang="en-US" dirty="0" smtClean="0"/>
          </a:p>
          <a:p>
            <a:r>
              <a:rPr lang="en-US" dirty="0" smtClean="0"/>
              <a:t>The balance </a:t>
            </a:r>
            <a:r>
              <a:rPr lang="en-US" dirty="0"/>
              <a:t>of vendor account should be shown in the balance sheet after deducting amount in interest suspense account. </a:t>
            </a:r>
            <a:endParaRPr lang="en-US" dirty="0" smtClean="0"/>
          </a:p>
          <a:p>
            <a:r>
              <a:rPr lang="en-US" dirty="0" smtClean="0"/>
              <a:t>Vendor </a:t>
            </a:r>
            <a:r>
              <a:rPr lang="en-US" dirty="0"/>
              <a:t>is paid the instalment due to him and entry for the depreciation is passed in the usual way.</a:t>
            </a:r>
          </a:p>
          <a:p>
            <a:endParaRPr lang="en-US" dirty="0"/>
          </a:p>
        </p:txBody>
      </p:sp>
    </p:spTree>
    <p:extLst>
      <p:ext uri="{BB962C8B-B14F-4D97-AF65-F5344CB8AC3E}">
        <p14:creationId xmlns:p14="http://schemas.microsoft.com/office/powerpoint/2010/main" val="545178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Books of Seller</a:t>
            </a:r>
            <a:endParaRPr lang="en-US" dirty="0"/>
          </a:p>
        </p:txBody>
      </p:sp>
      <p:sp>
        <p:nvSpPr>
          <p:cNvPr id="3" name="Content Placeholder 2"/>
          <p:cNvSpPr>
            <a:spLocks noGrp="1"/>
          </p:cNvSpPr>
          <p:nvPr>
            <p:ph idx="1"/>
          </p:nvPr>
        </p:nvSpPr>
        <p:spPr/>
        <p:txBody>
          <a:bodyPr>
            <a:normAutofit lnSpcReduction="10000"/>
          </a:bodyPr>
          <a:lstStyle/>
          <a:p>
            <a:r>
              <a:rPr lang="en-US" dirty="0"/>
              <a:t>The seller debits the purchaser with the full amount (instalment price) payable by him and credits sales account by the full cash price and credits interest suspense account by the difference between the total instalment price and total cash price</a:t>
            </a:r>
            <a:r>
              <a:rPr lang="en-US" dirty="0" smtClean="0"/>
              <a:t>.</a:t>
            </a:r>
          </a:p>
          <a:p>
            <a:r>
              <a:rPr lang="en-US" dirty="0" smtClean="0"/>
              <a:t> </a:t>
            </a:r>
            <a:r>
              <a:rPr lang="en-US" dirty="0"/>
              <a:t>Seller, like the buyer, also transfers the amount of interest due from the interest suspense account interest account every year</a:t>
            </a:r>
            <a:r>
              <a:rPr lang="en-US" dirty="0" smtClean="0"/>
              <a:t>.</a:t>
            </a:r>
          </a:p>
          <a:p>
            <a:r>
              <a:rPr lang="en-US" dirty="0" smtClean="0"/>
              <a:t> </a:t>
            </a:r>
            <a:r>
              <a:rPr lang="en-US" dirty="0"/>
              <a:t>Interest account is closed by transferring to profit and loss account and the purchaser account should be shown in the balance sheet after deducting amount in interest suspense account</a:t>
            </a:r>
            <a:r>
              <a:rPr lang="en-US" dirty="0" smtClean="0"/>
              <a:t>.</a:t>
            </a:r>
          </a:p>
          <a:p>
            <a:r>
              <a:rPr lang="en-US" dirty="0" smtClean="0"/>
              <a:t> </a:t>
            </a:r>
            <a:r>
              <a:rPr lang="en-US" dirty="0"/>
              <a:t>On receiving the instalment the vendor debits cash/bank account and credits purchaser’s account</a:t>
            </a:r>
          </a:p>
        </p:txBody>
      </p:sp>
    </p:spTree>
    <p:extLst>
      <p:ext uri="{BB962C8B-B14F-4D97-AF65-F5344CB8AC3E}">
        <p14:creationId xmlns:p14="http://schemas.microsoft.com/office/powerpoint/2010/main" val="18230386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Week 13 : Hire Purchases</a:t>
            </a:r>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End of Week 13 Part Two</a:t>
            </a:r>
            <a:endParaRPr lang="en-US" dirty="0"/>
          </a:p>
        </p:txBody>
      </p:sp>
    </p:spTree>
    <p:extLst>
      <p:ext uri="{BB962C8B-B14F-4D97-AF65-F5344CB8AC3E}">
        <p14:creationId xmlns:p14="http://schemas.microsoft.com/office/powerpoint/2010/main" val="4490584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TotalTime>
  <Words>2706</Words>
  <Application>Microsoft Office PowerPoint</Application>
  <PresentationFormat>Custom</PresentationFormat>
  <Paragraphs>258</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Course: Specialized Financial Accounting Technique</vt:lpstr>
      <vt:lpstr>Introduction</vt:lpstr>
      <vt:lpstr>Introduction</vt:lpstr>
      <vt:lpstr>Overview </vt:lpstr>
      <vt:lpstr>Hire Purchase</vt:lpstr>
      <vt:lpstr> TERMS USED IN HIRE PURCHASE AGREEMENTS </vt:lpstr>
      <vt:lpstr>TERMS USED IN HIRE PURCHASE AGREEMENTS</vt:lpstr>
      <vt:lpstr>Hire Purchase</vt:lpstr>
      <vt:lpstr> Hire Purchase</vt:lpstr>
      <vt:lpstr>Hire Purchase Vs Installment</vt:lpstr>
      <vt:lpstr>Common use of Hire Purchases </vt:lpstr>
      <vt:lpstr>Costs </vt:lpstr>
      <vt:lpstr>FEATURES OF HIRE PURCHASE AGREEMENT</vt:lpstr>
      <vt:lpstr>FEATURES OF HIRE PURCHASE AGREEMENT</vt:lpstr>
      <vt:lpstr>Advantages of Hire Purchases </vt:lpstr>
      <vt:lpstr>Advantages of Hire Purchases</vt:lpstr>
      <vt:lpstr>Disadvantages of Hire Purchases </vt:lpstr>
      <vt:lpstr>Nature of Hire Purchase Agreement</vt:lpstr>
      <vt:lpstr>Methods of Recording: </vt:lpstr>
      <vt:lpstr>Week 13 : Hire Purchases </vt:lpstr>
      <vt:lpstr>Week 13 : Hire Purchases </vt:lpstr>
      <vt:lpstr>Characteristics of the Hire purchase</vt:lpstr>
      <vt:lpstr>Special Features of Hire Purchase Agreement</vt:lpstr>
      <vt:lpstr>Default and Repossession: </vt:lpstr>
      <vt:lpstr>Complete Repossession: </vt:lpstr>
      <vt:lpstr>ACCOUNTING RECORD</vt:lpstr>
      <vt:lpstr>ACCOUNTING RECORD</vt:lpstr>
      <vt:lpstr>ASCERTAINMENT OF TOTAL CASH PRICE</vt:lpstr>
      <vt:lpstr>ASCERTAINMENT OF TOTAL CASH PRICE</vt:lpstr>
      <vt:lpstr>ASCERTAINMENT OF TOTAL CASH PRICE</vt:lpstr>
      <vt:lpstr>ASCERTAINMENT OF INTEREST</vt:lpstr>
      <vt:lpstr>ASCERTAINMENT OF INTEREST</vt:lpstr>
      <vt:lpstr>Method of cash prices </vt:lpstr>
      <vt:lpstr>Journal Entries</vt:lpstr>
      <vt:lpstr>Journal Entries</vt:lpstr>
      <vt:lpstr>Accounts</vt:lpstr>
      <vt:lpstr>Accounts</vt:lpstr>
      <vt:lpstr>Disclosure in the balance sheet </vt:lpstr>
      <vt:lpstr>INSTALMENT PAYMENT SYSTEM</vt:lpstr>
      <vt:lpstr>INSTALMENT PAYMENT SYSTEM</vt:lpstr>
      <vt:lpstr>Books of Seller</vt:lpstr>
      <vt:lpstr>Week 13 : Hire Purchases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Karugu Kahihu</dc:creator>
  <cp:lastModifiedBy>Admin</cp:lastModifiedBy>
  <cp:revision>31</cp:revision>
  <dcterms:created xsi:type="dcterms:W3CDTF">2024-05-31T08:45:29Z</dcterms:created>
  <dcterms:modified xsi:type="dcterms:W3CDTF">2024-06-06T04:22:39Z</dcterms:modified>
</cp:coreProperties>
</file>