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55"/>
  </p:notesMasterIdLst>
  <p:sldIdLst>
    <p:sldId id="256" r:id="rId2"/>
    <p:sldId id="257" r:id="rId3"/>
    <p:sldId id="258" r:id="rId4"/>
    <p:sldId id="259" r:id="rId5"/>
    <p:sldId id="260" r:id="rId6"/>
    <p:sldId id="261" r:id="rId7"/>
    <p:sldId id="262" r:id="rId8"/>
    <p:sldId id="269" r:id="rId9"/>
    <p:sldId id="263" r:id="rId10"/>
    <p:sldId id="308" r:id="rId11"/>
    <p:sldId id="264" r:id="rId12"/>
    <p:sldId id="268" r:id="rId13"/>
    <p:sldId id="265" r:id="rId14"/>
    <p:sldId id="266" r:id="rId15"/>
    <p:sldId id="267" r:id="rId16"/>
    <p:sldId id="307" r:id="rId17"/>
    <p:sldId id="270" r:id="rId18"/>
    <p:sldId id="271" r:id="rId19"/>
    <p:sldId id="272" r:id="rId20"/>
    <p:sldId id="273" r:id="rId21"/>
    <p:sldId id="274" r:id="rId22"/>
    <p:sldId id="275" r:id="rId23"/>
    <p:sldId id="276" r:id="rId24"/>
    <p:sldId id="277" r:id="rId25"/>
    <p:sldId id="278" r:id="rId26"/>
    <p:sldId id="279" r:id="rId27"/>
    <p:sldId id="280" r:id="rId28"/>
    <p:sldId id="282" r:id="rId29"/>
    <p:sldId id="281"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6" r:id="rId49"/>
    <p:sldId id="301" r:id="rId50"/>
    <p:sldId id="302" r:id="rId51"/>
    <p:sldId id="305" r:id="rId52"/>
    <p:sldId id="303" r:id="rId53"/>
    <p:sldId id="304" r:id="rId5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A685E8-DD6E-4A21-8EA7-603C22E0ADB2}" type="datetimeFigureOut">
              <a:rPr lang="en-US" smtClean="0"/>
              <a:t>3/19/2024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1FAA4C-838D-47CE-A2DB-21CFCC3ADB81}" type="slidenum">
              <a:rPr lang="en-US" smtClean="0"/>
              <a:t>‹#›</a:t>
            </a:fld>
            <a:endParaRPr lang="en-US"/>
          </a:p>
        </p:txBody>
      </p:sp>
    </p:spTree>
    <p:extLst>
      <p:ext uri="{BB962C8B-B14F-4D97-AF65-F5344CB8AC3E}">
        <p14:creationId xmlns:p14="http://schemas.microsoft.com/office/powerpoint/2010/main" val="2631578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2C0598F-58EC-4B32-AD84-422BFEBC00D1}" type="datetime1">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C95BA-348D-44AD-8A4A-F3F5B13CD3A6}"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8930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7CD3815-0C8E-4117-9035-4A173D73D202}" type="datetime1">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3038609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40DFEA0-61D0-4268-A55D-A62BE45F3EDD}" type="datetime1">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C95BA-348D-44AD-8A4A-F3F5B13CD3A6}"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08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9B4AB44-E64A-4789-8E9D-11DEAB66B0DA}" type="datetime1">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102466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52B3A1F-07D7-455A-AFF7-DCC90ABE364E}" type="datetime1">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291019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40445C-BBFA-45AF-8412-F76C1E36C2C3}" type="datetime1">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73074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C7BB2D5-0735-4B3D-B97A-E502B898057B}" type="datetime1">
              <a:rPr lang="en-US" smtClean="0"/>
              <a:t>3/19/2024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365019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F8C26BF8-D9BF-46A2-B330-0BFADE9F03EF}" type="datetime1">
              <a:rPr lang="en-US" smtClean="0"/>
              <a:t>3/19/2024</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98C95BA-348D-44AD-8A4A-F3F5B13CD3A6}" type="slidenum">
              <a:rPr lang="en-US" smtClean="0"/>
              <a:t>‹#›</a:t>
            </a:fld>
            <a:endParaRPr lang="en-US"/>
          </a:p>
        </p:txBody>
      </p:sp>
    </p:spTree>
    <p:extLst>
      <p:ext uri="{BB962C8B-B14F-4D97-AF65-F5344CB8AC3E}">
        <p14:creationId xmlns:p14="http://schemas.microsoft.com/office/powerpoint/2010/main" val="2865261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4985C0C-3959-4457-92DF-828D6A3EA14A}" type="datetime1">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1113214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9618B4-7D99-4D9C-9921-2FF5E4B25F1E}" type="datetime1">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689332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7C2237-C8EF-469B-9AA3-007B231B8EB1}" type="datetime1">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C95BA-348D-44AD-8A4A-F3F5B13CD3A6}" type="slidenum">
              <a:rPr lang="en-US" smtClean="0"/>
              <a:t>‹#›</a:t>
            </a:fld>
            <a:endParaRPr lang="en-US"/>
          </a:p>
        </p:txBody>
      </p:sp>
    </p:spTree>
    <p:extLst>
      <p:ext uri="{BB962C8B-B14F-4D97-AF65-F5344CB8AC3E}">
        <p14:creationId xmlns:p14="http://schemas.microsoft.com/office/powerpoint/2010/main" val="3333954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3AE6D8E1-BDE3-403B-86CF-AA2209317E14}" type="datetime1">
              <a:rPr lang="en-US" smtClean="0"/>
              <a:t>3/19/2024</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98C95BA-348D-44AD-8A4A-F3F5B13CD3A6}"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478200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2580596"/>
          </a:xfrm>
        </p:spPr>
        <p:txBody>
          <a:bodyPr>
            <a:noAutofit/>
          </a:bodyPr>
          <a:lstStyle/>
          <a:p>
            <a:pPr algn="ctr">
              <a:lnSpc>
                <a:spcPct val="100000"/>
              </a:lnSpc>
            </a:pPr>
            <a:r>
              <a:rPr lang="en-US" sz="5400" b="1" dirty="0" smtClean="0"/>
              <a:t>RESEARCH METHODS AND TECHNICAL WRITING </a:t>
            </a:r>
            <a:br>
              <a:rPr lang="en-US" sz="5400" b="1" dirty="0" smtClean="0"/>
            </a:br>
            <a:r>
              <a:rPr lang="en-US" sz="5400" b="1" dirty="0" smtClean="0"/>
              <a:t>BAR 301</a:t>
            </a:r>
            <a:endParaRPr lang="en-US" sz="5400" b="1" dirty="0"/>
          </a:p>
        </p:txBody>
      </p:sp>
      <p:sp>
        <p:nvSpPr>
          <p:cNvPr id="3" name="Subtitle 2"/>
          <p:cNvSpPr>
            <a:spLocks noGrp="1"/>
          </p:cNvSpPr>
          <p:nvPr>
            <p:ph type="subTitle" idx="1"/>
          </p:nvPr>
        </p:nvSpPr>
        <p:spPr>
          <a:xfrm>
            <a:off x="825038" y="4306956"/>
            <a:ext cx="7543800" cy="1881809"/>
          </a:xfrm>
        </p:spPr>
        <p:txBody>
          <a:bodyPr>
            <a:noAutofit/>
          </a:bodyPr>
          <a:lstStyle/>
          <a:p>
            <a:pPr algn="ctr"/>
            <a:r>
              <a:rPr lang="en-US" sz="2800" b="1" dirty="0"/>
              <a:t>WEEK </a:t>
            </a:r>
            <a:r>
              <a:rPr lang="en-US" sz="2800" b="1" dirty="0" smtClean="0"/>
              <a:t>1: Introduction: Course overview </a:t>
            </a:r>
          </a:p>
          <a:p>
            <a:pPr algn="ctr"/>
            <a:r>
              <a:rPr lang="en-US" sz="2800" b="1" dirty="0" smtClean="0"/>
              <a:t>BY </a:t>
            </a:r>
            <a:endParaRPr lang="en-US" sz="2800" b="1" dirty="0"/>
          </a:p>
          <a:p>
            <a:pPr algn="ctr"/>
            <a:r>
              <a:rPr lang="en-US" sz="2800" b="1" dirty="0"/>
              <a:t>Dr. Julius Kahuthia </a:t>
            </a:r>
            <a:r>
              <a:rPr lang="en-US" sz="2800" b="1" dirty="0" err="1"/>
              <a:t>Mwangi</a:t>
            </a:r>
            <a:endParaRPr lang="en-US" sz="2800" b="1" dirty="0"/>
          </a:p>
        </p:txBody>
      </p:sp>
      <p:sp>
        <p:nvSpPr>
          <p:cNvPr id="4" name="Slide Number Placeholder 3"/>
          <p:cNvSpPr>
            <a:spLocks noGrp="1"/>
          </p:cNvSpPr>
          <p:nvPr>
            <p:ph type="sldNum" sz="quarter" idx="12"/>
          </p:nvPr>
        </p:nvSpPr>
        <p:spPr/>
        <p:txBody>
          <a:bodyPr/>
          <a:lstStyle/>
          <a:p>
            <a:fld id="{498C95BA-348D-44AD-8A4A-F3F5B13CD3A6}" type="slidenum">
              <a:rPr lang="en-US" smtClean="0"/>
              <a:t>1</a:t>
            </a:fld>
            <a:endParaRPr lang="en-US"/>
          </a:p>
        </p:txBody>
      </p:sp>
    </p:spTree>
    <p:extLst>
      <p:ext uri="{BB962C8B-B14F-4D97-AF65-F5344CB8AC3E}">
        <p14:creationId xmlns:p14="http://schemas.microsoft.com/office/powerpoint/2010/main" val="177833648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note</a:t>
            </a:r>
            <a:endParaRPr lang="en-US" dirty="0"/>
          </a:p>
        </p:txBody>
      </p:sp>
      <p:sp>
        <p:nvSpPr>
          <p:cNvPr id="4" name="Content Placeholder 3"/>
          <p:cNvSpPr>
            <a:spLocks noGrp="1"/>
          </p:cNvSpPr>
          <p:nvPr>
            <p:ph sz="half" idx="1"/>
          </p:nvPr>
        </p:nvSpPr>
        <p:spPr/>
        <p:txBody>
          <a:bodyPr/>
          <a:lstStyle/>
          <a:p>
            <a:pPr marL="0" indent="0">
              <a:lnSpc>
                <a:spcPct val="100000"/>
              </a:lnSpc>
              <a:buNone/>
            </a:pPr>
            <a:r>
              <a:rPr lang="en-US" b="1" dirty="0" smtClean="0"/>
              <a:t>Part One</a:t>
            </a:r>
          </a:p>
          <a:p>
            <a:pPr>
              <a:lnSpc>
                <a:spcPct val="100000"/>
              </a:lnSpc>
            </a:pPr>
            <a:r>
              <a:rPr lang="en-US" dirty="0" smtClean="0"/>
              <a:t>Welcome</a:t>
            </a:r>
          </a:p>
          <a:p>
            <a:pPr>
              <a:lnSpc>
                <a:spcPct val="100000"/>
              </a:lnSpc>
            </a:pPr>
            <a:r>
              <a:rPr lang="en-US" dirty="0" smtClean="0"/>
              <a:t>Main objectives of the course</a:t>
            </a:r>
          </a:p>
          <a:p>
            <a:pPr>
              <a:lnSpc>
                <a:spcPct val="100000"/>
              </a:lnSpc>
            </a:pPr>
            <a:r>
              <a:rPr lang="en-US" dirty="0" smtClean="0"/>
              <a:t>General overview of the course</a:t>
            </a:r>
          </a:p>
          <a:p>
            <a:pPr>
              <a:lnSpc>
                <a:spcPct val="100000"/>
              </a:lnSpc>
            </a:pPr>
            <a:r>
              <a:rPr lang="en-US" dirty="0" smtClean="0"/>
              <a:t>Introduction to research methods</a:t>
            </a:r>
          </a:p>
          <a:p>
            <a:pPr>
              <a:lnSpc>
                <a:spcPct val="100000"/>
              </a:lnSpc>
            </a:pPr>
            <a:r>
              <a:rPr lang="en-US" dirty="0" smtClean="0"/>
              <a:t>Importance of research </a:t>
            </a:r>
            <a:endParaRPr lang="en-US" dirty="0"/>
          </a:p>
        </p:txBody>
      </p:sp>
      <p:sp>
        <p:nvSpPr>
          <p:cNvPr id="5" name="Content Placeholder 4"/>
          <p:cNvSpPr>
            <a:spLocks noGrp="1"/>
          </p:cNvSpPr>
          <p:nvPr>
            <p:ph sz="half" idx="2"/>
          </p:nvPr>
        </p:nvSpPr>
        <p:spPr/>
        <p:txBody>
          <a:bodyPr/>
          <a:lstStyle/>
          <a:p>
            <a:pPr marL="0" indent="0" algn="just">
              <a:lnSpc>
                <a:spcPct val="100000"/>
              </a:lnSpc>
              <a:buNone/>
            </a:pPr>
            <a:r>
              <a:rPr lang="en-US" b="1" dirty="0" smtClean="0"/>
              <a:t> Part two</a:t>
            </a:r>
          </a:p>
          <a:p>
            <a:pPr algn="just">
              <a:lnSpc>
                <a:spcPct val="100000"/>
              </a:lnSpc>
            </a:pPr>
            <a:r>
              <a:rPr lang="en-GB" dirty="0"/>
              <a:t>General Problems In Research</a:t>
            </a:r>
            <a:endParaRPr lang="en-US" dirty="0"/>
          </a:p>
          <a:p>
            <a:pPr algn="just">
              <a:lnSpc>
                <a:spcPct val="100000"/>
              </a:lnSpc>
            </a:pPr>
            <a:r>
              <a:rPr lang="en-GB" dirty="0"/>
              <a:t>Characteristics/ Hallmarks of Good Research </a:t>
            </a:r>
            <a:endParaRPr lang="en-GB" dirty="0" smtClean="0"/>
          </a:p>
          <a:p>
            <a:pPr algn="just">
              <a:lnSpc>
                <a:spcPct val="100000"/>
              </a:lnSpc>
            </a:pPr>
            <a:r>
              <a:rPr lang="en-GB" dirty="0" smtClean="0"/>
              <a:t>Summary </a:t>
            </a:r>
            <a:endParaRPr lang="en-US" dirty="0"/>
          </a:p>
        </p:txBody>
      </p:sp>
      <p:sp>
        <p:nvSpPr>
          <p:cNvPr id="3" name="Slide Number Placeholder 2"/>
          <p:cNvSpPr>
            <a:spLocks noGrp="1"/>
          </p:cNvSpPr>
          <p:nvPr>
            <p:ph type="sldNum" sz="quarter" idx="12"/>
          </p:nvPr>
        </p:nvSpPr>
        <p:spPr/>
        <p:txBody>
          <a:bodyPr/>
          <a:lstStyle/>
          <a:p>
            <a:fld id="{498C95BA-348D-44AD-8A4A-F3F5B13CD3A6}" type="slidenum">
              <a:rPr lang="en-US" smtClean="0"/>
              <a:t>2</a:t>
            </a:fld>
            <a:endParaRPr lang="en-US"/>
          </a:p>
        </p:txBody>
      </p:sp>
    </p:spTree>
    <p:extLst>
      <p:ext uri="{BB962C8B-B14F-4D97-AF65-F5344CB8AC3E}">
        <p14:creationId xmlns:p14="http://schemas.microsoft.com/office/powerpoint/2010/main" val="3078187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Part one</a:t>
            </a:r>
            <a:endParaRPr lang="en-US" dirty="0"/>
          </a:p>
        </p:txBody>
      </p:sp>
      <p:sp>
        <p:nvSpPr>
          <p:cNvPr id="6" name="Content Placeholder 5"/>
          <p:cNvSpPr>
            <a:spLocks noGrp="1"/>
          </p:cNvSpPr>
          <p:nvPr>
            <p:ph idx="1"/>
          </p:nvPr>
        </p:nvSpPr>
        <p:spPr/>
        <p:txBody>
          <a:bodyPr/>
          <a:lstStyle/>
          <a:p>
            <a:pPr algn="just">
              <a:lnSpc>
                <a:spcPct val="100000"/>
              </a:lnSpc>
            </a:pPr>
            <a:r>
              <a:rPr lang="en-US" dirty="0" smtClean="0"/>
              <a:t>Welcome</a:t>
            </a:r>
          </a:p>
          <a:p>
            <a:pPr algn="just">
              <a:lnSpc>
                <a:spcPct val="100000"/>
              </a:lnSpc>
            </a:pPr>
            <a:r>
              <a:rPr lang="en-US" dirty="0" smtClean="0"/>
              <a:t>Main objectives of the course</a:t>
            </a:r>
          </a:p>
          <a:p>
            <a:pPr algn="just">
              <a:lnSpc>
                <a:spcPct val="100000"/>
              </a:lnSpc>
            </a:pPr>
            <a:r>
              <a:rPr lang="en-US" dirty="0" smtClean="0"/>
              <a:t>General overview of the course</a:t>
            </a:r>
          </a:p>
          <a:p>
            <a:pPr algn="just">
              <a:lnSpc>
                <a:spcPct val="100000"/>
              </a:lnSpc>
            </a:pPr>
            <a:r>
              <a:rPr lang="en-US" dirty="0" smtClean="0"/>
              <a:t>Introduction to research methods</a:t>
            </a:r>
          </a:p>
          <a:p>
            <a:pPr algn="just">
              <a:lnSpc>
                <a:spcPct val="100000"/>
              </a:lnSpc>
            </a:pPr>
            <a:r>
              <a:rPr lang="en-US" dirty="0" smtClean="0"/>
              <a:t>Importance of research </a:t>
            </a:r>
          </a:p>
          <a:p>
            <a:pPr algn="just">
              <a:lnSpc>
                <a:spcPct val="100000"/>
              </a:lnSpc>
            </a:pPr>
            <a:endParaRPr lang="en-US" dirty="0"/>
          </a:p>
        </p:txBody>
      </p:sp>
      <p:sp>
        <p:nvSpPr>
          <p:cNvPr id="2" name="Slide Number Placeholder 1"/>
          <p:cNvSpPr>
            <a:spLocks noGrp="1"/>
          </p:cNvSpPr>
          <p:nvPr>
            <p:ph type="sldNum" sz="quarter" idx="12"/>
          </p:nvPr>
        </p:nvSpPr>
        <p:spPr/>
        <p:txBody>
          <a:bodyPr/>
          <a:lstStyle/>
          <a:p>
            <a:fld id="{498C95BA-348D-44AD-8A4A-F3F5B13CD3A6}" type="slidenum">
              <a:rPr lang="en-US" smtClean="0"/>
              <a:t>3</a:t>
            </a:fld>
            <a:endParaRPr lang="en-US"/>
          </a:p>
        </p:txBody>
      </p:sp>
    </p:spTree>
    <p:extLst>
      <p:ext uri="{BB962C8B-B14F-4D97-AF65-F5344CB8AC3E}">
        <p14:creationId xmlns:p14="http://schemas.microsoft.com/office/powerpoint/2010/main" val="1916612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objectives of the course</a:t>
            </a:r>
          </a:p>
        </p:txBody>
      </p:sp>
      <p:sp>
        <p:nvSpPr>
          <p:cNvPr id="3" name="Content Placeholder 2"/>
          <p:cNvSpPr>
            <a:spLocks noGrp="1"/>
          </p:cNvSpPr>
          <p:nvPr>
            <p:ph idx="1"/>
          </p:nvPr>
        </p:nvSpPr>
        <p:spPr/>
        <p:txBody>
          <a:bodyPr>
            <a:normAutofit/>
          </a:bodyPr>
          <a:lstStyle/>
          <a:p>
            <a:pPr marL="0" indent="0" algn="just">
              <a:lnSpc>
                <a:spcPct val="100000"/>
              </a:lnSpc>
              <a:buNone/>
            </a:pPr>
            <a:r>
              <a:rPr lang="en-US" dirty="0"/>
              <a:t>Learning outcomes on completion of the course, you will be able to: </a:t>
            </a:r>
          </a:p>
          <a:p>
            <a:pPr marL="0" indent="0" algn="just">
              <a:lnSpc>
                <a:spcPct val="100000"/>
              </a:lnSpc>
              <a:buNone/>
            </a:pPr>
            <a:r>
              <a:rPr lang="en-US" dirty="0"/>
              <a:t>1. Explain the ethical and theoretical foundations </a:t>
            </a:r>
            <a:r>
              <a:rPr lang="en-US" dirty="0" smtClean="0"/>
              <a:t>of </a:t>
            </a:r>
            <a:r>
              <a:rPr lang="en-US" dirty="0"/>
              <a:t>research </a:t>
            </a:r>
          </a:p>
          <a:p>
            <a:pPr marL="0" indent="0" algn="just">
              <a:lnSpc>
                <a:spcPct val="100000"/>
              </a:lnSpc>
              <a:buNone/>
            </a:pPr>
            <a:r>
              <a:rPr lang="en-US" dirty="0"/>
              <a:t>2. Identify </a:t>
            </a:r>
            <a:r>
              <a:rPr lang="en-US" dirty="0" smtClean="0"/>
              <a:t>research </a:t>
            </a:r>
            <a:r>
              <a:rPr lang="en-US" dirty="0"/>
              <a:t>problems </a:t>
            </a:r>
          </a:p>
          <a:p>
            <a:pPr marL="0" indent="0" algn="just">
              <a:lnSpc>
                <a:spcPct val="100000"/>
              </a:lnSpc>
              <a:buNone/>
            </a:pPr>
            <a:r>
              <a:rPr lang="en-US" dirty="0"/>
              <a:t>3. Plan/design a research study/project </a:t>
            </a:r>
          </a:p>
          <a:p>
            <a:pPr marL="0" indent="0" algn="just">
              <a:lnSpc>
                <a:spcPct val="100000"/>
              </a:lnSpc>
              <a:buNone/>
            </a:pPr>
            <a:r>
              <a:rPr lang="en-US" dirty="0"/>
              <a:t>4. Apply the appropriate methods to collect data from the right respondents </a:t>
            </a:r>
          </a:p>
          <a:p>
            <a:pPr marL="0" indent="0" algn="just">
              <a:lnSpc>
                <a:spcPct val="100000"/>
              </a:lnSpc>
              <a:buNone/>
            </a:pPr>
            <a:r>
              <a:rPr lang="en-US" dirty="0"/>
              <a:t>5. Report well </a:t>
            </a:r>
            <a:r>
              <a:rPr lang="en-US" dirty="0" err="1"/>
              <a:t>analysed</a:t>
            </a:r>
            <a:r>
              <a:rPr lang="en-US" dirty="0"/>
              <a:t> research findings </a:t>
            </a:r>
          </a:p>
          <a:p>
            <a:pPr marL="0" indent="0" algn="just">
              <a:lnSpc>
                <a:spcPct val="100000"/>
              </a:lnSpc>
              <a:buNone/>
            </a:pPr>
            <a:r>
              <a:rPr lang="en-US" dirty="0"/>
              <a:t>6. Recommend practical research-based solutions to solving business related problems</a:t>
            </a:r>
          </a:p>
        </p:txBody>
      </p:sp>
      <p:sp>
        <p:nvSpPr>
          <p:cNvPr id="4" name="Slide Number Placeholder 3"/>
          <p:cNvSpPr>
            <a:spLocks noGrp="1"/>
          </p:cNvSpPr>
          <p:nvPr>
            <p:ph type="sldNum" sz="quarter" idx="12"/>
          </p:nvPr>
        </p:nvSpPr>
        <p:spPr/>
        <p:txBody>
          <a:bodyPr/>
          <a:lstStyle/>
          <a:p>
            <a:fld id="{498C95BA-348D-44AD-8A4A-F3F5B13CD3A6}" type="slidenum">
              <a:rPr lang="en-US" smtClean="0"/>
              <a:t>4</a:t>
            </a:fld>
            <a:endParaRPr lang="en-US"/>
          </a:p>
        </p:txBody>
      </p:sp>
    </p:spTree>
    <p:extLst>
      <p:ext uri="{BB962C8B-B14F-4D97-AF65-F5344CB8AC3E}">
        <p14:creationId xmlns:p14="http://schemas.microsoft.com/office/powerpoint/2010/main" val="39071507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overview of the course</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2400" dirty="0"/>
              <a:t>This course will cover various topics to enrich your research skills. </a:t>
            </a:r>
          </a:p>
          <a:p>
            <a:pPr marL="0" indent="0" algn="just">
              <a:lnSpc>
                <a:spcPct val="100000"/>
              </a:lnSpc>
              <a:buNone/>
            </a:pPr>
            <a:r>
              <a:rPr lang="en-US" sz="2400" dirty="0"/>
              <a:t>Main areas will include: </a:t>
            </a:r>
          </a:p>
          <a:p>
            <a:pPr algn="just">
              <a:lnSpc>
                <a:spcPct val="100000"/>
              </a:lnSpc>
            </a:pPr>
            <a:r>
              <a:rPr lang="en-US" sz="2400" dirty="0"/>
              <a:t>Types of research; research process; Research problem; approaches and research designs; literature review; population and sampling; measurements; data collections; research ethics; data analysis; presentation and report writing. </a:t>
            </a:r>
          </a:p>
        </p:txBody>
      </p:sp>
      <p:sp>
        <p:nvSpPr>
          <p:cNvPr id="4" name="Slide Number Placeholder 3"/>
          <p:cNvSpPr>
            <a:spLocks noGrp="1"/>
          </p:cNvSpPr>
          <p:nvPr>
            <p:ph type="sldNum" sz="quarter" idx="12"/>
          </p:nvPr>
        </p:nvSpPr>
        <p:spPr/>
        <p:txBody>
          <a:bodyPr/>
          <a:lstStyle/>
          <a:p>
            <a:fld id="{498C95BA-348D-44AD-8A4A-F3F5B13CD3A6}" type="slidenum">
              <a:rPr lang="en-US" smtClean="0"/>
              <a:t>5</a:t>
            </a:fld>
            <a:endParaRPr lang="en-US"/>
          </a:p>
        </p:txBody>
      </p:sp>
    </p:spTree>
    <p:extLst>
      <p:ext uri="{BB962C8B-B14F-4D97-AF65-F5344CB8AC3E}">
        <p14:creationId xmlns:p14="http://schemas.microsoft.com/office/powerpoint/2010/main" val="1764373634"/>
      </p:ext>
    </p:extLst>
  </p:cSld>
  <p:clrMapOvr>
    <a:masterClrMapping/>
  </p:clrMapOvr>
  <mc:AlternateContent xmlns:mc="http://schemas.openxmlformats.org/markup-compatibility/2006" xmlns:p14="http://schemas.microsoft.com/office/powerpoint/2010/main">
    <mc:Choice Requires="p14">
      <p:transition spd="slow" p14:dur="40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research methods</a:t>
            </a:r>
          </a:p>
        </p:txBody>
      </p:sp>
      <p:sp>
        <p:nvSpPr>
          <p:cNvPr id="3" name="Content Placeholder 2"/>
          <p:cNvSpPr>
            <a:spLocks noGrp="1"/>
          </p:cNvSpPr>
          <p:nvPr>
            <p:ph idx="1"/>
          </p:nvPr>
        </p:nvSpPr>
        <p:spPr/>
        <p:txBody>
          <a:bodyPr>
            <a:normAutofit/>
          </a:bodyPr>
          <a:lstStyle/>
          <a:p>
            <a:pPr marL="0" indent="0" algn="just">
              <a:lnSpc>
                <a:spcPct val="150000"/>
              </a:lnSpc>
              <a:buNone/>
            </a:pPr>
            <a:r>
              <a:rPr lang="en-GB" b="1" dirty="0"/>
              <a:t>Expected Learning outcomes </a:t>
            </a:r>
            <a:endParaRPr lang="en-US" dirty="0"/>
          </a:p>
          <a:p>
            <a:pPr marL="0" indent="0" algn="just">
              <a:lnSpc>
                <a:spcPct val="150000"/>
              </a:lnSpc>
              <a:buNone/>
            </a:pPr>
            <a:r>
              <a:rPr lang="en-GB" dirty="0"/>
              <a:t>By the end of this topic, you will be able to:</a:t>
            </a:r>
            <a:endParaRPr lang="en-US" dirty="0"/>
          </a:p>
          <a:p>
            <a:pPr marL="0" indent="0" algn="just">
              <a:lnSpc>
                <a:spcPct val="150000"/>
              </a:lnSpc>
              <a:buNone/>
            </a:pPr>
            <a:r>
              <a:rPr lang="en-GB" dirty="0" smtClean="0"/>
              <a:t>a</a:t>
            </a:r>
            <a:r>
              <a:rPr lang="en-GB" dirty="0"/>
              <a:t>) define scientific research,</a:t>
            </a:r>
            <a:endParaRPr lang="en-US" dirty="0"/>
          </a:p>
          <a:p>
            <a:pPr marL="0" indent="0" algn="just">
              <a:lnSpc>
                <a:spcPct val="150000"/>
              </a:lnSpc>
              <a:buNone/>
            </a:pPr>
            <a:r>
              <a:rPr lang="en-GB" dirty="0"/>
              <a:t>b) explain why research is done,</a:t>
            </a:r>
            <a:endParaRPr lang="en-US" dirty="0"/>
          </a:p>
          <a:p>
            <a:pPr marL="0" indent="0" algn="just">
              <a:lnSpc>
                <a:spcPct val="150000"/>
              </a:lnSpc>
              <a:buNone/>
            </a:pPr>
            <a:r>
              <a:rPr lang="en-GB" dirty="0"/>
              <a:t>c) explain how knowledge of methods enhances management efficiency.</a:t>
            </a:r>
            <a:endParaRPr lang="en-US" dirty="0"/>
          </a:p>
          <a:p>
            <a:pPr marL="0" indent="0" algn="just">
              <a:lnSpc>
                <a:spcPct val="150000"/>
              </a:lnSpc>
              <a:buNone/>
            </a:pPr>
            <a:r>
              <a:rPr lang="en-GB" dirty="0"/>
              <a:t>d) describe the characteristics of good research</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6</a:t>
            </a:fld>
            <a:endParaRPr lang="en-US"/>
          </a:p>
        </p:txBody>
      </p:sp>
    </p:spTree>
    <p:extLst>
      <p:ext uri="{BB962C8B-B14F-4D97-AF65-F5344CB8AC3E}">
        <p14:creationId xmlns:p14="http://schemas.microsoft.com/office/powerpoint/2010/main" val="2804558400"/>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Introduction</a:t>
            </a:r>
            <a:endParaRPr lang="en-US" b="1" dirty="0"/>
          </a:p>
        </p:txBody>
      </p:sp>
      <p:sp>
        <p:nvSpPr>
          <p:cNvPr id="3" name="Content Placeholder 2"/>
          <p:cNvSpPr>
            <a:spLocks noGrp="1"/>
          </p:cNvSpPr>
          <p:nvPr>
            <p:ph idx="1"/>
          </p:nvPr>
        </p:nvSpPr>
        <p:spPr/>
        <p:txBody>
          <a:bodyPr>
            <a:normAutofit/>
          </a:bodyPr>
          <a:lstStyle/>
          <a:p>
            <a:pPr algn="just">
              <a:lnSpc>
                <a:spcPct val="120000"/>
              </a:lnSpc>
            </a:pPr>
            <a:r>
              <a:rPr lang="en-GB" dirty="0" smtClean="0"/>
              <a:t>What </a:t>
            </a:r>
            <a:r>
              <a:rPr lang="en-GB" dirty="0"/>
              <a:t>is the origin of man?</a:t>
            </a:r>
            <a:endParaRPr lang="en-US" b="1" dirty="0"/>
          </a:p>
          <a:p>
            <a:pPr algn="just">
              <a:lnSpc>
                <a:spcPct val="120000"/>
              </a:lnSpc>
            </a:pPr>
            <a:r>
              <a:rPr lang="en-GB" dirty="0"/>
              <a:t>Who invented school?</a:t>
            </a:r>
            <a:endParaRPr lang="en-US" b="1" dirty="0"/>
          </a:p>
          <a:p>
            <a:pPr algn="just">
              <a:lnSpc>
                <a:spcPct val="120000"/>
              </a:lnSpc>
            </a:pPr>
            <a:r>
              <a:rPr lang="en-GB" dirty="0"/>
              <a:t>Which is the best professional course?</a:t>
            </a:r>
            <a:endParaRPr lang="en-US" b="1" dirty="0"/>
          </a:p>
          <a:p>
            <a:pPr algn="just">
              <a:lnSpc>
                <a:spcPct val="120000"/>
              </a:lnSpc>
            </a:pPr>
            <a:r>
              <a:rPr lang="en-GB" dirty="0"/>
              <a:t>Why do we get hungry?</a:t>
            </a:r>
            <a:endParaRPr lang="en-US" b="1" dirty="0"/>
          </a:p>
          <a:p>
            <a:pPr algn="just">
              <a:lnSpc>
                <a:spcPct val="120000"/>
              </a:lnSpc>
            </a:pPr>
            <a:r>
              <a:rPr lang="en-GB" dirty="0"/>
              <a:t>How did a company X survive corvid-19 while companies in the same sector were shutting down?</a:t>
            </a:r>
            <a:endParaRPr lang="en-US" b="1" dirty="0"/>
          </a:p>
          <a:p>
            <a:pPr algn="just">
              <a:lnSpc>
                <a:spcPct val="120000"/>
              </a:lnSpc>
            </a:pPr>
            <a:r>
              <a:rPr lang="en-GB" dirty="0"/>
              <a:t>How is lack of sleep related with fatigue</a:t>
            </a:r>
            <a:r>
              <a:rPr lang="en-GB" dirty="0" smtClean="0"/>
              <a:t>?</a:t>
            </a:r>
            <a:endParaRPr lang="en-US" b="1" dirty="0"/>
          </a:p>
        </p:txBody>
      </p:sp>
      <p:sp>
        <p:nvSpPr>
          <p:cNvPr id="4" name="Slide Number Placeholder 3"/>
          <p:cNvSpPr>
            <a:spLocks noGrp="1"/>
          </p:cNvSpPr>
          <p:nvPr>
            <p:ph type="sldNum" sz="quarter" idx="12"/>
          </p:nvPr>
        </p:nvSpPr>
        <p:spPr/>
        <p:txBody>
          <a:bodyPr/>
          <a:lstStyle/>
          <a:p>
            <a:fld id="{498C95BA-348D-44AD-8A4A-F3F5B13CD3A6}" type="slidenum">
              <a:rPr lang="en-US" smtClean="0"/>
              <a:t>7</a:t>
            </a:fld>
            <a:endParaRPr lang="en-US"/>
          </a:p>
        </p:txBody>
      </p:sp>
    </p:spTree>
    <p:extLst>
      <p:ext uri="{BB962C8B-B14F-4D97-AF65-F5344CB8AC3E}">
        <p14:creationId xmlns:p14="http://schemas.microsoft.com/office/powerpoint/2010/main" val="1166535130"/>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Introduction</a:t>
            </a:r>
            <a:endParaRPr lang="en-US" b="1" dirty="0"/>
          </a:p>
        </p:txBody>
      </p:sp>
      <p:sp>
        <p:nvSpPr>
          <p:cNvPr id="3" name="Content Placeholder 2"/>
          <p:cNvSpPr>
            <a:spLocks noGrp="1"/>
          </p:cNvSpPr>
          <p:nvPr>
            <p:ph idx="1"/>
          </p:nvPr>
        </p:nvSpPr>
        <p:spPr/>
        <p:txBody>
          <a:bodyPr>
            <a:noAutofit/>
          </a:bodyPr>
          <a:lstStyle/>
          <a:p>
            <a:pPr algn="just">
              <a:lnSpc>
                <a:spcPct val="110000"/>
              </a:lnSpc>
            </a:pPr>
            <a:r>
              <a:rPr lang="en-GB" sz="2400" dirty="0">
                <a:solidFill>
                  <a:srgbClr val="FF0000"/>
                </a:solidFill>
              </a:rPr>
              <a:t>Why? What? When? Who? Where? How</a:t>
            </a:r>
            <a:r>
              <a:rPr lang="en-GB" sz="2400" dirty="0"/>
              <a:t>? </a:t>
            </a:r>
            <a:r>
              <a:rPr lang="en-GB" sz="2400" dirty="0" err="1"/>
              <a:t>Etc</a:t>
            </a:r>
            <a:r>
              <a:rPr lang="en-GB" sz="2400" dirty="0"/>
              <a:t> are all questions we ask on daily basis. Life is full of questions which need answers. </a:t>
            </a:r>
            <a:endParaRPr lang="en-US" sz="2400" b="1" dirty="0"/>
          </a:p>
          <a:p>
            <a:pPr algn="just">
              <a:lnSpc>
                <a:spcPct val="110000"/>
              </a:lnSpc>
            </a:pPr>
            <a:r>
              <a:rPr lang="en-GB" sz="2400" dirty="0"/>
              <a:t>Research is an activity that we carry out in our daily lives whether cautiously or inadvertently. We continuously identify or experience situations that raise questions that we can only answer after inquiring further. This is basically what research is about.</a:t>
            </a:r>
            <a:endParaRPr lang="en-US" sz="2400" dirty="0"/>
          </a:p>
        </p:txBody>
      </p:sp>
      <p:sp>
        <p:nvSpPr>
          <p:cNvPr id="4" name="Slide Number Placeholder 3"/>
          <p:cNvSpPr>
            <a:spLocks noGrp="1"/>
          </p:cNvSpPr>
          <p:nvPr>
            <p:ph type="sldNum" sz="quarter" idx="12"/>
          </p:nvPr>
        </p:nvSpPr>
        <p:spPr/>
        <p:txBody>
          <a:bodyPr/>
          <a:lstStyle/>
          <a:p>
            <a:fld id="{498C95BA-348D-44AD-8A4A-F3F5B13CD3A6}" type="slidenum">
              <a:rPr lang="en-US" smtClean="0"/>
              <a:t>8</a:t>
            </a:fld>
            <a:endParaRPr lang="en-US"/>
          </a:p>
        </p:txBody>
      </p:sp>
    </p:spTree>
    <p:extLst>
      <p:ext uri="{BB962C8B-B14F-4D97-AF65-F5344CB8AC3E}">
        <p14:creationId xmlns:p14="http://schemas.microsoft.com/office/powerpoint/2010/main" val="3100389306"/>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Definition of Research</a:t>
            </a:r>
            <a:endParaRPr lang="en-US" b="1" dirty="0"/>
          </a:p>
        </p:txBody>
      </p:sp>
      <p:sp>
        <p:nvSpPr>
          <p:cNvPr id="3" name="Content Placeholder 2"/>
          <p:cNvSpPr>
            <a:spLocks noGrp="1"/>
          </p:cNvSpPr>
          <p:nvPr>
            <p:ph idx="1"/>
          </p:nvPr>
        </p:nvSpPr>
        <p:spPr/>
        <p:txBody>
          <a:bodyPr>
            <a:normAutofit/>
          </a:bodyPr>
          <a:lstStyle/>
          <a:p>
            <a:pPr algn="just">
              <a:lnSpc>
                <a:spcPct val="150000"/>
              </a:lnSpc>
            </a:pPr>
            <a:r>
              <a:rPr lang="en-GB" dirty="0" smtClean="0"/>
              <a:t>Research </a:t>
            </a:r>
            <a:r>
              <a:rPr lang="en-GB" dirty="0"/>
              <a:t>is an organized, systematic, data based, critical, objective and scientific inquiry or investigation into a specific problem undertaken with the purpose of finding answers or </a:t>
            </a:r>
            <a:r>
              <a:rPr lang="en-GB" dirty="0" smtClean="0"/>
              <a:t>solutions</a:t>
            </a:r>
          </a:p>
        </p:txBody>
      </p:sp>
      <p:sp>
        <p:nvSpPr>
          <p:cNvPr id="4" name="Slide Number Placeholder 3"/>
          <p:cNvSpPr>
            <a:spLocks noGrp="1"/>
          </p:cNvSpPr>
          <p:nvPr>
            <p:ph type="sldNum" sz="quarter" idx="12"/>
          </p:nvPr>
        </p:nvSpPr>
        <p:spPr/>
        <p:txBody>
          <a:bodyPr/>
          <a:lstStyle/>
          <a:p>
            <a:fld id="{498C95BA-348D-44AD-8A4A-F3F5B13CD3A6}" type="slidenum">
              <a:rPr lang="en-US" smtClean="0"/>
              <a:t>9</a:t>
            </a:fld>
            <a:endParaRPr lang="en-US"/>
          </a:p>
        </p:txBody>
      </p:sp>
    </p:spTree>
    <p:extLst>
      <p:ext uri="{BB962C8B-B14F-4D97-AF65-F5344CB8AC3E}">
        <p14:creationId xmlns:p14="http://schemas.microsoft.com/office/powerpoint/2010/main" val="1904812992"/>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Definition of </a:t>
            </a:r>
            <a:r>
              <a:rPr lang="en-US" b="1" dirty="0"/>
              <a:t>Technical writing </a:t>
            </a:r>
          </a:p>
        </p:txBody>
      </p:sp>
      <p:sp>
        <p:nvSpPr>
          <p:cNvPr id="3" name="Content Placeholder 2"/>
          <p:cNvSpPr>
            <a:spLocks noGrp="1"/>
          </p:cNvSpPr>
          <p:nvPr>
            <p:ph idx="1"/>
          </p:nvPr>
        </p:nvSpPr>
        <p:spPr/>
        <p:txBody>
          <a:bodyPr>
            <a:normAutofit/>
          </a:bodyPr>
          <a:lstStyle/>
          <a:p>
            <a:pPr algn="just">
              <a:lnSpc>
                <a:spcPct val="150000"/>
              </a:lnSpc>
            </a:pPr>
            <a:r>
              <a:rPr lang="en-US" dirty="0" smtClean="0"/>
              <a:t>Technical </a:t>
            </a:r>
            <a:r>
              <a:rPr lang="en-US" dirty="0"/>
              <a:t>writing is a form of professional communication that aims to convey complex information, concepts, or instructions in a clear, concise, and accessible manner. </a:t>
            </a:r>
            <a:endParaRPr lang="en-US" dirty="0" smtClean="0"/>
          </a:p>
          <a:p>
            <a:pPr algn="just">
              <a:lnSpc>
                <a:spcPct val="150000"/>
              </a:lnSpc>
            </a:pPr>
            <a:r>
              <a:rPr lang="en-US" dirty="0" smtClean="0"/>
              <a:t>The </a:t>
            </a:r>
            <a:r>
              <a:rPr lang="en-US" dirty="0"/>
              <a:t>primary goal of technical writing is to facilitate understanding and enable users to perform specific tasks, make informed decisions, or solve problems effectively.</a:t>
            </a:r>
          </a:p>
        </p:txBody>
      </p:sp>
      <p:sp>
        <p:nvSpPr>
          <p:cNvPr id="4" name="Slide Number Placeholder 3"/>
          <p:cNvSpPr>
            <a:spLocks noGrp="1"/>
          </p:cNvSpPr>
          <p:nvPr>
            <p:ph type="sldNum" sz="quarter" idx="12"/>
          </p:nvPr>
        </p:nvSpPr>
        <p:spPr/>
        <p:txBody>
          <a:bodyPr/>
          <a:lstStyle/>
          <a:p>
            <a:fld id="{498C95BA-348D-44AD-8A4A-F3F5B13CD3A6}" type="slidenum">
              <a:rPr lang="en-US" smtClean="0"/>
              <a:t>10</a:t>
            </a:fld>
            <a:endParaRPr lang="en-US"/>
          </a:p>
        </p:txBody>
      </p:sp>
    </p:spTree>
    <p:extLst>
      <p:ext uri="{BB962C8B-B14F-4D97-AF65-F5344CB8AC3E}">
        <p14:creationId xmlns:p14="http://schemas.microsoft.com/office/powerpoint/2010/main" val="564124380"/>
      </p:ext>
    </p:extLst>
  </p:cSld>
  <p:clrMapOvr>
    <a:masterClrMapping/>
  </p:clrMapOvr>
  <mc:AlternateContent xmlns:mc="http://schemas.openxmlformats.org/markup-compatibility/2006" xmlns:p14="http://schemas.microsoft.com/office/powerpoint/2010/main">
    <mc:Choice Requires="p14">
      <p:transition spd="slow" p14:dur="40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Importance of Research</a:t>
            </a:r>
            <a:endParaRPr lang="en-US" dirty="0"/>
          </a:p>
        </p:txBody>
      </p:sp>
      <p:sp>
        <p:nvSpPr>
          <p:cNvPr id="3" name="Content Placeholder 2"/>
          <p:cNvSpPr>
            <a:spLocks noGrp="1"/>
          </p:cNvSpPr>
          <p:nvPr>
            <p:ph idx="1"/>
          </p:nvPr>
        </p:nvSpPr>
        <p:spPr/>
        <p:txBody>
          <a:bodyPr>
            <a:normAutofit/>
          </a:bodyPr>
          <a:lstStyle/>
          <a:p>
            <a:pPr algn="just">
              <a:lnSpc>
                <a:spcPct val="120000"/>
              </a:lnSpc>
            </a:pPr>
            <a:r>
              <a:rPr lang="en-US" b="1" dirty="0">
                <a:solidFill>
                  <a:srgbClr val="FF0000"/>
                </a:solidFill>
              </a:rPr>
              <a:t>Advancement of Knowledge</a:t>
            </a:r>
            <a:r>
              <a:rPr lang="en-US" dirty="0"/>
              <a:t>: Research expands the frontiers of human understanding by generating new insights, theories, and discoveries and challenging the current </a:t>
            </a:r>
            <a:r>
              <a:rPr lang="en-US" dirty="0" smtClean="0"/>
              <a:t>knowledge </a:t>
            </a:r>
            <a:r>
              <a:rPr lang="en-US" dirty="0"/>
              <a:t>It drives progress in fields ranging from science and technology to social sciences and humanities.</a:t>
            </a:r>
          </a:p>
          <a:p>
            <a:pPr algn="just">
              <a:lnSpc>
                <a:spcPct val="120000"/>
              </a:lnSpc>
            </a:pPr>
            <a:r>
              <a:rPr lang="en-US" b="1" dirty="0">
                <a:solidFill>
                  <a:srgbClr val="FF0000"/>
                </a:solidFill>
              </a:rPr>
              <a:t>Innovation and Development</a:t>
            </a:r>
            <a:r>
              <a:rPr lang="en-US" dirty="0"/>
              <a:t>: Research is the cornerstone of innovation and development. It leads to the creation of new products, services, and processes that improve human life, drive economic growth, and address societal challenges</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11</a:t>
            </a:fld>
            <a:endParaRPr lang="en-US"/>
          </a:p>
        </p:txBody>
      </p:sp>
    </p:spTree>
    <p:extLst>
      <p:ext uri="{BB962C8B-B14F-4D97-AF65-F5344CB8AC3E}">
        <p14:creationId xmlns:p14="http://schemas.microsoft.com/office/powerpoint/2010/main" val="2721248230"/>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Importance of Research</a:t>
            </a:r>
            <a:endParaRPr lang="en-US" dirty="0"/>
          </a:p>
        </p:txBody>
      </p:sp>
      <p:sp>
        <p:nvSpPr>
          <p:cNvPr id="3" name="Content Placeholder 2"/>
          <p:cNvSpPr>
            <a:spLocks noGrp="1"/>
          </p:cNvSpPr>
          <p:nvPr>
            <p:ph idx="1"/>
          </p:nvPr>
        </p:nvSpPr>
        <p:spPr/>
        <p:txBody>
          <a:bodyPr>
            <a:noAutofit/>
          </a:bodyPr>
          <a:lstStyle/>
          <a:p>
            <a:pPr algn="just">
              <a:lnSpc>
                <a:spcPct val="100000"/>
              </a:lnSpc>
            </a:pPr>
            <a:r>
              <a:rPr lang="en-US" b="1" dirty="0" smtClean="0">
                <a:solidFill>
                  <a:srgbClr val="FF0000"/>
                </a:solidFill>
              </a:rPr>
              <a:t>Problem </a:t>
            </a:r>
            <a:r>
              <a:rPr lang="en-US" b="1" dirty="0">
                <a:solidFill>
                  <a:srgbClr val="FF0000"/>
                </a:solidFill>
              </a:rPr>
              <a:t>Solving</a:t>
            </a:r>
            <a:r>
              <a:rPr lang="en-US" dirty="0"/>
              <a:t>: Research provides systematic methods for investigating and solving complex problems. It enables the identification of root causes, the exploration of potential solutions, and the evaluation of their effectiveness.</a:t>
            </a:r>
          </a:p>
          <a:p>
            <a:pPr algn="just">
              <a:lnSpc>
                <a:spcPct val="100000"/>
              </a:lnSpc>
            </a:pPr>
            <a:r>
              <a:rPr lang="en-US" b="1" dirty="0">
                <a:solidFill>
                  <a:srgbClr val="FF0000"/>
                </a:solidFill>
              </a:rPr>
              <a:t>Evidence-based Decision Making</a:t>
            </a:r>
            <a:r>
              <a:rPr lang="en-US" dirty="0"/>
              <a:t>: Research provides empirical evidence and data that inform decision-making processes in various domains, including policymaking, business strategy, healthcare, and education. It helps stakeholders make informed choices based on facts rather than assumptions or intuition</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12</a:t>
            </a:fld>
            <a:endParaRPr lang="en-US"/>
          </a:p>
        </p:txBody>
      </p:sp>
    </p:spTree>
    <p:extLst>
      <p:ext uri="{BB962C8B-B14F-4D97-AF65-F5344CB8AC3E}">
        <p14:creationId xmlns:p14="http://schemas.microsoft.com/office/powerpoint/2010/main" val="336426468"/>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Importance of Research</a:t>
            </a:r>
            <a:endParaRPr lang="en-US" dirty="0"/>
          </a:p>
        </p:txBody>
      </p:sp>
      <p:sp>
        <p:nvSpPr>
          <p:cNvPr id="3" name="Content Placeholder 2"/>
          <p:cNvSpPr>
            <a:spLocks noGrp="1"/>
          </p:cNvSpPr>
          <p:nvPr>
            <p:ph idx="1"/>
          </p:nvPr>
        </p:nvSpPr>
        <p:spPr/>
        <p:txBody>
          <a:bodyPr>
            <a:normAutofit/>
          </a:bodyPr>
          <a:lstStyle/>
          <a:p>
            <a:pPr algn="just">
              <a:lnSpc>
                <a:spcPct val="100000"/>
              </a:lnSpc>
            </a:pPr>
            <a:r>
              <a:rPr lang="en-US" b="1" dirty="0" smtClean="0">
                <a:solidFill>
                  <a:srgbClr val="FF0000"/>
                </a:solidFill>
              </a:rPr>
              <a:t>Continuous </a:t>
            </a:r>
            <a:r>
              <a:rPr lang="en-US" b="1" dirty="0">
                <a:solidFill>
                  <a:srgbClr val="FF0000"/>
                </a:solidFill>
              </a:rPr>
              <a:t>Improvement</a:t>
            </a:r>
            <a:r>
              <a:rPr lang="en-US" dirty="0"/>
              <a:t>: Research fosters a culture of continuous improvement by encouraging experimentation, analysis, and reflection. It enables individuals and organizations to refine existing practices, identify best practices, and adapt to changing circumstances.</a:t>
            </a:r>
          </a:p>
          <a:p>
            <a:pPr algn="just">
              <a:lnSpc>
                <a:spcPct val="100000"/>
              </a:lnSpc>
            </a:pPr>
            <a:r>
              <a:rPr lang="en-US" b="1" dirty="0">
                <a:solidFill>
                  <a:srgbClr val="FF0000"/>
                </a:solidFill>
              </a:rPr>
              <a:t>Education and Training</a:t>
            </a:r>
            <a:r>
              <a:rPr lang="en-US" dirty="0"/>
              <a:t>: Research plays a crucial role in education and training by providing students with opportunities to engage in inquiry-based learning, develop critical thinking skills, and deepen their understanding of academic disciplines</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13</a:t>
            </a:fld>
            <a:endParaRPr lang="en-US"/>
          </a:p>
        </p:txBody>
      </p:sp>
    </p:spTree>
    <p:extLst>
      <p:ext uri="{BB962C8B-B14F-4D97-AF65-F5344CB8AC3E}">
        <p14:creationId xmlns:p14="http://schemas.microsoft.com/office/powerpoint/2010/main" val="861986125"/>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Importance of Research</a:t>
            </a:r>
            <a:endParaRPr lang="en-US" dirty="0"/>
          </a:p>
        </p:txBody>
      </p:sp>
      <p:sp>
        <p:nvSpPr>
          <p:cNvPr id="3" name="Content Placeholder 2"/>
          <p:cNvSpPr>
            <a:spLocks noGrp="1"/>
          </p:cNvSpPr>
          <p:nvPr>
            <p:ph idx="1"/>
          </p:nvPr>
        </p:nvSpPr>
        <p:spPr/>
        <p:txBody>
          <a:bodyPr>
            <a:normAutofit/>
          </a:bodyPr>
          <a:lstStyle/>
          <a:p>
            <a:pPr algn="just">
              <a:lnSpc>
                <a:spcPct val="100000"/>
              </a:lnSpc>
            </a:pPr>
            <a:r>
              <a:rPr lang="en-US" b="1" dirty="0" smtClean="0">
                <a:solidFill>
                  <a:srgbClr val="FF0000"/>
                </a:solidFill>
              </a:rPr>
              <a:t>Global </a:t>
            </a:r>
            <a:r>
              <a:rPr lang="en-US" b="1" dirty="0">
                <a:solidFill>
                  <a:srgbClr val="FF0000"/>
                </a:solidFill>
              </a:rPr>
              <a:t>Challenges</a:t>
            </a:r>
            <a:r>
              <a:rPr lang="en-US" dirty="0"/>
              <a:t>: Research is essential for addressing global challenges such as climate change, poverty, public health crises, and biodiversity loss. It provides insights into the causes and consequences of these issues and informs efforts to develop sustainable solutions.</a:t>
            </a:r>
          </a:p>
          <a:p>
            <a:pPr algn="just">
              <a:lnSpc>
                <a:spcPct val="100000"/>
              </a:lnSpc>
            </a:pPr>
            <a:r>
              <a:rPr lang="en-US" b="1" dirty="0">
                <a:solidFill>
                  <a:srgbClr val="FF0000"/>
                </a:solidFill>
              </a:rPr>
              <a:t>Intellectual Property and Competitiveness</a:t>
            </a:r>
            <a:r>
              <a:rPr lang="en-US" dirty="0"/>
              <a:t>: Research drives the creation of intellectual property, including patents, copyrights, and trademarks, which are essential for fostering innovation and maintaining competitiveness in the global marketplace</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14</a:t>
            </a:fld>
            <a:endParaRPr lang="en-US"/>
          </a:p>
        </p:txBody>
      </p:sp>
    </p:spTree>
    <p:extLst>
      <p:ext uri="{BB962C8B-B14F-4D97-AF65-F5344CB8AC3E}">
        <p14:creationId xmlns:p14="http://schemas.microsoft.com/office/powerpoint/2010/main" val="950032928"/>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Importance of Research</a:t>
            </a:r>
            <a:endParaRPr lang="en-US" dirty="0"/>
          </a:p>
        </p:txBody>
      </p:sp>
      <p:sp>
        <p:nvSpPr>
          <p:cNvPr id="3" name="Content Placeholder 2"/>
          <p:cNvSpPr>
            <a:spLocks noGrp="1"/>
          </p:cNvSpPr>
          <p:nvPr>
            <p:ph idx="1"/>
          </p:nvPr>
        </p:nvSpPr>
        <p:spPr/>
        <p:txBody>
          <a:bodyPr>
            <a:normAutofit/>
          </a:bodyPr>
          <a:lstStyle/>
          <a:p>
            <a:pPr algn="just">
              <a:lnSpc>
                <a:spcPct val="120000"/>
              </a:lnSpc>
            </a:pPr>
            <a:r>
              <a:rPr lang="en-US" b="1" dirty="0" smtClean="0">
                <a:solidFill>
                  <a:srgbClr val="FF0000"/>
                </a:solidFill>
              </a:rPr>
              <a:t>Cross-disciplinary </a:t>
            </a:r>
            <a:r>
              <a:rPr lang="en-US" b="1" dirty="0">
                <a:solidFill>
                  <a:srgbClr val="FF0000"/>
                </a:solidFill>
              </a:rPr>
              <a:t>Collaboration</a:t>
            </a:r>
            <a:r>
              <a:rPr lang="en-US" dirty="0"/>
              <a:t>: Research encourages collaboration across different disciplines, sectors, and geographic regions. It enables experts from diverse backgrounds to work together to tackle complex problems that transcend individual fields of study.</a:t>
            </a:r>
          </a:p>
          <a:p>
            <a:pPr algn="just">
              <a:lnSpc>
                <a:spcPct val="120000"/>
              </a:lnSpc>
            </a:pPr>
            <a:r>
              <a:rPr lang="en-US" b="1" dirty="0">
                <a:solidFill>
                  <a:srgbClr val="FF0000"/>
                </a:solidFill>
              </a:rPr>
              <a:t>Cultural and Social Impact</a:t>
            </a:r>
            <a:r>
              <a:rPr lang="en-US" dirty="0"/>
              <a:t>: Research contributes to the enrichment of culture and society by deepening our understanding of human behavior, history, arts, and literature. It promotes dialogue, diversity, and the exchange of ideas across cultures and generations.</a:t>
            </a:r>
          </a:p>
        </p:txBody>
      </p:sp>
      <p:sp>
        <p:nvSpPr>
          <p:cNvPr id="4" name="Slide Number Placeholder 3"/>
          <p:cNvSpPr>
            <a:spLocks noGrp="1"/>
          </p:cNvSpPr>
          <p:nvPr>
            <p:ph type="sldNum" sz="quarter" idx="12"/>
          </p:nvPr>
        </p:nvSpPr>
        <p:spPr/>
        <p:txBody>
          <a:bodyPr/>
          <a:lstStyle/>
          <a:p>
            <a:fld id="{498C95BA-348D-44AD-8A4A-F3F5B13CD3A6}" type="slidenum">
              <a:rPr lang="en-US" smtClean="0"/>
              <a:t>15</a:t>
            </a:fld>
            <a:endParaRPr lang="en-US"/>
          </a:p>
        </p:txBody>
      </p:sp>
    </p:spTree>
    <p:extLst>
      <p:ext uri="{BB962C8B-B14F-4D97-AF65-F5344CB8AC3E}">
        <p14:creationId xmlns:p14="http://schemas.microsoft.com/office/powerpoint/2010/main" val="4041128076"/>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8625" dirty="0"/>
              <a:t>End of part one </a:t>
            </a:r>
          </a:p>
        </p:txBody>
      </p:sp>
      <p:sp>
        <p:nvSpPr>
          <p:cNvPr id="2" name="Slide Number Placeholder 1"/>
          <p:cNvSpPr>
            <a:spLocks noGrp="1"/>
          </p:cNvSpPr>
          <p:nvPr>
            <p:ph type="sldNum" sz="quarter" idx="12"/>
          </p:nvPr>
        </p:nvSpPr>
        <p:spPr/>
        <p:txBody>
          <a:bodyPr/>
          <a:lstStyle/>
          <a:p>
            <a:fld id="{498C95BA-348D-44AD-8A4A-F3F5B13CD3A6}" type="slidenum">
              <a:rPr lang="en-US" smtClean="0"/>
              <a:t>16</a:t>
            </a:fld>
            <a:endParaRPr lang="en-US"/>
          </a:p>
        </p:txBody>
      </p:sp>
    </p:spTree>
    <p:extLst>
      <p:ext uri="{BB962C8B-B14F-4D97-AF65-F5344CB8AC3E}">
        <p14:creationId xmlns:p14="http://schemas.microsoft.com/office/powerpoint/2010/main" val="806915077"/>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lstStyle/>
          <a:p>
            <a:pPr algn="just">
              <a:lnSpc>
                <a:spcPct val="100000"/>
              </a:lnSpc>
            </a:pPr>
            <a:r>
              <a:rPr lang="en-GB" dirty="0"/>
              <a:t>General Problems In Research</a:t>
            </a:r>
            <a:endParaRPr lang="en-US" dirty="0"/>
          </a:p>
          <a:p>
            <a:pPr algn="just">
              <a:lnSpc>
                <a:spcPct val="100000"/>
              </a:lnSpc>
            </a:pPr>
            <a:r>
              <a:rPr lang="en-GB" dirty="0"/>
              <a:t>Characteristics/ Hallmarks of Good Research </a:t>
            </a:r>
          </a:p>
          <a:p>
            <a:pPr algn="just">
              <a:lnSpc>
                <a:spcPct val="100000"/>
              </a:lnSpc>
            </a:pPr>
            <a:r>
              <a:rPr lang="en-GB" dirty="0"/>
              <a:t>Summary </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17</a:t>
            </a:fld>
            <a:endParaRPr lang="en-US"/>
          </a:p>
        </p:txBody>
      </p:sp>
    </p:spTree>
    <p:extLst>
      <p:ext uri="{BB962C8B-B14F-4D97-AF65-F5344CB8AC3E}">
        <p14:creationId xmlns:p14="http://schemas.microsoft.com/office/powerpoint/2010/main" val="24811174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Problems </a:t>
            </a:r>
            <a:r>
              <a:rPr lang="en-GB" b="1" dirty="0" smtClean="0"/>
              <a:t>in </a:t>
            </a:r>
            <a:r>
              <a:rPr lang="en-GB" b="1" dirty="0"/>
              <a:t>Research</a:t>
            </a:r>
            <a:endParaRPr lang="en-US" b="1" dirty="0"/>
          </a:p>
        </p:txBody>
      </p:sp>
      <p:sp>
        <p:nvSpPr>
          <p:cNvPr id="3" name="Content Placeholder 2"/>
          <p:cNvSpPr>
            <a:spLocks noGrp="1"/>
          </p:cNvSpPr>
          <p:nvPr>
            <p:ph idx="1"/>
          </p:nvPr>
        </p:nvSpPr>
        <p:spPr>
          <a:xfrm>
            <a:off x="628650" y="2246347"/>
            <a:ext cx="7886700" cy="3263504"/>
          </a:xfrm>
        </p:spPr>
        <p:txBody>
          <a:bodyPr>
            <a:normAutofit fontScale="85000" lnSpcReduction="20000"/>
          </a:bodyPr>
          <a:lstStyle/>
          <a:p>
            <a:pPr marL="0" indent="0" algn="just">
              <a:lnSpc>
                <a:spcPct val="110000"/>
              </a:lnSpc>
              <a:buNone/>
            </a:pPr>
            <a:r>
              <a:rPr lang="en-US" b="1" dirty="0" smtClean="0"/>
              <a:t>A. Funding</a:t>
            </a:r>
            <a:r>
              <a:rPr lang="en-US" dirty="0"/>
              <a:t>: </a:t>
            </a:r>
            <a:endParaRPr lang="en-US" dirty="0" smtClean="0"/>
          </a:p>
          <a:p>
            <a:pPr algn="just">
              <a:lnSpc>
                <a:spcPct val="110000"/>
              </a:lnSpc>
            </a:pPr>
            <a:r>
              <a:rPr lang="en-US" dirty="0" smtClean="0"/>
              <a:t>Securing </a:t>
            </a:r>
            <a:r>
              <a:rPr lang="en-US" dirty="0"/>
              <a:t>adequate funding for research projects can be </a:t>
            </a:r>
            <a:r>
              <a:rPr lang="en-US" dirty="0" smtClean="0"/>
              <a:t>challenging.</a:t>
            </a:r>
          </a:p>
          <a:p>
            <a:pPr algn="just">
              <a:lnSpc>
                <a:spcPct val="110000"/>
              </a:lnSpc>
            </a:pPr>
            <a:r>
              <a:rPr lang="en-US" dirty="0" smtClean="0"/>
              <a:t>Limited </a:t>
            </a:r>
            <a:r>
              <a:rPr lang="en-US" dirty="0"/>
              <a:t>financial resources may restrict the scope of research, hinder access to necessary equipment and facilities, or impede the recruitment of qualified personnel.</a:t>
            </a:r>
          </a:p>
          <a:p>
            <a:pPr marL="0" indent="0" algn="just">
              <a:lnSpc>
                <a:spcPct val="110000"/>
              </a:lnSpc>
              <a:buNone/>
            </a:pPr>
            <a:r>
              <a:rPr lang="en-US" b="1" dirty="0" smtClean="0"/>
              <a:t>B. Time </a:t>
            </a:r>
            <a:r>
              <a:rPr lang="en-US" b="1" dirty="0"/>
              <a:t>Constraints</a:t>
            </a:r>
            <a:r>
              <a:rPr lang="en-US" dirty="0"/>
              <a:t>: </a:t>
            </a:r>
            <a:endParaRPr lang="en-US" dirty="0" smtClean="0"/>
          </a:p>
          <a:p>
            <a:pPr algn="just">
              <a:lnSpc>
                <a:spcPct val="110000"/>
              </a:lnSpc>
            </a:pPr>
            <a:r>
              <a:rPr lang="en-US" dirty="0" smtClean="0"/>
              <a:t>Research </a:t>
            </a:r>
            <a:r>
              <a:rPr lang="en-US" dirty="0"/>
              <a:t>often requires significant time investments for planning, data collection, analysis, and dissemination of results. </a:t>
            </a:r>
            <a:endParaRPr lang="en-US" dirty="0" smtClean="0"/>
          </a:p>
          <a:p>
            <a:pPr algn="just">
              <a:lnSpc>
                <a:spcPct val="110000"/>
              </a:lnSpc>
            </a:pPr>
            <a:r>
              <a:rPr lang="en-US" dirty="0"/>
              <a:t>L</a:t>
            </a:r>
            <a:r>
              <a:rPr lang="en-US" dirty="0" smtClean="0"/>
              <a:t>imited </a:t>
            </a:r>
            <a:r>
              <a:rPr lang="en-US" dirty="0"/>
              <a:t>timeframes can compromise the quality and thoroughness of research outcomes</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18</a:t>
            </a:fld>
            <a:endParaRPr lang="en-US"/>
          </a:p>
        </p:txBody>
      </p:sp>
    </p:spTree>
    <p:extLst>
      <p:ext uri="{BB962C8B-B14F-4D97-AF65-F5344CB8AC3E}">
        <p14:creationId xmlns:p14="http://schemas.microsoft.com/office/powerpoint/2010/main" val="2485204094"/>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Problems </a:t>
            </a:r>
            <a:r>
              <a:rPr lang="en-GB" b="1" dirty="0" smtClean="0"/>
              <a:t>in </a:t>
            </a:r>
            <a:r>
              <a:rPr lang="en-GB" b="1" dirty="0"/>
              <a:t>Research</a:t>
            </a:r>
            <a:endParaRPr lang="en-US" b="1" dirty="0"/>
          </a:p>
        </p:txBody>
      </p:sp>
      <p:sp>
        <p:nvSpPr>
          <p:cNvPr id="3" name="Content Placeholder 2"/>
          <p:cNvSpPr>
            <a:spLocks noGrp="1"/>
          </p:cNvSpPr>
          <p:nvPr>
            <p:ph idx="1"/>
          </p:nvPr>
        </p:nvSpPr>
        <p:spPr>
          <a:xfrm>
            <a:off x="628650" y="2246347"/>
            <a:ext cx="7998515" cy="3471138"/>
          </a:xfrm>
        </p:spPr>
        <p:txBody>
          <a:bodyPr>
            <a:normAutofit fontScale="92500" lnSpcReduction="20000"/>
          </a:bodyPr>
          <a:lstStyle/>
          <a:p>
            <a:pPr marL="0" indent="0" algn="just">
              <a:lnSpc>
                <a:spcPct val="120000"/>
              </a:lnSpc>
              <a:buNone/>
            </a:pPr>
            <a:r>
              <a:rPr lang="en-US" b="1" dirty="0" smtClean="0"/>
              <a:t>C. Access </a:t>
            </a:r>
            <a:r>
              <a:rPr lang="en-US" b="1" dirty="0"/>
              <a:t>to Data</a:t>
            </a:r>
            <a:r>
              <a:rPr lang="en-US" dirty="0"/>
              <a:t>: </a:t>
            </a:r>
            <a:endParaRPr lang="en-US" dirty="0" smtClean="0"/>
          </a:p>
          <a:p>
            <a:pPr algn="just">
              <a:lnSpc>
                <a:spcPct val="120000"/>
              </a:lnSpc>
            </a:pPr>
            <a:r>
              <a:rPr lang="en-US" dirty="0" smtClean="0"/>
              <a:t>Accessing </a:t>
            </a:r>
            <a:r>
              <a:rPr lang="en-US" dirty="0"/>
              <a:t>relevant and reliable data can be difficult, particularly in fields where data collection is expensive, time-consuming, or </a:t>
            </a:r>
            <a:r>
              <a:rPr lang="en-US" dirty="0" smtClean="0"/>
              <a:t>restricted. </a:t>
            </a:r>
          </a:p>
          <a:p>
            <a:pPr marL="0" indent="0" algn="just">
              <a:lnSpc>
                <a:spcPct val="120000"/>
              </a:lnSpc>
              <a:buNone/>
            </a:pPr>
            <a:r>
              <a:rPr lang="en-US" b="1" dirty="0" smtClean="0"/>
              <a:t>D. Ethical </a:t>
            </a:r>
            <a:r>
              <a:rPr lang="en-US" b="1" dirty="0"/>
              <a:t>Considerations</a:t>
            </a:r>
            <a:r>
              <a:rPr lang="en-US" dirty="0"/>
              <a:t>: </a:t>
            </a:r>
            <a:endParaRPr lang="en-US" dirty="0" smtClean="0"/>
          </a:p>
          <a:p>
            <a:pPr algn="just">
              <a:lnSpc>
                <a:spcPct val="120000"/>
              </a:lnSpc>
            </a:pPr>
            <a:r>
              <a:rPr lang="en-US" dirty="0" smtClean="0"/>
              <a:t>Research </a:t>
            </a:r>
            <a:r>
              <a:rPr lang="en-US" dirty="0"/>
              <a:t>involving human participants, animals, or sensitive topics must adhere to strict ethical guidelines to ensure the rights, safety, and well-being of individuals and communities involved</a:t>
            </a:r>
            <a:r>
              <a:rPr lang="en-US" dirty="0" smtClean="0"/>
              <a:t>.</a:t>
            </a:r>
          </a:p>
          <a:p>
            <a:pPr algn="just">
              <a:lnSpc>
                <a:spcPct val="120000"/>
              </a:lnSpc>
            </a:pPr>
            <a:r>
              <a:rPr lang="en-US" dirty="0" smtClean="0"/>
              <a:t> </a:t>
            </a:r>
            <a:r>
              <a:rPr lang="en-US" dirty="0"/>
              <a:t>Ethical dilemmas may arise concerning informed consent, confidentiality, and potential harm</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19</a:t>
            </a:fld>
            <a:endParaRPr lang="en-US"/>
          </a:p>
        </p:txBody>
      </p:sp>
    </p:spTree>
    <p:extLst>
      <p:ext uri="{BB962C8B-B14F-4D97-AF65-F5344CB8AC3E}">
        <p14:creationId xmlns:p14="http://schemas.microsoft.com/office/powerpoint/2010/main" val="3093586441"/>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Problems </a:t>
            </a:r>
            <a:r>
              <a:rPr lang="en-GB" b="1" dirty="0" smtClean="0"/>
              <a:t>in </a:t>
            </a:r>
            <a:r>
              <a:rPr lang="en-GB" b="1" dirty="0"/>
              <a:t>Research</a:t>
            </a:r>
            <a:endParaRPr lang="en-US" b="1" dirty="0"/>
          </a:p>
        </p:txBody>
      </p:sp>
      <p:sp>
        <p:nvSpPr>
          <p:cNvPr id="3" name="Content Placeholder 2"/>
          <p:cNvSpPr>
            <a:spLocks noGrp="1"/>
          </p:cNvSpPr>
          <p:nvPr>
            <p:ph idx="1"/>
          </p:nvPr>
        </p:nvSpPr>
        <p:spPr>
          <a:xfrm>
            <a:off x="628650" y="2246347"/>
            <a:ext cx="7886700" cy="3263504"/>
          </a:xfrm>
        </p:spPr>
        <p:txBody>
          <a:bodyPr>
            <a:normAutofit lnSpcReduction="10000"/>
          </a:bodyPr>
          <a:lstStyle/>
          <a:p>
            <a:pPr marL="0" indent="0" algn="just">
              <a:lnSpc>
                <a:spcPct val="110000"/>
              </a:lnSpc>
              <a:buNone/>
            </a:pPr>
            <a:r>
              <a:rPr lang="en-US" b="1" dirty="0" smtClean="0"/>
              <a:t>E. Methodological </a:t>
            </a:r>
            <a:r>
              <a:rPr lang="en-US" b="1" dirty="0"/>
              <a:t>Challenges</a:t>
            </a:r>
            <a:r>
              <a:rPr lang="en-US" dirty="0"/>
              <a:t>: </a:t>
            </a:r>
            <a:endParaRPr lang="en-US" dirty="0" smtClean="0"/>
          </a:p>
          <a:p>
            <a:pPr algn="just">
              <a:lnSpc>
                <a:spcPct val="110000"/>
              </a:lnSpc>
            </a:pPr>
            <a:r>
              <a:rPr lang="en-US" dirty="0" smtClean="0"/>
              <a:t>Researchers </a:t>
            </a:r>
            <a:r>
              <a:rPr lang="en-US" dirty="0"/>
              <a:t>may encounter methodological issues related to study design, sampling techniques, measurement tools, and data analysis methods. </a:t>
            </a:r>
            <a:endParaRPr lang="en-US" dirty="0" smtClean="0"/>
          </a:p>
          <a:p>
            <a:pPr algn="just">
              <a:lnSpc>
                <a:spcPct val="110000"/>
              </a:lnSpc>
            </a:pPr>
            <a:r>
              <a:rPr lang="en-US" dirty="0" smtClean="0"/>
              <a:t>Poorly </a:t>
            </a:r>
            <a:r>
              <a:rPr lang="en-US" dirty="0"/>
              <a:t>designed </a:t>
            </a:r>
            <a:r>
              <a:rPr lang="en-US" dirty="0" smtClean="0"/>
              <a:t>studies </a:t>
            </a:r>
            <a:r>
              <a:rPr lang="en-US" dirty="0"/>
              <a:t>or inadequate methodologies can compromise the validity, reliability, and generalizability of research findings.</a:t>
            </a:r>
          </a:p>
          <a:p>
            <a:pPr marL="0" indent="0" algn="just">
              <a:lnSpc>
                <a:spcPct val="110000"/>
              </a:lnSpc>
              <a:buNone/>
            </a:pPr>
            <a:r>
              <a:rPr lang="en-US" b="1" dirty="0" smtClean="0"/>
              <a:t>F. Interdisciplinary </a:t>
            </a:r>
            <a:r>
              <a:rPr lang="en-US" b="1" dirty="0"/>
              <a:t>Collaboration</a:t>
            </a:r>
            <a:r>
              <a:rPr lang="en-US" dirty="0"/>
              <a:t>: </a:t>
            </a:r>
            <a:endParaRPr lang="en-US" dirty="0" smtClean="0"/>
          </a:p>
          <a:p>
            <a:pPr algn="just">
              <a:lnSpc>
                <a:spcPct val="110000"/>
              </a:lnSpc>
            </a:pPr>
            <a:r>
              <a:rPr lang="en-US" dirty="0" smtClean="0"/>
              <a:t>Collaborating </a:t>
            </a:r>
            <a:r>
              <a:rPr lang="en-US" dirty="0"/>
              <a:t>across different disciplines can be challenging due to differences in terminology, methodologies, and research paradigms. </a:t>
            </a:r>
            <a:endParaRPr lang="en-US" dirty="0" smtClean="0"/>
          </a:p>
        </p:txBody>
      </p:sp>
      <p:sp>
        <p:nvSpPr>
          <p:cNvPr id="4" name="Slide Number Placeholder 3"/>
          <p:cNvSpPr>
            <a:spLocks noGrp="1"/>
          </p:cNvSpPr>
          <p:nvPr>
            <p:ph type="sldNum" sz="quarter" idx="12"/>
          </p:nvPr>
        </p:nvSpPr>
        <p:spPr/>
        <p:txBody>
          <a:bodyPr/>
          <a:lstStyle/>
          <a:p>
            <a:fld id="{498C95BA-348D-44AD-8A4A-F3F5B13CD3A6}" type="slidenum">
              <a:rPr lang="en-US" smtClean="0"/>
              <a:t>20</a:t>
            </a:fld>
            <a:endParaRPr lang="en-US"/>
          </a:p>
        </p:txBody>
      </p:sp>
    </p:spTree>
    <p:extLst>
      <p:ext uri="{BB962C8B-B14F-4D97-AF65-F5344CB8AC3E}">
        <p14:creationId xmlns:p14="http://schemas.microsoft.com/office/powerpoint/2010/main" val="2632214877"/>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Problems </a:t>
            </a:r>
            <a:r>
              <a:rPr lang="en-GB" b="1" dirty="0" smtClean="0"/>
              <a:t>in </a:t>
            </a:r>
            <a:r>
              <a:rPr lang="en-GB" b="1" dirty="0"/>
              <a:t>Research</a:t>
            </a:r>
            <a:endParaRPr lang="en-US" b="1" dirty="0"/>
          </a:p>
        </p:txBody>
      </p:sp>
      <p:sp>
        <p:nvSpPr>
          <p:cNvPr id="3" name="Content Placeholder 2"/>
          <p:cNvSpPr>
            <a:spLocks noGrp="1"/>
          </p:cNvSpPr>
          <p:nvPr>
            <p:ph idx="1"/>
          </p:nvPr>
        </p:nvSpPr>
        <p:spPr>
          <a:xfrm>
            <a:off x="628650" y="2246347"/>
            <a:ext cx="7886700" cy="3263504"/>
          </a:xfrm>
        </p:spPr>
        <p:txBody>
          <a:bodyPr>
            <a:normAutofit fontScale="70000" lnSpcReduction="20000"/>
          </a:bodyPr>
          <a:lstStyle/>
          <a:p>
            <a:pPr marL="0" indent="0" algn="just">
              <a:lnSpc>
                <a:spcPct val="120000"/>
              </a:lnSpc>
              <a:buNone/>
            </a:pPr>
            <a:r>
              <a:rPr lang="en-US" b="1" dirty="0" smtClean="0"/>
              <a:t>G. Publication </a:t>
            </a:r>
            <a:r>
              <a:rPr lang="en-US" b="1" dirty="0"/>
              <a:t>Bias</a:t>
            </a:r>
            <a:r>
              <a:rPr lang="en-US" dirty="0"/>
              <a:t>: </a:t>
            </a:r>
            <a:endParaRPr lang="en-US" dirty="0" smtClean="0"/>
          </a:p>
          <a:p>
            <a:pPr algn="just">
              <a:lnSpc>
                <a:spcPct val="120000"/>
              </a:lnSpc>
            </a:pPr>
            <a:r>
              <a:rPr lang="en-US" dirty="0" smtClean="0"/>
              <a:t>The </a:t>
            </a:r>
            <a:r>
              <a:rPr lang="en-US" dirty="0"/>
              <a:t>tendency to publish positive or statistically significant results while neglecting negative or inconclusive findings can introduce bias into the scientific literature. </a:t>
            </a:r>
            <a:endParaRPr lang="en-US" dirty="0" smtClean="0"/>
          </a:p>
          <a:p>
            <a:pPr algn="just">
              <a:lnSpc>
                <a:spcPct val="120000"/>
              </a:lnSpc>
            </a:pPr>
            <a:r>
              <a:rPr lang="en-US" dirty="0" smtClean="0"/>
              <a:t>Publication </a:t>
            </a:r>
            <a:r>
              <a:rPr lang="en-US" dirty="0"/>
              <a:t>bias distorts the overall body of knowledge and may lead to inaccurate conclusions.</a:t>
            </a:r>
          </a:p>
          <a:p>
            <a:pPr marL="0" indent="0" algn="just">
              <a:lnSpc>
                <a:spcPct val="120000"/>
              </a:lnSpc>
              <a:buNone/>
            </a:pPr>
            <a:r>
              <a:rPr lang="en-US" b="1" dirty="0" smtClean="0"/>
              <a:t>H. Peer </a:t>
            </a:r>
            <a:r>
              <a:rPr lang="en-US" b="1" dirty="0"/>
              <a:t>Review Process</a:t>
            </a:r>
            <a:r>
              <a:rPr lang="en-US" dirty="0"/>
              <a:t>: </a:t>
            </a:r>
            <a:endParaRPr lang="en-US" dirty="0" smtClean="0"/>
          </a:p>
          <a:p>
            <a:pPr algn="just">
              <a:lnSpc>
                <a:spcPct val="120000"/>
              </a:lnSpc>
            </a:pPr>
            <a:r>
              <a:rPr lang="en-US" dirty="0" smtClean="0"/>
              <a:t>The </a:t>
            </a:r>
            <a:r>
              <a:rPr lang="en-US" dirty="0"/>
              <a:t>peer review process, while essential for maintaining the quality and credibility of research publications, can be subjective, time-consuming, and prone to biases. </a:t>
            </a:r>
            <a:endParaRPr lang="en-US" dirty="0" smtClean="0"/>
          </a:p>
          <a:p>
            <a:pPr algn="just">
              <a:lnSpc>
                <a:spcPct val="120000"/>
              </a:lnSpc>
            </a:pPr>
            <a:r>
              <a:rPr lang="en-US" dirty="0" smtClean="0"/>
              <a:t>Challenges </a:t>
            </a:r>
            <a:r>
              <a:rPr lang="en-US" dirty="0"/>
              <a:t>may arise in finding appropriate reviewers, addressing conflicting feedback, and navigating editorial decisions</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21</a:t>
            </a:fld>
            <a:endParaRPr lang="en-US"/>
          </a:p>
        </p:txBody>
      </p:sp>
    </p:spTree>
    <p:extLst>
      <p:ext uri="{BB962C8B-B14F-4D97-AF65-F5344CB8AC3E}">
        <p14:creationId xmlns:p14="http://schemas.microsoft.com/office/powerpoint/2010/main" val="164258957"/>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Problems </a:t>
            </a:r>
            <a:r>
              <a:rPr lang="en-GB" b="1" dirty="0" smtClean="0"/>
              <a:t>in </a:t>
            </a:r>
            <a:r>
              <a:rPr lang="en-GB" b="1" dirty="0"/>
              <a:t>Research</a:t>
            </a:r>
            <a:endParaRPr lang="en-US" b="1" dirty="0"/>
          </a:p>
        </p:txBody>
      </p:sp>
      <p:sp>
        <p:nvSpPr>
          <p:cNvPr id="3" name="Content Placeholder 2"/>
          <p:cNvSpPr>
            <a:spLocks noGrp="1"/>
          </p:cNvSpPr>
          <p:nvPr>
            <p:ph idx="1"/>
          </p:nvPr>
        </p:nvSpPr>
        <p:spPr>
          <a:xfrm>
            <a:off x="628650" y="2246347"/>
            <a:ext cx="7886700" cy="3263504"/>
          </a:xfrm>
        </p:spPr>
        <p:txBody>
          <a:bodyPr>
            <a:normAutofit fontScale="92500" lnSpcReduction="10000"/>
          </a:bodyPr>
          <a:lstStyle/>
          <a:p>
            <a:pPr marL="0" indent="0" algn="just">
              <a:lnSpc>
                <a:spcPct val="110000"/>
              </a:lnSpc>
              <a:buNone/>
            </a:pPr>
            <a:r>
              <a:rPr lang="en-US" b="1" dirty="0" smtClean="0"/>
              <a:t>I. Reproducibility </a:t>
            </a:r>
            <a:r>
              <a:rPr lang="en-US" b="1" dirty="0"/>
              <a:t>and Replicability</a:t>
            </a:r>
            <a:r>
              <a:rPr lang="en-US" dirty="0"/>
              <a:t>: </a:t>
            </a:r>
            <a:endParaRPr lang="en-US" dirty="0" smtClean="0"/>
          </a:p>
          <a:p>
            <a:pPr algn="just">
              <a:lnSpc>
                <a:spcPct val="110000"/>
              </a:lnSpc>
            </a:pPr>
            <a:r>
              <a:rPr lang="en-US" dirty="0" smtClean="0"/>
              <a:t>Factors </a:t>
            </a:r>
            <a:r>
              <a:rPr lang="en-US" dirty="0"/>
              <a:t>such as inadequate documentation, experimental variability, and lack of transparency can hinder replication </a:t>
            </a:r>
            <a:r>
              <a:rPr lang="en-US" dirty="0" smtClean="0"/>
              <a:t>of research.</a:t>
            </a:r>
            <a:endParaRPr lang="en-US" dirty="0"/>
          </a:p>
          <a:p>
            <a:pPr marL="0" indent="0" algn="just">
              <a:lnSpc>
                <a:spcPct val="110000"/>
              </a:lnSpc>
              <a:buNone/>
            </a:pPr>
            <a:r>
              <a:rPr lang="en-US" b="1" dirty="0" smtClean="0"/>
              <a:t>J. Communication </a:t>
            </a:r>
            <a:r>
              <a:rPr lang="en-US" b="1" dirty="0"/>
              <a:t>and Dissemination</a:t>
            </a:r>
            <a:r>
              <a:rPr lang="en-US" dirty="0"/>
              <a:t>: </a:t>
            </a:r>
            <a:endParaRPr lang="en-US" dirty="0" smtClean="0"/>
          </a:p>
          <a:p>
            <a:pPr algn="just">
              <a:lnSpc>
                <a:spcPct val="110000"/>
              </a:lnSpc>
            </a:pPr>
            <a:r>
              <a:rPr lang="en-US" dirty="0" smtClean="0"/>
              <a:t>Effectively </a:t>
            </a:r>
            <a:r>
              <a:rPr lang="en-US" dirty="0"/>
              <a:t>communicating research findings to diverse audiences, including policymakers, practitioners, and the general public, can be challenging. </a:t>
            </a:r>
            <a:endParaRPr lang="en-US" dirty="0" smtClean="0"/>
          </a:p>
          <a:p>
            <a:pPr algn="just">
              <a:lnSpc>
                <a:spcPct val="110000"/>
              </a:lnSpc>
            </a:pPr>
            <a:r>
              <a:rPr lang="en-US" dirty="0" smtClean="0"/>
              <a:t>Researchers </a:t>
            </a:r>
            <a:r>
              <a:rPr lang="en-US" dirty="0"/>
              <a:t>may struggle to translate complex technical concepts into accessible language or overlook opportunities for knowledge dissemination</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22</a:t>
            </a:fld>
            <a:endParaRPr lang="en-US"/>
          </a:p>
        </p:txBody>
      </p:sp>
    </p:spTree>
    <p:extLst>
      <p:ext uri="{BB962C8B-B14F-4D97-AF65-F5344CB8AC3E}">
        <p14:creationId xmlns:p14="http://schemas.microsoft.com/office/powerpoint/2010/main" val="366673953"/>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Problems </a:t>
            </a:r>
            <a:r>
              <a:rPr lang="en-GB" b="1" dirty="0" smtClean="0"/>
              <a:t>in </a:t>
            </a:r>
            <a:r>
              <a:rPr lang="en-GB" b="1" dirty="0"/>
              <a:t>Research</a:t>
            </a:r>
            <a:endParaRPr lang="en-US" b="1" dirty="0"/>
          </a:p>
        </p:txBody>
      </p:sp>
      <p:sp>
        <p:nvSpPr>
          <p:cNvPr id="3" name="Content Placeholder 2"/>
          <p:cNvSpPr>
            <a:spLocks noGrp="1"/>
          </p:cNvSpPr>
          <p:nvPr>
            <p:ph idx="1"/>
          </p:nvPr>
        </p:nvSpPr>
        <p:spPr>
          <a:xfrm>
            <a:off x="651510" y="1737361"/>
            <a:ext cx="7886700" cy="3263504"/>
          </a:xfrm>
        </p:spPr>
        <p:txBody>
          <a:bodyPr>
            <a:noAutofit/>
          </a:bodyPr>
          <a:lstStyle/>
          <a:p>
            <a:pPr marL="0" indent="0" algn="just">
              <a:lnSpc>
                <a:spcPct val="120000"/>
              </a:lnSpc>
              <a:buNone/>
            </a:pPr>
            <a:r>
              <a:rPr lang="en-US" sz="1800" b="1" dirty="0" smtClean="0"/>
              <a:t>K. Resource </a:t>
            </a:r>
            <a:r>
              <a:rPr lang="en-US" sz="1800" b="1" dirty="0"/>
              <a:t>Constraints</a:t>
            </a:r>
            <a:r>
              <a:rPr lang="en-US" sz="1800" dirty="0"/>
              <a:t>: </a:t>
            </a:r>
            <a:endParaRPr lang="en-US" sz="1800" dirty="0" smtClean="0"/>
          </a:p>
          <a:p>
            <a:pPr algn="just">
              <a:lnSpc>
                <a:spcPct val="120000"/>
              </a:lnSpc>
            </a:pPr>
            <a:r>
              <a:rPr lang="en-US" sz="1800" dirty="0" smtClean="0"/>
              <a:t>Limited </a:t>
            </a:r>
            <a:r>
              <a:rPr lang="en-US" sz="1800" dirty="0"/>
              <a:t>access to research infrastructure, equipment, materials, and technical support services can constrain the progress and productivity of research projects, particularly in resource-constrained settings or underfunded </a:t>
            </a:r>
            <a:r>
              <a:rPr lang="en-US" sz="1800" dirty="0" smtClean="0"/>
              <a:t>situations.</a:t>
            </a:r>
          </a:p>
          <a:p>
            <a:pPr marL="0" indent="0" algn="just">
              <a:lnSpc>
                <a:spcPct val="120000"/>
              </a:lnSpc>
              <a:buNone/>
            </a:pPr>
            <a:r>
              <a:rPr lang="en-US" sz="1800" b="1" dirty="0" smtClean="0"/>
              <a:t>L. Others:</a:t>
            </a:r>
            <a:endParaRPr lang="en-US" sz="1800" dirty="0"/>
          </a:p>
          <a:p>
            <a:pPr marL="428625" indent="-428625" algn="just">
              <a:lnSpc>
                <a:spcPct val="120000"/>
              </a:lnSpc>
              <a:buFont typeface="+mj-lt"/>
              <a:buAutoNum type="romanLcPeriod"/>
            </a:pPr>
            <a:r>
              <a:rPr lang="en-GB" sz="1800" dirty="0" smtClean="0"/>
              <a:t>Cultural diversity</a:t>
            </a:r>
            <a:endParaRPr lang="en-US" sz="1800" dirty="0"/>
          </a:p>
          <a:p>
            <a:pPr marL="428625" indent="-428625" algn="just">
              <a:lnSpc>
                <a:spcPct val="120000"/>
              </a:lnSpc>
              <a:buFont typeface="+mj-lt"/>
              <a:buAutoNum type="romanLcPeriod"/>
            </a:pPr>
            <a:r>
              <a:rPr lang="en-GB" sz="1800" dirty="0" smtClean="0"/>
              <a:t>Insecurity </a:t>
            </a:r>
            <a:r>
              <a:rPr lang="en-GB" sz="1800" dirty="0"/>
              <a:t>in some areas</a:t>
            </a:r>
            <a:endParaRPr lang="en-US" sz="1800" dirty="0"/>
          </a:p>
          <a:p>
            <a:pPr marL="428625" indent="-428625" algn="just">
              <a:lnSpc>
                <a:spcPct val="120000"/>
              </a:lnSpc>
              <a:buFont typeface="+mj-lt"/>
              <a:buAutoNum type="romanLcPeriod"/>
            </a:pPr>
            <a:r>
              <a:rPr lang="en-GB" sz="1800" dirty="0" smtClean="0"/>
              <a:t>Natural calamities</a:t>
            </a:r>
            <a:endParaRPr lang="en-US" sz="1800" b="1" dirty="0"/>
          </a:p>
          <a:p>
            <a:pPr marL="428625" indent="-428625" algn="just">
              <a:lnSpc>
                <a:spcPct val="120000"/>
              </a:lnSpc>
              <a:buFont typeface="+mj-lt"/>
              <a:buAutoNum type="romanLcPeriod"/>
            </a:pPr>
            <a:r>
              <a:rPr lang="en-GB" sz="1800" dirty="0" smtClean="0"/>
              <a:t>Public </a:t>
            </a:r>
            <a:r>
              <a:rPr lang="en-GB" sz="1800" dirty="0"/>
              <a:t>health </a:t>
            </a:r>
            <a:r>
              <a:rPr lang="en-GB" sz="1800" dirty="0" smtClean="0"/>
              <a:t>problems</a:t>
            </a:r>
            <a:endParaRPr lang="en-US" sz="1800" b="1" dirty="0"/>
          </a:p>
          <a:p>
            <a:pPr marL="428625" indent="-428625" algn="just">
              <a:lnSpc>
                <a:spcPct val="120000"/>
              </a:lnSpc>
              <a:buFont typeface="+mj-lt"/>
              <a:buAutoNum type="romanLcPeriod"/>
            </a:pPr>
            <a:r>
              <a:rPr lang="en-GB" sz="1800" dirty="0" smtClean="0"/>
              <a:t>Weather conditions</a:t>
            </a:r>
            <a:endParaRPr lang="en-US" sz="1800" b="1" dirty="0"/>
          </a:p>
        </p:txBody>
      </p:sp>
      <p:sp>
        <p:nvSpPr>
          <p:cNvPr id="4" name="Slide Number Placeholder 3"/>
          <p:cNvSpPr>
            <a:spLocks noGrp="1"/>
          </p:cNvSpPr>
          <p:nvPr>
            <p:ph type="sldNum" sz="quarter" idx="12"/>
          </p:nvPr>
        </p:nvSpPr>
        <p:spPr/>
        <p:txBody>
          <a:bodyPr/>
          <a:lstStyle/>
          <a:p>
            <a:fld id="{498C95BA-348D-44AD-8A4A-F3F5B13CD3A6}" type="slidenum">
              <a:rPr lang="en-US" smtClean="0"/>
              <a:t>23</a:t>
            </a:fld>
            <a:endParaRPr lang="en-US"/>
          </a:p>
        </p:txBody>
      </p:sp>
    </p:spTree>
    <p:extLst>
      <p:ext uri="{BB962C8B-B14F-4D97-AF65-F5344CB8AC3E}">
        <p14:creationId xmlns:p14="http://schemas.microsoft.com/office/powerpoint/2010/main" val="748574841"/>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Characteristics/ Hallmarks of Good Research </a:t>
            </a:r>
            <a:endParaRPr lang="en-US" dirty="0"/>
          </a:p>
        </p:txBody>
      </p:sp>
      <p:sp>
        <p:nvSpPr>
          <p:cNvPr id="3" name="Content Placeholder 2"/>
          <p:cNvSpPr>
            <a:spLocks noGrp="1"/>
          </p:cNvSpPr>
          <p:nvPr>
            <p:ph idx="1"/>
          </p:nvPr>
        </p:nvSpPr>
        <p:spPr/>
        <p:txBody>
          <a:bodyPr>
            <a:normAutofit/>
          </a:bodyPr>
          <a:lstStyle/>
          <a:p>
            <a:pPr algn="just">
              <a:lnSpc>
                <a:spcPct val="100000"/>
              </a:lnSpc>
            </a:pPr>
            <a:r>
              <a:rPr lang="en-US" sz="2400" dirty="0"/>
              <a:t>Good research exhibits several characteristics that distinguish it as credible, reliable, and valuable. </a:t>
            </a:r>
          </a:p>
          <a:p>
            <a:pPr algn="just">
              <a:lnSpc>
                <a:spcPct val="100000"/>
              </a:lnSpc>
            </a:pPr>
            <a:r>
              <a:rPr lang="en-US" sz="2400" dirty="0"/>
              <a:t>Let’s look at the nine main characteristics of good research. </a:t>
            </a:r>
          </a:p>
        </p:txBody>
      </p:sp>
      <p:sp>
        <p:nvSpPr>
          <p:cNvPr id="4" name="Slide Number Placeholder 3"/>
          <p:cNvSpPr>
            <a:spLocks noGrp="1"/>
          </p:cNvSpPr>
          <p:nvPr>
            <p:ph type="sldNum" sz="quarter" idx="12"/>
          </p:nvPr>
        </p:nvSpPr>
        <p:spPr/>
        <p:txBody>
          <a:bodyPr/>
          <a:lstStyle/>
          <a:p>
            <a:fld id="{498C95BA-348D-44AD-8A4A-F3F5B13CD3A6}" type="slidenum">
              <a:rPr lang="en-US" smtClean="0"/>
              <a:t>24</a:t>
            </a:fld>
            <a:endParaRPr lang="en-US"/>
          </a:p>
        </p:txBody>
      </p:sp>
    </p:spTree>
    <p:extLst>
      <p:ext uri="{BB962C8B-B14F-4D97-AF65-F5344CB8AC3E}">
        <p14:creationId xmlns:p14="http://schemas.microsoft.com/office/powerpoint/2010/main" val="143172364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Purposiveness</a:t>
            </a:r>
            <a:endParaRPr lang="en-US" dirty="0"/>
          </a:p>
        </p:txBody>
      </p:sp>
      <p:sp>
        <p:nvSpPr>
          <p:cNvPr id="3" name="Content Placeholder 2"/>
          <p:cNvSpPr>
            <a:spLocks noGrp="1"/>
          </p:cNvSpPr>
          <p:nvPr>
            <p:ph idx="1"/>
          </p:nvPr>
        </p:nvSpPr>
        <p:spPr/>
        <p:txBody>
          <a:bodyPr>
            <a:normAutofit/>
          </a:bodyPr>
          <a:lstStyle/>
          <a:p>
            <a:pPr algn="just">
              <a:lnSpc>
                <a:spcPct val="100000"/>
              </a:lnSpc>
            </a:pPr>
            <a:r>
              <a:rPr lang="en-US" sz="2400" dirty="0"/>
              <a:t>This refers to the deliberate and intentional nature of the research process. </a:t>
            </a:r>
          </a:p>
          <a:p>
            <a:pPr algn="just">
              <a:lnSpc>
                <a:spcPct val="100000"/>
              </a:lnSpc>
            </a:pPr>
            <a:r>
              <a:rPr lang="en-US" sz="2400" dirty="0"/>
              <a:t>It implies that every aspect of the research, from the formulation of research questions to the selection of methodologies and interpretation of results, is driven by clear and well-defined purposes. </a:t>
            </a:r>
          </a:p>
        </p:txBody>
      </p:sp>
      <p:sp>
        <p:nvSpPr>
          <p:cNvPr id="4" name="Slide Number Placeholder 3"/>
          <p:cNvSpPr>
            <a:spLocks noGrp="1"/>
          </p:cNvSpPr>
          <p:nvPr>
            <p:ph type="sldNum" sz="quarter" idx="12"/>
          </p:nvPr>
        </p:nvSpPr>
        <p:spPr/>
        <p:txBody>
          <a:bodyPr/>
          <a:lstStyle/>
          <a:p>
            <a:fld id="{498C95BA-348D-44AD-8A4A-F3F5B13CD3A6}" type="slidenum">
              <a:rPr lang="en-US" smtClean="0"/>
              <a:t>25</a:t>
            </a:fld>
            <a:endParaRPr lang="en-US"/>
          </a:p>
        </p:txBody>
      </p:sp>
    </p:spTree>
    <p:extLst>
      <p:ext uri="{BB962C8B-B14F-4D97-AF65-F5344CB8AC3E}">
        <p14:creationId xmlns:p14="http://schemas.microsoft.com/office/powerpoint/2010/main" val="281155621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Purposiveness</a:t>
            </a:r>
            <a:endParaRPr lang="en-US" dirty="0"/>
          </a:p>
        </p:txBody>
      </p:sp>
      <p:sp>
        <p:nvSpPr>
          <p:cNvPr id="3" name="Content Placeholder 2"/>
          <p:cNvSpPr>
            <a:spLocks noGrp="1"/>
          </p:cNvSpPr>
          <p:nvPr>
            <p:ph idx="1"/>
          </p:nvPr>
        </p:nvSpPr>
        <p:spPr>
          <a:xfrm>
            <a:off x="628650" y="2125267"/>
            <a:ext cx="7886700" cy="3364706"/>
          </a:xfrm>
        </p:spPr>
        <p:txBody>
          <a:bodyPr>
            <a:noAutofit/>
          </a:bodyPr>
          <a:lstStyle/>
          <a:p>
            <a:pPr marL="0" indent="0" algn="just">
              <a:lnSpc>
                <a:spcPct val="100000"/>
              </a:lnSpc>
              <a:buNone/>
            </a:pPr>
            <a:r>
              <a:rPr lang="en-US" sz="2250" dirty="0"/>
              <a:t>To ensure purposiveness is achieved; </a:t>
            </a:r>
          </a:p>
          <a:p>
            <a:pPr algn="just">
              <a:lnSpc>
                <a:spcPct val="100000"/>
              </a:lnSpc>
            </a:pPr>
            <a:r>
              <a:rPr lang="en-US" sz="2250" dirty="0"/>
              <a:t>Formulation of research questions or objectives should clearly articulate what the study aims to achieve.  </a:t>
            </a:r>
          </a:p>
          <a:p>
            <a:pPr algn="just">
              <a:lnSpc>
                <a:spcPct val="100000"/>
              </a:lnSpc>
            </a:pPr>
            <a:r>
              <a:rPr lang="en-US" sz="2250" dirty="0"/>
              <a:t>Researchers need to ensure that their chosen methods align with the intended purposes of the study and provide meaningful insights.</a:t>
            </a:r>
          </a:p>
          <a:p>
            <a:pPr algn="just">
              <a:lnSpc>
                <a:spcPct val="100000"/>
              </a:lnSpc>
            </a:pPr>
            <a:r>
              <a:rPr lang="en-US" sz="2250" dirty="0"/>
              <a:t>Researchers should carefully consider the target population or sample that will best represent the phenomena under investigation. </a:t>
            </a:r>
          </a:p>
        </p:txBody>
      </p:sp>
      <p:sp>
        <p:nvSpPr>
          <p:cNvPr id="4" name="Slide Number Placeholder 3"/>
          <p:cNvSpPr>
            <a:spLocks noGrp="1"/>
          </p:cNvSpPr>
          <p:nvPr>
            <p:ph type="sldNum" sz="quarter" idx="12"/>
          </p:nvPr>
        </p:nvSpPr>
        <p:spPr/>
        <p:txBody>
          <a:bodyPr/>
          <a:lstStyle/>
          <a:p>
            <a:fld id="{498C95BA-348D-44AD-8A4A-F3F5B13CD3A6}" type="slidenum">
              <a:rPr lang="en-US" smtClean="0"/>
              <a:t>26</a:t>
            </a:fld>
            <a:endParaRPr lang="en-US"/>
          </a:p>
        </p:txBody>
      </p:sp>
    </p:spTree>
    <p:extLst>
      <p:ext uri="{BB962C8B-B14F-4D97-AF65-F5344CB8AC3E}">
        <p14:creationId xmlns:p14="http://schemas.microsoft.com/office/powerpoint/2010/main" val="408959278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Purposiveness</a:t>
            </a:r>
            <a:endParaRPr lang="en-US" dirty="0"/>
          </a:p>
        </p:txBody>
      </p:sp>
      <p:sp>
        <p:nvSpPr>
          <p:cNvPr id="3" name="Content Placeholder 2"/>
          <p:cNvSpPr>
            <a:spLocks noGrp="1"/>
          </p:cNvSpPr>
          <p:nvPr>
            <p:ph idx="1"/>
          </p:nvPr>
        </p:nvSpPr>
        <p:spPr>
          <a:xfrm>
            <a:off x="628650" y="2000251"/>
            <a:ext cx="7886700" cy="3489722"/>
          </a:xfrm>
        </p:spPr>
        <p:txBody>
          <a:bodyPr>
            <a:noAutofit/>
          </a:bodyPr>
          <a:lstStyle/>
          <a:p>
            <a:pPr marL="0" indent="0" algn="just">
              <a:lnSpc>
                <a:spcPct val="100000"/>
              </a:lnSpc>
              <a:buNone/>
            </a:pPr>
            <a:r>
              <a:rPr lang="en-US" sz="2400" dirty="0"/>
              <a:t>To ensure purposiveness is achieved; </a:t>
            </a:r>
          </a:p>
          <a:p>
            <a:pPr algn="just">
              <a:lnSpc>
                <a:spcPct val="100000"/>
              </a:lnSpc>
            </a:pPr>
            <a:r>
              <a:rPr lang="en-US" sz="2400" dirty="0"/>
              <a:t>Researchers should use appropriate analytical techniques to extract meaningful insights from the data and draw conclusions that are relevant to the study's purposes.</a:t>
            </a:r>
          </a:p>
          <a:p>
            <a:pPr algn="just">
              <a:lnSpc>
                <a:spcPct val="100000"/>
              </a:lnSpc>
            </a:pPr>
            <a:r>
              <a:rPr lang="en-US" sz="2400" dirty="0"/>
              <a:t>Researchers should consider how their findings contribute to addressing real-world problems, informing decision-making, or advancing knowledge in their respective fields, clearly articulated and aligned with original purposes of the research.</a:t>
            </a:r>
          </a:p>
        </p:txBody>
      </p:sp>
      <p:sp>
        <p:nvSpPr>
          <p:cNvPr id="4" name="Slide Number Placeholder 3"/>
          <p:cNvSpPr>
            <a:spLocks noGrp="1"/>
          </p:cNvSpPr>
          <p:nvPr>
            <p:ph type="sldNum" sz="quarter" idx="12"/>
          </p:nvPr>
        </p:nvSpPr>
        <p:spPr/>
        <p:txBody>
          <a:bodyPr/>
          <a:lstStyle/>
          <a:p>
            <a:fld id="{498C95BA-348D-44AD-8A4A-F3F5B13CD3A6}" type="slidenum">
              <a:rPr lang="en-US" smtClean="0"/>
              <a:t>27</a:t>
            </a:fld>
            <a:endParaRPr lang="en-US"/>
          </a:p>
        </p:txBody>
      </p:sp>
    </p:spTree>
    <p:extLst>
      <p:ext uri="{BB962C8B-B14F-4D97-AF65-F5344CB8AC3E}">
        <p14:creationId xmlns:p14="http://schemas.microsoft.com/office/powerpoint/2010/main" val="194903663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t>
            </a:r>
            <a:r>
              <a:rPr lang="en-GB" dirty="0" smtClean="0"/>
              <a:t>Rigor</a:t>
            </a:r>
            <a:endParaRPr lang="en-US" dirty="0"/>
          </a:p>
        </p:txBody>
      </p:sp>
      <p:sp>
        <p:nvSpPr>
          <p:cNvPr id="3" name="Content Placeholder 2"/>
          <p:cNvSpPr>
            <a:spLocks noGrp="1"/>
          </p:cNvSpPr>
          <p:nvPr>
            <p:ph idx="1"/>
          </p:nvPr>
        </p:nvSpPr>
        <p:spPr/>
        <p:txBody>
          <a:bodyPr>
            <a:normAutofit/>
          </a:bodyPr>
          <a:lstStyle/>
          <a:p>
            <a:pPr lvl="0" algn="just">
              <a:lnSpc>
                <a:spcPct val="100000"/>
              </a:lnSpc>
            </a:pPr>
            <a:r>
              <a:rPr lang="en-US" sz="2400" dirty="0"/>
              <a:t>Rigor in research refers to the strict adherence to methodological principles, standards, and procedures to ensure the validity, reliability, and credibility of the research findings. </a:t>
            </a:r>
          </a:p>
          <a:p>
            <a:pPr lvl="0" algn="just">
              <a:lnSpc>
                <a:spcPct val="100000"/>
              </a:lnSpc>
            </a:pPr>
            <a:r>
              <a:rPr lang="en-US" sz="2400" dirty="0"/>
              <a:t>Rigor is essential for producing high-quality research that withstands scrutiny and contributes meaningfully to knowledge in the respective field.</a:t>
            </a:r>
          </a:p>
        </p:txBody>
      </p:sp>
      <p:sp>
        <p:nvSpPr>
          <p:cNvPr id="4" name="Slide Number Placeholder 3"/>
          <p:cNvSpPr>
            <a:spLocks noGrp="1"/>
          </p:cNvSpPr>
          <p:nvPr>
            <p:ph type="sldNum" sz="quarter" idx="12"/>
          </p:nvPr>
        </p:nvSpPr>
        <p:spPr/>
        <p:txBody>
          <a:bodyPr/>
          <a:lstStyle/>
          <a:p>
            <a:fld id="{498C95BA-348D-44AD-8A4A-F3F5B13CD3A6}" type="slidenum">
              <a:rPr lang="en-US" smtClean="0"/>
              <a:t>28</a:t>
            </a:fld>
            <a:endParaRPr lang="en-US"/>
          </a:p>
        </p:txBody>
      </p:sp>
    </p:spTree>
    <p:extLst>
      <p:ext uri="{BB962C8B-B14F-4D97-AF65-F5344CB8AC3E}">
        <p14:creationId xmlns:p14="http://schemas.microsoft.com/office/powerpoint/2010/main" val="416804445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t>
            </a:r>
            <a:r>
              <a:rPr lang="en-GB" dirty="0" smtClean="0"/>
              <a:t>Rigor</a:t>
            </a:r>
            <a:endParaRPr lang="en-US" dirty="0"/>
          </a:p>
        </p:txBody>
      </p:sp>
      <p:sp>
        <p:nvSpPr>
          <p:cNvPr id="3" name="Content Placeholder 2"/>
          <p:cNvSpPr>
            <a:spLocks noGrp="1"/>
          </p:cNvSpPr>
          <p:nvPr>
            <p:ph idx="1"/>
          </p:nvPr>
        </p:nvSpPr>
        <p:spPr/>
        <p:txBody>
          <a:bodyPr>
            <a:normAutofit/>
          </a:bodyPr>
          <a:lstStyle/>
          <a:p>
            <a:pPr marL="0" indent="0" algn="just">
              <a:lnSpc>
                <a:spcPct val="110000"/>
              </a:lnSpc>
              <a:buNone/>
            </a:pPr>
            <a:r>
              <a:rPr lang="en-US" dirty="0" smtClean="0"/>
              <a:t>To </a:t>
            </a:r>
            <a:r>
              <a:rPr lang="en-US" dirty="0"/>
              <a:t>ensure that rigor is achieved in various aspects of the research process: </a:t>
            </a:r>
          </a:p>
          <a:p>
            <a:pPr algn="just">
              <a:lnSpc>
                <a:spcPct val="110000"/>
              </a:lnSpc>
            </a:pPr>
            <a:r>
              <a:rPr lang="en-US" dirty="0"/>
              <a:t>Researchers should carefully consider methodological factors such as the nature of the phenomenon under investigation, available resources, and ethical considerations when designing the study.</a:t>
            </a:r>
          </a:p>
          <a:p>
            <a:pPr algn="just">
              <a:lnSpc>
                <a:spcPct val="110000"/>
              </a:lnSpc>
            </a:pPr>
            <a:r>
              <a:rPr lang="en-US" dirty="0"/>
              <a:t>Rigorous data collection procedures should be employed to minimize bias, errors, and confounding variables. </a:t>
            </a:r>
            <a:r>
              <a:rPr lang="en-US" dirty="0" smtClean="0"/>
              <a:t> </a:t>
            </a:r>
            <a:endParaRPr lang="en-US" dirty="0"/>
          </a:p>
          <a:p>
            <a:pPr algn="just">
              <a:lnSpc>
                <a:spcPct val="110000"/>
              </a:lnSpc>
            </a:pPr>
            <a:r>
              <a:rPr lang="en-US" dirty="0"/>
              <a:t>Researchers should employ various strategies to enhance the validity and reliability of the research such as triangulation, validity checks, and inter-rater reliability assessments</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29</a:t>
            </a:fld>
            <a:endParaRPr lang="en-US"/>
          </a:p>
        </p:txBody>
      </p:sp>
    </p:spTree>
    <p:extLst>
      <p:ext uri="{BB962C8B-B14F-4D97-AF65-F5344CB8AC3E}">
        <p14:creationId xmlns:p14="http://schemas.microsoft.com/office/powerpoint/2010/main" val="331780933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t>
            </a:r>
            <a:r>
              <a:rPr lang="en-GB" dirty="0" smtClean="0"/>
              <a:t>Rigor</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dirty="0" smtClean="0"/>
              <a:t>To </a:t>
            </a:r>
            <a:r>
              <a:rPr lang="en-US" dirty="0"/>
              <a:t>ensure that rigor is achieved in various aspects of the research process: </a:t>
            </a:r>
          </a:p>
          <a:p>
            <a:pPr algn="just">
              <a:lnSpc>
                <a:spcPct val="100000"/>
              </a:lnSpc>
            </a:pPr>
            <a:r>
              <a:rPr lang="en-US" dirty="0" smtClean="0"/>
              <a:t>Researchers </a:t>
            </a:r>
            <a:r>
              <a:rPr lang="en-US" dirty="0"/>
              <a:t>should use transparent and replicable analytical procedures, document their analytical decisions, and consider alternative explanations to ensure the robustness of the findings.  </a:t>
            </a:r>
          </a:p>
          <a:p>
            <a:pPr algn="just">
              <a:lnSpc>
                <a:spcPct val="100000"/>
              </a:lnSpc>
            </a:pPr>
            <a:r>
              <a:rPr lang="en-US" dirty="0"/>
              <a:t>Researchers must obtain informed consent, minimize risks to participants, and disclose any potential conflicts of interest.</a:t>
            </a:r>
          </a:p>
          <a:p>
            <a:pPr algn="just">
              <a:lnSpc>
                <a:spcPct val="100000"/>
              </a:lnSpc>
            </a:pPr>
            <a:r>
              <a:rPr lang="en-US" dirty="0"/>
              <a:t>Research should undergo peer review, where independent experts evaluate the quality, validity, and significance of the study before publication.  </a:t>
            </a:r>
          </a:p>
        </p:txBody>
      </p:sp>
      <p:sp>
        <p:nvSpPr>
          <p:cNvPr id="4" name="Slide Number Placeholder 3"/>
          <p:cNvSpPr>
            <a:spLocks noGrp="1"/>
          </p:cNvSpPr>
          <p:nvPr>
            <p:ph type="sldNum" sz="quarter" idx="12"/>
          </p:nvPr>
        </p:nvSpPr>
        <p:spPr/>
        <p:txBody>
          <a:bodyPr/>
          <a:lstStyle/>
          <a:p>
            <a:fld id="{498C95BA-348D-44AD-8A4A-F3F5B13CD3A6}" type="slidenum">
              <a:rPr lang="en-US" smtClean="0"/>
              <a:t>30</a:t>
            </a:fld>
            <a:endParaRPr lang="en-US"/>
          </a:p>
        </p:txBody>
      </p:sp>
    </p:spTree>
    <p:extLst>
      <p:ext uri="{BB962C8B-B14F-4D97-AF65-F5344CB8AC3E}">
        <p14:creationId xmlns:p14="http://schemas.microsoft.com/office/powerpoint/2010/main" val="146383371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Testability</a:t>
            </a:r>
            <a:r>
              <a:rPr lang="en-GB" dirty="0"/>
              <a:t>:</a:t>
            </a:r>
            <a:endParaRPr lang="en-US" dirty="0"/>
          </a:p>
        </p:txBody>
      </p:sp>
      <p:sp>
        <p:nvSpPr>
          <p:cNvPr id="3" name="Content Placeholder 2"/>
          <p:cNvSpPr>
            <a:spLocks noGrp="1"/>
          </p:cNvSpPr>
          <p:nvPr>
            <p:ph idx="1"/>
          </p:nvPr>
        </p:nvSpPr>
        <p:spPr/>
        <p:txBody>
          <a:bodyPr>
            <a:normAutofit/>
          </a:bodyPr>
          <a:lstStyle/>
          <a:p>
            <a:pPr algn="just">
              <a:lnSpc>
                <a:spcPct val="100000"/>
              </a:lnSpc>
            </a:pPr>
            <a:r>
              <a:rPr lang="en-US" sz="2400" dirty="0"/>
              <a:t>Testability in research refers to the extent to which a hypothesis, theory, or research question can be empirically tested and validated through systematic observation or experimentation. </a:t>
            </a:r>
          </a:p>
          <a:p>
            <a:pPr algn="just">
              <a:lnSpc>
                <a:spcPct val="100000"/>
              </a:lnSpc>
            </a:pPr>
            <a:r>
              <a:rPr lang="en-US" sz="2400" dirty="0"/>
              <a:t>It is a fundamental aspect of scientific inquiry and is essential for establishing the credibility and validity of research findings.</a:t>
            </a:r>
          </a:p>
        </p:txBody>
      </p:sp>
      <p:sp>
        <p:nvSpPr>
          <p:cNvPr id="4" name="Slide Number Placeholder 3"/>
          <p:cNvSpPr>
            <a:spLocks noGrp="1"/>
          </p:cNvSpPr>
          <p:nvPr>
            <p:ph type="sldNum" sz="quarter" idx="12"/>
          </p:nvPr>
        </p:nvSpPr>
        <p:spPr/>
        <p:txBody>
          <a:bodyPr/>
          <a:lstStyle/>
          <a:p>
            <a:fld id="{498C95BA-348D-44AD-8A4A-F3F5B13CD3A6}" type="slidenum">
              <a:rPr lang="en-US" smtClean="0"/>
              <a:t>31</a:t>
            </a:fld>
            <a:endParaRPr lang="en-US"/>
          </a:p>
        </p:txBody>
      </p:sp>
    </p:spTree>
    <p:extLst>
      <p:ext uri="{BB962C8B-B14F-4D97-AF65-F5344CB8AC3E}">
        <p14:creationId xmlns:p14="http://schemas.microsoft.com/office/powerpoint/2010/main" val="218289998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Testability</a:t>
            </a:r>
            <a:r>
              <a:rPr lang="en-GB" dirty="0"/>
              <a:t>:</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sz="2250" dirty="0"/>
              <a:t>Key points regarding testability in research:</a:t>
            </a:r>
          </a:p>
          <a:p>
            <a:pPr algn="just">
              <a:lnSpc>
                <a:spcPct val="100000"/>
              </a:lnSpc>
            </a:pPr>
            <a:r>
              <a:rPr lang="en-US" sz="2250" dirty="0"/>
              <a:t>Testable hypotheses make specific predictions that can be subjected to empirical scrutiny.</a:t>
            </a:r>
          </a:p>
          <a:p>
            <a:pPr algn="just">
              <a:lnSpc>
                <a:spcPct val="100000"/>
              </a:lnSpc>
            </a:pPr>
            <a:r>
              <a:rPr lang="en-US" sz="2250" dirty="0"/>
              <a:t>Testability requires researchers to operationalize their constructs and variables in a way that allows for empirical measurement.  </a:t>
            </a:r>
          </a:p>
          <a:p>
            <a:pPr algn="just">
              <a:lnSpc>
                <a:spcPct val="100000"/>
              </a:lnSpc>
            </a:pPr>
            <a:r>
              <a:rPr lang="en-US" sz="2250" dirty="0"/>
              <a:t>Testability involves subjecting hypotheses or research questions to empirical testing using appropriate research methods and techniques.  </a:t>
            </a:r>
          </a:p>
        </p:txBody>
      </p:sp>
      <p:sp>
        <p:nvSpPr>
          <p:cNvPr id="4" name="Slide Number Placeholder 3"/>
          <p:cNvSpPr>
            <a:spLocks noGrp="1"/>
          </p:cNvSpPr>
          <p:nvPr>
            <p:ph type="sldNum" sz="quarter" idx="12"/>
          </p:nvPr>
        </p:nvSpPr>
        <p:spPr/>
        <p:txBody>
          <a:bodyPr/>
          <a:lstStyle/>
          <a:p>
            <a:fld id="{498C95BA-348D-44AD-8A4A-F3F5B13CD3A6}" type="slidenum">
              <a:rPr lang="en-US" smtClean="0"/>
              <a:t>32</a:t>
            </a:fld>
            <a:endParaRPr lang="en-US"/>
          </a:p>
        </p:txBody>
      </p:sp>
    </p:spTree>
    <p:extLst>
      <p:ext uri="{BB962C8B-B14F-4D97-AF65-F5344CB8AC3E}">
        <p14:creationId xmlns:p14="http://schemas.microsoft.com/office/powerpoint/2010/main" val="171130583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Testability</a:t>
            </a:r>
            <a:r>
              <a:rPr lang="en-GB" dirty="0"/>
              <a:t>:</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sz="2250" dirty="0"/>
              <a:t>Key points regarding testability in research:</a:t>
            </a:r>
          </a:p>
          <a:p>
            <a:pPr algn="just">
              <a:lnSpc>
                <a:spcPct val="100000"/>
              </a:lnSpc>
            </a:pPr>
            <a:r>
              <a:rPr lang="en-US" sz="2250" dirty="0"/>
              <a:t>Testability is enhanced when independent researchers using similar methods and procedures can replicate research findings.  </a:t>
            </a:r>
          </a:p>
          <a:p>
            <a:pPr algn="just">
              <a:lnSpc>
                <a:spcPct val="100000"/>
              </a:lnSpc>
            </a:pPr>
            <a:r>
              <a:rPr lang="en-US" sz="2250" dirty="0"/>
              <a:t>Testable hypotheses or theories should have predictive power, meaning they can generate specific predictions about future observations or outcomes.  </a:t>
            </a:r>
          </a:p>
          <a:p>
            <a:pPr algn="just">
              <a:lnSpc>
                <a:spcPct val="100000"/>
              </a:lnSpc>
            </a:pPr>
            <a:r>
              <a:rPr lang="en-US" sz="2250" dirty="0"/>
              <a:t>Testability allows for the possibility of hypothesis rejection or theory revision based on empirical evidence.  </a:t>
            </a:r>
          </a:p>
        </p:txBody>
      </p:sp>
      <p:sp>
        <p:nvSpPr>
          <p:cNvPr id="4" name="Slide Number Placeholder 3"/>
          <p:cNvSpPr>
            <a:spLocks noGrp="1"/>
          </p:cNvSpPr>
          <p:nvPr>
            <p:ph type="sldNum" sz="quarter" idx="12"/>
          </p:nvPr>
        </p:nvSpPr>
        <p:spPr/>
        <p:txBody>
          <a:bodyPr/>
          <a:lstStyle/>
          <a:p>
            <a:fld id="{498C95BA-348D-44AD-8A4A-F3F5B13CD3A6}" type="slidenum">
              <a:rPr lang="en-US" smtClean="0"/>
              <a:t>33</a:t>
            </a:fld>
            <a:endParaRPr lang="en-US"/>
          </a:p>
        </p:txBody>
      </p:sp>
    </p:spTree>
    <p:extLst>
      <p:ext uri="{BB962C8B-B14F-4D97-AF65-F5344CB8AC3E}">
        <p14:creationId xmlns:p14="http://schemas.microsoft.com/office/powerpoint/2010/main" val="279358203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t>
            </a:r>
            <a:r>
              <a:rPr lang="en-GB" dirty="0"/>
              <a:t>Replicability:</a:t>
            </a:r>
            <a:endParaRPr lang="en-US" dirty="0"/>
          </a:p>
        </p:txBody>
      </p:sp>
      <p:sp>
        <p:nvSpPr>
          <p:cNvPr id="3" name="Content Placeholder 2"/>
          <p:cNvSpPr>
            <a:spLocks noGrp="1"/>
          </p:cNvSpPr>
          <p:nvPr>
            <p:ph idx="1"/>
          </p:nvPr>
        </p:nvSpPr>
        <p:spPr/>
        <p:txBody>
          <a:bodyPr>
            <a:normAutofit/>
          </a:bodyPr>
          <a:lstStyle/>
          <a:p>
            <a:pPr lvl="0" algn="just">
              <a:lnSpc>
                <a:spcPct val="150000"/>
              </a:lnSpc>
            </a:pPr>
            <a:r>
              <a:rPr lang="en-US" sz="2400" dirty="0"/>
              <a:t>Replicability in research refers to the ability of a study's findings to be reproduced by independent researchers using similar methods, procedures, and data.  </a:t>
            </a:r>
          </a:p>
          <a:p>
            <a:pPr marL="0" indent="0" algn="just">
              <a:lnSpc>
                <a:spcPct val="150000"/>
              </a:lnSpc>
              <a:buNone/>
            </a:pPr>
            <a:endParaRPr lang="en-US" sz="2400" dirty="0"/>
          </a:p>
        </p:txBody>
      </p:sp>
      <p:sp>
        <p:nvSpPr>
          <p:cNvPr id="4" name="Slide Number Placeholder 3"/>
          <p:cNvSpPr>
            <a:spLocks noGrp="1"/>
          </p:cNvSpPr>
          <p:nvPr>
            <p:ph type="sldNum" sz="quarter" idx="12"/>
          </p:nvPr>
        </p:nvSpPr>
        <p:spPr/>
        <p:txBody>
          <a:bodyPr/>
          <a:lstStyle/>
          <a:p>
            <a:fld id="{498C95BA-348D-44AD-8A4A-F3F5B13CD3A6}" type="slidenum">
              <a:rPr lang="en-US" smtClean="0"/>
              <a:t>34</a:t>
            </a:fld>
            <a:endParaRPr lang="en-US"/>
          </a:p>
        </p:txBody>
      </p:sp>
    </p:spTree>
    <p:extLst>
      <p:ext uri="{BB962C8B-B14F-4D97-AF65-F5344CB8AC3E}">
        <p14:creationId xmlns:p14="http://schemas.microsoft.com/office/powerpoint/2010/main" val="115298010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t>
            </a:r>
            <a:r>
              <a:rPr lang="en-GB" dirty="0"/>
              <a:t>Replicability:</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dirty="0" smtClean="0"/>
              <a:t>Key </a:t>
            </a:r>
            <a:r>
              <a:rPr lang="en-US" dirty="0"/>
              <a:t>points regarding replicability in research:</a:t>
            </a:r>
          </a:p>
          <a:p>
            <a:pPr algn="just">
              <a:lnSpc>
                <a:spcPct val="100000"/>
              </a:lnSpc>
            </a:pPr>
            <a:r>
              <a:rPr lang="en-US" dirty="0"/>
              <a:t>Replicability allows for the verification of research findings by independent researchers.  </a:t>
            </a:r>
          </a:p>
          <a:p>
            <a:pPr algn="just">
              <a:lnSpc>
                <a:spcPct val="100000"/>
              </a:lnSpc>
            </a:pPr>
            <a:r>
              <a:rPr lang="en-US" dirty="0"/>
              <a:t>Replication studies serve to confirm or refute the hypotheses or research questions investigated in the original study.  </a:t>
            </a:r>
          </a:p>
          <a:p>
            <a:pPr algn="just">
              <a:lnSpc>
                <a:spcPct val="100000"/>
              </a:lnSpc>
            </a:pPr>
            <a:r>
              <a:rPr lang="en-US" dirty="0"/>
              <a:t>Replicability helps identify potential errors, biases, or inconsistencies in research methods or procedures.  </a:t>
            </a:r>
          </a:p>
          <a:p>
            <a:pPr algn="just">
              <a:lnSpc>
                <a:spcPct val="100000"/>
              </a:lnSpc>
            </a:pPr>
            <a:r>
              <a:rPr lang="en-US" dirty="0"/>
              <a:t>Replicability increases confidence in the robustness and validity of research findings.  </a:t>
            </a:r>
          </a:p>
        </p:txBody>
      </p:sp>
      <p:sp>
        <p:nvSpPr>
          <p:cNvPr id="4" name="Slide Number Placeholder 3"/>
          <p:cNvSpPr>
            <a:spLocks noGrp="1"/>
          </p:cNvSpPr>
          <p:nvPr>
            <p:ph type="sldNum" sz="quarter" idx="12"/>
          </p:nvPr>
        </p:nvSpPr>
        <p:spPr/>
        <p:txBody>
          <a:bodyPr/>
          <a:lstStyle/>
          <a:p>
            <a:fld id="{498C95BA-348D-44AD-8A4A-F3F5B13CD3A6}" type="slidenum">
              <a:rPr lang="en-US" smtClean="0"/>
              <a:t>35</a:t>
            </a:fld>
            <a:endParaRPr lang="en-US"/>
          </a:p>
        </p:txBody>
      </p:sp>
    </p:spTree>
    <p:extLst>
      <p:ext uri="{BB962C8B-B14F-4D97-AF65-F5344CB8AC3E}">
        <p14:creationId xmlns:p14="http://schemas.microsoft.com/office/powerpoint/2010/main" val="115382750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t>
            </a:r>
            <a:r>
              <a:rPr lang="en-GB" dirty="0"/>
              <a:t>Replicability:</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dirty="0" smtClean="0"/>
              <a:t>Key </a:t>
            </a:r>
            <a:r>
              <a:rPr lang="en-US" dirty="0"/>
              <a:t>points regarding replicability in research:</a:t>
            </a:r>
          </a:p>
          <a:p>
            <a:pPr algn="just">
              <a:lnSpc>
                <a:spcPct val="100000"/>
              </a:lnSpc>
            </a:pPr>
            <a:r>
              <a:rPr lang="en-US" dirty="0" smtClean="0"/>
              <a:t>Replicability </a:t>
            </a:r>
            <a:r>
              <a:rPr lang="en-US" dirty="0"/>
              <a:t>facilitates the accumulation of knowledge by building upon previous research findings.  </a:t>
            </a:r>
          </a:p>
          <a:p>
            <a:pPr algn="just">
              <a:lnSpc>
                <a:spcPct val="100000"/>
              </a:lnSpc>
            </a:pPr>
            <a:r>
              <a:rPr lang="en-US" dirty="0"/>
              <a:t>Replicable research findings are essential for conducting meta-analyses and systematic reviews, which integrate data from multiple studies to provide a comprehensive summary of the research literature. </a:t>
            </a:r>
          </a:p>
          <a:p>
            <a:pPr algn="just">
              <a:lnSpc>
                <a:spcPct val="100000"/>
              </a:lnSpc>
            </a:pPr>
            <a:r>
              <a:rPr lang="en-US" dirty="0"/>
              <a:t>Replication studies help mitigate publication bias, which occurs when studies with positive or significant results are more likely to be published than studies with null or non-significant results.  </a:t>
            </a:r>
          </a:p>
        </p:txBody>
      </p:sp>
      <p:sp>
        <p:nvSpPr>
          <p:cNvPr id="4" name="Slide Number Placeholder 3"/>
          <p:cNvSpPr>
            <a:spLocks noGrp="1"/>
          </p:cNvSpPr>
          <p:nvPr>
            <p:ph type="sldNum" sz="quarter" idx="12"/>
          </p:nvPr>
        </p:nvSpPr>
        <p:spPr/>
        <p:txBody>
          <a:bodyPr/>
          <a:lstStyle/>
          <a:p>
            <a:fld id="{498C95BA-348D-44AD-8A4A-F3F5B13CD3A6}" type="slidenum">
              <a:rPr lang="en-US" smtClean="0"/>
              <a:t>36</a:t>
            </a:fld>
            <a:endParaRPr lang="en-US"/>
          </a:p>
        </p:txBody>
      </p:sp>
    </p:spTree>
    <p:extLst>
      <p:ext uri="{BB962C8B-B14F-4D97-AF65-F5344CB8AC3E}">
        <p14:creationId xmlns:p14="http://schemas.microsoft.com/office/powerpoint/2010/main" val="140130017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a:t>
            </a:r>
            <a:r>
              <a:rPr lang="en-GB" dirty="0"/>
              <a:t>Precision:</a:t>
            </a:r>
            <a:endParaRPr lang="en-US" dirty="0"/>
          </a:p>
        </p:txBody>
      </p:sp>
      <p:sp>
        <p:nvSpPr>
          <p:cNvPr id="3" name="Content Placeholder 2"/>
          <p:cNvSpPr>
            <a:spLocks noGrp="1"/>
          </p:cNvSpPr>
          <p:nvPr>
            <p:ph idx="1"/>
          </p:nvPr>
        </p:nvSpPr>
        <p:spPr/>
        <p:txBody>
          <a:bodyPr>
            <a:normAutofit/>
          </a:bodyPr>
          <a:lstStyle/>
          <a:p>
            <a:pPr lvl="0" algn="just">
              <a:lnSpc>
                <a:spcPct val="100000"/>
              </a:lnSpc>
            </a:pPr>
            <a:r>
              <a:rPr lang="en-US" sz="2400" dirty="0"/>
              <a:t>Precision in research refers to the degree of exactness or accuracy with which measurements, observations, or results are recorded or reported. </a:t>
            </a:r>
          </a:p>
          <a:p>
            <a:pPr lvl="0" algn="just">
              <a:lnSpc>
                <a:spcPct val="100000"/>
              </a:lnSpc>
            </a:pPr>
            <a:r>
              <a:rPr lang="en-US" sz="2400" dirty="0"/>
              <a:t>It is a critical aspect of scientific inquiry and is essential for ensuring the reliability and validity of research findings. </a:t>
            </a:r>
          </a:p>
          <a:p>
            <a:pPr lvl="0" algn="just">
              <a:lnSpc>
                <a:spcPct val="100000"/>
              </a:lnSpc>
            </a:pPr>
            <a:r>
              <a:rPr lang="en-US" sz="2400" dirty="0"/>
              <a:t>Precision is particularly important in quantitative research, where numerical data are collected and analyzed.</a:t>
            </a:r>
          </a:p>
        </p:txBody>
      </p:sp>
      <p:sp>
        <p:nvSpPr>
          <p:cNvPr id="4" name="Slide Number Placeholder 3"/>
          <p:cNvSpPr>
            <a:spLocks noGrp="1"/>
          </p:cNvSpPr>
          <p:nvPr>
            <p:ph type="sldNum" sz="quarter" idx="12"/>
          </p:nvPr>
        </p:nvSpPr>
        <p:spPr/>
        <p:txBody>
          <a:bodyPr/>
          <a:lstStyle/>
          <a:p>
            <a:fld id="{498C95BA-348D-44AD-8A4A-F3F5B13CD3A6}" type="slidenum">
              <a:rPr lang="en-US" smtClean="0"/>
              <a:t>37</a:t>
            </a:fld>
            <a:endParaRPr lang="en-US"/>
          </a:p>
        </p:txBody>
      </p:sp>
    </p:spTree>
    <p:extLst>
      <p:ext uri="{BB962C8B-B14F-4D97-AF65-F5344CB8AC3E}">
        <p14:creationId xmlns:p14="http://schemas.microsoft.com/office/powerpoint/2010/main" val="29594362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a:t>
            </a:r>
            <a:r>
              <a:rPr lang="en-GB" dirty="0"/>
              <a:t>Precision:</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sz="2400" dirty="0"/>
              <a:t>Important points regarding precision in research:</a:t>
            </a:r>
          </a:p>
          <a:p>
            <a:pPr algn="just">
              <a:lnSpc>
                <a:spcPct val="100000"/>
              </a:lnSpc>
            </a:pPr>
            <a:r>
              <a:rPr lang="en-US" sz="2400" dirty="0"/>
              <a:t>Precision reflects the accuracy of measurements or observations made during data collection.  </a:t>
            </a:r>
          </a:p>
          <a:p>
            <a:pPr algn="just">
              <a:lnSpc>
                <a:spcPct val="100000"/>
              </a:lnSpc>
            </a:pPr>
            <a:r>
              <a:rPr lang="en-US" sz="2400" dirty="0"/>
              <a:t>Precision in research is influenced by the precision of the instruments or tools used to collect data.  </a:t>
            </a:r>
          </a:p>
          <a:p>
            <a:pPr algn="just">
              <a:lnSpc>
                <a:spcPct val="100000"/>
              </a:lnSpc>
            </a:pPr>
            <a:r>
              <a:rPr lang="en-US" sz="2400" dirty="0"/>
              <a:t> Precision extends to the data analysis stage, where researchers employ statistical techniques to analyze and interpret the data.  </a:t>
            </a:r>
          </a:p>
        </p:txBody>
      </p:sp>
      <p:sp>
        <p:nvSpPr>
          <p:cNvPr id="4" name="Slide Number Placeholder 3"/>
          <p:cNvSpPr>
            <a:spLocks noGrp="1"/>
          </p:cNvSpPr>
          <p:nvPr>
            <p:ph type="sldNum" sz="quarter" idx="12"/>
          </p:nvPr>
        </p:nvSpPr>
        <p:spPr/>
        <p:txBody>
          <a:bodyPr/>
          <a:lstStyle/>
          <a:p>
            <a:fld id="{498C95BA-348D-44AD-8A4A-F3F5B13CD3A6}" type="slidenum">
              <a:rPr lang="en-US" smtClean="0"/>
              <a:t>38</a:t>
            </a:fld>
            <a:endParaRPr lang="en-US"/>
          </a:p>
        </p:txBody>
      </p:sp>
    </p:spTree>
    <p:extLst>
      <p:ext uri="{BB962C8B-B14F-4D97-AF65-F5344CB8AC3E}">
        <p14:creationId xmlns:p14="http://schemas.microsoft.com/office/powerpoint/2010/main" val="174212271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a:t>
            </a:r>
            <a:r>
              <a:rPr lang="en-GB" dirty="0"/>
              <a:t>Precision:</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2400" dirty="0"/>
              <a:t>Important points regarding precision in research:</a:t>
            </a:r>
          </a:p>
          <a:p>
            <a:pPr algn="just">
              <a:lnSpc>
                <a:spcPct val="100000"/>
              </a:lnSpc>
            </a:pPr>
            <a:r>
              <a:rPr lang="en-US" sz="2400" dirty="0"/>
              <a:t>Precision is enhanced through standardization of research procedures, protocols, and measurement techniques.  </a:t>
            </a:r>
          </a:p>
          <a:p>
            <a:pPr algn="just">
              <a:lnSpc>
                <a:spcPct val="100000"/>
              </a:lnSpc>
            </a:pPr>
            <a:r>
              <a:rPr lang="en-US" sz="2400" dirty="0"/>
              <a:t>In research report writing, researchers should accurately report the precision of measurements or findings using appropriate descriptive statistics, such as standard deviation, standard error, or confidence intervals.  </a:t>
            </a:r>
          </a:p>
        </p:txBody>
      </p:sp>
      <p:sp>
        <p:nvSpPr>
          <p:cNvPr id="4" name="Slide Number Placeholder 3"/>
          <p:cNvSpPr>
            <a:spLocks noGrp="1"/>
          </p:cNvSpPr>
          <p:nvPr>
            <p:ph type="sldNum" sz="quarter" idx="12"/>
          </p:nvPr>
        </p:nvSpPr>
        <p:spPr/>
        <p:txBody>
          <a:bodyPr/>
          <a:lstStyle/>
          <a:p>
            <a:fld id="{498C95BA-348D-44AD-8A4A-F3F5B13CD3A6}" type="slidenum">
              <a:rPr lang="en-US" smtClean="0"/>
              <a:t>39</a:t>
            </a:fld>
            <a:endParaRPr lang="en-US"/>
          </a:p>
        </p:txBody>
      </p:sp>
    </p:spTree>
    <p:extLst>
      <p:ext uri="{BB962C8B-B14F-4D97-AF65-F5344CB8AC3E}">
        <p14:creationId xmlns:p14="http://schemas.microsoft.com/office/powerpoint/2010/main" val="3469341166"/>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a:t>
            </a:r>
            <a:r>
              <a:rPr lang="en-US" dirty="0"/>
              <a:t>Confidence: </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400" dirty="0"/>
              <a:t>Confidence in research typically refers to the level of certainty or assurance that researchers have in the accuracy, reliability, and validity of their findings. </a:t>
            </a:r>
          </a:p>
          <a:p>
            <a:pPr marL="0" indent="0">
              <a:lnSpc>
                <a:spcPct val="150000"/>
              </a:lnSpc>
              <a:buNone/>
            </a:pPr>
            <a:endParaRPr lang="en-US" sz="2400" dirty="0"/>
          </a:p>
        </p:txBody>
      </p:sp>
      <p:sp>
        <p:nvSpPr>
          <p:cNvPr id="4" name="Slide Number Placeholder 3"/>
          <p:cNvSpPr>
            <a:spLocks noGrp="1"/>
          </p:cNvSpPr>
          <p:nvPr>
            <p:ph type="sldNum" sz="quarter" idx="12"/>
          </p:nvPr>
        </p:nvSpPr>
        <p:spPr/>
        <p:txBody>
          <a:bodyPr/>
          <a:lstStyle/>
          <a:p>
            <a:fld id="{498C95BA-348D-44AD-8A4A-F3F5B13CD3A6}" type="slidenum">
              <a:rPr lang="en-US" smtClean="0"/>
              <a:t>40</a:t>
            </a:fld>
            <a:endParaRPr lang="en-US"/>
          </a:p>
        </p:txBody>
      </p:sp>
    </p:spTree>
    <p:extLst>
      <p:ext uri="{BB962C8B-B14F-4D97-AF65-F5344CB8AC3E}">
        <p14:creationId xmlns:p14="http://schemas.microsoft.com/office/powerpoint/2010/main" val="356842162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a:t>
            </a:r>
            <a:r>
              <a:rPr lang="en-US" dirty="0"/>
              <a:t>Confidence: </a:t>
            </a:r>
          </a:p>
        </p:txBody>
      </p:sp>
      <p:sp>
        <p:nvSpPr>
          <p:cNvPr id="3" name="Content Placeholder 2"/>
          <p:cNvSpPr>
            <a:spLocks noGrp="1"/>
          </p:cNvSpPr>
          <p:nvPr>
            <p:ph idx="1"/>
          </p:nvPr>
        </p:nvSpPr>
        <p:spPr/>
        <p:txBody>
          <a:bodyPr>
            <a:normAutofit/>
          </a:bodyPr>
          <a:lstStyle/>
          <a:p>
            <a:pPr marL="0" indent="0" algn="just">
              <a:lnSpc>
                <a:spcPct val="100000"/>
              </a:lnSpc>
              <a:buNone/>
            </a:pPr>
            <a:r>
              <a:rPr lang="en-US" dirty="0" smtClean="0"/>
              <a:t>Dimensions </a:t>
            </a:r>
            <a:r>
              <a:rPr lang="en-US" dirty="0"/>
              <a:t>of confidence within the research process:</a:t>
            </a:r>
          </a:p>
          <a:p>
            <a:pPr algn="just">
              <a:lnSpc>
                <a:spcPct val="100000"/>
              </a:lnSpc>
            </a:pPr>
            <a:r>
              <a:rPr lang="en-US" dirty="0"/>
              <a:t>Confidence Intervals: In statistical analysis, confidence intervals provide a range of values within which the true population parameter is likely to fall, with a certain level of confidence (e.g., 95% confidence interval).  </a:t>
            </a:r>
          </a:p>
          <a:p>
            <a:pPr algn="just">
              <a:lnSpc>
                <a:spcPct val="100000"/>
              </a:lnSpc>
            </a:pPr>
            <a:r>
              <a:rPr lang="en-US" dirty="0"/>
              <a:t>Statistical Confidence: Statistical tests often produce results with associated p-values, which indicate the probability of obtaining the observed results if the null hypothesis were true.  </a:t>
            </a:r>
          </a:p>
          <a:p>
            <a:pPr algn="just">
              <a:lnSpc>
                <a:spcPct val="100000"/>
              </a:lnSpc>
            </a:pPr>
            <a:r>
              <a:rPr lang="en-US" dirty="0"/>
              <a:t>Confidence in Data Quality: Confidence in research findings is influenced by the quality and integrity of the data collected.  </a:t>
            </a:r>
          </a:p>
        </p:txBody>
      </p:sp>
      <p:sp>
        <p:nvSpPr>
          <p:cNvPr id="4" name="Slide Number Placeholder 3"/>
          <p:cNvSpPr>
            <a:spLocks noGrp="1"/>
          </p:cNvSpPr>
          <p:nvPr>
            <p:ph type="sldNum" sz="quarter" idx="12"/>
          </p:nvPr>
        </p:nvSpPr>
        <p:spPr/>
        <p:txBody>
          <a:bodyPr/>
          <a:lstStyle/>
          <a:p>
            <a:fld id="{498C95BA-348D-44AD-8A4A-F3F5B13CD3A6}" type="slidenum">
              <a:rPr lang="en-US" smtClean="0"/>
              <a:t>41</a:t>
            </a:fld>
            <a:endParaRPr lang="en-US"/>
          </a:p>
        </p:txBody>
      </p:sp>
    </p:spTree>
    <p:extLst>
      <p:ext uri="{BB962C8B-B14F-4D97-AF65-F5344CB8AC3E}">
        <p14:creationId xmlns:p14="http://schemas.microsoft.com/office/powerpoint/2010/main" val="106947801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a:t>
            </a:r>
            <a:r>
              <a:rPr lang="en-US" dirty="0"/>
              <a:t>Confidence: </a:t>
            </a:r>
          </a:p>
        </p:txBody>
      </p:sp>
      <p:sp>
        <p:nvSpPr>
          <p:cNvPr id="3" name="Content Placeholder 2"/>
          <p:cNvSpPr>
            <a:spLocks noGrp="1"/>
          </p:cNvSpPr>
          <p:nvPr>
            <p:ph idx="1"/>
          </p:nvPr>
        </p:nvSpPr>
        <p:spPr/>
        <p:txBody>
          <a:bodyPr>
            <a:normAutofit/>
          </a:bodyPr>
          <a:lstStyle/>
          <a:p>
            <a:pPr marL="0" indent="0" algn="just">
              <a:lnSpc>
                <a:spcPct val="100000"/>
              </a:lnSpc>
              <a:buNone/>
            </a:pPr>
            <a:r>
              <a:rPr lang="en-US" dirty="0" smtClean="0"/>
              <a:t>Dimensions </a:t>
            </a:r>
            <a:r>
              <a:rPr lang="en-US" dirty="0"/>
              <a:t>of confidence within the research process:</a:t>
            </a:r>
          </a:p>
          <a:p>
            <a:pPr algn="just">
              <a:lnSpc>
                <a:spcPct val="100000"/>
              </a:lnSpc>
            </a:pPr>
            <a:r>
              <a:rPr lang="en-US" dirty="0" smtClean="0"/>
              <a:t>Expertise </a:t>
            </a:r>
            <a:r>
              <a:rPr lang="en-US" dirty="0"/>
              <a:t>and Experience: Researchers' confidence in their findings may be influenced by their expertise, experience, and familiarity with the research topic or methodology.  </a:t>
            </a:r>
          </a:p>
          <a:p>
            <a:pPr algn="just">
              <a:lnSpc>
                <a:spcPct val="100000"/>
              </a:lnSpc>
            </a:pPr>
            <a:r>
              <a:rPr lang="en-US" dirty="0"/>
              <a:t>Limitations and Uncertainty: Despite researchers' confidence in their findings, it's important to acknowledge limitations, uncertainties, and potential sources of bias in the research process. Transparent reporting of limitations helps maintain integrity and allows readers to interpret findings with appropriate caution.</a:t>
            </a:r>
          </a:p>
        </p:txBody>
      </p:sp>
      <p:sp>
        <p:nvSpPr>
          <p:cNvPr id="4" name="Slide Number Placeholder 3"/>
          <p:cNvSpPr>
            <a:spLocks noGrp="1"/>
          </p:cNvSpPr>
          <p:nvPr>
            <p:ph type="sldNum" sz="quarter" idx="12"/>
          </p:nvPr>
        </p:nvSpPr>
        <p:spPr/>
        <p:txBody>
          <a:bodyPr/>
          <a:lstStyle/>
          <a:p>
            <a:fld id="{498C95BA-348D-44AD-8A4A-F3F5B13CD3A6}" type="slidenum">
              <a:rPr lang="en-US" smtClean="0"/>
              <a:t>42</a:t>
            </a:fld>
            <a:endParaRPr lang="en-US"/>
          </a:p>
        </p:txBody>
      </p:sp>
    </p:spTree>
    <p:extLst>
      <p:ext uri="{BB962C8B-B14F-4D97-AF65-F5344CB8AC3E}">
        <p14:creationId xmlns:p14="http://schemas.microsoft.com/office/powerpoint/2010/main" val="348038539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a:t>
            </a:r>
            <a:r>
              <a:rPr lang="en-US" dirty="0"/>
              <a:t>Objectivity: </a:t>
            </a:r>
          </a:p>
        </p:txBody>
      </p:sp>
      <p:sp>
        <p:nvSpPr>
          <p:cNvPr id="3" name="Content Placeholder 2"/>
          <p:cNvSpPr>
            <a:spLocks noGrp="1"/>
          </p:cNvSpPr>
          <p:nvPr>
            <p:ph idx="1"/>
          </p:nvPr>
        </p:nvSpPr>
        <p:spPr/>
        <p:txBody>
          <a:bodyPr>
            <a:normAutofit/>
          </a:bodyPr>
          <a:lstStyle/>
          <a:p>
            <a:pPr lvl="0" algn="just">
              <a:lnSpc>
                <a:spcPct val="100000"/>
              </a:lnSpc>
            </a:pPr>
            <a:r>
              <a:rPr lang="en-US" sz="2400" dirty="0"/>
              <a:t>Objectivity in research refers to the impartiality, neutrality, and absence of bias in the design, conduct, analysis, interpretation, and reporting of research findings. </a:t>
            </a:r>
          </a:p>
          <a:p>
            <a:pPr lvl="0" algn="just">
              <a:lnSpc>
                <a:spcPct val="100000"/>
              </a:lnSpc>
            </a:pPr>
            <a:r>
              <a:rPr lang="en-US" sz="2400" dirty="0"/>
              <a:t>It is a fundamental principle of scientific inquiry and is essential for ensuring the credibility, reliability, and validity of research outcomes. </a:t>
            </a:r>
          </a:p>
        </p:txBody>
      </p:sp>
      <p:sp>
        <p:nvSpPr>
          <p:cNvPr id="4" name="Slide Number Placeholder 3"/>
          <p:cNvSpPr>
            <a:spLocks noGrp="1"/>
          </p:cNvSpPr>
          <p:nvPr>
            <p:ph type="sldNum" sz="quarter" idx="12"/>
          </p:nvPr>
        </p:nvSpPr>
        <p:spPr/>
        <p:txBody>
          <a:bodyPr/>
          <a:lstStyle/>
          <a:p>
            <a:fld id="{498C95BA-348D-44AD-8A4A-F3F5B13CD3A6}" type="slidenum">
              <a:rPr lang="en-US" smtClean="0"/>
              <a:t>43</a:t>
            </a:fld>
            <a:endParaRPr lang="en-US"/>
          </a:p>
        </p:txBody>
      </p:sp>
    </p:spTree>
    <p:extLst>
      <p:ext uri="{BB962C8B-B14F-4D97-AF65-F5344CB8AC3E}">
        <p14:creationId xmlns:p14="http://schemas.microsoft.com/office/powerpoint/2010/main" val="160045260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a:t>
            </a:r>
            <a:r>
              <a:rPr lang="en-US" dirty="0"/>
              <a:t>Objectivity: </a:t>
            </a:r>
          </a:p>
        </p:txBody>
      </p:sp>
      <p:sp>
        <p:nvSpPr>
          <p:cNvPr id="3" name="Content Placeholder 2"/>
          <p:cNvSpPr>
            <a:spLocks noGrp="1"/>
          </p:cNvSpPr>
          <p:nvPr>
            <p:ph idx="1"/>
          </p:nvPr>
        </p:nvSpPr>
        <p:spPr/>
        <p:txBody>
          <a:bodyPr>
            <a:noAutofit/>
          </a:bodyPr>
          <a:lstStyle/>
          <a:p>
            <a:pPr marL="0" indent="0" algn="just">
              <a:lnSpc>
                <a:spcPct val="110000"/>
              </a:lnSpc>
              <a:buNone/>
            </a:pPr>
            <a:r>
              <a:rPr lang="en-US" sz="1875" dirty="0"/>
              <a:t>Highlights on objectivity in research:</a:t>
            </a:r>
          </a:p>
          <a:p>
            <a:pPr algn="just">
              <a:lnSpc>
                <a:spcPct val="110000"/>
              </a:lnSpc>
            </a:pPr>
            <a:r>
              <a:rPr lang="en-US" sz="1875" dirty="0"/>
              <a:t>Objectivity requires researchers to maintain impartiality and neutrality throughout the research process, avoiding personal biases, preferences, or preconceived notions that may influence their judgment or decision-making.  </a:t>
            </a:r>
          </a:p>
          <a:p>
            <a:pPr algn="just">
              <a:lnSpc>
                <a:spcPct val="110000"/>
              </a:lnSpc>
            </a:pPr>
            <a:r>
              <a:rPr lang="en-US" sz="1875" dirty="0"/>
              <a:t>Objectivity begins with the design of the research study, where researchers carefully consider potential sources of bias and take steps to minimize their impact.  </a:t>
            </a:r>
          </a:p>
          <a:p>
            <a:pPr algn="just">
              <a:lnSpc>
                <a:spcPct val="110000"/>
              </a:lnSpc>
            </a:pPr>
            <a:r>
              <a:rPr lang="en-US" sz="1875" dirty="0"/>
              <a:t>Objectivity is upheld during data collection through standardized procedures, protocols, and instruments that minimize subjective interpretation or influence.  </a:t>
            </a:r>
          </a:p>
        </p:txBody>
      </p:sp>
      <p:sp>
        <p:nvSpPr>
          <p:cNvPr id="4" name="Slide Number Placeholder 3"/>
          <p:cNvSpPr>
            <a:spLocks noGrp="1"/>
          </p:cNvSpPr>
          <p:nvPr>
            <p:ph type="sldNum" sz="quarter" idx="12"/>
          </p:nvPr>
        </p:nvSpPr>
        <p:spPr/>
        <p:txBody>
          <a:bodyPr/>
          <a:lstStyle/>
          <a:p>
            <a:fld id="{498C95BA-348D-44AD-8A4A-F3F5B13CD3A6}" type="slidenum">
              <a:rPr lang="en-US" smtClean="0"/>
              <a:t>44</a:t>
            </a:fld>
            <a:endParaRPr lang="en-US"/>
          </a:p>
        </p:txBody>
      </p:sp>
    </p:spTree>
    <p:extLst>
      <p:ext uri="{BB962C8B-B14F-4D97-AF65-F5344CB8AC3E}">
        <p14:creationId xmlns:p14="http://schemas.microsoft.com/office/powerpoint/2010/main" val="306770883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a:t>
            </a:r>
            <a:r>
              <a:rPr lang="en-US" dirty="0"/>
              <a:t>Objectivity: </a:t>
            </a:r>
          </a:p>
        </p:txBody>
      </p:sp>
      <p:sp>
        <p:nvSpPr>
          <p:cNvPr id="3" name="Content Placeholder 2"/>
          <p:cNvSpPr>
            <a:spLocks noGrp="1"/>
          </p:cNvSpPr>
          <p:nvPr>
            <p:ph idx="1"/>
          </p:nvPr>
        </p:nvSpPr>
        <p:spPr/>
        <p:txBody>
          <a:bodyPr>
            <a:noAutofit/>
          </a:bodyPr>
          <a:lstStyle/>
          <a:p>
            <a:pPr marL="0" indent="0" algn="just">
              <a:lnSpc>
                <a:spcPct val="100000"/>
              </a:lnSpc>
              <a:buNone/>
            </a:pPr>
            <a:r>
              <a:rPr lang="en-US" sz="1950" dirty="0"/>
              <a:t>Highlights on objectivity in research:</a:t>
            </a:r>
          </a:p>
          <a:p>
            <a:pPr algn="just">
              <a:lnSpc>
                <a:spcPct val="100000"/>
              </a:lnSpc>
            </a:pPr>
            <a:r>
              <a:rPr lang="en-US" sz="1950" dirty="0"/>
              <a:t>Objectivity in data analysis involves the use of transparent, replicable, and unbiased analytical techniques that accurately reflect the underlying data.  </a:t>
            </a:r>
          </a:p>
          <a:p>
            <a:pPr algn="just">
              <a:lnSpc>
                <a:spcPct val="100000"/>
              </a:lnSpc>
            </a:pPr>
            <a:r>
              <a:rPr lang="en-US" sz="1950" dirty="0"/>
              <a:t>Objectivity requires researchers to interpret their findings without bias or undue influence from personal beliefs, interests, or agendas.  </a:t>
            </a:r>
          </a:p>
          <a:p>
            <a:pPr algn="just">
              <a:lnSpc>
                <a:spcPct val="100000"/>
              </a:lnSpc>
            </a:pPr>
            <a:r>
              <a:rPr lang="en-US" sz="1950" dirty="0"/>
              <a:t>Researchers should disclose any conflicts of interest, funding sources, or limitations that may influence the objectivity of their research.</a:t>
            </a:r>
          </a:p>
          <a:p>
            <a:pPr algn="just">
              <a:lnSpc>
                <a:spcPct val="100000"/>
              </a:lnSpc>
            </a:pPr>
            <a:r>
              <a:rPr lang="en-US" sz="1950" dirty="0"/>
              <a:t>Ethical research practices promote objectivity by ensuring that researchers prioritize truth-seeking and the advancement of knowledge over personal or vested interests.</a:t>
            </a:r>
          </a:p>
        </p:txBody>
      </p:sp>
      <p:sp>
        <p:nvSpPr>
          <p:cNvPr id="4" name="Slide Number Placeholder 3"/>
          <p:cNvSpPr>
            <a:spLocks noGrp="1"/>
          </p:cNvSpPr>
          <p:nvPr>
            <p:ph type="sldNum" sz="quarter" idx="12"/>
          </p:nvPr>
        </p:nvSpPr>
        <p:spPr/>
        <p:txBody>
          <a:bodyPr/>
          <a:lstStyle/>
          <a:p>
            <a:fld id="{498C95BA-348D-44AD-8A4A-F3F5B13CD3A6}" type="slidenum">
              <a:rPr lang="en-US" smtClean="0"/>
              <a:t>45</a:t>
            </a:fld>
            <a:endParaRPr lang="en-US"/>
          </a:p>
        </p:txBody>
      </p:sp>
    </p:spTree>
    <p:extLst>
      <p:ext uri="{BB962C8B-B14F-4D97-AF65-F5344CB8AC3E}">
        <p14:creationId xmlns:p14="http://schemas.microsoft.com/office/powerpoint/2010/main" val="116853573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 </a:t>
            </a:r>
            <a:r>
              <a:rPr lang="en-GB" dirty="0"/>
              <a:t>Generalisability: </a:t>
            </a:r>
            <a:endParaRPr lang="en-US" dirty="0"/>
          </a:p>
        </p:txBody>
      </p:sp>
      <p:sp>
        <p:nvSpPr>
          <p:cNvPr id="3" name="Content Placeholder 2"/>
          <p:cNvSpPr>
            <a:spLocks noGrp="1"/>
          </p:cNvSpPr>
          <p:nvPr>
            <p:ph idx="1"/>
          </p:nvPr>
        </p:nvSpPr>
        <p:spPr/>
        <p:txBody>
          <a:bodyPr>
            <a:normAutofit/>
          </a:bodyPr>
          <a:lstStyle/>
          <a:p>
            <a:pPr lvl="0" algn="just">
              <a:lnSpc>
                <a:spcPct val="150000"/>
              </a:lnSpc>
            </a:pPr>
            <a:r>
              <a:rPr lang="en-US" sz="2400" dirty="0"/>
              <a:t>Generalizability in research refers to the extent to which findings, conclusions, or theories derived from a particular study can be applied to a broader population, context, or set of conditions beyond the specific sample or setting studied.  </a:t>
            </a:r>
          </a:p>
        </p:txBody>
      </p:sp>
      <p:sp>
        <p:nvSpPr>
          <p:cNvPr id="4" name="Slide Number Placeholder 3"/>
          <p:cNvSpPr>
            <a:spLocks noGrp="1"/>
          </p:cNvSpPr>
          <p:nvPr>
            <p:ph type="sldNum" sz="quarter" idx="12"/>
          </p:nvPr>
        </p:nvSpPr>
        <p:spPr/>
        <p:txBody>
          <a:bodyPr/>
          <a:lstStyle/>
          <a:p>
            <a:fld id="{498C95BA-348D-44AD-8A4A-F3F5B13CD3A6}" type="slidenum">
              <a:rPr lang="en-US" smtClean="0"/>
              <a:t>46</a:t>
            </a:fld>
            <a:endParaRPr lang="en-US"/>
          </a:p>
        </p:txBody>
      </p:sp>
    </p:spTree>
    <p:extLst>
      <p:ext uri="{BB962C8B-B14F-4D97-AF65-F5344CB8AC3E}">
        <p14:creationId xmlns:p14="http://schemas.microsoft.com/office/powerpoint/2010/main" val="402263968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 </a:t>
            </a:r>
            <a:r>
              <a:rPr lang="en-GB" dirty="0"/>
              <a:t>Generalisability: </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2400" dirty="0"/>
              <a:t>Key points on generalizability in research:</a:t>
            </a:r>
          </a:p>
          <a:p>
            <a:pPr algn="just">
              <a:lnSpc>
                <a:spcPct val="100000"/>
              </a:lnSpc>
            </a:pPr>
            <a:r>
              <a:rPr lang="en-US" sz="2400" dirty="0"/>
              <a:t>Generalizability depends on the extent to which the sample studied is representative of the target population of interest.  </a:t>
            </a:r>
          </a:p>
          <a:p>
            <a:pPr algn="just">
              <a:lnSpc>
                <a:spcPct val="100000"/>
              </a:lnSpc>
            </a:pPr>
            <a:r>
              <a:rPr lang="en-US" sz="2400" dirty="0"/>
              <a:t>Researchers should use various sampling techniques to enhance the generalizability of their findings.  </a:t>
            </a:r>
          </a:p>
        </p:txBody>
      </p:sp>
      <p:sp>
        <p:nvSpPr>
          <p:cNvPr id="4" name="Slide Number Placeholder 3"/>
          <p:cNvSpPr>
            <a:spLocks noGrp="1"/>
          </p:cNvSpPr>
          <p:nvPr>
            <p:ph type="sldNum" sz="quarter" idx="12"/>
          </p:nvPr>
        </p:nvSpPr>
        <p:spPr/>
        <p:txBody>
          <a:bodyPr/>
          <a:lstStyle/>
          <a:p>
            <a:fld id="{498C95BA-348D-44AD-8A4A-F3F5B13CD3A6}" type="slidenum">
              <a:rPr lang="en-US" smtClean="0"/>
              <a:t>47</a:t>
            </a:fld>
            <a:endParaRPr lang="en-US"/>
          </a:p>
        </p:txBody>
      </p:sp>
    </p:spTree>
    <p:extLst>
      <p:ext uri="{BB962C8B-B14F-4D97-AF65-F5344CB8AC3E}">
        <p14:creationId xmlns:p14="http://schemas.microsoft.com/office/powerpoint/2010/main" val="32683119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 </a:t>
            </a:r>
            <a:r>
              <a:rPr lang="en-GB" dirty="0"/>
              <a:t>Generalisability: </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2400" dirty="0"/>
              <a:t>Key points on generalizability in research:</a:t>
            </a:r>
          </a:p>
          <a:p>
            <a:pPr algn="just">
              <a:lnSpc>
                <a:spcPct val="100000"/>
              </a:lnSpc>
            </a:pPr>
            <a:r>
              <a:rPr lang="en-US" sz="2400" dirty="0"/>
              <a:t>Larger sample sizes generally increase the generalizability of research findings by reducing sampling error and increasing the precision of estimates.  </a:t>
            </a:r>
          </a:p>
          <a:p>
            <a:pPr algn="just">
              <a:lnSpc>
                <a:spcPct val="100000"/>
              </a:lnSpc>
            </a:pPr>
            <a:r>
              <a:rPr lang="en-US" sz="2400" dirty="0"/>
              <a:t>Generalizability may be affected by contextual factors, such as cultural differences, geographic location, socioeconomic status, or historical context.  </a:t>
            </a:r>
          </a:p>
        </p:txBody>
      </p:sp>
      <p:sp>
        <p:nvSpPr>
          <p:cNvPr id="4" name="Slide Number Placeholder 3"/>
          <p:cNvSpPr>
            <a:spLocks noGrp="1"/>
          </p:cNvSpPr>
          <p:nvPr>
            <p:ph type="sldNum" sz="quarter" idx="12"/>
          </p:nvPr>
        </p:nvSpPr>
        <p:spPr/>
        <p:txBody>
          <a:bodyPr/>
          <a:lstStyle/>
          <a:p>
            <a:fld id="{498C95BA-348D-44AD-8A4A-F3F5B13CD3A6}" type="slidenum">
              <a:rPr lang="en-US" smtClean="0"/>
              <a:t>48</a:t>
            </a:fld>
            <a:endParaRPr lang="en-US"/>
          </a:p>
        </p:txBody>
      </p:sp>
    </p:spTree>
    <p:extLst>
      <p:ext uri="{BB962C8B-B14F-4D97-AF65-F5344CB8AC3E}">
        <p14:creationId xmlns:p14="http://schemas.microsoft.com/office/powerpoint/2010/main" val="243122383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9. </a:t>
            </a:r>
            <a:r>
              <a:rPr lang="en-GB" dirty="0"/>
              <a:t>Parsimony: </a:t>
            </a:r>
            <a:endParaRPr lang="en-US" dirty="0"/>
          </a:p>
        </p:txBody>
      </p:sp>
      <p:sp>
        <p:nvSpPr>
          <p:cNvPr id="3" name="Content Placeholder 2"/>
          <p:cNvSpPr>
            <a:spLocks noGrp="1"/>
          </p:cNvSpPr>
          <p:nvPr>
            <p:ph idx="1"/>
          </p:nvPr>
        </p:nvSpPr>
        <p:spPr/>
        <p:txBody>
          <a:bodyPr>
            <a:normAutofit/>
          </a:bodyPr>
          <a:lstStyle/>
          <a:p>
            <a:pPr lvl="0" algn="just">
              <a:lnSpc>
                <a:spcPct val="100000"/>
              </a:lnSpc>
            </a:pPr>
            <a:r>
              <a:rPr lang="en-US" sz="2400" dirty="0"/>
              <a:t>Parsimony, suggests that when considering multiple explanations or hypotheses for a phenomenon, the simplest one should be preferred until further evidence suggests otherwise. </a:t>
            </a:r>
          </a:p>
          <a:p>
            <a:pPr lvl="0" algn="just">
              <a:lnSpc>
                <a:spcPct val="100000"/>
              </a:lnSpc>
            </a:pPr>
            <a:r>
              <a:rPr lang="en-US" sz="2400" dirty="0"/>
              <a:t>This refers to use of the simplest language possible in research to enhance understanding by all. </a:t>
            </a:r>
          </a:p>
        </p:txBody>
      </p:sp>
      <p:sp>
        <p:nvSpPr>
          <p:cNvPr id="4" name="Slide Number Placeholder 3"/>
          <p:cNvSpPr>
            <a:spLocks noGrp="1"/>
          </p:cNvSpPr>
          <p:nvPr>
            <p:ph type="sldNum" sz="quarter" idx="12"/>
          </p:nvPr>
        </p:nvSpPr>
        <p:spPr/>
        <p:txBody>
          <a:bodyPr/>
          <a:lstStyle/>
          <a:p>
            <a:fld id="{498C95BA-348D-44AD-8A4A-F3F5B13CD3A6}" type="slidenum">
              <a:rPr lang="en-US" smtClean="0"/>
              <a:t>49</a:t>
            </a:fld>
            <a:endParaRPr lang="en-US"/>
          </a:p>
        </p:txBody>
      </p:sp>
    </p:spTree>
    <p:extLst>
      <p:ext uri="{BB962C8B-B14F-4D97-AF65-F5344CB8AC3E}">
        <p14:creationId xmlns:p14="http://schemas.microsoft.com/office/powerpoint/2010/main" val="5385094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9. </a:t>
            </a:r>
            <a:r>
              <a:rPr lang="en-GB" dirty="0"/>
              <a:t>Parsimony: </a:t>
            </a:r>
            <a:endParaRPr lang="en-US" dirty="0"/>
          </a:p>
        </p:txBody>
      </p:sp>
      <p:sp>
        <p:nvSpPr>
          <p:cNvPr id="3" name="Content Placeholder 2"/>
          <p:cNvSpPr>
            <a:spLocks noGrp="1"/>
          </p:cNvSpPr>
          <p:nvPr>
            <p:ph idx="1"/>
          </p:nvPr>
        </p:nvSpPr>
        <p:spPr/>
        <p:txBody>
          <a:bodyPr>
            <a:normAutofit/>
          </a:bodyPr>
          <a:lstStyle/>
          <a:p>
            <a:pPr marL="0" indent="0" algn="just">
              <a:lnSpc>
                <a:spcPct val="120000"/>
              </a:lnSpc>
              <a:buNone/>
            </a:pPr>
            <a:r>
              <a:rPr lang="en-US" dirty="0" smtClean="0"/>
              <a:t>Keynotes </a:t>
            </a:r>
            <a:r>
              <a:rPr lang="en-US" dirty="0"/>
              <a:t>on parsimony </a:t>
            </a:r>
          </a:p>
          <a:p>
            <a:pPr algn="just">
              <a:lnSpc>
                <a:spcPct val="120000"/>
              </a:lnSpc>
            </a:pPr>
            <a:r>
              <a:rPr lang="en-US" dirty="0"/>
              <a:t>The simplest explanation or hypothesis that adequately explains the observed data or phenomenon is favored over alternatives that are more complex.  </a:t>
            </a:r>
          </a:p>
          <a:p>
            <a:pPr algn="just">
              <a:lnSpc>
                <a:spcPct val="120000"/>
              </a:lnSpc>
            </a:pPr>
            <a:r>
              <a:rPr lang="en-US" dirty="0"/>
              <a:t>Parsimony suggests that simpler explanations or hypotheses are more likely to be correct because they require fewer assumptions and are less prone to errors or inaccuracies. They are also easier to understand, test, and apply in practice</a:t>
            </a:r>
            <a:r>
              <a:rPr lang="en-US" dirty="0" smtClean="0"/>
              <a:t>.</a:t>
            </a:r>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50</a:t>
            </a:fld>
            <a:endParaRPr lang="en-US"/>
          </a:p>
        </p:txBody>
      </p:sp>
    </p:spTree>
    <p:extLst>
      <p:ext uri="{BB962C8B-B14F-4D97-AF65-F5344CB8AC3E}">
        <p14:creationId xmlns:p14="http://schemas.microsoft.com/office/powerpoint/2010/main" val="278795276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9. </a:t>
            </a:r>
            <a:r>
              <a:rPr lang="en-GB" dirty="0"/>
              <a:t>Parsimony: </a:t>
            </a:r>
            <a:endParaRPr lang="en-US" dirty="0"/>
          </a:p>
        </p:txBody>
      </p:sp>
      <p:sp>
        <p:nvSpPr>
          <p:cNvPr id="3" name="Content Placeholder 2"/>
          <p:cNvSpPr>
            <a:spLocks noGrp="1"/>
          </p:cNvSpPr>
          <p:nvPr>
            <p:ph idx="1"/>
          </p:nvPr>
        </p:nvSpPr>
        <p:spPr/>
        <p:txBody>
          <a:bodyPr>
            <a:normAutofit/>
          </a:bodyPr>
          <a:lstStyle/>
          <a:p>
            <a:pPr marL="0" indent="0" algn="just">
              <a:lnSpc>
                <a:spcPct val="120000"/>
              </a:lnSpc>
              <a:buNone/>
            </a:pPr>
            <a:r>
              <a:rPr lang="en-US" dirty="0" smtClean="0"/>
              <a:t>Keynotes </a:t>
            </a:r>
            <a:r>
              <a:rPr lang="en-US" dirty="0"/>
              <a:t>on parsimony </a:t>
            </a:r>
          </a:p>
          <a:p>
            <a:pPr algn="just">
              <a:lnSpc>
                <a:spcPct val="120000"/>
              </a:lnSpc>
            </a:pPr>
            <a:r>
              <a:rPr lang="en-US" dirty="0" smtClean="0"/>
              <a:t>In </a:t>
            </a:r>
            <a:r>
              <a:rPr lang="en-US" dirty="0"/>
              <a:t>statistical modeling and data analysis, parsimony helps researchers select models that achieve a balance between goodness of fit and simplicity.  </a:t>
            </a:r>
          </a:p>
          <a:p>
            <a:pPr algn="just">
              <a:lnSpc>
                <a:spcPct val="120000"/>
              </a:lnSpc>
            </a:pPr>
            <a:r>
              <a:rPr lang="en-US" dirty="0"/>
              <a:t>Parsimony fosters clarity, efficiency, and innovation in scientific inquiry, leading to greater understanding and predictive power.</a:t>
            </a:r>
          </a:p>
        </p:txBody>
      </p:sp>
      <p:sp>
        <p:nvSpPr>
          <p:cNvPr id="4" name="Slide Number Placeholder 3"/>
          <p:cNvSpPr>
            <a:spLocks noGrp="1"/>
          </p:cNvSpPr>
          <p:nvPr>
            <p:ph type="sldNum" sz="quarter" idx="12"/>
          </p:nvPr>
        </p:nvSpPr>
        <p:spPr/>
        <p:txBody>
          <a:bodyPr/>
          <a:lstStyle/>
          <a:p>
            <a:fld id="{498C95BA-348D-44AD-8A4A-F3F5B13CD3A6}" type="slidenum">
              <a:rPr lang="en-US" smtClean="0"/>
              <a:t>51</a:t>
            </a:fld>
            <a:endParaRPr lang="en-US"/>
          </a:p>
        </p:txBody>
      </p:sp>
    </p:spTree>
    <p:extLst>
      <p:ext uri="{BB962C8B-B14F-4D97-AF65-F5344CB8AC3E}">
        <p14:creationId xmlns:p14="http://schemas.microsoft.com/office/powerpoint/2010/main" val="33200666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400" dirty="0"/>
              <a:t>General overview of the course</a:t>
            </a:r>
          </a:p>
          <a:p>
            <a:pPr algn="just">
              <a:lnSpc>
                <a:spcPct val="150000"/>
              </a:lnSpc>
            </a:pPr>
            <a:r>
              <a:rPr lang="en-US" sz="2400" dirty="0"/>
              <a:t>Introduction to research methods and technical writing</a:t>
            </a:r>
          </a:p>
          <a:p>
            <a:pPr algn="just">
              <a:lnSpc>
                <a:spcPct val="150000"/>
              </a:lnSpc>
            </a:pPr>
            <a:r>
              <a:rPr lang="en-US" sz="2400" dirty="0"/>
              <a:t>Importance of research</a:t>
            </a:r>
          </a:p>
          <a:p>
            <a:pPr algn="just">
              <a:lnSpc>
                <a:spcPct val="150000"/>
              </a:lnSpc>
            </a:pPr>
            <a:r>
              <a:rPr lang="en-US" sz="2400" dirty="0"/>
              <a:t>General problems in research</a:t>
            </a:r>
          </a:p>
          <a:p>
            <a:pPr algn="just">
              <a:lnSpc>
                <a:spcPct val="150000"/>
              </a:lnSpc>
            </a:pPr>
            <a:r>
              <a:rPr lang="en-US" sz="2400" dirty="0"/>
              <a:t>Characteristics of a good research</a:t>
            </a:r>
          </a:p>
          <a:p>
            <a:endParaRPr lang="en-US" dirty="0"/>
          </a:p>
        </p:txBody>
      </p:sp>
      <p:sp>
        <p:nvSpPr>
          <p:cNvPr id="4" name="Slide Number Placeholder 3"/>
          <p:cNvSpPr>
            <a:spLocks noGrp="1"/>
          </p:cNvSpPr>
          <p:nvPr>
            <p:ph type="sldNum" sz="quarter" idx="12"/>
          </p:nvPr>
        </p:nvSpPr>
        <p:spPr/>
        <p:txBody>
          <a:bodyPr/>
          <a:lstStyle/>
          <a:p>
            <a:fld id="{498C95BA-348D-44AD-8A4A-F3F5B13CD3A6}" type="slidenum">
              <a:rPr lang="en-US" smtClean="0"/>
              <a:t>52</a:t>
            </a:fld>
            <a:endParaRPr lang="en-US"/>
          </a:p>
        </p:txBody>
      </p:sp>
    </p:spTree>
    <p:extLst>
      <p:ext uri="{BB962C8B-B14F-4D97-AF65-F5344CB8AC3E}">
        <p14:creationId xmlns:p14="http://schemas.microsoft.com/office/powerpoint/2010/main" val="2660852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7200" dirty="0"/>
              <a:t>End of lesson One</a:t>
            </a:r>
          </a:p>
        </p:txBody>
      </p:sp>
      <p:sp>
        <p:nvSpPr>
          <p:cNvPr id="2" name="Slide Number Placeholder 1"/>
          <p:cNvSpPr>
            <a:spLocks noGrp="1"/>
          </p:cNvSpPr>
          <p:nvPr>
            <p:ph type="sldNum" sz="quarter" idx="12"/>
          </p:nvPr>
        </p:nvSpPr>
        <p:spPr/>
        <p:txBody>
          <a:bodyPr/>
          <a:lstStyle/>
          <a:p>
            <a:fld id="{498C95BA-348D-44AD-8A4A-F3F5B13CD3A6}" type="slidenum">
              <a:rPr lang="en-US" smtClean="0"/>
              <a:t>53</a:t>
            </a:fld>
            <a:endParaRPr lang="en-US"/>
          </a:p>
        </p:txBody>
      </p:sp>
    </p:spTree>
    <p:extLst>
      <p:ext uri="{BB962C8B-B14F-4D97-AF65-F5344CB8AC3E}">
        <p14:creationId xmlns:p14="http://schemas.microsoft.com/office/powerpoint/2010/main" val="3301528909"/>
      </p:ext>
    </p:extLst>
  </p:cSld>
  <p:clrMapOvr>
    <a:masterClrMapping/>
  </p:clrMapOvr>
  <mc:AlternateContent xmlns:mc="http://schemas.openxmlformats.org/markup-compatibility/2006" xmlns:p14="http://schemas.microsoft.com/office/powerpoint/2010/main">
    <mc:Choice Requires="p14">
      <p:transition spd="slow" p14:dur="4000">
        <p14:glitter pattern="hexago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453</TotalTime>
  <Words>3211</Words>
  <Application>Microsoft Office PowerPoint</Application>
  <PresentationFormat>On-screen Show (4:3)</PresentationFormat>
  <Paragraphs>289</Paragraphs>
  <Slides>53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53</vt:i4>
      </vt:variant>
    </vt:vector>
  </HeadingPairs>
  <TitlesOfParts>
    <vt:vector size="56" baseType="lpstr">
      <vt:lpstr>Calibri</vt:lpstr>
      <vt:lpstr>Calibri Light</vt:lpstr>
      <vt:lpstr>Retrospect</vt:lpstr>
      <vt:lpstr>RESEARCH METHODS AND TECHNICAL WRITING  BAR 301</vt:lpstr>
      <vt:lpstr>Welcome note</vt:lpstr>
      <vt:lpstr>Part one</vt:lpstr>
      <vt:lpstr>Main objectives of the course</vt:lpstr>
      <vt:lpstr>General overview of the course</vt:lpstr>
      <vt:lpstr>Introduction to research methods</vt:lpstr>
      <vt:lpstr>Introduction</vt:lpstr>
      <vt:lpstr>Introduction</vt:lpstr>
      <vt:lpstr>Definition of Research</vt:lpstr>
      <vt:lpstr>Definition of Technical writing </vt:lpstr>
      <vt:lpstr>Importance of Research</vt:lpstr>
      <vt:lpstr>Importance of Research</vt:lpstr>
      <vt:lpstr>Importance of Research</vt:lpstr>
      <vt:lpstr>Importance of Research</vt:lpstr>
      <vt:lpstr>Importance of Research</vt:lpstr>
      <vt:lpstr>PowerPoint Presentation</vt:lpstr>
      <vt:lpstr>Part Two</vt:lpstr>
      <vt:lpstr>General Problems in Research</vt:lpstr>
      <vt:lpstr>General Problems in Research</vt:lpstr>
      <vt:lpstr>General Problems in Research</vt:lpstr>
      <vt:lpstr>General Problems in Research</vt:lpstr>
      <vt:lpstr>General Problems in Research</vt:lpstr>
      <vt:lpstr>General Problems in Research</vt:lpstr>
      <vt:lpstr>Characteristics/ Hallmarks of Good Research </vt:lpstr>
      <vt:lpstr>1. Purposiveness</vt:lpstr>
      <vt:lpstr>1. Purposiveness</vt:lpstr>
      <vt:lpstr>1. Purposiveness</vt:lpstr>
      <vt:lpstr>2. Rigor</vt:lpstr>
      <vt:lpstr>2. Rigor</vt:lpstr>
      <vt:lpstr>2. Rigor</vt:lpstr>
      <vt:lpstr>3. Testability:</vt:lpstr>
      <vt:lpstr>3. Testability:</vt:lpstr>
      <vt:lpstr>3. Testability:</vt:lpstr>
      <vt:lpstr>4. Replicability:</vt:lpstr>
      <vt:lpstr>4. Replicability:</vt:lpstr>
      <vt:lpstr>4. Replicability:</vt:lpstr>
      <vt:lpstr>5. Precision:</vt:lpstr>
      <vt:lpstr>5. Precision:</vt:lpstr>
      <vt:lpstr>5. Precision:</vt:lpstr>
      <vt:lpstr>6. Confidence: </vt:lpstr>
      <vt:lpstr>6. Confidence: </vt:lpstr>
      <vt:lpstr>6. Confidence: </vt:lpstr>
      <vt:lpstr>7. Objectivity: </vt:lpstr>
      <vt:lpstr>7. Objectivity: </vt:lpstr>
      <vt:lpstr>7. Objectivity: </vt:lpstr>
      <vt:lpstr>8. Generalisability: </vt:lpstr>
      <vt:lpstr>8. Generalisability: </vt:lpstr>
      <vt:lpstr>8. Generalisability: </vt:lpstr>
      <vt:lpstr>9. Parsimony: </vt:lpstr>
      <vt:lpstr>9. Parsimony: </vt:lpstr>
      <vt:lpstr>9. Parsimony: </vt:lpstr>
      <vt:lpstr>Summary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 AND TECHNICAL WRITING  BAR 301</dc:title>
  <dc:creator>Kahuthia</dc:creator>
  <cp:lastModifiedBy>Kahuthia</cp:lastModifiedBy>
  <cp:revision>23</cp:revision>
  <dcterms:created xsi:type="dcterms:W3CDTF">2024-03-18T05:28:15Z</dcterms:created>
  <dcterms:modified xsi:type="dcterms:W3CDTF">2024-03-19T07:36:49Z</dcterms:modified>
</cp:coreProperties>
</file>