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96" r:id="rId1"/>
  </p:sldMasterIdLst>
  <p:notesMasterIdLst>
    <p:notesMasterId r:id="rId45"/>
  </p:notesMasterIdLst>
  <p:sldIdLst>
    <p:sldId id="256" r:id="rId2"/>
    <p:sldId id="297" r:id="rId3"/>
    <p:sldId id="291" r:id="rId4"/>
    <p:sldId id="257" r:id="rId5"/>
    <p:sldId id="258" r:id="rId6"/>
    <p:sldId id="259" r:id="rId7"/>
    <p:sldId id="260" r:id="rId8"/>
    <p:sldId id="281" r:id="rId9"/>
    <p:sldId id="282" r:id="rId10"/>
    <p:sldId id="261" r:id="rId11"/>
    <p:sldId id="283" r:id="rId12"/>
    <p:sldId id="284" r:id="rId13"/>
    <p:sldId id="285" r:id="rId14"/>
    <p:sldId id="262" r:id="rId15"/>
    <p:sldId id="286" r:id="rId16"/>
    <p:sldId id="296" r:id="rId17"/>
    <p:sldId id="287" r:id="rId18"/>
    <p:sldId id="263" r:id="rId19"/>
    <p:sldId id="289" r:id="rId20"/>
    <p:sldId id="295" r:id="rId21"/>
    <p:sldId id="288" r:id="rId22"/>
    <p:sldId id="290" r:id="rId23"/>
    <p:sldId id="292" r:id="rId24"/>
    <p:sldId id="265" r:id="rId25"/>
    <p:sldId id="266" r:id="rId26"/>
    <p:sldId id="264" r:id="rId27"/>
    <p:sldId id="267" r:id="rId28"/>
    <p:sldId id="280" r:id="rId29"/>
    <p:sldId id="268" r:id="rId30"/>
    <p:sldId id="270" r:id="rId31"/>
    <p:sldId id="269" r:id="rId32"/>
    <p:sldId id="271" r:id="rId33"/>
    <p:sldId id="272" r:id="rId34"/>
    <p:sldId id="273" r:id="rId35"/>
    <p:sldId id="274" r:id="rId36"/>
    <p:sldId id="275" r:id="rId37"/>
    <p:sldId id="276" r:id="rId38"/>
    <p:sldId id="277" r:id="rId39"/>
    <p:sldId id="278" r:id="rId40"/>
    <p:sldId id="279" r:id="rId41"/>
    <p:sldId id="293" r:id="rId42"/>
    <p:sldId id="294" r:id="rId43"/>
    <p:sldId id="298" r:id="rId44"/>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varScale="1">
        <p:scale>
          <a:sx n="72" d="100"/>
          <a:sy n="72" d="100"/>
        </p:scale>
        <p:origin x="1350" y="6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viewProps" Target="view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theme" Target="theme/theme1.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presProps" Target="presProps.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55C043D-9904-456F-A98B-7823620A5FFD}" type="datetimeFigureOut">
              <a:rPr lang="en-US" smtClean="0"/>
              <a:t>4/15/2024</a:t>
            </a:fld>
            <a:endParaRPr lang="en-US"/>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787C59C4-27EE-440C-A884-32FBFEC84DD6}" type="slidenum">
              <a:rPr lang="en-US" smtClean="0"/>
              <a:t>‹#›</a:t>
            </a:fld>
            <a:endParaRPr lang="en-US"/>
          </a:p>
        </p:txBody>
      </p:sp>
    </p:spTree>
    <p:extLst>
      <p:ext uri="{BB962C8B-B14F-4D97-AF65-F5344CB8AC3E}">
        <p14:creationId xmlns:p14="http://schemas.microsoft.com/office/powerpoint/2010/main" val="247157318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pic>
        <p:nvPicPr>
          <p:cNvPr id="9" name="Picture 8" descr="SD-PanelTitle-GrommetsCombine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2" name="Title 1"/>
          <p:cNvSpPr>
            <a:spLocks noGrp="1"/>
          </p:cNvSpPr>
          <p:nvPr>
            <p:ph type="ctrTitle"/>
          </p:nvPr>
        </p:nvSpPr>
        <p:spPr>
          <a:xfrm>
            <a:off x="1921934" y="1811863"/>
            <a:ext cx="5308866" cy="1515533"/>
          </a:xfrm>
        </p:spPr>
        <p:txBody>
          <a:bodyPr anchor="b">
            <a:noAutofit/>
          </a:bodyPr>
          <a:lstStyle>
            <a:lvl1pPr algn="ctr">
              <a:defRPr sz="4800">
                <a:effectLst/>
              </a:defRPr>
            </a:lvl1pPr>
          </a:lstStyle>
          <a:p>
            <a:r>
              <a:rPr lang="en-US" smtClean="0"/>
              <a:t>Click to edit Master title style</a:t>
            </a:r>
            <a:endParaRPr lang="en-US" dirty="0"/>
          </a:p>
        </p:txBody>
      </p:sp>
      <p:sp>
        <p:nvSpPr>
          <p:cNvPr id="3" name="Subtitle 2"/>
          <p:cNvSpPr>
            <a:spLocks noGrp="1"/>
          </p:cNvSpPr>
          <p:nvPr>
            <p:ph type="subTitle" idx="1"/>
          </p:nvPr>
        </p:nvSpPr>
        <p:spPr>
          <a:xfrm>
            <a:off x="1921934" y="3598327"/>
            <a:ext cx="5308866" cy="1377651"/>
          </a:xfrm>
        </p:spPr>
        <p:txBody>
          <a:bodyPr anchor="t">
            <a:normAutofit/>
          </a:bodyPr>
          <a:lstStyle>
            <a:lvl1pPr marL="0" indent="0" algn="ctr">
              <a:buNone/>
              <a:defRPr sz="2000">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a:xfrm>
            <a:off x="6065417" y="5054602"/>
            <a:ext cx="673276" cy="279400"/>
          </a:xfrm>
        </p:spPr>
        <p:txBody>
          <a:bodyPr/>
          <a:lstStyle/>
          <a:p>
            <a:fld id="{1B0500CB-8BE7-45E7-95C3-21809C5B8058}" type="datetime1">
              <a:rPr lang="en-US" smtClean="0"/>
              <a:t>4/15/2024</a:t>
            </a:fld>
            <a:endParaRPr lang="en-US"/>
          </a:p>
        </p:txBody>
      </p:sp>
      <p:sp>
        <p:nvSpPr>
          <p:cNvPr id="5" name="Footer Placeholder 4"/>
          <p:cNvSpPr>
            <a:spLocks noGrp="1"/>
          </p:cNvSpPr>
          <p:nvPr>
            <p:ph type="ftr" sz="quarter" idx="11"/>
          </p:nvPr>
        </p:nvSpPr>
        <p:spPr>
          <a:xfrm>
            <a:off x="1921934" y="5054602"/>
            <a:ext cx="4064860" cy="279400"/>
          </a:xfrm>
        </p:spPr>
        <p:txBody>
          <a:bodyPr/>
          <a:lstStyle/>
          <a:p>
            <a:endParaRPr lang="en-US"/>
          </a:p>
        </p:txBody>
      </p:sp>
      <p:sp>
        <p:nvSpPr>
          <p:cNvPr id="6" name="Slide Number Placeholder 5"/>
          <p:cNvSpPr>
            <a:spLocks noGrp="1"/>
          </p:cNvSpPr>
          <p:nvPr>
            <p:ph type="sldNum" sz="quarter" idx="12"/>
          </p:nvPr>
        </p:nvSpPr>
        <p:spPr>
          <a:xfrm>
            <a:off x="6817317" y="5054602"/>
            <a:ext cx="413483" cy="279400"/>
          </a:xfrm>
        </p:spPr>
        <p:txBody>
          <a:bodyPr/>
          <a:lstStyle/>
          <a:p>
            <a:fld id="{02665DF0-5511-45E4-AAC9-198E1F811BB0}" type="slidenum">
              <a:rPr lang="en-US" smtClean="0"/>
              <a:t>‹#›</a:t>
            </a:fld>
            <a:endParaRPr lang="en-US"/>
          </a:p>
        </p:txBody>
      </p:sp>
      <p:cxnSp>
        <p:nvCxnSpPr>
          <p:cNvPr id="15" name="Straight Connector 14"/>
          <p:cNvCxnSpPr/>
          <p:nvPr/>
        </p:nvCxnSpPr>
        <p:spPr>
          <a:xfrm>
            <a:off x="2019825" y="3471329"/>
            <a:ext cx="5113083" cy="0"/>
          </a:xfrm>
          <a:prstGeom prst="line">
            <a:avLst/>
          </a:prstGeom>
          <a:ln w="15875">
            <a:solidFill>
              <a:schemeClr val="accent1">
                <a:lumMod val="60000"/>
                <a:lumOff val="40000"/>
              </a:schemeClr>
            </a:solidFill>
          </a:ln>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1041393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cxnSp>
        <p:nvCxnSpPr>
          <p:cNvPr id="7" name="Straight Connector 6"/>
          <p:cNvCxnSpPr/>
          <p:nvPr/>
        </p:nvCxnSpPr>
        <p:spPr>
          <a:xfrm>
            <a:off x="1278466" y="2354670"/>
            <a:ext cx="6595533" cy="0"/>
          </a:xfrm>
          <a:prstGeom prst="line">
            <a:avLst/>
          </a:prstGeom>
          <a:ln w="15875">
            <a:solidFill>
              <a:schemeClr val="accent1">
                <a:lumMod val="60000"/>
                <a:lumOff val="40000"/>
              </a:schemeClr>
            </a:solidFill>
          </a:ln>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20226AE1-3CBD-416A-8A9F-970D3669AC19}" type="datetime1">
              <a:rPr lang="en-US" smtClean="0"/>
              <a:t>4/15/2024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2665DF0-5511-45E4-AAC9-198E1F811BB0}" type="slidenum">
              <a:rPr lang="en-US" smtClean="0"/>
              <a:t>‹#›</a:t>
            </a:fld>
            <a:endParaRPr lang="en-US"/>
          </a:p>
        </p:txBody>
      </p:sp>
    </p:spTree>
    <p:extLst>
      <p:ext uri="{BB962C8B-B14F-4D97-AF65-F5344CB8AC3E}">
        <p14:creationId xmlns:p14="http://schemas.microsoft.com/office/powerpoint/2010/main" val="377720418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278465" y="1641413"/>
            <a:ext cx="6595534" cy="1822514"/>
          </a:xfrm>
        </p:spPr>
        <p:txBody>
          <a:bodyPr anchor="b">
            <a:normAutofit/>
          </a:bodyPr>
          <a:lstStyle>
            <a:lvl1pPr algn="ctr">
              <a:defRPr sz="40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1278465" y="3734859"/>
            <a:ext cx="6595534" cy="1090015"/>
          </a:xfrm>
        </p:spPr>
        <p:txBody>
          <a:bodyPr anchor="t">
            <a:normAutofit/>
          </a:bodyPr>
          <a:lstStyle>
            <a:lvl1pPr marL="0" indent="0" algn="ctr">
              <a:buNone/>
              <a:defRPr sz="24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720225D4-2119-440A-B330-77B6BBDF4ECD}" type="datetime1">
              <a:rPr lang="en-US" smtClean="0"/>
              <a:t>4/15/2024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2665DF0-5511-45E4-AAC9-198E1F811BB0}" type="slidenum">
              <a:rPr lang="en-US" smtClean="0"/>
              <a:t>‹#›</a:t>
            </a:fld>
            <a:endParaRPr lang="en-US"/>
          </a:p>
        </p:txBody>
      </p:sp>
      <p:cxnSp>
        <p:nvCxnSpPr>
          <p:cNvPr id="31" name="Straight Connector 30"/>
          <p:cNvCxnSpPr/>
          <p:nvPr/>
        </p:nvCxnSpPr>
        <p:spPr>
          <a:xfrm>
            <a:off x="1278466" y="3599392"/>
            <a:ext cx="6595533" cy="0"/>
          </a:xfrm>
          <a:prstGeom prst="line">
            <a:avLst/>
          </a:prstGeom>
          <a:ln w="15875">
            <a:solidFill>
              <a:schemeClr val="accent1">
                <a:lumMod val="60000"/>
                <a:lumOff val="40000"/>
              </a:schemeClr>
            </a:solidFill>
          </a:ln>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32390438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cxnSp>
        <p:nvCxnSpPr>
          <p:cNvPr id="8" name="Straight Connector 7"/>
          <p:cNvCxnSpPr/>
          <p:nvPr/>
        </p:nvCxnSpPr>
        <p:spPr>
          <a:xfrm>
            <a:off x="1278465" y="2356260"/>
            <a:ext cx="6595534" cy="0"/>
          </a:xfrm>
          <a:prstGeom prst="line">
            <a:avLst/>
          </a:prstGeom>
          <a:ln w="15875">
            <a:solidFill>
              <a:schemeClr val="accent1">
                <a:lumMod val="60000"/>
                <a:lumOff val="40000"/>
              </a:schemeClr>
            </a:solidFill>
          </a:ln>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1179576" y="2487168"/>
            <a:ext cx="3337560" cy="3447288"/>
          </a:xfrm>
        </p:spPr>
        <p:txBody>
          <a:bodyP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4645152" y="2487168"/>
            <a:ext cx="3337560" cy="3447288"/>
          </a:xfrm>
        </p:spPr>
        <p:txBody>
          <a:bodyP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32CC6388-E54A-4437-BAB5-3F3A249FAD63}" type="datetime1">
              <a:rPr lang="en-US" smtClean="0"/>
              <a:t>4/15/2024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02665DF0-5511-45E4-AAC9-198E1F811BB0}" type="slidenum">
              <a:rPr lang="en-US" smtClean="0"/>
              <a:t>‹#›</a:t>
            </a:fld>
            <a:endParaRPr lang="en-US"/>
          </a:p>
        </p:txBody>
      </p:sp>
    </p:spTree>
    <p:extLst>
      <p:ext uri="{BB962C8B-B14F-4D97-AF65-F5344CB8AC3E}">
        <p14:creationId xmlns:p14="http://schemas.microsoft.com/office/powerpoint/2010/main" val="268769168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dirty="0"/>
          </a:p>
        </p:txBody>
      </p:sp>
      <p:sp>
        <p:nvSpPr>
          <p:cNvPr id="3" name="Text Placeholder 2"/>
          <p:cNvSpPr>
            <a:spLocks noGrp="1"/>
          </p:cNvSpPr>
          <p:nvPr>
            <p:ph type="body" idx="1"/>
          </p:nvPr>
        </p:nvSpPr>
        <p:spPr>
          <a:xfrm>
            <a:off x="1176868" y="2658533"/>
            <a:ext cx="3337560"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1176868" y="3243262"/>
            <a:ext cx="3337560" cy="2706624"/>
          </a:xfrm>
        </p:spPr>
        <p:txBody>
          <a:bodyP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4641832" y="2658533"/>
            <a:ext cx="3337560"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4641832" y="3243262"/>
            <a:ext cx="3337560" cy="2706624"/>
          </a:xfrm>
        </p:spPr>
        <p:txBody>
          <a:bodyP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2A5F7383-9134-4F21-BE14-F3F2D705A470}" type="datetime1">
              <a:rPr lang="en-US" smtClean="0"/>
              <a:t>4/15/2024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02665DF0-5511-45E4-AAC9-198E1F811BB0}" type="slidenum">
              <a:rPr lang="en-US" smtClean="0"/>
              <a:t>‹#›</a:t>
            </a:fld>
            <a:endParaRPr lang="en-US"/>
          </a:p>
        </p:txBody>
      </p:sp>
      <p:cxnSp>
        <p:nvCxnSpPr>
          <p:cNvPr id="41" name="Straight Connector 40"/>
          <p:cNvCxnSpPr/>
          <p:nvPr/>
        </p:nvCxnSpPr>
        <p:spPr>
          <a:xfrm>
            <a:off x="1278466" y="2354670"/>
            <a:ext cx="6595534" cy="0"/>
          </a:xfrm>
          <a:prstGeom prst="line">
            <a:avLst/>
          </a:prstGeom>
          <a:ln w="15875">
            <a:solidFill>
              <a:schemeClr val="accent1">
                <a:lumMod val="60000"/>
                <a:lumOff val="40000"/>
              </a:schemeClr>
            </a:solidFill>
          </a:ln>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62986267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176865" y="915337"/>
            <a:ext cx="6798735" cy="1303867"/>
          </a:xfrm>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E5933C99-EDD6-47F3-8C24-C338437A2F59}" type="datetime1">
              <a:rPr lang="en-US" smtClean="0"/>
              <a:t>4/15/2024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02665DF0-5511-45E4-AAC9-198E1F811BB0}" type="slidenum">
              <a:rPr lang="en-US" smtClean="0"/>
              <a:t>‹#›</a:t>
            </a:fld>
            <a:endParaRPr lang="en-US"/>
          </a:p>
        </p:txBody>
      </p:sp>
      <p:cxnSp>
        <p:nvCxnSpPr>
          <p:cNvPr id="14" name="Straight Connector 13"/>
          <p:cNvCxnSpPr/>
          <p:nvPr/>
        </p:nvCxnSpPr>
        <p:spPr>
          <a:xfrm>
            <a:off x="1278466" y="2354670"/>
            <a:ext cx="6595534" cy="0"/>
          </a:xfrm>
          <a:prstGeom prst="line">
            <a:avLst/>
          </a:prstGeom>
          <a:ln w="15875">
            <a:solidFill>
              <a:schemeClr val="accent1">
                <a:lumMod val="60000"/>
                <a:lumOff val="40000"/>
              </a:schemeClr>
            </a:solidFill>
          </a:ln>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72426821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3ACB460-E02B-4B18-B919-FC8CB6A52488}" type="datetime1">
              <a:rPr lang="en-US" smtClean="0"/>
              <a:t>4/15/2024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02665DF0-5511-45E4-AAC9-198E1F811BB0}" type="slidenum">
              <a:rPr lang="en-US" smtClean="0"/>
              <a:t>‹#›</a:t>
            </a:fld>
            <a:endParaRPr lang="en-US"/>
          </a:p>
        </p:txBody>
      </p:sp>
    </p:spTree>
    <p:extLst>
      <p:ext uri="{BB962C8B-B14F-4D97-AF65-F5344CB8AC3E}">
        <p14:creationId xmlns:p14="http://schemas.microsoft.com/office/powerpoint/2010/main" val="387050564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76865" y="1388534"/>
            <a:ext cx="2536798" cy="1371600"/>
          </a:xfrm>
        </p:spPr>
        <p:txBody>
          <a:bodyPr anchor="b">
            <a:normAutofit/>
          </a:bodyPr>
          <a:lstStyle>
            <a:lvl1pPr algn="ctr">
              <a:defRPr sz="2400" b="0"/>
            </a:lvl1pPr>
          </a:lstStyle>
          <a:p>
            <a:r>
              <a:rPr lang="en-US" smtClean="0"/>
              <a:t>Click to edit Master title style</a:t>
            </a:r>
            <a:endParaRPr lang="en-US" dirty="0"/>
          </a:p>
        </p:txBody>
      </p:sp>
      <p:sp>
        <p:nvSpPr>
          <p:cNvPr id="3" name="Content Placeholder 2"/>
          <p:cNvSpPr>
            <a:spLocks noGrp="1"/>
          </p:cNvSpPr>
          <p:nvPr>
            <p:ph idx="1"/>
          </p:nvPr>
        </p:nvSpPr>
        <p:spPr>
          <a:xfrm>
            <a:off x="4120062" y="982132"/>
            <a:ext cx="3855539" cy="4893735"/>
          </a:xfrm>
        </p:spPr>
        <p:txBody>
          <a:bodyPr anchor="ct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1176865" y="3031065"/>
            <a:ext cx="2536798" cy="2438404"/>
          </a:xfrm>
        </p:spPr>
        <p:txBody>
          <a:bodyPr anchor="t">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Date Placeholder 4"/>
          <p:cNvSpPr>
            <a:spLocks noGrp="1"/>
          </p:cNvSpPr>
          <p:nvPr>
            <p:ph type="dt" sz="half" idx="10"/>
          </p:nvPr>
        </p:nvSpPr>
        <p:spPr/>
        <p:txBody>
          <a:bodyPr/>
          <a:lstStyle/>
          <a:p>
            <a:fld id="{C1D53179-A176-4AFB-AE4C-7D7A88F6BD80}" type="datetime1">
              <a:rPr lang="en-US" smtClean="0"/>
              <a:t>4/15/2024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02665DF0-5511-45E4-AAC9-198E1F811BB0}" type="slidenum">
              <a:rPr lang="en-US" smtClean="0"/>
              <a:t>‹#›</a:t>
            </a:fld>
            <a:endParaRPr lang="en-US"/>
          </a:p>
        </p:txBody>
      </p:sp>
      <p:cxnSp>
        <p:nvCxnSpPr>
          <p:cNvPr id="16" name="Straight Connector 15"/>
          <p:cNvCxnSpPr/>
          <p:nvPr/>
        </p:nvCxnSpPr>
        <p:spPr>
          <a:xfrm>
            <a:off x="1278466" y="2912533"/>
            <a:ext cx="2333594" cy="0"/>
          </a:xfrm>
          <a:prstGeom prst="line">
            <a:avLst/>
          </a:prstGeom>
          <a:ln w="15875">
            <a:solidFill>
              <a:schemeClr val="accent1">
                <a:lumMod val="60000"/>
                <a:lumOff val="40000"/>
              </a:schemeClr>
            </a:solidFill>
          </a:ln>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47392749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76865" y="1883832"/>
            <a:ext cx="3632202" cy="1371600"/>
          </a:xfrm>
        </p:spPr>
        <p:txBody>
          <a:bodyPr anchor="b">
            <a:normAutofit/>
          </a:bodyPr>
          <a:lstStyle>
            <a:lvl1pPr algn="ctr">
              <a:defRPr sz="2400" b="0"/>
            </a:lvl1pPr>
          </a:lstStyle>
          <a:p>
            <a:r>
              <a:rPr lang="en-US" smtClean="0"/>
              <a:t>Click to edit Master title style</a:t>
            </a:r>
            <a:endParaRPr lang="en-US" dirty="0"/>
          </a:p>
        </p:txBody>
      </p:sp>
      <p:sp>
        <p:nvSpPr>
          <p:cNvPr id="17" name="Picture Placeholder 2"/>
          <p:cNvSpPr>
            <a:spLocks noGrp="1" noChangeAspect="1"/>
          </p:cNvSpPr>
          <p:nvPr>
            <p:ph type="pic" idx="1"/>
          </p:nvPr>
        </p:nvSpPr>
        <p:spPr>
          <a:xfrm>
            <a:off x="5218221" y="1032933"/>
            <a:ext cx="2929463" cy="4792136"/>
          </a:xfrm>
          <a:prstGeom prst="roundRect">
            <a:avLst>
              <a:gd name="adj" fmla="val 0"/>
            </a:avLst>
          </a:prstGeom>
          <a:ln w="57150" cmpd="thickThin">
            <a:solidFill>
              <a:schemeClr val="tx1">
                <a:lumMod val="50000"/>
                <a:lumOff val="50000"/>
              </a:schemeClr>
            </a:solidFill>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4" name="Text Placeholder 3"/>
          <p:cNvSpPr>
            <a:spLocks noGrp="1"/>
          </p:cNvSpPr>
          <p:nvPr>
            <p:ph type="body" sz="half" idx="2"/>
          </p:nvPr>
        </p:nvSpPr>
        <p:spPr>
          <a:xfrm>
            <a:off x="1176865" y="3255432"/>
            <a:ext cx="3632201" cy="1828800"/>
          </a:xfrm>
        </p:spPr>
        <p:txBody>
          <a:bodyPr anchor="t">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Date Placeholder 4"/>
          <p:cNvSpPr>
            <a:spLocks noGrp="1"/>
          </p:cNvSpPr>
          <p:nvPr>
            <p:ph type="dt" sz="half" idx="10"/>
          </p:nvPr>
        </p:nvSpPr>
        <p:spPr/>
        <p:txBody>
          <a:bodyPr/>
          <a:lstStyle/>
          <a:p>
            <a:fld id="{B0549ED4-68C1-4C7C-8DB0-BD95018FB2CC}" type="datetime1">
              <a:rPr lang="en-US" smtClean="0"/>
              <a:t>4/15/2024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02665DF0-5511-45E4-AAC9-198E1F811BB0}" type="slidenum">
              <a:rPr lang="en-US" smtClean="0"/>
              <a:t>‹#›</a:t>
            </a:fld>
            <a:endParaRPr lang="en-US"/>
          </a:p>
        </p:txBody>
      </p:sp>
    </p:spTree>
    <p:extLst>
      <p:ext uri="{BB962C8B-B14F-4D97-AF65-F5344CB8AC3E}">
        <p14:creationId xmlns:p14="http://schemas.microsoft.com/office/powerpoint/2010/main" val="39347100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76866" y="4815415"/>
            <a:ext cx="6798734" cy="566738"/>
          </a:xfrm>
        </p:spPr>
        <p:txBody>
          <a:bodyPr anchor="b">
            <a:normAutofit/>
          </a:bodyPr>
          <a:lstStyle>
            <a:lvl1pPr algn="ctr">
              <a:defRPr sz="24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1026260" y="1032933"/>
            <a:ext cx="7091482" cy="3361269"/>
          </a:xfrm>
          <a:prstGeom prst="roundRect">
            <a:avLst>
              <a:gd name="adj" fmla="val 0"/>
            </a:avLst>
          </a:prstGeom>
          <a:ln w="57150" cmpd="thickThin">
            <a:solidFill>
              <a:schemeClr val="tx1">
                <a:lumMod val="50000"/>
                <a:lumOff val="50000"/>
              </a:schemeClr>
            </a:solidFill>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4" name="Text Placeholder 3"/>
          <p:cNvSpPr>
            <a:spLocks noGrp="1"/>
          </p:cNvSpPr>
          <p:nvPr>
            <p:ph type="body" sz="half" idx="2"/>
          </p:nvPr>
        </p:nvSpPr>
        <p:spPr>
          <a:xfrm>
            <a:off x="1176866" y="5382153"/>
            <a:ext cx="6798734" cy="493712"/>
          </a:xfrm>
        </p:spPr>
        <p:txBody>
          <a:bodyPr anchor="t">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Date Placeholder 4"/>
          <p:cNvSpPr>
            <a:spLocks noGrp="1"/>
          </p:cNvSpPr>
          <p:nvPr>
            <p:ph type="dt" sz="half" idx="10"/>
          </p:nvPr>
        </p:nvSpPr>
        <p:spPr/>
        <p:txBody>
          <a:bodyPr/>
          <a:lstStyle/>
          <a:p>
            <a:fld id="{5F950369-0BD8-4834-9AD5-3A79F870D531}" type="datetime1">
              <a:rPr lang="en-US" smtClean="0"/>
              <a:t>4/15/2024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02665DF0-5511-45E4-AAC9-198E1F811BB0}" type="slidenum">
              <a:rPr lang="en-US" smtClean="0"/>
              <a:t>‹#›</a:t>
            </a:fld>
            <a:endParaRPr lang="en-US"/>
          </a:p>
        </p:txBody>
      </p:sp>
    </p:spTree>
    <p:extLst>
      <p:ext uri="{BB962C8B-B14F-4D97-AF65-F5344CB8AC3E}">
        <p14:creationId xmlns:p14="http://schemas.microsoft.com/office/powerpoint/2010/main" val="334259180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176866" y="906873"/>
            <a:ext cx="6798734" cy="3097860"/>
          </a:xfrm>
        </p:spPr>
        <p:txBody>
          <a:bodyPr anchor="ctr">
            <a:normAutofit/>
          </a:bodyPr>
          <a:lstStyle>
            <a:lvl1pPr algn="ctr">
              <a:defRPr sz="32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1176865" y="4275666"/>
            <a:ext cx="6798736" cy="1600202"/>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74FC2246-47B0-4290-9764-26BD30D615D9}" type="datetime1">
              <a:rPr lang="en-US" smtClean="0"/>
              <a:t>4/15/2024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2665DF0-5511-45E4-AAC9-198E1F811BB0}" type="slidenum">
              <a:rPr lang="en-US" smtClean="0"/>
              <a:t>‹#›</a:t>
            </a:fld>
            <a:endParaRPr lang="en-US"/>
          </a:p>
        </p:txBody>
      </p:sp>
      <p:cxnSp>
        <p:nvCxnSpPr>
          <p:cNvPr id="15" name="Straight Connector 14"/>
          <p:cNvCxnSpPr/>
          <p:nvPr/>
        </p:nvCxnSpPr>
        <p:spPr>
          <a:xfrm>
            <a:off x="1278465" y="4140199"/>
            <a:ext cx="6606425" cy="0"/>
          </a:xfrm>
          <a:prstGeom prst="line">
            <a:avLst/>
          </a:prstGeom>
          <a:ln w="15875">
            <a:solidFill>
              <a:schemeClr val="accent1">
                <a:lumMod val="60000"/>
                <a:lumOff val="40000"/>
              </a:schemeClr>
            </a:solidFill>
          </a:ln>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18881662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334333" y="982132"/>
            <a:ext cx="6400250" cy="2370668"/>
          </a:xfrm>
        </p:spPr>
        <p:txBody>
          <a:bodyPr anchor="ctr">
            <a:normAutofit/>
          </a:bodyPr>
          <a:lstStyle>
            <a:lvl1pPr algn="ctr">
              <a:defRPr sz="3200" b="0" cap="none">
                <a:solidFill>
                  <a:schemeClr val="tx1"/>
                </a:solidFill>
              </a:defRPr>
            </a:lvl1pPr>
          </a:lstStyle>
          <a:p>
            <a:r>
              <a:rPr lang="en-US" smtClean="0"/>
              <a:t>Click to edit Master title style</a:t>
            </a:r>
            <a:endParaRPr lang="en-US" dirty="0"/>
          </a:p>
        </p:txBody>
      </p:sp>
      <p:sp>
        <p:nvSpPr>
          <p:cNvPr id="10" name="Text Placeholder 9"/>
          <p:cNvSpPr>
            <a:spLocks noGrp="1"/>
          </p:cNvSpPr>
          <p:nvPr>
            <p:ph type="body" sz="quarter" idx="13"/>
          </p:nvPr>
        </p:nvSpPr>
        <p:spPr>
          <a:xfrm>
            <a:off x="1600200" y="3352799"/>
            <a:ext cx="5892798" cy="651933"/>
          </a:xfrm>
        </p:spPr>
        <p:txBody>
          <a:bodyPr anchor="ctr">
            <a:normAutofit/>
          </a:bodyPr>
          <a:lstStyle>
            <a:lvl1pPr marL="0" indent="0" algn="r">
              <a:buFontTx/>
              <a:buNone/>
              <a:defRPr sz="1800"/>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Edit Master text styles</a:t>
            </a:r>
          </a:p>
        </p:txBody>
      </p:sp>
      <p:sp>
        <p:nvSpPr>
          <p:cNvPr id="3" name="Text Placeholder 2"/>
          <p:cNvSpPr>
            <a:spLocks noGrp="1"/>
          </p:cNvSpPr>
          <p:nvPr>
            <p:ph type="body" idx="1"/>
          </p:nvPr>
        </p:nvSpPr>
        <p:spPr>
          <a:xfrm>
            <a:off x="1176863" y="4343400"/>
            <a:ext cx="6798738" cy="1532467"/>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F2B7205A-AF4F-45C4-A9A5-4B24F0BD76F1}" type="datetime1">
              <a:rPr lang="en-US" smtClean="0"/>
              <a:t>4/15/2024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2665DF0-5511-45E4-AAC9-198E1F811BB0}" type="slidenum">
              <a:rPr lang="en-US" smtClean="0"/>
              <a:t>‹#›</a:t>
            </a:fld>
            <a:endParaRPr lang="en-US"/>
          </a:p>
        </p:txBody>
      </p:sp>
      <p:sp>
        <p:nvSpPr>
          <p:cNvPr id="14" name="TextBox 13"/>
          <p:cNvSpPr txBox="1"/>
          <p:nvPr/>
        </p:nvSpPr>
        <p:spPr>
          <a:xfrm>
            <a:off x="849969" y="905362"/>
            <a:ext cx="457319" cy="584776"/>
          </a:xfrm>
          <a:prstGeom prst="rect">
            <a:avLst/>
          </a:prstGeom>
        </p:spPr>
        <p:txBody>
          <a:bodyPr vert="horz" lIns="91440" tIns="45720" rIns="91440" bIns="45720" rtlCol="0" anchor="ctr">
            <a:noAutofit/>
          </a:bodyPr>
          <a:lstStyle/>
          <a:p>
            <a:pPr lvl="0"/>
            <a:r>
              <a:rPr lang="en-US" sz="7200" dirty="0">
                <a:solidFill>
                  <a:schemeClr val="tx1"/>
                </a:solidFill>
                <a:effectLst/>
              </a:rPr>
              <a:t>“</a:t>
            </a:r>
          </a:p>
        </p:txBody>
      </p:sp>
      <p:sp>
        <p:nvSpPr>
          <p:cNvPr id="15" name="TextBox 14"/>
          <p:cNvSpPr txBox="1"/>
          <p:nvPr/>
        </p:nvSpPr>
        <p:spPr>
          <a:xfrm>
            <a:off x="7633503" y="2827870"/>
            <a:ext cx="457319" cy="584776"/>
          </a:xfrm>
          <a:prstGeom prst="rect">
            <a:avLst/>
          </a:prstGeom>
        </p:spPr>
        <p:txBody>
          <a:bodyPr vert="horz" lIns="91440" tIns="45720" rIns="91440" bIns="45720" rtlCol="0" anchor="ctr">
            <a:noAutofit/>
          </a:bodyPr>
          <a:lstStyle/>
          <a:p>
            <a:pPr lvl="0" algn="r"/>
            <a:r>
              <a:rPr lang="en-US" sz="7200" dirty="0">
                <a:solidFill>
                  <a:schemeClr val="tx1"/>
                </a:solidFill>
                <a:effectLst/>
              </a:rPr>
              <a:t>”</a:t>
            </a:r>
          </a:p>
        </p:txBody>
      </p:sp>
      <p:cxnSp>
        <p:nvCxnSpPr>
          <p:cNvPr id="19" name="Straight Connector 18"/>
          <p:cNvCxnSpPr/>
          <p:nvPr/>
        </p:nvCxnSpPr>
        <p:spPr>
          <a:xfrm>
            <a:off x="1278466" y="4140199"/>
            <a:ext cx="6595534" cy="0"/>
          </a:xfrm>
          <a:prstGeom prst="line">
            <a:avLst/>
          </a:prstGeom>
          <a:ln w="15875">
            <a:solidFill>
              <a:schemeClr val="accent1">
                <a:lumMod val="60000"/>
                <a:lumOff val="40000"/>
              </a:schemeClr>
            </a:solidFill>
          </a:ln>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57613722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176869" y="3308581"/>
            <a:ext cx="6798728" cy="1468800"/>
          </a:xfrm>
        </p:spPr>
        <p:txBody>
          <a:bodyPr anchor="b">
            <a:normAutofit/>
          </a:bodyPr>
          <a:lstStyle>
            <a:lvl1pPr algn="l">
              <a:defRPr sz="32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1176868" y="4777381"/>
            <a:ext cx="6798730" cy="8604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F65374E0-A584-4307-95F6-80012E3B01E2}" type="datetime1">
              <a:rPr lang="en-US" smtClean="0"/>
              <a:t>4/15/2024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2665DF0-5511-45E4-AAC9-198E1F811BB0}" type="slidenum">
              <a:rPr lang="en-US" smtClean="0"/>
              <a:t>‹#›</a:t>
            </a:fld>
            <a:endParaRPr lang="en-US"/>
          </a:p>
        </p:txBody>
      </p:sp>
    </p:spTree>
    <p:extLst>
      <p:ext uri="{BB962C8B-B14F-4D97-AF65-F5344CB8AC3E}">
        <p14:creationId xmlns:p14="http://schemas.microsoft.com/office/powerpoint/2010/main" val="3128575281"/>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1409416" y="982132"/>
            <a:ext cx="6325168" cy="2243668"/>
          </a:xfrm>
        </p:spPr>
        <p:txBody>
          <a:bodyPr anchor="ctr">
            <a:normAutofit/>
          </a:bodyPr>
          <a:lstStyle>
            <a:lvl1pPr algn="ctr">
              <a:defRPr sz="3200" b="0" cap="none">
                <a:solidFill>
                  <a:schemeClr val="tx1"/>
                </a:solidFill>
              </a:defRPr>
            </a:lvl1pPr>
          </a:lstStyle>
          <a:p>
            <a:r>
              <a:rPr lang="en-US" smtClean="0"/>
              <a:t>Click to edit Master title style</a:t>
            </a:r>
            <a:endParaRPr lang="en-US" dirty="0"/>
          </a:p>
        </p:txBody>
      </p:sp>
      <p:sp>
        <p:nvSpPr>
          <p:cNvPr id="14" name="Text Placeholder 2"/>
          <p:cNvSpPr>
            <a:spLocks noGrp="1"/>
          </p:cNvSpPr>
          <p:nvPr>
            <p:ph type="body" idx="13"/>
          </p:nvPr>
        </p:nvSpPr>
        <p:spPr>
          <a:xfrm>
            <a:off x="1176868" y="3639312"/>
            <a:ext cx="6798730" cy="886968"/>
          </a:xfrm>
        </p:spPr>
        <p:txBody>
          <a:bodyPr anchor="b">
            <a:normAutofit/>
          </a:bodyPr>
          <a:lstStyle>
            <a:lvl1pPr marL="0" indent="0" algn="l">
              <a:spcBef>
                <a:spcPts val="0"/>
              </a:spcBef>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3" name="Text Placeholder 2"/>
          <p:cNvSpPr>
            <a:spLocks noGrp="1"/>
          </p:cNvSpPr>
          <p:nvPr>
            <p:ph type="body" idx="1"/>
          </p:nvPr>
        </p:nvSpPr>
        <p:spPr>
          <a:xfrm>
            <a:off x="1176865" y="4529667"/>
            <a:ext cx="6798736" cy="1346200"/>
          </a:xfrm>
        </p:spPr>
        <p:txBody>
          <a:bodyPr anchor="t">
            <a:normAutofit/>
          </a:bodyPr>
          <a:lstStyle>
            <a:lvl1pPr marL="0" indent="0" algn="l">
              <a:buNone/>
              <a:defRPr sz="1600">
                <a:solidFill>
                  <a:schemeClr val="tx1"/>
                </a:solidFill>
              </a:defRPr>
            </a:lvl1pPr>
            <a:lvl2pPr marL="457200" indent="0">
              <a:buNone/>
              <a:defRPr sz="16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EC7581D9-511A-4E45-9FDA-F9B6D684D446}" type="datetime1">
              <a:rPr lang="en-US" smtClean="0"/>
              <a:t>4/15/2024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2665DF0-5511-45E4-AAC9-198E1F811BB0}" type="slidenum">
              <a:rPr lang="en-US" smtClean="0"/>
              <a:t>‹#›</a:t>
            </a:fld>
            <a:endParaRPr lang="en-US"/>
          </a:p>
        </p:txBody>
      </p:sp>
      <p:sp>
        <p:nvSpPr>
          <p:cNvPr id="12" name="TextBox 11"/>
          <p:cNvSpPr txBox="1"/>
          <p:nvPr/>
        </p:nvSpPr>
        <p:spPr>
          <a:xfrm>
            <a:off x="878060" y="896895"/>
            <a:ext cx="457319"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3" name="TextBox 12"/>
          <p:cNvSpPr txBox="1"/>
          <p:nvPr/>
        </p:nvSpPr>
        <p:spPr>
          <a:xfrm>
            <a:off x="7649796" y="2607728"/>
            <a:ext cx="457319"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cxnSp>
        <p:nvCxnSpPr>
          <p:cNvPr id="26" name="Straight Connector 25"/>
          <p:cNvCxnSpPr/>
          <p:nvPr/>
        </p:nvCxnSpPr>
        <p:spPr>
          <a:xfrm>
            <a:off x="1278466" y="3429000"/>
            <a:ext cx="6595534" cy="0"/>
          </a:xfrm>
          <a:prstGeom prst="line">
            <a:avLst/>
          </a:prstGeom>
          <a:ln w="15875">
            <a:solidFill>
              <a:schemeClr val="accent1">
                <a:lumMod val="60000"/>
                <a:lumOff val="40000"/>
              </a:schemeClr>
            </a:solidFill>
          </a:ln>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708269742"/>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1176865" y="982131"/>
            <a:ext cx="6798734" cy="2294467"/>
          </a:xfrm>
        </p:spPr>
        <p:txBody>
          <a:bodyPr vert="horz" lIns="91440" tIns="45720" rIns="91440" bIns="45720" rtlCol="0" anchor="ctr">
            <a:normAutofit/>
          </a:bodyPr>
          <a:lstStyle>
            <a:lvl1pPr>
              <a:defRPr lang="en-US" sz="3200" b="0" dirty="0"/>
            </a:lvl1pPr>
          </a:lstStyle>
          <a:p>
            <a:pPr marL="0" lvl="0"/>
            <a:r>
              <a:rPr lang="en-US" smtClean="0"/>
              <a:t>Click to edit Master title style</a:t>
            </a:r>
            <a:endParaRPr lang="en-US" dirty="0"/>
          </a:p>
        </p:txBody>
      </p:sp>
      <p:sp>
        <p:nvSpPr>
          <p:cNvPr id="11" name="Text Placeholder 2"/>
          <p:cNvSpPr>
            <a:spLocks noGrp="1"/>
          </p:cNvSpPr>
          <p:nvPr>
            <p:ph type="body" idx="13"/>
          </p:nvPr>
        </p:nvSpPr>
        <p:spPr>
          <a:xfrm>
            <a:off x="1176868" y="3566160"/>
            <a:ext cx="6798730" cy="905256"/>
          </a:xfrm>
        </p:spPr>
        <p:txBody>
          <a:bodyPr anchor="b">
            <a:normAutofit/>
          </a:bodyPr>
          <a:lstStyle>
            <a:lvl1pPr marL="0" indent="0" algn="l">
              <a:spcBef>
                <a:spcPts val="0"/>
              </a:spcBef>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3" name="Text Placeholder 2"/>
          <p:cNvSpPr>
            <a:spLocks noGrp="1"/>
          </p:cNvSpPr>
          <p:nvPr>
            <p:ph type="body" idx="1"/>
          </p:nvPr>
        </p:nvSpPr>
        <p:spPr>
          <a:xfrm>
            <a:off x="1176866" y="4470400"/>
            <a:ext cx="6798734" cy="1405467"/>
          </a:xfrm>
        </p:spPr>
        <p:txBody>
          <a:bodyPr anchor="t">
            <a:normAutofit/>
          </a:bodyPr>
          <a:lstStyle>
            <a:lvl1pPr marL="0" indent="0" algn="l">
              <a:buNone/>
              <a:defRPr sz="1600">
                <a:solidFill>
                  <a:schemeClr val="tx1"/>
                </a:solidFill>
              </a:defRPr>
            </a:lvl1pPr>
            <a:lvl2pPr marL="457200" indent="0">
              <a:buNone/>
              <a:defRPr sz="16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BCBD9A6F-79AC-44FE-B56B-A893A30A7651}" type="datetime1">
              <a:rPr lang="en-US" smtClean="0"/>
              <a:t>4/15/2024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2665DF0-5511-45E4-AAC9-198E1F811BB0}" type="slidenum">
              <a:rPr lang="en-US" smtClean="0"/>
              <a:t>‹#›</a:t>
            </a:fld>
            <a:endParaRPr lang="en-US"/>
          </a:p>
        </p:txBody>
      </p:sp>
      <p:cxnSp>
        <p:nvCxnSpPr>
          <p:cNvPr id="15" name="Straight Connector 14"/>
          <p:cNvCxnSpPr/>
          <p:nvPr/>
        </p:nvCxnSpPr>
        <p:spPr>
          <a:xfrm>
            <a:off x="1278469" y="3429000"/>
            <a:ext cx="6606421" cy="0"/>
          </a:xfrm>
          <a:prstGeom prst="line">
            <a:avLst/>
          </a:prstGeom>
          <a:ln w="15875">
            <a:solidFill>
              <a:schemeClr val="accent1">
                <a:lumMod val="60000"/>
                <a:lumOff val="40000"/>
              </a:schemeClr>
            </a:solidFill>
          </a:ln>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180347732"/>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lgn="ctr">
              <a:defRPr/>
            </a:lvl1pPr>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1176865" y="2490135"/>
            <a:ext cx="6798736" cy="3385733"/>
          </a:xfrm>
        </p:spPr>
        <p:txBody>
          <a:bodyPr vert="eaVert" ancho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BA88AA59-FB20-4544-8D91-E6445FACB7A1}" type="datetime1">
              <a:rPr lang="en-US" smtClean="0"/>
              <a:t>4/15/2024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2665DF0-5511-45E4-AAC9-198E1F811BB0}" type="slidenum">
              <a:rPr lang="en-US" smtClean="0"/>
              <a:t>‹#›</a:t>
            </a:fld>
            <a:endParaRPr lang="en-US"/>
          </a:p>
        </p:txBody>
      </p:sp>
      <p:cxnSp>
        <p:nvCxnSpPr>
          <p:cNvPr id="14" name="Straight Connector 13"/>
          <p:cNvCxnSpPr/>
          <p:nvPr/>
        </p:nvCxnSpPr>
        <p:spPr>
          <a:xfrm>
            <a:off x="1278466" y="2354670"/>
            <a:ext cx="6606424" cy="0"/>
          </a:xfrm>
          <a:prstGeom prst="line">
            <a:avLst/>
          </a:prstGeom>
          <a:ln w="15875">
            <a:solidFill>
              <a:schemeClr val="accent1">
                <a:lumMod val="60000"/>
                <a:lumOff val="40000"/>
              </a:schemeClr>
            </a:solidFill>
          </a:ln>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066066"/>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356667" y="906873"/>
            <a:ext cx="1618930" cy="4968995"/>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1176867" y="906873"/>
            <a:ext cx="4915509" cy="4968993"/>
          </a:xfrm>
        </p:spPr>
        <p:txBody>
          <a:bodyPr vert="eaVert" ancho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E8B0A813-5C6C-4AC3-A9EB-AA87454D3147}" type="datetime1">
              <a:rPr lang="en-US" smtClean="0"/>
              <a:t>4/15/2024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2665DF0-5511-45E4-AAC9-198E1F811BB0}" type="slidenum">
              <a:rPr lang="en-US" smtClean="0"/>
              <a:t>‹#›</a:t>
            </a:fld>
            <a:endParaRPr lang="en-US"/>
          </a:p>
        </p:txBody>
      </p:sp>
      <p:cxnSp>
        <p:nvCxnSpPr>
          <p:cNvPr id="14" name="Straight Connector 13"/>
          <p:cNvCxnSpPr/>
          <p:nvPr/>
        </p:nvCxnSpPr>
        <p:spPr>
          <a:xfrm>
            <a:off x="6245512" y="906873"/>
            <a:ext cx="0" cy="4968993"/>
          </a:xfrm>
          <a:prstGeom prst="line">
            <a:avLst/>
          </a:prstGeom>
          <a:ln w="15875">
            <a:solidFill>
              <a:schemeClr val="accent1">
                <a:lumMod val="60000"/>
                <a:lumOff val="40000"/>
              </a:schemeClr>
            </a:solidFill>
          </a:ln>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420768810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3.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pic>
        <p:nvPicPr>
          <p:cNvPr id="7" name="Picture 6" descr="SD-PanelContent-GrommetsCombined.png"/>
          <p:cNvPicPr>
            <a:picLocks noChangeAspect="1"/>
          </p:cNvPicPr>
          <p:nvPr/>
        </p:nvPicPr>
        <p:blipFill>
          <a:blip r:embed="rId19">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2" name="Title Placeholder 1"/>
          <p:cNvSpPr>
            <a:spLocks noGrp="1"/>
          </p:cNvSpPr>
          <p:nvPr>
            <p:ph type="title"/>
          </p:nvPr>
        </p:nvSpPr>
        <p:spPr>
          <a:xfrm>
            <a:off x="1176866" y="915337"/>
            <a:ext cx="6798734" cy="1303867"/>
          </a:xfrm>
          <a:prstGeom prst="rect">
            <a:avLst/>
          </a:prstGeom>
          <a:effectLst/>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1176865" y="2490135"/>
            <a:ext cx="6798736" cy="3444997"/>
          </a:xfrm>
          <a:prstGeom prst="rect">
            <a:avLst/>
          </a:prstGeom>
        </p:spPr>
        <p:txBody>
          <a:bodyPr vert="horz" lIns="91440" tIns="45720" rIns="91440" bIns="45720" rtlCol="0" anchor="t">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6356670" y="5960533"/>
            <a:ext cx="1148283" cy="279400"/>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E5F0CB5F-9417-45E3-BE93-11059C94A5A1}" type="datetime1">
              <a:rPr lang="en-US" smtClean="0"/>
              <a:t>4/15/2024</a:t>
            </a:fld>
            <a:endParaRPr lang="en-US"/>
          </a:p>
        </p:txBody>
      </p:sp>
      <p:sp>
        <p:nvSpPr>
          <p:cNvPr id="5" name="Footer Placeholder 4"/>
          <p:cNvSpPr>
            <a:spLocks noGrp="1"/>
          </p:cNvSpPr>
          <p:nvPr>
            <p:ph type="ftr" sz="quarter" idx="3"/>
          </p:nvPr>
        </p:nvSpPr>
        <p:spPr>
          <a:xfrm>
            <a:off x="1176865" y="5960533"/>
            <a:ext cx="5104667" cy="279400"/>
          </a:xfrm>
          <a:prstGeom prst="rect">
            <a:avLst/>
          </a:prstGeom>
        </p:spPr>
        <p:txBody>
          <a:bodyPr vert="horz" lIns="91440" tIns="45720" rIns="91440" bIns="45720" rtlCol="0" anchor="ctr"/>
          <a:lstStyle>
            <a:lvl1pPr algn="l">
              <a:defRPr sz="1000" b="0" i="0">
                <a:solidFill>
                  <a:schemeClr val="tx1"/>
                </a:solidFill>
                <a:effectLst/>
                <a:latin typeface="+mn-lt"/>
              </a:defRPr>
            </a:lvl1pPr>
          </a:lstStyle>
          <a:p>
            <a:endParaRPr lang="en-US"/>
          </a:p>
        </p:txBody>
      </p:sp>
      <p:sp>
        <p:nvSpPr>
          <p:cNvPr id="6" name="Slide Number Placeholder 5"/>
          <p:cNvSpPr>
            <a:spLocks noGrp="1"/>
          </p:cNvSpPr>
          <p:nvPr>
            <p:ph type="sldNum" sz="quarter" idx="4"/>
          </p:nvPr>
        </p:nvSpPr>
        <p:spPr>
          <a:xfrm>
            <a:off x="7580091" y="5960533"/>
            <a:ext cx="395510" cy="279400"/>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02665DF0-5511-45E4-AAC9-198E1F811BB0}" type="slidenum">
              <a:rPr lang="en-US" smtClean="0"/>
              <a:t>‹#›</a:t>
            </a:fld>
            <a:endParaRPr lang="en-US"/>
          </a:p>
        </p:txBody>
      </p:sp>
    </p:spTree>
    <p:extLst>
      <p:ext uri="{BB962C8B-B14F-4D97-AF65-F5344CB8AC3E}">
        <p14:creationId xmlns:p14="http://schemas.microsoft.com/office/powerpoint/2010/main" val="1966697091"/>
      </p:ext>
    </p:extLst>
  </p:cSld>
  <p:clrMap bg1="lt1" tx1="dk1" bg2="lt2" tx2="dk2" accent1="accent1" accent2="accent2" accent3="accent3" accent4="accent4" accent5="accent5" accent6="accent6" hlink="hlink" folHlink="folHlink"/>
  <p:sldLayoutIdLst>
    <p:sldLayoutId id="2147483697" r:id="rId1"/>
    <p:sldLayoutId id="2147483698" r:id="rId2"/>
    <p:sldLayoutId id="2147483699" r:id="rId3"/>
    <p:sldLayoutId id="2147483700" r:id="rId4"/>
    <p:sldLayoutId id="2147483701" r:id="rId5"/>
    <p:sldLayoutId id="2147483702" r:id="rId6"/>
    <p:sldLayoutId id="2147483703" r:id="rId7"/>
    <p:sldLayoutId id="2147483704" r:id="rId8"/>
    <p:sldLayoutId id="2147483705" r:id="rId9"/>
    <p:sldLayoutId id="2147483706" r:id="rId10"/>
    <p:sldLayoutId id="2147483707" r:id="rId11"/>
    <p:sldLayoutId id="2147483708" r:id="rId12"/>
    <p:sldLayoutId id="2147483709" r:id="rId13"/>
    <p:sldLayoutId id="2147483710" r:id="rId14"/>
    <p:sldLayoutId id="2147483711" r:id="rId15"/>
    <p:sldLayoutId id="2147483712" r:id="rId16"/>
    <p:sldLayoutId id="2147483713" r:id="rId17"/>
  </p:sldLayoutIdLst>
  <p:hf hdr="0" ftr="0" dt="0"/>
  <p:txStyles>
    <p:titleStyle>
      <a:lvl1pPr algn="ctr" defTabSz="457200" rtl="0" eaLnBrk="1" latinLnBrk="0" hangingPunct="1">
        <a:spcBef>
          <a:spcPct val="0"/>
        </a:spcBef>
        <a:buNone/>
        <a:defRPr sz="4000" kern="1200" cap="none">
          <a:ln w="3175" cmpd="sng">
            <a:noFill/>
          </a:ln>
          <a:solidFill>
            <a:schemeClr val="tx1">
              <a:lumMod val="85000"/>
              <a:lumOff val="15000"/>
            </a:schemeClr>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ct val="20000"/>
        </a:spcBef>
        <a:spcAft>
          <a:spcPts val="600"/>
        </a:spcAft>
        <a:buClr>
          <a:schemeClr val="accent1"/>
        </a:buClr>
        <a:buSzPct val="115000"/>
        <a:buFont typeface="Arial"/>
        <a:buChar char="•"/>
        <a:defRPr sz="2400" kern="1200" cap="none">
          <a:solidFill>
            <a:schemeClr val="tx1">
              <a:lumMod val="85000"/>
              <a:lumOff val="15000"/>
            </a:schemeClr>
          </a:solidFill>
          <a:effectLst/>
          <a:latin typeface="+mn-lt"/>
          <a:ea typeface="+mn-ea"/>
          <a:cs typeface="+mn-cs"/>
        </a:defRPr>
      </a:lvl1pPr>
      <a:lvl2pPr marL="742950" indent="-285750" algn="l" defTabSz="457200" rtl="0" eaLnBrk="1" latinLnBrk="0" hangingPunct="1">
        <a:spcBef>
          <a:spcPct val="20000"/>
        </a:spcBef>
        <a:spcAft>
          <a:spcPts val="600"/>
        </a:spcAft>
        <a:buClr>
          <a:schemeClr val="accent1"/>
        </a:buClr>
        <a:buSzPct val="115000"/>
        <a:buFont typeface="Arial"/>
        <a:buChar char="•"/>
        <a:defRPr sz="2000" kern="1200" cap="none">
          <a:solidFill>
            <a:schemeClr val="tx1">
              <a:lumMod val="85000"/>
              <a:lumOff val="15000"/>
            </a:schemeClr>
          </a:solidFill>
          <a:effectLst/>
          <a:latin typeface="+mn-lt"/>
          <a:ea typeface="+mn-ea"/>
          <a:cs typeface="+mn-cs"/>
        </a:defRPr>
      </a:lvl2pPr>
      <a:lvl3pPr marL="1200150" indent="-285750" algn="l" defTabSz="457200" rtl="0" eaLnBrk="1" latinLnBrk="0" hangingPunct="1">
        <a:spcBef>
          <a:spcPct val="20000"/>
        </a:spcBef>
        <a:spcAft>
          <a:spcPts val="600"/>
        </a:spcAft>
        <a:buClr>
          <a:schemeClr val="accent1"/>
        </a:buClr>
        <a:buSzPct val="115000"/>
        <a:buFont typeface="Arial"/>
        <a:buChar char="•"/>
        <a:defRPr sz="1800" kern="1200" cap="none">
          <a:solidFill>
            <a:schemeClr val="tx1">
              <a:lumMod val="85000"/>
              <a:lumOff val="15000"/>
            </a:schemeClr>
          </a:solidFill>
          <a:effectLst/>
          <a:latin typeface="+mn-lt"/>
          <a:ea typeface="+mn-ea"/>
          <a:cs typeface="+mn-cs"/>
        </a:defRPr>
      </a:lvl3pPr>
      <a:lvl4pPr marL="1543050" indent="-171450" algn="l" defTabSz="457200" rtl="0" eaLnBrk="1" latinLnBrk="0" hangingPunct="1">
        <a:spcBef>
          <a:spcPct val="20000"/>
        </a:spcBef>
        <a:spcAft>
          <a:spcPts val="600"/>
        </a:spcAft>
        <a:buClr>
          <a:schemeClr val="accent1"/>
        </a:buClr>
        <a:buSzPct val="115000"/>
        <a:buFont typeface="Arial"/>
        <a:buChar char="•"/>
        <a:defRPr sz="1600" kern="1200" cap="none">
          <a:solidFill>
            <a:schemeClr val="tx1">
              <a:lumMod val="85000"/>
              <a:lumOff val="15000"/>
            </a:schemeClr>
          </a:solidFill>
          <a:effectLst/>
          <a:latin typeface="+mn-lt"/>
          <a:ea typeface="+mn-ea"/>
          <a:cs typeface="+mn-cs"/>
        </a:defRPr>
      </a:lvl4pPr>
      <a:lvl5pPr marL="2000250" indent="-17145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5pPr>
      <a:lvl6pPr marL="25146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6pPr>
      <a:lvl7pPr marL="29718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7pPr>
      <a:lvl8pPr marL="34290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8pPr>
      <a:lvl9pPr marL="38862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404731" y="1811863"/>
            <a:ext cx="6294782" cy="1515533"/>
          </a:xfrm>
        </p:spPr>
        <p:txBody>
          <a:bodyPr/>
          <a:lstStyle/>
          <a:p>
            <a:r>
              <a:rPr lang="en-US" sz="3200" b="1" dirty="0"/>
              <a:t>RESEARCH METHODS AND TECHNICAL WRITING </a:t>
            </a:r>
            <a:br>
              <a:rPr lang="en-US" sz="3200" b="1" dirty="0"/>
            </a:br>
            <a:r>
              <a:rPr lang="en-US" sz="3200" b="1" dirty="0"/>
              <a:t>BAR 301</a:t>
            </a:r>
            <a:endParaRPr lang="en-US" sz="3200" dirty="0"/>
          </a:p>
        </p:txBody>
      </p:sp>
      <p:sp>
        <p:nvSpPr>
          <p:cNvPr id="3" name="Subtitle 2"/>
          <p:cNvSpPr>
            <a:spLocks noGrp="1"/>
          </p:cNvSpPr>
          <p:nvPr>
            <p:ph type="subTitle" idx="1"/>
          </p:nvPr>
        </p:nvSpPr>
        <p:spPr/>
        <p:txBody>
          <a:bodyPr>
            <a:normAutofit fontScale="92500" lnSpcReduction="20000"/>
          </a:bodyPr>
          <a:lstStyle/>
          <a:p>
            <a:r>
              <a:rPr lang="en-US" b="1" dirty="0"/>
              <a:t>WEEK </a:t>
            </a:r>
            <a:r>
              <a:rPr lang="en-US" b="1" dirty="0" smtClean="0"/>
              <a:t>2: </a:t>
            </a:r>
            <a:r>
              <a:rPr lang="en-US" sz="2100" b="1" dirty="0"/>
              <a:t>Types of </a:t>
            </a:r>
            <a:r>
              <a:rPr lang="en-US" sz="2100" b="1" dirty="0" smtClean="0"/>
              <a:t>Research</a:t>
            </a:r>
            <a:r>
              <a:rPr lang="en-US" sz="2100" b="1" dirty="0"/>
              <a:t>: </a:t>
            </a:r>
            <a:r>
              <a:rPr lang="en-US" sz="2100" b="1" dirty="0" smtClean="0"/>
              <a:t>Classifications </a:t>
            </a:r>
            <a:r>
              <a:rPr lang="en-US" sz="2100" b="1" dirty="0"/>
              <a:t>and </a:t>
            </a:r>
            <a:r>
              <a:rPr lang="en-US" sz="2100" b="1" dirty="0" smtClean="0"/>
              <a:t>Types </a:t>
            </a:r>
            <a:endParaRPr lang="en-US" sz="2100" b="1" dirty="0"/>
          </a:p>
          <a:p>
            <a:r>
              <a:rPr lang="en-US" b="1" dirty="0"/>
              <a:t>BY </a:t>
            </a:r>
          </a:p>
          <a:p>
            <a:r>
              <a:rPr lang="en-US" b="1" dirty="0"/>
              <a:t>Dr. Julius Kahuthia </a:t>
            </a:r>
            <a:r>
              <a:rPr lang="en-US" b="1" dirty="0" err="1"/>
              <a:t>Mwangi</a:t>
            </a:r>
            <a:endParaRPr lang="en-US" b="1" dirty="0"/>
          </a:p>
        </p:txBody>
      </p:sp>
      <p:sp>
        <p:nvSpPr>
          <p:cNvPr id="4" name="Slide Number Placeholder 3"/>
          <p:cNvSpPr>
            <a:spLocks noGrp="1"/>
          </p:cNvSpPr>
          <p:nvPr>
            <p:ph type="sldNum" sz="quarter" idx="12"/>
          </p:nvPr>
        </p:nvSpPr>
        <p:spPr/>
        <p:txBody>
          <a:bodyPr/>
          <a:lstStyle/>
          <a:p>
            <a:fld id="{02665DF0-5511-45E4-AAC9-198E1F811BB0}" type="slidenum">
              <a:rPr lang="en-US" smtClean="0"/>
              <a:t>1</a:t>
            </a:fld>
            <a:endParaRPr lang="en-US"/>
          </a:p>
        </p:txBody>
      </p:sp>
    </p:spTree>
    <p:extLst>
      <p:ext uri="{BB962C8B-B14F-4D97-AF65-F5344CB8AC3E}">
        <p14:creationId xmlns:p14="http://schemas.microsoft.com/office/powerpoint/2010/main" val="221040689"/>
      </p:ext>
    </p:extLst>
  </p:cSld>
  <p:clrMapOvr>
    <a:masterClrMapping/>
  </p:clrMapOvr>
  <mc:AlternateContent xmlns:mc="http://schemas.openxmlformats.org/markup-compatibility/2006" xmlns:p14="http://schemas.microsoft.com/office/powerpoint/2010/main">
    <mc:Choice Requires="p14">
      <p:transition spd="slow" p14:dur="4000">
        <p14:flythrough/>
      </p:transition>
    </mc:Choice>
    <mc:Fallback xmlns="">
      <p:transition spd="slow">
        <p:fade/>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Lesson Objectives</a:t>
            </a:r>
            <a:endParaRPr lang="en-US" dirty="0"/>
          </a:p>
        </p:txBody>
      </p:sp>
      <p:sp>
        <p:nvSpPr>
          <p:cNvPr id="3" name="Content Placeholder 2"/>
          <p:cNvSpPr>
            <a:spLocks noGrp="1"/>
          </p:cNvSpPr>
          <p:nvPr>
            <p:ph idx="1"/>
          </p:nvPr>
        </p:nvSpPr>
        <p:spPr/>
        <p:txBody>
          <a:bodyPr/>
          <a:lstStyle/>
          <a:p>
            <a:r>
              <a:rPr lang="en-US" dirty="0" smtClean="0"/>
              <a:t>By the end of this lesson, you should be able to,</a:t>
            </a:r>
          </a:p>
          <a:p>
            <a:r>
              <a:rPr lang="en-US" dirty="0" smtClean="0"/>
              <a:t>Describe research classification</a:t>
            </a:r>
          </a:p>
          <a:p>
            <a:r>
              <a:rPr lang="en-US" dirty="0" smtClean="0"/>
              <a:t>Explain the research approaches</a:t>
            </a:r>
          </a:p>
          <a:p>
            <a:endParaRPr lang="en-US" dirty="0"/>
          </a:p>
        </p:txBody>
      </p:sp>
      <p:sp>
        <p:nvSpPr>
          <p:cNvPr id="4" name="Slide Number Placeholder 3"/>
          <p:cNvSpPr>
            <a:spLocks noGrp="1"/>
          </p:cNvSpPr>
          <p:nvPr>
            <p:ph type="sldNum" sz="quarter" idx="12"/>
          </p:nvPr>
        </p:nvSpPr>
        <p:spPr/>
        <p:txBody>
          <a:bodyPr/>
          <a:lstStyle/>
          <a:p>
            <a:fld id="{02665DF0-5511-45E4-AAC9-198E1F811BB0}" type="slidenum">
              <a:rPr lang="en-US" smtClean="0"/>
              <a:t>2</a:t>
            </a:fld>
            <a:endParaRPr lang="en-US"/>
          </a:p>
        </p:txBody>
      </p:sp>
    </p:spTree>
    <p:extLst>
      <p:ext uri="{BB962C8B-B14F-4D97-AF65-F5344CB8AC3E}">
        <p14:creationId xmlns:p14="http://schemas.microsoft.com/office/powerpoint/2010/main" val="2628030647"/>
      </p:ext>
    </p:extLst>
  </p:cSld>
  <p:clrMapOvr>
    <a:masterClrMapping/>
  </p:clrMapOvr>
  <mc:AlternateContent xmlns:mc="http://schemas.openxmlformats.org/markup-compatibility/2006" xmlns:p14="http://schemas.microsoft.com/office/powerpoint/2010/main">
    <mc:Choice Requires="p14">
      <p:transition spd="slow" p14:dur="4000">
        <p:wheel spokes="1"/>
      </p:transition>
    </mc:Choice>
    <mc:Fallback xmlns="">
      <p:transition spd="slow">
        <p:wheel spokes="1"/>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t>Part one </a:t>
            </a:r>
            <a:endParaRPr lang="en-US" b="1" dirty="0"/>
          </a:p>
        </p:txBody>
      </p:sp>
      <p:sp>
        <p:nvSpPr>
          <p:cNvPr id="3" name="Content Placeholder 2"/>
          <p:cNvSpPr>
            <a:spLocks noGrp="1"/>
          </p:cNvSpPr>
          <p:nvPr>
            <p:ph idx="1"/>
          </p:nvPr>
        </p:nvSpPr>
        <p:spPr/>
        <p:txBody>
          <a:bodyPr/>
          <a:lstStyle/>
          <a:p>
            <a:pPr algn="just">
              <a:buFont typeface="Wingdings" panose="05000000000000000000" pitchFamily="2" charset="2"/>
              <a:buChar char="Ø"/>
            </a:pPr>
            <a:r>
              <a:rPr lang="en-US" dirty="0" smtClean="0"/>
              <a:t>Introduction</a:t>
            </a:r>
          </a:p>
          <a:p>
            <a:pPr algn="just">
              <a:buFont typeface="Wingdings" panose="05000000000000000000" pitchFamily="2" charset="2"/>
              <a:buChar char="Ø"/>
            </a:pPr>
            <a:r>
              <a:rPr lang="en-GB" dirty="0" smtClean="0"/>
              <a:t>Types of research based on expected outcome</a:t>
            </a:r>
          </a:p>
          <a:p>
            <a:pPr algn="just">
              <a:buFont typeface="Wingdings" panose="05000000000000000000" pitchFamily="2" charset="2"/>
              <a:buChar char="Ø"/>
            </a:pPr>
            <a:r>
              <a:rPr lang="en-GB" dirty="0" smtClean="0"/>
              <a:t>Types of research based on the research process</a:t>
            </a:r>
            <a:r>
              <a:rPr lang="en-US" dirty="0" smtClean="0"/>
              <a:t> </a:t>
            </a:r>
            <a:endParaRPr lang="en-US" dirty="0"/>
          </a:p>
        </p:txBody>
      </p:sp>
      <p:sp>
        <p:nvSpPr>
          <p:cNvPr id="4" name="Slide Number Placeholder 3"/>
          <p:cNvSpPr>
            <a:spLocks noGrp="1"/>
          </p:cNvSpPr>
          <p:nvPr>
            <p:ph type="sldNum" sz="quarter" idx="12"/>
          </p:nvPr>
        </p:nvSpPr>
        <p:spPr/>
        <p:txBody>
          <a:bodyPr/>
          <a:lstStyle/>
          <a:p>
            <a:fld id="{02665DF0-5511-45E4-AAC9-198E1F811BB0}" type="slidenum">
              <a:rPr lang="en-US" smtClean="0"/>
              <a:t>3</a:t>
            </a:fld>
            <a:endParaRPr lang="en-US"/>
          </a:p>
        </p:txBody>
      </p:sp>
    </p:spTree>
    <p:extLst>
      <p:ext uri="{BB962C8B-B14F-4D97-AF65-F5344CB8AC3E}">
        <p14:creationId xmlns:p14="http://schemas.microsoft.com/office/powerpoint/2010/main" val="193744035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000">
        <p15:prstTrans prst="curtains"/>
      </p:transition>
    </mc:Choice>
    <mc:Fallback xmlns="">
      <p:transition spd="slow">
        <p:fade/>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a:t>Introduction</a:t>
            </a:r>
            <a:endParaRPr lang="en-US" dirty="0"/>
          </a:p>
        </p:txBody>
      </p:sp>
      <p:sp>
        <p:nvSpPr>
          <p:cNvPr id="3" name="Content Placeholder 2"/>
          <p:cNvSpPr>
            <a:spLocks noGrp="1"/>
          </p:cNvSpPr>
          <p:nvPr>
            <p:ph idx="1"/>
          </p:nvPr>
        </p:nvSpPr>
        <p:spPr>
          <a:xfrm>
            <a:off x="636104" y="2490135"/>
            <a:ext cx="7818783" cy="3711882"/>
          </a:xfrm>
        </p:spPr>
        <p:txBody>
          <a:bodyPr>
            <a:normAutofit/>
          </a:bodyPr>
          <a:lstStyle/>
          <a:p>
            <a:pPr algn="just"/>
            <a:r>
              <a:rPr lang="en-GB" dirty="0" smtClean="0"/>
              <a:t>There </a:t>
            </a:r>
            <a:r>
              <a:rPr lang="en-GB" dirty="0"/>
              <a:t>are quite a number of challenges when carrying out research and each challenge comes with its own solutions. </a:t>
            </a:r>
            <a:endParaRPr lang="en-GB" dirty="0" smtClean="0"/>
          </a:p>
          <a:p>
            <a:pPr algn="just"/>
            <a:r>
              <a:rPr lang="en-GB" dirty="0" smtClean="0"/>
              <a:t>However one </a:t>
            </a:r>
            <a:r>
              <a:rPr lang="en-GB" dirty="0"/>
              <a:t>research situation or problem will have requirements different from the other</a:t>
            </a:r>
            <a:r>
              <a:rPr lang="en-GB" dirty="0" smtClean="0"/>
              <a:t>.</a:t>
            </a:r>
            <a:endParaRPr lang="en-US" dirty="0"/>
          </a:p>
          <a:p>
            <a:pPr algn="just"/>
            <a:r>
              <a:rPr lang="en-GB" dirty="0"/>
              <a:t>For example, a person who wants to study whether income increases with age will use an approach different from the approach that one attempting to describe the customer </a:t>
            </a:r>
            <a:r>
              <a:rPr lang="en-GB" dirty="0" smtClean="0"/>
              <a:t>satisfaction for a product.  </a:t>
            </a:r>
            <a:endParaRPr lang="en-US" dirty="0"/>
          </a:p>
        </p:txBody>
      </p:sp>
      <p:sp>
        <p:nvSpPr>
          <p:cNvPr id="4" name="Slide Number Placeholder 3"/>
          <p:cNvSpPr>
            <a:spLocks noGrp="1"/>
          </p:cNvSpPr>
          <p:nvPr>
            <p:ph type="sldNum" sz="quarter" idx="12"/>
          </p:nvPr>
        </p:nvSpPr>
        <p:spPr/>
        <p:txBody>
          <a:bodyPr/>
          <a:lstStyle/>
          <a:p>
            <a:fld id="{02665DF0-5511-45E4-AAC9-198E1F811BB0}" type="slidenum">
              <a:rPr lang="en-US" smtClean="0"/>
              <a:t>4</a:t>
            </a:fld>
            <a:endParaRPr lang="en-US"/>
          </a:p>
        </p:txBody>
      </p:sp>
    </p:spTree>
    <p:extLst>
      <p:ext uri="{BB962C8B-B14F-4D97-AF65-F5344CB8AC3E}">
        <p14:creationId xmlns:p14="http://schemas.microsoft.com/office/powerpoint/2010/main" val="6426375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000">
        <p15:prstTrans prst="wind"/>
      </p:transition>
    </mc:Choice>
    <mc:Fallback xmlns="">
      <p:transition spd="slow">
        <p:fade/>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a:t>Introduction</a:t>
            </a:r>
            <a:endParaRPr lang="en-US" dirty="0"/>
          </a:p>
        </p:txBody>
      </p:sp>
      <p:sp>
        <p:nvSpPr>
          <p:cNvPr id="3" name="Content Placeholder 2"/>
          <p:cNvSpPr>
            <a:spLocks noGrp="1"/>
          </p:cNvSpPr>
          <p:nvPr>
            <p:ph idx="1"/>
          </p:nvPr>
        </p:nvSpPr>
        <p:spPr>
          <a:xfrm>
            <a:off x="689113" y="2385391"/>
            <a:ext cx="7752522" cy="3763618"/>
          </a:xfrm>
        </p:spPr>
        <p:txBody>
          <a:bodyPr>
            <a:normAutofit fontScale="85000" lnSpcReduction="10000"/>
          </a:bodyPr>
          <a:lstStyle/>
          <a:p>
            <a:pPr algn="just"/>
            <a:r>
              <a:rPr lang="en-GB" dirty="0" smtClean="0"/>
              <a:t>Some people may </a:t>
            </a:r>
            <a:r>
              <a:rPr lang="en-GB" dirty="0"/>
              <a:t>have a theory that </a:t>
            </a:r>
            <a:r>
              <a:rPr lang="en-GB" dirty="0" smtClean="0"/>
              <a:t>they want </a:t>
            </a:r>
            <a:r>
              <a:rPr lang="en-GB" dirty="0"/>
              <a:t>to test by collecting data while </a:t>
            </a:r>
            <a:r>
              <a:rPr lang="en-GB" dirty="0" smtClean="0"/>
              <a:t>others </a:t>
            </a:r>
            <a:r>
              <a:rPr lang="en-GB" dirty="0"/>
              <a:t>may want to collect data then develop a theory. </a:t>
            </a:r>
            <a:endParaRPr lang="en-GB" dirty="0" smtClean="0"/>
          </a:p>
          <a:p>
            <a:pPr algn="just"/>
            <a:r>
              <a:rPr lang="en-GB" dirty="0" smtClean="0"/>
              <a:t>There </a:t>
            </a:r>
            <a:r>
              <a:rPr lang="en-GB" dirty="0"/>
              <a:t>are also people who carry out research just for interest while others need to apply the solutions immediately since they will have identified a practical problem</a:t>
            </a:r>
            <a:r>
              <a:rPr lang="en-GB" dirty="0" smtClean="0"/>
              <a:t>.</a:t>
            </a:r>
            <a:endParaRPr lang="en-US" dirty="0"/>
          </a:p>
          <a:p>
            <a:pPr algn="just"/>
            <a:r>
              <a:rPr lang="en-GB" dirty="0"/>
              <a:t>Some studies may require going to communities and visiting homes, others may require visiting small or big businesses, and yet others may require studying about employees within organizations.</a:t>
            </a:r>
            <a:endParaRPr lang="en-US" dirty="0"/>
          </a:p>
          <a:p>
            <a:pPr algn="just"/>
            <a:r>
              <a:rPr lang="en-GB" dirty="0" smtClean="0"/>
              <a:t>In </a:t>
            </a:r>
            <a:r>
              <a:rPr lang="en-GB" dirty="0"/>
              <a:t>all the above, different ways will be used to come across the right respondents and to structure the study in order to get the right data that suits the purpose for which the study is being carried out</a:t>
            </a:r>
            <a:r>
              <a:rPr lang="en-GB" dirty="0" smtClean="0"/>
              <a:t>.</a:t>
            </a:r>
            <a:endParaRPr lang="en-US" dirty="0"/>
          </a:p>
          <a:p>
            <a:endParaRPr lang="en-US" dirty="0"/>
          </a:p>
        </p:txBody>
      </p:sp>
      <p:sp>
        <p:nvSpPr>
          <p:cNvPr id="4" name="Slide Number Placeholder 3"/>
          <p:cNvSpPr>
            <a:spLocks noGrp="1"/>
          </p:cNvSpPr>
          <p:nvPr>
            <p:ph type="sldNum" sz="quarter" idx="12"/>
          </p:nvPr>
        </p:nvSpPr>
        <p:spPr/>
        <p:txBody>
          <a:bodyPr/>
          <a:lstStyle/>
          <a:p>
            <a:fld id="{02665DF0-5511-45E4-AAC9-198E1F811BB0}" type="slidenum">
              <a:rPr lang="en-US" smtClean="0"/>
              <a:t>5</a:t>
            </a:fld>
            <a:endParaRPr lang="en-US"/>
          </a:p>
        </p:txBody>
      </p:sp>
    </p:spTree>
    <p:extLst>
      <p:ext uri="{BB962C8B-B14F-4D97-AF65-F5344CB8AC3E}">
        <p14:creationId xmlns:p14="http://schemas.microsoft.com/office/powerpoint/2010/main" val="393431670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000">
        <p15:prstTrans prst="wind"/>
      </p:transition>
    </mc:Choice>
    <mc:Fallback xmlns="">
      <p:transition spd="slow">
        <p:fade/>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b="1" dirty="0"/>
              <a:t>TYPES/ CLASSIFICATION OF RESEARCH</a:t>
            </a:r>
            <a:endParaRPr lang="en-US" dirty="0"/>
          </a:p>
        </p:txBody>
      </p:sp>
      <p:sp>
        <p:nvSpPr>
          <p:cNvPr id="3" name="Content Placeholder 2"/>
          <p:cNvSpPr>
            <a:spLocks noGrp="1"/>
          </p:cNvSpPr>
          <p:nvPr>
            <p:ph idx="1"/>
          </p:nvPr>
        </p:nvSpPr>
        <p:spPr>
          <a:xfrm>
            <a:off x="795130" y="2490135"/>
            <a:ext cx="7341705" cy="3444997"/>
          </a:xfrm>
        </p:spPr>
        <p:txBody>
          <a:bodyPr/>
          <a:lstStyle/>
          <a:p>
            <a:pPr algn="just"/>
            <a:r>
              <a:rPr lang="en-GB" dirty="0" smtClean="0"/>
              <a:t>Research can </a:t>
            </a:r>
            <a:r>
              <a:rPr lang="en-GB" dirty="0"/>
              <a:t>be classified according to the following different perceptions</a:t>
            </a:r>
            <a:r>
              <a:rPr lang="en-GB" dirty="0" smtClean="0"/>
              <a:t>;</a:t>
            </a:r>
          </a:p>
          <a:p>
            <a:pPr marL="0" indent="0" algn="just">
              <a:buNone/>
            </a:pPr>
            <a:r>
              <a:rPr lang="en-GB" b="1" dirty="0" smtClean="0"/>
              <a:t>1.Based </a:t>
            </a:r>
            <a:r>
              <a:rPr lang="en-GB" b="1" dirty="0"/>
              <a:t>on expected outcome</a:t>
            </a:r>
            <a:endParaRPr lang="en-US" dirty="0"/>
          </a:p>
          <a:p>
            <a:pPr marL="0" indent="0" algn="just">
              <a:buNone/>
            </a:pPr>
            <a:r>
              <a:rPr lang="en-GB" b="1" dirty="0" smtClean="0"/>
              <a:t>2.Based </a:t>
            </a:r>
            <a:r>
              <a:rPr lang="en-GB" b="1" dirty="0"/>
              <a:t>on the Research process</a:t>
            </a:r>
            <a:r>
              <a:rPr lang="en-GB" dirty="0"/>
              <a:t>.</a:t>
            </a:r>
            <a:endParaRPr lang="en-US" dirty="0"/>
          </a:p>
          <a:p>
            <a:pPr marL="0" indent="0" algn="just">
              <a:buNone/>
            </a:pPr>
            <a:r>
              <a:rPr lang="en-GB" b="1" dirty="0" smtClean="0"/>
              <a:t>3.Based </a:t>
            </a:r>
            <a:r>
              <a:rPr lang="en-GB" b="1" dirty="0"/>
              <a:t>on Logic or sequence of the research</a:t>
            </a:r>
            <a:endParaRPr lang="en-US" dirty="0"/>
          </a:p>
          <a:p>
            <a:pPr marL="0" indent="0" algn="just">
              <a:buNone/>
            </a:pPr>
            <a:r>
              <a:rPr lang="en-GB" b="1" dirty="0" smtClean="0"/>
              <a:t>4.Based </a:t>
            </a:r>
            <a:r>
              <a:rPr lang="en-GB" b="1" dirty="0"/>
              <a:t>on the ability of a researcher to control variables</a:t>
            </a:r>
            <a:endParaRPr lang="en-US" dirty="0"/>
          </a:p>
          <a:p>
            <a:endParaRPr lang="en-US" dirty="0"/>
          </a:p>
          <a:p>
            <a:endParaRPr lang="en-US" dirty="0"/>
          </a:p>
        </p:txBody>
      </p:sp>
      <p:sp>
        <p:nvSpPr>
          <p:cNvPr id="4" name="Slide Number Placeholder 3"/>
          <p:cNvSpPr>
            <a:spLocks noGrp="1"/>
          </p:cNvSpPr>
          <p:nvPr>
            <p:ph type="sldNum" sz="quarter" idx="12"/>
          </p:nvPr>
        </p:nvSpPr>
        <p:spPr/>
        <p:txBody>
          <a:bodyPr/>
          <a:lstStyle/>
          <a:p>
            <a:fld id="{02665DF0-5511-45E4-AAC9-198E1F811BB0}" type="slidenum">
              <a:rPr lang="en-US" smtClean="0"/>
              <a:t>6</a:t>
            </a:fld>
            <a:endParaRPr lang="en-US"/>
          </a:p>
        </p:txBody>
      </p:sp>
    </p:spTree>
    <p:extLst>
      <p:ext uri="{BB962C8B-B14F-4D97-AF65-F5344CB8AC3E}">
        <p14:creationId xmlns:p14="http://schemas.microsoft.com/office/powerpoint/2010/main" val="316512099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000">
        <p15:prstTrans prst="drape"/>
      </p:transition>
    </mc:Choice>
    <mc:Fallback xmlns="">
      <p:transition spd="slow">
        <p:fade/>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02365" y="915337"/>
            <a:ext cx="7779026" cy="1303867"/>
          </a:xfrm>
        </p:spPr>
        <p:txBody>
          <a:bodyPr>
            <a:normAutofit fontScale="90000"/>
          </a:bodyPr>
          <a:lstStyle/>
          <a:p>
            <a:r>
              <a:rPr lang="en-GB" b="1" dirty="0"/>
              <a:t>1. </a:t>
            </a:r>
            <a:r>
              <a:rPr lang="en-GB" b="1" dirty="0" smtClean="0"/>
              <a:t>Types of Research Based </a:t>
            </a:r>
            <a:r>
              <a:rPr lang="en-GB" b="1" dirty="0"/>
              <a:t>on </a:t>
            </a:r>
            <a:r>
              <a:rPr lang="en-GB" b="1" dirty="0" smtClean="0"/>
              <a:t>Expected Outcome</a:t>
            </a:r>
            <a:endParaRPr lang="en-US" dirty="0"/>
          </a:p>
        </p:txBody>
      </p:sp>
      <p:sp>
        <p:nvSpPr>
          <p:cNvPr id="3" name="Content Placeholder 2"/>
          <p:cNvSpPr>
            <a:spLocks noGrp="1"/>
          </p:cNvSpPr>
          <p:nvPr>
            <p:ph idx="1"/>
          </p:nvPr>
        </p:nvSpPr>
        <p:spPr>
          <a:xfrm>
            <a:off x="702365" y="2490135"/>
            <a:ext cx="7779026" cy="3685378"/>
          </a:xfrm>
        </p:spPr>
        <p:txBody>
          <a:bodyPr>
            <a:normAutofit lnSpcReduction="10000"/>
          </a:bodyPr>
          <a:lstStyle/>
          <a:p>
            <a:pPr marL="0" indent="0" algn="just">
              <a:buNone/>
            </a:pPr>
            <a:r>
              <a:rPr lang="en-GB" b="1" dirty="0" smtClean="0"/>
              <a:t>a</a:t>
            </a:r>
            <a:r>
              <a:rPr lang="en-GB" b="1" dirty="0"/>
              <a:t>) Basic (Pure, theoretical, fundamental) research</a:t>
            </a:r>
            <a:r>
              <a:rPr lang="en-GB" dirty="0"/>
              <a:t>:</a:t>
            </a:r>
            <a:endParaRPr lang="en-US" dirty="0"/>
          </a:p>
          <a:p>
            <a:pPr algn="just"/>
            <a:r>
              <a:rPr lang="en-GB" dirty="0"/>
              <a:t>It is the generation of a body of knowledge intended to improve the understanding of general issues or problems that commonly occur in organizational settings and how they can be solved but without emphasis on any specific or immediate application. </a:t>
            </a:r>
            <a:endParaRPr lang="en-GB" dirty="0" smtClean="0"/>
          </a:p>
          <a:p>
            <a:pPr algn="just"/>
            <a:r>
              <a:rPr lang="en-US" dirty="0" smtClean="0"/>
              <a:t>It is </a:t>
            </a:r>
            <a:r>
              <a:rPr lang="en-US" dirty="0"/>
              <a:t>a type of scientific inquiry that aims to expand knowledge and understanding of fundamental principles and concepts without necessarily seeking immediate practical applications. </a:t>
            </a:r>
          </a:p>
        </p:txBody>
      </p:sp>
      <p:sp>
        <p:nvSpPr>
          <p:cNvPr id="4" name="Slide Number Placeholder 3"/>
          <p:cNvSpPr>
            <a:spLocks noGrp="1"/>
          </p:cNvSpPr>
          <p:nvPr>
            <p:ph type="sldNum" sz="quarter" idx="12"/>
          </p:nvPr>
        </p:nvSpPr>
        <p:spPr/>
        <p:txBody>
          <a:bodyPr/>
          <a:lstStyle/>
          <a:p>
            <a:fld id="{02665DF0-5511-45E4-AAC9-198E1F811BB0}" type="slidenum">
              <a:rPr lang="en-US" smtClean="0"/>
              <a:t>7</a:t>
            </a:fld>
            <a:endParaRPr lang="en-US"/>
          </a:p>
        </p:txBody>
      </p:sp>
    </p:spTree>
    <p:extLst>
      <p:ext uri="{BB962C8B-B14F-4D97-AF65-F5344CB8AC3E}">
        <p14:creationId xmlns:p14="http://schemas.microsoft.com/office/powerpoint/2010/main" val="393223273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000">
        <p15:prstTrans prst="drape"/>
      </p:transition>
    </mc:Choice>
    <mc:Fallback xmlns="">
      <p:transition spd="slow">
        <p:fade/>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95130" y="915337"/>
            <a:ext cx="7606747" cy="1303867"/>
          </a:xfrm>
        </p:spPr>
        <p:txBody>
          <a:bodyPr>
            <a:normAutofit fontScale="90000"/>
          </a:bodyPr>
          <a:lstStyle/>
          <a:p>
            <a:r>
              <a:rPr lang="en-US" b="1" dirty="0"/>
              <a:t>Key Characteristics of Basic Research</a:t>
            </a:r>
            <a:endParaRPr lang="en-US" dirty="0"/>
          </a:p>
        </p:txBody>
      </p:sp>
      <p:sp>
        <p:nvSpPr>
          <p:cNvPr id="3" name="Content Placeholder 2"/>
          <p:cNvSpPr>
            <a:spLocks noGrp="1"/>
          </p:cNvSpPr>
          <p:nvPr>
            <p:ph idx="1"/>
          </p:nvPr>
        </p:nvSpPr>
        <p:spPr>
          <a:xfrm>
            <a:off x="675860" y="2490135"/>
            <a:ext cx="7726017" cy="3645622"/>
          </a:xfrm>
        </p:spPr>
        <p:txBody>
          <a:bodyPr>
            <a:normAutofit fontScale="92500" lnSpcReduction="20000"/>
          </a:bodyPr>
          <a:lstStyle/>
          <a:p>
            <a:pPr algn="just"/>
            <a:r>
              <a:rPr lang="en-US" b="1" dirty="0" smtClean="0"/>
              <a:t>Pure </a:t>
            </a:r>
            <a:r>
              <a:rPr lang="en-US" b="1" dirty="0"/>
              <a:t>Pursuit of Knowledge</a:t>
            </a:r>
            <a:r>
              <a:rPr lang="en-US" dirty="0"/>
              <a:t>: Basic research is conducted purely for the sake of advancing knowledge and understanding, without any immediate practical applications or commercial objectives.</a:t>
            </a:r>
          </a:p>
          <a:p>
            <a:pPr algn="just"/>
            <a:r>
              <a:rPr lang="en-US" b="1" dirty="0"/>
              <a:t>Exploration of Fundamental Concepts</a:t>
            </a:r>
            <a:r>
              <a:rPr lang="en-US" dirty="0"/>
              <a:t>: Researchers in basic research often investigate fundamental principles, theories, and phenomena that underpin various fields of study, such as physics, biology, psychology, or sociology.</a:t>
            </a:r>
          </a:p>
          <a:p>
            <a:pPr algn="just"/>
            <a:r>
              <a:rPr lang="en-US" b="1" dirty="0"/>
              <a:t>Long-Term Perspective</a:t>
            </a:r>
            <a:r>
              <a:rPr lang="en-US" dirty="0"/>
              <a:t>: Basic research projects may take a long time to yield results, as they involve exploration and discovery of unknown phenomena. Researchers may encounter unexpected findings that lead to new questions and avenues of inquiry</a:t>
            </a:r>
            <a:r>
              <a:rPr lang="en-US" dirty="0" smtClean="0"/>
              <a:t>.</a:t>
            </a:r>
            <a:endParaRPr lang="en-US" dirty="0"/>
          </a:p>
        </p:txBody>
      </p:sp>
      <p:sp>
        <p:nvSpPr>
          <p:cNvPr id="4" name="Slide Number Placeholder 3"/>
          <p:cNvSpPr>
            <a:spLocks noGrp="1"/>
          </p:cNvSpPr>
          <p:nvPr>
            <p:ph type="sldNum" sz="quarter" idx="12"/>
          </p:nvPr>
        </p:nvSpPr>
        <p:spPr/>
        <p:txBody>
          <a:bodyPr/>
          <a:lstStyle/>
          <a:p>
            <a:fld id="{02665DF0-5511-45E4-AAC9-198E1F811BB0}" type="slidenum">
              <a:rPr lang="en-US" smtClean="0"/>
              <a:t>8</a:t>
            </a:fld>
            <a:endParaRPr lang="en-US"/>
          </a:p>
        </p:txBody>
      </p:sp>
    </p:spTree>
    <p:extLst>
      <p:ext uri="{BB962C8B-B14F-4D97-AF65-F5344CB8AC3E}">
        <p14:creationId xmlns:p14="http://schemas.microsoft.com/office/powerpoint/2010/main" val="103832221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000">
        <p15:prstTrans prst="drape"/>
      </p:transition>
    </mc:Choice>
    <mc:Fallback xmlns="">
      <p:transition spd="slow">
        <p:fade/>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81879" y="915337"/>
            <a:ext cx="7620000" cy="1303867"/>
          </a:xfrm>
        </p:spPr>
        <p:txBody>
          <a:bodyPr>
            <a:normAutofit fontScale="90000"/>
          </a:bodyPr>
          <a:lstStyle/>
          <a:p>
            <a:r>
              <a:rPr lang="en-US" b="1" dirty="0"/>
              <a:t>Key </a:t>
            </a:r>
            <a:r>
              <a:rPr lang="en-US" b="1" dirty="0" smtClean="0"/>
              <a:t>Characteristics </a:t>
            </a:r>
            <a:r>
              <a:rPr lang="en-US" b="1" dirty="0"/>
              <a:t>of </a:t>
            </a:r>
            <a:r>
              <a:rPr lang="en-US" b="1" dirty="0" smtClean="0"/>
              <a:t>Basic Research</a:t>
            </a:r>
            <a:endParaRPr lang="en-US" b="1" dirty="0"/>
          </a:p>
        </p:txBody>
      </p:sp>
      <p:sp>
        <p:nvSpPr>
          <p:cNvPr id="3" name="Content Placeholder 2"/>
          <p:cNvSpPr>
            <a:spLocks noGrp="1"/>
          </p:cNvSpPr>
          <p:nvPr>
            <p:ph idx="1"/>
          </p:nvPr>
        </p:nvSpPr>
        <p:spPr>
          <a:xfrm>
            <a:off x="636104" y="2490135"/>
            <a:ext cx="7765775" cy="3711882"/>
          </a:xfrm>
        </p:spPr>
        <p:txBody>
          <a:bodyPr>
            <a:normAutofit lnSpcReduction="10000"/>
          </a:bodyPr>
          <a:lstStyle/>
          <a:p>
            <a:pPr algn="just"/>
            <a:r>
              <a:rPr lang="en-US" b="1" dirty="0" smtClean="0"/>
              <a:t>High </a:t>
            </a:r>
            <a:r>
              <a:rPr lang="en-US" b="1" dirty="0"/>
              <a:t>Level of Uncertainty</a:t>
            </a:r>
            <a:r>
              <a:rPr lang="en-US" dirty="0"/>
              <a:t>: Since basic research often involves exploring unknown territory, there is a high level of uncertainty regarding the outcomes of experiments or investigations. Researchers may not know what they will find until they conduct the research.</a:t>
            </a:r>
          </a:p>
          <a:p>
            <a:pPr algn="just"/>
            <a:r>
              <a:rPr lang="en-US" b="1" dirty="0"/>
              <a:t>Contribution to Applied Research</a:t>
            </a:r>
            <a:r>
              <a:rPr lang="en-US" dirty="0"/>
              <a:t>: While basic research may not have immediate practical applications, it often lays the groundwork for applied research and technological advancements in the future. Many breakthroughs in applied fields stem from discoveries made in basic research.</a:t>
            </a:r>
          </a:p>
        </p:txBody>
      </p:sp>
      <p:sp>
        <p:nvSpPr>
          <p:cNvPr id="4" name="Slide Number Placeholder 3"/>
          <p:cNvSpPr>
            <a:spLocks noGrp="1"/>
          </p:cNvSpPr>
          <p:nvPr>
            <p:ph type="sldNum" sz="quarter" idx="12"/>
          </p:nvPr>
        </p:nvSpPr>
        <p:spPr/>
        <p:txBody>
          <a:bodyPr/>
          <a:lstStyle/>
          <a:p>
            <a:fld id="{02665DF0-5511-45E4-AAC9-198E1F811BB0}" type="slidenum">
              <a:rPr lang="en-US" smtClean="0"/>
              <a:t>9</a:t>
            </a:fld>
            <a:endParaRPr lang="en-US"/>
          </a:p>
        </p:txBody>
      </p:sp>
    </p:spTree>
    <p:extLst>
      <p:ext uri="{BB962C8B-B14F-4D97-AF65-F5344CB8AC3E}">
        <p14:creationId xmlns:p14="http://schemas.microsoft.com/office/powerpoint/2010/main" val="171653974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000">
        <p15:prstTrans prst="drape"/>
      </p:transition>
    </mc:Choice>
    <mc:Fallback xmlns="">
      <p:transition spd="slow">
        <p:fade/>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b="1" dirty="0"/>
              <a:t>1. Based on </a:t>
            </a:r>
            <a:r>
              <a:rPr lang="en-GB" b="1" dirty="0" smtClean="0"/>
              <a:t>Expected Outcome</a:t>
            </a:r>
            <a:endParaRPr lang="en-US" dirty="0"/>
          </a:p>
        </p:txBody>
      </p:sp>
      <p:sp>
        <p:nvSpPr>
          <p:cNvPr id="3" name="Content Placeholder 2"/>
          <p:cNvSpPr>
            <a:spLocks noGrp="1"/>
          </p:cNvSpPr>
          <p:nvPr>
            <p:ph idx="1"/>
          </p:nvPr>
        </p:nvSpPr>
        <p:spPr>
          <a:xfrm>
            <a:off x="715616" y="2490135"/>
            <a:ext cx="7699513" cy="3579361"/>
          </a:xfrm>
        </p:spPr>
        <p:txBody>
          <a:bodyPr>
            <a:normAutofit lnSpcReduction="10000"/>
          </a:bodyPr>
          <a:lstStyle/>
          <a:p>
            <a:pPr marL="0" indent="0" algn="just">
              <a:buNone/>
            </a:pPr>
            <a:r>
              <a:rPr lang="en-GB" sz="2800" b="1" dirty="0" smtClean="0"/>
              <a:t>b</a:t>
            </a:r>
            <a:r>
              <a:rPr lang="en-GB" sz="2800" b="1" dirty="0"/>
              <a:t>) Applied/ Empirical </a:t>
            </a:r>
            <a:r>
              <a:rPr lang="en-GB" sz="2800" b="1" dirty="0" smtClean="0"/>
              <a:t>research</a:t>
            </a:r>
            <a:endParaRPr lang="en-US" sz="2800" dirty="0"/>
          </a:p>
          <a:p>
            <a:pPr algn="just"/>
            <a:r>
              <a:rPr lang="en-GB" sz="2800" dirty="0"/>
              <a:t>It refers to the research done with the intention of applying results of the findings to solve specific problems currently being experienced in the organization. </a:t>
            </a:r>
            <a:endParaRPr lang="en-GB" sz="2800" dirty="0" smtClean="0"/>
          </a:p>
          <a:p>
            <a:pPr algn="just"/>
            <a:r>
              <a:rPr lang="en-US" sz="2800" dirty="0" smtClean="0"/>
              <a:t>It aims </a:t>
            </a:r>
            <a:r>
              <a:rPr lang="en-US" sz="2800" dirty="0"/>
              <a:t>to solve specific practical problems, develop new products or technologies, or improve existing processes or methodologies.</a:t>
            </a:r>
          </a:p>
          <a:p>
            <a:endParaRPr lang="en-US" dirty="0"/>
          </a:p>
        </p:txBody>
      </p:sp>
      <p:sp>
        <p:nvSpPr>
          <p:cNvPr id="4" name="Slide Number Placeholder 3"/>
          <p:cNvSpPr>
            <a:spLocks noGrp="1"/>
          </p:cNvSpPr>
          <p:nvPr>
            <p:ph type="sldNum" sz="quarter" idx="12"/>
          </p:nvPr>
        </p:nvSpPr>
        <p:spPr/>
        <p:txBody>
          <a:bodyPr/>
          <a:lstStyle/>
          <a:p>
            <a:fld id="{02665DF0-5511-45E4-AAC9-198E1F811BB0}" type="slidenum">
              <a:rPr lang="en-US" smtClean="0"/>
              <a:t>10</a:t>
            </a:fld>
            <a:endParaRPr lang="en-US"/>
          </a:p>
        </p:txBody>
      </p:sp>
    </p:spTree>
    <p:extLst>
      <p:ext uri="{BB962C8B-B14F-4D97-AF65-F5344CB8AC3E}">
        <p14:creationId xmlns:p14="http://schemas.microsoft.com/office/powerpoint/2010/main" val="229164531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000">
        <p15:prstTrans prst="drape"/>
      </p:transition>
    </mc:Choice>
    <mc:Fallback xmlns="">
      <p:transition spd="slow">
        <p:fade/>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01147" y="915337"/>
            <a:ext cx="7262191" cy="1303867"/>
          </a:xfrm>
        </p:spPr>
        <p:txBody>
          <a:bodyPr>
            <a:normAutofit fontScale="90000"/>
          </a:bodyPr>
          <a:lstStyle/>
          <a:p>
            <a:r>
              <a:rPr lang="en-US" b="1" dirty="0"/>
              <a:t>Characteristics of Applied Research</a:t>
            </a:r>
            <a:endParaRPr lang="en-US" dirty="0"/>
          </a:p>
        </p:txBody>
      </p:sp>
      <p:sp>
        <p:nvSpPr>
          <p:cNvPr id="3" name="Content Placeholder 2"/>
          <p:cNvSpPr>
            <a:spLocks noGrp="1"/>
          </p:cNvSpPr>
          <p:nvPr>
            <p:ph idx="1"/>
          </p:nvPr>
        </p:nvSpPr>
        <p:spPr>
          <a:xfrm>
            <a:off x="675860" y="2490135"/>
            <a:ext cx="7739269" cy="3444997"/>
          </a:xfrm>
        </p:spPr>
        <p:txBody>
          <a:bodyPr>
            <a:normAutofit fontScale="92500"/>
          </a:bodyPr>
          <a:lstStyle/>
          <a:p>
            <a:pPr algn="just"/>
            <a:r>
              <a:rPr lang="en-US" b="1" dirty="0" smtClean="0"/>
              <a:t>Problem-Solving </a:t>
            </a:r>
            <a:r>
              <a:rPr lang="en-US" b="1" dirty="0"/>
              <a:t>Orientation</a:t>
            </a:r>
            <a:r>
              <a:rPr lang="en-US" dirty="0"/>
              <a:t>: Applied research begins with a clearly defined problem or objective that needs to be addressed. Researchers seek to find practical solutions or interventions that can effectively address the problem or meet the specified objectives.</a:t>
            </a:r>
          </a:p>
          <a:p>
            <a:pPr algn="just"/>
            <a:r>
              <a:rPr lang="en-US" b="1" dirty="0"/>
              <a:t>Application of Knowledge</a:t>
            </a:r>
            <a:r>
              <a:rPr lang="en-US" dirty="0"/>
              <a:t>: Applied research builds upon existing knowledge and theories obtained from basic research and other sources. Researchers apply this knowledge to develop practical solutions that can be implemented in real-world settings</a:t>
            </a:r>
            <a:r>
              <a:rPr lang="en-US" dirty="0" smtClean="0"/>
              <a:t>.</a:t>
            </a:r>
            <a:endParaRPr lang="en-US" dirty="0"/>
          </a:p>
        </p:txBody>
      </p:sp>
      <p:sp>
        <p:nvSpPr>
          <p:cNvPr id="4" name="Slide Number Placeholder 3"/>
          <p:cNvSpPr>
            <a:spLocks noGrp="1"/>
          </p:cNvSpPr>
          <p:nvPr>
            <p:ph type="sldNum" sz="quarter" idx="12"/>
          </p:nvPr>
        </p:nvSpPr>
        <p:spPr/>
        <p:txBody>
          <a:bodyPr/>
          <a:lstStyle/>
          <a:p>
            <a:fld id="{02665DF0-5511-45E4-AAC9-198E1F811BB0}" type="slidenum">
              <a:rPr lang="en-US" smtClean="0"/>
              <a:t>11</a:t>
            </a:fld>
            <a:endParaRPr lang="en-US"/>
          </a:p>
        </p:txBody>
      </p:sp>
    </p:spTree>
    <p:extLst>
      <p:ext uri="{BB962C8B-B14F-4D97-AF65-F5344CB8AC3E}">
        <p14:creationId xmlns:p14="http://schemas.microsoft.com/office/powerpoint/2010/main" val="63688401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000">
        <p15:prstTrans prst="drape"/>
      </p:transition>
    </mc:Choice>
    <mc:Fallback xmlns="">
      <p:transition spd="slow">
        <p:fade/>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95130" y="915337"/>
            <a:ext cx="7180470" cy="1303867"/>
          </a:xfrm>
        </p:spPr>
        <p:txBody>
          <a:bodyPr>
            <a:normAutofit fontScale="90000"/>
          </a:bodyPr>
          <a:lstStyle/>
          <a:p>
            <a:r>
              <a:rPr lang="en-US" b="1" dirty="0"/>
              <a:t>Characteristics of Applied Research</a:t>
            </a:r>
            <a:endParaRPr lang="en-US" dirty="0"/>
          </a:p>
        </p:txBody>
      </p:sp>
      <p:sp>
        <p:nvSpPr>
          <p:cNvPr id="3" name="Content Placeholder 2"/>
          <p:cNvSpPr>
            <a:spLocks noGrp="1"/>
          </p:cNvSpPr>
          <p:nvPr>
            <p:ph idx="1"/>
          </p:nvPr>
        </p:nvSpPr>
        <p:spPr>
          <a:xfrm>
            <a:off x="636104" y="2464904"/>
            <a:ext cx="7779026" cy="3750365"/>
          </a:xfrm>
        </p:spPr>
        <p:txBody>
          <a:bodyPr>
            <a:normAutofit fontScale="92500" lnSpcReduction="20000"/>
          </a:bodyPr>
          <a:lstStyle/>
          <a:p>
            <a:pPr algn="just">
              <a:lnSpc>
                <a:spcPct val="110000"/>
              </a:lnSpc>
            </a:pPr>
            <a:r>
              <a:rPr lang="en-US" b="1" dirty="0" smtClean="0"/>
              <a:t>Immediate </a:t>
            </a:r>
            <a:r>
              <a:rPr lang="en-US" b="1" dirty="0"/>
              <a:t>Relevance and Impact</a:t>
            </a:r>
            <a:r>
              <a:rPr lang="en-US" dirty="0"/>
              <a:t>: Applied research is focused on producing results that have immediate relevance and can be applied to solve specific problems or improve existing processes. The outcomes of applied research are often directly applicable to industry, policy-making, or everyday life.</a:t>
            </a:r>
          </a:p>
          <a:p>
            <a:pPr algn="just">
              <a:lnSpc>
                <a:spcPct val="110000"/>
              </a:lnSpc>
            </a:pPr>
            <a:r>
              <a:rPr lang="en-US" b="1" dirty="0"/>
              <a:t>Collaboration with Stakeholders</a:t>
            </a:r>
            <a:r>
              <a:rPr lang="en-US" dirty="0"/>
              <a:t>: Applied research often involves collaboration between researchers and stakeholders such as industry partners, government agencies, non-profit organizations, or community groups. This collaboration helps ensure that the research addresses the needs and priorities of the stakeholders</a:t>
            </a:r>
            <a:r>
              <a:rPr lang="en-US" dirty="0" smtClean="0"/>
              <a:t>.</a:t>
            </a:r>
            <a:endParaRPr lang="en-US" dirty="0"/>
          </a:p>
        </p:txBody>
      </p:sp>
      <p:sp>
        <p:nvSpPr>
          <p:cNvPr id="4" name="Slide Number Placeholder 3"/>
          <p:cNvSpPr>
            <a:spLocks noGrp="1"/>
          </p:cNvSpPr>
          <p:nvPr>
            <p:ph type="sldNum" sz="quarter" idx="12"/>
          </p:nvPr>
        </p:nvSpPr>
        <p:spPr/>
        <p:txBody>
          <a:bodyPr/>
          <a:lstStyle/>
          <a:p>
            <a:fld id="{02665DF0-5511-45E4-AAC9-198E1F811BB0}" type="slidenum">
              <a:rPr lang="en-US" smtClean="0"/>
              <a:t>12</a:t>
            </a:fld>
            <a:endParaRPr lang="en-US"/>
          </a:p>
        </p:txBody>
      </p:sp>
    </p:spTree>
    <p:extLst>
      <p:ext uri="{BB962C8B-B14F-4D97-AF65-F5344CB8AC3E}">
        <p14:creationId xmlns:p14="http://schemas.microsoft.com/office/powerpoint/2010/main" val="218006057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000">
        <p15:prstTrans prst="drape"/>
      </p:transition>
    </mc:Choice>
    <mc:Fallback xmlns="">
      <p:transition spd="slow">
        <p:fade/>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61391" y="915337"/>
            <a:ext cx="7368209" cy="1303867"/>
          </a:xfrm>
        </p:spPr>
        <p:txBody>
          <a:bodyPr>
            <a:normAutofit fontScale="90000"/>
          </a:bodyPr>
          <a:lstStyle/>
          <a:p>
            <a:r>
              <a:rPr lang="en-US" b="1" dirty="0" smtClean="0"/>
              <a:t>Characteristics </a:t>
            </a:r>
            <a:r>
              <a:rPr lang="en-US" b="1" dirty="0"/>
              <a:t>of </a:t>
            </a:r>
            <a:r>
              <a:rPr lang="en-US" b="1" dirty="0" smtClean="0"/>
              <a:t>Applied Research</a:t>
            </a:r>
            <a:endParaRPr lang="en-US" b="1" dirty="0"/>
          </a:p>
        </p:txBody>
      </p:sp>
      <p:sp>
        <p:nvSpPr>
          <p:cNvPr id="3" name="Content Placeholder 2"/>
          <p:cNvSpPr>
            <a:spLocks noGrp="1"/>
          </p:cNvSpPr>
          <p:nvPr>
            <p:ph idx="1"/>
          </p:nvPr>
        </p:nvSpPr>
        <p:spPr>
          <a:xfrm>
            <a:off x="662609" y="2490135"/>
            <a:ext cx="7765774" cy="3791395"/>
          </a:xfrm>
        </p:spPr>
        <p:txBody>
          <a:bodyPr>
            <a:normAutofit fontScale="92500" lnSpcReduction="10000"/>
          </a:bodyPr>
          <a:lstStyle/>
          <a:p>
            <a:pPr algn="just">
              <a:lnSpc>
                <a:spcPct val="110000"/>
              </a:lnSpc>
            </a:pPr>
            <a:r>
              <a:rPr lang="en-US" b="1" dirty="0" smtClean="0"/>
              <a:t>Testing </a:t>
            </a:r>
            <a:r>
              <a:rPr lang="en-US" b="1" dirty="0"/>
              <a:t>and Validation</a:t>
            </a:r>
            <a:r>
              <a:rPr lang="en-US" dirty="0"/>
              <a:t>: Applied research typically involves testing and validation of solutions or interventions in real-world settings to assess their effectiveness, feasibility, and scalability. Researchers gather empirical data to evaluate the outcomes and impact of the applied interventions.</a:t>
            </a:r>
          </a:p>
          <a:p>
            <a:pPr algn="just">
              <a:lnSpc>
                <a:spcPct val="110000"/>
              </a:lnSpc>
            </a:pPr>
            <a:r>
              <a:rPr lang="en-US" b="1" dirty="0"/>
              <a:t>Iterative Process</a:t>
            </a:r>
            <a:r>
              <a:rPr lang="en-US" dirty="0"/>
              <a:t>: Applied research often follows an iterative process, where researchers continuously refine and improve their solutions based on feedback, evaluation results, and emerging insights. This iterative approach allows for ongoing optimization and adaptation of the interventions.</a:t>
            </a:r>
          </a:p>
        </p:txBody>
      </p:sp>
      <p:sp>
        <p:nvSpPr>
          <p:cNvPr id="4" name="Slide Number Placeholder 3"/>
          <p:cNvSpPr>
            <a:spLocks noGrp="1"/>
          </p:cNvSpPr>
          <p:nvPr>
            <p:ph type="sldNum" sz="quarter" idx="12"/>
          </p:nvPr>
        </p:nvSpPr>
        <p:spPr/>
        <p:txBody>
          <a:bodyPr/>
          <a:lstStyle/>
          <a:p>
            <a:fld id="{02665DF0-5511-45E4-AAC9-198E1F811BB0}" type="slidenum">
              <a:rPr lang="en-US" smtClean="0"/>
              <a:t>13</a:t>
            </a:fld>
            <a:endParaRPr lang="en-US"/>
          </a:p>
        </p:txBody>
      </p:sp>
    </p:spTree>
    <p:extLst>
      <p:ext uri="{BB962C8B-B14F-4D97-AF65-F5344CB8AC3E}">
        <p14:creationId xmlns:p14="http://schemas.microsoft.com/office/powerpoint/2010/main" val="307929580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000">
        <p15:prstTrans prst="drape"/>
      </p:transition>
    </mc:Choice>
    <mc:Fallback xmlns="">
      <p:transition spd="slow">
        <p:fade/>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b="1" dirty="0"/>
              <a:t>2. Based on the Research process</a:t>
            </a:r>
            <a:r>
              <a:rPr lang="en-GB" dirty="0"/>
              <a:t>.</a:t>
            </a:r>
            <a:endParaRPr lang="en-US" dirty="0"/>
          </a:p>
        </p:txBody>
      </p:sp>
      <p:sp>
        <p:nvSpPr>
          <p:cNvPr id="3" name="Content Placeholder 2"/>
          <p:cNvSpPr>
            <a:spLocks noGrp="1"/>
          </p:cNvSpPr>
          <p:nvPr>
            <p:ph idx="1"/>
          </p:nvPr>
        </p:nvSpPr>
        <p:spPr>
          <a:xfrm>
            <a:off x="662609" y="2490135"/>
            <a:ext cx="7792278" cy="3751639"/>
          </a:xfrm>
        </p:spPr>
        <p:txBody>
          <a:bodyPr>
            <a:normAutofit/>
          </a:bodyPr>
          <a:lstStyle/>
          <a:p>
            <a:pPr algn="just"/>
            <a:r>
              <a:rPr lang="en-GB" b="1" dirty="0" smtClean="0"/>
              <a:t>a</a:t>
            </a:r>
            <a:r>
              <a:rPr lang="en-GB" b="1" dirty="0"/>
              <a:t>) Qualitative research</a:t>
            </a:r>
            <a:r>
              <a:rPr lang="en-GB" dirty="0"/>
              <a:t> is subjective and based on opinions and perceptions. </a:t>
            </a:r>
            <a:endParaRPr lang="en-GB" dirty="0" smtClean="0"/>
          </a:p>
          <a:p>
            <a:pPr algn="just"/>
            <a:r>
              <a:rPr lang="en-GB" dirty="0" smtClean="0"/>
              <a:t>Qualitative </a:t>
            </a:r>
            <a:r>
              <a:rPr lang="en-GB" dirty="0"/>
              <a:t>data is collected so as to formulate a better understanding of the problem and may end up in formulation of a theory</a:t>
            </a:r>
            <a:r>
              <a:rPr lang="en-GB" dirty="0" smtClean="0"/>
              <a:t>.</a:t>
            </a:r>
          </a:p>
          <a:p>
            <a:pPr algn="just"/>
            <a:r>
              <a:rPr lang="en-US" dirty="0"/>
              <a:t>This type focuses on understanding human behavior and experiences through methods such as interviews, observations, and case studies. The outcome often involves rich, detailed descriptions and interpretations of phenomena.</a:t>
            </a:r>
          </a:p>
        </p:txBody>
      </p:sp>
      <p:sp>
        <p:nvSpPr>
          <p:cNvPr id="4" name="Slide Number Placeholder 3"/>
          <p:cNvSpPr>
            <a:spLocks noGrp="1"/>
          </p:cNvSpPr>
          <p:nvPr>
            <p:ph type="sldNum" sz="quarter" idx="12"/>
          </p:nvPr>
        </p:nvSpPr>
        <p:spPr/>
        <p:txBody>
          <a:bodyPr/>
          <a:lstStyle/>
          <a:p>
            <a:fld id="{02665DF0-5511-45E4-AAC9-198E1F811BB0}" type="slidenum">
              <a:rPr lang="en-US" smtClean="0"/>
              <a:t>14</a:t>
            </a:fld>
            <a:endParaRPr lang="en-US"/>
          </a:p>
        </p:txBody>
      </p:sp>
    </p:spTree>
    <p:extLst>
      <p:ext uri="{BB962C8B-B14F-4D97-AF65-F5344CB8AC3E}">
        <p14:creationId xmlns:p14="http://schemas.microsoft.com/office/powerpoint/2010/main" val="196274962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000">
        <p15:prstTrans prst="drape"/>
      </p:transition>
    </mc:Choice>
    <mc:Fallback xmlns="">
      <p:transition spd="slow">
        <p:fade/>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61391" y="915337"/>
            <a:ext cx="7513983" cy="1303867"/>
          </a:xfrm>
        </p:spPr>
        <p:txBody>
          <a:bodyPr>
            <a:normAutofit fontScale="90000"/>
          </a:bodyPr>
          <a:lstStyle/>
          <a:p>
            <a:r>
              <a:rPr lang="en-US" b="1" dirty="0"/>
              <a:t>Key Features of Qualitative Research</a:t>
            </a:r>
            <a:endParaRPr lang="en-US" dirty="0"/>
          </a:p>
        </p:txBody>
      </p:sp>
      <p:sp>
        <p:nvSpPr>
          <p:cNvPr id="3" name="Content Placeholder 2"/>
          <p:cNvSpPr>
            <a:spLocks noGrp="1"/>
          </p:cNvSpPr>
          <p:nvPr>
            <p:ph idx="1"/>
          </p:nvPr>
        </p:nvSpPr>
        <p:spPr>
          <a:xfrm>
            <a:off x="662608" y="2372139"/>
            <a:ext cx="7712765" cy="3869635"/>
          </a:xfrm>
        </p:spPr>
        <p:txBody>
          <a:bodyPr>
            <a:normAutofit/>
          </a:bodyPr>
          <a:lstStyle/>
          <a:p>
            <a:pPr algn="just"/>
            <a:r>
              <a:rPr lang="en-US" sz="2800" b="1" dirty="0" smtClean="0"/>
              <a:t>Nature </a:t>
            </a:r>
            <a:r>
              <a:rPr lang="en-US" sz="2800" b="1" dirty="0"/>
              <a:t>of Data</a:t>
            </a:r>
            <a:r>
              <a:rPr lang="en-US" sz="2800" dirty="0"/>
              <a:t>: Qualitative research collects non-numerical data, such as words, images, or observations, to understand underlying meanings, patterns, and relationships.</a:t>
            </a:r>
          </a:p>
          <a:p>
            <a:pPr algn="just"/>
            <a:r>
              <a:rPr lang="en-US" sz="2800" b="1" dirty="0"/>
              <a:t>Data Collection Methods</a:t>
            </a:r>
            <a:r>
              <a:rPr lang="en-US" sz="2800" dirty="0"/>
              <a:t>: Qualitative research uses methods such as interviews, focus groups, participant observation, and textual analysis to gather rich, in-depth data from participants</a:t>
            </a:r>
            <a:r>
              <a:rPr lang="en-US" sz="2800" dirty="0" smtClean="0"/>
              <a:t>.</a:t>
            </a:r>
            <a:endParaRPr lang="en-US" sz="2800" dirty="0"/>
          </a:p>
        </p:txBody>
      </p:sp>
      <p:sp>
        <p:nvSpPr>
          <p:cNvPr id="4" name="Slide Number Placeholder 3"/>
          <p:cNvSpPr>
            <a:spLocks noGrp="1"/>
          </p:cNvSpPr>
          <p:nvPr>
            <p:ph type="sldNum" sz="quarter" idx="12"/>
          </p:nvPr>
        </p:nvSpPr>
        <p:spPr/>
        <p:txBody>
          <a:bodyPr/>
          <a:lstStyle/>
          <a:p>
            <a:fld id="{02665DF0-5511-45E4-AAC9-198E1F811BB0}" type="slidenum">
              <a:rPr lang="en-US" smtClean="0"/>
              <a:t>15</a:t>
            </a:fld>
            <a:endParaRPr lang="en-US"/>
          </a:p>
        </p:txBody>
      </p:sp>
    </p:spTree>
    <p:extLst>
      <p:ext uri="{BB962C8B-B14F-4D97-AF65-F5344CB8AC3E}">
        <p14:creationId xmlns:p14="http://schemas.microsoft.com/office/powerpoint/2010/main" val="84720332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000">
        <p15:prstTrans prst="drape"/>
      </p:transition>
    </mc:Choice>
    <mc:Fallback xmlns="">
      <p:transition spd="slow">
        <p:fade/>
      </p:transition>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61391" y="915337"/>
            <a:ext cx="7513983" cy="1303867"/>
          </a:xfrm>
        </p:spPr>
        <p:txBody>
          <a:bodyPr>
            <a:normAutofit fontScale="90000"/>
          </a:bodyPr>
          <a:lstStyle/>
          <a:p>
            <a:r>
              <a:rPr lang="en-US" b="1" dirty="0"/>
              <a:t>Key Features of Qualitative Research</a:t>
            </a:r>
            <a:endParaRPr lang="en-US" dirty="0"/>
          </a:p>
        </p:txBody>
      </p:sp>
      <p:sp>
        <p:nvSpPr>
          <p:cNvPr id="3" name="Content Placeholder 2"/>
          <p:cNvSpPr>
            <a:spLocks noGrp="1"/>
          </p:cNvSpPr>
          <p:nvPr>
            <p:ph idx="1"/>
          </p:nvPr>
        </p:nvSpPr>
        <p:spPr>
          <a:xfrm>
            <a:off x="662608" y="2372139"/>
            <a:ext cx="7712765" cy="3869635"/>
          </a:xfrm>
        </p:spPr>
        <p:txBody>
          <a:bodyPr>
            <a:noAutofit/>
          </a:bodyPr>
          <a:lstStyle/>
          <a:p>
            <a:pPr algn="just"/>
            <a:r>
              <a:rPr lang="en-US" sz="2500" b="1" dirty="0" smtClean="0"/>
              <a:t>Data </a:t>
            </a:r>
            <a:r>
              <a:rPr lang="en-US" sz="2500" b="1" dirty="0"/>
              <a:t>Analysis</a:t>
            </a:r>
            <a:r>
              <a:rPr lang="en-US" sz="2500" dirty="0"/>
              <a:t>: Qualitative data analysis is interpretative and exploratory, focusing on identifying themes, patterns, and meanings in the data. Common approaches include thematic analysis, content analysis, and grounded theory.</a:t>
            </a:r>
          </a:p>
          <a:p>
            <a:pPr algn="just"/>
            <a:r>
              <a:rPr lang="en-US" sz="2500" b="1" dirty="0"/>
              <a:t>Sample Size and Sampling</a:t>
            </a:r>
            <a:r>
              <a:rPr lang="en-US" sz="2500" dirty="0"/>
              <a:t>: Qualitative research typically uses small, purposive samples selected based on criteria relevant to the research question, aiming for depth of understanding rather than statistical generalizability</a:t>
            </a:r>
            <a:r>
              <a:rPr lang="en-US" sz="2500" dirty="0" smtClean="0"/>
              <a:t>.</a:t>
            </a:r>
            <a:endParaRPr lang="en-US" sz="2500" dirty="0"/>
          </a:p>
        </p:txBody>
      </p:sp>
      <p:sp>
        <p:nvSpPr>
          <p:cNvPr id="4" name="Slide Number Placeholder 3"/>
          <p:cNvSpPr>
            <a:spLocks noGrp="1"/>
          </p:cNvSpPr>
          <p:nvPr>
            <p:ph type="sldNum" sz="quarter" idx="12"/>
          </p:nvPr>
        </p:nvSpPr>
        <p:spPr/>
        <p:txBody>
          <a:bodyPr/>
          <a:lstStyle/>
          <a:p>
            <a:fld id="{02665DF0-5511-45E4-AAC9-198E1F811BB0}" type="slidenum">
              <a:rPr lang="en-US" smtClean="0"/>
              <a:t>16</a:t>
            </a:fld>
            <a:endParaRPr lang="en-US"/>
          </a:p>
        </p:txBody>
      </p:sp>
    </p:spTree>
    <p:extLst>
      <p:ext uri="{BB962C8B-B14F-4D97-AF65-F5344CB8AC3E}">
        <p14:creationId xmlns:p14="http://schemas.microsoft.com/office/powerpoint/2010/main" val="46838343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000">
        <p15:prstTrans prst="drape"/>
      </p:transition>
    </mc:Choice>
    <mc:Fallback xmlns="">
      <p:transition spd="slow">
        <p:fade/>
      </p:transition>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48139" y="915337"/>
            <a:ext cx="7407965" cy="1303867"/>
          </a:xfrm>
        </p:spPr>
        <p:txBody>
          <a:bodyPr>
            <a:normAutofit fontScale="90000"/>
          </a:bodyPr>
          <a:lstStyle/>
          <a:p>
            <a:r>
              <a:rPr lang="en-US" b="1" dirty="0" smtClean="0"/>
              <a:t>Key Features of Qualitative Research</a:t>
            </a:r>
            <a:endParaRPr lang="en-US" b="1" dirty="0"/>
          </a:p>
        </p:txBody>
      </p:sp>
      <p:sp>
        <p:nvSpPr>
          <p:cNvPr id="3" name="Content Placeholder 2"/>
          <p:cNvSpPr>
            <a:spLocks noGrp="1"/>
          </p:cNvSpPr>
          <p:nvPr>
            <p:ph idx="1"/>
          </p:nvPr>
        </p:nvSpPr>
        <p:spPr>
          <a:xfrm>
            <a:off x="636104" y="2385391"/>
            <a:ext cx="7726018" cy="3829879"/>
          </a:xfrm>
        </p:spPr>
        <p:txBody>
          <a:bodyPr>
            <a:normAutofit fontScale="92500" lnSpcReduction="20000"/>
          </a:bodyPr>
          <a:lstStyle/>
          <a:p>
            <a:pPr algn="just"/>
            <a:r>
              <a:rPr lang="en-US" b="1" dirty="0" smtClean="0"/>
              <a:t>Research </a:t>
            </a:r>
            <a:r>
              <a:rPr lang="en-US" b="1" dirty="0"/>
              <a:t>Design</a:t>
            </a:r>
            <a:r>
              <a:rPr lang="en-US" dirty="0"/>
              <a:t>: Qualitative research design is flexible and iterative, allowing researchers to adapt methods and questions based on emerging findings. It often involves immersion in the research context to capture rich, nuanced data.</a:t>
            </a:r>
          </a:p>
          <a:p>
            <a:pPr algn="just"/>
            <a:r>
              <a:rPr lang="en-US" b="1" dirty="0"/>
              <a:t>Theory Development</a:t>
            </a:r>
            <a:r>
              <a:rPr lang="en-US" dirty="0"/>
              <a:t>: Qualitative research contributes to theory development by generating new insights, hypotheses, or conceptual frameworks grounded in the data. It explores complex social phenomena in naturalistic settings.</a:t>
            </a:r>
          </a:p>
          <a:p>
            <a:pPr algn="just"/>
            <a:r>
              <a:rPr lang="en-US" b="1" dirty="0"/>
              <a:t>Validity and Reliability</a:t>
            </a:r>
            <a:r>
              <a:rPr lang="en-US" dirty="0"/>
              <a:t>: Qualitative research emphasizes validity (credibility, transferability, dependability, and confirmability) over reliability, focusing on ensuring that the findings accurately reflect participants' experiences and perspectives.</a:t>
            </a:r>
          </a:p>
        </p:txBody>
      </p:sp>
      <p:sp>
        <p:nvSpPr>
          <p:cNvPr id="4" name="Slide Number Placeholder 3"/>
          <p:cNvSpPr>
            <a:spLocks noGrp="1"/>
          </p:cNvSpPr>
          <p:nvPr>
            <p:ph type="sldNum" sz="quarter" idx="12"/>
          </p:nvPr>
        </p:nvSpPr>
        <p:spPr/>
        <p:txBody>
          <a:bodyPr/>
          <a:lstStyle/>
          <a:p>
            <a:fld id="{02665DF0-5511-45E4-AAC9-198E1F811BB0}" type="slidenum">
              <a:rPr lang="en-US" smtClean="0"/>
              <a:t>17</a:t>
            </a:fld>
            <a:endParaRPr lang="en-US"/>
          </a:p>
        </p:txBody>
      </p:sp>
    </p:spTree>
    <p:extLst>
      <p:ext uri="{BB962C8B-B14F-4D97-AF65-F5344CB8AC3E}">
        <p14:creationId xmlns:p14="http://schemas.microsoft.com/office/powerpoint/2010/main" val="322079654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000">
        <p15:prstTrans prst="drape"/>
      </p:transition>
    </mc:Choice>
    <mc:Fallback xmlns="">
      <p:transition spd="slow">
        <p:fade/>
      </p:transition>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b="1" dirty="0"/>
              <a:t>2. Based on the Research </a:t>
            </a:r>
            <a:r>
              <a:rPr lang="en-GB" b="1" dirty="0" smtClean="0"/>
              <a:t>Process</a:t>
            </a:r>
            <a:r>
              <a:rPr lang="en-GB" dirty="0"/>
              <a:t>.</a:t>
            </a:r>
            <a:endParaRPr lang="en-US" dirty="0"/>
          </a:p>
        </p:txBody>
      </p:sp>
      <p:sp>
        <p:nvSpPr>
          <p:cNvPr id="3" name="Content Placeholder 2"/>
          <p:cNvSpPr>
            <a:spLocks noGrp="1"/>
          </p:cNvSpPr>
          <p:nvPr>
            <p:ph idx="1"/>
          </p:nvPr>
        </p:nvSpPr>
        <p:spPr>
          <a:xfrm>
            <a:off x="715616" y="2332383"/>
            <a:ext cx="7487479" cy="3962400"/>
          </a:xfrm>
        </p:spPr>
        <p:txBody>
          <a:bodyPr>
            <a:normAutofit/>
          </a:bodyPr>
          <a:lstStyle/>
          <a:p>
            <a:pPr algn="just"/>
            <a:r>
              <a:rPr lang="en-GB" sz="2800" b="1" dirty="0" smtClean="0"/>
              <a:t>b</a:t>
            </a:r>
            <a:r>
              <a:rPr lang="en-GB" sz="2800" b="1" dirty="0"/>
              <a:t>) Quantitative research</a:t>
            </a:r>
            <a:r>
              <a:rPr lang="en-GB" sz="2800" dirty="0"/>
              <a:t> uses specific numerical measures and hence is objective. It bases on theories to develop hypotheses which are later tested. It is common in business research</a:t>
            </a:r>
            <a:r>
              <a:rPr lang="en-GB" sz="2800" dirty="0" smtClean="0"/>
              <a:t>.</a:t>
            </a:r>
          </a:p>
          <a:p>
            <a:pPr algn="just"/>
            <a:r>
              <a:rPr lang="en-US" sz="2800" dirty="0"/>
              <a:t>This type involves the collection and analysis of numerical data to test hypotheses and answer research questions. The outcome typically includes statistical analyses and numerical findings.</a:t>
            </a:r>
          </a:p>
        </p:txBody>
      </p:sp>
      <p:sp>
        <p:nvSpPr>
          <p:cNvPr id="4" name="Slide Number Placeholder 3"/>
          <p:cNvSpPr>
            <a:spLocks noGrp="1"/>
          </p:cNvSpPr>
          <p:nvPr>
            <p:ph type="sldNum" sz="quarter" idx="12"/>
          </p:nvPr>
        </p:nvSpPr>
        <p:spPr/>
        <p:txBody>
          <a:bodyPr/>
          <a:lstStyle/>
          <a:p>
            <a:fld id="{02665DF0-5511-45E4-AAC9-198E1F811BB0}" type="slidenum">
              <a:rPr lang="en-US" smtClean="0"/>
              <a:t>18</a:t>
            </a:fld>
            <a:endParaRPr lang="en-US"/>
          </a:p>
        </p:txBody>
      </p:sp>
    </p:spTree>
    <p:extLst>
      <p:ext uri="{BB962C8B-B14F-4D97-AF65-F5344CB8AC3E}">
        <p14:creationId xmlns:p14="http://schemas.microsoft.com/office/powerpoint/2010/main" val="66404544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000">
        <p15:prstTrans prst="drape"/>
      </p:transition>
    </mc:Choice>
    <mc:Fallback xmlns="">
      <p:transition spd="slow">
        <p:fade/>
      </p:transition>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55373" y="915337"/>
            <a:ext cx="7699513" cy="1303867"/>
          </a:xfrm>
        </p:spPr>
        <p:txBody>
          <a:bodyPr>
            <a:normAutofit fontScale="90000"/>
          </a:bodyPr>
          <a:lstStyle/>
          <a:p>
            <a:r>
              <a:rPr lang="en-US" b="1" dirty="0"/>
              <a:t>Key Features of Quantitative Research</a:t>
            </a:r>
            <a:endParaRPr lang="en-US" dirty="0"/>
          </a:p>
        </p:txBody>
      </p:sp>
      <p:sp>
        <p:nvSpPr>
          <p:cNvPr id="3" name="Content Placeholder 2"/>
          <p:cNvSpPr>
            <a:spLocks noGrp="1"/>
          </p:cNvSpPr>
          <p:nvPr>
            <p:ph idx="1"/>
          </p:nvPr>
        </p:nvSpPr>
        <p:spPr>
          <a:xfrm>
            <a:off x="755372" y="2385390"/>
            <a:ext cx="7699513" cy="4002158"/>
          </a:xfrm>
        </p:spPr>
        <p:txBody>
          <a:bodyPr>
            <a:normAutofit fontScale="92500"/>
          </a:bodyPr>
          <a:lstStyle/>
          <a:p>
            <a:pPr algn="just">
              <a:lnSpc>
                <a:spcPct val="120000"/>
              </a:lnSpc>
            </a:pPr>
            <a:r>
              <a:rPr lang="en-US" sz="2800" b="1" dirty="0" smtClean="0"/>
              <a:t>Nature </a:t>
            </a:r>
            <a:r>
              <a:rPr lang="en-US" sz="2800" b="1" dirty="0"/>
              <a:t>of Data</a:t>
            </a:r>
            <a:r>
              <a:rPr lang="en-US" sz="2800" dirty="0"/>
              <a:t>: Quantitative research collects numerical data that can be analyzed statistically to test hypotheses, identify patterns, and make predictions.</a:t>
            </a:r>
          </a:p>
          <a:p>
            <a:pPr algn="just">
              <a:lnSpc>
                <a:spcPct val="120000"/>
              </a:lnSpc>
            </a:pPr>
            <a:r>
              <a:rPr lang="en-US" sz="2800" b="1" dirty="0"/>
              <a:t>Data Collection Methods</a:t>
            </a:r>
            <a:r>
              <a:rPr lang="en-US" sz="2800" dirty="0"/>
              <a:t>: Quantitative research uses structured methods such as surveys, experiments, and structured observations to gather data from large samples of participants.</a:t>
            </a:r>
          </a:p>
          <a:p>
            <a:pPr marL="0" indent="0" algn="just">
              <a:lnSpc>
                <a:spcPct val="120000"/>
              </a:lnSpc>
              <a:buNone/>
            </a:pPr>
            <a:endParaRPr lang="en-US" sz="1800" dirty="0"/>
          </a:p>
        </p:txBody>
      </p:sp>
      <p:sp>
        <p:nvSpPr>
          <p:cNvPr id="4" name="Slide Number Placeholder 3"/>
          <p:cNvSpPr>
            <a:spLocks noGrp="1"/>
          </p:cNvSpPr>
          <p:nvPr>
            <p:ph type="sldNum" sz="quarter" idx="12"/>
          </p:nvPr>
        </p:nvSpPr>
        <p:spPr/>
        <p:txBody>
          <a:bodyPr/>
          <a:lstStyle/>
          <a:p>
            <a:fld id="{02665DF0-5511-45E4-AAC9-198E1F811BB0}" type="slidenum">
              <a:rPr lang="en-US" smtClean="0"/>
              <a:t>19</a:t>
            </a:fld>
            <a:endParaRPr lang="en-US"/>
          </a:p>
        </p:txBody>
      </p:sp>
    </p:spTree>
    <p:extLst>
      <p:ext uri="{BB962C8B-B14F-4D97-AF65-F5344CB8AC3E}">
        <p14:creationId xmlns:p14="http://schemas.microsoft.com/office/powerpoint/2010/main" val="370239507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000">
        <p15:prstTrans prst="drape"/>
      </p:transition>
    </mc:Choice>
    <mc:Fallback xmlns="">
      <p:transition spd="slow">
        <p:fade/>
      </p:transition>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55373" y="915337"/>
            <a:ext cx="7699513" cy="1303867"/>
          </a:xfrm>
        </p:spPr>
        <p:txBody>
          <a:bodyPr>
            <a:normAutofit fontScale="90000"/>
          </a:bodyPr>
          <a:lstStyle/>
          <a:p>
            <a:r>
              <a:rPr lang="en-US" b="1" dirty="0"/>
              <a:t>Key Features of Quantitative Research</a:t>
            </a:r>
            <a:endParaRPr lang="en-US" dirty="0"/>
          </a:p>
        </p:txBody>
      </p:sp>
      <p:sp>
        <p:nvSpPr>
          <p:cNvPr id="3" name="Content Placeholder 2"/>
          <p:cNvSpPr>
            <a:spLocks noGrp="1"/>
          </p:cNvSpPr>
          <p:nvPr>
            <p:ph idx="1"/>
          </p:nvPr>
        </p:nvSpPr>
        <p:spPr>
          <a:xfrm>
            <a:off x="755372" y="2385390"/>
            <a:ext cx="7699513" cy="4002158"/>
          </a:xfrm>
        </p:spPr>
        <p:txBody>
          <a:bodyPr>
            <a:normAutofit/>
          </a:bodyPr>
          <a:lstStyle/>
          <a:p>
            <a:pPr algn="just">
              <a:lnSpc>
                <a:spcPct val="120000"/>
              </a:lnSpc>
            </a:pPr>
            <a:r>
              <a:rPr lang="en-US" b="1" dirty="0" smtClean="0"/>
              <a:t>Data </a:t>
            </a:r>
            <a:r>
              <a:rPr lang="en-US" b="1" dirty="0"/>
              <a:t>Analysis</a:t>
            </a:r>
            <a:r>
              <a:rPr lang="en-US" dirty="0"/>
              <a:t>: Quantitative data analysis involves statistical techniques to analyze numerical data, such as descriptive statistics, inferential statistics, and multivariate analysis. It aims to quantify relationships and patterns in the data.</a:t>
            </a:r>
          </a:p>
          <a:p>
            <a:pPr algn="just">
              <a:lnSpc>
                <a:spcPct val="120000"/>
              </a:lnSpc>
            </a:pPr>
            <a:r>
              <a:rPr lang="en-US" b="1" dirty="0"/>
              <a:t>Sample Size and Sampling</a:t>
            </a:r>
            <a:r>
              <a:rPr lang="en-US" dirty="0"/>
              <a:t>: Quantitative research often uses large, representative samples selected through random sampling methods to ensure statistical generalizability of findings to the population</a:t>
            </a:r>
            <a:r>
              <a:rPr lang="en-US" dirty="0" smtClean="0"/>
              <a:t>.</a:t>
            </a:r>
            <a:endParaRPr lang="en-US" dirty="0"/>
          </a:p>
        </p:txBody>
      </p:sp>
      <p:sp>
        <p:nvSpPr>
          <p:cNvPr id="4" name="Slide Number Placeholder 3"/>
          <p:cNvSpPr>
            <a:spLocks noGrp="1"/>
          </p:cNvSpPr>
          <p:nvPr>
            <p:ph type="sldNum" sz="quarter" idx="12"/>
          </p:nvPr>
        </p:nvSpPr>
        <p:spPr/>
        <p:txBody>
          <a:bodyPr/>
          <a:lstStyle/>
          <a:p>
            <a:fld id="{02665DF0-5511-45E4-AAC9-198E1F811BB0}" type="slidenum">
              <a:rPr lang="en-US" smtClean="0"/>
              <a:t>20</a:t>
            </a:fld>
            <a:endParaRPr lang="en-US"/>
          </a:p>
        </p:txBody>
      </p:sp>
    </p:spTree>
    <p:extLst>
      <p:ext uri="{BB962C8B-B14F-4D97-AF65-F5344CB8AC3E}">
        <p14:creationId xmlns:p14="http://schemas.microsoft.com/office/powerpoint/2010/main" val="184954206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000">
        <p15:prstTrans prst="drape"/>
      </p:transition>
    </mc:Choice>
    <mc:Fallback xmlns="">
      <p:transition spd="slow">
        <p:fade/>
      </p:transition>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15617" y="915337"/>
            <a:ext cx="7765774" cy="1303867"/>
          </a:xfrm>
        </p:spPr>
        <p:txBody>
          <a:bodyPr>
            <a:normAutofit fontScale="90000"/>
          </a:bodyPr>
          <a:lstStyle/>
          <a:p>
            <a:r>
              <a:rPr lang="en-US" b="1" dirty="0" smtClean="0"/>
              <a:t>Key Features of Quantitative Research</a:t>
            </a:r>
            <a:endParaRPr lang="en-US" b="1" dirty="0"/>
          </a:p>
        </p:txBody>
      </p:sp>
      <p:sp>
        <p:nvSpPr>
          <p:cNvPr id="3" name="Content Placeholder 2"/>
          <p:cNvSpPr>
            <a:spLocks noGrp="1"/>
          </p:cNvSpPr>
          <p:nvPr>
            <p:ph idx="1"/>
          </p:nvPr>
        </p:nvSpPr>
        <p:spPr>
          <a:xfrm>
            <a:off x="715617" y="2372139"/>
            <a:ext cx="7765774" cy="4041913"/>
          </a:xfrm>
        </p:spPr>
        <p:txBody>
          <a:bodyPr>
            <a:normAutofit fontScale="85000" lnSpcReduction="20000"/>
          </a:bodyPr>
          <a:lstStyle/>
          <a:p>
            <a:pPr algn="just">
              <a:lnSpc>
                <a:spcPct val="120000"/>
              </a:lnSpc>
            </a:pPr>
            <a:r>
              <a:rPr lang="en-US" b="1" dirty="0" smtClean="0"/>
              <a:t>Research </a:t>
            </a:r>
            <a:r>
              <a:rPr lang="en-US" b="1" dirty="0"/>
              <a:t>Design</a:t>
            </a:r>
            <a:r>
              <a:rPr lang="en-US" dirty="0"/>
              <a:t>: Quantitative research design is structured and hypothesis-driven, with pre-defined variables, measures, and hypotheses. It follows a linear process from data collection to analysis and interpretation.</a:t>
            </a:r>
          </a:p>
          <a:p>
            <a:pPr algn="just">
              <a:lnSpc>
                <a:spcPct val="120000"/>
              </a:lnSpc>
            </a:pPr>
            <a:r>
              <a:rPr lang="en-US" b="1" dirty="0"/>
              <a:t>Theory Testing</a:t>
            </a:r>
            <a:r>
              <a:rPr lang="en-US" dirty="0"/>
              <a:t>: Quantitative research tests hypotheses derived from existing theories or research frameworks using empirical data. It aims to establish causal relationships and generalizable findings across populations.</a:t>
            </a:r>
          </a:p>
          <a:p>
            <a:pPr algn="just">
              <a:lnSpc>
                <a:spcPct val="120000"/>
              </a:lnSpc>
            </a:pPr>
            <a:r>
              <a:rPr lang="en-US" b="1" dirty="0"/>
              <a:t>Validity and Reliability</a:t>
            </a:r>
            <a:r>
              <a:rPr lang="en-US" dirty="0"/>
              <a:t>: Quantitative research emphasizes reliability (consistency, stability, and reproducibility) and validity (internal, external, construct, and statistical conclusion validity), ensuring that the results are accurate, consistent, and generalizable.</a:t>
            </a:r>
          </a:p>
        </p:txBody>
      </p:sp>
      <p:sp>
        <p:nvSpPr>
          <p:cNvPr id="4" name="Slide Number Placeholder 3"/>
          <p:cNvSpPr>
            <a:spLocks noGrp="1"/>
          </p:cNvSpPr>
          <p:nvPr>
            <p:ph type="sldNum" sz="quarter" idx="12"/>
          </p:nvPr>
        </p:nvSpPr>
        <p:spPr/>
        <p:txBody>
          <a:bodyPr/>
          <a:lstStyle/>
          <a:p>
            <a:fld id="{02665DF0-5511-45E4-AAC9-198E1F811BB0}" type="slidenum">
              <a:rPr lang="en-US" smtClean="0"/>
              <a:t>21</a:t>
            </a:fld>
            <a:endParaRPr lang="en-US"/>
          </a:p>
        </p:txBody>
      </p:sp>
    </p:spTree>
    <p:extLst>
      <p:ext uri="{BB962C8B-B14F-4D97-AF65-F5344CB8AC3E}">
        <p14:creationId xmlns:p14="http://schemas.microsoft.com/office/powerpoint/2010/main" val="361093760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000">
        <p15:prstTrans prst="drape"/>
      </p:transition>
    </mc:Choice>
    <mc:Fallback xmlns="">
      <p:transition spd="slow">
        <p:fade/>
      </p:transition>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29874" y="2370866"/>
            <a:ext cx="6003234" cy="1949343"/>
          </a:xfrm>
        </p:spPr>
        <p:txBody>
          <a:bodyPr>
            <a:normAutofit/>
          </a:bodyPr>
          <a:lstStyle/>
          <a:p>
            <a:r>
              <a:rPr lang="en-US" sz="4800" dirty="0" smtClean="0"/>
              <a:t>End of part one</a:t>
            </a:r>
            <a:endParaRPr lang="en-US" sz="4800" dirty="0"/>
          </a:p>
        </p:txBody>
      </p:sp>
      <p:sp>
        <p:nvSpPr>
          <p:cNvPr id="4" name="Slide Number Placeholder 3"/>
          <p:cNvSpPr>
            <a:spLocks noGrp="1"/>
          </p:cNvSpPr>
          <p:nvPr>
            <p:ph type="sldNum" sz="quarter" idx="12"/>
          </p:nvPr>
        </p:nvSpPr>
        <p:spPr/>
        <p:txBody>
          <a:bodyPr/>
          <a:lstStyle/>
          <a:p>
            <a:fld id="{02665DF0-5511-45E4-AAC9-198E1F811BB0}" type="slidenum">
              <a:rPr lang="en-US" smtClean="0"/>
              <a:t>22</a:t>
            </a:fld>
            <a:endParaRPr lang="en-US"/>
          </a:p>
        </p:txBody>
      </p:sp>
    </p:spTree>
    <p:extLst>
      <p:ext uri="{BB962C8B-B14F-4D97-AF65-F5344CB8AC3E}">
        <p14:creationId xmlns:p14="http://schemas.microsoft.com/office/powerpoint/2010/main" val="3925575778"/>
      </p:ext>
    </p:extLst>
  </p:cSld>
  <p:clrMapOvr>
    <a:masterClrMapping/>
  </p:clrMapOvr>
  <mc:AlternateContent xmlns:mc="http://schemas.openxmlformats.org/markup-compatibility/2006" xmlns:p14="http://schemas.microsoft.com/office/powerpoint/2010/main">
    <mc:Choice Requires="p14">
      <p:transition spd="slow" p14:dur="4000">
        <p14:shred pattern="rectangle" dir="out"/>
      </p:transition>
    </mc:Choice>
    <mc:Fallback xmlns="">
      <p:transition spd="slow">
        <p:fade/>
      </p:transition>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Part two</a:t>
            </a:r>
            <a:endParaRPr lang="en-US" dirty="0"/>
          </a:p>
        </p:txBody>
      </p:sp>
      <p:sp>
        <p:nvSpPr>
          <p:cNvPr id="3" name="Content Placeholder 2"/>
          <p:cNvSpPr>
            <a:spLocks noGrp="1"/>
          </p:cNvSpPr>
          <p:nvPr>
            <p:ph idx="1"/>
          </p:nvPr>
        </p:nvSpPr>
        <p:spPr/>
        <p:txBody>
          <a:bodyPr/>
          <a:lstStyle/>
          <a:p>
            <a:pPr algn="just">
              <a:buFont typeface="Wingdings" panose="05000000000000000000" pitchFamily="2" charset="2"/>
              <a:buChar char="v"/>
            </a:pPr>
            <a:r>
              <a:rPr lang="en-GB" sz="3200" dirty="0" smtClean="0"/>
              <a:t>Types of research based on logic or sequence of the research</a:t>
            </a:r>
          </a:p>
          <a:p>
            <a:pPr algn="just">
              <a:buFont typeface="Wingdings" panose="05000000000000000000" pitchFamily="2" charset="2"/>
              <a:buChar char="v"/>
            </a:pPr>
            <a:r>
              <a:rPr lang="en-GB" sz="3200" dirty="0" smtClean="0"/>
              <a:t>Types of research based on the ability of a researcher to control variables</a:t>
            </a:r>
          </a:p>
          <a:p>
            <a:pPr algn="just">
              <a:buFont typeface="Wingdings" panose="05000000000000000000" pitchFamily="2" charset="2"/>
              <a:buChar char="v"/>
            </a:pPr>
            <a:r>
              <a:rPr lang="en-GB" sz="3200" dirty="0" smtClean="0"/>
              <a:t>Approaches to research</a:t>
            </a:r>
          </a:p>
          <a:p>
            <a:endParaRPr lang="en-US" dirty="0"/>
          </a:p>
        </p:txBody>
      </p:sp>
      <p:sp>
        <p:nvSpPr>
          <p:cNvPr id="4" name="Slide Number Placeholder 3"/>
          <p:cNvSpPr>
            <a:spLocks noGrp="1"/>
          </p:cNvSpPr>
          <p:nvPr>
            <p:ph type="sldNum" sz="quarter" idx="12"/>
          </p:nvPr>
        </p:nvSpPr>
        <p:spPr/>
        <p:txBody>
          <a:bodyPr/>
          <a:lstStyle/>
          <a:p>
            <a:fld id="{02665DF0-5511-45E4-AAC9-198E1F811BB0}" type="slidenum">
              <a:rPr lang="en-US" smtClean="0"/>
              <a:t>23</a:t>
            </a:fld>
            <a:endParaRPr lang="en-US"/>
          </a:p>
        </p:txBody>
      </p:sp>
    </p:spTree>
    <p:extLst>
      <p:ext uri="{BB962C8B-B14F-4D97-AF65-F5344CB8AC3E}">
        <p14:creationId xmlns:p14="http://schemas.microsoft.com/office/powerpoint/2010/main" val="256691420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000">
        <p15:prstTrans prst="curtains"/>
      </p:transition>
    </mc:Choice>
    <mc:Fallback xmlns="">
      <p:transition spd="slow">
        <p:fade/>
      </p:transition>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b="1" dirty="0"/>
              <a:t>3. Based on Logic or </a:t>
            </a:r>
            <a:r>
              <a:rPr lang="en-GB" b="1" dirty="0" smtClean="0"/>
              <a:t>Sequence </a:t>
            </a:r>
            <a:r>
              <a:rPr lang="en-GB" b="1" dirty="0"/>
              <a:t>of the </a:t>
            </a:r>
            <a:r>
              <a:rPr lang="en-GB" b="1" dirty="0" smtClean="0"/>
              <a:t>Research</a:t>
            </a:r>
            <a:endParaRPr lang="en-US" dirty="0"/>
          </a:p>
        </p:txBody>
      </p:sp>
      <p:sp>
        <p:nvSpPr>
          <p:cNvPr id="3" name="Content Placeholder 2"/>
          <p:cNvSpPr>
            <a:spLocks noGrp="1"/>
          </p:cNvSpPr>
          <p:nvPr>
            <p:ph idx="1"/>
          </p:nvPr>
        </p:nvSpPr>
        <p:spPr>
          <a:xfrm>
            <a:off x="609600" y="2345635"/>
            <a:ext cx="7765774" cy="3896139"/>
          </a:xfrm>
        </p:spPr>
        <p:txBody>
          <a:bodyPr>
            <a:normAutofit lnSpcReduction="10000"/>
          </a:bodyPr>
          <a:lstStyle/>
          <a:p>
            <a:r>
              <a:rPr lang="en-GB" dirty="0" smtClean="0"/>
              <a:t>a</a:t>
            </a:r>
            <a:r>
              <a:rPr lang="en-GB" dirty="0"/>
              <a:t>) </a:t>
            </a:r>
            <a:r>
              <a:rPr lang="en-GB" b="1" dirty="0"/>
              <a:t>Deductive research</a:t>
            </a:r>
            <a:r>
              <a:rPr lang="en-GB" dirty="0"/>
              <a:t> is the process by which we arrive at a reasoned conclusion by logically generalizing from a known </a:t>
            </a:r>
            <a:r>
              <a:rPr lang="en-GB" dirty="0" smtClean="0"/>
              <a:t>fact. </a:t>
            </a:r>
          </a:p>
          <a:p>
            <a:r>
              <a:rPr lang="en-US" dirty="0" smtClean="0"/>
              <a:t>Deductive </a:t>
            </a:r>
            <a:r>
              <a:rPr lang="en-US" dirty="0"/>
              <a:t>research </a:t>
            </a:r>
            <a:r>
              <a:rPr lang="en-US" dirty="0" smtClean="0"/>
              <a:t>begins </a:t>
            </a:r>
            <a:r>
              <a:rPr lang="en-US" dirty="0"/>
              <a:t>with a general theory, hypothesis, or premise and then seeks to test its applicability or validity through empirical observation and data collection. </a:t>
            </a:r>
            <a:endParaRPr lang="en-US" dirty="0" smtClean="0"/>
          </a:p>
          <a:p>
            <a:r>
              <a:rPr lang="en-US" dirty="0" smtClean="0"/>
              <a:t>In </a:t>
            </a:r>
            <a:r>
              <a:rPr lang="en-US" dirty="0"/>
              <a:t>deductive research, researchers start with a theoretical framework or an existing body of knowledge and then proceed to gather evidence to confirm or refute the initial hypothesis or theory</a:t>
            </a:r>
            <a:r>
              <a:rPr lang="en-US" dirty="0" smtClean="0"/>
              <a:t>.</a:t>
            </a:r>
            <a:endParaRPr lang="en-US" dirty="0"/>
          </a:p>
        </p:txBody>
      </p:sp>
      <p:sp>
        <p:nvSpPr>
          <p:cNvPr id="4" name="Slide Number Placeholder 3"/>
          <p:cNvSpPr>
            <a:spLocks noGrp="1"/>
          </p:cNvSpPr>
          <p:nvPr>
            <p:ph type="sldNum" sz="quarter" idx="12"/>
          </p:nvPr>
        </p:nvSpPr>
        <p:spPr/>
        <p:txBody>
          <a:bodyPr/>
          <a:lstStyle/>
          <a:p>
            <a:fld id="{02665DF0-5511-45E4-AAC9-198E1F811BB0}" type="slidenum">
              <a:rPr lang="en-US" smtClean="0"/>
              <a:t>24</a:t>
            </a:fld>
            <a:endParaRPr lang="en-US"/>
          </a:p>
        </p:txBody>
      </p:sp>
    </p:spTree>
    <p:extLst>
      <p:ext uri="{BB962C8B-B14F-4D97-AF65-F5344CB8AC3E}">
        <p14:creationId xmlns:p14="http://schemas.microsoft.com/office/powerpoint/2010/main" val="43806052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000">
        <p15:prstTrans prst="peelOff"/>
      </p:transition>
    </mc:Choice>
    <mc:Fallback xmlns="">
      <p:transition spd="slow">
        <p:fade/>
      </p:transition>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b="1" dirty="0"/>
              <a:t>3. Based on Logic or </a:t>
            </a:r>
            <a:r>
              <a:rPr lang="en-GB" b="1" dirty="0" smtClean="0"/>
              <a:t>Sequence </a:t>
            </a:r>
            <a:r>
              <a:rPr lang="en-GB" b="1" dirty="0"/>
              <a:t>of the </a:t>
            </a:r>
            <a:r>
              <a:rPr lang="en-GB" b="1" dirty="0" smtClean="0"/>
              <a:t>Research</a:t>
            </a:r>
            <a:endParaRPr lang="en-US" dirty="0"/>
          </a:p>
        </p:txBody>
      </p:sp>
      <p:sp>
        <p:nvSpPr>
          <p:cNvPr id="3" name="Content Placeholder 2"/>
          <p:cNvSpPr>
            <a:spLocks noGrp="1"/>
          </p:cNvSpPr>
          <p:nvPr>
            <p:ph idx="1"/>
          </p:nvPr>
        </p:nvSpPr>
        <p:spPr>
          <a:xfrm>
            <a:off x="596348" y="2372139"/>
            <a:ext cx="7779026" cy="3869635"/>
          </a:xfrm>
        </p:spPr>
        <p:txBody>
          <a:bodyPr>
            <a:normAutofit fontScale="92500" lnSpcReduction="10000"/>
          </a:bodyPr>
          <a:lstStyle/>
          <a:p>
            <a:pPr algn="just">
              <a:lnSpc>
                <a:spcPct val="110000"/>
              </a:lnSpc>
            </a:pPr>
            <a:r>
              <a:rPr lang="en-GB" dirty="0" smtClean="0"/>
              <a:t>b</a:t>
            </a:r>
            <a:r>
              <a:rPr lang="en-GB" dirty="0"/>
              <a:t>) </a:t>
            </a:r>
            <a:r>
              <a:rPr lang="en-GB" b="1" dirty="0"/>
              <a:t>Inductive research</a:t>
            </a:r>
            <a:r>
              <a:rPr lang="en-GB" dirty="0"/>
              <a:t> specific instances are used to build general inferences about the population. The researcher uses data collected to develop a </a:t>
            </a:r>
            <a:r>
              <a:rPr lang="en-GB" dirty="0" smtClean="0"/>
              <a:t>theory</a:t>
            </a:r>
          </a:p>
          <a:p>
            <a:pPr algn="just">
              <a:lnSpc>
                <a:spcPct val="110000"/>
              </a:lnSpc>
            </a:pPr>
            <a:r>
              <a:rPr lang="en-US" dirty="0"/>
              <a:t>Inductive research </a:t>
            </a:r>
            <a:r>
              <a:rPr lang="en-US" dirty="0" smtClean="0"/>
              <a:t>begins </a:t>
            </a:r>
            <a:r>
              <a:rPr lang="en-US" dirty="0"/>
              <a:t>with specific observations or data points and then seeks to derive general patterns, theories, or hypotheses from those observations. </a:t>
            </a:r>
            <a:endParaRPr lang="en-US" dirty="0" smtClean="0"/>
          </a:p>
          <a:p>
            <a:pPr algn="just">
              <a:lnSpc>
                <a:spcPct val="110000"/>
              </a:lnSpc>
            </a:pPr>
            <a:r>
              <a:rPr lang="en-US" dirty="0" smtClean="0"/>
              <a:t>In </a:t>
            </a:r>
            <a:r>
              <a:rPr lang="en-US" dirty="0"/>
              <a:t>inductive research, researchers gather empirical evidence through observation, data collection, or case studies, and then analyze that data to identify underlying themes, patterns, or relationships.</a:t>
            </a:r>
          </a:p>
        </p:txBody>
      </p:sp>
      <p:sp>
        <p:nvSpPr>
          <p:cNvPr id="4" name="Slide Number Placeholder 3"/>
          <p:cNvSpPr>
            <a:spLocks noGrp="1"/>
          </p:cNvSpPr>
          <p:nvPr>
            <p:ph type="sldNum" sz="quarter" idx="12"/>
          </p:nvPr>
        </p:nvSpPr>
        <p:spPr/>
        <p:txBody>
          <a:bodyPr/>
          <a:lstStyle/>
          <a:p>
            <a:fld id="{02665DF0-5511-45E4-AAC9-198E1F811BB0}" type="slidenum">
              <a:rPr lang="en-US" smtClean="0"/>
              <a:t>25</a:t>
            </a:fld>
            <a:endParaRPr lang="en-US"/>
          </a:p>
        </p:txBody>
      </p:sp>
    </p:spTree>
    <p:extLst>
      <p:ext uri="{BB962C8B-B14F-4D97-AF65-F5344CB8AC3E}">
        <p14:creationId xmlns:p14="http://schemas.microsoft.com/office/powerpoint/2010/main" val="161826106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000">
        <p15:prstTrans prst="peelOff"/>
      </p:transition>
    </mc:Choice>
    <mc:Fallback xmlns="">
      <p:transition spd="slow">
        <p:fade/>
      </p:transition>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b="1" dirty="0"/>
              <a:t>4. Based on the </a:t>
            </a:r>
            <a:r>
              <a:rPr lang="en-GB" b="1" dirty="0" smtClean="0"/>
              <a:t>Ability </a:t>
            </a:r>
            <a:r>
              <a:rPr lang="en-GB" b="1" dirty="0"/>
              <a:t>of a </a:t>
            </a:r>
            <a:r>
              <a:rPr lang="en-GB" b="1" dirty="0" smtClean="0"/>
              <a:t>Researcher </a:t>
            </a:r>
            <a:r>
              <a:rPr lang="en-GB" b="1" dirty="0"/>
              <a:t>to </a:t>
            </a:r>
            <a:r>
              <a:rPr lang="en-GB" b="1" dirty="0" smtClean="0"/>
              <a:t>Control Variables</a:t>
            </a:r>
            <a:endParaRPr lang="en-US" dirty="0"/>
          </a:p>
        </p:txBody>
      </p:sp>
      <p:sp>
        <p:nvSpPr>
          <p:cNvPr id="3" name="Content Placeholder 2"/>
          <p:cNvSpPr>
            <a:spLocks noGrp="1"/>
          </p:cNvSpPr>
          <p:nvPr>
            <p:ph idx="1"/>
          </p:nvPr>
        </p:nvSpPr>
        <p:spPr>
          <a:xfrm>
            <a:off x="702365" y="2490134"/>
            <a:ext cx="7779026" cy="3751639"/>
          </a:xfrm>
        </p:spPr>
        <p:txBody>
          <a:bodyPr>
            <a:normAutofit fontScale="92500" lnSpcReduction="20000"/>
          </a:bodyPr>
          <a:lstStyle/>
          <a:p>
            <a:pPr marL="0" indent="0">
              <a:buNone/>
            </a:pPr>
            <a:r>
              <a:rPr lang="en-GB" b="1" dirty="0" smtClean="0"/>
              <a:t>a</a:t>
            </a:r>
            <a:r>
              <a:rPr lang="en-GB" b="1" dirty="0"/>
              <a:t>) Experimental Research</a:t>
            </a:r>
            <a:r>
              <a:rPr lang="en-GB" dirty="0"/>
              <a:t> </a:t>
            </a:r>
            <a:endParaRPr lang="en-GB" b="1" dirty="0" smtClean="0"/>
          </a:p>
          <a:p>
            <a:pPr algn="just">
              <a:lnSpc>
                <a:spcPct val="120000"/>
              </a:lnSpc>
            </a:pPr>
            <a:r>
              <a:rPr lang="en-GB" dirty="0" smtClean="0"/>
              <a:t>Experimental </a:t>
            </a:r>
            <a:r>
              <a:rPr lang="en-GB" dirty="0"/>
              <a:t>Research is one in which the researcher is able to manipulate and directly control the independent variables. </a:t>
            </a:r>
            <a:endParaRPr lang="en-US" dirty="0"/>
          </a:p>
          <a:p>
            <a:pPr algn="just">
              <a:lnSpc>
                <a:spcPct val="120000"/>
              </a:lnSpc>
            </a:pPr>
            <a:r>
              <a:rPr lang="en-US" dirty="0" smtClean="0"/>
              <a:t>Experimental </a:t>
            </a:r>
            <a:r>
              <a:rPr lang="en-US" dirty="0"/>
              <a:t>research is a type of scientific investigation that involves manipulating one or more variables to observe the effect on another variable, while controlling for extraneous factors</a:t>
            </a:r>
            <a:r>
              <a:rPr lang="en-US" dirty="0" smtClean="0"/>
              <a:t>.</a:t>
            </a:r>
          </a:p>
          <a:p>
            <a:pPr algn="just">
              <a:lnSpc>
                <a:spcPct val="120000"/>
              </a:lnSpc>
            </a:pPr>
            <a:r>
              <a:rPr lang="en-US" dirty="0" smtClean="0"/>
              <a:t>It </a:t>
            </a:r>
            <a:r>
              <a:rPr lang="en-US" dirty="0"/>
              <a:t>is characterized by its rigorous design, systematic manipulation of variables, and careful control of potential confounding variables to establish cause-and-effect relationships</a:t>
            </a:r>
            <a:r>
              <a:rPr lang="en-US" dirty="0" smtClean="0"/>
              <a:t>.</a:t>
            </a:r>
            <a:endParaRPr lang="en-US" dirty="0"/>
          </a:p>
        </p:txBody>
      </p:sp>
      <p:sp>
        <p:nvSpPr>
          <p:cNvPr id="4" name="Slide Number Placeholder 3"/>
          <p:cNvSpPr>
            <a:spLocks noGrp="1"/>
          </p:cNvSpPr>
          <p:nvPr>
            <p:ph type="sldNum" sz="quarter" idx="12"/>
          </p:nvPr>
        </p:nvSpPr>
        <p:spPr/>
        <p:txBody>
          <a:bodyPr/>
          <a:lstStyle/>
          <a:p>
            <a:fld id="{02665DF0-5511-45E4-AAC9-198E1F811BB0}" type="slidenum">
              <a:rPr lang="en-US" smtClean="0"/>
              <a:t>26</a:t>
            </a:fld>
            <a:endParaRPr lang="en-US"/>
          </a:p>
        </p:txBody>
      </p:sp>
    </p:spTree>
    <p:extLst>
      <p:ext uri="{BB962C8B-B14F-4D97-AF65-F5344CB8AC3E}">
        <p14:creationId xmlns:p14="http://schemas.microsoft.com/office/powerpoint/2010/main" val="341289973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000">
        <p15:prstTrans prst="peelOff"/>
      </p:transition>
    </mc:Choice>
    <mc:Fallback xmlns="">
      <p:transition spd="slow">
        <p:fade/>
      </p:transition>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b="1" dirty="0"/>
              <a:t>4. Based on the </a:t>
            </a:r>
            <a:r>
              <a:rPr lang="en-GB" b="1" dirty="0" smtClean="0"/>
              <a:t>Ability </a:t>
            </a:r>
            <a:r>
              <a:rPr lang="en-GB" b="1" dirty="0"/>
              <a:t>of a </a:t>
            </a:r>
            <a:r>
              <a:rPr lang="en-GB" b="1" dirty="0" smtClean="0"/>
              <a:t>Researcher </a:t>
            </a:r>
            <a:r>
              <a:rPr lang="en-GB" b="1" dirty="0"/>
              <a:t>to </a:t>
            </a:r>
            <a:r>
              <a:rPr lang="en-GB" b="1" dirty="0" smtClean="0"/>
              <a:t>Control Variables</a:t>
            </a:r>
            <a:endParaRPr lang="en-US" dirty="0"/>
          </a:p>
        </p:txBody>
      </p:sp>
      <p:sp>
        <p:nvSpPr>
          <p:cNvPr id="3" name="Content Placeholder 2"/>
          <p:cNvSpPr>
            <a:spLocks noGrp="1"/>
          </p:cNvSpPr>
          <p:nvPr>
            <p:ph idx="1"/>
          </p:nvPr>
        </p:nvSpPr>
        <p:spPr>
          <a:xfrm>
            <a:off x="834887" y="2490135"/>
            <a:ext cx="7500730" cy="3804648"/>
          </a:xfrm>
        </p:spPr>
        <p:txBody>
          <a:bodyPr>
            <a:normAutofit fontScale="85000" lnSpcReduction="10000"/>
          </a:bodyPr>
          <a:lstStyle/>
          <a:p>
            <a:pPr marL="0" indent="0">
              <a:buNone/>
            </a:pPr>
            <a:r>
              <a:rPr lang="en-GB" b="1" dirty="0" smtClean="0"/>
              <a:t>b</a:t>
            </a:r>
            <a:r>
              <a:rPr lang="en-GB" b="1" dirty="0"/>
              <a:t>) Non-experimental </a:t>
            </a:r>
            <a:r>
              <a:rPr lang="en-GB" b="1" dirty="0" smtClean="0"/>
              <a:t>Research</a:t>
            </a:r>
            <a:endParaRPr lang="en-GB" dirty="0" smtClean="0"/>
          </a:p>
          <a:p>
            <a:pPr algn="just">
              <a:lnSpc>
                <a:spcPct val="110000"/>
              </a:lnSpc>
            </a:pPr>
            <a:r>
              <a:rPr lang="en-US" sz="2600" dirty="0"/>
              <a:t>Non-experimental research, also known as observational research or correlational research, is a type of scientific inquiry that does not involve the manipulation of variables</a:t>
            </a:r>
            <a:r>
              <a:rPr lang="en-US" sz="2600" dirty="0" smtClean="0"/>
              <a:t>.</a:t>
            </a:r>
          </a:p>
          <a:p>
            <a:pPr algn="just">
              <a:lnSpc>
                <a:spcPct val="110000"/>
              </a:lnSpc>
            </a:pPr>
            <a:r>
              <a:rPr lang="en-US" sz="2600" dirty="0" smtClean="0"/>
              <a:t>Instead</a:t>
            </a:r>
            <a:r>
              <a:rPr lang="en-US" sz="2600" dirty="0"/>
              <a:t>, it focuses on observing and describing relationships between variables as they naturally occur in the real world. </a:t>
            </a:r>
            <a:endParaRPr lang="en-US" sz="2600" dirty="0" smtClean="0"/>
          </a:p>
          <a:p>
            <a:pPr algn="just">
              <a:lnSpc>
                <a:spcPct val="110000"/>
              </a:lnSpc>
            </a:pPr>
            <a:r>
              <a:rPr lang="en-US" sz="2600" dirty="0" smtClean="0"/>
              <a:t>Non-experimental </a:t>
            </a:r>
            <a:r>
              <a:rPr lang="en-US" sz="2600" dirty="0"/>
              <a:t>research aims to understand associations, correlations, or patterns among variables without establishing causality.</a:t>
            </a:r>
          </a:p>
          <a:p>
            <a:endParaRPr lang="en-US" dirty="0"/>
          </a:p>
        </p:txBody>
      </p:sp>
      <p:sp>
        <p:nvSpPr>
          <p:cNvPr id="4" name="Slide Number Placeholder 3"/>
          <p:cNvSpPr>
            <a:spLocks noGrp="1"/>
          </p:cNvSpPr>
          <p:nvPr>
            <p:ph type="sldNum" sz="quarter" idx="12"/>
          </p:nvPr>
        </p:nvSpPr>
        <p:spPr/>
        <p:txBody>
          <a:bodyPr/>
          <a:lstStyle/>
          <a:p>
            <a:fld id="{02665DF0-5511-45E4-AAC9-198E1F811BB0}" type="slidenum">
              <a:rPr lang="en-US" smtClean="0"/>
              <a:t>27</a:t>
            </a:fld>
            <a:endParaRPr lang="en-US"/>
          </a:p>
        </p:txBody>
      </p:sp>
    </p:spTree>
    <p:extLst>
      <p:ext uri="{BB962C8B-B14F-4D97-AF65-F5344CB8AC3E}">
        <p14:creationId xmlns:p14="http://schemas.microsoft.com/office/powerpoint/2010/main" val="250933767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000">
        <p15:prstTrans prst="peelOff"/>
      </p:transition>
    </mc:Choice>
    <mc:Fallback xmlns="">
      <p:transition spd="slow">
        <p:fade/>
      </p:transition>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b="1" dirty="0"/>
              <a:t>APPROACHES TO RESEARCH</a:t>
            </a:r>
            <a:endParaRPr lang="en-US" dirty="0"/>
          </a:p>
        </p:txBody>
      </p:sp>
      <p:sp>
        <p:nvSpPr>
          <p:cNvPr id="3" name="Content Placeholder 2"/>
          <p:cNvSpPr>
            <a:spLocks noGrp="1"/>
          </p:cNvSpPr>
          <p:nvPr>
            <p:ph idx="1"/>
          </p:nvPr>
        </p:nvSpPr>
        <p:spPr/>
        <p:txBody>
          <a:bodyPr/>
          <a:lstStyle/>
          <a:p>
            <a:pPr algn="just">
              <a:lnSpc>
                <a:spcPct val="150000"/>
              </a:lnSpc>
            </a:pPr>
            <a:r>
              <a:rPr lang="en-GB" sz="3200" dirty="0"/>
              <a:t>There are two broad approaches to research which include</a:t>
            </a:r>
            <a:endParaRPr lang="en-US" sz="3200" dirty="0"/>
          </a:p>
          <a:p>
            <a:pPr marL="0" indent="0" algn="just">
              <a:lnSpc>
                <a:spcPct val="150000"/>
              </a:lnSpc>
              <a:buNone/>
            </a:pPr>
            <a:r>
              <a:rPr lang="en-GB" sz="3200" dirty="0"/>
              <a:t>a) Positivistic approach</a:t>
            </a:r>
            <a:endParaRPr lang="en-US" sz="3200" dirty="0"/>
          </a:p>
          <a:p>
            <a:pPr marL="0" indent="0" algn="just">
              <a:lnSpc>
                <a:spcPct val="150000"/>
              </a:lnSpc>
              <a:buNone/>
            </a:pPr>
            <a:r>
              <a:rPr lang="en-GB" sz="3200" dirty="0"/>
              <a:t>b) Phenomenological approach </a:t>
            </a:r>
            <a:endParaRPr lang="en-US" sz="3200" dirty="0"/>
          </a:p>
          <a:p>
            <a:endParaRPr lang="en-US" dirty="0"/>
          </a:p>
        </p:txBody>
      </p:sp>
      <p:sp>
        <p:nvSpPr>
          <p:cNvPr id="4" name="Slide Number Placeholder 3"/>
          <p:cNvSpPr>
            <a:spLocks noGrp="1"/>
          </p:cNvSpPr>
          <p:nvPr>
            <p:ph type="sldNum" sz="quarter" idx="12"/>
          </p:nvPr>
        </p:nvSpPr>
        <p:spPr/>
        <p:txBody>
          <a:bodyPr/>
          <a:lstStyle/>
          <a:p>
            <a:fld id="{02665DF0-5511-45E4-AAC9-198E1F811BB0}" type="slidenum">
              <a:rPr lang="en-US" smtClean="0"/>
              <a:t>28</a:t>
            </a:fld>
            <a:endParaRPr lang="en-US"/>
          </a:p>
        </p:txBody>
      </p:sp>
    </p:spTree>
    <p:extLst>
      <p:ext uri="{BB962C8B-B14F-4D97-AF65-F5344CB8AC3E}">
        <p14:creationId xmlns:p14="http://schemas.microsoft.com/office/powerpoint/2010/main" val="2622909897"/>
      </p:ext>
    </p:extLst>
  </p:cSld>
  <p:clrMapOvr>
    <a:masterClrMapping/>
  </p:clrMapOvr>
  <mc:AlternateContent xmlns:mc="http://schemas.openxmlformats.org/markup-compatibility/2006" xmlns:p14="http://schemas.microsoft.com/office/powerpoint/2010/main">
    <mc:Choice Requires="p14">
      <p:transition spd="slow" p14:dur="4000">
        <p14:prism isInverted="1"/>
      </p:transition>
    </mc:Choice>
    <mc:Fallback xmlns="">
      <p:transition spd="slow">
        <p:fade/>
      </p:transition>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The </a:t>
            </a:r>
            <a:r>
              <a:rPr lang="en-US" dirty="0" smtClean="0"/>
              <a:t>Positivistic Approach</a:t>
            </a:r>
            <a:endParaRPr lang="en-US" dirty="0"/>
          </a:p>
        </p:txBody>
      </p:sp>
      <p:sp>
        <p:nvSpPr>
          <p:cNvPr id="3" name="Content Placeholder 2"/>
          <p:cNvSpPr>
            <a:spLocks noGrp="1"/>
          </p:cNvSpPr>
          <p:nvPr>
            <p:ph idx="1"/>
          </p:nvPr>
        </p:nvSpPr>
        <p:spPr>
          <a:xfrm>
            <a:off x="848139" y="2490135"/>
            <a:ext cx="7301948" cy="3444997"/>
          </a:xfrm>
        </p:spPr>
        <p:txBody>
          <a:bodyPr>
            <a:normAutofit/>
          </a:bodyPr>
          <a:lstStyle/>
          <a:p>
            <a:pPr algn="just"/>
            <a:r>
              <a:rPr lang="en-US" sz="3200" dirty="0"/>
              <a:t>Positivistic research, also known as positivism, is a philosophical approach to research that emphasizes the use of empirical evidence and scientific methods to study and understand the natural and social world</a:t>
            </a:r>
            <a:r>
              <a:rPr lang="en-US" sz="3200" dirty="0" smtClean="0"/>
              <a:t>.</a:t>
            </a:r>
            <a:endParaRPr lang="en-US" sz="3200" dirty="0"/>
          </a:p>
        </p:txBody>
      </p:sp>
      <p:sp>
        <p:nvSpPr>
          <p:cNvPr id="4" name="Slide Number Placeholder 3"/>
          <p:cNvSpPr>
            <a:spLocks noGrp="1"/>
          </p:cNvSpPr>
          <p:nvPr>
            <p:ph type="sldNum" sz="quarter" idx="12"/>
          </p:nvPr>
        </p:nvSpPr>
        <p:spPr/>
        <p:txBody>
          <a:bodyPr/>
          <a:lstStyle/>
          <a:p>
            <a:fld id="{02665DF0-5511-45E4-AAC9-198E1F811BB0}" type="slidenum">
              <a:rPr lang="en-US" smtClean="0"/>
              <a:t>29</a:t>
            </a:fld>
            <a:endParaRPr lang="en-US"/>
          </a:p>
        </p:txBody>
      </p:sp>
    </p:spTree>
    <p:extLst>
      <p:ext uri="{BB962C8B-B14F-4D97-AF65-F5344CB8AC3E}">
        <p14:creationId xmlns:p14="http://schemas.microsoft.com/office/powerpoint/2010/main" val="2442741143"/>
      </p:ext>
    </p:extLst>
  </p:cSld>
  <p:clrMapOvr>
    <a:masterClrMapping/>
  </p:clrMapOvr>
  <mc:AlternateContent xmlns:mc="http://schemas.openxmlformats.org/markup-compatibility/2006" xmlns:p14="http://schemas.microsoft.com/office/powerpoint/2010/main">
    <mc:Choice Requires="p14">
      <p:transition spd="slow" p14:dur="4000">
        <p14:prism isInverted="1"/>
      </p:transition>
    </mc:Choice>
    <mc:Fallback xmlns="">
      <p:transition spd="slow">
        <p:fade/>
      </p:transition>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80661" y="915337"/>
            <a:ext cx="7275443" cy="1303867"/>
          </a:xfrm>
        </p:spPr>
        <p:txBody>
          <a:bodyPr>
            <a:normAutofit fontScale="90000"/>
          </a:bodyPr>
          <a:lstStyle/>
          <a:p>
            <a:r>
              <a:rPr lang="en-GB" dirty="0" smtClean="0"/>
              <a:t>Characteristics of </a:t>
            </a:r>
            <a:r>
              <a:rPr lang="en-US" dirty="0"/>
              <a:t>Positivistic </a:t>
            </a:r>
            <a:r>
              <a:rPr lang="en-US" dirty="0" smtClean="0"/>
              <a:t>Research</a:t>
            </a:r>
            <a:endParaRPr lang="en-US" dirty="0"/>
          </a:p>
        </p:txBody>
      </p:sp>
      <p:sp>
        <p:nvSpPr>
          <p:cNvPr id="3" name="Content Placeholder 2"/>
          <p:cNvSpPr>
            <a:spLocks noGrp="1"/>
          </p:cNvSpPr>
          <p:nvPr>
            <p:ph idx="1"/>
          </p:nvPr>
        </p:nvSpPr>
        <p:spPr>
          <a:xfrm>
            <a:off x="675860" y="2398643"/>
            <a:ext cx="7434469" cy="3803374"/>
          </a:xfrm>
        </p:spPr>
        <p:txBody>
          <a:bodyPr>
            <a:normAutofit/>
          </a:bodyPr>
          <a:lstStyle/>
          <a:p>
            <a:pPr lvl="0" algn="just"/>
            <a:r>
              <a:rPr lang="en-GB" dirty="0" smtClean="0"/>
              <a:t>It </a:t>
            </a:r>
            <a:r>
              <a:rPr lang="en-GB" dirty="0"/>
              <a:t>is usually deductive i.e. it tests a theory through observed data.</a:t>
            </a:r>
            <a:endParaRPr lang="en-US" dirty="0"/>
          </a:p>
          <a:p>
            <a:pPr lvl="0" algn="just"/>
            <a:r>
              <a:rPr lang="en-GB" dirty="0"/>
              <a:t>It seeks to explain relationships between variables.</a:t>
            </a:r>
            <a:endParaRPr lang="en-US" dirty="0"/>
          </a:p>
          <a:p>
            <a:pPr lvl="0" algn="just"/>
            <a:r>
              <a:rPr lang="en-GB" dirty="0"/>
              <a:t>It usually uses quantitative data.</a:t>
            </a:r>
            <a:endParaRPr lang="en-US" dirty="0"/>
          </a:p>
          <a:p>
            <a:pPr lvl="0" algn="just"/>
            <a:r>
              <a:rPr lang="en-GB" dirty="0"/>
              <a:t>The approach employs controls to ensure that non research variables don’t unduly influence research findings.</a:t>
            </a:r>
            <a:endParaRPr lang="en-US" dirty="0"/>
          </a:p>
          <a:p>
            <a:pPr lvl="0" algn="just"/>
            <a:r>
              <a:rPr lang="en-GB" dirty="0"/>
              <a:t>It uses a structured methodology to facilitate replication</a:t>
            </a:r>
            <a:r>
              <a:rPr lang="en-GB" dirty="0" smtClean="0"/>
              <a:t>.</a:t>
            </a:r>
            <a:endParaRPr lang="en-US" dirty="0"/>
          </a:p>
        </p:txBody>
      </p:sp>
      <p:sp>
        <p:nvSpPr>
          <p:cNvPr id="4" name="Slide Number Placeholder 3"/>
          <p:cNvSpPr>
            <a:spLocks noGrp="1"/>
          </p:cNvSpPr>
          <p:nvPr>
            <p:ph type="sldNum" sz="quarter" idx="12"/>
          </p:nvPr>
        </p:nvSpPr>
        <p:spPr/>
        <p:txBody>
          <a:bodyPr/>
          <a:lstStyle/>
          <a:p>
            <a:fld id="{02665DF0-5511-45E4-AAC9-198E1F811BB0}" type="slidenum">
              <a:rPr lang="en-US" smtClean="0"/>
              <a:t>30</a:t>
            </a:fld>
            <a:endParaRPr lang="en-US"/>
          </a:p>
        </p:txBody>
      </p:sp>
    </p:spTree>
    <p:extLst>
      <p:ext uri="{BB962C8B-B14F-4D97-AF65-F5344CB8AC3E}">
        <p14:creationId xmlns:p14="http://schemas.microsoft.com/office/powerpoint/2010/main" val="235006504"/>
      </p:ext>
    </p:extLst>
  </p:cSld>
  <p:clrMapOvr>
    <a:masterClrMapping/>
  </p:clrMapOvr>
  <mc:AlternateContent xmlns:mc="http://schemas.openxmlformats.org/markup-compatibility/2006" xmlns:p14="http://schemas.microsoft.com/office/powerpoint/2010/main">
    <mc:Choice Requires="p14">
      <p:transition spd="slow" p14:dur="4000">
        <p14:prism isInverted="1"/>
      </p:transition>
    </mc:Choice>
    <mc:Fallback xmlns="">
      <p:transition spd="slow">
        <p:fade/>
      </p:transition>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a:t>Key Features </a:t>
            </a:r>
            <a:r>
              <a:rPr lang="en-GB" dirty="0"/>
              <a:t>of </a:t>
            </a:r>
            <a:r>
              <a:rPr lang="en-US" dirty="0"/>
              <a:t>Positivistic Research</a:t>
            </a:r>
          </a:p>
        </p:txBody>
      </p:sp>
      <p:sp>
        <p:nvSpPr>
          <p:cNvPr id="3" name="Content Placeholder 2"/>
          <p:cNvSpPr>
            <a:spLocks noGrp="1"/>
          </p:cNvSpPr>
          <p:nvPr>
            <p:ph idx="1"/>
          </p:nvPr>
        </p:nvSpPr>
        <p:spPr>
          <a:xfrm>
            <a:off x="755374" y="2398643"/>
            <a:ext cx="7407965" cy="3776870"/>
          </a:xfrm>
        </p:spPr>
        <p:txBody>
          <a:bodyPr>
            <a:normAutofit fontScale="92500" lnSpcReduction="10000"/>
          </a:bodyPr>
          <a:lstStyle/>
          <a:p>
            <a:pPr algn="just">
              <a:lnSpc>
                <a:spcPct val="110000"/>
              </a:lnSpc>
            </a:pPr>
            <a:r>
              <a:rPr lang="en-US" b="1" dirty="0"/>
              <a:t>Empirical Observation</a:t>
            </a:r>
            <a:r>
              <a:rPr lang="en-US" dirty="0"/>
              <a:t>: Positivistic research prioritizes empirical observation and measurement as the primary means of acquiring knowledge. It emphasizes the importance of systematically collecting data through direct observation or experimentation.</a:t>
            </a:r>
          </a:p>
          <a:p>
            <a:pPr algn="just">
              <a:lnSpc>
                <a:spcPct val="110000"/>
              </a:lnSpc>
            </a:pPr>
            <a:r>
              <a:rPr lang="en-US" b="1" dirty="0"/>
              <a:t>Objectivity</a:t>
            </a:r>
            <a:r>
              <a:rPr lang="en-US" dirty="0"/>
              <a:t>: Positivistic research strives for objectivity, aiming to minimize the influence of personal biases, values, and beliefs on the research process and findings. Researchers maintain a neutral stance and adhere to standardized procedures to ensure impartiality</a:t>
            </a:r>
            <a:r>
              <a:rPr lang="en-US" dirty="0" smtClean="0"/>
              <a:t>.</a:t>
            </a:r>
            <a:endParaRPr lang="en-US" dirty="0"/>
          </a:p>
        </p:txBody>
      </p:sp>
      <p:sp>
        <p:nvSpPr>
          <p:cNvPr id="4" name="Slide Number Placeholder 3"/>
          <p:cNvSpPr>
            <a:spLocks noGrp="1"/>
          </p:cNvSpPr>
          <p:nvPr>
            <p:ph type="sldNum" sz="quarter" idx="12"/>
          </p:nvPr>
        </p:nvSpPr>
        <p:spPr/>
        <p:txBody>
          <a:bodyPr/>
          <a:lstStyle/>
          <a:p>
            <a:fld id="{02665DF0-5511-45E4-AAC9-198E1F811BB0}" type="slidenum">
              <a:rPr lang="en-US" smtClean="0"/>
              <a:t>31</a:t>
            </a:fld>
            <a:endParaRPr lang="en-US"/>
          </a:p>
        </p:txBody>
      </p:sp>
    </p:spTree>
    <p:extLst>
      <p:ext uri="{BB962C8B-B14F-4D97-AF65-F5344CB8AC3E}">
        <p14:creationId xmlns:p14="http://schemas.microsoft.com/office/powerpoint/2010/main" val="3167013340"/>
      </p:ext>
    </p:extLst>
  </p:cSld>
  <p:clrMapOvr>
    <a:masterClrMapping/>
  </p:clrMapOvr>
  <mc:AlternateContent xmlns:mc="http://schemas.openxmlformats.org/markup-compatibility/2006" xmlns:p14="http://schemas.microsoft.com/office/powerpoint/2010/main">
    <mc:Choice Requires="p14">
      <p:transition spd="slow" p14:dur="4000">
        <p14:prism isInverted="1"/>
      </p:transition>
    </mc:Choice>
    <mc:Fallback xmlns="">
      <p:transition spd="slow">
        <p:fade/>
      </p:transition>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a:t>Key Features </a:t>
            </a:r>
            <a:r>
              <a:rPr lang="en-GB" dirty="0"/>
              <a:t>of </a:t>
            </a:r>
            <a:r>
              <a:rPr lang="en-US" dirty="0"/>
              <a:t>Positivistic Research</a:t>
            </a:r>
          </a:p>
        </p:txBody>
      </p:sp>
      <p:sp>
        <p:nvSpPr>
          <p:cNvPr id="3" name="Content Placeholder 2"/>
          <p:cNvSpPr>
            <a:spLocks noGrp="1"/>
          </p:cNvSpPr>
          <p:nvPr>
            <p:ph idx="1"/>
          </p:nvPr>
        </p:nvSpPr>
        <p:spPr>
          <a:xfrm>
            <a:off x="742122" y="2358887"/>
            <a:ext cx="7646504" cy="3776870"/>
          </a:xfrm>
        </p:spPr>
        <p:txBody>
          <a:bodyPr>
            <a:normAutofit fontScale="85000" lnSpcReduction="10000"/>
          </a:bodyPr>
          <a:lstStyle/>
          <a:p>
            <a:pPr algn="just">
              <a:lnSpc>
                <a:spcPct val="120000"/>
              </a:lnSpc>
            </a:pPr>
            <a:r>
              <a:rPr lang="en-US" b="1" dirty="0" smtClean="0"/>
              <a:t>Scientific </a:t>
            </a:r>
            <a:r>
              <a:rPr lang="en-US" b="1" dirty="0"/>
              <a:t>Method</a:t>
            </a:r>
            <a:r>
              <a:rPr lang="en-US" dirty="0"/>
              <a:t>: Positivistic research follows the principles of the scientific method, which involves formulating hypotheses, testing them through empirical observation or experimentation, and revising theories based on the evidence. It emphasizes systematic inquiry, controlled experimentation, and replicable methods.</a:t>
            </a:r>
          </a:p>
          <a:p>
            <a:pPr algn="just">
              <a:lnSpc>
                <a:spcPct val="120000"/>
              </a:lnSpc>
            </a:pPr>
            <a:r>
              <a:rPr lang="en-US" b="1" dirty="0"/>
              <a:t>Quantitative Approach</a:t>
            </a:r>
            <a:r>
              <a:rPr lang="en-US" dirty="0"/>
              <a:t>: Positivistic research often employs quantitative methods of data collection and analysis. It relies on numerical data obtained through structured instruments, surveys, experiments, or archival sources and uses statistical techniques to analyze and interpret the data.</a:t>
            </a:r>
          </a:p>
          <a:p>
            <a:endParaRPr lang="en-US" dirty="0"/>
          </a:p>
        </p:txBody>
      </p:sp>
      <p:sp>
        <p:nvSpPr>
          <p:cNvPr id="4" name="Slide Number Placeholder 3"/>
          <p:cNvSpPr>
            <a:spLocks noGrp="1"/>
          </p:cNvSpPr>
          <p:nvPr>
            <p:ph type="sldNum" sz="quarter" idx="12"/>
          </p:nvPr>
        </p:nvSpPr>
        <p:spPr/>
        <p:txBody>
          <a:bodyPr/>
          <a:lstStyle/>
          <a:p>
            <a:fld id="{02665DF0-5511-45E4-AAC9-198E1F811BB0}" type="slidenum">
              <a:rPr lang="en-US" smtClean="0"/>
              <a:t>32</a:t>
            </a:fld>
            <a:endParaRPr lang="en-US"/>
          </a:p>
        </p:txBody>
      </p:sp>
    </p:spTree>
    <p:extLst>
      <p:ext uri="{BB962C8B-B14F-4D97-AF65-F5344CB8AC3E}">
        <p14:creationId xmlns:p14="http://schemas.microsoft.com/office/powerpoint/2010/main" val="2424869300"/>
      </p:ext>
    </p:extLst>
  </p:cSld>
  <p:clrMapOvr>
    <a:masterClrMapping/>
  </p:clrMapOvr>
  <mc:AlternateContent xmlns:mc="http://schemas.openxmlformats.org/markup-compatibility/2006" xmlns:p14="http://schemas.microsoft.com/office/powerpoint/2010/main">
    <mc:Choice Requires="p14">
      <p:transition spd="slow" p14:dur="4000">
        <p14:prism isInverted="1"/>
      </p:transition>
    </mc:Choice>
    <mc:Fallback xmlns="">
      <p:transition spd="slow">
        <p:fade/>
      </p:transition>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a:t>Key Features </a:t>
            </a:r>
            <a:r>
              <a:rPr lang="en-GB" dirty="0"/>
              <a:t>of </a:t>
            </a:r>
            <a:r>
              <a:rPr lang="en-US" dirty="0"/>
              <a:t>Positivistic Research</a:t>
            </a:r>
          </a:p>
        </p:txBody>
      </p:sp>
      <p:sp>
        <p:nvSpPr>
          <p:cNvPr id="3" name="Content Placeholder 2"/>
          <p:cNvSpPr>
            <a:spLocks noGrp="1"/>
          </p:cNvSpPr>
          <p:nvPr>
            <p:ph idx="1"/>
          </p:nvPr>
        </p:nvSpPr>
        <p:spPr>
          <a:xfrm>
            <a:off x="755374" y="2345635"/>
            <a:ext cx="7620000" cy="4174436"/>
          </a:xfrm>
        </p:spPr>
        <p:txBody>
          <a:bodyPr>
            <a:normAutofit fontScale="92500" lnSpcReduction="10000"/>
          </a:bodyPr>
          <a:lstStyle/>
          <a:p>
            <a:pPr algn="just">
              <a:lnSpc>
                <a:spcPct val="120000"/>
              </a:lnSpc>
            </a:pPr>
            <a:r>
              <a:rPr lang="en-US" b="1" dirty="0" smtClean="0"/>
              <a:t>Generalization</a:t>
            </a:r>
            <a:r>
              <a:rPr lang="en-US" dirty="0"/>
              <a:t>: Positivistic research aims to generalize findings from the sample to the larger population or theoretical framework. It seeks to identify universal laws or principles that govern the natural and social world and to make predictions based on these generalizations.</a:t>
            </a:r>
          </a:p>
          <a:p>
            <a:pPr algn="just">
              <a:lnSpc>
                <a:spcPct val="120000"/>
              </a:lnSpc>
            </a:pPr>
            <a:r>
              <a:rPr lang="en-US" b="1" dirty="0"/>
              <a:t>Reductionism</a:t>
            </a:r>
            <a:r>
              <a:rPr lang="en-US" dirty="0"/>
              <a:t>: Positivistic research tends to adopt a reductionist approach, breaking down complex phenomena into simpler, measurable components that can be studied systematically. It emphasizes the importance of parsimony and simplicity in theory construction and explanation</a:t>
            </a:r>
            <a:r>
              <a:rPr lang="en-US" dirty="0" smtClean="0"/>
              <a:t>.</a:t>
            </a:r>
            <a:endParaRPr lang="en-US" dirty="0"/>
          </a:p>
        </p:txBody>
      </p:sp>
      <p:sp>
        <p:nvSpPr>
          <p:cNvPr id="4" name="Slide Number Placeholder 3"/>
          <p:cNvSpPr>
            <a:spLocks noGrp="1"/>
          </p:cNvSpPr>
          <p:nvPr>
            <p:ph type="sldNum" sz="quarter" idx="12"/>
          </p:nvPr>
        </p:nvSpPr>
        <p:spPr/>
        <p:txBody>
          <a:bodyPr/>
          <a:lstStyle/>
          <a:p>
            <a:fld id="{02665DF0-5511-45E4-AAC9-198E1F811BB0}" type="slidenum">
              <a:rPr lang="en-US" smtClean="0"/>
              <a:t>33</a:t>
            </a:fld>
            <a:endParaRPr lang="en-US"/>
          </a:p>
        </p:txBody>
      </p:sp>
    </p:spTree>
    <p:extLst>
      <p:ext uri="{BB962C8B-B14F-4D97-AF65-F5344CB8AC3E}">
        <p14:creationId xmlns:p14="http://schemas.microsoft.com/office/powerpoint/2010/main" val="3063850286"/>
      </p:ext>
    </p:extLst>
  </p:cSld>
  <p:clrMapOvr>
    <a:masterClrMapping/>
  </p:clrMapOvr>
  <mc:AlternateContent xmlns:mc="http://schemas.openxmlformats.org/markup-compatibility/2006" xmlns:p14="http://schemas.microsoft.com/office/powerpoint/2010/main">
    <mc:Choice Requires="p14">
      <p:transition spd="slow" p14:dur="4000">
        <p14:prism isInverted="1"/>
      </p:transition>
    </mc:Choice>
    <mc:Fallback xmlns="">
      <p:transition spd="slow">
        <p:fade/>
      </p:transition>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a:t>Key Features </a:t>
            </a:r>
            <a:r>
              <a:rPr lang="en-GB" dirty="0"/>
              <a:t>of </a:t>
            </a:r>
            <a:r>
              <a:rPr lang="en-US" dirty="0"/>
              <a:t>Positivistic Research</a:t>
            </a:r>
          </a:p>
        </p:txBody>
      </p:sp>
      <p:sp>
        <p:nvSpPr>
          <p:cNvPr id="3" name="Content Placeholder 2"/>
          <p:cNvSpPr>
            <a:spLocks noGrp="1"/>
          </p:cNvSpPr>
          <p:nvPr>
            <p:ph idx="1"/>
          </p:nvPr>
        </p:nvSpPr>
        <p:spPr>
          <a:xfrm>
            <a:off x="728870" y="2358887"/>
            <a:ext cx="7566991" cy="3882887"/>
          </a:xfrm>
        </p:spPr>
        <p:txBody>
          <a:bodyPr>
            <a:normAutofit fontScale="92500" lnSpcReduction="20000"/>
          </a:bodyPr>
          <a:lstStyle/>
          <a:p>
            <a:pPr algn="just">
              <a:lnSpc>
                <a:spcPct val="120000"/>
              </a:lnSpc>
            </a:pPr>
            <a:r>
              <a:rPr lang="en-US" b="1" dirty="0" smtClean="0"/>
              <a:t>Deductive </a:t>
            </a:r>
            <a:r>
              <a:rPr lang="en-US" b="1" dirty="0"/>
              <a:t>Reasoning</a:t>
            </a:r>
            <a:r>
              <a:rPr lang="en-US" dirty="0"/>
              <a:t>: Positivistic research often employs deductive reasoning, starting with general theories or hypotheses and deriving specific predictions or testable hypotheses. Researchers then collect data to confirm or refute these hypotheses through empirical observation or experimentation.</a:t>
            </a:r>
          </a:p>
          <a:p>
            <a:pPr algn="just">
              <a:lnSpc>
                <a:spcPct val="120000"/>
              </a:lnSpc>
            </a:pPr>
            <a:r>
              <a:rPr lang="en-US" b="1" dirty="0"/>
              <a:t>Value Neutrality</a:t>
            </a:r>
            <a:r>
              <a:rPr lang="en-US" dirty="0"/>
              <a:t>: Positivistic research seeks to maintain value neutrality, avoiding subjective interpretations or moral judgments in the research process. Researchers focus on describing and explaining phenomena based on empirical evidence rather than personal beliefs or values.</a:t>
            </a:r>
          </a:p>
          <a:p>
            <a:pPr marL="0" indent="0">
              <a:buNone/>
            </a:pPr>
            <a:endParaRPr lang="en-US" dirty="0"/>
          </a:p>
        </p:txBody>
      </p:sp>
      <p:sp>
        <p:nvSpPr>
          <p:cNvPr id="4" name="Slide Number Placeholder 3"/>
          <p:cNvSpPr>
            <a:spLocks noGrp="1"/>
          </p:cNvSpPr>
          <p:nvPr>
            <p:ph type="sldNum" sz="quarter" idx="12"/>
          </p:nvPr>
        </p:nvSpPr>
        <p:spPr/>
        <p:txBody>
          <a:bodyPr/>
          <a:lstStyle/>
          <a:p>
            <a:fld id="{02665DF0-5511-45E4-AAC9-198E1F811BB0}" type="slidenum">
              <a:rPr lang="en-US" smtClean="0"/>
              <a:t>34</a:t>
            </a:fld>
            <a:endParaRPr lang="en-US"/>
          </a:p>
        </p:txBody>
      </p:sp>
    </p:spTree>
    <p:extLst>
      <p:ext uri="{BB962C8B-B14F-4D97-AF65-F5344CB8AC3E}">
        <p14:creationId xmlns:p14="http://schemas.microsoft.com/office/powerpoint/2010/main" val="4015208083"/>
      </p:ext>
    </p:extLst>
  </p:cSld>
  <p:clrMapOvr>
    <a:masterClrMapping/>
  </p:clrMapOvr>
  <mc:AlternateContent xmlns:mc="http://schemas.openxmlformats.org/markup-compatibility/2006" xmlns:p14="http://schemas.microsoft.com/office/powerpoint/2010/main">
    <mc:Choice Requires="p14">
      <p:transition spd="slow" p14:dur="4000">
        <p14:prism isInverted="1"/>
      </p:transition>
    </mc:Choice>
    <mc:Fallback xmlns="">
      <p:transition spd="slow">
        <p:fade/>
      </p:transition>
    </mc:Fallback>
  </mc:AlternateContent>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Key Features </a:t>
            </a:r>
            <a:r>
              <a:rPr lang="en-GB" dirty="0"/>
              <a:t>o</a:t>
            </a:r>
            <a:r>
              <a:rPr lang="en-GB" dirty="0" smtClean="0"/>
              <a:t>f </a:t>
            </a:r>
            <a:r>
              <a:rPr lang="en-US" dirty="0" smtClean="0"/>
              <a:t>Positivistic Research</a:t>
            </a:r>
            <a:endParaRPr lang="en-US" dirty="0"/>
          </a:p>
        </p:txBody>
      </p:sp>
      <p:sp>
        <p:nvSpPr>
          <p:cNvPr id="3" name="Content Placeholder 2"/>
          <p:cNvSpPr>
            <a:spLocks noGrp="1"/>
          </p:cNvSpPr>
          <p:nvPr>
            <p:ph idx="1"/>
          </p:nvPr>
        </p:nvSpPr>
        <p:spPr>
          <a:xfrm>
            <a:off x="675860" y="2398643"/>
            <a:ext cx="7686261" cy="3816627"/>
          </a:xfrm>
        </p:spPr>
        <p:txBody>
          <a:bodyPr>
            <a:normAutofit fontScale="92500" lnSpcReduction="20000"/>
          </a:bodyPr>
          <a:lstStyle/>
          <a:p>
            <a:pPr algn="just">
              <a:lnSpc>
                <a:spcPct val="120000"/>
              </a:lnSpc>
            </a:pPr>
            <a:r>
              <a:rPr lang="en-US" b="1" dirty="0" smtClean="0"/>
              <a:t>Causal </a:t>
            </a:r>
            <a:r>
              <a:rPr lang="en-US" b="1" dirty="0"/>
              <a:t>Explanation</a:t>
            </a:r>
            <a:r>
              <a:rPr lang="en-US" dirty="0"/>
              <a:t>: Positivistic research aims to establish causal relationships between variables by manipulating independent variables and observing their effects on dependent variables. It seeks to identify causal mechanisms and explain why certain phenomena occur.</a:t>
            </a:r>
          </a:p>
          <a:p>
            <a:pPr algn="just">
              <a:lnSpc>
                <a:spcPct val="120000"/>
              </a:lnSpc>
            </a:pPr>
            <a:r>
              <a:rPr lang="en-US" b="1" dirty="0"/>
              <a:t>Cumulative Knowledge</a:t>
            </a:r>
            <a:r>
              <a:rPr lang="en-US" dirty="0"/>
              <a:t>: Positivistic research contributes to the accumulation of scientific knowledge over time by building on existing theories, findings, and methodologies. It fosters the development of cumulative knowledge through replication, validation, and refinement of research findings.</a:t>
            </a:r>
          </a:p>
        </p:txBody>
      </p:sp>
      <p:sp>
        <p:nvSpPr>
          <p:cNvPr id="4" name="Slide Number Placeholder 3"/>
          <p:cNvSpPr>
            <a:spLocks noGrp="1"/>
          </p:cNvSpPr>
          <p:nvPr>
            <p:ph type="sldNum" sz="quarter" idx="12"/>
          </p:nvPr>
        </p:nvSpPr>
        <p:spPr/>
        <p:txBody>
          <a:bodyPr/>
          <a:lstStyle/>
          <a:p>
            <a:fld id="{02665DF0-5511-45E4-AAC9-198E1F811BB0}" type="slidenum">
              <a:rPr lang="en-US" smtClean="0"/>
              <a:t>35</a:t>
            </a:fld>
            <a:endParaRPr lang="en-US"/>
          </a:p>
        </p:txBody>
      </p:sp>
    </p:spTree>
    <p:extLst>
      <p:ext uri="{BB962C8B-B14F-4D97-AF65-F5344CB8AC3E}">
        <p14:creationId xmlns:p14="http://schemas.microsoft.com/office/powerpoint/2010/main" val="261879272"/>
      </p:ext>
    </p:extLst>
  </p:cSld>
  <p:clrMapOvr>
    <a:masterClrMapping/>
  </p:clrMapOvr>
  <mc:AlternateContent xmlns:mc="http://schemas.openxmlformats.org/markup-compatibility/2006" xmlns:p14="http://schemas.microsoft.com/office/powerpoint/2010/main">
    <mc:Choice Requires="p14">
      <p:transition spd="slow" p14:dur="4000">
        <p14:prism isInverted="1"/>
      </p:transition>
    </mc:Choice>
    <mc:Fallback xmlns="">
      <p:transition spd="slow">
        <p:fade/>
      </p:transition>
    </mc:Fallback>
  </mc:AlternateContent>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b="1" dirty="0"/>
              <a:t>b) Phenomenological Research</a:t>
            </a:r>
            <a:endParaRPr lang="en-US" dirty="0"/>
          </a:p>
        </p:txBody>
      </p:sp>
      <p:sp>
        <p:nvSpPr>
          <p:cNvPr id="3" name="Content Placeholder 2"/>
          <p:cNvSpPr>
            <a:spLocks noGrp="1"/>
          </p:cNvSpPr>
          <p:nvPr>
            <p:ph idx="1"/>
          </p:nvPr>
        </p:nvSpPr>
        <p:spPr>
          <a:xfrm>
            <a:off x="808384" y="2490135"/>
            <a:ext cx="7527234" cy="3444997"/>
          </a:xfrm>
        </p:spPr>
        <p:txBody>
          <a:bodyPr>
            <a:normAutofit fontScale="92500"/>
          </a:bodyPr>
          <a:lstStyle/>
          <a:p>
            <a:pPr algn="just">
              <a:lnSpc>
                <a:spcPct val="110000"/>
              </a:lnSpc>
            </a:pPr>
            <a:r>
              <a:rPr lang="en-US" dirty="0"/>
              <a:t>Phenomenological research is an approach within qualitative research that focuses on exploring and understanding individuals' lived experiences of a particular phenomenon. This approach aims to uncover the essence or meaning of these experiences from the perspective of the participants. Phenomenological research is rooted in the philosophical tradition of phenomenology, which emphasizes the study of phenomena as they are experienced by individuals, without imposing preconceived theories or interpretations.</a:t>
            </a:r>
            <a:endParaRPr lang="en-US" b="1" dirty="0"/>
          </a:p>
        </p:txBody>
      </p:sp>
      <p:sp>
        <p:nvSpPr>
          <p:cNvPr id="4" name="Slide Number Placeholder 3"/>
          <p:cNvSpPr>
            <a:spLocks noGrp="1"/>
          </p:cNvSpPr>
          <p:nvPr>
            <p:ph type="sldNum" sz="quarter" idx="12"/>
          </p:nvPr>
        </p:nvSpPr>
        <p:spPr/>
        <p:txBody>
          <a:bodyPr/>
          <a:lstStyle/>
          <a:p>
            <a:fld id="{02665DF0-5511-45E4-AAC9-198E1F811BB0}" type="slidenum">
              <a:rPr lang="en-US" smtClean="0"/>
              <a:t>36</a:t>
            </a:fld>
            <a:endParaRPr lang="en-US"/>
          </a:p>
        </p:txBody>
      </p:sp>
    </p:spTree>
    <p:extLst>
      <p:ext uri="{BB962C8B-B14F-4D97-AF65-F5344CB8AC3E}">
        <p14:creationId xmlns:p14="http://schemas.microsoft.com/office/powerpoint/2010/main" val="3489713853"/>
      </p:ext>
    </p:extLst>
  </p:cSld>
  <p:clrMapOvr>
    <a:masterClrMapping/>
  </p:clrMapOvr>
  <mc:AlternateContent xmlns:mc="http://schemas.openxmlformats.org/markup-compatibility/2006" xmlns:p14="http://schemas.microsoft.com/office/powerpoint/2010/main">
    <mc:Choice Requires="p14">
      <p:transition spd="slow" p14:dur="4000">
        <p14:prism isInverted="1"/>
      </p:transition>
    </mc:Choice>
    <mc:Fallback xmlns="">
      <p:transition spd="slow">
        <p:fade/>
      </p:transition>
    </mc:Fallback>
  </mc:AlternateContent>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76865" y="915337"/>
            <a:ext cx="7132247" cy="1303867"/>
          </a:xfrm>
        </p:spPr>
        <p:txBody>
          <a:bodyPr>
            <a:normAutofit fontScale="90000"/>
          </a:bodyPr>
          <a:lstStyle/>
          <a:p>
            <a:r>
              <a:rPr lang="en-US" dirty="0"/>
              <a:t>Key Elements of the Phenomenological Research Approach</a:t>
            </a:r>
          </a:p>
        </p:txBody>
      </p:sp>
      <p:sp>
        <p:nvSpPr>
          <p:cNvPr id="3" name="Content Placeholder 2"/>
          <p:cNvSpPr>
            <a:spLocks noGrp="1"/>
          </p:cNvSpPr>
          <p:nvPr>
            <p:ph idx="1"/>
          </p:nvPr>
        </p:nvSpPr>
        <p:spPr>
          <a:xfrm>
            <a:off x="742122" y="2372139"/>
            <a:ext cx="7566989" cy="3750365"/>
          </a:xfrm>
        </p:spPr>
        <p:txBody>
          <a:bodyPr>
            <a:normAutofit fontScale="92500" lnSpcReduction="20000"/>
          </a:bodyPr>
          <a:lstStyle/>
          <a:p>
            <a:pPr algn="just">
              <a:lnSpc>
                <a:spcPct val="110000"/>
              </a:lnSpc>
            </a:pPr>
            <a:r>
              <a:rPr lang="en-US" b="1" dirty="0"/>
              <a:t>Exploration of Lived Experience</a:t>
            </a:r>
            <a:r>
              <a:rPr lang="en-US" dirty="0"/>
              <a:t>: Phenomenological research seeks to understand the subjective experiences of individuals within a specific context or phenomenon. It explores how people perceive, interpret, and make sense of their experiences in their everyday lives.</a:t>
            </a:r>
          </a:p>
          <a:p>
            <a:pPr algn="just">
              <a:lnSpc>
                <a:spcPct val="110000"/>
              </a:lnSpc>
            </a:pPr>
            <a:r>
              <a:rPr lang="en-US" b="1" dirty="0"/>
              <a:t>Bracketing of Assumptions</a:t>
            </a:r>
            <a:r>
              <a:rPr lang="en-US" dirty="0"/>
              <a:t>: Phenomenological researchers engage in a process called "bracketing" or "</a:t>
            </a:r>
            <a:r>
              <a:rPr lang="en-US" dirty="0" err="1"/>
              <a:t>epoche</a:t>
            </a:r>
            <a:r>
              <a:rPr lang="en-US" dirty="0"/>
              <a:t>," where they set aside their preconceived assumptions, biases, and theoretical frameworks to approach the phenomenon with an open mind. This allows researchers to focus on the pure description of the phenomenon as it is experienced by participants.</a:t>
            </a:r>
          </a:p>
          <a:p>
            <a:pPr marL="0" indent="0">
              <a:buNone/>
            </a:pPr>
            <a:endParaRPr lang="en-US" dirty="0"/>
          </a:p>
        </p:txBody>
      </p:sp>
      <p:sp>
        <p:nvSpPr>
          <p:cNvPr id="4" name="Slide Number Placeholder 3"/>
          <p:cNvSpPr>
            <a:spLocks noGrp="1"/>
          </p:cNvSpPr>
          <p:nvPr>
            <p:ph type="sldNum" sz="quarter" idx="12"/>
          </p:nvPr>
        </p:nvSpPr>
        <p:spPr/>
        <p:txBody>
          <a:bodyPr/>
          <a:lstStyle/>
          <a:p>
            <a:fld id="{02665DF0-5511-45E4-AAC9-198E1F811BB0}" type="slidenum">
              <a:rPr lang="en-US" smtClean="0"/>
              <a:t>37</a:t>
            </a:fld>
            <a:endParaRPr lang="en-US"/>
          </a:p>
        </p:txBody>
      </p:sp>
    </p:spTree>
    <p:extLst>
      <p:ext uri="{BB962C8B-B14F-4D97-AF65-F5344CB8AC3E}">
        <p14:creationId xmlns:p14="http://schemas.microsoft.com/office/powerpoint/2010/main" val="1240794759"/>
      </p:ext>
    </p:extLst>
  </p:cSld>
  <p:clrMapOvr>
    <a:masterClrMapping/>
  </p:clrMapOvr>
  <mc:AlternateContent xmlns:mc="http://schemas.openxmlformats.org/markup-compatibility/2006" xmlns:p14="http://schemas.microsoft.com/office/powerpoint/2010/main">
    <mc:Choice Requires="p14">
      <p:transition spd="slow" p14:dur="4000">
        <p14:prism isInverted="1"/>
      </p:transition>
    </mc:Choice>
    <mc:Fallback xmlns="">
      <p:transition spd="slow">
        <p:fade/>
      </p:transition>
    </mc:Fallback>
  </mc:AlternateContent>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76865" y="915337"/>
            <a:ext cx="7105743" cy="1303867"/>
          </a:xfrm>
        </p:spPr>
        <p:txBody>
          <a:bodyPr>
            <a:normAutofit fontScale="90000"/>
          </a:bodyPr>
          <a:lstStyle/>
          <a:p>
            <a:r>
              <a:rPr lang="en-US" dirty="0"/>
              <a:t>Key Elements of the Phenomenological Research Approach</a:t>
            </a:r>
          </a:p>
        </p:txBody>
      </p:sp>
      <p:sp>
        <p:nvSpPr>
          <p:cNvPr id="3" name="Content Placeholder 2"/>
          <p:cNvSpPr>
            <a:spLocks noGrp="1"/>
          </p:cNvSpPr>
          <p:nvPr>
            <p:ph idx="1"/>
          </p:nvPr>
        </p:nvSpPr>
        <p:spPr>
          <a:xfrm>
            <a:off x="569844" y="2345635"/>
            <a:ext cx="7818782" cy="4293704"/>
          </a:xfrm>
        </p:spPr>
        <p:txBody>
          <a:bodyPr>
            <a:normAutofit fontScale="85000" lnSpcReduction="10000"/>
          </a:bodyPr>
          <a:lstStyle/>
          <a:p>
            <a:pPr>
              <a:lnSpc>
                <a:spcPct val="120000"/>
              </a:lnSpc>
            </a:pPr>
            <a:r>
              <a:rPr lang="en-US" b="1" dirty="0" smtClean="0"/>
              <a:t>In-depth </a:t>
            </a:r>
            <a:r>
              <a:rPr lang="en-US" b="1" dirty="0"/>
              <a:t>Interviews or Phenomenological </a:t>
            </a:r>
            <a:r>
              <a:rPr lang="en-US" b="1" dirty="0" smtClean="0"/>
              <a:t>Inquiry</a:t>
            </a:r>
            <a:r>
              <a:rPr lang="en-US" dirty="0" smtClean="0"/>
              <a:t>: Phenomenological </a:t>
            </a:r>
            <a:r>
              <a:rPr lang="en-US" dirty="0"/>
              <a:t>research often involves in-depth interviews or open-ended questioning to elicit rich descriptions of participants' experiences. Researchers may use techniques such as probing, clarification, and reflection to encourage participants to articulate their experiences in detail.</a:t>
            </a:r>
          </a:p>
          <a:p>
            <a:pPr algn="just">
              <a:lnSpc>
                <a:spcPct val="120000"/>
              </a:lnSpc>
            </a:pPr>
            <a:r>
              <a:rPr lang="en-US" b="1" dirty="0"/>
              <a:t>Description and Analysis of Themes</a:t>
            </a:r>
            <a:r>
              <a:rPr lang="en-US" dirty="0"/>
              <a:t>: Phenomenological research involves analyzing qualitative data to identify common themes, patterns, or essences that emerge from participants' descriptions of their experiences. Researchers engage in a process of thematic analysis to organize and interpret the data, focusing on the underlying meanings and structures of the phenomenon.</a:t>
            </a:r>
          </a:p>
          <a:p>
            <a:pPr marL="0" indent="0">
              <a:buNone/>
            </a:pPr>
            <a:endParaRPr lang="en-US" dirty="0"/>
          </a:p>
        </p:txBody>
      </p:sp>
      <p:sp>
        <p:nvSpPr>
          <p:cNvPr id="4" name="Slide Number Placeholder 3"/>
          <p:cNvSpPr>
            <a:spLocks noGrp="1"/>
          </p:cNvSpPr>
          <p:nvPr>
            <p:ph type="sldNum" sz="quarter" idx="12"/>
          </p:nvPr>
        </p:nvSpPr>
        <p:spPr/>
        <p:txBody>
          <a:bodyPr/>
          <a:lstStyle/>
          <a:p>
            <a:fld id="{02665DF0-5511-45E4-AAC9-198E1F811BB0}" type="slidenum">
              <a:rPr lang="en-US" smtClean="0"/>
              <a:t>38</a:t>
            </a:fld>
            <a:endParaRPr lang="en-US"/>
          </a:p>
        </p:txBody>
      </p:sp>
    </p:spTree>
    <p:extLst>
      <p:ext uri="{BB962C8B-B14F-4D97-AF65-F5344CB8AC3E}">
        <p14:creationId xmlns:p14="http://schemas.microsoft.com/office/powerpoint/2010/main" val="364175229"/>
      </p:ext>
    </p:extLst>
  </p:cSld>
  <p:clrMapOvr>
    <a:masterClrMapping/>
  </p:clrMapOvr>
  <mc:AlternateContent xmlns:mc="http://schemas.openxmlformats.org/markup-compatibility/2006" xmlns:p14="http://schemas.microsoft.com/office/powerpoint/2010/main">
    <mc:Choice Requires="p14">
      <p:transition spd="slow" p14:dur="4000">
        <p14:prism isInverted="1"/>
      </p:transition>
    </mc:Choice>
    <mc:Fallback xmlns="">
      <p:transition spd="slow">
        <p:fade/>
      </p:transition>
    </mc:Fallback>
  </mc:AlternateContent>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76865" y="915337"/>
            <a:ext cx="7132247" cy="1303867"/>
          </a:xfrm>
        </p:spPr>
        <p:txBody>
          <a:bodyPr>
            <a:normAutofit fontScale="90000"/>
          </a:bodyPr>
          <a:lstStyle/>
          <a:p>
            <a:r>
              <a:rPr lang="en-US" dirty="0"/>
              <a:t>Key Elements of the Phenomenological Research Approach</a:t>
            </a:r>
          </a:p>
        </p:txBody>
      </p:sp>
      <p:sp>
        <p:nvSpPr>
          <p:cNvPr id="3" name="Content Placeholder 2"/>
          <p:cNvSpPr>
            <a:spLocks noGrp="1"/>
          </p:cNvSpPr>
          <p:nvPr>
            <p:ph idx="1"/>
          </p:nvPr>
        </p:nvSpPr>
        <p:spPr>
          <a:xfrm>
            <a:off x="689112" y="2385392"/>
            <a:ext cx="7619999" cy="4214191"/>
          </a:xfrm>
        </p:spPr>
        <p:txBody>
          <a:bodyPr>
            <a:normAutofit fontScale="55000" lnSpcReduction="20000"/>
          </a:bodyPr>
          <a:lstStyle/>
          <a:p>
            <a:pPr algn="just">
              <a:lnSpc>
                <a:spcPct val="120000"/>
              </a:lnSpc>
            </a:pPr>
            <a:r>
              <a:rPr lang="en-US" sz="3800" b="1" dirty="0" smtClean="0"/>
              <a:t>Rich </a:t>
            </a:r>
            <a:r>
              <a:rPr lang="en-US" sz="3800" b="1" dirty="0"/>
              <a:t>Descriptions and Verbatim Quotations</a:t>
            </a:r>
            <a:r>
              <a:rPr lang="en-US" sz="3800" dirty="0"/>
              <a:t>: Phenomenological researchers emphasize the importance of providing rich, detailed descriptions of participants' experiences, often including verbatim quotations to capture the nuances and subtleties of their accounts. These descriptions help convey the essence of the phenomenon under study.</a:t>
            </a:r>
          </a:p>
          <a:p>
            <a:pPr algn="just">
              <a:lnSpc>
                <a:spcPct val="120000"/>
              </a:lnSpc>
            </a:pPr>
            <a:r>
              <a:rPr lang="en-US" sz="3800" b="1" dirty="0"/>
              <a:t>Emphasis on Context and Contextualization</a:t>
            </a:r>
            <a:r>
              <a:rPr lang="en-US" sz="3800" dirty="0"/>
              <a:t>: Phenomenological research recognizes the importance of understanding the context in which experiences occur. Researchers pay attention to contextual factors such as cultural norms, social interactions, and historical background to interpret participants' experiences within their broader context.</a:t>
            </a:r>
          </a:p>
          <a:p>
            <a:endParaRPr lang="en-US" dirty="0"/>
          </a:p>
        </p:txBody>
      </p:sp>
      <p:sp>
        <p:nvSpPr>
          <p:cNvPr id="4" name="Slide Number Placeholder 3"/>
          <p:cNvSpPr>
            <a:spLocks noGrp="1"/>
          </p:cNvSpPr>
          <p:nvPr>
            <p:ph type="sldNum" sz="quarter" idx="12"/>
          </p:nvPr>
        </p:nvSpPr>
        <p:spPr/>
        <p:txBody>
          <a:bodyPr/>
          <a:lstStyle/>
          <a:p>
            <a:fld id="{02665DF0-5511-45E4-AAC9-198E1F811BB0}" type="slidenum">
              <a:rPr lang="en-US" smtClean="0"/>
              <a:t>39</a:t>
            </a:fld>
            <a:endParaRPr lang="en-US"/>
          </a:p>
        </p:txBody>
      </p:sp>
    </p:spTree>
    <p:extLst>
      <p:ext uri="{BB962C8B-B14F-4D97-AF65-F5344CB8AC3E}">
        <p14:creationId xmlns:p14="http://schemas.microsoft.com/office/powerpoint/2010/main" val="3607621099"/>
      </p:ext>
    </p:extLst>
  </p:cSld>
  <p:clrMapOvr>
    <a:masterClrMapping/>
  </p:clrMapOvr>
  <mc:AlternateContent xmlns:mc="http://schemas.openxmlformats.org/markup-compatibility/2006" xmlns:p14="http://schemas.microsoft.com/office/powerpoint/2010/main">
    <mc:Choice Requires="p14">
      <p:transition spd="slow" p14:dur="4000">
        <p14:prism isInverted="1"/>
      </p:transition>
    </mc:Choice>
    <mc:Fallback xmlns="">
      <p:transition spd="slow">
        <p:fade/>
      </p:transition>
    </mc:Fallback>
  </mc:AlternateContent>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54157" y="915337"/>
            <a:ext cx="7262191" cy="1303867"/>
          </a:xfrm>
        </p:spPr>
        <p:txBody>
          <a:bodyPr>
            <a:normAutofit fontScale="90000"/>
          </a:bodyPr>
          <a:lstStyle/>
          <a:p>
            <a:r>
              <a:rPr lang="en-US" dirty="0" smtClean="0"/>
              <a:t>Key Elements of </a:t>
            </a:r>
            <a:r>
              <a:rPr lang="en-US" dirty="0"/>
              <a:t>t</a:t>
            </a:r>
            <a:r>
              <a:rPr lang="en-US" dirty="0" smtClean="0"/>
              <a:t>he Phenomenological Research Approach</a:t>
            </a:r>
            <a:endParaRPr lang="en-US" dirty="0"/>
          </a:p>
        </p:txBody>
      </p:sp>
      <p:sp>
        <p:nvSpPr>
          <p:cNvPr id="3" name="Content Placeholder 2"/>
          <p:cNvSpPr>
            <a:spLocks noGrp="1"/>
          </p:cNvSpPr>
          <p:nvPr>
            <p:ph idx="1"/>
          </p:nvPr>
        </p:nvSpPr>
        <p:spPr>
          <a:xfrm>
            <a:off x="954156" y="2358887"/>
            <a:ext cx="7262191" cy="3576245"/>
          </a:xfrm>
        </p:spPr>
        <p:txBody>
          <a:bodyPr>
            <a:noAutofit/>
          </a:bodyPr>
          <a:lstStyle/>
          <a:p>
            <a:pPr algn="just">
              <a:lnSpc>
                <a:spcPct val="120000"/>
              </a:lnSpc>
            </a:pPr>
            <a:r>
              <a:rPr lang="en-US" sz="1800" b="1" dirty="0" smtClean="0"/>
              <a:t>Interpretation </a:t>
            </a:r>
            <a:r>
              <a:rPr lang="en-US" sz="1800" b="1" dirty="0"/>
              <a:t>and Phenomenological Reduction</a:t>
            </a:r>
            <a:r>
              <a:rPr lang="en-US" sz="1800" dirty="0"/>
              <a:t>: Phenomenological researchers engage in a process of interpretation known as "phenomenological reduction" or "eidetic reduction," where they suspend judgment and engage in a process of reflection to uncover the essential structures and meanings of the phenomenon. This involves moving from descriptive accounts to deeper insights and understanding.</a:t>
            </a:r>
          </a:p>
          <a:p>
            <a:pPr algn="just">
              <a:lnSpc>
                <a:spcPct val="120000"/>
              </a:lnSpc>
            </a:pPr>
            <a:r>
              <a:rPr lang="en-US" sz="1800" b="1" dirty="0"/>
              <a:t>Holistic Approach</a:t>
            </a:r>
            <a:r>
              <a:rPr lang="en-US" sz="1800" dirty="0"/>
              <a:t>: Phenomenological research takes a holistic approach to understanding human experiences, recognizing that experiences are complex and multifaceted. Researchers seek to capture the totality of participants' experiences, including their thoughts, feelings, perceptions, and behaviors.</a:t>
            </a:r>
          </a:p>
        </p:txBody>
      </p:sp>
      <p:sp>
        <p:nvSpPr>
          <p:cNvPr id="4" name="Slide Number Placeholder 3"/>
          <p:cNvSpPr>
            <a:spLocks noGrp="1"/>
          </p:cNvSpPr>
          <p:nvPr>
            <p:ph type="sldNum" sz="quarter" idx="12"/>
          </p:nvPr>
        </p:nvSpPr>
        <p:spPr/>
        <p:txBody>
          <a:bodyPr/>
          <a:lstStyle/>
          <a:p>
            <a:fld id="{02665DF0-5511-45E4-AAC9-198E1F811BB0}" type="slidenum">
              <a:rPr lang="en-US" smtClean="0"/>
              <a:t>40</a:t>
            </a:fld>
            <a:endParaRPr lang="en-US"/>
          </a:p>
        </p:txBody>
      </p:sp>
    </p:spTree>
    <p:extLst>
      <p:ext uri="{BB962C8B-B14F-4D97-AF65-F5344CB8AC3E}">
        <p14:creationId xmlns:p14="http://schemas.microsoft.com/office/powerpoint/2010/main" val="894403774"/>
      </p:ext>
    </p:extLst>
  </p:cSld>
  <p:clrMapOvr>
    <a:masterClrMapping/>
  </p:clrMapOvr>
  <mc:AlternateContent xmlns:mc="http://schemas.openxmlformats.org/markup-compatibility/2006" xmlns:p14="http://schemas.microsoft.com/office/powerpoint/2010/main">
    <mc:Choice Requires="p14">
      <p:transition spd="slow" p14:dur="4000">
        <p14:prism isInverted="1"/>
      </p:transition>
    </mc:Choice>
    <mc:Fallback xmlns="">
      <p:transition spd="slow">
        <p:fade/>
      </p:transition>
    </mc:Fallback>
  </mc:AlternateContent>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Summary </a:t>
            </a:r>
            <a:endParaRPr lang="en-US" dirty="0"/>
          </a:p>
        </p:txBody>
      </p:sp>
      <p:sp>
        <p:nvSpPr>
          <p:cNvPr id="3" name="Content Placeholder 2"/>
          <p:cNvSpPr>
            <a:spLocks noGrp="1"/>
          </p:cNvSpPr>
          <p:nvPr>
            <p:ph idx="1"/>
          </p:nvPr>
        </p:nvSpPr>
        <p:spPr/>
        <p:txBody>
          <a:bodyPr>
            <a:normAutofit fontScale="92500" lnSpcReduction="10000"/>
          </a:bodyPr>
          <a:lstStyle/>
          <a:p>
            <a:pPr>
              <a:buFont typeface="Wingdings" panose="05000000000000000000" pitchFamily="2" charset="2"/>
              <a:buChar char="§"/>
            </a:pPr>
            <a:r>
              <a:rPr lang="en-GB" b="1" dirty="0"/>
              <a:t>CLASSIFICATION OF </a:t>
            </a:r>
            <a:r>
              <a:rPr lang="en-GB" b="1" dirty="0" smtClean="0"/>
              <a:t>RESEARCH</a:t>
            </a:r>
          </a:p>
          <a:p>
            <a:pPr lvl="1">
              <a:buFont typeface="Wingdings" panose="05000000000000000000" pitchFamily="2" charset="2"/>
              <a:buChar char="ü"/>
            </a:pPr>
            <a:r>
              <a:rPr lang="en-GB" dirty="0"/>
              <a:t>1. Based on expected outcome</a:t>
            </a:r>
            <a:endParaRPr lang="en-US" dirty="0"/>
          </a:p>
          <a:p>
            <a:pPr lvl="1">
              <a:buFont typeface="Wingdings" panose="05000000000000000000" pitchFamily="2" charset="2"/>
              <a:buChar char="ü"/>
            </a:pPr>
            <a:r>
              <a:rPr lang="en-GB" dirty="0"/>
              <a:t>2. Based on the Research process.</a:t>
            </a:r>
            <a:endParaRPr lang="en-US" dirty="0"/>
          </a:p>
          <a:p>
            <a:pPr lvl="1">
              <a:buFont typeface="Wingdings" panose="05000000000000000000" pitchFamily="2" charset="2"/>
              <a:buChar char="ü"/>
            </a:pPr>
            <a:r>
              <a:rPr lang="en-GB" dirty="0"/>
              <a:t>3. Based on Logic or sequence of the research</a:t>
            </a:r>
            <a:endParaRPr lang="en-US" dirty="0"/>
          </a:p>
          <a:p>
            <a:pPr lvl="1">
              <a:buFont typeface="Wingdings" panose="05000000000000000000" pitchFamily="2" charset="2"/>
              <a:buChar char="ü"/>
            </a:pPr>
            <a:r>
              <a:rPr lang="en-GB" dirty="0"/>
              <a:t>4. Based on the ability of a researcher to control </a:t>
            </a:r>
            <a:r>
              <a:rPr lang="en-GB" dirty="0" smtClean="0"/>
              <a:t>variables</a:t>
            </a:r>
            <a:endParaRPr lang="en-US" dirty="0" smtClean="0"/>
          </a:p>
          <a:p>
            <a:pPr>
              <a:buFont typeface="Wingdings" panose="05000000000000000000" pitchFamily="2" charset="2"/>
              <a:buChar char="§"/>
            </a:pPr>
            <a:r>
              <a:rPr lang="en-GB" b="1" dirty="0"/>
              <a:t>APPROACHES TO </a:t>
            </a:r>
            <a:r>
              <a:rPr lang="en-GB" b="1" dirty="0" smtClean="0"/>
              <a:t>RESEARCH</a:t>
            </a:r>
          </a:p>
          <a:p>
            <a:pPr lvl="1">
              <a:buFont typeface="Wingdings" panose="05000000000000000000" pitchFamily="2" charset="2"/>
              <a:buChar char="ü"/>
            </a:pPr>
            <a:r>
              <a:rPr lang="en-GB" dirty="0" smtClean="0"/>
              <a:t>Positivistic </a:t>
            </a:r>
            <a:r>
              <a:rPr lang="en-GB" dirty="0"/>
              <a:t>approach</a:t>
            </a:r>
            <a:endParaRPr lang="en-US" dirty="0"/>
          </a:p>
          <a:p>
            <a:pPr lvl="1">
              <a:buFont typeface="Wingdings" panose="05000000000000000000" pitchFamily="2" charset="2"/>
              <a:buChar char="ü"/>
            </a:pPr>
            <a:r>
              <a:rPr lang="en-GB" dirty="0" smtClean="0"/>
              <a:t>Phenomenological </a:t>
            </a:r>
            <a:r>
              <a:rPr lang="en-GB" dirty="0"/>
              <a:t>approach </a:t>
            </a:r>
            <a:endParaRPr lang="en-US" dirty="0"/>
          </a:p>
          <a:p>
            <a:pPr lvl="1">
              <a:buFont typeface="Wingdings" panose="05000000000000000000" pitchFamily="2" charset="2"/>
              <a:buChar char="§"/>
            </a:pPr>
            <a:endParaRPr lang="en-US" dirty="0" smtClean="0"/>
          </a:p>
        </p:txBody>
      </p:sp>
      <p:sp>
        <p:nvSpPr>
          <p:cNvPr id="4" name="Slide Number Placeholder 3"/>
          <p:cNvSpPr>
            <a:spLocks noGrp="1"/>
          </p:cNvSpPr>
          <p:nvPr>
            <p:ph type="sldNum" sz="quarter" idx="12"/>
          </p:nvPr>
        </p:nvSpPr>
        <p:spPr/>
        <p:txBody>
          <a:bodyPr/>
          <a:lstStyle/>
          <a:p>
            <a:fld id="{02665DF0-5511-45E4-AAC9-198E1F811BB0}" type="slidenum">
              <a:rPr lang="en-US" smtClean="0"/>
              <a:t>41</a:t>
            </a:fld>
            <a:endParaRPr lang="en-US"/>
          </a:p>
        </p:txBody>
      </p:sp>
    </p:spTree>
    <p:extLst>
      <p:ext uri="{BB962C8B-B14F-4D97-AF65-F5344CB8AC3E}">
        <p14:creationId xmlns:p14="http://schemas.microsoft.com/office/powerpoint/2010/main" val="2097707572"/>
      </p:ext>
    </p:extLst>
  </p:cSld>
  <p:clrMapOvr>
    <a:masterClrMapping/>
  </p:clrMapOvr>
  <mc:AlternateContent xmlns:mc="http://schemas.openxmlformats.org/markup-compatibility/2006" xmlns:p14="http://schemas.microsoft.com/office/powerpoint/2010/main">
    <mc:Choice Requires="p14">
      <p:transition spd="slow" p14:dur="4000">
        <p14:shred/>
      </p:transition>
    </mc:Choice>
    <mc:Fallback xmlns="">
      <p:transition spd="slow">
        <p:fade/>
      </p:transition>
    </mc:Fallback>
  </mc:AlternateContent>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rot="2007829">
            <a:off x="1176865" y="2490135"/>
            <a:ext cx="6798736" cy="3444997"/>
          </a:xfrm>
        </p:spPr>
        <p:txBody>
          <a:bodyPr/>
          <a:lstStyle/>
          <a:p>
            <a:endParaRPr lang="en-US" dirty="0" smtClean="0"/>
          </a:p>
          <a:p>
            <a:endParaRPr lang="en-US" dirty="0"/>
          </a:p>
          <a:p>
            <a:endParaRPr lang="en-US" dirty="0" smtClean="0"/>
          </a:p>
          <a:p>
            <a:endParaRPr lang="en-US" dirty="0"/>
          </a:p>
          <a:p>
            <a:r>
              <a:rPr lang="en-US" sz="6000" dirty="0" smtClean="0"/>
              <a:t>End of lesson 2</a:t>
            </a:r>
            <a:endParaRPr lang="en-US" sz="6000" dirty="0"/>
          </a:p>
        </p:txBody>
      </p:sp>
      <p:sp>
        <p:nvSpPr>
          <p:cNvPr id="4" name="Slide Number Placeholder 3"/>
          <p:cNvSpPr>
            <a:spLocks noGrp="1"/>
          </p:cNvSpPr>
          <p:nvPr>
            <p:ph type="sldNum" sz="quarter" idx="12"/>
          </p:nvPr>
        </p:nvSpPr>
        <p:spPr/>
        <p:txBody>
          <a:bodyPr/>
          <a:lstStyle/>
          <a:p>
            <a:fld id="{02665DF0-5511-45E4-AAC9-198E1F811BB0}" type="slidenum">
              <a:rPr lang="en-US" smtClean="0"/>
              <a:t>42</a:t>
            </a:fld>
            <a:endParaRPr lang="en-US"/>
          </a:p>
        </p:txBody>
      </p:sp>
    </p:spTree>
    <p:extLst>
      <p:ext uri="{BB962C8B-B14F-4D97-AF65-F5344CB8AC3E}">
        <p14:creationId xmlns:p14="http://schemas.microsoft.com/office/powerpoint/2010/main" val="3692947116"/>
      </p:ext>
    </p:extLst>
  </p:cSld>
  <p:clrMapOvr>
    <a:masterClrMapping/>
  </p:clrMapOvr>
  <mc:AlternateContent xmlns:mc="http://schemas.openxmlformats.org/markup-compatibility/2006" xmlns:p14="http://schemas.microsoft.com/office/powerpoint/2010/main">
    <mc:Choice Requires="p14">
      <p:transition spd="slow" p14:dur="4000">
        <p:checker/>
      </p:transition>
    </mc:Choice>
    <mc:Fallback xmlns="">
      <p:transition spd="slow">
        <p:checker/>
      </p:transition>
    </mc:Fallback>
  </mc:AlternateContent>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References </a:t>
            </a:r>
            <a:endParaRPr lang="en-US" dirty="0"/>
          </a:p>
        </p:txBody>
      </p:sp>
      <p:sp>
        <p:nvSpPr>
          <p:cNvPr id="3" name="Content Placeholder 2"/>
          <p:cNvSpPr>
            <a:spLocks noGrp="1"/>
          </p:cNvSpPr>
          <p:nvPr>
            <p:ph idx="1"/>
          </p:nvPr>
        </p:nvSpPr>
        <p:spPr/>
        <p:txBody>
          <a:bodyPr/>
          <a:lstStyle/>
          <a:p>
            <a:r>
              <a:rPr lang="en-US" dirty="0"/>
              <a:t>Research methods for business: A skill-building approach. </a:t>
            </a:r>
            <a:r>
              <a:rPr lang="en-US" dirty="0" err="1"/>
              <a:t>Sekaran</a:t>
            </a:r>
            <a:r>
              <a:rPr lang="en-US" dirty="0"/>
              <a:t>, U., &amp; </a:t>
            </a:r>
            <a:r>
              <a:rPr lang="en-US" dirty="0" err="1"/>
              <a:t>Bougie</a:t>
            </a:r>
            <a:r>
              <a:rPr lang="en-US" dirty="0"/>
              <a:t>, R. John Wiley &amp; Sons, Inc.,2013.</a:t>
            </a:r>
          </a:p>
          <a:p>
            <a:r>
              <a:rPr lang="en-US" dirty="0"/>
              <a:t>Business research methods (10th Ed.), Cooper D. R., &amp; Schindler, P. S., Illinois: McGraw-Hill, 2006. </a:t>
            </a:r>
          </a:p>
          <a:p>
            <a:r>
              <a:rPr lang="en-US" dirty="0"/>
              <a:t>Research methodology (3rd Ed.),Kothari, C. R., New Delhi: New Age International Publishers, 2008.</a:t>
            </a:r>
          </a:p>
        </p:txBody>
      </p:sp>
      <p:sp>
        <p:nvSpPr>
          <p:cNvPr id="4" name="Slide Number Placeholder 3"/>
          <p:cNvSpPr>
            <a:spLocks noGrp="1"/>
          </p:cNvSpPr>
          <p:nvPr>
            <p:ph type="sldNum" sz="quarter" idx="12"/>
          </p:nvPr>
        </p:nvSpPr>
        <p:spPr/>
        <p:txBody>
          <a:bodyPr/>
          <a:lstStyle/>
          <a:p>
            <a:fld id="{02665DF0-5511-45E4-AAC9-198E1F811BB0}" type="slidenum">
              <a:rPr lang="en-US" smtClean="0"/>
              <a:t>43</a:t>
            </a:fld>
            <a:endParaRPr lang="en-US"/>
          </a:p>
        </p:txBody>
      </p:sp>
    </p:spTree>
    <p:extLst>
      <p:ext uri="{BB962C8B-B14F-4D97-AF65-F5344CB8AC3E}">
        <p14:creationId xmlns:p14="http://schemas.microsoft.com/office/powerpoint/2010/main" val="380026757"/>
      </p:ext>
    </p:extLst>
  </p:cSld>
  <p:clrMapOvr>
    <a:masterClrMapping/>
  </p:clrMapOvr>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Organic">
  <a:themeElements>
    <a:clrScheme name="Organic">
      <a:dk1>
        <a:sysClr val="windowText" lastClr="000000"/>
      </a:dk1>
      <a:lt1>
        <a:sysClr val="window" lastClr="FFFFFF"/>
      </a:lt1>
      <a:dk2>
        <a:srgbClr val="212121"/>
      </a:dk2>
      <a:lt2>
        <a:srgbClr val="DADADA"/>
      </a:lt2>
      <a:accent1>
        <a:srgbClr val="D9B247"/>
      </a:accent1>
      <a:accent2>
        <a:srgbClr val="CC702D"/>
      </a:accent2>
      <a:accent3>
        <a:srgbClr val="B53A31"/>
      </a:accent3>
      <a:accent4>
        <a:srgbClr val="815F56"/>
      </a:accent4>
      <a:accent5>
        <a:srgbClr val="AE9E7C"/>
      </a:accent5>
      <a:accent6>
        <a:srgbClr val="7B8864"/>
      </a:accent6>
      <a:hlink>
        <a:srgbClr val="BB7826"/>
      </a:hlink>
      <a:folHlink>
        <a:srgbClr val="CF9C5F"/>
      </a:folHlink>
    </a:clrScheme>
    <a:fontScheme name="Organic">
      <a:majorFont>
        <a:latin typeface="Garamond" panose="02020404030301010803"/>
        <a:ea typeface=""/>
        <a:cs typeface=""/>
        <a:font script="Jpan" typeface="ＭＳ Ｐゴシック"/>
        <a:font script="Hang" typeface="돋움"/>
        <a:font script="Hans" typeface="方正舒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Garamond" panose="02020404030301010803"/>
        <a:ea typeface=""/>
        <a:cs typeface=""/>
        <a:font script="Jpan" typeface="ＭＳ Ｐ明朝"/>
        <a:font script="Hang" typeface="바탕"/>
        <a:font script="Hans" typeface="方正舒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Organic">
      <a:fillStyleLst>
        <a:solidFill>
          <a:schemeClr val="phClr"/>
        </a:solidFill>
        <a:gradFill rotWithShape="1">
          <a:gsLst>
            <a:gs pos="0">
              <a:schemeClr val="phClr">
                <a:tint val="60000"/>
                <a:lumMod val="110000"/>
              </a:schemeClr>
            </a:gs>
            <a:gs pos="100000">
              <a:schemeClr val="phClr">
                <a:tint val="82000"/>
              </a:schemeClr>
            </a:gs>
          </a:gsLst>
          <a:lin ang="5400000" scaled="0"/>
        </a:gradFill>
        <a:blipFill rotWithShape="1">
          <a:blip xmlns:r="http://schemas.openxmlformats.org/officeDocument/2006/relationships" r:embed="rId1">
            <a:duotone>
              <a:schemeClr val="phClr">
                <a:shade val="74000"/>
                <a:satMod val="130000"/>
                <a:lumMod val="90000"/>
              </a:schemeClr>
              <a:schemeClr val="phClr">
                <a:tint val="94000"/>
                <a:satMod val="120000"/>
                <a:lumMod val="104000"/>
              </a:schemeClr>
            </a:duotone>
          </a:blip>
          <a:tile tx="0" ty="0" sx="100000" sy="100000" flip="none" algn="tl"/>
        </a:blipFill>
      </a:fillStyleLst>
      <a:lnStyleLst>
        <a:ln w="9525" cap="rnd" cmpd="sng" algn="ctr">
          <a:solidFill>
            <a:schemeClr val="phClr"/>
          </a:solidFill>
          <a:prstDash val="solid"/>
        </a:ln>
        <a:ln w="15875" cap="rnd" cmpd="sng" algn="ctr">
          <a:solidFill>
            <a:schemeClr val="phClr"/>
          </a:solidFill>
          <a:prstDash val="solid"/>
        </a:ln>
        <a:ln w="25400" cap="rnd" cmpd="sng" algn="ctr">
          <a:solidFill>
            <a:schemeClr val="phClr"/>
          </a:solidFill>
          <a:prstDash val="solid"/>
        </a:ln>
      </a:lnStyleLst>
      <a:effectStyleLst>
        <a:effectStyle>
          <a:effectLst/>
        </a:effectStyle>
        <a:effectStyle>
          <a:effectLst>
            <a:innerShdw blurRad="25400" dist="12700" dir="13500000">
              <a:srgbClr val="000000">
                <a:alpha val="45000"/>
              </a:srgbClr>
            </a:innerShdw>
          </a:effectLst>
        </a:effectStyle>
        <a:effectStyle>
          <a:effectLst>
            <a:outerShdw blurRad="38100" dist="25400" dir="5400000" rotWithShape="0">
              <a:srgbClr val="000000">
                <a:alpha val="60000"/>
              </a:srgbClr>
            </a:outerShdw>
          </a:effectLst>
        </a:effectStyle>
      </a:effectStyleLst>
      <a:bgFillStyleLst>
        <a:solidFill>
          <a:schemeClr val="phClr"/>
        </a:solidFill>
        <a:gradFill rotWithShape="1">
          <a:gsLst>
            <a:gs pos="0">
              <a:schemeClr val="phClr">
                <a:tint val="90000"/>
                <a:lumMod val="110000"/>
              </a:schemeClr>
            </a:gs>
            <a:gs pos="100000">
              <a:schemeClr val="phClr">
                <a:shade val="88000"/>
                <a:lumMod val="98000"/>
              </a:schemeClr>
            </a:gs>
          </a:gsLst>
          <a:lin ang="5400000" scaled="0"/>
        </a:gradFill>
        <a:blipFill>
          <a:blip xmlns:r="http://schemas.openxmlformats.org/officeDocument/2006/relationships" r:embed="rId2"/>
          <a:stretch/>
        </a:blipFill>
      </a:bgFillStyleLst>
    </a:fmtScheme>
  </a:themeElements>
  <a:objectDefaults/>
  <a:extraClrSchemeLst/>
  <a:extLst>
    <a:ext uri="{05A4C25C-085E-4340-85A3-A5531E510DB2}">
      <thm15:themeFamily xmlns:thm15="http://schemas.microsoft.com/office/thememl/2012/main" name="Organic" id="{28CDC826-8792-45C0-861B-85EB3ADEDA33}" vid="{E4E49EB0-FB00-41F5-9359-4843D783A23D}"/>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Organic</Template>
  <TotalTime>920</TotalTime>
  <Words>3153</Words>
  <Application>Microsoft Office PowerPoint</Application>
  <PresentationFormat>On-screen Show (4:3)</PresentationFormat>
  <Paragraphs>203</Paragraphs>
  <Slides>43</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43</vt:i4>
      </vt:variant>
    </vt:vector>
  </HeadingPairs>
  <TitlesOfParts>
    <vt:vector size="48" baseType="lpstr">
      <vt:lpstr>Arial</vt:lpstr>
      <vt:lpstr>Calibri</vt:lpstr>
      <vt:lpstr>Garamond</vt:lpstr>
      <vt:lpstr>Wingdings</vt:lpstr>
      <vt:lpstr>Organic</vt:lpstr>
      <vt:lpstr>RESEARCH METHODS AND TECHNICAL WRITING  BAR 301</vt:lpstr>
      <vt:lpstr>Lesson Objectives</vt:lpstr>
      <vt:lpstr>Part one </vt:lpstr>
      <vt:lpstr>Introduction</vt:lpstr>
      <vt:lpstr>Introduction</vt:lpstr>
      <vt:lpstr>TYPES/ CLASSIFICATION OF RESEARCH</vt:lpstr>
      <vt:lpstr>1. Types of Research Based on Expected Outcome</vt:lpstr>
      <vt:lpstr>Key Characteristics of Basic Research</vt:lpstr>
      <vt:lpstr>Key Characteristics of Basic Research</vt:lpstr>
      <vt:lpstr>1. Based on Expected Outcome</vt:lpstr>
      <vt:lpstr>Characteristics of Applied Research</vt:lpstr>
      <vt:lpstr>Characteristics of Applied Research</vt:lpstr>
      <vt:lpstr>Characteristics of Applied Research</vt:lpstr>
      <vt:lpstr>2. Based on the Research process.</vt:lpstr>
      <vt:lpstr>Key Features of Qualitative Research</vt:lpstr>
      <vt:lpstr>Key Features of Qualitative Research</vt:lpstr>
      <vt:lpstr>Key Features of Qualitative Research</vt:lpstr>
      <vt:lpstr>2. Based on the Research Process.</vt:lpstr>
      <vt:lpstr>Key Features of Quantitative Research</vt:lpstr>
      <vt:lpstr>Key Features of Quantitative Research</vt:lpstr>
      <vt:lpstr>Key Features of Quantitative Research</vt:lpstr>
      <vt:lpstr>PowerPoint Presentation</vt:lpstr>
      <vt:lpstr>Part two</vt:lpstr>
      <vt:lpstr>3. Based on Logic or Sequence of the Research</vt:lpstr>
      <vt:lpstr>3. Based on Logic or Sequence of the Research</vt:lpstr>
      <vt:lpstr>4. Based on the Ability of a Researcher to Control Variables</vt:lpstr>
      <vt:lpstr>4. Based on the Ability of a Researcher to Control Variables</vt:lpstr>
      <vt:lpstr>APPROACHES TO RESEARCH</vt:lpstr>
      <vt:lpstr>The Positivistic Approach</vt:lpstr>
      <vt:lpstr>Characteristics of Positivistic Research</vt:lpstr>
      <vt:lpstr>Key Features of Positivistic Research</vt:lpstr>
      <vt:lpstr>Key Features of Positivistic Research</vt:lpstr>
      <vt:lpstr>Key Features of Positivistic Research</vt:lpstr>
      <vt:lpstr>Key Features of Positivistic Research</vt:lpstr>
      <vt:lpstr>Key Features of Positivistic Research</vt:lpstr>
      <vt:lpstr>b) Phenomenological Research</vt:lpstr>
      <vt:lpstr>Key Elements of the Phenomenological Research Approach</vt:lpstr>
      <vt:lpstr>Key Elements of the Phenomenological Research Approach</vt:lpstr>
      <vt:lpstr>Key Elements of the Phenomenological Research Approach</vt:lpstr>
      <vt:lpstr>Key Elements of the Phenomenological Research Approach</vt:lpstr>
      <vt:lpstr>Summary </vt:lpstr>
      <vt:lpstr>PowerPoint Presentation</vt:lpstr>
      <vt:lpstr>References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Kahuthia</dc:creator>
  <cp:lastModifiedBy>Kahuthia</cp:lastModifiedBy>
  <cp:revision>27</cp:revision>
  <dcterms:created xsi:type="dcterms:W3CDTF">2024-04-04T18:20:26Z</dcterms:created>
  <dcterms:modified xsi:type="dcterms:W3CDTF">2024-04-15T13:22:42Z</dcterms:modified>
</cp:coreProperties>
</file>