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39" r:id="rId1"/>
  </p:sldMasterIdLst>
  <p:notesMasterIdLst>
    <p:notesMasterId r:id="rId44"/>
  </p:notesMasterIdLst>
  <p:sldIdLst>
    <p:sldId id="256" r:id="rId2"/>
    <p:sldId id="291" r:id="rId3"/>
    <p:sldId id="292"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93" r:id="rId19"/>
    <p:sldId id="294" r:id="rId20"/>
    <p:sldId id="271" r:id="rId21"/>
    <p:sldId id="272" r:id="rId22"/>
    <p:sldId id="273" r:id="rId23"/>
    <p:sldId id="274" r:id="rId24"/>
    <p:sldId id="276" r:id="rId25"/>
    <p:sldId id="277" r:id="rId26"/>
    <p:sldId id="278" r:id="rId27"/>
    <p:sldId id="279" r:id="rId28"/>
    <p:sldId id="280" r:id="rId29"/>
    <p:sldId id="281" r:id="rId30"/>
    <p:sldId id="282" r:id="rId31"/>
    <p:sldId id="275" r:id="rId32"/>
    <p:sldId id="283" r:id="rId33"/>
    <p:sldId id="284" r:id="rId34"/>
    <p:sldId id="285" r:id="rId35"/>
    <p:sldId id="286" r:id="rId36"/>
    <p:sldId id="287" r:id="rId37"/>
    <p:sldId id="288" r:id="rId38"/>
    <p:sldId id="289" r:id="rId39"/>
    <p:sldId id="290" r:id="rId40"/>
    <p:sldId id="295" r:id="rId41"/>
    <p:sldId id="296" r:id="rId42"/>
    <p:sldId id="297" r:id="rId4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F1E4A6-D2D8-4408-9945-D08363875BE1}" type="datetimeFigureOut">
              <a:rPr lang="en-US" smtClean="0"/>
              <a:t>4/15/2024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C4B814-C25E-4613-865A-5B35475321DD}" type="slidenum">
              <a:rPr lang="en-US" smtClean="0"/>
              <a:t>‹#›</a:t>
            </a:fld>
            <a:endParaRPr lang="en-US"/>
          </a:p>
        </p:txBody>
      </p:sp>
    </p:spTree>
    <p:extLst>
      <p:ext uri="{BB962C8B-B14F-4D97-AF65-F5344CB8AC3E}">
        <p14:creationId xmlns:p14="http://schemas.microsoft.com/office/powerpoint/2010/main" val="1840417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B10430B-55B2-4E99-A8E7-FFE73FA70BBB}"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62A90340-A384-4BDA-8BDA-1CB1EF9F0BC5}" type="slidenum">
              <a:rPr lang="en-US" smtClean="0"/>
              <a:t>‹#›</a:t>
            </a:fld>
            <a:endParaRPr lang="en-US"/>
          </a:p>
        </p:txBody>
      </p:sp>
    </p:spTree>
    <p:extLst>
      <p:ext uri="{BB962C8B-B14F-4D97-AF65-F5344CB8AC3E}">
        <p14:creationId xmlns:p14="http://schemas.microsoft.com/office/powerpoint/2010/main" val="668013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1B74887-74EE-499B-8221-D8B8B4B3F21E}"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2A90340-A384-4BDA-8BDA-1CB1EF9F0BC5}" type="slidenum">
              <a:rPr lang="en-US" smtClean="0"/>
              <a:t>‹#›</a:t>
            </a:fld>
            <a:endParaRPr lang="en-US"/>
          </a:p>
        </p:txBody>
      </p:sp>
    </p:spTree>
    <p:extLst>
      <p:ext uri="{BB962C8B-B14F-4D97-AF65-F5344CB8AC3E}">
        <p14:creationId xmlns:p14="http://schemas.microsoft.com/office/powerpoint/2010/main" val="2394588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AAF2938-BB5A-44B8-A12B-ED4164A776BD}"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62A90340-A384-4BDA-8BDA-1CB1EF9F0BC5}" type="slidenum">
              <a:rPr lang="en-US" smtClean="0"/>
              <a:t>‹#›</a:t>
            </a:fld>
            <a:endParaRPr lang="en-US"/>
          </a:p>
        </p:txBody>
      </p:sp>
    </p:spTree>
    <p:extLst>
      <p:ext uri="{BB962C8B-B14F-4D97-AF65-F5344CB8AC3E}">
        <p14:creationId xmlns:p14="http://schemas.microsoft.com/office/powerpoint/2010/main" val="9744449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41C09F4-FF16-46DC-AD56-4738244DA605}" type="datetime1">
              <a:rPr lang="en-US" smtClean="0"/>
              <a:t>4/15/2024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62A90340-A384-4BDA-8BDA-1CB1EF9F0BC5}" type="slidenum">
              <a:rPr lang="en-US" smtClean="0"/>
              <a:t>‹#›</a:t>
            </a:fld>
            <a:endParaRPr lang="en-US"/>
          </a:p>
        </p:txBody>
      </p:sp>
    </p:spTree>
    <p:extLst>
      <p:ext uri="{BB962C8B-B14F-4D97-AF65-F5344CB8AC3E}">
        <p14:creationId xmlns:p14="http://schemas.microsoft.com/office/powerpoint/2010/main" val="40848120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770D17A-3310-4D36-84BF-8FBE1A4406F7}" type="datetime1">
              <a:rPr lang="en-US" smtClean="0"/>
              <a:t>4/15/2024</a:t>
            </a:fld>
            <a:endParaRPr lang="en-US"/>
          </a:p>
        </p:txBody>
      </p:sp>
      <p:sp>
        <p:nvSpPr>
          <p:cNvPr id="8" name="Footer Placeholder 7"/>
          <p:cNvSpPr>
            <a:spLocks noGrp="1"/>
          </p:cNvSpPr>
          <p:nvPr>
            <p:ph type="ftr" sz="quarter" idx="11"/>
          </p:nvPr>
        </p:nvSpPr>
        <p:spPr/>
        <p:txBody>
          <a:bodyPr/>
          <a:lstStyle/>
          <a:p>
            <a:endParaRPr lang="en-US"/>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62A90340-A384-4BDA-8BDA-1CB1EF9F0BC5}" type="slidenum">
              <a:rPr lang="en-US" smtClean="0"/>
              <a:t>‹#›</a:t>
            </a:fld>
            <a:endParaRPr lang="en-US"/>
          </a:p>
        </p:txBody>
      </p:sp>
    </p:spTree>
    <p:extLst>
      <p:ext uri="{BB962C8B-B14F-4D97-AF65-F5344CB8AC3E}">
        <p14:creationId xmlns:p14="http://schemas.microsoft.com/office/powerpoint/2010/main" val="2334199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6A8DCA9-0644-4A64-A924-C9F6B0F7EC21}" type="datetime1">
              <a:rPr lang="en-US" smtClean="0"/>
              <a:t>4/15/2024</a:t>
            </a:fld>
            <a:endParaRPr lang="en-US"/>
          </a:p>
        </p:txBody>
      </p:sp>
      <p:sp>
        <p:nvSpPr>
          <p:cNvPr id="4" name="Footer Placeholder 3"/>
          <p:cNvSpPr>
            <a:spLocks noGrp="1"/>
          </p:cNvSpPr>
          <p:nvPr>
            <p:ph type="ftr" sz="quarter" idx="11"/>
          </p:nvPr>
        </p:nvSpPr>
        <p:spPr/>
        <p:txBody>
          <a:bodyPr/>
          <a:lstStyle/>
          <a:p>
            <a:endParaRPr lang="en-US"/>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2A90340-A384-4BDA-8BDA-1CB1EF9F0BC5}" type="slidenum">
              <a:rPr lang="en-US" smtClean="0"/>
              <a:t>‹#›</a:t>
            </a:fld>
            <a:endParaRPr lang="en-US"/>
          </a:p>
        </p:txBody>
      </p:sp>
    </p:spTree>
    <p:extLst>
      <p:ext uri="{BB962C8B-B14F-4D97-AF65-F5344CB8AC3E}">
        <p14:creationId xmlns:p14="http://schemas.microsoft.com/office/powerpoint/2010/main" val="2689314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01025C-FE80-4AFD-A00F-23EA2C806C5E}" type="datetime1">
              <a:rPr lang="en-US" smtClean="0"/>
              <a:t>4/15/2024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2A90340-A384-4BDA-8BDA-1CB1EF9F0BC5}" type="slidenum">
              <a:rPr lang="en-US" smtClean="0"/>
              <a:t>‹#›</a:t>
            </a:fld>
            <a:endParaRPr lang="en-US"/>
          </a:p>
        </p:txBody>
      </p:sp>
    </p:spTree>
    <p:extLst>
      <p:ext uri="{BB962C8B-B14F-4D97-AF65-F5344CB8AC3E}">
        <p14:creationId xmlns:p14="http://schemas.microsoft.com/office/powerpoint/2010/main" val="9621007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0F99C9F-14B8-452C-9E02-CD53BAA8FAD9}" type="datetime1">
              <a:rPr lang="en-US" smtClean="0"/>
              <a:t>4/15/2024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2A90340-A384-4BDA-8BDA-1CB1EF9F0BC5}" type="slidenum">
              <a:rPr lang="en-US" smtClean="0"/>
              <a:t>‹#›</a:t>
            </a:fld>
            <a:endParaRPr lang="en-US"/>
          </a:p>
        </p:txBody>
      </p:sp>
    </p:spTree>
    <p:extLst>
      <p:ext uri="{BB962C8B-B14F-4D97-AF65-F5344CB8AC3E}">
        <p14:creationId xmlns:p14="http://schemas.microsoft.com/office/powerpoint/2010/main" val="1419693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191F952-E76A-428C-AEDE-E69F0FB69C3B}" type="datetime1">
              <a:rPr lang="en-US" smtClean="0"/>
              <a:t>4/15/2024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62A90340-A384-4BDA-8BDA-1CB1EF9F0BC5}" type="slidenum">
              <a:rPr lang="en-US" smtClean="0"/>
              <a:t>‹#›</a:t>
            </a:fld>
            <a:endParaRPr lang="en-US"/>
          </a:p>
        </p:txBody>
      </p:sp>
    </p:spTree>
    <p:extLst>
      <p:ext uri="{BB962C8B-B14F-4D97-AF65-F5344CB8AC3E}">
        <p14:creationId xmlns:p14="http://schemas.microsoft.com/office/powerpoint/2010/main" val="702917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811D4-C242-4A50-84AC-29657D7E73D9}"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62A90340-A384-4BDA-8BDA-1CB1EF9F0BC5}" type="slidenum">
              <a:rPr lang="en-US" smtClean="0"/>
              <a:t>‹#›</a:t>
            </a:fld>
            <a:endParaRPr lang="en-US"/>
          </a:p>
        </p:txBody>
      </p:sp>
    </p:spTree>
    <p:extLst>
      <p:ext uri="{BB962C8B-B14F-4D97-AF65-F5344CB8AC3E}">
        <p14:creationId xmlns:p14="http://schemas.microsoft.com/office/powerpoint/2010/main" val="3032967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0A8C5E3-75B9-4E6D-8AA7-D079A127DF94}"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62A90340-A384-4BDA-8BDA-1CB1EF9F0BC5}" type="slidenum">
              <a:rPr lang="en-US" smtClean="0"/>
              <a:t>‹#›</a:t>
            </a:fld>
            <a:endParaRPr lang="en-US"/>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342384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1C053F09-FA54-4AAF-B4F5-54AFFE96A809}" type="datetime1">
              <a:rPr lang="en-US" smtClean="0"/>
              <a:t>4/15/2024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62A90340-A384-4BDA-8BDA-1CB1EF9F0BC5}" type="slidenum">
              <a:rPr lang="en-US" smtClean="0"/>
              <a:t>‹#›</a:t>
            </a:fld>
            <a:endParaRPr lang="en-US"/>
          </a:p>
        </p:txBody>
      </p:sp>
    </p:spTree>
    <p:extLst>
      <p:ext uri="{BB962C8B-B14F-4D97-AF65-F5344CB8AC3E}">
        <p14:creationId xmlns:p14="http://schemas.microsoft.com/office/powerpoint/2010/main" val="29351802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E980A482-50C8-4D62-8670-D9EAAA4058EB}" type="datetime1">
              <a:rPr lang="en-US" smtClean="0"/>
              <a:t>4/15/2024</a:t>
            </a:fld>
            <a:endParaRPr lang="en-US"/>
          </a:p>
        </p:txBody>
      </p:sp>
      <p:sp>
        <p:nvSpPr>
          <p:cNvPr id="6" name="Footer Placeholder 5"/>
          <p:cNvSpPr>
            <a:spLocks noGrp="1"/>
          </p:cNvSpPr>
          <p:nvPr>
            <p:ph type="ftr" sz="quarter" idx="11"/>
          </p:nvPr>
        </p:nvSpPr>
        <p:spPr/>
        <p:txBody>
          <a:bodyPr/>
          <a:lstStyle/>
          <a:p>
            <a:endParaRPr lang="en-US"/>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62A90340-A384-4BDA-8BDA-1CB1EF9F0BC5}" type="slidenum">
              <a:rPr lang="en-US" smtClean="0"/>
              <a:t>‹#›</a:t>
            </a:fld>
            <a:endParaRPr lang="en-US"/>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678213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662A29F9-DEF8-4742-A443-1AA18A00187C}" type="datetime1">
              <a:rPr lang="en-US" smtClean="0"/>
              <a:t>4/15/2024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62A90340-A384-4BDA-8BDA-1CB1EF9F0BC5}" type="slidenum">
              <a:rPr lang="en-US" smtClean="0"/>
              <a:t>‹#›</a:t>
            </a:fld>
            <a:endParaRPr lang="en-US"/>
          </a:p>
        </p:txBody>
      </p:sp>
    </p:spTree>
    <p:extLst>
      <p:ext uri="{BB962C8B-B14F-4D97-AF65-F5344CB8AC3E}">
        <p14:creationId xmlns:p14="http://schemas.microsoft.com/office/powerpoint/2010/main" val="13866280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0D3F5BA-32D3-4DC9-A840-E95074EF58B9}"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2A90340-A384-4BDA-8BDA-1CB1EF9F0BC5}" type="slidenum">
              <a:rPr lang="en-US" smtClean="0"/>
              <a:t>‹#›</a:t>
            </a:fld>
            <a:endParaRPr lang="en-US"/>
          </a:p>
        </p:txBody>
      </p:sp>
    </p:spTree>
    <p:extLst>
      <p:ext uri="{BB962C8B-B14F-4D97-AF65-F5344CB8AC3E}">
        <p14:creationId xmlns:p14="http://schemas.microsoft.com/office/powerpoint/2010/main" val="17840186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F196038-65E4-4485-A566-E3F2D2BA7148}"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2A90340-A384-4BDA-8BDA-1CB1EF9F0BC5}" type="slidenum">
              <a:rPr lang="en-US" smtClean="0"/>
              <a:t>‹#›</a:t>
            </a:fld>
            <a:endParaRPr lang="en-US"/>
          </a:p>
        </p:txBody>
      </p:sp>
    </p:spTree>
    <p:extLst>
      <p:ext uri="{BB962C8B-B14F-4D97-AF65-F5344CB8AC3E}">
        <p14:creationId xmlns:p14="http://schemas.microsoft.com/office/powerpoint/2010/main" val="2688199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rgbClr val="92D050"/>
            </a:gs>
            <a:gs pos="0">
              <a:schemeClr val="bg2">
                <a:tint val="90000"/>
                <a:satMod val="92000"/>
                <a:lumMod val="120000"/>
              </a:schemeClr>
            </a:gs>
            <a:gs pos="2000">
              <a:schemeClr val="bg2">
                <a:shade val="98000"/>
                <a:satMod val="120000"/>
                <a:lumMod val="99000"/>
              </a:schemeClr>
            </a:gs>
          </a:gsLst>
          <a:path path="rect">
            <a:fillToRect l="100000" t="100000"/>
          </a:path>
          <a:tileRect r="-100000" b="-100000"/>
        </a:gradFill>
        <a:effectLst/>
      </p:bgPr>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E37791E5-31D5-41C6-B2EF-0005189BBC7C}" type="datetime1">
              <a:rPr lang="en-US" smtClean="0"/>
              <a:t>4/15/2024</a:t>
            </a:fld>
            <a:endParaRPr lang="en-US"/>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62A90340-A384-4BDA-8BDA-1CB1EF9F0BC5}" type="slidenum">
              <a:rPr lang="en-US" smtClean="0"/>
              <a:t>‹#›</a:t>
            </a:fld>
            <a:endParaRPr lang="en-US"/>
          </a:p>
        </p:txBody>
      </p:sp>
    </p:spTree>
    <p:extLst>
      <p:ext uri="{BB962C8B-B14F-4D97-AF65-F5344CB8AC3E}">
        <p14:creationId xmlns:p14="http://schemas.microsoft.com/office/powerpoint/2010/main" val="3234943924"/>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 id="2147483751" r:id="rId12"/>
    <p:sldLayoutId id="2147483752" r:id="rId13"/>
    <p:sldLayoutId id="2147483753" r:id="rId14"/>
    <p:sldLayoutId id="2147483754" r:id="rId15"/>
    <p:sldLayoutId id="2147483755" r:id="rId16"/>
  </p:sldLayoutIdLst>
  <p:hf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84244" y="1311965"/>
            <a:ext cx="7487478" cy="3465418"/>
          </a:xfrm>
        </p:spPr>
        <p:txBody>
          <a:bodyPr>
            <a:normAutofit/>
          </a:bodyPr>
          <a:lstStyle/>
          <a:p>
            <a:pPr algn="ctr"/>
            <a:r>
              <a:rPr lang="en-US" b="1" dirty="0"/>
              <a:t>RESEARCH METHODS AND TECHNICAL WRITING </a:t>
            </a:r>
            <a:br>
              <a:rPr lang="en-US" b="1" dirty="0"/>
            </a:br>
            <a:r>
              <a:rPr lang="en-US" b="1" dirty="0"/>
              <a:t>BAR 301</a:t>
            </a:r>
            <a:endParaRPr lang="en-US" dirty="0"/>
          </a:p>
        </p:txBody>
      </p:sp>
      <p:sp>
        <p:nvSpPr>
          <p:cNvPr id="3" name="Subtitle 2"/>
          <p:cNvSpPr>
            <a:spLocks noGrp="1"/>
          </p:cNvSpPr>
          <p:nvPr>
            <p:ph type="subTitle" idx="1"/>
          </p:nvPr>
        </p:nvSpPr>
        <p:spPr>
          <a:xfrm>
            <a:off x="1484244" y="4777380"/>
            <a:ext cx="7058623" cy="1702933"/>
          </a:xfrm>
        </p:spPr>
        <p:txBody>
          <a:bodyPr>
            <a:normAutofit/>
          </a:bodyPr>
          <a:lstStyle/>
          <a:p>
            <a:pPr algn="ctr"/>
            <a:r>
              <a:rPr lang="en-US" b="1" dirty="0"/>
              <a:t>WEEK </a:t>
            </a:r>
            <a:r>
              <a:rPr lang="en-US" b="1" dirty="0" smtClean="0"/>
              <a:t>3: </a:t>
            </a:r>
            <a:r>
              <a:rPr lang="en-US" b="1" dirty="0"/>
              <a:t>Research Process</a:t>
            </a:r>
          </a:p>
          <a:p>
            <a:pPr algn="ctr"/>
            <a:r>
              <a:rPr lang="en-US" b="1" dirty="0"/>
              <a:t>BY </a:t>
            </a:r>
          </a:p>
          <a:p>
            <a:pPr algn="ctr"/>
            <a:r>
              <a:rPr lang="en-US" b="1" dirty="0"/>
              <a:t>Dr. Julius Kahuthia </a:t>
            </a:r>
            <a:r>
              <a:rPr lang="en-US" b="1" dirty="0" err="1"/>
              <a:t>Mwangi</a:t>
            </a:r>
            <a:endParaRPr lang="en-US" b="1" dirty="0"/>
          </a:p>
        </p:txBody>
      </p:sp>
    </p:spTree>
    <p:extLst>
      <p:ext uri="{BB962C8B-B14F-4D97-AF65-F5344CB8AC3E}">
        <p14:creationId xmlns:p14="http://schemas.microsoft.com/office/powerpoint/2010/main" val="1235387824"/>
      </p:ext>
    </p:extLst>
  </p:cSld>
  <p:clrMapOvr>
    <a:masterClrMapping/>
  </p:clrMapOvr>
  <mc:AlternateContent xmlns:mc="http://schemas.openxmlformats.org/markup-compatibility/2006" xmlns:p14="http://schemas.microsoft.com/office/powerpoint/2010/main">
    <mc:Choice Requires="p14">
      <p:transition spd="slow" p14:dur="4000">
        <p:wedge/>
      </p:transition>
    </mc:Choice>
    <mc:Fallback xmlns="">
      <p:transition spd="slow">
        <p:wedg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smtClean="0"/>
              <a:t>Lesson objectives</a:t>
            </a:r>
            <a:endParaRPr lang="en-US" sz="4800" dirty="0"/>
          </a:p>
        </p:txBody>
      </p:sp>
      <p:sp>
        <p:nvSpPr>
          <p:cNvPr id="3" name="Content Placeholder 2"/>
          <p:cNvSpPr>
            <a:spLocks noGrp="1"/>
          </p:cNvSpPr>
          <p:nvPr>
            <p:ph idx="1"/>
          </p:nvPr>
        </p:nvSpPr>
        <p:spPr>
          <a:xfrm>
            <a:off x="1470991" y="2133600"/>
            <a:ext cx="7328452" cy="3777622"/>
          </a:xfrm>
        </p:spPr>
        <p:txBody>
          <a:bodyPr>
            <a:normAutofit lnSpcReduction="10000"/>
          </a:bodyPr>
          <a:lstStyle/>
          <a:p>
            <a:pPr marL="0" indent="0" algn="just">
              <a:buNone/>
            </a:pPr>
            <a:r>
              <a:rPr lang="en-US" sz="2800" dirty="0"/>
              <a:t>By the end of this </a:t>
            </a:r>
            <a:r>
              <a:rPr lang="en-US" sz="2800" dirty="0" smtClean="0"/>
              <a:t>lesson, </a:t>
            </a:r>
            <a:r>
              <a:rPr lang="en-US" sz="2800" dirty="0"/>
              <a:t>you will be able to;</a:t>
            </a:r>
          </a:p>
          <a:p>
            <a:pPr lvl="0" algn="just">
              <a:buFont typeface="Wingdings" panose="05000000000000000000" pitchFamily="2" charset="2"/>
              <a:buChar char="ü"/>
            </a:pPr>
            <a:r>
              <a:rPr lang="en-GB" sz="2800" dirty="0" smtClean="0"/>
              <a:t>define </a:t>
            </a:r>
            <a:r>
              <a:rPr lang="en-GB" sz="2800" dirty="0"/>
              <a:t>a good research problem</a:t>
            </a:r>
            <a:endParaRPr lang="en-US" sz="2800" dirty="0"/>
          </a:p>
          <a:p>
            <a:pPr lvl="0" algn="just">
              <a:buFont typeface="Wingdings" panose="05000000000000000000" pitchFamily="2" charset="2"/>
              <a:buChar char="ü"/>
            </a:pPr>
            <a:r>
              <a:rPr lang="en-GB" sz="2800" dirty="0"/>
              <a:t>develop a conceptual framework</a:t>
            </a:r>
            <a:endParaRPr lang="en-US" sz="2800" dirty="0"/>
          </a:p>
          <a:p>
            <a:pPr lvl="0" algn="just">
              <a:buFont typeface="Wingdings" panose="05000000000000000000" pitchFamily="2" charset="2"/>
              <a:buChar char="ü"/>
            </a:pPr>
            <a:r>
              <a:rPr lang="en-GB" sz="2800" dirty="0"/>
              <a:t>design objectives, hypotheses, and research </a:t>
            </a:r>
            <a:r>
              <a:rPr lang="en-GB" sz="2800" dirty="0" smtClean="0"/>
              <a:t>questions</a:t>
            </a:r>
            <a:endParaRPr lang="en-US" sz="2800" dirty="0"/>
          </a:p>
          <a:p>
            <a:pPr algn="just">
              <a:buFont typeface="Wingdings" panose="05000000000000000000" pitchFamily="2" charset="2"/>
              <a:buChar char="ü"/>
            </a:pPr>
            <a:r>
              <a:rPr lang="en-GB" sz="2800" dirty="0" smtClean="0"/>
              <a:t>describe the steps in the research process</a:t>
            </a:r>
            <a:endParaRPr lang="en-US" sz="2800" dirty="0" smtClean="0"/>
          </a:p>
          <a:p>
            <a:pPr lvl="0"/>
            <a:endParaRPr lang="en-US" dirty="0"/>
          </a:p>
        </p:txBody>
      </p:sp>
      <p:sp>
        <p:nvSpPr>
          <p:cNvPr id="4" name="Slide Number Placeholder 3"/>
          <p:cNvSpPr>
            <a:spLocks noGrp="1"/>
          </p:cNvSpPr>
          <p:nvPr>
            <p:ph type="sldNum" sz="quarter" idx="12"/>
          </p:nvPr>
        </p:nvSpPr>
        <p:spPr/>
        <p:txBody>
          <a:bodyPr/>
          <a:lstStyle/>
          <a:p>
            <a:fld id="{62A90340-A384-4BDA-8BDA-1CB1EF9F0BC5}" type="slidenum">
              <a:rPr lang="en-US" smtClean="0"/>
              <a:t>2</a:t>
            </a:fld>
            <a:endParaRPr lang="en-US"/>
          </a:p>
        </p:txBody>
      </p:sp>
    </p:spTree>
    <p:extLst>
      <p:ext uri="{BB962C8B-B14F-4D97-AF65-F5344CB8AC3E}">
        <p14:creationId xmlns:p14="http://schemas.microsoft.com/office/powerpoint/2010/main" val="24614255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origami"/>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dirty="0" smtClean="0"/>
              <a:t>Part one</a:t>
            </a:r>
            <a:endParaRPr lang="en-US" sz="5400" dirty="0"/>
          </a:p>
        </p:txBody>
      </p:sp>
      <p:sp>
        <p:nvSpPr>
          <p:cNvPr id="3" name="Content Placeholder 2"/>
          <p:cNvSpPr>
            <a:spLocks noGrp="1"/>
          </p:cNvSpPr>
          <p:nvPr>
            <p:ph idx="1"/>
          </p:nvPr>
        </p:nvSpPr>
        <p:spPr>
          <a:xfrm>
            <a:off x="1285461" y="2133600"/>
            <a:ext cx="7673009" cy="3949148"/>
          </a:xfrm>
        </p:spPr>
        <p:txBody>
          <a:bodyPr>
            <a:normAutofit/>
          </a:bodyPr>
          <a:lstStyle/>
          <a:p>
            <a:pPr algn="just">
              <a:buFont typeface="Wingdings" panose="05000000000000000000" pitchFamily="2" charset="2"/>
              <a:buChar char="q"/>
            </a:pPr>
            <a:r>
              <a:rPr lang="en-US" sz="3200" dirty="0" smtClean="0"/>
              <a:t>Introduction</a:t>
            </a:r>
          </a:p>
          <a:p>
            <a:pPr algn="just">
              <a:buFont typeface="Wingdings" panose="05000000000000000000" pitchFamily="2" charset="2"/>
              <a:buChar char="q"/>
            </a:pPr>
            <a:r>
              <a:rPr lang="en-GB" sz="3200" dirty="0" smtClean="0"/>
              <a:t>Stage one: problem definition</a:t>
            </a:r>
          </a:p>
          <a:p>
            <a:pPr algn="just">
              <a:buFont typeface="Wingdings" panose="05000000000000000000" pitchFamily="2" charset="2"/>
              <a:buChar char="q"/>
            </a:pPr>
            <a:r>
              <a:rPr lang="en-GB" sz="3200" dirty="0" smtClean="0"/>
              <a:t>Stage two: stating hypotheses, objectives, research questions and purpose of the study</a:t>
            </a:r>
            <a:endParaRPr lang="en-US" sz="3200" dirty="0"/>
          </a:p>
        </p:txBody>
      </p:sp>
      <p:sp>
        <p:nvSpPr>
          <p:cNvPr id="4" name="Slide Number Placeholder 3"/>
          <p:cNvSpPr>
            <a:spLocks noGrp="1"/>
          </p:cNvSpPr>
          <p:nvPr>
            <p:ph type="sldNum" sz="quarter" idx="12"/>
          </p:nvPr>
        </p:nvSpPr>
        <p:spPr/>
        <p:txBody>
          <a:bodyPr/>
          <a:lstStyle/>
          <a:p>
            <a:fld id="{62A90340-A384-4BDA-8BDA-1CB1EF9F0BC5}" type="slidenum">
              <a:rPr lang="en-US" smtClean="0"/>
              <a:t>3</a:t>
            </a:fld>
            <a:endParaRPr lang="en-US"/>
          </a:p>
        </p:txBody>
      </p:sp>
    </p:spTree>
    <p:extLst>
      <p:ext uri="{BB962C8B-B14F-4D97-AF65-F5344CB8AC3E}">
        <p14:creationId xmlns:p14="http://schemas.microsoft.com/office/powerpoint/2010/main" val="42288386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b="1" dirty="0" smtClean="0"/>
              <a:t>Introduction</a:t>
            </a:r>
            <a:endParaRPr lang="en-US" sz="4800" dirty="0"/>
          </a:p>
        </p:txBody>
      </p:sp>
      <p:sp>
        <p:nvSpPr>
          <p:cNvPr id="3" name="Content Placeholder 2"/>
          <p:cNvSpPr>
            <a:spLocks noGrp="1"/>
          </p:cNvSpPr>
          <p:nvPr>
            <p:ph idx="1"/>
          </p:nvPr>
        </p:nvSpPr>
        <p:spPr>
          <a:xfrm>
            <a:off x="1272209" y="2133599"/>
            <a:ext cx="7580243" cy="4492487"/>
          </a:xfrm>
        </p:spPr>
        <p:txBody>
          <a:bodyPr>
            <a:normAutofit fontScale="92500" lnSpcReduction="20000"/>
          </a:bodyPr>
          <a:lstStyle/>
          <a:p>
            <a:pPr marL="0" indent="0">
              <a:buNone/>
            </a:pPr>
            <a:r>
              <a:rPr lang="en-GB" sz="2600" dirty="0" smtClean="0"/>
              <a:t>Research </a:t>
            </a:r>
            <a:r>
              <a:rPr lang="en-GB" sz="2600" dirty="0"/>
              <a:t>is a process involving several steps. The stages involve;</a:t>
            </a:r>
            <a:endParaRPr lang="en-US" sz="2600" dirty="0"/>
          </a:p>
          <a:p>
            <a:pPr marL="0" indent="0">
              <a:buNone/>
            </a:pPr>
            <a:r>
              <a:rPr lang="en-GB" sz="2600" dirty="0"/>
              <a:t>1. Problem Definition</a:t>
            </a:r>
            <a:endParaRPr lang="en-US" sz="2600" dirty="0"/>
          </a:p>
          <a:p>
            <a:pPr marL="0" indent="0">
              <a:buNone/>
            </a:pPr>
            <a:r>
              <a:rPr lang="en-GB" sz="2600" dirty="0"/>
              <a:t>2. Determining Hypotheses, objectives, research questions and purpose of the study</a:t>
            </a:r>
            <a:endParaRPr lang="en-US" sz="2600" dirty="0"/>
          </a:p>
          <a:p>
            <a:pPr marL="0" indent="0">
              <a:buNone/>
            </a:pPr>
            <a:r>
              <a:rPr lang="en-GB" sz="2600" dirty="0"/>
              <a:t>3. Research Design And Research Proposal Writing And Presentation</a:t>
            </a:r>
            <a:endParaRPr lang="en-US" sz="2600" dirty="0"/>
          </a:p>
          <a:p>
            <a:pPr marL="0" indent="0">
              <a:buNone/>
            </a:pPr>
            <a:r>
              <a:rPr lang="en-GB" sz="2600" dirty="0"/>
              <a:t>4. Measurement</a:t>
            </a:r>
            <a:endParaRPr lang="en-US" sz="2600" dirty="0"/>
          </a:p>
          <a:p>
            <a:pPr marL="0" indent="0">
              <a:buNone/>
            </a:pPr>
            <a:r>
              <a:rPr lang="en-GB" sz="2600" dirty="0"/>
              <a:t>5. Data Collection </a:t>
            </a:r>
            <a:endParaRPr lang="en-US" sz="2600" dirty="0"/>
          </a:p>
          <a:p>
            <a:pPr marL="0" indent="0">
              <a:buNone/>
            </a:pPr>
            <a:r>
              <a:rPr lang="en-GB" sz="2600" dirty="0"/>
              <a:t>6. Data Analysis</a:t>
            </a:r>
            <a:endParaRPr lang="en-US" sz="2600" dirty="0"/>
          </a:p>
          <a:p>
            <a:pPr marL="0" indent="0">
              <a:buNone/>
            </a:pPr>
            <a:r>
              <a:rPr lang="en-GB" sz="2600" dirty="0"/>
              <a:t>7. Generalisation, Dissemination of findings and Managerial Decision-Making</a:t>
            </a:r>
            <a:endParaRPr lang="en-US" sz="2600" dirty="0"/>
          </a:p>
          <a:p>
            <a:endParaRPr lang="en-US" dirty="0"/>
          </a:p>
        </p:txBody>
      </p:sp>
      <p:sp>
        <p:nvSpPr>
          <p:cNvPr id="4" name="Slide Number Placeholder 3"/>
          <p:cNvSpPr>
            <a:spLocks noGrp="1"/>
          </p:cNvSpPr>
          <p:nvPr>
            <p:ph type="sldNum" sz="quarter" idx="12"/>
          </p:nvPr>
        </p:nvSpPr>
        <p:spPr/>
        <p:txBody>
          <a:bodyPr/>
          <a:lstStyle/>
          <a:p>
            <a:fld id="{62A90340-A384-4BDA-8BDA-1CB1EF9F0BC5}" type="slidenum">
              <a:rPr lang="en-US" smtClean="0"/>
              <a:t>4</a:t>
            </a:fld>
            <a:endParaRPr lang="en-US"/>
          </a:p>
        </p:txBody>
      </p:sp>
    </p:spTree>
    <p:extLst>
      <p:ext uri="{BB962C8B-B14F-4D97-AF65-F5344CB8AC3E}">
        <p14:creationId xmlns:p14="http://schemas.microsoft.com/office/powerpoint/2010/main" val="3800525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461" y="624110"/>
            <a:ext cx="7620000" cy="1280890"/>
          </a:xfrm>
        </p:spPr>
        <p:txBody>
          <a:bodyPr/>
          <a:lstStyle/>
          <a:p>
            <a:pPr algn="ctr"/>
            <a:r>
              <a:rPr lang="en-GB" b="1" dirty="0" smtClean="0"/>
              <a:t>STAGE ONE: PROBLEM DEFINITION</a:t>
            </a:r>
            <a:endParaRPr lang="en-US" dirty="0"/>
          </a:p>
        </p:txBody>
      </p:sp>
      <p:sp>
        <p:nvSpPr>
          <p:cNvPr id="3" name="Content Placeholder 2"/>
          <p:cNvSpPr>
            <a:spLocks noGrp="1"/>
          </p:cNvSpPr>
          <p:nvPr>
            <p:ph idx="1"/>
          </p:nvPr>
        </p:nvSpPr>
        <p:spPr>
          <a:xfrm>
            <a:off x="1630017" y="1590261"/>
            <a:ext cx="7076661" cy="4320961"/>
          </a:xfrm>
        </p:spPr>
        <p:txBody>
          <a:bodyPr>
            <a:normAutofit/>
          </a:bodyPr>
          <a:lstStyle/>
          <a:p>
            <a:pPr algn="just"/>
            <a:r>
              <a:rPr lang="en-GB" sz="3200" dirty="0" smtClean="0"/>
              <a:t>A </a:t>
            </a:r>
            <a:r>
              <a:rPr lang="en-GB" sz="3200" dirty="0"/>
              <a:t>research problem is an intellectual stimulus calling for a response in form of scientific inquiry. </a:t>
            </a:r>
            <a:endParaRPr lang="en-GB" sz="3200" dirty="0" smtClean="0"/>
          </a:p>
          <a:p>
            <a:pPr algn="just"/>
            <a:r>
              <a:rPr lang="en-GB" sz="3200" dirty="0" smtClean="0"/>
              <a:t>It </a:t>
            </a:r>
            <a:r>
              <a:rPr lang="en-GB" sz="3200" dirty="0"/>
              <a:t>is a knowledge gap; a situation that is continuing to exist despite the solutions that are being implemented</a:t>
            </a:r>
            <a:endParaRPr lang="en-US" sz="3200" dirty="0"/>
          </a:p>
        </p:txBody>
      </p:sp>
      <p:sp>
        <p:nvSpPr>
          <p:cNvPr id="4" name="Slide Number Placeholder 3"/>
          <p:cNvSpPr>
            <a:spLocks noGrp="1"/>
          </p:cNvSpPr>
          <p:nvPr>
            <p:ph type="sldNum" sz="quarter" idx="12"/>
          </p:nvPr>
        </p:nvSpPr>
        <p:spPr/>
        <p:txBody>
          <a:bodyPr/>
          <a:lstStyle/>
          <a:p>
            <a:fld id="{62A90340-A384-4BDA-8BDA-1CB1EF9F0BC5}" type="slidenum">
              <a:rPr lang="en-US" smtClean="0"/>
              <a:t>5</a:t>
            </a:fld>
            <a:endParaRPr lang="en-US"/>
          </a:p>
        </p:txBody>
      </p:sp>
    </p:spTree>
    <p:extLst>
      <p:ext uri="{BB962C8B-B14F-4D97-AF65-F5344CB8AC3E}">
        <p14:creationId xmlns:p14="http://schemas.microsoft.com/office/powerpoint/2010/main" val="39076577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7739" y="624110"/>
            <a:ext cx="7076661" cy="833629"/>
          </a:xfrm>
        </p:spPr>
        <p:txBody>
          <a:bodyPr>
            <a:noAutofit/>
          </a:bodyPr>
          <a:lstStyle/>
          <a:p>
            <a:r>
              <a:rPr lang="en-US" sz="4000" b="1" dirty="0" smtClean="0"/>
              <a:t>Steps in </a:t>
            </a:r>
            <a:r>
              <a:rPr lang="en-GB" sz="4000" b="1" dirty="0" smtClean="0"/>
              <a:t>Problem Definition</a:t>
            </a:r>
            <a:endParaRPr lang="en-US" sz="4000" b="1" dirty="0"/>
          </a:p>
        </p:txBody>
      </p:sp>
      <p:sp>
        <p:nvSpPr>
          <p:cNvPr id="3" name="Content Placeholder 2"/>
          <p:cNvSpPr>
            <a:spLocks noGrp="1"/>
          </p:cNvSpPr>
          <p:nvPr>
            <p:ph idx="1"/>
          </p:nvPr>
        </p:nvSpPr>
        <p:spPr>
          <a:xfrm>
            <a:off x="1219200" y="1577009"/>
            <a:ext cx="7500730" cy="4558748"/>
          </a:xfrm>
        </p:spPr>
        <p:txBody>
          <a:bodyPr>
            <a:noAutofit/>
          </a:bodyPr>
          <a:lstStyle/>
          <a:p>
            <a:pPr algn="just"/>
            <a:r>
              <a:rPr lang="en-US" sz="2600" b="1" dirty="0" smtClean="0"/>
              <a:t>Selecting </a:t>
            </a:r>
            <a:r>
              <a:rPr lang="en-US" sz="2600" b="1" dirty="0"/>
              <a:t>a Topic</a:t>
            </a:r>
            <a:r>
              <a:rPr lang="en-US" sz="2600" dirty="0"/>
              <a:t>: Choose a broad area of interest that you want to explore. This could be influenced by your academic discipline, personal interests, current events, or gaps in existing knowledge.</a:t>
            </a:r>
          </a:p>
          <a:p>
            <a:pPr algn="just"/>
            <a:r>
              <a:rPr lang="en-US" sz="2600" b="1" dirty="0"/>
              <a:t>Narrowing Down the Focus</a:t>
            </a:r>
            <a:r>
              <a:rPr lang="en-US" sz="2600" dirty="0"/>
              <a:t>: Once you have a general topic, refine it into a more specific research question or problem statement. Consider the scope of your study, the resources available, and the feasibility of conducting research on the chosen topic</a:t>
            </a:r>
            <a:r>
              <a:rPr lang="en-US" sz="2600" dirty="0" smtClean="0"/>
              <a:t>.</a:t>
            </a:r>
            <a:endParaRPr lang="en-US" sz="2600" dirty="0"/>
          </a:p>
        </p:txBody>
      </p:sp>
      <p:sp>
        <p:nvSpPr>
          <p:cNvPr id="4" name="Slide Number Placeholder 3"/>
          <p:cNvSpPr>
            <a:spLocks noGrp="1"/>
          </p:cNvSpPr>
          <p:nvPr>
            <p:ph type="sldNum" sz="quarter" idx="12"/>
          </p:nvPr>
        </p:nvSpPr>
        <p:spPr/>
        <p:txBody>
          <a:bodyPr/>
          <a:lstStyle/>
          <a:p>
            <a:fld id="{62A90340-A384-4BDA-8BDA-1CB1EF9F0BC5}" type="slidenum">
              <a:rPr lang="en-US" smtClean="0"/>
              <a:t>6</a:t>
            </a:fld>
            <a:endParaRPr lang="en-US"/>
          </a:p>
        </p:txBody>
      </p:sp>
    </p:spTree>
    <p:extLst>
      <p:ext uri="{BB962C8B-B14F-4D97-AF65-F5344CB8AC3E}">
        <p14:creationId xmlns:p14="http://schemas.microsoft.com/office/powerpoint/2010/main" val="37114045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3513" y="624110"/>
            <a:ext cx="6930887" cy="952899"/>
          </a:xfrm>
        </p:spPr>
        <p:txBody>
          <a:bodyPr>
            <a:noAutofit/>
          </a:bodyPr>
          <a:lstStyle/>
          <a:p>
            <a:r>
              <a:rPr lang="en-US" sz="4000" b="1" dirty="0" smtClean="0"/>
              <a:t>Steps in </a:t>
            </a:r>
            <a:r>
              <a:rPr lang="en-GB" sz="4000" b="1" dirty="0" smtClean="0"/>
              <a:t>Problem Definition</a:t>
            </a:r>
            <a:endParaRPr lang="en-US" sz="4000" b="1" dirty="0"/>
          </a:p>
        </p:txBody>
      </p:sp>
      <p:sp>
        <p:nvSpPr>
          <p:cNvPr id="3" name="Content Placeholder 2"/>
          <p:cNvSpPr>
            <a:spLocks noGrp="1"/>
          </p:cNvSpPr>
          <p:nvPr>
            <p:ph idx="1"/>
          </p:nvPr>
        </p:nvSpPr>
        <p:spPr>
          <a:xfrm>
            <a:off x="1272209" y="1577009"/>
            <a:ext cx="7593495" cy="5075582"/>
          </a:xfrm>
        </p:spPr>
        <p:txBody>
          <a:bodyPr>
            <a:noAutofit/>
          </a:bodyPr>
          <a:lstStyle/>
          <a:p>
            <a:pPr algn="just"/>
            <a:r>
              <a:rPr lang="en-US" sz="2400" b="1" dirty="0" smtClean="0"/>
              <a:t>Identifying </a:t>
            </a:r>
            <a:r>
              <a:rPr lang="en-US" sz="2400" b="1" dirty="0"/>
              <a:t>the Purpose</a:t>
            </a:r>
            <a:r>
              <a:rPr lang="en-US" sz="2400" dirty="0"/>
              <a:t>: Determine the objectives of your research. What do you hope to achieve by investigating this problem? Are you aiming to describe a phenomenon, explain a relationship, predict outcomes, or evaluate the effectiveness of a certain intervention?</a:t>
            </a:r>
          </a:p>
          <a:p>
            <a:pPr algn="just"/>
            <a:r>
              <a:rPr lang="en-US" sz="2400" b="1" dirty="0"/>
              <a:t>Considering Relevance and Significance</a:t>
            </a:r>
            <a:r>
              <a:rPr lang="en-US" sz="2400" dirty="0"/>
              <a:t>: Assess the importance of the problem in the context of your field of study or the broader community. Why is it worth investigating? How does it contribute to existing knowledge, address practical concerns, or advance theoretical understanding</a:t>
            </a:r>
            <a:r>
              <a:rPr lang="en-US" sz="2400" dirty="0" smtClean="0"/>
              <a:t>?</a:t>
            </a:r>
            <a:endParaRPr lang="en-US" sz="2400" dirty="0"/>
          </a:p>
        </p:txBody>
      </p:sp>
      <p:sp>
        <p:nvSpPr>
          <p:cNvPr id="4" name="Slide Number Placeholder 3"/>
          <p:cNvSpPr>
            <a:spLocks noGrp="1"/>
          </p:cNvSpPr>
          <p:nvPr>
            <p:ph type="sldNum" sz="quarter" idx="12"/>
          </p:nvPr>
        </p:nvSpPr>
        <p:spPr/>
        <p:txBody>
          <a:bodyPr/>
          <a:lstStyle/>
          <a:p>
            <a:fld id="{62A90340-A384-4BDA-8BDA-1CB1EF9F0BC5}" type="slidenum">
              <a:rPr lang="en-US" smtClean="0"/>
              <a:t>7</a:t>
            </a:fld>
            <a:endParaRPr lang="en-US"/>
          </a:p>
        </p:txBody>
      </p:sp>
    </p:spTree>
    <p:extLst>
      <p:ext uri="{BB962C8B-B14F-4D97-AF65-F5344CB8AC3E}">
        <p14:creationId xmlns:p14="http://schemas.microsoft.com/office/powerpoint/2010/main" val="2670478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3513" y="624110"/>
            <a:ext cx="6930887" cy="939647"/>
          </a:xfrm>
        </p:spPr>
        <p:txBody>
          <a:bodyPr>
            <a:noAutofit/>
          </a:bodyPr>
          <a:lstStyle/>
          <a:p>
            <a:r>
              <a:rPr lang="en-US" sz="4000" b="1" dirty="0" smtClean="0"/>
              <a:t>Steps in </a:t>
            </a:r>
            <a:r>
              <a:rPr lang="en-GB" sz="4000" b="1" dirty="0" smtClean="0"/>
              <a:t>Problem Definition</a:t>
            </a:r>
            <a:endParaRPr lang="en-US" sz="4000" b="1" dirty="0"/>
          </a:p>
        </p:txBody>
      </p:sp>
      <p:sp>
        <p:nvSpPr>
          <p:cNvPr id="3" name="Content Placeholder 2"/>
          <p:cNvSpPr>
            <a:spLocks noGrp="1"/>
          </p:cNvSpPr>
          <p:nvPr>
            <p:ph idx="1"/>
          </p:nvPr>
        </p:nvSpPr>
        <p:spPr>
          <a:xfrm>
            <a:off x="967409" y="1563757"/>
            <a:ext cx="7991061" cy="5102086"/>
          </a:xfrm>
        </p:spPr>
        <p:txBody>
          <a:bodyPr>
            <a:noAutofit/>
          </a:bodyPr>
          <a:lstStyle/>
          <a:p>
            <a:pPr algn="just"/>
            <a:r>
              <a:rPr lang="en-US" sz="2100" b="1" dirty="0" smtClean="0"/>
              <a:t>Reviewing </a:t>
            </a:r>
            <a:r>
              <a:rPr lang="en-US" sz="2100" b="1" dirty="0"/>
              <a:t>Existing Literature</a:t>
            </a:r>
            <a:r>
              <a:rPr lang="en-US" sz="2100" dirty="0"/>
              <a:t>: Conduct a preliminary review of the literature related to your topic. This helps you understand what research has already been done, what gaps exist, and what questions remain unanswered. It can also inform the formulation of your research question and hypothesis, if applicable.</a:t>
            </a:r>
          </a:p>
          <a:p>
            <a:pPr algn="just"/>
            <a:r>
              <a:rPr lang="en-US" sz="2100" b="1" dirty="0"/>
              <a:t>Defining Key Concepts</a:t>
            </a:r>
            <a:r>
              <a:rPr lang="en-US" sz="2100" dirty="0"/>
              <a:t>: Clarify any terms or concepts that are central to your research problem. Make sure that you and your audience have a common understanding of these terms to avoid ambiguity in your research.</a:t>
            </a:r>
          </a:p>
          <a:p>
            <a:pPr algn="just"/>
            <a:r>
              <a:rPr lang="en-US" sz="2100" b="1" dirty="0"/>
              <a:t>Stating the Problem</a:t>
            </a:r>
            <a:r>
              <a:rPr lang="en-US" sz="2100" dirty="0"/>
              <a:t>: Finally, succinctly state the research problem or question that you will address in your study. This statement should be clear, specific, and focused enough to guide your research efforts.</a:t>
            </a:r>
          </a:p>
        </p:txBody>
      </p:sp>
      <p:sp>
        <p:nvSpPr>
          <p:cNvPr id="4" name="Slide Number Placeholder 3"/>
          <p:cNvSpPr>
            <a:spLocks noGrp="1"/>
          </p:cNvSpPr>
          <p:nvPr>
            <p:ph type="sldNum" sz="quarter" idx="12"/>
          </p:nvPr>
        </p:nvSpPr>
        <p:spPr/>
        <p:txBody>
          <a:bodyPr/>
          <a:lstStyle/>
          <a:p>
            <a:fld id="{62A90340-A384-4BDA-8BDA-1CB1EF9F0BC5}" type="slidenum">
              <a:rPr lang="en-US" smtClean="0"/>
              <a:t>8</a:t>
            </a:fld>
            <a:endParaRPr lang="en-US"/>
          </a:p>
        </p:txBody>
      </p:sp>
    </p:spTree>
    <p:extLst>
      <p:ext uri="{BB962C8B-B14F-4D97-AF65-F5344CB8AC3E}">
        <p14:creationId xmlns:p14="http://schemas.microsoft.com/office/powerpoint/2010/main" val="444063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8471" y="424070"/>
            <a:ext cx="7447720" cy="1480930"/>
          </a:xfrm>
        </p:spPr>
        <p:txBody>
          <a:bodyPr>
            <a:normAutofit fontScale="90000"/>
          </a:bodyPr>
          <a:lstStyle/>
          <a:p>
            <a:r>
              <a:rPr lang="en-GB" sz="3600" b="1" dirty="0"/>
              <a:t>STAGE TWO: STATING HYPOTHESES, OBJECTIVES, RESEARCH QUESTIONS AND PURPOSE OF THE STUDY</a:t>
            </a:r>
            <a:endParaRPr lang="en-US" sz="3600" b="1" dirty="0"/>
          </a:p>
        </p:txBody>
      </p:sp>
      <p:sp>
        <p:nvSpPr>
          <p:cNvPr id="3" name="Content Placeholder 2"/>
          <p:cNvSpPr>
            <a:spLocks noGrp="1"/>
          </p:cNvSpPr>
          <p:nvPr>
            <p:ph idx="1"/>
          </p:nvPr>
        </p:nvSpPr>
        <p:spPr>
          <a:xfrm>
            <a:off x="1060174" y="2133599"/>
            <a:ext cx="7726017" cy="4253949"/>
          </a:xfrm>
        </p:spPr>
        <p:txBody>
          <a:bodyPr>
            <a:noAutofit/>
          </a:bodyPr>
          <a:lstStyle/>
          <a:p>
            <a:pPr algn="just"/>
            <a:r>
              <a:rPr lang="en-US" sz="2800" dirty="0"/>
              <a:t>Stating hypotheses, objectives, research questions, and the purpose of the study are essential components of the research process, each serving a distinct purpose in guiding the investigation. </a:t>
            </a:r>
            <a:endParaRPr lang="en-US" sz="2800" dirty="0" smtClean="0"/>
          </a:p>
          <a:p>
            <a:pPr algn="just"/>
            <a:r>
              <a:rPr lang="en-US" sz="2800" dirty="0" smtClean="0"/>
              <a:t>Following is how </a:t>
            </a:r>
            <a:r>
              <a:rPr lang="en-US" sz="2800" dirty="0"/>
              <a:t>they differ and how they contribute to a research study:</a:t>
            </a:r>
          </a:p>
        </p:txBody>
      </p:sp>
      <p:sp>
        <p:nvSpPr>
          <p:cNvPr id="4" name="Slide Number Placeholder 3"/>
          <p:cNvSpPr>
            <a:spLocks noGrp="1"/>
          </p:cNvSpPr>
          <p:nvPr>
            <p:ph type="sldNum" sz="quarter" idx="12"/>
          </p:nvPr>
        </p:nvSpPr>
        <p:spPr/>
        <p:txBody>
          <a:bodyPr/>
          <a:lstStyle/>
          <a:p>
            <a:fld id="{62A90340-A384-4BDA-8BDA-1CB1EF9F0BC5}" type="slidenum">
              <a:rPr lang="en-US" smtClean="0"/>
              <a:t>9</a:t>
            </a:fld>
            <a:endParaRPr lang="en-US"/>
          </a:p>
        </p:txBody>
      </p:sp>
    </p:spTree>
    <p:extLst>
      <p:ext uri="{BB962C8B-B14F-4D97-AF65-F5344CB8AC3E}">
        <p14:creationId xmlns:p14="http://schemas.microsoft.com/office/powerpoint/2010/main" val="10214764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926394"/>
          </a:xfrm>
        </p:spPr>
        <p:txBody>
          <a:bodyPr/>
          <a:lstStyle/>
          <a:p>
            <a:r>
              <a:rPr lang="en-GB" b="1" dirty="0" smtClean="0"/>
              <a:t>HYPOTHESES</a:t>
            </a:r>
            <a:endParaRPr lang="en-US" dirty="0"/>
          </a:p>
        </p:txBody>
      </p:sp>
      <p:sp>
        <p:nvSpPr>
          <p:cNvPr id="3" name="Content Placeholder 2"/>
          <p:cNvSpPr>
            <a:spLocks noGrp="1"/>
          </p:cNvSpPr>
          <p:nvPr>
            <p:ph idx="1"/>
          </p:nvPr>
        </p:nvSpPr>
        <p:spPr>
          <a:xfrm>
            <a:off x="1391478" y="1550503"/>
            <a:ext cx="7460973" cy="5181601"/>
          </a:xfrm>
        </p:spPr>
        <p:txBody>
          <a:bodyPr>
            <a:noAutofit/>
          </a:bodyPr>
          <a:lstStyle/>
          <a:p>
            <a:pPr algn="just"/>
            <a:r>
              <a:rPr lang="en-GB" sz="2400" dirty="0" smtClean="0"/>
              <a:t>A </a:t>
            </a:r>
            <a:r>
              <a:rPr lang="en-GB" sz="2400" i="1" dirty="0"/>
              <a:t>hypothesis</a:t>
            </a:r>
            <a:r>
              <a:rPr lang="en-GB" sz="2400" dirty="0"/>
              <a:t> is a tentative answer to a research problem that is expressed in the form of a relationship between independent and dependent variables. </a:t>
            </a:r>
            <a:endParaRPr lang="en-GB" sz="2400" dirty="0" smtClean="0"/>
          </a:p>
          <a:p>
            <a:pPr algn="just"/>
            <a:r>
              <a:rPr lang="en-GB" sz="2400" dirty="0" smtClean="0"/>
              <a:t>Hypotheses </a:t>
            </a:r>
            <a:r>
              <a:rPr lang="en-GB" sz="2400" dirty="0"/>
              <a:t>are </a:t>
            </a:r>
            <a:r>
              <a:rPr lang="en-GB" sz="2400" i="1" dirty="0"/>
              <a:t>tentative</a:t>
            </a:r>
            <a:r>
              <a:rPr lang="en-GB" sz="2400" dirty="0"/>
              <a:t> answers because they can be verified only </a:t>
            </a:r>
            <a:r>
              <a:rPr lang="en-GB" sz="2400" i="1" dirty="0"/>
              <a:t>after</a:t>
            </a:r>
            <a:r>
              <a:rPr lang="en-GB" sz="2400" dirty="0"/>
              <a:t> they have been tested empirically. </a:t>
            </a:r>
            <a:endParaRPr lang="en-US" sz="2400" dirty="0"/>
          </a:p>
          <a:p>
            <a:pPr algn="just"/>
            <a:r>
              <a:rPr lang="en-GB" sz="2400" b="1" dirty="0"/>
              <a:t>Source of hypothesis</a:t>
            </a:r>
            <a:endParaRPr lang="en-US" sz="2400" dirty="0"/>
          </a:p>
          <a:p>
            <a:pPr lvl="0" algn="just"/>
            <a:r>
              <a:rPr lang="en-GB" sz="2400" dirty="0"/>
              <a:t>A formal theory </a:t>
            </a:r>
            <a:endParaRPr lang="en-US" sz="2400" dirty="0"/>
          </a:p>
          <a:p>
            <a:pPr lvl="0" algn="just"/>
            <a:r>
              <a:rPr lang="en-GB" sz="2400" dirty="0"/>
              <a:t>Observation </a:t>
            </a:r>
            <a:endParaRPr lang="en-US" sz="2400" dirty="0"/>
          </a:p>
          <a:p>
            <a:pPr lvl="0" algn="just"/>
            <a:r>
              <a:rPr lang="en-GB" sz="2400" dirty="0"/>
              <a:t>Commonly held lay beliefs </a:t>
            </a:r>
            <a:endParaRPr lang="en-US" sz="2400" dirty="0"/>
          </a:p>
          <a:p>
            <a:pPr lvl="0" algn="just"/>
            <a:r>
              <a:rPr lang="en-GB" sz="2400" dirty="0"/>
              <a:t>Personal </a:t>
            </a:r>
            <a:r>
              <a:rPr lang="en-GB" sz="2400" dirty="0" smtClean="0"/>
              <a:t>Experiences</a:t>
            </a:r>
            <a:r>
              <a:rPr lang="en-GB" sz="2400" dirty="0"/>
              <a:t> </a:t>
            </a:r>
            <a:endParaRPr lang="en-US" sz="2400" dirty="0"/>
          </a:p>
        </p:txBody>
      </p:sp>
      <p:sp>
        <p:nvSpPr>
          <p:cNvPr id="4" name="Slide Number Placeholder 3"/>
          <p:cNvSpPr>
            <a:spLocks noGrp="1"/>
          </p:cNvSpPr>
          <p:nvPr>
            <p:ph type="sldNum" sz="quarter" idx="12"/>
          </p:nvPr>
        </p:nvSpPr>
        <p:spPr/>
        <p:txBody>
          <a:bodyPr/>
          <a:lstStyle/>
          <a:p>
            <a:fld id="{62A90340-A384-4BDA-8BDA-1CB1EF9F0BC5}" type="slidenum">
              <a:rPr lang="en-US" smtClean="0"/>
              <a:t>10</a:t>
            </a:fld>
            <a:endParaRPr lang="en-US"/>
          </a:p>
        </p:txBody>
      </p:sp>
    </p:spTree>
    <p:extLst>
      <p:ext uri="{BB962C8B-B14F-4D97-AF65-F5344CB8AC3E}">
        <p14:creationId xmlns:p14="http://schemas.microsoft.com/office/powerpoint/2010/main" val="16035663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8227" y="624110"/>
            <a:ext cx="7513982" cy="1280890"/>
          </a:xfrm>
        </p:spPr>
        <p:txBody>
          <a:bodyPr>
            <a:normAutofit/>
          </a:bodyPr>
          <a:lstStyle/>
          <a:p>
            <a:r>
              <a:rPr lang="en-GB" b="1" dirty="0" smtClean="0"/>
              <a:t>HYPOTHESES: Null Hypothesis and Alternative Hypothesis</a:t>
            </a:r>
            <a:endParaRPr lang="en-US" dirty="0"/>
          </a:p>
        </p:txBody>
      </p:sp>
      <p:sp>
        <p:nvSpPr>
          <p:cNvPr id="3" name="Content Placeholder 2"/>
          <p:cNvSpPr>
            <a:spLocks noGrp="1"/>
          </p:cNvSpPr>
          <p:nvPr>
            <p:ph idx="1"/>
          </p:nvPr>
        </p:nvSpPr>
        <p:spPr>
          <a:xfrm>
            <a:off x="1378227" y="1904999"/>
            <a:ext cx="7513982" cy="4734339"/>
          </a:xfrm>
        </p:spPr>
        <p:txBody>
          <a:bodyPr>
            <a:normAutofit fontScale="92500" lnSpcReduction="10000"/>
          </a:bodyPr>
          <a:lstStyle/>
          <a:p>
            <a:pPr algn="just"/>
            <a:r>
              <a:rPr lang="en-GB" sz="2400" b="1" dirty="0" smtClean="0"/>
              <a:t>A </a:t>
            </a:r>
            <a:r>
              <a:rPr lang="en-GB" sz="2400" b="1" dirty="0"/>
              <a:t>Null hypothesis</a:t>
            </a:r>
            <a:r>
              <a:rPr lang="en-GB" sz="2400" dirty="0"/>
              <a:t> (H</a:t>
            </a:r>
            <a:r>
              <a:rPr lang="en-GB" sz="2400" b="1" baseline="-25000" dirty="0"/>
              <a:t>0</a:t>
            </a:r>
            <a:r>
              <a:rPr lang="en-GB" sz="2400" dirty="0"/>
              <a:t>) is a belief treated as a valid or viable possibility unless the actual behaviour of the data contradicts this assumption. </a:t>
            </a:r>
            <a:endParaRPr lang="en-GB" sz="2400" dirty="0" smtClean="0"/>
          </a:p>
          <a:p>
            <a:pPr algn="just"/>
            <a:r>
              <a:rPr lang="en-GB" sz="2400" dirty="0" smtClean="0"/>
              <a:t>It </a:t>
            </a:r>
            <a:r>
              <a:rPr lang="en-GB" sz="2400" dirty="0"/>
              <a:t>is never accepted; it is either rejected or not rejected. </a:t>
            </a:r>
            <a:endParaRPr lang="en-GB" sz="2400" dirty="0" smtClean="0"/>
          </a:p>
          <a:p>
            <a:pPr algn="just"/>
            <a:r>
              <a:rPr lang="en-GB" sz="2400" dirty="0" smtClean="0"/>
              <a:t>The </a:t>
            </a:r>
            <a:r>
              <a:rPr lang="en-GB" sz="2400" dirty="0"/>
              <a:t>null hypothesis is often the reverse of what the experimenter actually believes. </a:t>
            </a:r>
            <a:endParaRPr lang="en-GB" sz="2400" dirty="0" smtClean="0"/>
          </a:p>
          <a:p>
            <a:pPr algn="just"/>
            <a:r>
              <a:rPr lang="en-GB" sz="2400" dirty="0" smtClean="0"/>
              <a:t>It </a:t>
            </a:r>
            <a:r>
              <a:rPr lang="en-GB" sz="2400" dirty="0"/>
              <a:t>is put forward to allow the data to contradict it and the researcher tries to disprove, reject or nullify it</a:t>
            </a:r>
            <a:r>
              <a:rPr lang="en-GB" sz="2400" dirty="0" smtClean="0"/>
              <a:t>.</a:t>
            </a:r>
            <a:endParaRPr lang="en-US" sz="2400" dirty="0"/>
          </a:p>
          <a:p>
            <a:pPr algn="just"/>
            <a:r>
              <a:rPr lang="en-GB" sz="2400" b="1" dirty="0"/>
              <a:t>An alternative hypothesis (H</a:t>
            </a:r>
            <a:r>
              <a:rPr lang="en-GB" sz="2400" b="1" baseline="-25000" dirty="0"/>
              <a:t>1</a:t>
            </a:r>
            <a:r>
              <a:rPr lang="en-GB" sz="2400" b="1" dirty="0"/>
              <a:t>)</a:t>
            </a:r>
            <a:r>
              <a:rPr lang="en-GB" sz="2400" dirty="0"/>
              <a:t> is the negation of the null hypothesis. It is a hypothesis that is contrary to the null hypothesis.</a:t>
            </a:r>
            <a:endParaRPr lang="en-US" sz="2400" dirty="0"/>
          </a:p>
          <a:p>
            <a:endParaRPr lang="en-US" dirty="0"/>
          </a:p>
        </p:txBody>
      </p:sp>
      <p:sp>
        <p:nvSpPr>
          <p:cNvPr id="4" name="Slide Number Placeholder 3"/>
          <p:cNvSpPr>
            <a:spLocks noGrp="1"/>
          </p:cNvSpPr>
          <p:nvPr>
            <p:ph type="sldNum" sz="quarter" idx="12"/>
          </p:nvPr>
        </p:nvSpPr>
        <p:spPr/>
        <p:txBody>
          <a:bodyPr/>
          <a:lstStyle/>
          <a:p>
            <a:fld id="{62A90340-A384-4BDA-8BDA-1CB1EF9F0BC5}" type="slidenum">
              <a:rPr lang="en-US" smtClean="0"/>
              <a:t>11</a:t>
            </a:fld>
            <a:endParaRPr lang="en-US"/>
          </a:p>
        </p:txBody>
      </p:sp>
    </p:spTree>
    <p:extLst>
      <p:ext uri="{BB962C8B-B14F-4D97-AF65-F5344CB8AC3E}">
        <p14:creationId xmlns:p14="http://schemas.microsoft.com/office/powerpoint/2010/main" val="27450756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8227" y="624110"/>
            <a:ext cx="7156174" cy="1280890"/>
          </a:xfrm>
        </p:spPr>
        <p:txBody>
          <a:bodyPr>
            <a:normAutofit fontScale="90000"/>
          </a:bodyPr>
          <a:lstStyle/>
          <a:p>
            <a:r>
              <a:rPr lang="en-GB" b="1" dirty="0" smtClean="0"/>
              <a:t>HYPOTHESES; Errors in Interpretation of hypothesis testing results</a:t>
            </a:r>
            <a:endParaRPr lang="en-US" dirty="0"/>
          </a:p>
        </p:txBody>
      </p:sp>
      <p:sp>
        <p:nvSpPr>
          <p:cNvPr id="3" name="Content Placeholder 2"/>
          <p:cNvSpPr>
            <a:spLocks noGrp="1"/>
          </p:cNvSpPr>
          <p:nvPr>
            <p:ph idx="1"/>
          </p:nvPr>
        </p:nvSpPr>
        <p:spPr>
          <a:xfrm>
            <a:off x="1378227" y="2133600"/>
            <a:ext cx="7593495" cy="4253948"/>
          </a:xfrm>
        </p:spPr>
        <p:txBody>
          <a:bodyPr>
            <a:noAutofit/>
          </a:bodyPr>
          <a:lstStyle/>
          <a:p>
            <a:pPr marL="0" indent="0">
              <a:buNone/>
            </a:pPr>
            <a:r>
              <a:rPr lang="en-GB" sz="2800" b="1" i="1" dirty="0" smtClean="0"/>
              <a:t>a</a:t>
            </a:r>
            <a:r>
              <a:rPr lang="en-GB" sz="2800" b="1" i="1" dirty="0"/>
              <a:t>) Type I Error</a:t>
            </a:r>
            <a:endParaRPr lang="en-US" sz="2800" dirty="0"/>
          </a:p>
          <a:p>
            <a:r>
              <a:rPr lang="en-GB" sz="2800" dirty="0"/>
              <a:t>If the researcher rejects the null hypothesis while it is true, he/she is committing an error called Type I Error. </a:t>
            </a:r>
            <a:endParaRPr lang="en-US" sz="2800" dirty="0"/>
          </a:p>
          <a:p>
            <a:pPr marL="0" indent="0">
              <a:buNone/>
            </a:pPr>
            <a:r>
              <a:rPr lang="en-GB" sz="2800" b="1" i="1" dirty="0"/>
              <a:t>b) Type II Error</a:t>
            </a:r>
            <a:endParaRPr lang="en-US" sz="2800" dirty="0"/>
          </a:p>
          <a:p>
            <a:r>
              <a:rPr lang="en-GB" sz="2800" dirty="0"/>
              <a:t>If </a:t>
            </a:r>
            <a:r>
              <a:rPr lang="en-GB" sz="2800" dirty="0" smtClean="0"/>
              <a:t>the researcher </a:t>
            </a:r>
            <a:r>
              <a:rPr lang="en-GB" sz="2800" dirty="0"/>
              <a:t>does not reject (‘accepts’) the null hypothesis while it is false, he/she is committing a Type II Error.</a:t>
            </a:r>
            <a:endParaRPr lang="en-US" sz="2800" dirty="0"/>
          </a:p>
        </p:txBody>
      </p:sp>
      <p:sp>
        <p:nvSpPr>
          <p:cNvPr id="4" name="Slide Number Placeholder 3"/>
          <p:cNvSpPr>
            <a:spLocks noGrp="1"/>
          </p:cNvSpPr>
          <p:nvPr>
            <p:ph type="sldNum" sz="quarter" idx="12"/>
          </p:nvPr>
        </p:nvSpPr>
        <p:spPr/>
        <p:txBody>
          <a:bodyPr/>
          <a:lstStyle/>
          <a:p>
            <a:fld id="{62A90340-A384-4BDA-8BDA-1CB1EF9F0BC5}" type="slidenum">
              <a:rPr lang="en-US" smtClean="0"/>
              <a:t>12</a:t>
            </a:fld>
            <a:endParaRPr lang="en-US"/>
          </a:p>
        </p:txBody>
      </p:sp>
    </p:spTree>
    <p:extLst>
      <p:ext uri="{BB962C8B-B14F-4D97-AF65-F5344CB8AC3E}">
        <p14:creationId xmlns:p14="http://schemas.microsoft.com/office/powerpoint/2010/main" val="816988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478" y="490330"/>
            <a:ext cx="6453809" cy="1414670"/>
          </a:xfrm>
        </p:spPr>
        <p:txBody>
          <a:bodyPr/>
          <a:lstStyle/>
          <a:p>
            <a:r>
              <a:rPr lang="en-GB" b="1" dirty="0" smtClean="0"/>
              <a:t>STATING OBJECTIVES OF THE STUDY</a:t>
            </a:r>
            <a:endParaRPr lang="en-US" dirty="0"/>
          </a:p>
        </p:txBody>
      </p:sp>
      <p:sp>
        <p:nvSpPr>
          <p:cNvPr id="3" name="Content Placeholder 2"/>
          <p:cNvSpPr>
            <a:spLocks noGrp="1"/>
          </p:cNvSpPr>
          <p:nvPr>
            <p:ph idx="1"/>
          </p:nvPr>
        </p:nvSpPr>
        <p:spPr>
          <a:xfrm>
            <a:off x="1391479" y="2027583"/>
            <a:ext cx="7142922" cy="3883639"/>
          </a:xfrm>
        </p:spPr>
        <p:txBody>
          <a:bodyPr>
            <a:normAutofit/>
          </a:bodyPr>
          <a:lstStyle/>
          <a:p>
            <a:pPr algn="just"/>
            <a:r>
              <a:rPr lang="en-GB" sz="2800" dirty="0" smtClean="0"/>
              <a:t>These </a:t>
            </a:r>
            <a:r>
              <a:rPr lang="en-GB" sz="2800" dirty="0"/>
              <a:t>indicate what you want to achieve at the end of the research. The research objectives should be designed from the variables. Objectives should be measurable and are written in operational format using words like ‘establish’, ‘examine’, ‘assess’, ‘identify’, ‘determine’, etc.</a:t>
            </a:r>
            <a:endParaRPr lang="en-US" sz="2800" dirty="0"/>
          </a:p>
        </p:txBody>
      </p:sp>
      <p:sp>
        <p:nvSpPr>
          <p:cNvPr id="4" name="Slide Number Placeholder 3"/>
          <p:cNvSpPr>
            <a:spLocks noGrp="1"/>
          </p:cNvSpPr>
          <p:nvPr>
            <p:ph type="sldNum" sz="quarter" idx="12"/>
          </p:nvPr>
        </p:nvSpPr>
        <p:spPr/>
        <p:txBody>
          <a:bodyPr/>
          <a:lstStyle/>
          <a:p>
            <a:fld id="{62A90340-A384-4BDA-8BDA-1CB1EF9F0BC5}" type="slidenum">
              <a:rPr lang="en-US" smtClean="0"/>
              <a:t>13</a:t>
            </a:fld>
            <a:endParaRPr lang="en-US"/>
          </a:p>
        </p:txBody>
      </p:sp>
    </p:spTree>
    <p:extLst>
      <p:ext uri="{BB962C8B-B14F-4D97-AF65-F5344CB8AC3E}">
        <p14:creationId xmlns:p14="http://schemas.microsoft.com/office/powerpoint/2010/main" val="32171618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899890"/>
          </a:xfrm>
        </p:spPr>
        <p:txBody>
          <a:bodyPr/>
          <a:lstStyle/>
          <a:p>
            <a:r>
              <a:rPr lang="en-GB" b="1" dirty="0" smtClean="0"/>
              <a:t>RESEARCH QUESTIONS</a:t>
            </a:r>
            <a:endParaRPr lang="en-US" dirty="0"/>
          </a:p>
        </p:txBody>
      </p:sp>
      <p:sp>
        <p:nvSpPr>
          <p:cNvPr id="3" name="Content Placeholder 2"/>
          <p:cNvSpPr>
            <a:spLocks noGrp="1"/>
          </p:cNvSpPr>
          <p:nvPr>
            <p:ph idx="1"/>
          </p:nvPr>
        </p:nvSpPr>
        <p:spPr>
          <a:xfrm>
            <a:off x="1497497" y="1524000"/>
            <a:ext cx="7036904" cy="4850296"/>
          </a:xfrm>
        </p:spPr>
        <p:txBody>
          <a:bodyPr>
            <a:noAutofit/>
          </a:bodyPr>
          <a:lstStyle/>
          <a:p>
            <a:pPr algn="just"/>
            <a:r>
              <a:rPr lang="en-GB" sz="2600" dirty="0" smtClean="0"/>
              <a:t>These </a:t>
            </a:r>
            <a:r>
              <a:rPr lang="en-GB" sz="2600" dirty="0"/>
              <a:t>are the specific questions that the research is going to answer. Researchers usually change objectives into questions</a:t>
            </a:r>
            <a:r>
              <a:rPr lang="en-GB" sz="2600" dirty="0" smtClean="0"/>
              <a:t>.</a:t>
            </a:r>
            <a:endParaRPr lang="en-US" sz="2600" dirty="0"/>
          </a:p>
          <a:p>
            <a:pPr algn="just"/>
            <a:r>
              <a:rPr lang="en-GB" sz="2600" dirty="0" smtClean="0"/>
              <a:t>NB 1: </a:t>
            </a:r>
            <a:r>
              <a:rPr lang="en-GB" sz="2600" dirty="0"/>
              <a:t>Where hypotheses are used (especially quantitative studies), research questions need not be stated. </a:t>
            </a:r>
          </a:p>
          <a:p>
            <a:pPr algn="just"/>
            <a:r>
              <a:rPr lang="en-GB" sz="2600" dirty="0" smtClean="0"/>
              <a:t>NB 2: Research objectives </a:t>
            </a:r>
            <a:r>
              <a:rPr lang="en-GB" sz="2600" dirty="0"/>
              <a:t>must always be stated accompanied by either hypotheses or research questions.</a:t>
            </a:r>
            <a:endParaRPr lang="en-US" sz="2600" dirty="0"/>
          </a:p>
        </p:txBody>
      </p:sp>
      <p:sp>
        <p:nvSpPr>
          <p:cNvPr id="4" name="Slide Number Placeholder 3"/>
          <p:cNvSpPr>
            <a:spLocks noGrp="1"/>
          </p:cNvSpPr>
          <p:nvPr>
            <p:ph type="sldNum" sz="quarter" idx="12"/>
          </p:nvPr>
        </p:nvSpPr>
        <p:spPr/>
        <p:txBody>
          <a:bodyPr/>
          <a:lstStyle/>
          <a:p>
            <a:fld id="{62A90340-A384-4BDA-8BDA-1CB1EF9F0BC5}" type="slidenum">
              <a:rPr lang="en-US" smtClean="0"/>
              <a:t>14</a:t>
            </a:fld>
            <a:endParaRPr lang="en-US"/>
          </a:p>
        </p:txBody>
      </p:sp>
    </p:spTree>
    <p:extLst>
      <p:ext uri="{BB962C8B-B14F-4D97-AF65-F5344CB8AC3E}">
        <p14:creationId xmlns:p14="http://schemas.microsoft.com/office/powerpoint/2010/main" val="31469964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PURPOSE OF THE STUDY</a:t>
            </a:r>
            <a:endParaRPr lang="en-US" dirty="0"/>
          </a:p>
        </p:txBody>
      </p:sp>
      <p:sp>
        <p:nvSpPr>
          <p:cNvPr id="3" name="Content Placeholder 2"/>
          <p:cNvSpPr>
            <a:spLocks noGrp="1"/>
          </p:cNvSpPr>
          <p:nvPr>
            <p:ph idx="1"/>
          </p:nvPr>
        </p:nvSpPr>
        <p:spPr>
          <a:xfrm>
            <a:off x="1537252" y="2133600"/>
            <a:ext cx="7275443" cy="4412974"/>
          </a:xfrm>
        </p:spPr>
        <p:txBody>
          <a:bodyPr>
            <a:noAutofit/>
          </a:bodyPr>
          <a:lstStyle/>
          <a:p>
            <a:pPr algn="just"/>
            <a:r>
              <a:rPr lang="en-US" sz="2800" dirty="0"/>
              <a:t>The purpose of a study is the overarching goal or objective that drives the research effort</a:t>
            </a:r>
            <a:r>
              <a:rPr lang="en-US" sz="2800" dirty="0" smtClean="0"/>
              <a:t>.</a:t>
            </a:r>
          </a:p>
          <a:p>
            <a:pPr algn="just"/>
            <a:r>
              <a:rPr lang="en-US" sz="2800" dirty="0" smtClean="0"/>
              <a:t>It </a:t>
            </a:r>
            <a:r>
              <a:rPr lang="en-US" sz="2800" dirty="0"/>
              <a:t>provides a clear rationale for conducting the study and articulates what the researcher hopes to achieve.</a:t>
            </a:r>
            <a:endParaRPr lang="en-GB" sz="2800" dirty="0" smtClean="0"/>
          </a:p>
          <a:p>
            <a:pPr algn="just"/>
            <a:r>
              <a:rPr lang="en-GB" sz="2800" dirty="0" smtClean="0"/>
              <a:t>This </a:t>
            </a:r>
            <a:r>
              <a:rPr lang="en-GB" sz="2800" dirty="0"/>
              <a:t>gives an understanding of what the study is about. </a:t>
            </a:r>
            <a:r>
              <a:rPr lang="en-GB" sz="2800" dirty="0" smtClean="0"/>
              <a:t> </a:t>
            </a:r>
            <a:endParaRPr lang="en-US" sz="2800" dirty="0"/>
          </a:p>
        </p:txBody>
      </p:sp>
      <p:sp>
        <p:nvSpPr>
          <p:cNvPr id="4" name="Slide Number Placeholder 3"/>
          <p:cNvSpPr>
            <a:spLocks noGrp="1"/>
          </p:cNvSpPr>
          <p:nvPr>
            <p:ph type="sldNum" sz="quarter" idx="12"/>
          </p:nvPr>
        </p:nvSpPr>
        <p:spPr/>
        <p:txBody>
          <a:bodyPr/>
          <a:lstStyle/>
          <a:p>
            <a:fld id="{62A90340-A384-4BDA-8BDA-1CB1EF9F0BC5}" type="slidenum">
              <a:rPr lang="en-US" smtClean="0"/>
              <a:t>15</a:t>
            </a:fld>
            <a:endParaRPr lang="en-US"/>
          </a:p>
        </p:txBody>
      </p:sp>
    </p:spTree>
    <p:extLst>
      <p:ext uri="{BB962C8B-B14F-4D97-AF65-F5344CB8AC3E}">
        <p14:creationId xmlns:p14="http://schemas.microsoft.com/office/powerpoint/2010/main" val="15298643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Key Aspects of </a:t>
            </a:r>
            <a:r>
              <a:rPr lang="en-US" b="1" dirty="0"/>
              <a:t>t</a:t>
            </a:r>
            <a:r>
              <a:rPr lang="en-US" b="1" dirty="0" smtClean="0"/>
              <a:t>he Purpose </a:t>
            </a:r>
            <a:r>
              <a:rPr lang="en-US" b="1" dirty="0"/>
              <a:t>o</a:t>
            </a:r>
            <a:r>
              <a:rPr lang="en-US" b="1" dirty="0" smtClean="0"/>
              <a:t>f the Study</a:t>
            </a:r>
            <a:endParaRPr lang="en-US" b="1" dirty="0"/>
          </a:p>
        </p:txBody>
      </p:sp>
      <p:sp>
        <p:nvSpPr>
          <p:cNvPr id="3" name="Content Placeholder 2"/>
          <p:cNvSpPr>
            <a:spLocks noGrp="1"/>
          </p:cNvSpPr>
          <p:nvPr>
            <p:ph idx="1"/>
          </p:nvPr>
        </p:nvSpPr>
        <p:spPr>
          <a:xfrm>
            <a:off x="1417982" y="2054087"/>
            <a:ext cx="7421217" cy="4678017"/>
          </a:xfrm>
        </p:spPr>
        <p:txBody>
          <a:bodyPr>
            <a:normAutofit fontScale="92500"/>
          </a:bodyPr>
          <a:lstStyle/>
          <a:p>
            <a:pPr algn="just"/>
            <a:r>
              <a:rPr lang="en-US" sz="2400" b="1" dirty="0" smtClean="0"/>
              <a:t>Identification </a:t>
            </a:r>
            <a:r>
              <a:rPr lang="en-US" sz="2400" b="1" dirty="0"/>
              <a:t>of Research Problem</a:t>
            </a:r>
            <a:r>
              <a:rPr lang="en-US" sz="2400" dirty="0"/>
              <a:t>: The purpose of the study highlights the specific issue or question that the research aims to address. </a:t>
            </a:r>
            <a:endParaRPr lang="en-US" sz="2400" dirty="0" smtClean="0"/>
          </a:p>
          <a:p>
            <a:pPr algn="just"/>
            <a:r>
              <a:rPr lang="en-US" sz="2400" dirty="0" smtClean="0"/>
              <a:t>It </a:t>
            </a:r>
            <a:r>
              <a:rPr lang="en-US" sz="2400" dirty="0"/>
              <a:t>clarifies why the topic is important and why it warrants investigation.</a:t>
            </a:r>
          </a:p>
          <a:p>
            <a:pPr algn="just"/>
            <a:r>
              <a:rPr lang="en-US" sz="2400" b="1" dirty="0" smtClean="0"/>
              <a:t>Contribution </a:t>
            </a:r>
            <a:r>
              <a:rPr lang="en-US" sz="2400" b="1" dirty="0"/>
              <a:t>to Knowledge</a:t>
            </a:r>
            <a:r>
              <a:rPr lang="en-US" sz="2400" dirty="0"/>
              <a:t>: The purpose of the study explains how the research will contribute to existing knowledge in the field</a:t>
            </a:r>
            <a:r>
              <a:rPr lang="en-US" sz="2400" dirty="0" smtClean="0"/>
              <a:t>.</a:t>
            </a:r>
          </a:p>
          <a:p>
            <a:pPr algn="just"/>
            <a:r>
              <a:rPr lang="en-US" sz="2400" dirty="0" smtClean="0"/>
              <a:t>It </a:t>
            </a:r>
            <a:r>
              <a:rPr lang="en-US" sz="2400" dirty="0"/>
              <a:t>may identify gaps or limitations in current understanding and articulate how the study aims to fill those gaps or advance theoretical frameworks.</a:t>
            </a:r>
          </a:p>
          <a:p>
            <a:endParaRPr lang="en-US" dirty="0"/>
          </a:p>
        </p:txBody>
      </p:sp>
      <p:sp>
        <p:nvSpPr>
          <p:cNvPr id="4" name="Slide Number Placeholder 3"/>
          <p:cNvSpPr>
            <a:spLocks noGrp="1"/>
          </p:cNvSpPr>
          <p:nvPr>
            <p:ph type="sldNum" sz="quarter" idx="12"/>
          </p:nvPr>
        </p:nvSpPr>
        <p:spPr/>
        <p:txBody>
          <a:bodyPr/>
          <a:lstStyle/>
          <a:p>
            <a:fld id="{62A90340-A384-4BDA-8BDA-1CB1EF9F0BC5}" type="slidenum">
              <a:rPr lang="en-US" smtClean="0"/>
              <a:t>16</a:t>
            </a:fld>
            <a:endParaRPr lang="en-US"/>
          </a:p>
        </p:txBody>
      </p:sp>
    </p:spTree>
    <p:extLst>
      <p:ext uri="{BB962C8B-B14F-4D97-AF65-F5344CB8AC3E}">
        <p14:creationId xmlns:p14="http://schemas.microsoft.com/office/powerpoint/2010/main" val="3984121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1479" y="624110"/>
            <a:ext cx="7142922" cy="1280890"/>
          </a:xfrm>
        </p:spPr>
        <p:txBody>
          <a:bodyPr>
            <a:normAutofit/>
          </a:bodyPr>
          <a:lstStyle/>
          <a:p>
            <a:r>
              <a:rPr lang="en-US" b="1" dirty="0"/>
              <a:t>Key Aspects of the Purpose of the </a:t>
            </a:r>
            <a:r>
              <a:rPr lang="en-US" b="1" dirty="0" smtClean="0"/>
              <a:t>Study</a:t>
            </a:r>
            <a:endParaRPr lang="en-US" dirty="0"/>
          </a:p>
        </p:txBody>
      </p:sp>
      <p:sp>
        <p:nvSpPr>
          <p:cNvPr id="3" name="Content Placeholder 2"/>
          <p:cNvSpPr>
            <a:spLocks noGrp="1"/>
          </p:cNvSpPr>
          <p:nvPr>
            <p:ph idx="1"/>
          </p:nvPr>
        </p:nvSpPr>
        <p:spPr>
          <a:xfrm>
            <a:off x="1391479" y="2133600"/>
            <a:ext cx="7142921" cy="4439478"/>
          </a:xfrm>
        </p:spPr>
        <p:txBody>
          <a:bodyPr>
            <a:normAutofit fontScale="92500" lnSpcReduction="10000"/>
          </a:bodyPr>
          <a:lstStyle/>
          <a:p>
            <a:pPr algn="just"/>
            <a:r>
              <a:rPr lang="en-US" sz="2400" b="1" dirty="0" smtClean="0"/>
              <a:t>Practical </a:t>
            </a:r>
            <a:r>
              <a:rPr lang="en-US" sz="2400" b="1" dirty="0"/>
              <a:t>Implications</a:t>
            </a:r>
            <a:r>
              <a:rPr lang="en-US" sz="2400" dirty="0"/>
              <a:t>: The purpose statement may also discuss the practical implications of the research findings. </a:t>
            </a:r>
            <a:endParaRPr lang="en-US" sz="2400" dirty="0" smtClean="0"/>
          </a:p>
          <a:p>
            <a:pPr algn="just"/>
            <a:r>
              <a:rPr lang="en-US" sz="2400" dirty="0" smtClean="0"/>
              <a:t>It </a:t>
            </a:r>
            <a:r>
              <a:rPr lang="en-US" sz="2400" dirty="0"/>
              <a:t>may address how the study results could inform decision-making, policy development, or practice in relevant fields or sectors.</a:t>
            </a:r>
          </a:p>
          <a:p>
            <a:pPr algn="just"/>
            <a:r>
              <a:rPr lang="en-US" sz="2400" b="1" dirty="0"/>
              <a:t>Scope and Boundaries</a:t>
            </a:r>
            <a:r>
              <a:rPr lang="en-US" sz="2400" dirty="0"/>
              <a:t>: The purpose statement helps define the scope and boundaries of the study by specifying what will be included and excluded from the research focus. </a:t>
            </a:r>
            <a:endParaRPr lang="en-US" sz="2400" dirty="0" smtClean="0"/>
          </a:p>
          <a:p>
            <a:pPr algn="just"/>
            <a:r>
              <a:rPr lang="en-US" sz="2400" dirty="0" smtClean="0"/>
              <a:t>It </a:t>
            </a:r>
            <a:r>
              <a:rPr lang="en-US" sz="2400" dirty="0"/>
              <a:t>sets clear parameters for the research effort and guides the selection of research methods and data collection strategies.</a:t>
            </a:r>
          </a:p>
          <a:p>
            <a:endParaRPr lang="en-US" dirty="0"/>
          </a:p>
        </p:txBody>
      </p:sp>
      <p:sp>
        <p:nvSpPr>
          <p:cNvPr id="4" name="Slide Number Placeholder 3"/>
          <p:cNvSpPr>
            <a:spLocks noGrp="1"/>
          </p:cNvSpPr>
          <p:nvPr>
            <p:ph type="sldNum" sz="quarter" idx="12"/>
          </p:nvPr>
        </p:nvSpPr>
        <p:spPr/>
        <p:txBody>
          <a:bodyPr/>
          <a:lstStyle/>
          <a:p>
            <a:fld id="{62A90340-A384-4BDA-8BDA-1CB1EF9F0BC5}" type="slidenum">
              <a:rPr lang="en-US" smtClean="0"/>
              <a:t>17</a:t>
            </a:fld>
            <a:endParaRPr lang="en-US"/>
          </a:p>
        </p:txBody>
      </p:sp>
    </p:spTree>
    <p:extLst>
      <p:ext uri="{BB962C8B-B14F-4D97-AF65-F5344CB8AC3E}">
        <p14:creationId xmlns:p14="http://schemas.microsoft.com/office/powerpoint/2010/main" val="10121137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90453" y="2912959"/>
            <a:ext cx="5609228" cy="1754326"/>
          </a:xfrm>
          <a:prstGeom prst="rect">
            <a:avLst/>
          </a:prstGeom>
          <a:noFill/>
        </p:spPr>
        <p:txBody>
          <a:bodyPr wrap="none" lIns="91440" tIns="45720" rIns="91440" bIns="45720">
            <a:spAutoFit/>
          </a:bodyPr>
          <a:lstStyle/>
          <a:p>
            <a:pPr algn="ctr"/>
            <a:r>
              <a:rPr lang="en-US" sz="5400" b="1" cap="none" spc="0" dirty="0" smtClean="0">
                <a:ln w="12700">
                  <a:solidFill>
                    <a:schemeClr val="accent5"/>
                  </a:solidFill>
                  <a:prstDash val="solid"/>
                </a:ln>
                <a:pattFill prst="ltDnDiag">
                  <a:fgClr>
                    <a:schemeClr val="accent5">
                      <a:lumMod val="60000"/>
                      <a:lumOff val="40000"/>
                    </a:schemeClr>
                  </a:fgClr>
                  <a:bgClr>
                    <a:schemeClr val="bg1"/>
                  </a:bgClr>
                </a:pattFill>
                <a:effectLst/>
              </a:rPr>
              <a:t> </a:t>
            </a:r>
            <a:r>
              <a:rPr lang="en-US" sz="5400" dirty="0"/>
              <a:t>End of part one</a:t>
            </a:r>
          </a:p>
          <a:p>
            <a:pPr algn="ctr"/>
            <a:endParaRPr lang="en-US" sz="5400" b="1" cap="none" spc="0" dirty="0">
              <a:ln w="12700">
                <a:solidFill>
                  <a:schemeClr val="accent5"/>
                </a:solidFill>
                <a:prstDash val="solid"/>
              </a:ln>
              <a:pattFill prst="ltDnDiag">
                <a:fgClr>
                  <a:schemeClr val="accent5">
                    <a:lumMod val="60000"/>
                    <a:lumOff val="40000"/>
                  </a:schemeClr>
                </a:fgClr>
                <a:bgClr>
                  <a:schemeClr val="bg1"/>
                </a:bgClr>
              </a:pattFill>
              <a:effectLst/>
            </a:endParaRPr>
          </a:p>
        </p:txBody>
      </p:sp>
      <p:sp>
        <p:nvSpPr>
          <p:cNvPr id="5" name="Slide Number Placeholder 4"/>
          <p:cNvSpPr>
            <a:spLocks noGrp="1"/>
          </p:cNvSpPr>
          <p:nvPr>
            <p:ph type="sldNum" sz="quarter" idx="12"/>
          </p:nvPr>
        </p:nvSpPr>
        <p:spPr/>
        <p:txBody>
          <a:bodyPr/>
          <a:lstStyle/>
          <a:p>
            <a:fld id="{62A90340-A384-4BDA-8BDA-1CB1EF9F0BC5}" type="slidenum">
              <a:rPr lang="en-US" smtClean="0"/>
              <a:t>18</a:t>
            </a:fld>
            <a:endParaRPr lang="en-US"/>
          </a:p>
        </p:txBody>
      </p:sp>
    </p:spTree>
    <p:extLst>
      <p:ext uri="{BB962C8B-B14F-4D97-AF65-F5344CB8AC3E}">
        <p14:creationId xmlns:p14="http://schemas.microsoft.com/office/powerpoint/2010/main" val="2808175545"/>
      </p:ext>
    </p:extLst>
  </p:cSld>
  <p:clrMapOvr>
    <a:masterClrMapping/>
  </p:clrMapOvr>
  <mc:AlternateContent xmlns:mc="http://schemas.openxmlformats.org/markup-compatibility/2006" xmlns:p14="http://schemas.microsoft.com/office/powerpoint/2010/main">
    <mc:Choice Requires="p14">
      <p:transition spd="slow" p14:dur="4000">
        <p:wheel spokes="1"/>
      </p:transition>
    </mc:Choice>
    <mc:Fallback xmlns="">
      <p:transition spd="slow">
        <p:wheel spokes="1"/>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992655"/>
          </a:xfrm>
        </p:spPr>
        <p:txBody>
          <a:bodyPr>
            <a:normAutofit/>
          </a:bodyPr>
          <a:lstStyle/>
          <a:p>
            <a:r>
              <a:rPr lang="en-US" sz="4000" b="1" dirty="0" smtClean="0"/>
              <a:t>Part Two</a:t>
            </a:r>
            <a:endParaRPr lang="en-US" sz="4000" b="1" dirty="0"/>
          </a:p>
        </p:txBody>
      </p:sp>
      <p:sp>
        <p:nvSpPr>
          <p:cNvPr id="3" name="Content Placeholder 2"/>
          <p:cNvSpPr>
            <a:spLocks noGrp="1"/>
          </p:cNvSpPr>
          <p:nvPr>
            <p:ph idx="1"/>
          </p:nvPr>
        </p:nvSpPr>
        <p:spPr>
          <a:xfrm>
            <a:off x="1272209" y="1789043"/>
            <a:ext cx="7566991" cy="4757532"/>
          </a:xfrm>
        </p:spPr>
        <p:txBody>
          <a:bodyPr>
            <a:normAutofit/>
          </a:bodyPr>
          <a:lstStyle/>
          <a:p>
            <a:pPr>
              <a:buFont typeface="Wingdings" panose="05000000000000000000" pitchFamily="2" charset="2"/>
              <a:buChar char="Ø"/>
            </a:pPr>
            <a:r>
              <a:rPr lang="en-GB" sz="2600" dirty="0" smtClean="0"/>
              <a:t>Stage Three: Research Design And Research Proposal Writing And Presentation</a:t>
            </a:r>
            <a:endParaRPr lang="en-US" sz="2600" dirty="0" smtClean="0"/>
          </a:p>
          <a:p>
            <a:pPr>
              <a:buFont typeface="Wingdings" panose="05000000000000000000" pitchFamily="2" charset="2"/>
              <a:buChar char="Ø"/>
            </a:pPr>
            <a:r>
              <a:rPr lang="en-GB" sz="2600" dirty="0" smtClean="0"/>
              <a:t>Stage Four: Measurement</a:t>
            </a:r>
            <a:endParaRPr lang="en-US" sz="2600" dirty="0" smtClean="0"/>
          </a:p>
          <a:p>
            <a:pPr>
              <a:buFont typeface="Wingdings" panose="05000000000000000000" pitchFamily="2" charset="2"/>
              <a:buChar char="Ø"/>
            </a:pPr>
            <a:r>
              <a:rPr lang="en-GB" sz="2600" dirty="0" smtClean="0"/>
              <a:t>Stage Five: Data Collection </a:t>
            </a:r>
            <a:endParaRPr lang="en-US" sz="2600" dirty="0" smtClean="0"/>
          </a:p>
          <a:p>
            <a:pPr>
              <a:buFont typeface="Wingdings" panose="05000000000000000000" pitchFamily="2" charset="2"/>
              <a:buChar char="Ø"/>
            </a:pPr>
            <a:r>
              <a:rPr lang="en-GB" sz="2600" dirty="0" smtClean="0"/>
              <a:t>Stage Six: Data Analysis</a:t>
            </a:r>
            <a:endParaRPr lang="en-US" sz="2600" dirty="0" smtClean="0"/>
          </a:p>
          <a:p>
            <a:pPr>
              <a:buFont typeface="Wingdings" panose="05000000000000000000" pitchFamily="2" charset="2"/>
              <a:buChar char="Ø"/>
            </a:pPr>
            <a:r>
              <a:rPr lang="en-GB" sz="2600" dirty="0" smtClean="0"/>
              <a:t>Stage Seven: Generalisation, Dissemination of findings and Managerial Decision-Making</a:t>
            </a:r>
            <a:endParaRPr lang="en-US" sz="2600" dirty="0"/>
          </a:p>
        </p:txBody>
      </p:sp>
      <p:sp>
        <p:nvSpPr>
          <p:cNvPr id="4" name="Slide Number Placeholder 3"/>
          <p:cNvSpPr>
            <a:spLocks noGrp="1"/>
          </p:cNvSpPr>
          <p:nvPr>
            <p:ph type="sldNum" sz="quarter" idx="12"/>
          </p:nvPr>
        </p:nvSpPr>
        <p:spPr/>
        <p:txBody>
          <a:bodyPr/>
          <a:lstStyle/>
          <a:p>
            <a:fld id="{62A90340-A384-4BDA-8BDA-1CB1EF9F0BC5}" type="slidenum">
              <a:rPr lang="en-US" smtClean="0"/>
              <a:t>19</a:t>
            </a:fld>
            <a:endParaRPr lang="en-US"/>
          </a:p>
        </p:txBody>
      </p:sp>
    </p:spTree>
    <p:extLst>
      <p:ext uri="{BB962C8B-B14F-4D97-AF65-F5344CB8AC3E}">
        <p14:creationId xmlns:p14="http://schemas.microsoft.com/office/powerpoint/2010/main" val="39210383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wind"/>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0991" y="490330"/>
            <a:ext cx="7222435" cy="1470992"/>
          </a:xfrm>
        </p:spPr>
        <p:txBody>
          <a:bodyPr>
            <a:normAutofit fontScale="90000"/>
          </a:bodyPr>
          <a:lstStyle/>
          <a:p>
            <a:r>
              <a:rPr lang="en-GB" b="1" dirty="0"/>
              <a:t>STAGE THREE: RESEARCH DESIGN AND RESEARCH PROPOSAL WRITING AND PRESENTATION</a:t>
            </a:r>
            <a:endParaRPr lang="en-US" b="1" dirty="0"/>
          </a:p>
        </p:txBody>
      </p:sp>
      <p:sp>
        <p:nvSpPr>
          <p:cNvPr id="3" name="Content Placeholder 2"/>
          <p:cNvSpPr>
            <a:spLocks noGrp="1"/>
          </p:cNvSpPr>
          <p:nvPr>
            <p:ph idx="1"/>
          </p:nvPr>
        </p:nvSpPr>
        <p:spPr>
          <a:xfrm>
            <a:off x="1378227" y="2133600"/>
            <a:ext cx="7156174" cy="3777622"/>
          </a:xfrm>
        </p:spPr>
        <p:txBody>
          <a:bodyPr>
            <a:normAutofit/>
          </a:bodyPr>
          <a:lstStyle/>
          <a:p>
            <a:r>
              <a:rPr lang="en-US" sz="2800" dirty="0"/>
              <a:t>Research design and research proposal writing are crucial aspects of the research process, as they provide a blueprint for conducting a study and communicating its details to others. </a:t>
            </a:r>
          </a:p>
        </p:txBody>
      </p:sp>
      <p:sp>
        <p:nvSpPr>
          <p:cNvPr id="4" name="Slide Number Placeholder 3"/>
          <p:cNvSpPr>
            <a:spLocks noGrp="1"/>
          </p:cNvSpPr>
          <p:nvPr>
            <p:ph type="sldNum" sz="quarter" idx="12"/>
          </p:nvPr>
        </p:nvSpPr>
        <p:spPr/>
        <p:txBody>
          <a:bodyPr/>
          <a:lstStyle/>
          <a:p>
            <a:fld id="{62A90340-A384-4BDA-8BDA-1CB1EF9F0BC5}" type="slidenum">
              <a:rPr lang="en-US" smtClean="0"/>
              <a:t>20</a:t>
            </a:fld>
            <a:endParaRPr lang="en-US"/>
          </a:p>
        </p:txBody>
      </p:sp>
    </p:spTree>
    <p:extLst>
      <p:ext uri="{BB962C8B-B14F-4D97-AF65-F5344CB8AC3E}">
        <p14:creationId xmlns:p14="http://schemas.microsoft.com/office/powerpoint/2010/main" val="35843708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Research Design</a:t>
            </a:r>
            <a:endParaRPr lang="en-US" b="1" dirty="0"/>
          </a:p>
        </p:txBody>
      </p:sp>
      <p:sp>
        <p:nvSpPr>
          <p:cNvPr id="3" name="Content Placeholder 2"/>
          <p:cNvSpPr>
            <a:spLocks noGrp="1"/>
          </p:cNvSpPr>
          <p:nvPr>
            <p:ph idx="1"/>
          </p:nvPr>
        </p:nvSpPr>
        <p:spPr>
          <a:xfrm>
            <a:off x="1497497" y="2133600"/>
            <a:ext cx="7036904" cy="3777622"/>
          </a:xfrm>
        </p:spPr>
        <p:txBody>
          <a:bodyPr>
            <a:normAutofit/>
          </a:bodyPr>
          <a:lstStyle/>
          <a:p>
            <a:pPr marL="0" indent="0" algn="just">
              <a:buNone/>
            </a:pPr>
            <a:r>
              <a:rPr lang="en-US" sz="2800" dirty="0" smtClean="0"/>
              <a:t>Research </a:t>
            </a:r>
            <a:r>
              <a:rPr lang="en-US" sz="2800" dirty="0"/>
              <a:t>design refers to the overall plan or strategy for conducting a research study. It outlines the methods and procedures that will be used to collect and analyze data to address the research question or test hypotheses</a:t>
            </a:r>
            <a:r>
              <a:rPr lang="en-US" sz="2800" dirty="0" smtClean="0"/>
              <a:t>.</a:t>
            </a:r>
            <a:endParaRPr lang="en-US" sz="2800" dirty="0"/>
          </a:p>
        </p:txBody>
      </p:sp>
      <p:sp>
        <p:nvSpPr>
          <p:cNvPr id="4" name="Slide Number Placeholder 3"/>
          <p:cNvSpPr>
            <a:spLocks noGrp="1"/>
          </p:cNvSpPr>
          <p:nvPr>
            <p:ph type="sldNum" sz="quarter" idx="12"/>
          </p:nvPr>
        </p:nvSpPr>
        <p:spPr/>
        <p:txBody>
          <a:bodyPr/>
          <a:lstStyle/>
          <a:p>
            <a:fld id="{62A90340-A384-4BDA-8BDA-1CB1EF9F0BC5}" type="slidenum">
              <a:rPr lang="en-US" smtClean="0"/>
              <a:t>21</a:t>
            </a:fld>
            <a:endParaRPr lang="en-US"/>
          </a:p>
        </p:txBody>
      </p:sp>
    </p:spTree>
    <p:extLst>
      <p:ext uri="{BB962C8B-B14F-4D97-AF65-F5344CB8AC3E}">
        <p14:creationId xmlns:p14="http://schemas.microsoft.com/office/powerpoint/2010/main" val="3784127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6765" y="624110"/>
            <a:ext cx="7248939" cy="1280890"/>
          </a:xfrm>
        </p:spPr>
        <p:txBody>
          <a:bodyPr/>
          <a:lstStyle/>
          <a:p>
            <a:r>
              <a:rPr lang="en-US" b="1" dirty="0" smtClean="0"/>
              <a:t>Key Components</a:t>
            </a:r>
            <a:r>
              <a:rPr lang="en-US" b="1" dirty="0"/>
              <a:t> </a:t>
            </a:r>
            <a:r>
              <a:rPr lang="en-US" b="1" dirty="0" smtClean="0"/>
              <a:t>of Research Design</a:t>
            </a:r>
          </a:p>
        </p:txBody>
      </p:sp>
      <p:sp>
        <p:nvSpPr>
          <p:cNvPr id="3" name="Content Placeholder 2"/>
          <p:cNvSpPr>
            <a:spLocks noGrp="1"/>
          </p:cNvSpPr>
          <p:nvPr>
            <p:ph idx="1"/>
          </p:nvPr>
        </p:nvSpPr>
        <p:spPr>
          <a:xfrm>
            <a:off x="1524000" y="2133599"/>
            <a:ext cx="7341703" cy="4505739"/>
          </a:xfrm>
        </p:spPr>
        <p:txBody>
          <a:bodyPr>
            <a:normAutofit/>
          </a:bodyPr>
          <a:lstStyle/>
          <a:p>
            <a:pPr algn="just"/>
            <a:r>
              <a:rPr lang="en-US" sz="2400" dirty="0" smtClean="0"/>
              <a:t>Choose appropriate research methods based on the research question, objectives, and nature of the data.</a:t>
            </a:r>
          </a:p>
          <a:p>
            <a:pPr algn="just"/>
            <a:r>
              <a:rPr lang="en-US" sz="2400" dirty="0" smtClean="0"/>
              <a:t>Determine how participants or data will be selected for the study. Consider factors such as population characteristics, sample size, and sampling techniques.</a:t>
            </a:r>
          </a:p>
          <a:p>
            <a:pPr algn="just"/>
            <a:r>
              <a:rPr lang="en-US" sz="2400" dirty="0" smtClean="0"/>
              <a:t>Specify the tools and techniques that will be used to collect data, such as surveys, interviews, experiments, observations, or archival research.</a:t>
            </a:r>
          </a:p>
        </p:txBody>
      </p:sp>
      <p:sp>
        <p:nvSpPr>
          <p:cNvPr id="4" name="Slide Number Placeholder 3"/>
          <p:cNvSpPr>
            <a:spLocks noGrp="1"/>
          </p:cNvSpPr>
          <p:nvPr>
            <p:ph type="sldNum" sz="quarter" idx="12"/>
          </p:nvPr>
        </p:nvSpPr>
        <p:spPr/>
        <p:txBody>
          <a:bodyPr/>
          <a:lstStyle/>
          <a:p>
            <a:fld id="{62A90340-A384-4BDA-8BDA-1CB1EF9F0BC5}" type="slidenum">
              <a:rPr lang="en-US" smtClean="0"/>
              <a:t>22</a:t>
            </a:fld>
            <a:endParaRPr lang="en-US"/>
          </a:p>
        </p:txBody>
      </p:sp>
    </p:spTree>
    <p:extLst>
      <p:ext uri="{BB962C8B-B14F-4D97-AF65-F5344CB8AC3E}">
        <p14:creationId xmlns:p14="http://schemas.microsoft.com/office/powerpoint/2010/main" val="18823488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4731" y="624110"/>
            <a:ext cx="7129670" cy="1280890"/>
          </a:xfrm>
        </p:spPr>
        <p:txBody>
          <a:bodyPr/>
          <a:lstStyle/>
          <a:p>
            <a:r>
              <a:rPr lang="en-US" b="1" dirty="0"/>
              <a:t>Key Components of Research Design</a:t>
            </a:r>
            <a:endParaRPr lang="en-US" dirty="0" smtClean="0"/>
          </a:p>
        </p:txBody>
      </p:sp>
      <p:sp>
        <p:nvSpPr>
          <p:cNvPr id="3" name="Content Placeholder 2"/>
          <p:cNvSpPr>
            <a:spLocks noGrp="1"/>
          </p:cNvSpPr>
          <p:nvPr>
            <p:ph idx="1"/>
          </p:nvPr>
        </p:nvSpPr>
        <p:spPr>
          <a:xfrm>
            <a:off x="1404731" y="2133599"/>
            <a:ext cx="7341704" cy="4479235"/>
          </a:xfrm>
        </p:spPr>
        <p:txBody>
          <a:bodyPr>
            <a:noAutofit/>
          </a:bodyPr>
          <a:lstStyle/>
          <a:p>
            <a:pPr algn="just"/>
            <a:r>
              <a:rPr lang="en-US" sz="2800" dirty="0" smtClean="0"/>
              <a:t>Outline the procedures for analyzing the collected data, including statistical techniques, qualitative coding frameworks, or other analytical methods.</a:t>
            </a:r>
          </a:p>
          <a:p>
            <a:pPr algn="just"/>
            <a:r>
              <a:rPr lang="en-US" sz="2800" dirty="0" smtClean="0"/>
              <a:t>Address ethical issues related to participant recruitment, informed consent, confidentiality, and data handling to ensure that the study is conducted ethically and responsibly.</a:t>
            </a:r>
            <a:endParaRPr lang="en-US" sz="2800" dirty="0"/>
          </a:p>
        </p:txBody>
      </p:sp>
      <p:sp>
        <p:nvSpPr>
          <p:cNvPr id="4" name="Slide Number Placeholder 3"/>
          <p:cNvSpPr>
            <a:spLocks noGrp="1"/>
          </p:cNvSpPr>
          <p:nvPr>
            <p:ph type="sldNum" sz="quarter" idx="12"/>
          </p:nvPr>
        </p:nvSpPr>
        <p:spPr/>
        <p:txBody>
          <a:bodyPr/>
          <a:lstStyle/>
          <a:p>
            <a:fld id="{62A90340-A384-4BDA-8BDA-1CB1EF9F0BC5}" type="slidenum">
              <a:rPr lang="en-US" smtClean="0"/>
              <a:t>23</a:t>
            </a:fld>
            <a:endParaRPr lang="en-US"/>
          </a:p>
        </p:txBody>
      </p:sp>
    </p:spTree>
    <p:extLst>
      <p:ext uri="{BB962C8B-B14F-4D97-AF65-F5344CB8AC3E}">
        <p14:creationId xmlns:p14="http://schemas.microsoft.com/office/powerpoint/2010/main" val="6447176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Research Proposal Writing and Presentation</a:t>
            </a:r>
            <a:endParaRPr lang="en-US" b="1" dirty="0"/>
          </a:p>
        </p:txBody>
      </p:sp>
      <p:sp>
        <p:nvSpPr>
          <p:cNvPr id="3" name="Content Placeholder 2"/>
          <p:cNvSpPr>
            <a:spLocks noGrp="1"/>
          </p:cNvSpPr>
          <p:nvPr>
            <p:ph idx="1"/>
          </p:nvPr>
        </p:nvSpPr>
        <p:spPr>
          <a:xfrm>
            <a:off x="1219200" y="2133600"/>
            <a:ext cx="7619999" cy="4558748"/>
          </a:xfrm>
        </p:spPr>
        <p:txBody>
          <a:bodyPr>
            <a:noAutofit/>
          </a:bodyPr>
          <a:lstStyle/>
          <a:p>
            <a:pPr algn="just"/>
            <a:r>
              <a:rPr lang="en-US" sz="2600" dirty="0" smtClean="0"/>
              <a:t>A </a:t>
            </a:r>
            <a:r>
              <a:rPr lang="en-US" sz="2600" dirty="0"/>
              <a:t>research proposal is a detailed document that outlines the research project's objectives, methodology, timeline, and expected outcomes. It serves as a plan for conducting the study and is often submitted to funding agencies, academic institutions, or research supervisors for approval</a:t>
            </a:r>
            <a:r>
              <a:rPr lang="en-US" sz="2600" dirty="0" smtClean="0"/>
              <a:t>.</a:t>
            </a:r>
          </a:p>
          <a:p>
            <a:pPr algn="just"/>
            <a:r>
              <a:rPr lang="en-GB" sz="2600" dirty="0" smtClean="0"/>
              <a:t>It </a:t>
            </a:r>
            <a:r>
              <a:rPr lang="en-GB" sz="2600" dirty="0"/>
              <a:t>shows what, why, when and how one is going to carry out the study and who will be the respondents. </a:t>
            </a:r>
            <a:endParaRPr lang="en-US" sz="2600" dirty="0"/>
          </a:p>
        </p:txBody>
      </p:sp>
      <p:sp>
        <p:nvSpPr>
          <p:cNvPr id="4" name="Slide Number Placeholder 3"/>
          <p:cNvSpPr>
            <a:spLocks noGrp="1"/>
          </p:cNvSpPr>
          <p:nvPr>
            <p:ph type="sldNum" sz="quarter" idx="12"/>
          </p:nvPr>
        </p:nvSpPr>
        <p:spPr/>
        <p:txBody>
          <a:bodyPr/>
          <a:lstStyle/>
          <a:p>
            <a:fld id="{62A90340-A384-4BDA-8BDA-1CB1EF9F0BC5}" type="slidenum">
              <a:rPr lang="en-US" smtClean="0"/>
              <a:t>24</a:t>
            </a:fld>
            <a:endParaRPr lang="en-US"/>
          </a:p>
        </p:txBody>
      </p:sp>
    </p:spTree>
    <p:extLst>
      <p:ext uri="{BB962C8B-B14F-4D97-AF65-F5344CB8AC3E}">
        <p14:creationId xmlns:p14="http://schemas.microsoft.com/office/powerpoint/2010/main" val="34437271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Key Components of a Research Proposal</a:t>
            </a:r>
            <a:endParaRPr lang="en-US" b="1" dirty="0"/>
          </a:p>
        </p:txBody>
      </p:sp>
      <p:sp>
        <p:nvSpPr>
          <p:cNvPr id="3" name="Content Placeholder 2"/>
          <p:cNvSpPr>
            <a:spLocks noGrp="1"/>
          </p:cNvSpPr>
          <p:nvPr>
            <p:ph idx="1"/>
          </p:nvPr>
        </p:nvSpPr>
        <p:spPr>
          <a:xfrm>
            <a:off x="1722783" y="2133600"/>
            <a:ext cx="6811617" cy="3777622"/>
          </a:xfrm>
        </p:spPr>
        <p:txBody>
          <a:bodyPr>
            <a:normAutofit/>
          </a:bodyPr>
          <a:lstStyle/>
          <a:p>
            <a:pPr algn="just"/>
            <a:r>
              <a:rPr lang="en-US" sz="2800" b="1" dirty="0" smtClean="0"/>
              <a:t>Title</a:t>
            </a:r>
            <a:r>
              <a:rPr lang="en-US" sz="2800" dirty="0"/>
              <a:t>: Provide a clear and concise title that reflects the study's topic and objectives.</a:t>
            </a:r>
          </a:p>
          <a:p>
            <a:pPr algn="just"/>
            <a:r>
              <a:rPr lang="en-US" sz="2800" b="1" dirty="0"/>
              <a:t>Introduction</a:t>
            </a:r>
            <a:r>
              <a:rPr lang="en-US" sz="2800" dirty="0"/>
              <a:t>: Introduce the research problem, state its significance, and provide background information to contextualize the study</a:t>
            </a:r>
            <a:r>
              <a:rPr lang="en-US" sz="2800" dirty="0" smtClean="0"/>
              <a:t>.</a:t>
            </a:r>
            <a:endParaRPr lang="en-US" sz="2800" dirty="0"/>
          </a:p>
        </p:txBody>
      </p:sp>
      <p:sp>
        <p:nvSpPr>
          <p:cNvPr id="4" name="Slide Number Placeholder 3"/>
          <p:cNvSpPr>
            <a:spLocks noGrp="1"/>
          </p:cNvSpPr>
          <p:nvPr>
            <p:ph type="sldNum" sz="quarter" idx="12"/>
          </p:nvPr>
        </p:nvSpPr>
        <p:spPr/>
        <p:txBody>
          <a:bodyPr/>
          <a:lstStyle/>
          <a:p>
            <a:fld id="{62A90340-A384-4BDA-8BDA-1CB1EF9F0BC5}" type="slidenum">
              <a:rPr lang="en-US" smtClean="0"/>
              <a:t>25</a:t>
            </a:fld>
            <a:endParaRPr lang="en-US"/>
          </a:p>
        </p:txBody>
      </p:sp>
    </p:spTree>
    <p:extLst>
      <p:ext uri="{BB962C8B-B14F-4D97-AF65-F5344CB8AC3E}">
        <p14:creationId xmlns:p14="http://schemas.microsoft.com/office/powerpoint/2010/main" val="1461750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7496" y="624110"/>
            <a:ext cx="7248939" cy="1280890"/>
          </a:xfrm>
        </p:spPr>
        <p:txBody>
          <a:bodyPr/>
          <a:lstStyle/>
          <a:p>
            <a:r>
              <a:rPr lang="en-US" b="1" dirty="0" smtClean="0"/>
              <a:t>Key Components of a Research Proposal</a:t>
            </a:r>
            <a:endParaRPr lang="en-US" b="1" dirty="0"/>
          </a:p>
        </p:txBody>
      </p:sp>
      <p:sp>
        <p:nvSpPr>
          <p:cNvPr id="3" name="Content Placeholder 2"/>
          <p:cNvSpPr>
            <a:spLocks noGrp="1"/>
          </p:cNvSpPr>
          <p:nvPr>
            <p:ph idx="1"/>
          </p:nvPr>
        </p:nvSpPr>
        <p:spPr>
          <a:xfrm>
            <a:off x="1351723" y="2133600"/>
            <a:ext cx="7182678" cy="3777622"/>
          </a:xfrm>
        </p:spPr>
        <p:txBody>
          <a:bodyPr>
            <a:noAutofit/>
          </a:bodyPr>
          <a:lstStyle/>
          <a:p>
            <a:r>
              <a:rPr lang="en-US" sz="2800" b="1" dirty="0" smtClean="0"/>
              <a:t>Research </a:t>
            </a:r>
            <a:r>
              <a:rPr lang="en-US" sz="2800" b="1" dirty="0"/>
              <a:t>Question/Hypotheses</a:t>
            </a:r>
            <a:r>
              <a:rPr lang="en-US" sz="2800" dirty="0"/>
              <a:t>: Clearly state the research question(s) or hypothesis(</a:t>
            </a:r>
            <a:r>
              <a:rPr lang="en-US" sz="2800" dirty="0" err="1"/>
              <a:t>es</a:t>
            </a:r>
            <a:r>
              <a:rPr lang="en-US" sz="2800" dirty="0"/>
              <a:t>) that the study will address.</a:t>
            </a:r>
          </a:p>
          <a:p>
            <a:r>
              <a:rPr lang="en-US" sz="2800" b="1" dirty="0"/>
              <a:t>Literature Review</a:t>
            </a:r>
            <a:r>
              <a:rPr lang="en-US" sz="2800" dirty="0"/>
              <a:t>: Summarize relevant literature on the topic, highlighting gaps, controversies, and theoretical frameworks that inform the study</a:t>
            </a:r>
            <a:r>
              <a:rPr lang="en-US" sz="2800" dirty="0" smtClean="0"/>
              <a:t>.</a:t>
            </a:r>
            <a:endParaRPr lang="en-US" sz="2800" dirty="0"/>
          </a:p>
        </p:txBody>
      </p:sp>
      <p:sp>
        <p:nvSpPr>
          <p:cNvPr id="4" name="Slide Number Placeholder 3"/>
          <p:cNvSpPr>
            <a:spLocks noGrp="1"/>
          </p:cNvSpPr>
          <p:nvPr>
            <p:ph type="sldNum" sz="quarter" idx="12"/>
          </p:nvPr>
        </p:nvSpPr>
        <p:spPr/>
        <p:txBody>
          <a:bodyPr/>
          <a:lstStyle/>
          <a:p>
            <a:fld id="{62A90340-A384-4BDA-8BDA-1CB1EF9F0BC5}" type="slidenum">
              <a:rPr lang="en-US" smtClean="0"/>
              <a:t>26</a:t>
            </a:fld>
            <a:endParaRPr lang="en-US"/>
          </a:p>
        </p:txBody>
      </p:sp>
    </p:spTree>
    <p:extLst>
      <p:ext uri="{BB962C8B-B14F-4D97-AF65-F5344CB8AC3E}">
        <p14:creationId xmlns:p14="http://schemas.microsoft.com/office/powerpoint/2010/main" val="8773915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Key Components of a Research Proposal</a:t>
            </a:r>
            <a:endParaRPr lang="en-US" b="1" dirty="0"/>
          </a:p>
        </p:txBody>
      </p:sp>
      <p:sp>
        <p:nvSpPr>
          <p:cNvPr id="3" name="Content Placeholder 2"/>
          <p:cNvSpPr>
            <a:spLocks noGrp="1"/>
          </p:cNvSpPr>
          <p:nvPr>
            <p:ph idx="1"/>
          </p:nvPr>
        </p:nvSpPr>
        <p:spPr>
          <a:xfrm>
            <a:off x="1258957" y="2133599"/>
            <a:ext cx="7275443" cy="4028661"/>
          </a:xfrm>
        </p:spPr>
        <p:txBody>
          <a:bodyPr>
            <a:normAutofit fontScale="92500"/>
          </a:bodyPr>
          <a:lstStyle/>
          <a:p>
            <a:pPr algn="just"/>
            <a:r>
              <a:rPr lang="en-US" sz="3000" b="1" dirty="0" smtClean="0"/>
              <a:t>Methodology</a:t>
            </a:r>
            <a:r>
              <a:rPr lang="en-US" sz="3000" dirty="0"/>
              <a:t>: Describe the research design, including sampling procedures, data collection methods, and data analysis techniques.</a:t>
            </a:r>
          </a:p>
          <a:p>
            <a:pPr algn="just"/>
            <a:r>
              <a:rPr lang="en-US" sz="3000" b="1" dirty="0"/>
              <a:t>Timeline</a:t>
            </a:r>
            <a:r>
              <a:rPr lang="en-US" sz="3000" dirty="0"/>
              <a:t>: Provide a timeline or schedule outlining the different stages of the research project, from data collection to analysis and reporting.</a:t>
            </a:r>
          </a:p>
          <a:p>
            <a:pPr marL="0" indent="0">
              <a:buNone/>
            </a:pPr>
            <a:endParaRPr lang="en-US" dirty="0"/>
          </a:p>
        </p:txBody>
      </p:sp>
      <p:sp>
        <p:nvSpPr>
          <p:cNvPr id="4" name="Slide Number Placeholder 3"/>
          <p:cNvSpPr>
            <a:spLocks noGrp="1"/>
          </p:cNvSpPr>
          <p:nvPr>
            <p:ph type="sldNum" sz="quarter" idx="12"/>
          </p:nvPr>
        </p:nvSpPr>
        <p:spPr/>
        <p:txBody>
          <a:bodyPr/>
          <a:lstStyle/>
          <a:p>
            <a:fld id="{62A90340-A384-4BDA-8BDA-1CB1EF9F0BC5}" type="slidenum">
              <a:rPr lang="en-US" smtClean="0"/>
              <a:t>27</a:t>
            </a:fld>
            <a:endParaRPr lang="en-US"/>
          </a:p>
        </p:txBody>
      </p:sp>
    </p:spTree>
    <p:extLst>
      <p:ext uri="{BB962C8B-B14F-4D97-AF65-F5344CB8AC3E}">
        <p14:creationId xmlns:p14="http://schemas.microsoft.com/office/powerpoint/2010/main" val="13576272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Key Components of a Research Proposal</a:t>
            </a:r>
            <a:endParaRPr lang="en-US" b="1" dirty="0"/>
          </a:p>
        </p:txBody>
      </p:sp>
      <p:sp>
        <p:nvSpPr>
          <p:cNvPr id="3" name="Content Placeholder 2"/>
          <p:cNvSpPr>
            <a:spLocks noGrp="1"/>
          </p:cNvSpPr>
          <p:nvPr>
            <p:ph idx="1"/>
          </p:nvPr>
        </p:nvSpPr>
        <p:spPr>
          <a:xfrm>
            <a:off x="1364975" y="2133600"/>
            <a:ext cx="7169426" cy="4121426"/>
          </a:xfrm>
        </p:spPr>
        <p:txBody>
          <a:bodyPr>
            <a:noAutofit/>
          </a:bodyPr>
          <a:lstStyle/>
          <a:p>
            <a:pPr algn="just"/>
            <a:r>
              <a:rPr lang="en-US" sz="2800" b="1" dirty="0" smtClean="0"/>
              <a:t>Budget</a:t>
            </a:r>
            <a:r>
              <a:rPr lang="en-US" sz="2800" dirty="0"/>
              <a:t>: If applicable, include a budget detailing the resources needed to conduct the study, such as equipment, materials, participant compensation, and personnel costs.</a:t>
            </a:r>
          </a:p>
          <a:p>
            <a:pPr algn="just"/>
            <a:r>
              <a:rPr lang="en-US" sz="2800" b="1" dirty="0"/>
              <a:t>Expected Outcomes</a:t>
            </a:r>
            <a:r>
              <a:rPr lang="en-US" sz="2800" dirty="0"/>
              <a:t>: Discuss the potential contributions of the study to the field of research and its practical implications</a:t>
            </a:r>
            <a:r>
              <a:rPr lang="en-US" sz="2800" dirty="0" smtClean="0"/>
              <a:t>.</a:t>
            </a:r>
            <a:endParaRPr lang="en-US" sz="2800" dirty="0"/>
          </a:p>
        </p:txBody>
      </p:sp>
      <p:sp>
        <p:nvSpPr>
          <p:cNvPr id="4" name="Slide Number Placeholder 3"/>
          <p:cNvSpPr>
            <a:spLocks noGrp="1"/>
          </p:cNvSpPr>
          <p:nvPr>
            <p:ph type="sldNum" sz="quarter" idx="12"/>
          </p:nvPr>
        </p:nvSpPr>
        <p:spPr/>
        <p:txBody>
          <a:bodyPr/>
          <a:lstStyle/>
          <a:p>
            <a:fld id="{62A90340-A384-4BDA-8BDA-1CB1EF9F0BC5}" type="slidenum">
              <a:rPr lang="en-US" smtClean="0"/>
              <a:t>28</a:t>
            </a:fld>
            <a:endParaRPr lang="en-US"/>
          </a:p>
        </p:txBody>
      </p:sp>
    </p:spTree>
    <p:extLst>
      <p:ext uri="{BB962C8B-B14F-4D97-AF65-F5344CB8AC3E}">
        <p14:creationId xmlns:p14="http://schemas.microsoft.com/office/powerpoint/2010/main" val="2157105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Key Components of a Research Proposal</a:t>
            </a:r>
            <a:endParaRPr lang="en-US" b="1" dirty="0"/>
          </a:p>
        </p:txBody>
      </p:sp>
      <p:sp>
        <p:nvSpPr>
          <p:cNvPr id="3" name="Content Placeholder 2"/>
          <p:cNvSpPr>
            <a:spLocks noGrp="1"/>
          </p:cNvSpPr>
          <p:nvPr>
            <p:ph idx="1"/>
          </p:nvPr>
        </p:nvSpPr>
        <p:spPr>
          <a:xfrm>
            <a:off x="1285461" y="2133600"/>
            <a:ext cx="7248939" cy="3777622"/>
          </a:xfrm>
        </p:spPr>
        <p:txBody>
          <a:bodyPr>
            <a:noAutofit/>
          </a:bodyPr>
          <a:lstStyle/>
          <a:p>
            <a:pPr algn="just"/>
            <a:r>
              <a:rPr lang="en-US" sz="2800" b="1" dirty="0" smtClean="0"/>
              <a:t>References</a:t>
            </a:r>
            <a:r>
              <a:rPr lang="en-US" sz="2800" dirty="0"/>
              <a:t>: Provide a list of references cited in the proposal, following a consistent citation style.</a:t>
            </a:r>
          </a:p>
          <a:p>
            <a:pPr algn="just"/>
            <a:r>
              <a:rPr lang="en-US" sz="2800" b="1" dirty="0"/>
              <a:t>Appendices</a:t>
            </a:r>
            <a:r>
              <a:rPr lang="en-US" sz="2800" dirty="0"/>
              <a:t>: Include any additional materials, such as survey instruments, interview guides, or informed consent forms.</a:t>
            </a:r>
          </a:p>
        </p:txBody>
      </p:sp>
      <p:sp>
        <p:nvSpPr>
          <p:cNvPr id="4" name="Slide Number Placeholder 3"/>
          <p:cNvSpPr>
            <a:spLocks noGrp="1"/>
          </p:cNvSpPr>
          <p:nvPr>
            <p:ph type="sldNum" sz="quarter" idx="12"/>
          </p:nvPr>
        </p:nvSpPr>
        <p:spPr/>
        <p:txBody>
          <a:bodyPr/>
          <a:lstStyle/>
          <a:p>
            <a:fld id="{62A90340-A384-4BDA-8BDA-1CB1EF9F0BC5}" type="slidenum">
              <a:rPr lang="en-US" smtClean="0"/>
              <a:t>29</a:t>
            </a:fld>
            <a:endParaRPr lang="en-US"/>
          </a:p>
        </p:txBody>
      </p:sp>
    </p:spTree>
    <p:extLst>
      <p:ext uri="{BB962C8B-B14F-4D97-AF65-F5344CB8AC3E}">
        <p14:creationId xmlns:p14="http://schemas.microsoft.com/office/powerpoint/2010/main" val="5940874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Research Proposal Presentation</a:t>
            </a:r>
            <a:endParaRPr lang="en-US" dirty="0"/>
          </a:p>
        </p:txBody>
      </p:sp>
      <p:sp>
        <p:nvSpPr>
          <p:cNvPr id="3" name="Content Placeholder 2"/>
          <p:cNvSpPr>
            <a:spLocks noGrp="1"/>
          </p:cNvSpPr>
          <p:nvPr>
            <p:ph idx="1"/>
          </p:nvPr>
        </p:nvSpPr>
        <p:spPr>
          <a:xfrm>
            <a:off x="1099930" y="1905000"/>
            <a:ext cx="7832035" cy="4734339"/>
          </a:xfrm>
        </p:spPr>
        <p:txBody>
          <a:bodyPr>
            <a:normAutofit fontScale="92500" lnSpcReduction="10000"/>
          </a:bodyPr>
          <a:lstStyle/>
          <a:p>
            <a:pPr marL="0" indent="0" algn="just">
              <a:buNone/>
            </a:pPr>
            <a:r>
              <a:rPr lang="en-US" sz="2600" dirty="0" smtClean="0"/>
              <a:t>When </a:t>
            </a:r>
            <a:r>
              <a:rPr lang="en-US" sz="2600" dirty="0"/>
              <a:t>presenting a research proposal, consider the following tips:</a:t>
            </a:r>
          </a:p>
          <a:p>
            <a:pPr algn="just"/>
            <a:r>
              <a:rPr lang="en-US" sz="2600" dirty="0"/>
              <a:t>Structure your presentation logically, following the same order as the proposal document.</a:t>
            </a:r>
          </a:p>
          <a:p>
            <a:pPr algn="just"/>
            <a:r>
              <a:rPr lang="en-US" sz="2600" dirty="0"/>
              <a:t>Use visuals (e.g., slides, charts, graphs) to enhance understanding and illustrate key points.</a:t>
            </a:r>
          </a:p>
          <a:p>
            <a:pPr algn="just"/>
            <a:r>
              <a:rPr lang="en-US" sz="2600" dirty="0"/>
              <a:t>Clearly articulate the significance of the research problem and the potential impact of the study.</a:t>
            </a:r>
          </a:p>
          <a:p>
            <a:pPr algn="just"/>
            <a:r>
              <a:rPr lang="en-US" sz="2600" dirty="0"/>
              <a:t>Provide a brief overview of the methodology and expected outcomes.</a:t>
            </a:r>
          </a:p>
          <a:p>
            <a:pPr algn="just"/>
            <a:r>
              <a:rPr lang="en-US" sz="2600" dirty="0"/>
              <a:t>Be prepared to answer questions and address feedback from the audience.</a:t>
            </a:r>
          </a:p>
          <a:p>
            <a:endParaRPr lang="en-US" dirty="0"/>
          </a:p>
        </p:txBody>
      </p:sp>
      <p:sp>
        <p:nvSpPr>
          <p:cNvPr id="4" name="Slide Number Placeholder 3"/>
          <p:cNvSpPr>
            <a:spLocks noGrp="1"/>
          </p:cNvSpPr>
          <p:nvPr>
            <p:ph type="sldNum" sz="quarter" idx="12"/>
          </p:nvPr>
        </p:nvSpPr>
        <p:spPr/>
        <p:txBody>
          <a:bodyPr/>
          <a:lstStyle/>
          <a:p>
            <a:fld id="{62A90340-A384-4BDA-8BDA-1CB1EF9F0BC5}" type="slidenum">
              <a:rPr lang="en-US" smtClean="0"/>
              <a:t>30</a:t>
            </a:fld>
            <a:endParaRPr lang="en-US"/>
          </a:p>
        </p:txBody>
      </p:sp>
    </p:spTree>
    <p:extLst>
      <p:ext uri="{BB962C8B-B14F-4D97-AF65-F5344CB8AC3E}">
        <p14:creationId xmlns:p14="http://schemas.microsoft.com/office/powerpoint/2010/main" val="31337568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913142"/>
          </a:xfrm>
        </p:spPr>
        <p:txBody>
          <a:bodyPr/>
          <a:lstStyle/>
          <a:p>
            <a:r>
              <a:rPr lang="en-GB" b="1" dirty="0"/>
              <a:t>STAGE FOUR: MEASUREMENT</a:t>
            </a:r>
            <a:endParaRPr lang="en-US" b="1" dirty="0"/>
          </a:p>
        </p:txBody>
      </p:sp>
      <p:sp>
        <p:nvSpPr>
          <p:cNvPr id="3" name="Content Placeholder 2"/>
          <p:cNvSpPr>
            <a:spLocks noGrp="1"/>
          </p:cNvSpPr>
          <p:nvPr>
            <p:ph idx="1"/>
          </p:nvPr>
        </p:nvSpPr>
        <p:spPr>
          <a:xfrm>
            <a:off x="1007165" y="1537253"/>
            <a:ext cx="7818783" cy="4943060"/>
          </a:xfrm>
        </p:spPr>
        <p:txBody>
          <a:bodyPr>
            <a:noAutofit/>
          </a:bodyPr>
          <a:lstStyle/>
          <a:p>
            <a:pPr algn="just"/>
            <a:r>
              <a:rPr lang="en-GB" sz="2600" dirty="0" smtClean="0"/>
              <a:t>This </a:t>
            </a:r>
            <a:r>
              <a:rPr lang="en-GB" sz="2600" dirty="0"/>
              <a:t>is the process of reducing the abstract concepts to observable behaviour and characteristics. </a:t>
            </a:r>
            <a:endParaRPr lang="en-GB" sz="2600" dirty="0" smtClean="0"/>
          </a:p>
          <a:p>
            <a:pPr algn="just"/>
            <a:r>
              <a:rPr lang="en-GB" sz="2600" dirty="0" smtClean="0"/>
              <a:t>In </a:t>
            </a:r>
            <a:r>
              <a:rPr lang="en-GB" sz="2600" dirty="0"/>
              <a:t>other words, the abstract notions are broken down into observable characteristic behaviours. </a:t>
            </a:r>
            <a:endParaRPr lang="en-GB" sz="2600" dirty="0" smtClean="0"/>
          </a:p>
          <a:p>
            <a:pPr algn="just"/>
            <a:r>
              <a:rPr lang="en-GB" sz="2600" dirty="0" smtClean="0"/>
              <a:t>One </a:t>
            </a:r>
            <a:r>
              <a:rPr lang="en-GB" sz="2600" dirty="0"/>
              <a:t>has to identify the elements/ behavioural dimensions/ facets/ characteristics/ indicators that we would hope to find in people or elements with that attribute. </a:t>
            </a:r>
            <a:endParaRPr lang="en-US" sz="2600" dirty="0"/>
          </a:p>
        </p:txBody>
      </p:sp>
      <p:sp>
        <p:nvSpPr>
          <p:cNvPr id="4" name="Slide Number Placeholder 3"/>
          <p:cNvSpPr>
            <a:spLocks noGrp="1"/>
          </p:cNvSpPr>
          <p:nvPr>
            <p:ph type="sldNum" sz="quarter" idx="12"/>
          </p:nvPr>
        </p:nvSpPr>
        <p:spPr/>
        <p:txBody>
          <a:bodyPr/>
          <a:lstStyle/>
          <a:p>
            <a:fld id="{62A90340-A384-4BDA-8BDA-1CB1EF9F0BC5}" type="slidenum">
              <a:rPr lang="en-US" smtClean="0"/>
              <a:t>31</a:t>
            </a:fld>
            <a:endParaRPr lang="en-US"/>
          </a:p>
        </p:txBody>
      </p:sp>
    </p:spTree>
    <p:extLst>
      <p:ext uri="{BB962C8B-B14F-4D97-AF65-F5344CB8AC3E}">
        <p14:creationId xmlns:p14="http://schemas.microsoft.com/office/powerpoint/2010/main" val="32228919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STAGE FOUR: MEASUREMENT</a:t>
            </a:r>
            <a:endParaRPr lang="en-US" b="1" dirty="0"/>
          </a:p>
        </p:txBody>
      </p:sp>
      <p:sp>
        <p:nvSpPr>
          <p:cNvPr id="3" name="Content Placeholder 2"/>
          <p:cNvSpPr>
            <a:spLocks noGrp="1"/>
          </p:cNvSpPr>
          <p:nvPr>
            <p:ph idx="1"/>
          </p:nvPr>
        </p:nvSpPr>
        <p:spPr>
          <a:xfrm>
            <a:off x="1510749" y="1590261"/>
            <a:ext cx="7023652" cy="4731026"/>
          </a:xfrm>
        </p:spPr>
        <p:txBody>
          <a:bodyPr>
            <a:noAutofit/>
          </a:bodyPr>
          <a:lstStyle/>
          <a:p>
            <a:pPr algn="just"/>
            <a:r>
              <a:rPr lang="en-GB" sz="2800" dirty="0" smtClean="0"/>
              <a:t>After </a:t>
            </a:r>
            <a:r>
              <a:rPr lang="en-GB" sz="2800" dirty="0"/>
              <a:t>knowing the indicators, one will then design the instruments of data collection </a:t>
            </a:r>
            <a:r>
              <a:rPr lang="en-GB" sz="2800" dirty="0" err="1"/>
              <a:t>eg</a:t>
            </a:r>
            <a:r>
              <a:rPr lang="en-GB" sz="2800" dirty="0"/>
              <a:t> questionnaires, interview guides etc. </a:t>
            </a:r>
            <a:endParaRPr lang="en-GB" sz="2800" dirty="0" smtClean="0"/>
          </a:p>
          <a:p>
            <a:pPr algn="just"/>
            <a:r>
              <a:rPr lang="en-GB" sz="2800" dirty="0" smtClean="0"/>
              <a:t>These </a:t>
            </a:r>
            <a:r>
              <a:rPr lang="en-GB" sz="2800" dirty="0"/>
              <a:t>will include the questions that one will ask to establish whether each indicator is present in the person or element being studied. </a:t>
            </a:r>
            <a:endParaRPr lang="en-US" sz="2800" dirty="0"/>
          </a:p>
        </p:txBody>
      </p:sp>
      <p:sp>
        <p:nvSpPr>
          <p:cNvPr id="4" name="Slide Number Placeholder 3"/>
          <p:cNvSpPr>
            <a:spLocks noGrp="1"/>
          </p:cNvSpPr>
          <p:nvPr>
            <p:ph type="sldNum" sz="quarter" idx="12"/>
          </p:nvPr>
        </p:nvSpPr>
        <p:spPr/>
        <p:txBody>
          <a:bodyPr/>
          <a:lstStyle/>
          <a:p>
            <a:fld id="{62A90340-A384-4BDA-8BDA-1CB1EF9F0BC5}" type="slidenum">
              <a:rPr lang="en-US" smtClean="0"/>
              <a:t>32</a:t>
            </a:fld>
            <a:endParaRPr lang="en-US"/>
          </a:p>
        </p:txBody>
      </p:sp>
    </p:spTree>
    <p:extLst>
      <p:ext uri="{BB962C8B-B14F-4D97-AF65-F5344CB8AC3E}">
        <p14:creationId xmlns:p14="http://schemas.microsoft.com/office/powerpoint/2010/main" val="42157170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0505" y="624110"/>
            <a:ext cx="6983896" cy="846881"/>
          </a:xfrm>
        </p:spPr>
        <p:txBody>
          <a:bodyPr/>
          <a:lstStyle/>
          <a:p>
            <a:r>
              <a:rPr lang="en-GB" b="1" dirty="0" smtClean="0"/>
              <a:t>STAGE FIVE: DATA COLLECTION</a:t>
            </a:r>
            <a:endParaRPr lang="en-US" b="1" dirty="0"/>
          </a:p>
        </p:txBody>
      </p:sp>
      <p:sp>
        <p:nvSpPr>
          <p:cNvPr id="3" name="Content Placeholder 2"/>
          <p:cNvSpPr>
            <a:spLocks noGrp="1"/>
          </p:cNvSpPr>
          <p:nvPr>
            <p:ph idx="1"/>
          </p:nvPr>
        </p:nvSpPr>
        <p:spPr>
          <a:xfrm>
            <a:off x="1378227" y="1470991"/>
            <a:ext cx="7156174" cy="4810539"/>
          </a:xfrm>
        </p:spPr>
        <p:txBody>
          <a:bodyPr>
            <a:normAutofit fontScale="92500" lnSpcReduction="20000"/>
          </a:bodyPr>
          <a:lstStyle/>
          <a:p>
            <a:pPr algn="just"/>
            <a:r>
              <a:rPr lang="en-US" sz="2800" dirty="0" smtClean="0"/>
              <a:t>Data </a:t>
            </a:r>
            <a:r>
              <a:rPr lang="en-US" sz="2800" dirty="0"/>
              <a:t>collection is the process of gathering information or observations to answer research questions, test hypotheses, or achieve the objectives of a study. </a:t>
            </a:r>
            <a:endParaRPr lang="en-US" sz="2800" dirty="0" smtClean="0"/>
          </a:p>
          <a:p>
            <a:pPr algn="just"/>
            <a:r>
              <a:rPr lang="en-US" sz="2800" dirty="0" smtClean="0"/>
              <a:t>It </a:t>
            </a:r>
            <a:r>
              <a:rPr lang="en-US" sz="2800" dirty="0"/>
              <a:t>involves systematically collecting and recording data using various methods and instruments. </a:t>
            </a:r>
            <a:endParaRPr lang="en-US" sz="2800" dirty="0" smtClean="0"/>
          </a:p>
          <a:p>
            <a:pPr algn="just"/>
            <a:r>
              <a:rPr lang="en-GB" sz="2800" dirty="0" smtClean="0"/>
              <a:t>This involves getting opinion of respondents or gathering characteristics of the target population that one is interested in using different methods and tools.</a:t>
            </a:r>
            <a:endParaRPr lang="en-US" sz="2800" dirty="0" smtClean="0"/>
          </a:p>
          <a:p>
            <a:endParaRPr lang="en-US" b="1" dirty="0"/>
          </a:p>
        </p:txBody>
      </p:sp>
      <p:sp>
        <p:nvSpPr>
          <p:cNvPr id="4" name="Slide Number Placeholder 3"/>
          <p:cNvSpPr>
            <a:spLocks noGrp="1"/>
          </p:cNvSpPr>
          <p:nvPr>
            <p:ph type="sldNum" sz="quarter" idx="12"/>
          </p:nvPr>
        </p:nvSpPr>
        <p:spPr/>
        <p:txBody>
          <a:bodyPr/>
          <a:lstStyle/>
          <a:p>
            <a:fld id="{62A90340-A384-4BDA-8BDA-1CB1EF9F0BC5}" type="slidenum">
              <a:rPr lang="en-US" smtClean="0"/>
              <a:t>33</a:t>
            </a:fld>
            <a:endParaRPr lang="en-US"/>
          </a:p>
        </p:txBody>
      </p:sp>
    </p:spTree>
    <p:extLst>
      <p:ext uri="{BB962C8B-B14F-4D97-AF65-F5344CB8AC3E}">
        <p14:creationId xmlns:p14="http://schemas.microsoft.com/office/powerpoint/2010/main" val="21893618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STAGE SIX: DATA ANALYSIS</a:t>
            </a:r>
            <a:endParaRPr lang="en-US" b="1" dirty="0"/>
          </a:p>
        </p:txBody>
      </p:sp>
      <p:sp>
        <p:nvSpPr>
          <p:cNvPr id="3" name="Content Placeholder 2"/>
          <p:cNvSpPr>
            <a:spLocks noGrp="1"/>
          </p:cNvSpPr>
          <p:nvPr>
            <p:ph idx="1"/>
          </p:nvPr>
        </p:nvSpPr>
        <p:spPr>
          <a:xfrm>
            <a:off x="1272209" y="1626703"/>
            <a:ext cx="7262191" cy="4787349"/>
          </a:xfrm>
        </p:spPr>
        <p:txBody>
          <a:bodyPr>
            <a:noAutofit/>
          </a:bodyPr>
          <a:lstStyle/>
          <a:p>
            <a:r>
              <a:rPr lang="en-US" sz="2600" dirty="0"/>
              <a:t>Data analysis is the process of inspecting, cleaning, transforming, and interpreting data to extract meaningful insights and draw conclusions. </a:t>
            </a:r>
            <a:endParaRPr lang="en-US" sz="2600" dirty="0" smtClean="0"/>
          </a:p>
          <a:p>
            <a:r>
              <a:rPr lang="en-US" sz="2600" dirty="0" smtClean="0"/>
              <a:t>It </a:t>
            </a:r>
            <a:r>
              <a:rPr lang="en-US" sz="2600" dirty="0"/>
              <a:t>involves applying statistical, mathematical, or computational techniques to uncover patterns, trends, relationships, or associations within the </a:t>
            </a:r>
            <a:r>
              <a:rPr lang="en-US" sz="2600" dirty="0" smtClean="0"/>
              <a:t>data</a:t>
            </a:r>
          </a:p>
          <a:p>
            <a:r>
              <a:rPr lang="en-GB" sz="2600" dirty="0" smtClean="0"/>
              <a:t>After </a:t>
            </a:r>
            <a:r>
              <a:rPr lang="en-GB" sz="2600" dirty="0"/>
              <a:t>analysis, a research report is written and presented. </a:t>
            </a:r>
            <a:endParaRPr lang="en-US" sz="2600" dirty="0"/>
          </a:p>
        </p:txBody>
      </p:sp>
      <p:sp>
        <p:nvSpPr>
          <p:cNvPr id="4" name="Slide Number Placeholder 3"/>
          <p:cNvSpPr>
            <a:spLocks noGrp="1"/>
          </p:cNvSpPr>
          <p:nvPr>
            <p:ph type="sldNum" sz="quarter" idx="12"/>
          </p:nvPr>
        </p:nvSpPr>
        <p:spPr/>
        <p:txBody>
          <a:bodyPr/>
          <a:lstStyle/>
          <a:p>
            <a:fld id="{62A90340-A384-4BDA-8BDA-1CB1EF9F0BC5}" type="slidenum">
              <a:rPr lang="en-US" smtClean="0"/>
              <a:t>34</a:t>
            </a:fld>
            <a:endParaRPr lang="en-US"/>
          </a:p>
        </p:txBody>
      </p:sp>
    </p:spTree>
    <p:extLst>
      <p:ext uri="{BB962C8B-B14F-4D97-AF65-F5344CB8AC3E}">
        <p14:creationId xmlns:p14="http://schemas.microsoft.com/office/powerpoint/2010/main" val="26571463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4974" y="412075"/>
            <a:ext cx="7169426" cy="1469734"/>
          </a:xfrm>
        </p:spPr>
        <p:txBody>
          <a:bodyPr>
            <a:normAutofit fontScale="90000"/>
          </a:bodyPr>
          <a:lstStyle/>
          <a:p>
            <a:r>
              <a:rPr lang="en-GB" b="1" dirty="0"/>
              <a:t>GENERALISATION, DISSEMINATION OF FINDINGS AND MANAGERIAL DECISION-MAKING</a:t>
            </a:r>
            <a:endParaRPr lang="en-US" b="1" dirty="0"/>
          </a:p>
        </p:txBody>
      </p:sp>
      <p:sp>
        <p:nvSpPr>
          <p:cNvPr id="3" name="Content Placeholder 2"/>
          <p:cNvSpPr>
            <a:spLocks noGrp="1"/>
          </p:cNvSpPr>
          <p:nvPr>
            <p:ph idx="1"/>
          </p:nvPr>
        </p:nvSpPr>
        <p:spPr>
          <a:xfrm>
            <a:off x="1272209" y="2133600"/>
            <a:ext cx="7513982" cy="3777622"/>
          </a:xfrm>
        </p:spPr>
        <p:txBody>
          <a:bodyPr>
            <a:normAutofit/>
          </a:bodyPr>
          <a:lstStyle/>
          <a:p>
            <a:pPr algn="just"/>
            <a:r>
              <a:rPr lang="en-US" sz="2800" dirty="0"/>
              <a:t>Generalization, dissemination of findings, and managerial decision-making are crucial aspects of the research process, particularly in terms of applying research results to real-world contexts. </a:t>
            </a:r>
          </a:p>
        </p:txBody>
      </p:sp>
      <p:sp>
        <p:nvSpPr>
          <p:cNvPr id="4" name="Slide Number Placeholder 3"/>
          <p:cNvSpPr>
            <a:spLocks noGrp="1"/>
          </p:cNvSpPr>
          <p:nvPr>
            <p:ph type="sldNum" sz="quarter" idx="12"/>
          </p:nvPr>
        </p:nvSpPr>
        <p:spPr/>
        <p:txBody>
          <a:bodyPr/>
          <a:lstStyle/>
          <a:p>
            <a:fld id="{62A90340-A384-4BDA-8BDA-1CB1EF9F0BC5}" type="slidenum">
              <a:rPr lang="en-US" smtClean="0"/>
              <a:t>35</a:t>
            </a:fld>
            <a:endParaRPr lang="en-US"/>
          </a:p>
        </p:txBody>
      </p:sp>
    </p:spTree>
    <p:extLst>
      <p:ext uri="{BB962C8B-B14F-4D97-AF65-F5344CB8AC3E}">
        <p14:creationId xmlns:p14="http://schemas.microsoft.com/office/powerpoint/2010/main" val="24606628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Generalization</a:t>
            </a:r>
            <a:endParaRPr lang="en-US" b="1" dirty="0"/>
          </a:p>
        </p:txBody>
      </p:sp>
      <p:sp>
        <p:nvSpPr>
          <p:cNvPr id="3" name="Content Placeholder 2"/>
          <p:cNvSpPr>
            <a:spLocks noGrp="1"/>
          </p:cNvSpPr>
          <p:nvPr>
            <p:ph idx="1"/>
          </p:nvPr>
        </p:nvSpPr>
        <p:spPr>
          <a:xfrm>
            <a:off x="1086679" y="1905000"/>
            <a:ext cx="7447722" cy="4006222"/>
          </a:xfrm>
        </p:spPr>
        <p:txBody>
          <a:bodyPr>
            <a:normAutofit/>
          </a:bodyPr>
          <a:lstStyle/>
          <a:p>
            <a:pPr algn="just"/>
            <a:r>
              <a:rPr lang="en-US" sz="2800" dirty="0" smtClean="0"/>
              <a:t>Generalization </a:t>
            </a:r>
            <a:r>
              <a:rPr lang="en-US" sz="2800" dirty="0"/>
              <a:t>refers to the process of extending research findings from a specific sample or context to a broader population or situation. </a:t>
            </a:r>
            <a:endParaRPr lang="en-US" sz="2800" dirty="0" smtClean="0"/>
          </a:p>
          <a:p>
            <a:pPr algn="just"/>
            <a:r>
              <a:rPr lang="en-US" sz="2800" dirty="0" smtClean="0"/>
              <a:t>It </a:t>
            </a:r>
            <a:r>
              <a:rPr lang="en-US" sz="2800" dirty="0"/>
              <a:t>involves drawing conclusions that can be applied beyond the immediate study setting.</a:t>
            </a:r>
          </a:p>
          <a:p>
            <a:pPr marL="0" indent="0">
              <a:buNone/>
            </a:pPr>
            <a:endParaRPr lang="en-US" dirty="0"/>
          </a:p>
        </p:txBody>
      </p:sp>
      <p:sp>
        <p:nvSpPr>
          <p:cNvPr id="4" name="Slide Number Placeholder 3"/>
          <p:cNvSpPr>
            <a:spLocks noGrp="1"/>
          </p:cNvSpPr>
          <p:nvPr>
            <p:ph type="sldNum" sz="quarter" idx="12"/>
          </p:nvPr>
        </p:nvSpPr>
        <p:spPr/>
        <p:txBody>
          <a:bodyPr/>
          <a:lstStyle/>
          <a:p>
            <a:fld id="{62A90340-A384-4BDA-8BDA-1CB1EF9F0BC5}" type="slidenum">
              <a:rPr lang="en-US" smtClean="0"/>
              <a:t>36</a:t>
            </a:fld>
            <a:endParaRPr lang="en-US"/>
          </a:p>
        </p:txBody>
      </p:sp>
    </p:spTree>
    <p:extLst>
      <p:ext uri="{BB962C8B-B14F-4D97-AF65-F5344CB8AC3E}">
        <p14:creationId xmlns:p14="http://schemas.microsoft.com/office/powerpoint/2010/main" val="2859865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7497" y="624110"/>
            <a:ext cx="7036904" cy="820377"/>
          </a:xfrm>
        </p:spPr>
        <p:txBody>
          <a:bodyPr/>
          <a:lstStyle/>
          <a:p>
            <a:r>
              <a:rPr lang="en-US" b="1" dirty="0" smtClean="0"/>
              <a:t>Generalization: Considerations</a:t>
            </a:r>
            <a:endParaRPr lang="en-US" dirty="0"/>
          </a:p>
        </p:txBody>
      </p:sp>
      <p:sp>
        <p:nvSpPr>
          <p:cNvPr id="3" name="Content Placeholder 2"/>
          <p:cNvSpPr>
            <a:spLocks noGrp="1"/>
          </p:cNvSpPr>
          <p:nvPr>
            <p:ph idx="1"/>
          </p:nvPr>
        </p:nvSpPr>
        <p:spPr>
          <a:xfrm>
            <a:off x="1364975" y="1338470"/>
            <a:ext cx="7169426" cy="5221356"/>
          </a:xfrm>
        </p:spPr>
        <p:txBody>
          <a:bodyPr>
            <a:noAutofit/>
          </a:bodyPr>
          <a:lstStyle/>
          <a:p>
            <a:pPr algn="just"/>
            <a:r>
              <a:rPr lang="en-US" sz="2200" b="1" dirty="0" smtClean="0"/>
              <a:t>Sample Representation</a:t>
            </a:r>
            <a:r>
              <a:rPr lang="en-US" sz="2200" dirty="0" smtClean="0"/>
              <a:t>: Ensure that the study sample is representative of the target population to enhance the generalizability of findings.</a:t>
            </a:r>
            <a:endParaRPr lang="en-US" sz="2200" dirty="0"/>
          </a:p>
          <a:p>
            <a:pPr algn="just"/>
            <a:r>
              <a:rPr lang="en-US" sz="2200" b="1" dirty="0"/>
              <a:t>External Validity</a:t>
            </a:r>
            <a:r>
              <a:rPr lang="en-US" sz="2200" dirty="0"/>
              <a:t>: Assess the external validity of the research design and methods to determine the extent to which findings can be generalized to other populations, settings, or conditions.</a:t>
            </a:r>
          </a:p>
          <a:p>
            <a:pPr algn="just"/>
            <a:r>
              <a:rPr lang="en-US" sz="2200" b="1" dirty="0"/>
              <a:t>Contextual Factors</a:t>
            </a:r>
            <a:r>
              <a:rPr lang="en-US" sz="2200" dirty="0"/>
              <a:t>: Consider contextual factors that may influence the applicability of findings, such as cultural differences, organizational structures, or environmental conditions.</a:t>
            </a:r>
          </a:p>
          <a:p>
            <a:pPr algn="just"/>
            <a:r>
              <a:rPr lang="en-US" sz="2200" b="1" dirty="0"/>
              <a:t>Replication</a:t>
            </a:r>
            <a:r>
              <a:rPr lang="en-US" sz="2200" dirty="0"/>
              <a:t>: Replicate the study across different contexts or with diverse samples to validate and extend the generalizability of findings.</a:t>
            </a:r>
          </a:p>
        </p:txBody>
      </p:sp>
      <p:sp>
        <p:nvSpPr>
          <p:cNvPr id="4" name="Slide Number Placeholder 3"/>
          <p:cNvSpPr>
            <a:spLocks noGrp="1"/>
          </p:cNvSpPr>
          <p:nvPr>
            <p:ph type="sldNum" sz="quarter" idx="12"/>
          </p:nvPr>
        </p:nvSpPr>
        <p:spPr/>
        <p:txBody>
          <a:bodyPr/>
          <a:lstStyle/>
          <a:p>
            <a:fld id="{62A90340-A384-4BDA-8BDA-1CB1EF9F0BC5}" type="slidenum">
              <a:rPr lang="en-US" smtClean="0"/>
              <a:t>37</a:t>
            </a:fld>
            <a:endParaRPr lang="en-US"/>
          </a:p>
        </p:txBody>
      </p:sp>
    </p:spTree>
    <p:extLst>
      <p:ext uri="{BB962C8B-B14F-4D97-AF65-F5344CB8AC3E}">
        <p14:creationId xmlns:p14="http://schemas.microsoft.com/office/powerpoint/2010/main" val="7128076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820377"/>
          </a:xfrm>
        </p:spPr>
        <p:txBody>
          <a:bodyPr/>
          <a:lstStyle/>
          <a:p>
            <a:r>
              <a:rPr lang="en-US" b="1" dirty="0" smtClean="0"/>
              <a:t>Dissemination of Findings</a:t>
            </a:r>
            <a:endParaRPr lang="en-US" b="1" dirty="0"/>
          </a:p>
        </p:txBody>
      </p:sp>
      <p:sp>
        <p:nvSpPr>
          <p:cNvPr id="3" name="Content Placeholder 2"/>
          <p:cNvSpPr>
            <a:spLocks noGrp="1"/>
          </p:cNvSpPr>
          <p:nvPr>
            <p:ph idx="1"/>
          </p:nvPr>
        </p:nvSpPr>
        <p:spPr>
          <a:xfrm>
            <a:off x="1351723" y="1444487"/>
            <a:ext cx="7580242" cy="5062330"/>
          </a:xfrm>
        </p:spPr>
        <p:txBody>
          <a:bodyPr>
            <a:noAutofit/>
          </a:bodyPr>
          <a:lstStyle/>
          <a:p>
            <a:pPr marL="0" indent="0">
              <a:buNone/>
            </a:pPr>
            <a:r>
              <a:rPr lang="en-US" sz="2600" dirty="0" smtClean="0"/>
              <a:t>Dissemination </a:t>
            </a:r>
            <a:r>
              <a:rPr lang="en-US" sz="2600" dirty="0"/>
              <a:t>of findings involves sharing research results with relevant stakeholders, including academic audiences, policymakers, practitioners, and the general public.</a:t>
            </a:r>
          </a:p>
          <a:p>
            <a:r>
              <a:rPr lang="en-US" sz="2600" b="1" dirty="0"/>
              <a:t>Strategies</a:t>
            </a:r>
            <a:r>
              <a:rPr lang="en-US" sz="2600" dirty="0"/>
              <a:t>:</a:t>
            </a:r>
          </a:p>
          <a:p>
            <a:r>
              <a:rPr lang="en-US" sz="2600" dirty="0"/>
              <a:t>Publication in </a:t>
            </a:r>
            <a:r>
              <a:rPr lang="en-US" sz="2600" dirty="0" smtClean="0"/>
              <a:t>Journals </a:t>
            </a:r>
            <a:endParaRPr lang="en-US" sz="2600" dirty="0"/>
          </a:p>
          <a:p>
            <a:r>
              <a:rPr lang="en-US" sz="2600" dirty="0"/>
              <a:t>Conference </a:t>
            </a:r>
            <a:r>
              <a:rPr lang="en-US" sz="2600" dirty="0" smtClean="0"/>
              <a:t>Presentations </a:t>
            </a:r>
            <a:endParaRPr lang="en-US" sz="2600" dirty="0"/>
          </a:p>
          <a:p>
            <a:r>
              <a:rPr lang="en-US" sz="2600" dirty="0"/>
              <a:t>Reports and White </a:t>
            </a:r>
            <a:r>
              <a:rPr lang="en-US" sz="2600" dirty="0" smtClean="0"/>
              <a:t>Papers </a:t>
            </a:r>
            <a:endParaRPr lang="en-US" sz="2600" dirty="0"/>
          </a:p>
          <a:p>
            <a:r>
              <a:rPr lang="en-US" sz="2600" dirty="0"/>
              <a:t>Media </a:t>
            </a:r>
            <a:r>
              <a:rPr lang="en-US" sz="2600" dirty="0" smtClean="0"/>
              <a:t>Outreach </a:t>
            </a:r>
            <a:endParaRPr lang="en-US" sz="2600" dirty="0"/>
          </a:p>
          <a:p>
            <a:r>
              <a:rPr lang="en-US" sz="2600" dirty="0"/>
              <a:t>Online </a:t>
            </a:r>
            <a:r>
              <a:rPr lang="en-US" sz="2600" dirty="0" smtClean="0"/>
              <a:t>Platforms </a:t>
            </a:r>
            <a:endParaRPr lang="en-US" sz="2600" dirty="0"/>
          </a:p>
        </p:txBody>
      </p:sp>
      <p:sp>
        <p:nvSpPr>
          <p:cNvPr id="4" name="Slide Number Placeholder 3"/>
          <p:cNvSpPr>
            <a:spLocks noGrp="1"/>
          </p:cNvSpPr>
          <p:nvPr>
            <p:ph type="sldNum" sz="quarter" idx="12"/>
          </p:nvPr>
        </p:nvSpPr>
        <p:spPr/>
        <p:txBody>
          <a:bodyPr/>
          <a:lstStyle/>
          <a:p>
            <a:fld id="{62A90340-A384-4BDA-8BDA-1CB1EF9F0BC5}" type="slidenum">
              <a:rPr lang="en-US" smtClean="0"/>
              <a:t>38</a:t>
            </a:fld>
            <a:endParaRPr lang="en-US"/>
          </a:p>
        </p:txBody>
      </p:sp>
    </p:spTree>
    <p:extLst>
      <p:ext uri="{BB962C8B-B14F-4D97-AF65-F5344CB8AC3E}">
        <p14:creationId xmlns:p14="http://schemas.microsoft.com/office/powerpoint/2010/main" val="33529722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3271" y="624110"/>
            <a:ext cx="6891130" cy="846881"/>
          </a:xfrm>
        </p:spPr>
        <p:txBody>
          <a:bodyPr/>
          <a:lstStyle/>
          <a:p>
            <a:r>
              <a:rPr lang="en-US" b="1" dirty="0" smtClean="0"/>
              <a:t>Managerial Decision-Making</a:t>
            </a:r>
            <a:endParaRPr lang="en-US" b="1" dirty="0"/>
          </a:p>
        </p:txBody>
      </p:sp>
      <p:sp>
        <p:nvSpPr>
          <p:cNvPr id="3" name="Content Placeholder 2"/>
          <p:cNvSpPr>
            <a:spLocks noGrp="1"/>
          </p:cNvSpPr>
          <p:nvPr>
            <p:ph idx="1"/>
          </p:nvPr>
        </p:nvSpPr>
        <p:spPr>
          <a:xfrm>
            <a:off x="1431235" y="1470991"/>
            <a:ext cx="7103165" cy="4929809"/>
          </a:xfrm>
        </p:spPr>
        <p:txBody>
          <a:bodyPr>
            <a:noAutofit/>
          </a:bodyPr>
          <a:lstStyle/>
          <a:p>
            <a:pPr marL="0" indent="0">
              <a:buNone/>
            </a:pPr>
            <a:r>
              <a:rPr lang="en-US" sz="2800" dirty="0" smtClean="0"/>
              <a:t>Managerial </a:t>
            </a:r>
            <a:r>
              <a:rPr lang="en-US" sz="2800" dirty="0"/>
              <a:t>decision-making involves using research evidence and insights to inform strategic and operational decisions within organizations.</a:t>
            </a:r>
          </a:p>
          <a:p>
            <a:r>
              <a:rPr lang="en-US" sz="2800" b="1" dirty="0"/>
              <a:t>Process</a:t>
            </a:r>
            <a:r>
              <a:rPr lang="en-US" sz="2800" dirty="0"/>
              <a:t>:</a:t>
            </a:r>
          </a:p>
          <a:p>
            <a:r>
              <a:rPr lang="en-US" sz="2800" dirty="0"/>
              <a:t>Data Analysis and </a:t>
            </a:r>
            <a:r>
              <a:rPr lang="en-US" sz="2800" dirty="0" smtClean="0"/>
              <a:t>Interpretation </a:t>
            </a:r>
            <a:endParaRPr lang="en-US" sz="2800" dirty="0"/>
          </a:p>
          <a:p>
            <a:r>
              <a:rPr lang="en-US" sz="2800" dirty="0"/>
              <a:t>Evaluation of </a:t>
            </a:r>
            <a:r>
              <a:rPr lang="en-US" sz="2800" dirty="0" smtClean="0"/>
              <a:t>Options </a:t>
            </a:r>
            <a:endParaRPr lang="en-US" sz="2800" dirty="0"/>
          </a:p>
          <a:p>
            <a:r>
              <a:rPr lang="en-US" sz="2800" dirty="0"/>
              <a:t>Risk </a:t>
            </a:r>
            <a:r>
              <a:rPr lang="en-US" sz="2800" dirty="0" smtClean="0"/>
              <a:t>Assessment </a:t>
            </a:r>
            <a:endParaRPr lang="en-US" sz="2800" dirty="0"/>
          </a:p>
          <a:p>
            <a:r>
              <a:rPr lang="en-US" sz="2800" dirty="0"/>
              <a:t>Implementation </a:t>
            </a:r>
            <a:r>
              <a:rPr lang="en-US" sz="2800" dirty="0" smtClean="0"/>
              <a:t>Planning </a:t>
            </a:r>
            <a:endParaRPr lang="en-US" sz="2800" dirty="0"/>
          </a:p>
          <a:p>
            <a:r>
              <a:rPr lang="en-US" sz="2800" dirty="0"/>
              <a:t>Monitoring and </a:t>
            </a:r>
            <a:r>
              <a:rPr lang="en-US" sz="2800" dirty="0" smtClean="0"/>
              <a:t>Evaluation </a:t>
            </a:r>
            <a:endParaRPr lang="en-US" sz="2800" dirty="0"/>
          </a:p>
        </p:txBody>
      </p:sp>
      <p:sp>
        <p:nvSpPr>
          <p:cNvPr id="4" name="Slide Number Placeholder 3"/>
          <p:cNvSpPr>
            <a:spLocks noGrp="1"/>
          </p:cNvSpPr>
          <p:nvPr>
            <p:ph type="sldNum" sz="quarter" idx="12"/>
          </p:nvPr>
        </p:nvSpPr>
        <p:spPr/>
        <p:txBody>
          <a:bodyPr/>
          <a:lstStyle/>
          <a:p>
            <a:fld id="{62A90340-A384-4BDA-8BDA-1CB1EF9F0BC5}" type="slidenum">
              <a:rPr lang="en-US" smtClean="0"/>
              <a:t>39</a:t>
            </a:fld>
            <a:endParaRPr lang="en-US"/>
          </a:p>
        </p:txBody>
      </p:sp>
    </p:spTree>
    <p:extLst>
      <p:ext uri="{BB962C8B-B14F-4D97-AF65-F5344CB8AC3E}">
        <p14:creationId xmlns:p14="http://schemas.microsoft.com/office/powerpoint/2010/main" val="37334823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Double"/>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727612"/>
          </a:xfrm>
        </p:spPr>
        <p:txBody>
          <a:bodyPr>
            <a:normAutofit/>
          </a:bodyPr>
          <a:lstStyle/>
          <a:p>
            <a:r>
              <a:rPr lang="en-US" sz="4000" b="1" dirty="0" smtClean="0"/>
              <a:t>Summary </a:t>
            </a:r>
            <a:endParaRPr lang="en-US" sz="4000" b="1" dirty="0"/>
          </a:p>
        </p:txBody>
      </p:sp>
      <p:sp>
        <p:nvSpPr>
          <p:cNvPr id="3" name="Content Placeholder 2"/>
          <p:cNvSpPr>
            <a:spLocks noGrp="1"/>
          </p:cNvSpPr>
          <p:nvPr>
            <p:ph idx="1"/>
          </p:nvPr>
        </p:nvSpPr>
        <p:spPr>
          <a:xfrm>
            <a:off x="1417983" y="1630017"/>
            <a:ext cx="7116417" cy="5088835"/>
          </a:xfrm>
        </p:spPr>
        <p:txBody>
          <a:bodyPr>
            <a:noAutofit/>
          </a:bodyPr>
          <a:lstStyle/>
          <a:p>
            <a:pPr algn="just">
              <a:buFont typeface="Wingdings" panose="05000000000000000000" pitchFamily="2" charset="2"/>
              <a:buChar char="ü"/>
            </a:pPr>
            <a:r>
              <a:rPr lang="en-GB" sz="2500" dirty="0" smtClean="0"/>
              <a:t>Problem </a:t>
            </a:r>
            <a:r>
              <a:rPr lang="en-GB" sz="2500" dirty="0"/>
              <a:t>Definition</a:t>
            </a:r>
            <a:endParaRPr lang="en-US" sz="2500" dirty="0"/>
          </a:p>
          <a:p>
            <a:pPr algn="just">
              <a:buFont typeface="Wingdings" panose="05000000000000000000" pitchFamily="2" charset="2"/>
              <a:buChar char="ü"/>
            </a:pPr>
            <a:r>
              <a:rPr lang="en-GB" sz="2500" dirty="0" smtClean="0"/>
              <a:t>Determining </a:t>
            </a:r>
            <a:r>
              <a:rPr lang="en-GB" sz="2500" dirty="0"/>
              <a:t>Hypotheses, objectives, research questions and purpose of the study</a:t>
            </a:r>
            <a:endParaRPr lang="en-US" sz="2500" dirty="0"/>
          </a:p>
          <a:p>
            <a:pPr algn="just">
              <a:buFont typeface="Wingdings" panose="05000000000000000000" pitchFamily="2" charset="2"/>
              <a:buChar char="ü"/>
            </a:pPr>
            <a:r>
              <a:rPr lang="en-GB" sz="2500" dirty="0" smtClean="0"/>
              <a:t>Research </a:t>
            </a:r>
            <a:r>
              <a:rPr lang="en-GB" sz="2500" dirty="0"/>
              <a:t>Design And Research Proposal Writing And Presentation</a:t>
            </a:r>
            <a:endParaRPr lang="en-US" sz="2500" dirty="0"/>
          </a:p>
          <a:p>
            <a:pPr algn="just">
              <a:buFont typeface="Wingdings" panose="05000000000000000000" pitchFamily="2" charset="2"/>
              <a:buChar char="ü"/>
            </a:pPr>
            <a:r>
              <a:rPr lang="en-GB" sz="2500" dirty="0" smtClean="0"/>
              <a:t>Measurement</a:t>
            </a:r>
            <a:endParaRPr lang="en-US" sz="2500" dirty="0"/>
          </a:p>
          <a:p>
            <a:pPr algn="just">
              <a:buFont typeface="Wingdings" panose="05000000000000000000" pitchFamily="2" charset="2"/>
              <a:buChar char="ü"/>
            </a:pPr>
            <a:r>
              <a:rPr lang="en-GB" sz="2500" dirty="0" smtClean="0"/>
              <a:t>Data </a:t>
            </a:r>
            <a:r>
              <a:rPr lang="en-GB" sz="2500" dirty="0"/>
              <a:t>Collection </a:t>
            </a:r>
            <a:endParaRPr lang="en-US" sz="2500" dirty="0"/>
          </a:p>
          <a:p>
            <a:pPr algn="just">
              <a:buFont typeface="Wingdings" panose="05000000000000000000" pitchFamily="2" charset="2"/>
              <a:buChar char="ü"/>
            </a:pPr>
            <a:r>
              <a:rPr lang="en-GB" sz="2500" dirty="0" smtClean="0"/>
              <a:t>Data </a:t>
            </a:r>
            <a:r>
              <a:rPr lang="en-GB" sz="2500" dirty="0"/>
              <a:t>Analysis</a:t>
            </a:r>
            <a:endParaRPr lang="en-US" sz="2500" dirty="0"/>
          </a:p>
          <a:p>
            <a:pPr algn="just">
              <a:buFont typeface="Wingdings" panose="05000000000000000000" pitchFamily="2" charset="2"/>
              <a:buChar char="ü"/>
            </a:pPr>
            <a:r>
              <a:rPr lang="en-GB" sz="2500" dirty="0" smtClean="0"/>
              <a:t>Generalisation</a:t>
            </a:r>
            <a:r>
              <a:rPr lang="en-GB" sz="2500" dirty="0"/>
              <a:t>, Dissemination of findings and Managerial Decision-Making</a:t>
            </a:r>
            <a:endParaRPr lang="en-US" sz="2500" dirty="0"/>
          </a:p>
        </p:txBody>
      </p:sp>
      <p:sp>
        <p:nvSpPr>
          <p:cNvPr id="4" name="Slide Number Placeholder 3"/>
          <p:cNvSpPr>
            <a:spLocks noGrp="1"/>
          </p:cNvSpPr>
          <p:nvPr>
            <p:ph type="sldNum" sz="quarter" idx="12"/>
          </p:nvPr>
        </p:nvSpPr>
        <p:spPr/>
        <p:txBody>
          <a:bodyPr/>
          <a:lstStyle/>
          <a:p>
            <a:fld id="{62A90340-A384-4BDA-8BDA-1CB1EF9F0BC5}" type="slidenum">
              <a:rPr lang="en-US" smtClean="0"/>
              <a:t>40</a:t>
            </a:fld>
            <a:endParaRPr lang="en-US"/>
          </a:p>
        </p:txBody>
      </p:sp>
    </p:spTree>
    <p:extLst>
      <p:ext uri="{BB962C8B-B14F-4D97-AF65-F5344CB8AC3E}">
        <p14:creationId xmlns:p14="http://schemas.microsoft.com/office/powerpoint/2010/main" val="2341727600"/>
      </p:ext>
    </p:extLst>
  </p:cSld>
  <p:clrMapOvr>
    <a:masterClrMapping/>
  </p:clrMapOvr>
  <mc:AlternateContent xmlns:mc="http://schemas.openxmlformats.org/markup-compatibility/2006" xmlns:p14="http://schemas.microsoft.com/office/powerpoint/2010/main">
    <mc:Choice Requires="p14">
      <p:transition spd="slow" p14:dur="1400">
        <p:blinds/>
      </p:transition>
    </mc:Choice>
    <mc:Fallback xmlns="">
      <p:transition spd="slow">
        <p:blind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05093" y="1603514"/>
            <a:ext cx="6591985" cy="3777622"/>
          </a:xfrm>
        </p:spPr>
        <p:txBody>
          <a:bodyPr anchor="ctr">
            <a:normAutofit/>
          </a:bodyPr>
          <a:lstStyle/>
          <a:p>
            <a:pPr marL="0" indent="0" algn="ctr">
              <a:buNone/>
            </a:pPr>
            <a:r>
              <a:rPr lang="en-US" sz="6600" dirty="0" smtClean="0"/>
              <a:t>End of lesson 3</a:t>
            </a:r>
            <a:endParaRPr lang="en-US" sz="6600" dirty="0"/>
          </a:p>
        </p:txBody>
      </p:sp>
      <p:sp>
        <p:nvSpPr>
          <p:cNvPr id="4" name="Slide Number Placeholder 3"/>
          <p:cNvSpPr>
            <a:spLocks noGrp="1"/>
          </p:cNvSpPr>
          <p:nvPr>
            <p:ph type="sldNum" sz="quarter" idx="12"/>
          </p:nvPr>
        </p:nvSpPr>
        <p:spPr/>
        <p:txBody>
          <a:bodyPr/>
          <a:lstStyle/>
          <a:p>
            <a:fld id="{62A90340-A384-4BDA-8BDA-1CB1EF9F0BC5}" type="slidenum">
              <a:rPr lang="en-US" smtClean="0"/>
              <a:t>41</a:t>
            </a:fld>
            <a:endParaRPr lang="en-US"/>
          </a:p>
        </p:txBody>
      </p:sp>
    </p:spTree>
    <p:extLst>
      <p:ext uri="{BB962C8B-B14F-4D97-AF65-F5344CB8AC3E}">
        <p14:creationId xmlns:p14="http://schemas.microsoft.com/office/powerpoint/2010/main" val="315915839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endParaRPr lang="en-US" dirty="0"/>
          </a:p>
        </p:txBody>
      </p:sp>
      <p:sp>
        <p:nvSpPr>
          <p:cNvPr id="3" name="Content Placeholder 2"/>
          <p:cNvSpPr>
            <a:spLocks noGrp="1"/>
          </p:cNvSpPr>
          <p:nvPr>
            <p:ph idx="1"/>
          </p:nvPr>
        </p:nvSpPr>
        <p:spPr/>
        <p:txBody>
          <a:bodyPr/>
          <a:lstStyle/>
          <a:p>
            <a:r>
              <a:rPr lang="en-US" dirty="0"/>
              <a:t>Research methods for business: A skill-building approach. </a:t>
            </a:r>
            <a:r>
              <a:rPr lang="en-US" dirty="0" err="1"/>
              <a:t>Sekaran</a:t>
            </a:r>
            <a:r>
              <a:rPr lang="en-US" dirty="0"/>
              <a:t>, U., &amp; </a:t>
            </a:r>
            <a:r>
              <a:rPr lang="en-US" dirty="0" err="1"/>
              <a:t>Bougie</a:t>
            </a:r>
            <a:r>
              <a:rPr lang="en-US" dirty="0"/>
              <a:t>, R. John Wiley &amp; Sons, Inc.,2013.</a:t>
            </a:r>
          </a:p>
          <a:p>
            <a:r>
              <a:rPr lang="en-US" dirty="0"/>
              <a:t>Business research methods (10th Ed.), Cooper D. R., &amp; Schindler, P. S., Illinois: McGraw-Hill, 2006. </a:t>
            </a:r>
          </a:p>
          <a:p>
            <a:r>
              <a:rPr lang="en-US" dirty="0"/>
              <a:t>Research methodology (3rd Ed.),Kothari, C. R., New Delhi: New Age International Publishers, 2008.</a:t>
            </a:r>
          </a:p>
          <a:p>
            <a:endParaRPr lang="en-US" dirty="0"/>
          </a:p>
        </p:txBody>
      </p:sp>
      <p:sp>
        <p:nvSpPr>
          <p:cNvPr id="4" name="Slide Number Placeholder 3"/>
          <p:cNvSpPr>
            <a:spLocks noGrp="1"/>
          </p:cNvSpPr>
          <p:nvPr>
            <p:ph type="sldNum" sz="quarter" idx="12"/>
          </p:nvPr>
        </p:nvSpPr>
        <p:spPr/>
        <p:txBody>
          <a:bodyPr/>
          <a:lstStyle/>
          <a:p>
            <a:fld id="{62A90340-A384-4BDA-8BDA-1CB1EF9F0BC5}" type="slidenum">
              <a:rPr lang="en-US" smtClean="0"/>
              <a:t>42</a:t>
            </a:fld>
            <a:endParaRPr lang="en-US"/>
          </a:p>
        </p:txBody>
      </p:sp>
    </p:spTree>
    <p:extLst>
      <p:ext uri="{BB962C8B-B14F-4D97-AF65-F5344CB8AC3E}">
        <p14:creationId xmlns:p14="http://schemas.microsoft.com/office/powerpoint/2010/main" val="4042884170"/>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312</TotalTime>
  <Words>2453</Words>
  <Application>Microsoft Office PowerPoint</Application>
  <PresentationFormat>On-screen Show (4:3)</PresentationFormat>
  <Paragraphs>216</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Century Gothic</vt:lpstr>
      <vt:lpstr>Wingdings</vt:lpstr>
      <vt:lpstr>Wingdings 3</vt:lpstr>
      <vt:lpstr>Wisp</vt:lpstr>
      <vt:lpstr>RESEARCH METHODS AND TECHNICAL WRITING  BAR 301</vt:lpstr>
      <vt:lpstr>Lesson objectives</vt:lpstr>
      <vt:lpstr>Part one</vt:lpstr>
      <vt:lpstr>Introduction</vt:lpstr>
      <vt:lpstr>STAGE ONE: PROBLEM DEFINITION</vt:lpstr>
      <vt:lpstr>Steps in Problem Definition</vt:lpstr>
      <vt:lpstr>Steps in Problem Definition</vt:lpstr>
      <vt:lpstr>Steps in Problem Definition</vt:lpstr>
      <vt:lpstr>STAGE TWO: STATING HYPOTHESES, OBJECTIVES, RESEARCH QUESTIONS AND PURPOSE OF THE STUDY</vt:lpstr>
      <vt:lpstr>HYPOTHESES</vt:lpstr>
      <vt:lpstr>HYPOTHESES: Null Hypothesis and Alternative Hypothesis</vt:lpstr>
      <vt:lpstr>HYPOTHESES; Errors in Interpretation of hypothesis testing results</vt:lpstr>
      <vt:lpstr>STATING OBJECTIVES OF THE STUDY</vt:lpstr>
      <vt:lpstr>RESEARCH QUESTIONS</vt:lpstr>
      <vt:lpstr>PURPOSE OF THE STUDY</vt:lpstr>
      <vt:lpstr>Key Aspects of the Purpose of the Study</vt:lpstr>
      <vt:lpstr>Key Aspects of the Purpose of the Study</vt:lpstr>
      <vt:lpstr>PowerPoint Presentation</vt:lpstr>
      <vt:lpstr>Part Two</vt:lpstr>
      <vt:lpstr>STAGE THREE: RESEARCH DESIGN AND RESEARCH PROPOSAL WRITING AND PRESENTATION</vt:lpstr>
      <vt:lpstr>Research Design</vt:lpstr>
      <vt:lpstr>Key Components of Research Design</vt:lpstr>
      <vt:lpstr>Key Components of Research Design</vt:lpstr>
      <vt:lpstr>Research Proposal Writing and Presentation</vt:lpstr>
      <vt:lpstr>Key Components of a Research Proposal</vt:lpstr>
      <vt:lpstr>Key Components of a Research Proposal</vt:lpstr>
      <vt:lpstr>Key Components of a Research Proposal</vt:lpstr>
      <vt:lpstr>Key Components of a Research Proposal</vt:lpstr>
      <vt:lpstr>Key Components of a Research Proposal</vt:lpstr>
      <vt:lpstr>Research Proposal Presentation</vt:lpstr>
      <vt:lpstr>STAGE FOUR: MEASUREMENT</vt:lpstr>
      <vt:lpstr>STAGE FOUR: MEASUREMENT</vt:lpstr>
      <vt:lpstr>STAGE FIVE: DATA COLLECTION</vt:lpstr>
      <vt:lpstr>STAGE SIX: DATA ANALYSIS</vt:lpstr>
      <vt:lpstr>GENERALISATION, DISSEMINATION OF FINDINGS AND MANAGERIAL DECISION-MAKING</vt:lpstr>
      <vt:lpstr>Generalization</vt:lpstr>
      <vt:lpstr>Generalization: Considerations</vt:lpstr>
      <vt:lpstr>Dissemination of Findings</vt:lpstr>
      <vt:lpstr>Managerial Decision-Making</vt:lpstr>
      <vt:lpstr>Summary </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Kahuthia</dc:creator>
  <cp:lastModifiedBy>Kahuthia</cp:lastModifiedBy>
  <cp:revision>24</cp:revision>
  <dcterms:created xsi:type="dcterms:W3CDTF">2024-04-05T17:47:30Z</dcterms:created>
  <dcterms:modified xsi:type="dcterms:W3CDTF">2024-04-15T13:22:06Z</dcterms:modified>
</cp:coreProperties>
</file>